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7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DB562E-9806-4964-8DE8-043899B766E9}">
          <p14:sldIdLst>
            <p14:sldId id="256"/>
            <p14:sldId id="272"/>
            <p14:sldId id="273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56E"/>
    <a:srgbClr val="79112D"/>
    <a:srgbClr val="087BB7"/>
    <a:srgbClr val="FFFFFF"/>
    <a:srgbClr val="C84729"/>
    <a:srgbClr val="F3D69E"/>
    <a:srgbClr val="3F6D87"/>
    <a:srgbClr val="F4EAD1"/>
    <a:srgbClr val="152A82"/>
    <a:srgbClr val="07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46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28557-D08D-42D1-8527-CA6BFBE4C8E5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3970-2FC8-421A-A6ED-1E4DBC547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0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1E026-A1C9-4FA0-BD26-491945FD4E4C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ACCB-DD13-410E-8F69-6B2147BC4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7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B-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066800"/>
            <a:ext cx="5105400" cy="182880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C84729"/>
                </a:solidFill>
                <a:effectLst>
                  <a:outerShdw dist="63500" dir="3600000" algn="ctr" rotWithShape="0">
                    <a:srgbClr val="F3D69E"/>
                  </a:outerShdw>
                </a:effectLst>
                <a:latin typeface="Gill Sans Std UltraBold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EE4289-AC38-45E6-BF28-ACE07B390486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DF98891-39E0-4B27-872B-48A35E643F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B-ppt-sub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943600" cy="914400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152A82"/>
                </a:solidFill>
                <a:latin typeface="Minion Pro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/>
          <a:lstStyle>
            <a:lvl1pPr>
              <a:defRPr sz="3200">
                <a:solidFill>
                  <a:srgbClr val="1F150F"/>
                </a:solidFill>
                <a:latin typeface="Minion Pro" pitchFamily="18" charset="0"/>
              </a:defRPr>
            </a:lvl1pPr>
            <a:lvl2pPr>
              <a:defRPr sz="2800">
                <a:solidFill>
                  <a:srgbClr val="1F150F"/>
                </a:solidFill>
                <a:latin typeface="Minion Pro" pitchFamily="18" charset="0"/>
              </a:defRPr>
            </a:lvl2pPr>
            <a:lvl3pPr>
              <a:defRPr sz="2400">
                <a:solidFill>
                  <a:srgbClr val="1F150F"/>
                </a:solidFill>
                <a:latin typeface="Minion Pro" pitchFamily="18" charset="0"/>
              </a:defRPr>
            </a:lvl3pPr>
            <a:lvl4pPr>
              <a:defRPr sz="2000">
                <a:solidFill>
                  <a:srgbClr val="1F150F"/>
                </a:solidFill>
                <a:latin typeface="Minion Pro" pitchFamily="18" charset="0"/>
              </a:defRPr>
            </a:lvl4pPr>
            <a:lvl5pPr>
              <a:defRPr sz="2000">
                <a:solidFill>
                  <a:srgbClr val="1F150F"/>
                </a:solidFill>
                <a:latin typeface="Minion Pro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2A82"/>
                </a:solidFill>
              </a:defRPr>
            </a:lvl1pPr>
          </a:lstStyle>
          <a:p>
            <a:fld id="{E4EE4289-AC38-45E6-BF28-ACE07B390486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52A8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52A82"/>
                </a:solidFill>
              </a:defRPr>
            </a:lvl1pPr>
          </a:lstStyle>
          <a:p>
            <a:fld id="{ADF98891-39E0-4B27-872B-48A35E643F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289-AC38-45E6-BF28-ACE07B390486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891-39E0-4B27-872B-48A35E643F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Users\tiggertai\Documents\Eric\freelance\jill\bandwidth builders\ppt\bg_orderoptions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4289-AC38-45E6-BF28-ACE07B390486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8891-39E0-4B27-872B-48A35E643F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or.r20.constantcontact.com/manage/optin?v=001koX7hBqMlR-bJjCFSLnxysMT3EeoqIWnyqIvvXQv0X27T5WZrXUnRVR6-tNPtzBvE3HyuUSCTDSb-K80IqxTMvilvJKKgv8qfAkrL7GdHfc84-6_P0aGDGDklgBLIo_fv-4rOrPOGp8B-xqCSvNweRN2PadqqLOa" TargetMode="External"/><Relationship Id="rId2" Type="http://schemas.openxmlformats.org/officeDocument/2006/relationships/hyperlink" Target="http://conta.cc/2vIweb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9292" y="609600"/>
            <a:ext cx="8458200" cy="1524000"/>
          </a:xfrm>
        </p:spPr>
        <p:txBody>
          <a:bodyPr>
            <a:noAutofit/>
          </a:bodyPr>
          <a:lstStyle/>
          <a:p>
            <a:r>
              <a:rPr lang="en-US" sz="4400" spc="300" dirty="0">
                <a:solidFill>
                  <a:schemeClr val="bg1"/>
                </a:solidFill>
                <a:effectLst>
                  <a:outerShdw dist="50800" dir="3000000" algn="tl" rotWithShape="0">
                    <a:srgbClr val="087BB7">
                      <a:alpha val="50000"/>
                    </a:srgbClr>
                  </a:outerShdw>
                </a:effectLst>
                <a:latin typeface="Calisto MT" pitchFamily="18" charset="0"/>
              </a:rPr>
              <a:t>Legislative Committee Meeting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152400" y="2133600"/>
            <a:ext cx="5257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srgbClr val="F5C56E"/>
                </a:solidFill>
                <a:effectLst>
                  <a:outerShdw dist="50800" dir="3000000" algn="tl" rotWithShape="0">
                    <a:srgbClr val="087BB7">
                      <a:alpha val="50000"/>
                    </a:srgbClr>
                  </a:outerShdw>
                </a:effectLst>
                <a:latin typeface="Calisto MT" pitchFamily="18" charset="0"/>
                <a:ea typeface="+mj-ea"/>
                <a:cs typeface="+mj-cs"/>
              </a:rPr>
              <a:t>Monday, March 5, 2018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F5C56E"/>
              </a:solidFill>
              <a:effectLst>
                <a:outerShdw dist="50800" dir="3000000" algn="tl" rotWithShape="0">
                  <a:srgbClr val="087BB7">
                    <a:alpha val="50000"/>
                  </a:srgbClr>
                </a:outerShdw>
              </a:effectLst>
              <a:uLnTx/>
              <a:uFillTx/>
              <a:latin typeface="Calisto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10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10703"/>
              </p:ext>
            </p:extLst>
          </p:nvPr>
        </p:nvGraphicFramePr>
        <p:xfrm>
          <a:off x="533400" y="1397000"/>
          <a:ext cx="800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502. Loan Guarantees for Indian Housing. </a:t>
                      </a:r>
                    </a:p>
                    <a:p>
                      <a:r>
                        <a:rPr lang="en-US" b="0" dirty="0"/>
                        <a:t>Authorizes $12,200,000 annually for 2018 through 2022, and caps the overall loan ceiling at $976 million.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Section 6. Loan Guarantees for Indian Housing.</a:t>
                      </a:r>
                    </a:p>
                    <a:p>
                      <a:r>
                        <a:rPr lang="en-US" b="0" dirty="0"/>
                        <a:t>Authorizes $12,200,000 annual for 2018 through 2025.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1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11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40794"/>
              </p:ext>
            </p:extLst>
          </p:nvPr>
        </p:nvGraphicFramePr>
        <p:xfrm>
          <a:off x="533400" y="1219200"/>
          <a:ext cx="8001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601. Lands Title Report Commission</a:t>
                      </a:r>
                    </a:p>
                    <a:p>
                      <a:r>
                        <a:rPr lang="en-US" b="0" dirty="0"/>
                        <a:t>Authorizes the Lands Title Report Commission (originally authorized in 2000) to begin without appropriations being required in advance.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602. Leasehold Interest in Trust or Restricted Lands for Housing Purposes. </a:t>
                      </a:r>
                    </a:p>
                    <a:p>
                      <a:r>
                        <a:rPr lang="en-US" b="0" dirty="0"/>
                        <a:t>Allows for 99 year leases for housing.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Section 4. 99-year Leasehold Interest in Trust or Restricted Lands for Housing Purposes. </a:t>
                      </a:r>
                      <a:r>
                        <a:rPr lang="en-US" b="0" dirty="0"/>
                        <a:t>Allows for 99 year leases for housing.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Section 603. Clerical Amendment.</a:t>
                      </a:r>
                    </a:p>
                    <a:p>
                      <a:r>
                        <a:rPr lang="en-US" b="0" dirty="0"/>
                        <a:t>Removes a tables of contents item.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69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12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587193"/>
              </p:ext>
            </p:extLst>
          </p:nvPr>
        </p:nvGraphicFramePr>
        <p:xfrm>
          <a:off x="533400" y="1397000"/>
          <a:ext cx="8001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701. Demonstration Program</a:t>
                      </a:r>
                    </a:p>
                    <a:p>
                      <a:r>
                        <a:rPr lang="en-US" b="0" dirty="0"/>
                        <a:t>Establishes a demonstration project for up to 20 tribes to develop a HUD-approved plan in conjunction with an investor to better address the tribe’s housing needs. </a:t>
                      </a:r>
                    </a:p>
                    <a:p>
                      <a:r>
                        <a:rPr lang="en-US" b="0" dirty="0"/>
                        <a:t>IHBG funds could be used in conjunction with the plan.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702. Clerical Amendments. </a:t>
                      </a:r>
                      <a:r>
                        <a:rPr lang="en-US" b="0" dirty="0"/>
                        <a:t>Updates the Table of Contents.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Section 603. Clerical Amendment.</a:t>
                      </a:r>
                    </a:p>
                    <a:p>
                      <a:r>
                        <a:rPr lang="en-US" b="0" dirty="0"/>
                        <a:t>Removes a tables of contents item.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6913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00200" y="6400800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17708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13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78918"/>
              </p:ext>
            </p:extLst>
          </p:nvPr>
        </p:nvGraphicFramePr>
        <p:xfrm>
          <a:off x="609600" y="1143000"/>
          <a:ext cx="8001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801. Reauthorization of Native Hawaiian Homeownership Act. </a:t>
                      </a:r>
                    </a:p>
                    <a:p>
                      <a:r>
                        <a:rPr lang="en-US" b="0" dirty="0"/>
                        <a:t>Authorizes up to $13 million annually for 2018 through 2022</a:t>
                      </a:r>
                    </a:p>
                    <a:p>
                      <a:r>
                        <a:rPr lang="en-US" b="1" dirty="0" smtClean="0"/>
                        <a:t>(removed from Pearce bill)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802. Reauthorization of Loan Guarantees for Native Hawaiian Housing. </a:t>
                      </a:r>
                    </a:p>
                    <a:p>
                      <a:r>
                        <a:rPr lang="en-US" b="0" dirty="0"/>
                        <a:t>Authorizes $386,000 annually for 2018 through 2022.</a:t>
                      </a:r>
                    </a:p>
                    <a:p>
                      <a:r>
                        <a:rPr lang="en-US" b="0" dirty="0"/>
                        <a:t>Authorizes overall loan amounts not exceeding $41,504,000</a:t>
                      </a:r>
                      <a:r>
                        <a:rPr lang="en-US" b="0" dirty="0" smtClean="0"/>
                        <a:t>.</a:t>
                      </a:r>
                    </a:p>
                    <a:p>
                      <a:r>
                        <a:rPr lang="en-US" b="1" dirty="0" smtClean="0"/>
                        <a:t>(removed from Pearce</a:t>
                      </a:r>
                      <a:r>
                        <a:rPr lang="en-US" b="1" baseline="0" dirty="0" smtClean="0"/>
                        <a:t> bill)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76400" y="6472009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49524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14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91617"/>
              </p:ext>
            </p:extLst>
          </p:nvPr>
        </p:nvGraphicFramePr>
        <p:xfrm>
          <a:off x="533400" y="1397000"/>
          <a:ext cx="8001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Section 5. Training and Technical Assistance. </a:t>
                      </a:r>
                    </a:p>
                    <a:p>
                      <a:r>
                        <a:rPr lang="en-US" b="0" dirty="0"/>
                        <a:t>Allows T&amp;TA funds “to training and technical assistance providers”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00200" y="6472009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142382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President’s Budget overview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6456535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8807"/>
              </p:ext>
            </p:extLst>
          </p:nvPr>
        </p:nvGraphicFramePr>
        <p:xfrm>
          <a:off x="381000" y="1066801"/>
          <a:ext cx="8153399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2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3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63007">
                  <a:extLst>
                    <a:ext uri="{9D8B030D-6E8A-4147-A177-3AD203B41FA5}">
                      <a16:colId xmlns:a16="http://schemas.microsoft.com/office/drawing/2014/main" xmlns="" val="4259679339"/>
                    </a:ext>
                  </a:extLst>
                </a:gridCol>
              </a:tblGrid>
              <a:tr h="561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/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Programs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Fiscal Year 2017 /2018 CR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Fiscal Year 2019 PBR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NAIHC Recommended Level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Indian Housing Block Grants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$654 million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$600 million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$915 million; but no less than $700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T&amp;TA grants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$3.5 million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$0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Indian Community Development Block Grant 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$60 million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$0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$100 million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Title VI Loan Guarantee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$2 million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$2 million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$2 million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Section 184 Loan Guarantee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$7.2 million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$0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Native Hawaiian Housing Block Grant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$2 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$0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1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Rural Development Programs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82496738"/>
                  </a:ext>
                </a:extLst>
              </a:tr>
              <a:tr h="561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Treasury CDFI Programs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8896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73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S. 2270 Mitigating METH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Amends the 21</a:t>
            </a:r>
            <a:r>
              <a:rPr lang="en-US" baseline="30000" dirty="0"/>
              <a:t>st</a:t>
            </a:r>
            <a:r>
              <a:rPr lang="en-US" dirty="0"/>
              <a:t> Century Cares Act to include Tribes</a:t>
            </a:r>
          </a:p>
          <a:p>
            <a:pPr lvl="1"/>
            <a:r>
              <a:rPr lang="en-US" dirty="0"/>
              <a:t>Grants to the states to combat opioid epidemic</a:t>
            </a:r>
          </a:p>
          <a:p>
            <a:pPr lvl="0"/>
            <a:r>
              <a:rPr lang="en-US" dirty="0"/>
              <a:t>Would add an additional $25 million</a:t>
            </a:r>
          </a:p>
          <a:p>
            <a:pPr lvl="0"/>
            <a:r>
              <a:rPr lang="en-US" dirty="0"/>
              <a:t>Would allow grant recipients to address issues regarding other types of drugs such as methamphetamine </a:t>
            </a:r>
          </a:p>
          <a:p>
            <a:pPr lvl="0"/>
            <a:r>
              <a:rPr lang="en-US" dirty="0"/>
              <a:t>Referred to the HELP Committee	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6456535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195014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S. 2489</a:t>
            </a:r>
            <a:b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</a:br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USDA 502 Direct Relending Demonstration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Heitkamp bill would allow tribal CDFIs to act as intermediary lenders in USDA’s Single Family Home Direct Loan Program</a:t>
            </a:r>
          </a:p>
          <a:p>
            <a:pPr lvl="0"/>
            <a:r>
              <a:rPr lang="en-US" dirty="0"/>
              <a:t>Creates tribal set-asides to a number of USDA programs</a:t>
            </a:r>
          </a:p>
          <a:p>
            <a:pPr lvl="1"/>
            <a:r>
              <a:rPr lang="en-US" dirty="0"/>
              <a:t>502 Home Loan</a:t>
            </a:r>
          </a:p>
          <a:p>
            <a:pPr lvl="1"/>
            <a:r>
              <a:rPr lang="en-US" dirty="0"/>
              <a:t>504 Home Repair Loan</a:t>
            </a:r>
          </a:p>
          <a:p>
            <a:pPr lvl="1"/>
            <a:r>
              <a:rPr lang="en-US" dirty="0"/>
              <a:t>515 Multi-Family Rental Housing Loan</a:t>
            </a:r>
          </a:p>
          <a:p>
            <a:pPr lvl="1"/>
            <a:r>
              <a:rPr lang="en-US" dirty="0"/>
              <a:t>533 Housing Preservation</a:t>
            </a:r>
          </a:p>
          <a:p>
            <a:pPr lvl="1"/>
            <a:r>
              <a:rPr lang="en-US" dirty="0"/>
              <a:t>538 Multi-Family Housing Loan Guarantees</a:t>
            </a:r>
          </a:p>
          <a:p>
            <a:pPr lvl="1"/>
            <a:r>
              <a:rPr lang="en-US" dirty="0"/>
              <a:t>Community Facilities and Water &amp; Waste Disposal Grants/Loans</a:t>
            </a:r>
          </a:p>
          <a:p>
            <a:pPr lvl="0"/>
            <a:r>
              <a:rPr lang="en-US" dirty="0"/>
              <a:t>USDA demonstration project going on in South Dakota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6456535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9569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Open Discussion 	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6456535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46996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Closing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Reception</a:t>
            </a:r>
          </a:p>
          <a:p>
            <a:r>
              <a:rPr lang="en-US" dirty="0"/>
              <a:t>Morning Session</a:t>
            </a:r>
          </a:p>
          <a:p>
            <a:r>
              <a:rPr lang="en-US" dirty="0"/>
              <a:t>Afternoon Session</a:t>
            </a:r>
          </a:p>
          <a:p>
            <a:r>
              <a:rPr lang="en-US" dirty="0"/>
              <a:t>Wednesday Congressional Meetings (Sign Up)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6456535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136880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>
                <a:latin typeface="Calisto MT" panose="02040603050505030304" pitchFamily="18" charset="0"/>
                <a:hlinkClick r:id="rId2"/>
              </a:rPr>
              <a:t>Native Housing Update</a:t>
            </a:r>
            <a:r>
              <a:rPr lang="en-US" dirty="0">
                <a:latin typeface="Calisto MT" panose="02040603050505030304" pitchFamily="18" charset="0"/>
              </a:rPr>
              <a:t> (</a:t>
            </a:r>
            <a:r>
              <a:rPr lang="en-US" u="sng" dirty="0">
                <a:latin typeface="Calisto MT" panose="02040603050505030304" pitchFamily="18" charset="0"/>
                <a:hlinkClick r:id="rId3"/>
              </a:rPr>
              <a:t>Subscribe</a:t>
            </a:r>
            <a:r>
              <a:rPr lang="en-US" dirty="0">
                <a:latin typeface="Calisto MT" panose="02040603050505030304" pitchFamily="18" charset="0"/>
              </a:rPr>
              <a:t>)</a:t>
            </a:r>
          </a:p>
          <a:p>
            <a:pPr lvl="0"/>
            <a:r>
              <a:rPr lang="en-US" dirty="0">
                <a:latin typeface="Calisto MT" panose="02040603050505030304" pitchFamily="18" charset="0"/>
              </a:rPr>
              <a:t>Annual Convention Tuesday, May 29 – Friday, June 1, 2018 in San Diego, CA</a:t>
            </a:r>
          </a:p>
          <a:p>
            <a:pPr lvl="0"/>
            <a:r>
              <a:rPr lang="en-US" dirty="0">
                <a:latin typeface="Calisto MT" panose="02040603050505030304" pitchFamily="18" charset="0"/>
              </a:rPr>
              <a:t>Golf Tournament Tuesday May 29, 2018</a:t>
            </a:r>
          </a:p>
          <a:p>
            <a:pPr lvl="0"/>
            <a:r>
              <a:rPr lang="en-US" dirty="0">
                <a:latin typeface="Calisto MT" panose="02040603050505030304" pitchFamily="18" charset="0"/>
              </a:rPr>
              <a:t>Legislative Conference calls are every first Thursday of the month</a:t>
            </a:r>
          </a:p>
          <a:p>
            <a:pPr lvl="0"/>
            <a:r>
              <a:rPr lang="en-US" dirty="0">
                <a:latin typeface="Calisto MT" panose="02040603050505030304" pitchFamily="18" charset="0"/>
              </a:rPr>
              <a:t>NAIHC Chairperson election </a:t>
            </a:r>
          </a:p>
          <a:p>
            <a:pPr lvl="0"/>
            <a:r>
              <a:rPr lang="en-US" dirty="0">
                <a:latin typeface="Calisto MT" panose="02040603050505030304" pitchFamily="18" charset="0"/>
              </a:rPr>
              <a:t>Proxy forms for voting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4770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51287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5C56E"/>
                </a:solidFill>
                <a:latin typeface="Calisto MT" panose="02040603050505030304" pitchFamily="18" charset="0"/>
              </a:rPr>
              <a:t>Tribal Housing Bills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S. 1275, the Build Act (</a:t>
            </a:r>
            <a:r>
              <a:rPr lang="en-US" dirty="0" err="1"/>
              <a:t>Hoeven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H.R. 3864, </a:t>
            </a:r>
            <a:r>
              <a:rPr lang="en-US" dirty="0" smtClean="0"/>
              <a:t>NAHASDA </a:t>
            </a:r>
            <a:r>
              <a:rPr lang="en-US" dirty="0"/>
              <a:t>Reauthorization Act 	(Pearce)</a:t>
            </a:r>
          </a:p>
          <a:p>
            <a:r>
              <a:rPr lang="en-US" dirty="0"/>
              <a:t>S. 1895, NAHASDA Reauthorization Act (Udall)</a:t>
            </a:r>
          </a:p>
          <a:p>
            <a:r>
              <a:rPr lang="en-US" dirty="0"/>
              <a:t>S. 1333, the Tribal HUD-VASH Act (SCIA/VA)</a:t>
            </a:r>
          </a:p>
          <a:p>
            <a:r>
              <a:rPr lang="en-US" dirty="0"/>
              <a:t>S. 2270, Mitigating Meth Act (</a:t>
            </a:r>
            <a:r>
              <a:rPr lang="en-US" dirty="0" err="1"/>
              <a:t>Daines</a:t>
            </a:r>
            <a:r>
              <a:rPr lang="en-US" dirty="0"/>
              <a:t>)    </a:t>
            </a:r>
          </a:p>
          <a:p>
            <a:r>
              <a:rPr lang="en-US" dirty="0"/>
              <a:t>S. 2489, Tribal Food and Housing Security Act 	(Heitkamp)          	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6456535"/>
            <a:ext cx="451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254017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4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68087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  <a:ea typeface="+mj-ea"/>
                <a:cs typeface="+mj-cs"/>
              </a:rPr>
              <a:t>NAHASDA SIDE BY SIDE</a:t>
            </a:r>
            <a:endParaRPr kumimoji="0" lang="en-US" sz="3200" b="0" i="0" u="none" strike="noStrike" kern="1200" cap="none" spc="300" normalizeH="0" baseline="0" noProof="0" dirty="0">
              <a:ln>
                <a:noFill/>
              </a:ln>
              <a:solidFill>
                <a:srgbClr val="F5C56E"/>
              </a:solidFill>
              <a:uLnTx/>
              <a:uFillTx/>
              <a:latin typeface="Calisto MT" pitchFamily="18" charset="0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55972"/>
              </p:ext>
            </p:extLst>
          </p:nvPr>
        </p:nvGraphicFramePr>
        <p:xfrm>
          <a:off x="533400" y="1066800"/>
          <a:ext cx="8001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101. </a:t>
                      </a:r>
                      <a:r>
                        <a:rPr lang="en-US" dirty="0"/>
                        <a:t>Block Grants</a:t>
                      </a:r>
                    </a:p>
                    <a:p>
                      <a:r>
                        <a:rPr lang="en-US" dirty="0"/>
                        <a:t>Waivers for Local Cooperative Agreements are expedited.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102. </a:t>
                      </a:r>
                    </a:p>
                    <a:p>
                      <a:r>
                        <a:rPr lang="en-US" dirty="0"/>
                        <a:t>HUD recommendations to Congress to improve IHP process.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103. Environmental Review.</a:t>
                      </a:r>
                    </a:p>
                    <a:p>
                      <a:pPr marL="342900" indent="-342900">
                        <a:buAutoNum type="alphaLcParenBoth"/>
                      </a:pPr>
                      <a:r>
                        <a:rPr lang="en-US" dirty="0"/>
                        <a:t>Waivers must be acted upon in 60 days.</a:t>
                      </a:r>
                    </a:p>
                    <a:p>
                      <a:pPr marL="342900" indent="-342900">
                        <a:buAutoNum type="alphaLcParenBoth"/>
                      </a:pPr>
                      <a:r>
                        <a:rPr lang="en-US" dirty="0"/>
                        <a:t>If NAHASDA funds are 51% or more, tribes can satisfy all requirements of NEPA by satisfying 105 requirements.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Section 2. Environmental Review</a:t>
                      </a:r>
                    </a:p>
                    <a:p>
                      <a:r>
                        <a:rPr lang="en-US" dirty="0"/>
                        <a:t>If NAHASDA funds are the largest component, tribes can “assume all of the additional responsibilities for environmental review … that would apply to the [other] Federal agencies”.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69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1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5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37572"/>
              </p:ext>
            </p:extLst>
          </p:nvPr>
        </p:nvGraphicFramePr>
        <p:xfrm>
          <a:off x="685800" y="1066800"/>
          <a:ext cx="8001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104. Total Development Costs.</a:t>
                      </a:r>
                    </a:p>
                    <a:p>
                      <a:pPr marL="342900" indent="-342900">
                        <a:buAutoNum type="alphaLcParenBoth"/>
                      </a:pPr>
                      <a:r>
                        <a:rPr lang="en-US" b="0" dirty="0"/>
                        <a:t>60 day approval to exceed by more than 10% TDC</a:t>
                      </a:r>
                    </a:p>
                    <a:p>
                      <a:pPr marL="342900" indent="-342900">
                        <a:buAutoNum type="alphaLcParenBoth"/>
                      </a:pPr>
                      <a:r>
                        <a:rPr lang="en-US" b="0" dirty="0"/>
                        <a:t>Defines TDC.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201. National Objectives and Eligible Families.</a:t>
                      </a:r>
                    </a:p>
                    <a:p>
                      <a:r>
                        <a:rPr lang="en-US" dirty="0"/>
                        <a:t>Makes certain low-income training and employment requirements inapplicable to tribal housing activities.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r>
                        <a:rPr lang="en-US" b="1" dirty="0"/>
                        <a:t>Section 202. Maximum Rents.</a:t>
                      </a:r>
                    </a:p>
                    <a:p>
                      <a:r>
                        <a:rPr lang="en-US" b="0" dirty="0" smtClean="0"/>
                        <a:t>Waives the 30</a:t>
                      </a:r>
                      <a:r>
                        <a:rPr lang="en-US" b="0" dirty="0"/>
                        <a:t>% </a:t>
                      </a:r>
                      <a:r>
                        <a:rPr lang="en-US" b="0" dirty="0" smtClean="0"/>
                        <a:t>rule for tribes where </a:t>
                      </a:r>
                      <a:r>
                        <a:rPr lang="en-US" b="0" dirty="0"/>
                        <a:t>the tribe has its own written policy governing maximum rents and homebuyer payments.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69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85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6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86016"/>
              </p:ext>
            </p:extLst>
          </p:nvPr>
        </p:nvGraphicFramePr>
        <p:xfrm>
          <a:off x="457200" y="1066800"/>
          <a:ext cx="8001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203. Homeownership and Lease-to-own low-income requirement and Income Targeting.</a:t>
                      </a:r>
                    </a:p>
                    <a:p>
                      <a:r>
                        <a:rPr lang="en-US" b="0" dirty="0"/>
                        <a:t>Keeps affordable housing status for certain units based on when the family originally occupied the unit.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204. Lease Requirements and Tenant Selection. </a:t>
                      </a:r>
                    </a:p>
                    <a:p>
                      <a:r>
                        <a:rPr lang="en-US" b="0" dirty="0"/>
                        <a:t>Requires unit managers to only use leases that require a pre-lease termination notice period.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Section 205. Tribal Coordination of Agency Funding.</a:t>
                      </a:r>
                    </a:p>
                    <a:p>
                      <a:r>
                        <a:rPr lang="en-US" b="0" dirty="0"/>
                        <a:t>Tribes can use IHS sanitation facilities funding for housing construction.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69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76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7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58701"/>
              </p:ext>
            </p:extLst>
          </p:nvPr>
        </p:nvGraphicFramePr>
        <p:xfrm>
          <a:off x="533400" y="1397000"/>
          <a:ext cx="8001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301. Authorization of Appropriations.</a:t>
                      </a:r>
                    </a:p>
                    <a:p>
                      <a:r>
                        <a:rPr lang="en-US" b="1" dirty="0"/>
                        <a:t>PEARCE: </a:t>
                      </a:r>
                      <a:r>
                        <a:rPr lang="en-US" b="0" dirty="0"/>
                        <a:t>Authorizes $650 Million for 2018 through 2022.</a:t>
                      </a:r>
                    </a:p>
                    <a:p>
                      <a:r>
                        <a:rPr lang="en-US" b="1" dirty="0"/>
                        <a:t>UDALL</a:t>
                      </a:r>
                      <a:r>
                        <a:rPr lang="en-US" b="0" dirty="0"/>
                        <a:t>: Authorizes “such sums as may be necessary” for 2018 through 2022.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Section 3. Authorization of Appropriations.</a:t>
                      </a:r>
                    </a:p>
                    <a:p>
                      <a:r>
                        <a:rPr lang="en-US" b="0" dirty="0"/>
                        <a:t>Authorizes “such sums as may be necessary” for 2018 through 2025.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302. Undisbursed Block Grant Amounts. </a:t>
                      </a:r>
                    </a:p>
                    <a:p>
                      <a:r>
                        <a:rPr lang="en-US" b="0" dirty="0"/>
                        <a:t>Tribes that would receive over $5 million in one year cannot receive new funds if their balance is 3x their formula amount.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5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8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4271"/>
              </p:ext>
            </p:extLst>
          </p:nvPr>
        </p:nvGraphicFramePr>
        <p:xfrm>
          <a:off x="533400" y="1397000"/>
          <a:ext cx="8001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401. Review and Audit by Secretary.</a:t>
                      </a:r>
                    </a:p>
                    <a:p>
                      <a:r>
                        <a:rPr lang="en-US" b="0" dirty="0"/>
                        <a:t>Requires HUD to respond to any audit comments within 60 days.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402. Reports to Congress. </a:t>
                      </a:r>
                    </a:p>
                    <a:p>
                      <a:r>
                        <a:rPr lang="en-US" b="0" dirty="0"/>
                        <a:t>Requires HUD to make its annual report to Congress also available to tribes.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90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05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400800"/>
            <a:ext cx="1676400" cy="365125"/>
          </a:xfrm>
        </p:spPr>
        <p:txBody>
          <a:bodyPr/>
          <a:lstStyle/>
          <a:p>
            <a:fld id="{ADF98891-39E0-4B27-872B-48A35E643FC2}" type="slidenum">
              <a:rPr lang="en-US" sz="1600" b="1" smtClean="0">
                <a:solidFill>
                  <a:srgbClr val="F4EAD1"/>
                </a:solidFill>
                <a:latin typeface="Calisto MT" pitchFamily="18" charset="0"/>
              </a:rPr>
              <a:pPr/>
              <a:t>9</a:t>
            </a:fld>
            <a:endParaRPr lang="en-US" sz="1600" b="1" dirty="0">
              <a:solidFill>
                <a:srgbClr val="F4EAD1"/>
              </a:solidFill>
              <a:latin typeface="Calisto MT" pitchFamily="18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229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Calisto MT" panose="02040603050505030304" pitchFamily="18" charset="0"/>
              </a:rPr>
              <a:t>LEGISLATIVE COMMITTEE MEETING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1524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spc="300" dirty="0">
                <a:solidFill>
                  <a:srgbClr val="F5C56E"/>
                </a:solidFill>
                <a:latin typeface="Calisto MT" pitchFamily="18" charset="0"/>
              </a:rPr>
              <a:t>NAHASDA SIDE BY SIDE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D1451A-1203-49DE-B458-6DD65C954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96161"/>
              </p:ext>
            </p:extLst>
          </p:nvPr>
        </p:nvGraphicFramePr>
        <p:xfrm>
          <a:off x="609600" y="1143000"/>
          <a:ext cx="8001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79798725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109453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PEARCE/UDALL</a:t>
                      </a:r>
                    </a:p>
                    <a:p>
                      <a:pPr algn="ctr"/>
                      <a:r>
                        <a:rPr lang="en-US" dirty="0"/>
                        <a:t>HR. 3864/S. 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BUIILD ACT</a:t>
                      </a:r>
                    </a:p>
                    <a:p>
                      <a:pPr algn="ctr"/>
                      <a:r>
                        <a:rPr lang="en-US" dirty="0"/>
                        <a:t>S. 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76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Section 501. HUD-VASH</a:t>
                      </a:r>
                    </a:p>
                    <a:p>
                      <a:r>
                        <a:rPr lang="en-US" b="1" dirty="0"/>
                        <a:t>PEARCE: </a:t>
                      </a:r>
                      <a:r>
                        <a:rPr lang="en-US" b="0" dirty="0"/>
                        <a:t>Creates a 5% set-aside of current HUD-VASH funds for the benefit of Native American veterans.</a:t>
                      </a:r>
                    </a:p>
                    <a:p>
                      <a:r>
                        <a:rPr lang="en-US" b="0" dirty="0"/>
                        <a:t>Clearly states that NAHASDA assisted units are eligible for VASH vouchers.</a:t>
                      </a:r>
                    </a:p>
                    <a:p>
                      <a:r>
                        <a:rPr lang="en-US" b="1" dirty="0"/>
                        <a:t>UDALL: </a:t>
                      </a:r>
                      <a:r>
                        <a:rPr lang="en-US" b="0" dirty="0"/>
                        <a:t>Establishes a distinct Tribal HUD-VASH program that would receive no less than 5% of HUD-VASH funds.</a:t>
                      </a:r>
                    </a:p>
                    <a:p>
                      <a:r>
                        <a:rPr lang="en-US" b="0" dirty="0"/>
                        <a:t>Authorizes both HUD and VA Secretaries to make necessary changes to the program after consultation with tribes.</a:t>
                      </a:r>
                    </a:p>
                    <a:p>
                      <a:r>
                        <a:rPr lang="en-US" b="0" dirty="0"/>
                        <a:t>Also includes reports to Congress and an analysis of the housing stock limitations.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73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34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1277</Words>
  <Application>Microsoft Office PowerPoint</Application>
  <PresentationFormat>On-screen Show (4:3)</PresentationFormat>
  <Paragraphs>227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Legislative Committee Meeting</vt:lpstr>
      <vt:lpstr>Announcements</vt:lpstr>
      <vt:lpstr>Tribal Housing Bills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President’s Budget overview </vt:lpstr>
      <vt:lpstr>S. 2270 Mitigating METH Act </vt:lpstr>
      <vt:lpstr>S. 2489 USDA 502 Direct Relending Demonstration </vt:lpstr>
      <vt:lpstr>Open Discussion  </vt:lpstr>
      <vt:lpstr>Closing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Fischer</dc:creator>
  <cp:lastModifiedBy>Anthony Walters</cp:lastModifiedBy>
  <cp:revision>106</cp:revision>
  <dcterms:created xsi:type="dcterms:W3CDTF">2011-07-15T20:16:17Z</dcterms:created>
  <dcterms:modified xsi:type="dcterms:W3CDTF">2018-03-05T13:22:58Z</dcterms:modified>
</cp:coreProperties>
</file>