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61" r:id="rId3"/>
    <p:sldId id="262" r:id="rId4"/>
    <p:sldId id="263" r:id="rId5"/>
    <p:sldId id="265" r:id="rId6"/>
    <p:sldId id="266" r:id="rId7"/>
    <p:sldId id="267"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69" r:id="rId22"/>
    <p:sldId id="272" r:id="rId23"/>
    <p:sldId id="273" r:id="rId24"/>
    <p:sldId id="274" r:id="rId25"/>
    <p:sldId id="275" r:id="rId26"/>
    <p:sldId id="276" r:id="rId27"/>
    <p:sldId id="277" r:id="rId28"/>
    <p:sldId id="278" r:id="rId29"/>
    <p:sldId id="279" r:id="rId30"/>
    <p:sldId id="280" r:id="rId31"/>
    <p:sldId id="270" r:id="rId32"/>
    <p:sldId id="27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DB562E-9806-4964-8DE8-043899B766E9}">
          <p14:sldIdLst>
            <p14:sldId id="256"/>
            <p14:sldId id="261"/>
            <p14:sldId id="262"/>
            <p14:sldId id="263"/>
            <p14:sldId id="265"/>
            <p14:sldId id="266"/>
            <p14:sldId id="267"/>
            <p14:sldId id="281"/>
            <p14:sldId id="282"/>
            <p14:sldId id="283"/>
            <p14:sldId id="284"/>
            <p14:sldId id="285"/>
            <p14:sldId id="286"/>
            <p14:sldId id="287"/>
            <p14:sldId id="288"/>
            <p14:sldId id="289"/>
            <p14:sldId id="290"/>
            <p14:sldId id="291"/>
            <p14:sldId id="292"/>
            <p14:sldId id="293"/>
            <p14:sldId id="269"/>
            <p14:sldId id="272"/>
            <p14:sldId id="273"/>
            <p14:sldId id="274"/>
            <p14:sldId id="275"/>
            <p14:sldId id="276"/>
            <p14:sldId id="277"/>
            <p14:sldId id="278"/>
            <p14:sldId id="279"/>
            <p14:sldId id="280"/>
            <p14:sldId id="270"/>
            <p14:sldId id="27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87BB7"/>
    <a:srgbClr val="F5C56E"/>
    <a:srgbClr val="79112D"/>
    <a:srgbClr val="C84729"/>
    <a:srgbClr val="F3D69E"/>
    <a:srgbClr val="3F6D87"/>
    <a:srgbClr val="F4EAD1"/>
    <a:srgbClr val="152A82"/>
    <a:srgbClr val="073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46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128557-D08D-42D1-8527-CA6BFBE4C8E5}" type="datetimeFigureOut">
              <a:rPr lang="en-US" smtClean="0"/>
              <a:pPr/>
              <a:t>3/2/2018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DD3970-2FC8-421A-A6ED-1E4DBC547AEA}" type="slidenum">
              <a:rPr lang="en-US" smtClean="0"/>
              <a:pPr/>
              <a:t>‹#›</a:t>
            </a:fld>
            <a:endParaRPr lang="en-US" dirty="0"/>
          </a:p>
        </p:txBody>
      </p:sp>
    </p:spTree>
    <p:extLst>
      <p:ext uri="{BB962C8B-B14F-4D97-AF65-F5344CB8AC3E}">
        <p14:creationId xmlns:p14="http://schemas.microsoft.com/office/powerpoint/2010/main" val="655602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1E026-A1C9-4FA0-BD26-491945FD4E4C}" type="datetimeFigureOut">
              <a:rPr lang="en-US" smtClean="0"/>
              <a:t>3/2/2018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ACCB-DD13-410E-8F69-6B2147BC4F98}" type="slidenum">
              <a:rPr lang="en-US" smtClean="0"/>
              <a:t>‹#›</a:t>
            </a:fld>
            <a:endParaRPr lang="en-US" dirty="0"/>
          </a:p>
        </p:txBody>
      </p:sp>
    </p:spTree>
    <p:extLst>
      <p:ext uri="{BB962C8B-B14F-4D97-AF65-F5344CB8AC3E}">
        <p14:creationId xmlns:p14="http://schemas.microsoft.com/office/powerpoint/2010/main" val="343897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21BDF-A0D4-4F1D-9200-1F6DEC13343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8572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21BDF-A0D4-4F1D-9200-1F6DEC13343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48572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 y="147638"/>
            <a:ext cx="3500438" cy="2625725"/>
          </a:xfrm>
          <a:prstGeom prst="rect">
            <a:avLst/>
          </a:prstGeom>
        </p:spPr>
      </p:sp>
      <p:sp>
        <p:nvSpPr>
          <p:cNvPr id="3" name="Notes Placeholder 2"/>
          <p:cNvSpPr>
            <a:spLocks noGrp="1"/>
          </p:cNvSpPr>
          <p:nvPr>
            <p:ph type="body" idx="1"/>
          </p:nvPr>
        </p:nvSpPr>
        <p:spPr>
          <a:xfrm>
            <a:off x="223632" y="2773181"/>
            <a:ext cx="6261652" cy="5921115"/>
          </a:xfrm>
        </p:spPr>
        <p:txBody>
          <a:bodyPr/>
          <a:lstStyle/>
          <a:p>
            <a:endParaRPr lang="en-US" sz="1300" dirty="0"/>
          </a:p>
        </p:txBody>
      </p:sp>
      <p:sp>
        <p:nvSpPr>
          <p:cNvPr id="4" name="Slide Number Placeholder 3"/>
          <p:cNvSpPr>
            <a:spLocks noGrp="1"/>
          </p:cNvSpPr>
          <p:nvPr>
            <p:ph type="sldNum" sz="quarter" idx="10"/>
          </p:nvPr>
        </p:nvSpPr>
        <p:spPr/>
        <p:txBody>
          <a:bodyPr/>
          <a:lstStyle/>
          <a:p>
            <a:fld id="{0EFAA9E6-0ED7-4180-AC6B-FCFF9C6B977B}" type="slidenum">
              <a:rPr lang="en-US" sz="1000">
                <a:solidFill>
                  <a:schemeClr val="tx1">
                    <a:lumMod val="75000"/>
                    <a:lumOff val="25000"/>
                  </a:schemeClr>
                </a:solidFill>
              </a:rPr>
              <a:t>22</a:t>
            </a:fld>
            <a:endParaRPr lang="en-US" sz="1000" dirty="0">
              <a:solidFill>
                <a:schemeClr val="tx1">
                  <a:lumMod val="75000"/>
                  <a:lumOff val="25000"/>
                </a:schemeClr>
              </a:solidFill>
            </a:endParaRPr>
          </a:p>
        </p:txBody>
      </p:sp>
    </p:spTree>
    <p:extLst>
      <p:ext uri="{BB962C8B-B14F-4D97-AF65-F5344CB8AC3E}">
        <p14:creationId xmlns:p14="http://schemas.microsoft.com/office/powerpoint/2010/main" val="421255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Federally-recognized</a:t>
            </a:r>
            <a:r>
              <a:rPr lang="en-US" baseline="0" dirty="0"/>
              <a:t> American Indian Reservations are subdivided into one or more tribal tracts, each containing one or more tribal block groups. Like standard census tracts, tribal tracts have a minimum population of 1,200, a maximum population of 8,000, and an optimum population of 4,000. However, tribal tracts differ in that they can cross state and county boundaries within a reservation as those geographic areas are ignored in the American Indian Area hierarchy. Tribal tract codes start with “T” and contain up to 5 numbers, three to the left of the suffix and two to the right.</a:t>
            </a:r>
          </a:p>
          <a:p>
            <a:endParaRPr lang="en-US" baseline="0" dirty="0"/>
          </a:p>
          <a:p>
            <a:r>
              <a:rPr lang="en-US" baseline="0" dirty="0"/>
              <a:t>Tribal block groups also adhere to the same minimum and maximum population thresholds as standard block groups and, like tribal tracts, can cross state and county boundaries. Tribal block groups are identified by letters (“A,” “B,” “C,” etc.) assigned within a tribal tract.</a:t>
            </a:r>
            <a:endParaRPr lang="en-US" dirty="0"/>
          </a:p>
        </p:txBody>
      </p:sp>
      <p:sp>
        <p:nvSpPr>
          <p:cNvPr id="4" name="Slide Number Placeholder 3"/>
          <p:cNvSpPr>
            <a:spLocks noGrp="1"/>
          </p:cNvSpPr>
          <p:nvPr>
            <p:ph type="sldNum" sz="quarter" idx="10"/>
          </p:nvPr>
        </p:nvSpPr>
        <p:spPr/>
        <p:txBody>
          <a:bodyPr/>
          <a:lstStyle/>
          <a:p>
            <a:fld id="{4822666C-A225-46F9-90D5-54161C991BEE}" type="slidenum">
              <a:rPr lang="en-US" smtClean="0"/>
              <a:t>25</a:t>
            </a:fld>
            <a:endParaRPr lang="en-US"/>
          </a:p>
        </p:txBody>
      </p:sp>
    </p:spTree>
    <p:extLst>
      <p:ext uri="{BB962C8B-B14F-4D97-AF65-F5344CB8AC3E}">
        <p14:creationId xmlns:p14="http://schemas.microsoft.com/office/powerpoint/2010/main" val="68076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Tribal</a:t>
            </a:r>
            <a:r>
              <a:rPr lang="en-US" baseline="0" dirty="0"/>
              <a:t> tract T001 and tribal block group A each cover the entirety of Red Cliff Reservation and Off-Reservation Trust Lands. While data for the tribal tract and tribal block group are the same as data for the reservation and off-reservation trust lands, the tribal tract offers a more appropriate small area geographic unit for analysis for tribal population when tract-level analysis and tract-level data are required.</a:t>
            </a:r>
            <a:endParaRPr lang="en-US" dirty="0"/>
          </a:p>
        </p:txBody>
      </p:sp>
      <p:sp>
        <p:nvSpPr>
          <p:cNvPr id="4" name="Slide Number Placeholder 3"/>
          <p:cNvSpPr>
            <a:spLocks noGrp="1"/>
          </p:cNvSpPr>
          <p:nvPr>
            <p:ph type="sldNum" sz="quarter" idx="10"/>
          </p:nvPr>
        </p:nvSpPr>
        <p:spPr/>
        <p:txBody>
          <a:bodyPr/>
          <a:lstStyle/>
          <a:p>
            <a:fld id="{4822666C-A225-46F9-90D5-54161C991BEE}" type="slidenum">
              <a:rPr lang="en-US" smtClean="0"/>
              <a:t>28</a:t>
            </a:fld>
            <a:endParaRPr lang="en-US"/>
          </a:p>
        </p:txBody>
      </p:sp>
    </p:spTree>
    <p:extLst>
      <p:ext uri="{BB962C8B-B14F-4D97-AF65-F5344CB8AC3E}">
        <p14:creationId xmlns:p14="http://schemas.microsoft.com/office/powerpoint/2010/main" val="224497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22666C-A225-46F9-90D5-54161C991BEE}" type="slidenum">
              <a:rPr lang="en-US" smtClean="0"/>
              <a:t>30</a:t>
            </a:fld>
            <a:endParaRPr lang="en-US"/>
          </a:p>
        </p:txBody>
      </p:sp>
    </p:spTree>
    <p:extLst>
      <p:ext uri="{BB962C8B-B14F-4D97-AF65-F5344CB8AC3E}">
        <p14:creationId xmlns:p14="http://schemas.microsoft.com/office/powerpoint/2010/main" val="2339908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BB-pp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685800" y="1066800"/>
            <a:ext cx="5105400" cy="1828800"/>
          </a:xfrm>
        </p:spPr>
        <p:txBody>
          <a:bodyPr>
            <a:normAutofit/>
          </a:bodyPr>
          <a:lstStyle>
            <a:lvl1pPr>
              <a:defRPr sz="4000" b="1" baseline="0">
                <a:solidFill>
                  <a:srgbClr val="C84729"/>
                </a:solidFill>
                <a:effectLst>
                  <a:outerShdw dist="63500" dir="3600000" algn="ctr" rotWithShape="0">
                    <a:srgbClr val="F3D69E"/>
                  </a:outerShdw>
                </a:effectLst>
                <a:latin typeface="Gill Sans Std UltraBold" pitchFamily="34" charset="0"/>
              </a:defRPr>
            </a:lvl1pPr>
          </a:lstStyle>
          <a:p>
            <a:r>
              <a:rPr lang="en-US" dirty="0"/>
              <a:t>PRESENTATION TITLE</a:t>
            </a:r>
          </a:p>
        </p:txBody>
      </p:sp>
      <p:sp>
        <p:nvSpPr>
          <p:cNvPr id="3" name="Date Placeholder 2"/>
          <p:cNvSpPr>
            <a:spLocks noGrp="1"/>
          </p:cNvSpPr>
          <p:nvPr>
            <p:ph type="dt" sz="half" idx="10"/>
          </p:nvPr>
        </p:nvSpPr>
        <p:spPr/>
        <p:txBody>
          <a:bodyPr/>
          <a:lstStyle>
            <a:lvl1pPr>
              <a:defRPr>
                <a:solidFill>
                  <a:schemeClr val="bg1"/>
                </a:solidFill>
                <a:latin typeface="+mn-lt"/>
              </a:defRPr>
            </a:lvl1pPr>
          </a:lstStyle>
          <a:p>
            <a:fld id="{E4EE4289-AC38-45E6-BF28-ACE07B390486}" type="datetimeFigureOut">
              <a:rPr lang="en-US" smtClean="0"/>
              <a:pPr/>
              <a:t>3/2/2018</a:t>
            </a:fld>
            <a:endParaRPr lang="en-US" dirty="0"/>
          </a:p>
        </p:txBody>
      </p:sp>
      <p:sp>
        <p:nvSpPr>
          <p:cNvPr id="4" name="Footer Placeholder 3"/>
          <p:cNvSpPr>
            <a:spLocks noGrp="1"/>
          </p:cNvSpPr>
          <p:nvPr>
            <p:ph type="ftr" sz="quarter" idx="11"/>
          </p:nvPr>
        </p:nvSpPr>
        <p:spPr/>
        <p:txBody>
          <a:bodyPr/>
          <a:lstStyle>
            <a:lvl1pPr>
              <a:defRPr>
                <a:solidFill>
                  <a:schemeClr val="bg1">
                    <a:lumMod val="95000"/>
                  </a:schemeClr>
                </a:solidFill>
                <a:latin typeface="+mn-lt"/>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latin typeface="+mn-lt"/>
              </a:defRPr>
            </a:lvl1pPr>
          </a:lstStyle>
          <a:p>
            <a:fld id="{ADF98891-39E0-4B27-872B-48A35E643FC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BB-ppt-subpag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381000" y="152400"/>
            <a:ext cx="5943600" cy="914400"/>
          </a:xfrm>
        </p:spPr>
        <p:txBody>
          <a:bodyPr anchor="ctr">
            <a:normAutofit/>
          </a:bodyPr>
          <a:lstStyle>
            <a:lvl1pPr algn="l">
              <a:defRPr sz="3200" b="1">
                <a:solidFill>
                  <a:srgbClr val="152A82"/>
                </a:solidFill>
                <a:latin typeface="Minion Pro" pitchFamily="18" charset="0"/>
              </a:defRPr>
            </a:lvl1pPr>
          </a:lstStyle>
          <a:p>
            <a:r>
              <a:rPr lang="en-US" dirty="0"/>
              <a:t>Click to edit Master title style</a:t>
            </a:r>
          </a:p>
        </p:txBody>
      </p:sp>
      <p:sp>
        <p:nvSpPr>
          <p:cNvPr id="3" name="Content Placeholder 2"/>
          <p:cNvSpPr>
            <a:spLocks noGrp="1"/>
          </p:cNvSpPr>
          <p:nvPr>
            <p:ph idx="1"/>
          </p:nvPr>
        </p:nvSpPr>
        <p:spPr>
          <a:xfrm>
            <a:off x="381000" y="1295400"/>
            <a:ext cx="8305800" cy="4830763"/>
          </a:xfrm>
        </p:spPr>
        <p:txBody>
          <a:bodyPr/>
          <a:lstStyle>
            <a:lvl1pPr>
              <a:defRPr sz="3200">
                <a:solidFill>
                  <a:srgbClr val="1F150F"/>
                </a:solidFill>
                <a:latin typeface="Minion Pro" pitchFamily="18" charset="0"/>
              </a:defRPr>
            </a:lvl1pPr>
            <a:lvl2pPr>
              <a:defRPr sz="2800">
                <a:solidFill>
                  <a:srgbClr val="1F150F"/>
                </a:solidFill>
                <a:latin typeface="Minion Pro" pitchFamily="18" charset="0"/>
              </a:defRPr>
            </a:lvl2pPr>
            <a:lvl3pPr>
              <a:defRPr sz="2400">
                <a:solidFill>
                  <a:srgbClr val="1F150F"/>
                </a:solidFill>
                <a:latin typeface="Minion Pro" pitchFamily="18" charset="0"/>
              </a:defRPr>
            </a:lvl3pPr>
            <a:lvl4pPr>
              <a:defRPr sz="2000">
                <a:solidFill>
                  <a:srgbClr val="1F150F"/>
                </a:solidFill>
                <a:latin typeface="Minion Pro" pitchFamily="18" charset="0"/>
              </a:defRPr>
            </a:lvl4pPr>
            <a:lvl5pPr>
              <a:defRPr sz="2000">
                <a:solidFill>
                  <a:srgbClr val="1F150F"/>
                </a:solidFill>
                <a:latin typeface="Minion Pro"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rgbClr val="152A82"/>
                </a:solidFill>
              </a:defRPr>
            </a:lvl1pPr>
          </a:lstStyle>
          <a:p>
            <a:fld id="{E4EE4289-AC38-45E6-BF28-ACE07B390486}" type="datetimeFigureOut">
              <a:rPr lang="en-US" smtClean="0"/>
              <a:pPr/>
              <a:t>3/2/2018</a:t>
            </a:fld>
            <a:endParaRPr lang="en-US" dirty="0"/>
          </a:p>
        </p:txBody>
      </p:sp>
      <p:sp>
        <p:nvSpPr>
          <p:cNvPr id="6" name="Footer Placeholder 5"/>
          <p:cNvSpPr>
            <a:spLocks noGrp="1"/>
          </p:cNvSpPr>
          <p:nvPr>
            <p:ph type="ftr" sz="quarter" idx="11"/>
          </p:nvPr>
        </p:nvSpPr>
        <p:spPr/>
        <p:txBody>
          <a:bodyPr/>
          <a:lstStyle>
            <a:lvl1pPr>
              <a:defRPr>
                <a:solidFill>
                  <a:srgbClr val="152A8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152A82"/>
                </a:solidFill>
              </a:defRPr>
            </a:lvl1pPr>
          </a:lstStyle>
          <a:p>
            <a:fld id="{ADF98891-39E0-4B27-872B-48A35E643F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EE4289-AC38-45E6-BF28-ACE07B390486}" type="datetimeFigureOut">
              <a:rPr lang="en-US" smtClean="0"/>
              <a:pPr/>
              <a:t>3/2/2018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F98891-39E0-4B27-872B-48A35E643FC2}" type="slidenum">
              <a:rPr lang="en-US" smtClean="0"/>
              <a:pPr/>
              <a:t>‹#›</a:t>
            </a:fld>
            <a:endParaRPr lang="en-US" dirty="0"/>
          </a:p>
        </p:txBody>
      </p:sp>
      <p:pic>
        <p:nvPicPr>
          <p:cNvPr id="2050" name="Picture 2" descr="C:\Users\tiggertai\Documents\Eric\freelance\jill\bandwidth builders\ppt\bg_orderoptions.jp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297354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987851-1F30-4ACE-9770-2F0CBAFABD5D}" type="datetime1">
              <a:rPr lang="en-US">
                <a:solidFill>
                  <a:prstClr val="black">
                    <a:tint val="75000"/>
                  </a:prstClr>
                </a:solidFill>
              </a:rPr>
              <a:pPr>
                <a:defRPr/>
              </a:pPr>
              <a:t>3/2/2018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1">
                <a:solidFill>
                  <a:schemeClr val="tx1"/>
                </a:solidFill>
              </a:defRPr>
            </a:lvl1pPr>
          </a:lstStyle>
          <a:p>
            <a:pPr>
              <a:defRPr/>
            </a:pPr>
            <a:fld id="{5D6D9625-7E99-4B65-8F66-61FC29ED367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0391877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E4289-AC38-45E6-BF28-ACE07B390486}" type="datetimeFigureOut">
              <a:rPr lang="en-US" smtClean="0"/>
              <a:pPr/>
              <a:t>3/2/2018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98891-39E0-4B27-872B-48A35E643F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6" r:id="rId2"/>
    <p:sldLayoutId id="2147483659" r:id="rId3"/>
    <p:sldLayoutId id="2147483660" r:id="rId4"/>
    <p:sldLayoutId id="214748366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df"/><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deirdre.bishop@census.gov"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df"/><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762000"/>
            <a:ext cx="8458200" cy="1524000"/>
          </a:xfrm>
        </p:spPr>
        <p:txBody>
          <a:bodyPr>
            <a:noAutofit/>
          </a:bodyPr>
          <a:lstStyle/>
          <a:p>
            <a:r>
              <a:rPr lang="en-US" sz="4400" spc="300" dirty="0">
                <a:solidFill>
                  <a:schemeClr val="bg1"/>
                </a:solidFill>
                <a:effectLst>
                  <a:outerShdw dist="50800" dir="3000000" algn="tl" rotWithShape="0">
                    <a:srgbClr val="087BB7">
                      <a:alpha val="50000"/>
                    </a:srgbClr>
                  </a:outerShdw>
                </a:effectLst>
                <a:latin typeface="Calisto MT" pitchFamily="18" charset="0"/>
              </a:rPr>
              <a:t>2018 Legislative Conference</a:t>
            </a:r>
          </a:p>
        </p:txBody>
      </p:sp>
      <p:sp>
        <p:nvSpPr>
          <p:cNvPr id="5" name="Title 7"/>
          <p:cNvSpPr txBox="1">
            <a:spLocks/>
          </p:cNvSpPr>
          <p:nvPr/>
        </p:nvSpPr>
        <p:spPr>
          <a:xfrm>
            <a:off x="152400" y="2133600"/>
            <a:ext cx="5943600" cy="2590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300" normalizeH="0" baseline="0" noProof="0" dirty="0">
                <a:ln>
                  <a:noFill/>
                </a:ln>
                <a:solidFill>
                  <a:srgbClr val="F5C56E"/>
                </a:solidFill>
                <a:effectLst>
                  <a:outerShdw dist="50800" dir="3000000" algn="tl" rotWithShape="0">
                    <a:srgbClr val="087BB7">
                      <a:alpha val="50000"/>
                    </a:srgbClr>
                  </a:outerShdw>
                </a:effectLst>
                <a:uLnTx/>
                <a:uFillTx/>
                <a:latin typeface="Calisto MT" pitchFamily="18" charset="0"/>
                <a:ea typeface="+mj-ea"/>
                <a:cs typeface="+mj-cs"/>
              </a:rPr>
              <a:t>Morning Session: Federal Partners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300" normalizeH="0" baseline="0" noProof="0" dirty="0">
              <a:ln>
                <a:noFill/>
              </a:ln>
              <a:solidFill>
                <a:srgbClr val="F5C56E"/>
              </a:solidFill>
              <a:effectLst>
                <a:outerShdw dist="50800" dir="3000000" algn="tl" rotWithShape="0">
                  <a:srgbClr val="087BB7">
                    <a:alpha val="50000"/>
                  </a:srgbClr>
                </a:outerShdw>
              </a:effectLst>
              <a:uLnTx/>
              <a:uFillTx/>
              <a:latin typeface="Calisto MT"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spc="300" dirty="0">
                <a:solidFill>
                  <a:srgbClr val="F5C56E"/>
                </a:solidFill>
                <a:effectLst>
                  <a:outerShdw dist="50800" dir="3000000" algn="tl" rotWithShape="0">
                    <a:srgbClr val="087BB7">
                      <a:alpha val="50000"/>
                    </a:srgbClr>
                  </a:outerShdw>
                </a:effectLst>
                <a:latin typeface="Calisto MT" pitchFamily="18" charset="0"/>
                <a:ea typeface="+mj-ea"/>
                <a:cs typeface="+mj-cs"/>
              </a:rPr>
              <a:t>Tuesday March 6, 2018</a:t>
            </a:r>
            <a:endParaRPr kumimoji="0" lang="en-US" sz="3600" b="1" i="0" u="none" strike="noStrike" kern="1200" cap="none" spc="300" normalizeH="0" baseline="0" noProof="0" dirty="0">
              <a:ln>
                <a:noFill/>
              </a:ln>
              <a:solidFill>
                <a:srgbClr val="F5C56E"/>
              </a:solidFill>
              <a:effectLst>
                <a:outerShdw dist="50800" dir="3000000" algn="tl" rotWithShape="0">
                  <a:srgbClr val="087BB7">
                    <a:alpha val="50000"/>
                  </a:srgbClr>
                </a:outerShdw>
              </a:effectLst>
              <a:uLnTx/>
              <a:uFillTx/>
              <a:latin typeface="Calisto MT" pitchFamily="18"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Status</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As of February 20, 2018: </a:t>
            </a:r>
          </a:p>
          <a:p>
            <a:r>
              <a:rPr lang="en-US" sz="2800" dirty="0" smtClean="0"/>
              <a:t>312 Veterans in Case Management</a:t>
            </a:r>
          </a:p>
          <a:p>
            <a:r>
              <a:rPr lang="en-US" sz="2800" dirty="0"/>
              <a:t>3</a:t>
            </a:r>
            <a:r>
              <a:rPr lang="en-US" sz="2800" dirty="0" smtClean="0"/>
              <a:t> Veterans Entered into Case Management only</a:t>
            </a:r>
          </a:p>
          <a:p>
            <a:r>
              <a:rPr lang="en-US" sz="2800" dirty="0" smtClean="0"/>
              <a:t>22 Veterans Referred to the TDHE</a:t>
            </a:r>
          </a:p>
          <a:p>
            <a:r>
              <a:rPr lang="en-US" sz="2800" dirty="0" smtClean="0"/>
              <a:t>37 Veterans Approved for Subsidy, in Housing Search</a:t>
            </a:r>
          </a:p>
          <a:p>
            <a:r>
              <a:rPr lang="en-US" sz="2800" dirty="0" smtClean="0"/>
              <a:t>250 Veterans Housed</a:t>
            </a:r>
          </a:p>
          <a:p>
            <a:r>
              <a:rPr lang="en-US" sz="2800" dirty="0" smtClean="0"/>
              <a:t>93 Veterans Exited </a:t>
            </a:r>
          </a:p>
          <a:p>
            <a:r>
              <a:rPr lang="en-US" sz="2800" dirty="0" smtClean="0"/>
              <a:t>16 Veterans Exited from Housing</a:t>
            </a:r>
            <a:endParaRPr lang="en-US" sz="2800" dirty="0"/>
          </a:p>
        </p:txBody>
      </p:sp>
    </p:spTree>
    <p:extLst>
      <p:ext uri="{BB962C8B-B14F-4D97-AF65-F5344CB8AC3E}">
        <p14:creationId xmlns:p14="http://schemas.microsoft.com/office/powerpoint/2010/main" val="32849228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Case Management Status</a:t>
            </a:r>
            <a:endParaRPr lang="en-US" sz="3600" dirty="0"/>
          </a:p>
        </p:txBody>
      </p:sp>
      <p:sp>
        <p:nvSpPr>
          <p:cNvPr id="3" name="Content Placeholder 2"/>
          <p:cNvSpPr>
            <a:spLocks noGrp="1"/>
          </p:cNvSpPr>
          <p:nvPr>
            <p:ph idx="1"/>
          </p:nvPr>
        </p:nvSpPr>
        <p:spPr>
          <a:xfrm>
            <a:off x="304800" y="1981200"/>
            <a:ext cx="8610600" cy="4343400"/>
          </a:xfrm>
        </p:spPr>
        <p:txBody>
          <a:bodyPr>
            <a:normAutofit/>
          </a:bodyPr>
          <a:lstStyle/>
          <a:p>
            <a:pPr>
              <a:lnSpc>
                <a:spcPct val="120000"/>
              </a:lnSpc>
              <a:spcBef>
                <a:spcPts val="0"/>
              </a:spcBef>
              <a:spcAft>
                <a:spcPts val="1800"/>
              </a:spcAft>
            </a:pPr>
            <a:r>
              <a:rPr lang="en-US" sz="2800" dirty="0" smtClean="0"/>
              <a:t>21 permanent </a:t>
            </a:r>
            <a:r>
              <a:rPr lang="en-US" sz="2800" dirty="0"/>
              <a:t>c</a:t>
            </a:r>
            <a:r>
              <a:rPr lang="en-US" sz="2800" dirty="0" smtClean="0"/>
              <a:t>ase </a:t>
            </a:r>
            <a:r>
              <a:rPr lang="en-US" sz="2800" dirty="0"/>
              <a:t>m</a:t>
            </a:r>
            <a:r>
              <a:rPr lang="en-US" sz="2800" dirty="0" smtClean="0"/>
              <a:t>anagers are working (as of January 31, 2018)</a:t>
            </a:r>
          </a:p>
          <a:p>
            <a:pPr>
              <a:lnSpc>
                <a:spcPct val="120000"/>
              </a:lnSpc>
              <a:spcBef>
                <a:spcPts val="0"/>
              </a:spcBef>
              <a:spcAft>
                <a:spcPts val="1800"/>
              </a:spcAft>
            </a:pPr>
            <a:r>
              <a:rPr lang="en-US" sz="2800" dirty="0" smtClean="0"/>
              <a:t>20 case managers are permanent VA employees</a:t>
            </a:r>
          </a:p>
          <a:p>
            <a:pPr>
              <a:lnSpc>
                <a:spcPct val="120000"/>
              </a:lnSpc>
              <a:spcBef>
                <a:spcPts val="0"/>
              </a:spcBef>
              <a:spcAft>
                <a:spcPts val="1800"/>
              </a:spcAft>
            </a:pPr>
            <a:r>
              <a:rPr lang="en-US" sz="2800" dirty="0" smtClean="0"/>
              <a:t>1 case manager is through a contract with the tribal housing authority (Tohono O’odham)</a:t>
            </a:r>
          </a:p>
        </p:txBody>
      </p:sp>
    </p:spTree>
    <p:extLst>
      <p:ext uri="{BB962C8B-B14F-4D97-AF65-F5344CB8AC3E}">
        <p14:creationId xmlns:p14="http://schemas.microsoft.com/office/powerpoint/2010/main" val="16369979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Case Management Open Positions</a:t>
            </a:r>
            <a:endParaRPr lang="en-US" sz="3600" dirty="0"/>
          </a:p>
        </p:txBody>
      </p:sp>
      <p:sp>
        <p:nvSpPr>
          <p:cNvPr id="3" name="Content Placeholder 2"/>
          <p:cNvSpPr>
            <a:spLocks noGrp="1"/>
          </p:cNvSpPr>
          <p:nvPr>
            <p:ph idx="1"/>
          </p:nvPr>
        </p:nvSpPr>
        <p:spPr>
          <a:xfrm>
            <a:off x="457200" y="1295400"/>
            <a:ext cx="8382000" cy="5257800"/>
          </a:xfrm>
        </p:spPr>
        <p:txBody>
          <a:bodyPr>
            <a:normAutofit fontScale="32500" lnSpcReduction="20000"/>
          </a:bodyPr>
          <a:lstStyle/>
          <a:p>
            <a:pPr>
              <a:lnSpc>
                <a:spcPct val="120000"/>
              </a:lnSpc>
              <a:spcBef>
                <a:spcPts val="0"/>
              </a:spcBef>
              <a:spcAft>
                <a:spcPts val="800"/>
              </a:spcAft>
            </a:pPr>
            <a:r>
              <a:rPr lang="en-US" sz="7400" dirty="0"/>
              <a:t>Alaska VA Health Care System (HCS) for Association of Village Council Presidents (AVCP) </a:t>
            </a:r>
            <a:r>
              <a:rPr lang="en-US" sz="7400" dirty="0" smtClean="0"/>
              <a:t>- expected </a:t>
            </a:r>
            <a:r>
              <a:rPr lang="en-US" sz="7400" dirty="0"/>
              <a:t>to start work </a:t>
            </a:r>
            <a:r>
              <a:rPr lang="en-US" sz="7400" dirty="0" smtClean="0"/>
              <a:t>April 15</a:t>
            </a:r>
          </a:p>
          <a:p>
            <a:pPr>
              <a:lnSpc>
                <a:spcPct val="120000"/>
              </a:lnSpc>
              <a:spcBef>
                <a:spcPts val="0"/>
              </a:spcBef>
              <a:spcAft>
                <a:spcPts val="800"/>
              </a:spcAft>
            </a:pPr>
            <a:r>
              <a:rPr lang="en-US" sz="7400" dirty="0" smtClean="0"/>
              <a:t>Montana </a:t>
            </a:r>
            <a:r>
              <a:rPr lang="en-US" sz="7400" dirty="0"/>
              <a:t>VA HCS – </a:t>
            </a:r>
          </a:p>
          <a:p>
            <a:pPr lvl="1">
              <a:lnSpc>
                <a:spcPct val="120000"/>
              </a:lnSpc>
              <a:spcBef>
                <a:spcPts val="0"/>
              </a:spcBef>
              <a:spcAft>
                <a:spcPts val="800"/>
              </a:spcAft>
            </a:pPr>
            <a:r>
              <a:rPr lang="en-US" sz="6800" dirty="0"/>
              <a:t>Many recruits, but </a:t>
            </a:r>
            <a:r>
              <a:rPr lang="en-US" sz="6800" dirty="0" smtClean="0"/>
              <a:t>not accepting final position offer  </a:t>
            </a:r>
          </a:p>
          <a:p>
            <a:pPr lvl="1">
              <a:lnSpc>
                <a:spcPct val="120000"/>
              </a:lnSpc>
              <a:spcBef>
                <a:spcPts val="0"/>
              </a:spcBef>
              <a:spcAft>
                <a:spcPts val="800"/>
              </a:spcAft>
            </a:pPr>
            <a:r>
              <a:rPr lang="en-US" sz="6800" dirty="0" smtClean="0"/>
              <a:t>Continues </a:t>
            </a:r>
            <a:r>
              <a:rPr lang="en-US" sz="6800" dirty="0"/>
              <a:t>to </a:t>
            </a:r>
            <a:r>
              <a:rPr lang="en-US" sz="6800" dirty="0" smtClean="0"/>
              <a:t>recruit </a:t>
            </a:r>
            <a:endParaRPr lang="en-US" sz="6800" dirty="0"/>
          </a:p>
          <a:p>
            <a:pPr>
              <a:lnSpc>
                <a:spcPct val="120000"/>
              </a:lnSpc>
              <a:spcBef>
                <a:spcPts val="0"/>
              </a:spcBef>
              <a:spcAft>
                <a:spcPts val="800"/>
              </a:spcAft>
            </a:pPr>
            <a:r>
              <a:rPr lang="en-US" sz="7400" dirty="0" smtClean="0"/>
              <a:t>3 </a:t>
            </a:r>
            <a:r>
              <a:rPr lang="en-US" sz="7400" dirty="0"/>
              <a:t>open </a:t>
            </a:r>
            <a:r>
              <a:rPr lang="en-US" sz="7400" dirty="0" smtClean="0"/>
              <a:t>positions - case </a:t>
            </a:r>
            <a:r>
              <a:rPr lang="en-US" sz="7400" dirty="0"/>
              <a:t>managers </a:t>
            </a:r>
            <a:r>
              <a:rPr lang="en-US" sz="7400" dirty="0" smtClean="0"/>
              <a:t>took other </a:t>
            </a:r>
            <a:r>
              <a:rPr lang="en-US" sz="7400" dirty="0"/>
              <a:t>positions or </a:t>
            </a:r>
            <a:r>
              <a:rPr lang="en-US" sz="7400" dirty="0" smtClean="0"/>
              <a:t>retired</a:t>
            </a:r>
          </a:p>
          <a:p>
            <a:pPr lvl="1">
              <a:lnSpc>
                <a:spcPct val="120000"/>
              </a:lnSpc>
              <a:spcBef>
                <a:spcPts val="0"/>
              </a:spcBef>
              <a:spcAft>
                <a:spcPts val="800"/>
              </a:spcAft>
            </a:pPr>
            <a:r>
              <a:rPr lang="en-US" sz="6400" dirty="0" smtClean="0"/>
              <a:t>Lumbee </a:t>
            </a:r>
            <a:r>
              <a:rPr lang="en-US" sz="6400" dirty="0"/>
              <a:t>with Fayetteville (NC) VAMC</a:t>
            </a:r>
          </a:p>
          <a:p>
            <a:pPr lvl="1">
              <a:lnSpc>
                <a:spcPct val="120000"/>
              </a:lnSpc>
              <a:spcBef>
                <a:spcPts val="0"/>
              </a:spcBef>
              <a:spcAft>
                <a:spcPts val="800"/>
              </a:spcAft>
            </a:pPr>
            <a:r>
              <a:rPr lang="en-US" sz="6800" dirty="0"/>
              <a:t>Turtle Mountain Chippewa with Fargo VA HCS</a:t>
            </a:r>
          </a:p>
          <a:p>
            <a:pPr lvl="1">
              <a:lnSpc>
                <a:spcPct val="120000"/>
              </a:lnSpc>
              <a:spcBef>
                <a:spcPts val="0"/>
              </a:spcBef>
              <a:spcAft>
                <a:spcPts val="800"/>
              </a:spcAft>
            </a:pPr>
            <a:r>
              <a:rPr lang="en-US" sz="6800" dirty="0"/>
              <a:t>Oglala (Pine Ridge) with Black Hills VA </a:t>
            </a:r>
            <a:r>
              <a:rPr lang="en-US" sz="6800" dirty="0" smtClean="0"/>
              <a:t>HCS</a:t>
            </a:r>
          </a:p>
          <a:p>
            <a:pPr>
              <a:lnSpc>
                <a:spcPct val="120000"/>
              </a:lnSpc>
              <a:spcBef>
                <a:spcPts val="0"/>
              </a:spcBef>
              <a:spcAft>
                <a:spcPts val="800"/>
              </a:spcAft>
            </a:pPr>
            <a:r>
              <a:rPr lang="en-US" sz="7200" dirty="0" smtClean="0"/>
              <a:t>Montana, Fayetteville, Fargo and Black Hills VAs have interim case managers </a:t>
            </a:r>
            <a:endParaRPr lang="en-US" sz="7200" dirty="0"/>
          </a:p>
          <a:p>
            <a:endParaRPr lang="en-US" dirty="0"/>
          </a:p>
        </p:txBody>
      </p:sp>
    </p:spTree>
    <p:extLst>
      <p:ext uri="{BB962C8B-B14F-4D97-AF65-F5344CB8AC3E}">
        <p14:creationId xmlns:p14="http://schemas.microsoft.com/office/powerpoint/2010/main" val="24199165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Case Managers</a:t>
            </a:r>
            <a:endParaRPr lang="en-US" sz="3600" dirty="0"/>
          </a:p>
        </p:txBody>
      </p:sp>
      <p:sp>
        <p:nvSpPr>
          <p:cNvPr id="3" name="Content Placeholder 2"/>
          <p:cNvSpPr>
            <a:spLocks noGrp="1"/>
          </p:cNvSpPr>
          <p:nvPr>
            <p:ph idx="1"/>
          </p:nvPr>
        </p:nvSpPr>
        <p:spPr>
          <a:xfrm>
            <a:off x="457200" y="1828800"/>
            <a:ext cx="8229600" cy="4297363"/>
          </a:xfrm>
        </p:spPr>
        <p:txBody>
          <a:bodyPr/>
          <a:lstStyle/>
          <a:p>
            <a:pPr>
              <a:spcAft>
                <a:spcPts val="1800"/>
              </a:spcAft>
            </a:pPr>
            <a:r>
              <a:rPr lang="en-US" sz="2800" dirty="0" smtClean="0"/>
              <a:t>Three of the case managers are members of the tribe</a:t>
            </a:r>
          </a:p>
          <a:p>
            <a:pPr>
              <a:spcAft>
                <a:spcPts val="1800"/>
              </a:spcAft>
            </a:pPr>
            <a:r>
              <a:rPr lang="en-US" sz="2800" dirty="0" smtClean="0"/>
              <a:t>Four of the case managers are American Indian ancestry and with the exception of 1 case manager who grew up in the area of the tribe they are serving  </a:t>
            </a:r>
            <a:endParaRPr lang="en-US" sz="2800" dirty="0"/>
          </a:p>
          <a:p>
            <a:pPr>
              <a:spcAft>
                <a:spcPts val="1800"/>
              </a:spcAft>
            </a:pPr>
            <a:r>
              <a:rPr lang="en-US" sz="2800" dirty="0" smtClean="0"/>
              <a:t> Most case managers’ ancestry is not known</a:t>
            </a:r>
            <a:r>
              <a:rPr lang="en-US" dirty="0" smtClean="0"/>
              <a:t> – </a:t>
            </a:r>
            <a:r>
              <a:rPr lang="en-US" sz="2800" dirty="0" smtClean="0"/>
              <a:t>candidates</a:t>
            </a:r>
            <a:r>
              <a:rPr lang="en-US" dirty="0" smtClean="0"/>
              <a:t> </a:t>
            </a:r>
            <a:r>
              <a:rPr lang="en-US" sz="2800" dirty="0" smtClean="0"/>
              <a:t>voluntarily provided the information</a:t>
            </a:r>
            <a:endParaRPr lang="en-US" sz="2800" dirty="0"/>
          </a:p>
        </p:txBody>
      </p:sp>
    </p:spTree>
    <p:extLst>
      <p:ext uri="{BB962C8B-B14F-4D97-AF65-F5344CB8AC3E}">
        <p14:creationId xmlns:p14="http://schemas.microsoft.com/office/powerpoint/2010/main" val="24534076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Mental Health and SUD</a:t>
            </a:r>
            <a:endParaRPr lang="en-US" sz="4000" dirty="0"/>
          </a:p>
        </p:txBody>
      </p:sp>
      <p:sp>
        <p:nvSpPr>
          <p:cNvPr id="3" name="Content Placeholder 2"/>
          <p:cNvSpPr>
            <a:spLocks noGrp="1"/>
          </p:cNvSpPr>
          <p:nvPr>
            <p:ph idx="1"/>
          </p:nvPr>
        </p:nvSpPr>
        <p:spPr/>
        <p:txBody>
          <a:bodyPr/>
          <a:lstStyle/>
          <a:p>
            <a:pPr>
              <a:spcAft>
                <a:spcPts val="2400"/>
              </a:spcAft>
            </a:pPr>
            <a:r>
              <a:rPr lang="en-US" sz="2800" dirty="0" smtClean="0"/>
              <a:t>Case Managers are licensed clinical professionals that can directly provide therapeutic services to Veterans to address Mental Health and Substance Use Disorders</a:t>
            </a:r>
          </a:p>
          <a:p>
            <a:pPr>
              <a:spcAft>
                <a:spcPts val="2400"/>
              </a:spcAft>
            </a:pPr>
            <a:r>
              <a:rPr lang="en-US" sz="2800" dirty="0" smtClean="0"/>
              <a:t>Some Case Managers utilize a “</a:t>
            </a:r>
            <a:r>
              <a:rPr lang="en-US" sz="2800" dirty="0" err="1" smtClean="0"/>
              <a:t>Wellbriety</a:t>
            </a:r>
            <a:r>
              <a:rPr lang="en-US" sz="2800" dirty="0" smtClean="0"/>
              <a:t>” approach that incorporates culturally meaningful, holistic elements with evidence based therapies</a:t>
            </a:r>
            <a:endParaRPr lang="en-US" dirty="0"/>
          </a:p>
        </p:txBody>
      </p:sp>
    </p:spTree>
    <p:extLst>
      <p:ext uri="{BB962C8B-B14F-4D97-AF65-F5344CB8AC3E}">
        <p14:creationId xmlns:p14="http://schemas.microsoft.com/office/powerpoint/2010/main" val="8729279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Care Coordination</a:t>
            </a:r>
            <a:endParaRPr lang="en-US" sz="3600" dirty="0"/>
          </a:p>
        </p:txBody>
      </p:sp>
      <p:sp>
        <p:nvSpPr>
          <p:cNvPr id="3" name="Content Placeholder 2"/>
          <p:cNvSpPr>
            <a:spLocks noGrp="1"/>
          </p:cNvSpPr>
          <p:nvPr>
            <p:ph idx="1"/>
          </p:nvPr>
        </p:nvSpPr>
        <p:spPr/>
        <p:txBody>
          <a:bodyPr/>
          <a:lstStyle/>
          <a:p>
            <a:pPr>
              <a:spcAft>
                <a:spcPts val="2400"/>
              </a:spcAft>
            </a:pPr>
            <a:r>
              <a:rPr lang="en-US" sz="2800" dirty="0" smtClean="0"/>
              <a:t>Case Managers also help with ensuring that Veterans are able to access other needed services, such as medical care </a:t>
            </a:r>
          </a:p>
          <a:p>
            <a:pPr>
              <a:spcAft>
                <a:spcPts val="2400"/>
              </a:spcAft>
            </a:pPr>
            <a:r>
              <a:rPr lang="en-US" sz="2800" dirty="0" smtClean="0"/>
              <a:t>Referrals to other service providers for other services that the case managers cannot provide (such as family care)</a:t>
            </a:r>
          </a:p>
          <a:p>
            <a:endParaRPr lang="en-US" dirty="0"/>
          </a:p>
        </p:txBody>
      </p:sp>
    </p:spTree>
    <p:extLst>
      <p:ext uri="{BB962C8B-B14F-4D97-AF65-F5344CB8AC3E}">
        <p14:creationId xmlns:p14="http://schemas.microsoft.com/office/powerpoint/2010/main" val="10368700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Employment</a:t>
            </a:r>
            <a:endParaRPr lang="en-US" sz="3600" dirty="0"/>
          </a:p>
        </p:txBody>
      </p:sp>
      <p:sp>
        <p:nvSpPr>
          <p:cNvPr id="3" name="Content Placeholder 2"/>
          <p:cNvSpPr>
            <a:spLocks noGrp="1"/>
          </p:cNvSpPr>
          <p:nvPr>
            <p:ph idx="1"/>
          </p:nvPr>
        </p:nvSpPr>
        <p:spPr/>
        <p:txBody>
          <a:bodyPr>
            <a:normAutofit/>
          </a:bodyPr>
          <a:lstStyle/>
          <a:p>
            <a:pPr>
              <a:spcAft>
                <a:spcPts val="1800"/>
              </a:spcAft>
            </a:pPr>
            <a:r>
              <a:rPr lang="en-US" sz="2800" dirty="0" smtClean="0"/>
              <a:t>VA recognizes the importance of employment</a:t>
            </a:r>
          </a:p>
          <a:p>
            <a:pPr>
              <a:spcAft>
                <a:spcPts val="1800"/>
              </a:spcAft>
            </a:pPr>
            <a:r>
              <a:rPr lang="en-US" sz="2800" dirty="0" smtClean="0"/>
              <a:t>We are working with VA Homeless Veterans Community Employment Services to help increase employment opportunities for Tribal HUD-VASH Veterans</a:t>
            </a:r>
          </a:p>
          <a:p>
            <a:pPr>
              <a:spcAft>
                <a:spcPts val="1800"/>
              </a:spcAft>
            </a:pPr>
            <a:r>
              <a:rPr lang="en-US" sz="2800" dirty="0" smtClean="0"/>
              <a:t>Working with community employment services</a:t>
            </a:r>
          </a:p>
          <a:p>
            <a:pPr>
              <a:spcAft>
                <a:spcPts val="1800"/>
              </a:spcAft>
            </a:pPr>
            <a:r>
              <a:rPr lang="en-US" sz="2800" dirty="0" smtClean="0"/>
              <a:t>Many Tribal HUD-VASH Veterans are employed</a:t>
            </a:r>
            <a:endParaRPr lang="en-US" sz="2800" dirty="0"/>
          </a:p>
        </p:txBody>
      </p:sp>
    </p:spTree>
    <p:extLst>
      <p:ext uri="{BB962C8B-B14F-4D97-AF65-F5344CB8AC3E}">
        <p14:creationId xmlns:p14="http://schemas.microsoft.com/office/powerpoint/2010/main" val="9035027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Increase Income</a:t>
            </a:r>
            <a:endParaRPr lang="en-US" sz="3600" dirty="0"/>
          </a:p>
        </p:txBody>
      </p:sp>
      <p:sp>
        <p:nvSpPr>
          <p:cNvPr id="3" name="Content Placeholder 2"/>
          <p:cNvSpPr>
            <a:spLocks noGrp="1"/>
          </p:cNvSpPr>
          <p:nvPr>
            <p:ph idx="1"/>
          </p:nvPr>
        </p:nvSpPr>
        <p:spPr>
          <a:xfrm>
            <a:off x="457200" y="1752600"/>
            <a:ext cx="8229600" cy="4373563"/>
          </a:xfrm>
        </p:spPr>
        <p:txBody>
          <a:bodyPr>
            <a:normAutofit/>
          </a:bodyPr>
          <a:lstStyle/>
          <a:p>
            <a:pPr>
              <a:spcBef>
                <a:spcPts val="0"/>
              </a:spcBef>
              <a:spcAft>
                <a:spcPts val="2400"/>
              </a:spcAft>
            </a:pPr>
            <a:r>
              <a:rPr lang="en-US" sz="2800" dirty="0" smtClean="0"/>
              <a:t>The case </a:t>
            </a:r>
            <a:r>
              <a:rPr lang="en-US" sz="2800" dirty="0"/>
              <a:t>m</a:t>
            </a:r>
            <a:r>
              <a:rPr lang="en-US" sz="2800" dirty="0" smtClean="0"/>
              <a:t>anager is able to help the Veteran to apply for fiscal benefits that the Veteran family may be eligible for  </a:t>
            </a:r>
          </a:p>
          <a:p>
            <a:pPr>
              <a:spcBef>
                <a:spcPts val="0"/>
              </a:spcBef>
              <a:spcAft>
                <a:spcPts val="2400"/>
              </a:spcAft>
            </a:pPr>
            <a:r>
              <a:rPr lang="en-US" sz="2800" dirty="0" smtClean="0"/>
              <a:t>This includes Veterans Benefits, Social Security benefits, TANF, SNAP and other fiscal or real supports that helps the family’s income stretch further </a:t>
            </a:r>
            <a:endParaRPr lang="en-US" sz="2800" dirty="0"/>
          </a:p>
        </p:txBody>
      </p:sp>
    </p:spTree>
    <p:extLst>
      <p:ext uri="{BB962C8B-B14F-4D97-AF65-F5344CB8AC3E}">
        <p14:creationId xmlns:p14="http://schemas.microsoft.com/office/powerpoint/2010/main" val="16430374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600" dirty="0" smtClean="0"/>
              <a:t>Housing Stability </a:t>
            </a:r>
            <a:endParaRPr lang="en-US" sz="3600" dirty="0"/>
          </a:p>
        </p:txBody>
      </p:sp>
      <p:sp>
        <p:nvSpPr>
          <p:cNvPr id="3" name="Content Placeholder 2"/>
          <p:cNvSpPr>
            <a:spLocks noGrp="1"/>
          </p:cNvSpPr>
          <p:nvPr>
            <p:ph idx="1"/>
          </p:nvPr>
        </p:nvSpPr>
        <p:spPr>
          <a:xfrm>
            <a:off x="457200" y="1447800"/>
            <a:ext cx="8382000" cy="4678363"/>
          </a:xfrm>
        </p:spPr>
        <p:txBody>
          <a:bodyPr>
            <a:normAutofit/>
          </a:bodyPr>
          <a:lstStyle/>
          <a:p>
            <a:pPr>
              <a:spcAft>
                <a:spcPts val="1800"/>
              </a:spcAft>
            </a:pPr>
            <a:r>
              <a:rPr lang="en-US" sz="2800" dirty="0" smtClean="0"/>
              <a:t>Case managers’ role is to help the Veteran to sustain housing stability </a:t>
            </a:r>
          </a:p>
          <a:p>
            <a:pPr>
              <a:spcAft>
                <a:spcPts val="1800"/>
              </a:spcAft>
            </a:pPr>
            <a:r>
              <a:rPr lang="en-US" sz="2800" dirty="0" smtClean="0"/>
              <a:t>Work to address those areas that may threaten sustained housing</a:t>
            </a:r>
          </a:p>
          <a:p>
            <a:pPr>
              <a:spcAft>
                <a:spcPts val="1800"/>
              </a:spcAft>
            </a:pPr>
            <a:r>
              <a:rPr lang="en-US" sz="2800" dirty="0" smtClean="0"/>
              <a:t>Learning process, not perfection</a:t>
            </a:r>
          </a:p>
          <a:p>
            <a:pPr>
              <a:spcAft>
                <a:spcPts val="1800"/>
              </a:spcAft>
            </a:pPr>
            <a:r>
              <a:rPr lang="en-US" sz="2800" dirty="0" smtClean="0"/>
              <a:t>Important element is regular, clear communication between the Veteran, case manager, TDHE and landlord – identify concerns early</a:t>
            </a:r>
            <a:endParaRPr lang="en-US" sz="2800" dirty="0"/>
          </a:p>
        </p:txBody>
      </p:sp>
    </p:spTree>
    <p:extLst>
      <p:ext uri="{BB962C8B-B14F-4D97-AF65-F5344CB8AC3E}">
        <p14:creationId xmlns:p14="http://schemas.microsoft.com/office/powerpoint/2010/main" val="24608677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Tenancy</a:t>
            </a:r>
            <a:endParaRPr lang="en-US" sz="3600" dirty="0"/>
          </a:p>
        </p:txBody>
      </p:sp>
      <p:sp>
        <p:nvSpPr>
          <p:cNvPr id="3" name="Content Placeholder 2"/>
          <p:cNvSpPr>
            <a:spLocks noGrp="1"/>
          </p:cNvSpPr>
          <p:nvPr>
            <p:ph idx="1"/>
          </p:nvPr>
        </p:nvSpPr>
        <p:spPr/>
        <p:txBody>
          <a:bodyPr>
            <a:normAutofit fontScale="92500" lnSpcReduction="20000"/>
          </a:bodyPr>
          <a:lstStyle/>
          <a:p>
            <a:pPr>
              <a:spcAft>
                <a:spcPts val="1800"/>
              </a:spcAft>
            </a:pPr>
            <a:r>
              <a:rPr lang="en-US" sz="3000" dirty="0" smtClean="0"/>
              <a:t>Case Managers teach tenancy skills</a:t>
            </a:r>
          </a:p>
          <a:p>
            <a:pPr lvl="1">
              <a:spcAft>
                <a:spcPts val="1800"/>
              </a:spcAft>
            </a:pPr>
            <a:r>
              <a:rPr lang="en-US" dirty="0" smtClean="0"/>
              <a:t>Money Management</a:t>
            </a:r>
          </a:p>
          <a:p>
            <a:pPr lvl="1">
              <a:spcAft>
                <a:spcPts val="1800"/>
              </a:spcAft>
            </a:pPr>
            <a:r>
              <a:rPr lang="en-US" dirty="0" smtClean="0"/>
              <a:t>Housing Responsibilities</a:t>
            </a:r>
          </a:p>
          <a:p>
            <a:pPr lvl="1">
              <a:spcAft>
                <a:spcPts val="1800"/>
              </a:spcAft>
            </a:pPr>
            <a:r>
              <a:rPr lang="en-US" dirty="0" smtClean="0"/>
              <a:t>Meeting Rules</a:t>
            </a:r>
          </a:p>
          <a:p>
            <a:pPr lvl="1">
              <a:spcAft>
                <a:spcPts val="1800"/>
              </a:spcAft>
            </a:pPr>
            <a:r>
              <a:rPr lang="en-US" dirty="0" smtClean="0"/>
              <a:t>Safety</a:t>
            </a:r>
          </a:p>
          <a:p>
            <a:pPr lvl="1">
              <a:spcAft>
                <a:spcPts val="1800"/>
              </a:spcAft>
            </a:pPr>
            <a:r>
              <a:rPr lang="en-US" dirty="0" smtClean="0"/>
              <a:t>Advocacy</a:t>
            </a:r>
          </a:p>
          <a:p>
            <a:pPr lvl="1">
              <a:spcAft>
                <a:spcPts val="1800"/>
              </a:spcAft>
            </a:pPr>
            <a:r>
              <a:rPr lang="en-US" dirty="0" smtClean="0"/>
              <a:t>Address problematic behaviors such as hoarding</a:t>
            </a:r>
          </a:p>
          <a:p>
            <a:pPr lvl="1">
              <a:spcAft>
                <a:spcPts val="1800"/>
              </a:spcAft>
            </a:pPr>
            <a:endParaRPr lang="en-US" dirty="0" smtClean="0"/>
          </a:p>
        </p:txBody>
      </p:sp>
    </p:spTree>
    <p:extLst>
      <p:ext uri="{BB962C8B-B14F-4D97-AF65-F5344CB8AC3E}">
        <p14:creationId xmlns:p14="http://schemas.microsoft.com/office/powerpoint/2010/main" val="27472104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lvl="0">
              <a:defRPr/>
            </a:pPr>
            <a:r>
              <a:rPr lang="en-US" sz="3200" spc="300" dirty="0">
                <a:solidFill>
                  <a:schemeClr val="bg1"/>
                </a:solidFill>
                <a:latin typeface="Calisto MT" pitchFamily="18" charset="0"/>
              </a:rPr>
              <a:t>INVOCATION</a:t>
            </a:r>
          </a:p>
        </p:txBody>
      </p:sp>
      <p:sp>
        <p:nvSpPr>
          <p:cNvPr id="3" name="Footer Placeholder 5"/>
          <p:cNvSpPr>
            <a:spLocks noGrp="1"/>
          </p:cNvSpPr>
          <p:nvPr>
            <p:ph type="ftr" sz="quarter" idx="11"/>
          </p:nvPr>
        </p:nvSpPr>
        <p:spPr>
          <a:xfrm>
            <a:off x="1676400" y="6400800"/>
            <a:ext cx="6705600" cy="365125"/>
          </a:xfrm>
        </p:spPr>
        <p:txBody>
          <a:bodyPr/>
          <a:lstStyle/>
          <a:p>
            <a:pPr algn="l"/>
            <a:r>
              <a:rPr lang="en-US" sz="1600" b="1" dirty="0" err="1">
                <a:solidFill>
                  <a:srgbClr val="F4EAD1"/>
                </a:solidFill>
                <a:latin typeface="Calisto MT" pitchFamily="18" charset="0"/>
              </a:rPr>
              <a:t>tbd</a:t>
            </a:r>
            <a:endParaRPr lang="en-US" sz="1600" b="1" dirty="0">
              <a:solidFill>
                <a:srgbClr val="F4EAD1"/>
              </a:solidFill>
              <a:latin typeface="Calisto MT" pitchFamily="18" charset="0"/>
            </a:endParaRPr>
          </a:p>
        </p:txBody>
      </p:sp>
      <p:sp>
        <p:nvSpPr>
          <p:cNvPr id="4" name="TextBox 3"/>
          <p:cNvSpPr txBox="1"/>
          <p:nvPr/>
        </p:nvSpPr>
        <p:spPr>
          <a:xfrm>
            <a:off x="266700" y="1219200"/>
            <a:ext cx="8610600" cy="477054"/>
          </a:xfrm>
          <a:prstGeom prst="rect">
            <a:avLst/>
          </a:prstGeom>
          <a:noFill/>
        </p:spPr>
        <p:txBody>
          <a:bodyPr wrap="square" rtlCol="0">
            <a:spAutoFit/>
          </a:bodyPr>
          <a:lstStyle/>
          <a:p>
            <a:r>
              <a:rPr lang="en-US" sz="2500" dirty="0"/>
              <a:t>TBD</a:t>
            </a:r>
          </a:p>
        </p:txBody>
      </p:sp>
    </p:spTree>
    <p:extLst>
      <p:ext uri="{BB962C8B-B14F-4D97-AF65-F5344CB8AC3E}">
        <p14:creationId xmlns:p14="http://schemas.microsoft.com/office/powerpoint/2010/main" val="349402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457200" y="6356350"/>
            <a:ext cx="2133600" cy="365125"/>
          </a:xfrm>
          <a:prstGeom prst="rect">
            <a:avLst/>
          </a:prstGeom>
        </p:spPr>
        <p:txBody>
          <a:bodyPr vert="horz" lIns="91440" tIns="45720" rIns="91440" bIns="45720" rtlCol="0" anchor="ctr"/>
          <a:lstStyle>
            <a:lvl1pPr algn="l">
              <a:defRPr sz="1050">
                <a:solidFill>
                  <a:schemeClr val="bg1">
                    <a:lumMod val="50000"/>
                  </a:schemeClr>
                </a:solidFill>
                <a:latin typeface="Arial"/>
                <a:cs typeface="Arial"/>
              </a:defRPr>
            </a:lvl1pPr>
          </a:lstStyle>
          <a:p>
            <a:pPr defTabSz="457200">
              <a:defRPr/>
            </a:pPr>
            <a:fld id="{9AA400E4-250E-614F-BC20-9B59033BCE72}" type="slidenum">
              <a:rPr lang="en-US" smtClean="0">
                <a:solidFill>
                  <a:srgbClr val="CE7019"/>
                </a:solidFill>
                <a:latin typeface="Cambria" pitchFamily="18" charset="0"/>
              </a:rPr>
              <a:pPr defTabSz="457200">
                <a:defRPr/>
              </a:pPr>
              <a:t>20</a:t>
            </a:fld>
            <a:endParaRPr lang="en-US" dirty="0">
              <a:solidFill>
                <a:srgbClr val="CE7019"/>
              </a:solidFill>
              <a:latin typeface="Cambria" pitchFamily="18" charset="0"/>
            </a:endParaRPr>
          </a:p>
        </p:txBody>
      </p:sp>
      <p:sp>
        <p:nvSpPr>
          <p:cNvPr id="8" name="Title 1"/>
          <p:cNvSpPr txBox="1">
            <a:spLocks/>
          </p:cNvSpPr>
          <p:nvPr/>
        </p:nvSpPr>
        <p:spPr>
          <a:xfrm>
            <a:off x="457200" y="0"/>
            <a:ext cx="8229600" cy="1099071"/>
          </a:xfrm>
          <a:prstGeom prst="rect">
            <a:avLst/>
          </a:prstGeom>
        </p:spPr>
        <p:txBody>
          <a:bodyPr vert="horz" lIns="91440" tIns="45720" rIns="91440" bIns="45720" rtlCol="0" anchor="ctr">
            <a:normAutofit/>
          </a:bodyPr>
          <a:lstStyle>
            <a:lvl1pPr algn="l">
              <a:defRPr sz="2800">
                <a:solidFill>
                  <a:schemeClr val="bg2">
                    <a:lumMod val="25000"/>
                  </a:schemeClr>
                </a:solidFill>
                <a:latin typeface="Arial"/>
                <a:cs typeface="Arial"/>
              </a:defRPr>
            </a:lvl1pPr>
          </a:lstStyle>
          <a:p>
            <a:pPr defTabSz="457200">
              <a:spcBef>
                <a:spcPct val="0"/>
              </a:spcBef>
              <a:defRPr/>
            </a:pPr>
            <a:endParaRPr lang="en-US" dirty="0">
              <a:solidFill>
                <a:srgbClr val="EEECE1">
                  <a:lumMod val="25000"/>
                </a:srgbClr>
              </a:solidFill>
              <a:latin typeface="Cambria" pitchFamily="18" charset="0"/>
            </a:endParaRPr>
          </a:p>
        </p:txBody>
      </p:sp>
      <p:pic>
        <p:nvPicPr>
          <p:cNvPr id="13" name="Picture 12"/>
          <p:cNvPicPr>
            <a:picLocks/>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rot="16200000">
            <a:off x="4536006" y="2250004"/>
            <a:ext cx="71990" cy="9144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6215" y="307088"/>
            <a:ext cx="1570586" cy="1570586"/>
          </a:xfrm>
          <a:prstGeom prst="rect">
            <a:avLst/>
          </a:prstGeom>
        </p:spPr>
      </p:pic>
      <p:sp>
        <p:nvSpPr>
          <p:cNvPr id="3" name="TextBox 2"/>
          <p:cNvSpPr txBox="1"/>
          <p:nvPr/>
        </p:nvSpPr>
        <p:spPr>
          <a:xfrm>
            <a:off x="760022" y="2973702"/>
            <a:ext cx="7718960" cy="707886"/>
          </a:xfrm>
          <a:prstGeom prst="rect">
            <a:avLst/>
          </a:prstGeom>
          <a:noFill/>
        </p:spPr>
        <p:txBody>
          <a:bodyPr wrap="square" rtlCol="0">
            <a:spAutoFit/>
          </a:bodyPr>
          <a:lstStyle/>
          <a:p>
            <a:pPr algn="ctr" defTabSz="457200"/>
            <a:r>
              <a:rPr lang="en-US" sz="4000" b="1" dirty="0" smtClean="0">
                <a:solidFill>
                  <a:prstClr val="black"/>
                </a:solidFill>
                <a:latin typeface="Cambria" pitchFamily="18" charset="0"/>
              </a:rPr>
              <a:t>Questions?</a:t>
            </a:r>
            <a:endParaRPr lang="en-US" sz="4000" b="1" dirty="0">
              <a:solidFill>
                <a:prstClr val="black"/>
              </a:solidFill>
              <a:latin typeface="Cambria" pitchFamily="18" charset="0"/>
            </a:endParaRPr>
          </a:p>
        </p:txBody>
      </p:sp>
      <p:pic>
        <p:nvPicPr>
          <p:cNvPr id="1026" name="Picture 2" descr="C:\Users\vacowardd5\AppData\Local\Microsoft\Windows\Temporary Internet Files\Content.Outlook\G5GKJBDI\HUD logo p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7088"/>
            <a:ext cx="1680358" cy="15705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acowardd5\AppData\Local\Microsoft\Windows\Temporary Internet Files\Content.Outlook\G5GKJBDI\onap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904370"/>
            <a:ext cx="1680358" cy="1468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OTGR\3-Resources\OTGR Logo\OTGR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6089" y="5468022"/>
            <a:ext cx="3170712" cy="88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39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995" y="19348"/>
            <a:ext cx="8229600" cy="838200"/>
          </a:xfrm>
        </p:spPr>
        <p:txBody>
          <a:bodyPr>
            <a:normAutofit/>
          </a:bodyPr>
          <a:lstStyle/>
          <a:p>
            <a:r>
              <a:rPr lang="en-US" sz="3200" spc="300" dirty="0">
                <a:solidFill>
                  <a:schemeClr val="bg1"/>
                </a:solidFill>
                <a:latin typeface="Calisto MT" pitchFamily="18" charset="0"/>
              </a:rPr>
              <a:t>US CENSUS</a:t>
            </a:r>
            <a:endParaRPr lang="en-US" sz="32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895600" y="1219200"/>
            <a:ext cx="28194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 xmlns:a16="http://schemas.microsoft.com/office/drawing/2014/main" id="{C4361E3E-2AFE-4890-AFE1-7FC9E1DE0DA1}"/>
              </a:ext>
            </a:extLst>
          </p:cNvPr>
          <p:cNvSpPr/>
          <p:nvPr/>
        </p:nvSpPr>
        <p:spPr>
          <a:xfrm>
            <a:off x="1565366" y="4495800"/>
            <a:ext cx="6207034" cy="2000548"/>
          </a:xfrm>
          <a:prstGeom prst="rect">
            <a:avLst/>
          </a:prstGeom>
        </p:spPr>
        <p:txBody>
          <a:bodyPr wrap="square">
            <a:spAutoFit/>
          </a:bodyPr>
          <a:lstStyle/>
          <a:p>
            <a:pPr algn="ctr"/>
            <a:r>
              <a:rPr lang="en-US" sz="3200" b="1" dirty="0">
                <a:latin typeface="Calisto MT" pitchFamily="18" charset="0"/>
              </a:rPr>
              <a:t>Vincent Osier</a:t>
            </a:r>
          </a:p>
          <a:p>
            <a:pPr algn="ctr"/>
            <a:endParaRPr lang="en-US" sz="2000" b="1" dirty="0">
              <a:latin typeface="Calisto MT" pitchFamily="18" charset="0"/>
            </a:endParaRPr>
          </a:p>
          <a:p>
            <a:pPr algn="ctr"/>
            <a:r>
              <a:rPr lang="en-US" sz="2000" b="1" dirty="0">
                <a:latin typeface="Calisto MT" pitchFamily="18" charset="0"/>
              </a:rPr>
              <a:t>Assistant Division Chief for Geographic Standards, Criteria, Research, and Quality</a:t>
            </a:r>
            <a:r>
              <a:rPr lang="en-US" sz="3200" b="1" dirty="0">
                <a:latin typeface="Calisto MT" pitchFamily="18" charset="0"/>
              </a:rPr>
              <a:t/>
            </a:r>
            <a:br>
              <a:rPr lang="en-US" sz="3200" b="1" dirty="0">
                <a:latin typeface="Calisto MT" pitchFamily="18" charset="0"/>
              </a:rPr>
            </a:br>
            <a:endParaRPr lang="en-US" sz="3200" dirty="0"/>
          </a:p>
        </p:txBody>
      </p:sp>
    </p:spTree>
    <p:extLst>
      <p:ext uri="{BB962C8B-B14F-4D97-AF65-F5344CB8AC3E}">
        <p14:creationId xmlns:p14="http://schemas.microsoft.com/office/powerpoint/2010/main" val="281464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6535400" y="12682537"/>
            <a:ext cx="2133600" cy="365125"/>
          </a:xfrm>
          <a:prstGeom prst="rect">
            <a:avLst/>
          </a:prstGeom>
        </p:spPr>
        <p:txBody>
          <a:bodyPr/>
          <a:lstStyle/>
          <a:p>
            <a:fld id="{7268A5C4-149D-4D66-BABE-E6DD2BE69C90}" type="slidenum">
              <a:rPr lang="en-US" smtClean="0"/>
              <a:pPr/>
              <a:t>22</a:t>
            </a:fld>
            <a:endParaRPr lang="en-US" dirty="0"/>
          </a:p>
        </p:txBody>
      </p:sp>
      <p:sp>
        <p:nvSpPr>
          <p:cNvPr id="7" name="Rectangle 2"/>
          <p:cNvSpPr txBox="1">
            <a:spLocks noChangeArrowheads="1"/>
          </p:cNvSpPr>
          <p:nvPr/>
        </p:nvSpPr>
        <p:spPr>
          <a:xfrm>
            <a:off x="381000" y="4572000"/>
            <a:ext cx="8229600" cy="6096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a:spcBef>
                <a:spcPts val="0"/>
              </a:spcBef>
            </a:pPr>
            <a:endParaRPr lang="en-US" sz="1800" b="0" dirty="0">
              <a:solidFill>
                <a:schemeClr val="accent1"/>
              </a:solidFill>
              <a:latin typeface="+mn-lt"/>
            </a:endParaRPr>
          </a:p>
        </p:txBody>
      </p:sp>
      <p:sp>
        <p:nvSpPr>
          <p:cNvPr id="8" name="Rectangle 3"/>
          <p:cNvSpPr txBox="1">
            <a:spLocks noChangeArrowheads="1"/>
          </p:cNvSpPr>
          <p:nvPr/>
        </p:nvSpPr>
        <p:spPr>
          <a:xfrm>
            <a:off x="380860" y="1371600"/>
            <a:ext cx="7086740" cy="2133600"/>
          </a:xfrm>
          <a:prstGeom prst="rect">
            <a:avLst/>
          </a:prstGeom>
          <a:ln w="57150" cmpd="thinThick">
            <a:noFill/>
          </a:ln>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dirty="0">
                <a:solidFill>
                  <a:schemeClr val="tx1">
                    <a:lumMod val="75000"/>
                    <a:lumOff val="25000"/>
                  </a:schemeClr>
                </a:solidFill>
                <a:latin typeface="+mj-lt"/>
              </a:rPr>
              <a:t>Tribal Tracts and Tribal Block Groups:</a:t>
            </a:r>
          </a:p>
          <a:p>
            <a:pPr marL="0" indent="0">
              <a:buFont typeface="Wingdings" panose="05000000000000000000" pitchFamily="2" charset="2"/>
              <a:buNone/>
            </a:pPr>
            <a:r>
              <a:rPr lang="en-US" sz="2400" dirty="0">
                <a:solidFill>
                  <a:schemeClr val="tx1">
                    <a:lumMod val="75000"/>
                    <a:lumOff val="25000"/>
                  </a:schemeClr>
                </a:solidFill>
                <a:latin typeface="+mj-lt"/>
              </a:rPr>
              <a:t>Small Geographic Areas for Analysis</a:t>
            </a:r>
          </a:p>
          <a:p>
            <a:pPr marL="0" indent="0">
              <a:buFont typeface="Wingdings" panose="05000000000000000000" pitchFamily="2" charset="2"/>
              <a:buNone/>
            </a:pPr>
            <a:endParaRPr lang="en-US" sz="2400" dirty="0">
              <a:solidFill>
                <a:schemeClr val="tx1">
                  <a:lumMod val="75000"/>
                  <a:lumOff val="25000"/>
                </a:schemeClr>
              </a:solidFill>
              <a:latin typeface="+mj-lt"/>
            </a:endParaRPr>
          </a:p>
          <a:p>
            <a:pPr marL="0" indent="0">
              <a:buFont typeface="Wingdings" panose="05000000000000000000" pitchFamily="2" charset="2"/>
              <a:buNone/>
            </a:pPr>
            <a:r>
              <a:rPr lang="en-US" sz="2400" dirty="0">
                <a:solidFill>
                  <a:schemeClr val="tx2">
                    <a:lumMod val="60000"/>
                    <a:lumOff val="40000"/>
                  </a:schemeClr>
                </a:solidFill>
                <a:latin typeface="+mj-lt"/>
              </a:rPr>
              <a:t>National American Indian Housing Council</a:t>
            </a:r>
          </a:p>
          <a:p>
            <a:pPr marL="0" indent="0">
              <a:buFont typeface="Wingdings" panose="05000000000000000000" pitchFamily="2" charset="2"/>
              <a:buNone/>
            </a:pPr>
            <a:r>
              <a:rPr lang="en-US" sz="2400" dirty="0">
                <a:solidFill>
                  <a:schemeClr val="tx2">
                    <a:lumMod val="60000"/>
                    <a:lumOff val="40000"/>
                  </a:schemeClr>
                </a:solidFill>
                <a:latin typeface="+mj-lt"/>
              </a:rPr>
              <a:t>March 5, 2018</a:t>
            </a:r>
          </a:p>
          <a:p>
            <a:pPr marL="0" indent="0">
              <a:buFont typeface="Wingdings" panose="05000000000000000000" pitchFamily="2" charset="2"/>
              <a:buNone/>
            </a:pPr>
            <a:endParaRPr lang="en-US" sz="2400" dirty="0">
              <a:solidFill>
                <a:schemeClr val="tx2">
                  <a:lumMod val="60000"/>
                  <a:lumOff val="40000"/>
                </a:schemeClr>
              </a:solidFill>
              <a:latin typeface="+mj-lt"/>
            </a:endParaRPr>
          </a:p>
          <a:p>
            <a:pPr marL="0" indent="0">
              <a:buFont typeface="Wingdings" panose="05000000000000000000" pitchFamily="2" charset="2"/>
              <a:buNone/>
            </a:pPr>
            <a:r>
              <a:rPr lang="en-US" sz="2000" dirty="0">
                <a:solidFill>
                  <a:schemeClr val="tx2">
                    <a:lumMod val="60000"/>
                    <a:lumOff val="40000"/>
                  </a:schemeClr>
                </a:solidFill>
                <a:latin typeface="+mj-lt"/>
              </a:rPr>
              <a:t>Michael Ratcliffe</a:t>
            </a:r>
          </a:p>
          <a:p>
            <a:pPr marL="0" indent="0">
              <a:buFont typeface="Wingdings" panose="05000000000000000000" pitchFamily="2" charset="2"/>
              <a:buNone/>
            </a:pPr>
            <a:r>
              <a:rPr lang="en-US" sz="2000" dirty="0">
                <a:solidFill>
                  <a:schemeClr val="tx2">
                    <a:lumMod val="60000"/>
                    <a:lumOff val="40000"/>
                  </a:schemeClr>
                </a:solidFill>
                <a:latin typeface="+mj-lt"/>
              </a:rPr>
              <a:t>Geography Division</a:t>
            </a:r>
          </a:p>
          <a:p>
            <a:pPr marL="0" indent="0">
              <a:buFont typeface="Wingdings" panose="05000000000000000000" pitchFamily="2" charset="2"/>
              <a:buNone/>
            </a:pPr>
            <a:r>
              <a:rPr lang="en-US" sz="2000" dirty="0">
                <a:solidFill>
                  <a:schemeClr val="tx2">
                    <a:lumMod val="60000"/>
                    <a:lumOff val="40000"/>
                  </a:schemeClr>
                </a:solidFill>
                <a:latin typeface="+mj-lt"/>
              </a:rPr>
              <a:t>U.S. Census Bureau</a:t>
            </a:r>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733800"/>
            <a:ext cx="3505200" cy="2613363"/>
          </a:xfrm>
          <a:prstGeom prst="rect">
            <a:avLst/>
          </a:prstGeom>
          <a:ln>
            <a:solidFill>
              <a:schemeClr val="tx1"/>
            </a:solidFill>
          </a:ln>
        </p:spPr>
      </p:pic>
    </p:spTree>
    <p:extLst>
      <p:ext uri="{BB962C8B-B14F-4D97-AF65-F5344CB8AC3E}">
        <p14:creationId xmlns:p14="http://schemas.microsoft.com/office/powerpoint/2010/main" val="2756232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46037"/>
            <a:ext cx="7927977" cy="6126163"/>
          </a:xfrm>
          <a:noFill/>
        </p:spPr>
      </p:pic>
      <p:sp>
        <p:nvSpPr>
          <p:cNvPr id="4" name="Slide Number Placeholder 3"/>
          <p:cNvSpPr>
            <a:spLocks noGrp="1"/>
          </p:cNvSpPr>
          <p:nvPr>
            <p:ph type="sldNum" sz="quarter" idx="12"/>
          </p:nvPr>
        </p:nvSpPr>
        <p:spPr/>
        <p:txBody>
          <a:bodyPr/>
          <a:lstStyle/>
          <a:p>
            <a:pPr>
              <a:defRPr/>
            </a:pPr>
            <a:fld id="{5D6D9625-7E99-4B65-8F66-61FC29ED3672}" type="slidenum">
              <a:rPr lang="en-US" smtClean="0">
                <a:solidFill>
                  <a:prstClr val="black"/>
                </a:solidFill>
              </a:rPr>
              <a:pPr>
                <a:defRPr/>
              </a:pPr>
              <a:t>23</a:t>
            </a:fld>
            <a:endParaRPr lang="en-US" dirty="0">
              <a:solidFill>
                <a:prstClr val="black"/>
              </a:solidFill>
            </a:endParaRPr>
          </a:p>
        </p:txBody>
      </p:sp>
      <p:sp>
        <p:nvSpPr>
          <p:cNvPr id="3" name="Oval 2"/>
          <p:cNvSpPr/>
          <p:nvPr/>
        </p:nvSpPr>
        <p:spPr>
          <a:xfrm>
            <a:off x="838200" y="2133600"/>
            <a:ext cx="15240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3657600"/>
            <a:ext cx="15240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806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l"/>
            <a:r>
              <a:rPr lang="en-US" sz="2800" dirty="0">
                <a:latin typeface="+mj-lt"/>
              </a:rPr>
              <a:t>Tribal Tracts and Tribal Block Groups</a:t>
            </a:r>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sz="2000" dirty="0">
                <a:latin typeface="+mn-lt"/>
              </a:rPr>
              <a:t>Subdivide federally recognized American Indian Reservations and </a:t>
            </a:r>
            <a:br>
              <a:rPr lang="en-US" sz="2000" dirty="0">
                <a:latin typeface="+mn-lt"/>
              </a:rPr>
            </a:br>
            <a:r>
              <a:rPr lang="en-US" sz="2000" dirty="0">
                <a:latin typeface="+mn-lt"/>
              </a:rPr>
              <a:t>Off-Reservation Trust Lands into small statistical geographic areas for tabulating and disseminating data.</a:t>
            </a:r>
          </a:p>
          <a:p>
            <a:r>
              <a:rPr lang="en-US" sz="2000" dirty="0">
                <a:latin typeface="+mn-lt"/>
              </a:rPr>
              <a:t>Adhere to the same population and housing thresholds as standard, county-based census tracts and block groups.</a:t>
            </a: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r>
              <a:rPr lang="en-US" sz="2000" dirty="0">
                <a:latin typeface="+mn-lt"/>
              </a:rPr>
              <a:t>Can cross state and county boundaries.</a:t>
            </a:r>
          </a:p>
          <a:p>
            <a:r>
              <a:rPr lang="en-US" sz="2000" dirty="0">
                <a:latin typeface="+mn-lt"/>
              </a:rPr>
              <a:t>Provide an alternative to census tracts and block groups to meet tribal needs for small area data within the boundaries of federally recognized American Indian Reservations and Off-Reservation Trust Lands.</a:t>
            </a:r>
          </a:p>
        </p:txBody>
      </p:sp>
      <p:sp>
        <p:nvSpPr>
          <p:cNvPr id="4" name="Slide Number Placeholder 3"/>
          <p:cNvSpPr>
            <a:spLocks noGrp="1"/>
          </p:cNvSpPr>
          <p:nvPr>
            <p:ph type="sldNum" sz="quarter" idx="12"/>
          </p:nvPr>
        </p:nvSpPr>
        <p:spPr/>
        <p:txBody>
          <a:bodyPr/>
          <a:lstStyle/>
          <a:p>
            <a:pPr>
              <a:defRPr/>
            </a:pPr>
            <a:fld id="{5D6D9625-7E99-4B65-8F66-61FC29ED3672}" type="slidenum">
              <a:rPr lang="en-US" smtClean="0">
                <a:solidFill>
                  <a:prstClr val="black"/>
                </a:solidFill>
              </a:rPr>
              <a:pPr>
                <a:defRPr/>
              </a:pPr>
              <a:t>24</a:t>
            </a:fld>
            <a:endParaRPr lang="en-US" dirty="0">
              <a:solidFill>
                <a:prstClr val="black"/>
              </a:solidFill>
            </a:endParaRPr>
          </a:p>
        </p:txBody>
      </p:sp>
      <p:pic>
        <p:nvPicPr>
          <p:cNvPr id="7" name="Picture 6"/>
          <p:cNvPicPr>
            <a:picLocks noChangeAspect="1"/>
          </p:cNvPicPr>
          <p:nvPr/>
        </p:nvPicPr>
        <p:blipFill>
          <a:blip r:embed="rId2"/>
          <a:stretch>
            <a:fillRect/>
          </a:stretch>
        </p:blipFill>
        <p:spPr>
          <a:xfrm>
            <a:off x="2057400" y="2667000"/>
            <a:ext cx="5093478" cy="2279843"/>
          </a:xfrm>
          <a:prstGeom prst="rect">
            <a:avLst/>
          </a:prstGeom>
        </p:spPr>
      </p:pic>
    </p:spTree>
    <p:extLst>
      <p:ext uri="{BB962C8B-B14F-4D97-AF65-F5344CB8AC3E}">
        <p14:creationId xmlns:p14="http://schemas.microsoft.com/office/powerpoint/2010/main" val="6859483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0" dirty="0">
                <a:latin typeface="+mj-lt"/>
              </a:rPr>
              <a:t>Tribal Tracts and Tribal Block Groups</a:t>
            </a:r>
            <a:br>
              <a:rPr lang="en-US" sz="2800" b="0" dirty="0">
                <a:latin typeface="+mj-lt"/>
              </a:rPr>
            </a:br>
            <a:r>
              <a:rPr lang="en-US" sz="2700" b="0" dirty="0">
                <a:solidFill>
                  <a:schemeClr val="accent1"/>
                </a:solidFill>
                <a:latin typeface="+mj-lt"/>
              </a:rPr>
              <a:t>Statistical subdivisions of federally recognized reservations</a:t>
            </a:r>
          </a:p>
        </p:txBody>
      </p:sp>
      <p:pic>
        <p:nvPicPr>
          <p:cNvPr id="5" name="Content Placeholder 4"/>
          <p:cNvPicPr>
            <a:picLocks noGrp="1" noChangeAspect="1"/>
          </p:cNvPicPr>
          <p:nvPr>
            <p:ph idx="1"/>
          </p:nvPr>
        </p:nvPicPr>
        <p:blipFill>
          <a:blip r:embed="rId3"/>
          <a:stretch>
            <a:fillRect/>
          </a:stretch>
        </p:blipFill>
        <p:spPr>
          <a:xfrm>
            <a:off x="457200" y="1752600"/>
            <a:ext cx="8229600" cy="3644233"/>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7268A5C4-149D-4D66-BABE-E6DD2BE69C90}" type="slidenum">
              <a:rPr lang="en-US" smtClean="0"/>
              <a:t>25</a:t>
            </a:fld>
            <a:endParaRPr lang="en-US"/>
          </a:p>
        </p:txBody>
      </p:sp>
      <p:pic>
        <p:nvPicPr>
          <p:cNvPr id="6" name="Picture 5"/>
          <p:cNvPicPr>
            <a:picLocks noChangeAspect="1"/>
          </p:cNvPicPr>
          <p:nvPr/>
        </p:nvPicPr>
        <p:blipFill>
          <a:blip r:embed="rId4"/>
          <a:stretch>
            <a:fillRect/>
          </a:stretch>
        </p:blipFill>
        <p:spPr>
          <a:xfrm>
            <a:off x="1295400" y="1371600"/>
            <a:ext cx="7239000" cy="4749727"/>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2895600" y="1553332"/>
            <a:ext cx="5526304" cy="4386262"/>
          </a:xfrm>
          <a:prstGeom prst="rect">
            <a:avLst/>
          </a:prstGeom>
          <a:ln>
            <a:solidFill>
              <a:schemeClr val="tx1"/>
            </a:solidFill>
          </a:ln>
        </p:spPr>
      </p:pic>
    </p:spTree>
    <p:extLst>
      <p:ext uri="{BB962C8B-B14F-4D97-AF65-F5344CB8AC3E}">
        <p14:creationId xmlns:p14="http://schemas.microsoft.com/office/powerpoint/2010/main" val="1778386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0" dirty="0">
                <a:latin typeface="+mj-lt"/>
              </a:rPr>
              <a:t>Median Housing Value by Tribal Tract, Pine Ridge Reservation</a:t>
            </a:r>
            <a:r>
              <a:rPr lang="en-US" sz="2800" b="0" dirty="0">
                <a:latin typeface="+mj-lt"/>
              </a:rPr>
              <a:t/>
            </a:r>
            <a:br>
              <a:rPr lang="en-US" sz="2800" b="0" dirty="0">
                <a:latin typeface="+mj-lt"/>
              </a:rPr>
            </a:br>
            <a:r>
              <a:rPr lang="en-US" sz="2400" b="0" dirty="0">
                <a:solidFill>
                  <a:schemeClr val="accent1"/>
                </a:solidFill>
                <a:latin typeface="+mj-lt"/>
              </a:rPr>
              <a:t>2012-2016 ACS 5-Year Data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92200"/>
              </p:ext>
            </p:extLst>
          </p:nvPr>
        </p:nvGraphicFramePr>
        <p:xfrm>
          <a:off x="533400" y="1828801"/>
          <a:ext cx="7924800" cy="3093720"/>
        </p:xfrm>
        <a:graphic>
          <a:graphicData uri="http://schemas.openxmlformats.org/drawingml/2006/table">
            <a:tbl>
              <a:tblPr firstRow="1" bandRow="1">
                <a:tableStyleId>{5C22544A-7EE6-4342-B048-85BDC9FD1C3A}</a:tableStyleId>
              </a:tblPr>
              <a:tblGrid>
                <a:gridCol w="2641600">
                  <a:extLst>
                    <a:ext uri="{9D8B030D-6E8A-4147-A177-3AD203B41FA5}">
                      <a16:colId xmlns="" xmlns:a16="http://schemas.microsoft.com/office/drawing/2014/main" val="851885905"/>
                    </a:ext>
                  </a:extLst>
                </a:gridCol>
                <a:gridCol w="2641600">
                  <a:extLst>
                    <a:ext uri="{9D8B030D-6E8A-4147-A177-3AD203B41FA5}">
                      <a16:colId xmlns="" xmlns:a16="http://schemas.microsoft.com/office/drawing/2014/main" val="1359759240"/>
                    </a:ext>
                  </a:extLst>
                </a:gridCol>
                <a:gridCol w="2641600">
                  <a:extLst>
                    <a:ext uri="{9D8B030D-6E8A-4147-A177-3AD203B41FA5}">
                      <a16:colId xmlns="" xmlns:a16="http://schemas.microsoft.com/office/drawing/2014/main" val="3349331017"/>
                    </a:ext>
                  </a:extLst>
                </a:gridCol>
              </a:tblGrid>
              <a:tr h="441960">
                <a:tc>
                  <a:txBody>
                    <a:bodyPr/>
                    <a:lstStyle/>
                    <a:p>
                      <a:endParaRPr lang="en-US" dirty="0"/>
                    </a:p>
                  </a:txBody>
                  <a:tcPr/>
                </a:tc>
                <a:tc gridSpan="2">
                  <a:txBody>
                    <a:bodyPr/>
                    <a:lstStyle/>
                    <a:p>
                      <a:pPr algn="ctr"/>
                      <a:r>
                        <a:rPr lang="en-US" dirty="0"/>
                        <a:t>Median</a:t>
                      </a:r>
                      <a:r>
                        <a:rPr lang="en-US" baseline="0" dirty="0"/>
                        <a:t> Housing Value</a:t>
                      </a:r>
                      <a:endParaRPr lang="en-US" dirty="0"/>
                    </a:p>
                  </a:txBody>
                  <a:tcPr/>
                </a:tc>
                <a:tc hMerge="1">
                  <a:txBody>
                    <a:bodyPr/>
                    <a:lstStyle/>
                    <a:p>
                      <a:endParaRPr lang="en-US" dirty="0"/>
                    </a:p>
                  </a:txBody>
                  <a:tcPr/>
                </a:tc>
                <a:extLst>
                  <a:ext uri="{0D108BD9-81ED-4DB2-BD59-A6C34878D82A}">
                    <a16:rowId xmlns="" xmlns:a16="http://schemas.microsoft.com/office/drawing/2014/main" val="608757780"/>
                  </a:ext>
                </a:extLst>
              </a:tr>
              <a:tr h="441960">
                <a:tc>
                  <a:txBody>
                    <a:bodyPr/>
                    <a:lstStyle/>
                    <a:p>
                      <a:endParaRPr lang="en-US" dirty="0"/>
                    </a:p>
                  </a:txBody>
                  <a:tcPr/>
                </a:tc>
                <a:tc>
                  <a:txBody>
                    <a:bodyPr/>
                    <a:lstStyle/>
                    <a:p>
                      <a:pPr algn="ctr"/>
                      <a:r>
                        <a:rPr lang="en-US" dirty="0"/>
                        <a:t>Estimate</a:t>
                      </a:r>
                    </a:p>
                  </a:txBody>
                  <a:tcPr/>
                </a:tc>
                <a:tc>
                  <a:txBody>
                    <a:bodyPr/>
                    <a:lstStyle/>
                    <a:p>
                      <a:pPr algn="ctr"/>
                      <a:r>
                        <a:rPr lang="en-US" dirty="0"/>
                        <a:t>Margin of Error</a:t>
                      </a:r>
                    </a:p>
                  </a:txBody>
                  <a:tcPr/>
                </a:tc>
                <a:extLst>
                  <a:ext uri="{0D108BD9-81ED-4DB2-BD59-A6C34878D82A}">
                    <a16:rowId xmlns="" xmlns:a16="http://schemas.microsoft.com/office/drawing/2014/main" val="2230170174"/>
                  </a:ext>
                </a:extLst>
              </a:tr>
              <a:tr h="441960">
                <a:tc>
                  <a:txBody>
                    <a:bodyPr/>
                    <a:lstStyle/>
                    <a:p>
                      <a:r>
                        <a:rPr lang="en-US" dirty="0"/>
                        <a:t>Tribal Tract T001</a:t>
                      </a:r>
                    </a:p>
                  </a:txBody>
                  <a:tcPr/>
                </a:tc>
                <a:tc>
                  <a:txBody>
                    <a:bodyPr/>
                    <a:lstStyle/>
                    <a:p>
                      <a:pPr algn="r"/>
                      <a:r>
                        <a:rPr lang="en-US" dirty="0"/>
                        <a:t>$22,700</a:t>
                      </a:r>
                    </a:p>
                  </a:txBody>
                  <a:tcPr/>
                </a:tc>
                <a:tc>
                  <a:txBody>
                    <a:bodyPr/>
                    <a:lstStyle/>
                    <a:p>
                      <a:pPr algn="r"/>
                      <a:r>
                        <a:rPr lang="en-US" dirty="0"/>
                        <a:t>+/- 5,923</a:t>
                      </a:r>
                    </a:p>
                  </a:txBody>
                  <a:tcPr/>
                </a:tc>
                <a:extLst>
                  <a:ext uri="{0D108BD9-81ED-4DB2-BD59-A6C34878D82A}">
                    <a16:rowId xmlns="" xmlns:a16="http://schemas.microsoft.com/office/drawing/2014/main" val="4272361624"/>
                  </a:ext>
                </a:extLst>
              </a:tr>
              <a:tr h="441960">
                <a:tc>
                  <a:txBody>
                    <a:bodyPr/>
                    <a:lstStyle/>
                    <a:p>
                      <a:r>
                        <a:rPr lang="en-US" dirty="0"/>
                        <a:t>Tribal Tract T002</a:t>
                      </a:r>
                    </a:p>
                  </a:txBody>
                  <a:tcPr/>
                </a:tc>
                <a:tc>
                  <a:txBody>
                    <a:bodyPr/>
                    <a:lstStyle/>
                    <a:p>
                      <a:pPr algn="r"/>
                      <a:r>
                        <a:rPr lang="en-US" dirty="0"/>
                        <a:t>$33,100</a:t>
                      </a:r>
                    </a:p>
                  </a:txBody>
                  <a:tcPr/>
                </a:tc>
                <a:tc>
                  <a:txBody>
                    <a:bodyPr/>
                    <a:lstStyle/>
                    <a:p>
                      <a:pPr algn="r"/>
                      <a:r>
                        <a:rPr lang="en-US" dirty="0"/>
                        <a:t>+/- 14,294</a:t>
                      </a:r>
                    </a:p>
                  </a:txBody>
                  <a:tcPr/>
                </a:tc>
                <a:extLst>
                  <a:ext uri="{0D108BD9-81ED-4DB2-BD59-A6C34878D82A}">
                    <a16:rowId xmlns="" xmlns:a16="http://schemas.microsoft.com/office/drawing/2014/main" val="1206903904"/>
                  </a:ext>
                </a:extLst>
              </a:tr>
              <a:tr h="441960">
                <a:tc>
                  <a:txBody>
                    <a:bodyPr/>
                    <a:lstStyle/>
                    <a:p>
                      <a:r>
                        <a:rPr lang="en-US" dirty="0"/>
                        <a:t>Tribal Tract T003</a:t>
                      </a:r>
                    </a:p>
                  </a:txBody>
                  <a:tcPr/>
                </a:tc>
                <a:tc>
                  <a:txBody>
                    <a:bodyPr/>
                    <a:lstStyle/>
                    <a:p>
                      <a:pPr algn="r"/>
                      <a:r>
                        <a:rPr lang="en-US" dirty="0"/>
                        <a:t>$60,900</a:t>
                      </a:r>
                    </a:p>
                  </a:txBody>
                  <a:tcPr/>
                </a:tc>
                <a:tc>
                  <a:txBody>
                    <a:bodyPr/>
                    <a:lstStyle/>
                    <a:p>
                      <a:pPr algn="r"/>
                      <a:r>
                        <a:rPr lang="en-US" dirty="0"/>
                        <a:t>+/- 9,613</a:t>
                      </a:r>
                    </a:p>
                  </a:txBody>
                  <a:tcPr/>
                </a:tc>
                <a:extLst>
                  <a:ext uri="{0D108BD9-81ED-4DB2-BD59-A6C34878D82A}">
                    <a16:rowId xmlns="" xmlns:a16="http://schemas.microsoft.com/office/drawing/2014/main" val="1795616848"/>
                  </a:ext>
                </a:extLst>
              </a:tr>
              <a:tr h="441960">
                <a:tc>
                  <a:txBody>
                    <a:bodyPr/>
                    <a:lstStyle/>
                    <a:p>
                      <a:r>
                        <a:rPr lang="en-US" dirty="0"/>
                        <a:t>Tribal Tract T004</a:t>
                      </a:r>
                    </a:p>
                  </a:txBody>
                  <a:tcPr/>
                </a:tc>
                <a:tc>
                  <a:txBody>
                    <a:bodyPr/>
                    <a:lstStyle/>
                    <a:p>
                      <a:pPr algn="r"/>
                      <a:r>
                        <a:rPr lang="en-US" dirty="0"/>
                        <a:t>$19,100</a:t>
                      </a:r>
                    </a:p>
                  </a:txBody>
                  <a:tcPr/>
                </a:tc>
                <a:tc>
                  <a:txBody>
                    <a:bodyPr/>
                    <a:lstStyle/>
                    <a:p>
                      <a:pPr algn="r"/>
                      <a:r>
                        <a:rPr lang="en-US" dirty="0"/>
                        <a:t>+/- 8,723</a:t>
                      </a:r>
                    </a:p>
                  </a:txBody>
                  <a:tcPr/>
                </a:tc>
                <a:extLst>
                  <a:ext uri="{0D108BD9-81ED-4DB2-BD59-A6C34878D82A}">
                    <a16:rowId xmlns="" xmlns:a16="http://schemas.microsoft.com/office/drawing/2014/main" val="4072034529"/>
                  </a:ext>
                </a:extLst>
              </a:tr>
              <a:tr h="441960">
                <a:tc>
                  <a:txBody>
                    <a:bodyPr/>
                    <a:lstStyle/>
                    <a:p>
                      <a:r>
                        <a:rPr lang="en-US" dirty="0"/>
                        <a:t>Tribal Tract T005</a:t>
                      </a:r>
                    </a:p>
                  </a:txBody>
                  <a:tcPr/>
                </a:tc>
                <a:tc>
                  <a:txBody>
                    <a:bodyPr/>
                    <a:lstStyle/>
                    <a:p>
                      <a:pPr algn="r"/>
                      <a:r>
                        <a:rPr lang="en-US" dirty="0"/>
                        <a:t>$17,700</a:t>
                      </a:r>
                    </a:p>
                  </a:txBody>
                  <a:tcPr/>
                </a:tc>
                <a:tc>
                  <a:txBody>
                    <a:bodyPr/>
                    <a:lstStyle/>
                    <a:p>
                      <a:pPr algn="r"/>
                      <a:r>
                        <a:rPr lang="en-US" dirty="0"/>
                        <a:t>+/-</a:t>
                      </a:r>
                      <a:r>
                        <a:rPr lang="en-US" baseline="0" dirty="0"/>
                        <a:t> 9,313</a:t>
                      </a:r>
                      <a:endParaRPr lang="en-US" dirty="0"/>
                    </a:p>
                  </a:txBody>
                  <a:tcPr/>
                </a:tc>
                <a:extLst>
                  <a:ext uri="{0D108BD9-81ED-4DB2-BD59-A6C34878D82A}">
                    <a16:rowId xmlns="" xmlns:a16="http://schemas.microsoft.com/office/drawing/2014/main" val="975465397"/>
                  </a:ext>
                </a:extLst>
              </a:tr>
            </a:tbl>
          </a:graphicData>
        </a:graphic>
      </p:graphicFrame>
      <p:sp>
        <p:nvSpPr>
          <p:cNvPr id="4" name="Slide Number Placeholder 3"/>
          <p:cNvSpPr>
            <a:spLocks noGrp="1"/>
          </p:cNvSpPr>
          <p:nvPr>
            <p:ph type="sldNum" sz="quarter" idx="12"/>
          </p:nvPr>
        </p:nvSpPr>
        <p:spPr/>
        <p:txBody>
          <a:bodyPr/>
          <a:lstStyle/>
          <a:p>
            <a:fld id="{7268A5C4-149D-4D66-BABE-E6DD2BE69C90}" type="slidenum">
              <a:rPr lang="en-US" smtClean="0"/>
              <a:t>26</a:t>
            </a:fld>
            <a:endParaRPr lang="en-US"/>
          </a:p>
        </p:txBody>
      </p:sp>
    </p:spTree>
    <p:extLst>
      <p:ext uri="{BB962C8B-B14F-4D97-AF65-F5344CB8AC3E}">
        <p14:creationId xmlns:p14="http://schemas.microsoft.com/office/powerpoint/2010/main" val="277512958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sz="2400" b="0" dirty="0">
                <a:latin typeface="+mj-lt"/>
              </a:rPr>
              <a:t>Median Housing Value by Tribal Tract, Pine Ridge Reservation</a:t>
            </a:r>
            <a:br>
              <a:rPr lang="en-US" sz="2400" b="0" dirty="0">
                <a:latin typeface="+mj-lt"/>
              </a:rPr>
            </a:br>
            <a:r>
              <a:rPr lang="en-US" sz="2400" b="0" dirty="0">
                <a:solidFill>
                  <a:schemeClr val="accent1"/>
                </a:solidFill>
                <a:latin typeface="+mj-lt"/>
              </a:rPr>
              <a:t>2012-2016 ACS 5-Year Data</a:t>
            </a:r>
          </a:p>
        </p:txBody>
      </p:sp>
      <p:sp>
        <p:nvSpPr>
          <p:cNvPr id="4" name="Slide Number Placeholder 3"/>
          <p:cNvSpPr>
            <a:spLocks noGrp="1"/>
          </p:cNvSpPr>
          <p:nvPr>
            <p:ph type="sldNum" sz="quarter" idx="12"/>
          </p:nvPr>
        </p:nvSpPr>
        <p:spPr/>
        <p:txBody>
          <a:bodyPr/>
          <a:lstStyle/>
          <a:p>
            <a:fld id="{7268A5C4-149D-4D66-BABE-E6DD2BE69C90}" type="slidenum">
              <a:rPr lang="en-US" smtClean="0"/>
              <a:t>27</a:t>
            </a:fld>
            <a:endParaRPr lang="en-US"/>
          </a:p>
        </p:txBody>
      </p:sp>
      <p:pic>
        <p:nvPicPr>
          <p:cNvPr id="8" name="Picture 7"/>
          <p:cNvPicPr>
            <a:picLocks noChangeAspect="1"/>
          </p:cNvPicPr>
          <p:nvPr/>
        </p:nvPicPr>
        <p:blipFill>
          <a:blip r:embed="rId2"/>
          <a:stretch>
            <a:fillRect/>
          </a:stretch>
        </p:blipFill>
        <p:spPr>
          <a:xfrm>
            <a:off x="457200" y="1366921"/>
            <a:ext cx="7315200" cy="4727074"/>
          </a:xfrm>
          <a:prstGeom prst="rect">
            <a:avLst/>
          </a:prstGeom>
        </p:spPr>
      </p:pic>
      <p:pic>
        <p:nvPicPr>
          <p:cNvPr id="6" name="Picture 5"/>
          <p:cNvPicPr>
            <a:picLocks noChangeAspect="1"/>
          </p:cNvPicPr>
          <p:nvPr/>
        </p:nvPicPr>
        <p:blipFill>
          <a:blip r:embed="rId3"/>
          <a:stretch>
            <a:fillRect/>
          </a:stretch>
        </p:blipFill>
        <p:spPr>
          <a:xfrm>
            <a:off x="6996470" y="4129415"/>
            <a:ext cx="2048004" cy="2423785"/>
          </a:xfrm>
          <a:prstGeom prst="rect">
            <a:avLst/>
          </a:prstGeom>
        </p:spPr>
      </p:pic>
      <p:sp>
        <p:nvSpPr>
          <p:cNvPr id="9" name="TextBox 8"/>
          <p:cNvSpPr txBox="1"/>
          <p:nvPr/>
        </p:nvSpPr>
        <p:spPr>
          <a:xfrm>
            <a:off x="3657600" y="2780402"/>
            <a:ext cx="647934" cy="369332"/>
          </a:xfrm>
          <a:prstGeom prst="rect">
            <a:avLst/>
          </a:prstGeom>
          <a:noFill/>
        </p:spPr>
        <p:txBody>
          <a:bodyPr wrap="none" rtlCol="0">
            <a:spAutoFit/>
          </a:bodyPr>
          <a:lstStyle/>
          <a:p>
            <a:r>
              <a:rPr lang="en-US" dirty="0"/>
              <a:t>T002</a:t>
            </a:r>
          </a:p>
        </p:txBody>
      </p:sp>
      <p:sp>
        <p:nvSpPr>
          <p:cNvPr id="10" name="TextBox 9"/>
          <p:cNvSpPr txBox="1"/>
          <p:nvPr/>
        </p:nvSpPr>
        <p:spPr>
          <a:xfrm>
            <a:off x="1371600" y="4191000"/>
            <a:ext cx="647934" cy="369332"/>
          </a:xfrm>
          <a:prstGeom prst="rect">
            <a:avLst/>
          </a:prstGeom>
          <a:noFill/>
        </p:spPr>
        <p:txBody>
          <a:bodyPr wrap="none" rtlCol="0">
            <a:spAutoFit/>
          </a:bodyPr>
          <a:lstStyle/>
          <a:p>
            <a:r>
              <a:rPr lang="en-US" dirty="0"/>
              <a:t>T001</a:t>
            </a:r>
          </a:p>
        </p:txBody>
      </p:sp>
      <p:sp>
        <p:nvSpPr>
          <p:cNvPr id="11" name="TextBox 10"/>
          <p:cNvSpPr txBox="1"/>
          <p:nvPr/>
        </p:nvSpPr>
        <p:spPr>
          <a:xfrm>
            <a:off x="3101885" y="4560332"/>
            <a:ext cx="647934" cy="369332"/>
          </a:xfrm>
          <a:prstGeom prst="rect">
            <a:avLst/>
          </a:prstGeom>
          <a:noFill/>
        </p:spPr>
        <p:txBody>
          <a:bodyPr wrap="none" rtlCol="0">
            <a:spAutoFit/>
          </a:bodyPr>
          <a:lstStyle/>
          <a:p>
            <a:r>
              <a:rPr lang="en-US" dirty="0"/>
              <a:t>T004</a:t>
            </a:r>
          </a:p>
        </p:txBody>
      </p:sp>
      <p:sp>
        <p:nvSpPr>
          <p:cNvPr id="12" name="TextBox 11"/>
          <p:cNvSpPr txBox="1"/>
          <p:nvPr/>
        </p:nvSpPr>
        <p:spPr>
          <a:xfrm>
            <a:off x="5437142" y="4606594"/>
            <a:ext cx="647934" cy="369332"/>
          </a:xfrm>
          <a:prstGeom prst="rect">
            <a:avLst/>
          </a:prstGeom>
          <a:noFill/>
        </p:spPr>
        <p:txBody>
          <a:bodyPr wrap="none" rtlCol="0">
            <a:spAutoFit/>
          </a:bodyPr>
          <a:lstStyle/>
          <a:p>
            <a:r>
              <a:rPr lang="en-US" dirty="0"/>
              <a:t>T003</a:t>
            </a:r>
          </a:p>
        </p:txBody>
      </p:sp>
      <p:sp>
        <p:nvSpPr>
          <p:cNvPr id="13" name="TextBox 12"/>
          <p:cNvSpPr txBox="1"/>
          <p:nvPr/>
        </p:nvSpPr>
        <p:spPr>
          <a:xfrm>
            <a:off x="723666" y="5410200"/>
            <a:ext cx="647934" cy="369332"/>
          </a:xfrm>
          <a:prstGeom prst="rect">
            <a:avLst/>
          </a:prstGeom>
          <a:noFill/>
        </p:spPr>
        <p:txBody>
          <a:bodyPr wrap="none" rtlCol="0">
            <a:spAutoFit/>
          </a:bodyPr>
          <a:lstStyle/>
          <a:p>
            <a:r>
              <a:rPr lang="en-US" dirty="0"/>
              <a:t>T005</a:t>
            </a:r>
          </a:p>
        </p:txBody>
      </p:sp>
      <p:sp>
        <p:nvSpPr>
          <p:cNvPr id="3" name="TextBox 2"/>
          <p:cNvSpPr txBox="1"/>
          <p:nvPr/>
        </p:nvSpPr>
        <p:spPr>
          <a:xfrm>
            <a:off x="7086599" y="6240934"/>
            <a:ext cx="1066801" cy="230832"/>
          </a:xfrm>
          <a:prstGeom prst="rect">
            <a:avLst/>
          </a:prstGeom>
          <a:solidFill>
            <a:schemeClr val="bg1"/>
          </a:solidFill>
        </p:spPr>
        <p:txBody>
          <a:bodyPr wrap="square" rtlCol="0">
            <a:spAutoFit/>
          </a:bodyPr>
          <a:lstStyle/>
          <a:p>
            <a:r>
              <a:rPr lang="en-US" sz="900" dirty="0"/>
              <a:t>Tribal Tract</a:t>
            </a:r>
          </a:p>
        </p:txBody>
      </p:sp>
    </p:spTree>
    <p:extLst>
      <p:ext uri="{BB962C8B-B14F-4D97-AF65-F5344CB8AC3E}">
        <p14:creationId xmlns:p14="http://schemas.microsoft.com/office/powerpoint/2010/main" val="55356292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500" b="0" dirty="0">
                <a:solidFill>
                  <a:prstClr val="black"/>
                </a:solidFill>
                <a:latin typeface="Calibri"/>
              </a:rPr>
              <a:t>Tribal Tracts and Tribal Block Groups</a:t>
            </a:r>
            <a:br>
              <a:rPr lang="en-US" sz="2500" b="0" dirty="0">
                <a:solidFill>
                  <a:prstClr val="black"/>
                </a:solidFill>
                <a:latin typeface="Calibri"/>
              </a:rPr>
            </a:br>
            <a:r>
              <a:rPr lang="en-US" sz="2400" b="0" dirty="0">
                <a:solidFill>
                  <a:srgbClr val="4F81BD"/>
                </a:solidFill>
                <a:latin typeface="Calibri"/>
              </a:rPr>
              <a:t>Statistical subdivisions of federally recognized reservations</a:t>
            </a:r>
            <a:endParaRPr lang="en-US" dirty="0"/>
          </a:p>
        </p:txBody>
      </p:sp>
      <p:pic>
        <p:nvPicPr>
          <p:cNvPr id="5" name="Content Placeholder 4"/>
          <p:cNvPicPr>
            <a:picLocks noGrp="1" noChangeAspect="1"/>
          </p:cNvPicPr>
          <p:nvPr>
            <p:ph idx="1"/>
          </p:nvPr>
        </p:nvPicPr>
        <p:blipFill>
          <a:blip r:embed="rId3"/>
          <a:stretch>
            <a:fillRect/>
          </a:stretch>
        </p:blipFill>
        <p:spPr>
          <a:xfrm>
            <a:off x="1277831" y="1600200"/>
            <a:ext cx="6588338" cy="4525963"/>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7268A5C4-149D-4D66-BABE-E6DD2BE69C90}" type="slidenum">
              <a:rPr lang="en-US" smtClean="0"/>
              <a:t>28</a:t>
            </a:fld>
            <a:endParaRPr lang="en-US"/>
          </a:p>
        </p:txBody>
      </p:sp>
      <p:pic>
        <p:nvPicPr>
          <p:cNvPr id="6" name="Picture 5"/>
          <p:cNvPicPr>
            <a:picLocks noChangeAspect="1"/>
          </p:cNvPicPr>
          <p:nvPr/>
        </p:nvPicPr>
        <p:blipFill>
          <a:blip r:embed="rId4"/>
          <a:stretch>
            <a:fillRect/>
          </a:stretch>
        </p:blipFill>
        <p:spPr>
          <a:xfrm>
            <a:off x="3273351" y="1524000"/>
            <a:ext cx="4955207" cy="4832350"/>
          </a:xfrm>
          <a:prstGeom prst="rect">
            <a:avLst/>
          </a:prstGeom>
          <a:ln>
            <a:solidFill>
              <a:schemeClr val="tx1"/>
            </a:solidFill>
          </a:ln>
        </p:spPr>
      </p:pic>
      <p:sp>
        <p:nvSpPr>
          <p:cNvPr id="7" name="TextBox 6"/>
          <p:cNvSpPr txBox="1"/>
          <p:nvPr/>
        </p:nvSpPr>
        <p:spPr>
          <a:xfrm>
            <a:off x="228600" y="4038600"/>
            <a:ext cx="3200400" cy="1754326"/>
          </a:xfrm>
          <a:prstGeom prst="rect">
            <a:avLst/>
          </a:prstGeom>
          <a:solidFill>
            <a:schemeClr val="bg1"/>
          </a:solidFill>
          <a:ln>
            <a:solidFill>
              <a:schemeClr val="tx1"/>
            </a:solidFill>
          </a:ln>
        </p:spPr>
        <p:txBody>
          <a:bodyPr wrap="square" rtlCol="0">
            <a:spAutoFit/>
          </a:bodyPr>
          <a:lstStyle/>
          <a:p>
            <a:r>
              <a:rPr lang="en-US" dirty="0"/>
              <a:t>Tribal Tract T001 within Red Cliff Reservation and Off-Reservation Trust Lands, provides an alternative small area geography to Census Tract 9601 in Bayfield County, Wisconsin.</a:t>
            </a:r>
          </a:p>
        </p:txBody>
      </p:sp>
    </p:spTree>
    <p:extLst>
      <p:ext uri="{BB962C8B-B14F-4D97-AF65-F5344CB8AC3E}">
        <p14:creationId xmlns:p14="http://schemas.microsoft.com/office/powerpoint/2010/main" val="446496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0" dirty="0">
                <a:latin typeface="+mj-lt"/>
              </a:rPr>
              <a:t>Comparison of Data by Tribal Tract </a:t>
            </a:r>
            <a:r>
              <a:rPr lang="en-US" sz="2800" b="0">
                <a:latin typeface="+mj-lt"/>
              </a:rPr>
              <a:t>and Census </a:t>
            </a:r>
            <a:r>
              <a:rPr lang="en-US" sz="2800" b="0" dirty="0">
                <a:latin typeface="+mj-lt"/>
              </a:rPr>
              <a:t>Tract, Red Cliff Reservation and Bayfield County, Wisconsin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0741945"/>
              </p:ext>
            </p:extLst>
          </p:nvPr>
        </p:nvGraphicFramePr>
        <p:xfrm>
          <a:off x="457200" y="1600200"/>
          <a:ext cx="8229600" cy="3810000"/>
        </p:xfrm>
        <a:graphic>
          <a:graphicData uri="http://schemas.openxmlformats.org/drawingml/2006/table">
            <a:tbl>
              <a:tblPr firstRow="1" bandRow="1">
                <a:tableStyleId>{5C22544A-7EE6-4342-B048-85BDC9FD1C3A}</a:tableStyleId>
              </a:tblPr>
              <a:tblGrid>
                <a:gridCol w="1645920">
                  <a:extLst>
                    <a:ext uri="{9D8B030D-6E8A-4147-A177-3AD203B41FA5}">
                      <a16:colId xmlns="" xmlns:a16="http://schemas.microsoft.com/office/drawing/2014/main" val="1093505221"/>
                    </a:ext>
                  </a:extLst>
                </a:gridCol>
                <a:gridCol w="1645920">
                  <a:extLst>
                    <a:ext uri="{9D8B030D-6E8A-4147-A177-3AD203B41FA5}">
                      <a16:colId xmlns="" xmlns:a16="http://schemas.microsoft.com/office/drawing/2014/main" val="948892731"/>
                    </a:ext>
                  </a:extLst>
                </a:gridCol>
                <a:gridCol w="1645920">
                  <a:extLst>
                    <a:ext uri="{9D8B030D-6E8A-4147-A177-3AD203B41FA5}">
                      <a16:colId xmlns="" xmlns:a16="http://schemas.microsoft.com/office/drawing/2014/main" val="3422383492"/>
                    </a:ext>
                  </a:extLst>
                </a:gridCol>
                <a:gridCol w="1645920">
                  <a:extLst>
                    <a:ext uri="{9D8B030D-6E8A-4147-A177-3AD203B41FA5}">
                      <a16:colId xmlns="" xmlns:a16="http://schemas.microsoft.com/office/drawing/2014/main" val="3429776009"/>
                    </a:ext>
                  </a:extLst>
                </a:gridCol>
                <a:gridCol w="1645920">
                  <a:extLst>
                    <a:ext uri="{9D8B030D-6E8A-4147-A177-3AD203B41FA5}">
                      <a16:colId xmlns="" xmlns:a16="http://schemas.microsoft.com/office/drawing/2014/main" val="3829879446"/>
                    </a:ext>
                  </a:extLst>
                </a:gridCol>
              </a:tblGrid>
              <a:tr h="370840">
                <a:tc>
                  <a:txBody>
                    <a:bodyPr/>
                    <a:lstStyle/>
                    <a:p>
                      <a:endParaRPr lang="en-US" dirty="0"/>
                    </a:p>
                  </a:txBody>
                  <a:tcPr/>
                </a:tc>
                <a:tc gridSpan="2">
                  <a:txBody>
                    <a:bodyPr/>
                    <a:lstStyle/>
                    <a:p>
                      <a:pPr algn="ctr"/>
                      <a:r>
                        <a:rPr lang="en-US" dirty="0"/>
                        <a:t>Tribal Tract T001, </a:t>
                      </a:r>
                      <a:br>
                        <a:rPr lang="en-US" dirty="0"/>
                      </a:br>
                      <a:r>
                        <a:rPr lang="en-US" dirty="0"/>
                        <a:t>Red Cliff Reservation and </a:t>
                      </a:r>
                      <a:br>
                        <a:rPr lang="en-US" dirty="0"/>
                      </a:br>
                      <a:r>
                        <a:rPr lang="en-US" dirty="0"/>
                        <a:t>Off-Reservation Trust Lands</a:t>
                      </a:r>
                    </a:p>
                  </a:txBody>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Census</a:t>
                      </a:r>
                      <a:r>
                        <a:rPr lang="en-US" baseline="0" dirty="0"/>
                        <a:t> Tract 9601, </a:t>
                      </a:r>
                      <a:br>
                        <a:rPr lang="en-US" baseline="0" dirty="0"/>
                      </a:br>
                      <a:r>
                        <a:rPr lang="en-US" baseline="0" dirty="0"/>
                        <a:t>Bayfield County, Wisconsin</a:t>
                      </a:r>
                      <a:endParaRPr lang="en-US" dirty="0"/>
                    </a:p>
                  </a:txBody>
                  <a:tcPr/>
                </a:tc>
                <a:tc hMerge="1">
                  <a:txBody>
                    <a:bodyPr/>
                    <a:lstStyle/>
                    <a:p>
                      <a:pPr algn="ctr"/>
                      <a:endParaRPr lang="en-US" dirty="0"/>
                    </a:p>
                  </a:txBody>
                  <a:tcPr/>
                </a:tc>
                <a:extLst>
                  <a:ext uri="{0D108BD9-81ED-4DB2-BD59-A6C34878D82A}">
                    <a16:rowId xmlns="" xmlns:a16="http://schemas.microsoft.com/office/drawing/2014/main" val="558136302"/>
                  </a:ext>
                </a:extLst>
              </a:tr>
              <a:tr h="370840">
                <a:tc>
                  <a:txBody>
                    <a:bodyPr/>
                    <a:lstStyle/>
                    <a:p>
                      <a:endParaRPr lang="en-US" dirty="0"/>
                    </a:p>
                  </a:txBody>
                  <a:tcPr/>
                </a:tc>
                <a:tc>
                  <a:txBody>
                    <a:bodyPr/>
                    <a:lstStyle/>
                    <a:p>
                      <a:pPr algn="ctr"/>
                      <a:r>
                        <a:rPr lang="en-US" dirty="0"/>
                        <a:t>Estimate</a:t>
                      </a:r>
                    </a:p>
                  </a:txBody>
                  <a:tcPr/>
                </a:tc>
                <a:tc>
                  <a:txBody>
                    <a:bodyPr/>
                    <a:lstStyle/>
                    <a:p>
                      <a:pPr algn="ctr"/>
                      <a:r>
                        <a:rPr lang="en-US" dirty="0"/>
                        <a:t>Margin</a:t>
                      </a:r>
                      <a:r>
                        <a:rPr lang="en-US" baseline="0" dirty="0"/>
                        <a:t> of Error</a:t>
                      </a:r>
                      <a:endParaRPr lang="en-US" dirty="0"/>
                    </a:p>
                  </a:txBody>
                  <a:tcPr/>
                </a:tc>
                <a:tc>
                  <a:txBody>
                    <a:bodyPr/>
                    <a:lstStyle/>
                    <a:p>
                      <a:pPr algn="ctr"/>
                      <a:r>
                        <a:rPr lang="en-US" dirty="0"/>
                        <a:t>Estimate</a:t>
                      </a:r>
                    </a:p>
                  </a:txBody>
                  <a:tcPr/>
                </a:tc>
                <a:tc>
                  <a:txBody>
                    <a:bodyPr/>
                    <a:lstStyle/>
                    <a:p>
                      <a:pPr algn="ctr"/>
                      <a:r>
                        <a:rPr lang="en-US" dirty="0"/>
                        <a:t>Margin</a:t>
                      </a:r>
                      <a:r>
                        <a:rPr lang="en-US" baseline="0" dirty="0"/>
                        <a:t> of Error</a:t>
                      </a:r>
                      <a:endParaRPr lang="en-US" dirty="0"/>
                    </a:p>
                  </a:txBody>
                  <a:tcPr/>
                </a:tc>
                <a:extLst>
                  <a:ext uri="{0D108BD9-81ED-4DB2-BD59-A6C34878D82A}">
                    <a16:rowId xmlns="" xmlns:a16="http://schemas.microsoft.com/office/drawing/2014/main" val="2731555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 Value</a:t>
                      </a:r>
                    </a:p>
                  </a:txBody>
                  <a:tcPr/>
                </a:tc>
                <a:tc>
                  <a:txBody>
                    <a:bodyPr/>
                    <a:lstStyle/>
                    <a:p>
                      <a:pPr algn="r"/>
                      <a:r>
                        <a:rPr lang="en-US" dirty="0"/>
                        <a:t>$73,900</a:t>
                      </a:r>
                    </a:p>
                  </a:txBody>
                  <a:tcPr anchor="b"/>
                </a:tc>
                <a:tc>
                  <a:txBody>
                    <a:bodyPr/>
                    <a:lstStyle/>
                    <a:p>
                      <a:pPr algn="r"/>
                      <a:r>
                        <a:rPr lang="en-US" dirty="0"/>
                        <a:t>+/- 12,996</a:t>
                      </a:r>
                    </a:p>
                  </a:txBody>
                  <a:tcPr anchor="b"/>
                </a:tc>
                <a:tc>
                  <a:txBody>
                    <a:bodyPr/>
                    <a:lstStyle/>
                    <a:p>
                      <a:pPr algn="r"/>
                      <a:r>
                        <a:rPr lang="en-US" dirty="0"/>
                        <a:t>$165,100</a:t>
                      </a:r>
                    </a:p>
                  </a:txBody>
                  <a:tcPr anchor="b"/>
                </a:tc>
                <a:tc>
                  <a:txBody>
                    <a:bodyPr/>
                    <a:lstStyle/>
                    <a:p>
                      <a:pPr algn="r"/>
                      <a:r>
                        <a:rPr lang="en-US" dirty="0"/>
                        <a:t>+/- 9,787</a:t>
                      </a:r>
                    </a:p>
                  </a:txBody>
                  <a:tcPr anchor="b"/>
                </a:tc>
                <a:extLst>
                  <a:ext uri="{0D108BD9-81ED-4DB2-BD59-A6C34878D82A}">
                    <a16:rowId xmlns="" xmlns:a16="http://schemas.microsoft.com/office/drawing/2014/main" val="3857830483"/>
                  </a:ext>
                </a:extLst>
              </a:tr>
              <a:tr h="370840">
                <a:tc>
                  <a:txBody>
                    <a:bodyPr/>
                    <a:lstStyle/>
                    <a:p>
                      <a:r>
                        <a:rPr lang="en-US" dirty="0"/>
                        <a:t>Percentage of Persons</a:t>
                      </a:r>
                      <a:r>
                        <a:rPr lang="en-US" baseline="0" dirty="0"/>
                        <a:t> Below Poverty Level </a:t>
                      </a:r>
                      <a:r>
                        <a:rPr lang="en-US" sz="1400" baseline="0" dirty="0"/>
                        <a:t>(for whom poverty is calculated)</a:t>
                      </a:r>
                      <a:endParaRPr lang="en-US" sz="1400" dirty="0"/>
                    </a:p>
                  </a:txBody>
                  <a:tcPr/>
                </a:tc>
                <a:tc>
                  <a:txBody>
                    <a:bodyPr/>
                    <a:lstStyle/>
                    <a:p>
                      <a:pPr algn="r"/>
                      <a:r>
                        <a:rPr lang="en-US" dirty="0"/>
                        <a:t>25.6%</a:t>
                      </a:r>
                    </a:p>
                  </a:txBody>
                  <a:tcPr anchor="b"/>
                </a:tc>
                <a:tc>
                  <a:txBody>
                    <a:bodyPr/>
                    <a:lstStyle/>
                    <a:p>
                      <a:pPr algn="r"/>
                      <a:r>
                        <a:rPr lang="en-US" dirty="0"/>
                        <a:t>+/- 4.9</a:t>
                      </a:r>
                    </a:p>
                  </a:txBody>
                  <a:tcPr anchor="b"/>
                </a:tc>
                <a:tc>
                  <a:txBody>
                    <a:bodyPr/>
                    <a:lstStyle/>
                    <a:p>
                      <a:pPr algn="r"/>
                      <a:r>
                        <a:rPr lang="en-US" dirty="0"/>
                        <a:t>18.3%</a:t>
                      </a:r>
                    </a:p>
                  </a:txBody>
                  <a:tcPr anchor="b"/>
                </a:tc>
                <a:tc>
                  <a:txBody>
                    <a:bodyPr/>
                    <a:lstStyle/>
                    <a:p>
                      <a:pPr algn="r"/>
                      <a:r>
                        <a:rPr lang="en-US" dirty="0"/>
                        <a:t>+/-</a:t>
                      </a:r>
                      <a:r>
                        <a:rPr lang="en-US" baseline="0" dirty="0"/>
                        <a:t> 2.6</a:t>
                      </a:r>
                      <a:endParaRPr lang="en-US" dirty="0"/>
                    </a:p>
                  </a:txBody>
                  <a:tcPr anchor="b"/>
                </a:tc>
                <a:extLst>
                  <a:ext uri="{0D108BD9-81ED-4DB2-BD59-A6C34878D82A}">
                    <a16:rowId xmlns="" xmlns:a16="http://schemas.microsoft.com/office/drawing/2014/main" val="2355891913"/>
                  </a:ext>
                </a:extLst>
              </a:tr>
            </a:tbl>
          </a:graphicData>
        </a:graphic>
      </p:graphicFrame>
      <p:sp>
        <p:nvSpPr>
          <p:cNvPr id="4" name="Slide Number Placeholder 3"/>
          <p:cNvSpPr>
            <a:spLocks noGrp="1"/>
          </p:cNvSpPr>
          <p:nvPr>
            <p:ph type="sldNum" sz="quarter" idx="12"/>
          </p:nvPr>
        </p:nvSpPr>
        <p:spPr/>
        <p:txBody>
          <a:bodyPr/>
          <a:lstStyle/>
          <a:p>
            <a:fld id="{7268A5C4-149D-4D66-BABE-E6DD2BE69C90}" type="slidenum">
              <a:rPr lang="en-US" smtClean="0"/>
              <a:t>29</a:t>
            </a:fld>
            <a:endParaRPr lang="en-US" dirty="0"/>
          </a:p>
        </p:txBody>
      </p:sp>
      <p:sp>
        <p:nvSpPr>
          <p:cNvPr id="6" name="TextBox 5"/>
          <p:cNvSpPr txBox="1"/>
          <p:nvPr/>
        </p:nvSpPr>
        <p:spPr>
          <a:xfrm>
            <a:off x="2667000" y="5011330"/>
            <a:ext cx="6019800" cy="1200329"/>
          </a:xfrm>
          <a:prstGeom prst="rect">
            <a:avLst/>
          </a:prstGeom>
          <a:noFill/>
          <a:ln>
            <a:solidFill>
              <a:schemeClr val="tx1"/>
            </a:solidFill>
          </a:ln>
        </p:spPr>
        <p:txBody>
          <a:bodyPr wrap="square" rtlCol="0">
            <a:spAutoFit/>
          </a:bodyPr>
          <a:lstStyle/>
          <a:p>
            <a:r>
              <a:rPr lang="en-US" dirty="0"/>
              <a:t>Although, in this example, Tribal Tract T001 covers the entirety of Red Cliff Reservation and Off-Reservation Trust Lands, if a program calls for data by tract, the tribal tract offers a comparable geographic unit for analysis and decision-making.</a:t>
            </a:r>
          </a:p>
        </p:txBody>
      </p:sp>
    </p:spTree>
    <p:extLst>
      <p:ext uri="{BB962C8B-B14F-4D97-AF65-F5344CB8AC3E}">
        <p14:creationId xmlns:p14="http://schemas.microsoft.com/office/powerpoint/2010/main" val="37469774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spc="300" dirty="0">
                <a:solidFill>
                  <a:schemeClr val="bg1"/>
                </a:solidFill>
                <a:latin typeface="Calisto MT" pitchFamily="18" charset="0"/>
              </a:rPr>
              <a:t>WELCOME REMARKS</a:t>
            </a:r>
            <a:endParaRPr lang="en-US" sz="3200" dirty="0"/>
          </a:p>
        </p:txBody>
      </p:sp>
      <p:sp>
        <p:nvSpPr>
          <p:cNvPr id="3" name="Footer Placeholder 5"/>
          <p:cNvSpPr>
            <a:spLocks noGrp="1"/>
          </p:cNvSpPr>
          <p:nvPr>
            <p:ph type="ftr" sz="quarter" idx="11"/>
          </p:nvPr>
        </p:nvSpPr>
        <p:spPr>
          <a:xfrm>
            <a:off x="2362200" y="4648200"/>
            <a:ext cx="4648200" cy="1295400"/>
          </a:xfrm>
        </p:spPr>
        <p:txBody>
          <a:bodyPr/>
          <a:lstStyle/>
          <a:p>
            <a:pPr algn="l"/>
            <a:r>
              <a:rPr lang="en-US" sz="3600" b="1" dirty="0">
                <a:solidFill>
                  <a:schemeClr val="tx1"/>
                </a:solidFill>
                <a:latin typeface="Calisto MT" pitchFamily="18" charset="0"/>
              </a:rPr>
              <a:t>Sami Jo </a:t>
            </a:r>
            <a:r>
              <a:rPr lang="en-US" sz="3600" b="1" dirty="0" err="1">
                <a:solidFill>
                  <a:schemeClr val="tx1"/>
                </a:solidFill>
                <a:latin typeface="Calisto MT" pitchFamily="18" charset="0"/>
              </a:rPr>
              <a:t>Difuntorum</a:t>
            </a:r>
            <a:endParaRPr lang="en-US" sz="3600" b="1" dirty="0">
              <a:solidFill>
                <a:schemeClr val="tx1"/>
              </a:solidFill>
              <a:latin typeface="Calisto MT" pitchFamily="18" charset="0"/>
            </a:endParaRPr>
          </a:p>
          <a:p>
            <a:pPr algn="l"/>
            <a:endParaRPr lang="en-US" sz="800" b="1" dirty="0">
              <a:solidFill>
                <a:schemeClr val="tx1"/>
              </a:solidFill>
              <a:latin typeface="Calisto MT" pitchFamily="18" charset="0"/>
            </a:endParaRPr>
          </a:p>
          <a:p>
            <a:r>
              <a:rPr lang="en-US" sz="3600" b="1" dirty="0">
                <a:solidFill>
                  <a:schemeClr val="tx1"/>
                </a:solidFill>
                <a:latin typeface="Calisto MT" pitchFamily="18" charset="0"/>
              </a:rPr>
              <a:t>NAIHC Chairwoman</a:t>
            </a:r>
          </a:p>
        </p:txBody>
      </p:sp>
      <p:pic>
        <p:nvPicPr>
          <p:cNvPr id="3074" name="Picture 2" descr="Sami Jo Difunto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001" y="1219200"/>
            <a:ext cx="2243998"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90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381000" y="228600"/>
            <a:ext cx="7772400" cy="1143000"/>
          </a:xfrm>
        </p:spPr>
        <p:txBody>
          <a:bodyPr>
            <a:normAutofit/>
          </a:bodyPr>
          <a:lstStyle/>
          <a:p>
            <a:pPr algn="l" eaLnBrk="1" hangingPunct="1"/>
            <a:r>
              <a:rPr lang="en-US" altLang="en-US" sz="2400" b="0" dirty="0">
                <a:solidFill>
                  <a:schemeClr val="tx1">
                    <a:lumMod val="75000"/>
                    <a:lumOff val="25000"/>
                  </a:schemeClr>
                </a:solidFill>
                <a:latin typeface="+mj-lt"/>
                <a:ea typeface="ＭＳ Ｐゴシック" pitchFamily="34" charset="-128"/>
              </a:rPr>
              <a:t>Contact Information</a:t>
            </a:r>
          </a:p>
        </p:txBody>
      </p:sp>
      <p:sp>
        <p:nvSpPr>
          <p:cNvPr id="34820" name="Rectangle 3"/>
          <p:cNvSpPr>
            <a:spLocks noGrp="1" noChangeArrowheads="1"/>
          </p:cNvSpPr>
          <p:nvPr>
            <p:ph type="body" idx="1"/>
          </p:nvPr>
        </p:nvSpPr>
        <p:spPr>
          <a:xfrm>
            <a:off x="381000" y="1295400"/>
            <a:ext cx="7924800" cy="4114800"/>
          </a:xfrm>
        </p:spPr>
        <p:txBody>
          <a:bodyPr>
            <a:normAutofit/>
          </a:bodyPr>
          <a:lstStyle/>
          <a:p>
            <a:pPr marL="0" indent="0" eaLnBrk="1" hangingPunct="1">
              <a:buNone/>
            </a:pPr>
            <a:endParaRPr lang="en-US" altLang="en-US" sz="1600" dirty="0">
              <a:ea typeface="ＭＳ Ｐゴシック" pitchFamily="34" charset="-128"/>
            </a:endParaRPr>
          </a:p>
          <a:p>
            <a:pPr marL="0" indent="0" eaLnBrk="1" hangingPunct="1">
              <a:buNone/>
            </a:pPr>
            <a:endParaRPr lang="en-US" altLang="en-US" sz="1600" dirty="0">
              <a:ea typeface="ＭＳ Ｐゴシック" pitchFamily="34" charset="-128"/>
            </a:endParaRPr>
          </a:p>
          <a:p>
            <a:pPr marL="0" indent="0" eaLnBrk="1" hangingPunct="1">
              <a:buNone/>
            </a:pPr>
            <a:r>
              <a:rPr lang="en-US" altLang="en-US" sz="2400" dirty="0">
                <a:solidFill>
                  <a:schemeClr val="accent1"/>
                </a:solidFill>
                <a:ea typeface="ＭＳ Ｐゴシック" pitchFamily="34" charset="-128"/>
              </a:rPr>
              <a:t>Thank you!</a:t>
            </a:r>
          </a:p>
          <a:p>
            <a:pPr marL="0" indent="0" eaLnBrk="1" hangingPunct="1">
              <a:buNone/>
            </a:pPr>
            <a:endParaRPr lang="en-US" altLang="en-US" sz="2400" dirty="0">
              <a:ea typeface="ＭＳ Ｐゴシック" pitchFamily="34" charset="-128"/>
            </a:endParaRPr>
          </a:p>
          <a:p>
            <a:pPr marL="0" indent="0" eaLnBrk="1" hangingPunct="1">
              <a:buNone/>
            </a:pPr>
            <a:r>
              <a:rPr lang="en-US" altLang="en-US" sz="2400" dirty="0">
                <a:ea typeface="ＭＳ Ｐゴシック" pitchFamily="34" charset="-128"/>
              </a:rPr>
              <a:t>Michael Ratcliffe</a:t>
            </a:r>
          </a:p>
          <a:p>
            <a:pPr marL="0" indent="0" eaLnBrk="1" hangingPunct="1">
              <a:buNone/>
            </a:pPr>
            <a:r>
              <a:rPr lang="en-US" altLang="en-US" sz="2400" dirty="0">
                <a:ea typeface="ＭＳ Ｐゴシック" pitchFamily="34" charset="-128"/>
                <a:hlinkClick r:id="rId3"/>
              </a:rPr>
              <a:t>michael.r.ratcliffe@census.gov</a:t>
            </a:r>
            <a:endParaRPr lang="en-US" altLang="en-US" sz="2400" dirty="0">
              <a:ea typeface="ＭＳ Ｐゴシック" pitchFamily="34" charset="-128"/>
            </a:endParaRPr>
          </a:p>
          <a:p>
            <a:pPr marL="0" indent="0" eaLnBrk="1" hangingPunct="1">
              <a:buNone/>
            </a:pPr>
            <a:endParaRPr lang="en-US" altLang="en-US" sz="1600" dirty="0">
              <a:ea typeface="ＭＳ Ｐゴシック" pitchFamily="34" charset="-128"/>
            </a:endParaRPr>
          </a:p>
          <a:p>
            <a:pPr marL="0" indent="0" eaLnBrk="1" hangingPunct="1">
              <a:buNone/>
            </a:pPr>
            <a:endParaRPr lang="en-US" altLang="en-US" sz="1600" dirty="0">
              <a:ea typeface="ＭＳ Ｐゴシック" pitchFamily="34" charset="-128"/>
            </a:endParaRPr>
          </a:p>
        </p:txBody>
      </p:sp>
      <p:sp>
        <p:nvSpPr>
          <p:cNvPr id="5" name="Slide Number Placeholder 3"/>
          <p:cNvSpPr>
            <a:spLocks noGrp="1"/>
          </p:cNvSpPr>
          <p:nvPr>
            <p:ph type="sldNum" sz="quarter" idx="4294967295"/>
          </p:nvPr>
        </p:nvSpPr>
        <p:spPr>
          <a:xfrm>
            <a:off x="68580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lnSpc>
                <a:spcPts val="3000"/>
              </a:lnSpc>
              <a:spcBef>
                <a:spcPct val="20000"/>
              </a:spcBef>
              <a:buChar char="•"/>
              <a:defRPr sz="2800">
                <a:solidFill>
                  <a:schemeClr val="tx1"/>
                </a:solidFill>
                <a:latin typeface="Arial" charset="0"/>
                <a:ea typeface="ＭＳ Ｐゴシック" pitchFamily="34" charset="-128"/>
              </a:defRPr>
            </a:lvl1pPr>
            <a:lvl2pPr marL="742950" indent="-285750" algn="l" eaLnBrk="0" hangingPunct="0">
              <a:lnSpc>
                <a:spcPts val="2600"/>
              </a:lnSpc>
              <a:spcBef>
                <a:spcPct val="20000"/>
              </a:spcBef>
              <a:buChar char="–"/>
              <a:defRPr sz="2400">
                <a:solidFill>
                  <a:schemeClr val="tx1"/>
                </a:solidFill>
                <a:latin typeface="Arial" charset="0"/>
                <a:ea typeface="ＭＳ Ｐゴシック" pitchFamily="34" charset="-128"/>
              </a:defRPr>
            </a:lvl2pPr>
            <a:lvl3pPr marL="1143000" indent="-228600" algn="l" eaLnBrk="0" hangingPunct="0">
              <a:lnSpc>
                <a:spcPts val="2200"/>
              </a:lnSpc>
              <a:spcBef>
                <a:spcPct val="20000"/>
              </a:spcBef>
              <a:buChar char="•"/>
              <a:defRPr sz="2000">
                <a:solidFill>
                  <a:schemeClr val="tx1"/>
                </a:solidFill>
                <a:latin typeface="Arial" charset="0"/>
                <a:ea typeface="ＭＳ Ｐゴシック" pitchFamily="34" charset="-128"/>
              </a:defRPr>
            </a:lvl3pPr>
            <a:lvl4pPr marL="1600200" indent="-228600" algn="l" eaLnBrk="0" hangingPunct="0">
              <a:lnSpc>
                <a:spcPts val="2000"/>
              </a:lnSpc>
              <a:spcBef>
                <a:spcPct val="20000"/>
              </a:spcBef>
              <a:buChar char="–"/>
              <a:defRPr>
                <a:solidFill>
                  <a:schemeClr val="tx1"/>
                </a:solidFill>
                <a:latin typeface="Arial" charset="0"/>
                <a:ea typeface="ＭＳ Ｐゴシック" pitchFamily="34" charset="-128"/>
              </a:defRPr>
            </a:lvl4pPr>
            <a:lvl5pPr marL="2057400" indent="-228600" algn="l" eaLnBrk="0" hangingPunct="0">
              <a:lnSpc>
                <a:spcPts val="1800"/>
              </a:lnSpc>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lnSpc>
                <a:spcPts val="1800"/>
              </a:lnSpc>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lnSpc>
                <a:spcPts val="1800"/>
              </a:lnSpc>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lnSpc>
                <a:spcPts val="1800"/>
              </a:lnSpc>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lnSpc>
                <a:spcPts val="1800"/>
              </a:lnSpc>
              <a:spcBef>
                <a:spcPct val="20000"/>
              </a:spcBef>
              <a:spcAft>
                <a:spcPct val="0"/>
              </a:spcAft>
              <a:buChar char="»"/>
              <a:defRPr sz="1600">
                <a:solidFill>
                  <a:schemeClr val="tx1"/>
                </a:solidFill>
                <a:latin typeface="Arial" charset="0"/>
                <a:ea typeface="ＭＳ Ｐゴシック" pitchFamily="34" charset="-128"/>
              </a:defRPr>
            </a:lvl9pPr>
          </a:lstStyle>
          <a:p>
            <a:pPr algn="r" eaLnBrk="1" hangingPunct="1">
              <a:lnSpc>
                <a:spcPct val="100000"/>
              </a:lnSpc>
              <a:spcBef>
                <a:spcPct val="0"/>
              </a:spcBef>
              <a:buFontTx/>
              <a:buNone/>
            </a:pPr>
            <a:fld id="{A840D564-7880-4189-86F8-3F8ACD6DFDBD}" type="slidenum">
              <a:rPr lang="en-US" altLang="en-US" sz="1000" b="0" smtClean="0">
                <a:solidFill>
                  <a:prstClr val="black">
                    <a:lumMod val="75000"/>
                    <a:lumOff val="25000"/>
                  </a:prstClr>
                </a:solidFill>
                <a:latin typeface="Calibri"/>
              </a:rPr>
              <a:pPr algn="r" eaLnBrk="1" hangingPunct="1">
                <a:lnSpc>
                  <a:spcPct val="100000"/>
                </a:lnSpc>
                <a:spcBef>
                  <a:spcPct val="0"/>
                </a:spcBef>
                <a:buFontTx/>
                <a:buNone/>
              </a:pPr>
              <a:t>30</a:t>
            </a:fld>
            <a:endParaRPr lang="en-US" altLang="en-US" sz="1000" b="0" dirty="0">
              <a:solidFill>
                <a:prstClr val="black">
                  <a:lumMod val="75000"/>
                  <a:lumOff val="25000"/>
                </a:prstClr>
              </a:solidFill>
              <a:latin typeface="Calibri"/>
            </a:endParaRPr>
          </a:p>
        </p:txBody>
      </p:sp>
    </p:spTree>
    <p:extLst>
      <p:ext uri="{BB962C8B-B14F-4D97-AF65-F5344CB8AC3E}">
        <p14:creationId xmlns:p14="http://schemas.microsoft.com/office/powerpoint/2010/main" val="20133504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800" spc="300" dirty="0">
                <a:solidFill>
                  <a:schemeClr val="bg1"/>
                </a:solidFill>
                <a:latin typeface="Calisto MT" pitchFamily="18" charset="0"/>
              </a:rPr>
              <a:t>REPRESENTATIVE OF ALASKA</a:t>
            </a:r>
            <a:endParaRPr lang="en-US" sz="28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314700" y="1219200"/>
            <a:ext cx="25146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 xmlns:a16="http://schemas.microsoft.com/office/drawing/2014/main" id="{AAC830BB-6B48-4E84-9EFC-997CCCE9AF0A}"/>
              </a:ext>
            </a:extLst>
          </p:cNvPr>
          <p:cNvSpPr txBox="1"/>
          <p:nvPr/>
        </p:nvSpPr>
        <p:spPr>
          <a:xfrm>
            <a:off x="1143000" y="4961709"/>
            <a:ext cx="7239000" cy="646331"/>
          </a:xfrm>
          <a:prstGeom prst="rect">
            <a:avLst/>
          </a:prstGeom>
          <a:noFill/>
        </p:spPr>
        <p:txBody>
          <a:bodyPr wrap="square" rtlCol="0">
            <a:spAutoFit/>
          </a:bodyPr>
          <a:lstStyle/>
          <a:p>
            <a:r>
              <a:rPr lang="en-US" sz="3600" b="1" dirty="0">
                <a:latin typeface="Calisto MT" pitchFamily="18" charset="0"/>
              </a:rPr>
              <a:t>Representative Don Young (R-AK)</a:t>
            </a:r>
            <a:endParaRPr lang="en-US" sz="3600" dirty="0"/>
          </a:p>
        </p:txBody>
      </p:sp>
    </p:spTree>
    <p:extLst>
      <p:ext uri="{BB962C8B-B14F-4D97-AF65-F5344CB8AC3E}">
        <p14:creationId xmlns:p14="http://schemas.microsoft.com/office/powerpoint/2010/main" val="8223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2800" spc="300" dirty="0">
                <a:solidFill>
                  <a:schemeClr val="bg1"/>
                </a:solidFill>
                <a:latin typeface="Calisto MT" pitchFamily="18" charset="0"/>
              </a:rPr>
              <a:t>CLOSING REMARKS</a:t>
            </a:r>
            <a:endParaRPr lang="en-US" sz="2800" dirty="0"/>
          </a:p>
        </p:txBody>
      </p:sp>
      <p:sp>
        <p:nvSpPr>
          <p:cNvPr id="3" name="Footer Placeholder 5"/>
          <p:cNvSpPr>
            <a:spLocks noGrp="1"/>
          </p:cNvSpPr>
          <p:nvPr>
            <p:ph type="ftr" sz="quarter" idx="11"/>
          </p:nvPr>
        </p:nvSpPr>
        <p:spPr>
          <a:xfrm>
            <a:off x="1600200" y="5216434"/>
            <a:ext cx="6553200" cy="914400"/>
          </a:xfrm>
        </p:spPr>
        <p:txBody>
          <a:bodyPr/>
          <a:lstStyle/>
          <a:p>
            <a:r>
              <a:rPr lang="en-US" sz="3200" b="1" dirty="0">
                <a:solidFill>
                  <a:schemeClr val="tx1"/>
                </a:solidFill>
                <a:latin typeface="Calisto MT" pitchFamily="18" charset="0"/>
              </a:rPr>
              <a:t>Anthony Walters</a:t>
            </a:r>
          </a:p>
          <a:p>
            <a:r>
              <a:rPr lang="en-US" sz="3200" b="1" dirty="0">
                <a:solidFill>
                  <a:schemeClr val="tx1"/>
                </a:solidFill>
                <a:latin typeface="Calisto MT" pitchFamily="18" charset="0"/>
              </a:rPr>
              <a:t>Executive Director, NAIHC</a:t>
            </a:r>
          </a:p>
        </p:txBody>
      </p:sp>
      <p:pic>
        <p:nvPicPr>
          <p:cNvPr id="1026" name="Picture 2" descr="Tony Wal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143" y="1371600"/>
            <a:ext cx="2479713"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86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a:bodyPr>
          <a:lstStyle/>
          <a:p>
            <a:r>
              <a:rPr lang="en-US" sz="2000" spc="300" dirty="0">
                <a:solidFill>
                  <a:schemeClr val="bg1"/>
                </a:solidFill>
                <a:latin typeface="Calisto MT" pitchFamily="18" charset="0"/>
              </a:rPr>
              <a:t>NATIONAL CONGRESS OF AMERICAN INDIANS</a:t>
            </a:r>
            <a:endParaRPr lang="en-US" sz="2000" dirty="0"/>
          </a:p>
        </p:txBody>
      </p:sp>
      <p:sp>
        <p:nvSpPr>
          <p:cNvPr id="3" name="Footer Placeholder 5"/>
          <p:cNvSpPr>
            <a:spLocks noGrp="1"/>
          </p:cNvSpPr>
          <p:nvPr>
            <p:ph type="ftr" sz="quarter" idx="11"/>
          </p:nvPr>
        </p:nvSpPr>
        <p:spPr>
          <a:xfrm>
            <a:off x="1447800" y="2209800"/>
            <a:ext cx="6705600" cy="1905000"/>
          </a:xfrm>
        </p:spPr>
        <p:txBody>
          <a:bodyPr/>
          <a:lstStyle/>
          <a:p>
            <a:r>
              <a:rPr lang="en-US" sz="3600" b="1" dirty="0">
                <a:solidFill>
                  <a:schemeClr val="tx1"/>
                </a:solidFill>
                <a:latin typeface="Calisto MT" pitchFamily="18" charset="0"/>
              </a:rPr>
              <a:t>Jacqueline </a:t>
            </a:r>
            <a:r>
              <a:rPr lang="en-US" sz="3600" b="1" dirty="0" err="1">
                <a:solidFill>
                  <a:schemeClr val="tx1"/>
                </a:solidFill>
                <a:latin typeface="Calisto MT" pitchFamily="18" charset="0"/>
              </a:rPr>
              <a:t>Pata</a:t>
            </a:r>
            <a:endParaRPr lang="en-US" sz="3600" b="1" dirty="0">
              <a:solidFill>
                <a:schemeClr val="tx1"/>
              </a:solidFill>
              <a:latin typeface="Calisto MT" pitchFamily="18" charset="0"/>
            </a:endParaRPr>
          </a:p>
          <a:p>
            <a:endParaRPr lang="en-US" sz="1000" b="1" dirty="0">
              <a:solidFill>
                <a:schemeClr val="tx1"/>
              </a:solidFill>
              <a:latin typeface="Calisto MT" pitchFamily="18" charset="0"/>
            </a:endParaRPr>
          </a:p>
          <a:p>
            <a:r>
              <a:rPr lang="en-US" sz="3600" b="1" dirty="0">
                <a:solidFill>
                  <a:schemeClr val="tx1"/>
                </a:solidFill>
                <a:latin typeface="Calisto MT" pitchFamily="18" charset="0"/>
              </a:rPr>
              <a:t>Executive Director</a:t>
            </a:r>
          </a:p>
        </p:txBody>
      </p:sp>
    </p:spTree>
    <p:extLst>
      <p:ext uri="{BB962C8B-B14F-4D97-AF65-F5344CB8AC3E}">
        <p14:creationId xmlns:p14="http://schemas.microsoft.com/office/powerpoint/2010/main" val="265332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61"/>
            <a:ext cx="8458200" cy="972239"/>
          </a:xfrm>
        </p:spPr>
        <p:txBody>
          <a:bodyPr>
            <a:normAutofit/>
          </a:bodyPr>
          <a:lstStyle/>
          <a:p>
            <a:pPr algn="l"/>
            <a:r>
              <a:rPr lang="en-US" sz="2800" spc="300" dirty="0">
                <a:solidFill>
                  <a:schemeClr val="bg1"/>
                </a:solidFill>
                <a:latin typeface="Calisto MT" pitchFamily="18" charset="0"/>
              </a:rPr>
              <a:t>HOUSING AND URBAN DEVELOPMENT</a:t>
            </a:r>
            <a:endParaRPr lang="en-US" sz="2800" b="1" dirty="0">
              <a:solidFill>
                <a:srgbClr val="F4EAD1"/>
              </a:solidFill>
              <a:latin typeface="Calisto MT"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314700" y="1371600"/>
            <a:ext cx="25146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 xmlns:a16="http://schemas.microsoft.com/office/drawing/2014/main" id="{BEBF781F-BE26-4D27-B5D3-164377D75B5B}"/>
              </a:ext>
            </a:extLst>
          </p:cNvPr>
          <p:cNvSpPr txBox="1"/>
          <p:nvPr/>
        </p:nvSpPr>
        <p:spPr>
          <a:xfrm>
            <a:off x="1600200" y="4580709"/>
            <a:ext cx="6705600" cy="1384995"/>
          </a:xfrm>
          <a:prstGeom prst="rect">
            <a:avLst/>
          </a:prstGeom>
          <a:noFill/>
        </p:spPr>
        <p:txBody>
          <a:bodyPr wrap="square" rtlCol="0">
            <a:spAutoFit/>
          </a:bodyPr>
          <a:lstStyle/>
          <a:p>
            <a:pPr algn="ctr"/>
            <a:r>
              <a:rPr lang="en-US" sz="2800" dirty="0">
                <a:latin typeface="Calisto MT" panose="02040603050505030304" pitchFamily="18" charset="0"/>
              </a:rPr>
              <a:t>Dr. Benjamin S. Carson, Sr. MD, </a:t>
            </a:r>
          </a:p>
          <a:p>
            <a:pPr algn="ctr"/>
            <a:r>
              <a:rPr lang="en-US" sz="2800" dirty="0">
                <a:latin typeface="Calisto MT" panose="02040603050505030304" pitchFamily="18" charset="0"/>
              </a:rPr>
              <a:t>Secretary of the US Department of Housing and Urban Development </a:t>
            </a:r>
          </a:p>
        </p:txBody>
      </p:sp>
    </p:spTree>
    <p:extLst>
      <p:ext uri="{BB962C8B-B14F-4D97-AF65-F5344CB8AC3E}">
        <p14:creationId xmlns:p14="http://schemas.microsoft.com/office/powerpoint/2010/main" val="300550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800" spc="300" dirty="0">
                <a:solidFill>
                  <a:schemeClr val="bg1"/>
                </a:solidFill>
                <a:latin typeface="Calisto MT" pitchFamily="18" charset="0"/>
              </a:rPr>
              <a:t>REPRESENTATIVE OF WISCONSIN</a:t>
            </a:r>
            <a:endParaRPr lang="en-US" sz="2800" dirty="0">
              <a:latin typeface="Calisto MT" panose="0204060305050503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219200"/>
            <a:ext cx="2514600" cy="3783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 xmlns:a16="http://schemas.microsoft.com/office/drawing/2014/main" id="{FD3129E5-3C25-44D4-994C-32C02F33E534}"/>
              </a:ext>
            </a:extLst>
          </p:cNvPr>
          <p:cNvSpPr txBox="1"/>
          <p:nvPr/>
        </p:nvSpPr>
        <p:spPr>
          <a:xfrm>
            <a:off x="1524000" y="5346412"/>
            <a:ext cx="7010400" cy="584775"/>
          </a:xfrm>
          <a:prstGeom prst="rect">
            <a:avLst/>
          </a:prstGeom>
          <a:noFill/>
        </p:spPr>
        <p:txBody>
          <a:bodyPr wrap="square" rtlCol="0">
            <a:spAutoFit/>
          </a:bodyPr>
          <a:lstStyle/>
          <a:p>
            <a:pPr algn="ctr"/>
            <a:r>
              <a:rPr lang="en-US" sz="3200" b="1" dirty="0">
                <a:latin typeface="Calisto MT" pitchFamily="18" charset="0"/>
              </a:rPr>
              <a:t>Representative Gwen Moore (D-WI)</a:t>
            </a:r>
            <a:endParaRPr lang="en-US" sz="3200" dirty="0"/>
          </a:p>
        </p:txBody>
      </p:sp>
    </p:spTree>
    <p:extLst>
      <p:ext uri="{BB962C8B-B14F-4D97-AF65-F5344CB8AC3E}">
        <p14:creationId xmlns:p14="http://schemas.microsoft.com/office/powerpoint/2010/main" val="248683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800" spc="300" dirty="0">
                <a:solidFill>
                  <a:schemeClr val="bg1"/>
                </a:solidFill>
                <a:latin typeface="Calisto MT" pitchFamily="18" charset="0"/>
              </a:rPr>
              <a:t>PANEL DISCUSSION</a:t>
            </a:r>
            <a:endParaRPr lang="en-US" sz="2800" dirty="0">
              <a:solidFill>
                <a:srgbClr val="FFFFFF"/>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69764"/>
            <a:ext cx="2056352" cy="274503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274" y="1369764"/>
            <a:ext cx="22254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4267200"/>
            <a:ext cx="2743200" cy="1200329"/>
          </a:xfrm>
          <a:prstGeom prst="rect">
            <a:avLst/>
          </a:prstGeom>
        </p:spPr>
        <p:txBody>
          <a:bodyPr wrap="square">
            <a:spAutoFit/>
          </a:bodyPr>
          <a:lstStyle/>
          <a:p>
            <a:pPr algn="ctr"/>
            <a:r>
              <a:rPr lang="en-US" b="1" dirty="0">
                <a:latin typeface="Calisto MT" pitchFamily="18" charset="0"/>
              </a:rPr>
              <a:t>Stephanie Birdwell, Director of Office of Tribal Government Relations</a:t>
            </a:r>
            <a:endParaRPr lang="en-US" dirty="0"/>
          </a:p>
        </p:txBody>
      </p:sp>
      <p:sp>
        <p:nvSpPr>
          <p:cNvPr id="7" name="Rectangle 6"/>
          <p:cNvSpPr/>
          <p:nvPr/>
        </p:nvSpPr>
        <p:spPr>
          <a:xfrm>
            <a:off x="2933700" y="4405699"/>
            <a:ext cx="3276600" cy="923330"/>
          </a:xfrm>
          <a:prstGeom prst="rect">
            <a:avLst/>
          </a:prstGeom>
        </p:spPr>
        <p:txBody>
          <a:bodyPr wrap="square">
            <a:spAutoFit/>
          </a:bodyPr>
          <a:lstStyle/>
          <a:p>
            <a:pPr algn="ctr"/>
            <a:r>
              <a:rPr lang="en-US" b="1" dirty="0">
                <a:latin typeface="Calisto MT" panose="02040603050505030304" pitchFamily="18" charset="0"/>
              </a:rPr>
              <a:t>Heidi Frechette, Deputy Assistant Secretary for Office of Native American Programs</a:t>
            </a:r>
          </a:p>
        </p:txBody>
      </p:sp>
      <p:sp>
        <p:nvSpPr>
          <p:cNvPr id="8" name="Rectangle 7"/>
          <p:cNvSpPr/>
          <p:nvPr/>
        </p:nvSpPr>
        <p:spPr>
          <a:xfrm>
            <a:off x="6344194" y="4418762"/>
            <a:ext cx="2667000" cy="923330"/>
          </a:xfrm>
          <a:prstGeom prst="rect">
            <a:avLst/>
          </a:prstGeom>
        </p:spPr>
        <p:txBody>
          <a:bodyPr wrap="square">
            <a:spAutoFit/>
          </a:bodyPr>
          <a:lstStyle/>
          <a:p>
            <a:pPr algn="ctr"/>
            <a:r>
              <a:rPr lang="en-US" b="1" dirty="0">
                <a:latin typeface="Calisto MT" panose="02040603050505030304" pitchFamily="18" charset="0"/>
              </a:rPr>
              <a:t>Deana O’Hara, Senior Advisor to the Deputy Assistant </a:t>
            </a:r>
          </a:p>
        </p:txBody>
      </p:sp>
    </p:spTree>
    <p:extLst>
      <p:ext uri="{BB962C8B-B14F-4D97-AF65-F5344CB8AC3E}">
        <p14:creationId xmlns:p14="http://schemas.microsoft.com/office/powerpoint/2010/main" val="218791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457200" y="6356350"/>
            <a:ext cx="2133600" cy="365125"/>
          </a:xfrm>
          <a:prstGeom prst="rect">
            <a:avLst/>
          </a:prstGeom>
        </p:spPr>
        <p:txBody>
          <a:bodyPr vert="horz" lIns="91440" tIns="45720" rIns="91440" bIns="45720" rtlCol="0" anchor="ctr"/>
          <a:lstStyle>
            <a:lvl1pPr algn="l">
              <a:defRPr sz="1050">
                <a:solidFill>
                  <a:schemeClr val="bg1">
                    <a:lumMod val="50000"/>
                  </a:schemeClr>
                </a:solidFill>
                <a:latin typeface="Arial"/>
                <a:cs typeface="Arial"/>
              </a:defRPr>
            </a:lvl1pPr>
          </a:lstStyle>
          <a:p>
            <a:pPr defTabSz="457200">
              <a:defRPr/>
            </a:pPr>
            <a:fld id="{9AA400E4-250E-614F-BC20-9B59033BCE72}" type="slidenum">
              <a:rPr lang="en-US" smtClean="0">
                <a:solidFill>
                  <a:srgbClr val="CE7019"/>
                </a:solidFill>
                <a:latin typeface="Cambria" pitchFamily="18" charset="0"/>
              </a:rPr>
              <a:pPr defTabSz="457200">
                <a:defRPr/>
              </a:pPr>
              <a:t>8</a:t>
            </a:fld>
            <a:endParaRPr lang="en-US" dirty="0">
              <a:solidFill>
                <a:srgbClr val="CE7019"/>
              </a:solidFill>
              <a:latin typeface="Cambria" pitchFamily="18" charset="0"/>
            </a:endParaRPr>
          </a:p>
        </p:txBody>
      </p:sp>
      <p:sp>
        <p:nvSpPr>
          <p:cNvPr id="8" name="Title 1"/>
          <p:cNvSpPr txBox="1">
            <a:spLocks/>
          </p:cNvSpPr>
          <p:nvPr/>
        </p:nvSpPr>
        <p:spPr>
          <a:xfrm>
            <a:off x="457200" y="0"/>
            <a:ext cx="8229600" cy="1099071"/>
          </a:xfrm>
          <a:prstGeom prst="rect">
            <a:avLst/>
          </a:prstGeom>
        </p:spPr>
        <p:txBody>
          <a:bodyPr vert="horz" lIns="91440" tIns="45720" rIns="91440" bIns="45720" rtlCol="0" anchor="ctr">
            <a:normAutofit/>
          </a:bodyPr>
          <a:lstStyle>
            <a:lvl1pPr algn="l">
              <a:defRPr sz="2800">
                <a:solidFill>
                  <a:schemeClr val="bg2">
                    <a:lumMod val="25000"/>
                  </a:schemeClr>
                </a:solidFill>
                <a:latin typeface="Arial"/>
                <a:cs typeface="Arial"/>
              </a:defRPr>
            </a:lvl1pPr>
          </a:lstStyle>
          <a:p>
            <a:pPr defTabSz="457200">
              <a:spcBef>
                <a:spcPct val="0"/>
              </a:spcBef>
              <a:defRPr/>
            </a:pPr>
            <a:endParaRPr lang="en-US" dirty="0">
              <a:solidFill>
                <a:srgbClr val="EEECE1">
                  <a:lumMod val="25000"/>
                </a:srgbClr>
              </a:solidFill>
              <a:latin typeface="Cambria" pitchFamily="18" charset="0"/>
            </a:endParaRPr>
          </a:p>
        </p:txBody>
      </p:sp>
      <p:pic>
        <p:nvPicPr>
          <p:cNvPr id="13" name="Picture 12"/>
          <p:cNvPicPr>
            <a:picLocks/>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rot="16200000">
            <a:off x="4536006" y="2250004"/>
            <a:ext cx="71990" cy="9144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6215" y="307088"/>
            <a:ext cx="1570586" cy="1570586"/>
          </a:xfrm>
          <a:prstGeom prst="rect">
            <a:avLst/>
          </a:prstGeom>
        </p:spPr>
      </p:pic>
      <p:sp>
        <p:nvSpPr>
          <p:cNvPr id="3" name="TextBox 2"/>
          <p:cNvSpPr txBox="1"/>
          <p:nvPr/>
        </p:nvSpPr>
        <p:spPr>
          <a:xfrm>
            <a:off x="760022" y="1952424"/>
            <a:ext cx="7718960" cy="2554545"/>
          </a:xfrm>
          <a:prstGeom prst="rect">
            <a:avLst/>
          </a:prstGeom>
          <a:noFill/>
        </p:spPr>
        <p:txBody>
          <a:bodyPr wrap="square" rtlCol="0">
            <a:spAutoFit/>
          </a:bodyPr>
          <a:lstStyle/>
          <a:p>
            <a:pPr algn="ctr" defTabSz="457200"/>
            <a:r>
              <a:rPr lang="en-US" sz="4000" b="1" dirty="0">
                <a:solidFill>
                  <a:prstClr val="black"/>
                </a:solidFill>
                <a:latin typeface="Cambria" pitchFamily="18" charset="0"/>
              </a:rPr>
              <a:t>VA &amp; HUD:  Legislative &amp; Funding Issues Affecting Indian Country- Focus on Housing and Community Development</a:t>
            </a:r>
          </a:p>
        </p:txBody>
      </p:sp>
      <p:pic>
        <p:nvPicPr>
          <p:cNvPr id="1026" name="Picture 2" descr="C:\Users\vacowardd5\AppData\Local\Microsoft\Windows\Temporary Internet Files\Content.Outlook\G5GKJBDI\HUD logo p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7088"/>
            <a:ext cx="1680358" cy="15705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acowardd5\AppData\Local\Microsoft\Windows\Temporary Internet Files\Content.Outlook\G5GKJBDI\onap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904370"/>
            <a:ext cx="1680358" cy="1468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OTGR\3-Resources\OTGR Logo\OTGR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08270" y="5468022"/>
            <a:ext cx="3170712" cy="88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027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Tribal HUD-VASH </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Tribal HUD-VASH has been authorized since December 2014 </a:t>
            </a:r>
          </a:p>
          <a:p>
            <a:r>
              <a:rPr lang="en-US" dirty="0" smtClean="0"/>
              <a:t>It started implementation in 2016 </a:t>
            </a:r>
          </a:p>
          <a:p>
            <a:r>
              <a:rPr lang="en-US" dirty="0" smtClean="0"/>
              <a:t>There have been 3 Technical Assistance meetings with tribal members and housing authorities, case managers, HUD’s Office of Native American Programs staff, VA Central Office Program staff, and contractors </a:t>
            </a:r>
            <a:endParaRPr lang="en-US" dirty="0"/>
          </a:p>
        </p:txBody>
      </p:sp>
    </p:spTree>
    <p:extLst>
      <p:ext uri="{BB962C8B-B14F-4D97-AF65-F5344CB8AC3E}">
        <p14:creationId xmlns:p14="http://schemas.microsoft.com/office/powerpoint/2010/main" val="424052733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2377</TotalTime>
  <Words>1194</Words>
  <Application>Microsoft Office PowerPoint</Application>
  <PresentationFormat>On-screen Show (4:3)</PresentationFormat>
  <Paragraphs>189</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2018 Legislative Conference</vt:lpstr>
      <vt:lpstr>INVOCATION</vt:lpstr>
      <vt:lpstr>WELCOME REMARKS</vt:lpstr>
      <vt:lpstr>NATIONAL CONGRESS OF AMERICAN INDIANS</vt:lpstr>
      <vt:lpstr>HOUSING AND URBAN DEVELOPMENT</vt:lpstr>
      <vt:lpstr>REPRESENTATIVE OF WISCONSIN</vt:lpstr>
      <vt:lpstr>PANEL DISCUSSION</vt:lpstr>
      <vt:lpstr>PowerPoint Presentation</vt:lpstr>
      <vt:lpstr>Tribal HUD-VASH </vt:lpstr>
      <vt:lpstr>Status</vt:lpstr>
      <vt:lpstr>Case Management Status</vt:lpstr>
      <vt:lpstr>Case Management Open Positions</vt:lpstr>
      <vt:lpstr>Case Managers</vt:lpstr>
      <vt:lpstr>Mental Health and SUD</vt:lpstr>
      <vt:lpstr>Care Coordination</vt:lpstr>
      <vt:lpstr>Employment</vt:lpstr>
      <vt:lpstr>Increase Income</vt:lpstr>
      <vt:lpstr>Housing Stability </vt:lpstr>
      <vt:lpstr>Tenancy</vt:lpstr>
      <vt:lpstr>PowerPoint Presentation</vt:lpstr>
      <vt:lpstr>US CENSUS</vt:lpstr>
      <vt:lpstr>PowerPoint Presentation</vt:lpstr>
      <vt:lpstr>PowerPoint Presentation</vt:lpstr>
      <vt:lpstr>Tribal Tracts and Tribal Block Groups</vt:lpstr>
      <vt:lpstr>Tribal Tracts and Tribal Block Groups Statistical subdivisions of federally recognized reservations</vt:lpstr>
      <vt:lpstr>Median Housing Value by Tribal Tract, Pine Ridge Reservation 2012-2016 ACS 5-Year Data</vt:lpstr>
      <vt:lpstr>Median Housing Value by Tribal Tract, Pine Ridge Reservation 2012-2016 ACS 5-Year Data</vt:lpstr>
      <vt:lpstr>Tribal Tracts and Tribal Block Groups Statistical subdivisions of federally recognized reservations</vt:lpstr>
      <vt:lpstr>Comparison of Data by Tribal Tract and Census Tract, Red Cliff Reservation and Bayfield County, Wisconsin</vt:lpstr>
      <vt:lpstr>Contact Information</vt:lpstr>
      <vt:lpstr>REPRESENTATIVE OF ALASKA</vt:lpstr>
      <vt:lpstr>CLOSING REMARKS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Shawn Fischer</dc:creator>
  <cp:lastModifiedBy>Valerie Butterbredt</cp:lastModifiedBy>
  <cp:revision>106</cp:revision>
  <dcterms:created xsi:type="dcterms:W3CDTF">2011-07-15T20:16:17Z</dcterms:created>
  <dcterms:modified xsi:type="dcterms:W3CDTF">2018-03-02T21:39:38Z</dcterms:modified>
</cp:coreProperties>
</file>