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20.jpg" ContentType="image/jpg"/>
  <Override PartName="/ppt/media/image21.jpg" ContentType="image/jpg"/>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8.xml" ContentType="application/vnd.openxmlformats-officedocument.presentationml.notesSlide+xml"/>
  <Override PartName="/ppt/media/image33.jpg" ContentType="image/jpg"/>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0" r:id="rId2"/>
    <p:sldMasterId id="2147483712" r:id="rId3"/>
  </p:sldMasterIdLst>
  <p:notesMasterIdLst>
    <p:notesMasterId r:id="rId118"/>
  </p:notesMasterIdLst>
  <p:handoutMasterIdLst>
    <p:handoutMasterId r:id="rId119"/>
  </p:handoutMasterIdLst>
  <p:sldIdLst>
    <p:sldId id="357" r:id="rId4"/>
    <p:sldId id="1891" r:id="rId5"/>
    <p:sldId id="1892" r:id="rId6"/>
    <p:sldId id="257" r:id="rId7"/>
    <p:sldId id="358" r:id="rId8"/>
    <p:sldId id="1821" r:id="rId9"/>
    <p:sldId id="270" r:id="rId10"/>
    <p:sldId id="359" r:id="rId11"/>
    <p:sldId id="336" r:id="rId12"/>
    <p:sldId id="1822" r:id="rId13"/>
    <p:sldId id="276" r:id="rId14"/>
    <p:sldId id="331" r:id="rId15"/>
    <p:sldId id="333" r:id="rId16"/>
    <p:sldId id="332" r:id="rId17"/>
    <p:sldId id="334" r:id="rId18"/>
    <p:sldId id="273" r:id="rId19"/>
    <p:sldId id="1827" r:id="rId20"/>
    <p:sldId id="1828" r:id="rId21"/>
    <p:sldId id="1829" r:id="rId22"/>
    <p:sldId id="266" r:id="rId23"/>
    <p:sldId id="382" r:id="rId24"/>
    <p:sldId id="1858" r:id="rId25"/>
    <p:sldId id="383" r:id="rId26"/>
    <p:sldId id="1857" r:id="rId27"/>
    <p:sldId id="384" r:id="rId28"/>
    <p:sldId id="1856" r:id="rId29"/>
    <p:sldId id="1815" r:id="rId30"/>
    <p:sldId id="281" r:id="rId31"/>
    <p:sldId id="1805" r:id="rId32"/>
    <p:sldId id="351" r:id="rId33"/>
    <p:sldId id="360" r:id="rId34"/>
    <p:sldId id="361" r:id="rId35"/>
    <p:sldId id="1806" r:id="rId36"/>
    <p:sldId id="282" r:id="rId37"/>
    <p:sldId id="1809" r:id="rId38"/>
    <p:sldId id="364" r:id="rId39"/>
    <p:sldId id="283" r:id="rId40"/>
    <p:sldId id="365" r:id="rId41"/>
    <p:sldId id="1816" r:id="rId42"/>
    <p:sldId id="1817" r:id="rId43"/>
    <p:sldId id="1819" r:id="rId44"/>
    <p:sldId id="278" r:id="rId45"/>
    <p:sldId id="1810" r:id="rId46"/>
    <p:sldId id="277" r:id="rId47"/>
    <p:sldId id="1813" r:id="rId48"/>
    <p:sldId id="261" r:id="rId49"/>
    <p:sldId id="362" r:id="rId50"/>
    <p:sldId id="262" r:id="rId51"/>
    <p:sldId id="263" r:id="rId52"/>
    <p:sldId id="1830" r:id="rId53"/>
    <p:sldId id="264" r:id="rId54"/>
    <p:sldId id="265" r:id="rId55"/>
    <p:sldId id="372" r:id="rId56"/>
    <p:sldId id="267" r:id="rId57"/>
    <p:sldId id="1890" r:id="rId58"/>
    <p:sldId id="386" r:id="rId59"/>
    <p:sldId id="388" r:id="rId60"/>
    <p:sldId id="269" r:id="rId61"/>
    <p:sldId id="389" r:id="rId62"/>
    <p:sldId id="1802" r:id="rId63"/>
    <p:sldId id="390" r:id="rId64"/>
    <p:sldId id="391" r:id="rId65"/>
    <p:sldId id="392" r:id="rId66"/>
    <p:sldId id="393" r:id="rId67"/>
    <p:sldId id="394" r:id="rId68"/>
    <p:sldId id="375" r:id="rId69"/>
    <p:sldId id="279" r:id="rId70"/>
    <p:sldId id="280" r:id="rId71"/>
    <p:sldId id="377" r:id="rId72"/>
    <p:sldId id="378" r:id="rId73"/>
    <p:sldId id="1826" r:id="rId74"/>
    <p:sldId id="379" r:id="rId75"/>
    <p:sldId id="1803" r:id="rId76"/>
    <p:sldId id="380" r:id="rId77"/>
    <p:sldId id="381" r:id="rId78"/>
    <p:sldId id="367" r:id="rId79"/>
    <p:sldId id="286" r:id="rId80"/>
    <p:sldId id="1854" r:id="rId81"/>
    <p:sldId id="1853" r:id="rId82"/>
    <p:sldId id="1850" r:id="rId83"/>
    <p:sldId id="287" r:id="rId84"/>
    <p:sldId id="288" r:id="rId85"/>
    <p:sldId id="290" r:id="rId86"/>
    <p:sldId id="289" r:id="rId87"/>
    <p:sldId id="284" r:id="rId88"/>
    <p:sldId id="1848" r:id="rId89"/>
    <p:sldId id="1836" r:id="rId90"/>
    <p:sldId id="259" r:id="rId91"/>
    <p:sldId id="260" r:id="rId92"/>
    <p:sldId id="1881" r:id="rId93"/>
    <p:sldId id="1882" r:id="rId94"/>
    <p:sldId id="1883" r:id="rId95"/>
    <p:sldId id="1884" r:id="rId96"/>
    <p:sldId id="1885" r:id="rId97"/>
    <p:sldId id="1886" r:id="rId98"/>
    <p:sldId id="1887" r:id="rId99"/>
    <p:sldId id="1888" r:id="rId100"/>
    <p:sldId id="1889" r:id="rId101"/>
    <p:sldId id="271" r:id="rId102"/>
    <p:sldId id="272" r:id="rId103"/>
    <p:sldId id="1849" r:id="rId104"/>
    <p:sldId id="1847" r:id="rId105"/>
    <p:sldId id="1873" r:id="rId106"/>
    <p:sldId id="1874" r:id="rId107"/>
    <p:sldId id="1875" r:id="rId108"/>
    <p:sldId id="1880" r:id="rId109"/>
    <p:sldId id="1876" r:id="rId110"/>
    <p:sldId id="1877" r:id="rId111"/>
    <p:sldId id="1831" r:id="rId112"/>
    <p:sldId id="1832" r:id="rId113"/>
    <p:sldId id="1833" r:id="rId114"/>
    <p:sldId id="1834" r:id="rId115"/>
    <p:sldId id="368" r:id="rId116"/>
    <p:sldId id="294" r:id="rId1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36CBDEA0-240C-4589-BE56-79E403776077}">
          <p14:sldIdLst/>
        </p14:section>
        <p14:section name="Default Section" id="{3B5043BC-3BD9-4EA6-ADFC-52C7FF5F4854}">
          <p14:sldIdLst>
            <p14:sldId id="357"/>
            <p14:sldId id="1891"/>
            <p14:sldId id="1892"/>
            <p14:sldId id="257"/>
          </p14:sldIdLst>
        </p14:section>
        <p14:section name="Training Purpose" id="{BAB9D689-4DE6-4EC2-8F17-90F4C7A7ED1E}">
          <p14:sldIdLst>
            <p14:sldId id="358"/>
          </p14:sldIdLst>
        </p14:section>
        <p14:section name="ARP BACKGROUND" id="{BBB968F2-71E2-4427-AFB9-FFF573C68AB5}">
          <p14:sldIdLst>
            <p14:sldId id="1821"/>
            <p14:sldId id="270"/>
            <p14:sldId id="359"/>
            <p14:sldId id="336"/>
          </p14:sldIdLst>
        </p14:section>
        <p14:section name="WAIVERS AND ALTERNATIVE REQUIREMENTS" id="{D65F691D-4AE1-415B-A89A-83D497F24A41}">
          <p14:sldIdLst>
            <p14:sldId id="1822"/>
            <p14:sldId id="276"/>
            <p14:sldId id="331"/>
            <p14:sldId id="333"/>
            <p14:sldId id="332"/>
            <p14:sldId id="334"/>
            <p14:sldId id="273"/>
            <p14:sldId id="1827"/>
            <p14:sldId id="1828"/>
          </p14:sldIdLst>
        </p14:section>
        <p14:section name="ELIGIBLE ACTIVITIES" id="{EF5D3C0C-980D-4320-AA54-1B376DB07CDF}">
          <p14:sldIdLst>
            <p14:sldId id="1829"/>
            <p14:sldId id="266"/>
            <p14:sldId id="382"/>
            <p14:sldId id="1858"/>
            <p14:sldId id="383"/>
            <p14:sldId id="1857"/>
            <p14:sldId id="384"/>
            <p14:sldId id="1856"/>
          </p14:sldIdLst>
        </p14:section>
        <p14:section name="WAIVERS AND ALTERNATIVE REQUIREMENTS" id="{F4CB25AF-EA95-410B-A522-BEC63A8DF0BF}">
          <p14:sldIdLst>
            <p14:sldId id="1815"/>
            <p14:sldId id="281"/>
            <p14:sldId id="1805"/>
            <p14:sldId id="351"/>
            <p14:sldId id="360"/>
            <p14:sldId id="361"/>
            <p14:sldId id="1806"/>
            <p14:sldId id="282"/>
            <p14:sldId id="1809"/>
            <p14:sldId id="364"/>
            <p14:sldId id="283"/>
            <p14:sldId id="365"/>
            <p14:sldId id="1816"/>
            <p14:sldId id="1817"/>
            <p14:sldId id="1819"/>
            <p14:sldId id="278"/>
            <p14:sldId id="1810"/>
            <p14:sldId id="277"/>
          </p14:sldIdLst>
        </p14:section>
        <p14:section name="Applying for the IHBG-ARP Grant" id="{2D3E49AE-6F1B-4986-B49C-762FD4C519FB}">
          <p14:sldIdLst>
            <p14:sldId id="1813"/>
            <p14:sldId id="261"/>
            <p14:sldId id="362"/>
            <p14:sldId id="262"/>
            <p14:sldId id="263"/>
            <p14:sldId id="1830"/>
            <p14:sldId id="264"/>
            <p14:sldId id="265"/>
          </p14:sldIdLst>
        </p14:section>
        <p14:section name="ABBREVIATED IHP/APR FORM" id="{BD038CE5-3226-4060-9DF4-CA06C367B840}">
          <p14:sldIdLst>
            <p14:sldId id="372"/>
            <p14:sldId id="267"/>
            <p14:sldId id="1890"/>
            <p14:sldId id="386"/>
            <p14:sldId id="388"/>
            <p14:sldId id="269"/>
            <p14:sldId id="389"/>
            <p14:sldId id="1802"/>
            <p14:sldId id="390"/>
            <p14:sldId id="391"/>
            <p14:sldId id="392"/>
          </p14:sldIdLst>
        </p14:section>
        <p14:section name="Section 8" id="{14153199-AF37-4946-AF9F-90786980D276}">
          <p14:sldIdLst>
            <p14:sldId id="393"/>
            <p14:sldId id="394"/>
            <p14:sldId id="375"/>
            <p14:sldId id="279"/>
            <p14:sldId id="280"/>
            <p14:sldId id="377"/>
            <p14:sldId id="378"/>
            <p14:sldId id="1826"/>
            <p14:sldId id="379"/>
            <p14:sldId id="1803"/>
            <p14:sldId id="380"/>
            <p14:sldId id="381"/>
          </p14:sldIdLst>
        </p14:section>
        <p14:section name="SAMPLE POLICY STATEMENTSPOLICY STATEMENTS" id="{AA04944A-7B9D-40BD-9152-818A980E03D2}">
          <p14:sldIdLst>
            <p14:sldId id="367"/>
            <p14:sldId id="286"/>
            <p14:sldId id="1854"/>
            <p14:sldId id="1853"/>
            <p14:sldId id="1850"/>
            <p14:sldId id="287"/>
            <p14:sldId id="288"/>
            <p14:sldId id="290"/>
            <p14:sldId id="289"/>
            <p14:sldId id="284"/>
          </p14:sldIdLst>
        </p14:section>
        <p14:section name="SAMPLE ABBREVIATED IHP" id="{3947F494-BFE9-4ACE-93F5-28496C6B4375}">
          <p14:sldIdLst>
            <p14:sldId id="1848"/>
            <p14:sldId id="1836"/>
            <p14:sldId id="259"/>
            <p14:sldId id="260"/>
            <p14:sldId id="1881"/>
            <p14:sldId id="1882"/>
            <p14:sldId id="1883"/>
            <p14:sldId id="1884"/>
            <p14:sldId id="1885"/>
            <p14:sldId id="1886"/>
            <p14:sldId id="1887"/>
            <p14:sldId id="1888"/>
            <p14:sldId id="1889"/>
            <p14:sldId id="271"/>
            <p14:sldId id="272"/>
          </p14:sldIdLst>
        </p14:section>
        <p14:section name="SAMPLE PROGRAM DESCRIPTIONS" id="{19F1D9AB-06A3-42E4-BE14-7B7B8FDF2D16}">
          <p14:sldIdLst>
            <p14:sldId id="1849"/>
            <p14:sldId id="1847"/>
            <p14:sldId id="1873"/>
            <p14:sldId id="1874"/>
            <p14:sldId id="1875"/>
            <p14:sldId id="1880"/>
            <p14:sldId id="1876"/>
            <p14:sldId id="1877"/>
            <p14:sldId id="1831"/>
            <p14:sldId id="1832"/>
            <p14:sldId id="1833"/>
            <p14:sldId id="1834"/>
          </p14:sldIdLst>
        </p14:section>
        <p14:section name="RESOURCES" id="{AE4185AD-03DB-464B-88DF-0BE133724D49}">
          <p14:sldIdLst>
            <p14:sldId id="368"/>
          </p14:sldIdLst>
        </p14:section>
        <p14:section name="Section 14" id="{A2E9EE00-D32A-434D-895B-C14634BF788E}">
          <p14:sldIdLst>
            <p14:sldId id="2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Gurisko" initials="CG" lastIdx="48" clrIdx="0">
    <p:extLst>
      <p:ext uri="{19B8F6BF-5375-455C-9EA6-DF929625EA0E}">
        <p15:presenceInfo xmlns:p15="http://schemas.microsoft.com/office/powerpoint/2012/main" userId="S-1-5-21-2680917191-61368166-1551897241-1107" providerId="AD"/>
      </p:ext>
    </p:extLst>
  </p:cmAuthor>
  <p:cmAuthor id="2" name="Cielo Gibson" initials="CG" lastIdx="2" clrIdx="1">
    <p:extLst>
      <p:ext uri="{19B8F6BF-5375-455C-9EA6-DF929625EA0E}">
        <p15:presenceInfo xmlns:p15="http://schemas.microsoft.com/office/powerpoint/2012/main" userId="e118c559fae5ce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AB521B"/>
    <a:srgbClr val="DB6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8" autoAdjust="0"/>
    <p:restoredTop sz="86260" autoAdjust="0"/>
  </p:normalViewPr>
  <p:slideViewPr>
    <p:cSldViewPr snapToGrid="0" showGuides="1">
      <p:cViewPr varScale="1">
        <p:scale>
          <a:sx n="70" d="100"/>
          <a:sy n="70" d="100"/>
        </p:scale>
        <p:origin x="730" y="62"/>
      </p:cViewPr>
      <p:guideLst>
        <p:guide orient="horz" pos="2160"/>
        <p:guide pos="3840"/>
      </p:guideLst>
    </p:cSldViewPr>
  </p:slideViewPr>
  <p:notesTextViewPr>
    <p:cViewPr>
      <p:scale>
        <a:sx n="1" d="1"/>
        <a:sy n="1" d="1"/>
      </p:scale>
      <p:origin x="0" y="0"/>
    </p:cViewPr>
  </p:notesTextViewPr>
  <p:sorterViewPr>
    <p:cViewPr>
      <p:scale>
        <a:sx n="109" d="100"/>
        <a:sy n="109" d="100"/>
      </p:scale>
      <p:origin x="0" y="-12024"/>
    </p:cViewPr>
  </p:sorterViewPr>
  <p:notesViewPr>
    <p:cSldViewPr snapToGrid="0" showGuides="1">
      <p:cViewPr varScale="1">
        <p:scale>
          <a:sx n="46" d="100"/>
          <a:sy n="46" d="100"/>
        </p:scale>
        <p:origin x="1688" y="4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notesMaster" Target="notesMasters/notes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tableStyles" Target="tableStyle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handoutMaster" Target="handoutMasters/handoutMaster1.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916CC-D0EE-4497-9A66-481847E3C5A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716FD9ED-16E1-426A-9957-D74C976C1F96}">
      <dgm:prSet/>
      <dgm:spPr/>
      <dgm:t>
        <a:bodyPr/>
        <a:lstStyle/>
        <a:p>
          <a:r>
            <a:rPr lang="en-US" b="1" dirty="0"/>
            <a:t>Amount</a:t>
          </a:r>
          <a:r>
            <a:rPr lang="en-US" dirty="0"/>
            <a:t> </a:t>
          </a:r>
        </a:p>
      </dgm:t>
    </dgm:pt>
    <dgm:pt modelId="{8532FCC0-0DA3-4F7F-A87D-4E34A4EBE28F}" type="parTrans" cxnId="{DECD52AB-18FB-4DE7-94D2-496EA833938E}">
      <dgm:prSet/>
      <dgm:spPr/>
      <dgm:t>
        <a:bodyPr/>
        <a:lstStyle/>
        <a:p>
          <a:endParaRPr lang="en-US"/>
        </a:p>
      </dgm:t>
    </dgm:pt>
    <dgm:pt modelId="{B7FBE058-2BBA-4584-9B10-0AC3C9674CF8}" type="sibTrans" cxnId="{DECD52AB-18FB-4DE7-94D2-496EA833938E}">
      <dgm:prSet/>
      <dgm:spPr/>
      <dgm:t>
        <a:bodyPr/>
        <a:lstStyle/>
        <a:p>
          <a:endParaRPr lang="en-US"/>
        </a:p>
      </dgm:t>
    </dgm:pt>
    <dgm:pt modelId="{98DD36F3-FA67-4012-B376-05B74F8DE91F}">
      <dgm:prSet/>
      <dgm:spPr/>
      <dgm:t>
        <a:bodyPr/>
        <a:lstStyle/>
        <a:p>
          <a:r>
            <a:rPr lang="en-US" dirty="0"/>
            <a:t>Participants will receive no more than $3,000.00 in a two (2) year period, subject to the availability of funds</a:t>
          </a:r>
        </a:p>
      </dgm:t>
    </dgm:pt>
    <dgm:pt modelId="{9ACB9020-C968-452F-B79B-F614D6B2C10C}" type="parTrans" cxnId="{8F69658C-7A0A-4B2B-B3F8-C4498931C7B0}">
      <dgm:prSet/>
      <dgm:spPr/>
      <dgm:t>
        <a:bodyPr/>
        <a:lstStyle/>
        <a:p>
          <a:endParaRPr lang="en-US"/>
        </a:p>
      </dgm:t>
    </dgm:pt>
    <dgm:pt modelId="{236AFB8D-B307-4BCD-8C18-0580213BFADC}" type="sibTrans" cxnId="{8F69658C-7A0A-4B2B-B3F8-C4498931C7B0}">
      <dgm:prSet/>
      <dgm:spPr/>
      <dgm:t>
        <a:bodyPr/>
        <a:lstStyle/>
        <a:p>
          <a:endParaRPr lang="en-US"/>
        </a:p>
      </dgm:t>
    </dgm:pt>
    <dgm:pt modelId="{0DF1E25C-4EE7-4B6D-8686-78EEB5BBF565}">
      <dgm:prSet/>
      <dgm:spPr/>
      <dgm:t>
        <a:bodyPr/>
        <a:lstStyle/>
        <a:p>
          <a:r>
            <a:rPr lang="en-US" b="1" dirty="0"/>
            <a:t>Factors</a:t>
          </a:r>
          <a:endParaRPr lang="en-US" dirty="0"/>
        </a:p>
      </dgm:t>
    </dgm:pt>
    <dgm:pt modelId="{7589E6E3-EECB-45E0-A39F-02900D6CD9EE}" type="parTrans" cxnId="{59537A29-A24B-4840-90CD-80E0EA7844D0}">
      <dgm:prSet/>
      <dgm:spPr/>
      <dgm:t>
        <a:bodyPr/>
        <a:lstStyle/>
        <a:p>
          <a:endParaRPr lang="en-US"/>
        </a:p>
      </dgm:t>
    </dgm:pt>
    <dgm:pt modelId="{8A5B6A22-D6E0-4D56-99D4-868E5F8CA6E6}" type="sibTrans" cxnId="{59537A29-A24B-4840-90CD-80E0EA7844D0}">
      <dgm:prSet/>
      <dgm:spPr/>
      <dgm:t>
        <a:bodyPr/>
        <a:lstStyle/>
        <a:p>
          <a:endParaRPr lang="en-US"/>
        </a:p>
      </dgm:t>
    </dgm:pt>
    <dgm:pt modelId="{4EDC4B89-FA54-425B-9554-72DE850EA8F3}">
      <dgm:prSet/>
      <dgm:spPr/>
      <dgm:t>
        <a:bodyPr/>
        <a:lstStyle/>
        <a:p>
          <a:r>
            <a:rPr lang="en-US" dirty="0"/>
            <a:t>The factors used to determine the amount of assistance to be awarded on behalf of the participant are:</a:t>
          </a:r>
        </a:p>
      </dgm:t>
    </dgm:pt>
    <dgm:pt modelId="{94570B13-9AD8-4D02-B68B-C87A2D1A4A41}" type="parTrans" cxnId="{0F1C57E4-D2A9-424A-93AB-AE920E549ED9}">
      <dgm:prSet/>
      <dgm:spPr/>
      <dgm:t>
        <a:bodyPr/>
        <a:lstStyle/>
        <a:p>
          <a:endParaRPr lang="en-US"/>
        </a:p>
      </dgm:t>
    </dgm:pt>
    <dgm:pt modelId="{D8134400-ADDB-4E6E-81E3-B34DF99C8B90}" type="sibTrans" cxnId="{0F1C57E4-D2A9-424A-93AB-AE920E549ED9}">
      <dgm:prSet/>
      <dgm:spPr/>
      <dgm:t>
        <a:bodyPr/>
        <a:lstStyle/>
        <a:p>
          <a:endParaRPr lang="en-US"/>
        </a:p>
      </dgm:t>
    </dgm:pt>
    <dgm:pt modelId="{AFEBE808-4BC4-436E-8DB0-732B804813F9}">
      <dgm:prSet/>
      <dgm:spPr/>
      <dgm:t>
        <a:bodyPr/>
        <a:lstStyle/>
        <a:p>
          <a:r>
            <a:rPr lang="en-US" dirty="0"/>
            <a:t>Present annual income of the household</a:t>
          </a:r>
        </a:p>
      </dgm:t>
    </dgm:pt>
    <dgm:pt modelId="{F09F94A8-954E-4BB8-B280-C31C95C9762B}" type="parTrans" cxnId="{2A44E093-7BDA-4A06-B508-095FAC6CC176}">
      <dgm:prSet/>
      <dgm:spPr/>
      <dgm:t>
        <a:bodyPr/>
        <a:lstStyle/>
        <a:p>
          <a:endParaRPr lang="en-US"/>
        </a:p>
      </dgm:t>
    </dgm:pt>
    <dgm:pt modelId="{BFA92EC7-DE62-4283-B580-9B7EEC0ECDA3}" type="sibTrans" cxnId="{2A44E093-7BDA-4A06-B508-095FAC6CC176}">
      <dgm:prSet/>
      <dgm:spPr/>
      <dgm:t>
        <a:bodyPr/>
        <a:lstStyle/>
        <a:p>
          <a:endParaRPr lang="en-US"/>
        </a:p>
      </dgm:t>
    </dgm:pt>
    <dgm:pt modelId="{ED588FBC-8963-4EB7-9442-EC56AE80B89E}">
      <dgm:prSet/>
      <dgm:spPr/>
      <dgm:t>
        <a:bodyPr/>
        <a:lstStyle/>
        <a:p>
          <a:r>
            <a:rPr lang="en-US" dirty="0"/>
            <a:t>Family budget</a:t>
          </a:r>
        </a:p>
      </dgm:t>
    </dgm:pt>
    <dgm:pt modelId="{AE26150D-00F0-4AEE-8A83-0CF7CA72D7F8}" type="parTrans" cxnId="{1F837D70-D63F-494B-8F71-EBA47B92BD9D}">
      <dgm:prSet/>
      <dgm:spPr/>
      <dgm:t>
        <a:bodyPr/>
        <a:lstStyle/>
        <a:p>
          <a:endParaRPr lang="en-US"/>
        </a:p>
      </dgm:t>
    </dgm:pt>
    <dgm:pt modelId="{BFA14843-E5FB-454E-904A-8B92E6525B06}" type="sibTrans" cxnId="{1F837D70-D63F-494B-8F71-EBA47B92BD9D}">
      <dgm:prSet/>
      <dgm:spPr/>
      <dgm:t>
        <a:bodyPr/>
        <a:lstStyle/>
        <a:p>
          <a:endParaRPr lang="en-US"/>
        </a:p>
      </dgm:t>
    </dgm:pt>
    <dgm:pt modelId="{5CB34A0B-B939-4411-8599-D4FB4191AF65}">
      <dgm:prSet/>
      <dgm:spPr/>
      <dgm:t>
        <a:bodyPr/>
        <a:lstStyle/>
        <a:p>
          <a:r>
            <a:rPr lang="en-US" dirty="0"/>
            <a:t>Fair Market Rent (FMR) for area in the State of________ as determined by HUD.  </a:t>
          </a:r>
        </a:p>
      </dgm:t>
    </dgm:pt>
    <dgm:pt modelId="{24B24861-A6F0-44E7-A341-D84DC01E7CCC}" type="parTrans" cxnId="{C71CB11D-FA9B-44B0-861F-F7CB10A8971A}">
      <dgm:prSet/>
      <dgm:spPr/>
      <dgm:t>
        <a:bodyPr/>
        <a:lstStyle/>
        <a:p>
          <a:endParaRPr lang="en-US"/>
        </a:p>
      </dgm:t>
    </dgm:pt>
    <dgm:pt modelId="{D06D9254-0C1C-4C19-9717-62A49E4E66D0}" type="sibTrans" cxnId="{C71CB11D-FA9B-44B0-861F-F7CB10A8971A}">
      <dgm:prSet/>
      <dgm:spPr/>
      <dgm:t>
        <a:bodyPr/>
        <a:lstStyle/>
        <a:p>
          <a:endParaRPr lang="en-US"/>
        </a:p>
      </dgm:t>
    </dgm:pt>
    <dgm:pt modelId="{45C41D77-F47A-4D34-B92E-E90F5BCDAA10}">
      <dgm:prSet/>
      <dgm:spPr/>
      <dgm:t>
        <a:bodyPr/>
        <a:lstStyle/>
        <a:p>
          <a:r>
            <a:rPr lang="en-US" dirty="0"/>
            <a:t>Family circumstances</a:t>
          </a:r>
        </a:p>
      </dgm:t>
    </dgm:pt>
    <dgm:pt modelId="{DD19DA67-9E73-4642-86FF-DA684C15CE76}" type="parTrans" cxnId="{EFFA3216-B4A4-4223-9919-4D869B68FAEB}">
      <dgm:prSet/>
      <dgm:spPr/>
      <dgm:t>
        <a:bodyPr/>
        <a:lstStyle/>
        <a:p>
          <a:endParaRPr lang="en-US"/>
        </a:p>
      </dgm:t>
    </dgm:pt>
    <dgm:pt modelId="{8DC9B550-AEC0-4887-B589-0480BF6F2416}" type="sibTrans" cxnId="{EFFA3216-B4A4-4223-9919-4D869B68FAEB}">
      <dgm:prSet/>
      <dgm:spPr/>
      <dgm:t>
        <a:bodyPr/>
        <a:lstStyle/>
        <a:p>
          <a:endParaRPr lang="en-US"/>
        </a:p>
      </dgm:t>
    </dgm:pt>
    <dgm:pt modelId="{D7215656-010A-477E-A1FD-44B0A229AD11}">
      <dgm:prSet/>
      <dgm:spPr/>
      <dgm:t>
        <a:bodyPr/>
        <a:lstStyle/>
        <a:p>
          <a:r>
            <a:rPr lang="en-US" dirty="0"/>
            <a:t>Type of assistance needed</a:t>
          </a:r>
        </a:p>
      </dgm:t>
    </dgm:pt>
    <dgm:pt modelId="{71EE33B6-FE50-4B18-B207-D7A1C6F04675}" type="parTrans" cxnId="{E6D16A9E-0D6F-4393-8D54-D96360ACF3FA}">
      <dgm:prSet/>
      <dgm:spPr/>
      <dgm:t>
        <a:bodyPr/>
        <a:lstStyle/>
        <a:p>
          <a:endParaRPr lang="en-US"/>
        </a:p>
      </dgm:t>
    </dgm:pt>
    <dgm:pt modelId="{76F23067-D040-4C3F-87F5-96C812F8F651}" type="sibTrans" cxnId="{E6D16A9E-0D6F-4393-8D54-D96360ACF3FA}">
      <dgm:prSet/>
      <dgm:spPr/>
      <dgm:t>
        <a:bodyPr/>
        <a:lstStyle/>
        <a:p>
          <a:endParaRPr lang="en-US"/>
        </a:p>
      </dgm:t>
    </dgm:pt>
    <dgm:pt modelId="{D96C239E-5E0D-4883-B84D-F460BE444B79}" type="pres">
      <dgm:prSet presAssocID="{63E916CC-D0EE-4497-9A66-481847E3C5AC}" presName="linear" presStyleCnt="0">
        <dgm:presLayoutVars>
          <dgm:dir/>
          <dgm:animLvl val="lvl"/>
          <dgm:resizeHandles val="exact"/>
        </dgm:presLayoutVars>
      </dgm:prSet>
      <dgm:spPr/>
    </dgm:pt>
    <dgm:pt modelId="{DF0DC175-328B-4023-974E-67D4159F2F92}" type="pres">
      <dgm:prSet presAssocID="{716FD9ED-16E1-426A-9957-D74C976C1F96}" presName="parentLin" presStyleCnt="0"/>
      <dgm:spPr/>
    </dgm:pt>
    <dgm:pt modelId="{C4E014F0-0C34-4E48-B9F6-52E0E7AA26A0}" type="pres">
      <dgm:prSet presAssocID="{716FD9ED-16E1-426A-9957-D74C976C1F96}" presName="parentLeftMargin" presStyleLbl="node1" presStyleIdx="0" presStyleCnt="2"/>
      <dgm:spPr/>
    </dgm:pt>
    <dgm:pt modelId="{228BEBAE-38FD-4E60-BD8F-C41055900942}" type="pres">
      <dgm:prSet presAssocID="{716FD9ED-16E1-426A-9957-D74C976C1F96}" presName="parentText" presStyleLbl="node1" presStyleIdx="0" presStyleCnt="2">
        <dgm:presLayoutVars>
          <dgm:chMax val="0"/>
          <dgm:bulletEnabled val="1"/>
        </dgm:presLayoutVars>
      </dgm:prSet>
      <dgm:spPr/>
    </dgm:pt>
    <dgm:pt modelId="{422694C1-C92C-457B-8C83-B3FA7CD01EAF}" type="pres">
      <dgm:prSet presAssocID="{716FD9ED-16E1-426A-9957-D74C976C1F96}" presName="negativeSpace" presStyleCnt="0"/>
      <dgm:spPr/>
    </dgm:pt>
    <dgm:pt modelId="{FB2935CC-D82C-4D38-ADA3-B874E917CA2A}" type="pres">
      <dgm:prSet presAssocID="{716FD9ED-16E1-426A-9957-D74C976C1F96}" presName="childText" presStyleLbl="conFgAcc1" presStyleIdx="0" presStyleCnt="2">
        <dgm:presLayoutVars>
          <dgm:bulletEnabled val="1"/>
        </dgm:presLayoutVars>
      </dgm:prSet>
      <dgm:spPr/>
    </dgm:pt>
    <dgm:pt modelId="{BC3C974E-3F4B-47ED-B72A-6BAF370EA8FB}" type="pres">
      <dgm:prSet presAssocID="{B7FBE058-2BBA-4584-9B10-0AC3C9674CF8}" presName="spaceBetweenRectangles" presStyleCnt="0"/>
      <dgm:spPr/>
    </dgm:pt>
    <dgm:pt modelId="{9EA18583-F4D0-449A-9890-754B6105175F}" type="pres">
      <dgm:prSet presAssocID="{0DF1E25C-4EE7-4B6D-8686-78EEB5BBF565}" presName="parentLin" presStyleCnt="0"/>
      <dgm:spPr/>
    </dgm:pt>
    <dgm:pt modelId="{0F6EFAED-C8C6-4D52-B7CA-5744A5997081}" type="pres">
      <dgm:prSet presAssocID="{0DF1E25C-4EE7-4B6D-8686-78EEB5BBF565}" presName="parentLeftMargin" presStyleLbl="node1" presStyleIdx="0" presStyleCnt="2"/>
      <dgm:spPr/>
    </dgm:pt>
    <dgm:pt modelId="{037BA7D0-57F0-45A6-B4A4-EE952BBBD96D}" type="pres">
      <dgm:prSet presAssocID="{0DF1E25C-4EE7-4B6D-8686-78EEB5BBF565}" presName="parentText" presStyleLbl="node1" presStyleIdx="1" presStyleCnt="2">
        <dgm:presLayoutVars>
          <dgm:chMax val="0"/>
          <dgm:bulletEnabled val="1"/>
        </dgm:presLayoutVars>
      </dgm:prSet>
      <dgm:spPr/>
    </dgm:pt>
    <dgm:pt modelId="{748DFDE6-B75F-492E-B716-6E9C2FC11A2B}" type="pres">
      <dgm:prSet presAssocID="{0DF1E25C-4EE7-4B6D-8686-78EEB5BBF565}" presName="negativeSpace" presStyleCnt="0"/>
      <dgm:spPr/>
    </dgm:pt>
    <dgm:pt modelId="{F0A334F4-F3B2-4416-9F42-9246292B465E}" type="pres">
      <dgm:prSet presAssocID="{0DF1E25C-4EE7-4B6D-8686-78EEB5BBF565}" presName="childText" presStyleLbl="conFgAcc1" presStyleIdx="1" presStyleCnt="2">
        <dgm:presLayoutVars>
          <dgm:bulletEnabled val="1"/>
        </dgm:presLayoutVars>
      </dgm:prSet>
      <dgm:spPr/>
    </dgm:pt>
  </dgm:ptLst>
  <dgm:cxnLst>
    <dgm:cxn modelId="{3C4F1407-5A9C-4694-BDAF-16F50C8321F8}" type="presOf" srcId="{716FD9ED-16E1-426A-9957-D74C976C1F96}" destId="{C4E014F0-0C34-4E48-B9F6-52E0E7AA26A0}" srcOrd="0" destOrd="0" presId="urn:microsoft.com/office/officeart/2005/8/layout/list1"/>
    <dgm:cxn modelId="{9729640D-9C58-451A-AED8-8CB667776045}" type="presOf" srcId="{5CB34A0B-B939-4411-8599-D4FB4191AF65}" destId="{F0A334F4-F3B2-4416-9F42-9246292B465E}" srcOrd="0" destOrd="3" presId="urn:microsoft.com/office/officeart/2005/8/layout/list1"/>
    <dgm:cxn modelId="{C16E740E-4031-4ECE-8070-382FC05EA631}" type="presOf" srcId="{0DF1E25C-4EE7-4B6D-8686-78EEB5BBF565}" destId="{0F6EFAED-C8C6-4D52-B7CA-5744A5997081}" srcOrd="0" destOrd="0" presId="urn:microsoft.com/office/officeart/2005/8/layout/list1"/>
    <dgm:cxn modelId="{EFFA3216-B4A4-4223-9919-4D869B68FAEB}" srcId="{4EDC4B89-FA54-425B-9554-72DE850EA8F3}" destId="{45C41D77-F47A-4D34-B92E-E90F5BCDAA10}" srcOrd="3" destOrd="0" parTransId="{DD19DA67-9E73-4642-86FF-DA684C15CE76}" sibTransId="{8DC9B550-AEC0-4887-B589-0480BF6F2416}"/>
    <dgm:cxn modelId="{F62D2B1C-E3BE-476E-B790-8F2443A25162}" type="presOf" srcId="{45C41D77-F47A-4D34-B92E-E90F5BCDAA10}" destId="{F0A334F4-F3B2-4416-9F42-9246292B465E}" srcOrd="0" destOrd="4" presId="urn:microsoft.com/office/officeart/2005/8/layout/list1"/>
    <dgm:cxn modelId="{C71CB11D-FA9B-44B0-861F-F7CB10A8971A}" srcId="{4EDC4B89-FA54-425B-9554-72DE850EA8F3}" destId="{5CB34A0B-B939-4411-8599-D4FB4191AF65}" srcOrd="2" destOrd="0" parTransId="{24B24861-A6F0-44E7-A341-D84DC01E7CCC}" sibTransId="{D06D9254-0C1C-4C19-9717-62A49E4E66D0}"/>
    <dgm:cxn modelId="{67CBEA26-5D96-41E9-A1BD-B76DE445F12D}" type="presOf" srcId="{0DF1E25C-4EE7-4B6D-8686-78EEB5BBF565}" destId="{037BA7D0-57F0-45A6-B4A4-EE952BBBD96D}" srcOrd="1" destOrd="0" presId="urn:microsoft.com/office/officeart/2005/8/layout/list1"/>
    <dgm:cxn modelId="{59537A29-A24B-4840-90CD-80E0EA7844D0}" srcId="{63E916CC-D0EE-4497-9A66-481847E3C5AC}" destId="{0DF1E25C-4EE7-4B6D-8686-78EEB5BBF565}" srcOrd="1" destOrd="0" parTransId="{7589E6E3-EECB-45E0-A39F-02900D6CD9EE}" sibTransId="{8A5B6A22-D6E0-4D56-99D4-868E5F8CA6E6}"/>
    <dgm:cxn modelId="{1F837D70-D63F-494B-8F71-EBA47B92BD9D}" srcId="{4EDC4B89-FA54-425B-9554-72DE850EA8F3}" destId="{ED588FBC-8963-4EB7-9442-EC56AE80B89E}" srcOrd="1" destOrd="0" parTransId="{AE26150D-00F0-4AEE-8A83-0CF7CA72D7F8}" sibTransId="{BFA14843-E5FB-454E-904A-8B92E6525B06}"/>
    <dgm:cxn modelId="{29C93E71-0DB4-41CA-836D-42D1AED2EB2E}" type="presOf" srcId="{D7215656-010A-477E-A1FD-44B0A229AD11}" destId="{F0A334F4-F3B2-4416-9F42-9246292B465E}" srcOrd="0" destOrd="5" presId="urn:microsoft.com/office/officeart/2005/8/layout/list1"/>
    <dgm:cxn modelId="{BBA72B54-6CBB-40ED-ACB3-F85AB6CD38FE}" type="presOf" srcId="{63E916CC-D0EE-4497-9A66-481847E3C5AC}" destId="{D96C239E-5E0D-4883-B84D-F460BE444B79}" srcOrd="0" destOrd="0" presId="urn:microsoft.com/office/officeart/2005/8/layout/list1"/>
    <dgm:cxn modelId="{69F70C82-B836-437D-A8B8-89784F581916}" type="presOf" srcId="{AFEBE808-4BC4-436E-8DB0-732B804813F9}" destId="{F0A334F4-F3B2-4416-9F42-9246292B465E}" srcOrd="0" destOrd="1" presId="urn:microsoft.com/office/officeart/2005/8/layout/list1"/>
    <dgm:cxn modelId="{8F69658C-7A0A-4B2B-B3F8-C4498931C7B0}" srcId="{716FD9ED-16E1-426A-9957-D74C976C1F96}" destId="{98DD36F3-FA67-4012-B376-05B74F8DE91F}" srcOrd="0" destOrd="0" parTransId="{9ACB9020-C968-452F-B79B-F614D6B2C10C}" sibTransId="{236AFB8D-B307-4BCD-8C18-0580213BFADC}"/>
    <dgm:cxn modelId="{2A44E093-7BDA-4A06-B508-095FAC6CC176}" srcId="{4EDC4B89-FA54-425B-9554-72DE850EA8F3}" destId="{AFEBE808-4BC4-436E-8DB0-732B804813F9}" srcOrd="0" destOrd="0" parTransId="{F09F94A8-954E-4BB8-B280-C31C95C9762B}" sibTransId="{BFA92EC7-DE62-4283-B580-9B7EEC0ECDA3}"/>
    <dgm:cxn modelId="{54504C98-73FB-4D92-88A6-E62DACA0270F}" type="presOf" srcId="{4EDC4B89-FA54-425B-9554-72DE850EA8F3}" destId="{F0A334F4-F3B2-4416-9F42-9246292B465E}" srcOrd="0" destOrd="0" presId="urn:microsoft.com/office/officeart/2005/8/layout/list1"/>
    <dgm:cxn modelId="{E6D16A9E-0D6F-4393-8D54-D96360ACF3FA}" srcId="{4EDC4B89-FA54-425B-9554-72DE850EA8F3}" destId="{D7215656-010A-477E-A1FD-44B0A229AD11}" srcOrd="4" destOrd="0" parTransId="{71EE33B6-FE50-4B18-B207-D7A1C6F04675}" sibTransId="{76F23067-D040-4C3F-87F5-96C812F8F651}"/>
    <dgm:cxn modelId="{DECD52AB-18FB-4DE7-94D2-496EA833938E}" srcId="{63E916CC-D0EE-4497-9A66-481847E3C5AC}" destId="{716FD9ED-16E1-426A-9957-D74C976C1F96}" srcOrd="0" destOrd="0" parTransId="{8532FCC0-0DA3-4F7F-A87D-4E34A4EBE28F}" sibTransId="{B7FBE058-2BBA-4584-9B10-0AC3C9674CF8}"/>
    <dgm:cxn modelId="{E274F0AD-F76B-4286-8BFA-0F356874C644}" type="presOf" srcId="{98DD36F3-FA67-4012-B376-05B74F8DE91F}" destId="{FB2935CC-D82C-4D38-ADA3-B874E917CA2A}" srcOrd="0" destOrd="0" presId="urn:microsoft.com/office/officeart/2005/8/layout/list1"/>
    <dgm:cxn modelId="{A0D2AFBE-F73F-44EC-A2FA-D408BB5BBAD8}" type="presOf" srcId="{716FD9ED-16E1-426A-9957-D74C976C1F96}" destId="{228BEBAE-38FD-4E60-BD8F-C41055900942}" srcOrd="1" destOrd="0" presId="urn:microsoft.com/office/officeart/2005/8/layout/list1"/>
    <dgm:cxn modelId="{5CB885C2-5E3D-42E5-A942-4FCF21284BFD}" type="presOf" srcId="{ED588FBC-8963-4EB7-9442-EC56AE80B89E}" destId="{F0A334F4-F3B2-4416-9F42-9246292B465E}" srcOrd="0" destOrd="2" presId="urn:microsoft.com/office/officeart/2005/8/layout/list1"/>
    <dgm:cxn modelId="{0F1C57E4-D2A9-424A-93AB-AE920E549ED9}" srcId="{0DF1E25C-4EE7-4B6D-8686-78EEB5BBF565}" destId="{4EDC4B89-FA54-425B-9554-72DE850EA8F3}" srcOrd="0" destOrd="0" parTransId="{94570B13-9AD8-4D02-B68B-C87A2D1A4A41}" sibTransId="{D8134400-ADDB-4E6E-81E3-B34DF99C8B90}"/>
    <dgm:cxn modelId="{9239DB4C-504D-4FFC-936D-CE4065365B4A}" type="presParOf" srcId="{D96C239E-5E0D-4883-B84D-F460BE444B79}" destId="{DF0DC175-328B-4023-974E-67D4159F2F92}" srcOrd="0" destOrd="0" presId="urn:microsoft.com/office/officeart/2005/8/layout/list1"/>
    <dgm:cxn modelId="{45BFD585-1E50-4C92-92E2-54E9C3853FE4}" type="presParOf" srcId="{DF0DC175-328B-4023-974E-67D4159F2F92}" destId="{C4E014F0-0C34-4E48-B9F6-52E0E7AA26A0}" srcOrd="0" destOrd="0" presId="urn:microsoft.com/office/officeart/2005/8/layout/list1"/>
    <dgm:cxn modelId="{2CB78A8D-67BD-45B9-9F29-83A5235ABA37}" type="presParOf" srcId="{DF0DC175-328B-4023-974E-67D4159F2F92}" destId="{228BEBAE-38FD-4E60-BD8F-C41055900942}" srcOrd="1" destOrd="0" presId="urn:microsoft.com/office/officeart/2005/8/layout/list1"/>
    <dgm:cxn modelId="{116800DA-22A8-4828-9D82-0373610A6FC2}" type="presParOf" srcId="{D96C239E-5E0D-4883-B84D-F460BE444B79}" destId="{422694C1-C92C-457B-8C83-B3FA7CD01EAF}" srcOrd="1" destOrd="0" presId="urn:microsoft.com/office/officeart/2005/8/layout/list1"/>
    <dgm:cxn modelId="{8DA74B24-87C4-4AC6-B4B5-580E61F1DB59}" type="presParOf" srcId="{D96C239E-5E0D-4883-B84D-F460BE444B79}" destId="{FB2935CC-D82C-4D38-ADA3-B874E917CA2A}" srcOrd="2" destOrd="0" presId="urn:microsoft.com/office/officeart/2005/8/layout/list1"/>
    <dgm:cxn modelId="{733FFB0D-2870-467B-9CB9-0D496C01C5D1}" type="presParOf" srcId="{D96C239E-5E0D-4883-B84D-F460BE444B79}" destId="{BC3C974E-3F4B-47ED-B72A-6BAF370EA8FB}" srcOrd="3" destOrd="0" presId="urn:microsoft.com/office/officeart/2005/8/layout/list1"/>
    <dgm:cxn modelId="{F93E6EBF-D275-45CE-AB0B-B94B6F2F5C43}" type="presParOf" srcId="{D96C239E-5E0D-4883-B84D-F460BE444B79}" destId="{9EA18583-F4D0-449A-9890-754B6105175F}" srcOrd="4" destOrd="0" presId="urn:microsoft.com/office/officeart/2005/8/layout/list1"/>
    <dgm:cxn modelId="{96CEF921-EF3D-4FE0-A686-03F7BFA52905}" type="presParOf" srcId="{9EA18583-F4D0-449A-9890-754B6105175F}" destId="{0F6EFAED-C8C6-4D52-B7CA-5744A5997081}" srcOrd="0" destOrd="0" presId="urn:microsoft.com/office/officeart/2005/8/layout/list1"/>
    <dgm:cxn modelId="{333EBBFB-49F2-44A9-8C33-E8EB090E2336}" type="presParOf" srcId="{9EA18583-F4D0-449A-9890-754B6105175F}" destId="{037BA7D0-57F0-45A6-B4A4-EE952BBBD96D}" srcOrd="1" destOrd="0" presId="urn:microsoft.com/office/officeart/2005/8/layout/list1"/>
    <dgm:cxn modelId="{3F2A2387-81AC-46D7-B106-C64E76E68ED4}" type="presParOf" srcId="{D96C239E-5E0D-4883-B84D-F460BE444B79}" destId="{748DFDE6-B75F-492E-B716-6E9C2FC11A2B}" srcOrd="5" destOrd="0" presId="urn:microsoft.com/office/officeart/2005/8/layout/list1"/>
    <dgm:cxn modelId="{F1D3D8F5-F557-4D6B-943D-CC321534CC84}" type="presParOf" srcId="{D96C239E-5E0D-4883-B84D-F460BE444B79}" destId="{F0A334F4-F3B2-4416-9F42-9246292B465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195B1-7F94-4948-A7ED-8D2AD23E23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03C1AE-5026-430E-A7D4-02B1CB6F1072}">
      <dgm:prSet/>
      <dgm:spPr/>
      <dgm:t>
        <a:bodyPr/>
        <a:lstStyle/>
        <a:p>
          <a:r>
            <a:rPr lang="en-US" dirty="0"/>
            <a:t>Commencement</a:t>
          </a:r>
        </a:p>
      </dgm:t>
    </dgm:pt>
    <dgm:pt modelId="{C426D44B-18C8-4388-80A7-11ECA0B720DD}" type="parTrans" cxnId="{91C16247-ABCA-40FD-8FC1-775DA5546257}">
      <dgm:prSet/>
      <dgm:spPr/>
      <dgm:t>
        <a:bodyPr/>
        <a:lstStyle/>
        <a:p>
          <a:endParaRPr lang="en-US"/>
        </a:p>
      </dgm:t>
    </dgm:pt>
    <dgm:pt modelId="{1F580C16-CF76-4901-AFC7-02819CA28123}" type="sibTrans" cxnId="{91C16247-ABCA-40FD-8FC1-775DA5546257}">
      <dgm:prSet/>
      <dgm:spPr/>
      <dgm:t>
        <a:bodyPr/>
        <a:lstStyle/>
        <a:p>
          <a:endParaRPr lang="en-US"/>
        </a:p>
      </dgm:t>
    </dgm:pt>
    <dgm:pt modelId="{2C78AFAE-E6B2-476C-B3DF-4FC16AEF97B7}">
      <dgm:prSet/>
      <dgm:spPr/>
      <dgm:t>
        <a:bodyPr/>
        <a:lstStyle/>
        <a:p>
          <a:r>
            <a:rPr lang="en-US" dirty="0"/>
            <a:t>Once the lease and the unit have been approved, and the landlord has signed the agreement to abide by the landlord obligation statement, the Recipient's staff will sign a contract with the landlord for the assistance payment amount showing the effective date of payments and the amount of the monthly payment.</a:t>
          </a:r>
        </a:p>
      </dgm:t>
    </dgm:pt>
    <dgm:pt modelId="{6656A085-A40D-45E2-BCEF-5E60DC7D3E80}" type="parTrans" cxnId="{C7CE1266-61B7-4E0F-9FBA-2C126F9856E1}">
      <dgm:prSet/>
      <dgm:spPr/>
      <dgm:t>
        <a:bodyPr/>
        <a:lstStyle/>
        <a:p>
          <a:endParaRPr lang="en-US"/>
        </a:p>
      </dgm:t>
    </dgm:pt>
    <dgm:pt modelId="{56278026-5B16-4277-BB68-99DEC5C7D68A}" type="sibTrans" cxnId="{C7CE1266-61B7-4E0F-9FBA-2C126F9856E1}">
      <dgm:prSet/>
      <dgm:spPr/>
      <dgm:t>
        <a:bodyPr/>
        <a:lstStyle/>
        <a:p>
          <a:endParaRPr lang="en-US"/>
        </a:p>
      </dgm:t>
    </dgm:pt>
    <dgm:pt modelId="{207ED80E-09ED-49BE-B636-9B912D89FEDC}">
      <dgm:prSet/>
      <dgm:spPr/>
      <dgm:t>
        <a:bodyPr/>
        <a:lstStyle/>
        <a:p>
          <a:r>
            <a:rPr lang="en-US" dirty="0"/>
            <a:t>Proration</a:t>
          </a:r>
        </a:p>
      </dgm:t>
    </dgm:pt>
    <dgm:pt modelId="{D9F7A822-621F-4343-B57B-CAD96B4EEC00}" type="parTrans" cxnId="{A1F53B92-CD87-4E0F-9DD7-2CBA8C052B22}">
      <dgm:prSet/>
      <dgm:spPr/>
      <dgm:t>
        <a:bodyPr/>
        <a:lstStyle/>
        <a:p>
          <a:endParaRPr lang="en-US"/>
        </a:p>
      </dgm:t>
    </dgm:pt>
    <dgm:pt modelId="{600FBEEE-BFE9-43C7-AF92-0F715C55C331}" type="sibTrans" cxnId="{A1F53B92-CD87-4E0F-9DD7-2CBA8C052B22}">
      <dgm:prSet/>
      <dgm:spPr/>
      <dgm:t>
        <a:bodyPr/>
        <a:lstStyle/>
        <a:p>
          <a:endParaRPr lang="en-US"/>
        </a:p>
      </dgm:t>
    </dgm:pt>
    <dgm:pt modelId="{D80D9EFF-4062-4967-A0FB-513AC77F5BD8}">
      <dgm:prSet/>
      <dgm:spPr/>
      <dgm:t>
        <a:bodyPr/>
        <a:lstStyle/>
        <a:p>
          <a:r>
            <a:rPr lang="en-US" dirty="0"/>
            <a:t>If a participant moves into a unit during the month rather than at the beginning of the month, the assistance payment will be pro-rated for the remaining days left in the month and a check will be issued within three working days. The assistance payment will be made thereafter on or before the first day of each month. The participant is not responsible for the approved assistance payment made by the Recipient's staff.</a:t>
          </a:r>
        </a:p>
      </dgm:t>
    </dgm:pt>
    <dgm:pt modelId="{2F237B59-B1E7-4222-8615-2EA33A733699}" type="parTrans" cxnId="{DD69E207-8C14-4344-84E5-EF5884BC4A57}">
      <dgm:prSet/>
      <dgm:spPr/>
      <dgm:t>
        <a:bodyPr/>
        <a:lstStyle/>
        <a:p>
          <a:endParaRPr lang="en-US"/>
        </a:p>
      </dgm:t>
    </dgm:pt>
    <dgm:pt modelId="{25F111DE-6999-4CC8-A332-0DEA4EE2115C}" type="sibTrans" cxnId="{DD69E207-8C14-4344-84E5-EF5884BC4A57}">
      <dgm:prSet/>
      <dgm:spPr/>
      <dgm:t>
        <a:bodyPr/>
        <a:lstStyle/>
        <a:p>
          <a:endParaRPr lang="en-US"/>
        </a:p>
      </dgm:t>
    </dgm:pt>
    <dgm:pt modelId="{EB79FF3A-C0E8-4733-BA81-B9D99F993F57}" type="pres">
      <dgm:prSet presAssocID="{0F2195B1-7F94-4948-A7ED-8D2AD23E2398}" presName="linear" presStyleCnt="0">
        <dgm:presLayoutVars>
          <dgm:animLvl val="lvl"/>
          <dgm:resizeHandles val="exact"/>
        </dgm:presLayoutVars>
      </dgm:prSet>
      <dgm:spPr/>
    </dgm:pt>
    <dgm:pt modelId="{D039B93E-2C71-4EB5-ABAD-D5BE23CD9703}" type="pres">
      <dgm:prSet presAssocID="{C003C1AE-5026-430E-A7D4-02B1CB6F1072}" presName="parentText" presStyleLbl="node1" presStyleIdx="0" presStyleCnt="2">
        <dgm:presLayoutVars>
          <dgm:chMax val="0"/>
          <dgm:bulletEnabled val="1"/>
        </dgm:presLayoutVars>
      </dgm:prSet>
      <dgm:spPr/>
    </dgm:pt>
    <dgm:pt modelId="{CD0E8560-615A-4DEF-81A0-083B8DC8A146}" type="pres">
      <dgm:prSet presAssocID="{C003C1AE-5026-430E-A7D4-02B1CB6F1072}" presName="childText" presStyleLbl="revTx" presStyleIdx="0" presStyleCnt="2">
        <dgm:presLayoutVars>
          <dgm:bulletEnabled val="1"/>
        </dgm:presLayoutVars>
      </dgm:prSet>
      <dgm:spPr/>
    </dgm:pt>
    <dgm:pt modelId="{0D389397-5D97-4A12-ADF5-F9E49F7FE5E9}" type="pres">
      <dgm:prSet presAssocID="{207ED80E-09ED-49BE-B636-9B912D89FEDC}" presName="parentText" presStyleLbl="node1" presStyleIdx="1" presStyleCnt="2">
        <dgm:presLayoutVars>
          <dgm:chMax val="0"/>
          <dgm:bulletEnabled val="1"/>
        </dgm:presLayoutVars>
      </dgm:prSet>
      <dgm:spPr/>
    </dgm:pt>
    <dgm:pt modelId="{7FE47B86-4954-4A0A-B6D6-CA7466A5BC44}" type="pres">
      <dgm:prSet presAssocID="{207ED80E-09ED-49BE-B636-9B912D89FEDC}" presName="childText" presStyleLbl="revTx" presStyleIdx="1" presStyleCnt="2">
        <dgm:presLayoutVars>
          <dgm:bulletEnabled val="1"/>
        </dgm:presLayoutVars>
      </dgm:prSet>
      <dgm:spPr/>
    </dgm:pt>
  </dgm:ptLst>
  <dgm:cxnLst>
    <dgm:cxn modelId="{DD69E207-8C14-4344-84E5-EF5884BC4A57}" srcId="{207ED80E-09ED-49BE-B636-9B912D89FEDC}" destId="{D80D9EFF-4062-4967-A0FB-513AC77F5BD8}" srcOrd="0" destOrd="0" parTransId="{2F237B59-B1E7-4222-8615-2EA33A733699}" sibTransId="{25F111DE-6999-4CC8-A332-0DEA4EE2115C}"/>
    <dgm:cxn modelId="{C7CE1266-61B7-4E0F-9FBA-2C126F9856E1}" srcId="{C003C1AE-5026-430E-A7D4-02B1CB6F1072}" destId="{2C78AFAE-E6B2-476C-B3DF-4FC16AEF97B7}" srcOrd="0" destOrd="0" parTransId="{6656A085-A40D-45E2-BCEF-5E60DC7D3E80}" sibTransId="{56278026-5B16-4277-BB68-99DEC5C7D68A}"/>
    <dgm:cxn modelId="{91C16247-ABCA-40FD-8FC1-775DA5546257}" srcId="{0F2195B1-7F94-4948-A7ED-8D2AD23E2398}" destId="{C003C1AE-5026-430E-A7D4-02B1CB6F1072}" srcOrd="0" destOrd="0" parTransId="{C426D44B-18C8-4388-80A7-11ECA0B720DD}" sibTransId="{1F580C16-CF76-4901-AFC7-02819CA28123}"/>
    <dgm:cxn modelId="{A1F53B92-CD87-4E0F-9DD7-2CBA8C052B22}" srcId="{0F2195B1-7F94-4948-A7ED-8D2AD23E2398}" destId="{207ED80E-09ED-49BE-B636-9B912D89FEDC}" srcOrd="1" destOrd="0" parTransId="{D9F7A822-621F-4343-B57B-CAD96B4EEC00}" sibTransId="{600FBEEE-BFE9-43C7-AF92-0F715C55C331}"/>
    <dgm:cxn modelId="{D12A6D93-5C56-4299-AF1E-237323DF8295}" type="presOf" srcId="{0F2195B1-7F94-4948-A7ED-8D2AD23E2398}" destId="{EB79FF3A-C0E8-4733-BA81-B9D99F993F57}" srcOrd="0" destOrd="0" presId="urn:microsoft.com/office/officeart/2005/8/layout/vList2"/>
    <dgm:cxn modelId="{A175E395-ADDC-4A17-954D-888530C7F8C0}" type="presOf" srcId="{2C78AFAE-E6B2-476C-B3DF-4FC16AEF97B7}" destId="{CD0E8560-615A-4DEF-81A0-083B8DC8A146}" srcOrd="0" destOrd="0" presId="urn:microsoft.com/office/officeart/2005/8/layout/vList2"/>
    <dgm:cxn modelId="{37BF71AF-FF01-4DE8-B129-9F5291465DEC}" type="presOf" srcId="{D80D9EFF-4062-4967-A0FB-513AC77F5BD8}" destId="{7FE47B86-4954-4A0A-B6D6-CA7466A5BC44}" srcOrd="0" destOrd="0" presId="urn:microsoft.com/office/officeart/2005/8/layout/vList2"/>
    <dgm:cxn modelId="{0A3C5EB4-535F-4B74-8A2F-96B76F933C7A}" type="presOf" srcId="{207ED80E-09ED-49BE-B636-9B912D89FEDC}" destId="{0D389397-5D97-4A12-ADF5-F9E49F7FE5E9}" srcOrd="0" destOrd="0" presId="urn:microsoft.com/office/officeart/2005/8/layout/vList2"/>
    <dgm:cxn modelId="{258429EA-92C4-4592-9602-15D4AF37DBB5}" type="presOf" srcId="{C003C1AE-5026-430E-A7D4-02B1CB6F1072}" destId="{D039B93E-2C71-4EB5-ABAD-D5BE23CD9703}" srcOrd="0" destOrd="0" presId="urn:microsoft.com/office/officeart/2005/8/layout/vList2"/>
    <dgm:cxn modelId="{546DE3C8-BCD7-4AD9-961D-0B9BBB7A735B}" type="presParOf" srcId="{EB79FF3A-C0E8-4733-BA81-B9D99F993F57}" destId="{D039B93E-2C71-4EB5-ABAD-D5BE23CD9703}" srcOrd="0" destOrd="0" presId="urn:microsoft.com/office/officeart/2005/8/layout/vList2"/>
    <dgm:cxn modelId="{E112DC4D-1315-47B9-8758-C1F4A5D54C50}" type="presParOf" srcId="{EB79FF3A-C0E8-4733-BA81-B9D99F993F57}" destId="{CD0E8560-615A-4DEF-81A0-083B8DC8A146}" srcOrd="1" destOrd="0" presId="urn:microsoft.com/office/officeart/2005/8/layout/vList2"/>
    <dgm:cxn modelId="{34D4F778-BB48-4CA7-8E34-58D3B06448F1}" type="presParOf" srcId="{EB79FF3A-C0E8-4733-BA81-B9D99F993F57}" destId="{0D389397-5D97-4A12-ADF5-F9E49F7FE5E9}" srcOrd="2" destOrd="0" presId="urn:microsoft.com/office/officeart/2005/8/layout/vList2"/>
    <dgm:cxn modelId="{227366C8-233D-47B4-BD1F-C36776B50355}" type="presParOf" srcId="{EB79FF3A-C0E8-4733-BA81-B9D99F993F57}" destId="{7FE47B86-4954-4A0A-B6D6-CA7466A5BC4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935CC-D82C-4D38-ADA3-B874E917CA2A}">
      <dsp:nvSpPr>
        <dsp:cNvPr id="0" name=""/>
        <dsp:cNvSpPr/>
      </dsp:nvSpPr>
      <dsp:spPr>
        <a:xfrm>
          <a:off x="0" y="251748"/>
          <a:ext cx="9507778" cy="907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7909" tIns="333248" rIns="73790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Participants will receive no more than $3,000.00 in a two (2) year period, subject to the availability of funds</a:t>
          </a:r>
        </a:p>
      </dsp:txBody>
      <dsp:txXfrm>
        <a:off x="0" y="251748"/>
        <a:ext cx="9507778" cy="907200"/>
      </dsp:txXfrm>
    </dsp:sp>
    <dsp:sp modelId="{228BEBAE-38FD-4E60-BD8F-C41055900942}">
      <dsp:nvSpPr>
        <dsp:cNvPr id="0" name=""/>
        <dsp:cNvSpPr/>
      </dsp:nvSpPr>
      <dsp:spPr>
        <a:xfrm>
          <a:off x="475388" y="15588"/>
          <a:ext cx="6655444"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60" tIns="0" rIns="251560" bIns="0" numCol="1" spcCol="1270" anchor="ctr" anchorCtr="0">
          <a:noAutofit/>
        </a:bodyPr>
        <a:lstStyle/>
        <a:p>
          <a:pPr marL="0" lvl="0" indent="0" algn="l" defTabSz="711200">
            <a:lnSpc>
              <a:spcPct val="90000"/>
            </a:lnSpc>
            <a:spcBef>
              <a:spcPct val="0"/>
            </a:spcBef>
            <a:spcAft>
              <a:spcPct val="35000"/>
            </a:spcAft>
            <a:buNone/>
          </a:pPr>
          <a:r>
            <a:rPr lang="en-US" sz="1600" b="1" kern="1200" dirty="0"/>
            <a:t>Amount</a:t>
          </a:r>
          <a:r>
            <a:rPr lang="en-US" sz="1600" kern="1200" dirty="0"/>
            <a:t> </a:t>
          </a:r>
        </a:p>
      </dsp:txBody>
      <dsp:txXfrm>
        <a:off x="498445" y="38645"/>
        <a:ext cx="6609330" cy="426206"/>
      </dsp:txXfrm>
    </dsp:sp>
    <dsp:sp modelId="{F0A334F4-F3B2-4416-9F42-9246292B465E}">
      <dsp:nvSpPr>
        <dsp:cNvPr id="0" name=""/>
        <dsp:cNvSpPr/>
      </dsp:nvSpPr>
      <dsp:spPr>
        <a:xfrm>
          <a:off x="0" y="1481508"/>
          <a:ext cx="9507778" cy="2217600"/>
        </a:xfrm>
        <a:prstGeom prst="rect">
          <a:avLst/>
        </a:prstGeom>
        <a:solidFill>
          <a:schemeClr val="lt1">
            <a:alpha val="90000"/>
            <a:hueOff val="0"/>
            <a:satOff val="0"/>
            <a:lumOff val="0"/>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7909" tIns="333248" rIns="73790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 factors used to determine the amount of assistance to be awarded on behalf of the participant are:</a:t>
          </a:r>
        </a:p>
        <a:p>
          <a:pPr marL="342900" lvl="2" indent="-171450" algn="l" defTabSz="711200">
            <a:lnSpc>
              <a:spcPct val="90000"/>
            </a:lnSpc>
            <a:spcBef>
              <a:spcPct val="0"/>
            </a:spcBef>
            <a:spcAft>
              <a:spcPct val="15000"/>
            </a:spcAft>
            <a:buChar char="•"/>
          </a:pPr>
          <a:r>
            <a:rPr lang="en-US" sz="1600" kern="1200" dirty="0"/>
            <a:t>Present annual income of the household</a:t>
          </a:r>
        </a:p>
        <a:p>
          <a:pPr marL="342900" lvl="2" indent="-171450" algn="l" defTabSz="711200">
            <a:lnSpc>
              <a:spcPct val="90000"/>
            </a:lnSpc>
            <a:spcBef>
              <a:spcPct val="0"/>
            </a:spcBef>
            <a:spcAft>
              <a:spcPct val="15000"/>
            </a:spcAft>
            <a:buChar char="•"/>
          </a:pPr>
          <a:r>
            <a:rPr lang="en-US" sz="1600" kern="1200" dirty="0"/>
            <a:t>Family budget</a:t>
          </a:r>
        </a:p>
        <a:p>
          <a:pPr marL="342900" lvl="2" indent="-171450" algn="l" defTabSz="711200">
            <a:lnSpc>
              <a:spcPct val="90000"/>
            </a:lnSpc>
            <a:spcBef>
              <a:spcPct val="0"/>
            </a:spcBef>
            <a:spcAft>
              <a:spcPct val="15000"/>
            </a:spcAft>
            <a:buChar char="•"/>
          </a:pPr>
          <a:r>
            <a:rPr lang="en-US" sz="1600" kern="1200" dirty="0"/>
            <a:t>Fair Market Rent (FMR) for area in the State of________ as determined by HUD.  </a:t>
          </a:r>
        </a:p>
        <a:p>
          <a:pPr marL="342900" lvl="2" indent="-171450" algn="l" defTabSz="711200">
            <a:lnSpc>
              <a:spcPct val="90000"/>
            </a:lnSpc>
            <a:spcBef>
              <a:spcPct val="0"/>
            </a:spcBef>
            <a:spcAft>
              <a:spcPct val="15000"/>
            </a:spcAft>
            <a:buChar char="•"/>
          </a:pPr>
          <a:r>
            <a:rPr lang="en-US" sz="1600" kern="1200" dirty="0"/>
            <a:t>Family circumstances</a:t>
          </a:r>
        </a:p>
        <a:p>
          <a:pPr marL="342900" lvl="2" indent="-171450" algn="l" defTabSz="711200">
            <a:lnSpc>
              <a:spcPct val="90000"/>
            </a:lnSpc>
            <a:spcBef>
              <a:spcPct val="0"/>
            </a:spcBef>
            <a:spcAft>
              <a:spcPct val="15000"/>
            </a:spcAft>
            <a:buChar char="•"/>
          </a:pPr>
          <a:r>
            <a:rPr lang="en-US" sz="1600" kern="1200" dirty="0"/>
            <a:t>Type of assistance needed</a:t>
          </a:r>
        </a:p>
      </dsp:txBody>
      <dsp:txXfrm>
        <a:off x="0" y="1481508"/>
        <a:ext cx="9507778" cy="2217600"/>
      </dsp:txXfrm>
    </dsp:sp>
    <dsp:sp modelId="{037BA7D0-57F0-45A6-B4A4-EE952BBBD96D}">
      <dsp:nvSpPr>
        <dsp:cNvPr id="0" name=""/>
        <dsp:cNvSpPr/>
      </dsp:nvSpPr>
      <dsp:spPr>
        <a:xfrm>
          <a:off x="475388" y="1245348"/>
          <a:ext cx="6655444" cy="47232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60" tIns="0" rIns="251560" bIns="0" numCol="1" spcCol="1270" anchor="ctr" anchorCtr="0">
          <a:noAutofit/>
        </a:bodyPr>
        <a:lstStyle/>
        <a:p>
          <a:pPr marL="0" lvl="0" indent="0" algn="l" defTabSz="711200">
            <a:lnSpc>
              <a:spcPct val="90000"/>
            </a:lnSpc>
            <a:spcBef>
              <a:spcPct val="0"/>
            </a:spcBef>
            <a:spcAft>
              <a:spcPct val="35000"/>
            </a:spcAft>
            <a:buNone/>
          </a:pPr>
          <a:r>
            <a:rPr lang="en-US" sz="1600" b="1" kern="1200" dirty="0"/>
            <a:t>Factors</a:t>
          </a:r>
          <a:endParaRPr lang="en-US" sz="1600" kern="1200" dirty="0"/>
        </a:p>
      </dsp:txBody>
      <dsp:txXfrm>
        <a:off x="498445" y="1268405"/>
        <a:ext cx="6609330"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9B93E-2C71-4EB5-ABAD-D5BE23CD9703}">
      <dsp:nvSpPr>
        <dsp:cNvPr id="0" name=""/>
        <dsp:cNvSpPr/>
      </dsp:nvSpPr>
      <dsp:spPr>
        <a:xfrm>
          <a:off x="0" y="14867"/>
          <a:ext cx="9507778"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Commencement</a:t>
          </a:r>
        </a:p>
      </dsp:txBody>
      <dsp:txXfrm>
        <a:off x="28100" y="42967"/>
        <a:ext cx="9451578" cy="519439"/>
      </dsp:txXfrm>
    </dsp:sp>
    <dsp:sp modelId="{CD0E8560-615A-4DEF-81A0-083B8DC8A146}">
      <dsp:nvSpPr>
        <dsp:cNvPr id="0" name=""/>
        <dsp:cNvSpPr/>
      </dsp:nvSpPr>
      <dsp:spPr>
        <a:xfrm>
          <a:off x="0" y="590507"/>
          <a:ext cx="9507778"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7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Once the lease and the unit have been approved, and the landlord has signed the agreement to abide by the landlord obligation statement, the Recipient's staff will sign a contract with the landlord for the assistance payment amount showing the effective date of payments and the amount of the monthly payment.</a:t>
          </a:r>
        </a:p>
      </dsp:txBody>
      <dsp:txXfrm>
        <a:off x="0" y="590507"/>
        <a:ext cx="9507778" cy="1142640"/>
      </dsp:txXfrm>
    </dsp:sp>
    <dsp:sp modelId="{0D389397-5D97-4A12-ADF5-F9E49F7FE5E9}">
      <dsp:nvSpPr>
        <dsp:cNvPr id="0" name=""/>
        <dsp:cNvSpPr/>
      </dsp:nvSpPr>
      <dsp:spPr>
        <a:xfrm>
          <a:off x="0" y="1733148"/>
          <a:ext cx="9507778"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Proration</a:t>
          </a:r>
        </a:p>
      </dsp:txBody>
      <dsp:txXfrm>
        <a:off x="28100" y="1761248"/>
        <a:ext cx="9451578" cy="519439"/>
      </dsp:txXfrm>
    </dsp:sp>
    <dsp:sp modelId="{7FE47B86-4954-4A0A-B6D6-CA7466A5BC44}">
      <dsp:nvSpPr>
        <dsp:cNvPr id="0" name=""/>
        <dsp:cNvSpPr/>
      </dsp:nvSpPr>
      <dsp:spPr>
        <a:xfrm>
          <a:off x="0" y="2308788"/>
          <a:ext cx="9507778"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7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If a participant moves into a unit during the month rather than at the beginning of the month, the assistance payment will be pro-rated for the remaining days left in the month and a check will be issued within three working days. The assistance payment will be made thereafter on or before the first day of each month. The participant is not responsible for the approved assistance payment made by the Recipient's staff.</a:t>
          </a:r>
        </a:p>
      </dsp:txBody>
      <dsp:txXfrm>
        <a:off x="0" y="2308788"/>
        <a:ext cx="9507778" cy="13910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87155E-FE8E-40D8-8E9B-7B993E8CF861}"/>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622362E-CE10-423D-9680-D9F247C4A352}"/>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91291B6-3843-449F-8A69-A31CCE36B177}" type="datetimeFigureOut">
              <a:rPr lang="en-US" smtClean="0"/>
              <a:t>11/4/2021</a:t>
            </a:fld>
            <a:endParaRPr lang="en-US" dirty="0"/>
          </a:p>
        </p:txBody>
      </p:sp>
      <p:sp>
        <p:nvSpPr>
          <p:cNvPr id="4" name="Footer Placeholder 3">
            <a:extLst>
              <a:ext uri="{FF2B5EF4-FFF2-40B4-BE49-F238E27FC236}">
                <a16:creationId xmlns:a16="http://schemas.microsoft.com/office/drawing/2014/main" id="{3686E84C-AF01-48FF-98F4-F1B385893846}"/>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2AD764D-41E4-4F5F-9566-CE7494E88265}"/>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DCED809-1346-47EC-B258-271188B26120}" type="slidenum">
              <a:rPr lang="en-US" smtClean="0"/>
              <a:t>‹#›</a:t>
            </a:fld>
            <a:endParaRPr lang="en-US" dirty="0"/>
          </a:p>
        </p:txBody>
      </p:sp>
    </p:spTree>
    <p:extLst>
      <p:ext uri="{BB962C8B-B14F-4D97-AF65-F5344CB8AC3E}">
        <p14:creationId xmlns:p14="http://schemas.microsoft.com/office/powerpoint/2010/main" val="164325104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1T19:42:36.79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1T19:42:38.05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1T19:42:40.81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1T19:42:41.24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3FD1438-878C-471A-8AF7-ECE2A47643EF}" type="datetimeFigureOut">
              <a:rPr lang="en-US" smtClean="0"/>
              <a:t>11/4/2021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615A1D7-886E-4B23-BBE5-52F234F541F7}" type="slidenum">
              <a:rPr lang="en-US" smtClean="0"/>
              <a:t>‹#›</a:t>
            </a:fld>
            <a:endParaRPr lang="en-US" dirty="0"/>
          </a:p>
        </p:txBody>
      </p:sp>
    </p:spTree>
    <p:extLst>
      <p:ext uri="{BB962C8B-B14F-4D97-AF65-F5344CB8AC3E}">
        <p14:creationId xmlns:p14="http://schemas.microsoft.com/office/powerpoint/2010/main" val="116662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Calibri" panose="020F0502020204030204" pitchFamily="34" charset="0"/>
                <a:ea typeface="Times New Roman" panose="02020603050405020304" pitchFamily="18" charset="0"/>
                <a:cs typeface="Calibri" panose="020F0502020204030204" pitchFamily="34" charset="0"/>
              </a:rPr>
              <a:t>An outbreak of a respiratory disease caused by a novel (new) coronavirus, COVID-19, was detected world-wide, including in the United States.</a:t>
            </a:r>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7</a:t>
            </a:fld>
            <a:endParaRPr lang="en-US" dirty="0"/>
          </a:p>
        </p:txBody>
      </p:sp>
    </p:spTree>
    <p:extLst>
      <p:ext uri="{BB962C8B-B14F-4D97-AF65-F5344CB8AC3E}">
        <p14:creationId xmlns:p14="http://schemas.microsoft.com/office/powerpoint/2010/main" val="159628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50" dirty="0"/>
              <a:t>These</a:t>
            </a:r>
            <a:r>
              <a:rPr lang="en-US" sz="1200" spc="-145" dirty="0"/>
              <a:t> </a:t>
            </a:r>
            <a:r>
              <a:rPr lang="en-US" sz="1200" spc="-60" dirty="0"/>
              <a:t>descriptions</a:t>
            </a:r>
            <a:r>
              <a:rPr lang="en-US" sz="1200" spc="-155" dirty="0"/>
              <a:t> </a:t>
            </a:r>
            <a:r>
              <a:rPr lang="en-US" sz="1200" spc="-45" dirty="0"/>
              <a:t>are</a:t>
            </a:r>
            <a:r>
              <a:rPr lang="en-US" sz="1200" spc="-160" dirty="0"/>
              <a:t> </a:t>
            </a:r>
            <a:r>
              <a:rPr lang="en-US" sz="1200" spc="-55" dirty="0"/>
              <a:t>designed</a:t>
            </a:r>
            <a:r>
              <a:rPr lang="en-US" sz="1200" spc="-140" dirty="0"/>
              <a:t> </a:t>
            </a:r>
            <a:r>
              <a:rPr lang="en-US" sz="1200" spc="-40" dirty="0"/>
              <a:t>to</a:t>
            </a:r>
            <a:r>
              <a:rPr lang="en-US" sz="1200" spc="-125" dirty="0"/>
              <a:t> </a:t>
            </a:r>
            <a:r>
              <a:rPr lang="en-US" sz="1200" spc="-60" dirty="0"/>
              <a:t>provide</a:t>
            </a:r>
            <a:r>
              <a:rPr lang="en-US" sz="1200" spc="-155" dirty="0"/>
              <a:t> </a:t>
            </a:r>
            <a:r>
              <a:rPr lang="en-US" sz="1200" spc="-65" dirty="0"/>
              <a:t>general</a:t>
            </a:r>
            <a:r>
              <a:rPr lang="en-US" sz="1200" spc="-135" dirty="0"/>
              <a:t> </a:t>
            </a:r>
            <a:r>
              <a:rPr lang="en-US" sz="1200" spc="-55" dirty="0"/>
              <a:t>guidance</a:t>
            </a:r>
            <a:r>
              <a:rPr lang="en-US" sz="1200" spc="-155" dirty="0"/>
              <a:t> </a:t>
            </a:r>
            <a:r>
              <a:rPr lang="en-US" sz="1200" spc="-40" dirty="0"/>
              <a:t>to</a:t>
            </a:r>
            <a:r>
              <a:rPr lang="en-US" sz="1200" spc="-125" dirty="0"/>
              <a:t> </a:t>
            </a:r>
            <a:r>
              <a:rPr lang="en-US" sz="1200" spc="-60" dirty="0"/>
              <a:t>recipients</a:t>
            </a:r>
            <a:r>
              <a:rPr lang="en-US" sz="1200" spc="-155" dirty="0"/>
              <a:t> </a:t>
            </a:r>
            <a:r>
              <a:rPr lang="en-US" sz="1200" spc="-40" dirty="0"/>
              <a:t>and</a:t>
            </a:r>
            <a:r>
              <a:rPr lang="en-US" sz="1200" spc="-135" dirty="0"/>
              <a:t> </a:t>
            </a:r>
            <a:r>
              <a:rPr lang="en-US" sz="1200" spc="-45" dirty="0"/>
              <a:t>are</a:t>
            </a:r>
            <a:r>
              <a:rPr lang="en-US" sz="1200" spc="-145" dirty="0"/>
              <a:t> </a:t>
            </a:r>
            <a:r>
              <a:rPr lang="en-US" sz="1200" spc="-35" dirty="0"/>
              <a:t>not</a:t>
            </a:r>
            <a:r>
              <a:rPr lang="en-US" sz="1200" spc="-150" dirty="0"/>
              <a:t> </a:t>
            </a:r>
            <a:r>
              <a:rPr lang="en-US" sz="1200" spc="-60" dirty="0"/>
              <a:t>intended</a:t>
            </a:r>
            <a:r>
              <a:rPr lang="en-US" sz="1200" spc="-145" dirty="0"/>
              <a:t> </a:t>
            </a:r>
            <a:r>
              <a:rPr lang="en-US" sz="1200" spc="-40" dirty="0"/>
              <a:t>to </a:t>
            </a:r>
            <a:r>
              <a:rPr lang="en-US" sz="1200" spc="-440" dirty="0"/>
              <a:t> </a:t>
            </a:r>
            <a:r>
              <a:rPr lang="en-US" sz="1200" spc="-50" dirty="0"/>
              <a:t>limit</a:t>
            </a:r>
            <a:r>
              <a:rPr lang="en-US" sz="1200" spc="-140" dirty="0"/>
              <a:t> </a:t>
            </a:r>
            <a:r>
              <a:rPr lang="en-US" sz="1200" spc="-35" dirty="0"/>
              <a:t>the</a:t>
            </a:r>
            <a:r>
              <a:rPr lang="en-US" sz="1200" spc="-150" dirty="0"/>
              <a:t> </a:t>
            </a:r>
            <a:r>
              <a:rPr lang="en-US" sz="1200" spc="-60" dirty="0"/>
              <a:t>range</a:t>
            </a:r>
            <a:r>
              <a:rPr lang="en-US" sz="1200" spc="-150" dirty="0"/>
              <a:t> </a:t>
            </a:r>
            <a:r>
              <a:rPr lang="en-US" sz="1200" spc="-25" dirty="0"/>
              <a:t>of</a:t>
            </a:r>
            <a:r>
              <a:rPr lang="en-US" sz="1200" spc="-140" dirty="0"/>
              <a:t> </a:t>
            </a:r>
            <a:r>
              <a:rPr lang="en-US" sz="1200" spc="-50" dirty="0"/>
              <a:t>eligible</a:t>
            </a:r>
            <a:r>
              <a:rPr lang="en-US" sz="1200" spc="-160" dirty="0"/>
              <a:t> </a:t>
            </a:r>
            <a:r>
              <a:rPr lang="en-US" sz="1200" spc="-60" dirty="0"/>
              <a:t>IHBG-ARP</a:t>
            </a:r>
            <a:r>
              <a:rPr lang="en-US" sz="1200" spc="-165" dirty="0"/>
              <a:t> </a:t>
            </a:r>
            <a:r>
              <a:rPr lang="en-US" sz="1200" spc="-60" dirty="0"/>
              <a:t>grant</a:t>
            </a:r>
            <a:r>
              <a:rPr lang="en-US" sz="1200" spc="-155" dirty="0"/>
              <a:t> </a:t>
            </a:r>
            <a:r>
              <a:rPr lang="en-US" sz="1200" spc="-55" dirty="0"/>
              <a:t>activities</a:t>
            </a:r>
            <a:r>
              <a:rPr lang="en-US" sz="1200" spc="-150" dirty="0"/>
              <a:t> </a:t>
            </a:r>
            <a:r>
              <a:rPr lang="en-US" sz="1200" spc="-50" dirty="0"/>
              <a:t>that</a:t>
            </a:r>
            <a:r>
              <a:rPr lang="en-US" sz="1200" spc="-155" dirty="0"/>
              <a:t> </a:t>
            </a:r>
            <a:r>
              <a:rPr lang="en-US" sz="1200" spc="-45" dirty="0"/>
              <a:t>can</a:t>
            </a:r>
            <a:r>
              <a:rPr lang="en-US" sz="1200" spc="-140" dirty="0"/>
              <a:t> </a:t>
            </a:r>
            <a:r>
              <a:rPr lang="en-US" sz="1200" spc="-30" dirty="0"/>
              <a:t>be</a:t>
            </a:r>
            <a:r>
              <a:rPr lang="en-US" sz="1200" spc="-135" dirty="0"/>
              <a:t> </a:t>
            </a:r>
            <a:r>
              <a:rPr lang="en-US" sz="1200" spc="-55" dirty="0"/>
              <a:t>carried</a:t>
            </a:r>
            <a:r>
              <a:rPr lang="en-US" sz="1200" spc="-165" dirty="0"/>
              <a:t> </a:t>
            </a:r>
            <a:r>
              <a:rPr lang="en-US" sz="1200" spc="-45" dirty="0"/>
              <a:t>out.</a:t>
            </a:r>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22</a:t>
            </a:fld>
            <a:endParaRPr lang="en-US" dirty="0"/>
          </a:p>
        </p:txBody>
      </p:sp>
    </p:spTree>
    <p:extLst>
      <p:ext uri="{BB962C8B-B14F-4D97-AF65-F5344CB8AC3E}">
        <p14:creationId xmlns:p14="http://schemas.microsoft.com/office/powerpoint/2010/main" val="50125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flexible when it comes to charging items in these categories to programs (e.g., operations and maintenance) rather than administration and planning.  So, if asked, it may be appropriate to charge some or all of these costs to a program rather than Planning and Administration – which is limited to 20 or 30 percent depending on level of IHBG funding.  </a:t>
            </a:r>
          </a:p>
        </p:txBody>
      </p:sp>
      <p:sp>
        <p:nvSpPr>
          <p:cNvPr id="4" name="Slide Number Placeholder 3"/>
          <p:cNvSpPr>
            <a:spLocks noGrp="1"/>
          </p:cNvSpPr>
          <p:nvPr>
            <p:ph type="sldNum" sz="quarter" idx="5"/>
          </p:nvPr>
        </p:nvSpPr>
        <p:spPr/>
        <p:txBody>
          <a:bodyPr/>
          <a:lstStyle/>
          <a:p>
            <a:fld id="{C615A1D7-886E-4B23-BBE5-52F234F541F7}" type="slidenum">
              <a:rPr lang="en-US" smtClean="0"/>
              <a:t>25</a:t>
            </a:fld>
            <a:endParaRPr lang="en-US" dirty="0"/>
          </a:p>
        </p:txBody>
      </p:sp>
    </p:spTree>
    <p:extLst>
      <p:ext uri="{BB962C8B-B14F-4D97-AF65-F5344CB8AC3E}">
        <p14:creationId xmlns:p14="http://schemas.microsoft.com/office/powerpoint/2010/main" val="3923036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flexible when it comes to charging items in these categories to programs (e.g., operations and maintenance) rather than administration and planning.  So, if asked, it may be appropriate to charge some or all of these costs to a program rather than Planning and Administration – which is limited to 20 or 30 percent depending on level of IHBG funding.  </a:t>
            </a:r>
          </a:p>
        </p:txBody>
      </p:sp>
      <p:sp>
        <p:nvSpPr>
          <p:cNvPr id="4" name="Slide Number Placeholder 3"/>
          <p:cNvSpPr>
            <a:spLocks noGrp="1"/>
          </p:cNvSpPr>
          <p:nvPr>
            <p:ph type="sldNum" sz="quarter" idx="5"/>
          </p:nvPr>
        </p:nvSpPr>
        <p:spPr/>
        <p:txBody>
          <a:bodyPr/>
          <a:lstStyle/>
          <a:p>
            <a:fld id="{C615A1D7-886E-4B23-BBE5-52F234F541F7}" type="slidenum">
              <a:rPr lang="en-US" smtClean="0"/>
              <a:t>26</a:t>
            </a:fld>
            <a:endParaRPr lang="en-US" dirty="0"/>
          </a:p>
        </p:txBody>
      </p:sp>
    </p:spTree>
    <p:extLst>
      <p:ext uri="{BB962C8B-B14F-4D97-AF65-F5344CB8AC3E}">
        <p14:creationId xmlns:p14="http://schemas.microsoft.com/office/powerpoint/2010/main" val="1289467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ALTERNATIVES:  </a:t>
            </a:r>
            <a:r>
              <a:rPr lang="en-US" sz="1900" dirty="0">
                <a:latin typeface="Calibri" panose="020F0502020204030204" pitchFamily="34" charset="0"/>
              </a:rPr>
              <a:t>Alternative processes may include electronic transmission of information to families,</a:t>
            </a:r>
          </a:p>
          <a:p>
            <a:pPr algn="l"/>
            <a:r>
              <a:rPr lang="en-US" sz="1900" dirty="0">
                <a:latin typeface="Calibri" panose="020F0502020204030204" pitchFamily="34" charset="0"/>
              </a:rPr>
              <a:t>conducting briefings online, conducting conference calls, or using self-service features on the</a:t>
            </a:r>
          </a:p>
          <a:p>
            <a:pPr algn="l"/>
            <a:r>
              <a:rPr lang="en-US" sz="1900" dirty="0">
                <a:latin typeface="Calibri" panose="020F0502020204030204" pitchFamily="34" charset="0"/>
              </a:rPr>
              <a:t>PHA’s, Indian tribe’s, or TDHE’s website if available, and providing business-reply</a:t>
            </a:r>
          </a:p>
          <a:p>
            <a:pPr algn="l"/>
            <a:r>
              <a:rPr lang="en-US" sz="1900" dirty="0">
                <a:latin typeface="Calibri" panose="020F0502020204030204" pitchFamily="34" charset="0"/>
              </a:rPr>
              <a:t>envelopes or secure drop-box apparatuses for document or rent submission for assisted</a:t>
            </a:r>
          </a:p>
          <a:p>
            <a:pPr algn="l"/>
            <a:r>
              <a:rPr lang="en-US" sz="1900" dirty="0">
                <a:latin typeface="Calibri" panose="020F0502020204030204" pitchFamily="34" charset="0"/>
              </a:rPr>
              <a:t>families that do not have access to the Internet.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5A1D7-886E-4B23-BBE5-52F234F541F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217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sz="1200" dirty="0"/>
              <a:t>Given the COVID-19 related challenges facing families seeking IHBG assistance,</a:t>
            </a:r>
          </a:p>
          <a:p>
            <a:pPr>
              <a:lnSpc>
                <a:spcPct val="100000"/>
              </a:lnSpc>
              <a:spcBef>
                <a:spcPts val="0"/>
              </a:spcBef>
              <a:spcAft>
                <a:spcPts val="0"/>
              </a:spcAft>
            </a:pPr>
            <a:r>
              <a:rPr lang="en-US" sz="1200" dirty="0"/>
              <a:t>families currently receiving IHBG assistance that are due for income</a:t>
            </a:r>
          </a:p>
          <a:p>
            <a:pPr>
              <a:lnSpc>
                <a:spcPct val="100000"/>
              </a:lnSpc>
              <a:spcBef>
                <a:spcPts val="0"/>
              </a:spcBef>
              <a:spcAft>
                <a:spcPts val="0"/>
              </a:spcAft>
            </a:pPr>
            <a:r>
              <a:rPr lang="en-US" sz="1200" dirty="0"/>
              <a:t>recertification, and Tribal and TDHE staff charged with verifying income and</a:t>
            </a:r>
          </a:p>
          <a:p>
            <a:pPr>
              <a:lnSpc>
                <a:spcPct val="100000"/>
              </a:lnSpc>
              <a:spcBef>
                <a:spcPts val="0"/>
              </a:spcBef>
              <a:spcAft>
                <a:spcPts val="0"/>
              </a:spcAft>
            </a:pPr>
            <a:r>
              <a:rPr lang="en-US" sz="1200" dirty="0"/>
              <a:t>maintaining documentation, HUD is establishing the following alternative</a:t>
            </a:r>
          </a:p>
          <a:p>
            <a:pPr>
              <a:lnSpc>
                <a:spcPct val="100000"/>
              </a:lnSpc>
              <a:spcBef>
                <a:spcPts val="0"/>
              </a:spcBef>
              <a:spcAft>
                <a:spcPts val="0"/>
              </a:spcAft>
            </a:pPr>
            <a:r>
              <a:rPr lang="en-US" sz="1200" dirty="0"/>
              <a:t>requirement under 24 C.F.R. § 1000.128:</a:t>
            </a:r>
          </a:p>
          <a:p>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29</a:t>
            </a:fld>
            <a:endParaRPr lang="en-US" dirty="0"/>
          </a:p>
        </p:txBody>
      </p:sp>
    </p:spTree>
    <p:extLst>
      <p:ext uri="{BB962C8B-B14F-4D97-AF65-F5344CB8AC3E}">
        <p14:creationId xmlns:p14="http://schemas.microsoft.com/office/powerpoint/2010/main" val="2675996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Should this read “All families…” rather than “All low-income families…” in light of the first bullet.  With certain exceptions, non-low income families may be assisted with CARES and ARP funding.</a:t>
            </a:r>
          </a:p>
        </p:txBody>
      </p:sp>
      <p:sp>
        <p:nvSpPr>
          <p:cNvPr id="4" name="Slide Number Placeholder 3"/>
          <p:cNvSpPr>
            <a:spLocks noGrp="1"/>
          </p:cNvSpPr>
          <p:nvPr>
            <p:ph type="sldNum" sz="quarter" idx="5"/>
          </p:nvPr>
        </p:nvSpPr>
        <p:spPr/>
        <p:txBody>
          <a:bodyPr/>
          <a:lstStyle/>
          <a:p>
            <a:fld id="{C615A1D7-886E-4B23-BBE5-52F234F541F7}" type="slidenum">
              <a:rPr lang="en-US" smtClean="0"/>
              <a:t>31</a:t>
            </a:fld>
            <a:endParaRPr lang="en-US" dirty="0"/>
          </a:p>
        </p:txBody>
      </p:sp>
    </p:spTree>
    <p:extLst>
      <p:ext uri="{BB962C8B-B14F-4D97-AF65-F5344CB8AC3E}">
        <p14:creationId xmlns:p14="http://schemas.microsoft.com/office/powerpoint/2010/main" val="639331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32</a:t>
            </a:fld>
            <a:endParaRPr lang="en-US" dirty="0"/>
          </a:p>
        </p:txBody>
      </p:sp>
    </p:spTree>
    <p:extLst>
      <p:ext uri="{BB962C8B-B14F-4D97-AF65-F5344CB8AC3E}">
        <p14:creationId xmlns:p14="http://schemas.microsoft.com/office/powerpoint/2010/main" val="3379084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this, HUD is waiving Section 201(b) and its implementing regulations, and establishing alternative requirements to the extent necessary to allow IHBG funds to be used by recipients to prevent, prepare for, and respond to COVID-19 through the following limited activities that provide assistance to all affected and threatened people without regard to income limits or Indian status: temporary shelter-in-place, isolation centers, purchasing and making medical testing kits available, purchasing and distributing masks and other personal protection equipment, emergency food preparation and distribution, cleaning and decontamination, and other directly related activities. Permanent rental assistance, mortgage assistance, housing rehabilitation, and new housing construction may not be provided for the benefit of such otherwise ineligible families under this waiver and alternative requirement. This assistance may only be provided to such otherwise ineligible families if: it is provided during the COVID-19 pandemic; if it is designed to protect the health and safety of low-income Native American families; if it is provided on an urgent basis (as documented by the IHBG recipient); and if it is temporary in nature. When providing this assistance, IHBG recipients must maintain records documenting that these criteria were met at the time that such assistance was provided.</a:t>
            </a:r>
          </a:p>
          <a:p>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33</a:t>
            </a:fld>
            <a:endParaRPr lang="en-US" dirty="0"/>
          </a:p>
        </p:txBody>
      </p:sp>
    </p:spTree>
    <p:extLst>
      <p:ext uri="{BB962C8B-B14F-4D97-AF65-F5344CB8AC3E}">
        <p14:creationId xmlns:p14="http://schemas.microsoft.com/office/powerpoint/2010/main" val="2894975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care for this slide.  The intro says “Permanent” and the last bullet says “temporary”.  These items just aren’t available to non-low income families under any condition.  I don’t see this caveat in the Waiver Notice either.  So unless I’m missing something, this slide should probably be omitted or just list those items that non-low income families are not eligible for.  </a:t>
            </a:r>
          </a:p>
        </p:txBody>
      </p:sp>
      <p:sp>
        <p:nvSpPr>
          <p:cNvPr id="4" name="Slide Number Placeholder 3"/>
          <p:cNvSpPr>
            <a:spLocks noGrp="1"/>
          </p:cNvSpPr>
          <p:nvPr>
            <p:ph type="sldNum" sz="quarter" idx="5"/>
          </p:nvPr>
        </p:nvSpPr>
        <p:spPr/>
        <p:txBody>
          <a:bodyPr/>
          <a:lstStyle/>
          <a:p>
            <a:fld id="{C615A1D7-886E-4B23-BBE5-52F234F541F7}" type="slidenum">
              <a:rPr lang="en-US" smtClean="0"/>
              <a:t>34</a:t>
            </a:fld>
            <a:endParaRPr lang="en-US" dirty="0"/>
          </a:p>
        </p:txBody>
      </p:sp>
    </p:spTree>
    <p:extLst>
      <p:ext uri="{BB962C8B-B14F-4D97-AF65-F5344CB8AC3E}">
        <p14:creationId xmlns:p14="http://schemas.microsoft.com/office/powerpoint/2010/main" val="35957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the last bullet is missing something.  </a:t>
            </a:r>
          </a:p>
        </p:txBody>
      </p:sp>
      <p:sp>
        <p:nvSpPr>
          <p:cNvPr id="4" name="Slide Number Placeholder 3"/>
          <p:cNvSpPr>
            <a:spLocks noGrp="1"/>
          </p:cNvSpPr>
          <p:nvPr>
            <p:ph type="sldNum" sz="quarter" idx="5"/>
          </p:nvPr>
        </p:nvSpPr>
        <p:spPr/>
        <p:txBody>
          <a:bodyPr/>
          <a:lstStyle/>
          <a:p>
            <a:fld id="{C615A1D7-886E-4B23-BBE5-52F234F541F7}" type="slidenum">
              <a:rPr lang="en-US" smtClean="0"/>
              <a:t>35</a:t>
            </a:fld>
            <a:endParaRPr lang="en-US" dirty="0"/>
          </a:p>
        </p:txBody>
      </p:sp>
    </p:spTree>
    <p:extLst>
      <p:ext uri="{BB962C8B-B14F-4D97-AF65-F5344CB8AC3E}">
        <p14:creationId xmlns:p14="http://schemas.microsoft.com/office/powerpoint/2010/main" val="425310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latin typeface="Calibri" panose="020F0502020204030204" pitchFamily="34" charset="0"/>
                <a:ea typeface="Times New Roman" panose="02020603050405020304" pitchFamily="18" charset="0"/>
                <a:cs typeface="Calibri" panose="020F0502020204030204" pitchFamily="34" charset="0"/>
              </a:rPr>
              <a:t>The IHBG-ARP funds seek to prevent, prepare for, and respond to coronavirus, including to maintain normal operations and fund eligible affordable housing activities under NAHASDA, as amended, during the period that the program is impacted by coronavirus. IHBG-ARP funds may also be used, as necessary, to cover or reimburse allowable costs to prevent, prepare for, and respond to coronavirus that are incurred by a recipient, including for costs incurred after January 21, 2020.</a:t>
            </a: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8</a:t>
            </a:fld>
            <a:endParaRPr lang="en-US" dirty="0"/>
          </a:p>
        </p:txBody>
      </p:sp>
    </p:spTree>
    <p:extLst>
      <p:ext uri="{BB962C8B-B14F-4D97-AF65-F5344CB8AC3E}">
        <p14:creationId xmlns:p14="http://schemas.microsoft.com/office/powerpoint/2010/main" val="2580363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Calibri" panose="020F0502020204030204" pitchFamily="34" charset="0"/>
              </a:rPr>
              <a:t>This waiver only applies during the period that a unit is being temporarily used to</a:t>
            </a:r>
          </a:p>
          <a:p>
            <a:pPr algn="l"/>
            <a:r>
              <a:rPr lang="en-US" sz="1200" b="0" i="0" u="none" strike="noStrike" baseline="0" dirty="0">
                <a:latin typeface="Calibri" panose="020F0502020204030204" pitchFamily="34" charset="0"/>
              </a:rPr>
              <a:t>prevent, prepare for, or respond to COVID-19. Useful life restrictions are required for</a:t>
            </a:r>
          </a:p>
          <a:p>
            <a:pPr algn="l"/>
            <a:r>
              <a:rPr lang="en-US" sz="1200" b="0" i="0" u="none" strike="noStrike" baseline="0" dirty="0">
                <a:latin typeface="Calibri" panose="020F0502020204030204" pitchFamily="34" charset="0"/>
              </a:rPr>
              <a:t>other housing activities conducted with IHBG-ARP funding. For example, if a unit is</a:t>
            </a:r>
          </a:p>
          <a:p>
            <a:pPr algn="l"/>
            <a:r>
              <a:rPr lang="en-US" sz="1200" b="0" i="0" u="none" strike="noStrike" baseline="0" dirty="0">
                <a:latin typeface="Calibri" panose="020F0502020204030204" pitchFamily="34" charset="0"/>
              </a:rPr>
              <a:t>acquired for the purpose of quarantining families, no useful life restriction will apply</a:t>
            </a:r>
          </a:p>
          <a:p>
            <a:pPr algn="l"/>
            <a:r>
              <a:rPr lang="en-US" sz="1200" b="0" i="0" u="none" strike="noStrike" baseline="0" dirty="0">
                <a:latin typeface="Calibri" panose="020F0502020204030204" pitchFamily="34" charset="0"/>
              </a:rPr>
              <a:t>to the unit during this temporary period when the unit is being used for COVID-19-</a:t>
            </a:r>
          </a:p>
          <a:p>
            <a:pPr algn="l"/>
            <a:r>
              <a:rPr lang="en-US" sz="1200" b="0" i="0" u="none" strike="noStrike" baseline="0" dirty="0">
                <a:latin typeface="Calibri" panose="020F0502020204030204" pitchFamily="34" charset="0"/>
              </a:rPr>
              <a:t>related purposes. However, after the unit is no longer needed to temporarily</a:t>
            </a:r>
          </a:p>
          <a:p>
            <a:pPr algn="l"/>
            <a:r>
              <a:rPr lang="en-US" sz="1200" b="0" i="0" u="none" strike="noStrike" baseline="0" dirty="0">
                <a:latin typeface="Calibri" panose="020F0502020204030204" pitchFamily="34" charset="0"/>
              </a:rPr>
              <a:t>quarantine families, and is no longer needed for other COVID-19 purposes, the</a:t>
            </a:r>
          </a:p>
          <a:p>
            <a:pPr algn="l"/>
            <a:r>
              <a:rPr lang="en-US" sz="1200" b="0" i="0" u="none" strike="noStrike" baseline="0" dirty="0">
                <a:latin typeface="Calibri" panose="020F0502020204030204" pitchFamily="34" charset="0"/>
              </a:rPr>
              <a:t>recipient must either place useful life restrictions on the property and continue to</a:t>
            </a:r>
          </a:p>
          <a:p>
            <a:pPr algn="l"/>
            <a:r>
              <a:rPr lang="en-US" sz="1200" b="0" i="0" u="none" strike="noStrike" baseline="0" dirty="0">
                <a:latin typeface="Calibri" panose="020F0502020204030204" pitchFamily="34" charset="0"/>
              </a:rPr>
              <a:t>make it available for NAHASDA-eligible families for an affordability period set by</a:t>
            </a:r>
          </a:p>
          <a:p>
            <a:pPr algn="l"/>
            <a:r>
              <a:rPr lang="en-US" sz="1200" b="0" i="0" u="none" strike="noStrike" baseline="0" dirty="0">
                <a:latin typeface="Calibri" panose="020F0502020204030204" pitchFamily="34" charset="0"/>
              </a:rPr>
              <a:t>the recipient consistent with its IHBG program, or dispose of the unit.</a:t>
            </a:r>
            <a:endParaRPr lang="en-US" sz="1400" dirty="0">
              <a:effectLst/>
            </a:endParaRPr>
          </a:p>
          <a:p>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37</a:t>
            </a:fld>
            <a:endParaRPr lang="en-US" dirty="0"/>
          </a:p>
        </p:txBody>
      </p:sp>
    </p:spTree>
    <p:extLst>
      <p:ext uri="{BB962C8B-B14F-4D97-AF65-F5344CB8AC3E}">
        <p14:creationId xmlns:p14="http://schemas.microsoft.com/office/powerpoint/2010/main" val="3832273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Calibri" panose="020F0502020204030204" pitchFamily="34" charset="0"/>
              </a:rPr>
              <a:t>Because of the long-term need to prevent, prepare for,</a:t>
            </a:r>
          </a:p>
          <a:p>
            <a:pPr algn="l"/>
            <a:r>
              <a:rPr lang="en-US" sz="1200" b="0" i="0" u="none" strike="noStrike" baseline="0" dirty="0">
                <a:latin typeface="Calibri" panose="020F0502020204030204" pitchFamily="34" charset="0"/>
              </a:rPr>
              <a:t>and respond to COVID-19, IHBG recipients may find it appropriate to use IHBG-ARP</a:t>
            </a:r>
          </a:p>
          <a:p>
            <a:pPr algn="l"/>
            <a:r>
              <a:rPr lang="en-US" sz="1200" b="0" i="0" u="none" strike="noStrike" baseline="0" dirty="0">
                <a:latin typeface="Calibri" panose="020F0502020204030204" pitchFamily="34" charset="0"/>
              </a:rPr>
              <a:t>grant funds to acquire or construct new housing units with the goal of reducing</a:t>
            </a:r>
          </a:p>
          <a:p>
            <a:pPr algn="l"/>
            <a:r>
              <a:rPr lang="en-US" sz="1200" b="0" i="0" u="none" strike="noStrike" baseline="0" dirty="0">
                <a:latin typeface="Calibri" panose="020F0502020204030204" pitchFamily="34" charset="0"/>
              </a:rPr>
              <a:t>severe overcrowding in Indian Country that leave Native American populations,</a:t>
            </a:r>
          </a:p>
          <a:p>
            <a:pPr algn="l"/>
            <a:r>
              <a:rPr lang="en-US" sz="1200" b="0" i="0" u="none" strike="noStrike" baseline="0" dirty="0">
                <a:latin typeface="Calibri" panose="020F0502020204030204" pitchFamily="34" charset="0"/>
              </a:rPr>
              <a:t>particularly the elderly and persons with disabilities, especially vulnerable to COVID-</a:t>
            </a:r>
          </a:p>
          <a:p>
            <a:pPr algn="l"/>
            <a:r>
              <a:rPr lang="en-US" sz="1200" b="0" i="0" u="none" strike="noStrike" baseline="0" dirty="0">
                <a:latin typeface="Calibri" panose="020F0502020204030204" pitchFamily="34" charset="0"/>
              </a:rPr>
              <a:t>19. Accordingly, HUD is establishing an alternative requirement relating to</a:t>
            </a:r>
          </a:p>
          <a:p>
            <a:pPr algn="l"/>
            <a:r>
              <a:rPr lang="en-US" sz="1200" b="0" i="0" u="none" strike="noStrike" baseline="0" dirty="0">
                <a:latin typeface="Calibri" panose="020F0502020204030204" pitchFamily="34" charset="0"/>
              </a:rPr>
              <a:t>limitations on cost or design standards and TDC with respect to dwelling and nondwelling</a:t>
            </a:r>
          </a:p>
          <a:p>
            <a:pPr algn="l"/>
            <a:r>
              <a:rPr lang="en-US" sz="1200" b="0" i="0" u="none" strike="noStrike" baseline="0" dirty="0">
                <a:latin typeface="Calibri" panose="020F0502020204030204" pitchFamily="34" charset="0"/>
              </a:rPr>
              <a:t>units developed, acquired, or assisted with funding provided to be used by</a:t>
            </a:r>
          </a:p>
          <a:p>
            <a:pPr algn="l"/>
            <a:r>
              <a:rPr lang="en-US" sz="1200" b="0" i="0" u="none" strike="noStrike" baseline="0" dirty="0">
                <a:latin typeface="Calibri" panose="020F0502020204030204" pitchFamily="34" charset="0"/>
              </a:rPr>
              <a:t>recipients to prevent, prepare for, and respond to COVID-19. An IHBG recipient may</a:t>
            </a:r>
          </a:p>
          <a:p>
            <a:pPr algn="l"/>
            <a:r>
              <a:rPr lang="en-US" sz="1200" b="0" i="0" u="none" strike="noStrike" baseline="0" dirty="0">
                <a:latin typeface="Calibri" panose="020F0502020204030204" pitchFamily="34" charset="0"/>
              </a:rPr>
              <a:t>exceed the current TDC maximum by 20 percent without HUD review or approval if</a:t>
            </a:r>
          </a:p>
          <a:p>
            <a:pPr algn="l"/>
            <a:r>
              <a:rPr lang="en-US" sz="1200" b="0" i="0" u="none" strike="noStrike" baseline="0" dirty="0">
                <a:latin typeface="Calibri" panose="020F0502020204030204" pitchFamily="34" charset="0"/>
              </a:rPr>
              <a:t>the purpose of the development, acquisition or assistance is to prevent, prepare for,</a:t>
            </a:r>
          </a:p>
          <a:p>
            <a:pPr algn="l"/>
            <a:r>
              <a:rPr lang="en-US" sz="1200" b="0" i="0" u="none" strike="noStrike" baseline="0" dirty="0">
                <a:latin typeface="Calibri" panose="020F0502020204030204" pitchFamily="34" charset="0"/>
              </a:rPr>
              <a:t>and respond to COVID-19. The recipient, however, must maintain documentation</a:t>
            </a:r>
          </a:p>
          <a:p>
            <a:pPr algn="l"/>
            <a:r>
              <a:rPr lang="en-US" sz="1200" b="0" i="0" u="none" strike="noStrike" baseline="0" dirty="0">
                <a:latin typeface="Calibri" panose="020F0502020204030204" pitchFamily="34" charset="0"/>
              </a:rPr>
              <a:t>that indicates the dwelling and non-dwelling units developed, acquired, or assisted</a:t>
            </a:r>
          </a:p>
          <a:p>
            <a:pPr algn="l"/>
            <a:r>
              <a:rPr lang="en-US" sz="1200" b="0" i="0" u="none" strike="noStrike" baseline="0" dirty="0">
                <a:latin typeface="Calibri" panose="020F0502020204030204" pitchFamily="34" charset="0"/>
              </a:rPr>
              <a:t>with this funding will, after this crisis, be for IHBG eligible families and the design,</a:t>
            </a:r>
          </a:p>
          <a:p>
            <a:pPr algn="l"/>
            <a:r>
              <a:rPr lang="en-US" sz="1200" b="0" i="0" u="none" strike="noStrike" baseline="0" dirty="0">
                <a:latin typeface="Calibri" panose="020F0502020204030204" pitchFamily="34" charset="0"/>
              </a:rPr>
              <a:t>size, and amenities are moderate and comparable to housing in the area. The TDC</a:t>
            </a:r>
          </a:p>
          <a:p>
            <a:pPr algn="l"/>
            <a:r>
              <a:rPr lang="en-US" sz="1200" b="0" i="0" u="none" strike="noStrike" baseline="0" dirty="0">
                <a:latin typeface="Calibri" panose="020F0502020204030204" pitchFamily="34" charset="0"/>
              </a:rPr>
              <a:t>limits can be exceeded by more than 20 percent if the recipient receives written</a:t>
            </a:r>
          </a:p>
          <a:p>
            <a:pPr algn="l"/>
            <a:r>
              <a:rPr lang="en-US" sz="1200" b="0" i="0" u="none" strike="noStrike" baseline="0" dirty="0">
                <a:latin typeface="Calibri" panose="020F0502020204030204" pitchFamily="34" charset="0"/>
              </a:rPr>
              <a:t>approval from HUD Headquarters. This waiver applies to both single-family and</a:t>
            </a:r>
          </a:p>
          <a:p>
            <a:pPr algn="l"/>
            <a:r>
              <a:rPr lang="en-US" sz="1200" b="0" i="0" u="none" strike="noStrike" baseline="0" dirty="0">
                <a:latin typeface="Calibri" panose="020F0502020204030204" pitchFamily="34" charset="0"/>
              </a:rPr>
              <a:t>multi-family housing, as well as non-dwelling structures supporting an activity to</a:t>
            </a:r>
          </a:p>
          <a:p>
            <a:pPr algn="l"/>
            <a:r>
              <a:rPr lang="en-US" sz="1200" b="0" i="0" u="none" strike="noStrike" baseline="0" dirty="0">
                <a:latin typeface="Calibri" panose="020F0502020204030204" pitchFamily="34" charset="0"/>
              </a:rPr>
              <a:t>prevent, prepare for, and respond to COVID-1</a:t>
            </a:r>
            <a:endParaRPr lang="en-US" sz="1600" dirty="0">
              <a:effectLst/>
            </a:endParaRPr>
          </a:p>
          <a:p>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38</a:t>
            </a:fld>
            <a:endParaRPr lang="en-US" dirty="0"/>
          </a:p>
        </p:txBody>
      </p:sp>
    </p:spTree>
    <p:extLst>
      <p:ext uri="{BB962C8B-B14F-4D97-AF65-F5344CB8AC3E}">
        <p14:creationId xmlns:p14="http://schemas.microsoft.com/office/powerpoint/2010/main" val="4263162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goes for CARES, too.</a:t>
            </a:r>
          </a:p>
        </p:txBody>
      </p:sp>
      <p:sp>
        <p:nvSpPr>
          <p:cNvPr id="4" name="Slide Number Placeholder 3"/>
          <p:cNvSpPr>
            <a:spLocks noGrp="1"/>
          </p:cNvSpPr>
          <p:nvPr>
            <p:ph type="sldNum" sz="quarter" idx="5"/>
          </p:nvPr>
        </p:nvSpPr>
        <p:spPr/>
        <p:txBody>
          <a:bodyPr/>
          <a:lstStyle/>
          <a:p>
            <a:fld id="{C615A1D7-886E-4B23-BBE5-52F234F541F7}" type="slidenum">
              <a:rPr lang="en-US" smtClean="0"/>
              <a:t>39</a:t>
            </a:fld>
            <a:endParaRPr lang="en-US" dirty="0"/>
          </a:p>
        </p:txBody>
      </p:sp>
    </p:spTree>
    <p:extLst>
      <p:ext uri="{BB962C8B-B14F-4D97-AF65-F5344CB8AC3E}">
        <p14:creationId xmlns:p14="http://schemas.microsoft.com/office/powerpoint/2010/main" val="1802852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just be an ARP thing but it probably also applies to CARES.  </a:t>
            </a:r>
          </a:p>
        </p:txBody>
      </p:sp>
      <p:sp>
        <p:nvSpPr>
          <p:cNvPr id="4" name="Slide Number Placeholder 3"/>
          <p:cNvSpPr>
            <a:spLocks noGrp="1"/>
          </p:cNvSpPr>
          <p:nvPr>
            <p:ph type="sldNum" sz="quarter" idx="5"/>
          </p:nvPr>
        </p:nvSpPr>
        <p:spPr/>
        <p:txBody>
          <a:bodyPr/>
          <a:lstStyle/>
          <a:p>
            <a:fld id="{C615A1D7-886E-4B23-BBE5-52F234F541F7}" type="slidenum">
              <a:rPr lang="en-US" smtClean="0"/>
              <a:t>40</a:t>
            </a:fld>
            <a:endParaRPr lang="en-US" dirty="0"/>
          </a:p>
        </p:txBody>
      </p:sp>
    </p:spTree>
    <p:extLst>
      <p:ext uri="{BB962C8B-B14F-4D97-AF65-F5344CB8AC3E}">
        <p14:creationId xmlns:p14="http://schemas.microsoft.com/office/powerpoint/2010/main" val="2375082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41</a:t>
            </a:fld>
            <a:endParaRPr lang="en-US" dirty="0"/>
          </a:p>
        </p:txBody>
      </p:sp>
    </p:spTree>
    <p:extLst>
      <p:ext uri="{BB962C8B-B14F-4D97-AF65-F5344CB8AC3E}">
        <p14:creationId xmlns:p14="http://schemas.microsoft.com/office/powerpoint/2010/main" val="2204566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15A1D7-886E-4B23-BBE5-52F234F541F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106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updated the parentheses to reference 2022 and 2021 since about ½ of all 2022 IHPs have been submitted.  </a:t>
            </a:r>
          </a:p>
        </p:txBody>
      </p:sp>
      <p:sp>
        <p:nvSpPr>
          <p:cNvPr id="4" name="Slide Number Placeholder 3"/>
          <p:cNvSpPr>
            <a:spLocks noGrp="1"/>
          </p:cNvSpPr>
          <p:nvPr>
            <p:ph type="sldNum" sz="quarter" idx="5"/>
          </p:nvPr>
        </p:nvSpPr>
        <p:spPr/>
        <p:txBody>
          <a:bodyPr/>
          <a:lstStyle/>
          <a:p>
            <a:fld id="{C615A1D7-886E-4B23-BBE5-52F234F541F7}" type="slidenum">
              <a:rPr lang="en-US" smtClean="0"/>
              <a:t>50</a:t>
            </a:fld>
            <a:endParaRPr lang="en-US" dirty="0"/>
          </a:p>
        </p:txBody>
      </p:sp>
    </p:spTree>
    <p:extLst>
      <p:ext uri="{BB962C8B-B14F-4D97-AF65-F5344CB8AC3E}">
        <p14:creationId xmlns:p14="http://schemas.microsoft.com/office/powerpoint/2010/main" val="516910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take out the second to last bullet because it’s confusing.  We’ve already said in a prior slide that even grantees that have not submitted their latest formula IHP can still submit an abbreviated IHP for ARP funding.  I don’t know if they have this somewhere or not, but they will only submit one abbreviated IHP and possible amendments but not a new abbreviated IHP each year.  However, they will submit an annual APR each year that includes just the activities undertaken and funds spent the prior program year.  That even goes for the final APR.  GE is supposed to look at all the APRs and decide if the full grant was properly undertaken.  A little cumbersome in my opinion, but that’s how they agreed to handle it.  Also, we have found that it’s best to submit an editable version of this document along with scanned sections that are signed (submitter and tribal certification, if needed).  That way if the ONAP office needs edits, that can be handled fairly quickly and efficiently.  </a:t>
            </a:r>
          </a:p>
        </p:txBody>
      </p:sp>
      <p:sp>
        <p:nvSpPr>
          <p:cNvPr id="4" name="Slide Number Placeholder 3"/>
          <p:cNvSpPr>
            <a:spLocks noGrp="1"/>
          </p:cNvSpPr>
          <p:nvPr>
            <p:ph type="sldNum" sz="quarter" idx="5"/>
          </p:nvPr>
        </p:nvSpPr>
        <p:spPr/>
        <p:txBody>
          <a:bodyPr/>
          <a:lstStyle/>
          <a:p>
            <a:fld id="{C615A1D7-886E-4B23-BBE5-52F234F541F7}" type="slidenum">
              <a:rPr lang="en-US" smtClean="0"/>
              <a:t>54</a:t>
            </a:fld>
            <a:endParaRPr lang="en-US" dirty="0"/>
          </a:p>
        </p:txBody>
      </p:sp>
    </p:spTree>
    <p:extLst>
      <p:ext uri="{BB962C8B-B14F-4D97-AF65-F5344CB8AC3E}">
        <p14:creationId xmlns:p14="http://schemas.microsoft.com/office/powerpoint/2010/main" val="4280922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be interesting to see how many of the trainees have opted to use FY 2020 IHBG funding for COVID-19 related expenditures in order to take advantage of the waivers and alternative requirements.  We had very few (maybe 1).  Also good to know that if they go this route, then they can’t turn around and ask for reimbursement under CARES or ARP.  </a:t>
            </a:r>
          </a:p>
        </p:txBody>
      </p:sp>
      <p:sp>
        <p:nvSpPr>
          <p:cNvPr id="4" name="Slide Number Placeholder 3"/>
          <p:cNvSpPr>
            <a:spLocks noGrp="1"/>
          </p:cNvSpPr>
          <p:nvPr>
            <p:ph type="sldNum" sz="quarter" idx="5"/>
          </p:nvPr>
        </p:nvSpPr>
        <p:spPr/>
        <p:txBody>
          <a:bodyPr/>
          <a:lstStyle/>
          <a:p>
            <a:fld id="{C615A1D7-886E-4B23-BBE5-52F234F541F7}" type="slidenum">
              <a:rPr lang="en-US" smtClean="0"/>
              <a:t>67</a:t>
            </a:fld>
            <a:endParaRPr lang="en-US" dirty="0"/>
          </a:p>
        </p:txBody>
      </p:sp>
    </p:spTree>
    <p:extLst>
      <p:ext uri="{BB962C8B-B14F-4D97-AF65-F5344CB8AC3E}">
        <p14:creationId xmlns:p14="http://schemas.microsoft.com/office/powerpoint/2010/main" val="4265392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removed the 15 day turnaround for HUD review.  We omitted this on purpose for ARP due to workload considerations.  </a:t>
            </a:r>
          </a:p>
        </p:txBody>
      </p:sp>
      <p:sp>
        <p:nvSpPr>
          <p:cNvPr id="4" name="Slide Number Placeholder 3"/>
          <p:cNvSpPr>
            <a:spLocks noGrp="1"/>
          </p:cNvSpPr>
          <p:nvPr>
            <p:ph type="sldNum" sz="quarter" idx="5"/>
          </p:nvPr>
        </p:nvSpPr>
        <p:spPr/>
        <p:txBody>
          <a:bodyPr/>
          <a:lstStyle/>
          <a:p>
            <a:fld id="{C615A1D7-886E-4B23-BBE5-52F234F541F7}" type="slidenum">
              <a:rPr lang="en-US" smtClean="0"/>
              <a:t>69</a:t>
            </a:fld>
            <a:endParaRPr lang="en-US" dirty="0"/>
          </a:p>
        </p:txBody>
      </p:sp>
    </p:spTree>
    <p:extLst>
      <p:ext uri="{BB962C8B-B14F-4D97-AF65-F5344CB8AC3E}">
        <p14:creationId xmlns:p14="http://schemas.microsoft.com/office/powerpoint/2010/main" val="329419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Calibri" panose="020F0502020204030204" pitchFamily="34" charset="0"/>
                <a:ea typeface="Times New Roman" panose="02020603050405020304" pitchFamily="18" charset="0"/>
                <a:cs typeface="Calibri" panose="020F0502020204030204" pitchFamily="34" charset="0"/>
              </a:rPr>
              <a:t>Some critical functions for Indian tribes and TDHEs</a:t>
            </a:r>
          </a:p>
          <a:p>
            <a:r>
              <a:rPr lang="en-US" sz="1300" dirty="0">
                <a:latin typeface="Calibri" panose="020F0502020204030204" pitchFamily="34" charset="0"/>
                <a:ea typeface="Times New Roman" panose="02020603050405020304" pitchFamily="18" charset="0"/>
                <a:cs typeface="Calibri" panose="020F0502020204030204" pitchFamily="34" charset="0"/>
              </a:rPr>
              <a:t>include but are not limited to ensuring low-income Native American families remain housed,</a:t>
            </a:r>
          </a:p>
          <a:p>
            <a:r>
              <a:rPr lang="en-US" sz="1300" dirty="0">
                <a:latin typeface="Calibri" panose="020F0502020204030204" pitchFamily="34" charset="0"/>
                <a:ea typeface="Times New Roman" panose="02020603050405020304" pitchFamily="18" charset="0"/>
                <a:cs typeface="Calibri" panose="020F0502020204030204" pitchFamily="34" charset="0"/>
              </a:rPr>
              <a:t>alleviating severe overcrowding, and carrying out eligible affordable housing activities. </a:t>
            </a:r>
          </a:p>
          <a:p>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11</a:t>
            </a:fld>
            <a:endParaRPr lang="en-US" dirty="0"/>
          </a:p>
        </p:txBody>
      </p:sp>
    </p:spTree>
    <p:extLst>
      <p:ext uri="{BB962C8B-B14F-4D97-AF65-F5344CB8AC3E}">
        <p14:creationId xmlns:p14="http://schemas.microsoft.com/office/powerpoint/2010/main" val="1012011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70</a:t>
            </a:fld>
            <a:endParaRPr lang="en-US" dirty="0"/>
          </a:p>
        </p:txBody>
      </p:sp>
    </p:spTree>
    <p:extLst>
      <p:ext uri="{BB962C8B-B14F-4D97-AF65-F5344CB8AC3E}">
        <p14:creationId xmlns:p14="http://schemas.microsoft.com/office/powerpoint/2010/main" val="399219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quicker they spend these funds, the better.  It’s my understanding that the additional reporting doesn’t apply to grants that have been closed out.  </a:t>
            </a:r>
          </a:p>
        </p:txBody>
      </p:sp>
      <p:sp>
        <p:nvSpPr>
          <p:cNvPr id="4" name="Slide Number Placeholder 3"/>
          <p:cNvSpPr>
            <a:spLocks noGrp="1"/>
          </p:cNvSpPr>
          <p:nvPr>
            <p:ph type="sldNum" sz="quarter" idx="5"/>
          </p:nvPr>
        </p:nvSpPr>
        <p:spPr/>
        <p:txBody>
          <a:bodyPr/>
          <a:lstStyle/>
          <a:p>
            <a:fld id="{C615A1D7-886E-4B23-BBE5-52F234F541F7}" type="slidenum">
              <a:rPr lang="en-US" smtClean="0"/>
              <a:t>72</a:t>
            </a:fld>
            <a:endParaRPr lang="en-US" dirty="0"/>
          </a:p>
        </p:txBody>
      </p:sp>
    </p:spTree>
    <p:extLst>
      <p:ext uri="{BB962C8B-B14F-4D97-AF65-F5344CB8AC3E}">
        <p14:creationId xmlns:p14="http://schemas.microsoft.com/office/powerpoint/2010/main" val="1009062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think I’m familiar with the 6</a:t>
            </a:r>
            <a:r>
              <a:rPr lang="en-US" baseline="30000" dirty="0"/>
              <a:t>th</a:t>
            </a:r>
            <a:r>
              <a:rPr lang="en-US" dirty="0"/>
              <a:t> bullet regarding the limitation on security deposit plus 1</a:t>
            </a:r>
            <a:r>
              <a:rPr lang="en-US" baseline="30000" dirty="0"/>
              <a:t>st</a:t>
            </a:r>
            <a:r>
              <a:rPr lang="en-US" dirty="0"/>
              <a:t> and last month’s rent.  Do you know where that came from?  Also not sure about delinquent taxes.  Usually, IHBG funds can only pay user fees or payments in lieu of taxes.  But maybe this was waived.  Mortgage payments typically include escrowed tax obligations but I’m just not sure about a delinquent taxes only scenario.  </a:t>
            </a:r>
          </a:p>
        </p:txBody>
      </p:sp>
      <p:sp>
        <p:nvSpPr>
          <p:cNvPr id="4" name="Slide Number Placeholder 3"/>
          <p:cNvSpPr>
            <a:spLocks noGrp="1"/>
          </p:cNvSpPr>
          <p:nvPr>
            <p:ph type="sldNum" sz="quarter" idx="5"/>
          </p:nvPr>
        </p:nvSpPr>
        <p:spPr/>
        <p:txBody>
          <a:bodyPr/>
          <a:lstStyle/>
          <a:p>
            <a:fld id="{C615A1D7-886E-4B23-BBE5-52F234F541F7}" type="slidenum">
              <a:rPr lang="en-US" smtClean="0"/>
              <a:t>77</a:t>
            </a:fld>
            <a:endParaRPr lang="en-US" dirty="0"/>
          </a:p>
        </p:txBody>
      </p:sp>
    </p:spTree>
    <p:extLst>
      <p:ext uri="{BB962C8B-B14F-4D97-AF65-F5344CB8AC3E}">
        <p14:creationId xmlns:p14="http://schemas.microsoft.com/office/powerpoint/2010/main" val="1088772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think I’m familiar with the 6</a:t>
            </a:r>
            <a:r>
              <a:rPr lang="en-US" baseline="30000" dirty="0"/>
              <a:t>th</a:t>
            </a:r>
            <a:r>
              <a:rPr lang="en-US" dirty="0"/>
              <a:t> bullet regarding the limitation on security deposit plus 1</a:t>
            </a:r>
            <a:r>
              <a:rPr lang="en-US" baseline="30000" dirty="0"/>
              <a:t>st</a:t>
            </a:r>
            <a:r>
              <a:rPr lang="en-US" dirty="0"/>
              <a:t> and last month’s rent.  Do you know where that came from?  Also not sure about delinquent taxes.  Usually, IHBG funds can only pay user fees or payments in lieu of taxes.  But maybe this was waived.  Mortgage payments typically include escrowed tax obligations but I’m just not sure about a delinquent taxes only scenario.  </a:t>
            </a:r>
          </a:p>
        </p:txBody>
      </p:sp>
      <p:sp>
        <p:nvSpPr>
          <p:cNvPr id="4" name="Slide Number Placeholder 3"/>
          <p:cNvSpPr>
            <a:spLocks noGrp="1"/>
          </p:cNvSpPr>
          <p:nvPr>
            <p:ph type="sldNum" sz="quarter" idx="5"/>
          </p:nvPr>
        </p:nvSpPr>
        <p:spPr/>
        <p:txBody>
          <a:bodyPr/>
          <a:lstStyle/>
          <a:p>
            <a:fld id="{C615A1D7-886E-4B23-BBE5-52F234F541F7}" type="slidenum">
              <a:rPr lang="en-US" smtClean="0"/>
              <a:t>78</a:t>
            </a:fld>
            <a:endParaRPr lang="en-US" dirty="0"/>
          </a:p>
        </p:txBody>
      </p:sp>
    </p:spTree>
    <p:extLst>
      <p:ext uri="{BB962C8B-B14F-4D97-AF65-F5344CB8AC3E}">
        <p14:creationId xmlns:p14="http://schemas.microsoft.com/office/powerpoint/2010/main" val="1899850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think I’m familiar with the 6</a:t>
            </a:r>
            <a:r>
              <a:rPr lang="en-US" baseline="30000" dirty="0"/>
              <a:t>th</a:t>
            </a:r>
            <a:r>
              <a:rPr lang="en-US" dirty="0"/>
              <a:t> bullet regarding the limitation on security deposit plus 1</a:t>
            </a:r>
            <a:r>
              <a:rPr lang="en-US" baseline="30000" dirty="0"/>
              <a:t>st</a:t>
            </a:r>
            <a:r>
              <a:rPr lang="en-US" dirty="0"/>
              <a:t> and last month’s rent.  Do you know where that came from?  Also not sure about delinquent taxes.  Usually, IHBG funds can only pay user fees or payments in lieu of taxes.  But maybe this was waived.  Mortgage payments typically include escrowed tax obligations but I’m just not sure about a delinquent taxes only scenario.  </a:t>
            </a:r>
          </a:p>
        </p:txBody>
      </p:sp>
      <p:sp>
        <p:nvSpPr>
          <p:cNvPr id="4" name="Slide Number Placeholder 3"/>
          <p:cNvSpPr>
            <a:spLocks noGrp="1"/>
          </p:cNvSpPr>
          <p:nvPr>
            <p:ph type="sldNum" sz="quarter" idx="5"/>
          </p:nvPr>
        </p:nvSpPr>
        <p:spPr/>
        <p:txBody>
          <a:bodyPr/>
          <a:lstStyle/>
          <a:p>
            <a:fld id="{C615A1D7-886E-4B23-BBE5-52F234F541F7}" type="slidenum">
              <a:rPr lang="en-US" smtClean="0"/>
              <a:t>79</a:t>
            </a:fld>
            <a:endParaRPr lang="en-US" dirty="0"/>
          </a:p>
        </p:txBody>
      </p:sp>
    </p:spTree>
    <p:extLst>
      <p:ext uri="{BB962C8B-B14F-4D97-AF65-F5344CB8AC3E}">
        <p14:creationId xmlns:p14="http://schemas.microsoft.com/office/powerpoint/2010/main" val="1598817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82</a:t>
            </a:fld>
            <a:endParaRPr lang="en-US" dirty="0"/>
          </a:p>
        </p:txBody>
      </p:sp>
    </p:spTree>
    <p:extLst>
      <p:ext uri="{BB962C8B-B14F-4D97-AF65-F5344CB8AC3E}">
        <p14:creationId xmlns:p14="http://schemas.microsoft.com/office/powerpoint/2010/main" val="1923859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would be a good place to talk about the general prohibition on gift cards, store vouchers, etc.  In some cases, grantees have made arrangements with local vendors (grocery stores) to allocate funding for specific types of purchases, but this can be pretty hard to keep track of and heavy on documentation from the vendor.  </a:t>
            </a:r>
          </a:p>
        </p:txBody>
      </p:sp>
      <p:sp>
        <p:nvSpPr>
          <p:cNvPr id="4" name="Slide Number Placeholder 3"/>
          <p:cNvSpPr>
            <a:spLocks noGrp="1"/>
          </p:cNvSpPr>
          <p:nvPr>
            <p:ph type="sldNum" sz="quarter" idx="5"/>
          </p:nvPr>
        </p:nvSpPr>
        <p:spPr/>
        <p:txBody>
          <a:bodyPr/>
          <a:lstStyle/>
          <a:p>
            <a:fld id="{C615A1D7-886E-4B23-BBE5-52F234F541F7}" type="slidenum">
              <a:rPr lang="en-US" smtClean="0"/>
              <a:t>83</a:t>
            </a:fld>
            <a:endParaRPr lang="en-US" dirty="0"/>
          </a:p>
        </p:txBody>
      </p:sp>
    </p:spTree>
    <p:extLst>
      <p:ext uri="{BB962C8B-B14F-4D97-AF65-F5344CB8AC3E}">
        <p14:creationId xmlns:p14="http://schemas.microsoft.com/office/powerpoint/2010/main" val="2908619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NPONAP example.  </a:t>
            </a:r>
          </a:p>
        </p:txBody>
      </p:sp>
      <p:sp>
        <p:nvSpPr>
          <p:cNvPr id="4" name="Slide Number Placeholder 3"/>
          <p:cNvSpPr>
            <a:spLocks noGrp="1"/>
          </p:cNvSpPr>
          <p:nvPr>
            <p:ph type="sldNum" sz="quarter" idx="5"/>
          </p:nvPr>
        </p:nvSpPr>
        <p:spPr/>
        <p:txBody>
          <a:bodyPr/>
          <a:lstStyle/>
          <a:p>
            <a:fld id="{C615A1D7-886E-4B23-BBE5-52F234F541F7}" type="slidenum">
              <a:rPr lang="en-US" smtClean="0"/>
              <a:t>87</a:t>
            </a:fld>
            <a:endParaRPr lang="en-US" dirty="0"/>
          </a:p>
        </p:txBody>
      </p:sp>
    </p:spTree>
    <p:extLst>
      <p:ext uri="{BB962C8B-B14F-4D97-AF65-F5344CB8AC3E}">
        <p14:creationId xmlns:p14="http://schemas.microsoft.com/office/powerpoint/2010/main" val="2911952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112</a:t>
            </a:fld>
            <a:endParaRPr lang="en-US" dirty="0"/>
          </a:p>
        </p:txBody>
      </p:sp>
    </p:spTree>
    <p:extLst>
      <p:ext uri="{BB962C8B-B14F-4D97-AF65-F5344CB8AC3E}">
        <p14:creationId xmlns:p14="http://schemas.microsoft.com/office/powerpoint/2010/main" val="3390123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114</a:t>
            </a:fld>
            <a:endParaRPr lang="en-US" dirty="0"/>
          </a:p>
        </p:txBody>
      </p:sp>
    </p:spTree>
    <p:extLst>
      <p:ext uri="{BB962C8B-B14F-4D97-AF65-F5344CB8AC3E}">
        <p14:creationId xmlns:p14="http://schemas.microsoft.com/office/powerpoint/2010/main" val="44290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area ONAPs. HUD will consider all requests and determine whether to approve additional relief.</a:t>
            </a:r>
          </a:p>
          <a:p>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12</a:t>
            </a:fld>
            <a:endParaRPr lang="en-US" dirty="0"/>
          </a:p>
        </p:txBody>
      </p:sp>
    </p:spTree>
    <p:extLst>
      <p:ext uri="{BB962C8B-B14F-4D97-AF65-F5344CB8AC3E}">
        <p14:creationId xmlns:p14="http://schemas.microsoft.com/office/powerpoint/2010/main" val="319385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Period of Availability: Any waivers granted by HUD are deemed to be effective as</a:t>
            </a:r>
          </a:p>
          <a:p>
            <a:pPr algn="l"/>
            <a:r>
              <a:rPr lang="en-US" dirty="0"/>
              <a:t>of the date the Indian tribe or TDHE began preparing for COVID-19, but after January 21,</a:t>
            </a:r>
          </a:p>
          <a:p>
            <a:pPr algn="l"/>
            <a:r>
              <a:rPr lang="en-US" dirty="0"/>
              <a:t>2020. Accordingly, the relief provided by the following waivers and alternative requirements</a:t>
            </a:r>
          </a:p>
          <a:p>
            <a:pPr algn="l"/>
            <a:r>
              <a:rPr lang="en-US" dirty="0"/>
              <a:t>will apply retroactively to the date that an Indian tribe or TDHE began preparing for COVID-</a:t>
            </a:r>
          </a:p>
          <a:p>
            <a:pPr algn="l"/>
            <a:r>
              <a:rPr lang="en-US" dirty="0"/>
              <a:t>19, but after January 21, 2020. Additionally, IHBG-ARP grants may also be used to cover or</a:t>
            </a:r>
          </a:p>
          <a:p>
            <a:pPr algn="l"/>
            <a:r>
              <a:rPr lang="en-US" dirty="0"/>
              <a:t>reimburse any costs incurred by an IHBG recipient that are otherwise eligible and allowable</a:t>
            </a:r>
          </a:p>
          <a:p>
            <a:pPr algn="l"/>
            <a:r>
              <a:rPr lang="en-US" dirty="0"/>
              <a:t>under the IHBG- ARP grant, including costs incurred after January 21, 2020. See Section 9,</a:t>
            </a:r>
          </a:p>
          <a:p>
            <a:pPr algn="l"/>
            <a:r>
              <a:rPr lang="en-US" dirty="0"/>
              <a:t>entitled “Reimbursement of Costs.”</a:t>
            </a:r>
          </a:p>
          <a:p>
            <a:pPr algn="l"/>
            <a:r>
              <a:rPr lang="en-US" dirty="0"/>
              <a:t>Indian tribes and TDHEs should retain</a:t>
            </a:r>
          </a:p>
          <a:p>
            <a:pPr algn="l"/>
            <a:endParaRPr lang="en-US" dirty="0"/>
          </a:p>
          <a:p>
            <a:pPr algn="l"/>
            <a:r>
              <a:rPr lang="en-US" dirty="0"/>
              <a:t>In accordance with ARP, this waiver relief is available only for IHBG funding provided</a:t>
            </a:r>
          </a:p>
          <a:p>
            <a:pPr algn="l"/>
            <a:r>
              <a:rPr lang="en-US" dirty="0"/>
              <a:t>under ARP and is generally available until ARP funds are expended, unless otherwise noted</a:t>
            </a:r>
          </a:p>
          <a:p>
            <a:pPr algn="l"/>
            <a:r>
              <a:rPr lang="en-US" dirty="0"/>
              <a:t>under specific waivers. HUD is allowing waivers and alternative requirements to remain</a:t>
            </a:r>
          </a:p>
          <a:p>
            <a:pPr algn="l"/>
            <a:r>
              <a:rPr lang="en-US" dirty="0"/>
              <a:t>available to Indian tribes and TDHEs until IHBG-ARP grant funds are expended because all</a:t>
            </a:r>
          </a:p>
        </p:txBody>
      </p:sp>
      <p:sp>
        <p:nvSpPr>
          <p:cNvPr id="4" name="Slide Number Placeholder 3"/>
          <p:cNvSpPr>
            <a:spLocks noGrp="1"/>
          </p:cNvSpPr>
          <p:nvPr>
            <p:ph type="sldNum" sz="quarter" idx="5"/>
          </p:nvPr>
        </p:nvSpPr>
        <p:spPr/>
        <p:txBody>
          <a:bodyPr/>
          <a:lstStyle/>
          <a:p>
            <a:fld id="{C615A1D7-886E-4B23-BBE5-52F234F541F7}" type="slidenum">
              <a:rPr lang="en-US" smtClean="0"/>
              <a:t>15</a:t>
            </a:fld>
            <a:endParaRPr lang="en-US" dirty="0"/>
          </a:p>
        </p:txBody>
      </p:sp>
    </p:spTree>
    <p:extLst>
      <p:ext uri="{BB962C8B-B14F-4D97-AF65-F5344CB8AC3E}">
        <p14:creationId xmlns:p14="http://schemas.microsoft.com/office/powerpoint/2010/main" val="200205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latin typeface="Calibri" panose="020F0502020204030204" pitchFamily="34" charset="0"/>
                <a:ea typeface="Times New Roman" panose="02020603050405020304" pitchFamily="18" charset="0"/>
                <a:cs typeface="Calibri" panose="020F0502020204030204" pitchFamily="34" charset="0"/>
              </a:rPr>
              <a:t>The IHBG-ARP funds seek to prevent, prepare for, and respond to coronavirus, including to maintain normal operations and fund eligible affordable housing activities under NAHASDA, as amended, during the period that the program is impacted by coronavirus. IHBG-ARP funds may also be used, as necessary, to cover or reimburse allowable costs to prevent, prepare for, and respond to coronavirus that are incurred by a recipient, including for costs incurred after January 21, 2020.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5A1D7-886E-4B23-BBE5-52F234F541F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8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latin typeface="Calibri" panose="020F0502020204030204" pitchFamily="34" charset="0"/>
                <a:ea typeface="Times New Roman" panose="02020603050405020304" pitchFamily="18" charset="0"/>
                <a:cs typeface="Calibri" panose="020F0502020204030204" pitchFamily="34" charset="0"/>
              </a:rPr>
              <a:t>The IHBG-ARP funds seek to prevent, prepare for, and respond to coronavirus, including to maintain normal operations and fund eligible affordable housing activities under NAHASDA, as amended, during the period that the program is impacted by coronavirus. IHBG-ARP funds may also be used, as necessary, to cover or reimburse allowable costs to prevent, prepare for, and respond to coronavirus that are incurred by a recipient, including for costs incurred after January 21, 2020.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5A1D7-886E-4B23-BBE5-52F234F541F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256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latin typeface="Calibri" panose="020F0502020204030204" pitchFamily="34" charset="0"/>
                <a:ea typeface="Times New Roman" panose="02020603050405020304" pitchFamily="18" charset="0"/>
                <a:cs typeface="Calibri" panose="020F0502020204030204" pitchFamily="34" charset="0"/>
              </a:rPr>
              <a:t>The IHBG-ARP funds seek to prevent, prepare for, and respond to coronavirus, including to maintain normal operations and fund eligible affordable housing activities under NAHASDA, as amended, during the period that the program is impacted by coronavirus. IHBG-ARP funds may also be used, as necessary, to cover or reimburse allowable costs to prevent, prepare for, and respond to coronavirus that are incurred by a recipient, including for costs incurred after January 21, 2020.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5A1D7-886E-4B23-BBE5-52F234F541F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625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50" dirty="0"/>
              <a:t>These</a:t>
            </a:r>
            <a:r>
              <a:rPr lang="en-US" sz="1200" spc="-145" dirty="0"/>
              <a:t> </a:t>
            </a:r>
            <a:r>
              <a:rPr lang="en-US" sz="1200" spc="-60" dirty="0"/>
              <a:t>descriptions</a:t>
            </a:r>
            <a:r>
              <a:rPr lang="en-US" sz="1200" spc="-155" dirty="0"/>
              <a:t> </a:t>
            </a:r>
            <a:r>
              <a:rPr lang="en-US" sz="1200" spc="-45" dirty="0"/>
              <a:t>are</a:t>
            </a:r>
            <a:r>
              <a:rPr lang="en-US" sz="1200" spc="-160" dirty="0"/>
              <a:t> </a:t>
            </a:r>
            <a:r>
              <a:rPr lang="en-US" sz="1200" spc="-55" dirty="0"/>
              <a:t>designed</a:t>
            </a:r>
            <a:r>
              <a:rPr lang="en-US" sz="1200" spc="-140" dirty="0"/>
              <a:t> </a:t>
            </a:r>
            <a:r>
              <a:rPr lang="en-US" sz="1200" spc="-40" dirty="0"/>
              <a:t>to</a:t>
            </a:r>
            <a:r>
              <a:rPr lang="en-US" sz="1200" spc="-125" dirty="0"/>
              <a:t> </a:t>
            </a:r>
            <a:r>
              <a:rPr lang="en-US" sz="1200" spc="-60" dirty="0"/>
              <a:t>provide</a:t>
            </a:r>
            <a:r>
              <a:rPr lang="en-US" sz="1200" spc="-155" dirty="0"/>
              <a:t> </a:t>
            </a:r>
            <a:r>
              <a:rPr lang="en-US" sz="1200" spc="-65" dirty="0"/>
              <a:t>general</a:t>
            </a:r>
            <a:r>
              <a:rPr lang="en-US" sz="1200" spc="-135" dirty="0"/>
              <a:t> </a:t>
            </a:r>
            <a:r>
              <a:rPr lang="en-US" sz="1200" spc="-55" dirty="0"/>
              <a:t>guidance</a:t>
            </a:r>
            <a:r>
              <a:rPr lang="en-US" sz="1200" spc="-155" dirty="0"/>
              <a:t> </a:t>
            </a:r>
            <a:r>
              <a:rPr lang="en-US" sz="1200" spc="-40" dirty="0"/>
              <a:t>to</a:t>
            </a:r>
            <a:r>
              <a:rPr lang="en-US" sz="1200" spc="-125" dirty="0"/>
              <a:t> </a:t>
            </a:r>
            <a:r>
              <a:rPr lang="en-US" sz="1200" spc="-60" dirty="0"/>
              <a:t>recipients</a:t>
            </a:r>
            <a:r>
              <a:rPr lang="en-US" sz="1200" spc="-155" dirty="0"/>
              <a:t> </a:t>
            </a:r>
            <a:r>
              <a:rPr lang="en-US" sz="1200" spc="-40" dirty="0"/>
              <a:t>and</a:t>
            </a:r>
            <a:r>
              <a:rPr lang="en-US" sz="1200" spc="-135" dirty="0"/>
              <a:t> </a:t>
            </a:r>
            <a:r>
              <a:rPr lang="en-US" sz="1200" spc="-45" dirty="0"/>
              <a:t>are</a:t>
            </a:r>
            <a:r>
              <a:rPr lang="en-US" sz="1200" spc="-145" dirty="0"/>
              <a:t> </a:t>
            </a:r>
            <a:r>
              <a:rPr lang="en-US" sz="1200" spc="-35" dirty="0"/>
              <a:t>not</a:t>
            </a:r>
            <a:r>
              <a:rPr lang="en-US" sz="1200" spc="-150" dirty="0"/>
              <a:t> </a:t>
            </a:r>
            <a:r>
              <a:rPr lang="en-US" sz="1200" spc="-60" dirty="0"/>
              <a:t>intended</a:t>
            </a:r>
            <a:r>
              <a:rPr lang="en-US" sz="1200" spc="-145" dirty="0"/>
              <a:t> </a:t>
            </a:r>
            <a:r>
              <a:rPr lang="en-US" sz="1200" spc="-40" dirty="0"/>
              <a:t>to </a:t>
            </a:r>
            <a:r>
              <a:rPr lang="en-US" sz="1200" spc="-440" dirty="0"/>
              <a:t> </a:t>
            </a:r>
            <a:r>
              <a:rPr lang="en-US" sz="1200" spc="-50" dirty="0"/>
              <a:t>limit</a:t>
            </a:r>
            <a:r>
              <a:rPr lang="en-US" sz="1200" spc="-140" dirty="0"/>
              <a:t> </a:t>
            </a:r>
            <a:r>
              <a:rPr lang="en-US" sz="1200" spc="-35" dirty="0"/>
              <a:t>the</a:t>
            </a:r>
            <a:r>
              <a:rPr lang="en-US" sz="1200" spc="-150" dirty="0"/>
              <a:t> </a:t>
            </a:r>
            <a:r>
              <a:rPr lang="en-US" sz="1200" spc="-60" dirty="0"/>
              <a:t>range</a:t>
            </a:r>
            <a:r>
              <a:rPr lang="en-US" sz="1200" spc="-150" dirty="0"/>
              <a:t> </a:t>
            </a:r>
            <a:r>
              <a:rPr lang="en-US" sz="1200" spc="-25" dirty="0"/>
              <a:t>of</a:t>
            </a:r>
            <a:r>
              <a:rPr lang="en-US" sz="1200" spc="-140" dirty="0"/>
              <a:t> </a:t>
            </a:r>
            <a:r>
              <a:rPr lang="en-US" sz="1200" spc="-50" dirty="0"/>
              <a:t>eligible</a:t>
            </a:r>
            <a:r>
              <a:rPr lang="en-US" sz="1200" spc="-160" dirty="0"/>
              <a:t> </a:t>
            </a:r>
            <a:r>
              <a:rPr lang="en-US" sz="1200" spc="-60" dirty="0"/>
              <a:t>IHBG-ARP</a:t>
            </a:r>
            <a:r>
              <a:rPr lang="en-US" sz="1200" spc="-165" dirty="0"/>
              <a:t> </a:t>
            </a:r>
            <a:r>
              <a:rPr lang="en-US" sz="1200" spc="-60" dirty="0"/>
              <a:t>grant</a:t>
            </a:r>
            <a:r>
              <a:rPr lang="en-US" sz="1200" spc="-155" dirty="0"/>
              <a:t> </a:t>
            </a:r>
            <a:r>
              <a:rPr lang="en-US" sz="1200" spc="-55" dirty="0"/>
              <a:t>activities</a:t>
            </a:r>
            <a:r>
              <a:rPr lang="en-US" sz="1200" spc="-150" dirty="0"/>
              <a:t> </a:t>
            </a:r>
            <a:r>
              <a:rPr lang="en-US" sz="1200" spc="-50" dirty="0"/>
              <a:t>that</a:t>
            </a:r>
            <a:r>
              <a:rPr lang="en-US" sz="1200" spc="-155" dirty="0"/>
              <a:t> </a:t>
            </a:r>
            <a:r>
              <a:rPr lang="en-US" sz="1200" spc="-45" dirty="0"/>
              <a:t>can</a:t>
            </a:r>
            <a:r>
              <a:rPr lang="en-US" sz="1200" spc="-140" dirty="0"/>
              <a:t> </a:t>
            </a:r>
            <a:r>
              <a:rPr lang="en-US" sz="1200" spc="-30" dirty="0"/>
              <a:t>be</a:t>
            </a:r>
            <a:r>
              <a:rPr lang="en-US" sz="1200" spc="-135" dirty="0"/>
              <a:t> </a:t>
            </a:r>
            <a:r>
              <a:rPr lang="en-US" sz="1200" spc="-55" dirty="0"/>
              <a:t>carried</a:t>
            </a:r>
            <a:r>
              <a:rPr lang="en-US" sz="1200" spc="-165" dirty="0"/>
              <a:t> </a:t>
            </a:r>
            <a:r>
              <a:rPr lang="en-US" sz="1200" spc="-45" dirty="0"/>
              <a:t>out.</a:t>
            </a:r>
            <a:endParaRPr lang="en-US" dirty="0"/>
          </a:p>
        </p:txBody>
      </p:sp>
      <p:sp>
        <p:nvSpPr>
          <p:cNvPr id="4" name="Slide Number Placeholder 3"/>
          <p:cNvSpPr>
            <a:spLocks noGrp="1"/>
          </p:cNvSpPr>
          <p:nvPr>
            <p:ph type="sldNum" sz="quarter" idx="5"/>
          </p:nvPr>
        </p:nvSpPr>
        <p:spPr/>
        <p:txBody>
          <a:bodyPr/>
          <a:lstStyle/>
          <a:p>
            <a:fld id="{C615A1D7-886E-4B23-BBE5-52F234F541F7}" type="slidenum">
              <a:rPr lang="en-US" smtClean="0"/>
              <a:t>21</a:t>
            </a:fld>
            <a:endParaRPr lang="en-US" dirty="0"/>
          </a:p>
        </p:txBody>
      </p:sp>
    </p:spTree>
    <p:extLst>
      <p:ext uri="{BB962C8B-B14F-4D97-AF65-F5344CB8AC3E}">
        <p14:creationId xmlns:p14="http://schemas.microsoft.com/office/powerpoint/2010/main" val="94149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63C98C-4F82-46EA-BABF-8211DE15DBD4}"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60783A-A40A-4A5E-95F7-ACFE048AA29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34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DE7F8C-9A4D-44DD-98E4-48CF11FE3B62}"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60783A-A40A-4A5E-95F7-ACFE048AA298}" type="slidenum">
              <a:rPr lang="en-US" smtClean="0"/>
              <a:t>‹#›</a:t>
            </a:fld>
            <a:endParaRPr lang="en-US" dirty="0"/>
          </a:p>
        </p:txBody>
      </p:sp>
    </p:spTree>
    <p:extLst>
      <p:ext uri="{BB962C8B-B14F-4D97-AF65-F5344CB8AC3E}">
        <p14:creationId xmlns:p14="http://schemas.microsoft.com/office/powerpoint/2010/main" val="229060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C7CBD-D467-47EE-8CCB-0BCBDE24C0E7}"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60783A-A40A-4A5E-95F7-ACFE048AA298}" type="slidenum">
              <a:rPr lang="en-US" smtClean="0"/>
              <a:t>‹#›</a:t>
            </a:fld>
            <a:endParaRPr lang="en-US" dirty="0"/>
          </a:p>
        </p:txBody>
      </p:sp>
    </p:spTree>
    <p:extLst>
      <p:ext uri="{BB962C8B-B14F-4D97-AF65-F5344CB8AC3E}">
        <p14:creationId xmlns:p14="http://schemas.microsoft.com/office/powerpoint/2010/main" val="2634602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404040"/>
                </a:solidFill>
                <a:latin typeface="Calibri Light"/>
                <a:cs typeface="Calibri Light"/>
              </a:defRPr>
            </a:lvl1pPr>
          </a:lstStyle>
          <a:p>
            <a:endParaRPr/>
          </a:p>
        </p:txBody>
      </p:sp>
      <p:sp>
        <p:nvSpPr>
          <p:cNvPr id="3" name="Holder 3"/>
          <p:cNvSpPr>
            <a:spLocks noGrp="1"/>
          </p:cNvSpPr>
          <p:nvPr>
            <p:ph sz="half" idx="2"/>
          </p:nvPr>
        </p:nvSpPr>
        <p:spPr>
          <a:xfrm>
            <a:off x="1084580" y="1690852"/>
            <a:ext cx="4130040" cy="4243705"/>
          </a:xfrm>
          <a:prstGeom prst="rect">
            <a:avLst/>
          </a:prstGeom>
        </p:spPr>
        <p:txBody>
          <a:bodyPr wrap="square" lIns="0" tIns="0" rIns="0" bIns="0">
            <a:spAutoFit/>
          </a:bodyPr>
          <a:lstStyle>
            <a:lvl1pPr>
              <a:defRPr sz="2000" b="0" i="0">
                <a:solidFill>
                  <a:srgbClr val="404040"/>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95989CF-ECAA-4B18-AFFA-4272B5722C9C}" type="datetime1">
              <a:rPr lang="en-US" smtClean="0"/>
              <a:t>11/4/2021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742630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4936-8A41-4C15-8749-4486C8442149}"/>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62E7776-76A6-4CD9-B726-2272255BD41F}"/>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EA444-5B9C-41F5-9E9F-B91A81A9872B}"/>
              </a:ext>
            </a:extLst>
          </p:cNvPr>
          <p:cNvSpPr>
            <a:spLocks noGrp="1"/>
          </p:cNvSpPr>
          <p:nvPr>
            <p:ph type="dt" sz="half" idx="10"/>
          </p:nvPr>
        </p:nvSpPr>
        <p:spPr/>
        <p:txBody>
          <a:bodyPr/>
          <a:lstStyle/>
          <a:p>
            <a:fld id="{7A33ACAA-6F3E-448B-A20F-BF470EA0D182}" type="datetime1">
              <a:rPr lang="en-US" smtClean="0"/>
              <a:t>11/4/2021</a:t>
            </a:fld>
            <a:endParaRPr lang="en-US" dirty="0"/>
          </a:p>
        </p:txBody>
      </p:sp>
      <p:sp>
        <p:nvSpPr>
          <p:cNvPr id="5" name="Footer Placeholder 4">
            <a:extLst>
              <a:ext uri="{FF2B5EF4-FFF2-40B4-BE49-F238E27FC236}">
                <a16:creationId xmlns:a16="http://schemas.microsoft.com/office/drawing/2014/main" id="{053CB56D-655D-4D9A-B8CC-03D48428DA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72E85F-CE0D-4669-82D8-C3B606DB3B4D}"/>
              </a:ext>
            </a:extLst>
          </p:cNvPr>
          <p:cNvSpPr>
            <a:spLocks noGrp="1"/>
          </p:cNvSpPr>
          <p:nvPr>
            <p:ph type="sldNum" sz="quarter" idx="12"/>
          </p:nvPr>
        </p:nvSpPr>
        <p:spPr/>
        <p:txBody>
          <a:bodyPr/>
          <a:lstStyle/>
          <a:p>
            <a:fld id="{1B90BC9B-A669-4CE8-99C5-39237CE3C82A}" type="slidenum">
              <a:rPr lang="en-US" smtClean="0"/>
              <a:t>‹#›</a:t>
            </a:fld>
            <a:endParaRPr lang="en-US" dirty="0"/>
          </a:p>
        </p:txBody>
      </p:sp>
    </p:spTree>
    <p:extLst>
      <p:ext uri="{BB962C8B-B14F-4D97-AF65-F5344CB8AC3E}">
        <p14:creationId xmlns:p14="http://schemas.microsoft.com/office/powerpoint/2010/main" val="3719445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76019" y="908380"/>
            <a:ext cx="9839960" cy="75755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ED56FE0-55BB-4BD0-A0D9-FC554AFA9967}" type="datetime1">
              <a:rPr lang="en-US" smtClean="0"/>
              <a:t>11/4/2021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5801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1524001" y="3602039"/>
            <a:ext cx="9144000" cy="1655762"/>
          </a:xfrm>
        </p:spPr>
        <p:txBody>
          <a:bodyPr/>
          <a:lstStyle>
            <a:lvl1pPr marL="0" indent="0" algn="ctr">
              <a:buNone/>
              <a:defRPr sz="1350"/>
            </a:lvl1pPr>
            <a:lvl2pPr marL="257192" indent="0" algn="ctr">
              <a:buNone/>
              <a:defRPr sz="1125"/>
            </a:lvl2pPr>
            <a:lvl3pPr marL="514384" indent="0" algn="ctr">
              <a:buNone/>
              <a:defRPr sz="1012"/>
            </a:lvl3pPr>
            <a:lvl4pPr marL="771575" indent="0" algn="ctr">
              <a:buNone/>
              <a:defRPr sz="900"/>
            </a:lvl4pPr>
            <a:lvl5pPr marL="1028767" indent="0" algn="ctr">
              <a:buNone/>
              <a:defRPr sz="900"/>
            </a:lvl5pPr>
            <a:lvl6pPr marL="1285959" indent="0" algn="ctr">
              <a:buNone/>
              <a:defRPr sz="900"/>
            </a:lvl6pPr>
            <a:lvl7pPr marL="1543151" indent="0" algn="ctr">
              <a:buNone/>
              <a:defRPr sz="900"/>
            </a:lvl7pPr>
            <a:lvl8pPr marL="1800343" indent="0" algn="ctr">
              <a:buNone/>
              <a:defRPr sz="900"/>
            </a:lvl8pPr>
            <a:lvl9pPr marL="2057535"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BE0AEE-457C-438A-B076-395D23644D96}"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215034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E6F93-9067-4B3A-B36D-EC0B319CC25B}"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3013471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350">
                <a:solidFill>
                  <a:schemeClr val="tx1"/>
                </a:solidFill>
              </a:defRPr>
            </a:lvl1pPr>
            <a:lvl2pPr marL="257192" indent="0">
              <a:buNone/>
              <a:defRPr sz="1125">
                <a:solidFill>
                  <a:schemeClr val="tx1">
                    <a:tint val="75000"/>
                  </a:schemeClr>
                </a:solidFill>
              </a:defRPr>
            </a:lvl2pPr>
            <a:lvl3pPr marL="514384" indent="0">
              <a:buNone/>
              <a:defRPr sz="1012">
                <a:solidFill>
                  <a:schemeClr val="tx1">
                    <a:tint val="75000"/>
                  </a:schemeClr>
                </a:solidFill>
              </a:defRPr>
            </a:lvl3pPr>
            <a:lvl4pPr marL="771575" indent="0">
              <a:buNone/>
              <a:defRPr sz="900">
                <a:solidFill>
                  <a:schemeClr val="tx1">
                    <a:tint val="75000"/>
                  </a:schemeClr>
                </a:solidFill>
              </a:defRPr>
            </a:lvl4pPr>
            <a:lvl5pPr marL="1028767" indent="0">
              <a:buNone/>
              <a:defRPr sz="900">
                <a:solidFill>
                  <a:schemeClr val="tx1">
                    <a:tint val="75000"/>
                  </a:schemeClr>
                </a:solidFill>
              </a:defRPr>
            </a:lvl5pPr>
            <a:lvl6pPr marL="1285959" indent="0">
              <a:buNone/>
              <a:defRPr sz="900">
                <a:solidFill>
                  <a:schemeClr val="tx1">
                    <a:tint val="75000"/>
                  </a:schemeClr>
                </a:solidFill>
              </a:defRPr>
            </a:lvl6pPr>
            <a:lvl7pPr marL="1543151" indent="0">
              <a:buNone/>
              <a:defRPr sz="900">
                <a:solidFill>
                  <a:schemeClr val="tx1">
                    <a:tint val="75000"/>
                  </a:schemeClr>
                </a:solidFill>
              </a:defRPr>
            </a:lvl7pPr>
            <a:lvl8pPr marL="1800343" indent="0">
              <a:buNone/>
              <a:defRPr sz="900">
                <a:solidFill>
                  <a:schemeClr val="tx1">
                    <a:tint val="75000"/>
                  </a:schemeClr>
                </a:solidFill>
              </a:defRPr>
            </a:lvl8pPr>
            <a:lvl9pPr marL="2057535"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A938AB-3840-48FF-8610-0D907B3F1D90}"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2984306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ED7E7-8947-4CDB-913D-1CBF576074C0}" type="datetime1">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3649747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6" cy="823912"/>
          </a:xfrm>
        </p:spPr>
        <p:txBody>
          <a:bodyPr anchor="b"/>
          <a:lstStyle>
            <a:lvl1pPr marL="0" indent="0">
              <a:buNone/>
              <a:defRPr sz="1350" b="1"/>
            </a:lvl1pPr>
            <a:lvl2pPr marL="257192" indent="0">
              <a:buNone/>
              <a:defRPr sz="1125" b="1"/>
            </a:lvl2pPr>
            <a:lvl3pPr marL="514384" indent="0">
              <a:buNone/>
              <a:defRPr sz="1012" b="1"/>
            </a:lvl3pPr>
            <a:lvl4pPr marL="771575" indent="0">
              <a:buNone/>
              <a:defRPr sz="900" b="1"/>
            </a:lvl4pPr>
            <a:lvl5pPr marL="1028767" indent="0">
              <a:buNone/>
              <a:defRPr sz="900" b="1"/>
            </a:lvl5pPr>
            <a:lvl6pPr marL="1285959" indent="0">
              <a:buNone/>
              <a:defRPr sz="900" b="1"/>
            </a:lvl6pPr>
            <a:lvl7pPr marL="1543151" indent="0">
              <a:buNone/>
              <a:defRPr sz="900" b="1"/>
            </a:lvl7pPr>
            <a:lvl8pPr marL="1800343" indent="0">
              <a:buNone/>
              <a:defRPr sz="900" b="1"/>
            </a:lvl8pPr>
            <a:lvl9pPr marL="2057535" indent="0">
              <a:buNone/>
              <a:defRPr sz="900" b="1"/>
            </a:lvl9pPr>
          </a:lstStyle>
          <a:p>
            <a:pPr lvl="0"/>
            <a:r>
              <a:rPr lang="en-US"/>
              <a:t>Click to edit Master text styles</a:t>
            </a:r>
          </a:p>
        </p:txBody>
      </p:sp>
      <p:sp>
        <p:nvSpPr>
          <p:cNvPr id="4" name="Content Placeholder 3"/>
          <p:cNvSpPr>
            <a:spLocks noGrp="1"/>
          </p:cNvSpPr>
          <p:nvPr>
            <p:ph sz="half" idx="2"/>
          </p:nvPr>
        </p:nvSpPr>
        <p:spPr>
          <a:xfrm>
            <a:off x="839789" y="2505075"/>
            <a:ext cx="51577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350" b="1"/>
            </a:lvl1pPr>
            <a:lvl2pPr marL="257192" indent="0">
              <a:buNone/>
              <a:defRPr sz="1125" b="1"/>
            </a:lvl2pPr>
            <a:lvl3pPr marL="514384" indent="0">
              <a:buNone/>
              <a:defRPr sz="1012" b="1"/>
            </a:lvl3pPr>
            <a:lvl4pPr marL="771575" indent="0">
              <a:buNone/>
              <a:defRPr sz="900" b="1"/>
            </a:lvl4pPr>
            <a:lvl5pPr marL="1028767" indent="0">
              <a:buNone/>
              <a:defRPr sz="900" b="1"/>
            </a:lvl5pPr>
            <a:lvl6pPr marL="1285959" indent="0">
              <a:buNone/>
              <a:defRPr sz="900" b="1"/>
            </a:lvl6pPr>
            <a:lvl7pPr marL="1543151" indent="0">
              <a:buNone/>
              <a:defRPr sz="900" b="1"/>
            </a:lvl7pPr>
            <a:lvl8pPr marL="1800343" indent="0">
              <a:buNone/>
              <a:defRPr sz="900" b="1"/>
            </a:lvl8pPr>
            <a:lvl9pPr marL="2057535"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75631E-4B59-4335-9537-C431C0E75148}" type="datetime1">
              <a:rPr lang="en-US" smtClean="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277090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2" name="Title 1"/>
          <p:cNvSpPr>
            <a:spLocks noGrp="1"/>
          </p:cNvSpPr>
          <p:nvPr>
            <p:ph type="title"/>
          </p:nvPr>
        </p:nvSpPr>
        <p:spPr>
          <a:xfrm>
            <a:off x="1097280" y="165832"/>
            <a:ext cx="10058400" cy="1450757"/>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1066800" y="1918677"/>
            <a:ext cx="1005840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9A42D5-9B61-477F-B8FD-5E923369A46E}"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60783A-A40A-4A5E-95F7-ACFE048AA298}" type="slidenum">
              <a:rPr lang="en-US" smtClean="0"/>
              <a:t>‹#›</a:t>
            </a:fld>
            <a:endParaRPr lang="en-US" dirty="0"/>
          </a:p>
        </p:txBody>
      </p:sp>
    </p:spTree>
    <p:extLst>
      <p:ext uri="{BB962C8B-B14F-4D97-AF65-F5344CB8AC3E}">
        <p14:creationId xmlns:p14="http://schemas.microsoft.com/office/powerpoint/2010/main" val="205104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1585BF-670F-422E-9C0E-E85E3CD0F2F1}" type="datetime1">
              <a:rPr lang="en-US" smtClean="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2638173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1A7DE-48F8-4BEE-AB5C-E5D1880FA5FF}" type="datetime1">
              <a:rPr lang="en-US" smtClean="0"/>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1075064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5183189" y="987427"/>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92" indent="0">
              <a:buNone/>
              <a:defRPr sz="788"/>
            </a:lvl2pPr>
            <a:lvl3pPr marL="514384" indent="0">
              <a:buNone/>
              <a:defRPr sz="675"/>
            </a:lvl3pPr>
            <a:lvl4pPr marL="771575" indent="0">
              <a:buNone/>
              <a:defRPr sz="563"/>
            </a:lvl4pPr>
            <a:lvl5pPr marL="1028767" indent="0">
              <a:buNone/>
              <a:defRPr sz="563"/>
            </a:lvl5pPr>
            <a:lvl6pPr marL="1285959" indent="0">
              <a:buNone/>
              <a:defRPr sz="563"/>
            </a:lvl6pPr>
            <a:lvl7pPr marL="1543151" indent="0">
              <a:buNone/>
              <a:defRPr sz="563"/>
            </a:lvl7pPr>
            <a:lvl8pPr marL="1800343" indent="0">
              <a:buNone/>
              <a:defRPr sz="563"/>
            </a:lvl8pPr>
            <a:lvl9pPr marL="2057535"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9CABF4EC-9D86-4CBC-9350-6DD6CE8FDE13}" type="datetime1">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3102188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7"/>
            <a:ext cx="6172200" cy="4873625"/>
          </a:xfrm>
        </p:spPr>
        <p:txBody>
          <a:bodyPr anchor="t"/>
          <a:lstStyle>
            <a:lvl1pPr marL="0" indent="0">
              <a:buNone/>
              <a:defRPr sz="1800"/>
            </a:lvl1pPr>
            <a:lvl2pPr marL="257192" indent="0">
              <a:buNone/>
              <a:defRPr sz="1575"/>
            </a:lvl2pPr>
            <a:lvl3pPr marL="514384" indent="0">
              <a:buNone/>
              <a:defRPr sz="1350"/>
            </a:lvl3pPr>
            <a:lvl4pPr marL="771575" indent="0">
              <a:buNone/>
              <a:defRPr sz="1125"/>
            </a:lvl4pPr>
            <a:lvl5pPr marL="1028767" indent="0">
              <a:buNone/>
              <a:defRPr sz="1125"/>
            </a:lvl5pPr>
            <a:lvl6pPr marL="1285959" indent="0">
              <a:buNone/>
              <a:defRPr sz="1125"/>
            </a:lvl6pPr>
            <a:lvl7pPr marL="1543151" indent="0">
              <a:buNone/>
              <a:defRPr sz="1125"/>
            </a:lvl7pPr>
            <a:lvl8pPr marL="1800343" indent="0">
              <a:buNone/>
              <a:defRPr sz="1125"/>
            </a:lvl8pPr>
            <a:lvl9pPr marL="2057535" indent="0">
              <a:buNone/>
              <a:defRPr sz="1125"/>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92" indent="0">
              <a:buNone/>
              <a:defRPr sz="788"/>
            </a:lvl2pPr>
            <a:lvl3pPr marL="514384" indent="0">
              <a:buNone/>
              <a:defRPr sz="675"/>
            </a:lvl3pPr>
            <a:lvl4pPr marL="771575" indent="0">
              <a:buNone/>
              <a:defRPr sz="563"/>
            </a:lvl4pPr>
            <a:lvl5pPr marL="1028767" indent="0">
              <a:buNone/>
              <a:defRPr sz="563"/>
            </a:lvl5pPr>
            <a:lvl6pPr marL="1285959" indent="0">
              <a:buNone/>
              <a:defRPr sz="563"/>
            </a:lvl6pPr>
            <a:lvl7pPr marL="1543151" indent="0">
              <a:buNone/>
              <a:defRPr sz="563"/>
            </a:lvl7pPr>
            <a:lvl8pPr marL="1800343" indent="0">
              <a:buNone/>
              <a:defRPr sz="563"/>
            </a:lvl8pPr>
            <a:lvl9pPr marL="2057535"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456DCD87-6F91-44C4-A1C4-05A6945E59D0}" type="datetime1">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4107656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A49CC-D0E9-45B3-B825-63004F24FDB6}"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42135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FD5D57-9491-4935-AFD3-EAA0BEC15CD9}"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1622202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1524001" y="3602039"/>
            <a:ext cx="9144000" cy="1655762"/>
          </a:xfrm>
        </p:spPr>
        <p:txBody>
          <a:bodyPr/>
          <a:lstStyle>
            <a:lvl1pPr marL="0" indent="0" algn="ctr">
              <a:buNone/>
              <a:defRPr sz="1350"/>
            </a:lvl1pPr>
            <a:lvl2pPr marL="257192" indent="0" algn="ctr">
              <a:buNone/>
              <a:defRPr sz="1125"/>
            </a:lvl2pPr>
            <a:lvl3pPr marL="514384" indent="0" algn="ctr">
              <a:buNone/>
              <a:defRPr sz="1012"/>
            </a:lvl3pPr>
            <a:lvl4pPr marL="771575" indent="0" algn="ctr">
              <a:buNone/>
              <a:defRPr sz="900"/>
            </a:lvl4pPr>
            <a:lvl5pPr marL="1028767" indent="0" algn="ctr">
              <a:buNone/>
              <a:defRPr sz="900"/>
            </a:lvl5pPr>
            <a:lvl6pPr marL="1285959" indent="0" algn="ctr">
              <a:buNone/>
              <a:defRPr sz="900"/>
            </a:lvl6pPr>
            <a:lvl7pPr marL="1543151" indent="0" algn="ctr">
              <a:buNone/>
              <a:defRPr sz="900"/>
            </a:lvl7pPr>
            <a:lvl8pPr marL="1800343" indent="0" algn="ctr">
              <a:buNone/>
              <a:defRPr sz="900"/>
            </a:lvl8pPr>
            <a:lvl9pPr marL="2057535"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F62D24-A507-4E44-9388-642A97B8EC11}"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1123479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D2BFDB-6921-46C4-AEF0-AE1AE9A3AC9C}"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3426463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350">
                <a:solidFill>
                  <a:schemeClr val="tx1"/>
                </a:solidFill>
              </a:defRPr>
            </a:lvl1pPr>
            <a:lvl2pPr marL="257192" indent="0">
              <a:buNone/>
              <a:defRPr sz="1125">
                <a:solidFill>
                  <a:schemeClr val="tx1">
                    <a:tint val="75000"/>
                  </a:schemeClr>
                </a:solidFill>
              </a:defRPr>
            </a:lvl2pPr>
            <a:lvl3pPr marL="514384" indent="0">
              <a:buNone/>
              <a:defRPr sz="1012">
                <a:solidFill>
                  <a:schemeClr val="tx1">
                    <a:tint val="75000"/>
                  </a:schemeClr>
                </a:solidFill>
              </a:defRPr>
            </a:lvl3pPr>
            <a:lvl4pPr marL="771575" indent="0">
              <a:buNone/>
              <a:defRPr sz="900">
                <a:solidFill>
                  <a:schemeClr val="tx1">
                    <a:tint val="75000"/>
                  </a:schemeClr>
                </a:solidFill>
              </a:defRPr>
            </a:lvl4pPr>
            <a:lvl5pPr marL="1028767" indent="0">
              <a:buNone/>
              <a:defRPr sz="900">
                <a:solidFill>
                  <a:schemeClr val="tx1">
                    <a:tint val="75000"/>
                  </a:schemeClr>
                </a:solidFill>
              </a:defRPr>
            </a:lvl5pPr>
            <a:lvl6pPr marL="1285959" indent="0">
              <a:buNone/>
              <a:defRPr sz="900">
                <a:solidFill>
                  <a:schemeClr val="tx1">
                    <a:tint val="75000"/>
                  </a:schemeClr>
                </a:solidFill>
              </a:defRPr>
            </a:lvl6pPr>
            <a:lvl7pPr marL="1543151" indent="0">
              <a:buNone/>
              <a:defRPr sz="900">
                <a:solidFill>
                  <a:schemeClr val="tx1">
                    <a:tint val="75000"/>
                  </a:schemeClr>
                </a:solidFill>
              </a:defRPr>
            </a:lvl7pPr>
            <a:lvl8pPr marL="1800343" indent="0">
              <a:buNone/>
              <a:defRPr sz="900">
                <a:solidFill>
                  <a:schemeClr val="tx1">
                    <a:tint val="75000"/>
                  </a:schemeClr>
                </a:solidFill>
              </a:defRPr>
            </a:lvl8pPr>
            <a:lvl9pPr marL="2057535"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D96786-A593-44F4-BC4E-72A15E640AB3}"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3795868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D0DA4D-0A4C-4A76-8FFF-FA0AC8EC42FE}" type="datetime1">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121323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20CF7-579A-47CC-BA2F-D10EF5074A1E}"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60783A-A40A-4A5E-95F7-ACFE048AA29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739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6" cy="823912"/>
          </a:xfrm>
        </p:spPr>
        <p:txBody>
          <a:bodyPr anchor="b"/>
          <a:lstStyle>
            <a:lvl1pPr marL="0" indent="0">
              <a:buNone/>
              <a:defRPr sz="1350" b="1"/>
            </a:lvl1pPr>
            <a:lvl2pPr marL="257192" indent="0">
              <a:buNone/>
              <a:defRPr sz="1125" b="1"/>
            </a:lvl2pPr>
            <a:lvl3pPr marL="514384" indent="0">
              <a:buNone/>
              <a:defRPr sz="1012" b="1"/>
            </a:lvl3pPr>
            <a:lvl4pPr marL="771575" indent="0">
              <a:buNone/>
              <a:defRPr sz="900" b="1"/>
            </a:lvl4pPr>
            <a:lvl5pPr marL="1028767" indent="0">
              <a:buNone/>
              <a:defRPr sz="900" b="1"/>
            </a:lvl5pPr>
            <a:lvl6pPr marL="1285959" indent="0">
              <a:buNone/>
              <a:defRPr sz="900" b="1"/>
            </a:lvl6pPr>
            <a:lvl7pPr marL="1543151" indent="0">
              <a:buNone/>
              <a:defRPr sz="900" b="1"/>
            </a:lvl7pPr>
            <a:lvl8pPr marL="1800343" indent="0">
              <a:buNone/>
              <a:defRPr sz="900" b="1"/>
            </a:lvl8pPr>
            <a:lvl9pPr marL="2057535" indent="0">
              <a:buNone/>
              <a:defRPr sz="900" b="1"/>
            </a:lvl9pPr>
          </a:lstStyle>
          <a:p>
            <a:pPr lvl="0"/>
            <a:r>
              <a:rPr lang="en-US"/>
              <a:t>Click to edit Master text styles</a:t>
            </a:r>
          </a:p>
        </p:txBody>
      </p:sp>
      <p:sp>
        <p:nvSpPr>
          <p:cNvPr id="4" name="Content Placeholder 3"/>
          <p:cNvSpPr>
            <a:spLocks noGrp="1"/>
          </p:cNvSpPr>
          <p:nvPr>
            <p:ph sz="half" idx="2"/>
          </p:nvPr>
        </p:nvSpPr>
        <p:spPr>
          <a:xfrm>
            <a:off x="839789" y="2505075"/>
            <a:ext cx="51577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350" b="1"/>
            </a:lvl1pPr>
            <a:lvl2pPr marL="257192" indent="0">
              <a:buNone/>
              <a:defRPr sz="1125" b="1"/>
            </a:lvl2pPr>
            <a:lvl3pPr marL="514384" indent="0">
              <a:buNone/>
              <a:defRPr sz="1012" b="1"/>
            </a:lvl3pPr>
            <a:lvl4pPr marL="771575" indent="0">
              <a:buNone/>
              <a:defRPr sz="900" b="1"/>
            </a:lvl4pPr>
            <a:lvl5pPr marL="1028767" indent="0">
              <a:buNone/>
              <a:defRPr sz="900" b="1"/>
            </a:lvl5pPr>
            <a:lvl6pPr marL="1285959" indent="0">
              <a:buNone/>
              <a:defRPr sz="900" b="1"/>
            </a:lvl6pPr>
            <a:lvl7pPr marL="1543151" indent="0">
              <a:buNone/>
              <a:defRPr sz="900" b="1"/>
            </a:lvl7pPr>
            <a:lvl8pPr marL="1800343" indent="0">
              <a:buNone/>
              <a:defRPr sz="900" b="1"/>
            </a:lvl8pPr>
            <a:lvl9pPr marL="2057535"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E2F38-073D-4B6C-BFDF-A1B77E76633F}" type="datetime1">
              <a:rPr lang="en-US" smtClean="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330671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D53CC6-72D5-4F7F-8B5A-DCD66EA45FBF}" type="datetime1">
              <a:rPr lang="en-US" smtClean="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2973600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7A644-EAEA-4CA8-85ED-630B7B27C569}" type="datetime1">
              <a:rPr lang="en-US" smtClean="0"/>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1334440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5183189" y="987427"/>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92" indent="0">
              <a:buNone/>
              <a:defRPr sz="788"/>
            </a:lvl2pPr>
            <a:lvl3pPr marL="514384" indent="0">
              <a:buNone/>
              <a:defRPr sz="675"/>
            </a:lvl3pPr>
            <a:lvl4pPr marL="771575" indent="0">
              <a:buNone/>
              <a:defRPr sz="563"/>
            </a:lvl4pPr>
            <a:lvl5pPr marL="1028767" indent="0">
              <a:buNone/>
              <a:defRPr sz="563"/>
            </a:lvl5pPr>
            <a:lvl6pPr marL="1285959" indent="0">
              <a:buNone/>
              <a:defRPr sz="563"/>
            </a:lvl6pPr>
            <a:lvl7pPr marL="1543151" indent="0">
              <a:buNone/>
              <a:defRPr sz="563"/>
            </a:lvl7pPr>
            <a:lvl8pPr marL="1800343" indent="0">
              <a:buNone/>
              <a:defRPr sz="563"/>
            </a:lvl8pPr>
            <a:lvl9pPr marL="2057535"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5E837B52-ED91-4577-A5C9-19F26BF627EE}" type="datetime1">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3537901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7"/>
            <a:ext cx="6172200" cy="4873625"/>
          </a:xfrm>
        </p:spPr>
        <p:txBody>
          <a:bodyPr anchor="t"/>
          <a:lstStyle>
            <a:lvl1pPr marL="0" indent="0">
              <a:buNone/>
              <a:defRPr sz="1800"/>
            </a:lvl1pPr>
            <a:lvl2pPr marL="257192" indent="0">
              <a:buNone/>
              <a:defRPr sz="1575"/>
            </a:lvl2pPr>
            <a:lvl3pPr marL="514384" indent="0">
              <a:buNone/>
              <a:defRPr sz="1350"/>
            </a:lvl3pPr>
            <a:lvl4pPr marL="771575" indent="0">
              <a:buNone/>
              <a:defRPr sz="1125"/>
            </a:lvl4pPr>
            <a:lvl5pPr marL="1028767" indent="0">
              <a:buNone/>
              <a:defRPr sz="1125"/>
            </a:lvl5pPr>
            <a:lvl6pPr marL="1285959" indent="0">
              <a:buNone/>
              <a:defRPr sz="1125"/>
            </a:lvl6pPr>
            <a:lvl7pPr marL="1543151" indent="0">
              <a:buNone/>
              <a:defRPr sz="1125"/>
            </a:lvl7pPr>
            <a:lvl8pPr marL="1800343" indent="0">
              <a:buNone/>
              <a:defRPr sz="1125"/>
            </a:lvl8pPr>
            <a:lvl9pPr marL="2057535" indent="0">
              <a:buNone/>
              <a:defRPr sz="1125"/>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92" indent="0">
              <a:buNone/>
              <a:defRPr sz="788"/>
            </a:lvl2pPr>
            <a:lvl3pPr marL="514384" indent="0">
              <a:buNone/>
              <a:defRPr sz="675"/>
            </a:lvl3pPr>
            <a:lvl4pPr marL="771575" indent="0">
              <a:buNone/>
              <a:defRPr sz="563"/>
            </a:lvl4pPr>
            <a:lvl5pPr marL="1028767" indent="0">
              <a:buNone/>
              <a:defRPr sz="563"/>
            </a:lvl5pPr>
            <a:lvl6pPr marL="1285959" indent="0">
              <a:buNone/>
              <a:defRPr sz="563"/>
            </a:lvl6pPr>
            <a:lvl7pPr marL="1543151" indent="0">
              <a:buNone/>
              <a:defRPr sz="563"/>
            </a:lvl7pPr>
            <a:lvl8pPr marL="1800343" indent="0">
              <a:buNone/>
              <a:defRPr sz="563"/>
            </a:lvl8pPr>
            <a:lvl9pPr marL="2057535"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884219E4-4B57-4CE1-B9E5-6678B61C554E}" type="datetime1">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3362552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720BD8-D4B3-4680-A6AC-14FF17F49038}"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2844954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5695DA-3EB7-48DA-A898-248DE6443506}"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F98DD-89AA-4B78-9B4B-21F3862CAE90}" type="slidenum">
              <a:rPr lang="en-US" smtClean="0"/>
              <a:t>‹#›</a:t>
            </a:fld>
            <a:endParaRPr lang="en-US" dirty="0"/>
          </a:p>
        </p:txBody>
      </p:sp>
    </p:spTree>
    <p:extLst>
      <p:ext uri="{BB962C8B-B14F-4D97-AF65-F5344CB8AC3E}">
        <p14:creationId xmlns:p14="http://schemas.microsoft.com/office/powerpoint/2010/main" val="23448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FDE55E-96B6-43AA-9F8F-1D1FD62472CE}" type="datetime1">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60783A-A40A-4A5E-95F7-ACFE048AA298}" type="slidenum">
              <a:rPr lang="en-US" smtClean="0"/>
              <a:t>‹#›</a:t>
            </a:fld>
            <a:endParaRPr lang="en-US" dirty="0"/>
          </a:p>
        </p:txBody>
      </p:sp>
    </p:spTree>
    <p:extLst>
      <p:ext uri="{BB962C8B-B14F-4D97-AF65-F5344CB8AC3E}">
        <p14:creationId xmlns:p14="http://schemas.microsoft.com/office/powerpoint/2010/main" val="319757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2D03F1-5A2D-40A9-A7F7-FAB3CFA18DCF}" type="datetime1">
              <a:rPr lang="en-US" smtClean="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60783A-A40A-4A5E-95F7-ACFE048AA298}" type="slidenum">
              <a:rPr lang="en-US" smtClean="0"/>
              <a:t>‹#›</a:t>
            </a:fld>
            <a:endParaRPr lang="en-US" dirty="0"/>
          </a:p>
        </p:txBody>
      </p:sp>
    </p:spTree>
    <p:extLst>
      <p:ext uri="{BB962C8B-B14F-4D97-AF65-F5344CB8AC3E}">
        <p14:creationId xmlns:p14="http://schemas.microsoft.com/office/powerpoint/2010/main" val="18933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48C113-9DD4-48A8-9754-A566E7D64670}" type="datetime1">
              <a:rPr lang="en-US" smtClean="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60783A-A40A-4A5E-95F7-ACFE048AA298}" type="slidenum">
              <a:rPr lang="en-US" smtClean="0"/>
              <a:t>‹#›</a:t>
            </a:fld>
            <a:endParaRPr lang="en-US" dirty="0"/>
          </a:p>
        </p:txBody>
      </p:sp>
    </p:spTree>
    <p:extLst>
      <p:ext uri="{BB962C8B-B14F-4D97-AF65-F5344CB8AC3E}">
        <p14:creationId xmlns:p14="http://schemas.microsoft.com/office/powerpoint/2010/main" val="35856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03562A-1074-4698-9861-15E23067B4C3}" type="datetime1">
              <a:rPr lang="en-US" smtClean="0"/>
              <a:t>11/4/2021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760783A-A40A-4A5E-95F7-ACFE048AA298}" type="slidenum">
              <a:rPr lang="en-US" smtClean="0"/>
              <a:t>‹#›</a:t>
            </a:fld>
            <a:endParaRPr lang="en-US" dirty="0"/>
          </a:p>
        </p:txBody>
      </p:sp>
    </p:spTree>
    <p:extLst>
      <p:ext uri="{BB962C8B-B14F-4D97-AF65-F5344CB8AC3E}">
        <p14:creationId xmlns:p14="http://schemas.microsoft.com/office/powerpoint/2010/main" val="294052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1732292-2956-46CF-BAFA-F42D548B7AE4}" type="datetime1">
              <a:rPr lang="en-US" smtClean="0"/>
              <a:t>11/4/2021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60783A-A40A-4A5E-95F7-ACFE048AA298}" type="slidenum">
              <a:rPr lang="en-US" smtClean="0"/>
              <a:t>‹#›</a:t>
            </a:fld>
            <a:endParaRPr lang="en-US" dirty="0"/>
          </a:p>
        </p:txBody>
      </p:sp>
    </p:spTree>
    <p:extLst>
      <p:ext uri="{BB962C8B-B14F-4D97-AF65-F5344CB8AC3E}">
        <p14:creationId xmlns:p14="http://schemas.microsoft.com/office/powerpoint/2010/main" val="58683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AEDD74-AF91-458B-A31A-C79D68445ACC}" type="datetime1">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60783A-A40A-4A5E-95F7-ACFE048AA298}" type="slidenum">
              <a:rPr lang="en-US" smtClean="0"/>
              <a:t>‹#›</a:t>
            </a:fld>
            <a:endParaRPr lang="en-US" dirty="0"/>
          </a:p>
        </p:txBody>
      </p:sp>
    </p:spTree>
    <p:extLst>
      <p:ext uri="{BB962C8B-B14F-4D97-AF65-F5344CB8AC3E}">
        <p14:creationId xmlns:p14="http://schemas.microsoft.com/office/powerpoint/2010/main" val="431131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marL="384048" marR="0" lvl="1" indent="-182880" algn="l" defTabSz="914400" rtl="0" eaLnBrk="1" fontAlgn="auto" latinLnBrk="0" hangingPunct="1">
              <a:lnSpc>
                <a:spcPct val="90000"/>
              </a:lnSpc>
              <a:spcBef>
                <a:spcPts val="200"/>
              </a:spcBef>
              <a:spcAft>
                <a:spcPts val="400"/>
              </a:spcAft>
              <a:buClr>
                <a:schemeClr val="accent1"/>
              </a:buClr>
              <a:buSzTx/>
              <a:buFont typeface="Calibri"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B45F01C-99EA-4978-A0F0-D61D450C45A9}" type="datetime1">
              <a:rPr lang="en-US" smtClean="0"/>
              <a:t>11/4/2021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760783A-A40A-4A5E-95F7-ACFE048AA298}"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0103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ftr="0" dt="0"/>
  <p:txStyles>
    <p:titleStyle>
      <a:lvl1pPr algn="l" defTabSz="914400" rtl="0" eaLnBrk="1" latinLnBrk="0" hangingPunct="1">
        <a:lnSpc>
          <a:spcPct val="85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tx1">
              <a:lumMod val="75000"/>
              <a:lumOff val="25000"/>
            </a:schemeClr>
          </a:solidFill>
          <a:latin typeface="+mn-lt"/>
          <a:ea typeface="+mn-ea"/>
          <a:cs typeface="+mn-cs"/>
        </a:defRPr>
      </a:lvl1pPr>
      <a:lvl2pPr marL="384048" marR="0" indent="-182880" algn="l" defTabSz="914400" rtl="0" eaLnBrk="1" fontAlgn="auto" latinLnBrk="0" hangingPunct="1">
        <a:lnSpc>
          <a:spcPct val="90000"/>
        </a:lnSpc>
        <a:spcBef>
          <a:spcPts val="200"/>
        </a:spcBef>
        <a:spcAft>
          <a:spcPts val="400"/>
        </a:spcAft>
        <a:buClr>
          <a:schemeClr val="accent1"/>
        </a:buClr>
        <a:buSzTx/>
        <a:buFont typeface="Calibri" pitchFamily="34" charset="0"/>
        <a:buChar char="◦"/>
        <a:tabLst/>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9521ADD7-A678-4100-8BA5-FFB6CBAFF263}" type="datetime1">
              <a:rPr lang="en-US" smtClean="0"/>
              <a:t>11/4/2021</a:t>
            </a:fld>
            <a:endParaRPr lang="en-US" dirty="0"/>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D28F98DD-89AA-4B78-9B4B-21F3862CAE90}" type="slidenum">
              <a:rPr lang="en-US" smtClean="0"/>
              <a:t>‹#›</a:t>
            </a:fld>
            <a:endParaRPr lang="en-US" dirty="0"/>
          </a:p>
        </p:txBody>
      </p:sp>
    </p:spTree>
    <p:extLst>
      <p:ext uri="{BB962C8B-B14F-4D97-AF65-F5344CB8AC3E}">
        <p14:creationId xmlns:p14="http://schemas.microsoft.com/office/powerpoint/2010/main" val="14578935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defTabSz="514384"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96" indent="-128596" algn="l" defTabSz="514384"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88" indent="-128596" algn="l" defTabSz="514384" rtl="0" eaLnBrk="1" latinLnBrk="0" hangingPunct="1">
        <a:lnSpc>
          <a:spcPct val="90000"/>
        </a:lnSpc>
        <a:spcBef>
          <a:spcPts val="282"/>
        </a:spcBef>
        <a:buFont typeface="Arial" panose="020B0604020202020204" pitchFamily="34" charset="0"/>
        <a:buChar char="•"/>
        <a:defRPr sz="1350" kern="1200">
          <a:solidFill>
            <a:schemeClr val="tx1"/>
          </a:solidFill>
          <a:latin typeface="+mn-lt"/>
          <a:ea typeface="+mn-ea"/>
          <a:cs typeface="+mn-cs"/>
        </a:defRPr>
      </a:lvl2pPr>
      <a:lvl3pPr marL="642980" indent="-128596" algn="l" defTabSz="514384" rtl="0" eaLnBrk="1" latinLnBrk="0" hangingPunct="1">
        <a:lnSpc>
          <a:spcPct val="90000"/>
        </a:lnSpc>
        <a:spcBef>
          <a:spcPts val="282"/>
        </a:spcBef>
        <a:buFont typeface="Arial" panose="020B0604020202020204" pitchFamily="34" charset="0"/>
        <a:buChar char="•"/>
        <a:defRPr sz="1125" kern="1200">
          <a:solidFill>
            <a:schemeClr val="tx1"/>
          </a:solidFill>
          <a:latin typeface="+mn-lt"/>
          <a:ea typeface="+mn-ea"/>
          <a:cs typeface="+mn-cs"/>
        </a:defRPr>
      </a:lvl3pPr>
      <a:lvl4pPr marL="900172" indent="-128596" algn="l" defTabSz="514384"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4pPr>
      <a:lvl5pPr marL="1157364" indent="-128596" algn="l" defTabSz="514384"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5pPr>
      <a:lvl6pPr marL="1414555" indent="-128596" algn="l" defTabSz="514384"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6pPr>
      <a:lvl7pPr marL="1671747" indent="-128596" algn="l" defTabSz="514384"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7pPr>
      <a:lvl8pPr marL="1928939" indent="-128596" algn="l" defTabSz="514384"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8pPr>
      <a:lvl9pPr marL="2186131" indent="-128596" algn="l" defTabSz="514384"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9pPr>
    </p:bodyStyle>
    <p:otherStyle>
      <a:defPPr>
        <a:defRPr lang="en-US"/>
      </a:defPPr>
      <a:lvl1pPr marL="0" algn="l" defTabSz="514384" rtl="0" eaLnBrk="1" latinLnBrk="0" hangingPunct="1">
        <a:defRPr sz="1012" kern="1200">
          <a:solidFill>
            <a:schemeClr val="tx1"/>
          </a:solidFill>
          <a:latin typeface="+mn-lt"/>
          <a:ea typeface="+mn-ea"/>
          <a:cs typeface="+mn-cs"/>
        </a:defRPr>
      </a:lvl1pPr>
      <a:lvl2pPr marL="257192" algn="l" defTabSz="514384" rtl="0" eaLnBrk="1" latinLnBrk="0" hangingPunct="1">
        <a:defRPr sz="1012" kern="1200">
          <a:solidFill>
            <a:schemeClr val="tx1"/>
          </a:solidFill>
          <a:latin typeface="+mn-lt"/>
          <a:ea typeface="+mn-ea"/>
          <a:cs typeface="+mn-cs"/>
        </a:defRPr>
      </a:lvl2pPr>
      <a:lvl3pPr marL="514384" algn="l" defTabSz="514384" rtl="0" eaLnBrk="1" latinLnBrk="0" hangingPunct="1">
        <a:defRPr sz="1012" kern="1200">
          <a:solidFill>
            <a:schemeClr val="tx1"/>
          </a:solidFill>
          <a:latin typeface="+mn-lt"/>
          <a:ea typeface="+mn-ea"/>
          <a:cs typeface="+mn-cs"/>
        </a:defRPr>
      </a:lvl3pPr>
      <a:lvl4pPr marL="771575" algn="l" defTabSz="514384" rtl="0" eaLnBrk="1" latinLnBrk="0" hangingPunct="1">
        <a:defRPr sz="1012" kern="1200">
          <a:solidFill>
            <a:schemeClr val="tx1"/>
          </a:solidFill>
          <a:latin typeface="+mn-lt"/>
          <a:ea typeface="+mn-ea"/>
          <a:cs typeface="+mn-cs"/>
        </a:defRPr>
      </a:lvl4pPr>
      <a:lvl5pPr marL="1028767" algn="l" defTabSz="514384" rtl="0" eaLnBrk="1" latinLnBrk="0" hangingPunct="1">
        <a:defRPr sz="1012" kern="1200">
          <a:solidFill>
            <a:schemeClr val="tx1"/>
          </a:solidFill>
          <a:latin typeface="+mn-lt"/>
          <a:ea typeface="+mn-ea"/>
          <a:cs typeface="+mn-cs"/>
        </a:defRPr>
      </a:lvl5pPr>
      <a:lvl6pPr marL="1285959" algn="l" defTabSz="514384" rtl="0" eaLnBrk="1" latinLnBrk="0" hangingPunct="1">
        <a:defRPr sz="1012" kern="1200">
          <a:solidFill>
            <a:schemeClr val="tx1"/>
          </a:solidFill>
          <a:latin typeface="+mn-lt"/>
          <a:ea typeface="+mn-ea"/>
          <a:cs typeface="+mn-cs"/>
        </a:defRPr>
      </a:lvl6pPr>
      <a:lvl7pPr marL="1543151" algn="l" defTabSz="514384" rtl="0" eaLnBrk="1" latinLnBrk="0" hangingPunct="1">
        <a:defRPr sz="1012" kern="1200">
          <a:solidFill>
            <a:schemeClr val="tx1"/>
          </a:solidFill>
          <a:latin typeface="+mn-lt"/>
          <a:ea typeface="+mn-ea"/>
          <a:cs typeface="+mn-cs"/>
        </a:defRPr>
      </a:lvl7pPr>
      <a:lvl8pPr marL="1800343" algn="l" defTabSz="514384" rtl="0" eaLnBrk="1" latinLnBrk="0" hangingPunct="1">
        <a:defRPr sz="1012" kern="1200">
          <a:solidFill>
            <a:schemeClr val="tx1"/>
          </a:solidFill>
          <a:latin typeface="+mn-lt"/>
          <a:ea typeface="+mn-ea"/>
          <a:cs typeface="+mn-cs"/>
        </a:defRPr>
      </a:lvl8pPr>
      <a:lvl9pPr marL="2057535" algn="l" defTabSz="514384" rtl="0" eaLnBrk="1" latinLnBrk="0" hangingPunct="1">
        <a:defRPr sz="101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11894473-F785-4BB4-9536-27995D306F2A}" type="datetime1">
              <a:rPr lang="en-US" smtClean="0"/>
              <a:t>11/4/2021</a:t>
            </a:fld>
            <a:endParaRPr lang="en-US" dirty="0"/>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D28F98DD-89AA-4B78-9B4B-21F3862CAE90}" type="slidenum">
              <a:rPr lang="en-US" smtClean="0"/>
              <a:t>‹#›</a:t>
            </a:fld>
            <a:endParaRPr lang="en-US" dirty="0"/>
          </a:p>
        </p:txBody>
      </p:sp>
    </p:spTree>
    <p:extLst>
      <p:ext uri="{BB962C8B-B14F-4D97-AF65-F5344CB8AC3E}">
        <p14:creationId xmlns:p14="http://schemas.microsoft.com/office/powerpoint/2010/main" val="78004080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514384"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96" indent="-128596" algn="l" defTabSz="514384"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88" indent="-128596" algn="l" defTabSz="514384" rtl="0" eaLnBrk="1" latinLnBrk="0" hangingPunct="1">
        <a:lnSpc>
          <a:spcPct val="90000"/>
        </a:lnSpc>
        <a:spcBef>
          <a:spcPts val="282"/>
        </a:spcBef>
        <a:buFont typeface="Arial" panose="020B0604020202020204" pitchFamily="34" charset="0"/>
        <a:buChar char="•"/>
        <a:defRPr sz="1350" kern="1200">
          <a:solidFill>
            <a:schemeClr val="tx1"/>
          </a:solidFill>
          <a:latin typeface="+mn-lt"/>
          <a:ea typeface="+mn-ea"/>
          <a:cs typeface="+mn-cs"/>
        </a:defRPr>
      </a:lvl2pPr>
      <a:lvl3pPr marL="642980" indent="-128596" algn="l" defTabSz="514384" rtl="0" eaLnBrk="1" latinLnBrk="0" hangingPunct="1">
        <a:lnSpc>
          <a:spcPct val="90000"/>
        </a:lnSpc>
        <a:spcBef>
          <a:spcPts val="282"/>
        </a:spcBef>
        <a:buFont typeface="Arial" panose="020B0604020202020204" pitchFamily="34" charset="0"/>
        <a:buChar char="•"/>
        <a:defRPr sz="1125" kern="1200">
          <a:solidFill>
            <a:schemeClr val="tx1"/>
          </a:solidFill>
          <a:latin typeface="+mn-lt"/>
          <a:ea typeface="+mn-ea"/>
          <a:cs typeface="+mn-cs"/>
        </a:defRPr>
      </a:lvl3pPr>
      <a:lvl4pPr marL="900172" indent="-128596" algn="l" defTabSz="514384"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4pPr>
      <a:lvl5pPr marL="1157364" indent="-128596" algn="l" defTabSz="514384"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5pPr>
      <a:lvl6pPr marL="1414555" indent="-128596" algn="l" defTabSz="514384"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6pPr>
      <a:lvl7pPr marL="1671747" indent="-128596" algn="l" defTabSz="514384"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7pPr>
      <a:lvl8pPr marL="1928939" indent="-128596" algn="l" defTabSz="514384"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8pPr>
      <a:lvl9pPr marL="2186131" indent="-128596" algn="l" defTabSz="514384"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9pPr>
    </p:bodyStyle>
    <p:otherStyle>
      <a:defPPr>
        <a:defRPr lang="en-US"/>
      </a:defPPr>
      <a:lvl1pPr marL="0" algn="l" defTabSz="514384" rtl="0" eaLnBrk="1" latinLnBrk="0" hangingPunct="1">
        <a:defRPr sz="1012" kern="1200">
          <a:solidFill>
            <a:schemeClr val="tx1"/>
          </a:solidFill>
          <a:latin typeface="+mn-lt"/>
          <a:ea typeface="+mn-ea"/>
          <a:cs typeface="+mn-cs"/>
        </a:defRPr>
      </a:lvl1pPr>
      <a:lvl2pPr marL="257192" algn="l" defTabSz="514384" rtl="0" eaLnBrk="1" latinLnBrk="0" hangingPunct="1">
        <a:defRPr sz="1012" kern="1200">
          <a:solidFill>
            <a:schemeClr val="tx1"/>
          </a:solidFill>
          <a:latin typeface="+mn-lt"/>
          <a:ea typeface="+mn-ea"/>
          <a:cs typeface="+mn-cs"/>
        </a:defRPr>
      </a:lvl2pPr>
      <a:lvl3pPr marL="514384" algn="l" defTabSz="514384" rtl="0" eaLnBrk="1" latinLnBrk="0" hangingPunct="1">
        <a:defRPr sz="1012" kern="1200">
          <a:solidFill>
            <a:schemeClr val="tx1"/>
          </a:solidFill>
          <a:latin typeface="+mn-lt"/>
          <a:ea typeface="+mn-ea"/>
          <a:cs typeface="+mn-cs"/>
        </a:defRPr>
      </a:lvl3pPr>
      <a:lvl4pPr marL="771575" algn="l" defTabSz="514384" rtl="0" eaLnBrk="1" latinLnBrk="0" hangingPunct="1">
        <a:defRPr sz="1012" kern="1200">
          <a:solidFill>
            <a:schemeClr val="tx1"/>
          </a:solidFill>
          <a:latin typeface="+mn-lt"/>
          <a:ea typeface="+mn-ea"/>
          <a:cs typeface="+mn-cs"/>
        </a:defRPr>
      </a:lvl4pPr>
      <a:lvl5pPr marL="1028767" algn="l" defTabSz="514384" rtl="0" eaLnBrk="1" latinLnBrk="0" hangingPunct="1">
        <a:defRPr sz="1012" kern="1200">
          <a:solidFill>
            <a:schemeClr val="tx1"/>
          </a:solidFill>
          <a:latin typeface="+mn-lt"/>
          <a:ea typeface="+mn-ea"/>
          <a:cs typeface="+mn-cs"/>
        </a:defRPr>
      </a:lvl5pPr>
      <a:lvl6pPr marL="1285959" algn="l" defTabSz="514384" rtl="0" eaLnBrk="1" latinLnBrk="0" hangingPunct="1">
        <a:defRPr sz="1012" kern="1200">
          <a:solidFill>
            <a:schemeClr val="tx1"/>
          </a:solidFill>
          <a:latin typeface="+mn-lt"/>
          <a:ea typeface="+mn-ea"/>
          <a:cs typeface="+mn-cs"/>
        </a:defRPr>
      </a:lvl6pPr>
      <a:lvl7pPr marL="1543151" algn="l" defTabSz="514384" rtl="0" eaLnBrk="1" latinLnBrk="0" hangingPunct="1">
        <a:defRPr sz="1012" kern="1200">
          <a:solidFill>
            <a:schemeClr val="tx1"/>
          </a:solidFill>
          <a:latin typeface="+mn-lt"/>
          <a:ea typeface="+mn-ea"/>
          <a:cs typeface="+mn-cs"/>
        </a:defRPr>
      </a:lvl7pPr>
      <a:lvl8pPr marL="1800343" algn="l" defTabSz="514384" rtl="0" eaLnBrk="1" latinLnBrk="0" hangingPunct="1">
        <a:defRPr sz="1012" kern="1200">
          <a:solidFill>
            <a:schemeClr val="tx1"/>
          </a:solidFill>
          <a:latin typeface="+mn-lt"/>
          <a:ea typeface="+mn-ea"/>
          <a:cs typeface="+mn-cs"/>
        </a:defRPr>
      </a:lvl8pPr>
      <a:lvl9pPr marL="2057535" algn="l" defTabSz="514384" rtl="0" eaLnBrk="1" latinLnBrk="0" hangingPunct="1">
        <a:defRPr sz="10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8" Type="http://schemas.openxmlformats.org/officeDocument/2006/relationships/hyperlink" Target="https://www.hud.gov/sites/dfiles/PIH/documents/IHBG-CARES_Formula_Allocations_4.3.20%20.pdf" TargetMode="External"/><Relationship Id="rId3" Type="http://schemas.openxmlformats.org/officeDocument/2006/relationships/hyperlink" Target="http://www.hud.gov/sites/dfiles/PIH/documents/DTL_CARES_Act_Reporting_6.28.21.pdf" TargetMode="External"/><Relationship Id="rId7" Type="http://schemas.openxmlformats.org/officeDocument/2006/relationships/hyperlink" Target="https://www.hud.gov/sites/dfiles/PIH/images/DTL%20IHGB-CARES%204-3-20.pdf" TargetMode="External"/><Relationship Id="rId12" Type="http://schemas.openxmlformats.org/officeDocument/2006/relationships/hyperlink" Target="https://www.hud.gov/sites/dfiles/PIH/documents/DTL_ICDBG_CARES.pdf"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www.hud.gov/sites/dfiles/PIH/documents/DTL%20IHBG-CARES_Notice_4.22.20.pdf" TargetMode="External"/><Relationship Id="rId11" Type="http://schemas.openxmlformats.org/officeDocument/2006/relationships/hyperlink" Target="https://www.hud.gov/sites/dfiles/PIH/documents/DTL_ICDBG-CARES_ImplementationMay152020.pdf" TargetMode="External"/><Relationship Id="rId5" Type="http://schemas.openxmlformats.org/officeDocument/2006/relationships/hyperlink" Target="https://www.hud.gov/sites/dfiles/PIH/documents/CARES_Act__DTL_No_Reporting_Dec_17_2020.pdf" TargetMode="External"/><Relationship Id="rId10" Type="http://schemas.openxmlformats.org/officeDocument/2006/relationships/hyperlink" Target="https://www.hud.gov/sites/dfiles/OCHCO/documents/ICDBG-CARES-Training.pdf" TargetMode="External"/><Relationship Id="rId4" Type="http://schemas.openxmlformats.org/officeDocument/2006/relationships/hyperlink" Target="https://www.hud.gov/sites/dfiles/PIH/documents/DTLL_Cares_Act_Reporting3.26.21.pdf" TargetMode="External"/><Relationship Id="rId9" Type="http://schemas.openxmlformats.org/officeDocument/2006/relationships/hyperlink" Target="mailto:IHBGformula@firstpic.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slide" Target="slide19.xml"/><Relationship Id="rId26" Type="http://schemas.openxmlformats.org/officeDocument/2006/relationships/slide" Target="slide113.xml"/><Relationship Id="rId3" Type="http://schemas.openxmlformats.org/officeDocument/2006/relationships/image" Target="../media/image3.png"/><Relationship Id="rId21" Type="http://schemas.openxmlformats.org/officeDocument/2006/relationships/slide" Target="slide53.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slide" Target="slide10.xml"/><Relationship Id="rId25" Type="http://schemas.openxmlformats.org/officeDocument/2006/relationships/slide" Target="slide101.xml"/><Relationship Id="rId2" Type="http://schemas.openxmlformats.org/officeDocument/2006/relationships/image" Target="../media/image2.png"/><Relationship Id="rId16" Type="http://schemas.openxmlformats.org/officeDocument/2006/relationships/slide" Target="slide6.xml"/><Relationship Id="rId20"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slide" Target="slide86.xml"/><Relationship Id="rId5" Type="http://schemas.openxmlformats.org/officeDocument/2006/relationships/image" Target="../media/image5.png"/><Relationship Id="rId15" Type="http://schemas.openxmlformats.org/officeDocument/2006/relationships/slide" Target="slide1.xml"/><Relationship Id="rId23" Type="http://schemas.openxmlformats.org/officeDocument/2006/relationships/slide" Target="slide76.xml"/><Relationship Id="rId10" Type="http://schemas.openxmlformats.org/officeDocument/2006/relationships/image" Target="../media/image10.png"/><Relationship Id="rId19" Type="http://schemas.openxmlformats.org/officeDocument/2006/relationships/slide" Target="slide27.xml"/><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slide" Target="slide64.xml"/><Relationship Id="rId27" Type="http://schemas.openxmlformats.org/officeDocument/2006/relationships/slide" Target="slide1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www.hud.gov/sites/dfiles/PIH/documents/IHBG-ARP_for_Codetalk3.24.21.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210.png"/></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package" Target="../embeddings/Microsoft_Word_Document.docx"/></Relationships>
</file>

<file path=ppt/slides/_rels/slide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2.xml"/></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2.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2.xml"/></Relationships>
</file>

<file path=ppt/slides/_rels/slide9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2.xml"/><Relationship Id="rId1" Type="http://schemas.openxmlformats.org/officeDocument/2006/relationships/vmlDrawing" Target="../drawings/vmlDrawing2.vml"/><Relationship Id="rId5" Type="http://schemas.openxmlformats.org/officeDocument/2006/relationships/image" Target="../media/image43.png"/><Relationship Id="rId4" Type="http://schemas.openxmlformats.org/officeDocument/2006/relationships/image" Target="../media/image42.emf"/></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2.xml"/></Relationships>
</file>

<file path=ppt/slides/_rels/slide9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2.xml"/></Relationships>
</file>

<file path=ppt/slides/_rels/slide9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2.xml"/></Relationships>
</file>

<file path=ppt/slides/_rels/slide9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2.xml"/><Relationship Id="rId4" Type="http://schemas.openxmlformats.org/officeDocument/2006/relationships/image" Target="../media/image56.png"/></Relationships>
</file>

<file path=ppt/slides/_rels/slide9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2.xml"/></Relationships>
</file>

<file path=ppt/slides/_rels/slide9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E5EB9D9-22C3-42EA-BC5F-0BF08701C669}"/>
              </a:ext>
            </a:extLst>
          </p:cNvPr>
          <p:cNvSpPr>
            <a:spLocks noGrp="1"/>
          </p:cNvSpPr>
          <p:nvPr>
            <p:ph type="title"/>
          </p:nvPr>
        </p:nvSpPr>
        <p:spPr>
          <a:xfrm>
            <a:off x="659220" y="735106"/>
            <a:ext cx="10709368" cy="2928470"/>
          </a:xfrm>
        </p:spPr>
        <p:txBody>
          <a:bodyPr vert="horz" lIns="91440" tIns="45720" rIns="91440" bIns="45720" rtlCol="0" anchor="b">
            <a:normAutofit/>
          </a:bodyPr>
          <a:lstStyle/>
          <a:p>
            <a:r>
              <a:rPr lang="en-US" sz="6000" kern="1200" dirty="0">
                <a:solidFill>
                  <a:schemeClr val="tx1"/>
                </a:solidFill>
                <a:latin typeface="+mj-lt"/>
                <a:ea typeface="+mj-ea"/>
                <a:cs typeface="+mj-cs"/>
              </a:rPr>
              <a:t>IHBG-ARP IMPLEMENTATION TRAINING </a:t>
            </a:r>
          </a:p>
        </p:txBody>
      </p:sp>
      <p:sp>
        <p:nvSpPr>
          <p:cNvPr id="3" name="Text Placeholder 2">
            <a:extLst>
              <a:ext uri="{FF2B5EF4-FFF2-40B4-BE49-F238E27FC236}">
                <a16:creationId xmlns:a16="http://schemas.microsoft.com/office/drawing/2014/main" id="{E17420C9-6E4C-408D-87E2-BF138515E7D3}"/>
              </a:ext>
            </a:extLst>
          </p:cNvPr>
          <p:cNvSpPr>
            <a:spLocks noGrp="1"/>
          </p:cNvSpPr>
          <p:nvPr>
            <p:ph type="body" idx="1"/>
          </p:nvPr>
        </p:nvSpPr>
        <p:spPr/>
        <p:txBody>
          <a:bodyPr/>
          <a:lstStyle/>
          <a:p>
            <a:endParaRPr lang="en-US" dirty="0"/>
          </a:p>
        </p:txBody>
      </p:sp>
      <p:sp>
        <p:nvSpPr>
          <p:cNvPr id="9" name="Slide Number Placeholder 8"/>
          <p:cNvSpPr>
            <a:spLocks noGrp="1"/>
          </p:cNvSpPr>
          <p:nvPr>
            <p:ph type="sldNum" sz="quarter" idx="12"/>
          </p:nvPr>
        </p:nvSpPr>
        <p:spPr/>
        <p:txBody>
          <a:bodyPr/>
          <a:lstStyle/>
          <a:p>
            <a:fld id="{E760783A-A40A-4A5E-95F7-ACFE048AA298}"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5DD3-F15E-4DE9-A55C-0AE050DED1D7}"/>
              </a:ext>
            </a:extLst>
          </p:cNvPr>
          <p:cNvSpPr>
            <a:spLocks noGrp="1"/>
          </p:cNvSpPr>
          <p:nvPr>
            <p:ph type="ctrTitle"/>
          </p:nvPr>
        </p:nvSpPr>
        <p:spPr>
          <a:xfrm>
            <a:off x="1085405" y="758952"/>
            <a:ext cx="10058400" cy="3566160"/>
          </a:xfrm>
        </p:spPr>
        <p:txBody>
          <a:bodyPr>
            <a:normAutofit/>
          </a:bodyPr>
          <a:lstStyle/>
          <a:p>
            <a:r>
              <a:rPr lang="en-US" sz="6000" b="0" dirty="0"/>
              <a:t>WAIVERS AND ALTERNATIVE REQUIREMENTS</a:t>
            </a:r>
          </a:p>
        </p:txBody>
      </p:sp>
      <p:sp>
        <p:nvSpPr>
          <p:cNvPr id="3" name="Subtitle 2">
            <a:extLst>
              <a:ext uri="{FF2B5EF4-FFF2-40B4-BE49-F238E27FC236}">
                <a16:creationId xmlns:a16="http://schemas.microsoft.com/office/drawing/2014/main" id="{C4DAFE29-10AA-4CE6-9AAC-A33CEDEA2A80}"/>
              </a:ext>
            </a:extLst>
          </p:cNvPr>
          <p:cNvSpPr>
            <a:spLocks noGrp="1"/>
          </p:cNvSpPr>
          <p:nvPr>
            <p:ph type="subTitle" idx="1"/>
          </p:nvPr>
        </p:nvSpPr>
        <p:spPr/>
        <p:txBody>
          <a:bodyPr/>
          <a:lstStyle/>
          <a:p>
            <a:endParaRPr lang="en-US" dirty="0"/>
          </a:p>
        </p:txBody>
      </p:sp>
      <p:sp>
        <p:nvSpPr>
          <p:cNvPr id="7" name="Slide Number Placeholder 6"/>
          <p:cNvSpPr>
            <a:spLocks noGrp="1"/>
          </p:cNvSpPr>
          <p:nvPr>
            <p:ph type="sldNum" sz="quarter" idx="12"/>
          </p:nvPr>
        </p:nvSpPr>
        <p:spPr/>
        <p:txBody>
          <a:bodyPr/>
          <a:lstStyle/>
          <a:p>
            <a:fld id="{E760783A-A40A-4A5E-95F7-ACFE048AA298}" type="slidenum">
              <a:rPr lang="en-US" smtClean="0"/>
              <a:t>10</a:t>
            </a:fld>
            <a:endParaRPr lang="en-US" dirty="0"/>
          </a:p>
        </p:txBody>
      </p:sp>
    </p:spTree>
    <p:extLst>
      <p:ext uri="{BB962C8B-B14F-4D97-AF65-F5344CB8AC3E}">
        <p14:creationId xmlns:p14="http://schemas.microsoft.com/office/powerpoint/2010/main" val="31915283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4251" y="0"/>
            <a:ext cx="51435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sp>
        <p:nvSpPr>
          <p:cNvPr id="13"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7866" y="332349"/>
            <a:ext cx="4436269" cy="619330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pic>
        <p:nvPicPr>
          <p:cNvPr id="3" name="Picture 2">
            <a:extLst>
              <a:ext uri="{FF2B5EF4-FFF2-40B4-BE49-F238E27FC236}">
                <a16:creationId xmlns:a16="http://schemas.microsoft.com/office/drawing/2014/main" id="{266FFDCD-CF53-4187-99AA-56D282A47307}"/>
              </a:ext>
            </a:extLst>
          </p:cNvPr>
          <p:cNvPicPr>
            <a:picLocks noChangeAspect="1"/>
          </p:cNvPicPr>
          <p:nvPr/>
        </p:nvPicPr>
        <p:blipFill>
          <a:blip r:embed="rId2"/>
          <a:stretch>
            <a:fillRect/>
          </a:stretch>
        </p:blipFill>
        <p:spPr>
          <a:xfrm>
            <a:off x="4006851" y="2313892"/>
            <a:ext cx="4188198" cy="2230215"/>
          </a:xfrm>
          <a:prstGeom prst="rect">
            <a:avLst/>
          </a:prstGeom>
        </p:spPr>
      </p:pic>
      <p:sp>
        <p:nvSpPr>
          <p:cNvPr id="6" name="Slide Number Placeholder 5"/>
          <p:cNvSpPr>
            <a:spLocks noGrp="1"/>
          </p:cNvSpPr>
          <p:nvPr>
            <p:ph type="sldNum" sz="quarter" idx="12"/>
          </p:nvPr>
        </p:nvSpPr>
        <p:spPr/>
        <p:txBody>
          <a:bodyPr/>
          <a:lstStyle/>
          <a:p>
            <a:fld id="{D28F98DD-89AA-4B78-9B4B-21F3862CAE90}" type="slidenum">
              <a:rPr lang="en-US" smtClean="0"/>
              <a:t>100</a:t>
            </a:fld>
            <a:endParaRPr lang="en-US" dirty="0"/>
          </a:p>
        </p:txBody>
      </p:sp>
    </p:spTree>
    <p:extLst>
      <p:ext uri="{BB962C8B-B14F-4D97-AF65-F5344CB8AC3E}">
        <p14:creationId xmlns:p14="http://schemas.microsoft.com/office/powerpoint/2010/main" val="18970936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100051" y="3444949"/>
            <a:ext cx="10058400" cy="843821"/>
          </a:xfrm>
          <a:prstGeom prst="rect">
            <a:avLst/>
          </a:prstGeom>
        </p:spPr>
        <p:txBody>
          <a:bodyPr vert="horz" wrap="square" lIns="0" tIns="12700" rIns="0" bIns="0" rtlCol="0">
            <a:spAutoFit/>
          </a:bodyPr>
          <a:lstStyle/>
          <a:p>
            <a:pPr marL="12700">
              <a:lnSpc>
                <a:spcPct val="100000"/>
              </a:lnSpc>
              <a:spcBef>
                <a:spcPts val="100"/>
              </a:spcBef>
            </a:pPr>
            <a:r>
              <a:rPr lang="en-US" sz="5400" b="0" dirty="0">
                <a:latin typeface="+mn-lt"/>
              </a:rPr>
              <a:t>SAMPLE PROGRAM DESCRIPTIONS</a:t>
            </a:r>
            <a:endParaRPr lang="en-US" sz="5400" b="0" spc="-55" dirty="0">
              <a:latin typeface="+mj-lt"/>
            </a:endParaRPr>
          </a:p>
        </p:txBody>
      </p:sp>
      <p:sp>
        <p:nvSpPr>
          <p:cNvPr id="4" name="Subtitle 3">
            <a:extLst>
              <a:ext uri="{FF2B5EF4-FFF2-40B4-BE49-F238E27FC236}">
                <a16:creationId xmlns:a16="http://schemas.microsoft.com/office/drawing/2014/main" id="{B79B1417-2559-48F6-95EC-78F105C1631B}"/>
              </a:ext>
            </a:extLst>
          </p:cNvPr>
          <p:cNvSpPr>
            <a:spLocks noGrp="1"/>
          </p:cNvSpPr>
          <p:nvPr>
            <p:ph type="subTitle" idx="1"/>
          </p:nvPr>
        </p:nvSpPr>
        <p:spPr/>
        <p:txBody>
          <a:bodyPr/>
          <a:lstStyle/>
          <a:p>
            <a:endParaRPr lang="en-US" dirty="0"/>
          </a:p>
        </p:txBody>
      </p:sp>
      <p:sp>
        <p:nvSpPr>
          <p:cNvPr id="7" name="Slide Number Placeholder 6"/>
          <p:cNvSpPr>
            <a:spLocks noGrp="1"/>
          </p:cNvSpPr>
          <p:nvPr>
            <p:ph type="sldNum" sz="quarter" idx="12"/>
          </p:nvPr>
        </p:nvSpPr>
        <p:spPr/>
        <p:txBody>
          <a:bodyPr/>
          <a:lstStyle/>
          <a:p>
            <a:fld id="{E760783A-A40A-4A5E-95F7-ACFE048AA298}" type="slidenum">
              <a:rPr lang="en-US" smtClean="0"/>
              <a:t>101</a:t>
            </a:fld>
            <a:endParaRPr lang="en-US" dirty="0"/>
          </a:p>
        </p:txBody>
      </p:sp>
    </p:spTree>
    <p:extLst>
      <p:ext uri="{BB962C8B-B14F-4D97-AF65-F5344CB8AC3E}">
        <p14:creationId xmlns:p14="http://schemas.microsoft.com/office/powerpoint/2010/main" val="28667132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1E552-2860-406E-80FB-AAD5C2069B26}"/>
              </a:ext>
            </a:extLst>
          </p:cNvPr>
          <p:cNvSpPr txBox="1"/>
          <p:nvPr/>
        </p:nvSpPr>
        <p:spPr>
          <a:xfrm>
            <a:off x="642938" y="642938"/>
            <a:ext cx="10904538" cy="4716463"/>
          </a:xfrm>
          <a:prstGeom prst="rect">
            <a:avLst/>
          </a:prstGeom>
          <a:noFill/>
        </p:spPr>
        <p:txBody>
          <a:bodyPr wrap="square" anchor="t">
            <a:normAutofit/>
          </a:bodyPr>
          <a:lstStyle/>
          <a:p>
            <a:pPr marL="25400" marR="84455" eaLnBrk="0" hangingPunct="0">
              <a:lnSpc>
                <a:spcPct val="93000"/>
              </a:lnSpc>
              <a:spcBef>
                <a:spcPts val="585"/>
              </a:spcBef>
              <a:spcAft>
                <a:spcPts val="0"/>
              </a:spcAft>
            </a:pPr>
            <a:r>
              <a:rPr lang="en-US" sz="2800" dirty="0">
                <a:effectLst/>
                <a:latin typeface="Calibri" panose="020F0502020204030204" pitchFamily="34" charset="0"/>
                <a:ea typeface="Times New Roman" panose="02020603050405020304" pitchFamily="18" charset="0"/>
              </a:rPr>
              <a:t>The Crow Creek Housing Authority (CCHA) plans to maintain normal operations and fund eligible affordable</a:t>
            </a:r>
            <a:r>
              <a:rPr lang="en-US" sz="2800" spc="5" dirty="0">
                <a:effectLst/>
                <a:latin typeface="Calibri" panose="020F0502020204030204" pitchFamily="34" charset="0"/>
                <a:ea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rPr>
              <a:t>housing activities under NAHASDA during the period CCHA is impacted by COVID-19.</a:t>
            </a:r>
            <a:r>
              <a:rPr lang="en-US" sz="2800" spc="5" dirty="0">
                <a:effectLst/>
                <a:latin typeface="Calibri" panose="020F0502020204030204" pitchFamily="34" charset="0"/>
                <a:ea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rPr>
              <a:t>All standard CCHA</a:t>
            </a:r>
            <a:r>
              <a:rPr lang="en-US" sz="2800" spc="5" dirty="0">
                <a:effectLst/>
                <a:latin typeface="Calibri" panose="020F0502020204030204" pitchFamily="34" charset="0"/>
                <a:ea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rPr>
              <a:t>activities and services have been and will continue to be significantly impacted by the COVID situation.</a:t>
            </a:r>
            <a:r>
              <a:rPr lang="en-US" sz="2800" spc="5" dirty="0">
                <a:effectLst/>
                <a:latin typeface="Calibri" panose="020F0502020204030204" pitchFamily="34" charset="0"/>
                <a:ea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rPr>
              <a:t>This</a:t>
            </a:r>
            <a:r>
              <a:rPr lang="en-US" sz="2800" spc="5" dirty="0">
                <a:effectLst/>
                <a:latin typeface="Calibri" panose="020F0502020204030204" pitchFamily="34" charset="0"/>
                <a:ea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rPr>
              <a:t>activity covers the time frame starting June 2020 and is projected to end June 2021. This activity represents a</a:t>
            </a:r>
            <a:r>
              <a:rPr lang="en-US" sz="2800" spc="5" dirty="0">
                <a:effectLst/>
                <a:latin typeface="Calibri" panose="020F0502020204030204" pitchFamily="34" charset="0"/>
                <a:ea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rPr>
              <a:t>portion (22%) of the operation costs projected for this period. During this time frame, the CCHA will operate at a baseline level at a modified level of efficiency with a primary focus on resident and staff health and safety.</a:t>
            </a:r>
          </a:p>
        </p:txBody>
      </p:sp>
      <p:sp>
        <p:nvSpPr>
          <p:cNvPr id="5" name="TextBox 4">
            <a:extLst>
              <a:ext uri="{FF2B5EF4-FFF2-40B4-BE49-F238E27FC236}">
                <a16:creationId xmlns:a16="http://schemas.microsoft.com/office/drawing/2014/main" id="{87EA8940-3C24-4AF7-A142-2ACD9A2641F8}"/>
              </a:ext>
            </a:extLst>
          </p:cNvPr>
          <p:cNvSpPr txBox="1"/>
          <p:nvPr/>
        </p:nvSpPr>
        <p:spPr>
          <a:xfrm>
            <a:off x="642938" y="4883375"/>
            <a:ext cx="10904538" cy="785813"/>
          </a:xfrm>
          <a:prstGeom prst="rect">
            <a:avLst/>
          </a:prstGeom>
          <a:noFill/>
        </p:spPr>
        <p:txBody>
          <a:bodyPr wrap="square" anchor="t">
            <a:normAutofit/>
          </a:bodyPr>
          <a:lstStyle/>
          <a:p>
            <a:pPr marL="25400" marR="541020" eaLnBrk="0" hangingPunct="0">
              <a:lnSpc>
                <a:spcPct val="93000"/>
              </a:lnSpc>
              <a:spcBef>
                <a:spcPts val="585"/>
              </a:spcBef>
              <a:spcAft>
                <a:spcPts val="0"/>
              </a:spcAft>
            </a:pPr>
            <a:r>
              <a:rPr lang="en-US" sz="2400" dirty="0">
                <a:effectLst/>
                <a:latin typeface="Calibri" panose="020F0502020204030204" pitchFamily="34" charset="0"/>
                <a:ea typeface="Times New Roman" panose="02020603050405020304" pitchFamily="18" charset="0"/>
              </a:rPr>
              <a:t>Provide temporary shelter-in-place rental assistance to protect Indian families from the further spread of</a:t>
            </a:r>
            <a:r>
              <a:rPr lang="en-US" sz="2400" spc="-270" dirty="0">
                <a:effectLst/>
                <a:latin typeface="Calibri" panose="020F0502020204030204" pitchFamily="34" charset="0"/>
                <a:ea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rPr>
              <a:t>COVID-19.</a:t>
            </a:r>
          </a:p>
        </p:txBody>
      </p:sp>
      <p:sp>
        <p:nvSpPr>
          <p:cNvPr id="6" name="Rectangle 5">
            <a:extLst>
              <a:ext uri="{FF2B5EF4-FFF2-40B4-BE49-F238E27FC236}">
                <a16:creationId xmlns:a16="http://schemas.microsoft.com/office/drawing/2014/main" id="{7FF13847-28B9-43B8-A84C-DE552E68026A}"/>
              </a:ext>
            </a:extLst>
          </p:cNvPr>
          <p:cNvSpPr/>
          <p:nvPr/>
        </p:nvSpPr>
        <p:spPr>
          <a:xfrm>
            <a:off x="9176657" y="5725886"/>
            <a:ext cx="2002972" cy="598714"/>
          </a:xfrm>
          <a:prstGeom prst="rect">
            <a:avLst/>
          </a:prstGeom>
          <a:solidFill>
            <a:srgbClr val="AB52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CCHA</a:t>
            </a:r>
          </a:p>
        </p:txBody>
      </p:sp>
      <p:sp>
        <p:nvSpPr>
          <p:cNvPr id="9" name="Slide Number Placeholder 8"/>
          <p:cNvSpPr>
            <a:spLocks noGrp="1"/>
          </p:cNvSpPr>
          <p:nvPr>
            <p:ph type="sldNum" sz="quarter" idx="12"/>
          </p:nvPr>
        </p:nvSpPr>
        <p:spPr/>
        <p:txBody>
          <a:bodyPr/>
          <a:lstStyle/>
          <a:p>
            <a:fld id="{D28F98DD-89AA-4B78-9B4B-21F3862CAE90}" type="slidenum">
              <a:rPr lang="en-US" smtClean="0"/>
              <a:t>102</a:t>
            </a:fld>
            <a:endParaRPr lang="en-US" dirty="0"/>
          </a:p>
        </p:txBody>
      </p:sp>
    </p:spTree>
    <p:extLst>
      <p:ext uri="{BB962C8B-B14F-4D97-AF65-F5344CB8AC3E}">
        <p14:creationId xmlns:p14="http://schemas.microsoft.com/office/powerpoint/2010/main" val="24327212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809AE3-9F02-4868-BF52-CFA8C504CFB1}"/>
              </a:ext>
            </a:extLst>
          </p:cNvPr>
          <p:cNvSpPr txBox="1"/>
          <p:nvPr/>
        </p:nvSpPr>
        <p:spPr>
          <a:xfrm>
            <a:off x="587829" y="644993"/>
            <a:ext cx="10765972" cy="1477328"/>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rPr>
              <a:t>CCHA plans to acquire and distribute "CARES" packages consisting of Personal Protective Equipment (PPE)</a:t>
            </a:r>
            <a:r>
              <a:rPr lang="en-US" sz="1800" spc="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(masks, gloves, etc.), health supplies (thermometers, tissues, hand soap, hand sanitizer, etc.) and cleaning and</a:t>
            </a:r>
            <a:r>
              <a:rPr lang="en-US" sz="1800" spc="-27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disinfecting supplies (disinfectant, bleach, spray bottles, disinfectant wipes, etc.) to current participants in our</a:t>
            </a:r>
            <a:r>
              <a:rPr lang="en-US" sz="1800" spc="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housing assistance programs as well as the CCHA employees. Supplies will be replenished as necessary if</a:t>
            </a:r>
            <a:r>
              <a:rPr lang="en-US" sz="1800" spc="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requested.</a:t>
            </a:r>
            <a:endParaRPr lang="en-US" dirty="0"/>
          </a:p>
        </p:txBody>
      </p:sp>
      <p:sp>
        <p:nvSpPr>
          <p:cNvPr id="6" name="TextBox 5">
            <a:extLst>
              <a:ext uri="{FF2B5EF4-FFF2-40B4-BE49-F238E27FC236}">
                <a16:creationId xmlns:a16="http://schemas.microsoft.com/office/drawing/2014/main" id="{525ADA3F-8289-47BE-936F-F02F79109410}"/>
              </a:ext>
            </a:extLst>
          </p:cNvPr>
          <p:cNvSpPr txBox="1"/>
          <p:nvPr/>
        </p:nvSpPr>
        <p:spPr>
          <a:xfrm>
            <a:off x="511629" y="2404407"/>
            <a:ext cx="10842172" cy="1233671"/>
          </a:xfrm>
          <a:prstGeom prst="rect">
            <a:avLst/>
          </a:prstGeom>
          <a:noFill/>
        </p:spPr>
        <p:txBody>
          <a:bodyPr wrap="square">
            <a:spAutoFit/>
          </a:bodyPr>
          <a:lstStyle/>
          <a:p>
            <a:pPr marL="60960" marR="182880" indent="-3810" eaLnBrk="0" hangingPunct="0">
              <a:lnSpc>
                <a:spcPct val="103000"/>
              </a:lnSpc>
              <a:spcBef>
                <a:spcPts val="545"/>
              </a:spcBef>
              <a:spcAft>
                <a:spcPts val="0"/>
              </a:spcAft>
            </a:pPr>
            <a:r>
              <a:rPr lang="en-US" sz="1800" spc="-15" dirty="0">
                <a:effectLst/>
                <a:latin typeface="Arial" panose="020B0604020202020204" pitchFamily="34" charset="0"/>
                <a:ea typeface="Times New Roman" panose="02020603050405020304" pitchFamily="18" charset="0"/>
              </a:rPr>
              <a:t>All</a:t>
            </a:r>
            <a:r>
              <a:rPr lang="en-US" sz="1800" spc="-9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families</a:t>
            </a:r>
            <a:r>
              <a:rPr lang="en-US" sz="1800" spc="-15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will</a:t>
            </a:r>
            <a:r>
              <a:rPr lang="en-US" sz="1800" spc="-9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receive</a:t>
            </a:r>
            <a:r>
              <a:rPr lang="en-US" sz="1800" spc="-16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an</a:t>
            </a:r>
            <a:r>
              <a:rPr lang="en-US" sz="1800" spc="-10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initial</a:t>
            </a:r>
            <a:r>
              <a:rPr lang="en-US" sz="1800" spc="-13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allocation</a:t>
            </a:r>
            <a:r>
              <a:rPr lang="en-US" sz="1800" spc="-9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of</a:t>
            </a:r>
            <a:r>
              <a:rPr lang="en-US" sz="1800" spc="-16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PPE and</a:t>
            </a:r>
            <a:r>
              <a:rPr lang="en-US" sz="1800" spc="-13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cleaning</a:t>
            </a:r>
            <a:r>
              <a:rPr lang="en-US" sz="1800" spc="-15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supplies</a:t>
            </a:r>
            <a:r>
              <a:rPr lang="en-US" sz="1800" spc="-12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to</a:t>
            </a:r>
            <a:r>
              <a:rPr lang="en-US" sz="1800" spc="-10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help</a:t>
            </a:r>
            <a:r>
              <a:rPr lang="en-US" sz="1800" spc="-7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them</a:t>
            </a:r>
            <a:r>
              <a:rPr lang="en-US" sz="1800" spc="-10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prepare</a:t>
            </a:r>
            <a:r>
              <a:rPr lang="en-US" sz="1800" spc="-12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for</a:t>
            </a:r>
            <a:r>
              <a:rPr lang="en-US" sz="1800" spc="-14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and</a:t>
            </a:r>
            <a:r>
              <a:rPr lang="en-US" sz="1800" spc="-10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protect</a:t>
            </a:r>
            <a:r>
              <a:rPr lang="en-US" sz="1800" spc="-5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their</a:t>
            </a:r>
            <a:r>
              <a:rPr lang="en-US" sz="1800" spc="-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families</a:t>
            </a:r>
            <a:r>
              <a:rPr lang="en-US" sz="1800" spc="-15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from</a:t>
            </a:r>
            <a:r>
              <a:rPr lang="en-US" sz="1800" spc="-17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COVID-19</a:t>
            </a:r>
            <a:r>
              <a:rPr lang="en-US" sz="1800" spc="-12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with</a:t>
            </a:r>
            <a:r>
              <a:rPr lang="en-US" sz="1800" spc="-14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an</a:t>
            </a:r>
            <a:r>
              <a:rPr lang="en-US" sz="1800" spc="-13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approximate</a:t>
            </a:r>
            <a:r>
              <a:rPr lang="en-US" sz="1800" spc="-15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cost</a:t>
            </a:r>
            <a:r>
              <a:rPr lang="en-US" sz="1800" spc="-7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of</a:t>
            </a:r>
            <a:r>
              <a:rPr lang="en-US" sz="1800" spc="-9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up</a:t>
            </a:r>
            <a:r>
              <a:rPr lang="en-US" sz="1800" spc="-7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to</a:t>
            </a:r>
            <a:r>
              <a:rPr lang="en-US" sz="1800" spc="-12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$250</a:t>
            </a:r>
            <a:r>
              <a:rPr lang="en-US" sz="1800" spc="-12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per</a:t>
            </a:r>
            <a:r>
              <a:rPr lang="en-US" sz="1800" spc="-10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family.</a:t>
            </a:r>
            <a:r>
              <a:rPr lang="en-US" sz="1800" spc="-165"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Any</a:t>
            </a:r>
            <a:r>
              <a:rPr lang="en-US" sz="1800" spc="-115"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remaining</a:t>
            </a:r>
            <a:r>
              <a:rPr lang="en-US" sz="1800" spc="-9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funds</a:t>
            </a:r>
            <a:r>
              <a:rPr lang="en-US" sz="1800" spc="-155"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for</a:t>
            </a:r>
            <a:r>
              <a:rPr lang="en-US" sz="1800" spc="-8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this</a:t>
            </a:r>
            <a:r>
              <a:rPr lang="en-US" sz="1800" spc="-19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activity</a:t>
            </a:r>
            <a:r>
              <a:rPr lang="en-US" sz="1800" spc="-11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will</a:t>
            </a:r>
            <a:r>
              <a:rPr lang="en-US" sz="1800" spc="-5"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be</a:t>
            </a:r>
            <a:r>
              <a:rPr lang="en-US" sz="1800" spc="-125"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used</a:t>
            </a:r>
            <a:r>
              <a:rPr lang="en-US" sz="1800" spc="-70"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for</a:t>
            </a:r>
            <a:r>
              <a:rPr lang="en-US" sz="1800" spc="-105"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replenish</a:t>
            </a:r>
            <a:r>
              <a:rPr lang="en-US" sz="1800" spc="-100"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requests.</a:t>
            </a:r>
            <a:r>
              <a:rPr lang="en-US" sz="1800" spc="-210"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CCHA</a:t>
            </a:r>
            <a:r>
              <a:rPr lang="en-US" sz="1800" spc="-140"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plans</a:t>
            </a:r>
            <a:r>
              <a:rPr lang="en-US" sz="1800" spc="-125"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to</a:t>
            </a:r>
            <a:r>
              <a:rPr lang="en-US" sz="1800" spc="-105"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provide</a:t>
            </a:r>
            <a:r>
              <a:rPr lang="en-US" sz="1800" spc="-125"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up</a:t>
            </a:r>
            <a:r>
              <a:rPr lang="en-US" sz="1800" spc="-75"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to</a:t>
            </a:r>
            <a:r>
              <a:rPr lang="en-US" sz="1800" spc="-125"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500</a:t>
            </a:r>
            <a:r>
              <a:rPr lang="en-US" sz="1800" spc="-19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CARES</a:t>
            </a:r>
            <a:r>
              <a:rPr lang="en-US" sz="1800" spc="-19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packages</a:t>
            </a:r>
            <a:r>
              <a:rPr lang="en-US" sz="1800" spc="-12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throughout</a:t>
            </a:r>
            <a:r>
              <a:rPr lang="en-US" sz="1800" spc="-50"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the</a:t>
            </a:r>
            <a:r>
              <a:rPr lang="en-US" sz="1800" spc="-14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12</a:t>
            </a:r>
            <a:r>
              <a:rPr lang="en-US" sz="1800" spc="-12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months</a:t>
            </a:r>
            <a:r>
              <a:rPr lang="en-US" sz="1800" spc="-180"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covered</a:t>
            </a:r>
            <a:r>
              <a:rPr lang="en-US" sz="1800" spc="-1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by</a:t>
            </a:r>
            <a:r>
              <a:rPr lang="en-US" sz="1800" spc="-9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this</a:t>
            </a:r>
            <a:r>
              <a:rPr lang="en-US" sz="1800" spc="-15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plan.</a:t>
            </a:r>
          </a:p>
        </p:txBody>
      </p:sp>
      <p:sp>
        <p:nvSpPr>
          <p:cNvPr id="7" name="Rectangle 6">
            <a:extLst>
              <a:ext uri="{FF2B5EF4-FFF2-40B4-BE49-F238E27FC236}">
                <a16:creationId xmlns:a16="http://schemas.microsoft.com/office/drawing/2014/main" id="{38F57FB9-D867-4369-81FB-21FCCACDD531}"/>
              </a:ext>
            </a:extLst>
          </p:cNvPr>
          <p:cNvSpPr/>
          <p:nvPr/>
        </p:nvSpPr>
        <p:spPr>
          <a:xfrm>
            <a:off x="9176657" y="5671456"/>
            <a:ext cx="2002972" cy="598714"/>
          </a:xfrm>
          <a:prstGeom prst="rect">
            <a:avLst/>
          </a:prstGeom>
          <a:solidFill>
            <a:srgbClr val="AB52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CCHA</a:t>
            </a:r>
          </a:p>
        </p:txBody>
      </p:sp>
      <p:sp>
        <p:nvSpPr>
          <p:cNvPr id="9" name="Slide Number Placeholder 8"/>
          <p:cNvSpPr>
            <a:spLocks noGrp="1"/>
          </p:cNvSpPr>
          <p:nvPr>
            <p:ph type="sldNum" sz="quarter" idx="12"/>
          </p:nvPr>
        </p:nvSpPr>
        <p:spPr/>
        <p:txBody>
          <a:bodyPr/>
          <a:lstStyle/>
          <a:p>
            <a:fld id="{D28F98DD-89AA-4B78-9B4B-21F3862CAE90}" type="slidenum">
              <a:rPr lang="en-US" smtClean="0"/>
              <a:t>103</a:t>
            </a:fld>
            <a:endParaRPr lang="en-US" dirty="0"/>
          </a:p>
        </p:txBody>
      </p:sp>
    </p:spTree>
    <p:extLst>
      <p:ext uri="{BB962C8B-B14F-4D97-AF65-F5344CB8AC3E}">
        <p14:creationId xmlns:p14="http://schemas.microsoft.com/office/powerpoint/2010/main" val="8044030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B1D36E-D9AC-4658-B94C-1D18687016F7}"/>
              </a:ext>
            </a:extLst>
          </p:cNvPr>
          <p:cNvSpPr txBox="1"/>
          <p:nvPr/>
        </p:nvSpPr>
        <p:spPr>
          <a:xfrm>
            <a:off x="576943" y="1520722"/>
            <a:ext cx="10678885" cy="1754326"/>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rPr>
              <a:t>CCHA</a:t>
            </a:r>
            <a:r>
              <a:rPr lang="en-US" sz="1800" spc="-11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plans</a:t>
            </a:r>
            <a:r>
              <a:rPr lang="en-US" sz="1800" spc="-8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to</a:t>
            </a:r>
            <a:r>
              <a:rPr lang="en-US" sz="1800" spc="-6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provide</a:t>
            </a:r>
            <a:r>
              <a:rPr lang="en-US" sz="1800" spc="-5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temporary</a:t>
            </a:r>
            <a:r>
              <a:rPr lang="en-US" sz="1800" spc="-14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shelter-in-place</a:t>
            </a:r>
            <a:r>
              <a:rPr lang="en-US" sz="1800" spc="-8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rental</a:t>
            </a:r>
            <a:r>
              <a:rPr lang="en-US" sz="1800" spc="-9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assistance</a:t>
            </a:r>
            <a:r>
              <a:rPr lang="en-US" sz="1800" spc="-5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to</a:t>
            </a:r>
            <a:r>
              <a:rPr lang="en-US" sz="1800" spc="-10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a</a:t>
            </a:r>
            <a:r>
              <a:rPr lang="en-US" sz="1800" spc="-10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member</a:t>
            </a:r>
            <a:r>
              <a:rPr lang="en-US" sz="1800" spc="-6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or</a:t>
            </a:r>
            <a:r>
              <a:rPr lang="en-US" sz="1800" spc="-6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members</a:t>
            </a:r>
            <a:r>
              <a:rPr lang="en-US" sz="1800" spc="-12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of</a:t>
            </a:r>
            <a:r>
              <a:rPr lang="en-US" sz="1800" spc="-9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an</a:t>
            </a:r>
            <a:r>
              <a:rPr lang="en-US" sz="1800" spc="-12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Indian</a:t>
            </a:r>
            <a:r>
              <a:rPr lang="en-US" sz="1800" spc="-6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family</a:t>
            </a:r>
            <a:r>
              <a:rPr lang="en-US" sz="1800" spc="-125"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who</a:t>
            </a:r>
            <a:r>
              <a:rPr lang="en-US" sz="1800" spc="5"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have</a:t>
            </a:r>
            <a:r>
              <a:rPr lang="en-US" sz="1800" spc="-95"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to</a:t>
            </a:r>
            <a:r>
              <a:rPr lang="en-US" sz="1800" spc="-105" dirty="0">
                <a:effectLst/>
                <a:latin typeface="Arial" panose="020B0604020202020204" pitchFamily="34" charset="0"/>
                <a:ea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rPr>
              <a:t>isolate</a:t>
            </a:r>
            <a:r>
              <a:rPr lang="en-US" sz="1800" spc="-12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infected</a:t>
            </a:r>
            <a:r>
              <a:rPr lang="en-US" sz="1800" spc="-90"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persons</a:t>
            </a:r>
            <a:r>
              <a:rPr lang="en-US" sz="1800" spc="-15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from</a:t>
            </a:r>
            <a:r>
              <a:rPr lang="en-US" sz="1800" spc="-10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others.</a:t>
            </a:r>
            <a:r>
              <a:rPr lang="en-US" sz="1800" spc="-2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CCHA</a:t>
            </a:r>
            <a:r>
              <a:rPr lang="en-US" sz="1800" spc="-140"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will</a:t>
            </a:r>
            <a:r>
              <a:rPr lang="en-US" sz="1800" spc="-9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provide</a:t>
            </a:r>
            <a:r>
              <a:rPr lang="en-US" sz="1800" spc="-9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temporary</a:t>
            </a:r>
            <a:r>
              <a:rPr lang="en-US" sz="1800" spc="-150"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assistance</a:t>
            </a:r>
            <a:r>
              <a:rPr lang="en-US" sz="1800" spc="-9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to</a:t>
            </a:r>
            <a:r>
              <a:rPr lang="en-US" sz="1800" spc="-10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families</a:t>
            </a:r>
            <a:r>
              <a:rPr lang="en-US" sz="1800" spc="-15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in</a:t>
            </a:r>
            <a:r>
              <a:rPr lang="en-US" sz="1800" spc="-90"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facilities</a:t>
            </a:r>
            <a:r>
              <a:rPr lang="en-US" sz="1800" spc="-15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designed</a:t>
            </a:r>
            <a:r>
              <a:rPr lang="en-US" sz="1800" spc="-15"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to</a:t>
            </a:r>
            <a:r>
              <a:rPr lang="en-US" sz="1800" spc="-6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shelter-in-place</a:t>
            </a:r>
            <a:r>
              <a:rPr lang="en-US" sz="1800" spc="-6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including</a:t>
            </a:r>
            <a:r>
              <a:rPr lang="en-US" sz="1800" spc="-6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privately</a:t>
            </a:r>
            <a:r>
              <a:rPr lang="en-US" sz="1800" spc="-6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owned</a:t>
            </a:r>
            <a:r>
              <a:rPr lang="en-US" sz="1800" spc="-6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units,</a:t>
            </a:r>
            <a:r>
              <a:rPr lang="en-US" sz="1800" spc="-60" dirty="0">
                <a:effectLst/>
                <a:latin typeface="Arial" panose="020B0604020202020204" pitchFamily="34" charset="0"/>
                <a:ea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rPr>
              <a:t>hotels,</a:t>
            </a:r>
            <a:r>
              <a:rPr lang="en-US" sz="1800" spc="-60" dirty="0">
                <a:effectLst/>
                <a:latin typeface="Arial" panose="020B0604020202020204" pitchFamily="34" charset="0"/>
                <a:ea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rPr>
              <a:t>and</a:t>
            </a:r>
            <a:r>
              <a:rPr lang="en-US" sz="1800" spc="-60" dirty="0">
                <a:effectLst/>
                <a:latin typeface="Arial" panose="020B0604020202020204" pitchFamily="34" charset="0"/>
                <a:ea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rPr>
              <a:t>similar</a:t>
            </a:r>
            <a:r>
              <a:rPr lang="en-US" sz="1800" spc="-55" dirty="0">
                <a:effectLst/>
                <a:latin typeface="Arial" panose="020B0604020202020204" pitchFamily="34" charset="0"/>
                <a:ea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rPr>
              <a:t>facilities</a:t>
            </a:r>
            <a:r>
              <a:rPr lang="en-US" sz="1800" spc="-60" dirty="0">
                <a:effectLst/>
                <a:latin typeface="Arial" panose="020B0604020202020204" pitchFamily="34" charset="0"/>
                <a:ea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rPr>
              <a:t>designed</a:t>
            </a:r>
            <a:r>
              <a:rPr lang="en-US" sz="1800" spc="-60" dirty="0">
                <a:effectLst/>
                <a:latin typeface="Arial" panose="020B0604020202020204" pitchFamily="34" charset="0"/>
                <a:ea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rPr>
              <a:t>to</a:t>
            </a:r>
            <a:r>
              <a:rPr lang="en-US" sz="1800" spc="-60" dirty="0">
                <a:effectLst/>
                <a:latin typeface="Arial" panose="020B0604020202020204" pitchFamily="34" charset="0"/>
                <a:ea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rPr>
              <a:t>shelter-in-place</a:t>
            </a:r>
            <a:r>
              <a:rPr lang="en-US" sz="1800" spc="-60" dirty="0">
                <a:effectLst/>
                <a:latin typeface="Arial" panose="020B0604020202020204" pitchFamily="34" charset="0"/>
                <a:ea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rPr>
              <a:t>or</a:t>
            </a:r>
            <a:r>
              <a:rPr lang="en-US" sz="1800"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isolate</a:t>
            </a:r>
            <a:r>
              <a:rPr lang="en-US" sz="1800" spc="-125"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infected</a:t>
            </a:r>
            <a:r>
              <a:rPr lang="en-US" sz="1800" spc="-9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persons</a:t>
            </a:r>
            <a:r>
              <a:rPr lang="en-US" sz="1800" spc="-15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from</a:t>
            </a:r>
            <a:r>
              <a:rPr lang="en-US" sz="1800" spc="-10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others.</a:t>
            </a:r>
            <a:r>
              <a:rPr lang="en-US" sz="1800" spc="2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It's</a:t>
            </a:r>
            <a:r>
              <a:rPr lang="en-US" sz="1800" spc="-19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anticipated</a:t>
            </a:r>
            <a:r>
              <a:rPr lang="en-US" sz="1800" spc="-6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that</a:t>
            </a:r>
            <a:r>
              <a:rPr lang="en-US" sz="1800" spc="-7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up</a:t>
            </a:r>
            <a:r>
              <a:rPr lang="en-US" sz="1800" spc="-7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to</a:t>
            </a:r>
            <a:r>
              <a:rPr lang="en-US" sz="1800" spc="-12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20</a:t>
            </a:r>
            <a:r>
              <a:rPr lang="en-US" sz="1800" spc="-12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families</a:t>
            </a:r>
            <a:r>
              <a:rPr lang="en-US" sz="1800" spc="-15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will</a:t>
            </a:r>
            <a:r>
              <a:rPr lang="en-US" sz="1800" spc="-9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need</a:t>
            </a:r>
            <a:r>
              <a:rPr lang="en-US" sz="1800" spc="-6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this</a:t>
            </a:r>
            <a:r>
              <a:rPr lang="en-US" sz="1800" spc="-19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assistance</a:t>
            </a:r>
            <a:r>
              <a:rPr lang="en-US" sz="1800" spc="-12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over</a:t>
            </a:r>
            <a:r>
              <a:rPr lang="en-US" sz="1800" spc="-8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the</a:t>
            </a:r>
            <a:r>
              <a:rPr lang="en-US" sz="1800" spc="-14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12-month</a:t>
            </a:r>
            <a:r>
              <a:rPr lang="en-US" sz="1800" spc="-10" dirty="0">
                <a:effectLst/>
                <a:latin typeface="Arial" panose="020B0604020202020204" pitchFamily="34" charset="0"/>
                <a:ea typeface="Times New Roman" panose="02020603050405020304" pitchFamily="18" charset="0"/>
              </a:rPr>
              <a:t> </a:t>
            </a:r>
            <a:r>
              <a:rPr lang="en-US" sz="1800" spc="-20" dirty="0">
                <a:effectLst/>
                <a:latin typeface="Arial" panose="020B0604020202020204" pitchFamily="34" charset="0"/>
                <a:ea typeface="Times New Roman" panose="02020603050405020304" pitchFamily="18" charset="0"/>
              </a:rPr>
              <a:t>period</a:t>
            </a:r>
            <a:r>
              <a:rPr lang="en-US" sz="1800" spc="-13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covered</a:t>
            </a:r>
            <a:r>
              <a:rPr lang="en-US" sz="1800" spc="-9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by</a:t>
            </a:r>
            <a:r>
              <a:rPr lang="en-US" sz="1800" spc="-9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this</a:t>
            </a:r>
            <a:r>
              <a:rPr lang="en-US" sz="1800" spc="-15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plan</a:t>
            </a:r>
            <a:r>
              <a:rPr lang="en-US" sz="1800" spc="-10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with</a:t>
            </a:r>
            <a:r>
              <a:rPr lang="en-US" sz="1800" spc="-14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an</a:t>
            </a:r>
            <a:r>
              <a:rPr lang="en-US" sz="1800" spc="-130"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estimated</a:t>
            </a:r>
            <a:r>
              <a:rPr lang="en-US" sz="1800" spc="-12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cost</a:t>
            </a:r>
            <a:r>
              <a:rPr lang="en-US" sz="1800" spc="-7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of</a:t>
            </a:r>
            <a:r>
              <a:rPr lang="en-US" sz="1800" spc="-9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up</a:t>
            </a:r>
            <a:r>
              <a:rPr lang="en-US" sz="1800" spc="-7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to</a:t>
            </a:r>
            <a:r>
              <a:rPr lang="en-US" sz="1800" spc="-12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$1,000</a:t>
            </a:r>
            <a:r>
              <a:rPr lang="en-US" sz="1800" spc="-12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per</a:t>
            </a:r>
            <a:r>
              <a:rPr lang="en-US" sz="1800" spc="-105" dirty="0">
                <a:effectLst/>
                <a:latin typeface="Arial" panose="020B0604020202020204" pitchFamily="34" charset="0"/>
                <a:ea typeface="Times New Roman" panose="02020603050405020304" pitchFamily="18" charset="0"/>
              </a:rPr>
              <a:t> </a:t>
            </a:r>
            <a:r>
              <a:rPr lang="en-US" sz="1800" spc="-15" dirty="0">
                <a:effectLst/>
                <a:latin typeface="Arial" panose="020B0604020202020204" pitchFamily="34" charset="0"/>
                <a:ea typeface="Times New Roman" panose="02020603050405020304" pitchFamily="18" charset="0"/>
              </a:rPr>
              <a:t>family.</a:t>
            </a:r>
            <a:endParaRPr lang="en-US" dirty="0"/>
          </a:p>
        </p:txBody>
      </p:sp>
      <p:sp>
        <p:nvSpPr>
          <p:cNvPr id="8" name="TextBox 7">
            <a:extLst>
              <a:ext uri="{FF2B5EF4-FFF2-40B4-BE49-F238E27FC236}">
                <a16:creationId xmlns:a16="http://schemas.microsoft.com/office/drawing/2014/main" id="{981A50D9-F86C-4309-9739-88D3BD61C056}"/>
              </a:ext>
            </a:extLst>
          </p:cNvPr>
          <p:cNvSpPr txBox="1"/>
          <p:nvPr/>
        </p:nvSpPr>
        <p:spPr>
          <a:xfrm>
            <a:off x="576943" y="591109"/>
            <a:ext cx="10678885" cy="644279"/>
          </a:xfrm>
          <a:prstGeom prst="rect">
            <a:avLst/>
          </a:prstGeom>
          <a:noFill/>
        </p:spPr>
        <p:txBody>
          <a:bodyPr wrap="square">
            <a:spAutoFit/>
          </a:bodyPr>
          <a:lstStyle/>
          <a:p>
            <a:pPr marL="25400" marR="541020" eaLnBrk="0" hangingPunct="0">
              <a:lnSpc>
                <a:spcPct val="103000"/>
              </a:lnSpc>
              <a:spcBef>
                <a:spcPts val="585"/>
              </a:spcBef>
              <a:spcAft>
                <a:spcPts val="0"/>
              </a:spcAft>
            </a:pPr>
            <a:r>
              <a:rPr lang="en-US" sz="1800" dirty="0">
                <a:effectLst/>
                <a:latin typeface="Arial" panose="020B0604020202020204" pitchFamily="34" charset="0"/>
                <a:ea typeface="Times New Roman" panose="02020603050405020304" pitchFamily="18" charset="0"/>
              </a:rPr>
              <a:t>Provide temporary shelter-in-place rental assistance to protect Indian families from the further spread of</a:t>
            </a:r>
            <a:r>
              <a:rPr lang="en-US" sz="1800" spc="-27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COVID-19.</a:t>
            </a:r>
          </a:p>
        </p:txBody>
      </p:sp>
      <p:sp>
        <p:nvSpPr>
          <p:cNvPr id="9" name="Rectangle 8">
            <a:extLst>
              <a:ext uri="{FF2B5EF4-FFF2-40B4-BE49-F238E27FC236}">
                <a16:creationId xmlns:a16="http://schemas.microsoft.com/office/drawing/2014/main" id="{7049067E-3A32-4BBE-AC79-4CDF3A031D9F}"/>
              </a:ext>
            </a:extLst>
          </p:cNvPr>
          <p:cNvSpPr/>
          <p:nvPr/>
        </p:nvSpPr>
        <p:spPr>
          <a:xfrm>
            <a:off x="9176657" y="5671456"/>
            <a:ext cx="2002972" cy="598714"/>
          </a:xfrm>
          <a:prstGeom prst="rect">
            <a:avLst/>
          </a:prstGeom>
          <a:solidFill>
            <a:srgbClr val="AB52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CCHA</a:t>
            </a:r>
          </a:p>
        </p:txBody>
      </p:sp>
      <p:sp>
        <p:nvSpPr>
          <p:cNvPr id="7" name="Slide Number Placeholder 6"/>
          <p:cNvSpPr>
            <a:spLocks noGrp="1"/>
          </p:cNvSpPr>
          <p:nvPr>
            <p:ph type="sldNum" sz="quarter" idx="12"/>
          </p:nvPr>
        </p:nvSpPr>
        <p:spPr/>
        <p:txBody>
          <a:bodyPr/>
          <a:lstStyle/>
          <a:p>
            <a:fld id="{D28F98DD-89AA-4B78-9B4B-21F3862CAE90}" type="slidenum">
              <a:rPr lang="en-US" smtClean="0"/>
              <a:t>104</a:t>
            </a:fld>
            <a:endParaRPr lang="en-US" dirty="0"/>
          </a:p>
        </p:txBody>
      </p:sp>
    </p:spTree>
    <p:extLst>
      <p:ext uri="{BB962C8B-B14F-4D97-AF65-F5344CB8AC3E}">
        <p14:creationId xmlns:p14="http://schemas.microsoft.com/office/powerpoint/2010/main" val="42664716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FAC613-1949-4C92-9B14-B1F8F9118379}"/>
              </a:ext>
            </a:extLst>
          </p:cNvPr>
          <p:cNvSpPr txBox="1"/>
          <p:nvPr/>
        </p:nvSpPr>
        <p:spPr>
          <a:xfrm>
            <a:off x="468086" y="75086"/>
            <a:ext cx="11495314" cy="4069897"/>
          </a:xfrm>
          <a:prstGeom prst="rect">
            <a:avLst/>
          </a:prstGeom>
          <a:noFill/>
        </p:spPr>
        <p:txBody>
          <a:bodyPr wrap="square">
            <a:spAutoFit/>
          </a:bodyPr>
          <a:lstStyle/>
          <a:p>
            <a:pPr marL="25400" marR="145415">
              <a:lnSpc>
                <a:spcPct val="103000"/>
              </a:lnSpc>
              <a:spcBef>
                <a:spcPts val="585"/>
              </a:spcBef>
              <a:spcAft>
                <a:spcPts val="0"/>
              </a:spcAft>
            </a:pPr>
            <a:r>
              <a:rPr lang="en-US" sz="1800" dirty="0">
                <a:effectLst/>
                <a:latin typeface="Arial" panose="020B0604020202020204" pitchFamily="34" charset="0"/>
                <a:ea typeface="Arial" panose="020B0604020202020204" pitchFamily="34" charset="0"/>
              </a:rPr>
              <a:t>In 2018 ESHA was awarded a $690,000 Indian Community Development Block Grant (ICDBG) to construct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infrastructure that will support the development of affordable housing in Fort Washakie, WY. The infrastructure</a:t>
            </a:r>
            <a:r>
              <a:rPr lang="en-US" sz="1800" spc="-2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will consist of installing water, sewer, and power lines as well as constructing roads on a 15-acre parcel of land</a:t>
            </a:r>
            <a:r>
              <a:rPr lang="en-US" sz="1800" spc="-2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 the development of 24 units of low-income rental housing. In 2020, ESHA was awarded a $4,200,000</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Competitive Indian Housing Block Grant (IHBG) to construct the units. These projects represent a continuation</a:t>
            </a:r>
            <a:r>
              <a:rPr lang="en-US" sz="1800" spc="-2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 our long range affordable housing assistance program to provide safe and healthy homes for eligible tribal</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families.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development of the infrastructure followed by development of the new homes will alleviate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homelessness and overcrowded conditions and will prevent the spread of COVID-19 by protecting the health</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 safety of our low-income families. ESHA is committing $230,000 in leverage for the ICDBG project. This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COVID-19 prevention activity consists of using IHBG-ARP funds as 45% percent of our committed leverage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amount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($103,500), which will be spent during the period covered by this plan.</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22225" marR="0">
              <a:spcBef>
                <a:spcPts val="475"/>
              </a:spcBef>
              <a:spcAft>
                <a:spcPts val="0"/>
              </a:spcAft>
            </a:pPr>
            <a:r>
              <a:rPr lang="en-US" sz="1800" spc="-20" dirty="0">
                <a:effectLst/>
                <a:latin typeface="Arial" panose="020B0604020202020204" pitchFamily="34" charset="0"/>
                <a:ea typeface="Arial" panose="020B0604020202020204" pitchFamily="34" charset="0"/>
              </a:rPr>
              <a:t>(24)</a:t>
            </a:r>
            <a:r>
              <a:rPr lang="en-US" sz="1800" spc="-13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Infrastructure</a:t>
            </a:r>
            <a:r>
              <a:rPr lang="en-US" sz="1800" spc="-9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to</a:t>
            </a:r>
            <a:r>
              <a:rPr lang="en-US" sz="1800" spc="-18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Support</a:t>
            </a:r>
            <a:r>
              <a:rPr lang="en-US" sz="1800" spc="-110" dirty="0">
                <a:effectLst/>
                <a:latin typeface="Arial" panose="020B0604020202020204" pitchFamily="34" charset="0"/>
                <a:ea typeface="Arial" panose="020B0604020202020204" pitchFamily="34" charset="0"/>
              </a:rPr>
              <a:t> </a:t>
            </a:r>
            <a:r>
              <a:rPr lang="en-US" sz="1800" spc="-15" dirty="0">
                <a:effectLst/>
                <a:latin typeface="Arial" panose="020B0604020202020204" pitchFamily="34" charset="0"/>
                <a:ea typeface="Arial" panose="020B0604020202020204" pitchFamily="34" charset="0"/>
              </a:rPr>
              <a:t>Housing</a:t>
            </a:r>
            <a:r>
              <a:rPr lang="en-US" sz="1800" spc="-90" dirty="0">
                <a:effectLst/>
                <a:latin typeface="Arial" panose="020B0604020202020204" pitchFamily="34" charset="0"/>
                <a:ea typeface="Arial" panose="020B0604020202020204" pitchFamily="34" charset="0"/>
              </a:rPr>
              <a:t> </a:t>
            </a:r>
            <a:r>
              <a:rPr lang="en-US" sz="1800" spc="-15" dirty="0">
                <a:effectLst/>
                <a:latin typeface="Arial" panose="020B0604020202020204" pitchFamily="34" charset="0"/>
                <a:ea typeface="Arial" panose="020B0604020202020204" pitchFamily="34" charset="0"/>
              </a:rPr>
              <a:t>[202(2)]</a:t>
            </a:r>
            <a:endParaRPr lang="en-US" sz="1800" dirty="0">
              <a:effectLst/>
              <a:latin typeface="Arial" panose="020B0604020202020204" pitchFamily="34" charset="0"/>
              <a:ea typeface="Arial" panose="020B0604020202020204" pitchFamily="34" charset="0"/>
            </a:endParaRPr>
          </a:p>
        </p:txBody>
      </p:sp>
      <p:sp>
        <p:nvSpPr>
          <p:cNvPr id="7" name="Rectangle 6">
            <a:extLst>
              <a:ext uri="{FF2B5EF4-FFF2-40B4-BE49-F238E27FC236}">
                <a16:creationId xmlns:a16="http://schemas.microsoft.com/office/drawing/2014/main" id="{0B2D6F6B-CCF0-4980-A5CF-019E6291655F}"/>
              </a:ext>
            </a:extLst>
          </p:cNvPr>
          <p:cNvSpPr/>
          <p:nvPr/>
        </p:nvSpPr>
        <p:spPr>
          <a:xfrm>
            <a:off x="9176657" y="5431973"/>
            <a:ext cx="2002972" cy="598714"/>
          </a:xfrm>
          <a:prstGeom prst="rect">
            <a:avLst/>
          </a:prstGeom>
          <a:solidFill>
            <a:srgbClr val="AB52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ESHA</a:t>
            </a:r>
          </a:p>
        </p:txBody>
      </p:sp>
      <p:sp>
        <p:nvSpPr>
          <p:cNvPr id="8" name="Slide Number Placeholder 7"/>
          <p:cNvSpPr>
            <a:spLocks noGrp="1"/>
          </p:cNvSpPr>
          <p:nvPr>
            <p:ph type="sldNum" sz="quarter" idx="12"/>
          </p:nvPr>
        </p:nvSpPr>
        <p:spPr/>
        <p:txBody>
          <a:bodyPr/>
          <a:lstStyle/>
          <a:p>
            <a:fld id="{D28F98DD-89AA-4B78-9B4B-21F3862CAE90}" type="slidenum">
              <a:rPr lang="en-US" smtClean="0"/>
              <a:t>105</a:t>
            </a:fld>
            <a:endParaRPr lang="en-US" dirty="0"/>
          </a:p>
        </p:txBody>
      </p:sp>
    </p:spTree>
    <p:extLst>
      <p:ext uri="{BB962C8B-B14F-4D97-AF65-F5344CB8AC3E}">
        <p14:creationId xmlns:p14="http://schemas.microsoft.com/office/powerpoint/2010/main" val="17844477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FAC613-1949-4C92-9B14-B1F8F9118379}"/>
              </a:ext>
            </a:extLst>
          </p:cNvPr>
          <p:cNvSpPr txBox="1"/>
          <p:nvPr/>
        </p:nvSpPr>
        <p:spPr>
          <a:xfrm>
            <a:off x="468086" y="75086"/>
            <a:ext cx="11495314" cy="931217"/>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22225" marR="0">
              <a:spcBef>
                <a:spcPts val="475"/>
              </a:spcBef>
              <a:spcAft>
                <a:spcPts val="0"/>
              </a:spcAft>
            </a:pPr>
            <a:r>
              <a:rPr lang="en-US" sz="1800" spc="-20" dirty="0">
                <a:effectLst/>
                <a:latin typeface="Arial" panose="020B0604020202020204" pitchFamily="34" charset="0"/>
                <a:ea typeface="Arial" panose="020B0604020202020204" pitchFamily="34" charset="0"/>
              </a:rPr>
              <a:t>(24)</a:t>
            </a:r>
            <a:r>
              <a:rPr lang="en-US" sz="1800" spc="-13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Infrastructure</a:t>
            </a:r>
            <a:r>
              <a:rPr lang="en-US" sz="1800" spc="-9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to</a:t>
            </a:r>
            <a:r>
              <a:rPr lang="en-US" sz="1800" spc="-18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Support</a:t>
            </a:r>
            <a:r>
              <a:rPr lang="en-US" sz="1800" spc="-110" dirty="0">
                <a:effectLst/>
                <a:latin typeface="Arial" panose="020B0604020202020204" pitchFamily="34" charset="0"/>
                <a:ea typeface="Arial" panose="020B0604020202020204" pitchFamily="34" charset="0"/>
              </a:rPr>
              <a:t> </a:t>
            </a:r>
            <a:r>
              <a:rPr lang="en-US" sz="1800" spc="-15" dirty="0">
                <a:effectLst/>
                <a:latin typeface="Arial" panose="020B0604020202020204" pitchFamily="34" charset="0"/>
                <a:ea typeface="Arial" panose="020B0604020202020204" pitchFamily="34" charset="0"/>
              </a:rPr>
              <a:t>Housing</a:t>
            </a:r>
            <a:r>
              <a:rPr lang="en-US" sz="1800" spc="-90" dirty="0">
                <a:effectLst/>
                <a:latin typeface="Arial" panose="020B0604020202020204" pitchFamily="34" charset="0"/>
                <a:ea typeface="Arial" panose="020B0604020202020204" pitchFamily="34" charset="0"/>
              </a:rPr>
              <a:t> </a:t>
            </a:r>
            <a:r>
              <a:rPr lang="en-US" sz="1800" spc="-15" dirty="0">
                <a:effectLst/>
                <a:latin typeface="Arial" panose="020B0604020202020204" pitchFamily="34" charset="0"/>
                <a:ea typeface="Arial" panose="020B0604020202020204" pitchFamily="34" charset="0"/>
              </a:rPr>
              <a:t>[202(2)]</a:t>
            </a:r>
            <a:endParaRPr lang="en-US" sz="1800" dirty="0">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6C779945-91F5-4B91-834C-2421E2B55D0A}"/>
              </a:ext>
            </a:extLst>
          </p:cNvPr>
          <p:cNvSpPr txBox="1"/>
          <p:nvPr/>
        </p:nvSpPr>
        <p:spPr>
          <a:xfrm>
            <a:off x="587828" y="1362216"/>
            <a:ext cx="10025743" cy="1506823"/>
          </a:xfrm>
          <a:prstGeom prst="rect">
            <a:avLst/>
          </a:prstGeom>
          <a:noFill/>
        </p:spPr>
        <p:txBody>
          <a:bodyPr wrap="square">
            <a:spAutoFit/>
          </a:bodyPr>
          <a:lstStyle/>
          <a:p>
            <a:pPr marL="57785" marR="181610" indent="-4445">
              <a:lnSpc>
                <a:spcPct val="103000"/>
              </a:lnSpc>
              <a:spcBef>
                <a:spcPts val="545"/>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The</a:t>
            </a:r>
            <a:r>
              <a:rPr lang="en-US" sz="1800" spc="-7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type</a:t>
            </a:r>
            <a:r>
              <a:rPr lang="en-US" sz="1800" spc="-10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of</a:t>
            </a:r>
            <a:r>
              <a:rPr lang="en-US" sz="1800" spc="-1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assistance</a:t>
            </a:r>
            <a:r>
              <a:rPr lang="en-US" sz="1800" spc="-7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that</a:t>
            </a:r>
            <a:r>
              <a:rPr lang="en-US" sz="1800" spc="-4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will</a:t>
            </a:r>
            <a:r>
              <a:rPr lang="en-US" sz="1800" spc="-7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be</a:t>
            </a:r>
            <a:r>
              <a:rPr lang="en-US" sz="1800" spc="-10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provided</a:t>
            </a:r>
            <a:r>
              <a:rPr lang="en-US" sz="1800" spc="-9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consists</a:t>
            </a:r>
            <a:r>
              <a:rPr lang="en-US" sz="1800" spc="-13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of</a:t>
            </a:r>
            <a:r>
              <a:rPr lang="en-US" sz="1800" spc="-6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using</a:t>
            </a:r>
            <a:r>
              <a:rPr lang="en-US" sz="1800" spc="-7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our</a:t>
            </a:r>
            <a:r>
              <a:rPr lang="en-US" sz="1800" spc="-10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IHBG-ARP</a:t>
            </a:r>
            <a:r>
              <a:rPr lang="en-US" sz="1800" spc="-14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funds as</a:t>
            </a:r>
            <a:r>
              <a:rPr lang="en-US" sz="1800" spc="-13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leverage</a:t>
            </a:r>
            <a:r>
              <a:rPr lang="en-US" sz="1800" spc="-1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for</a:t>
            </a:r>
            <a:r>
              <a:rPr lang="en-US" sz="1800" spc="-5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the</a:t>
            </a:r>
            <a:r>
              <a:rPr lang="en-US" sz="1800" spc="-10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development</a:t>
            </a:r>
            <a:r>
              <a:rPr lang="en-US" sz="1800" spc="-4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of</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infrastructure</a:t>
            </a:r>
            <a:r>
              <a:rPr lang="en-US" sz="1800" spc="-7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during this</a:t>
            </a:r>
            <a:r>
              <a:rPr lang="en-US" sz="1800" spc="-1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plan</a:t>
            </a:r>
            <a:r>
              <a:rPr lang="en-US" sz="1800" spc="-5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year,</a:t>
            </a:r>
            <a:r>
              <a:rPr lang="en-US" sz="1800" spc="-9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which</a:t>
            </a:r>
            <a:r>
              <a:rPr lang="en-US" sz="1800" spc="-3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will</a:t>
            </a:r>
            <a:r>
              <a:rPr lang="en-US" sz="1800" spc="-2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help</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us</a:t>
            </a:r>
            <a:r>
              <a:rPr lang="en-US" sz="1800" spc="-1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prevent</a:t>
            </a:r>
            <a:r>
              <a:rPr lang="en-US" sz="1800" spc="2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the</a:t>
            </a:r>
            <a:r>
              <a:rPr lang="en-US" sz="1800" spc="-13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spread</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of</a:t>
            </a:r>
            <a:r>
              <a:rPr lang="en-US" sz="1800" spc="-11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COVID-19</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by</a:t>
            </a:r>
            <a:r>
              <a:rPr lang="en-US" sz="1800" spc="-5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providing</a:t>
            </a:r>
            <a:r>
              <a:rPr lang="en-US" sz="1800" spc="-4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healthy</a:t>
            </a:r>
            <a:r>
              <a:rPr lang="en-US" sz="1800" spc="-10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and</a:t>
            </a:r>
            <a:r>
              <a:rPr lang="en-US" sz="1800" spc="-1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safe</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homes</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for</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our</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tribal</a:t>
            </a:r>
            <a:r>
              <a:rPr lang="en-US" sz="1800" spc="-6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families</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who</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are</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currently</a:t>
            </a:r>
            <a:r>
              <a:rPr lang="en-US" sz="1800" spc="-6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homeless</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or</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living</a:t>
            </a:r>
            <a:r>
              <a:rPr lang="en-US" sz="1800" spc="-6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in</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overcrowded,</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unsafe,</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and</a:t>
            </a:r>
            <a:r>
              <a:rPr lang="en-US" sz="1800" spc="-6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unhealthy</a:t>
            </a:r>
            <a:r>
              <a:rPr lang="en-US" sz="1800" spc="-6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living</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spc="-30" dirty="0">
                <a:effectLst/>
                <a:latin typeface="Arial" panose="020B0604020202020204" pitchFamily="34" charset="0"/>
                <a:ea typeface="Arial" panose="020B0604020202020204" pitchFamily="34" charset="0"/>
                <a:cs typeface="Times New Roman" panose="02020603050405020304" pitchFamily="18" charset="0"/>
              </a:rPr>
              <a:t>conditions.</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spc="-30" dirty="0">
                <a:effectLst/>
                <a:latin typeface="Arial" panose="020B0604020202020204" pitchFamily="34" charset="0"/>
                <a:ea typeface="Arial" panose="020B0604020202020204" pitchFamily="34" charset="0"/>
                <a:cs typeface="Times New Roman" panose="02020603050405020304" pitchFamily="18" charset="0"/>
              </a:rPr>
              <a:t>The</a:t>
            </a:r>
            <a:r>
              <a:rPr lang="en-US" sz="1800" spc="-125" dirty="0">
                <a:effectLst/>
                <a:latin typeface="Arial" panose="020B0604020202020204" pitchFamily="34" charset="0"/>
                <a:ea typeface="Arial" panose="020B0604020202020204" pitchFamily="34" charset="0"/>
                <a:cs typeface="Times New Roman" panose="02020603050405020304" pitchFamily="18" charset="0"/>
              </a:rPr>
              <a:t> </a:t>
            </a:r>
            <a:r>
              <a:rPr lang="en-US" sz="1800" spc="-30" dirty="0">
                <a:effectLst/>
                <a:latin typeface="Arial" panose="020B0604020202020204" pitchFamily="34" charset="0"/>
                <a:ea typeface="Arial" panose="020B0604020202020204" pitchFamily="34" charset="0"/>
                <a:cs typeface="Times New Roman" panose="02020603050405020304" pitchFamily="18" charset="0"/>
              </a:rPr>
              <a:t>level</a:t>
            </a:r>
            <a:r>
              <a:rPr lang="en-US" sz="1800" spc="-95" dirty="0">
                <a:effectLst/>
                <a:latin typeface="Arial" panose="020B0604020202020204" pitchFamily="34" charset="0"/>
                <a:ea typeface="Arial" panose="020B0604020202020204" pitchFamily="34" charset="0"/>
                <a:cs typeface="Times New Roman" panose="02020603050405020304" pitchFamily="18" charset="0"/>
              </a:rPr>
              <a:t> </a:t>
            </a:r>
            <a:r>
              <a:rPr lang="en-US" sz="1800" spc="-30" dirty="0">
                <a:effectLst/>
                <a:latin typeface="Arial" panose="020B0604020202020204" pitchFamily="34" charset="0"/>
                <a:ea typeface="Arial" panose="020B0604020202020204" pitchFamily="34" charset="0"/>
                <a:cs typeface="Times New Roman" panose="02020603050405020304" pitchFamily="18" charset="0"/>
              </a:rPr>
              <a:t>of</a:t>
            </a:r>
            <a:r>
              <a:rPr lang="en-US" sz="1800" spc="-130" dirty="0">
                <a:effectLst/>
                <a:latin typeface="Arial" panose="020B0604020202020204" pitchFamily="34" charset="0"/>
                <a:ea typeface="Arial" panose="020B0604020202020204" pitchFamily="34" charset="0"/>
                <a:cs typeface="Times New Roman" panose="02020603050405020304" pitchFamily="18" charset="0"/>
              </a:rPr>
              <a:t> </a:t>
            </a:r>
            <a:r>
              <a:rPr lang="en-US" sz="1800" spc="-30" dirty="0">
                <a:effectLst/>
                <a:latin typeface="Arial" panose="020B0604020202020204" pitchFamily="34" charset="0"/>
                <a:ea typeface="Arial" panose="020B0604020202020204" pitchFamily="34" charset="0"/>
                <a:cs typeface="Times New Roman" panose="02020603050405020304" pitchFamily="18" charset="0"/>
              </a:rPr>
              <a:t>assistance</a:t>
            </a:r>
            <a:r>
              <a:rPr lang="en-US" sz="1800" spc="-120" dirty="0">
                <a:effectLst/>
                <a:latin typeface="Arial" panose="020B0604020202020204" pitchFamily="34" charset="0"/>
                <a:ea typeface="Arial" panose="020B0604020202020204" pitchFamily="34" charset="0"/>
                <a:cs typeface="Times New Roman" panose="02020603050405020304" pitchFamily="18" charset="0"/>
              </a:rPr>
              <a:t> </a:t>
            </a:r>
            <a:r>
              <a:rPr lang="en-US" sz="1800" spc="-30" dirty="0">
                <a:effectLst/>
                <a:latin typeface="Arial" panose="020B0604020202020204" pitchFamily="34" charset="0"/>
                <a:ea typeface="Arial" panose="020B0604020202020204" pitchFamily="34" charset="0"/>
                <a:cs typeface="Times New Roman" panose="02020603050405020304" pitchFamily="18" charset="0"/>
              </a:rPr>
              <a:t>will</a:t>
            </a:r>
            <a:r>
              <a:rPr lang="en-US" sz="1800" spc="-95" dirty="0">
                <a:effectLst/>
                <a:latin typeface="Arial" panose="020B0604020202020204" pitchFamily="34" charset="0"/>
                <a:ea typeface="Arial" panose="020B0604020202020204" pitchFamily="34" charset="0"/>
                <a:cs typeface="Times New Roman" panose="02020603050405020304" pitchFamily="18" charset="0"/>
              </a:rPr>
              <a:t> </a:t>
            </a:r>
            <a:r>
              <a:rPr lang="en-US" sz="1800" spc="-30" dirty="0">
                <a:effectLst/>
                <a:latin typeface="Arial" panose="020B0604020202020204" pitchFamily="34" charset="0"/>
                <a:ea typeface="Arial" panose="020B0604020202020204" pitchFamily="34" charset="0"/>
                <a:cs typeface="Times New Roman" panose="02020603050405020304" pitchFamily="18" charset="0"/>
              </a:rPr>
              <a:t>be</a:t>
            </a:r>
            <a:r>
              <a:rPr lang="en-US" sz="1800" spc="-125" dirty="0">
                <a:effectLst/>
                <a:latin typeface="Arial" panose="020B0604020202020204" pitchFamily="34" charset="0"/>
                <a:ea typeface="Arial" panose="020B0604020202020204" pitchFamily="34" charset="0"/>
                <a:cs typeface="Times New Roman" panose="02020603050405020304" pitchFamily="18" charset="0"/>
              </a:rPr>
              <a:t> </a:t>
            </a:r>
            <a:r>
              <a:rPr lang="en-US" sz="1800" spc="-30" dirty="0">
                <a:effectLst/>
                <a:latin typeface="Arial" panose="020B0604020202020204" pitchFamily="34" charset="0"/>
                <a:ea typeface="Arial" panose="020B0604020202020204" pitchFamily="34" charset="0"/>
                <a:cs typeface="Times New Roman" panose="02020603050405020304" pitchFamily="18" charset="0"/>
              </a:rPr>
              <a:t>using</a:t>
            </a:r>
            <a:r>
              <a:rPr lang="en-US" sz="1800" spc="-115" dirty="0">
                <a:effectLst/>
                <a:latin typeface="Arial" panose="020B0604020202020204" pitchFamily="34" charset="0"/>
                <a:ea typeface="Arial" panose="020B0604020202020204" pitchFamily="34" charset="0"/>
                <a:cs typeface="Times New Roman" panose="02020603050405020304" pitchFamily="18" charset="0"/>
              </a:rPr>
              <a:t> </a:t>
            </a:r>
            <a:r>
              <a:rPr lang="en-US" sz="1800" spc="-25" dirty="0">
                <a:effectLst/>
                <a:latin typeface="Arial" panose="020B0604020202020204" pitchFamily="34" charset="0"/>
                <a:ea typeface="Arial" panose="020B0604020202020204" pitchFamily="34" charset="0"/>
                <a:cs typeface="Times New Roman" panose="02020603050405020304" pitchFamily="18" charset="0"/>
              </a:rPr>
              <a:t>$103,500</a:t>
            </a:r>
            <a:r>
              <a:rPr lang="en-US" sz="1800" spc="-125" dirty="0">
                <a:effectLst/>
                <a:latin typeface="Arial" panose="020B0604020202020204" pitchFamily="34" charset="0"/>
                <a:ea typeface="Arial" panose="020B0604020202020204" pitchFamily="34" charset="0"/>
                <a:cs typeface="Times New Roman" panose="02020603050405020304" pitchFamily="18" charset="0"/>
              </a:rPr>
              <a:t> </a:t>
            </a:r>
            <a:r>
              <a:rPr lang="en-US" sz="1800" spc="-25" dirty="0">
                <a:effectLst/>
                <a:latin typeface="Arial" panose="020B0604020202020204" pitchFamily="34" charset="0"/>
                <a:ea typeface="Arial" panose="020B0604020202020204" pitchFamily="34" charset="0"/>
                <a:cs typeface="Times New Roman" panose="02020603050405020304" pitchFamily="18" charset="0"/>
              </a:rPr>
              <a:t>of</a:t>
            </a:r>
            <a:r>
              <a:rPr lang="en-US" sz="1800" spc="-115" dirty="0">
                <a:effectLst/>
                <a:latin typeface="Arial" panose="020B0604020202020204" pitchFamily="34" charset="0"/>
                <a:ea typeface="Arial" panose="020B0604020202020204" pitchFamily="34" charset="0"/>
                <a:cs typeface="Times New Roman" panose="02020603050405020304" pitchFamily="18" charset="0"/>
              </a:rPr>
              <a:t> </a:t>
            </a:r>
            <a:r>
              <a:rPr lang="en-US" sz="1800" spc="-25" dirty="0">
                <a:effectLst/>
                <a:latin typeface="Arial" panose="020B0604020202020204" pitchFamily="34" charset="0"/>
                <a:ea typeface="Arial" panose="020B0604020202020204" pitchFamily="34" charset="0"/>
                <a:cs typeface="Times New Roman" panose="02020603050405020304" pitchFamily="18" charset="0"/>
              </a:rPr>
              <a:t>IHBG-ARP</a:t>
            </a:r>
            <a:r>
              <a:rPr lang="en-US" sz="1800" spc="-170" dirty="0">
                <a:effectLst/>
                <a:latin typeface="Arial" panose="020B0604020202020204" pitchFamily="34" charset="0"/>
                <a:ea typeface="Arial" panose="020B0604020202020204" pitchFamily="34" charset="0"/>
                <a:cs typeface="Times New Roman" panose="02020603050405020304" pitchFamily="18" charset="0"/>
              </a:rPr>
              <a:t> </a:t>
            </a:r>
            <a:r>
              <a:rPr lang="en-US" sz="1800" spc="-25" dirty="0">
                <a:effectLst/>
                <a:latin typeface="Arial" panose="020B0604020202020204" pitchFamily="34" charset="0"/>
                <a:ea typeface="Arial" panose="020B0604020202020204" pitchFamily="34" charset="0"/>
                <a:cs typeface="Times New Roman" panose="02020603050405020304" pitchFamily="18" charset="0"/>
              </a:rPr>
              <a:t>funds as</a:t>
            </a:r>
            <a:r>
              <a:rPr lang="en-US" sz="1800" spc="-155" dirty="0">
                <a:effectLst/>
                <a:latin typeface="Arial" panose="020B0604020202020204" pitchFamily="34" charset="0"/>
                <a:ea typeface="Arial" panose="020B0604020202020204" pitchFamily="34" charset="0"/>
                <a:cs typeface="Times New Roman" panose="02020603050405020304" pitchFamily="18" charset="0"/>
              </a:rPr>
              <a:t> </a:t>
            </a:r>
            <a:r>
              <a:rPr lang="en-US" sz="1800" spc="-25" dirty="0">
                <a:effectLst/>
                <a:latin typeface="Arial" panose="020B0604020202020204" pitchFamily="34" charset="0"/>
                <a:ea typeface="Arial" panose="020B0604020202020204" pitchFamily="34" charset="0"/>
                <a:cs typeface="Times New Roman" panose="02020603050405020304" pitchFamily="18" charset="0"/>
              </a:rPr>
              <a:t>leverage.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FBEEC2FE-209A-4717-9E7B-115B97A67C5F}"/>
              </a:ext>
            </a:extLst>
          </p:cNvPr>
          <p:cNvSpPr/>
          <p:nvPr/>
        </p:nvSpPr>
        <p:spPr>
          <a:xfrm>
            <a:off x="9176657" y="5693228"/>
            <a:ext cx="2002972" cy="598714"/>
          </a:xfrm>
          <a:prstGeom prst="rect">
            <a:avLst/>
          </a:prstGeom>
          <a:solidFill>
            <a:srgbClr val="AB52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ESHA</a:t>
            </a:r>
          </a:p>
        </p:txBody>
      </p:sp>
      <p:sp>
        <p:nvSpPr>
          <p:cNvPr id="9" name="Slide Number Placeholder 8"/>
          <p:cNvSpPr>
            <a:spLocks noGrp="1"/>
          </p:cNvSpPr>
          <p:nvPr>
            <p:ph type="sldNum" sz="quarter" idx="12"/>
          </p:nvPr>
        </p:nvSpPr>
        <p:spPr/>
        <p:txBody>
          <a:bodyPr/>
          <a:lstStyle/>
          <a:p>
            <a:fld id="{D28F98DD-89AA-4B78-9B4B-21F3862CAE90}" type="slidenum">
              <a:rPr lang="en-US" smtClean="0"/>
              <a:t>106</a:t>
            </a:fld>
            <a:endParaRPr lang="en-US" dirty="0"/>
          </a:p>
        </p:txBody>
      </p:sp>
    </p:spTree>
    <p:extLst>
      <p:ext uri="{BB962C8B-B14F-4D97-AF65-F5344CB8AC3E}">
        <p14:creationId xmlns:p14="http://schemas.microsoft.com/office/powerpoint/2010/main" val="7070062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1380F-A602-433C-9BE7-D5DE82A74550}"/>
              </a:ext>
            </a:extLst>
          </p:cNvPr>
          <p:cNvSpPr txBox="1"/>
          <p:nvPr/>
        </p:nvSpPr>
        <p:spPr>
          <a:xfrm>
            <a:off x="587827" y="1042507"/>
            <a:ext cx="11353800" cy="3933256"/>
          </a:xfrm>
          <a:prstGeom prst="rect">
            <a:avLst/>
          </a:prstGeom>
          <a:noFill/>
        </p:spPr>
        <p:txBody>
          <a:bodyPr wrap="square">
            <a:spAutoFit/>
          </a:bodyPr>
          <a:lstStyle/>
          <a:p>
            <a:pPr marL="25400" marR="0">
              <a:spcBef>
                <a:spcPts val="585"/>
              </a:spcBef>
              <a:spcAft>
                <a:spcPts val="0"/>
              </a:spcAft>
            </a:pPr>
            <a:r>
              <a:rPr lang="en-US" sz="1800" dirty="0">
                <a:effectLst/>
                <a:latin typeface="Arial" panose="020B0604020202020204" pitchFamily="34" charset="0"/>
                <a:ea typeface="Arial" panose="020B0604020202020204" pitchFamily="34" charset="0"/>
              </a:rPr>
              <a:t>ESHA</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plans to modernize up to 14 low-income rental units during this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plan year using FY 2019-20</a:t>
            </a:r>
          </a:p>
          <a:p>
            <a:pPr marL="25400" marR="71120">
              <a:lnSpc>
                <a:spcPct val="103000"/>
              </a:lnSpc>
              <a:spcBef>
                <a:spcPts val="50"/>
              </a:spcBef>
              <a:spcAft>
                <a:spcPts val="0"/>
              </a:spcAft>
            </a:pPr>
            <a:r>
              <a:rPr lang="en-US" sz="1800" dirty="0">
                <a:effectLst/>
                <a:latin typeface="Arial" panose="020B0604020202020204" pitchFamily="34" charset="0"/>
                <a:ea typeface="Arial" panose="020B0604020202020204" pitchFamily="34" charset="0"/>
              </a:rPr>
              <a:t>ICDBG funds.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modernization of the homes will help prevent the spread of COVID-19 because the homes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will provide a healthier and safer living environment for our low-income tribal families that reside in our rental</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units.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 integral part of our modernization program is repairing and replacing the HVAC systems in each unit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with more energy efficient components that will provide better air filtration and circulation systems that keep the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families safer and healthier in an effort to prevent the spread of COVID-19.</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ESHA has committed $250,000 in</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leverage for this project. This COVID-19 prevention activity consists of using IHBG-ARP funds as approximately</a:t>
            </a:r>
            <a:r>
              <a:rPr lang="en-US" sz="1800" spc="-2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40%</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 our committed leverage amount ($94,500) for this modernization project during this plan year.</a:t>
            </a:r>
          </a:p>
          <a:p>
            <a:pPr marL="22225" marR="0">
              <a:lnSpc>
                <a:spcPct val="107000"/>
              </a:lnSpc>
              <a:spcBef>
                <a:spcPts val="475"/>
              </a:spcBef>
              <a:spcAft>
                <a:spcPts val="0"/>
              </a:spcAft>
            </a:pP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0960" marR="181610" indent="-7620">
              <a:lnSpc>
                <a:spcPct val="103000"/>
              </a:lnSpc>
              <a:spcBef>
                <a:spcPts val="545"/>
              </a:spcBef>
              <a:spcAft>
                <a:spcPts val="0"/>
              </a:spcAft>
            </a:pPr>
            <a:r>
              <a:rPr lang="en-US" sz="1800" spc="-20" dirty="0">
                <a:effectLst/>
                <a:latin typeface="Arial" panose="020B0604020202020204" pitchFamily="34" charset="0"/>
                <a:ea typeface="Arial" panose="020B0604020202020204" pitchFamily="34" charset="0"/>
                <a:cs typeface="Times New Roman" panose="02020603050405020304" pitchFamily="18" charset="0"/>
              </a:rPr>
              <a:t>The type of assistance that will be provided consists of using </a:t>
            </a:r>
            <a:r>
              <a:rPr lang="en-US" sz="1800" spc="-15" dirty="0">
                <a:effectLst/>
                <a:latin typeface="Arial" panose="020B0604020202020204" pitchFamily="34" charset="0"/>
                <a:ea typeface="Arial" panose="020B0604020202020204" pitchFamily="34" charset="0"/>
                <a:cs typeface="Times New Roman" panose="02020603050405020304" pitchFamily="18" charset="0"/>
              </a:rPr>
              <a:t>our IHBG-APR funds as leverage to accomplish the</a:t>
            </a:r>
            <a:r>
              <a:rPr lang="en-US" sz="1800" spc="-26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modernization</a:t>
            </a:r>
            <a:r>
              <a:rPr lang="en-US" sz="1800" spc="-8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activities,</a:t>
            </a:r>
            <a:r>
              <a:rPr lang="en-US" sz="1800" spc="-9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which</a:t>
            </a:r>
            <a:r>
              <a:rPr lang="en-US" sz="1800" spc="-4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will</a:t>
            </a:r>
            <a:r>
              <a:rPr lang="en-US" sz="1800" spc="-3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help</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us</a:t>
            </a:r>
            <a:r>
              <a:rPr lang="en-US" sz="1800" spc="-1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prevent</a:t>
            </a:r>
            <a:r>
              <a:rPr lang="en-US" sz="1800"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the</a:t>
            </a:r>
            <a:r>
              <a:rPr lang="en-US" sz="1800" spc="-13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spread</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of</a:t>
            </a:r>
            <a:r>
              <a:rPr lang="en-US" sz="1800" spc="-12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COVID-19</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by</a:t>
            </a:r>
            <a:r>
              <a:rPr lang="en-US" sz="1800" spc="-6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providing</a:t>
            </a:r>
            <a:r>
              <a:rPr lang="en-US" sz="1800" spc="-4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healthier</a:t>
            </a:r>
            <a:r>
              <a:rPr lang="en-US" sz="1800" spc="-9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and</a:t>
            </a:r>
            <a:r>
              <a:rPr lang="en-US" sz="1800" spc="-1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safer</a:t>
            </a:r>
            <a:r>
              <a:rPr lang="en-US" sz="1800" spc="-5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homes.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18D60E0-C71B-4952-8687-5D43CD350854}"/>
              </a:ext>
            </a:extLst>
          </p:cNvPr>
          <p:cNvSpPr/>
          <p:nvPr/>
        </p:nvSpPr>
        <p:spPr>
          <a:xfrm>
            <a:off x="9176657" y="5834740"/>
            <a:ext cx="2002972" cy="598714"/>
          </a:xfrm>
          <a:prstGeom prst="rect">
            <a:avLst/>
          </a:prstGeom>
          <a:solidFill>
            <a:srgbClr val="AB52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ESHA</a:t>
            </a:r>
          </a:p>
        </p:txBody>
      </p:sp>
      <p:sp>
        <p:nvSpPr>
          <p:cNvPr id="8" name="Slide Number Placeholder 7"/>
          <p:cNvSpPr>
            <a:spLocks noGrp="1"/>
          </p:cNvSpPr>
          <p:nvPr>
            <p:ph type="sldNum" sz="quarter" idx="12"/>
          </p:nvPr>
        </p:nvSpPr>
        <p:spPr/>
        <p:txBody>
          <a:bodyPr/>
          <a:lstStyle/>
          <a:p>
            <a:fld id="{D28F98DD-89AA-4B78-9B4B-21F3862CAE90}" type="slidenum">
              <a:rPr lang="en-US" smtClean="0"/>
              <a:t>107</a:t>
            </a:fld>
            <a:endParaRPr lang="en-US" dirty="0"/>
          </a:p>
        </p:txBody>
      </p:sp>
    </p:spTree>
    <p:extLst>
      <p:ext uri="{BB962C8B-B14F-4D97-AF65-F5344CB8AC3E}">
        <p14:creationId xmlns:p14="http://schemas.microsoft.com/office/powerpoint/2010/main" val="39306889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3991CF-ABE8-455E-9AF0-01BF8CE970D5}"/>
              </a:ext>
            </a:extLst>
          </p:cNvPr>
          <p:cNvSpPr txBox="1"/>
          <p:nvPr/>
        </p:nvSpPr>
        <p:spPr>
          <a:xfrm>
            <a:off x="261257" y="966852"/>
            <a:ext cx="11604172" cy="2641621"/>
          </a:xfrm>
          <a:prstGeom prst="rect">
            <a:avLst/>
          </a:prstGeom>
          <a:noFill/>
        </p:spPr>
        <p:txBody>
          <a:bodyPr wrap="square">
            <a:spAutoFit/>
          </a:bodyPr>
          <a:lstStyle/>
          <a:p>
            <a:pPr marL="25400" marR="91440">
              <a:lnSpc>
                <a:spcPct val="103000"/>
              </a:lnSpc>
              <a:spcBef>
                <a:spcPts val="585"/>
              </a:spcBef>
              <a:spcAft>
                <a:spcPts val="0"/>
              </a:spcAft>
            </a:pPr>
            <a:r>
              <a:rPr lang="en-US" sz="1800" dirty="0">
                <a:effectLst/>
                <a:latin typeface="Arial" panose="020B0604020202020204" pitchFamily="34" charset="0"/>
                <a:ea typeface="Arial" panose="020B0604020202020204" pitchFamily="34" charset="0"/>
              </a:rPr>
              <a:t>ESHA was awarded an IHBG competitive grant of $4.2 million to construct 24 single-family houses in Fort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Washakie, WY.</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project will include the construction of 8-2 bedroom houses, 8-3 bedroom houses, and 8-4</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bedroom houses on a 15-acre parcel of land that the ESHA has leased from the Eastern Shoshone tribe. This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project is a continuation of our long range affordable housing assistance program to provide safe and healthy</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homes for our tribal families.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construction of the new homes will alleviate homelessness and overcrowded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conditions and will prevent the spread of COVID-19 by protecting the health and safety of our low-income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families. ESHA is committing $1.4 million as leverage for this project. This COVID-19 prevention activity</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consists of using IHBG-ARP funds as 25% percent of our committed leverage amount ($350,000), which will be</a:t>
            </a:r>
            <a:r>
              <a:rPr lang="en-US" sz="1800" spc="-2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spent during</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period covered by this plan.</a:t>
            </a:r>
          </a:p>
        </p:txBody>
      </p:sp>
      <p:sp>
        <p:nvSpPr>
          <p:cNvPr id="5" name="Rectangle 4">
            <a:extLst>
              <a:ext uri="{FF2B5EF4-FFF2-40B4-BE49-F238E27FC236}">
                <a16:creationId xmlns:a16="http://schemas.microsoft.com/office/drawing/2014/main" id="{F5A8836E-F984-4763-9561-137E58FED32F}"/>
              </a:ext>
            </a:extLst>
          </p:cNvPr>
          <p:cNvSpPr/>
          <p:nvPr/>
        </p:nvSpPr>
        <p:spPr>
          <a:xfrm>
            <a:off x="9176657" y="5682345"/>
            <a:ext cx="2002972" cy="598714"/>
          </a:xfrm>
          <a:prstGeom prst="rect">
            <a:avLst/>
          </a:prstGeom>
          <a:solidFill>
            <a:srgbClr val="AB52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ESHA</a:t>
            </a:r>
          </a:p>
        </p:txBody>
      </p:sp>
      <p:sp>
        <p:nvSpPr>
          <p:cNvPr id="8" name="Slide Number Placeholder 7"/>
          <p:cNvSpPr>
            <a:spLocks noGrp="1"/>
          </p:cNvSpPr>
          <p:nvPr>
            <p:ph type="sldNum" sz="quarter" idx="12"/>
          </p:nvPr>
        </p:nvSpPr>
        <p:spPr/>
        <p:txBody>
          <a:bodyPr/>
          <a:lstStyle/>
          <a:p>
            <a:fld id="{D28F98DD-89AA-4B78-9B4B-21F3862CAE90}" type="slidenum">
              <a:rPr lang="en-US" smtClean="0"/>
              <a:t>108</a:t>
            </a:fld>
            <a:endParaRPr lang="en-US" dirty="0"/>
          </a:p>
        </p:txBody>
      </p:sp>
    </p:spTree>
    <p:extLst>
      <p:ext uri="{BB962C8B-B14F-4D97-AF65-F5344CB8AC3E}">
        <p14:creationId xmlns:p14="http://schemas.microsoft.com/office/powerpoint/2010/main" val="8738858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16AB1E-3F8B-4CE6-B2E6-19189A3CE7F9}"/>
              </a:ext>
            </a:extLst>
          </p:cNvPr>
          <p:cNvSpPr txBox="1"/>
          <p:nvPr/>
        </p:nvSpPr>
        <p:spPr>
          <a:xfrm>
            <a:off x="820031" y="314600"/>
            <a:ext cx="11119104" cy="4839786"/>
          </a:xfrm>
          <a:prstGeom prst="rect">
            <a:avLst/>
          </a:prstGeom>
          <a:noFill/>
        </p:spPr>
        <p:txBody>
          <a:bodyPr wrap="square">
            <a:spAutoFit/>
          </a:bodyPr>
          <a:lstStyle/>
          <a:p>
            <a:pPr marL="25400" marR="91440">
              <a:lnSpc>
                <a:spcPct val="103000"/>
              </a:lnSpc>
              <a:spcBef>
                <a:spcPts val="585"/>
              </a:spcBef>
              <a:spcAft>
                <a:spcPts val="0"/>
              </a:spcAft>
            </a:pPr>
            <a:r>
              <a:rPr lang="en-US" sz="2000" dirty="0">
                <a:effectLst/>
                <a:latin typeface="Calibri" panose="020F0502020204030204" pitchFamily="34" charset="0"/>
                <a:ea typeface="Arial" panose="020B0604020202020204" pitchFamily="34" charset="0"/>
              </a:rPr>
              <a:t>Pacific Housing Authority (PHA) plans to continue to maintain normal operations as we</a:t>
            </a:r>
            <a:r>
              <a:rPr lang="en-US" sz="2000" spc="5" dirty="0">
                <a:effectLst/>
                <a:latin typeface="Calibri" panose="020F050202020403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provide eligible affordable housing activities under our IHBG program while still being impacted by COVID-19.</a:t>
            </a:r>
            <a:r>
              <a:rPr lang="en-US" sz="2000" spc="5" dirty="0">
                <a:effectLst/>
                <a:latin typeface="Calibri" panose="020F050202020403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Our normal operations include operating and maintaining our current assisted stock as described in our IHBG</a:t>
            </a:r>
            <a:r>
              <a:rPr lang="en-US" sz="2000" spc="5" dirty="0">
                <a:effectLst/>
                <a:latin typeface="Calibri" panose="020F050202020403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formula IHP. Due to the COVID-19 pandemic, tenants are not able to pay rent due to job loss as well as shelter</a:t>
            </a:r>
            <a:r>
              <a:rPr lang="en-US" sz="2000" spc="-265" dirty="0">
                <a:effectLst/>
                <a:latin typeface="Calibri" panose="020F050202020403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in place orders.</a:t>
            </a:r>
            <a:r>
              <a:rPr lang="en-US" sz="2000" spc="5" dirty="0">
                <a:effectLst/>
                <a:latin typeface="Calibri" panose="020F050202020403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Therefore, we are receiving significantly less rental income that we rely on to operate and</a:t>
            </a:r>
            <a:r>
              <a:rPr lang="en-US" sz="2000" spc="5" dirty="0">
                <a:effectLst/>
                <a:latin typeface="Calibri" panose="020F050202020403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maintain our current assisted stock.</a:t>
            </a:r>
            <a:r>
              <a:rPr lang="en-US" sz="2000" spc="5" dirty="0">
                <a:effectLst/>
                <a:latin typeface="Calibri" panose="020F050202020403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We also continue to incur unexpected increases in maintenance expenses</a:t>
            </a:r>
            <a:r>
              <a:rPr lang="en-US" sz="2000" spc="5" dirty="0">
                <a:effectLst/>
                <a:latin typeface="Calibri" panose="020F050202020403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due to the increased cost of materials and continuing to paying hazard pay to our maintenance and inspection</a:t>
            </a:r>
            <a:r>
              <a:rPr lang="en-US" sz="2000" spc="5" dirty="0">
                <a:effectLst/>
                <a:latin typeface="Calibri" panose="020F050202020403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personnel with a primary focus on resident and staff health and safety.</a:t>
            </a:r>
            <a:r>
              <a:rPr lang="en-US" sz="2000" spc="5" dirty="0">
                <a:effectLst/>
                <a:latin typeface="Calibri" panose="020F050202020403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This activity represents a portion</a:t>
            </a:r>
            <a:r>
              <a:rPr lang="en-US" sz="2000" spc="5" dirty="0">
                <a:effectLst/>
                <a:latin typeface="Calibri" panose="020F050202020403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(approximately 54%)</a:t>
            </a:r>
            <a:r>
              <a:rPr lang="en-US" sz="2000" spc="-5" dirty="0">
                <a:effectLst/>
                <a:latin typeface="Calibri" panose="020F0502020204030204" pitchFamily="34" charset="0"/>
                <a:ea typeface="Arial" panose="020B0604020202020204" pitchFamily="34" charset="0"/>
              </a:rPr>
              <a:t> </a:t>
            </a:r>
            <a:r>
              <a:rPr lang="en-US" sz="2000" dirty="0">
                <a:effectLst/>
                <a:latin typeface="Calibri" panose="020F0502020204030204" pitchFamily="34" charset="0"/>
                <a:ea typeface="Arial" panose="020B0604020202020204" pitchFamily="34" charset="0"/>
              </a:rPr>
              <a:t>of our normal operating costs.</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r>
              <a:rPr lang="en-US" sz="2000" dirty="0">
                <a:effectLst/>
                <a:latin typeface="Calibri" panose="020F0502020204030204" pitchFamily="34" charset="0"/>
                <a:ea typeface="Arial" panose="020B0604020202020204" pitchFamily="34" charset="0"/>
                <a:cs typeface="Calibri" panose="020F0502020204030204" pitchFamily="34" charset="0"/>
              </a:rPr>
              <a:t>Continue</a:t>
            </a:r>
            <a:r>
              <a:rPr lang="en-US" sz="2000" spc="-4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to</a:t>
            </a:r>
            <a:r>
              <a:rPr lang="en-US" sz="2000" spc="-4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provide</a:t>
            </a:r>
            <a:r>
              <a:rPr lang="en-US" sz="2000" spc="-120"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a</a:t>
            </a:r>
            <a:r>
              <a:rPr lang="en-US" sz="2000" spc="-90"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level</a:t>
            </a:r>
            <a:r>
              <a:rPr lang="en-US" sz="2000" spc="-4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of</a:t>
            </a:r>
            <a:r>
              <a:rPr lang="en-US" sz="2000" spc="-7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assistance</a:t>
            </a:r>
            <a:r>
              <a:rPr lang="en-US" sz="2000" spc="-3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to</a:t>
            </a:r>
            <a:r>
              <a:rPr lang="en-US" sz="2000" spc="-5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low-income</a:t>
            </a:r>
            <a:r>
              <a:rPr lang="en-US" sz="2000" spc="-7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households</a:t>
            </a:r>
            <a:r>
              <a:rPr lang="en-US" sz="2000" spc="-17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still</a:t>
            </a:r>
            <a:r>
              <a:rPr lang="en-US" sz="2000" spc="-3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being</a:t>
            </a:r>
            <a:r>
              <a:rPr lang="en-US" sz="2000" spc="-40"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impacted</a:t>
            </a:r>
            <a:r>
              <a:rPr lang="en-US" sz="2000" spc="-3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by</a:t>
            </a:r>
            <a:r>
              <a:rPr lang="en-US" sz="2000" spc="-30"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the</a:t>
            </a:r>
            <a:r>
              <a:rPr lang="en-US" sz="2000" spc="-16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COVID-19</a:t>
            </a:r>
            <a:r>
              <a:rPr lang="en-US" sz="2000" spc="-6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pandemic</a:t>
            </a:r>
            <a:r>
              <a:rPr lang="en-US" sz="2000" spc="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including</a:t>
            </a:r>
            <a:r>
              <a:rPr lang="en-US" sz="2000" spc="-60"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operating</a:t>
            </a:r>
            <a:r>
              <a:rPr lang="en-US" sz="2000" spc="-9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and</a:t>
            </a:r>
            <a:r>
              <a:rPr lang="en-US" sz="2000" spc="-60"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providing</a:t>
            </a:r>
            <a:r>
              <a:rPr lang="en-US" sz="2000" spc="-6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routine</a:t>
            </a:r>
            <a:r>
              <a:rPr lang="en-US" sz="2000" spc="-130"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and</a:t>
            </a:r>
            <a:r>
              <a:rPr lang="en-US" sz="2000" spc="-60"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non-routine</a:t>
            </a:r>
            <a:r>
              <a:rPr lang="en-US" sz="2000" spc="-90"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maintenance</a:t>
            </a:r>
            <a:r>
              <a:rPr lang="en-US" sz="2000" spc="-8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on</a:t>
            </a:r>
            <a:r>
              <a:rPr lang="en-US" sz="2000" spc="-6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our</a:t>
            </a:r>
            <a:r>
              <a:rPr lang="en-US" sz="2000" spc="-9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current</a:t>
            </a:r>
            <a:r>
              <a:rPr lang="en-US" sz="2000" spc="-7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assisted</a:t>
            </a:r>
            <a:r>
              <a:rPr lang="en-US" sz="2000" spc="-120"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stock.</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2225" marR="0">
              <a:spcBef>
                <a:spcPts val="475"/>
              </a:spcBef>
              <a:spcAft>
                <a:spcPts val="0"/>
              </a:spcAft>
            </a:pPr>
            <a:r>
              <a:rPr lang="en-US" sz="2000" spc="-20" dirty="0">
                <a:effectLst/>
                <a:latin typeface="Calibri" panose="020F0502020204030204" pitchFamily="34" charset="0"/>
                <a:ea typeface="Arial" panose="020B0604020202020204" pitchFamily="34" charset="0"/>
              </a:rPr>
              <a:t>(2)</a:t>
            </a:r>
            <a:r>
              <a:rPr lang="en-US" sz="2000" spc="-160" dirty="0">
                <a:effectLst/>
                <a:latin typeface="Calibri" panose="020F0502020204030204" pitchFamily="34" charset="0"/>
                <a:ea typeface="Arial" panose="020B0604020202020204" pitchFamily="34" charset="0"/>
              </a:rPr>
              <a:t> </a:t>
            </a:r>
            <a:r>
              <a:rPr lang="en-US" sz="2000" spc="-20" dirty="0">
                <a:effectLst/>
                <a:latin typeface="Calibri" panose="020F0502020204030204" pitchFamily="34" charset="0"/>
                <a:ea typeface="Arial" panose="020B0604020202020204" pitchFamily="34" charset="0"/>
              </a:rPr>
              <a:t>Operation</a:t>
            </a:r>
            <a:r>
              <a:rPr lang="en-US" sz="2000" spc="-95" dirty="0">
                <a:effectLst/>
                <a:latin typeface="Calibri" panose="020F0502020204030204" pitchFamily="34" charset="0"/>
                <a:ea typeface="Arial" panose="020B0604020202020204" pitchFamily="34" charset="0"/>
              </a:rPr>
              <a:t> </a:t>
            </a:r>
            <a:r>
              <a:rPr lang="en-US" sz="2000" spc="-20" dirty="0">
                <a:effectLst/>
                <a:latin typeface="Calibri" panose="020F0502020204030204" pitchFamily="34" charset="0"/>
                <a:ea typeface="Arial" panose="020B0604020202020204" pitchFamily="34" charset="0"/>
              </a:rPr>
              <a:t>of</a:t>
            </a:r>
            <a:r>
              <a:rPr lang="en-US" sz="2000" spc="-110" dirty="0">
                <a:effectLst/>
                <a:latin typeface="Calibri" panose="020F0502020204030204" pitchFamily="34" charset="0"/>
                <a:ea typeface="Arial" panose="020B0604020202020204" pitchFamily="34" charset="0"/>
              </a:rPr>
              <a:t> </a:t>
            </a:r>
            <a:r>
              <a:rPr lang="en-US" sz="2000" spc="-20" dirty="0">
                <a:effectLst/>
                <a:latin typeface="Calibri" panose="020F0502020204030204" pitchFamily="34" charset="0"/>
                <a:ea typeface="Arial" panose="020B0604020202020204" pitchFamily="34" charset="0"/>
              </a:rPr>
              <a:t>1937</a:t>
            </a:r>
            <a:r>
              <a:rPr lang="en-US" sz="2000" spc="-150" dirty="0">
                <a:effectLst/>
                <a:latin typeface="Calibri" panose="020F0502020204030204" pitchFamily="34" charset="0"/>
                <a:ea typeface="Arial" panose="020B0604020202020204" pitchFamily="34" charset="0"/>
              </a:rPr>
              <a:t> </a:t>
            </a:r>
            <a:r>
              <a:rPr lang="en-US" sz="2000" spc="-20" dirty="0">
                <a:effectLst/>
                <a:latin typeface="Calibri" panose="020F0502020204030204" pitchFamily="34" charset="0"/>
                <a:ea typeface="Arial" panose="020B0604020202020204" pitchFamily="34" charset="0"/>
              </a:rPr>
              <a:t>Act</a:t>
            </a:r>
            <a:r>
              <a:rPr lang="en-US" sz="2000" spc="-105" dirty="0">
                <a:effectLst/>
                <a:latin typeface="Calibri" panose="020F0502020204030204" pitchFamily="34" charset="0"/>
                <a:ea typeface="Arial" panose="020B0604020202020204" pitchFamily="34" charset="0"/>
              </a:rPr>
              <a:t> </a:t>
            </a:r>
            <a:r>
              <a:rPr lang="en-US" sz="2000" spc="-20" dirty="0">
                <a:effectLst/>
                <a:latin typeface="Calibri" panose="020F0502020204030204" pitchFamily="34" charset="0"/>
                <a:ea typeface="Arial" panose="020B0604020202020204" pitchFamily="34" charset="0"/>
              </a:rPr>
              <a:t>Housing</a:t>
            </a:r>
            <a:r>
              <a:rPr lang="en-US" sz="2000" spc="-95" dirty="0">
                <a:effectLst/>
                <a:latin typeface="Calibri" panose="020F0502020204030204" pitchFamily="34" charset="0"/>
                <a:ea typeface="Arial" panose="020B0604020202020204" pitchFamily="34" charset="0"/>
              </a:rPr>
              <a:t> </a:t>
            </a:r>
            <a:r>
              <a:rPr lang="en-US" sz="2000" spc="-15" dirty="0">
                <a:effectLst/>
                <a:latin typeface="Calibri" panose="020F0502020204030204" pitchFamily="34" charset="0"/>
                <a:ea typeface="Arial" panose="020B0604020202020204" pitchFamily="34" charset="0"/>
              </a:rPr>
              <a:t>[202(1)]</a:t>
            </a:r>
            <a:endParaRPr lang="en-US" sz="2000" dirty="0">
              <a:effectLst/>
              <a:latin typeface="Calibri" panose="020F050202020403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E09F1A6B-50F1-4E48-9634-B5E471A14AC6}"/>
              </a:ext>
            </a:extLst>
          </p:cNvPr>
          <p:cNvSpPr/>
          <p:nvPr/>
        </p:nvSpPr>
        <p:spPr>
          <a:xfrm>
            <a:off x="9176657" y="5671456"/>
            <a:ext cx="2002972" cy="598714"/>
          </a:xfrm>
          <a:prstGeom prst="rect">
            <a:avLst/>
          </a:prstGeom>
          <a:solidFill>
            <a:srgbClr val="AB52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ONAP</a:t>
            </a:r>
          </a:p>
        </p:txBody>
      </p:sp>
      <p:sp>
        <p:nvSpPr>
          <p:cNvPr id="8" name="Slide Number Placeholder 7"/>
          <p:cNvSpPr>
            <a:spLocks noGrp="1"/>
          </p:cNvSpPr>
          <p:nvPr>
            <p:ph type="sldNum" sz="quarter" idx="12"/>
          </p:nvPr>
        </p:nvSpPr>
        <p:spPr/>
        <p:txBody>
          <a:bodyPr/>
          <a:lstStyle/>
          <a:p>
            <a:fld id="{E760783A-A40A-4A5E-95F7-ACFE048AA298}" type="slidenum">
              <a:rPr lang="en-US" smtClean="0"/>
              <a:t>109</a:t>
            </a:fld>
            <a:endParaRPr lang="en-US" dirty="0"/>
          </a:p>
        </p:txBody>
      </p:sp>
    </p:spTree>
    <p:extLst>
      <p:ext uri="{BB962C8B-B14F-4D97-AF65-F5344CB8AC3E}">
        <p14:creationId xmlns:p14="http://schemas.microsoft.com/office/powerpoint/2010/main" val="83494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6DD3FB8-F129-4725-88DF-2FD6B7182571}"/>
              </a:ext>
            </a:extLst>
          </p:cNvPr>
          <p:cNvSpPr>
            <a:spLocks noGrp="1"/>
          </p:cNvSpPr>
          <p:nvPr>
            <p:ph type="title"/>
          </p:nvPr>
        </p:nvSpPr>
        <p:spPr>
          <a:xfrm>
            <a:off x="383722" y="605896"/>
            <a:ext cx="3327658" cy="5646208"/>
          </a:xfrm>
        </p:spPr>
        <p:txBody>
          <a:bodyPr vert="horz" lIns="91440" tIns="45720" rIns="91440" bIns="45720" rtlCol="0" anchor="ctr">
            <a:normAutofit/>
          </a:bodyPr>
          <a:lstStyle/>
          <a:p>
            <a:r>
              <a:rPr lang="en-US" sz="4400" dirty="0">
                <a:solidFill>
                  <a:srgbClr val="FFFFFF"/>
                </a:solidFill>
                <a:latin typeface="+mj-lt"/>
              </a:rPr>
              <a:t>Waivers and Alternative Requirements</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0729DC79-AA6C-46D7-A588-73A185CE5AEF}"/>
              </a:ext>
            </a:extLst>
          </p:cNvPr>
          <p:cNvSpPr>
            <a:spLocks noGrp="1"/>
          </p:cNvSpPr>
          <p:nvPr>
            <p:ph type="body" idx="1"/>
          </p:nvPr>
        </p:nvSpPr>
        <p:spPr>
          <a:xfrm>
            <a:off x="4521190" y="605896"/>
            <a:ext cx="7332959" cy="5646208"/>
          </a:xfrm>
        </p:spPr>
        <p:txBody>
          <a:bodyPr vert="horz" lIns="0" tIns="45720" rIns="0" bIns="45720" rtlCol="0" anchor="t">
            <a:normAutofit/>
          </a:bodyPr>
          <a:lstStyle/>
          <a:p>
            <a:r>
              <a:rPr lang="en-US" sz="2800" dirty="0">
                <a:effectLst/>
              </a:rPr>
              <a:t>HUD waives various IHBG rules in order to </a:t>
            </a:r>
          </a:p>
          <a:p>
            <a:endParaRPr lang="en-US" sz="2800" dirty="0">
              <a:effectLst/>
            </a:endParaRPr>
          </a:p>
          <a:p>
            <a:pPr lvl="2">
              <a:buClrTx/>
              <a:buFont typeface="Arial" panose="020B0604020202020204" pitchFamily="34" charset="0"/>
              <a:buChar char="•"/>
            </a:pPr>
            <a:r>
              <a:rPr lang="en-US" sz="2800" dirty="0">
                <a:effectLst/>
              </a:rPr>
              <a:t>Expedite the delivery of services </a:t>
            </a:r>
          </a:p>
          <a:p>
            <a:pPr lvl="2">
              <a:buClrTx/>
              <a:buFont typeface="Arial" panose="020B0604020202020204" pitchFamily="34" charset="0"/>
              <a:buChar char="•"/>
            </a:pPr>
            <a:endParaRPr lang="en-US" sz="2800" dirty="0">
              <a:effectLst/>
            </a:endParaRPr>
          </a:p>
          <a:p>
            <a:pPr lvl="2">
              <a:buClrTx/>
              <a:buFont typeface="Arial" panose="020B0604020202020204" pitchFamily="34" charset="0"/>
              <a:buChar char="•"/>
            </a:pPr>
            <a:r>
              <a:rPr lang="en-US" sz="2800" dirty="0">
                <a:effectLst/>
              </a:rPr>
              <a:t>Reduce administrative burden associated with normal operations.(PIH Notice 2021-22, </a:t>
            </a:r>
            <a:r>
              <a:rPr lang="en-US" sz="2800" i="1" dirty="0">
                <a:effectLst/>
              </a:rPr>
              <a:t>COVID-19 Statutory and Regulatory Waivers)</a:t>
            </a:r>
          </a:p>
          <a:p>
            <a:pPr lvl="1"/>
            <a:endParaRPr lang="en-US" dirty="0">
              <a:effectLst/>
            </a:endParaRPr>
          </a:p>
          <a:p>
            <a:endParaRPr lang="en-US" dirty="0"/>
          </a:p>
        </p:txBody>
      </p:sp>
      <p:sp>
        <p:nvSpPr>
          <p:cNvPr id="9" name="Slide Number Placeholder 8"/>
          <p:cNvSpPr>
            <a:spLocks noGrp="1"/>
          </p:cNvSpPr>
          <p:nvPr>
            <p:ph type="sldNum" sz="quarter" idx="12"/>
          </p:nvPr>
        </p:nvSpPr>
        <p:spPr/>
        <p:txBody>
          <a:bodyPr/>
          <a:lstStyle/>
          <a:p>
            <a:fld id="{1B90BC9B-A669-4CE8-99C5-39237CE3C82A}" type="slidenum">
              <a:rPr lang="en-US" smtClean="0"/>
              <a:t>11</a:t>
            </a:fld>
            <a:endParaRPr lang="en-US" dirty="0"/>
          </a:p>
        </p:txBody>
      </p:sp>
    </p:spTree>
    <p:extLst>
      <p:ext uri="{BB962C8B-B14F-4D97-AF65-F5344CB8AC3E}">
        <p14:creationId xmlns:p14="http://schemas.microsoft.com/office/powerpoint/2010/main" val="19121251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E6B112-E901-47EA-9FC0-9920069D8C10}"/>
              </a:ext>
            </a:extLst>
          </p:cNvPr>
          <p:cNvSpPr txBox="1"/>
          <p:nvPr/>
        </p:nvSpPr>
        <p:spPr>
          <a:xfrm>
            <a:off x="420624" y="132678"/>
            <a:ext cx="11539728" cy="3884910"/>
          </a:xfrm>
          <a:prstGeom prst="rect">
            <a:avLst/>
          </a:prstGeom>
          <a:noFill/>
        </p:spPr>
        <p:txBody>
          <a:bodyPr wrap="square">
            <a:spAutoFit/>
          </a:bodyPr>
          <a:lstStyle/>
          <a:p>
            <a:pPr marL="25400" marR="145415">
              <a:lnSpc>
                <a:spcPct val="103000"/>
              </a:lnSpc>
              <a:spcBef>
                <a:spcPts val="585"/>
              </a:spcBef>
              <a:spcAft>
                <a:spcPts val="0"/>
              </a:spcAft>
            </a:pPr>
            <a:r>
              <a:rPr lang="en-US" sz="2000" dirty="0">
                <a:effectLst/>
                <a:latin typeface="Calibri" panose="020F0502020204030204" pitchFamily="34" charset="0"/>
                <a:ea typeface="Arial" panose="020B0604020202020204" pitchFamily="34" charset="0"/>
                <a:cs typeface="Calibri" panose="020F0502020204030204" pitchFamily="34" charset="0"/>
              </a:rPr>
              <a:t>In 2018 PHA was awarded a $690,000 Indian Community Development Block Grant (ICDBG) to construct</a:t>
            </a:r>
            <a:r>
              <a:rPr lang="en-US" sz="2000" spc="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infrastructure that will support the development of affordable housing in Fort Washakie, WY. The infrastructure</a:t>
            </a:r>
            <a:r>
              <a:rPr lang="en-US" sz="2000" spc="-26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will consist of installing water, sewer, and power lines as well as constructing roads on a 15-acre parcel of land</a:t>
            </a:r>
            <a:r>
              <a:rPr lang="en-US" sz="2000" spc="-270"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for the development of 24 units of low-income rental housing. In 2020, PHA was awarded a $4,200,000</a:t>
            </a:r>
            <a:r>
              <a:rPr lang="en-US" sz="2000" spc="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Competitive Indian Housing Block Grant (IHBG) to construct the units. These projects represent a continuation</a:t>
            </a:r>
            <a:r>
              <a:rPr lang="en-US" sz="2000" spc="-26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of our long-range affordable housing assistance program to provide safe and healthy homes for eligible tribal</a:t>
            </a:r>
            <a:r>
              <a:rPr lang="en-US" sz="2000" spc="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families.</a:t>
            </a:r>
            <a:r>
              <a:rPr lang="en-US" sz="2000" spc="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The development of the infrastructure followed by development of the new homes will alleviate</a:t>
            </a:r>
            <a:r>
              <a:rPr lang="en-US" sz="2000" spc="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homelessness and overcrowded conditions and will prevent the spread of COVID-19 by protecting the health</a:t>
            </a:r>
            <a:r>
              <a:rPr lang="en-US" sz="2000" spc="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and safety of our low-income families. PHA is committing $230,000 in leverage for the ICDBG project. This</a:t>
            </a:r>
            <a:r>
              <a:rPr lang="en-US" sz="2000" spc="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COVID-19 prevention activity consists of using IHBG-ARP funds as 45% percent of our committed leverage</a:t>
            </a:r>
            <a:r>
              <a:rPr lang="en-US" sz="2000" spc="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amount</a:t>
            </a:r>
            <a:r>
              <a:rPr lang="en-US" sz="2000" spc="-5" dirty="0">
                <a:effectLst/>
                <a:latin typeface="Calibri" panose="020F0502020204030204" pitchFamily="34" charset="0"/>
                <a:ea typeface="Arial" panose="020B0604020202020204" pitchFamily="34" charset="0"/>
                <a:cs typeface="Calibri" panose="020F0502020204030204" pitchFamily="34" charset="0"/>
              </a:rPr>
              <a:t> </a:t>
            </a:r>
            <a:r>
              <a:rPr lang="en-US" sz="2000" dirty="0">
                <a:effectLst/>
                <a:latin typeface="Calibri" panose="020F0502020204030204" pitchFamily="34" charset="0"/>
                <a:ea typeface="Arial" panose="020B0604020202020204" pitchFamily="34" charset="0"/>
                <a:cs typeface="Calibri" panose="020F0502020204030204" pitchFamily="34" charset="0"/>
              </a:rPr>
              <a:t>($103,500), which will be spent during the period covered by this plan.            </a:t>
            </a:r>
            <a:r>
              <a:rPr lang="en-US" sz="2000" spc="-20" dirty="0">
                <a:effectLst/>
                <a:latin typeface="Calibri" panose="020F0502020204030204" pitchFamily="34" charset="0"/>
                <a:ea typeface="Arial" panose="020B0604020202020204" pitchFamily="34" charset="0"/>
                <a:cs typeface="Calibri" panose="020F0502020204030204" pitchFamily="34" charset="0"/>
              </a:rPr>
              <a:t>(24)</a:t>
            </a:r>
            <a:r>
              <a:rPr lang="en-US" sz="2000" spc="-135" dirty="0">
                <a:effectLst/>
                <a:latin typeface="Calibri" panose="020F0502020204030204" pitchFamily="34" charset="0"/>
                <a:ea typeface="Arial" panose="020B0604020202020204" pitchFamily="34" charset="0"/>
                <a:cs typeface="Calibri" panose="020F0502020204030204" pitchFamily="34" charset="0"/>
              </a:rPr>
              <a:t> </a:t>
            </a:r>
            <a:r>
              <a:rPr lang="en-US" sz="2000" spc="-20" dirty="0">
                <a:effectLst/>
                <a:latin typeface="Calibri" panose="020F0502020204030204" pitchFamily="34" charset="0"/>
                <a:ea typeface="Arial" panose="020B0604020202020204" pitchFamily="34" charset="0"/>
                <a:cs typeface="Calibri" panose="020F0502020204030204" pitchFamily="34" charset="0"/>
              </a:rPr>
              <a:t>Infrastructure</a:t>
            </a:r>
            <a:r>
              <a:rPr lang="en-US" sz="2000" spc="-95" dirty="0">
                <a:effectLst/>
                <a:latin typeface="Calibri" panose="020F0502020204030204" pitchFamily="34" charset="0"/>
                <a:ea typeface="Arial" panose="020B0604020202020204" pitchFamily="34" charset="0"/>
                <a:cs typeface="Calibri" panose="020F0502020204030204" pitchFamily="34" charset="0"/>
              </a:rPr>
              <a:t> </a:t>
            </a:r>
            <a:r>
              <a:rPr lang="en-US" sz="2000" spc="-20" dirty="0">
                <a:effectLst/>
                <a:latin typeface="Calibri" panose="020F0502020204030204" pitchFamily="34" charset="0"/>
                <a:ea typeface="Arial" panose="020B0604020202020204" pitchFamily="34" charset="0"/>
                <a:cs typeface="Calibri" panose="020F0502020204030204" pitchFamily="34" charset="0"/>
              </a:rPr>
              <a:t>to</a:t>
            </a:r>
            <a:r>
              <a:rPr lang="en-US" sz="2000" spc="-185" dirty="0">
                <a:effectLst/>
                <a:latin typeface="Calibri" panose="020F0502020204030204" pitchFamily="34" charset="0"/>
                <a:ea typeface="Arial" panose="020B0604020202020204" pitchFamily="34" charset="0"/>
                <a:cs typeface="Calibri" panose="020F0502020204030204" pitchFamily="34" charset="0"/>
              </a:rPr>
              <a:t> </a:t>
            </a:r>
            <a:r>
              <a:rPr lang="en-US" sz="2000" spc="-20" dirty="0">
                <a:effectLst/>
                <a:latin typeface="Calibri" panose="020F0502020204030204" pitchFamily="34" charset="0"/>
                <a:ea typeface="Arial" panose="020B0604020202020204" pitchFamily="34" charset="0"/>
                <a:cs typeface="Calibri" panose="020F0502020204030204" pitchFamily="34" charset="0"/>
              </a:rPr>
              <a:t>Support</a:t>
            </a:r>
            <a:r>
              <a:rPr lang="en-US" sz="2000" spc="-110" dirty="0">
                <a:effectLst/>
                <a:latin typeface="Calibri" panose="020F0502020204030204" pitchFamily="34" charset="0"/>
                <a:ea typeface="Arial" panose="020B0604020202020204" pitchFamily="34" charset="0"/>
                <a:cs typeface="Calibri" panose="020F0502020204030204" pitchFamily="34" charset="0"/>
              </a:rPr>
              <a:t> </a:t>
            </a:r>
            <a:r>
              <a:rPr lang="en-US" sz="2000" spc="-15" dirty="0">
                <a:effectLst/>
                <a:latin typeface="Calibri" panose="020F0502020204030204" pitchFamily="34" charset="0"/>
                <a:ea typeface="Arial" panose="020B0604020202020204" pitchFamily="34" charset="0"/>
                <a:cs typeface="Calibri" panose="020F0502020204030204" pitchFamily="34" charset="0"/>
              </a:rPr>
              <a:t>Housing</a:t>
            </a:r>
            <a:r>
              <a:rPr lang="en-US" sz="2000" spc="-90" dirty="0">
                <a:effectLst/>
                <a:latin typeface="Calibri" panose="020F0502020204030204" pitchFamily="34" charset="0"/>
                <a:ea typeface="Arial" panose="020B0604020202020204" pitchFamily="34" charset="0"/>
                <a:cs typeface="Calibri" panose="020F0502020204030204" pitchFamily="34" charset="0"/>
              </a:rPr>
              <a:t> </a:t>
            </a:r>
            <a:r>
              <a:rPr lang="en-US" sz="2000" spc="-15" dirty="0">
                <a:effectLst/>
                <a:latin typeface="Calibri" panose="020F0502020204030204" pitchFamily="34" charset="0"/>
                <a:ea typeface="Arial" panose="020B0604020202020204" pitchFamily="34" charset="0"/>
                <a:cs typeface="Calibri" panose="020F0502020204030204" pitchFamily="34" charset="0"/>
              </a:rPr>
              <a:t>[202(2)]</a:t>
            </a:r>
            <a:endParaRPr lang="en-US" sz="20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5D64D23-92E7-474E-98F7-9DBB8BD082D2}"/>
              </a:ext>
            </a:extLst>
          </p:cNvPr>
          <p:cNvSpPr txBox="1"/>
          <p:nvPr/>
        </p:nvSpPr>
        <p:spPr>
          <a:xfrm>
            <a:off x="420624" y="4198308"/>
            <a:ext cx="11384280" cy="1665841"/>
          </a:xfrm>
          <a:prstGeom prst="rect">
            <a:avLst/>
          </a:prstGeom>
          <a:noFill/>
        </p:spPr>
        <p:txBody>
          <a:bodyPr wrap="square">
            <a:spAutoFit/>
          </a:bodyPr>
          <a:lstStyle/>
          <a:p>
            <a:pPr marL="57785" marR="181610" indent="-4445">
              <a:lnSpc>
                <a:spcPct val="103000"/>
              </a:lnSpc>
              <a:spcBef>
                <a:spcPts val="545"/>
              </a:spcBef>
              <a:spcAft>
                <a:spcPts val="0"/>
              </a:spcAft>
            </a:pPr>
            <a:r>
              <a:rPr lang="en-US" sz="2000" dirty="0">
                <a:effectLst/>
                <a:ea typeface="Arial" panose="020B0604020202020204" pitchFamily="34" charset="0"/>
                <a:cs typeface="Calibri" panose="020F0502020204030204" pitchFamily="34" charset="0"/>
              </a:rPr>
              <a:t>The</a:t>
            </a:r>
            <a:r>
              <a:rPr lang="en-US" sz="2000" spc="-7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type</a:t>
            </a:r>
            <a:r>
              <a:rPr lang="en-US" sz="2000" spc="-10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of</a:t>
            </a:r>
            <a:r>
              <a:rPr lang="en-US" sz="2000" spc="-10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assistance</a:t>
            </a:r>
            <a:r>
              <a:rPr lang="en-US" sz="2000" spc="-7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that</a:t>
            </a:r>
            <a:r>
              <a:rPr lang="en-US" sz="2000" spc="-4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will</a:t>
            </a:r>
            <a:r>
              <a:rPr lang="en-US" sz="2000" spc="-7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be</a:t>
            </a:r>
            <a:r>
              <a:rPr lang="en-US" sz="2000" spc="-10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provided</a:t>
            </a:r>
            <a:r>
              <a:rPr lang="en-US" sz="2000" spc="-9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consists</a:t>
            </a:r>
            <a:r>
              <a:rPr lang="en-US" sz="2000" spc="-13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of</a:t>
            </a:r>
            <a:r>
              <a:rPr lang="en-US" sz="2000" spc="-6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using</a:t>
            </a:r>
            <a:r>
              <a:rPr lang="en-US" sz="2000" spc="-7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our</a:t>
            </a:r>
            <a:r>
              <a:rPr lang="en-US" sz="2000" spc="-10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IHBG-ARP</a:t>
            </a:r>
            <a:r>
              <a:rPr lang="en-US" sz="2000" spc="-14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funds as</a:t>
            </a:r>
            <a:r>
              <a:rPr lang="en-US" sz="2000" spc="-13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leverage</a:t>
            </a:r>
            <a:r>
              <a:rPr lang="en-US" sz="2000" spc="-10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for</a:t>
            </a:r>
            <a:r>
              <a:rPr lang="en-US" sz="2000" spc="-5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the</a:t>
            </a:r>
            <a:r>
              <a:rPr lang="en-US" sz="2000" spc="-10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development</a:t>
            </a:r>
            <a:r>
              <a:rPr lang="en-US" sz="2000" spc="-4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of</a:t>
            </a:r>
            <a:r>
              <a:rPr lang="en-US" sz="2000" spc="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infrastructure</a:t>
            </a:r>
            <a:r>
              <a:rPr lang="en-US" sz="2000" spc="-7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during this</a:t>
            </a:r>
            <a:r>
              <a:rPr lang="en-US" sz="2000" spc="-11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plan</a:t>
            </a:r>
            <a:r>
              <a:rPr lang="en-US" sz="2000" spc="-5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year,</a:t>
            </a:r>
            <a:r>
              <a:rPr lang="en-US" sz="2000" spc="-9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which</a:t>
            </a:r>
            <a:r>
              <a:rPr lang="en-US" sz="2000" spc="-3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will</a:t>
            </a:r>
            <a:r>
              <a:rPr lang="en-US" sz="2000" spc="-2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help</a:t>
            </a:r>
            <a:r>
              <a:rPr lang="en-US" sz="2000" spc="-3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us</a:t>
            </a:r>
            <a:r>
              <a:rPr lang="en-US" sz="2000" spc="-11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prevent</a:t>
            </a:r>
            <a:r>
              <a:rPr lang="en-US" sz="2000" spc="2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the</a:t>
            </a:r>
            <a:r>
              <a:rPr lang="en-US" sz="2000" spc="-13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spread</a:t>
            </a:r>
            <a:r>
              <a:rPr lang="en-US" sz="2000" spc="-3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of</a:t>
            </a:r>
            <a:r>
              <a:rPr lang="en-US" sz="2000" spc="-11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COVID-19</a:t>
            </a:r>
            <a:r>
              <a:rPr lang="en-US" sz="2000" spc="-6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by</a:t>
            </a:r>
            <a:r>
              <a:rPr lang="en-US" sz="2000" spc="-5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providing</a:t>
            </a:r>
            <a:r>
              <a:rPr lang="en-US" sz="2000" spc="-4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healthy</a:t>
            </a:r>
            <a:r>
              <a:rPr lang="en-US" sz="2000" spc="-10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and</a:t>
            </a:r>
            <a:r>
              <a:rPr lang="en-US" sz="2000" spc="-11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safe</a:t>
            </a:r>
            <a:r>
              <a:rPr lang="en-US" sz="2000" spc="5"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homes</a:t>
            </a:r>
            <a:r>
              <a:rPr lang="en-US" sz="2000" spc="-65"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for</a:t>
            </a:r>
            <a:r>
              <a:rPr lang="en-US" sz="2000" spc="-65"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our</a:t>
            </a:r>
            <a:r>
              <a:rPr lang="en-US" sz="2000" spc="-65"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tribal</a:t>
            </a:r>
            <a:r>
              <a:rPr lang="en-US" sz="2000" spc="-60"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families</a:t>
            </a:r>
            <a:r>
              <a:rPr lang="en-US" sz="2000" spc="-65"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who</a:t>
            </a:r>
            <a:r>
              <a:rPr lang="en-US" sz="2000" spc="-65"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are</a:t>
            </a:r>
            <a:r>
              <a:rPr lang="en-US" sz="2000" spc="-65"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currently</a:t>
            </a:r>
            <a:r>
              <a:rPr lang="en-US" sz="2000" spc="-60"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homeless</a:t>
            </a:r>
            <a:r>
              <a:rPr lang="en-US" sz="2000" spc="-65"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or</a:t>
            </a:r>
            <a:r>
              <a:rPr lang="en-US" sz="2000" spc="-65"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living</a:t>
            </a:r>
            <a:r>
              <a:rPr lang="en-US" sz="2000" spc="-60"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in</a:t>
            </a:r>
            <a:r>
              <a:rPr lang="en-US" sz="2000" spc="-65"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overcrowded,</a:t>
            </a:r>
            <a:r>
              <a:rPr lang="en-US" sz="2000" spc="-65"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unsafe,</a:t>
            </a:r>
            <a:r>
              <a:rPr lang="en-US" sz="2000" spc="-6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and</a:t>
            </a:r>
            <a:r>
              <a:rPr lang="en-US" sz="2000" spc="-6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unhealthy</a:t>
            </a:r>
            <a:r>
              <a:rPr lang="en-US" sz="2000" spc="-6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living</a:t>
            </a:r>
            <a:r>
              <a:rPr lang="en-US" sz="2000" spc="5" dirty="0">
                <a:effectLst/>
                <a:ea typeface="Arial" panose="020B0604020202020204" pitchFamily="34" charset="0"/>
                <a:cs typeface="Calibri" panose="020F0502020204030204" pitchFamily="34" charset="0"/>
              </a:rPr>
              <a:t> </a:t>
            </a:r>
            <a:r>
              <a:rPr lang="en-US" sz="2000" spc="-30" dirty="0">
                <a:effectLst/>
                <a:ea typeface="Arial" panose="020B0604020202020204" pitchFamily="34" charset="0"/>
                <a:cs typeface="Calibri" panose="020F0502020204030204" pitchFamily="34" charset="0"/>
              </a:rPr>
              <a:t>conditions.</a:t>
            </a:r>
            <a:r>
              <a:rPr lang="en-US" sz="2000" spc="-15" dirty="0">
                <a:effectLst/>
                <a:ea typeface="Arial" panose="020B0604020202020204" pitchFamily="34" charset="0"/>
                <a:cs typeface="Calibri" panose="020F0502020204030204" pitchFamily="34" charset="0"/>
              </a:rPr>
              <a:t> </a:t>
            </a:r>
            <a:r>
              <a:rPr lang="en-US" sz="2000" spc="-30" dirty="0">
                <a:effectLst/>
                <a:ea typeface="Arial" panose="020B0604020202020204" pitchFamily="34" charset="0"/>
                <a:cs typeface="Calibri" panose="020F0502020204030204" pitchFamily="34" charset="0"/>
              </a:rPr>
              <a:t>The</a:t>
            </a:r>
            <a:r>
              <a:rPr lang="en-US" sz="2000" spc="-125" dirty="0">
                <a:effectLst/>
                <a:ea typeface="Arial" panose="020B0604020202020204" pitchFamily="34" charset="0"/>
                <a:cs typeface="Calibri" panose="020F0502020204030204" pitchFamily="34" charset="0"/>
              </a:rPr>
              <a:t> </a:t>
            </a:r>
            <a:r>
              <a:rPr lang="en-US" sz="2000" spc="-30" dirty="0">
                <a:effectLst/>
                <a:ea typeface="Arial" panose="020B0604020202020204" pitchFamily="34" charset="0"/>
                <a:cs typeface="Calibri" panose="020F0502020204030204" pitchFamily="34" charset="0"/>
              </a:rPr>
              <a:t>level</a:t>
            </a:r>
            <a:r>
              <a:rPr lang="en-US" sz="2000" spc="-95" dirty="0">
                <a:effectLst/>
                <a:ea typeface="Arial" panose="020B0604020202020204" pitchFamily="34" charset="0"/>
                <a:cs typeface="Calibri" panose="020F0502020204030204" pitchFamily="34" charset="0"/>
              </a:rPr>
              <a:t> </a:t>
            </a:r>
            <a:r>
              <a:rPr lang="en-US" sz="2000" spc="-30" dirty="0">
                <a:effectLst/>
                <a:ea typeface="Arial" panose="020B0604020202020204" pitchFamily="34" charset="0"/>
                <a:cs typeface="Calibri" panose="020F0502020204030204" pitchFamily="34" charset="0"/>
              </a:rPr>
              <a:t>of</a:t>
            </a:r>
            <a:r>
              <a:rPr lang="en-US" sz="2000" spc="-130" dirty="0">
                <a:effectLst/>
                <a:ea typeface="Arial" panose="020B0604020202020204" pitchFamily="34" charset="0"/>
                <a:cs typeface="Calibri" panose="020F0502020204030204" pitchFamily="34" charset="0"/>
              </a:rPr>
              <a:t> </a:t>
            </a:r>
            <a:r>
              <a:rPr lang="en-US" sz="2000" spc="-30" dirty="0">
                <a:effectLst/>
                <a:ea typeface="Arial" panose="020B0604020202020204" pitchFamily="34" charset="0"/>
                <a:cs typeface="Calibri" panose="020F0502020204030204" pitchFamily="34" charset="0"/>
              </a:rPr>
              <a:t>assistance</a:t>
            </a:r>
            <a:r>
              <a:rPr lang="en-US" sz="2000" spc="-120" dirty="0">
                <a:effectLst/>
                <a:ea typeface="Arial" panose="020B0604020202020204" pitchFamily="34" charset="0"/>
                <a:cs typeface="Calibri" panose="020F0502020204030204" pitchFamily="34" charset="0"/>
              </a:rPr>
              <a:t> </a:t>
            </a:r>
            <a:r>
              <a:rPr lang="en-US" sz="2000" spc="-30" dirty="0">
                <a:effectLst/>
                <a:ea typeface="Arial" panose="020B0604020202020204" pitchFamily="34" charset="0"/>
                <a:cs typeface="Calibri" panose="020F0502020204030204" pitchFamily="34" charset="0"/>
              </a:rPr>
              <a:t>will</a:t>
            </a:r>
            <a:r>
              <a:rPr lang="en-US" sz="2000" spc="-95" dirty="0">
                <a:effectLst/>
                <a:ea typeface="Arial" panose="020B0604020202020204" pitchFamily="34" charset="0"/>
                <a:cs typeface="Calibri" panose="020F0502020204030204" pitchFamily="34" charset="0"/>
              </a:rPr>
              <a:t> </a:t>
            </a:r>
            <a:r>
              <a:rPr lang="en-US" sz="2000" spc="-30" dirty="0">
                <a:effectLst/>
                <a:ea typeface="Arial" panose="020B0604020202020204" pitchFamily="34" charset="0"/>
                <a:cs typeface="Calibri" panose="020F0502020204030204" pitchFamily="34" charset="0"/>
              </a:rPr>
              <a:t>be</a:t>
            </a:r>
            <a:r>
              <a:rPr lang="en-US" sz="2000" spc="-125" dirty="0">
                <a:effectLst/>
                <a:ea typeface="Arial" panose="020B0604020202020204" pitchFamily="34" charset="0"/>
                <a:cs typeface="Calibri" panose="020F0502020204030204" pitchFamily="34" charset="0"/>
              </a:rPr>
              <a:t> </a:t>
            </a:r>
            <a:r>
              <a:rPr lang="en-US" sz="2000" spc="-30" dirty="0">
                <a:effectLst/>
                <a:ea typeface="Arial" panose="020B0604020202020204" pitchFamily="34" charset="0"/>
                <a:cs typeface="Calibri" panose="020F0502020204030204" pitchFamily="34" charset="0"/>
              </a:rPr>
              <a:t>using</a:t>
            </a:r>
            <a:r>
              <a:rPr lang="en-US" sz="2000" spc="-115" dirty="0">
                <a:effectLst/>
                <a:ea typeface="Arial" panose="020B0604020202020204" pitchFamily="34" charset="0"/>
                <a:cs typeface="Calibri" panose="020F0502020204030204" pitchFamily="34" charset="0"/>
              </a:rPr>
              <a:t> </a:t>
            </a:r>
            <a:r>
              <a:rPr lang="en-US" sz="2000" spc="-25" dirty="0">
                <a:effectLst/>
                <a:ea typeface="Arial" panose="020B0604020202020204" pitchFamily="34" charset="0"/>
                <a:cs typeface="Calibri" panose="020F0502020204030204" pitchFamily="34" charset="0"/>
              </a:rPr>
              <a:t>$103,500</a:t>
            </a:r>
            <a:r>
              <a:rPr lang="en-US" sz="2000" spc="-125" dirty="0">
                <a:effectLst/>
                <a:ea typeface="Arial" panose="020B0604020202020204" pitchFamily="34" charset="0"/>
                <a:cs typeface="Calibri" panose="020F0502020204030204" pitchFamily="34" charset="0"/>
              </a:rPr>
              <a:t> </a:t>
            </a:r>
            <a:r>
              <a:rPr lang="en-US" sz="2000" spc="-25" dirty="0">
                <a:effectLst/>
                <a:ea typeface="Arial" panose="020B0604020202020204" pitchFamily="34" charset="0"/>
                <a:cs typeface="Calibri" panose="020F0502020204030204" pitchFamily="34" charset="0"/>
              </a:rPr>
              <a:t>of</a:t>
            </a:r>
            <a:r>
              <a:rPr lang="en-US" sz="2000" spc="-115" dirty="0">
                <a:effectLst/>
                <a:ea typeface="Arial" panose="020B0604020202020204" pitchFamily="34" charset="0"/>
                <a:cs typeface="Calibri" panose="020F0502020204030204" pitchFamily="34" charset="0"/>
              </a:rPr>
              <a:t> </a:t>
            </a:r>
            <a:r>
              <a:rPr lang="en-US" sz="2000" spc="-25" dirty="0">
                <a:effectLst/>
                <a:ea typeface="Arial" panose="020B0604020202020204" pitchFamily="34" charset="0"/>
                <a:cs typeface="Calibri" panose="020F0502020204030204" pitchFamily="34" charset="0"/>
              </a:rPr>
              <a:t>IHBG-ARP</a:t>
            </a:r>
            <a:r>
              <a:rPr lang="en-US" sz="2000" spc="-170" dirty="0">
                <a:effectLst/>
                <a:ea typeface="Arial" panose="020B0604020202020204" pitchFamily="34" charset="0"/>
                <a:cs typeface="Calibri" panose="020F0502020204030204" pitchFamily="34" charset="0"/>
              </a:rPr>
              <a:t> </a:t>
            </a:r>
            <a:r>
              <a:rPr lang="en-US" sz="2000" spc="-25" dirty="0">
                <a:effectLst/>
                <a:ea typeface="Arial" panose="020B0604020202020204" pitchFamily="34" charset="0"/>
                <a:cs typeface="Calibri" panose="020F0502020204030204" pitchFamily="34" charset="0"/>
              </a:rPr>
              <a:t>funds as</a:t>
            </a:r>
            <a:r>
              <a:rPr lang="en-US" sz="2000" spc="-155" dirty="0">
                <a:effectLst/>
                <a:ea typeface="Arial" panose="020B0604020202020204" pitchFamily="34" charset="0"/>
                <a:cs typeface="Calibri" panose="020F0502020204030204" pitchFamily="34" charset="0"/>
              </a:rPr>
              <a:t> </a:t>
            </a:r>
            <a:r>
              <a:rPr lang="en-US" sz="2000" spc="-25" dirty="0">
                <a:effectLst/>
                <a:ea typeface="Arial" panose="020B0604020202020204" pitchFamily="34" charset="0"/>
                <a:cs typeface="Calibri" panose="020F0502020204030204" pitchFamily="34" charset="0"/>
              </a:rPr>
              <a:t>leverage.      </a:t>
            </a:r>
            <a:r>
              <a:rPr lang="en-US" sz="2000" spc="-20" dirty="0">
                <a:effectLst/>
                <a:ea typeface="Arial" panose="020B0604020202020204" pitchFamily="34" charset="0"/>
                <a:cs typeface="Calibri" panose="020F0502020204030204" pitchFamily="34" charset="0"/>
              </a:rPr>
              <a:t>(24)</a:t>
            </a:r>
            <a:r>
              <a:rPr lang="en-US" sz="2000" spc="-13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Infrastructure</a:t>
            </a:r>
            <a:r>
              <a:rPr lang="en-US" sz="2000" spc="-9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to</a:t>
            </a:r>
            <a:r>
              <a:rPr lang="en-US" sz="2000" spc="-18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Support</a:t>
            </a:r>
            <a:r>
              <a:rPr lang="en-US" sz="2000" spc="-110"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Housing</a:t>
            </a:r>
            <a:r>
              <a:rPr lang="en-US" sz="2000" spc="-90"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[202(2)]</a:t>
            </a:r>
            <a:endParaRPr lang="en-US" sz="2000" dirty="0">
              <a:effectLst/>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727AFF8-1900-4A77-8281-A3A0FE094F0A}"/>
              </a:ext>
            </a:extLst>
          </p:cNvPr>
          <p:cNvSpPr/>
          <p:nvPr/>
        </p:nvSpPr>
        <p:spPr>
          <a:xfrm>
            <a:off x="9176657" y="5671456"/>
            <a:ext cx="2002972" cy="598714"/>
          </a:xfrm>
          <a:prstGeom prst="rect">
            <a:avLst/>
          </a:prstGeom>
          <a:solidFill>
            <a:srgbClr val="AB52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ONAP</a:t>
            </a:r>
          </a:p>
        </p:txBody>
      </p:sp>
      <p:sp>
        <p:nvSpPr>
          <p:cNvPr id="9" name="Slide Number Placeholder 8"/>
          <p:cNvSpPr>
            <a:spLocks noGrp="1"/>
          </p:cNvSpPr>
          <p:nvPr>
            <p:ph type="sldNum" sz="quarter" idx="12"/>
          </p:nvPr>
        </p:nvSpPr>
        <p:spPr/>
        <p:txBody>
          <a:bodyPr/>
          <a:lstStyle/>
          <a:p>
            <a:fld id="{E760783A-A40A-4A5E-95F7-ACFE048AA298}" type="slidenum">
              <a:rPr lang="en-US" smtClean="0"/>
              <a:t>110</a:t>
            </a:fld>
            <a:endParaRPr lang="en-US" dirty="0"/>
          </a:p>
        </p:txBody>
      </p:sp>
    </p:spTree>
    <p:extLst>
      <p:ext uri="{BB962C8B-B14F-4D97-AF65-F5344CB8AC3E}">
        <p14:creationId xmlns:p14="http://schemas.microsoft.com/office/powerpoint/2010/main" val="32482572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56DF14-1902-4856-A7AF-E7F8E78A24BE}"/>
              </a:ext>
            </a:extLst>
          </p:cNvPr>
          <p:cNvSpPr txBox="1"/>
          <p:nvPr/>
        </p:nvSpPr>
        <p:spPr>
          <a:xfrm>
            <a:off x="676656" y="237705"/>
            <a:ext cx="11018520" cy="5501763"/>
          </a:xfrm>
          <a:prstGeom prst="rect">
            <a:avLst/>
          </a:prstGeom>
          <a:noFill/>
        </p:spPr>
        <p:txBody>
          <a:bodyPr wrap="square">
            <a:spAutoFit/>
          </a:bodyPr>
          <a:lstStyle/>
          <a:p>
            <a:pPr marL="25400" marR="0">
              <a:spcBef>
                <a:spcPts val="585"/>
              </a:spcBef>
              <a:spcAft>
                <a:spcPts val="0"/>
              </a:spcAft>
            </a:pPr>
            <a:r>
              <a:rPr lang="en-US" sz="2000" dirty="0">
                <a:effectLst/>
                <a:ea typeface="Arial" panose="020B0604020202020204" pitchFamily="34" charset="0"/>
              </a:rPr>
              <a:t>PHA</a:t>
            </a:r>
            <a:r>
              <a:rPr lang="en-US" sz="2000" spc="-5" dirty="0">
                <a:effectLst/>
                <a:ea typeface="Arial" panose="020B0604020202020204" pitchFamily="34" charset="0"/>
              </a:rPr>
              <a:t> </a:t>
            </a:r>
            <a:r>
              <a:rPr lang="en-US" sz="2000" dirty="0">
                <a:effectLst/>
                <a:ea typeface="Arial" panose="020B0604020202020204" pitchFamily="34" charset="0"/>
              </a:rPr>
              <a:t>plans to modernize up to 14 low-income rental units during this</a:t>
            </a:r>
            <a:r>
              <a:rPr lang="en-US" sz="2000" spc="-5" dirty="0">
                <a:effectLst/>
                <a:ea typeface="Arial" panose="020B0604020202020204" pitchFamily="34" charset="0"/>
              </a:rPr>
              <a:t> </a:t>
            </a:r>
            <a:r>
              <a:rPr lang="en-US" sz="2000" dirty="0">
                <a:effectLst/>
                <a:ea typeface="Arial" panose="020B0604020202020204" pitchFamily="34" charset="0"/>
              </a:rPr>
              <a:t>plan year using FY 2019-20</a:t>
            </a:r>
          </a:p>
          <a:p>
            <a:pPr marL="25400" marR="71120">
              <a:lnSpc>
                <a:spcPct val="103000"/>
              </a:lnSpc>
              <a:spcBef>
                <a:spcPts val="50"/>
              </a:spcBef>
              <a:spcAft>
                <a:spcPts val="0"/>
              </a:spcAft>
            </a:pPr>
            <a:r>
              <a:rPr lang="en-US" sz="2000" dirty="0">
                <a:effectLst/>
                <a:ea typeface="Arial" panose="020B0604020202020204" pitchFamily="34" charset="0"/>
              </a:rPr>
              <a:t>ICDBG funds.</a:t>
            </a:r>
            <a:r>
              <a:rPr lang="en-US" sz="2000" spc="5" dirty="0">
                <a:effectLst/>
                <a:ea typeface="Arial" panose="020B0604020202020204" pitchFamily="34" charset="0"/>
              </a:rPr>
              <a:t> </a:t>
            </a:r>
            <a:r>
              <a:rPr lang="en-US" sz="2000" dirty="0">
                <a:effectLst/>
                <a:ea typeface="Arial" panose="020B0604020202020204" pitchFamily="34" charset="0"/>
              </a:rPr>
              <a:t>The modernization of the homes will help prevent the spread of COVID-19 because the homes</a:t>
            </a:r>
            <a:r>
              <a:rPr lang="en-US" sz="2000" spc="5" dirty="0">
                <a:effectLst/>
                <a:ea typeface="Arial" panose="020B0604020202020204" pitchFamily="34" charset="0"/>
              </a:rPr>
              <a:t> </a:t>
            </a:r>
            <a:r>
              <a:rPr lang="en-US" sz="2000" dirty="0">
                <a:effectLst/>
                <a:ea typeface="Arial" panose="020B0604020202020204" pitchFamily="34" charset="0"/>
              </a:rPr>
              <a:t>will provide a healthier and safer living environment for our low-income tribal families that reside in our rental</a:t>
            </a:r>
            <a:r>
              <a:rPr lang="en-US" sz="2000" spc="5" dirty="0">
                <a:effectLst/>
                <a:ea typeface="Arial" panose="020B0604020202020204" pitchFamily="34" charset="0"/>
              </a:rPr>
              <a:t> </a:t>
            </a:r>
            <a:r>
              <a:rPr lang="en-US" sz="2000" dirty="0">
                <a:effectLst/>
                <a:ea typeface="Arial" panose="020B0604020202020204" pitchFamily="34" charset="0"/>
              </a:rPr>
              <a:t>units.</a:t>
            </a:r>
            <a:r>
              <a:rPr lang="en-US" sz="2000" spc="5" dirty="0">
                <a:effectLst/>
                <a:ea typeface="Arial" panose="020B0604020202020204" pitchFamily="34" charset="0"/>
              </a:rPr>
              <a:t> </a:t>
            </a:r>
            <a:r>
              <a:rPr lang="en-US" sz="2000" dirty="0">
                <a:effectLst/>
                <a:ea typeface="Arial" panose="020B0604020202020204" pitchFamily="34" charset="0"/>
              </a:rPr>
              <a:t>An integral part of our modernization program is repairing and replacing the HVAC systems in each unit</a:t>
            </a:r>
            <a:r>
              <a:rPr lang="en-US" sz="2000" spc="5" dirty="0">
                <a:effectLst/>
                <a:ea typeface="Arial" panose="020B0604020202020204" pitchFamily="34" charset="0"/>
              </a:rPr>
              <a:t> </a:t>
            </a:r>
            <a:r>
              <a:rPr lang="en-US" sz="2000" dirty="0">
                <a:effectLst/>
                <a:ea typeface="Arial" panose="020B0604020202020204" pitchFamily="34" charset="0"/>
              </a:rPr>
              <a:t>with more energy efficient components that will provide better air filtration and circulation systems that keep the</a:t>
            </a:r>
            <a:r>
              <a:rPr lang="en-US" sz="2000" spc="5" dirty="0">
                <a:effectLst/>
                <a:ea typeface="Arial" panose="020B0604020202020204" pitchFamily="34" charset="0"/>
              </a:rPr>
              <a:t> </a:t>
            </a:r>
            <a:r>
              <a:rPr lang="en-US" sz="2000" dirty="0">
                <a:effectLst/>
                <a:ea typeface="Arial" panose="020B0604020202020204" pitchFamily="34" charset="0"/>
              </a:rPr>
              <a:t>families safer and healthier in an effort to prevent the spread of COVID-19.</a:t>
            </a:r>
            <a:r>
              <a:rPr lang="en-US" sz="2000" spc="5" dirty="0">
                <a:effectLst/>
                <a:ea typeface="Arial" panose="020B0604020202020204" pitchFamily="34" charset="0"/>
              </a:rPr>
              <a:t> </a:t>
            </a:r>
            <a:r>
              <a:rPr lang="en-US" sz="2000" dirty="0">
                <a:effectLst/>
                <a:ea typeface="Arial" panose="020B0604020202020204" pitchFamily="34" charset="0"/>
              </a:rPr>
              <a:t>PHA has committed $250,000 in</a:t>
            </a:r>
            <a:r>
              <a:rPr lang="en-US" sz="2000" spc="5" dirty="0">
                <a:effectLst/>
                <a:ea typeface="Arial" panose="020B0604020202020204" pitchFamily="34" charset="0"/>
              </a:rPr>
              <a:t> </a:t>
            </a:r>
            <a:r>
              <a:rPr lang="en-US" sz="2000" dirty="0">
                <a:effectLst/>
                <a:ea typeface="Arial" panose="020B0604020202020204" pitchFamily="34" charset="0"/>
              </a:rPr>
              <a:t>leverage for this project. This COVID-19 prevention activity consists of using IHBG-ARP funds as approximately</a:t>
            </a:r>
            <a:r>
              <a:rPr lang="en-US" sz="2000" spc="-270" dirty="0">
                <a:effectLst/>
                <a:ea typeface="Arial" panose="020B0604020202020204" pitchFamily="34" charset="0"/>
              </a:rPr>
              <a:t> </a:t>
            </a:r>
            <a:r>
              <a:rPr lang="en-US" sz="2000" dirty="0">
                <a:effectLst/>
                <a:ea typeface="Arial" panose="020B0604020202020204" pitchFamily="34" charset="0"/>
              </a:rPr>
              <a:t>40%</a:t>
            </a:r>
            <a:r>
              <a:rPr lang="en-US" sz="2000" spc="-5" dirty="0">
                <a:effectLst/>
                <a:ea typeface="Arial" panose="020B0604020202020204" pitchFamily="34" charset="0"/>
              </a:rPr>
              <a:t> </a:t>
            </a:r>
            <a:r>
              <a:rPr lang="en-US" sz="2000" dirty="0">
                <a:effectLst/>
                <a:ea typeface="Arial" panose="020B0604020202020204" pitchFamily="34" charset="0"/>
              </a:rPr>
              <a:t>of our committed leverage amount ($94,500) for this modernization project during this plan year.</a:t>
            </a:r>
          </a:p>
          <a:p>
            <a:pPr marL="22225" marR="0">
              <a:lnSpc>
                <a:spcPct val="107000"/>
              </a:lnSpc>
              <a:spcBef>
                <a:spcPts val="475"/>
              </a:spcBef>
              <a:spcAft>
                <a:spcPts val="0"/>
              </a:spcAft>
            </a:pPr>
            <a:r>
              <a:rPr lang="en-US" sz="2000" spc="-15" dirty="0">
                <a:effectLst/>
                <a:ea typeface="Arial" panose="020B0604020202020204" pitchFamily="34" charset="0"/>
                <a:cs typeface="Calibri" panose="020F0502020204030204" pitchFamily="34" charset="0"/>
              </a:rPr>
              <a:t> </a:t>
            </a:r>
            <a:endParaRPr lang="en-US" sz="2000" dirty="0">
              <a:effectLst/>
              <a:ea typeface="Calibri" panose="020F0502020204030204" pitchFamily="34" charset="0"/>
              <a:cs typeface="Calibri" panose="020F0502020204030204" pitchFamily="34" charset="0"/>
            </a:endParaRPr>
          </a:p>
          <a:p>
            <a:pPr marL="60960" marR="181610" indent="-7620">
              <a:lnSpc>
                <a:spcPct val="103000"/>
              </a:lnSpc>
              <a:spcBef>
                <a:spcPts val="545"/>
              </a:spcBef>
              <a:spcAft>
                <a:spcPts val="0"/>
              </a:spcAft>
            </a:pPr>
            <a:r>
              <a:rPr lang="en-US" sz="2000" spc="-20" dirty="0">
                <a:effectLst/>
                <a:ea typeface="Arial" panose="020B0604020202020204" pitchFamily="34" charset="0"/>
                <a:cs typeface="Calibri" panose="020F0502020204030204" pitchFamily="34" charset="0"/>
              </a:rPr>
              <a:t>The type of assistance that will be provided consists of using </a:t>
            </a:r>
            <a:r>
              <a:rPr lang="en-US" sz="2000" spc="-15" dirty="0">
                <a:effectLst/>
                <a:ea typeface="Arial" panose="020B0604020202020204" pitchFamily="34" charset="0"/>
                <a:cs typeface="Calibri" panose="020F0502020204030204" pitchFamily="34" charset="0"/>
              </a:rPr>
              <a:t>our IHBG-APR funds as leverage to accomplish the</a:t>
            </a:r>
            <a:r>
              <a:rPr lang="en-US" sz="2000" spc="-26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modernization</a:t>
            </a:r>
            <a:r>
              <a:rPr lang="en-US" sz="2000" spc="-8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activities,</a:t>
            </a:r>
            <a:r>
              <a:rPr lang="en-US" sz="2000" spc="-9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which</a:t>
            </a:r>
            <a:r>
              <a:rPr lang="en-US" sz="2000" spc="-4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will</a:t>
            </a:r>
            <a:r>
              <a:rPr lang="en-US" sz="2000" spc="-3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help</a:t>
            </a:r>
            <a:r>
              <a:rPr lang="en-US" sz="2000" spc="-3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us</a:t>
            </a:r>
            <a:r>
              <a:rPr lang="en-US" sz="2000" spc="-11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prevent</a:t>
            </a:r>
            <a:r>
              <a:rPr lang="en-US" sz="2000" spc="2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the</a:t>
            </a:r>
            <a:r>
              <a:rPr lang="en-US" sz="2000" spc="-13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spread</a:t>
            </a:r>
            <a:r>
              <a:rPr lang="en-US" sz="2000" spc="-3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of</a:t>
            </a:r>
            <a:r>
              <a:rPr lang="en-US" sz="2000" spc="-12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COVID-19</a:t>
            </a:r>
            <a:r>
              <a:rPr lang="en-US" sz="2000" spc="-6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by</a:t>
            </a:r>
            <a:r>
              <a:rPr lang="en-US" sz="2000" spc="-6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providing</a:t>
            </a:r>
            <a:r>
              <a:rPr lang="en-US" sz="2000" spc="-45"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healthier</a:t>
            </a:r>
            <a:r>
              <a:rPr lang="en-US" sz="2000" spc="-9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and</a:t>
            </a:r>
            <a:r>
              <a:rPr lang="en-US" sz="2000" spc="-11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safer</a:t>
            </a:r>
            <a:r>
              <a:rPr lang="en-US" sz="2000" spc="-50" dirty="0">
                <a:effectLst/>
                <a:ea typeface="Arial" panose="020B0604020202020204" pitchFamily="34" charset="0"/>
                <a:cs typeface="Calibri" panose="020F0502020204030204" pitchFamily="34" charset="0"/>
              </a:rPr>
              <a:t> </a:t>
            </a:r>
            <a:r>
              <a:rPr lang="en-US" sz="2000" dirty="0">
                <a:effectLst/>
                <a:ea typeface="Arial" panose="020B0604020202020204" pitchFamily="34" charset="0"/>
                <a:cs typeface="Calibri" panose="020F0502020204030204" pitchFamily="34" charset="0"/>
              </a:rPr>
              <a:t>homes.</a:t>
            </a:r>
            <a:endParaRPr lang="en-US" sz="2000" dirty="0">
              <a:effectLst/>
              <a:ea typeface="Calibri" panose="020F0502020204030204" pitchFamily="34" charset="0"/>
              <a:cs typeface="Calibri" panose="020F0502020204030204" pitchFamily="34" charset="0"/>
            </a:endParaRPr>
          </a:p>
          <a:p>
            <a:pPr marL="22225" marR="0">
              <a:lnSpc>
                <a:spcPct val="107000"/>
              </a:lnSpc>
              <a:spcBef>
                <a:spcPts val="475"/>
              </a:spcBef>
              <a:spcAft>
                <a:spcPts val="0"/>
              </a:spcAft>
            </a:pPr>
            <a:r>
              <a:rPr lang="en-US" sz="2000" spc="-15" dirty="0">
                <a:effectLst/>
                <a:ea typeface="Arial" panose="020B0604020202020204" pitchFamily="34" charset="0"/>
                <a:cs typeface="Calibri" panose="020F0502020204030204" pitchFamily="34" charset="0"/>
              </a:rPr>
              <a:t> </a:t>
            </a:r>
            <a:endParaRPr lang="en-US" sz="2000" dirty="0">
              <a:effectLst/>
              <a:ea typeface="Calibri" panose="020F0502020204030204" pitchFamily="34" charset="0"/>
              <a:cs typeface="Calibri" panose="020F0502020204030204" pitchFamily="34" charset="0"/>
            </a:endParaRPr>
          </a:p>
          <a:p>
            <a:pPr marL="22225" marR="0">
              <a:spcBef>
                <a:spcPts val="475"/>
              </a:spcBef>
              <a:spcAft>
                <a:spcPts val="0"/>
              </a:spcAft>
            </a:pPr>
            <a:r>
              <a:rPr lang="en-US" sz="2000" spc="-20" dirty="0">
                <a:effectLst/>
                <a:ea typeface="Arial" panose="020B0604020202020204" pitchFamily="34" charset="0"/>
              </a:rPr>
              <a:t>(1)</a:t>
            </a:r>
            <a:r>
              <a:rPr lang="en-US" sz="2000" spc="-130" dirty="0">
                <a:effectLst/>
                <a:ea typeface="Arial" panose="020B0604020202020204" pitchFamily="34" charset="0"/>
              </a:rPr>
              <a:t> </a:t>
            </a:r>
            <a:r>
              <a:rPr lang="en-US" sz="2000" spc="-20" dirty="0">
                <a:effectLst/>
                <a:ea typeface="Arial" panose="020B0604020202020204" pitchFamily="34" charset="0"/>
              </a:rPr>
              <a:t>Modernization</a:t>
            </a:r>
            <a:r>
              <a:rPr lang="en-US" sz="2000" spc="-95" dirty="0">
                <a:effectLst/>
                <a:ea typeface="Arial" panose="020B0604020202020204" pitchFamily="34" charset="0"/>
              </a:rPr>
              <a:t> </a:t>
            </a:r>
            <a:r>
              <a:rPr lang="en-US" sz="2000" spc="-20" dirty="0">
                <a:effectLst/>
                <a:ea typeface="Arial" panose="020B0604020202020204" pitchFamily="34" charset="0"/>
              </a:rPr>
              <a:t>of</a:t>
            </a:r>
            <a:r>
              <a:rPr lang="en-US" sz="2000" spc="-115" dirty="0">
                <a:effectLst/>
                <a:ea typeface="Arial" panose="020B0604020202020204" pitchFamily="34" charset="0"/>
              </a:rPr>
              <a:t> </a:t>
            </a:r>
            <a:r>
              <a:rPr lang="en-US" sz="2000" spc="-15" dirty="0">
                <a:effectLst/>
                <a:ea typeface="Arial" panose="020B0604020202020204" pitchFamily="34" charset="0"/>
              </a:rPr>
              <a:t>1937</a:t>
            </a:r>
            <a:r>
              <a:rPr lang="en-US" sz="2000" spc="-150" dirty="0">
                <a:effectLst/>
                <a:ea typeface="Arial" panose="020B0604020202020204" pitchFamily="34" charset="0"/>
              </a:rPr>
              <a:t> </a:t>
            </a:r>
            <a:r>
              <a:rPr lang="en-US" sz="2000" spc="-15" dirty="0">
                <a:effectLst/>
                <a:ea typeface="Arial" panose="020B0604020202020204" pitchFamily="34" charset="0"/>
              </a:rPr>
              <a:t>Act</a:t>
            </a:r>
            <a:r>
              <a:rPr lang="en-US" sz="2000" spc="-110" dirty="0">
                <a:effectLst/>
                <a:ea typeface="Arial" panose="020B0604020202020204" pitchFamily="34" charset="0"/>
              </a:rPr>
              <a:t> </a:t>
            </a:r>
            <a:r>
              <a:rPr lang="en-US" sz="2000" spc="-15" dirty="0">
                <a:effectLst/>
                <a:ea typeface="Arial" panose="020B0604020202020204" pitchFamily="34" charset="0"/>
              </a:rPr>
              <a:t>Housing</a:t>
            </a:r>
            <a:r>
              <a:rPr lang="en-US" sz="2000" spc="-95" dirty="0">
                <a:effectLst/>
                <a:ea typeface="Arial" panose="020B0604020202020204" pitchFamily="34" charset="0"/>
              </a:rPr>
              <a:t> </a:t>
            </a:r>
            <a:r>
              <a:rPr lang="en-US" sz="2000" spc="-15" dirty="0">
                <a:effectLst/>
                <a:ea typeface="Arial" panose="020B0604020202020204" pitchFamily="34" charset="0"/>
              </a:rPr>
              <a:t>[202(1)]</a:t>
            </a:r>
            <a:endParaRPr lang="en-US" sz="2000" dirty="0">
              <a:effectLst/>
              <a:ea typeface="Arial" panose="020B0604020202020204" pitchFamily="34" charset="0"/>
            </a:endParaRPr>
          </a:p>
          <a:p>
            <a:pPr marL="22225" marR="0">
              <a:lnSpc>
                <a:spcPct val="107000"/>
              </a:lnSpc>
              <a:spcBef>
                <a:spcPts val="475"/>
              </a:spcBef>
              <a:spcAft>
                <a:spcPts val="0"/>
              </a:spcAft>
            </a:pPr>
            <a:r>
              <a:rPr lang="en-US" sz="2000" spc="-15" dirty="0">
                <a:effectLst/>
                <a:ea typeface="Arial" panose="020B0604020202020204" pitchFamily="34" charset="0"/>
                <a:cs typeface="Calibri" panose="020F0502020204030204" pitchFamily="34" charset="0"/>
              </a:rPr>
              <a:t> </a:t>
            </a:r>
            <a:endParaRPr lang="en-US" sz="2000" dirty="0">
              <a:effectLst/>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4366AB1-B2A4-47FF-8DE4-B4780A110300}"/>
              </a:ext>
            </a:extLst>
          </p:cNvPr>
          <p:cNvSpPr/>
          <p:nvPr/>
        </p:nvSpPr>
        <p:spPr>
          <a:xfrm>
            <a:off x="9176657" y="5671456"/>
            <a:ext cx="2002972" cy="598714"/>
          </a:xfrm>
          <a:prstGeom prst="rect">
            <a:avLst/>
          </a:prstGeom>
          <a:solidFill>
            <a:srgbClr val="AB52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ONAP</a:t>
            </a:r>
          </a:p>
        </p:txBody>
      </p:sp>
      <p:sp>
        <p:nvSpPr>
          <p:cNvPr id="8" name="Slide Number Placeholder 7"/>
          <p:cNvSpPr>
            <a:spLocks noGrp="1"/>
          </p:cNvSpPr>
          <p:nvPr>
            <p:ph type="sldNum" sz="quarter" idx="12"/>
          </p:nvPr>
        </p:nvSpPr>
        <p:spPr/>
        <p:txBody>
          <a:bodyPr/>
          <a:lstStyle/>
          <a:p>
            <a:fld id="{E760783A-A40A-4A5E-95F7-ACFE048AA298}" type="slidenum">
              <a:rPr lang="en-US" smtClean="0"/>
              <a:t>111</a:t>
            </a:fld>
            <a:endParaRPr lang="en-US" dirty="0"/>
          </a:p>
        </p:txBody>
      </p:sp>
    </p:spTree>
    <p:extLst>
      <p:ext uri="{BB962C8B-B14F-4D97-AF65-F5344CB8AC3E}">
        <p14:creationId xmlns:p14="http://schemas.microsoft.com/office/powerpoint/2010/main" val="19876072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8573D3-F2D4-4E5A-A04D-7F48F19F98C0}"/>
              </a:ext>
            </a:extLst>
          </p:cNvPr>
          <p:cNvSpPr txBox="1"/>
          <p:nvPr/>
        </p:nvSpPr>
        <p:spPr>
          <a:xfrm>
            <a:off x="430923" y="364512"/>
            <a:ext cx="11004331" cy="4659481"/>
          </a:xfrm>
          <a:prstGeom prst="rect">
            <a:avLst/>
          </a:prstGeom>
          <a:noFill/>
        </p:spPr>
        <p:txBody>
          <a:bodyPr wrap="square">
            <a:spAutoFit/>
          </a:bodyPr>
          <a:lstStyle/>
          <a:p>
            <a:pPr marL="25400" marR="91440">
              <a:lnSpc>
                <a:spcPct val="103000"/>
              </a:lnSpc>
              <a:spcBef>
                <a:spcPts val="585"/>
              </a:spcBef>
              <a:spcAft>
                <a:spcPts val="0"/>
              </a:spcAft>
            </a:pPr>
            <a:r>
              <a:rPr lang="en-US" sz="2000" dirty="0">
                <a:effectLst/>
                <a:ea typeface="Arial" panose="020B0604020202020204" pitchFamily="34" charset="0"/>
              </a:rPr>
              <a:t>PHA was awarded an IHBG competitive grant of $4.2 million to construct 24 single-family houses in Fort</a:t>
            </a:r>
            <a:r>
              <a:rPr lang="en-US" sz="2000" spc="5" dirty="0">
                <a:effectLst/>
                <a:ea typeface="Arial" panose="020B0604020202020204" pitchFamily="34" charset="0"/>
              </a:rPr>
              <a:t> </a:t>
            </a:r>
            <a:r>
              <a:rPr lang="en-US" sz="2000" dirty="0">
                <a:effectLst/>
                <a:ea typeface="Arial" panose="020B0604020202020204" pitchFamily="34" charset="0"/>
              </a:rPr>
              <a:t>Washakie, WY.</a:t>
            </a:r>
            <a:r>
              <a:rPr lang="en-US" sz="2000" spc="5" dirty="0">
                <a:effectLst/>
                <a:ea typeface="Arial" panose="020B0604020202020204" pitchFamily="34" charset="0"/>
              </a:rPr>
              <a:t> </a:t>
            </a:r>
            <a:r>
              <a:rPr lang="en-US" sz="2000" dirty="0">
                <a:effectLst/>
                <a:ea typeface="Arial" panose="020B0604020202020204" pitchFamily="34" charset="0"/>
              </a:rPr>
              <a:t>The project will include the construction of 8 2-bedroom houses, 8 3-bedroom houses, and 8 4-bedroom houses on a 15-acre parcel of land that the PHA has leased from Pacific tribe. This</a:t>
            </a:r>
            <a:r>
              <a:rPr lang="en-US" sz="2000" spc="5" dirty="0">
                <a:effectLst/>
                <a:ea typeface="Arial" panose="020B0604020202020204" pitchFamily="34" charset="0"/>
              </a:rPr>
              <a:t> </a:t>
            </a:r>
            <a:r>
              <a:rPr lang="en-US" sz="2000" dirty="0">
                <a:effectLst/>
                <a:ea typeface="Arial" panose="020B0604020202020204" pitchFamily="34" charset="0"/>
              </a:rPr>
              <a:t>project is a continuation of our long-range affordable housing assistance program to provide safe and healthy</a:t>
            </a:r>
            <a:r>
              <a:rPr lang="en-US" sz="2000" spc="5" dirty="0">
                <a:effectLst/>
                <a:ea typeface="Arial" panose="020B0604020202020204" pitchFamily="34" charset="0"/>
              </a:rPr>
              <a:t> </a:t>
            </a:r>
            <a:r>
              <a:rPr lang="en-US" sz="2000" dirty="0">
                <a:effectLst/>
                <a:ea typeface="Arial" panose="020B0604020202020204" pitchFamily="34" charset="0"/>
              </a:rPr>
              <a:t>homes for our tribal families.</a:t>
            </a:r>
            <a:r>
              <a:rPr lang="en-US" sz="2000" spc="5" dirty="0">
                <a:effectLst/>
                <a:ea typeface="Arial" panose="020B0604020202020204" pitchFamily="34" charset="0"/>
              </a:rPr>
              <a:t> </a:t>
            </a:r>
            <a:r>
              <a:rPr lang="en-US" sz="2000" dirty="0">
                <a:effectLst/>
                <a:ea typeface="Arial" panose="020B0604020202020204" pitchFamily="34" charset="0"/>
              </a:rPr>
              <a:t>The construction of the new homes will alleviate homelessness and overcrowded</a:t>
            </a:r>
            <a:r>
              <a:rPr lang="en-US" sz="2000" spc="5" dirty="0">
                <a:effectLst/>
                <a:ea typeface="Arial" panose="020B0604020202020204" pitchFamily="34" charset="0"/>
              </a:rPr>
              <a:t> </a:t>
            </a:r>
            <a:r>
              <a:rPr lang="en-US" sz="2000" dirty="0">
                <a:effectLst/>
                <a:ea typeface="Arial" panose="020B0604020202020204" pitchFamily="34" charset="0"/>
              </a:rPr>
              <a:t>conditions and will prevent the spread of COVID-19 by protecting the health and safety of our low-income</a:t>
            </a:r>
            <a:r>
              <a:rPr lang="en-US" sz="2000" spc="5" dirty="0">
                <a:effectLst/>
                <a:ea typeface="Arial" panose="020B0604020202020204" pitchFamily="34" charset="0"/>
              </a:rPr>
              <a:t> </a:t>
            </a:r>
            <a:r>
              <a:rPr lang="en-US" sz="2000" dirty="0">
                <a:effectLst/>
                <a:ea typeface="Arial" panose="020B0604020202020204" pitchFamily="34" charset="0"/>
              </a:rPr>
              <a:t>families. PHA is committing $1.4 million as leverage for this project. This COVID-19 prevention activity</a:t>
            </a:r>
            <a:r>
              <a:rPr lang="en-US" sz="2000" spc="5" dirty="0">
                <a:effectLst/>
                <a:ea typeface="Arial" panose="020B0604020202020204" pitchFamily="34" charset="0"/>
              </a:rPr>
              <a:t> </a:t>
            </a:r>
            <a:r>
              <a:rPr lang="en-US" sz="2000" dirty="0">
                <a:effectLst/>
                <a:ea typeface="Arial" panose="020B0604020202020204" pitchFamily="34" charset="0"/>
              </a:rPr>
              <a:t>consists of using IHBG-ARP funds as 25% percent of our committed leverage amount ($350,000), which will be</a:t>
            </a:r>
            <a:r>
              <a:rPr lang="en-US" sz="2000" spc="-270" dirty="0">
                <a:effectLst/>
                <a:ea typeface="Arial" panose="020B0604020202020204" pitchFamily="34" charset="0"/>
              </a:rPr>
              <a:t> </a:t>
            </a:r>
            <a:r>
              <a:rPr lang="en-US" sz="2000" dirty="0">
                <a:effectLst/>
                <a:ea typeface="Arial" panose="020B0604020202020204" pitchFamily="34" charset="0"/>
              </a:rPr>
              <a:t>spent during</a:t>
            </a:r>
            <a:r>
              <a:rPr lang="en-US" sz="2000" spc="-5" dirty="0">
                <a:effectLst/>
                <a:ea typeface="Arial" panose="020B0604020202020204" pitchFamily="34" charset="0"/>
              </a:rPr>
              <a:t> </a:t>
            </a:r>
            <a:r>
              <a:rPr lang="en-US" sz="2000" dirty="0">
                <a:effectLst/>
                <a:ea typeface="Arial" panose="020B0604020202020204" pitchFamily="34" charset="0"/>
              </a:rPr>
              <a:t>the period covered by this plan.</a:t>
            </a:r>
          </a:p>
          <a:p>
            <a:pPr marL="22225" marR="0">
              <a:lnSpc>
                <a:spcPct val="107000"/>
              </a:lnSpc>
              <a:spcBef>
                <a:spcPts val="475"/>
              </a:spcBef>
              <a:spcAft>
                <a:spcPts val="0"/>
              </a:spcAft>
            </a:pPr>
            <a:r>
              <a:rPr lang="en-US" sz="2000" dirty="0">
                <a:effectLst/>
                <a:ea typeface="Arial" panose="020B0604020202020204" pitchFamily="34" charset="0"/>
                <a:cs typeface="Calibri" panose="020F0502020204030204" pitchFamily="34" charset="0"/>
              </a:rPr>
              <a:t> </a:t>
            </a:r>
            <a:endParaRPr lang="en-US" sz="2000" dirty="0">
              <a:effectLst/>
              <a:ea typeface="Calibri" panose="020F0502020204030204" pitchFamily="34" charset="0"/>
              <a:cs typeface="Calibri" panose="020F0502020204030204" pitchFamily="34" charset="0"/>
            </a:endParaRPr>
          </a:p>
          <a:p>
            <a:pPr marL="56515" marR="181610" indent="-2540">
              <a:lnSpc>
                <a:spcPct val="103000"/>
              </a:lnSpc>
              <a:spcBef>
                <a:spcPts val="545"/>
              </a:spcBef>
              <a:spcAft>
                <a:spcPts val="0"/>
              </a:spcAft>
            </a:pPr>
            <a:r>
              <a:rPr lang="en-US" sz="2000" spc="-25" dirty="0">
                <a:effectLst/>
                <a:ea typeface="Arial" panose="020B0604020202020204" pitchFamily="34" charset="0"/>
                <a:cs typeface="Calibri" panose="020F0502020204030204" pitchFamily="34" charset="0"/>
              </a:rPr>
              <a:t>The</a:t>
            </a:r>
            <a:r>
              <a:rPr lang="en-US" sz="2000" spc="-95" dirty="0">
                <a:effectLst/>
                <a:ea typeface="Arial" panose="020B0604020202020204" pitchFamily="34" charset="0"/>
                <a:cs typeface="Calibri" panose="020F0502020204030204" pitchFamily="34" charset="0"/>
              </a:rPr>
              <a:t> </a:t>
            </a:r>
            <a:r>
              <a:rPr lang="en-US" sz="2000" spc="-25" dirty="0">
                <a:effectLst/>
                <a:ea typeface="Arial" panose="020B0604020202020204" pitchFamily="34" charset="0"/>
                <a:cs typeface="Calibri" panose="020F0502020204030204" pitchFamily="34" charset="0"/>
              </a:rPr>
              <a:t>type</a:t>
            </a:r>
            <a:r>
              <a:rPr lang="en-US" sz="2000" spc="-125" dirty="0">
                <a:effectLst/>
                <a:ea typeface="Arial" panose="020B0604020202020204" pitchFamily="34" charset="0"/>
                <a:cs typeface="Calibri" panose="020F0502020204030204" pitchFamily="34" charset="0"/>
              </a:rPr>
              <a:t> </a:t>
            </a:r>
            <a:r>
              <a:rPr lang="en-US" sz="2000" spc="-25" dirty="0">
                <a:effectLst/>
                <a:ea typeface="Arial" panose="020B0604020202020204" pitchFamily="34" charset="0"/>
                <a:cs typeface="Calibri" panose="020F0502020204030204" pitchFamily="34" charset="0"/>
              </a:rPr>
              <a:t>of</a:t>
            </a:r>
            <a:r>
              <a:rPr lang="en-US" sz="2000" spc="-130" dirty="0">
                <a:effectLst/>
                <a:ea typeface="Arial" panose="020B0604020202020204" pitchFamily="34" charset="0"/>
                <a:cs typeface="Calibri" panose="020F0502020204030204" pitchFamily="34" charset="0"/>
              </a:rPr>
              <a:t> </a:t>
            </a:r>
            <a:r>
              <a:rPr lang="en-US" sz="2000" spc="-25" dirty="0">
                <a:effectLst/>
                <a:ea typeface="Arial" panose="020B0604020202020204" pitchFamily="34" charset="0"/>
                <a:cs typeface="Calibri" panose="020F0502020204030204" pitchFamily="34" charset="0"/>
              </a:rPr>
              <a:t>assistance</a:t>
            </a:r>
            <a:r>
              <a:rPr lang="en-US" sz="2000" spc="-120" dirty="0">
                <a:effectLst/>
                <a:ea typeface="Arial" panose="020B0604020202020204" pitchFamily="34" charset="0"/>
                <a:cs typeface="Calibri" panose="020F0502020204030204" pitchFamily="34" charset="0"/>
              </a:rPr>
              <a:t> </a:t>
            </a:r>
            <a:r>
              <a:rPr lang="en-US" sz="2000" spc="-25" dirty="0">
                <a:effectLst/>
                <a:ea typeface="Arial" panose="020B0604020202020204" pitchFamily="34" charset="0"/>
                <a:cs typeface="Calibri" panose="020F0502020204030204" pitchFamily="34" charset="0"/>
              </a:rPr>
              <a:t>will</a:t>
            </a:r>
            <a:r>
              <a:rPr lang="en-US" sz="2000" spc="-95" dirty="0">
                <a:effectLst/>
                <a:ea typeface="Arial" panose="020B0604020202020204" pitchFamily="34" charset="0"/>
                <a:cs typeface="Calibri" panose="020F0502020204030204" pitchFamily="34" charset="0"/>
              </a:rPr>
              <a:t> </a:t>
            </a:r>
            <a:r>
              <a:rPr lang="en-US" sz="2000" spc="-25" dirty="0">
                <a:effectLst/>
                <a:ea typeface="Arial" panose="020B0604020202020204" pitchFamily="34" charset="0"/>
                <a:cs typeface="Calibri" panose="020F0502020204030204" pitchFamily="34" charset="0"/>
              </a:rPr>
              <a:t>be</a:t>
            </a:r>
            <a:r>
              <a:rPr lang="en-US" sz="2000" spc="-125" dirty="0">
                <a:effectLst/>
                <a:ea typeface="Arial" panose="020B0604020202020204" pitchFamily="34" charset="0"/>
                <a:cs typeface="Calibri" panose="020F0502020204030204" pitchFamily="34" charset="0"/>
              </a:rPr>
              <a:t> </a:t>
            </a:r>
            <a:r>
              <a:rPr lang="en-US" sz="2000" spc="-25" dirty="0">
                <a:effectLst/>
                <a:ea typeface="Arial" panose="020B0604020202020204" pitchFamily="34" charset="0"/>
                <a:cs typeface="Calibri" panose="020F0502020204030204" pitchFamily="34" charset="0"/>
              </a:rPr>
              <a:t>using</a:t>
            </a:r>
            <a:r>
              <a:rPr lang="en-US" sz="2000" spc="-110"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$350,000</a:t>
            </a:r>
            <a:r>
              <a:rPr lang="en-US" sz="2000" spc="-12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of</a:t>
            </a:r>
            <a:r>
              <a:rPr lang="en-US" sz="2000" spc="-11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IHBG-ARP</a:t>
            </a:r>
            <a:r>
              <a:rPr lang="en-US" sz="2000" spc="-170"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funds as</a:t>
            </a:r>
            <a:r>
              <a:rPr lang="en-US" sz="2000" spc="-15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leverage</a:t>
            </a:r>
            <a:r>
              <a:rPr lang="en-US" sz="2000" spc="-9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to</a:t>
            </a:r>
            <a:r>
              <a:rPr lang="en-US" sz="2000" spc="-130"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complete</a:t>
            </a:r>
            <a:r>
              <a:rPr lang="en-US" sz="2000" spc="-9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the</a:t>
            </a:r>
            <a:r>
              <a:rPr lang="en-US" sz="2000" spc="-120"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preliminary</a:t>
            </a:r>
            <a:r>
              <a:rPr lang="en-US" sz="2000" spc="-11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project</a:t>
            </a:r>
            <a:r>
              <a:rPr lang="en-US" sz="2000" spc="-15" dirty="0">
                <a:effectLst/>
                <a:ea typeface="Arial" panose="020B0604020202020204" pitchFamily="34" charset="0"/>
                <a:cs typeface="Calibri" panose="020F0502020204030204" pitchFamily="34" charset="0"/>
              </a:rPr>
              <a:t> activities and</a:t>
            </a:r>
            <a:r>
              <a:rPr lang="en-US" sz="2000" spc="-100"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begin</a:t>
            </a:r>
            <a:r>
              <a:rPr lang="en-US" sz="2000" spc="-75"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the</a:t>
            </a:r>
            <a:r>
              <a:rPr lang="en-US" sz="2000" spc="-150"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construction</a:t>
            </a:r>
            <a:r>
              <a:rPr lang="en-US" sz="2000" spc="-95"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of</a:t>
            </a:r>
            <a:r>
              <a:rPr lang="en-US" sz="2000" spc="-70"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the</a:t>
            </a:r>
            <a:r>
              <a:rPr lang="en-US" sz="2000" spc="-170"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single-family</a:t>
            </a:r>
            <a:r>
              <a:rPr lang="en-US" sz="2000" spc="-115" dirty="0">
                <a:effectLst/>
                <a:ea typeface="Arial" panose="020B0604020202020204" pitchFamily="34" charset="0"/>
                <a:cs typeface="Calibri" panose="020F0502020204030204" pitchFamily="34" charset="0"/>
              </a:rPr>
              <a:t> </a:t>
            </a:r>
            <a:r>
              <a:rPr lang="en-US" sz="2000" spc="-10" dirty="0">
                <a:effectLst/>
                <a:ea typeface="Arial" panose="020B0604020202020204" pitchFamily="34" charset="0"/>
                <a:cs typeface="Calibri" panose="020F0502020204030204" pitchFamily="34" charset="0"/>
              </a:rPr>
              <a:t>homes</a:t>
            </a:r>
            <a:r>
              <a:rPr lang="en-US" sz="2000" spc="-155" dirty="0">
                <a:effectLst/>
                <a:ea typeface="Arial" panose="020B0604020202020204" pitchFamily="34" charset="0"/>
                <a:cs typeface="Calibri" panose="020F0502020204030204" pitchFamily="34" charset="0"/>
              </a:rPr>
              <a:t> </a:t>
            </a:r>
            <a:r>
              <a:rPr lang="en-US" sz="2000" spc="-10" dirty="0">
                <a:effectLst/>
                <a:ea typeface="Arial" panose="020B0604020202020204" pitchFamily="34" charset="0"/>
                <a:cs typeface="Calibri" panose="020F0502020204030204" pitchFamily="34" charset="0"/>
              </a:rPr>
              <a:t>on</a:t>
            </a:r>
            <a:r>
              <a:rPr lang="en-US" sz="2000" spc="-190" dirty="0">
                <a:effectLst/>
                <a:ea typeface="Arial" panose="020B0604020202020204" pitchFamily="34" charset="0"/>
                <a:cs typeface="Calibri" panose="020F0502020204030204" pitchFamily="34" charset="0"/>
              </a:rPr>
              <a:t> </a:t>
            </a:r>
            <a:r>
              <a:rPr lang="en-US" sz="2000" spc="-10" dirty="0">
                <a:effectLst/>
                <a:ea typeface="Arial" panose="020B0604020202020204" pitchFamily="34" charset="0"/>
                <a:cs typeface="Calibri" panose="020F0502020204030204" pitchFamily="34" charset="0"/>
              </a:rPr>
              <a:t>Shipton</a:t>
            </a:r>
            <a:r>
              <a:rPr lang="en-US" sz="2000" spc="-145" dirty="0">
                <a:effectLst/>
                <a:ea typeface="Arial" panose="020B0604020202020204" pitchFamily="34" charset="0"/>
                <a:cs typeface="Calibri" panose="020F0502020204030204" pitchFamily="34" charset="0"/>
              </a:rPr>
              <a:t> </a:t>
            </a:r>
            <a:r>
              <a:rPr lang="en-US" sz="2000" spc="-10" dirty="0">
                <a:effectLst/>
                <a:ea typeface="Arial" panose="020B0604020202020204" pitchFamily="34" charset="0"/>
                <a:cs typeface="Calibri" panose="020F0502020204030204" pitchFamily="34" charset="0"/>
              </a:rPr>
              <a:t>Lane</a:t>
            </a:r>
            <a:r>
              <a:rPr lang="en-US" sz="2000" spc="-125" dirty="0">
                <a:effectLst/>
                <a:ea typeface="Arial" panose="020B0604020202020204" pitchFamily="34" charset="0"/>
                <a:cs typeface="Calibri" panose="020F0502020204030204" pitchFamily="34" charset="0"/>
              </a:rPr>
              <a:t> </a:t>
            </a:r>
            <a:r>
              <a:rPr lang="en-US" sz="2000" spc="-10" dirty="0">
                <a:effectLst/>
                <a:ea typeface="Arial" panose="020B0604020202020204" pitchFamily="34" charset="0"/>
                <a:cs typeface="Calibri" panose="020F0502020204030204" pitchFamily="34" charset="0"/>
              </a:rPr>
              <a:t>in</a:t>
            </a:r>
            <a:r>
              <a:rPr lang="en-US" sz="2000" spc="-150" dirty="0">
                <a:effectLst/>
                <a:ea typeface="Arial" panose="020B0604020202020204" pitchFamily="34" charset="0"/>
                <a:cs typeface="Calibri" panose="020F0502020204030204" pitchFamily="34" charset="0"/>
              </a:rPr>
              <a:t> </a:t>
            </a:r>
            <a:r>
              <a:rPr lang="en-US" sz="2000" spc="-10" dirty="0">
                <a:effectLst/>
                <a:ea typeface="Arial" panose="020B0604020202020204" pitchFamily="34" charset="0"/>
                <a:cs typeface="Calibri" panose="020F0502020204030204" pitchFamily="34" charset="0"/>
              </a:rPr>
              <a:t>Fort</a:t>
            </a:r>
            <a:r>
              <a:rPr lang="en-US" sz="2000" spc="-125" dirty="0">
                <a:effectLst/>
                <a:ea typeface="Arial" panose="020B0604020202020204" pitchFamily="34" charset="0"/>
                <a:cs typeface="Calibri" panose="020F0502020204030204" pitchFamily="34" charset="0"/>
              </a:rPr>
              <a:t> </a:t>
            </a:r>
            <a:r>
              <a:rPr lang="en-US" sz="2000" spc="-10" dirty="0">
                <a:effectLst/>
                <a:ea typeface="Arial" panose="020B0604020202020204" pitchFamily="34" charset="0"/>
                <a:cs typeface="Calibri" panose="020F0502020204030204" pitchFamily="34" charset="0"/>
              </a:rPr>
              <a:t>Washakie</a:t>
            </a:r>
            <a:r>
              <a:rPr lang="en-US" sz="2000" spc="-125" dirty="0">
                <a:effectLst/>
                <a:ea typeface="Arial" panose="020B0604020202020204" pitchFamily="34" charset="0"/>
                <a:cs typeface="Calibri" panose="020F0502020204030204" pitchFamily="34" charset="0"/>
              </a:rPr>
              <a:t> </a:t>
            </a:r>
            <a:r>
              <a:rPr lang="en-US" sz="2000" spc="-10" dirty="0">
                <a:effectLst/>
                <a:ea typeface="Arial" panose="020B0604020202020204" pitchFamily="34" charset="0"/>
                <a:cs typeface="Calibri" panose="020F0502020204030204" pitchFamily="34" charset="0"/>
              </a:rPr>
              <a:t>during</a:t>
            </a:r>
            <a:r>
              <a:rPr lang="en-US" sz="2000" spc="-70" dirty="0">
                <a:effectLst/>
                <a:ea typeface="Arial" panose="020B0604020202020204" pitchFamily="34" charset="0"/>
                <a:cs typeface="Calibri" panose="020F0502020204030204" pitchFamily="34" charset="0"/>
              </a:rPr>
              <a:t> </a:t>
            </a:r>
            <a:r>
              <a:rPr lang="en-US" sz="2000" spc="-10" dirty="0">
                <a:effectLst/>
                <a:ea typeface="Arial" panose="020B0604020202020204" pitchFamily="34" charset="0"/>
                <a:cs typeface="Calibri" panose="020F0502020204030204" pitchFamily="34" charset="0"/>
              </a:rPr>
              <a:t>this</a:t>
            </a:r>
            <a:r>
              <a:rPr lang="en-US" sz="2000" spc="-155" dirty="0">
                <a:effectLst/>
                <a:ea typeface="Arial" panose="020B0604020202020204" pitchFamily="34" charset="0"/>
                <a:cs typeface="Calibri" panose="020F0502020204030204" pitchFamily="34" charset="0"/>
              </a:rPr>
              <a:t> </a:t>
            </a:r>
            <a:r>
              <a:rPr lang="en-US" sz="2000" spc="-10" dirty="0">
                <a:effectLst/>
                <a:ea typeface="Arial" panose="020B0604020202020204" pitchFamily="34" charset="0"/>
                <a:cs typeface="Calibri" panose="020F0502020204030204" pitchFamily="34" charset="0"/>
              </a:rPr>
              <a:t>plan</a:t>
            </a:r>
            <a:r>
              <a:rPr lang="en-US" sz="2000" spc="-26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year.</a:t>
            </a:r>
            <a:r>
              <a:rPr lang="en-US" sz="2000" spc="-1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The</a:t>
            </a:r>
            <a:r>
              <a:rPr lang="en-US" sz="2000" spc="-12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infrastructure</a:t>
            </a:r>
            <a:r>
              <a:rPr lang="en-US" sz="2000" spc="-12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work</a:t>
            </a:r>
            <a:r>
              <a:rPr lang="en-US" sz="2000" spc="-115" dirty="0">
                <a:effectLst/>
                <a:ea typeface="Arial" panose="020B0604020202020204" pitchFamily="34" charset="0"/>
                <a:cs typeface="Calibri" panose="020F0502020204030204" pitchFamily="34" charset="0"/>
              </a:rPr>
              <a:t> </a:t>
            </a:r>
            <a:r>
              <a:rPr lang="en-US" sz="2000" spc="-20" dirty="0">
                <a:effectLst/>
                <a:ea typeface="Arial" panose="020B0604020202020204" pitchFamily="34" charset="0"/>
                <a:cs typeface="Calibri" panose="020F0502020204030204" pitchFamily="34" charset="0"/>
              </a:rPr>
              <a:t>on</a:t>
            </a:r>
            <a:r>
              <a:rPr lang="en-US" sz="2000" spc="-80"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the</a:t>
            </a:r>
            <a:r>
              <a:rPr lang="en-US" sz="2000" spc="-125"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project</a:t>
            </a:r>
            <a:r>
              <a:rPr lang="en-US" sz="2000" spc="-125"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site</a:t>
            </a:r>
            <a:r>
              <a:rPr lang="en-US" sz="2000" spc="-125"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is</a:t>
            </a:r>
            <a:r>
              <a:rPr lang="en-US" sz="2000" spc="-155"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being</a:t>
            </a:r>
            <a:r>
              <a:rPr lang="en-US" sz="2000" spc="-120"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completed</a:t>
            </a:r>
            <a:r>
              <a:rPr lang="en-US" sz="2000" spc="-95"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by</a:t>
            </a:r>
            <a:r>
              <a:rPr lang="en-US" sz="2000" spc="-205"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PHA</a:t>
            </a:r>
            <a:r>
              <a:rPr lang="en-US" sz="2000" spc="-140"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using</a:t>
            </a:r>
            <a:r>
              <a:rPr lang="en-US" sz="2000" spc="-95"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funding</a:t>
            </a:r>
            <a:r>
              <a:rPr lang="en-US" sz="2000" spc="-95"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from</a:t>
            </a:r>
            <a:r>
              <a:rPr lang="en-US" sz="2000" spc="-140"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an</a:t>
            </a:r>
            <a:r>
              <a:rPr lang="en-US" sz="2000" spc="-120"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ICDBG</a:t>
            </a:r>
            <a:r>
              <a:rPr lang="en-US" sz="2000" spc="-165" dirty="0">
                <a:effectLst/>
                <a:ea typeface="Arial" panose="020B0604020202020204" pitchFamily="34" charset="0"/>
                <a:cs typeface="Calibri" panose="020F0502020204030204" pitchFamily="34" charset="0"/>
              </a:rPr>
              <a:t> </a:t>
            </a:r>
            <a:r>
              <a:rPr lang="en-US" sz="2000" spc="-15" dirty="0">
                <a:effectLst/>
                <a:ea typeface="Arial" panose="020B0604020202020204" pitchFamily="34" charset="0"/>
                <a:cs typeface="Calibri" panose="020F0502020204030204" pitchFamily="34" charset="0"/>
              </a:rPr>
              <a:t>grant.</a:t>
            </a:r>
            <a:endParaRPr lang="en-US" sz="2000" dirty="0">
              <a:effectLst/>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4A8B44C-9C0B-4E09-ADC0-047023F8CD60}"/>
              </a:ext>
            </a:extLst>
          </p:cNvPr>
          <p:cNvSpPr/>
          <p:nvPr/>
        </p:nvSpPr>
        <p:spPr>
          <a:xfrm>
            <a:off x="9176657" y="5671456"/>
            <a:ext cx="2002972" cy="598714"/>
          </a:xfrm>
          <a:prstGeom prst="rect">
            <a:avLst/>
          </a:prstGeom>
          <a:solidFill>
            <a:srgbClr val="AB52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ONAP</a:t>
            </a:r>
          </a:p>
        </p:txBody>
      </p:sp>
      <p:sp>
        <p:nvSpPr>
          <p:cNvPr id="8" name="Slide Number Placeholder 7"/>
          <p:cNvSpPr>
            <a:spLocks noGrp="1"/>
          </p:cNvSpPr>
          <p:nvPr>
            <p:ph type="sldNum" sz="quarter" idx="12"/>
          </p:nvPr>
        </p:nvSpPr>
        <p:spPr/>
        <p:txBody>
          <a:bodyPr/>
          <a:lstStyle/>
          <a:p>
            <a:fld id="{E760783A-A40A-4A5E-95F7-ACFE048AA298}" type="slidenum">
              <a:rPr lang="en-US" smtClean="0"/>
              <a:t>112</a:t>
            </a:fld>
            <a:endParaRPr lang="en-US" dirty="0"/>
          </a:p>
        </p:txBody>
      </p:sp>
    </p:spTree>
    <p:extLst>
      <p:ext uri="{BB962C8B-B14F-4D97-AF65-F5344CB8AC3E}">
        <p14:creationId xmlns:p14="http://schemas.microsoft.com/office/powerpoint/2010/main" val="32166694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8C73106-3DAE-41EF-A2AF-A2E8CB57F128}"/>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dirty="0">
                <a:solidFill>
                  <a:srgbClr val="FFFFFF"/>
                </a:solidFill>
                <a:latin typeface="+mj-lt"/>
              </a:rPr>
              <a:t>RESOURCES</a:t>
            </a:r>
          </a:p>
        </p:txBody>
      </p:sp>
      <p:sp>
        <p:nvSpPr>
          <p:cNvPr id="36" name="Rectangle 3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 Placeholder 5">
            <a:extLst>
              <a:ext uri="{FF2B5EF4-FFF2-40B4-BE49-F238E27FC236}">
                <a16:creationId xmlns:a16="http://schemas.microsoft.com/office/drawing/2014/main" id="{DB983C1C-2CAC-4B83-B7A8-BC89A13D978A}"/>
              </a:ext>
            </a:extLst>
          </p:cNvPr>
          <p:cNvSpPr>
            <a:spLocks noGrp="1"/>
          </p:cNvSpPr>
          <p:nvPr>
            <p:ph type="body" idx="1"/>
          </p:nvPr>
        </p:nvSpPr>
        <p:spPr>
          <a:xfrm>
            <a:off x="4742016" y="605896"/>
            <a:ext cx="6413663" cy="5646208"/>
          </a:xfrm>
        </p:spPr>
        <p:txBody>
          <a:bodyPr vert="horz" lIns="0" tIns="45720" rIns="0" bIns="45720" rtlCol="0" anchor="ctr">
            <a:normAutofit/>
          </a:bodyPr>
          <a:lstStyle/>
          <a:p>
            <a:pPr marL="0" indent="0">
              <a:buFont typeface="Calibri" panose="020F0502020204030204" pitchFamily="34" charset="0"/>
              <a:buNone/>
            </a:pPr>
            <a:r>
              <a:rPr lang="en-US" sz="1700" b="1" i="0" u="none" strike="noStrike" baseline="0" dirty="0"/>
              <a:t> General Resources:</a:t>
            </a:r>
          </a:p>
          <a:p>
            <a:r>
              <a:rPr lang="en-US" sz="1700" b="0" i="0" u="none" strike="noStrike" baseline="0" dirty="0"/>
              <a:t>Office of Native American Programs COVID-19 Recovery Programs website:</a:t>
            </a:r>
          </a:p>
          <a:p>
            <a:r>
              <a:rPr lang="en-US" sz="1700" b="0" i="0" u="none" strike="noStrike" baseline="0" dirty="0"/>
              <a:t>https://www.hud.gov/program offices/public indian housing/ih/COVID Recovery</a:t>
            </a:r>
          </a:p>
          <a:p>
            <a:r>
              <a:rPr lang="en-US" sz="1700" b="0" i="0" u="none" strike="noStrike" baseline="0" dirty="0"/>
              <a:t>IHBG-ARP Waivers and Alternative Requirements, PIH Notice 2020-</a:t>
            </a:r>
          </a:p>
          <a:p>
            <a:r>
              <a:rPr lang="en-US" sz="1700" b="0" i="0" u="none" strike="noStrike" baseline="0" dirty="0"/>
              <a:t>33: https://www.hud.gov/sites/dfiles/PIH/documents/PIH2020-33.pdf</a:t>
            </a:r>
          </a:p>
          <a:p>
            <a:r>
              <a:rPr lang="en-US" sz="1700" b="0" i="0" u="none" strike="noStrike" baseline="0" dirty="0"/>
              <a:t>Office of Native American Programs website, including updated COVID-19</a:t>
            </a:r>
          </a:p>
          <a:p>
            <a:r>
              <a:rPr lang="en-US" sz="1700" b="0" i="0" u="none" strike="noStrike" baseline="0" dirty="0"/>
              <a:t>related Frequently Asked Questions: https://www.hud.gov/codetalk</a:t>
            </a:r>
          </a:p>
          <a:p>
            <a:r>
              <a:rPr lang="en-US" sz="1700" b="0" i="0" u="none" strike="noStrike" baseline="0" dirty="0"/>
              <a:t>HUD COVID Resources and Fact Sheets: https://www.hud.gov/coronavirus</a:t>
            </a:r>
            <a:endParaRPr lang="en-US" sz="1700" dirty="0"/>
          </a:p>
        </p:txBody>
      </p:sp>
      <p:sp>
        <p:nvSpPr>
          <p:cNvPr id="8" name="Slide Number Placeholder 7"/>
          <p:cNvSpPr>
            <a:spLocks noGrp="1"/>
          </p:cNvSpPr>
          <p:nvPr>
            <p:ph type="sldNum" sz="quarter" idx="12"/>
          </p:nvPr>
        </p:nvSpPr>
        <p:spPr/>
        <p:txBody>
          <a:bodyPr/>
          <a:lstStyle/>
          <a:p>
            <a:fld id="{1B90BC9B-A669-4CE8-99C5-39237CE3C82A}" type="slidenum">
              <a:rPr lang="en-US" smtClean="0"/>
              <a:t>113</a:t>
            </a:fld>
            <a:endParaRPr lang="en-US" dirty="0"/>
          </a:p>
        </p:txBody>
      </p:sp>
    </p:spTree>
    <p:extLst>
      <p:ext uri="{BB962C8B-B14F-4D97-AF65-F5344CB8AC3E}">
        <p14:creationId xmlns:p14="http://schemas.microsoft.com/office/powerpoint/2010/main" val="29010310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08FB97E2-0D7A-4419-AC1B-A78914B930B3}"/>
              </a:ext>
            </a:extLst>
          </p:cNvPr>
          <p:cNvGraphicFramePr>
            <a:graphicFrameLocks noGrp="1"/>
          </p:cNvGraphicFramePr>
          <p:nvPr>
            <p:extLst>
              <p:ext uri="{D42A27DB-BD31-4B8C-83A1-F6EECF244321}">
                <p14:modId xmlns:p14="http://schemas.microsoft.com/office/powerpoint/2010/main" val="927880052"/>
              </p:ext>
            </p:extLst>
          </p:nvPr>
        </p:nvGraphicFramePr>
        <p:xfrm>
          <a:off x="643467" y="729392"/>
          <a:ext cx="10905067" cy="4911730"/>
        </p:xfrm>
        <a:graphic>
          <a:graphicData uri="http://schemas.openxmlformats.org/drawingml/2006/table">
            <a:tbl>
              <a:tblPr firstRow="1" bandRow="1"/>
              <a:tblGrid>
                <a:gridCol w="7458675">
                  <a:extLst>
                    <a:ext uri="{9D8B030D-6E8A-4147-A177-3AD203B41FA5}">
                      <a16:colId xmlns:a16="http://schemas.microsoft.com/office/drawing/2014/main" val="579504315"/>
                    </a:ext>
                  </a:extLst>
                </a:gridCol>
                <a:gridCol w="3446392">
                  <a:extLst>
                    <a:ext uri="{9D8B030D-6E8A-4147-A177-3AD203B41FA5}">
                      <a16:colId xmlns:a16="http://schemas.microsoft.com/office/drawing/2014/main" val="1682013935"/>
                    </a:ext>
                  </a:extLst>
                </a:gridCol>
              </a:tblGrid>
              <a:tr h="396664">
                <a:tc gridSpan="2">
                  <a:txBody>
                    <a:bodyPr/>
                    <a:lstStyle/>
                    <a:p>
                      <a:pPr algn="ctr" fontAlgn="ctr">
                        <a:spcBef>
                          <a:spcPts val="0"/>
                        </a:spcBef>
                        <a:spcAft>
                          <a:spcPts val="0"/>
                        </a:spcAft>
                      </a:pPr>
                      <a:r>
                        <a:rPr lang="en-US" sz="1800" b="1" i="0" u="none" strike="noStrike" dirty="0">
                          <a:solidFill>
                            <a:srgbClr val="000000"/>
                          </a:solidFill>
                          <a:effectLst/>
                          <a:latin typeface="Calibri" panose="020F0502020204030204" pitchFamily="34" charset="0"/>
                        </a:rPr>
                        <a:t>DEAR TRIBAL LEADER LETTERS</a:t>
                      </a:r>
                      <a:endParaRPr lang="en-US" sz="1800" b="0" i="0" u="none" strike="noStrike" dirty="0">
                        <a:effectLst/>
                        <a:latin typeface="Calibri" panose="020F0502020204030204" pitchFamily="34" charset="0"/>
                      </a:endParaRPr>
                    </a:p>
                  </a:txBody>
                  <a:tcPr marL="90681" marR="90681" marT="45340" marB="45340">
                    <a:lnL>
                      <a:noFill/>
                    </a:lnL>
                    <a:lnR>
                      <a:noFill/>
                    </a:lnR>
                    <a:lnT>
                      <a:noFill/>
                    </a:lnT>
                    <a:lnB>
                      <a:noFill/>
                    </a:lnB>
                    <a:solidFill>
                      <a:srgbClr val="FFCC66"/>
                    </a:solidFill>
                  </a:tcPr>
                </a:tc>
                <a:tc hMerge="1">
                  <a:txBody>
                    <a:bodyPr/>
                    <a:lstStyle/>
                    <a:p>
                      <a:endParaRPr lang="en-US"/>
                    </a:p>
                  </a:txBody>
                  <a:tcPr/>
                </a:tc>
                <a:extLst>
                  <a:ext uri="{0D108BD9-81ED-4DB2-BD59-A6C34878D82A}">
                    <a16:rowId xmlns:a16="http://schemas.microsoft.com/office/drawing/2014/main" val="2227629664"/>
                  </a:ext>
                </a:extLst>
              </a:tr>
              <a:tr h="4481711">
                <a:tc>
                  <a:txBody>
                    <a:bodyPr/>
                    <a:lstStyle/>
                    <a:p>
                      <a:pPr algn="l" fontAlgn="t">
                        <a:spcBef>
                          <a:spcPts val="0"/>
                        </a:spcBef>
                        <a:spcAft>
                          <a:spcPts val="0"/>
                        </a:spcAft>
                        <a:buClrTx/>
                        <a:buSzPts val="1800"/>
                        <a:buFont typeface="Arial" panose="020B0604020202020204" pitchFamily="34" charset="0"/>
                        <a:buChar char="•"/>
                      </a:pPr>
                      <a:r>
                        <a:rPr lang="en-US" sz="1800" b="1" i="0" u="none" strike="noStrike" dirty="0">
                          <a:solidFill>
                            <a:srgbClr val="005EBD"/>
                          </a:solidFill>
                          <a:effectLst/>
                          <a:latin typeface="IBM Plex Serif" panose="02060503050406000203" pitchFamily="18" charset="0"/>
                          <a:hlinkClick r:id="rId3"/>
                        </a:rPr>
                        <a:t>CARES Act Reporting Update (June 28, 2021)</a:t>
                      </a:r>
                      <a:endParaRPr lang="en-US" sz="1800" b="0" i="0" u="none" strike="noStrike" dirty="0">
                        <a:effectLst/>
                        <a:latin typeface="Calibri" panose="020F0502020204030204" pitchFamily="34" charset="0"/>
                      </a:endParaRPr>
                    </a:p>
                    <a:p>
                      <a:pPr algn="l" fontAlgn="t">
                        <a:spcBef>
                          <a:spcPts val="0"/>
                        </a:spcBef>
                        <a:spcAft>
                          <a:spcPts val="0"/>
                        </a:spcAft>
                        <a:buClrTx/>
                        <a:buSzPts val="1800"/>
                        <a:buFont typeface="Arial" panose="020B0604020202020204" pitchFamily="34" charset="0"/>
                        <a:buChar char="•"/>
                      </a:pPr>
                      <a:r>
                        <a:rPr lang="en-US" sz="1800" b="1" i="0" u="none" strike="noStrike" dirty="0">
                          <a:solidFill>
                            <a:srgbClr val="005EBD"/>
                          </a:solidFill>
                          <a:effectLst/>
                          <a:latin typeface="IBM Plex Serif" panose="02060503050406000203" pitchFamily="18" charset="0"/>
                          <a:hlinkClick r:id="rId4"/>
                        </a:rPr>
                        <a:t>CARES Act Reporting Update (March 26, 2021)</a:t>
                      </a:r>
                      <a:endParaRPr lang="en-US" sz="1800" b="0" i="0" u="none" strike="noStrike" dirty="0">
                        <a:effectLst/>
                        <a:latin typeface="Calibri" panose="020F0502020204030204" pitchFamily="34" charset="0"/>
                      </a:endParaRPr>
                    </a:p>
                    <a:p>
                      <a:pPr algn="l" fontAlgn="t">
                        <a:spcBef>
                          <a:spcPts val="0"/>
                        </a:spcBef>
                        <a:spcAft>
                          <a:spcPts val="0"/>
                        </a:spcAft>
                        <a:buClrTx/>
                        <a:buSzPts val="1800"/>
                        <a:buFont typeface="Arial" panose="020B0604020202020204" pitchFamily="34" charset="0"/>
                        <a:buChar char="•"/>
                      </a:pPr>
                      <a:r>
                        <a:rPr lang="en-US" sz="1800" b="1" i="0" u="none" strike="noStrike" dirty="0">
                          <a:solidFill>
                            <a:srgbClr val="005EBD"/>
                          </a:solidFill>
                          <a:effectLst/>
                          <a:latin typeface="IBM Plex Serif" panose="02060503050406000203" pitchFamily="18" charset="0"/>
                          <a:hlinkClick r:id="rId5"/>
                        </a:rPr>
                        <a:t>CARES Act Quarterly Report not required for January 10, 2021.</a:t>
                      </a:r>
                      <a:endParaRPr lang="en-US" sz="1800" b="0" i="0" u="none" strike="noStrike" dirty="0">
                        <a:effectLst/>
                        <a:latin typeface="Calibri" panose="020F0502020204030204" pitchFamily="34" charset="0"/>
                      </a:endParaRPr>
                    </a:p>
                    <a:p>
                      <a:pPr algn="l" fontAlgn="t">
                        <a:spcBef>
                          <a:spcPts val="0"/>
                        </a:spcBef>
                        <a:spcAft>
                          <a:spcPts val="0"/>
                        </a:spcAft>
                        <a:buClrTx/>
                        <a:buSzPts val="1800"/>
                        <a:buFont typeface="Arial" panose="020B0604020202020204" pitchFamily="34" charset="0"/>
                        <a:buChar char="•"/>
                      </a:pPr>
                      <a:r>
                        <a:rPr lang="en-US" sz="1800" b="1" i="0" u="none" strike="noStrike" dirty="0">
                          <a:solidFill>
                            <a:srgbClr val="005EBD"/>
                          </a:solidFill>
                          <a:effectLst/>
                          <a:latin typeface="IBM Plex Serif" panose="02060503050406000203" pitchFamily="18" charset="0"/>
                          <a:hlinkClick r:id="rId6"/>
                        </a:rPr>
                        <a:t>Publication of IHBG-CARES Implementation Notice </a:t>
                      </a:r>
                      <a:r>
                        <a:rPr lang="en-US" sz="1800" b="1" i="0" u="none" strike="noStrike" dirty="0">
                          <a:solidFill>
                            <a:srgbClr val="000000"/>
                          </a:solidFill>
                          <a:effectLst/>
                          <a:latin typeface="IBM Plex Serif" panose="02060503050406000203" pitchFamily="18" charset="0"/>
                        </a:rPr>
                        <a:t>(April 22, 2020)</a:t>
                      </a:r>
                      <a:endParaRPr lang="en-US" sz="1800" b="0" i="0" u="none" strike="noStrike" dirty="0">
                        <a:effectLst/>
                        <a:latin typeface="Calibri" panose="020F0502020204030204" pitchFamily="34" charset="0"/>
                      </a:endParaRPr>
                    </a:p>
                    <a:p>
                      <a:pPr algn="l" fontAlgn="t">
                        <a:spcBef>
                          <a:spcPts val="0"/>
                        </a:spcBef>
                        <a:spcAft>
                          <a:spcPts val="0"/>
                        </a:spcAft>
                        <a:buClrTx/>
                        <a:buSzPts val="1800"/>
                        <a:buFont typeface="Arial" panose="020B0604020202020204" pitchFamily="34" charset="0"/>
                        <a:buChar char="•"/>
                      </a:pPr>
                      <a:r>
                        <a:rPr lang="en-US" sz="1800" b="1" i="0" u="none" strike="noStrike" dirty="0">
                          <a:solidFill>
                            <a:srgbClr val="005EBD"/>
                          </a:solidFill>
                          <a:effectLst/>
                          <a:latin typeface="IBM Plex Serif" panose="02060503050406000203" pitchFamily="18" charset="0"/>
                          <a:hlinkClick r:id="rId7"/>
                        </a:rPr>
                        <a:t>IHBG-CARES Formula Allocation Letter </a:t>
                      </a:r>
                      <a:r>
                        <a:rPr lang="en-US" sz="1800" b="1" i="0" u="none" strike="noStrike" dirty="0">
                          <a:solidFill>
                            <a:srgbClr val="000000"/>
                          </a:solidFill>
                          <a:effectLst/>
                          <a:latin typeface="IBM Plex Serif" panose="02060503050406000203" pitchFamily="18" charset="0"/>
                        </a:rPr>
                        <a:t>(April 3, 2020)</a:t>
                      </a:r>
                      <a:br>
                        <a:rPr lang="en-US" sz="1800" b="1" i="0" u="none" strike="noStrike" dirty="0">
                          <a:solidFill>
                            <a:srgbClr val="000000"/>
                          </a:solidFill>
                          <a:effectLst/>
                          <a:latin typeface="IBM Plex Serif" panose="02060503050406000203" pitchFamily="18" charset="0"/>
                        </a:rPr>
                      </a:br>
                      <a:r>
                        <a:rPr lang="en-US" sz="1800" b="1" i="0" u="none" strike="noStrike" dirty="0">
                          <a:solidFill>
                            <a:srgbClr val="000000"/>
                          </a:solidFill>
                          <a:effectLst/>
                          <a:latin typeface="IBM Plex Serif" panose="02060503050406000203" pitchFamily="18" charset="0"/>
                        </a:rPr>
                        <a:t>For more information on how your Tribe’s IHBG-CARES formula allocation was calculated, please see: </a:t>
                      </a:r>
                      <a:r>
                        <a:rPr lang="en-US" sz="1800" b="1" i="0" u="none" strike="noStrike" dirty="0">
                          <a:solidFill>
                            <a:srgbClr val="005EBD"/>
                          </a:solidFill>
                          <a:effectLst/>
                          <a:latin typeface="IBM Plex Serif" panose="02060503050406000203" pitchFamily="18" charset="0"/>
                          <a:hlinkClick r:id="rId8"/>
                        </a:rPr>
                        <a:t>View IHBG-CARES Formula Allocation Chart</a:t>
                      </a:r>
                      <a:r>
                        <a:rPr lang="en-US" sz="1800" b="1" i="0" u="none" strike="noStrike" dirty="0">
                          <a:solidFill>
                            <a:srgbClr val="000000"/>
                          </a:solidFill>
                          <a:effectLst/>
                          <a:latin typeface="IBM Plex Serif" panose="02060503050406000203" pitchFamily="18" charset="0"/>
                        </a:rPr>
                        <a:t> If you have any questions about your IHBG allocation under the CARES Act, please contact the IHBG Formula Customer Service Center at: Phone: 1-800-410-8808 or </a:t>
                      </a:r>
                      <a:r>
                        <a:rPr lang="en-US" sz="1800" b="1" i="0" u="none" strike="noStrike" dirty="0">
                          <a:solidFill>
                            <a:srgbClr val="005EBD"/>
                          </a:solidFill>
                          <a:effectLst/>
                          <a:latin typeface="IBM Plex Serif" panose="02060503050406000203" pitchFamily="18" charset="0"/>
                          <a:hlinkClick r:id="rId9"/>
                        </a:rPr>
                        <a:t>IHBGformula@firstpic.org</a:t>
                      </a:r>
                      <a:endParaRPr lang="en-US" sz="1800" b="0" i="0" u="none" strike="noStrike" dirty="0">
                        <a:effectLst/>
                        <a:latin typeface="Calibri" panose="020F0502020204030204" pitchFamily="34" charset="0"/>
                      </a:endParaRPr>
                    </a:p>
                  </a:txBody>
                  <a:tcPr marL="62973" marR="62973" marT="62973" marB="62973">
                    <a:lnL>
                      <a:noFill/>
                    </a:lnL>
                    <a:lnR>
                      <a:noFill/>
                    </a:lnR>
                    <a:lnT>
                      <a:noFill/>
                    </a:lnT>
                    <a:lnB>
                      <a:noFill/>
                    </a:lnB>
                    <a:solidFill>
                      <a:srgbClr val="FFFFCC"/>
                    </a:solidFill>
                  </a:tcPr>
                </a:tc>
                <a:tc>
                  <a:txBody>
                    <a:bodyPr/>
                    <a:lstStyle/>
                    <a:p>
                      <a:pPr algn="l" fontAlgn="t">
                        <a:spcBef>
                          <a:spcPts val="0"/>
                        </a:spcBef>
                        <a:spcAft>
                          <a:spcPts val="0"/>
                        </a:spcAft>
                        <a:buClrTx/>
                        <a:buSzPts val="1800"/>
                        <a:buFont typeface="Arial" panose="020B0604020202020204" pitchFamily="34" charset="0"/>
                        <a:buChar char="•"/>
                      </a:pPr>
                      <a:r>
                        <a:rPr lang="en-US" sz="1800" b="1" i="0" u="none" strike="noStrike" dirty="0">
                          <a:solidFill>
                            <a:srgbClr val="005EBD"/>
                          </a:solidFill>
                          <a:effectLst/>
                          <a:latin typeface="IBM Plex Serif" panose="02060503050406000203" pitchFamily="18" charset="0"/>
                          <a:hlinkClick r:id="rId3"/>
                        </a:rPr>
                        <a:t>CARES Act Reporting Update (June 28, 2021)</a:t>
                      </a:r>
                      <a:endParaRPr lang="en-US" sz="1800" b="0" i="0" u="none" strike="noStrike" dirty="0">
                        <a:effectLst/>
                        <a:latin typeface="Calibri" panose="020F0502020204030204" pitchFamily="34" charset="0"/>
                      </a:endParaRPr>
                    </a:p>
                    <a:p>
                      <a:pPr algn="l" fontAlgn="t">
                        <a:spcBef>
                          <a:spcPts val="0"/>
                        </a:spcBef>
                        <a:spcAft>
                          <a:spcPts val="0"/>
                        </a:spcAft>
                        <a:buClrTx/>
                        <a:buSzPts val="1800"/>
                        <a:buFont typeface="Arial" panose="020B0604020202020204" pitchFamily="34" charset="0"/>
                        <a:buChar char="•"/>
                      </a:pPr>
                      <a:r>
                        <a:rPr lang="en-US" sz="1800" b="1" i="0" u="none" strike="noStrike" dirty="0">
                          <a:solidFill>
                            <a:srgbClr val="005EBD"/>
                          </a:solidFill>
                          <a:effectLst/>
                          <a:latin typeface="IBM Plex Serif" panose="02060503050406000203" pitchFamily="18" charset="0"/>
                          <a:hlinkClick r:id="rId4"/>
                        </a:rPr>
                        <a:t>CARES Act Reporting Update (March 26, 2021)</a:t>
                      </a:r>
                      <a:endParaRPr lang="en-US" sz="1800" b="0" i="0" u="none" strike="noStrike" dirty="0">
                        <a:effectLst/>
                        <a:latin typeface="Calibri" panose="020F0502020204030204" pitchFamily="34" charset="0"/>
                      </a:endParaRPr>
                    </a:p>
                    <a:p>
                      <a:pPr algn="l" fontAlgn="t">
                        <a:spcBef>
                          <a:spcPts val="0"/>
                        </a:spcBef>
                        <a:spcAft>
                          <a:spcPts val="0"/>
                        </a:spcAft>
                        <a:buClrTx/>
                        <a:buSzPts val="1800"/>
                        <a:buFont typeface="Arial" panose="020B0604020202020204" pitchFamily="34" charset="0"/>
                        <a:buChar char="•"/>
                      </a:pPr>
                      <a:r>
                        <a:rPr lang="en-US" sz="1800" b="1" i="0" u="none" strike="noStrike" dirty="0">
                          <a:solidFill>
                            <a:srgbClr val="005EBD"/>
                          </a:solidFill>
                          <a:effectLst/>
                          <a:latin typeface="IBM Plex Serif" panose="02060503050406000203" pitchFamily="18" charset="0"/>
                          <a:hlinkClick r:id="rId5"/>
                        </a:rPr>
                        <a:t>CARES Act Quarterly Report not required for January 10, 2021.</a:t>
                      </a:r>
                      <a:endParaRPr lang="en-US" sz="1800" b="0" i="0" u="none" strike="noStrike" dirty="0">
                        <a:effectLst/>
                        <a:latin typeface="Calibri" panose="020F0502020204030204" pitchFamily="34" charset="0"/>
                      </a:endParaRPr>
                    </a:p>
                    <a:p>
                      <a:pPr algn="l" fontAlgn="t">
                        <a:spcBef>
                          <a:spcPts val="0"/>
                        </a:spcBef>
                        <a:spcAft>
                          <a:spcPts val="0"/>
                        </a:spcAft>
                        <a:buClrTx/>
                        <a:buSzPts val="1800"/>
                        <a:buFont typeface="Arial" panose="020B0604020202020204" pitchFamily="34" charset="0"/>
                        <a:buChar char="•"/>
                      </a:pPr>
                      <a:r>
                        <a:rPr lang="en-US" sz="1800" b="1" i="0" u="none" strike="noStrike" dirty="0">
                          <a:solidFill>
                            <a:srgbClr val="000000"/>
                          </a:solidFill>
                          <a:effectLst/>
                          <a:latin typeface="IBM Plex Serif" panose="02060503050406000203" pitchFamily="18" charset="0"/>
                        </a:rPr>
                        <a:t>​</a:t>
                      </a:r>
                      <a:r>
                        <a:rPr lang="en-US" sz="1800" b="1" i="0" u="none" strike="noStrike" dirty="0">
                          <a:solidFill>
                            <a:srgbClr val="005EBD"/>
                          </a:solidFill>
                          <a:effectLst/>
                          <a:latin typeface="IBM Plex Serif" panose="02060503050406000203" pitchFamily="18" charset="0"/>
                          <a:hlinkClick r:id="rId10"/>
                        </a:rPr>
                        <a:t>ICDBG-CARES Implementation Training</a:t>
                      </a:r>
                      <a:r>
                        <a:rPr lang="en-US" sz="1800" b="1" i="0" u="none" strike="noStrike" dirty="0">
                          <a:solidFill>
                            <a:srgbClr val="000000"/>
                          </a:solidFill>
                          <a:effectLst/>
                          <a:latin typeface="IBM Plex Serif" panose="02060503050406000203" pitchFamily="18" charset="0"/>
                        </a:rPr>
                        <a:t> (May 19, 2020)</a:t>
                      </a:r>
                      <a:endParaRPr lang="en-US" sz="1800" b="0" i="0" u="none" strike="noStrike" dirty="0">
                        <a:effectLst/>
                        <a:latin typeface="Calibri" panose="020F0502020204030204" pitchFamily="34" charset="0"/>
                      </a:endParaRPr>
                    </a:p>
                    <a:p>
                      <a:pPr algn="l" fontAlgn="t">
                        <a:spcBef>
                          <a:spcPts val="0"/>
                        </a:spcBef>
                        <a:spcAft>
                          <a:spcPts val="0"/>
                        </a:spcAft>
                        <a:buClrTx/>
                        <a:buSzPts val="1800"/>
                        <a:buFont typeface="Arial" panose="020B0604020202020204" pitchFamily="34" charset="0"/>
                        <a:buChar char="•"/>
                      </a:pPr>
                      <a:r>
                        <a:rPr lang="en-US" sz="1800" b="1" i="0" u="none" strike="noStrike" dirty="0">
                          <a:solidFill>
                            <a:srgbClr val="000000"/>
                          </a:solidFill>
                          <a:effectLst/>
                          <a:latin typeface="IBM Plex Serif" panose="02060503050406000203" pitchFamily="18" charset="0"/>
                        </a:rPr>
                        <a:t>​</a:t>
                      </a:r>
                      <a:r>
                        <a:rPr lang="en-US" sz="1800" b="1" i="0" u="none" strike="noStrike" dirty="0">
                          <a:solidFill>
                            <a:srgbClr val="005EBD"/>
                          </a:solidFill>
                          <a:effectLst/>
                          <a:latin typeface="IBM Plex Serif" panose="02060503050406000203" pitchFamily="18" charset="0"/>
                          <a:hlinkClick r:id="rId11"/>
                        </a:rPr>
                        <a:t>ICDBG-CARES Implementation Notice</a:t>
                      </a:r>
                      <a:r>
                        <a:rPr lang="en-US" sz="1800" b="1" i="0" u="none" strike="noStrike" dirty="0">
                          <a:solidFill>
                            <a:srgbClr val="000000"/>
                          </a:solidFill>
                          <a:effectLst/>
                          <a:latin typeface="IBM Plex Serif" panose="02060503050406000203" pitchFamily="18" charset="0"/>
                        </a:rPr>
                        <a:t> (May 15, 2020)</a:t>
                      </a:r>
                      <a:endParaRPr lang="en-US" sz="1800" b="0" i="0" u="none" strike="noStrike" dirty="0">
                        <a:effectLst/>
                        <a:latin typeface="Calibri" panose="020F0502020204030204" pitchFamily="34" charset="0"/>
                      </a:endParaRPr>
                    </a:p>
                    <a:p>
                      <a:pPr algn="l" fontAlgn="t">
                        <a:spcBef>
                          <a:spcPts val="0"/>
                        </a:spcBef>
                        <a:spcAft>
                          <a:spcPts val="0"/>
                        </a:spcAft>
                        <a:buClrTx/>
                        <a:buSzPts val="1800"/>
                        <a:buFont typeface="Arial" panose="020B0604020202020204" pitchFamily="34" charset="0"/>
                        <a:buChar char="•"/>
                      </a:pPr>
                      <a:r>
                        <a:rPr lang="en-US" sz="1800" b="1" i="0" u="none" strike="noStrike" dirty="0">
                          <a:solidFill>
                            <a:srgbClr val="005EBD"/>
                          </a:solidFill>
                          <a:effectLst/>
                          <a:latin typeface="IBM Plex Serif" panose="02060503050406000203" pitchFamily="18" charset="0"/>
                          <a:hlinkClick r:id="rId12"/>
                        </a:rPr>
                        <a:t>Input Requested on ICDBG-CARES Act Grant Ceilings</a:t>
                      </a:r>
                      <a:r>
                        <a:rPr lang="en-US" sz="1800" b="1" i="0" u="none" strike="noStrike" dirty="0">
                          <a:solidFill>
                            <a:srgbClr val="000000"/>
                          </a:solidFill>
                          <a:effectLst/>
                          <a:latin typeface="IBM Plex Serif" panose="02060503050406000203" pitchFamily="18" charset="0"/>
                        </a:rPr>
                        <a:t> (April 15, 2020)</a:t>
                      </a:r>
                      <a:endParaRPr lang="en-US" sz="1800" b="0" i="0" u="none" strike="noStrike" dirty="0">
                        <a:effectLst/>
                        <a:latin typeface="Calibri" panose="020F0502020204030204" pitchFamily="34" charset="0"/>
                      </a:endParaRPr>
                    </a:p>
                  </a:txBody>
                  <a:tcPr marL="62973" marR="62973" marT="62973" marB="62973">
                    <a:lnL>
                      <a:noFill/>
                    </a:lnL>
                    <a:lnR>
                      <a:noFill/>
                    </a:lnR>
                    <a:lnT>
                      <a:noFill/>
                    </a:lnT>
                    <a:lnB>
                      <a:noFill/>
                    </a:lnB>
                    <a:solidFill>
                      <a:srgbClr val="FFFF99"/>
                    </a:solidFill>
                  </a:tcPr>
                </a:tc>
                <a:extLst>
                  <a:ext uri="{0D108BD9-81ED-4DB2-BD59-A6C34878D82A}">
                    <a16:rowId xmlns:a16="http://schemas.microsoft.com/office/drawing/2014/main" val="2201287414"/>
                  </a:ext>
                </a:extLst>
              </a:tr>
            </a:tbl>
          </a:graphicData>
        </a:graphic>
      </p:graphicFrame>
      <p:sp>
        <p:nvSpPr>
          <p:cNvPr id="6" name="Slide Number Placeholder 5"/>
          <p:cNvSpPr>
            <a:spLocks noGrp="1"/>
          </p:cNvSpPr>
          <p:nvPr>
            <p:ph type="sldNum" sz="quarter" idx="12"/>
          </p:nvPr>
        </p:nvSpPr>
        <p:spPr/>
        <p:txBody>
          <a:bodyPr/>
          <a:lstStyle/>
          <a:p>
            <a:fld id="{E760783A-A40A-4A5E-95F7-ACFE048AA298}" type="slidenum">
              <a:rPr lang="en-US" smtClean="0"/>
              <a:t>114</a:t>
            </a:fld>
            <a:endParaRPr lang="en-US" dirty="0"/>
          </a:p>
        </p:txBody>
      </p:sp>
    </p:spTree>
    <p:extLst>
      <p:ext uri="{BB962C8B-B14F-4D97-AF65-F5344CB8AC3E}">
        <p14:creationId xmlns:p14="http://schemas.microsoft.com/office/powerpoint/2010/main" val="1759004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3374C5-88BA-47F9-A15B-073436510A0F}"/>
              </a:ext>
            </a:extLst>
          </p:cNvPr>
          <p:cNvSpPr>
            <a:spLocks noGrp="1"/>
          </p:cNvSpPr>
          <p:nvPr>
            <p:ph type="title"/>
          </p:nvPr>
        </p:nvSpPr>
        <p:spPr>
          <a:xfrm>
            <a:off x="781877" y="643467"/>
            <a:ext cx="3467569" cy="5571066"/>
          </a:xfrm>
        </p:spPr>
        <p:txBody>
          <a:bodyPr anchor="ctr">
            <a:normAutofit/>
          </a:bodyPr>
          <a:lstStyle/>
          <a:p>
            <a:r>
              <a:rPr lang="en-US" b="0" dirty="0">
                <a:solidFill>
                  <a:srgbClr val="FFFFFF"/>
                </a:solidFill>
              </a:rPr>
              <a:t>Authority</a:t>
            </a:r>
            <a:r>
              <a:rPr lang="en-US" sz="4400" b="0" dirty="0">
                <a:solidFill>
                  <a:srgbClr val="FFFFFF"/>
                </a:solidFill>
              </a:rPr>
              <a:t> for Waivers</a:t>
            </a:r>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797606F-FF46-4FAD-8490-AD930E8A97E9}"/>
              </a:ext>
            </a:extLst>
          </p:cNvPr>
          <p:cNvSpPr>
            <a:spLocks noGrp="1"/>
          </p:cNvSpPr>
          <p:nvPr>
            <p:ph idx="1"/>
          </p:nvPr>
        </p:nvSpPr>
        <p:spPr>
          <a:xfrm>
            <a:off x="5124206" y="460961"/>
            <a:ext cx="6104288" cy="6282046"/>
          </a:xfrm>
        </p:spPr>
        <p:txBody>
          <a:bodyPr anchor="t">
            <a:normAutofit/>
          </a:bodyPr>
          <a:lstStyle/>
          <a:p>
            <a:pPr marL="400050" lvl="1" indent="-228600">
              <a:buClr>
                <a:schemeClr val="tx1"/>
              </a:buClr>
              <a:buFont typeface="Arial" panose="020B0604020202020204" pitchFamily="34" charset="0"/>
              <a:buChar char="•"/>
            </a:pPr>
            <a:r>
              <a:rPr lang="en-US" dirty="0">
                <a:solidFill>
                  <a:srgbClr val="FFFFFF"/>
                </a:solidFill>
              </a:rPr>
              <a:t>Waivers and alternative requirements are established under the authority of the </a:t>
            </a:r>
          </a:p>
          <a:p>
            <a:pPr marL="628650" lvl="2" indent="-228600">
              <a:buClr>
                <a:schemeClr val="tx1"/>
              </a:buClr>
              <a:buFont typeface="Arial" panose="020B0604020202020204" pitchFamily="34" charset="0"/>
              <a:buChar char="•"/>
            </a:pPr>
            <a:r>
              <a:rPr lang="en-US" dirty="0">
                <a:solidFill>
                  <a:srgbClr val="FFFFFF"/>
                </a:solidFill>
              </a:rPr>
              <a:t>CARES Act,</a:t>
            </a:r>
          </a:p>
          <a:p>
            <a:pPr marL="628650" lvl="2" indent="-228600">
              <a:buClr>
                <a:schemeClr val="tx1"/>
              </a:buClr>
              <a:buFont typeface="Arial" panose="020B0604020202020204" pitchFamily="34" charset="0"/>
              <a:buChar char="•"/>
            </a:pPr>
            <a:r>
              <a:rPr lang="en-US" dirty="0">
                <a:solidFill>
                  <a:srgbClr val="FFFFFF"/>
                </a:solidFill>
              </a:rPr>
              <a:t>ARP Act, and </a:t>
            </a:r>
          </a:p>
          <a:p>
            <a:pPr marL="628650" lvl="2" indent="-228600">
              <a:buClr>
                <a:schemeClr val="tx1"/>
              </a:buClr>
              <a:buFont typeface="Arial" panose="020B0604020202020204" pitchFamily="34" charset="0"/>
              <a:buChar char="•"/>
            </a:pPr>
            <a:r>
              <a:rPr lang="en-US" dirty="0">
                <a:solidFill>
                  <a:srgbClr val="FFFFFF"/>
                </a:solidFill>
              </a:rPr>
              <a:t>Secretary’s finding that all waivers provided under this notice are necessary to expedite or facilitate the use of IHBG and Indian Community Development Block Grant (ICDBG) funds.</a:t>
            </a:r>
          </a:p>
          <a:p>
            <a:pPr marL="400050" lvl="1" indent="-228600">
              <a:buClr>
                <a:schemeClr val="tx1"/>
              </a:buClr>
              <a:buFont typeface="Arial" panose="020B0604020202020204" pitchFamily="34" charset="0"/>
              <a:buChar char="•"/>
            </a:pPr>
            <a:r>
              <a:rPr lang="en-US" dirty="0">
                <a:solidFill>
                  <a:srgbClr val="FFFFFF"/>
                </a:solidFill>
              </a:rPr>
              <a:t>Use of funds MUST </a:t>
            </a:r>
          </a:p>
          <a:p>
            <a:pPr marL="628650" lvl="2" indent="-228600">
              <a:buClr>
                <a:schemeClr val="tx1"/>
              </a:buClr>
              <a:buFont typeface="Arial" panose="020B0604020202020204" pitchFamily="34" charset="0"/>
              <a:buChar char="•"/>
            </a:pPr>
            <a:r>
              <a:rPr lang="en-US" dirty="0">
                <a:solidFill>
                  <a:srgbClr val="FFFFFF"/>
                </a:solidFill>
              </a:rPr>
              <a:t>Prevent,</a:t>
            </a:r>
          </a:p>
          <a:p>
            <a:pPr marL="628650" lvl="2" indent="-228600">
              <a:buClr>
                <a:schemeClr val="tx1"/>
              </a:buClr>
              <a:buFont typeface="Arial" panose="020B0604020202020204" pitchFamily="34" charset="0"/>
              <a:buChar char="•"/>
            </a:pPr>
            <a:r>
              <a:rPr lang="en-US" dirty="0">
                <a:solidFill>
                  <a:srgbClr val="FFFFFF"/>
                </a:solidFill>
              </a:rPr>
              <a:t>Prepare for, and</a:t>
            </a:r>
          </a:p>
          <a:p>
            <a:pPr marL="628650" lvl="2" indent="-228600">
              <a:buClr>
                <a:schemeClr val="tx1"/>
              </a:buClr>
              <a:buFont typeface="Arial" panose="020B0604020202020204" pitchFamily="34" charset="0"/>
              <a:buChar char="•"/>
            </a:pPr>
            <a:r>
              <a:rPr lang="en-US" dirty="0">
                <a:solidFill>
                  <a:srgbClr val="FFFFFF"/>
                </a:solidFill>
              </a:rPr>
              <a:t> Respond to the coronavirus. </a:t>
            </a:r>
          </a:p>
          <a:p>
            <a:pPr marL="628650" indent="-228600">
              <a:buClr>
                <a:schemeClr val="tx1"/>
              </a:buClr>
              <a:buFont typeface="Arial" panose="020B0604020202020204" pitchFamily="34" charset="0"/>
              <a:buChar char="•"/>
            </a:pPr>
            <a:r>
              <a:rPr lang="en-US" sz="2400" dirty="0">
                <a:solidFill>
                  <a:srgbClr val="FFFFFF"/>
                </a:solidFill>
              </a:rPr>
              <a:t>Recipients are encouraged to submit additional waiver requests.</a:t>
            </a:r>
          </a:p>
        </p:txBody>
      </p:sp>
      <p:sp>
        <p:nvSpPr>
          <p:cNvPr id="9" name="Slide Number Placeholder 8"/>
          <p:cNvSpPr>
            <a:spLocks noGrp="1"/>
          </p:cNvSpPr>
          <p:nvPr>
            <p:ph type="sldNum" sz="quarter" idx="12"/>
          </p:nvPr>
        </p:nvSpPr>
        <p:spPr/>
        <p:txBody>
          <a:bodyPr/>
          <a:lstStyle/>
          <a:p>
            <a:fld id="{E760783A-A40A-4A5E-95F7-ACFE048AA298}" type="slidenum">
              <a:rPr lang="en-US" smtClean="0"/>
              <a:t>12</a:t>
            </a:fld>
            <a:endParaRPr lang="en-US" dirty="0"/>
          </a:p>
        </p:txBody>
      </p:sp>
    </p:spTree>
    <p:extLst>
      <p:ext uri="{BB962C8B-B14F-4D97-AF65-F5344CB8AC3E}">
        <p14:creationId xmlns:p14="http://schemas.microsoft.com/office/powerpoint/2010/main" val="30370398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3C89-6A57-45D2-87AC-9064FF03375D}"/>
              </a:ext>
            </a:extLst>
          </p:cNvPr>
          <p:cNvSpPr>
            <a:spLocks noGrp="1"/>
          </p:cNvSpPr>
          <p:nvPr>
            <p:ph type="title"/>
          </p:nvPr>
        </p:nvSpPr>
        <p:spPr>
          <a:xfrm>
            <a:off x="781521" y="294538"/>
            <a:ext cx="10486029" cy="1033669"/>
          </a:xfrm>
        </p:spPr>
        <p:txBody>
          <a:bodyPr>
            <a:normAutofit/>
          </a:bodyPr>
          <a:lstStyle/>
          <a:p>
            <a:r>
              <a:rPr lang="en-US" sz="4400" b="0" dirty="0">
                <a:solidFill>
                  <a:schemeClr val="tx1"/>
                </a:solidFill>
              </a:rPr>
              <a:t>Applicability of Waivers</a:t>
            </a:r>
          </a:p>
        </p:txBody>
      </p:sp>
      <p:sp>
        <p:nvSpPr>
          <p:cNvPr id="3" name="Content Placeholder 2">
            <a:extLst>
              <a:ext uri="{FF2B5EF4-FFF2-40B4-BE49-F238E27FC236}">
                <a16:creationId xmlns:a16="http://schemas.microsoft.com/office/drawing/2014/main" id="{39A582A5-10B7-479C-BA2B-FEEA304AA3D7}"/>
              </a:ext>
            </a:extLst>
          </p:cNvPr>
          <p:cNvSpPr>
            <a:spLocks noGrp="1"/>
          </p:cNvSpPr>
          <p:nvPr>
            <p:ph idx="1"/>
          </p:nvPr>
        </p:nvSpPr>
        <p:spPr>
          <a:xfrm>
            <a:off x="947058" y="1874393"/>
            <a:ext cx="10486030" cy="4116276"/>
          </a:xfrm>
        </p:spPr>
        <p:txBody>
          <a:bodyPr anchor="ctr">
            <a:normAutofit/>
          </a:bodyPr>
          <a:lstStyle/>
          <a:p>
            <a:pPr marL="403225" indent="-403225">
              <a:buClrTx/>
              <a:buFont typeface="Arial" panose="020B0604020202020204" pitchFamily="34" charset="0"/>
              <a:buChar char="•"/>
            </a:pPr>
            <a:r>
              <a:rPr lang="en-US" sz="2400" dirty="0"/>
              <a:t>The following waivers and alternative requirements apply to  IHBG funding provided </a:t>
            </a:r>
          </a:p>
          <a:p>
            <a:pPr marL="914400" lvl="1" indent="-403225">
              <a:buClrTx/>
              <a:buFont typeface="Arial" panose="020B0604020202020204" pitchFamily="34" charset="0"/>
              <a:buChar char="•"/>
            </a:pPr>
            <a:r>
              <a:rPr lang="en-US" dirty="0"/>
              <a:t>Under the CARES Act, ARP Act, and  </a:t>
            </a:r>
          </a:p>
          <a:p>
            <a:pPr marL="914400" lvl="1" indent="-403225">
              <a:buClrTx/>
              <a:buFont typeface="Arial" panose="020B0604020202020204" pitchFamily="34" charset="0"/>
              <a:buChar char="•"/>
            </a:pPr>
            <a:r>
              <a:rPr lang="en-US" dirty="0"/>
              <a:t>FY 2020 IHBG formula funds under the Further Consolidated Appropriations Act, 2020.</a:t>
            </a:r>
          </a:p>
          <a:p>
            <a:pPr marL="403225" indent="-403225">
              <a:buClrTx/>
              <a:buFont typeface="Arial" panose="020B0604020202020204" pitchFamily="34" charset="0"/>
              <a:buChar char="•"/>
            </a:pPr>
            <a:r>
              <a:rPr lang="en-US" sz="2400" dirty="0"/>
              <a:t>In applying these waivers and alternative requirements, IHBG recipients must ensure that they are doing so only with respect to IHBG-CARES and IHBG-ARP and FY 2020 IHBG grants.</a:t>
            </a:r>
          </a:p>
          <a:p>
            <a:pPr marL="403225" indent="-403225">
              <a:buClrTx/>
              <a:buFont typeface="Arial" panose="020B0604020202020204" pitchFamily="34" charset="0"/>
              <a:buChar char="•"/>
            </a:pPr>
            <a:r>
              <a:rPr lang="en-US" sz="2400" dirty="0">
                <a:solidFill>
                  <a:srgbClr val="FF0000"/>
                </a:solidFill>
              </a:rPr>
              <a:t>These waivers and alternative requirements </a:t>
            </a:r>
            <a:r>
              <a:rPr lang="en-US" sz="2400" b="1" dirty="0">
                <a:solidFill>
                  <a:srgbClr val="FF0000"/>
                </a:solidFill>
              </a:rPr>
              <a:t>do not apply to IHBG funds appropriated in any other prior year. </a:t>
            </a:r>
          </a:p>
          <a:p>
            <a:pPr>
              <a:buClrTx/>
              <a:buFont typeface="Arial" panose="020B0604020202020204" pitchFamily="34" charset="0"/>
              <a:buChar char="•"/>
            </a:pPr>
            <a:endParaRPr lang="en-US" sz="2400" dirty="0"/>
          </a:p>
        </p:txBody>
      </p:sp>
      <p:sp>
        <p:nvSpPr>
          <p:cNvPr id="8" name="Slide Number Placeholder 7"/>
          <p:cNvSpPr>
            <a:spLocks noGrp="1"/>
          </p:cNvSpPr>
          <p:nvPr>
            <p:ph type="sldNum" sz="quarter" idx="12"/>
          </p:nvPr>
        </p:nvSpPr>
        <p:spPr/>
        <p:txBody>
          <a:bodyPr/>
          <a:lstStyle/>
          <a:p>
            <a:fld id="{E760783A-A40A-4A5E-95F7-ACFE048AA298}" type="slidenum">
              <a:rPr lang="en-US" smtClean="0"/>
              <a:t>13</a:t>
            </a:fld>
            <a:endParaRPr lang="en-US" dirty="0"/>
          </a:p>
        </p:txBody>
      </p:sp>
    </p:spTree>
    <p:extLst>
      <p:ext uri="{BB962C8B-B14F-4D97-AF65-F5344CB8AC3E}">
        <p14:creationId xmlns:p14="http://schemas.microsoft.com/office/powerpoint/2010/main" val="79859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BF87B5-135D-498A-9379-1EEEB65CE29E}"/>
              </a:ext>
            </a:extLst>
          </p:cNvPr>
          <p:cNvSpPr>
            <a:spLocks noGrp="1"/>
          </p:cNvSpPr>
          <p:nvPr>
            <p:ph type="title"/>
          </p:nvPr>
        </p:nvSpPr>
        <p:spPr>
          <a:xfrm>
            <a:off x="492370" y="584630"/>
            <a:ext cx="3084844" cy="5646208"/>
          </a:xfrm>
        </p:spPr>
        <p:txBody>
          <a:bodyPr anchor="ctr">
            <a:normAutofit/>
          </a:bodyPr>
          <a:lstStyle/>
          <a:p>
            <a:r>
              <a:rPr lang="en-US" sz="4400" b="0" dirty="0">
                <a:solidFill>
                  <a:srgbClr val="FFFFFF"/>
                </a:solidFill>
              </a:rPr>
              <a:t>Date Began Preparing for COVID-19</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894A7AE-6925-48B0-8A4C-7F2D0954313B}"/>
              </a:ext>
            </a:extLst>
          </p:cNvPr>
          <p:cNvSpPr>
            <a:spLocks noGrp="1"/>
          </p:cNvSpPr>
          <p:nvPr>
            <p:ph idx="1"/>
          </p:nvPr>
        </p:nvSpPr>
        <p:spPr>
          <a:xfrm>
            <a:off x="4742016" y="1703176"/>
            <a:ext cx="6413663" cy="4209944"/>
          </a:xfrm>
        </p:spPr>
        <p:txBody>
          <a:bodyPr anchor="t">
            <a:noAutofit/>
          </a:bodyPr>
          <a:lstStyle/>
          <a:p>
            <a:pPr marL="287338" indent="-287338">
              <a:buClrTx/>
              <a:buFont typeface="Arial" panose="020B0604020202020204" pitchFamily="34" charset="0"/>
              <a:buChar char="•"/>
            </a:pPr>
            <a:r>
              <a:rPr lang="en-US" sz="2400" dirty="0"/>
              <a:t>W</a:t>
            </a:r>
            <a:r>
              <a:rPr lang="en-US" sz="2400" b="0" i="0" u="none" strike="noStrike" baseline="0" dirty="0"/>
              <a:t>aivers are effective as of the date an Indian tribe or TDHE began preparing for COVID-19.</a:t>
            </a:r>
          </a:p>
          <a:p>
            <a:pPr marL="287338" indent="-287338">
              <a:buClrTx/>
              <a:buFont typeface="Arial" panose="020B0604020202020204" pitchFamily="34" charset="0"/>
              <a:buChar char="•"/>
            </a:pPr>
            <a:r>
              <a:rPr lang="en-US" sz="2400" b="0" i="0" u="none" strike="noStrike" baseline="0" dirty="0"/>
              <a:t>Waivers and alternative requirements apply retroactively to the date that the respective IHBG recipient began preparing for COVID-19. </a:t>
            </a:r>
            <a:endParaRPr lang="en-US" dirty="0"/>
          </a:p>
        </p:txBody>
      </p:sp>
      <p:sp>
        <p:nvSpPr>
          <p:cNvPr id="9" name="Slide Number Placeholder 8"/>
          <p:cNvSpPr>
            <a:spLocks noGrp="1"/>
          </p:cNvSpPr>
          <p:nvPr>
            <p:ph type="sldNum" sz="quarter" idx="12"/>
          </p:nvPr>
        </p:nvSpPr>
        <p:spPr/>
        <p:txBody>
          <a:bodyPr/>
          <a:lstStyle/>
          <a:p>
            <a:fld id="{E760783A-A40A-4A5E-95F7-ACFE048AA298}" type="slidenum">
              <a:rPr lang="en-US" smtClean="0"/>
              <a:t>14</a:t>
            </a:fld>
            <a:endParaRPr lang="en-US" dirty="0"/>
          </a:p>
        </p:txBody>
      </p:sp>
    </p:spTree>
    <p:extLst>
      <p:ext uri="{BB962C8B-B14F-4D97-AF65-F5344CB8AC3E}">
        <p14:creationId xmlns:p14="http://schemas.microsoft.com/office/powerpoint/2010/main" val="14633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B757B2-AD11-4E6F-96CD-7752277D69DB}"/>
              </a:ext>
            </a:extLst>
          </p:cNvPr>
          <p:cNvSpPr>
            <a:spLocks noGrp="1"/>
          </p:cNvSpPr>
          <p:nvPr>
            <p:ph type="title"/>
          </p:nvPr>
        </p:nvSpPr>
        <p:spPr>
          <a:xfrm>
            <a:off x="492370" y="605896"/>
            <a:ext cx="3084844" cy="5646208"/>
          </a:xfrm>
        </p:spPr>
        <p:txBody>
          <a:bodyPr vert="horz" lIns="91440" tIns="45720" rIns="91440" bIns="45720" rtlCol="0" anchor="ctr">
            <a:normAutofit/>
          </a:bodyPr>
          <a:lstStyle/>
          <a:p>
            <a:pPr algn="ctr"/>
            <a:r>
              <a:rPr lang="en-US" dirty="0">
                <a:solidFill>
                  <a:srgbClr val="FFFFFF"/>
                </a:solidFill>
                <a:latin typeface="+mj-lt"/>
              </a:rPr>
              <a:t>Term of Waivers</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6799B13-431E-4F25-A516-19CE96A4D2A5}"/>
              </a:ext>
            </a:extLst>
          </p:cNvPr>
          <p:cNvSpPr>
            <a:spLocks noGrp="1"/>
          </p:cNvSpPr>
          <p:nvPr>
            <p:ph idx="4294967295"/>
          </p:nvPr>
        </p:nvSpPr>
        <p:spPr>
          <a:xfrm>
            <a:off x="4543162" y="605896"/>
            <a:ext cx="6612518" cy="5646208"/>
          </a:xfrm>
        </p:spPr>
        <p:txBody>
          <a:bodyPr vert="horz" lIns="0" tIns="45720" rIns="0" bIns="45720" rtlCol="0" anchor="t">
            <a:normAutofit/>
          </a:bodyPr>
          <a:lstStyle/>
          <a:p>
            <a:pPr marL="339725" indent="-339725">
              <a:lnSpc>
                <a:spcPct val="100000"/>
              </a:lnSpc>
              <a:spcBef>
                <a:spcPts val="0"/>
              </a:spcBef>
              <a:spcAft>
                <a:spcPts val="0"/>
              </a:spcAft>
              <a:buClrTx/>
              <a:buFont typeface="Arial" panose="020B0604020202020204" pitchFamily="34" charset="0"/>
              <a:buChar char="•"/>
            </a:pPr>
            <a:r>
              <a:rPr lang="en-US" sz="2400" dirty="0"/>
              <a:t>Period of Availability: The period of availability of each IHBG waiver and alternative requirement ends when funds subject to the waiver and alternative requirement are </a:t>
            </a:r>
          </a:p>
          <a:p>
            <a:pPr marL="627063" lvl="1" indent="-287338">
              <a:buClrTx/>
              <a:buFont typeface="Arial" panose="020B0604020202020204" pitchFamily="34" charset="0"/>
              <a:buChar char="•"/>
            </a:pPr>
            <a:endParaRPr lang="en-US" dirty="0"/>
          </a:p>
          <a:p>
            <a:pPr marL="627063" lvl="1" indent="-287338">
              <a:buClrTx/>
              <a:buFont typeface="Arial" panose="020B0604020202020204" pitchFamily="34" charset="0"/>
              <a:buChar char="•"/>
            </a:pPr>
            <a:r>
              <a:rPr lang="en-US" sz="2000" dirty="0"/>
              <a:t>Expended, unless otherwise specified under each waiver and alternative requirement (e.g., Indian Housing Plan (IHP) / Annual Performance Report (APR) deadline extensions).</a:t>
            </a:r>
          </a:p>
        </p:txBody>
      </p:sp>
      <p:sp>
        <p:nvSpPr>
          <p:cNvPr id="9" name="Slide Number Placeholder 8"/>
          <p:cNvSpPr>
            <a:spLocks noGrp="1"/>
          </p:cNvSpPr>
          <p:nvPr>
            <p:ph type="sldNum" sz="quarter" idx="12"/>
          </p:nvPr>
        </p:nvSpPr>
        <p:spPr/>
        <p:txBody>
          <a:bodyPr/>
          <a:lstStyle/>
          <a:p>
            <a:fld id="{E760783A-A40A-4A5E-95F7-ACFE048AA298}" type="slidenum">
              <a:rPr lang="en-US" smtClean="0"/>
              <a:t>15</a:t>
            </a:fld>
            <a:endParaRPr lang="en-US" dirty="0"/>
          </a:p>
        </p:txBody>
      </p:sp>
    </p:spTree>
    <p:extLst>
      <p:ext uri="{BB962C8B-B14F-4D97-AF65-F5344CB8AC3E}">
        <p14:creationId xmlns:p14="http://schemas.microsoft.com/office/powerpoint/2010/main" val="1727990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6FCB0EC-5443-4E99-8AF7-05E374149FD8}"/>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4400" dirty="0">
                <a:solidFill>
                  <a:srgbClr val="FFFFFF"/>
                </a:solidFill>
                <a:latin typeface="+mj-lt"/>
              </a:rPr>
              <a:t>IHBG-ARP</a:t>
            </a:r>
            <a:br>
              <a:rPr lang="en-US" sz="4400" dirty="0">
                <a:solidFill>
                  <a:srgbClr val="FFFFFF"/>
                </a:solidFill>
                <a:latin typeface="+mj-lt"/>
              </a:rPr>
            </a:br>
            <a:r>
              <a:rPr lang="en-US" sz="4400" dirty="0">
                <a:solidFill>
                  <a:srgbClr val="FFFFFF"/>
                </a:solidFill>
                <a:latin typeface="+mj-lt"/>
              </a:rPr>
              <a:t>Purpose of Eligible Activities</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DE6B761A-6343-41C8-A791-A39F5D982AA6}"/>
              </a:ext>
            </a:extLst>
          </p:cNvPr>
          <p:cNvSpPr>
            <a:spLocks noGrp="1"/>
          </p:cNvSpPr>
          <p:nvPr>
            <p:ph type="body" idx="1"/>
          </p:nvPr>
        </p:nvSpPr>
        <p:spPr>
          <a:xfrm>
            <a:off x="4742016" y="605896"/>
            <a:ext cx="6413663" cy="5646208"/>
          </a:xfrm>
        </p:spPr>
        <p:txBody>
          <a:bodyPr vert="horz" lIns="0" tIns="45720" rIns="0" bIns="45720" rtlCol="0" anchor="ctr">
            <a:normAutofit fontScale="92500" lnSpcReduction="20000"/>
          </a:bodyPr>
          <a:lstStyle/>
          <a:p>
            <a:pPr marL="0" marR="0" indent="0">
              <a:spcBef>
                <a:spcPts val="0"/>
              </a:spcBef>
              <a:spcAft>
                <a:spcPts val="0"/>
              </a:spcAft>
              <a:buFont typeface="Calibri" panose="020F0502020204030204" pitchFamily="34" charset="0"/>
              <a:buNone/>
            </a:pPr>
            <a:endParaRPr lang="en-US" sz="2000" dirty="0">
              <a:effectLst/>
            </a:endParaRPr>
          </a:p>
          <a:p>
            <a:pPr marL="342900" marR="0" lvl="0">
              <a:spcBef>
                <a:spcPts val="0"/>
              </a:spcBef>
              <a:spcAft>
                <a:spcPts val="0"/>
              </a:spcAft>
            </a:pPr>
            <a:r>
              <a:rPr lang="en-US" sz="2000" b="1" dirty="0">
                <a:effectLst/>
              </a:rPr>
              <a:t>Prepare For</a:t>
            </a:r>
          </a:p>
          <a:p>
            <a:pPr marL="502920" marR="0" indent="0">
              <a:spcBef>
                <a:spcPts val="0"/>
              </a:spcBef>
              <a:spcAft>
                <a:spcPts val="0"/>
              </a:spcAft>
              <a:buFont typeface="Calibri" panose="020F0502020204030204" pitchFamily="34" charset="0"/>
              <a:buNone/>
            </a:pPr>
            <a:r>
              <a:rPr lang="en-US" sz="2000" dirty="0"/>
              <a:t>Examples include h</a:t>
            </a:r>
            <a:r>
              <a:rPr lang="en-US" sz="2000" dirty="0">
                <a:effectLst/>
              </a:rPr>
              <a:t>ousing activities designed to reduce severe overcrowding, providing food delivery services to eligible families (including the elderly, disabled, and other high-risk populations) to allow them to shelter in place, and public health campaigns designed to educate families on how to prepare for a possible outbreak in the community and ways to minimize community spread.</a:t>
            </a:r>
          </a:p>
          <a:p>
            <a:pPr marL="731520" marR="0">
              <a:spcBef>
                <a:spcPts val="0"/>
              </a:spcBef>
              <a:spcAft>
                <a:spcPts val="0"/>
              </a:spcAft>
            </a:pPr>
            <a:endParaRPr lang="en-US" sz="2000" dirty="0">
              <a:effectLst/>
            </a:endParaRPr>
          </a:p>
          <a:p>
            <a:pPr marL="342900" marR="0" lvl="0">
              <a:spcBef>
                <a:spcPts val="0"/>
              </a:spcBef>
              <a:spcAft>
                <a:spcPts val="0"/>
              </a:spcAft>
            </a:pPr>
            <a:r>
              <a:rPr lang="en-US" sz="2000" b="1" dirty="0">
                <a:effectLst/>
              </a:rPr>
              <a:t>Prevent</a:t>
            </a:r>
          </a:p>
          <a:p>
            <a:pPr marL="457200" marR="0" indent="0">
              <a:spcBef>
                <a:spcPts val="0"/>
              </a:spcBef>
              <a:spcAft>
                <a:spcPts val="0"/>
              </a:spcAft>
              <a:buFont typeface="Calibri" panose="020F0502020204030204" pitchFamily="34" charset="0"/>
              <a:buNone/>
            </a:pPr>
            <a:r>
              <a:rPr lang="en-US" sz="2000" dirty="0">
                <a:effectLst/>
              </a:rPr>
              <a:t>Examples include distributing Personal Protective Equipment to housing maintenance staff, residents, and members of the community, using IHBG-ARP funds to clean common areas to prevent infections, using IHBG-ARP funds to facilitate the vaccination of IHBG assisted residents and IHBG recipient staff, and etc.</a:t>
            </a:r>
          </a:p>
          <a:p>
            <a:pPr marL="457200" marR="0">
              <a:spcBef>
                <a:spcPts val="0"/>
              </a:spcBef>
              <a:spcAft>
                <a:spcPts val="0"/>
              </a:spcAft>
            </a:pPr>
            <a:endParaRPr lang="en-US" sz="2000" dirty="0">
              <a:effectLst/>
            </a:endParaRPr>
          </a:p>
          <a:p>
            <a:pPr marL="342900" marR="0" lvl="0">
              <a:spcBef>
                <a:spcPts val="0"/>
              </a:spcBef>
              <a:spcAft>
                <a:spcPts val="0"/>
              </a:spcAft>
            </a:pPr>
            <a:r>
              <a:rPr lang="en-US" sz="2000" b="1" dirty="0">
                <a:effectLst/>
              </a:rPr>
              <a:t>Respond to</a:t>
            </a:r>
            <a:r>
              <a:rPr lang="en-US" sz="2000" dirty="0">
                <a:effectLst/>
              </a:rPr>
              <a:t>:</a:t>
            </a:r>
          </a:p>
          <a:p>
            <a:pPr marL="457200" marR="0" indent="0">
              <a:spcBef>
                <a:spcPts val="0"/>
              </a:spcBef>
              <a:spcAft>
                <a:spcPts val="0"/>
              </a:spcAft>
              <a:buFont typeface="Calibri" panose="020F0502020204030204" pitchFamily="34" charset="0"/>
              <a:buNone/>
            </a:pPr>
            <a:r>
              <a:rPr lang="en-US" sz="2000" dirty="0">
                <a:effectLst/>
              </a:rPr>
              <a:t>Examples include to provide care for those infected and to limit the exposure and spread of the virus, rent assistance to eligible families that cannot pay rent, carrying out activities to reduce severe overcrowding, prevent homelessness to ensure families are stably housed, and operations.</a:t>
            </a:r>
          </a:p>
          <a:p>
            <a:pPr marL="685800" marR="0">
              <a:spcBef>
                <a:spcPts val="0"/>
              </a:spcBef>
              <a:spcAft>
                <a:spcPts val="0"/>
              </a:spcAft>
            </a:pPr>
            <a:endParaRPr lang="en-US" sz="2000" dirty="0">
              <a:effectLst/>
            </a:endParaRPr>
          </a:p>
          <a:p>
            <a:endParaRPr lang="en-US" sz="2000" dirty="0"/>
          </a:p>
          <a:p>
            <a:endParaRPr lang="en-US" sz="2000" dirty="0"/>
          </a:p>
        </p:txBody>
      </p:sp>
      <p:sp>
        <p:nvSpPr>
          <p:cNvPr id="9" name="Slide Number Placeholder 8"/>
          <p:cNvSpPr>
            <a:spLocks noGrp="1"/>
          </p:cNvSpPr>
          <p:nvPr>
            <p:ph type="sldNum" sz="quarter" idx="12"/>
          </p:nvPr>
        </p:nvSpPr>
        <p:spPr/>
        <p:txBody>
          <a:bodyPr/>
          <a:lstStyle/>
          <a:p>
            <a:fld id="{1B90BC9B-A669-4CE8-99C5-39237CE3C82A}" type="slidenum">
              <a:rPr lang="en-US" smtClean="0"/>
              <a:t>16</a:t>
            </a:fld>
            <a:endParaRPr lang="en-US" dirty="0"/>
          </a:p>
        </p:txBody>
      </p:sp>
    </p:spTree>
    <p:extLst>
      <p:ext uri="{BB962C8B-B14F-4D97-AF65-F5344CB8AC3E}">
        <p14:creationId xmlns:p14="http://schemas.microsoft.com/office/powerpoint/2010/main" val="76157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6FCB0EC-5443-4E99-8AF7-05E374149FD8}"/>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4400" dirty="0">
                <a:solidFill>
                  <a:srgbClr val="FFFFFF"/>
                </a:solidFill>
                <a:latin typeface="+mj-lt"/>
              </a:rPr>
              <a:t>IHBG-ARP</a:t>
            </a:r>
            <a:br>
              <a:rPr lang="en-US" sz="4400" dirty="0">
                <a:solidFill>
                  <a:srgbClr val="FFFFFF"/>
                </a:solidFill>
                <a:latin typeface="+mj-lt"/>
              </a:rPr>
            </a:br>
            <a:r>
              <a:rPr lang="en-US" sz="4400" dirty="0">
                <a:solidFill>
                  <a:srgbClr val="FFFFFF"/>
                </a:solidFill>
                <a:latin typeface="+mj-lt"/>
              </a:rPr>
              <a:t>Purpose of Eligible Activities</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DE6B761A-6343-41C8-A791-A39F5D982AA6}"/>
              </a:ext>
            </a:extLst>
          </p:cNvPr>
          <p:cNvSpPr>
            <a:spLocks noGrp="1"/>
          </p:cNvSpPr>
          <p:nvPr>
            <p:ph type="body" idx="1"/>
          </p:nvPr>
        </p:nvSpPr>
        <p:spPr>
          <a:xfrm>
            <a:off x="4693032" y="357505"/>
            <a:ext cx="6413663" cy="5883966"/>
          </a:xfrm>
        </p:spPr>
        <p:txBody>
          <a:bodyPr vert="horz" lIns="0" tIns="45720" rIns="0" bIns="45720" rtlCol="0" anchor="t">
            <a:normAutofit/>
          </a:bodyPr>
          <a:lstStyle/>
          <a:p>
            <a:pPr algn="l"/>
            <a:r>
              <a:rPr lang="en-US" sz="2400" b="0" i="0" u="none" strike="noStrike" baseline="0" dirty="0"/>
              <a:t>One example of maintaining normal operations is using</a:t>
            </a:r>
          </a:p>
          <a:p>
            <a:pPr marL="457200" indent="-457200" algn="l">
              <a:buClrTx/>
              <a:buFont typeface="Arial" panose="020B0604020202020204" pitchFamily="34" charset="0"/>
              <a:buChar char="•"/>
            </a:pPr>
            <a:r>
              <a:rPr lang="en-US" sz="2400" b="0" i="0" u="none" strike="noStrike" baseline="0" dirty="0"/>
              <a:t>IHBG-ARP funds to carry out eligible IHBG activities that the recipient initially planned to carry out with its regular IHBG funds but did not because it had to use its regular IHBG funds to carry out an unplanned activity to prevent, prepare for, or respond to COVID-19. </a:t>
            </a:r>
          </a:p>
          <a:p>
            <a:pPr marL="457200" indent="-457200" algn="l">
              <a:buClrTx/>
              <a:buFont typeface="Arial" panose="020B0604020202020204" pitchFamily="34" charset="0"/>
              <a:buChar char="•"/>
            </a:pPr>
            <a:r>
              <a:rPr lang="en-US" sz="2400" b="0" i="0" u="none" strike="noStrike" baseline="0" dirty="0"/>
              <a:t>In this scenario, the IHBG- ARP grant funds can be used to carry out the original IHBG activity that the recipient planned on carrying out but did not due to COVID-19.</a:t>
            </a:r>
            <a:endParaRPr lang="en-US" sz="2000" dirty="0">
              <a:effectLst/>
            </a:endParaRPr>
          </a:p>
          <a:p>
            <a:endParaRPr lang="en-US" sz="2000" dirty="0"/>
          </a:p>
        </p:txBody>
      </p:sp>
      <p:sp>
        <p:nvSpPr>
          <p:cNvPr id="9" name="Slide Number Placeholder 8"/>
          <p:cNvSpPr>
            <a:spLocks noGrp="1"/>
          </p:cNvSpPr>
          <p:nvPr>
            <p:ph type="sldNum" sz="quarter" idx="12"/>
          </p:nvPr>
        </p:nvSpPr>
        <p:spPr/>
        <p:txBody>
          <a:bodyPr/>
          <a:lstStyle/>
          <a:p>
            <a:fld id="{1B90BC9B-A669-4CE8-99C5-39237CE3C82A}" type="slidenum">
              <a:rPr lang="en-US" smtClean="0"/>
              <a:t>17</a:t>
            </a:fld>
            <a:endParaRPr lang="en-US" dirty="0"/>
          </a:p>
        </p:txBody>
      </p:sp>
    </p:spTree>
    <p:extLst>
      <p:ext uri="{BB962C8B-B14F-4D97-AF65-F5344CB8AC3E}">
        <p14:creationId xmlns:p14="http://schemas.microsoft.com/office/powerpoint/2010/main" val="427856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6FCB0EC-5443-4E99-8AF7-05E374149FD8}"/>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4400" dirty="0">
                <a:solidFill>
                  <a:srgbClr val="FFFFFF"/>
                </a:solidFill>
                <a:latin typeface="+mj-lt"/>
              </a:rPr>
              <a:t>Activities Tied to IHBG-ARP</a:t>
            </a:r>
            <a:br>
              <a:rPr lang="en-US" sz="4400" dirty="0">
                <a:solidFill>
                  <a:srgbClr val="FFFFFF"/>
                </a:solidFill>
                <a:latin typeface="+mj-lt"/>
              </a:rPr>
            </a:br>
            <a:r>
              <a:rPr lang="en-US" sz="4400" dirty="0">
                <a:solidFill>
                  <a:srgbClr val="FFFFFF"/>
                </a:solidFill>
                <a:latin typeface="+mj-lt"/>
              </a:rPr>
              <a:t>Purposes</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a:extLst>
              <a:ext uri="{FF2B5EF4-FFF2-40B4-BE49-F238E27FC236}">
                <a16:creationId xmlns:a16="http://schemas.microsoft.com/office/drawing/2014/main" id="{84DFC43D-5F10-4C73-89DD-00557F82B0D5}"/>
              </a:ext>
            </a:extLst>
          </p:cNvPr>
          <p:cNvSpPr txBox="1"/>
          <p:nvPr/>
        </p:nvSpPr>
        <p:spPr>
          <a:xfrm>
            <a:off x="4659320" y="883893"/>
            <a:ext cx="6964029" cy="5078313"/>
          </a:xfrm>
          <a:prstGeom prst="rect">
            <a:avLst/>
          </a:prstGeom>
          <a:noFill/>
        </p:spPr>
        <p:txBody>
          <a:bodyPr wrap="square">
            <a:spAutoFit/>
          </a:bodyPr>
          <a:lstStyle/>
          <a:p>
            <a:pPr marL="342900" indent="-342900" algn="l">
              <a:buFont typeface="Arial" panose="020B0604020202020204" pitchFamily="34" charset="0"/>
              <a:buChar char="•"/>
            </a:pPr>
            <a:r>
              <a:rPr lang="en-US" sz="2400" i="0" u="none" strike="noStrike" baseline="0" dirty="0"/>
              <a:t>Use of IHBG-ARP grants MUST be tied to preventing, preparing for, and responding to COVID-19, including maintaining normal operations and funding eligible affordable housing activities under NAHASDA during the period the program is impacted by COVID-19.</a:t>
            </a:r>
          </a:p>
          <a:p>
            <a:pPr algn="l"/>
            <a:endParaRPr lang="en-US" sz="2400" i="0" u="none" strike="noStrike" baseline="0" dirty="0"/>
          </a:p>
          <a:p>
            <a:pPr marL="342900" indent="-342900" algn="l">
              <a:buFont typeface="Arial" panose="020B0604020202020204" pitchFamily="34" charset="0"/>
              <a:buChar char="•"/>
            </a:pPr>
            <a:r>
              <a:rPr lang="en-US" sz="2400" i="0" u="none" strike="noStrike" baseline="0" dirty="0"/>
              <a:t>Complia</a:t>
            </a:r>
            <a:r>
              <a:rPr lang="en-US" sz="2400" dirty="0"/>
              <a:t>nce with </a:t>
            </a:r>
            <a:r>
              <a:rPr lang="en-US" sz="2400" i="0" u="none" strike="noStrike" baseline="0" dirty="0"/>
              <a:t>this requirement, all activities must be tied to at least one of the following three eligible purposes:</a:t>
            </a:r>
          </a:p>
          <a:p>
            <a:pPr algn="l"/>
            <a:endParaRPr lang="en-US" sz="2400" i="0" u="none" strike="noStrike" baseline="0" dirty="0"/>
          </a:p>
          <a:p>
            <a:pPr marL="742950" indent="-285750" algn="l"/>
            <a:r>
              <a:rPr lang="en-US" sz="2000" i="0" u="none" strike="noStrike" baseline="0" dirty="0"/>
              <a:t>1. Activities, Projects, or Programs to Prevent COVID-19</a:t>
            </a:r>
          </a:p>
          <a:p>
            <a:pPr marL="742950" indent="-285750" algn="l"/>
            <a:r>
              <a:rPr lang="en-US" sz="2000" i="0" u="none" strike="noStrike" baseline="0" dirty="0"/>
              <a:t>2. Activities, Projects, or Programs to Prepare for COVID-19</a:t>
            </a:r>
          </a:p>
          <a:p>
            <a:pPr marL="742950" indent="-285750" algn="l"/>
            <a:r>
              <a:rPr lang="en-US" sz="2000" i="0" u="none" strike="noStrike" baseline="0" dirty="0"/>
              <a:t>3. Activities, Projects, or Programs to Respond to COVID-19</a:t>
            </a:r>
            <a:endParaRPr lang="en-US" sz="2400" dirty="0"/>
          </a:p>
        </p:txBody>
      </p:sp>
      <p:sp>
        <p:nvSpPr>
          <p:cNvPr id="7" name="Slide Number Placeholder 6"/>
          <p:cNvSpPr>
            <a:spLocks noGrp="1"/>
          </p:cNvSpPr>
          <p:nvPr>
            <p:ph type="sldNum" sz="quarter" idx="12"/>
          </p:nvPr>
        </p:nvSpPr>
        <p:spPr/>
        <p:txBody>
          <a:bodyPr/>
          <a:lstStyle/>
          <a:p>
            <a:fld id="{1B90BC9B-A669-4CE8-99C5-39237CE3C82A}" type="slidenum">
              <a:rPr lang="en-US" smtClean="0"/>
              <a:t>18</a:t>
            </a:fld>
            <a:endParaRPr lang="en-US" dirty="0"/>
          </a:p>
        </p:txBody>
      </p:sp>
    </p:spTree>
    <p:extLst>
      <p:ext uri="{BB962C8B-B14F-4D97-AF65-F5344CB8AC3E}">
        <p14:creationId xmlns:p14="http://schemas.microsoft.com/office/powerpoint/2010/main" val="177759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AF16-3EB5-4F1E-A4D1-243480EA44FF}"/>
              </a:ext>
            </a:extLst>
          </p:cNvPr>
          <p:cNvSpPr>
            <a:spLocks noGrp="1"/>
          </p:cNvSpPr>
          <p:nvPr>
            <p:ph type="ctrTitle"/>
          </p:nvPr>
        </p:nvSpPr>
        <p:spPr/>
        <p:txBody>
          <a:bodyPr>
            <a:normAutofit/>
          </a:bodyPr>
          <a:lstStyle/>
          <a:p>
            <a:r>
              <a:rPr lang="en-US" sz="6000" b="0" dirty="0"/>
              <a:t>ELIGIBLE ACTIVITIES</a:t>
            </a:r>
          </a:p>
        </p:txBody>
      </p:sp>
      <p:sp>
        <p:nvSpPr>
          <p:cNvPr id="3" name="Subtitle 2">
            <a:extLst>
              <a:ext uri="{FF2B5EF4-FFF2-40B4-BE49-F238E27FC236}">
                <a16:creationId xmlns:a16="http://schemas.microsoft.com/office/drawing/2014/main" id="{C367266E-4558-4A97-BB13-C0C1FB6F5B3B}"/>
              </a:ext>
            </a:extLst>
          </p:cNvPr>
          <p:cNvSpPr>
            <a:spLocks noGrp="1"/>
          </p:cNvSpPr>
          <p:nvPr>
            <p:ph type="subTitle" idx="1"/>
          </p:nvPr>
        </p:nvSpPr>
        <p:spPr/>
        <p:txBody>
          <a:bodyPr/>
          <a:lstStyle/>
          <a:p>
            <a:endParaRPr lang="en-US" dirty="0"/>
          </a:p>
        </p:txBody>
      </p:sp>
      <p:sp>
        <p:nvSpPr>
          <p:cNvPr id="7" name="Slide Number Placeholder 6"/>
          <p:cNvSpPr>
            <a:spLocks noGrp="1"/>
          </p:cNvSpPr>
          <p:nvPr>
            <p:ph type="sldNum" sz="quarter" idx="12"/>
          </p:nvPr>
        </p:nvSpPr>
        <p:spPr/>
        <p:txBody>
          <a:bodyPr/>
          <a:lstStyle/>
          <a:p>
            <a:fld id="{E760783A-A40A-4A5E-95F7-ACFE048AA298}" type="slidenum">
              <a:rPr lang="en-US" smtClean="0"/>
              <a:t>19</a:t>
            </a:fld>
            <a:endParaRPr lang="en-US" dirty="0"/>
          </a:p>
        </p:txBody>
      </p:sp>
    </p:spTree>
    <p:extLst>
      <p:ext uri="{BB962C8B-B14F-4D97-AF65-F5344CB8AC3E}">
        <p14:creationId xmlns:p14="http://schemas.microsoft.com/office/powerpoint/2010/main" val="42288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3245-D21D-4954-AA81-52EE841B687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64C90037-F610-4748-88AD-BEA2254D7928}"/>
              </a:ext>
            </a:extLst>
          </p:cNvPr>
          <p:cNvSpPr>
            <a:spLocks noGrp="1"/>
          </p:cNvSpPr>
          <p:nvPr>
            <p:ph type="sldNum" sz="quarter" idx="12"/>
          </p:nvPr>
        </p:nvSpPr>
        <p:spPr/>
        <p:txBody>
          <a:bodyPr/>
          <a:lstStyle/>
          <a:p>
            <a:fld id="{E760783A-A40A-4A5E-95F7-ACFE048AA298}" type="slidenum">
              <a:rPr lang="en-US" smtClean="0"/>
              <a:t>2</a:t>
            </a:fld>
            <a:endParaRPr lang="en-US" dirty="0"/>
          </a:p>
        </p:txBody>
      </p:sp>
      <mc:AlternateContent xmlns:mc="http://schemas.openxmlformats.org/markup-compatibility/2006">
        <mc:Choice xmlns:psuz="http://schemas.microsoft.com/office/powerpoint/2016/summaryzoom" Requires="psuz">
          <p:graphicFrame>
            <p:nvGraphicFramePr>
              <p:cNvPr id="6" name="Summary Zoom 5">
                <a:extLst>
                  <a:ext uri="{FF2B5EF4-FFF2-40B4-BE49-F238E27FC236}">
                    <a16:creationId xmlns:a16="http://schemas.microsoft.com/office/drawing/2014/main" id="{7D57F0FA-47F8-4366-8111-D5A77963F614}"/>
                  </a:ext>
                </a:extLst>
              </p:cNvPr>
              <p:cNvGraphicFramePr>
                <a:graphicFrameLocks noChangeAspect="1"/>
              </p:cNvGraphicFramePr>
              <p:nvPr>
                <p:extLst>
                  <p:ext uri="{D42A27DB-BD31-4B8C-83A1-F6EECF244321}">
                    <p14:modId xmlns:p14="http://schemas.microsoft.com/office/powerpoint/2010/main" val="153633646"/>
                  </p:ext>
                </p:extLst>
              </p:nvPr>
            </p:nvGraphicFramePr>
            <p:xfrm>
              <a:off x="1066800" y="1919288"/>
              <a:ext cx="10058400" cy="4022725"/>
            </p:xfrm>
            <a:graphic>
              <a:graphicData uri="http://schemas.microsoft.com/office/powerpoint/2016/summaryzoom">
                <psuz:summaryZm>
                  <psuz:summaryZmObj sectionId="{3B5043BC-3BD9-4EA6-ADFC-52C7FF5F4854}">
                    <psuz:zmPr id="{52D180F1-E65B-4A04-8FF0-395A6A382359}" transitionDur="1000">
                      <p166:blipFill xmlns:p166="http://schemas.microsoft.com/office/powerpoint/2016/6/main">
                        <a:blip r:embed="rId2"/>
                        <a:stretch>
                          <a:fillRect/>
                        </a:stretch>
                      </p166:blipFill>
                      <p166:spPr xmlns:p166="http://schemas.microsoft.com/office/powerpoint/2016/6/main">
                        <a:xfrm>
                          <a:off x="367132" y="415849"/>
                          <a:ext cx="1810512" cy="1018413"/>
                        </a:xfrm>
                        <a:prstGeom prst="rect">
                          <a:avLst/>
                        </a:prstGeom>
                        <a:ln w="3175">
                          <a:solidFill>
                            <a:prstClr val="ltGray"/>
                          </a:solidFill>
                        </a:ln>
                      </p166:spPr>
                    </psuz:zmPr>
                  </psuz:summaryZmObj>
                  <psuz:summaryZmObj sectionId="{BBB968F2-71E2-4427-AFB9-FFF573C68AB5}">
                    <psuz:zmPr id="{B69D2A56-15F5-4640-9869-157FCCB9D014}" transitionDur="1000">
                      <p166:blipFill xmlns:p166="http://schemas.microsoft.com/office/powerpoint/2016/6/main">
                        <a:blip r:embed="rId3"/>
                        <a:stretch>
                          <a:fillRect/>
                        </a:stretch>
                      </p166:blipFill>
                      <p166:spPr xmlns:p166="http://schemas.microsoft.com/office/powerpoint/2016/6/main">
                        <a:xfrm>
                          <a:off x="2245538" y="415849"/>
                          <a:ext cx="1810512" cy="1018413"/>
                        </a:xfrm>
                        <a:prstGeom prst="rect">
                          <a:avLst/>
                        </a:prstGeom>
                        <a:ln w="3175">
                          <a:solidFill>
                            <a:prstClr val="ltGray"/>
                          </a:solidFill>
                        </a:ln>
                      </p166:spPr>
                    </psuz:zmPr>
                  </psuz:summaryZmObj>
                  <psuz:summaryZmObj sectionId="{D65F691D-4AE1-415B-A89A-83D497F24A41}">
                    <psuz:zmPr id="{07C56BAB-E041-452F-8D84-E6C87EA66414}" transitionDur="1000">
                      <p166:blipFill xmlns:p166="http://schemas.microsoft.com/office/powerpoint/2016/6/main">
                        <a:blip r:embed="rId4"/>
                        <a:stretch>
                          <a:fillRect/>
                        </a:stretch>
                      </p166:blipFill>
                      <p166:spPr xmlns:p166="http://schemas.microsoft.com/office/powerpoint/2016/6/main">
                        <a:xfrm>
                          <a:off x="4123944" y="415849"/>
                          <a:ext cx="1810512" cy="1018413"/>
                        </a:xfrm>
                        <a:prstGeom prst="rect">
                          <a:avLst/>
                        </a:prstGeom>
                        <a:ln w="3175">
                          <a:solidFill>
                            <a:prstClr val="ltGray"/>
                          </a:solidFill>
                        </a:ln>
                      </p166:spPr>
                    </psuz:zmPr>
                  </psuz:summaryZmObj>
                  <psuz:summaryZmObj sectionId="{EF5D3C0C-980D-4320-AA54-1B376DB07CDF}">
                    <psuz:zmPr id="{0DD22A85-83A4-44A0-9513-437F89716069}" transitionDur="1000">
                      <p166:blipFill xmlns:p166="http://schemas.microsoft.com/office/powerpoint/2016/6/main">
                        <a:blip r:embed="rId5"/>
                        <a:stretch>
                          <a:fillRect/>
                        </a:stretch>
                      </p166:blipFill>
                      <p166:spPr xmlns:p166="http://schemas.microsoft.com/office/powerpoint/2016/6/main">
                        <a:xfrm>
                          <a:off x="6002350" y="415849"/>
                          <a:ext cx="1810512" cy="1018413"/>
                        </a:xfrm>
                        <a:prstGeom prst="rect">
                          <a:avLst/>
                        </a:prstGeom>
                        <a:ln w="3175">
                          <a:solidFill>
                            <a:prstClr val="ltGray"/>
                          </a:solidFill>
                        </a:ln>
                      </p166:spPr>
                    </psuz:zmPr>
                  </psuz:summaryZmObj>
                  <psuz:summaryZmObj sectionId="{F4CB25AF-EA95-410B-A522-BEC63A8DF0BF}">
                    <psuz:zmPr id="{98C0B1C9-6EB3-48DB-87F4-3026F8F77E3C}" transitionDur="1000">
                      <p166:blipFill xmlns:p166="http://schemas.microsoft.com/office/powerpoint/2016/6/main">
                        <a:blip r:embed="rId6"/>
                        <a:stretch>
                          <a:fillRect/>
                        </a:stretch>
                      </p166:blipFill>
                      <p166:spPr xmlns:p166="http://schemas.microsoft.com/office/powerpoint/2016/6/main">
                        <a:xfrm>
                          <a:off x="7880756" y="415849"/>
                          <a:ext cx="1810512" cy="1018413"/>
                        </a:xfrm>
                        <a:prstGeom prst="rect">
                          <a:avLst/>
                        </a:prstGeom>
                        <a:ln w="3175">
                          <a:solidFill>
                            <a:prstClr val="ltGray"/>
                          </a:solidFill>
                        </a:ln>
                      </p166:spPr>
                    </psuz:zmPr>
                  </psuz:summaryZmObj>
                  <psuz:summaryZmObj sectionId="{2D3E49AE-6F1B-4986-B49C-762FD4C519FB}">
                    <psuz:zmPr id="{E2A98746-D8C2-4D8F-9993-E0A23228E655}" transitionDur="1000">
                      <p166:blipFill xmlns:p166="http://schemas.microsoft.com/office/powerpoint/2016/6/main">
                        <a:blip r:embed="rId7"/>
                        <a:stretch>
                          <a:fillRect/>
                        </a:stretch>
                      </p166:blipFill>
                      <p166:spPr xmlns:p166="http://schemas.microsoft.com/office/powerpoint/2016/6/main">
                        <a:xfrm>
                          <a:off x="367132" y="1502156"/>
                          <a:ext cx="1810512" cy="1018413"/>
                        </a:xfrm>
                        <a:prstGeom prst="rect">
                          <a:avLst/>
                        </a:prstGeom>
                        <a:ln w="3175">
                          <a:solidFill>
                            <a:prstClr val="ltGray"/>
                          </a:solidFill>
                        </a:ln>
                      </p166:spPr>
                    </psuz:zmPr>
                  </psuz:summaryZmObj>
                  <psuz:summaryZmObj sectionId="{BD038CE5-3226-4060-9DF4-CA06C367B840}">
                    <psuz:zmPr id="{250B9B20-876F-4766-A217-E1272CE96DCB}" transitionDur="1000">
                      <p166:blipFill xmlns:p166="http://schemas.microsoft.com/office/powerpoint/2016/6/main">
                        <a:blip r:embed="rId8"/>
                        <a:stretch>
                          <a:fillRect/>
                        </a:stretch>
                      </p166:blipFill>
                      <p166:spPr xmlns:p166="http://schemas.microsoft.com/office/powerpoint/2016/6/main">
                        <a:xfrm>
                          <a:off x="2245538" y="1502156"/>
                          <a:ext cx="1810512" cy="1018413"/>
                        </a:xfrm>
                        <a:prstGeom prst="rect">
                          <a:avLst/>
                        </a:prstGeom>
                        <a:ln w="3175">
                          <a:solidFill>
                            <a:prstClr val="ltGray"/>
                          </a:solidFill>
                        </a:ln>
                      </p166:spPr>
                    </psuz:zmPr>
                  </psuz:summaryZmObj>
                  <psuz:summaryZmObj sectionId="{14153199-AF37-4946-AF9F-90786980D276}">
                    <psuz:zmPr id="{10C83B9B-9BC2-4F86-A9C4-D273DF31AC7C}" transitionDur="1000">
                      <p166:blipFill xmlns:p166="http://schemas.microsoft.com/office/powerpoint/2016/6/main">
                        <a:blip r:embed="rId9"/>
                        <a:stretch>
                          <a:fillRect/>
                        </a:stretch>
                      </p166:blipFill>
                      <p166:spPr xmlns:p166="http://schemas.microsoft.com/office/powerpoint/2016/6/main">
                        <a:xfrm>
                          <a:off x="4123944" y="1502156"/>
                          <a:ext cx="1810512" cy="1018413"/>
                        </a:xfrm>
                        <a:prstGeom prst="rect">
                          <a:avLst/>
                        </a:prstGeom>
                        <a:ln w="3175">
                          <a:solidFill>
                            <a:prstClr val="ltGray"/>
                          </a:solidFill>
                        </a:ln>
                      </p166:spPr>
                    </psuz:zmPr>
                  </psuz:summaryZmObj>
                  <psuz:summaryZmObj sectionId="{AA04944A-7B9D-40BD-9152-818A980E03D2}">
                    <psuz:zmPr id="{5664A4FA-8315-4861-A6D7-C23BF0C66DEC}" transitionDur="1000">
                      <p166:blipFill xmlns:p166="http://schemas.microsoft.com/office/powerpoint/2016/6/main">
                        <a:blip r:embed="rId10"/>
                        <a:stretch>
                          <a:fillRect/>
                        </a:stretch>
                      </p166:blipFill>
                      <p166:spPr xmlns:p166="http://schemas.microsoft.com/office/powerpoint/2016/6/main">
                        <a:xfrm>
                          <a:off x="6002350" y="1502156"/>
                          <a:ext cx="1810512" cy="1018413"/>
                        </a:xfrm>
                        <a:prstGeom prst="rect">
                          <a:avLst/>
                        </a:prstGeom>
                        <a:ln w="3175">
                          <a:solidFill>
                            <a:prstClr val="ltGray"/>
                          </a:solidFill>
                        </a:ln>
                      </p166:spPr>
                    </psuz:zmPr>
                  </psuz:summaryZmObj>
                  <psuz:summaryZmObj sectionId="{3947F494-BFE9-4ACE-93F5-28496C6B4375}">
                    <psuz:zmPr id="{5FC589B1-4D34-4913-BFB7-3B5C9A8BF88B}" transitionDur="1000">
                      <p166:blipFill xmlns:p166="http://schemas.microsoft.com/office/powerpoint/2016/6/main">
                        <a:blip r:embed="rId11"/>
                        <a:stretch>
                          <a:fillRect/>
                        </a:stretch>
                      </p166:blipFill>
                      <p166:spPr xmlns:p166="http://schemas.microsoft.com/office/powerpoint/2016/6/main">
                        <a:xfrm>
                          <a:off x="7880756" y="1502156"/>
                          <a:ext cx="1810512" cy="1018413"/>
                        </a:xfrm>
                        <a:prstGeom prst="rect">
                          <a:avLst/>
                        </a:prstGeom>
                        <a:ln w="3175">
                          <a:solidFill>
                            <a:prstClr val="ltGray"/>
                          </a:solidFill>
                        </a:ln>
                      </p166:spPr>
                    </psuz:zmPr>
                  </psuz:summaryZmObj>
                  <psuz:summaryZmObj sectionId="{19F1D9AB-06A3-42E4-BE14-7B7B8FDF2D16}">
                    <psuz:zmPr id="{DBBBC855-A75A-45A6-B167-D42A4ADDE7D6}" transitionDur="1000">
                      <p166:blipFill xmlns:p166="http://schemas.microsoft.com/office/powerpoint/2016/6/main">
                        <a:blip r:embed="rId12"/>
                        <a:stretch>
                          <a:fillRect/>
                        </a:stretch>
                      </p166:blipFill>
                      <p166:spPr xmlns:p166="http://schemas.microsoft.com/office/powerpoint/2016/6/main">
                        <a:xfrm>
                          <a:off x="367132" y="2588463"/>
                          <a:ext cx="1810512" cy="1018413"/>
                        </a:xfrm>
                        <a:prstGeom prst="rect">
                          <a:avLst/>
                        </a:prstGeom>
                        <a:ln w="3175">
                          <a:solidFill>
                            <a:prstClr val="ltGray"/>
                          </a:solidFill>
                        </a:ln>
                      </p166:spPr>
                    </psuz:zmPr>
                  </psuz:summaryZmObj>
                  <psuz:summaryZmObj sectionId="{AE4185AD-03DB-464B-88DF-0BE133724D49}">
                    <psuz:zmPr id="{EBAA3B4D-2E6B-4DF2-9972-47C198257A81}" transitionDur="1000">
                      <p166:blipFill xmlns:p166="http://schemas.microsoft.com/office/powerpoint/2016/6/main">
                        <a:blip r:embed="rId13"/>
                        <a:stretch>
                          <a:fillRect/>
                        </a:stretch>
                      </p166:blipFill>
                      <p166:spPr xmlns:p166="http://schemas.microsoft.com/office/powerpoint/2016/6/main">
                        <a:xfrm>
                          <a:off x="2245538" y="2588463"/>
                          <a:ext cx="1810512" cy="1018413"/>
                        </a:xfrm>
                        <a:prstGeom prst="rect">
                          <a:avLst/>
                        </a:prstGeom>
                        <a:ln w="3175">
                          <a:solidFill>
                            <a:prstClr val="ltGray"/>
                          </a:solidFill>
                        </a:ln>
                      </p166:spPr>
                    </psuz:zmPr>
                  </psuz:summaryZmObj>
                  <psuz:summaryZmObj sectionId="{A2E9EE00-D32A-434D-895B-C14634BF788E}">
                    <psuz:zmPr id="{1882D83E-99B3-4309-BF06-9F55EED1786A}" transitionDur="1000">
                      <p166:blipFill xmlns:p166="http://schemas.microsoft.com/office/powerpoint/2016/6/main">
                        <a:blip r:embed="rId14"/>
                        <a:stretch>
                          <a:fillRect/>
                        </a:stretch>
                      </p166:blipFill>
                      <p166:spPr xmlns:p166="http://schemas.microsoft.com/office/powerpoint/2016/6/main">
                        <a:xfrm>
                          <a:off x="4123944" y="2588463"/>
                          <a:ext cx="1810512" cy="1018413"/>
                        </a:xfrm>
                        <a:prstGeom prst="rect">
                          <a:avLst/>
                        </a:prstGeom>
                        <a:ln w="3175">
                          <a:solidFill>
                            <a:prstClr val="ltGray"/>
                          </a:solidFill>
                        </a:ln>
                      </p166:spPr>
                    </psuz:zmPr>
                  </psuz:summaryZmObj>
                  <psuz:gridLayout/>
                </psuz:summaryZm>
              </a:graphicData>
            </a:graphic>
          </p:graphicFrame>
        </mc:Choice>
        <mc:Fallback>
          <p:grpSp>
            <p:nvGrpSpPr>
              <p:cNvPr id="6" name="Summary Zoom 5">
                <a:extLst>
                  <a:ext uri="{FF2B5EF4-FFF2-40B4-BE49-F238E27FC236}">
                    <a16:creationId xmlns:a16="http://schemas.microsoft.com/office/drawing/2014/main" id="{7D57F0FA-47F8-4366-8111-D5A77963F614}"/>
                  </a:ext>
                </a:extLst>
              </p:cNvPr>
              <p:cNvGrpSpPr>
                <a:grpSpLocks noGrp="1" noUngrp="1" noRot="1" noChangeAspect="1" noMove="1" noResize="1"/>
              </p:cNvGrpSpPr>
              <p:nvPr/>
            </p:nvGrpSpPr>
            <p:grpSpPr>
              <a:xfrm>
                <a:off x="1066800" y="1919288"/>
                <a:ext cx="10058400" cy="4022725"/>
                <a:chOff x="1066800" y="1919288"/>
                <a:chExt cx="10058400" cy="4022725"/>
              </a:xfrm>
            </p:grpSpPr>
            <p:pic>
              <p:nvPicPr>
                <p:cNvPr id="3" name="Picture 3">
                  <a:hlinkClick r:id="rId15"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433932" y="2335137"/>
                  <a:ext cx="1810512" cy="1018413"/>
                </a:xfrm>
                <a:prstGeom prst="rect">
                  <a:avLst/>
                </a:prstGeom>
                <a:ln w="3175">
                  <a:solidFill>
                    <a:prstClr val="ltGray"/>
                  </a:solidFill>
                </a:ln>
              </p:spPr>
            </p:pic>
            <p:pic>
              <p:nvPicPr>
                <p:cNvPr id="5" name="Picture 5">
                  <a:hlinkClick r:id="rId16"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3312338" y="2335137"/>
                  <a:ext cx="1810512" cy="1018413"/>
                </a:xfrm>
                <a:prstGeom prst="rect">
                  <a:avLst/>
                </a:prstGeom>
                <a:ln w="3175">
                  <a:solidFill>
                    <a:prstClr val="ltGray"/>
                  </a:solidFill>
                </a:ln>
              </p:spPr>
            </p:pic>
            <p:pic>
              <p:nvPicPr>
                <p:cNvPr id="7" name="Picture 7">
                  <a:hlinkClick r:id="rId17"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5190744" y="2335137"/>
                  <a:ext cx="1810512" cy="1018413"/>
                </a:xfrm>
                <a:prstGeom prst="rect">
                  <a:avLst/>
                </a:prstGeom>
                <a:ln w="3175">
                  <a:solidFill>
                    <a:prstClr val="ltGray"/>
                  </a:solidFill>
                </a:ln>
              </p:spPr>
            </p:pic>
            <p:pic>
              <p:nvPicPr>
                <p:cNvPr id="8" name="Picture 8">
                  <a:hlinkClick r:id="rId18"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7069150" y="2335137"/>
                  <a:ext cx="1810512" cy="1018413"/>
                </a:xfrm>
                <a:prstGeom prst="rect">
                  <a:avLst/>
                </a:prstGeom>
                <a:ln w="3175">
                  <a:solidFill>
                    <a:prstClr val="ltGray"/>
                  </a:solidFill>
                </a:ln>
              </p:spPr>
            </p:pic>
            <p:pic>
              <p:nvPicPr>
                <p:cNvPr id="9" name="Picture 9">
                  <a:hlinkClick r:id="rId19"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8947556" y="2335137"/>
                  <a:ext cx="1810512" cy="1018413"/>
                </a:xfrm>
                <a:prstGeom prst="rect">
                  <a:avLst/>
                </a:prstGeom>
                <a:ln w="3175">
                  <a:solidFill>
                    <a:prstClr val="ltGray"/>
                  </a:solidFill>
                </a:ln>
              </p:spPr>
            </p:pic>
            <p:pic>
              <p:nvPicPr>
                <p:cNvPr id="10" name="Picture 10">
                  <a:hlinkClick r:id="rId20"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1433932" y="3421444"/>
                  <a:ext cx="1810512" cy="1018413"/>
                </a:xfrm>
                <a:prstGeom prst="rect">
                  <a:avLst/>
                </a:prstGeom>
                <a:ln w="3175">
                  <a:solidFill>
                    <a:prstClr val="ltGray"/>
                  </a:solidFill>
                </a:ln>
              </p:spPr>
            </p:pic>
            <p:pic>
              <p:nvPicPr>
                <p:cNvPr id="11" name="Picture 11">
                  <a:hlinkClick r:id="rId21"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3312338" y="3421444"/>
                  <a:ext cx="1810512" cy="1018413"/>
                </a:xfrm>
                <a:prstGeom prst="rect">
                  <a:avLst/>
                </a:prstGeom>
                <a:ln w="3175">
                  <a:solidFill>
                    <a:prstClr val="ltGray"/>
                  </a:solidFill>
                </a:ln>
              </p:spPr>
            </p:pic>
            <p:pic>
              <p:nvPicPr>
                <p:cNvPr id="12" name="Picture 12">
                  <a:hlinkClick r:id="rId22"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5190744" y="3421444"/>
                  <a:ext cx="1810512" cy="1018413"/>
                </a:xfrm>
                <a:prstGeom prst="rect">
                  <a:avLst/>
                </a:prstGeom>
                <a:ln w="3175">
                  <a:solidFill>
                    <a:prstClr val="ltGray"/>
                  </a:solidFill>
                </a:ln>
              </p:spPr>
            </p:pic>
            <p:pic>
              <p:nvPicPr>
                <p:cNvPr id="13" name="Picture 13">
                  <a:hlinkClick r:id="rId23"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7069150" y="3421444"/>
                  <a:ext cx="1810512" cy="1018413"/>
                </a:xfrm>
                <a:prstGeom prst="rect">
                  <a:avLst/>
                </a:prstGeom>
                <a:ln w="3175">
                  <a:solidFill>
                    <a:prstClr val="ltGray"/>
                  </a:solidFill>
                </a:ln>
              </p:spPr>
            </p:pic>
            <p:pic>
              <p:nvPicPr>
                <p:cNvPr id="14" name="Picture 14">
                  <a:hlinkClick r:id="rId24"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8947556" y="3421444"/>
                  <a:ext cx="1810512" cy="1018413"/>
                </a:xfrm>
                <a:prstGeom prst="rect">
                  <a:avLst/>
                </a:prstGeom>
                <a:ln w="3175">
                  <a:solidFill>
                    <a:prstClr val="ltGray"/>
                  </a:solidFill>
                </a:ln>
              </p:spPr>
            </p:pic>
            <p:pic>
              <p:nvPicPr>
                <p:cNvPr id="15" name="Picture 15">
                  <a:hlinkClick r:id="rId25" action="ppaction://hlinksldjump"/>
                </p:cNvPr>
                <p:cNvPicPr>
                  <a:picLocks noSelect="1" noRot="1" noChangeAspect="1" noMove="1" noResize="1" noEditPoints="1" noAdjustHandles="1" noChangeArrowheads="1" noChangeShapeType="1"/>
                </p:cNvPicPr>
                <p:nvPr/>
              </p:nvPicPr>
              <p:blipFill>
                <a:blip r:embed="rId12"/>
                <a:stretch>
                  <a:fillRect/>
                </a:stretch>
              </p:blipFill>
              <p:spPr>
                <a:xfrm>
                  <a:off x="1433932" y="4507751"/>
                  <a:ext cx="1810512" cy="1018413"/>
                </a:xfrm>
                <a:prstGeom prst="rect">
                  <a:avLst/>
                </a:prstGeom>
                <a:ln w="3175">
                  <a:solidFill>
                    <a:prstClr val="ltGray"/>
                  </a:solidFill>
                </a:ln>
              </p:spPr>
            </p:pic>
            <p:pic>
              <p:nvPicPr>
                <p:cNvPr id="16" name="Picture 16">
                  <a:hlinkClick r:id="rId26"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3312338" y="4507751"/>
                  <a:ext cx="1810512" cy="1018413"/>
                </a:xfrm>
                <a:prstGeom prst="rect">
                  <a:avLst/>
                </a:prstGeom>
                <a:ln w="3175">
                  <a:solidFill>
                    <a:prstClr val="ltGray"/>
                  </a:solidFill>
                </a:ln>
              </p:spPr>
            </p:pic>
            <p:pic>
              <p:nvPicPr>
                <p:cNvPr id="17" name="Picture 17">
                  <a:hlinkClick r:id="rId27" action="ppaction://hlinksldjump"/>
                </p:cNvPr>
                <p:cNvPicPr>
                  <a:picLocks noSelect="1" noRot="1" noChangeAspect="1" noMove="1" noResize="1" noEditPoints="1" noAdjustHandles="1" noChangeArrowheads="1" noChangeShapeType="1"/>
                </p:cNvPicPr>
                <p:nvPr/>
              </p:nvPicPr>
              <p:blipFill>
                <a:blip r:embed="rId14"/>
                <a:stretch>
                  <a:fillRect/>
                </a:stretch>
              </p:blipFill>
              <p:spPr>
                <a:xfrm>
                  <a:off x="5190744" y="4507751"/>
                  <a:ext cx="1810512" cy="1018413"/>
                </a:xfrm>
                <a:prstGeom prst="rect">
                  <a:avLst/>
                </a:prstGeom>
                <a:ln w="3175">
                  <a:solidFill>
                    <a:prstClr val="ltGray"/>
                  </a:solidFill>
                </a:ln>
              </p:spPr>
            </p:pic>
          </p:grpSp>
        </mc:Fallback>
      </mc:AlternateContent>
    </p:spTree>
    <p:extLst>
      <p:ext uri="{BB962C8B-B14F-4D97-AF65-F5344CB8AC3E}">
        <p14:creationId xmlns:p14="http://schemas.microsoft.com/office/powerpoint/2010/main" val="3499575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97280" y="1967740"/>
            <a:ext cx="9874032" cy="3770263"/>
          </a:xfrm>
          <a:prstGeom prst="rect">
            <a:avLst/>
          </a:prstGeom>
        </p:spPr>
        <p:txBody>
          <a:bodyPr vert="horz" wrap="square" lIns="0" tIns="40640" rIns="0" bIns="0" rtlCol="0">
            <a:spAutoFit/>
          </a:bodyPr>
          <a:lstStyle/>
          <a:p>
            <a:pPr marL="12700">
              <a:lnSpc>
                <a:spcPct val="100000"/>
              </a:lnSpc>
              <a:spcBef>
                <a:spcPts val="320"/>
              </a:spcBef>
            </a:pPr>
            <a:r>
              <a:rPr sz="2400" b="1" spc="-15" dirty="0">
                <a:latin typeface="Calibri"/>
                <a:cs typeface="Calibri"/>
              </a:rPr>
              <a:t>Prevent</a:t>
            </a:r>
            <a:r>
              <a:rPr sz="2400" spc="-15" dirty="0">
                <a:latin typeface="Calibri"/>
                <a:cs typeface="Calibri"/>
              </a:rPr>
              <a:t>,</a:t>
            </a:r>
            <a:r>
              <a:rPr sz="2400" spc="15" dirty="0">
                <a:latin typeface="Calibri"/>
                <a:cs typeface="Calibri"/>
              </a:rPr>
              <a:t> </a:t>
            </a:r>
            <a:r>
              <a:rPr sz="2400" b="1" spc="-15" dirty="0">
                <a:latin typeface="Calibri"/>
                <a:cs typeface="Calibri"/>
              </a:rPr>
              <a:t>Prepare</a:t>
            </a:r>
            <a:r>
              <a:rPr sz="2400" b="1" spc="-5" dirty="0">
                <a:latin typeface="Calibri"/>
                <a:cs typeface="Calibri"/>
              </a:rPr>
              <a:t> </a:t>
            </a:r>
            <a:r>
              <a:rPr sz="2400" spc="-70" dirty="0">
                <a:latin typeface="Calibri"/>
                <a:cs typeface="Calibri"/>
              </a:rPr>
              <a:t>for,</a:t>
            </a:r>
            <a:r>
              <a:rPr sz="2400" spc="5" dirty="0">
                <a:latin typeface="Calibri"/>
                <a:cs typeface="Calibri"/>
              </a:rPr>
              <a:t> </a:t>
            </a:r>
            <a:r>
              <a:rPr sz="2400" spc="-10" dirty="0">
                <a:latin typeface="Calibri"/>
                <a:cs typeface="Calibri"/>
              </a:rPr>
              <a:t>and/or</a:t>
            </a:r>
            <a:r>
              <a:rPr sz="2400" dirty="0">
                <a:latin typeface="Calibri"/>
                <a:cs typeface="Calibri"/>
              </a:rPr>
              <a:t> </a:t>
            </a:r>
            <a:r>
              <a:rPr sz="2400" b="1" spc="-10" dirty="0">
                <a:latin typeface="Calibri"/>
                <a:cs typeface="Calibri"/>
              </a:rPr>
              <a:t>Respond</a:t>
            </a:r>
            <a:r>
              <a:rPr sz="2400" b="1" dirty="0">
                <a:latin typeface="Calibri"/>
                <a:cs typeface="Calibri"/>
              </a:rPr>
              <a:t> </a:t>
            </a:r>
            <a:r>
              <a:rPr sz="2400" spc="-15" dirty="0">
                <a:latin typeface="Calibri"/>
                <a:cs typeface="Calibri"/>
              </a:rPr>
              <a:t>to</a:t>
            </a:r>
            <a:r>
              <a:rPr sz="2400" spc="-20" dirty="0">
                <a:latin typeface="Calibri"/>
                <a:cs typeface="Calibri"/>
              </a:rPr>
              <a:t> </a:t>
            </a:r>
            <a:r>
              <a:rPr sz="2400" spc="-15" dirty="0">
                <a:latin typeface="Calibri"/>
                <a:cs typeface="Calibri"/>
              </a:rPr>
              <a:t>COVID-19</a:t>
            </a:r>
            <a:endParaRPr sz="2400" dirty="0">
              <a:latin typeface="Calibri"/>
              <a:cs typeface="Calibri"/>
            </a:endParaRPr>
          </a:p>
          <a:p>
            <a:pPr marL="405131" marR="249554" indent="-342900">
              <a:lnSpc>
                <a:spcPts val="2300"/>
              </a:lnSpc>
              <a:spcBef>
                <a:spcPts val="1170"/>
              </a:spcBef>
              <a:buSzPct val="114583"/>
              <a:buFont typeface="Arial" panose="020B0604020202020204" pitchFamily="34" charset="0"/>
              <a:buChar char="•"/>
              <a:tabLst>
                <a:tab pos="296545" algn="l"/>
              </a:tabLst>
            </a:pPr>
            <a:r>
              <a:rPr lang="en-US" sz="2400" dirty="0">
                <a:latin typeface="Calibri"/>
                <a:cs typeface="Calibri"/>
              </a:rPr>
              <a:t>I</a:t>
            </a:r>
            <a:r>
              <a:rPr sz="2400" dirty="0">
                <a:latin typeface="Calibri"/>
                <a:cs typeface="Calibri"/>
              </a:rPr>
              <a:t>ncluding</a:t>
            </a:r>
            <a:r>
              <a:rPr sz="2400" spc="-30" dirty="0">
                <a:latin typeface="Calibri"/>
                <a:cs typeface="Calibri"/>
              </a:rPr>
              <a:t> </a:t>
            </a:r>
            <a:r>
              <a:rPr sz="2400" spc="-5" dirty="0">
                <a:latin typeface="Calibri"/>
                <a:cs typeface="Calibri"/>
              </a:rPr>
              <a:t>maintaining</a:t>
            </a:r>
            <a:r>
              <a:rPr sz="2400" spc="-40" dirty="0">
                <a:latin typeface="Calibri"/>
                <a:cs typeface="Calibri"/>
              </a:rPr>
              <a:t> </a:t>
            </a:r>
            <a:r>
              <a:rPr sz="2400" spc="-5" dirty="0">
                <a:latin typeface="Calibri"/>
                <a:cs typeface="Calibri"/>
              </a:rPr>
              <a:t>normal</a:t>
            </a:r>
            <a:r>
              <a:rPr sz="2400" spc="-10" dirty="0">
                <a:latin typeface="Calibri"/>
                <a:cs typeface="Calibri"/>
              </a:rPr>
              <a:t> operations</a:t>
            </a:r>
            <a:r>
              <a:rPr sz="2400" spc="-35" dirty="0">
                <a:latin typeface="Calibri"/>
                <a:cs typeface="Calibri"/>
              </a:rPr>
              <a:t> </a:t>
            </a:r>
            <a:r>
              <a:rPr sz="2400" dirty="0">
                <a:latin typeface="Calibri"/>
                <a:cs typeface="Calibri"/>
              </a:rPr>
              <a:t>and</a:t>
            </a:r>
            <a:r>
              <a:rPr sz="2400" spc="-15" dirty="0">
                <a:latin typeface="Calibri"/>
                <a:cs typeface="Calibri"/>
              </a:rPr>
              <a:t> </a:t>
            </a:r>
            <a:r>
              <a:rPr sz="2400" spc="-5" dirty="0">
                <a:latin typeface="Calibri"/>
                <a:cs typeface="Calibri"/>
              </a:rPr>
              <a:t>funding</a:t>
            </a:r>
            <a:r>
              <a:rPr sz="2400" spc="-10" dirty="0">
                <a:latin typeface="Calibri"/>
                <a:cs typeface="Calibri"/>
              </a:rPr>
              <a:t> </a:t>
            </a:r>
            <a:r>
              <a:rPr sz="2400" dirty="0">
                <a:latin typeface="Calibri"/>
                <a:cs typeface="Calibri"/>
              </a:rPr>
              <a:t>eligible</a:t>
            </a:r>
            <a:r>
              <a:rPr sz="2400" spc="-20" dirty="0">
                <a:latin typeface="Calibri"/>
                <a:cs typeface="Calibri"/>
              </a:rPr>
              <a:t> </a:t>
            </a:r>
            <a:r>
              <a:rPr sz="2400" spc="-5" dirty="0">
                <a:latin typeface="Calibri"/>
                <a:cs typeface="Calibri"/>
              </a:rPr>
              <a:t>NAHASDA </a:t>
            </a:r>
            <a:r>
              <a:rPr sz="2400" spc="-530" dirty="0">
                <a:latin typeface="Calibri"/>
                <a:cs typeface="Calibri"/>
              </a:rPr>
              <a:t> </a:t>
            </a:r>
            <a:r>
              <a:rPr sz="2400" dirty="0">
                <a:latin typeface="Calibri"/>
                <a:cs typeface="Calibri"/>
              </a:rPr>
              <a:t>activities</a:t>
            </a:r>
            <a:r>
              <a:rPr sz="2400" spc="-20" dirty="0">
                <a:latin typeface="Calibri"/>
                <a:cs typeface="Calibri"/>
              </a:rPr>
              <a:t> </a:t>
            </a:r>
            <a:r>
              <a:rPr sz="2400" spc="-5" dirty="0">
                <a:latin typeface="Calibri"/>
                <a:cs typeface="Calibri"/>
              </a:rPr>
              <a:t>during</a:t>
            </a:r>
            <a:r>
              <a:rPr sz="2400" spc="-15" dirty="0">
                <a:latin typeface="Calibri"/>
                <a:cs typeface="Calibri"/>
              </a:rPr>
              <a:t> </a:t>
            </a:r>
            <a:r>
              <a:rPr sz="2400" spc="-25" dirty="0">
                <a:latin typeface="Calibri"/>
                <a:cs typeface="Calibri"/>
              </a:rPr>
              <a:t>recipient’s</a:t>
            </a:r>
            <a:r>
              <a:rPr sz="2400" spc="-30" dirty="0">
                <a:latin typeface="Calibri"/>
                <a:cs typeface="Calibri"/>
              </a:rPr>
              <a:t> </a:t>
            </a:r>
            <a:r>
              <a:rPr sz="2400" spc="-10" dirty="0">
                <a:latin typeface="Calibri"/>
                <a:cs typeface="Calibri"/>
              </a:rPr>
              <a:t>impact</a:t>
            </a:r>
            <a:r>
              <a:rPr sz="2400" spc="-40" dirty="0">
                <a:latin typeface="Calibri"/>
                <a:cs typeface="Calibri"/>
              </a:rPr>
              <a:t> </a:t>
            </a:r>
            <a:r>
              <a:rPr sz="2400" spc="-15" dirty="0">
                <a:latin typeface="Calibri"/>
                <a:cs typeface="Calibri"/>
              </a:rPr>
              <a:t>period</a:t>
            </a:r>
            <a:endParaRPr sz="2400" dirty="0">
              <a:latin typeface="Calibri"/>
              <a:cs typeface="Calibri"/>
            </a:endParaRPr>
          </a:p>
          <a:p>
            <a:pPr marL="405131" indent="-342900">
              <a:lnSpc>
                <a:spcPts val="2585"/>
              </a:lnSpc>
              <a:spcBef>
                <a:spcPts val="650"/>
              </a:spcBef>
              <a:buSzPct val="114583"/>
              <a:buFont typeface="Arial" panose="020B0604020202020204" pitchFamily="34" charset="0"/>
              <a:buChar char="•"/>
              <a:tabLst>
                <a:tab pos="296545" algn="l"/>
              </a:tabLst>
            </a:pPr>
            <a:r>
              <a:rPr sz="2400" spc="-15" dirty="0">
                <a:latin typeface="Calibri"/>
                <a:cs typeface="Calibri"/>
              </a:rPr>
              <a:t>Grant</a:t>
            </a:r>
            <a:r>
              <a:rPr sz="2400" spc="-20" dirty="0">
                <a:latin typeface="Calibri"/>
                <a:cs typeface="Calibri"/>
              </a:rPr>
              <a:t> </a:t>
            </a:r>
            <a:r>
              <a:rPr sz="2400" spc="-5" dirty="0">
                <a:latin typeface="Calibri"/>
                <a:cs typeface="Calibri"/>
              </a:rPr>
              <a:t>funds</a:t>
            </a:r>
            <a:r>
              <a:rPr sz="2400" dirty="0">
                <a:latin typeface="Calibri"/>
                <a:cs typeface="Calibri"/>
              </a:rPr>
              <a:t> </a:t>
            </a:r>
            <a:r>
              <a:rPr sz="2400" spc="-15" dirty="0">
                <a:latin typeface="Calibri"/>
                <a:cs typeface="Calibri"/>
              </a:rPr>
              <a:t>may </a:t>
            </a:r>
            <a:r>
              <a:rPr sz="2400" dirty="0">
                <a:latin typeface="Calibri"/>
                <a:cs typeface="Calibri"/>
              </a:rPr>
              <a:t>also</a:t>
            </a:r>
            <a:r>
              <a:rPr sz="2400" spc="-10" dirty="0">
                <a:latin typeface="Calibri"/>
                <a:cs typeface="Calibri"/>
              </a:rPr>
              <a:t> </a:t>
            </a:r>
            <a:r>
              <a:rPr sz="2400" spc="-5" dirty="0">
                <a:latin typeface="Calibri"/>
                <a:cs typeface="Calibri"/>
              </a:rPr>
              <a:t>be</a:t>
            </a:r>
            <a:r>
              <a:rPr sz="2400" spc="-10" dirty="0">
                <a:latin typeface="Calibri"/>
                <a:cs typeface="Calibri"/>
              </a:rPr>
              <a:t> </a:t>
            </a:r>
            <a:r>
              <a:rPr sz="2400" spc="-5" dirty="0">
                <a:latin typeface="Calibri"/>
                <a:cs typeface="Calibri"/>
              </a:rPr>
              <a:t>used</a:t>
            </a:r>
            <a:r>
              <a:rPr sz="2400" spc="15" dirty="0">
                <a:latin typeface="Calibri"/>
                <a:cs typeface="Calibri"/>
              </a:rPr>
              <a:t> </a:t>
            </a:r>
            <a:r>
              <a:rPr sz="2400" b="1" spc="-15" dirty="0">
                <a:latin typeface="Calibri"/>
                <a:cs typeface="Calibri"/>
              </a:rPr>
              <a:t>to</a:t>
            </a:r>
            <a:r>
              <a:rPr sz="2400" b="1" spc="-5" dirty="0">
                <a:latin typeface="Calibri"/>
                <a:cs typeface="Calibri"/>
              </a:rPr>
              <a:t> </a:t>
            </a:r>
            <a:r>
              <a:rPr sz="2400" b="1" spc="-10" dirty="0">
                <a:latin typeface="Calibri"/>
                <a:cs typeface="Calibri"/>
              </a:rPr>
              <a:t>cover</a:t>
            </a:r>
            <a:r>
              <a:rPr sz="2400" b="1" spc="-15" dirty="0">
                <a:latin typeface="Calibri"/>
                <a:cs typeface="Calibri"/>
              </a:rPr>
              <a:t> </a:t>
            </a:r>
            <a:r>
              <a:rPr sz="2400" b="1" dirty="0">
                <a:latin typeface="Calibri"/>
                <a:cs typeface="Calibri"/>
              </a:rPr>
              <a:t>or</a:t>
            </a:r>
            <a:r>
              <a:rPr sz="2400" b="1" spc="-15" dirty="0">
                <a:latin typeface="Calibri"/>
                <a:cs typeface="Calibri"/>
              </a:rPr>
              <a:t> </a:t>
            </a:r>
            <a:r>
              <a:rPr sz="2400" b="1" spc="-10" dirty="0">
                <a:latin typeface="Calibri"/>
                <a:cs typeface="Calibri"/>
              </a:rPr>
              <a:t>reimburse </a:t>
            </a:r>
            <a:r>
              <a:rPr sz="2400" b="1" spc="-5" dirty="0">
                <a:latin typeface="Calibri"/>
                <a:cs typeface="Calibri"/>
              </a:rPr>
              <a:t>allowable</a:t>
            </a:r>
            <a:r>
              <a:rPr sz="2400" b="1" spc="-20" dirty="0">
                <a:latin typeface="Calibri"/>
                <a:cs typeface="Calibri"/>
              </a:rPr>
              <a:t> </a:t>
            </a:r>
            <a:r>
              <a:rPr sz="2400" b="1" spc="-10" dirty="0">
                <a:latin typeface="Calibri"/>
                <a:cs typeface="Calibri"/>
              </a:rPr>
              <a:t>costs</a:t>
            </a:r>
            <a:r>
              <a:rPr lang="en-US" sz="2400" dirty="0">
                <a:latin typeface="Calibri"/>
                <a:cs typeface="Calibri"/>
              </a:rPr>
              <a:t> </a:t>
            </a:r>
            <a:r>
              <a:rPr sz="2400" spc="-5" dirty="0">
                <a:latin typeface="Calibri"/>
                <a:cs typeface="Calibri"/>
              </a:rPr>
              <a:t>incurred </a:t>
            </a:r>
            <a:r>
              <a:rPr sz="2400" spc="-10" dirty="0">
                <a:latin typeface="Calibri"/>
                <a:cs typeface="Calibri"/>
              </a:rPr>
              <a:t>by</a:t>
            </a:r>
            <a:r>
              <a:rPr sz="2400" spc="-15" dirty="0">
                <a:latin typeface="Calibri"/>
                <a:cs typeface="Calibri"/>
              </a:rPr>
              <a:t> </a:t>
            </a:r>
            <a:r>
              <a:rPr sz="2400" dirty="0">
                <a:latin typeface="Calibri"/>
                <a:cs typeface="Calibri"/>
              </a:rPr>
              <a:t>the </a:t>
            </a:r>
            <a:r>
              <a:rPr sz="2400" spc="-10" dirty="0">
                <a:latin typeface="Calibri"/>
                <a:cs typeface="Calibri"/>
              </a:rPr>
              <a:t>recipient</a:t>
            </a:r>
            <a:r>
              <a:rPr sz="2400" spc="-20" dirty="0">
                <a:latin typeface="Calibri"/>
                <a:cs typeface="Calibri"/>
              </a:rPr>
              <a:t> </a:t>
            </a:r>
            <a:r>
              <a:rPr sz="2400" spc="-10" dirty="0">
                <a:latin typeface="Calibri"/>
                <a:cs typeface="Calibri"/>
              </a:rPr>
              <a:t>provided:</a:t>
            </a:r>
            <a:r>
              <a:rPr lang="en-US" sz="2400" spc="-10" dirty="0">
                <a:latin typeface="Calibri"/>
                <a:cs typeface="Calibri"/>
              </a:rPr>
              <a:t> </a:t>
            </a:r>
            <a:r>
              <a:rPr sz="2400" dirty="0">
                <a:latin typeface="Calibri"/>
                <a:cs typeface="Calibri"/>
              </a:rPr>
              <a:t>the</a:t>
            </a:r>
            <a:r>
              <a:rPr sz="2400" spc="-20" dirty="0">
                <a:latin typeface="Calibri"/>
                <a:cs typeface="Calibri"/>
              </a:rPr>
              <a:t> </a:t>
            </a:r>
            <a:r>
              <a:rPr sz="2400" spc="-5" dirty="0">
                <a:latin typeface="Calibri"/>
                <a:cs typeface="Calibri"/>
              </a:rPr>
              <a:t>funds</a:t>
            </a:r>
            <a:r>
              <a:rPr sz="2400" spc="-20" dirty="0">
                <a:latin typeface="Calibri"/>
                <a:cs typeface="Calibri"/>
              </a:rPr>
              <a:t> </a:t>
            </a:r>
            <a:r>
              <a:rPr sz="2400" spc="-15" dirty="0">
                <a:latin typeface="Calibri"/>
                <a:cs typeface="Calibri"/>
              </a:rPr>
              <a:t>to </a:t>
            </a:r>
            <a:r>
              <a:rPr sz="2400" spc="-5" dirty="0">
                <a:latin typeface="Calibri"/>
                <a:cs typeface="Calibri"/>
              </a:rPr>
              <a:t>be </a:t>
            </a:r>
            <a:r>
              <a:rPr sz="2400" spc="-15" dirty="0">
                <a:latin typeface="Calibri"/>
                <a:cs typeface="Calibri"/>
              </a:rPr>
              <a:t>reimbursed</a:t>
            </a:r>
            <a:r>
              <a:rPr lang="en-US" sz="2400" spc="-15" dirty="0">
                <a:latin typeface="Calibri"/>
                <a:cs typeface="Calibri"/>
              </a:rPr>
              <a:t> </a:t>
            </a:r>
            <a:r>
              <a:rPr sz="2400" spc="-15" dirty="0">
                <a:latin typeface="Calibri"/>
                <a:cs typeface="Calibri"/>
              </a:rPr>
              <a:t>were</a:t>
            </a:r>
            <a:endParaRPr lang="en-US" sz="2400" spc="-15" dirty="0">
              <a:latin typeface="Calibri"/>
              <a:cs typeface="Calibri"/>
            </a:endParaRPr>
          </a:p>
          <a:p>
            <a:pPr marL="638810" indent="-342900">
              <a:lnSpc>
                <a:spcPts val="2345"/>
              </a:lnSpc>
              <a:buFont typeface="Arial" panose="020B0604020202020204" pitchFamily="34" charset="0"/>
              <a:buChar char="•"/>
            </a:pPr>
            <a:endParaRPr lang="en-US" sz="2400" spc="-15" dirty="0">
              <a:latin typeface="Calibri"/>
              <a:cs typeface="Calibri"/>
            </a:endParaRPr>
          </a:p>
          <a:p>
            <a:pPr marL="638810" indent="-342900">
              <a:lnSpc>
                <a:spcPts val="2345"/>
              </a:lnSpc>
              <a:buFont typeface="Arial" panose="020B0604020202020204" pitchFamily="34" charset="0"/>
              <a:buChar char="•"/>
            </a:pPr>
            <a:r>
              <a:rPr sz="2400" spc="-5" dirty="0">
                <a:latin typeface="Calibri"/>
                <a:cs typeface="Calibri"/>
              </a:rPr>
              <a:t>used</a:t>
            </a:r>
            <a:r>
              <a:rPr sz="2400" spc="-35" dirty="0">
                <a:latin typeface="Calibri"/>
                <a:cs typeface="Calibri"/>
              </a:rPr>
              <a:t> </a:t>
            </a:r>
            <a:r>
              <a:rPr sz="2400" spc="-15" dirty="0">
                <a:latin typeface="Calibri"/>
                <a:cs typeface="Calibri"/>
              </a:rPr>
              <a:t>to</a:t>
            </a:r>
            <a:r>
              <a:rPr sz="2400" spc="-40" dirty="0">
                <a:latin typeface="Calibri"/>
                <a:cs typeface="Calibri"/>
              </a:rPr>
              <a:t> </a:t>
            </a:r>
            <a:r>
              <a:rPr sz="2400" spc="-15" dirty="0">
                <a:latin typeface="Calibri"/>
                <a:cs typeface="Calibri"/>
              </a:rPr>
              <a:t>prevent,</a:t>
            </a:r>
            <a:r>
              <a:rPr sz="2400" spc="-50" dirty="0">
                <a:latin typeface="Calibri"/>
                <a:cs typeface="Calibri"/>
              </a:rPr>
              <a:t> </a:t>
            </a:r>
            <a:r>
              <a:rPr sz="2400" spc="-10" dirty="0">
                <a:latin typeface="Calibri"/>
                <a:cs typeface="Calibri"/>
              </a:rPr>
              <a:t>prepare</a:t>
            </a:r>
            <a:r>
              <a:rPr sz="2400" spc="-25" dirty="0">
                <a:latin typeface="Calibri"/>
                <a:cs typeface="Calibri"/>
              </a:rPr>
              <a:t> </a:t>
            </a:r>
            <a:r>
              <a:rPr sz="2400" spc="-70" dirty="0">
                <a:latin typeface="Calibri"/>
                <a:cs typeface="Calibri"/>
              </a:rPr>
              <a:t>for,</a:t>
            </a:r>
            <a:r>
              <a:rPr sz="2400" spc="-45" dirty="0">
                <a:latin typeface="Calibri"/>
                <a:cs typeface="Calibri"/>
              </a:rPr>
              <a:t> </a:t>
            </a:r>
            <a:r>
              <a:rPr sz="2400" spc="-10" dirty="0">
                <a:latin typeface="Calibri"/>
                <a:cs typeface="Calibri"/>
              </a:rPr>
              <a:t>and/or</a:t>
            </a:r>
            <a:r>
              <a:rPr lang="en-US" sz="2400" spc="-10" dirty="0">
                <a:latin typeface="Calibri"/>
                <a:cs typeface="Calibri"/>
              </a:rPr>
              <a:t> </a:t>
            </a:r>
            <a:r>
              <a:rPr lang="en-US" sz="2400" spc="-5" dirty="0">
                <a:latin typeface="Calibri"/>
                <a:cs typeface="Calibri"/>
              </a:rPr>
              <a:t>respond</a:t>
            </a:r>
            <a:r>
              <a:rPr lang="en-US" sz="2400" spc="-50" dirty="0">
                <a:latin typeface="Calibri"/>
                <a:cs typeface="Calibri"/>
              </a:rPr>
              <a:t> </a:t>
            </a:r>
            <a:r>
              <a:rPr lang="en-US" sz="2400" spc="-15" dirty="0">
                <a:latin typeface="Calibri"/>
                <a:cs typeface="Calibri"/>
              </a:rPr>
              <a:t>to</a:t>
            </a:r>
            <a:r>
              <a:rPr lang="en-US" sz="2400" spc="-55" dirty="0">
                <a:latin typeface="Calibri"/>
                <a:cs typeface="Calibri"/>
              </a:rPr>
              <a:t> </a:t>
            </a:r>
            <a:r>
              <a:rPr lang="en-US" sz="2400" spc="-15" dirty="0">
                <a:latin typeface="Calibri"/>
                <a:cs typeface="Calibri"/>
              </a:rPr>
              <a:t>COVID-19;</a:t>
            </a:r>
            <a:endParaRPr lang="en-US" sz="2400" dirty="0">
              <a:latin typeface="Calibri"/>
              <a:cs typeface="Calibri"/>
            </a:endParaRPr>
          </a:p>
          <a:p>
            <a:pPr marL="630238" lvl="1" indent="-342900">
              <a:lnSpc>
                <a:spcPts val="2435"/>
              </a:lnSpc>
              <a:buSzPct val="114583"/>
              <a:buFont typeface="Arial" panose="020B0604020202020204" pitchFamily="34" charset="0"/>
              <a:buChar char="•"/>
              <a:tabLst>
                <a:tab pos="354965" algn="l"/>
                <a:tab pos="355600" algn="l"/>
              </a:tabLst>
            </a:pPr>
            <a:r>
              <a:rPr lang="en-US" sz="2400" spc="-15" dirty="0">
                <a:latin typeface="Calibri"/>
                <a:cs typeface="Calibri"/>
              </a:rPr>
              <a:t>costs</a:t>
            </a:r>
            <a:r>
              <a:rPr lang="en-US" sz="2400" spc="-45" dirty="0">
                <a:latin typeface="Calibri"/>
                <a:cs typeface="Calibri"/>
              </a:rPr>
              <a:t> </a:t>
            </a:r>
            <a:r>
              <a:rPr lang="en-US" sz="2400" spc="-15" dirty="0">
                <a:latin typeface="Calibri"/>
                <a:cs typeface="Calibri"/>
              </a:rPr>
              <a:t>to</a:t>
            </a:r>
            <a:r>
              <a:rPr lang="en-US" sz="2400" spc="-35" dirty="0">
                <a:latin typeface="Calibri"/>
                <a:cs typeface="Calibri"/>
              </a:rPr>
              <a:t> </a:t>
            </a:r>
            <a:r>
              <a:rPr lang="en-US" sz="2400" spc="-5" dirty="0">
                <a:latin typeface="Calibri"/>
                <a:cs typeface="Calibri"/>
              </a:rPr>
              <a:t>be</a:t>
            </a:r>
            <a:r>
              <a:rPr lang="en-US" sz="2400" spc="-10" dirty="0">
                <a:latin typeface="Calibri"/>
                <a:cs typeface="Calibri"/>
              </a:rPr>
              <a:t> reimbursed</a:t>
            </a:r>
            <a:r>
              <a:rPr lang="en-US" sz="2400" spc="-55" dirty="0">
                <a:latin typeface="Calibri"/>
                <a:cs typeface="Calibri"/>
              </a:rPr>
              <a:t> </a:t>
            </a:r>
            <a:r>
              <a:rPr lang="en-US" sz="2400" spc="-15" dirty="0">
                <a:latin typeface="Calibri"/>
                <a:cs typeface="Calibri"/>
              </a:rPr>
              <a:t>were</a:t>
            </a:r>
            <a:r>
              <a:rPr lang="en-US" sz="2400" spc="-25" dirty="0">
                <a:latin typeface="Calibri"/>
                <a:cs typeface="Calibri"/>
              </a:rPr>
              <a:t> </a:t>
            </a:r>
            <a:r>
              <a:rPr lang="en-US" sz="2400" spc="-5" dirty="0">
                <a:latin typeface="Calibri"/>
                <a:cs typeface="Calibri"/>
              </a:rPr>
              <a:t>paid</a:t>
            </a:r>
            <a:r>
              <a:rPr lang="en-US" sz="2400" spc="-45" dirty="0">
                <a:latin typeface="Calibri"/>
                <a:cs typeface="Calibri"/>
              </a:rPr>
              <a:t> </a:t>
            </a:r>
            <a:r>
              <a:rPr lang="en-US" sz="2400" dirty="0">
                <a:latin typeface="Calibri"/>
                <a:cs typeface="Calibri"/>
              </a:rPr>
              <a:t>with</a:t>
            </a:r>
            <a:r>
              <a:rPr lang="en-US" sz="2400" spc="-20" dirty="0">
                <a:latin typeface="Calibri"/>
                <a:cs typeface="Calibri"/>
              </a:rPr>
              <a:t> </a:t>
            </a:r>
            <a:r>
              <a:rPr lang="en-US" sz="2400" b="1" spc="-15" dirty="0">
                <a:latin typeface="Calibri"/>
                <a:cs typeface="Calibri"/>
              </a:rPr>
              <a:t>non-Federal</a:t>
            </a:r>
            <a:r>
              <a:rPr lang="en-US" sz="2400" b="1" spc="-55" dirty="0">
                <a:latin typeface="Calibri"/>
                <a:cs typeface="Calibri"/>
              </a:rPr>
              <a:t> </a:t>
            </a:r>
            <a:r>
              <a:rPr lang="en-US" sz="2400" b="1" spc="-5" dirty="0">
                <a:latin typeface="Calibri"/>
                <a:cs typeface="Calibri"/>
              </a:rPr>
              <a:t>funds</a:t>
            </a:r>
            <a:r>
              <a:rPr lang="en-US" sz="2400" spc="-5" dirty="0">
                <a:latin typeface="Calibri"/>
                <a:cs typeface="Calibri"/>
              </a:rPr>
              <a:t>;</a:t>
            </a:r>
            <a:r>
              <a:rPr lang="en-US" sz="2400" spc="-20" dirty="0">
                <a:latin typeface="Calibri"/>
                <a:cs typeface="Calibri"/>
              </a:rPr>
              <a:t> </a:t>
            </a:r>
            <a:r>
              <a:rPr lang="en-US" sz="2400" dirty="0">
                <a:latin typeface="Calibri"/>
                <a:cs typeface="Calibri"/>
              </a:rPr>
              <a:t>and</a:t>
            </a:r>
          </a:p>
          <a:p>
            <a:pPr marL="630238" lvl="1" indent="-342900">
              <a:lnSpc>
                <a:spcPts val="2295"/>
              </a:lnSpc>
              <a:buSzPct val="114583"/>
              <a:buFont typeface="Arial" panose="020B0604020202020204" pitchFamily="34" charset="0"/>
              <a:buChar char="•"/>
              <a:tabLst>
                <a:tab pos="354965" algn="l"/>
                <a:tab pos="355600" algn="l"/>
              </a:tabLst>
            </a:pPr>
            <a:r>
              <a:rPr lang="en-US" sz="2400" spc="-15" dirty="0">
                <a:latin typeface="Calibri"/>
                <a:cs typeface="Calibri"/>
              </a:rPr>
              <a:t>costs</a:t>
            </a:r>
            <a:r>
              <a:rPr lang="en-US" sz="2400" spc="-20" dirty="0">
                <a:latin typeface="Calibri"/>
                <a:cs typeface="Calibri"/>
              </a:rPr>
              <a:t> </a:t>
            </a:r>
            <a:r>
              <a:rPr lang="en-US" sz="2400" spc="-5" dirty="0">
                <a:latin typeface="Calibri"/>
                <a:cs typeface="Calibri"/>
              </a:rPr>
              <a:t>incurred </a:t>
            </a:r>
            <a:r>
              <a:rPr lang="en-US" sz="2400" spc="-20" dirty="0">
                <a:latin typeface="Calibri"/>
                <a:cs typeface="Calibri"/>
              </a:rPr>
              <a:t>“after</a:t>
            </a:r>
            <a:r>
              <a:rPr lang="en-US" sz="2400" spc="-25" dirty="0">
                <a:latin typeface="Calibri"/>
                <a:cs typeface="Calibri"/>
              </a:rPr>
              <a:t> </a:t>
            </a:r>
            <a:r>
              <a:rPr lang="en-US" sz="2400" dirty="0">
                <a:latin typeface="Calibri"/>
                <a:cs typeface="Calibri"/>
              </a:rPr>
              <a:t>January</a:t>
            </a:r>
            <a:r>
              <a:rPr lang="en-US" sz="2400" spc="-10" dirty="0">
                <a:latin typeface="Calibri"/>
                <a:cs typeface="Calibri"/>
              </a:rPr>
              <a:t> </a:t>
            </a:r>
            <a:r>
              <a:rPr lang="en-US" sz="2400" spc="-5" dirty="0">
                <a:latin typeface="Calibri"/>
                <a:cs typeface="Calibri"/>
              </a:rPr>
              <a:t>21,</a:t>
            </a:r>
            <a:r>
              <a:rPr lang="en-US" sz="2400" dirty="0">
                <a:latin typeface="Calibri"/>
                <a:cs typeface="Calibri"/>
              </a:rPr>
              <a:t> </a:t>
            </a:r>
            <a:r>
              <a:rPr lang="en-US" sz="2400" spc="-5" dirty="0">
                <a:latin typeface="Calibri"/>
                <a:cs typeface="Calibri"/>
              </a:rPr>
              <a:t>2020”</a:t>
            </a:r>
            <a:r>
              <a:rPr lang="en-US" sz="2400" spc="-20" dirty="0">
                <a:latin typeface="Calibri"/>
                <a:cs typeface="Calibri"/>
              </a:rPr>
              <a:t> </a:t>
            </a:r>
            <a:r>
              <a:rPr lang="en-US" sz="2400" spc="-5" dirty="0">
                <a:latin typeface="Calibri"/>
                <a:cs typeface="Calibri"/>
              </a:rPr>
              <a:t>(i.e.,</a:t>
            </a:r>
            <a:r>
              <a:rPr lang="en-US" sz="2400" spc="-20" dirty="0">
                <a:latin typeface="Calibri"/>
                <a:cs typeface="Calibri"/>
              </a:rPr>
              <a:t> </a:t>
            </a:r>
            <a:r>
              <a:rPr lang="en-US" sz="2400" spc="-15" dirty="0">
                <a:latin typeface="Calibri"/>
                <a:cs typeface="Calibri"/>
              </a:rPr>
              <a:t>from </a:t>
            </a:r>
            <a:r>
              <a:rPr lang="en-US" sz="2400" spc="-5" dirty="0">
                <a:latin typeface="Calibri"/>
                <a:cs typeface="Calibri"/>
              </a:rPr>
              <a:t>1/22/2020)</a:t>
            </a:r>
            <a:endParaRPr lang="en-US" sz="2400" dirty="0">
              <a:latin typeface="Calibri"/>
              <a:cs typeface="Calibri"/>
            </a:endParaRPr>
          </a:p>
          <a:p>
            <a:pPr marL="751840" lvl="1" indent="-342900">
              <a:lnSpc>
                <a:spcPts val="2640"/>
              </a:lnSpc>
              <a:buClr>
                <a:srgbClr val="83992A"/>
              </a:buClr>
              <a:buSzPct val="114583"/>
              <a:buFont typeface="Arial"/>
              <a:buChar char="•"/>
              <a:tabLst>
                <a:tab pos="751205" algn="l"/>
                <a:tab pos="751840" algn="l"/>
                <a:tab pos="4243070" algn="l"/>
              </a:tabLst>
            </a:pPr>
            <a:endParaRPr lang="en-US" sz="2400" spc="-10" dirty="0">
              <a:latin typeface="Calibri"/>
              <a:cs typeface="Calibri"/>
            </a:endParaRPr>
          </a:p>
          <a:p>
            <a:pPr marL="751840" lvl="1" indent="-342900">
              <a:lnSpc>
                <a:spcPts val="2640"/>
              </a:lnSpc>
              <a:buClr>
                <a:srgbClr val="83992A"/>
              </a:buClr>
              <a:buSzPct val="114583"/>
              <a:buFont typeface="Arial"/>
              <a:buChar char="•"/>
              <a:tabLst>
                <a:tab pos="751205" algn="l"/>
                <a:tab pos="751840" algn="l"/>
                <a:tab pos="4243070" algn="l"/>
              </a:tabLst>
            </a:pPr>
            <a:endParaRPr sz="2400" dirty="0">
              <a:latin typeface="Calibri"/>
              <a:cs typeface="Calibri"/>
            </a:endParaRPr>
          </a:p>
        </p:txBody>
      </p:sp>
      <p:sp>
        <p:nvSpPr>
          <p:cNvPr id="6" name="Title 5">
            <a:extLst>
              <a:ext uri="{FF2B5EF4-FFF2-40B4-BE49-F238E27FC236}">
                <a16:creationId xmlns:a16="http://schemas.microsoft.com/office/drawing/2014/main" id="{EEDC0D4F-1D21-49D5-BA94-C7330E21F86F}"/>
              </a:ext>
            </a:extLst>
          </p:cNvPr>
          <p:cNvSpPr>
            <a:spLocks noGrp="1"/>
          </p:cNvSpPr>
          <p:nvPr>
            <p:ph type="title"/>
          </p:nvPr>
        </p:nvSpPr>
        <p:spPr/>
        <p:txBody>
          <a:bodyPr>
            <a:normAutofit/>
          </a:bodyPr>
          <a:lstStyle/>
          <a:p>
            <a:r>
              <a:rPr lang="en-US" sz="4400" b="0" dirty="0"/>
              <a:t>Eligible Purposes</a:t>
            </a:r>
          </a:p>
        </p:txBody>
      </p:sp>
      <p:sp>
        <p:nvSpPr>
          <p:cNvPr id="8" name="Slide Number Placeholder 7"/>
          <p:cNvSpPr>
            <a:spLocks noGrp="1"/>
          </p:cNvSpPr>
          <p:nvPr>
            <p:ph type="sldNum" sz="quarter" idx="12"/>
          </p:nvPr>
        </p:nvSpPr>
        <p:spPr/>
        <p:txBody>
          <a:bodyPr/>
          <a:lstStyle/>
          <a:p>
            <a:fld id="{E760783A-A40A-4A5E-95F7-ACFE048AA298}" type="slidenum">
              <a:rPr lang="en-US" smtClean="0"/>
              <a:t>20</a:t>
            </a:fld>
            <a:endParaRPr lang="en-US" dirty="0"/>
          </a:p>
        </p:txBody>
      </p:sp>
    </p:spTree>
    <p:extLst>
      <p:ext uri="{BB962C8B-B14F-4D97-AF65-F5344CB8AC3E}">
        <p14:creationId xmlns:p14="http://schemas.microsoft.com/office/powerpoint/2010/main" val="2356147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bject 2"/>
          <p:cNvSpPr txBox="1">
            <a:spLocks noGrp="1"/>
          </p:cNvSpPr>
          <p:nvPr>
            <p:ph type="title"/>
          </p:nvPr>
        </p:nvSpPr>
        <p:spPr>
          <a:xfrm>
            <a:off x="492370" y="605896"/>
            <a:ext cx="3084844" cy="5646208"/>
          </a:xfrm>
          <a:prstGeom prst="rect">
            <a:avLst/>
          </a:prstGeom>
        </p:spPr>
        <p:txBody>
          <a:bodyPr vert="horz" lIns="91440" tIns="45720" rIns="91440" bIns="45720" rtlCol="0" anchor="ctr">
            <a:normAutofit/>
          </a:bodyPr>
          <a:lstStyle/>
          <a:p>
            <a:r>
              <a:rPr lang="en-US" sz="4400" b="0" dirty="0">
                <a:solidFill>
                  <a:srgbClr val="FFFFFF"/>
                </a:solidFill>
              </a:rPr>
              <a:t>Eligible Activities Examples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bject 3"/>
          <p:cNvSpPr txBox="1"/>
          <p:nvPr/>
        </p:nvSpPr>
        <p:spPr>
          <a:xfrm>
            <a:off x="4427002" y="365760"/>
            <a:ext cx="6728677" cy="5886344"/>
          </a:xfrm>
          <a:prstGeom prst="rect">
            <a:avLst/>
          </a:prstGeom>
        </p:spPr>
        <p:txBody>
          <a:bodyPr vert="horz" lIns="0" tIns="45720" rIns="0" bIns="45720" rtlCol="0" anchor="ctr">
            <a:normAutofit/>
          </a:bodyPr>
          <a:lstStyle/>
          <a:p>
            <a:pPr marL="12700" defTabSz="914400">
              <a:lnSpc>
                <a:spcPct val="90000"/>
              </a:lnSpc>
              <a:spcBef>
                <a:spcPts val="690"/>
              </a:spcBef>
              <a:buClr>
                <a:schemeClr val="accent1"/>
              </a:buClr>
              <a:buSzPct val="112500"/>
              <a:tabLst>
                <a:tab pos="354965" algn="l"/>
                <a:tab pos="355600" algn="l"/>
              </a:tabLst>
            </a:pPr>
            <a:r>
              <a:rPr lang="en-US" sz="2000" spc="-5" dirty="0">
                <a:solidFill>
                  <a:schemeClr val="tx1">
                    <a:lumMod val="75000"/>
                    <a:lumOff val="25000"/>
                  </a:schemeClr>
                </a:solidFill>
              </a:rPr>
              <a:t>Carrying</a:t>
            </a:r>
            <a:r>
              <a:rPr lang="en-US" sz="2000" spc="15" dirty="0">
                <a:solidFill>
                  <a:schemeClr val="tx1">
                    <a:lumMod val="75000"/>
                    <a:lumOff val="25000"/>
                  </a:schemeClr>
                </a:solidFill>
              </a:rPr>
              <a:t> </a:t>
            </a:r>
            <a:r>
              <a:rPr lang="en-US" sz="2000" spc="-10" dirty="0">
                <a:solidFill>
                  <a:schemeClr val="tx1">
                    <a:lumMod val="75000"/>
                    <a:lumOff val="25000"/>
                  </a:schemeClr>
                </a:solidFill>
              </a:rPr>
              <a:t>out</a:t>
            </a:r>
            <a:r>
              <a:rPr lang="en-US" sz="2000" spc="25" dirty="0">
                <a:solidFill>
                  <a:schemeClr val="tx1">
                    <a:lumMod val="75000"/>
                    <a:lumOff val="25000"/>
                  </a:schemeClr>
                </a:solidFill>
              </a:rPr>
              <a:t> </a:t>
            </a:r>
            <a:r>
              <a:rPr lang="en-US" sz="2000" spc="-5" dirty="0">
                <a:solidFill>
                  <a:schemeClr val="tx1">
                    <a:lumMod val="75000"/>
                    <a:lumOff val="25000"/>
                  </a:schemeClr>
                </a:solidFill>
              </a:rPr>
              <a:t>activities</a:t>
            </a:r>
            <a:r>
              <a:rPr lang="en-US" sz="2000" spc="-20" dirty="0">
                <a:solidFill>
                  <a:schemeClr val="tx1">
                    <a:lumMod val="75000"/>
                    <a:lumOff val="25000"/>
                  </a:schemeClr>
                </a:solidFill>
              </a:rPr>
              <a:t> </a:t>
            </a:r>
            <a:r>
              <a:rPr lang="en-US" sz="2000" spc="-5" dirty="0">
                <a:solidFill>
                  <a:schemeClr val="tx1">
                    <a:lumMod val="75000"/>
                    <a:lumOff val="25000"/>
                  </a:schemeClr>
                </a:solidFill>
              </a:rPr>
              <a:t>eligible</a:t>
            </a:r>
            <a:r>
              <a:rPr lang="en-US" sz="2000" spc="-20" dirty="0">
                <a:solidFill>
                  <a:schemeClr val="tx1">
                    <a:lumMod val="75000"/>
                    <a:lumOff val="25000"/>
                  </a:schemeClr>
                </a:solidFill>
              </a:rPr>
              <a:t> </a:t>
            </a:r>
            <a:r>
              <a:rPr lang="en-US" sz="2000" spc="-5" dirty="0">
                <a:solidFill>
                  <a:schemeClr val="tx1">
                    <a:lumMod val="75000"/>
                    <a:lumOff val="25000"/>
                  </a:schemeClr>
                </a:solidFill>
              </a:rPr>
              <a:t>under</a:t>
            </a:r>
            <a:r>
              <a:rPr lang="en-US" sz="2000" spc="15" dirty="0">
                <a:solidFill>
                  <a:schemeClr val="tx1">
                    <a:lumMod val="75000"/>
                    <a:lumOff val="25000"/>
                  </a:schemeClr>
                </a:solidFill>
              </a:rPr>
              <a:t> </a:t>
            </a:r>
            <a:r>
              <a:rPr lang="en-US" sz="2000" spc="-5" dirty="0">
                <a:solidFill>
                  <a:schemeClr val="tx1">
                    <a:lumMod val="75000"/>
                    <a:lumOff val="25000"/>
                  </a:schemeClr>
                </a:solidFill>
              </a:rPr>
              <a:t>IHBG</a:t>
            </a:r>
            <a:r>
              <a:rPr lang="en-US" sz="2000" spc="20" dirty="0">
                <a:solidFill>
                  <a:schemeClr val="tx1">
                    <a:lumMod val="75000"/>
                    <a:lumOff val="25000"/>
                  </a:schemeClr>
                </a:solidFill>
              </a:rPr>
              <a:t> </a:t>
            </a:r>
            <a:r>
              <a:rPr lang="en-US" sz="2000" spc="-10" dirty="0">
                <a:solidFill>
                  <a:schemeClr val="tx1">
                    <a:lumMod val="75000"/>
                    <a:lumOff val="25000"/>
                  </a:schemeClr>
                </a:solidFill>
              </a:rPr>
              <a:t>provided</a:t>
            </a:r>
            <a:r>
              <a:rPr lang="en-US" sz="2000" spc="30" dirty="0">
                <a:solidFill>
                  <a:schemeClr val="tx1">
                    <a:lumMod val="75000"/>
                    <a:lumOff val="25000"/>
                  </a:schemeClr>
                </a:solidFill>
              </a:rPr>
              <a:t> </a:t>
            </a:r>
            <a:r>
              <a:rPr lang="en-US" sz="2000" spc="-5" dirty="0">
                <a:solidFill>
                  <a:schemeClr val="tx1">
                    <a:lumMod val="75000"/>
                    <a:lumOff val="25000"/>
                  </a:schemeClr>
                </a:solidFill>
              </a:rPr>
              <a:t>those</a:t>
            </a:r>
            <a:r>
              <a:rPr lang="en-US" sz="2000" spc="20" dirty="0">
                <a:solidFill>
                  <a:schemeClr val="tx1">
                    <a:lumMod val="75000"/>
                    <a:lumOff val="25000"/>
                  </a:schemeClr>
                </a:solidFill>
              </a:rPr>
              <a:t> </a:t>
            </a:r>
            <a:r>
              <a:rPr lang="en-US" sz="2000" spc="-5" dirty="0">
                <a:solidFill>
                  <a:schemeClr val="tx1">
                    <a:lumMod val="75000"/>
                    <a:lumOff val="25000"/>
                  </a:schemeClr>
                </a:solidFill>
              </a:rPr>
              <a:t>activities</a:t>
            </a:r>
            <a:r>
              <a:rPr lang="en-US" sz="2000" spc="-20" dirty="0">
                <a:solidFill>
                  <a:schemeClr val="tx1">
                    <a:lumMod val="75000"/>
                    <a:lumOff val="25000"/>
                  </a:schemeClr>
                </a:solidFill>
              </a:rPr>
              <a:t> </a:t>
            </a:r>
            <a:r>
              <a:rPr lang="en-US" sz="2000" spc="-5" dirty="0">
                <a:solidFill>
                  <a:schemeClr val="tx1">
                    <a:lumMod val="75000"/>
                    <a:lumOff val="25000"/>
                  </a:schemeClr>
                </a:solidFill>
              </a:rPr>
              <a:t>will</a:t>
            </a:r>
            <a:r>
              <a:rPr lang="en-US" sz="2000" spc="5" dirty="0">
                <a:solidFill>
                  <a:schemeClr val="tx1">
                    <a:lumMod val="75000"/>
                    <a:lumOff val="25000"/>
                  </a:schemeClr>
                </a:solidFill>
              </a:rPr>
              <a:t> </a:t>
            </a:r>
            <a:r>
              <a:rPr lang="en-US" sz="2000" spc="-15" dirty="0">
                <a:solidFill>
                  <a:schemeClr val="tx1">
                    <a:lumMod val="75000"/>
                    <a:lumOff val="25000"/>
                  </a:schemeClr>
                </a:solidFill>
              </a:rPr>
              <a:t>prevent,</a:t>
            </a:r>
            <a:r>
              <a:rPr lang="en-US" sz="2000" spc="45" dirty="0">
                <a:solidFill>
                  <a:schemeClr val="tx1">
                    <a:lumMod val="75000"/>
                    <a:lumOff val="25000"/>
                  </a:schemeClr>
                </a:solidFill>
              </a:rPr>
              <a:t> </a:t>
            </a:r>
            <a:r>
              <a:rPr lang="en-US" sz="2000" spc="-15" dirty="0">
                <a:solidFill>
                  <a:schemeClr val="tx1">
                    <a:lumMod val="75000"/>
                    <a:lumOff val="25000"/>
                  </a:schemeClr>
                </a:solidFill>
              </a:rPr>
              <a:t>prepare</a:t>
            </a:r>
            <a:r>
              <a:rPr lang="en-US" sz="2000" spc="40" dirty="0">
                <a:solidFill>
                  <a:schemeClr val="tx1">
                    <a:lumMod val="75000"/>
                    <a:lumOff val="25000"/>
                  </a:schemeClr>
                </a:solidFill>
              </a:rPr>
              <a:t> </a:t>
            </a:r>
            <a:r>
              <a:rPr lang="en-US" sz="2000" spc="-50" dirty="0">
                <a:solidFill>
                  <a:schemeClr val="tx1">
                    <a:lumMod val="75000"/>
                    <a:lumOff val="25000"/>
                  </a:schemeClr>
                </a:solidFill>
              </a:rPr>
              <a:t>for,</a:t>
            </a:r>
            <a:r>
              <a:rPr lang="en-US" sz="2000" spc="20" dirty="0">
                <a:solidFill>
                  <a:schemeClr val="tx1">
                    <a:lumMod val="75000"/>
                    <a:lumOff val="25000"/>
                  </a:schemeClr>
                </a:solidFill>
              </a:rPr>
              <a:t> </a:t>
            </a:r>
            <a:r>
              <a:rPr lang="en-US" sz="2000" spc="-5" dirty="0">
                <a:solidFill>
                  <a:schemeClr val="tx1">
                    <a:lumMod val="75000"/>
                    <a:lumOff val="25000"/>
                  </a:schemeClr>
                </a:solidFill>
              </a:rPr>
              <a:t>and</a:t>
            </a:r>
            <a:r>
              <a:rPr lang="en-US" sz="2000" spc="10" dirty="0">
                <a:solidFill>
                  <a:schemeClr val="tx1">
                    <a:lumMod val="75000"/>
                    <a:lumOff val="25000"/>
                  </a:schemeClr>
                </a:solidFill>
              </a:rPr>
              <a:t> </a:t>
            </a:r>
            <a:r>
              <a:rPr lang="en-US" sz="2000" spc="-10" dirty="0">
                <a:solidFill>
                  <a:schemeClr val="tx1">
                    <a:lumMod val="75000"/>
                    <a:lumOff val="25000"/>
                  </a:schemeClr>
                </a:solidFill>
              </a:rPr>
              <a:t>respond</a:t>
            </a:r>
            <a:r>
              <a:rPr lang="en-US" sz="2000" spc="30" dirty="0">
                <a:solidFill>
                  <a:schemeClr val="tx1">
                    <a:lumMod val="75000"/>
                    <a:lumOff val="25000"/>
                  </a:schemeClr>
                </a:solidFill>
              </a:rPr>
              <a:t> </a:t>
            </a:r>
            <a:r>
              <a:rPr lang="en-US" sz="2000" spc="-10" dirty="0">
                <a:solidFill>
                  <a:schemeClr val="tx1">
                    <a:lumMod val="75000"/>
                    <a:lumOff val="25000"/>
                  </a:schemeClr>
                </a:solidFill>
              </a:rPr>
              <a:t>to COVID-19;</a:t>
            </a:r>
          </a:p>
          <a:p>
            <a:pPr marL="12700" defTabSz="914400">
              <a:lnSpc>
                <a:spcPct val="90000"/>
              </a:lnSpc>
              <a:spcBef>
                <a:spcPts val="690"/>
              </a:spcBef>
              <a:buClr>
                <a:schemeClr val="accent1"/>
              </a:buClr>
              <a:buSzPct val="112500"/>
              <a:tabLst>
                <a:tab pos="354965" algn="l"/>
                <a:tab pos="355600" algn="l"/>
              </a:tabLst>
            </a:pPr>
            <a:endParaRPr lang="en-US" sz="2000" dirty="0">
              <a:solidFill>
                <a:schemeClr val="tx1">
                  <a:lumMod val="75000"/>
                  <a:lumOff val="25000"/>
                </a:schemeClr>
              </a:solidFill>
            </a:endParaRPr>
          </a:p>
          <a:p>
            <a:pPr marL="812800" lvl="1" indent="-342900" defTabSz="914400">
              <a:lnSpc>
                <a:spcPct val="90000"/>
              </a:lnSpc>
              <a:buSzPct val="112500"/>
              <a:buFont typeface="Arial" panose="020B0604020202020204" pitchFamily="34" charset="0"/>
              <a:buChar char="•"/>
              <a:tabLst>
                <a:tab pos="354965" algn="l"/>
                <a:tab pos="355600" algn="l"/>
              </a:tabLst>
            </a:pPr>
            <a:r>
              <a:rPr lang="en-US" sz="2000" spc="-10" dirty="0">
                <a:solidFill>
                  <a:schemeClr val="tx1">
                    <a:lumMod val="75000"/>
                    <a:lumOff val="25000"/>
                  </a:schemeClr>
                </a:solidFill>
              </a:rPr>
              <a:t>Providing</a:t>
            </a:r>
            <a:r>
              <a:rPr lang="en-US" sz="2000" spc="10" dirty="0">
                <a:solidFill>
                  <a:schemeClr val="tx1">
                    <a:lumMod val="75000"/>
                    <a:lumOff val="25000"/>
                  </a:schemeClr>
                </a:solidFill>
              </a:rPr>
              <a:t> </a:t>
            </a:r>
            <a:r>
              <a:rPr lang="en-US" sz="2000" spc="-5" dirty="0">
                <a:solidFill>
                  <a:schemeClr val="tx1">
                    <a:lumMod val="75000"/>
                    <a:lumOff val="25000"/>
                  </a:schemeClr>
                </a:solidFill>
              </a:rPr>
              <a:t>essential</a:t>
            </a:r>
            <a:r>
              <a:rPr lang="en-US" sz="2000" dirty="0">
                <a:solidFill>
                  <a:schemeClr val="tx1">
                    <a:lumMod val="75000"/>
                    <a:lumOff val="25000"/>
                  </a:schemeClr>
                </a:solidFill>
              </a:rPr>
              <a:t> </a:t>
            </a:r>
            <a:r>
              <a:rPr lang="en-US" sz="2000" spc="-5" dirty="0">
                <a:solidFill>
                  <a:schemeClr val="tx1">
                    <a:lumMod val="75000"/>
                    <a:lumOff val="25000"/>
                  </a:schemeClr>
                </a:solidFill>
              </a:rPr>
              <a:t>housing</a:t>
            </a:r>
            <a:r>
              <a:rPr lang="en-US" sz="2000" dirty="0">
                <a:solidFill>
                  <a:schemeClr val="tx1">
                    <a:lumMod val="75000"/>
                    <a:lumOff val="25000"/>
                  </a:schemeClr>
                </a:solidFill>
              </a:rPr>
              <a:t> </a:t>
            </a:r>
            <a:r>
              <a:rPr lang="en-US" sz="2000" spc="-5" dirty="0">
                <a:solidFill>
                  <a:schemeClr val="tx1">
                    <a:lumMod val="75000"/>
                    <a:lumOff val="25000"/>
                  </a:schemeClr>
                </a:solidFill>
              </a:rPr>
              <a:t>services</a:t>
            </a:r>
            <a:r>
              <a:rPr lang="en-US" sz="2000" spc="40" dirty="0">
                <a:solidFill>
                  <a:schemeClr val="tx1">
                    <a:lumMod val="75000"/>
                    <a:lumOff val="25000"/>
                  </a:schemeClr>
                </a:solidFill>
              </a:rPr>
              <a:t> </a:t>
            </a:r>
            <a:r>
              <a:rPr lang="en-US" sz="2000" spc="-10" dirty="0">
                <a:solidFill>
                  <a:schemeClr val="tx1">
                    <a:lumMod val="75000"/>
                    <a:lumOff val="25000"/>
                  </a:schemeClr>
                </a:solidFill>
              </a:rPr>
              <a:t>to</a:t>
            </a:r>
            <a:r>
              <a:rPr lang="en-US" sz="2000" spc="5" dirty="0">
                <a:solidFill>
                  <a:schemeClr val="tx1">
                    <a:lumMod val="75000"/>
                    <a:lumOff val="25000"/>
                  </a:schemeClr>
                </a:solidFill>
              </a:rPr>
              <a:t> </a:t>
            </a:r>
            <a:r>
              <a:rPr lang="en-US" sz="2000" spc="-10" dirty="0">
                <a:solidFill>
                  <a:schemeClr val="tx1">
                    <a:lumMod val="75000"/>
                    <a:lumOff val="25000"/>
                  </a:schemeClr>
                </a:solidFill>
              </a:rPr>
              <a:t>shelter</a:t>
            </a:r>
            <a:r>
              <a:rPr lang="en-US" sz="2000" spc="10" dirty="0">
                <a:solidFill>
                  <a:schemeClr val="tx1">
                    <a:lumMod val="75000"/>
                    <a:lumOff val="25000"/>
                  </a:schemeClr>
                </a:solidFill>
              </a:rPr>
              <a:t> </a:t>
            </a:r>
            <a:r>
              <a:rPr lang="en-US" sz="2000" spc="-10" dirty="0">
                <a:solidFill>
                  <a:schemeClr val="tx1">
                    <a:lumMod val="75000"/>
                    <a:lumOff val="25000"/>
                  </a:schemeClr>
                </a:solidFill>
              </a:rPr>
              <a:t>residents</a:t>
            </a:r>
            <a:r>
              <a:rPr lang="en-US" sz="2000" spc="15" dirty="0">
                <a:solidFill>
                  <a:schemeClr val="tx1">
                    <a:lumMod val="75000"/>
                    <a:lumOff val="25000"/>
                  </a:schemeClr>
                </a:solidFill>
              </a:rPr>
              <a:t> </a:t>
            </a:r>
            <a:r>
              <a:rPr lang="en-US" sz="2000" spc="-5" dirty="0">
                <a:solidFill>
                  <a:schemeClr val="tx1">
                    <a:lumMod val="75000"/>
                    <a:lumOff val="25000"/>
                  </a:schemeClr>
                </a:solidFill>
              </a:rPr>
              <a:t>including</a:t>
            </a:r>
            <a:r>
              <a:rPr lang="en-US" sz="2000" spc="-25" dirty="0">
                <a:solidFill>
                  <a:schemeClr val="tx1">
                    <a:lumMod val="75000"/>
                    <a:lumOff val="25000"/>
                  </a:schemeClr>
                </a:solidFill>
              </a:rPr>
              <a:t> </a:t>
            </a:r>
            <a:r>
              <a:rPr lang="en-US" sz="2000" spc="-10" dirty="0">
                <a:solidFill>
                  <a:schemeClr val="tx1">
                    <a:lumMod val="75000"/>
                    <a:lumOff val="25000"/>
                  </a:schemeClr>
                </a:solidFill>
              </a:rPr>
              <a:t>childcare,</a:t>
            </a:r>
            <a:r>
              <a:rPr lang="en-US" sz="2000" dirty="0">
                <a:solidFill>
                  <a:schemeClr val="tx1">
                    <a:lumMod val="75000"/>
                    <a:lumOff val="25000"/>
                  </a:schemeClr>
                </a:solidFill>
              </a:rPr>
              <a:t> </a:t>
            </a:r>
            <a:r>
              <a:rPr lang="en-US" sz="2000" spc="-10" dirty="0">
                <a:solidFill>
                  <a:schemeClr val="tx1">
                    <a:lumMod val="75000"/>
                    <a:lumOff val="25000"/>
                  </a:schemeClr>
                </a:solidFill>
              </a:rPr>
              <a:t>education</a:t>
            </a:r>
            <a:r>
              <a:rPr lang="en-US" sz="2000" spc="5" dirty="0">
                <a:solidFill>
                  <a:schemeClr val="tx1">
                    <a:lumMod val="75000"/>
                    <a:lumOff val="25000"/>
                  </a:schemeClr>
                </a:solidFill>
              </a:rPr>
              <a:t> </a:t>
            </a:r>
            <a:r>
              <a:rPr lang="en-US" sz="2000" spc="-5" dirty="0">
                <a:solidFill>
                  <a:schemeClr val="tx1">
                    <a:lumMod val="75000"/>
                    <a:lumOff val="25000"/>
                  </a:schemeClr>
                </a:solidFill>
              </a:rPr>
              <a:t>services,</a:t>
            </a:r>
            <a:r>
              <a:rPr lang="en-US" sz="2000" spc="35" dirty="0">
                <a:solidFill>
                  <a:schemeClr val="tx1">
                    <a:lumMod val="75000"/>
                    <a:lumOff val="25000"/>
                  </a:schemeClr>
                </a:solidFill>
              </a:rPr>
              <a:t> </a:t>
            </a:r>
            <a:r>
              <a:rPr lang="en-US" sz="2000" spc="-10" dirty="0">
                <a:solidFill>
                  <a:schemeClr val="tx1">
                    <a:lumMod val="75000"/>
                    <a:lumOff val="25000"/>
                  </a:schemeClr>
                </a:solidFill>
              </a:rPr>
              <a:t>employment assistance,</a:t>
            </a:r>
            <a:r>
              <a:rPr lang="en-US" sz="2000" spc="-15" dirty="0">
                <a:solidFill>
                  <a:schemeClr val="tx1">
                    <a:lumMod val="75000"/>
                    <a:lumOff val="25000"/>
                  </a:schemeClr>
                </a:solidFill>
              </a:rPr>
              <a:t> </a:t>
            </a:r>
            <a:r>
              <a:rPr lang="en-US" sz="2000" spc="-10" dirty="0">
                <a:solidFill>
                  <a:schemeClr val="tx1">
                    <a:lumMod val="75000"/>
                    <a:lumOff val="25000"/>
                  </a:schemeClr>
                </a:solidFill>
              </a:rPr>
              <a:t>outpatient </a:t>
            </a:r>
            <a:r>
              <a:rPr lang="en-US" sz="2000" spc="-5" dirty="0">
                <a:solidFill>
                  <a:schemeClr val="tx1">
                    <a:lumMod val="75000"/>
                    <a:lumOff val="25000"/>
                  </a:schemeClr>
                </a:solidFill>
              </a:rPr>
              <a:t>health</a:t>
            </a:r>
            <a:r>
              <a:rPr lang="en-US" sz="2000" spc="-10" dirty="0">
                <a:solidFill>
                  <a:schemeClr val="tx1">
                    <a:lumMod val="75000"/>
                    <a:lumOff val="25000"/>
                  </a:schemeClr>
                </a:solidFill>
              </a:rPr>
              <a:t> </a:t>
            </a:r>
            <a:r>
              <a:rPr lang="en-US" sz="2000" spc="-5" dirty="0">
                <a:solidFill>
                  <a:schemeClr val="tx1">
                    <a:lumMod val="75000"/>
                    <a:lumOff val="25000"/>
                  </a:schemeClr>
                </a:solidFill>
              </a:rPr>
              <a:t>services,</a:t>
            </a:r>
            <a:r>
              <a:rPr lang="en-US" sz="2000" spc="35" dirty="0">
                <a:solidFill>
                  <a:schemeClr val="tx1">
                    <a:lumMod val="75000"/>
                    <a:lumOff val="25000"/>
                  </a:schemeClr>
                </a:solidFill>
              </a:rPr>
              <a:t> </a:t>
            </a:r>
            <a:r>
              <a:rPr lang="en-US" sz="2000" spc="-10" dirty="0">
                <a:solidFill>
                  <a:schemeClr val="tx1">
                    <a:lumMod val="75000"/>
                    <a:lumOff val="25000"/>
                  </a:schemeClr>
                </a:solidFill>
              </a:rPr>
              <a:t>legal</a:t>
            </a:r>
            <a:r>
              <a:rPr lang="en-US" sz="2000" spc="-15" dirty="0">
                <a:solidFill>
                  <a:schemeClr val="tx1">
                    <a:lumMod val="75000"/>
                    <a:lumOff val="25000"/>
                  </a:schemeClr>
                </a:solidFill>
              </a:rPr>
              <a:t> </a:t>
            </a:r>
            <a:r>
              <a:rPr lang="en-US" sz="2000" spc="-5" dirty="0">
                <a:solidFill>
                  <a:schemeClr val="tx1">
                    <a:lumMod val="75000"/>
                    <a:lumOff val="25000"/>
                  </a:schemeClr>
                </a:solidFill>
              </a:rPr>
              <a:t>services,</a:t>
            </a:r>
            <a:r>
              <a:rPr lang="en-US" sz="2000" spc="30" dirty="0">
                <a:solidFill>
                  <a:schemeClr val="tx1">
                    <a:lumMod val="75000"/>
                    <a:lumOff val="25000"/>
                  </a:schemeClr>
                </a:solidFill>
              </a:rPr>
              <a:t> </a:t>
            </a:r>
            <a:r>
              <a:rPr lang="en-US" sz="2000" spc="-10" dirty="0">
                <a:solidFill>
                  <a:schemeClr val="tx1">
                    <a:lumMod val="75000"/>
                    <a:lumOff val="25000"/>
                  </a:schemeClr>
                </a:solidFill>
              </a:rPr>
              <a:t>mental</a:t>
            </a:r>
            <a:r>
              <a:rPr lang="en-US" sz="2000" spc="15" dirty="0">
                <a:solidFill>
                  <a:schemeClr val="tx1">
                    <a:lumMod val="75000"/>
                    <a:lumOff val="25000"/>
                  </a:schemeClr>
                </a:solidFill>
              </a:rPr>
              <a:t> </a:t>
            </a:r>
            <a:r>
              <a:rPr lang="en-US" sz="2000" spc="-5" dirty="0">
                <a:solidFill>
                  <a:schemeClr val="tx1">
                    <a:lumMod val="75000"/>
                    <a:lumOff val="25000"/>
                  </a:schemeClr>
                </a:solidFill>
              </a:rPr>
              <a:t>health</a:t>
            </a:r>
            <a:r>
              <a:rPr lang="en-US" sz="2000" spc="-10" dirty="0">
                <a:solidFill>
                  <a:schemeClr val="tx1">
                    <a:lumMod val="75000"/>
                    <a:lumOff val="25000"/>
                  </a:schemeClr>
                </a:solidFill>
              </a:rPr>
              <a:t> </a:t>
            </a:r>
            <a:r>
              <a:rPr lang="en-US" sz="2000" spc="-5" dirty="0">
                <a:solidFill>
                  <a:schemeClr val="tx1">
                    <a:lumMod val="75000"/>
                    <a:lumOff val="25000"/>
                  </a:schemeClr>
                </a:solidFill>
              </a:rPr>
              <a:t>services,</a:t>
            </a:r>
            <a:r>
              <a:rPr lang="en-US" sz="2000" spc="30" dirty="0">
                <a:solidFill>
                  <a:schemeClr val="tx1">
                    <a:lumMod val="75000"/>
                    <a:lumOff val="25000"/>
                  </a:schemeClr>
                </a:solidFill>
              </a:rPr>
              <a:t> </a:t>
            </a:r>
            <a:r>
              <a:rPr lang="en-US" sz="2000" spc="-5" dirty="0">
                <a:solidFill>
                  <a:schemeClr val="tx1">
                    <a:lumMod val="75000"/>
                    <a:lumOff val="25000"/>
                  </a:schemeClr>
                </a:solidFill>
              </a:rPr>
              <a:t>and </a:t>
            </a:r>
            <a:r>
              <a:rPr lang="en-US" sz="2000" spc="-10" dirty="0">
                <a:solidFill>
                  <a:schemeClr val="tx1">
                    <a:lumMod val="75000"/>
                    <a:lumOff val="25000"/>
                  </a:schemeClr>
                </a:solidFill>
              </a:rPr>
              <a:t>transportation,</a:t>
            </a:r>
            <a:r>
              <a:rPr lang="en-US" sz="2000" spc="20" dirty="0">
                <a:solidFill>
                  <a:schemeClr val="tx1">
                    <a:lumMod val="75000"/>
                    <a:lumOff val="25000"/>
                  </a:schemeClr>
                </a:solidFill>
              </a:rPr>
              <a:t> </a:t>
            </a:r>
            <a:r>
              <a:rPr lang="en-US" sz="2000" spc="-10" dirty="0">
                <a:solidFill>
                  <a:schemeClr val="tx1">
                    <a:lumMod val="75000"/>
                    <a:lumOff val="25000"/>
                  </a:schemeClr>
                </a:solidFill>
              </a:rPr>
              <a:t>provided </a:t>
            </a:r>
            <a:r>
              <a:rPr lang="en-US" sz="2000" spc="-345" dirty="0">
                <a:solidFill>
                  <a:schemeClr val="tx1">
                    <a:lumMod val="75000"/>
                    <a:lumOff val="25000"/>
                  </a:schemeClr>
                </a:solidFill>
              </a:rPr>
              <a:t> </a:t>
            </a:r>
            <a:r>
              <a:rPr lang="en-US" sz="2000" spc="-10" dirty="0">
                <a:solidFill>
                  <a:schemeClr val="tx1">
                    <a:lumMod val="75000"/>
                    <a:lumOff val="25000"/>
                  </a:schemeClr>
                </a:solidFill>
              </a:rPr>
              <a:t>such</a:t>
            </a:r>
            <a:r>
              <a:rPr lang="en-US" sz="2000" spc="-5" dirty="0">
                <a:solidFill>
                  <a:schemeClr val="tx1">
                    <a:lumMod val="75000"/>
                    <a:lumOff val="25000"/>
                  </a:schemeClr>
                </a:solidFill>
              </a:rPr>
              <a:t> services</a:t>
            </a:r>
            <a:r>
              <a:rPr lang="en-US" sz="2000" spc="30" dirty="0">
                <a:solidFill>
                  <a:schemeClr val="tx1">
                    <a:lumMod val="75000"/>
                    <a:lumOff val="25000"/>
                  </a:schemeClr>
                </a:solidFill>
              </a:rPr>
              <a:t> </a:t>
            </a:r>
            <a:r>
              <a:rPr lang="en-US" sz="2000" spc="-15" dirty="0">
                <a:solidFill>
                  <a:schemeClr val="tx1">
                    <a:lumMod val="75000"/>
                    <a:lumOff val="25000"/>
                  </a:schemeClr>
                </a:solidFill>
              </a:rPr>
              <a:t>are</a:t>
            </a:r>
            <a:r>
              <a:rPr lang="en-US" sz="2000" spc="5" dirty="0">
                <a:solidFill>
                  <a:schemeClr val="tx1">
                    <a:lumMod val="75000"/>
                    <a:lumOff val="25000"/>
                  </a:schemeClr>
                </a:solidFill>
              </a:rPr>
              <a:t> </a:t>
            </a:r>
            <a:r>
              <a:rPr lang="en-US" sz="2000" spc="-10" dirty="0">
                <a:solidFill>
                  <a:schemeClr val="tx1">
                    <a:lumMod val="75000"/>
                    <a:lumOff val="25000"/>
                  </a:schemeClr>
                </a:solidFill>
              </a:rPr>
              <a:t>not</a:t>
            </a:r>
            <a:r>
              <a:rPr lang="en-US" sz="2000" spc="10" dirty="0">
                <a:solidFill>
                  <a:schemeClr val="tx1">
                    <a:lumMod val="75000"/>
                    <a:lumOff val="25000"/>
                  </a:schemeClr>
                </a:solidFill>
              </a:rPr>
              <a:t> </a:t>
            </a:r>
            <a:r>
              <a:rPr lang="en-US" sz="2000" spc="-10" dirty="0">
                <a:solidFill>
                  <a:schemeClr val="tx1">
                    <a:lumMod val="75000"/>
                    <a:lumOff val="25000"/>
                  </a:schemeClr>
                </a:solidFill>
              </a:rPr>
              <a:t>duplicative</a:t>
            </a:r>
            <a:r>
              <a:rPr lang="en-US" sz="2000" spc="-30" dirty="0">
                <a:solidFill>
                  <a:schemeClr val="tx1">
                    <a:lumMod val="75000"/>
                    <a:lumOff val="25000"/>
                  </a:schemeClr>
                </a:solidFill>
              </a:rPr>
              <a:t> </a:t>
            </a:r>
            <a:r>
              <a:rPr lang="en-US" sz="2000" spc="-5" dirty="0">
                <a:solidFill>
                  <a:schemeClr val="tx1">
                    <a:lumMod val="75000"/>
                    <a:lumOff val="25000"/>
                  </a:schemeClr>
                </a:solidFill>
              </a:rPr>
              <a:t>of</a:t>
            </a:r>
            <a:r>
              <a:rPr lang="en-US" sz="2000" spc="10" dirty="0">
                <a:solidFill>
                  <a:schemeClr val="tx1">
                    <a:lumMod val="75000"/>
                    <a:lumOff val="25000"/>
                  </a:schemeClr>
                </a:solidFill>
              </a:rPr>
              <a:t> </a:t>
            </a:r>
            <a:r>
              <a:rPr lang="en-US" sz="2000" spc="-5" dirty="0">
                <a:solidFill>
                  <a:schemeClr val="tx1">
                    <a:lumMod val="75000"/>
                    <a:lumOff val="25000"/>
                  </a:schemeClr>
                </a:solidFill>
              </a:rPr>
              <a:t>other</a:t>
            </a:r>
            <a:r>
              <a:rPr lang="en-US" sz="2000" spc="10" dirty="0">
                <a:solidFill>
                  <a:schemeClr val="tx1">
                    <a:lumMod val="75000"/>
                    <a:lumOff val="25000"/>
                  </a:schemeClr>
                </a:solidFill>
              </a:rPr>
              <a:t> </a:t>
            </a:r>
            <a:r>
              <a:rPr lang="en-US" sz="2000" spc="-5" dirty="0">
                <a:solidFill>
                  <a:schemeClr val="tx1">
                    <a:lumMod val="75000"/>
                    <a:lumOff val="25000"/>
                  </a:schemeClr>
                </a:solidFill>
              </a:rPr>
              <a:t>Federally-funded</a:t>
            </a:r>
            <a:r>
              <a:rPr lang="en-US" sz="2000" dirty="0">
                <a:solidFill>
                  <a:schemeClr val="tx1">
                    <a:lumMod val="75000"/>
                    <a:lumOff val="25000"/>
                  </a:schemeClr>
                </a:solidFill>
              </a:rPr>
              <a:t> </a:t>
            </a:r>
            <a:r>
              <a:rPr lang="en-US" sz="2000" spc="-10" dirty="0">
                <a:solidFill>
                  <a:schemeClr val="tx1">
                    <a:lumMod val="75000"/>
                    <a:lumOff val="25000"/>
                  </a:schemeClr>
                </a:solidFill>
              </a:rPr>
              <a:t>services;</a:t>
            </a:r>
            <a:endParaRPr lang="en-US" sz="2000" dirty="0">
              <a:solidFill>
                <a:schemeClr val="tx1">
                  <a:lumMod val="75000"/>
                  <a:lumOff val="25000"/>
                </a:schemeClr>
              </a:solidFill>
            </a:endParaRPr>
          </a:p>
          <a:p>
            <a:pPr marL="812800" lvl="1" indent="-342900" defTabSz="914400">
              <a:lnSpc>
                <a:spcPct val="90000"/>
              </a:lnSpc>
              <a:buSzPct val="112500"/>
              <a:buFont typeface="Arial" panose="020B0604020202020204" pitchFamily="34" charset="0"/>
              <a:buChar char="•"/>
              <a:tabLst>
                <a:tab pos="354965" algn="l"/>
                <a:tab pos="355600" algn="l"/>
              </a:tabLst>
            </a:pPr>
            <a:r>
              <a:rPr lang="en-US" sz="2000" spc="-20" dirty="0">
                <a:solidFill>
                  <a:schemeClr val="tx1">
                    <a:lumMod val="75000"/>
                    <a:lumOff val="25000"/>
                  </a:schemeClr>
                </a:solidFill>
              </a:rPr>
              <a:t>Working</a:t>
            </a:r>
            <a:r>
              <a:rPr lang="en-US" sz="2000" spc="35" dirty="0">
                <a:solidFill>
                  <a:schemeClr val="tx1">
                    <a:lumMod val="75000"/>
                    <a:lumOff val="25000"/>
                  </a:schemeClr>
                </a:solidFill>
              </a:rPr>
              <a:t> </a:t>
            </a:r>
            <a:r>
              <a:rPr lang="en-US" sz="2000" spc="-5" dirty="0">
                <a:solidFill>
                  <a:schemeClr val="tx1">
                    <a:lumMod val="75000"/>
                    <a:lumOff val="25000"/>
                  </a:schemeClr>
                </a:solidFill>
              </a:rPr>
              <a:t>with</a:t>
            </a:r>
            <a:r>
              <a:rPr lang="en-US" sz="2000" spc="5" dirty="0">
                <a:solidFill>
                  <a:schemeClr val="tx1">
                    <a:lumMod val="75000"/>
                    <a:lumOff val="25000"/>
                  </a:schemeClr>
                </a:solidFill>
              </a:rPr>
              <a:t> </a:t>
            </a:r>
            <a:r>
              <a:rPr lang="en-US" sz="2000" spc="-10" dirty="0">
                <a:solidFill>
                  <a:schemeClr val="tx1">
                    <a:lumMod val="75000"/>
                    <a:lumOff val="25000"/>
                  </a:schemeClr>
                </a:solidFill>
              </a:rPr>
              <a:t>resident</a:t>
            </a:r>
            <a:r>
              <a:rPr lang="en-US" sz="2000" spc="20" dirty="0">
                <a:solidFill>
                  <a:schemeClr val="tx1">
                    <a:lumMod val="75000"/>
                    <a:lumOff val="25000"/>
                  </a:schemeClr>
                </a:solidFill>
              </a:rPr>
              <a:t> </a:t>
            </a:r>
            <a:r>
              <a:rPr lang="en-US" sz="2000" spc="-15" dirty="0">
                <a:solidFill>
                  <a:schemeClr val="tx1">
                    <a:lumMod val="75000"/>
                    <a:lumOff val="25000"/>
                  </a:schemeClr>
                </a:solidFill>
              </a:rPr>
              <a:t>groups</a:t>
            </a:r>
            <a:r>
              <a:rPr lang="en-US" sz="2000" spc="15" dirty="0">
                <a:solidFill>
                  <a:schemeClr val="tx1">
                    <a:lumMod val="75000"/>
                    <a:lumOff val="25000"/>
                  </a:schemeClr>
                </a:solidFill>
              </a:rPr>
              <a:t> </a:t>
            </a:r>
            <a:r>
              <a:rPr lang="en-US" sz="2000" spc="-10" dirty="0">
                <a:solidFill>
                  <a:schemeClr val="tx1">
                    <a:lumMod val="75000"/>
                    <a:lumOff val="25000"/>
                  </a:schemeClr>
                </a:solidFill>
              </a:rPr>
              <a:t>to</a:t>
            </a:r>
            <a:r>
              <a:rPr lang="en-US" sz="2000" spc="20" dirty="0">
                <a:solidFill>
                  <a:schemeClr val="tx1">
                    <a:lumMod val="75000"/>
                    <a:lumOff val="25000"/>
                  </a:schemeClr>
                </a:solidFill>
              </a:rPr>
              <a:t> </a:t>
            </a:r>
            <a:r>
              <a:rPr lang="en-US" sz="2000" spc="-10" dirty="0">
                <a:solidFill>
                  <a:schemeClr val="tx1">
                    <a:lumMod val="75000"/>
                    <a:lumOff val="25000"/>
                  </a:schemeClr>
                </a:solidFill>
              </a:rPr>
              <a:t>help</a:t>
            </a:r>
            <a:r>
              <a:rPr lang="en-US" sz="2000" dirty="0">
                <a:solidFill>
                  <a:schemeClr val="tx1">
                    <a:lumMod val="75000"/>
                    <a:lumOff val="25000"/>
                  </a:schemeClr>
                </a:solidFill>
              </a:rPr>
              <a:t> </a:t>
            </a:r>
            <a:r>
              <a:rPr lang="en-US" sz="2000" spc="-10" dirty="0">
                <a:solidFill>
                  <a:schemeClr val="tx1">
                    <a:lumMod val="75000"/>
                    <a:lumOff val="25000"/>
                  </a:schemeClr>
                </a:solidFill>
              </a:rPr>
              <a:t>educate</a:t>
            </a:r>
            <a:r>
              <a:rPr lang="en-US" sz="2000" spc="10" dirty="0">
                <a:solidFill>
                  <a:schemeClr val="tx1">
                    <a:lumMod val="75000"/>
                    <a:lumOff val="25000"/>
                  </a:schemeClr>
                </a:solidFill>
              </a:rPr>
              <a:t> </a:t>
            </a:r>
            <a:r>
              <a:rPr lang="en-US" sz="2000" spc="-10" dirty="0">
                <a:solidFill>
                  <a:schemeClr val="tx1">
                    <a:lumMod val="75000"/>
                    <a:lumOff val="25000"/>
                  </a:schemeClr>
                </a:solidFill>
              </a:rPr>
              <a:t>residents</a:t>
            </a:r>
            <a:r>
              <a:rPr lang="en-US" sz="2000" spc="15" dirty="0">
                <a:solidFill>
                  <a:schemeClr val="tx1">
                    <a:lumMod val="75000"/>
                    <a:lumOff val="25000"/>
                  </a:schemeClr>
                </a:solidFill>
              </a:rPr>
              <a:t> </a:t>
            </a:r>
            <a:r>
              <a:rPr lang="en-US" sz="2000" spc="-5" dirty="0">
                <a:solidFill>
                  <a:schemeClr val="tx1">
                    <a:lumMod val="75000"/>
                    <a:lumOff val="25000"/>
                  </a:schemeClr>
                </a:solidFill>
              </a:rPr>
              <a:t>on</a:t>
            </a:r>
            <a:r>
              <a:rPr lang="en-US" sz="2000" spc="15" dirty="0">
                <a:solidFill>
                  <a:schemeClr val="tx1">
                    <a:lumMod val="75000"/>
                    <a:lumOff val="25000"/>
                  </a:schemeClr>
                </a:solidFill>
              </a:rPr>
              <a:t> </a:t>
            </a:r>
            <a:r>
              <a:rPr lang="en-US" sz="2000" spc="-10" dirty="0">
                <a:solidFill>
                  <a:schemeClr val="tx1">
                    <a:lumMod val="75000"/>
                    <a:lumOff val="25000"/>
                  </a:schemeClr>
                </a:solidFill>
              </a:rPr>
              <a:t>social</a:t>
            </a:r>
            <a:r>
              <a:rPr lang="en-US" sz="2000" spc="15" dirty="0">
                <a:solidFill>
                  <a:schemeClr val="tx1">
                    <a:lumMod val="75000"/>
                    <a:lumOff val="25000"/>
                  </a:schemeClr>
                </a:solidFill>
              </a:rPr>
              <a:t> </a:t>
            </a:r>
            <a:r>
              <a:rPr lang="en-US" sz="2000" spc="-10" dirty="0">
                <a:solidFill>
                  <a:schemeClr val="tx1">
                    <a:lumMod val="75000"/>
                    <a:lumOff val="25000"/>
                  </a:schemeClr>
                </a:solidFill>
              </a:rPr>
              <a:t>distancing</a:t>
            </a:r>
            <a:r>
              <a:rPr lang="en-US" sz="2000" spc="5" dirty="0">
                <a:solidFill>
                  <a:schemeClr val="tx1">
                    <a:lumMod val="75000"/>
                    <a:lumOff val="25000"/>
                  </a:schemeClr>
                </a:solidFill>
              </a:rPr>
              <a:t> </a:t>
            </a:r>
            <a:r>
              <a:rPr lang="en-US" sz="2000" spc="-5" dirty="0">
                <a:solidFill>
                  <a:schemeClr val="tx1">
                    <a:lumMod val="75000"/>
                    <a:lumOff val="25000"/>
                  </a:schemeClr>
                </a:solidFill>
              </a:rPr>
              <a:t>and</a:t>
            </a:r>
            <a:r>
              <a:rPr lang="en-US" sz="2000" spc="-25" dirty="0">
                <a:solidFill>
                  <a:schemeClr val="tx1">
                    <a:lumMod val="75000"/>
                    <a:lumOff val="25000"/>
                  </a:schemeClr>
                </a:solidFill>
              </a:rPr>
              <a:t> </a:t>
            </a:r>
            <a:r>
              <a:rPr lang="en-US" sz="2000" spc="-5" dirty="0">
                <a:solidFill>
                  <a:schemeClr val="tx1">
                    <a:lumMod val="75000"/>
                    <a:lumOff val="25000"/>
                  </a:schemeClr>
                </a:solidFill>
              </a:rPr>
              <a:t>other</a:t>
            </a:r>
            <a:r>
              <a:rPr lang="en-US" sz="2000" spc="25" dirty="0">
                <a:solidFill>
                  <a:schemeClr val="tx1">
                    <a:lumMod val="75000"/>
                    <a:lumOff val="25000"/>
                  </a:schemeClr>
                </a:solidFill>
              </a:rPr>
              <a:t> </a:t>
            </a:r>
            <a:r>
              <a:rPr lang="en-US" sz="2000" spc="-10" dirty="0">
                <a:solidFill>
                  <a:schemeClr val="tx1">
                    <a:lumMod val="75000"/>
                    <a:lumOff val="25000"/>
                  </a:schemeClr>
                </a:solidFill>
              </a:rPr>
              <a:t>practices</a:t>
            </a:r>
            <a:r>
              <a:rPr lang="en-US" sz="2000" spc="15" dirty="0">
                <a:solidFill>
                  <a:schemeClr val="tx1">
                    <a:lumMod val="75000"/>
                    <a:lumOff val="25000"/>
                  </a:schemeClr>
                </a:solidFill>
              </a:rPr>
              <a:t> </a:t>
            </a:r>
            <a:r>
              <a:rPr lang="en-US" sz="2000" spc="-5" dirty="0">
                <a:solidFill>
                  <a:schemeClr val="tx1">
                    <a:lumMod val="75000"/>
                    <a:lumOff val="25000"/>
                  </a:schemeClr>
                </a:solidFill>
              </a:rPr>
              <a:t>designed</a:t>
            </a:r>
            <a:r>
              <a:rPr lang="en-US" sz="2000" spc="5" dirty="0">
                <a:solidFill>
                  <a:schemeClr val="tx1">
                    <a:lumMod val="75000"/>
                    <a:lumOff val="25000"/>
                  </a:schemeClr>
                </a:solidFill>
              </a:rPr>
              <a:t> </a:t>
            </a:r>
            <a:r>
              <a:rPr lang="en-US" sz="2000" spc="-10" dirty="0">
                <a:solidFill>
                  <a:schemeClr val="tx1">
                    <a:lumMod val="75000"/>
                    <a:lumOff val="25000"/>
                  </a:schemeClr>
                </a:solidFill>
              </a:rPr>
              <a:t>to </a:t>
            </a:r>
            <a:r>
              <a:rPr lang="en-US" sz="2000" spc="-5" dirty="0">
                <a:solidFill>
                  <a:schemeClr val="tx1">
                    <a:lumMod val="75000"/>
                    <a:lumOff val="25000"/>
                  </a:schemeClr>
                </a:solidFill>
              </a:rPr>
              <a:t>minimize</a:t>
            </a:r>
            <a:r>
              <a:rPr lang="en-US" sz="2000" spc="-20" dirty="0">
                <a:solidFill>
                  <a:schemeClr val="tx1">
                    <a:lumMod val="75000"/>
                    <a:lumOff val="25000"/>
                  </a:schemeClr>
                </a:solidFill>
              </a:rPr>
              <a:t> </a:t>
            </a:r>
            <a:r>
              <a:rPr lang="en-US" sz="2000" spc="-5" dirty="0">
                <a:solidFill>
                  <a:schemeClr val="tx1">
                    <a:lumMod val="75000"/>
                    <a:lumOff val="25000"/>
                  </a:schemeClr>
                </a:solidFill>
              </a:rPr>
              <a:t>the </a:t>
            </a:r>
            <a:r>
              <a:rPr lang="en-US" sz="2000" spc="-10" dirty="0">
                <a:solidFill>
                  <a:schemeClr val="tx1">
                    <a:lumMod val="75000"/>
                    <a:lumOff val="25000"/>
                  </a:schemeClr>
                </a:solidFill>
              </a:rPr>
              <a:t>risk</a:t>
            </a:r>
            <a:r>
              <a:rPr lang="en-US" sz="2000" dirty="0">
                <a:solidFill>
                  <a:schemeClr val="tx1">
                    <a:lumMod val="75000"/>
                    <a:lumOff val="25000"/>
                  </a:schemeClr>
                </a:solidFill>
              </a:rPr>
              <a:t> </a:t>
            </a:r>
            <a:r>
              <a:rPr lang="en-US" sz="2000" spc="-5" dirty="0">
                <a:solidFill>
                  <a:schemeClr val="tx1">
                    <a:lumMod val="75000"/>
                    <a:lumOff val="25000"/>
                  </a:schemeClr>
                </a:solidFill>
              </a:rPr>
              <a:t>of</a:t>
            </a:r>
            <a:r>
              <a:rPr lang="en-US" sz="2000" spc="15" dirty="0">
                <a:solidFill>
                  <a:schemeClr val="tx1">
                    <a:lumMod val="75000"/>
                    <a:lumOff val="25000"/>
                  </a:schemeClr>
                </a:solidFill>
              </a:rPr>
              <a:t> </a:t>
            </a:r>
            <a:r>
              <a:rPr lang="en-US" sz="2000" spc="-10" dirty="0">
                <a:solidFill>
                  <a:schemeClr val="tx1">
                    <a:lumMod val="75000"/>
                    <a:lumOff val="25000"/>
                  </a:schemeClr>
                </a:solidFill>
              </a:rPr>
              <a:t>community</a:t>
            </a:r>
            <a:r>
              <a:rPr lang="en-US" sz="2000" spc="5" dirty="0">
                <a:solidFill>
                  <a:schemeClr val="tx1">
                    <a:lumMod val="75000"/>
                    <a:lumOff val="25000"/>
                  </a:schemeClr>
                </a:solidFill>
              </a:rPr>
              <a:t> </a:t>
            </a:r>
            <a:r>
              <a:rPr lang="en-US" sz="2000" spc="-10" dirty="0">
                <a:solidFill>
                  <a:schemeClr val="tx1">
                    <a:lumMod val="75000"/>
                    <a:lumOff val="25000"/>
                  </a:schemeClr>
                </a:solidFill>
              </a:rPr>
              <a:t>spread</a:t>
            </a:r>
            <a:r>
              <a:rPr lang="en-US" sz="2000" spc="10" dirty="0">
                <a:solidFill>
                  <a:schemeClr val="tx1">
                    <a:lumMod val="75000"/>
                    <a:lumOff val="25000"/>
                  </a:schemeClr>
                </a:solidFill>
              </a:rPr>
              <a:t> </a:t>
            </a:r>
            <a:r>
              <a:rPr lang="en-US" sz="2000" spc="-5" dirty="0">
                <a:solidFill>
                  <a:schemeClr val="tx1">
                    <a:lumMod val="75000"/>
                    <a:lumOff val="25000"/>
                  </a:schemeClr>
                </a:solidFill>
              </a:rPr>
              <a:t>of </a:t>
            </a:r>
            <a:r>
              <a:rPr lang="en-US" sz="2000" spc="-10" dirty="0">
                <a:solidFill>
                  <a:schemeClr val="tx1">
                    <a:lumMod val="75000"/>
                    <a:lumOff val="25000"/>
                  </a:schemeClr>
                </a:solidFill>
              </a:rPr>
              <a:t>COVID-19;</a:t>
            </a:r>
            <a:endParaRPr lang="en-US" sz="2000" dirty="0">
              <a:solidFill>
                <a:schemeClr val="tx1">
                  <a:lumMod val="75000"/>
                  <a:lumOff val="25000"/>
                </a:schemeClr>
              </a:solidFill>
            </a:endParaRPr>
          </a:p>
          <a:p>
            <a:pPr marL="812800" marR="273050" lvl="1" indent="-342900" defTabSz="914400">
              <a:lnSpc>
                <a:spcPct val="90000"/>
              </a:lnSpc>
              <a:spcBef>
                <a:spcPts val="175"/>
              </a:spcBef>
              <a:buSzPct val="112500"/>
              <a:buFont typeface="Arial" panose="020B0604020202020204" pitchFamily="34" charset="0"/>
              <a:buChar char="•"/>
              <a:tabLst>
                <a:tab pos="354965" algn="l"/>
                <a:tab pos="355600" algn="l"/>
              </a:tabLst>
            </a:pPr>
            <a:r>
              <a:rPr lang="en-US" sz="2000" spc="-5" dirty="0">
                <a:solidFill>
                  <a:schemeClr val="tx1">
                    <a:lumMod val="75000"/>
                    <a:lumOff val="25000"/>
                  </a:schemeClr>
                </a:solidFill>
              </a:rPr>
              <a:t>Acquiring,</a:t>
            </a:r>
            <a:r>
              <a:rPr lang="en-US" sz="2000" spc="10" dirty="0">
                <a:solidFill>
                  <a:schemeClr val="tx1">
                    <a:lumMod val="75000"/>
                    <a:lumOff val="25000"/>
                  </a:schemeClr>
                </a:solidFill>
              </a:rPr>
              <a:t> </a:t>
            </a:r>
            <a:r>
              <a:rPr lang="en-US" sz="2000" spc="-10" dirty="0">
                <a:solidFill>
                  <a:schemeClr val="tx1">
                    <a:lumMod val="75000"/>
                    <a:lumOff val="25000"/>
                  </a:schemeClr>
                </a:solidFill>
              </a:rPr>
              <a:t>constructing,</a:t>
            </a:r>
            <a:r>
              <a:rPr lang="en-US" sz="2000" spc="15" dirty="0">
                <a:solidFill>
                  <a:schemeClr val="tx1">
                    <a:lumMod val="75000"/>
                    <a:lumOff val="25000"/>
                  </a:schemeClr>
                </a:solidFill>
              </a:rPr>
              <a:t> </a:t>
            </a:r>
            <a:r>
              <a:rPr lang="en-US" sz="2000" spc="-10" dirty="0">
                <a:solidFill>
                  <a:schemeClr val="tx1">
                    <a:lumMod val="75000"/>
                    <a:lumOff val="25000"/>
                  </a:schemeClr>
                </a:solidFill>
              </a:rPr>
              <a:t>converting,</a:t>
            </a:r>
            <a:r>
              <a:rPr lang="en-US" sz="2000" spc="20" dirty="0">
                <a:solidFill>
                  <a:schemeClr val="tx1">
                    <a:lumMod val="75000"/>
                    <a:lumOff val="25000"/>
                  </a:schemeClr>
                </a:solidFill>
              </a:rPr>
              <a:t> </a:t>
            </a:r>
            <a:r>
              <a:rPr lang="en-US" sz="2000" spc="-5" dirty="0">
                <a:solidFill>
                  <a:schemeClr val="tx1">
                    <a:lumMod val="75000"/>
                    <a:lumOff val="25000"/>
                  </a:schemeClr>
                </a:solidFill>
              </a:rPr>
              <a:t>or</a:t>
            </a:r>
            <a:r>
              <a:rPr lang="en-US" sz="2000" spc="25" dirty="0">
                <a:solidFill>
                  <a:schemeClr val="tx1">
                    <a:lumMod val="75000"/>
                    <a:lumOff val="25000"/>
                  </a:schemeClr>
                </a:solidFill>
              </a:rPr>
              <a:t> </a:t>
            </a:r>
            <a:r>
              <a:rPr lang="en-US" sz="2000" spc="-10" dirty="0">
                <a:solidFill>
                  <a:schemeClr val="tx1">
                    <a:lumMod val="75000"/>
                    <a:lumOff val="25000"/>
                  </a:schemeClr>
                </a:solidFill>
              </a:rPr>
              <a:t>rehabilitating</a:t>
            </a:r>
            <a:r>
              <a:rPr lang="en-US" sz="2000" spc="-20" dirty="0">
                <a:solidFill>
                  <a:schemeClr val="tx1">
                    <a:lumMod val="75000"/>
                    <a:lumOff val="25000"/>
                  </a:schemeClr>
                </a:solidFill>
              </a:rPr>
              <a:t> </a:t>
            </a:r>
            <a:r>
              <a:rPr lang="en-US" sz="2000" spc="-10" dirty="0">
                <a:solidFill>
                  <a:schemeClr val="tx1">
                    <a:lumMod val="75000"/>
                    <a:lumOff val="25000"/>
                  </a:schemeClr>
                </a:solidFill>
              </a:rPr>
              <a:t>structures</a:t>
            </a:r>
            <a:r>
              <a:rPr lang="en-US" sz="2000" spc="30" dirty="0">
                <a:solidFill>
                  <a:schemeClr val="tx1">
                    <a:lumMod val="75000"/>
                    <a:lumOff val="25000"/>
                  </a:schemeClr>
                </a:solidFill>
              </a:rPr>
              <a:t> </a:t>
            </a:r>
            <a:r>
              <a:rPr lang="en-US" sz="2000" spc="-10" dirty="0">
                <a:solidFill>
                  <a:schemeClr val="tx1">
                    <a:lumMod val="75000"/>
                    <a:lumOff val="25000"/>
                  </a:schemeClr>
                </a:solidFill>
              </a:rPr>
              <a:t>to</a:t>
            </a:r>
            <a:r>
              <a:rPr lang="en-US" sz="2000" spc="10" dirty="0">
                <a:solidFill>
                  <a:schemeClr val="tx1">
                    <a:lumMod val="75000"/>
                    <a:lumOff val="25000"/>
                  </a:schemeClr>
                </a:solidFill>
              </a:rPr>
              <a:t> </a:t>
            </a:r>
            <a:r>
              <a:rPr lang="en-US" sz="2000" spc="-10" dirty="0">
                <a:solidFill>
                  <a:schemeClr val="tx1">
                    <a:lumMod val="75000"/>
                    <a:lumOff val="25000"/>
                  </a:schemeClr>
                </a:solidFill>
              </a:rPr>
              <a:t>reduce</a:t>
            </a:r>
            <a:r>
              <a:rPr lang="en-US" sz="2000" spc="40" dirty="0">
                <a:solidFill>
                  <a:schemeClr val="tx1">
                    <a:lumMod val="75000"/>
                    <a:lumOff val="25000"/>
                  </a:schemeClr>
                </a:solidFill>
              </a:rPr>
              <a:t> </a:t>
            </a:r>
            <a:r>
              <a:rPr lang="en-US" sz="2000" spc="-5" dirty="0">
                <a:solidFill>
                  <a:schemeClr val="tx1">
                    <a:lumMod val="75000"/>
                    <a:lumOff val="25000"/>
                  </a:schemeClr>
                </a:solidFill>
              </a:rPr>
              <a:t>and</a:t>
            </a:r>
            <a:r>
              <a:rPr lang="en-US" sz="2000" dirty="0">
                <a:solidFill>
                  <a:schemeClr val="tx1">
                    <a:lumMod val="75000"/>
                    <a:lumOff val="25000"/>
                  </a:schemeClr>
                </a:solidFill>
              </a:rPr>
              <a:t> </a:t>
            </a:r>
            <a:r>
              <a:rPr lang="en-US" sz="2000" spc="-15" dirty="0">
                <a:solidFill>
                  <a:schemeClr val="tx1">
                    <a:lumMod val="75000"/>
                    <a:lumOff val="25000"/>
                  </a:schemeClr>
                </a:solidFill>
              </a:rPr>
              <a:t>prevent</a:t>
            </a:r>
            <a:r>
              <a:rPr lang="en-US" sz="2000" spc="35" dirty="0">
                <a:solidFill>
                  <a:schemeClr val="tx1">
                    <a:lumMod val="75000"/>
                    <a:lumOff val="25000"/>
                  </a:schemeClr>
                </a:solidFill>
              </a:rPr>
              <a:t> </a:t>
            </a:r>
            <a:r>
              <a:rPr lang="en-US" sz="2000" spc="-5" dirty="0">
                <a:solidFill>
                  <a:schemeClr val="tx1">
                    <a:lumMod val="75000"/>
                    <a:lumOff val="25000"/>
                  </a:schemeClr>
                </a:solidFill>
              </a:rPr>
              <a:t>homelessness,</a:t>
            </a:r>
            <a:r>
              <a:rPr lang="en-US" sz="2000" spc="40" dirty="0">
                <a:solidFill>
                  <a:schemeClr val="tx1">
                    <a:lumMod val="75000"/>
                    <a:lumOff val="25000"/>
                  </a:schemeClr>
                </a:solidFill>
              </a:rPr>
              <a:t> </a:t>
            </a:r>
            <a:r>
              <a:rPr lang="en-US" sz="2000" spc="-5" dirty="0">
                <a:solidFill>
                  <a:schemeClr val="tx1">
                    <a:lumMod val="75000"/>
                    <a:lumOff val="25000"/>
                  </a:schemeClr>
                </a:solidFill>
              </a:rPr>
              <a:t>and </a:t>
            </a:r>
            <a:r>
              <a:rPr lang="en-US" sz="2000" spc="-345" dirty="0">
                <a:solidFill>
                  <a:schemeClr val="tx1">
                    <a:lumMod val="75000"/>
                    <a:lumOff val="25000"/>
                  </a:schemeClr>
                </a:solidFill>
              </a:rPr>
              <a:t> </a:t>
            </a:r>
            <a:r>
              <a:rPr lang="en-US" sz="2000" spc="-10" dirty="0">
                <a:solidFill>
                  <a:schemeClr val="tx1">
                    <a:lumMod val="75000"/>
                    <a:lumOff val="25000"/>
                  </a:schemeClr>
                </a:solidFill>
              </a:rPr>
              <a:t>reduce</a:t>
            </a:r>
            <a:r>
              <a:rPr lang="en-US" sz="2000" spc="15" dirty="0">
                <a:solidFill>
                  <a:schemeClr val="tx1">
                    <a:lumMod val="75000"/>
                    <a:lumOff val="25000"/>
                  </a:schemeClr>
                </a:solidFill>
              </a:rPr>
              <a:t> </a:t>
            </a:r>
            <a:r>
              <a:rPr lang="en-US" sz="2000" spc="-10" dirty="0">
                <a:solidFill>
                  <a:schemeClr val="tx1">
                    <a:lumMod val="75000"/>
                    <a:lumOff val="25000"/>
                  </a:schemeClr>
                </a:solidFill>
              </a:rPr>
              <a:t>vulnerability</a:t>
            </a:r>
            <a:r>
              <a:rPr lang="en-US" sz="2000" spc="-20" dirty="0">
                <a:solidFill>
                  <a:schemeClr val="tx1">
                    <a:lumMod val="75000"/>
                    <a:lumOff val="25000"/>
                  </a:schemeClr>
                </a:solidFill>
              </a:rPr>
              <a:t> </a:t>
            </a:r>
            <a:r>
              <a:rPr lang="en-US" sz="2000" spc="-10" dirty="0">
                <a:solidFill>
                  <a:schemeClr val="tx1">
                    <a:lumMod val="75000"/>
                    <a:lumOff val="25000"/>
                  </a:schemeClr>
                </a:solidFill>
              </a:rPr>
              <a:t>to</a:t>
            </a:r>
            <a:r>
              <a:rPr lang="en-US" sz="2000" spc="-5" dirty="0">
                <a:solidFill>
                  <a:schemeClr val="tx1">
                    <a:lumMod val="75000"/>
                    <a:lumOff val="25000"/>
                  </a:schemeClr>
                </a:solidFill>
              </a:rPr>
              <a:t> </a:t>
            </a:r>
            <a:r>
              <a:rPr lang="en-US" sz="2000" spc="-10" dirty="0">
                <a:solidFill>
                  <a:schemeClr val="tx1">
                    <a:lumMod val="75000"/>
                    <a:lumOff val="25000"/>
                  </a:schemeClr>
                </a:solidFill>
              </a:rPr>
              <a:t>COVID-19;</a:t>
            </a:r>
            <a:endParaRPr lang="en-US" sz="2000" dirty="0">
              <a:solidFill>
                <a:schemeClr val="tx1">
                  <a:lumMod val="75000"/>
                  <a:lumOff val="25000"/>
                </a:schemeClr>
              </a:solidFill>
            </a:endParaRPr>
          </a:p>
        </p:txBody>
      </p:sp>
      <p:sp>
        <p:nvSpPr>
          <p:cNvPr id="9" name="Slide Number Placeholder 8"/>
          <p:cNvSpPr>
            <a:spLocks noGrp="1"/>
          </p:cNvSpPr>
          <p:nvPr>
            <p:ph type="sldNum" sz="quarter" idx="12"/>
          </p:nvPr>
        </p:nvSpPr>
        <p:spPr/>
        <p:txBody>
          <a:bodyPr/>
          <a:lstStyle/>
          <a:p>
            <a:fld id="{E760783A-A40A-4A5E-95F7-ACFE048AA298}" type="slidenum">
              <a:rPr lang="en-US" smtClean="0"/>
              <a:t>21</a:t>
            </a:fld>
            <a:endParaRPr lang="en-US" dirty="0"/>
          </a:p>
        </p:txBody>
      </p:sp>
    </p:spTree>
    <p:extLst>
      <p:ext uri="{BB962C8B-B14F-4D97-AF65-F5344CB8AC3E}">
        <p14:creationId xmlns:p14="http://schemas.microsoft.com/office/powerpoint/2010/main" val="605323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bject 2"/>
          <p:cNvSpPr txBox="1">
            <a:spLocks noGrp="1"/>
          </p:cNvSpPr>
          <p:nvPr>
            <p:ph type="title"/>
          </p:nvPr>
        </p:nvSpPr>
        <p:spPr>
          <a:xfrm>
            <a:off x="492370" y="605896"/>
            <a:ext cx="3084844" cy="5646208"/>
          </a:xfrm>
          <a:prstGeom prst="rect">
            <a:avLst/>
          </a:prstGeom>
        </p:spPr>
        <p:txBody>
          <a:bodyPr vert="horz" lIns="91440" tIns="45720" rIns="91440" bIns="45720" rtlCol="0" anchor="ctr">
            <a:normAutofit/>
          </a:bodyPr>
          <a:lstStyle/>
          <a:p>
            <a:r>
              <a:rPr lang="en-US" sz="4400" b="0" dirty="0">
                <a:solidFill>
                  <a:srgbClr val="FFFFFF"/>
                </a:solidFill>
              </a:rPr>
              <a:t>Eligible Activities Examples</a:t>
            </a:r>
            <a:br>
              <a:rPr lang="en-US" sz="4400" b="0" dirty="0">
                <a:solidFill>
                  <a:srgbClr val="FFFFFF"/>
                </a:solidFill>
              </a:rPr>
            </a:br>
            <a:r>
              <a:rPr lang="en-US" sz="4400" b="0" dirty="0">
                <a:solidFill>
                  <a:srgbClr val="FFFFFF"/>
                </a:solidFill>
              </a:rPr>
              <a:t>(Continued)</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bject 3"/>
          <p:cNvSpPr txBox="1"/>
          <p:nvPr/>
        </p:nvSpPr>
        <p:spPr>
          <a:xfrm>
            <a:off x="4427002" y="1045028"/>
            <a:ext cx="6728677" cy="5207075"/>
          </a:xfrm>
          <a:prstGeom prst="rect">
            <a:avLst/>
          </a:prstGeom>
        </p:spPr>
        <p:txBody>
          <a:bodyPr vert="horz" lIns="0" tIns="45720" rIns="0" bIns="45720" rtlCol="0" anchor="t">
            <a:normAutofit/>
          </a:bodyPr>
          <a:lstStyle/>
          <a:p>
            <a:pPr marL="12700" defTabSz="914400">
              <a:lnSpc>
                <a:spcPct val="90000"/>
              </a:lnSpc>
              <a:spcBef>
                <a:spcPts val="690"/>
              </a:spcBef>
              <a:buClr>
                <a:schemeClr val="accent1"/>
              </a:buClr>
              <a:buSzPct val="112500"/>
              <a:tabLst>
                <a:tab pos="354965" algn="l"/>
                <a:tab pos="355600" algn="l"/>
              </a:tabLst>
            </a:pPr>
            <a:r>
              <a:rPr lang="en-US" sz="2000" spc="-5" dirty="0">
                <a:solidFill>
                  <a:schemeClr val="tx1">
                    <a:lumMod val="75000"/>
                    <a:lumOff val="25000"/>
                  </a:schemeClr>
                </a:solidFill>
              </a:rPr>
              <a:t>Carrying</a:t>
            </a:r>
            <a:r>
              <a:rPr lang="en-US" sz="2000" spc="15" dirty="0">
                <a:solidFill>
                  <a:schemeClr val="tx1">
                    <a:lumMod val="75000"/>
                    <a:lumOff val="25000"/>
                  </a:schemeClr>
                </a:solidFill>
              </a:rPr>
              <a:t> </a:t>
            </a:r>
            <a:r>
              <a:rPr lang="en-US" sz="2000" spc="-10" dirty="0">
                <a:solidFill>
                  <a:schemeClr val="tx1">
                    <a:lumMod val="75000"/>
                    <a:lumOff val="25000"/>
                  </a:schemeClr>
                </a:solidFill>
              </a:rPr>
              <a:t>out</a:t>
            </a:r>
            <a:r>
              <a:rPr lang="en-US" sz="2000" spc="25" dirty="0">
                <a:solidFill>
                  <a:schemeClr val="tx1">
                    <a:lumMod val="75000"/>
                    <a:lumOff val="25000"/>
                  </a:schemeClr>
                </a:solidFill>
              </a:rPr>
              <a:t> </a:t>
            </a:r>
            <a:r>
              <a:rPr lang="en-US" sz="2000" spc="-5" dirty="0">
                <a:solidFill>
                  <a:schemeClr val="tx1">
                    <a:lumMod val="75000"/>
                    <a:lumOff val="25000"/>
                  </a:schemeClr>
                </a:solidFill>
              </a:rPr>
              <a:t>activities</a:t>
            </a:r>
            <a:r>
              <a:rPr lang="en-US" sz="2000" spc="-20" dirty="0">
                <a:solidFill>
                  <a:schemeClr val="tx1">
                    <a:lumMod val="75000"/>
                    <a:lumOff val="25000"/>
                  </a:schemeClr>
                </a:solidFill>
              </a:rPr>
              <a:t> </a:t>
            </a:r>
            <a:r>
              <a:rPr lang="en-US" sz="2000" spc="-5" dirty="0">
                <a:solidFill>
                  <a:schemeClr val="tx1">
                    <a:lumMod val="75000"/>
                    <a:lumOff val="25000"/>
                  </a:schemeClr>
                </a:solidFill>
              </a:rPr>
              <a:t>eligible</a:t>
            </a:r>
            <a:r>
              <a:rPr lang="en-US" sz="2000" spc="-20" dirty="0">
                <a:solidFill>
                  <a:schemeClr val="tx1">
                    <a:lumMod val="75000"/>
                    <a:lumOff val="25000"/>
                  </a:schemeClr>
                </a:solidFill>
              </a:rPr>
              <a:t> </a:t>
            </a:r>
            <a:r>
              <a:rPr lang="en-US" sz="2000" spc="-5" dirty="0">
                <a:solidFill>
                  <a:schemeClr val="tx1">
                    <a:lumMod val="75000"/>
                    <a:lumOff val="25000"/>
                  </a:schemeClr>
                </a:solidFill>
              </a:rPr>
              <a:t>under</a:t>
            </a:r>
            <a:r>
              <a:rPr lang="en-US" sz="2000" spc="15" dirty="0">
                <a:solidFill>
                  <a:schemeClr val="tx1">
                    <a:lumMod val="75000"/>
                    <a:lumOff val="25000"/>
                  </a:schemeClr>
                </a:solidFill>
              </a:rPr>
              <a:t> </a:t>
            </a:r>
            <a:r>
              <a:rPr lang="en-US" sz="2000" spc="-5" dirty="0">
                <a:solidFill>
                  <a:schemeClr val="tx1">
                    <a:lumMod val="75000"/>
                    <a:lumOff val="25000"/>
                  </a:schemeClr>
                </a:solidFill>
              </a:rPr>
              <a:t>IHBG</a:t>
            </a:r>
            <a:r>
              <a:rPr lang="en-US" sz="2000" spc="20" dirty="0">
                <a:solidFill>
                  <a:schemeClr val="tx1">
                    <a:lumMod val="75000"/>
                    <a:lumOff val="25000"/>
                  </a:schemeClr>
                </a:solidFill>
              </a:rPr>
              <a:t> </a:t>
            </a:r>
            <a:r>
              <a:rPr lang="en-US" sz="2000" spc="-10" dirty="0">
                <a:solidFill>
                  <a:schemeClr val="tx1">
                    <a:lumMod val="75000"/>
                    <a:lumOff val="25000"/>
                  </a:schemeClr>
                </a:solidFill>
              </a:rPr>
              <a:t>provided</a:t>
            </a:r>
            <a:r>
              <a:rPr lang="en-US" sz="2000" spc="30" dirty="0">
                <a:solidFill>
                  <a:schemeClr val="tx1">
                    <a:lumMod val="75000"/>
                    <a:lumOff val="25000"/>
                  </a:schemeClr>
                </a:solidFill>
              </a:rPr>
              <a:t> </a:t>
            </a:r>
            <a:r>
              <a:rPr lang="en-US" sz="2000" spc="-5" dirty="0">
                <a:solidFill>
                  <a:schemeClr val="tx1">
                    <a:lumMod val="75000"/>
                    <a:lumOff val="25000"/>
                  </a:schemeClr>
                </a:solidFill>
              </a:rPr>
              <a:t>those</a:t>
            </a:r>
            <a:r>
              <a:rPr lang="en-US" sz="2000" spc="20" dirty="0">
                <a:solidFill>
                  <a:schemeClr val="tx1">
                    <a:lumMod val="75000"/>
                    <a:lumOff val="25000"/>
                  </a:schemeClr>
                </a:solidFill>
              </a:rPr>
              <a:t> </a:t>
            </a:r>
            <a:r>
              <a:rPr lang="en-US" sz="2000" spc="-5" dirty="0">
                <a:solidFill>
                  <a:schemeClr val="tx1">
                    <a:lumMod val="75000"/>
                    <a:lumOff val="25000"/>
                  </a:schemeClr>
                </a:solidFill>
              </a:rPr>
              <a:t>activities</a:t>
            </a:r>
            <a:r>
              <a:rPr lang="en-US" sz="2000" spc="-20" dirty="0">
                <a:solidFill>
                  <a:schemeClr val="tx1">
                    <a:lumMod val="75000"/>
                    <a:lumOff val="25000"/>
                  </a:schemeClr>
                </a:solidFill>
              </a:rPr>
              <a:t> </a:t>
            </a:r>
            <a:r>
              <a:rPr lang="en-US" sz="2000" spc="-5" dirty="0">
                <a:solidFill>
                  <a:schemeClr val="tx1">
                    <a:lumMod val="75000"/>
                    <a:lumOff val="25000"/>
                  </a:schemeClr>
                </a:solidFill>
              </a:rPr>
              <a:t>will</a:t>
            </a:r>
            <a:r>
              <a:rPr lang="en-US" sz="2000" spc="5" dirty="0">
                <a:solidFill>
                  <a:schemeClr val="tx1">
                    <a:lumMod val="75000"/>
                    <a:lumOff val="25000"/>
                  </a:schemeClr>
                </a:solidFill>
              </a:rPr>
              <a:t> </a:t>
            </a:r>
            <a:r>
              <a:rPr lang="en-US" sz="2000" spc="-15" dirty="0">
                <a:solidFill>
                  <a:schemeClr val="tx1">
                    <a:lumMod val="75000"/>
                    <a:lumOff val="25000"/>
                  </a:schemeClr>
                </a:solidFill>
              </a:rPr>
              <a:t>prevent,</a:t>
            </a:r>
            <a:r>
              <a:rPr lang="en-US" sz="2000" spc="45" dirty="0">
                <a:solidFill>
                  <a:schemeClr val="tx1">
                    <a:lumMod val="75000"/>
                    <a:lumOff val="25000"/>
                  </a:schemeClr>
                </a:solidFill>
              </a:rPr>
              <a:t> </a:t>
            </a:r>
            <a:r>
              <a:rPr lang="en-US" sz="2000" spc="-15" dirty="0">
                <a:solidFill>
                  <a:schemeClr val="tx1">
                    <a:lumMod val="75000"/>
                    <a:lumOff val="25000"/>
                  </a:schemeClr>
                </a:solidFill>
              </a:rPr>
              <a:t>prepare</a:t>
            </a:r>
            <a:r>
              <a:rPr lang="en-US" sz="2000" spc="40" dirty="0">
                <a:solidFill>
                  <a:schemeClr val="tx1">
                    <a:lumMod val="75000"/>
                    <a:lumOff val="25000"/>
                  </a:schemeClr>
                </a:solidFill>
              </a:rPr>
              <a:t> </a:t>
            </a:r>
            <a:r>
              <a:rPr lang="en-US" sz="2000" spc="-50" dirty="0">
                <a:solidFill>
                  <a:schemeClr val="tx1">
                    <a:lumMod val="75000"/>
                    <a:lumOff val="25000"/>
                  </a:schemeClr>
                </a:solidFill>
              </a:rPr>
              <a:t>for,</a:t>
            </a:r>
            <a:r>
              <a:rPr lang="en-US" sz="2000" spc="20" dirty="0">
                <a:solidFill>
                  <a:schemeClr val="tx1">
                    <a:lumMod val="75000"/>
                    <a:lumOff val="25000"/>
                  </a:schemeClr>
                </a:solidFill>
              </a:rPr>
              <a:t> </a:t>
            </a:r>
            <a:r>
              <a:rPr lang="en-US" sz="2000" spc="-5" dirty="0">
                <a:solidFill>
                  <a:schemeClr val="tx1">
                    <a:lumMod val="75000"/>
                    <a:lumOff val="25000"/>
                  </a:schemeClr>
                </a:solidFill>
              </a:rPr>
              <a:t>and</a:t>
            </a:r>
            <a:r>
              <a:rPr lang="en-US" sz="2000" spc="10" dirty="0">
                <a:solidFill>
                  <a:schemeClr val="tx1">
                    <a:lumMod val="75000"/>
                    <a:lumOff val="25000"/>
                  </a:schemeClr>
                </a:solidFill>
              </a:rPr>
              <a:t> </a:t>
            </a:r>
            <a:r>
              <a:rPr lang="en-US" sz="2000" spc="-10" dirty="0">
                <a:solidFill>
                  <a:schemeClr val="tx1">
                    <a:lumMod val="75000"/>
                    <a:lumOff val="25000"/>
                  </a:schemeClr>
                </a:solidFill>
              </a:rPr>
              <a:t>respond</a:t>
            </a:r>
            <a:r>
              <a:rPr lang="en-US" sz="2000" spc="30" dirty="0">
                <a:solidFill>
                  <a:schemeClr val="tx1">
                    <a:lumMod val="75000"/>
                    <a:lumOff val="25000"/>
                  </a:schemeClr>
                </a:solidFill>
              </a:rPr>
              <a:t> </a:t>
            </a:r>
            <a:r>
              <a:rPr lang="en-US" sz="2000" spc="-10" dirty="0">
                <a:solidFill>
                  <a:schemeClr val="tx1">
                    <a:lumMod val="75000"/>
                    <a:lumOff val="25000"/>
                  </a:schemeClr>
                </a:solidFill>
              </a:rPr>
              <a:t>to COVID-19;</a:t>
            </a:r>
          </a:p>
          <a:p>
            <a:pPr marL="12700" defTabSz="914400">
              <a:lnSpc>
                <a:spcPct val="90000"/>
              </a:lnSpc>
              <a:spcBef>
                <a:spcPts val="690"/>
              </a:spcBef>
              <a:buClr>
                <a:schemeClr val="accent1"/>
              </a:buClr>
              <a:buSzPct val="112500"/>
              <a:tabLst>
                <a:tab pos="354965" algn="l"/>
                <a:tab pos="355600" algn="l"/>
              </a:tabLst>
            </a:pPr>
            <a:endParaRPr lang="en-US" sz="2000" dirty="0">
              <a:solidFill>
                <a:schemeClr val="tx1">
                  <a:lumMod val="75000"/>
                  <a:lumOff val="25000"/>
                </a:schemeClr>
              </a:solidFill>
            </a:endParaRPr>
          </a:p>
          <a:p>
            <a:pPr marL="812800" lvl="1" indent="-342900" defTabSz="914400">
              <a:lnSpc>
                <a:spcPct val="90000"/>
              </a:lnSpc>
              <a:buSzPct val="112500"/>
              <a:buFont typeface="Arial" panose="020B0604020202020204" pitchFamily="34" charset="0"/>
              <a:buChar char="•"/>
              <a:tabLst>
                <a:tab pos="354965" algn="l"/>
                <a:tab pos="355600" algn="l"/>
              </a:tabLst>
            </a:pPr>
            <a:r>
              <a:rPr lang="en-US" sz="2000" spc="-15" dirty="0">
                <a:solidFill>
                  <a:schemeClr val="tx1">
                    <a:lumMod val="75000"/>
                    <a:lumOff val="25000"/>
                  </a:schemeClr>
                </a:solidFill>
              </a:rPr>
              <a:t>Payment</a:t>
            </a:r>
            <a:r>
              <a:rPr lang="en-US" sz="2000" spc="-5" dirty="0">
                <a:solidFill>
                  <a:schemeClr val="tx1">
                    <a:lumMod val="75000"/>
                    <a:lumOff val="25000"/>
                  </a:schemeClr>
                </a:solidFill>
              </a:rPr>
              <a:t> of</a:t>
            </a:r>
            <a:r>
              <a:rPr lang="en-US" sz="2000" spc="-10" dirty="0">
                <a:solidFill>
                  <a:schemeClr val="tx1">
                    <a:lumMod val="75000"/>
                    <a:lumOff val="25000"/>
                  </a:schemeClr>
                </a:solidFill>
              </a:rPr>
              <a:t> tenant</a:t>
            </a:r>
            <a:r>
              <a:rPr lang="en-US" sz="2000" spc="-15" dirty="0">
                <a:solidFill>
                  <a:schemeClr val="tx1">
                    <a:lumMod val="75000"/>
                    <a:lumOff val="25000"/>
                  </a:schemeClr>
                </a:solidFill>
              </a:rPr>
              <a:t> </a:t>
            </a:r>
            <a:r>
              <a:rPr lang="en-US" sz="2000" spc="-5" dirty="0">
                <a:solidFill>
                  <a:schemeClr val="tx1">
                    <a:lumMod val="75000"/>
                    <a:lumOff val="25000"/>
                  </a:schemeClr>
                </a:solidFill>
              </a:rPr>
              <a:t>and </a:t>
            </a:r>
            <a:r>
              <a:rPr lang="en-US" sz="2000" spc="-10" dirty="0">
                <a:solidFill>
                  <a:schemeClr val="tx1">
                    <a:lumMod val="75000"/>
                    <a:lumOff val="25000"/>
                  </a:schemeClr>
                </a:solidFill>
              </a:rPr>
              <a:t>homebuyer</a:t>
            </a:r>
            <a:r>
              <a:rPr lang="en-US" sz="2000" spc="20" dirty="0">
                <a:solidFill>
                  <a:schemeClr val="tx1">
                    <a:lumMod val="75000"/>
                    <a:lumOff val="25000"/>
                  </a:schemeClr>
                </a:solidFill>
              </a:rPr>
              <a:t> </a:t>
            </a:r>
            <a:r>
              <a:rPr lang="en-US" sz="2000" spc="-5" dirty="0">
                <a:solidFill>
                  <a:schemeClr val="tx1">
                    <a:lumMod val="75000"/>
                    <a:lumOff val="25000"/>
                  </a:schemeClr>
                </a:solidFill>
              </a:rPr>
              <a:t>utilities;</a:t>
            </a:r>
            <a:endParaRPr lang="en-US" sz="2000" dirty="0">
              <a:solidFill>
                <a:schemeClr val="tx1">
                  <a:lumMod val="75000"/>
                  <a:lumOff val="25000"/>
                </a:schemeClr>
              </a:solidFill>
            </a:endParaRPr>
          </a:p>
          <a:p>
            <a:pPr marL="812800" lvl="1" indent="-342900" defTabSz="914400">
              <a:lnSpc>
                <a:spcPct val="90000"/>
              </a:lnSpc>
              <a:buSzPct val="112500"/>
              <a:buFont typeface="Arial" panose="020B0604020202020204" pitchFamily="34" charset="0"/>
              <a:buChar char="•"/>
              <a:tabLst>
                <a:tab pos="354965" algn="l"/>
                <a:tab pos="355600" algn="l"/>
              </a:tabLst>
            </a:pPr>
            <a:r>
              <a:rPr lang="en-US" sz="2000" spc="-10" dirty="0">
                <a:solidFill>
                  <a:schemeClr val="tx1">
                    <a:lumMod val="75000"/>
                    <a:lumOff val="25000"/>
                  </a:schemeClr>
                </a:solidFill>
              </a:rPr>
              <a:t>Installing</a:t>
            </a:r>
            <a:r>
              <a:rPr lang="en-US" sz="2000" spc="-5" dirty="0">
                <a:solidFill>
                  <a:schemeClr val="tx1">
                    <a:lumMod val="75000"/>
                    <a:lumOff val="25000"/>
                  </a:schemeClr>
                </a:solidFill>
              </a:rPr>
              <a:t> a</a:t>
            </a:r>
            <a:r>
              <a:rPr lang="en-US" sz="2000" spc="-30" dirty="0">
                <a:solidFill>
                  <a:schemeClr val="tx1">
                    <a:lumMod val="75000"/>
                    <a:lumOff val="25000"/>
                  </a:schemeClr>
                </a:solidFill>
              </a:rPr>
              <a:t> </a:t>
            </a:r>
            <a:r>
              <a:rPr lang="en-US" sz="2000" spc="-15" dirty="0">
                <a:solidFill>
                  <a:schemeClr val="tx1">
                    <a:lumMod val="75000"/>
                    <a:lumOff val="25000"/>
                  </a:schemeClr>
                </a:solidFill>
              </a:rPr>
              <a:t>lockbox</a:t>
            </a:r>
            <a:r>
              <a:rPr lang="en-US" sz="2000" spc="25" dirty="0">
                <a:solidFill>
                  <a:schemeClr val="tx1">
                    <a:lumMod val="75000"/>
                    <a:lumOff val="25000"/>
                  </a:schemeClr>
                </a:solidFill>
              </a:rPr>
              <a:t> </a:t>
            </a:r>
            <a:r>
              <a:rPr lang="en-US" sz="2000" spc="-5" dirty="0">
                <a:solidFill>
                  <a:schemeClr val="tx1">
                    <a:lumMod val="75000"/>
                    <a:lumOff val="25000"/>
                  </a:schemeClr>
                </a:solidFill>
              </a:rPr>
              <a:t>or</a:t>
            </a:r>
            <a:r>
              <a:rPr lang="en-US" sz="2000" spc="5" dirty="0">
                <a:solidFill>
                  <a:schemeClr val="tx1">
                    <a:lumMod val="75000"/>
                    <a:lumOff val="25000"/>
                  </a:schemeClr>
                </a:solidFill>
              </a:rPr>
              <a:t> </a:t>
            </a:r>
            <a:r>
              <a:rPr lang="en-US" sz="2000" spc="-5" dirty="0">
                <a:solidFill>
                  <a:schemeClr val="tx1">
                    <a:lumMod val="75000"/>
                    <a:lumOff val="25000"/>
                  </a:schemeClr>
                </a:solidFill>
              </a:rPr>
              <a:t>other</a:t>
            </a:r>
            <a:r>
              <a:rPr lang="en-US" sz="2000" spc="35" dirty="0">
                <a:solidFill>
                  <a:schemeClr val="tx1">
                    <a:lumMod val="75000"/>
                    <a:lumOff val="25000"/>
                  </a:schemeClr>
                </a:solidFill>
              </a:rPr>
              <a:t> </a:t>
            </a:r>
            <a:r>
              <a:rPr lang="en-US" sz="2000" spc="-10" dirty="0">
                <a:solidFill>
                  <a:schemeClr val="tx1">
                    <a:lumMod val="75000"/>
                    <a:lumOff val="25000"/>
                  </a:schemeClr>
                </a:solidFill>
              </a:rPr>
              <a:t>method</a:t>
            </a:r>
            <a:r>
              <a:rPr lang="en-US" sz="2000" spc="15" dirty="0">
                <a:solidFill>
                  <a:schemeClr val="tx1">
                    <a:lumMod val="75000"/>
                    <a:lumOff val="25000"/>
                  </a:schemeClr>
                </a:solidFill>
              </a:rPr>
              <a:t> </a:t>
            </a:r>
            <a:r>
              <a:rPr lang="en-US" sz="2000" spc="-15" dirty="0">
                <a:solidFill>
                  <a:schemeClr val="tx1">
                    <a:lumMod val="75000"/>
                    <a:lumOff val="25000"/>
                  </a:schemeClr>
                </a:solidFill>
              </a:rPr>
              <a:t>for</a:t>
            </a:r>
            <a:r>
              <a:rPr lang="en-US" sz="2000" spc="15" dirty="0">
                <a:solidFill>
                  <a:schemeClr val="tx1">
                    <a:lumMod val="75000"/>
                    <a:lumOff val="25000"/>
                  </a:schemeClr>
                </a:solidFill>
              </a:rPr>
              <a:t> </a:t>
            </a:r>
            <a:r>
              <a:rPr lang="en-US" sz="2000" spc="-10" dirty="0">
                <a:solidFill>
                  <a:schemeClr val="tx1">
                    <a:lumMod val="75000"/>
                    <a:lumOff val="25000"/>
                  </a:schemeClr>
                </a:solidFill>
              </a:rPr>
              <a:t>collecting</a:t>
            </a:r>
            <a:r>
              <a:rPr lang="en-US" sz="2000" dirty="0">
                <a:solidFill>
                  <a:schemeClr val="tx1">
                    <a:lumMod val="75000"/>
                    <a:lumOff val="25000"/>
                  </a:schemeClr>
                </a:solidFill>
              </a:rPr>
              <a:t> </a:t>
            </a:r>
            <a:r>
              <a:rPr lang="en-US" sz="2000" spc="-15" dirty="0">
                <a:solidFill>
                  <a:schemeClr val="tx1">
                    <a:lumMod val="75000"/>
                    <a:lumOff val="25000"/>
                  </a:schemeClr>
                </a:solidFill>
              </a:rPr>
              <a:t>rent</a:t>
            </a:r>
            <a:r>
              <a:rPr lang="en-US" sz="2000" spc="15" dirty="0">
                <a:solidFill>
                  <a:schemeClr val="tx1">
                    <a:lumMod val="75000"/>
                    <a:lumOff val="25000"/>
                  </a:schemeClr>
                </a:solidFill>
              </a:rPr>
              <a:t> </a:t>
            </a:r>
            <a:r>
              <a:rPr lang="en-US" sz="2000" spc="-10" dirty="0">
                <a:solidFill>
                  <a:schemeClr val="tx1">
                    <a:lumMod val="75000"/>
                    <a:lumOff val="25000"/>
                  </a:schemeClr>
                </a:solidFill>
              </a:rPr>
              <a:t>payments</a:t>
            </a:r>
            <a:r>
              <a:rPr lang="en-US" sz="2000" dirty="0">
                <a:solidFill>
                  <a:schemeClr val="tx1">
                    <a:lumMod val="75000"/>
                    <a:lumOff val="25000"/>
                  </a:schemeClr>
                </a:solidFill>
              </a:rPr>
              <a:t> </a:t>
            </a:r>
            <a:r>
              <a:rPr lang="en-US" sz="2000" spc="-5" dirty="0">
                <a:solidFill>
                  <a:schemeClr val="tx1">
                    <a:lumMod val="75000"/>
                    <a:lumOff val="25000"/>
                  </a:schemeClr>
                </a:solidFill>
              </a:rPr>
              <a:t>without</a:t>
            </a:r>
            <a:r>
              <a:rPr lang="en-US" sz="2000" spc="5" dirty="0">
                <a:solidFill>
                  <a:schemeClr val="tx1">
                    <a:lumMod val="75000"/>
                    <a:lumOff val="25000"/>
                  </a:schemeClr>
                </a:solidFill>
              </a:rPr>
              <a:t> </a:t>
            </a:r>
            <a:r>
              <a:rPr lang="en-US" sz="2000" spc="-5" dirty="0">
                <a:solidFill>
                  <a:schemeClr val="tx1">
                    <a:lumMod val="75000"/>
                    <a:lumOff val="25000"/>
                  </a:schemeClr>
                </a:solidFill>
              </a:rPr>
              <a:t>the</a:t>
            </a:r>
            <a:r>
              <a:rPr lang="en-US" sz="2000" spc="15" dirty="0">
                <a:solidFill>
                  <a:schemeClr val="tx1">
                    <a:lumMod val="75000"/>
                    <a:lumOff val="25000"/>
                  </a:schemeClr>
                </a:solidFill>
              </a:rPr>
              <a:t> </a:t>
            </a:r>
            <a:r>
              <a:rPr lang="en-US" sz="2000" spc="-10" dirty="0">
                <a:solidFill>
                  <a:schemeClr val="tx1">
                    <a:lumMod val="75000"/>
                    <a:lumOff val="25000"/>
                  </a:schemeClr>
                </a:solidFill>
              </a:rPr>
              <a:t>need</a:t>
            </a:r>
            <a:r>
              <a:rPr lang="en-US" sz="2000" spc="10" dirty="0">
                <a:solidFill>
                  <a:schemeClr val="tx1">
                    <a:lumMod val="75000"/>
                    <a:lumOff val="25000"/>
                  </a:schemeClr>
                </a:solidFill>
              </a:rPr>
              <a:t> </a:t>
            </a:r>
            <a:r>
              <a:rPr lang="en-US" sz="2000" spc="-15" dirty="0">
                <a:solidFill>
                  <a:schemeClr val="tx1">
                    <a:lumMod val="75000"/>
                    <a:lumOff val="25000"/>
                  </a:schemeClr>
                </a:solidFill>
              </a:rPr>
              <a:t>for</a:t>
            </a:r>
            <a:r>
              <a:rPr lang="en-US" sz="2000" spc="15" dirty="0">
                <a:solidFill>
                  <a:schemeClr val="tx1">
                    <a:lumMod val="75000"/>
                    <a:lumOff val="25000"/>
                  </a:schemeClr>
                </a:solidFill>
              </a:rPr>
              <a:t> </a:t>
            </a:r>
            <a:r>
              <a:rPr lang="en-US" sz="2000" spc="-10" dirty="0">
                <a:solidFill>
                  <a:schemeClr val="tx1">
                    <a:lumMod val="75000"/>
                    <a:lumOff val="25000"/>
                  </a:schemeClr>
                </a:solidFill>
              </a:rPr>
              <a:t>personal</a:t>
            </a:r>
            <a:r>
              <a:rPr lang="en-US" sz="2000" spc="10" dirty="0">
                <a:solidFill>
                  <a:schemeClr val="tx1">
                    <a:lumMod val="75000"/>
                    <a:lumOff val="25000"/>
                  </a:schemeClr>
                </a:solidFill>
              </a:rPr>
              <a:t> </a:t>
            </a:r>
            <a:r>
              <a:rPr lang="en-US" sz="2000" spc="-10" dirty="0">
                <a:solidFill>
                  <a:schemeClr val="tx1">
                    <a:lumMod val="75000"/>
                    <a:lumOff val="25000"/>
                  </a:schemeClr>
                </a:solidFill>
              </a:rPr>
              <a:t>contact;</a:t>
            </a:r>
            <a:endParaRPr lang="en-US" sz="2000" dirty="0">
              <a:solidFill>
                <a:schemeClr val="tx1">
                  <a:lumMod val="75000"/>
                  <a:lumOff val="25000"/>
                </a:schemeClr>
              </a:solidFill>
            </a:endParaRPr>
          </a:p>
          <a:p>
            <a:pPr marL="812800" lvl="1" indent="-342900" defTabSz="914400">
              <a:lnSpc>
                <a:spcPct val="90000"/>
              </a:lnSpc>
              <a:buSzPct val="112500"/>
              <a:buFont typeface="Arial" panose="020B0604020202020204" pitchFamily="34" charset="0"/>
              <a:buChar char="•"/>
              <a:tabLst>
                <a:tab pos="354965" algn="l"/>
                <a:tab pos="355600" algn="l"/>
              </a:tabLst>
            </a:pPr>
            <a:r>
              <a:rPr lang="en-US" sz="2000" spc="-10" dirty="0">
                <a:solidFill>
                  <a:schemeClr val="tx1">
                    <a:lumMod val="75000"/>
                    <a:lumOff val="25000"/>
                  </a:schemeClr>
                </a:solidFill>
              </a:rPr>
              <a:t>Supporting</a:t>
            </a:r>
            <a:r>
              <a:rPr lang="en-US" sz="2000" spc="5" dirty="0">
                <a:solidFill>
                  <a:schemeClr val="tx1">
                    <a:lumMod val="75000"/>
                    <a:lumOff val="25000"/>
                  </a:schemeClr>
                </a:solidFill>
              </a:rPr>
              <a:t> </a:t>
            </a:r>
            <a:r>
              <a:rPr lang="en-US" sz="2000" spc="-5" dirty="0">
                <a:solidFill>
                  <a:schemeClr val="tx1">
                    <a:lumMod val="75000"/>
                    <a:lumOff val="25000"/>
                  </a:schemeClr>
                </a:solidFill>
              </a:rPr>
              <a:t>laundry</a:t>
            </a:r>
            <a:r>
              <a:rPr lang="en-US" sz="2000" spc="-10" dirty="0">
                <a:solidFill>
                  <a:schemeClr val="tx1">
                    <a:lumMod val="75000"/>
                    <a:lumOff val="25000"/>
                  </a:schemeClr>
                </a:solidFill>
              </a:rPr>
              <a:t> </a:t>
            </a:r>
            <a:r>
              <a:rPr lang="en-US" sz="2000" spc="-5" dirty="0">
                <a:solidFill>
                  <a:schemeClr val="tx1">
                    <a:lumMod val="75000"/>
                    <a:lumOff val="25000"/>
                  </a:schemeClr>
                </a:solidFill>
              </a:rPr>
              <a:t>facilities</a:t>
            </a:r>
            <a:r>
              <a:rPr lang="en-US" sz="2000" spc="-25" dirty="0">
                <a:solidFill>
                  <a:schemeClr val="tx1">
                    <a:lumMod val="75000"/>
                    <a:lumOff val="25000"/>
                  </a:schemeClr>
                </a:solidFill>
              </a:rPr>
              <a:t> </a:t>
            </a:r>
            <a:r>
              <a:rPr lang="en-US" sz="2000" spc="-10" dirty="0">
                <a:solidFill>
                  <a:schemeClr val="tx1">
                    <a:lumMod val="75000"/>
                    <a:lumOff val="25000"/>
                  </a:schemeClr>
                </a:solidFill>
              </a:rPr>
              <a:t>to</a:t>
            </a:r>
            <a:r>
              <a:rPr lang="en-US" sz="2000" spc="5" dirty="0">
                <a:solidFill>
                  <a:schemeClr val="tx1">
                    <a:lumMod val="75000"/>
                    <a:lumOff val="25000"/>
                  </a:schemeClr>
                </a:solidFill>
              </a:rPr>
              <a:t> </a:t>
            </a:r>
            <a:r>
              <a:rPr lang="en-US" sz="2000" spc="-5" dirty="0">
                <a:solidFill>
                  <a:schemeClr val="tx1">
                    <a:lumMod val="75000"/>
                    <a:lumOff val="25000"/>
                  </a:schemeClr>
                </a:solidFill>
              </a:rPr>
              <a:t>assist</a:t>
            </a:r>
            <a:r>
              <a:rPr lang="en-US" sz="2000" spc="-10" dirty="0">
                <a:solidFill>
                  <a:schemeClr val="tx1">
                    <a:lumMod val="75000"/>
                    <a:lumOff val="25000"/>
                  </a:schemeClr>
                </a:solidFill>
              </a:rPr>
              <a:t> residents</a:t>
            </a:r>
            <a:r>
              <a:rPr lang="en-US" sz="2000" spc="15" dirty="0">
                <a:solidFill>
                  <a:schemeClr val="tx1">
                    <a:lumMod val="75000"/>
                    <a:lumOff val="25000"/>
                  </a:schemeClr>
                </a:solidFill>
              </a:rPr>
              <a:t> </a:t>
            </a:r>
            <a:r>
              <a:rPr lang="en-US" sz="2000" spc="-5" dirty="0">
                <a:solidFill>
                  <a:schemeClr val="tx1">
                    <a:lumMod val="75000"/>
                    <a:lumOff val="25000"/>
                  </a:schemeClr>
                </a:solidFill>
              </a:rPr>
              <a:t>with</a:t>
            </a:r>
            <a:r>
              <a:rPr lang="en-US" sz="2000" dirty="0">
                <a:solidFill>
                  <a:schemeClr val="tx1">
                    <a:lumMod val="75000"/>
                    <a:lumOff val="25000"/>
                  </a:schemeClr>
                </a:solidFill>
              </a:rPr>
              <a:t> </a:t>
            </a:r>
            <a:r>
              <a:rPr lang="en-US" sz="2000" spc="-5" dirty="0">
                <a:solidFill>
                  <a:schemeClr val="tx1">
                    <a:lumMod val="75000"/>
                    <a:lumOff val="25000"/>
                  </a:schemeClr>
                </a:solidFill>
              </a:rPr>
              <a:t>eliminating</a:t>
            </a:r>
            <a:r>
              <a:rPr lang="en-US" sz="2000" spc="-25" dirty="0">
                <a:solidFill>
                  <a:schemeClr val="tx1">
                    <a:lumMod val="75000"/>
                    <a:lumOff val="25000"/>
                  </a:schemeClr>
                </a:solidFill>
              </a:rPr>
              <a:t> </a:t>
            </a:r>
            <a:r>
              <a:rPr lang="en-US" sz="2000" spc="-5" dirty="0">
                <a:solidFill>
                  <a:schemeClr val="tx1">
                    <a:lumMod val="75000"/>
                    <a:lumOff val="25000"/>
                  </a:schemeClr>
                </a:solidFill>
              </a:rPr>
              <a:t>the</a:t>
            </a:r>
            <a:r>
              <a:rPr lang="en-US" sz="2000" dirty="0">
                <a:solidFill>
                  <a:schemeClr val="tx1">
                    <a:lumMod val="75000"/>
                    <a:lumOff val="25000"/>
                  </a:schemeClr>
                </a:solidFill>
              </a:rPr>
              <a:t> </a:t>
            </a:r>
            <a:r>
              <a:rPr lang="en-US" sz="2000" spc="-10" dirty="0">
                <a:solidFill>
                  <a:schemeClr val="tx1">
                    <a:lumMod val="75000"/>
                    <a:lumOff val="25000"/>
                  </a:schemeClr>
                </a:solidFill>
              </a:rPr>
              <a:t>spread</a:t>
            </a:r>
            <a:r>
              <a:rPr lang="en-US" sz="2000" spc="30" dirty="0">
                <a:solidFill>
                  <a:schemeClr val="tx1">
                    <a:lumMod val="75000"/>
                    <a:lumOff val="25000"/>
                  </a:schemeClr>
                </a:solidFill>
              </a:rPr>
              <a:t> </a:t>
            </a:r>
            <a:r>
              <a:rPr lang="en-US" sz="2000" spc="-5" dirty="0">
                <a:solidFill>
                  <a:schemeClr val="tx1">
                    <a:lumMod val="75000"/>
                    <a:lumOff val="25000"/>
                  </a:schemeClr>
                </a:solidFill>
              </a:rPr>
              <a:t>of</a:t>
            </a:r>
            <a:r>
              <a:rPr lang="en-US" sz="2000" spc="5" dirty="0">
                <a:solidFill>
                  <a:schemeClr val="tx1">
                    <a:lumMod val="75000"/>
                    <a:lumOff val="25000"/>
                  </a:schemeClr>
                </a:solidFill>
              </a:rPr>
              <a:t> </a:t>
            </a:r>
            <a:r>
              <a:rPr lang="en-US" sz="2000" spc="-5" dirty="0">
                <a:solidFill>
                  <a:schemeClr val="tx1">
                    <a:lumMod val="75000"/>
                    <a:lumOff val="25000"/>
                  </a:schemeClr>
                </a:solidFill>
              </a:rPr>
              <a:t>COVID-19;</a:t>
            </a:r>
            <a:endParaRPr lang="en-US" sz="2000" dirty="0">
              <a:solidFill>
                <a:schemeClr val="tx1">
                  <a:lumMod val="75000"/>
                  <a:lumOff val="25000"/>
                </a:schemeClr>
              </a:solidFill>
            </a:endParaRPr>
          </a:p>
          <a:p>
            <a:pPr marL="812800" lvl="1" indent="-342900" defTabSz="914400">
              <a:lnSpc>
                <a:spcPct val="90000"/>
              </a:lnSpc>
              <a:buSzPct val="112500"/>
              <a:buFont typeface="Arial" panose="020B0604020202020204" pitchFamily="34" charset="0"/>
              <a:buChar char="•"/>
              <a:tabLst>
                <a:tab pos="354965" algn="l"/>
                <a:tab pos="355600" algn="l"/>
              </a:tabLst>
            </a:pPr>
            <a:r>
              <a:rPr lang="en-US" sz="2000" spc="-15" dirty="0">
                <a:solidFill>
                  <a:schemeClr val="tx1">
                    <a:lumMod val="75000"/>
                    <a:lumOff val="25000"/>
                  </a:schemeClr>
                </a:solidFill>
              </a:rPr>
              <a:t>Paying for</a:t>
            </a:r>
            <a:r>
              <a:rPr lang="en-US" sz="2000" spc="20" dirty="0">
                <a:solidFill>
                  <a:schemeClr val="tx1">
                    <a:lumMod val="75000"/>
                    <a:lumOff val="25000"/>
                  </a:schemeClr>
                </a:solidFill>
              </a:rPr>
              <a:t> </a:t>
            </a:r>
            <a:r>
              <a:rPr lang="en-US" sz="2000" spc="-5" dirty="0">
                <a:solidFill>
                  <a:schemeClr val="tx1">
                    <a:lumMod val="75000"/>
                    <a:lumOff val="25000"/>
                  </a:schemeClr>
                </a:solidFill>
              </a:rPr>
              <a:t>IHBG</a:t>
            </a:r>
            <a:r>
              <a:rPr lang="en-US" sz="2000" spc="15" dirty="0">
                <a:solidFill>
                  <a:schemeClr val="tx1">
                    <a:lumMod val="75000"/>
                    <a:lumOff val="25000"/>
                  </a:schemeClr>
                </a:solidFill>
              </a:rPr>
              <a:t> </a:t>
            </a:r>
            <a:r>
              <a:rPr lang="en-US" sz="2000" spc="-15" dirty="0">
                <a:solidFill>
                  <a:schemeClr val="tx1">
                    <a:lumMod val="75000"/>
                    <a:lumOff val="25000"/>
                  </a:schemeClr>
                </a:solidFill>
              </a:rPr>
              <a:t>operating</a:t>
            </a:r>
            <a:r>
              <a:rPr lang="en-US" sz="2000" spc="10" dirty="0">
                <a:solidFill>
                  <a:schemeClr val="tx1">
                    <a:lumMod val="75000"/>
                    <a:lumOff val="25000"/>
                  </a:schemeClr>
                </a:solidFill>
              </a:rPr>
              <a:t> </a:t>
            </a:r>
            <a:r>
              <a:rPr lang="en-US" sz="2000" spc="-10" dirty="0">
                <a:solidFill>
                  <a:schemeClr val="tx1">
                    <a:lumMod val="75000"/>
                    <a:lumOff val="25000"/>
                  </a:schemeClr>
                </a:solidFill>
              </a:rPr>
              <a:t>costs</a:t>
            </a:r>
            <a:r>
              <a:rPr lang="en-US" sz="2000" spc="15" dirty="0">
                <a:solidFill>
                  <a:schemeClr val="tx1">
                    <a:lumMod val="75000"/>
                    <a:lumOff val="25000"/>
                  </a:schemeClr>
                </a:solidFill>
              </a:rPr>
              <a:t> </a:t>
            </a:r>
            <a:r>
              <a:rPr lang="en-US" sz="2000" spc="-10" dirty="0">
                <a:solidFill>
                  <a:schemeClr val="tx1">
                    <a:lumMod val="75000"/>
                    <a:lumOff val="25000"/>
                  </a:schemeClr>
                </a:solidFill>
              </a:rPr>
              <a:t>due</a:t>
            </a:r>
            <a:r>
              <a:rPr lang="en-US" sz="2000" spc="5" dirty="0">
                <a:solidFill>
                  <a:schemeClr val="tx1">
                    <a:lumMod val="75000"/>
                    <a:lumOff val="25000"/>
                  </a:schemeClr>
                </a:solidFill>
              </a:rPr>
              <a:t> </a:t>
            </a:r>
            <a:r>
              <a:rPr lang="en-US" sz="2000" spc="-10" dirty="0">
                <a:solidFill>
                  <a:schemeClr val="tx1">
                    <a:lumMod val="75000"/>
                    <a:lumOff val="25000"/>
                  </a:schemeClr>
                </a:solidFill>
              </a:rPr>
              <a:t>to</a:t>
            </a:r>
            <a:r>
              <a:rPr lang="en-US" sz="2000" spc="15" dirty="0">
                <a:solidFill>
                  <a:schemeClr val="tx1">
                    <a:lumMod val="75000"/>
                    <a:lumOff val="25000"/>
                  </a:schemeClr>
                </a:solidFill>
              </a:rPr>
              <a:t> </a:t>
            </a:r>
            <a:r>
              <a:rPr lang="en-US" sz="2000" spc="-5" dirty="0">
                <a:solidFill>
                  <a:schemeClr val="tx1">
                    <a:lumMod val="75000"/>
                    <a:lumOff val="25000"/>
                  </a:schemeClr>
                </a:solidFill>
              </a:rPr>
              <a:t>a</a:t>
            </a:r>
            <a:r>
              <a:rPr lang="en-US" sz="2000" spc="5" dirty="0">
                <a:solidFill>
                  <a:schemeClr val="tx1">
                    <a:lumMod val="75000"/>
                    <a:lumOff val="25000"/>
                  </a:schemeClr>
                </a:solidFill>
              </a:rPr>
              <a:t> </a:t>
            </a:r>
            <a:r>
              <a:rPr lang="en-US" sz="2000" spc="-10" dirty="0">
                <a:solidFill>
                  <a:schemeClr val="tx1">
                    <a:lumMod val="75000"/>
                    <a:lumOff val="25000"/>
                  </a:schemeClr>
                </a:solidFill>
              </a:rPr>
              <a:t>significant</a:t>
            </a:r>
            <a:r>
              <a:rPr lang="en-US" sz="2000" spc="-25" dirty="0">
                <a:solidFill>
                  <a:schemeClr val="tx1">
                    <a:lumMod val="75000"/>
                    <a:lumOff val="25000"/>
                  </a:schemeClr>
                </a:solidFill>
              </a:rPr>
              <a:t> </a:t>
            </a:r>
            <a:r>
              <a:rPr lang="en-US" sz="2000" spc="-10" dirty="0">
                <a:solidFill>
                  <a:schemeClr val="tx1">
                    <a:lumMod val="75000"/>
                    <a:lumOff val="25000"/>
                  </a:schemeClr>
                </a:solidFill>
              </a:rPr>
              <a:t>reduction</a:t>
            </a:r>
            <a:r>
              <a:rPr lang="en-US" sz="2000" spc="30" dirty="0">
                <a:solidFill>
                  <a:schemeClr val="tx1">
                    <a:lumMod val="75000"/>
                    <a:lumOff val="25000"/>
                  </a:schemeClr>
                </a:solidFill>
              </a:rPr>
              <a:t> </a:t>
            </a:r>
            <a:r>
              <a:rPr lang="en-US" sz="2000" spc="-5" dirty="0">
                <a:solidFill>
                  <a:schemeClr val="tx1">
                    <a:lumMod val="75000"/>
                    <a:lumOff val="25000"/>
                  </a:schemeClr>
                </a:solidFill>
              </a:rPr>
              <a:t>in</a:t>
            </a:r>
            <a:r>
              <a:rPr lang="en-US" sz="2000" spc="-10" dirty="0">
                <a:solidFill>
                  <a:schemeClr val="tx1">
                    <a:lumMod val="75000"/>
                    <a:lumOff val="25000"/>
                  </a:schemeClr>
                </a:solidFill>
              </a:rPr>
              <a:t> </a:t>
            </a:r>
            <a:r>
              <a:rPr lang="en-US" sz="2000" spc="-15" dirty="0">
                <a:solidFill>
                  <a:schemeClr val="tx1">
                    <a:lumMod val="75000"/>
                    <a:lumOff val="25000"/>
                  </a:schemeClr>
                </a:solidFill>
              </a:rPr>
              <a:t>rent</a:t>
            </a:r>
            <a:r>
              <a:rPr lang="en-US" sz="2000" spc="20" dirty="0">
                <a:solidFill>
                  <a:schemeClr val="tx1">
                    <a:lumMod val="75000"/>
                    <a:lumOff val="25000"/>
                  </a:schemeClr>
                </a:solidFill>
              </a:rPr>
              <a:t> </a:t>
            </a:r>
            <a:r>
              <a:rPr lang="en-US" sz="2000" spc="-10" dirty="0">
                <a:solidFill>
                  <a:schemeClr val="tx1">
                    <a:lumMod val="75000"/>
                    <a:lumOff val="25000"/>
                  </a:schemeClr>
                </a:solidFill>
              </a:rPr>
              <a:t>receipts</a:t>
            </a:r>
            <a:r>
              <a:rPr lang="en-US" sz="2000" spc="45" dirty="0">
                <a:solidFill>
                  <a:schemeClr val="tx1">
                    <a:lumMod val="75000"/>
                    <a:lumOff val="25000"/>
                  </a:schemeClr>
                </a:solidFill>
              </a:rPr>
              <a:t> </a:t>
            </a:r>
            <a:r>
              <a:rPr lang="en-US" sz="2000" spc="-10" dirty="0">
                <a:solidFill>
                  <a:schemeClr val="tx1">
                    <a:lumMod val="75000"/>
                    <a:lumOff val="25000"/>
                  </a:schemeClr>
                </a:solidFill>
              </a:rPr>
              <a:t>caused</a:t>
            </a:r>
            <a:r>
              <a:rPr lang="en-US" sz="2000" dirty="0">
                <a:solidFill>
                  <a:schemeClr val="tx1">
                    <a:lumMod val="75000"/>
                    <a:lumOff val="25000"/>
                  </a:schemeClr>
                </a:solidFill>
              </a:rPr>
              <a:t> </a:t>
            </a:r>
            <a:r>
              <a:rPr lang="en-US" sz="2000" spc="-10" dirty="0">
                <a:solidFill>
                  <a:schemeClr val="tx1">
                    <a:lumMod val="75000"/>
                    <a:lumOff val="25000"/>
                  </a:schemeClr>
                </a:solidFill>
              </a:rPr>
              <a:t>by</a:t>
            </a:r>
            <a:r>
              <a:rPr lang="en-US" sz="2000" spc="15" dirty="0">
                <a:solidFill>
                  <a:schemeClr val="tx1">
                    <a:lumMod val="75000"/>
                    <a:lumOff val="25000"/>
                  </a:schemeClr>
                </a:solidFill>
              </a:rPr>
              <a:t> </a:t>
            </a:r>
            <a:r>
              <a:rPr lang="en-US" sz="2000" spc="-5" dirty="0">
                <a:solidFill>
                  <a:schemeClr val="tx1">
                    <a:lumMod val="75000"/>
                    <a:lumOff val="25000"/>
                  </a:schemeClr>
                </a:solidFill>
              </a:rPr>
              <a:t>COVID-19;</a:t>
            </a:r>
            <a:endParaRPr lang="en-US" sz="2000" dirty="0">
              <a:solidFill>
                <a:schemeClr val="tx1">
                  <a:lumMod val="75000"/>
                  <a:lumOff val="25000"/>
                </a:schemeClr>
              </a:solidFill>
            </a:endParaRPr>
          </a:p>
        </p:txBody>
      </p:sp>
      <p:sp>
        <p:nvSpPr>
          <p:cNvPr id="9" name="Slide Number Placeholder 8"/>
          <p:cNvSpPr>
            <a:spLocks noGrp="1"/>
          </p:cNvSpPr>
          <p:nvPr>
            <p:ph type="sldNum" sz="quarter" idx="12"/>
          </p:nvPr>
        </p:nvSpPr>
        <p:spPr/>
        <p:txBody>
          <a:bodyPr/>
          <a:lstStyle/>
          <a:p>
            <a:fld id="{E760783A-A40A-4A5E-95F7-ACFE048AA298}" type="slidenum">
              <a:rPr lang="en-US" smtClean="0"/>
              <a:t>22</a:t>
            </a:fld>
            <a:endParaRPr lang="en-US" dirty="0"/>
          </a:p>
        </p:txBody>
      </p:sp>
    </p:spTree>
    <p:extLst>
      <p:ext uri="{BB962C8B-B14F-4D97-AF65-F5344CB8AC3E}">
        <p14:creationId xmlns:p14="http://schemas.microsoft.com/office/powerpoint/2010/main" val="2191643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bject 2"/>
          <p:cNvSpPr txBox="1">
            <a:spLocks noGrp="1"/>
          </p:cNvSpPr>
          <p:nvPr>
            <p:ph type="title"/>
          </p:nvPr>
        </p:nvSpPr>
        <p:spPr>
          <a:xfrm>
            <a:off x="492370" y="605896"/>
            <a:ext cx="3084844" cy="5646208"/>
          </a:xfrm>
          <a:prstGeom prst="rect">
            <a:avLst/>
          </a:prstGeom>
        </p:spPr>
        <p:txBody>
          <a:bodyPr vert="horz" lIns="91440" tIns="45720" rIns="91440" bIns="45720" rtlCol="0" anchor="ctr">
            <a:normAutofit/>
          </a:bodyPr>
          <a:lstStyle/>
          <a:p>
            <a:r>
              <a:rPr lang="en-US" sz="3600" dirty="0">
                <a:solidFill>
                  <a:srgbClr val="FFFFFF"/>
                </a:solidFill>
                <a:latin typeface="+mj-lt"/>
              </a:rPr>
              <a:t>Eligible Activities Examples (Continued)</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object 4"/>
          <p:cNvSpPr txBox="1"/>
          <p:nvPr/>
        </p:nvSpPr>
        <p:spPr>
          <a:xfrm>
            <a:off x="4742016" y="881742"/>
            <a:ext cx="7094239" cy="5610497"/>
          </a:xfrm>
          <a:prstGeom prst="rect">
            <a:avLst/>
          </a:prstGeom>
        </p:spPr>
        <p:txBody>
          <a:bodyPr vert="horz" lIns="0" tIns="45720" rIns="0" bIns="45720" rtlCol="0" anchor="t">
            <a:normAutofit/>
          </a:bodyPr>
          <a:lstStyle/>
          <a:p>
            <a:pPr marL="12700" defTabSz="914400">
              <a:lnSpc>
                <a:spcPct val="90000"/>
              </a:lnSpc>
              <a:spcBef>
                <a:spcPts val="105"/>
              </a:spcBef>
              <a:buClr>
                <a:schemeClr val="accent1"/>
              </a:buClr>
              <a:buFont typeface="Calibri" panose="020F0502020204030204" pitchFamily="34" charset="0"/>
            </a:pPr>
            <a:r>
              <a:rPr lang="en-US" sz="2600" b="1" spc="-10" dirty="0">
                <a:solidFill>
                  <a:schemeClr val="tx1">
                    <a:lumMod val="75000"/>
                    <a:lumOff val="25000"/>
                  </a:schemeClr>
                </a:solidFill>
              </a:rPr>
              <a:t>Emergency</a:t>
            </a:r>
            <a:r>
              <a:rPr lang="en-US" sz="2600" b="1" spc="-15" dirty="0">
                <a:solidFill>
                  <a:schemeClr val="tx1">
                    <a:lumMod val="75000"/>
                    <a:lumOff val="25000"/>
                  </a:schemeClr>
                </a:solidFill>
              </a:rPr>
              <a:t> </a:t>
            </a:r>
            <a:r>
              <a:rPr lang="en-US" sz="2600" b="1" spc="-5" dirty="0">
                <a:solidFill>
                  <a:schemeClr val="tx1">
                    <a:lumMod val="75000"/>
                    <a:lumOff val="25000"/>
                  </a:schemeClr>
                </a:solidFill>
              </a:rPr>
              <a:t>Response (Continued)</a:t>
            </a:r>
            <a:endParaRPr lang="en-US" sz="2600" dirty="0">
              <a:solidFill>
                <a:schemeClr val="tx1">
                  <a:lumMod val="75000"/>
                  <a:lumOff val="25000"/>
                </a:schemeClr>
              </a:solidFill>
            </a:endParaRPr>
          </a:p>
          <a:p>
            <a:pPr defTabSz="914400">
              <a:lnSpc>
                <a:spcPct val="90000"/>
              </a:lnSpc>
              <a:spcBef>
                <a:spcPts val="50"/>
              </a:spcBef>
              <a:buClr>
                <a:schemeClr val="accent1"/>
              </a:buClr>
              <a:buFont typeface="Calibri" panose="020F0502020204030204" pitchFamily="34" charset="0"/>
            </a:pPr>
            <a:endParaRPr lang="en-US" dirty="0">
              <a:solidFill>
                <a:schemeClr val="tx1">
                  <a:lumMod val="75000"/>
                  <a:lumOff val="25000"/>
                </a:schemeClr>
              </a:solidFill>
            </a:endParaRPr>
          </a:p>
          <a:p>
            <a:pPr marL="355600" marR="677545" indent="-342900" defTabSz="914400">
              <a:lnSpc>
                <a:spcPct val="90000"/>
              </a:lnSpc>
              <a:spcBef>
                <a:spcPts val="5"/>
              </a:spcBef>
              <a:buSzPct val="112500"/>
              <a:buFont typeface="Arial" panose="020B0604020202020204" pitchFamily="34" charset="0"/>
              <a:buChar char="•"/>
              <a:tabLst>
                <a:tab pos="355600" algn="l"/>
              </a:tabLst>
            </a:pPr>
            <a:r>
              <a:rPr lang="en-US" sz="2200" spc="-5" dirty="0">
                <a:solidFill>
                  <a:schemeClr val="tx1">
                    <a:lumMod val="75000"/>
                    <a:lumOff val="25000"/>
                  </a:schemeClr>
                </a:solidFill>
              </a:rPr>
              <a:t>Carrying </a:t>
            </a:r>
            <a:r>
              <a:rPr lang="en-US" sz="2200" spc="-10" dirty="0">
                <a:solidFill>
                  <a:schemeClr val="tx1">
                    <a:lumMod val="75000"/>
                    <a:lumOff val="25000"/>
                  </a:schemeClr>
                </a:solidFill>
              </a:rPr>
              <a:t>out </a:t>
            </a:r>
            <a:r>
              <a:rPr lang="en-US" sz="2200" spc="-5" dirty="0">
                <a:solidFill>
                  <a:schemeClr val="tx1">
                    <a:lumMod val="75000"/>
                    <a:lumOff val="25000"/>
                  </a:schemeClr>
                </a:solidFill>
              </a:rPr>
              <a:t>activities </a:t>
            </a:r>
            <a:r>
              <a:rPr lang="en-US" sz="2200" spc="-10" dirty="0">
                <a:solidFill>
                  <a:schemeClr val="tx1">
                    <a:lumMod val="75000"/>
                    <a:lumOff val="25000"/>
                  </a:schemeClr>
                </a:solidFill>
              </a:rPr>
              <a:t>that would </a:t>
            </a:r>
            <a:r>
              <a:rPr lang="en-US" sz="2200" spc="-15" dirty="0">
                <a:solidFill>
                  <a:schemeClr val="tx1">
                    <a:lumMod val="75000"/>
                    <a:lumOff val="25000"/>
                  </a:schemeClr>
                </a:solidFill>
              </a:rPr>
              <a:t>prevent </a:t>
            </a:r>
            <a:r>
              <a:rPr lang="en-US" sz="2200" spc="-5" dirty="0">
                <a:solidFill>
                  <a:schemeClr val="tx1">
                    <a:lumMod val="75000"/>
                    <a:lumOff val="25000"/>
                  </a:schemeClr>
                </a:solidFill>
              </a:rPr>
              <a:t>individuals </a:t>
            </a:r>
            <a:r>
              <a:rPr lang="en-US" sz="2200" spc="-15" dirty="0">
                <a:solidFill>
                  <a:schemeClr val="tx1">
                    <a:lumMod val="75000"/>
                    <a:lumOff val="25000"/>
                  </a:schemeClr>
                </a:solidFill>
              </a:rPr>
              <a:t>from </a:t>
            </a:r>
            <a:r>
              <a:rPr lang="en-US" sz="2200" spc="-10" dirty="0">
                <a:solidFill>
                  <a:schemeClr val="tx1">
                    <a:lumMod val="75000"/>
                    <a:lumOff val="25000"/>
                  </a:schemeClr>
                </a:solidFill>
              </a:rPr>
              <a:t>becoming homeless </a:t>
            </a:r>
            <a:r>
              <a:rPr lang="en-US" sz="2200" spc="-5" dirty="0">
                <a:solidFill>
                  <a:schemeClr val="tx1">
                    <a:lumMod val="75000"/>
                    <a:lumOff val="25000"/>
                  </a:schemeClr>
                </a:solidFill>
              </a:rPr>
              <a:t>and </a:t>
            </a:r>
            <a:r>
              <a:rPr lang="en-US" sz="2200" spc="-10" dirty="0">
                <a:solidFill>
                  <a:schemeClr val="tx1">
                    <a:lumMod val="75000"/>
                    <a:lumOff val="25000"/>
                  </a:schemeClr>
                </a:solidFill>
              </a:rPr>
              <a:t>rapidly rehousing </a:t>
            </a:r>
            <a:r>
              <a:rPr lang="en-US" sz="2200" spc="-5" dirty="0">
                <a:solidFill>
                  <a:schemeClr val="tx1">
                    <a:lumMod val="75000"/>
                    <a:lumOff val="25000"/>
                  </a:schemeClr>
                </a:solidFill>
              </a:rPr>
              <a:t> </a:t>
            </a:r>
            <a:r>
              <a:rPr lang="en-US" sz="2200" spc="-10" dirty="0">
                <a:solidFill>
                  <a:schemeClr val="tx1">
                    <a:lumMod val="75000"/>
                    <a:lumOff val="25000"/>
                  </a:schemeClr>
                </a:solidFill>
              </a:rPr>
              <a:t>homeless</a:t>
            </a:r>
            <a:r>
              <a:rPr lang="en-US" sz="2200" spc="10" dirty="0">
                <a:solidFill>
                  <a:schemeClr val="tx1">
                    <a:lumMod val="75000"/>
                    <a:lumOff val="25000"/>
                  </a:schemeClr>
                </a:solidFill>
              </a:rPr>
              <a:t> </a:t>
            </a:r>
            <a:r>
              <a:rPr lang="en-US" sz="2200" spc="-5" dirty="0">
                <a:solidFill>
                  <a:schemeClr val="tx1">
                    <a:lumMod val="75000"/>
                    <a:lumOff val="25000"/>
                  </a:schemeClr>
                </a:solidFill>
              </a:rPr>
              <a:t>individuals;</a:t>
            </a:r>
            <a:endParaRPr lang="en-US" sz="2200" dirty="0">
              <a:solidFill>
                <a:schemeClr val="tx1">
                  <a:lumMod val="75000"/>
                  <a:lumOff val="25000"/>
                </a:schemeClr>
              </a:solidFill>
            </a:endParaRPr>
          </a:p>
          <a:p>
            <a:pPr marL="355600" marR="495934" indent="-342900" defTabSz="914400">
              <a:lnSpc>
                <a:spcPct val="90000"/>
              </a:lnSpc>
              <a:buSzPct val="112500"/>
              <a:buFont typeface="Arial" panose="020B0604020202020204" pitchFamily="34" charset="0"/>
              <a:buChar char="•"/>
              <a:tabLst>
                <a:tab pos="355600" algn="l"/>
              </a:tabLst>
            </a:pPr>
            <a:r>
              <a:rPr lang="en-US" sz="2200" spc="-5" dirty="0">
                <a:solidFill>
                  <a:schemeClr val="tx1">
                    <a:lumMod val="75000"/>
                    <a:lumOff val="25000"/>
                  </a:schemeClr>
                </a:solidFill>
              </a:rPr>
              <a:t>Acquiring, constructing, </a:t>
            </a:r>
            <a:r>
              <a:rPr lang="en-US" sz="2200" spc="-10" dirty="0">
                <a:solidFill>
                  <a:schemeClr val="tx1">
                    <a:lumMod val="75000"/>
                    <a:lumOff val="25000"/>
                  </a:schemeClr>
                </a:solidFill>
              </a:rPr>
              <a:t>converting, </a:t>
            </a:r>
            <a:r>
              <a:rPr lang="en-US" sz="2200" spc="-5" dirty="0">
                <a:solidFill>
                  <a:schemeClr val="tx1">
                    <a:lumMod val="75000"/>
                    <a:lumOff val="25000"/>
                  </a:schemeClr>
                </a:solidFill>
              </a:rPr>
              <a:t>or rehabilitating </a:t>
            </a:r>
            <a:r>
              <a:rPr lang="en-US" sz="2200" spc="-10" dirty="0">
                <a:solidFill>
                  <a:schemeClr val="tx1">
                    <a:lumMod val="75000"/>
                    <a:lumOff val="25000"/>
                  </a:schemeClr>
                </a:solidFill>
              </a:rPr>
              <a:t>structures </a:t>
            </a:r>
            <a:r>
              <a:rPr lang="en-US" sz="2200" spc="-5" dirty="0">
                <a:solidFill>
                  <a:schemeClr val="tx1">
                    <a:lumMod val="75000"/>
                    <a:lumOff val="25000"/>
                  </a:schemeClr>
                </a:solidFill>
              </a:rPr>
              <a:t>that </a:t>
            </a:r>
            <a:r>
              <a:rPr lang="en-US" sz="2200" spc="-10" dirty="0">
                <a:solidFill>
                  <a:schemeClr val="tx1">
                    <a:lumMod val="75000"/>
                    <a:lumOff val="25000"/>
                  </a:schemeClr>
                </a:solidFill>
              </a:rPr>
              <a:t>can </a:t>
            </a:r>
            <a:r>
              <a:rPr lang="en-US" sz="2200" spc="-5" dirty="0">
                <a:solidFill>
                  <a:schemeClr val="tx1">
                    <a:lumMod val="75000"/>
                    <a:lumOff val="25000"/>
                  </a:schemeClr>
                </a:solidFill>
              </a:rPr>
              <a:t>serve as </a:t>
            </a:r>
            <a:r>
              <a:rPr lang="en-US" sz="2200" spc="-10" dirty="0">
                <a:solidFill>
                  <a:schemeClr val="tx1">
                    <a:lumMod val="75000"/>
                    <a:lumOff val="25000"/>
                  </a:schemeClr>
                </a:solidFill>
              </a:rPr>
              <a:t>temporary emergency </a:t>
            </a:r>
            <a:r>
              <a:rPr lang="en-US" sz="2200" spc="-5" dirty="0">
                <a:solidFill>
                  <a:schemeClr val="tx1">
                    <a:lumMod val="75000"/>
                    <a:lumOff val="25000"/>
                  </a:schemeClr>
                </a:solidFill>
              </a:rPr>
              <a:t> </a:t>
            </a:r>
            <a:r>
              <a:rPr lang="en-US" sz="2200" spc="-10" dirty="0">
                <a:solidFill>
                  <a:schemeClr val="tx1">
                    <a:lumMod val="75000"/>
                    <a:lumOff val="25000"/>
                  </a:schemeClr>
                </a:solidFill>
              </a:rPr>
              <a:t>shelters, </a:t>
            </a:r>
            <a:r>
              <a:rPr lang="en-US" sz="2200" spc="-5" dirty="0">
                <a:solidFill>
                  <a:schemeClr val="tx1">
                    <a:lumMod val="75000"/>
                    <a:lumOff val="25000"/>
                  </a:schemeClr>
                </a:solidFill>
              </a:rPr>
              <a:t>or </a:t>
            </a:r>
            <a:r>
              <a:rPr lang="en-US" sz="2200" spc="-10" dirty="0">
                <a:solidFill>
                  <a:schemeClr val="tx1">
                    <a:lumMod val="75000"/>
                    <a:lumOff val="25000"/>
                  </a:schemeClr>
                </a:solidFill>
              </a:rPr>
              <a:t>converting existing facilities </a:t>
            </a:r>
            <a:r>
              <a:rPr lang="en-US" sz="2200" spc="-15" dirty="0">
                <a:solidFill>
                  <a:schemeClr val="tx1">
                    <a:lumMod val="75000"/>
                    <a:lumOff val="25000"/>
                  </a:schemeClr>
                </a:solidFill>
              </a:rPr>
              <a:t>for </a:t>
            </a:r>
            <a:r>
              <a:rPr lang="en-US" sz="2200" spc="-5" dirty="0">
                <a:solidFill>
                  <a:schemeClr val="tx1">
                    <a:lumMod val="75000"/>
                    <a:lumOff val="25000"/>
                  </a:schemeClr>
                </a:solidFill>
              </a:rPr>
              <a:t>this </a:t>
            </a:r>
            <a:r>
              <a:rPr lang="en-US" sz="2200" spc="-10" dirty="0">
                <a:solidFill>
                  <a:schemeClr val="tx1">
                    <a:lumMod val="75000"/>
                    <a:lumOff val="25000"/>
                  </a:schemeClr>
                </a:solidFill>
              </a:rPr>
              <a:t>purpose, to ensure homeless </a:t>
            </a:r>
            <a:r>
              <a:rPr lang="en-US" sz="2200" spc="-15" dirty="0">
                <a:solidFill>
                  <a:schemeClr val="tx1">
                    <a:lumMod val="75000"/>
                    <a:lumOff val="25000"/>
                  </a:schemeClr>
                </a:solidFill>
              </a:rPr>
              <a:t>persons are </a:t>
            </a:r>
            <a:r>
              <a:rPr lang="en-US" sz="2200" spc="-10" dirty="0">
                <a:solidFill>
                  <a:schemeClr val="tx1">
                    <a:lumMod val="75000"/>
                    <a:lumOff val="25000"/>
                  </a:schemeClr>
                </a:solidFill>
              </a:rPr>
              <a:t>provided </a:t>
            </a:r>
            <a:r>
              <a:rPr lang="en-US" sz="2200" spc="-15" dirty="0">
                <a:solidFill>
                  <a:schemeClr val="tx1">
                    <a:lumMod val="75000"/>
                    <a:lumOff val="25000"/>
                  </a:schemeClr>
                </a:solidFill>
              </a:rPr>
              <a:t>safe </a:t>
            </a:r>
            <a:r>
              <a:rPr lang="en-US" sz="2200" spc="-10" dirty="0">
                <a:solidFill>
                  <a:schemeClr val="tx1">
                    <a:lumMod val="75000"/>
                    <a:lumOff val="25000"/>
                  </a:schemeClr>
                </a:solidFill>
              </a:rPr>
              <a:t> shelter</a:t>
            </a:r>
            <a:r>
              <a:rPr lang="en-US" sz="2200" dirty="0">
                <a:solidFill>
                  <a:schemeClr val="tx1">
                    <a:lumMod val="75000"/>
                    <a:lumOff val="25000"/>
                  </a:schemeClr>
                </a:solidFill>
              </a:rPr>
              <a:t> </a:t>
            </a:r>
            <a:r>
              <a:rPr lang="en-US" sz="2200" spc="-5" dirty="0">
                <a:solidFill>
                  <a:schemeClr val="tx1">
                    <a:lumMod val="75000"/>
                    <a:lumOff val="25000"/>
                  </a:schemeClr>
                </a:solidFill>
              </a:rPr>
              <a:t>and</a:t>
            </a:r>
            <a:r>
              <a:rPr lang="en-US" sz="2200" spc="-15" dirty="0">
                <a:solidFill>
                  <a:schemeClr val="tx1">
                    <a:lumMod val="75000"/>
                    <a:lumOff val="25000"/>
                  </a:schemeClr>
                </a:solidFill>
              </a:rPr>
              <a:t> </a:t>
            </a:r>
            <a:r>
              <a:rPr lang="en-US" sz="2200" spc="-10" dirty="0">
                <a:solidFill>
                  <a:schemeClr val="tx1">
                    <a:lumMod val="75000"/>
                    <a:lumOff val="25000"/>
                  </a:schemeClr>
                </a:solidFill>
              </a:rPr>
              <a:t>to</a:t>
            </a:r>
            <a:r>
              <a:rPr lang="en-US" sz="2200" spc="5" dirty="0">
                <a:solidFill>
                  <a:schemeClr val="tx1">
                    <a:lumMod val="75000"/>
                    <a:lumOff val="25000"/>
                  </a:schemeClr>
                </a:solidFill>
              </a:rPr>
              <a:t> </a:t>
            </a:r>
            <a:r>
              <a:rPr lang="en-US" sz="2200" spc="-5" dirty="0">
                <a:solidFill>
                  <a:schemeClr val="tx1">
                    <a:lumMod val="75000"/>
                    <a:lumOff val="25000"/>
                  </a:schemeClr>
                </a:solidFill>
              </a:rPr>
              <a:t>minimize</a:t>
            </a:r>
            <a:r>
              <a:rPr lang="en-US" sz="2200" spc="-20" dirty="0">
                <a:solidFill>
                  <a:schemeClr val="tx1">
                    <a:lumMod val="75000"/>
                    <a:lumOff val="25000"/>
                  </a:schemeClr>
                </a:solidFill>
              </a:rPr>
              <a:t> </a:t>
            </a:r>
            <a:r>
              <a:rPr lang="en-US" sz="2200" spc="-5" dirty="0">
                <a:solidFill>
                  <a:schemeClr val="tx1">
                    <a:lumMod val="75000"/>
                    <a:lumOff val="25000"/>
                  </a:schemeClr>
                </a:solidFill>
              </a:rPr>
              <a:t>the </a:t>
            </a:r>
            <a:r>
              <a:rPr lang="en-US" sz="2200" spc="-10" dirty="0">
                <a:solidFill>
                  <a:schemeClr val="tx1">
                    <a:lumMod val="75000"/>
                    <a:lumOff val="25000"/>
                  </a:schemeClr>
                </a:solidFill>
              </a:rPr>
              <a:t>risk</a:t>
            </a:r>
            <a:r>
              <a:rPr lang="en-US" sz="2200" dirty="0">
                <a:solidFill>
                  <a:schemeClr val="tx1">
                    <a:lumMod val="75000"/>
                    <a:lumOff val="25000"/>
                  </a:schemeClr>
                </a:solidFill>
              </a:rPr>
              <a:t> </a:t>
            </a:r>
            <a:r>
              <a:rPr lang="en-US" sz="2200" spc="-5" dirty="0">
                <a:solidFill>
                  <a:schemeClr val="tx1">
                    <a:lumMod val="75000"/>
                    <a:lumOff val="25000"/>
                  </a:schemeClr>
                </a:solidFill>
              </a:rPr>
              <a:t>of</a:t>
            </a:r>
            <a:r>
              <a:rPr lang="en-US" sz="2200" spc="10" dirty="0">
                <a:solidFill>
                  <a:schemeClr val="tx1">
                    <a:lumMod val="75000"/>
                    <a:lumOff val="25000"/>
                  </a:schemeClr>
                </a:solidFill>
              </a:rPr>
              <a:t> </a:t>
            </a:r>
            <a:r>
              <a:rPr lang="en-US" sz="2200" spc="-10" dirty="0">
                <a:solidFill>
                  <a:schemeClr val="tx1">
                    <a:lumMod val="75000"/>
                    <a:lumOff val="25000"/>
                  </a:schemeClr>
                </a:solidFill>
              </a:rPr>
              <a:t>community</a:t>
            </a:r>
            <a:r>
              <a:rPr lang="en-US" sz="2200" spc="5" dirty="0">
                <a:solidFill>
                  <a:schemeClr val="tx1">
                    <a:lumMod val="75000"/>
                    <a:lumOff val="25000"/>
                  </a:schemeClr>
                </a:solidFill>
              </a:rPr>
              <a:t> </a:t>
            </a:r>
            <a:r>
              <a:rPr lang="en-US" sz="2200" spc="-10" dirty="0">
                <a:solidFill>
                  <a:schemeClr val="tx1">
                    <a:lumMod val="75000"/>
                    <a:lumOff val="25000"/>
                  </a:schemeClr>
                </a:solidFill>
              </a:rPr>
              <a:t>spread</a:t>
            </a:r>
            <a:r>
              <a:rPr lang="en-US" sz="2200" spc="10" dirty="0">
                <a:solidFill>
                  <a:schemeClr val="tx1">
                    <a:lumMod val="75000"/>
                    <a:lumOff val="25000"/>
                  </a:schemeClr>
                </a:solidFill>
              </a:rPr>
              <a:t> </a:t>
            </a:r>
            <a:r>
              <a:rPr lang="en-US" sz="2200" spc="-5" dirty="0">
                <a:solidFill>
                  <a:schemeClr val="tx1">
                    <a:lumMod val="75000"/>
                    <a:lumOff val="25000"/>
                  </a:schemeClr>
                </a:solidFill>
              </a:rPr>
              <a:t>of</a:t>
            </a:r>
            <a:r>
              <a:rPr lang="en-US" sz="2200" spc="10" dirty="0">
                <a:solidFill>
                  <a:schemeClr val="tx1">
                    <a:lumMod val="75000"/>
                    <a:lumOff val="25000"/>
                  </a:schemeClr>
                </a:solidFill>
              </a:rPr>
              <a:t> </a:t>
            </a:r>
            <a:r>
              <a:rPr lang="en-US" sz="2200" spc="-10" dirty="0">
                <a:solidFill>
                  <a:schemeClr val="tx1">
                    <a:lumMod val="75000"/>
                    <a:lumOff val="25000"/>
                  </a:schemeClr>
                </a:solidFill>
              </a:rPr>
              <a:t>COVID-19;</a:t>
            </a:r>
            <a:endParaRPr lang="en-US" sz="2200" dirty="0">
              <a:solidFill>
                <a:schemeClr val="tx1">
                  <a:lumMod val="75000"/>
                  <a:lumOff val="25000"/>
                </a:schemeClr>
              </a:solidFill>
            </a:endParaRPr>
          </a:p>
        </p:txBody>
      </p:sp>
      <p:sp>
        <p:nvSpPr>
          <p:cNvPr id="3" name="object 3"/>
          <p:cNvSpPr/>
          <p:nvPr/>
        </p:nvSpPr>
        <p:spPr>
          <a:xfrm>
            <a:off x="3041904" y="4347590"/>
            <a:ext cx="47625" cy="13970"/>
          </a:xfrm>
          <a:custGeom>
            <a:avLst/>
            <a:gdLst/>
            <a:ahLst/>
            <a:cxnLst/>
            <a:rect l="l" t="t" r="r" b="b"/>
            <a:pathLst>
              <a:path w="47625" h="13970">
                <a:moveTo>
                  <a:pt x="47243" y="0"/>
                </a:moveTo>
                <a:lnTo>
                  <a:pt x="0" y="0"/>
                </a:lnTo>
                <a:lnTo>
                  <a:pt x="0" y="13716"/>
                </a:lnTo>
                <a:lnTo>
                  <a:pt x="47243" y="13716"/>
                </a:lnTo>
                <a:lnTo>
                  <a:pt x="47243" y="0"/>
                </a:lnTo>
                <a:close/>
              </a:path>
            </a:pathLst>
          </a:custGeom>
          <a:solidFill>
            <a:srgbClr val="252525"/>
          </a:solidFill>
        </p:spPr>
        <p:txBody>
          <a:bodyPr wrap="square" lIns="0" tIns="0" rIns="0" bIns="0" rtlCol="0"/>
          <a:lstStyle/>
          <a:p>
            <a:endParaRPr dirty="0"/>
          </a:p>
        </p:txBody>
      </p:sp>
      <p:sp>
        <p:nvSpPr>
          <p:cNvPr id="10" name="Slide Number Placeholder 9"/>
          <p:cNvSpPr>
            <a:spLocks noGrp="1"/>
          </p:cNvSpPr>
          <p:nvPr>
            <p:ph type="sldNum" sz="quarter" idx="12"/>
          </p:nvPr>
        </p:nvSpPr>
        <p:spPr/>
        <p:txBody>
          <a:bodyPr/>
          <a:lstStyle/>
          <a:p>
            <a:fld id="{E760783A-A40A-4A5E-95F7-ACFE048AA298}" type="slidenum">
              <a:rPr lang="en-US" smtClean="0"/>
              <a:t>23</a:t>
            </a:fld>
            <a:endParaRPr lang="en-US" dirty="0"/>
          </a:p>
        </p:txBody>
      </p:sp>
    </p:spTree>
    <p:extLst>
      <p:ext uri="{BB962C8B-B14F-4D97-AF65-F5344CB8AC3E}">
        <p14:creationId xmlns:p14="http://schemas.microsoft.com/office/powerpoint/2010/main" val="1982279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bject 2"/>
          <p:cNvSpPr txBox="1">
            <a:spLocks noGrp="1"/>
          </p:cNvSpPr>
          <p:nvPr>
            <p:ph type="title"/>
          </p:nvPr>
        </p:nvSpPr>
        <p:spPr>
          <a:xfrm>
            <a:off x="492370" y="605896"/>
            <a:ext cx="3084844" cy="5646208"/>
          </a:xfrm>
          <a:prstGeom prst="rect">
            <a:avLst/>
          </a:prstGeom>
        </p:spPr>
        <p:txBody>
          <a:bodyPr vert="horz" lIns="91440" tIns="45720" rIns="91440" bIns="45720" rtlCol="0" anchor="ctr">
            <a:normAutofit/>
          </a:bodyPr>
          <a:lstStyle/>
          <a:p>
            <a:r>
              <a:rPr lang="en-US" sz="3600" dirty="0">
                <a:solidFill>
                  <a:srgbClr val="FFFFFF"/>
                </a:solidFill>
                <a:latin typeface="+mj-lt"/>
              </a:rPr>
              <a:t>Eligible Activities Examples (Continued)</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object 4"/>
          <p:cNvSpPr txBox="1"/>
          <p:nvPr/>
        </p:nvSpPr>
        <p:spPr>
          <a:xfrm>
            <a:off x="4513664" y="424745"/>
            <a:ext cx="7322591" cy="6035040"/>
          </a:xfrm>
          <a:prstGeom prst="rect">
            <a:avLst/>
          </a:prstGeom>
        </p:spPr>
        <p:txBody>
          <a:bodyPr vert="horz" lIns="0" tIns="45720" rIns="0" bIns="45720" rtlCol="0" anchor="t">
            <a:normAutofit/>
          </a:bodyPr>
          <a:lstStyle/>
          <a:p>
            <a:pPr marL="12700" defTabSz="914400">
              <a:lnSpc>
                <a:spcPct val="90000"/>
              </a:lnSpc>
              <a:spcBef>
                <a:spcPts val="105"/>
              </a:spcBef>
              <a:buClr>
                <a:schemeClr val="accent1"/>
              </a:buClr>
              <a:buFont typeface="Calibri" panose="020F0502020204030204" pitchFamily="34" charset="0"/>
            </a:pPr>
            <a:r>
              <a:rPr lang="en-US" sz="2600" b="1" spc="-10" dirty="0">
                <a:solidFill>
                  <a:schemeClr val="tx1">
                    <a:lumMod val="75000"/>
                    <a:lumOff val="25000"/>
                  </a:schemeClr>
                </a:solidFill>
              </a:rPr>
              <a:t>Emergency</a:t>
            </a:r>
            <a:r>
              <a:rPr lang="en-US" sz="2600" b="1" spc="-15" dirty="0">
                <a:solidFill>
                  <a:schemeClr val="tx1">
                    <a:lumMod val="75000"/>
                    <a:lumOff val="25000"/>
                  </a:schemeClr>
                </a:solidFill>
              </a:rPr>
              <a:t> </a:t>
            </a:r>
            <a:r>
              <a:rPr lang="en-US" sz="2600" b="1" spc="-5" dirty="0">
                <a:solidFill>
                  <a:schemeClr val="tx1">
                    <a:lumMod val="75000"/>
                    <a:lumOff val="25000"/>
                  </a:schemeClr>
                </a:solidFill>
              </a:rPr>
              <a:t>Response</a:t>
            </a:r>
            <a:endParaRPr lang="en-US" sz="2600" dirty="0">
              <a:solidFill>
                <a:schemeClr val="tx1">
                  <a:lumMod val="75000"/>
                  <a:lumOff val="25000"/>
                </a:schemeClr>
              </a:solidFill>
            </a:endParaRPr>
          </a:p>
          <a:p>
            <a:pPr defTabSz="914400">
              <a:lnSpc>
                <a:spcPct val="90000"/>
              </a:lnSpc>
              <a:spcBef>
                <a:spcPts val="50"/>
              </a:spcBef>
              <a:buClr>
                <a:schemeClr val="accent1"/>
              </a:buClr>
              <a:buFont typeface="Calibri" panose="020F0502020204030204" pitchFamily="34" charset="0"/>
            </a:pPr>
            <a:endParaRPr lang="en-US" dirty="0">
              <a:solidFill>
                <a:schemeClr val="tx1">
                  <a:lumMod val="75000"/>
                  <a:lumOff val="25000"/>
                </a:schemeClr>
              </a:solidFill>
            </a:endParaRPr>
          </a:p>
          <a:p>
            <a:pPr marL="355600" marR="5080" indent="-342900" defTabSz="914400">
              <a:lnSpc>
                <a:spcPct val="90000"/>
              </a:lnSpc>
              <a:buSzPct val="112500"/>
              <a:buFont typeface="Arial" panose="020B0604020202020204" pitchFamily="34" charset="0"/>
              <a:buChar char="•"/>
              <a:tabLst>
                <a:tab pos="355600" algn="l"/>
              </a:tabLst>
            </a:pPr>
            <a:r>
              <a:rPr lang="en-US" sz="2200" spc="-10" dirty="0">
                <a:solidFill>
                  <a:schemeClr val="tx1">
                    <a:lumMod val="75000"/>
                    <a:lumOff val="25000"/>
                  </a:schemeClr>
                </a:solidFill>
              </a:rPr>
              <a:t>Providing </a:t>
            </a:r>
            <a:r>
              <a:rPr lang="en-US" sz="2200" spc="-5" dirty="0">
                <a:solidFill>
                  <a:schemeClr val="tx1">
                    <a:lumMod val="75000"/>
                    <a:lumOff val="25000"/>
                  </a:schemeClr>
                </a:solidFill>
              </a:rPr>
              <a:t>short- </a:t>
            </a:r>
            <a:r>
              <a:rPr lang="en-US" sz="2200" spc="-10" dirty="0">
                <a:solidFill>
                  <a:schemeClr val="tx1">
                    <a:lumMod val="75000"/>
                    <a:lumOff val="25000"/>
                  </a:schemeClr>
                </a:solidFill>
              </a:rPr>
              <a:t>term </a:t>
            </a:r>
            <a:r>
              <a:rPr lang="en-US" sz="2200" spc="-15" dirty="0">
                <a:solidFill>
                  <a:schemeClr val="tx1">
                    <a:lumMod val="75000"/>
                    <a:lumOff val="25000"/>
                  </a:schemeClr>
                </a:solidFill>
              </a:rPr>
              <a:t>rental </a:t>
            </a:r>
            <a:r>
              <a:rPr lang="en-US" sz="2200" spc="-5" dirty="0">
                <a:solidFill>
                  <a:schemeClr val="tx1">
                    <a:lumMod val="75000"/>
                    <a:lumOff val="25000"/>
                  </a:schemeClr>
                </a:solidFill>
              </a:rPr>
              <a:t>assistance </a:t>
            </a:r>
            <a:r>
              <a:rPr lang="en-US" sz="2200" spc="-10" dirty="0">
                <a:solidFill>
                  <a:schemeClr val="tx1">
                    <a:lumMod val="75000"/>
                    <a:lumOff val="25000"/>
                  </a:schemeClr>
                </a:solidFill>
              </a:rPr>
              <a:t>to homeless </a:t>
            </a:r>
            <a:r>
              <a:rPr lang="en-US" sz="2200" spc="-15" dirty="0">
                <a:solidFill>
                  <a:schemeClr val="tx1">
                    <a:lumMod val="75000"/>
                    <a:lumOff val="25000"/>
                  </a:schemeClr>
                </a:solidFill>
              </a:rPr>
              <a:t>persons </a:t>
            </a:r>
            <a:r>
              <a:rPr lang="en-US" sz="2200" spc="-5" dirty="0">
                <a:solidFill>
                  <a:schemeClr val="tx1">
                    <a:lumMod val="75000"/>
                    <a:lumOff val="25000"/>
                  </a:schemeClr>
                </a:solidFill>
              </a:rPr>
              <a:t>in </a:t>
            </a:r>
            <a:r>
              <a:rPr lang="en-US" sz="2200" spc="-10" dirty="0">
                <a:solidFill>
                  <a:schemeClr val="tx1">
                    <a:lumMod val="75000"/>
                    <a:lumOff val="25000"/>
                  </a:schemeClr>
                </a:solidFill>
              </a:rPr>
              <a:t>hotel/motels </a:t>
            </a:r>
            <a:r>
              <a:rPr lang="en-US" sz="2200" spc="-5" dirty="0">
                <a:solidFill>
                  <a:schemeClr val="tx1">
                    <a:lumMod val="75000"/>
                    <a:lumOff val="25000"/>
                  </a:schemeClr>
                </a:solidFill>
              </a:rPr>
              <a:t>to minimize </a:t>
            </a:r>
            <a:r>
              <a:rPr lang="en-US" sz="2200" spc="-10" dirty="0">
                <a:solidFill>
                  <a:schemeClr val="tx1">
                    <a:lumMod val="75000"/>
                    <a:lumOff val="25000"/>
                  </a:schemeClr>
                </a:solidFill>
              </a:rPr>
              <a:t>infection </a:t>
            </a:r>
            <a:r>
              <a:rPr lang="en-US" sz="2200" spc="-5" dirty="0">
                <a:solidFill>
                  <a:schemeClr val="tx1">
                    <a:lumMod val="75000"/>
                    <a:lumOff val="25000"/>
                  </a:schemeClr>
                </a:solidFill>
              </a:rPr>
              <a:t>and </a:t>
            </a:r>
            <a:r>
              <a:rPr lang="en-US" sz="2200" spc="-10" dirty="0">
                <a:solidFill>
                  <a:schemeClr val="tx1">
                    <a:lumMod val="75000"/>
                    <a:lumOff val="25000"/>
                  </a:schemeClr>
                </a:solidFill>
              </a:rPr>
              <a:t>spread </a:t>
            </a:r>
            <a:r>
              <a:rPr lang="en-US" sz="2200" spc="-5" dirty="0">
                <a:solidFill>
                  <a:schemeClr val="tx1">
                    <a:lumMod val="75000"/>
                    <a:lumOff val="25000"/>
                  </a:schemeClr>
                </a:solidFill>
              </a:rPr>
              <a:t>of</a:t>
            </a:r>
            <a:r>
              <a:rPr lang="en-US" sz="2200" spc="5" dirty="0">
                <a:solidFill>
                  <a:schemeClr val="tx1">
                    <a:lumMod val="75000"/>
                    <a:lumOff val="25000"/>
                  </a:schemeClr>
                </a:solidFill>
              </a:rPr>
              <a:t> </a:t>
            </a:r>
            <a:r>
              <a:rPr lang="en-US" sz="2200" spc="-10" dirty="0">
                <a:solidFill>
                  <a:schemeClr val="tx1">
                    <a:lumMod val="75000"/>
                    <a:lumOff val="25000"/>
                  </a:schemeClr>
                </a:solidFill>
              </a:rPr>
              <a:t>COVID-19;</a:t>
            </a:r>
            <a:endParaRPr lang="en-US" sz="2200" dirty="0">
              <a:solidFill>
                <a:schemeClr val="tx1">
                  <a:lumMod val="75000"/>
                  <a:lumOff val="25000"/>
                </a:schemeClr>
              </a:solidFill>
            </a:endParaRPr>
          </a:p>
          <a:p>
            <a:pPr marL="355600" indent="-342900" defTabSz="914400">
              <a:lnSpc>
                <a:spcPct val="90000"/>
              </a:lnSpc>
              <a:buSzPct val="112500"/>
              <a:buFont typeface="Arial" panose="020B0604020202020204" pitchFamily="34" charset="0"/>
              <a:buChar char="•"/>
              <a:tabLst>
                <a:tab pos="354965" algn="l"/>
                <a:tab pos="355600" algn="l"/>
              </a:tabLst>
            </a:pPr>
            <a:r>
              <a:rPr lang="en-US" sz="2200" spc="-10" dirty="0">
                <a:solidFill>
                  <a:schemeClr val="tx1">
                    <a:lumMod val="75000"/>
                    <a:lumOff val="25000"/>
                  </a:schemeClr>
                </a:solidFill>
              </a:rPr>
              <a:t>Providing</a:t>
            </a:r>
            <a:r>
              <a:rPr lang="en-US" sz="2200" dirty="0">
                <a:solidFill>
                  <a:schemeClr val="tx1">
                    <a:lumMod val="75000"/>
                    <a:lumOff val="25000"/>
                  </a:schemeClr>
                </a:solidFill>
              </a:rPr>
              <a:t> </a:t>
            </a:r>
            <a:r>
              <a:rPr lang="en-US" sz="2200" spc="-5" dirty="0">
                <a:solidFill>
                  <a:schemeClr val="tx1">
                    <a:lumMod val="75000"/>
                    <a:lumOff val="25000"/>
                  </a:schemeClr>
                </a:solidFill>
              </a:rPr>
              <a:t>units</a:t>
            </a:r>
            <a:r>
              <a:rPr lang="en-US" sz="2200" spc="-10" dirty="0">
                <a:solidFill>
                  <a:schemeClr val="tx1">
                    <a:lumMod val="75000"/>
                    <a:lumOff val="25000"/>
                  </a:schemeClr>
                </a:solidFill>
              </a:rPr>
              <a:t> </a:t>
            </a:r>
            <a:r>
              <a:rPr lang="en-US" sz="2200" spc="-5" dirty="0">
                <a:solidFill>
                  <a:schemeClr val="tx1">
                    <a:lumMod val="75000"/>
                    <a:lumOff val="25000"/>
                  </a:schemeClr>
                </a:solidFill>
              </a:rPr>
              <a:t>or</a:t>
            </a:r>
            <a:r>
              <a:rPr lang="en-US" sz="2200" spc="15" dirty="0">
                <a:solidFill>
                  <a:schemeClr val="tx1">
                    <a:lumMod val="75000"/>
                    <a:lumOff val="25000"/>
                  </a:schemeClr>
                </a:solidFill>
              </a:rPr>
              <a:t> </a:t>
            </a:r>
            <a:r>
              <a:rPr lang="en-US" sz="2200" spc="-5" dirty="0">
                <a:solidFill>
                  <a:schemeClr val="tx1">
                    <a:lumMod val="75000"/>
                    <a:lumOff val="25000"/>
                  </a:schemeClr>
                </a:solidFill>
              </a:rPr>
              <a:t>other</a:t>
            </a:r>
            <a:r>
              <a:rPr lang="en-US" sz="2200" spc="15" dirty="0">
                <a:solidFill>
                  <a:schemeClr val="tx1">
                    <a:lumMod val="75000"/>
                    <a:lumOff val="25000"/>
                  </a:schemeClr>
                </a:solidFill>
              </a:rPr>
              <a:t> </a:t>
            </a:r>
            <a:r>
              <a:rPr lang="en-US" sz="2200" spc="-5" dirty="0">
                <a:solidFill>
                  <a:schemeClr val="tx1">
                    <a:lumMod val="75000"/>
                    <a:lumOff val="25000"/>
                  </a:schemeClr>
                </a:solidFill>
              </a:rPr>
              <a:t>space </a:t>
            </a:r>
            <a:r>
              <a:rPr lang="en-US" sz="2200" spc="-15" dirty="0">
                <a:solidFill>
                  <a:schemeClr val="tx1">
                    <a:lumMod val="75000"/>
                    <a:lumOff val="25000"/>
                  </a:schemeClr>
                </a:solidFill>
              </a:rPr>
              <a:t>for</a:t>
            </a:r>
            <a:r>
              <a:rPr lang="en-US" sz="2200" spc="10" dirty="0">
                <a:solidFill>
                  <a:schemeClr val="tx1">
                    <a:lumMod val="75000"/>
                    <a:lumOff val="25000"/>
                  </a:schemeClr>
                </a:solidFill>
              </a:rPr>
              <a:t> </a:t>
            </a:r>
            <a:r>
              <a:rPr lang="en-US" sz="2200" spc="-10" dirty="0">
                <a:solidFill>
                  <a:schemeClr val="tx1">
                    <a:lumMod val="75000"/>
                    <a:lumOff val="25000"/>
                  </a:schemeClr>
                </a:solidFill>
              </a:rPr>
              <a:t>temporary</a:t>
            </a:r>
            <a:r>
              <a:rPr lang="en-US" sz="2200" spc="35" dirty="0">
                <a:solidFill>
                  <a:schemeClr val="tx1">
                    <a:lumMod val="75000"/>
                    <a:lumOff val="25000"/>
                  </a:schemeClr>
                </a:solidFill>
              </a:rPr>
              <a:t> </a:t>
            </a:r>
            <a:r>
              <a:rPr lang="en-US" sz="2200" spc="-10" dirty="0">
                <a:solidFill>
                  <a:schemeClr val="tx1">
                    <a:lumMod val="75000"/>
                    <a:lumOff val="25000"/>
                  </a:schemeClr>
                </a:solidFill>
              </a:rPr>
              <a:t>quarantine purposes</a:t>
            </a:r>
            <a:r>
              <a:rPr lang="en-US" sz="2200" spc="20" dirty="0">
                <a:solidFill>
                  <a:schemeClr val="tx1">
                    <a:lumMod val="75000"/>
                    <a:lumOff val="25000"/>
                  </a:schemeClr>
                </a:solidFill>
              </a:rPr>
              <a:t> </a:t>
            </a:r>
            <a:r>
              <a:rPr lang="en-US" sz="2200" spc="-5" dirty="0">
                <a:solidFill>
                  <a:schemeClr val="tx1">
                    <a:lumMod val="75000"/>
                    <a:lumOff val="25000"/>
                  </a:schemeClr>
                </a:solidFill>
              </a:rPr>
              <a:t>as</a:t>
            </a:r>
            <a:r>
              <a:rPr lang="en-US" sz="2200" dirty="0">
                <a:solidFill>
                  <a:schemeClr val="tx1">
                    <a:lumMod val="75000"/>
                    <a:lumOff val="25000"/>
                  </a:schemeClr>
                </a:solidFill>
              </a:rPr>
              <a:t> </a:t>
            </a:r>
            <a:r>
              <a:rPr lang="en-US" sz="2200" spc="-5" dirty="0">
                <a:solidFill>
                  <a:schemeClr val="tx1">
                    <a:lumMod val="75000"/>
                    <a:lumOff val="25000"/>
                  </a:schemeClr>
                </a:solidFill>
              </a:rPr>
              <a:t>a</a:t>
            </a:r>
            <a:r>
              <a:rPr lang="en-US" sz="2200" spc="5" dirty="0">
                <a:solidFill>
                  <a:schemeClr val="tx1">
                    <a:lumMod val="75000"/>
                    <a:lumOff val="25000"/>
                  </a:schemeClr>
                </a:solidFill>
              </a:rPr>
              <a:t> </a:t>
            </a:r>
            <a:r>
              <a:rPr lang="en-US" sz="2200" spc="-10" dirty="0">
                <a:solidFill>
                  <a:schemeClr val="tx1">
                    <a:lumMod val="75000"/>
                    <a:lumOff val="25000"/>
                  </a:schemeClr>
                </a:solidFill>
              </a:rPr>
              <a:t>result</a:t>
            </a:r>
            <a:r>
              <a:rPr lang="en-US" sz="2200" spc="10" dirty="0">
                <a:solidFill>
                  <a:schemeClr val="tx1">
                    <a:lumMod val="75000"/>
                    <a:lumOff val="25000"/>
                  </a:schemeClr>
                </a:solidFill>
              </a:rPr>
              <a:t> </a:t>
            </a:r>
            <a:r>
              <a:rPr lang="en-US" sz="2200" spc="-5" dirty="0">
                <a:solidFill>
                  <a:schemeClr val="tx1">
                    <a:lumMod val="75000"/>
                    <a:lumOff val="25000"/>
                  </a:schemeClr>
                </a:solidFill>
              </a:rPr>
              <a:t>of</a:t>
            </a:r>
            <a:r>
              <a:rPr lang="en-US" sz="2200" spc="10" dirty="0">
                <a:solidFill>
                  <a:schemeClr val="tx1">
                    <a:lumMod val="75000"/>
                    <a:lumOff val="25000"/>
                  </a:schemeClr>
                </a:solidFill>
              </a:rPr>
              <a:t> </a:t>
            </a:r>
            <a:r>
              <a:rPr lang="en-US" sz="2200" spc="-5" dirty="0">
                <a:solidFill>
                  <a:schemeClr val="tx1">
                    <a:lumMod val="75000"/>
                    <a:lumOff val="25000"/>
                  </a:schemeClr>
                </a:solidFill>
              </a:rPr>
              <a:t>COVID-19;</a:t>
            </a:r>
            <a:endParaRPr lang="en-US" sz="2200" dirty="0">
              <a:solidFill>
                <a:schemeClr val="tx1">
                  <a:lumMod val="75000"/>
                  <a:lumOff val="25000"/>
                </a:schemeClr>
              </a:solidFill>
            </a:endParaRPr>
          </a:p>
          <a:p>
            <a:pPr marL="355600" indent="-342900" defTabSz="914400">
              <a:lnSpc>
                <a:spcPct val="90000"/>
              </a:lnSpc>
              <a:buSzPct val="112500"/>
              <a:buFont typeface="Arial" panose="020B0604020202020204" pitchFamily="34" charset="0"/>
              <a:buChar char="•"/>
              <a:tabLst>
                <a:tab pos="354965" algn="l"/>
                <a:tab pos="355600" algn="l"/>
              </a:tabLst>
            </a:pPr>
            <a:r>
              <a:rPr lang="en-US" sz="2200" spc="-10" dirty="0">
                <a:solidFill>
                  <a:schemeClr val="tx1">
                    <a:lumMod val="75000"/>
                    <a:lumOff val="25000"/>
                  </a:schemeClr>
                </a:solidFill>
              </a:rPr>
              <a:t>Providing emergency</a:t>
            </a:r>
            <a:r>
              <a:rPr lang="en-US" sz="2200" spc="25" dirty="0">
                <a:solidFill>
                  <a:schemeClr val="tx1">
                    <a:lumMod val="75000"/>
                    <a:lumOff val="25000"/>
                  </a:schemeClr>
                </a:solidFill>
              </a:rPr>
              <a:t> </a:t>
            </a:r>
            <a:r>
              <a:rPr lang="en-US" sz="2200" spc="-5" dirty="0">
                <a:solidFill>
                  <a:schemeClr val="tx1">
                    <a:lumMod val="75000"/>
                    <a:lumOff val="25000"/>
                  </a:schemeClr>
                </a:solidFill>
              </a:rPr>
              <a:t>housing</a:t>
            </a:r>
            <a:r>
              <a:rPr lang="en-US" sz="2200" spc="-10" dirty="0">
                <a:solidFill>
                  <a:schemeClr val="tx1">
                    <a:lumMod val="75000"/>
                    <a:lumOff val="25000"/>
                  </a:schemeClr>
                </a:solidFill>
              </a:rPr>
              <a:t> </a:t>
            </a:r>
            <a:r>
              <a:rPr lang="en-US" sz="2200" spc="-15" dirty="0">
                <a:solidFill>
                  <a:schemeClr val="tx1">
                    <a:lumMod val="75000"/>
                    <a:lumOff val="25000"/>
                  </a:schemeClr>
                </a:solidFill>
              </a:rPr>
              <a:t>for</a:t>
            </a:r>
            <a:r>
              <a:rPr lang="en-US" sz="2200" spc="10" dirty="0">
                <a:solidFill>
                  <a:schemeClr val="tx1">
                    <a:lumMod val="75000"/>
                    <a:lumOff val="25000"/>
                  </a:schemeClr>
                </a:solidFill>
              </a:rPr>
              <a:t> </a:t>
            </a:r>
            <a:r>
              <a:rPr lang="en-US" sz="2200" spc="-5" dirty="0">
                <a:solidFill>
                  <a:schemeClr val="tx1">
                    <a:lumMod val="75000"/>
                    <a:lumOff val="25000"/>
                  </a:schemeClr>
                </a:solidFill>
              </a:rPr>
              <a:t>health</a:t>
            </a:r>
            <a:r>
              <a:rPr lang="en-US" sz="2200" spc="-15" dirty="0">
                <a:solidFill>
                  <a:schemeClr val="tx1">
                    <a:lumMod val="75000"/>
                    <a:lumOff val="25000"/>
                  </a:schemeClr>
                </a:solidFill>
              </a:rPr>
              <a:t> care</a:t>
            </a:r>
            <a:r>
              <a:rPr lang="en-US" sz="2200" spc="15" dirty="0">
                <a:solidFill>
                  <a:schemeClr val="tx1">
                    <a:lumMod val="75000"/>
                    <a:lumOff val="25000"/>
                  </a:schemeClr>
                </a:solidFill>
              </a:rPr>
              <a:t> </a:t>
            </a:r>
            <a:r>
              <a:rPr lang="en-US" sz="2200" spc="-20" dirty="0">
                <a:solidFill>
                  <a:schemeClr val="tx1">
                    <a:lumMod val="75000"/>
                    <a:lumOff val="25000"/>
                  </a:schemeClr>
                </a:solidFill>
              </a:rPr>
              <a:t>workers;</a:t>
            </a:r>
            <a:endParaRPr lang="en-US" sz="2200" dirty="0">
              <a:solidFill>
                <a:schemeClr val="tx1">
                  <a:lumMod val="75000"/>
                  <a:lumOff val="25000"/>
                </a:schemeClr>
              </a:solidFill>
            </a:endParaRPr>
          </a:p>
          <a:p>
            <a:pPr marL="355600" indent="-342900" defTabSz="914400">
              <a:lnSpc>
                <a:spcPct val="90000"/>
              </a:lnSpc>
              <a:spcBef>
                <a:spcPts val="5"/>
              </a:spcBef>
              <a:buSzPct val="112500"/>
              <a:buFont typeface="Arial" panose="020B0604020202020204" pitchFamily="34" charset="0"/>
              <a:buChar char="•"/>
              <a:tabLst>
                <a:tab pos="354965" algn="l"/>
                <a:tab pos="355600" algn="l"/>
              </a:tabLst>
            </a:pPr>
            <a:r>
              <a:rPr lang="en-US" sz="2200" spc="-5" dirty="0">
                <a:solidFill>
                  <a:schemeClr val="tx1">
                    <a:lumMod val="75000"/>
                    <a:lumOff val="25000"/>
                  </a:schemeClr>
                </a:solidFill>
              </a:rPr>
              <a:t>Purchasing </a:t>
            </a:r>
            <a:r>
              <a:rPr lang="en-US" sz="2200" spc="-20" dirty="0">
                <a:solidFill>
                  <a:schemeClr val="tx1">
                    <a:lumMod val="75000"/>
                    <a:lumOff val="25000"/>
                  </a:schemeClr>
                </a:solidFill>
              </a:rPr>
              <a:t>Telehealth</a:t>
            </a:r>
            <a:r>
              <a:rPr lang="en-US" sz="2200" spc="-10" dirty="0">
                <a:solidFill>
                  <a:schemeClr val="tx1">
                    <a:lumMod val="75000"/>
                    <a:lumOff val="25000"/>
                  </a:schemeClr>
                </a:solidFill>
              </a:rPr>
              <a:t> </a:t>
            </a:r>
            <a:r>
              <a:rPr lang="en-US" sz="2200" spc="-5" dirty="0">
                <a:solidFill>
                  <a:schemeClr val="tx1">
                    <a:lumMod val="75000"/>
                    <a:lumOff val="25000"/>
                  </a:schemeClr>
                </a:solidFill>
              </a:rPr>
              <a:t>equipment</a:t>
            </a:r>
            <a:r>
              <a:rPr lang="en-US" sz="2200" spc="10" dirty="0">
                <a:solidFill>
                  <a:schemeClr val="tx1">
                    <a:lumMod val="75000"/>
                    <a:lumOff val="25000"/>
                  </a:schemeClr>
                </a:solidFill>
              </a:rPr>
              <a:t> </a:t>
            </a:r>
            <a:r>
              <a:rPr lang="en-US" sz="2200" spc="-10" dirty="0">
                <a:solidFill>
                  <a:schemeClr val="tx1">
                    <a:lumMod val="75000"/>
                    <a:lumOff val="25000"/>
                  </a:schemeClr>
                </a:solidFill>
              </a:rPr>
              <a:t>to</a:t>
            </a:r>
            <a:r>
              <a:rPr lang="en-US" sz="2200" dirty="0">
                <a:solidFill>
                  <a:schemeClr val="tx1">
                    <a:lumMod val="75000"/>
                    <a:lumOff val="25000"/>
                  </a:schemeClr>
                </a:solidFill>
              </a:rPr>
              <a:t> </a:t>
            </a:r>
            <a:r>
              <a:rPr lang="en-US" sz="2200" spc="-5" dirty="0">
                <a:solidFill>
                  <a:schemeClr val="tx1">
                    <a:lumMod val="75000"/>
                    <a:lumOff val="25000"/>
                  </a:schemeClr>
                </a:solidFill>
              </a:rPr>
              <a:t>allow</a:t>
            </a:r>
            <a:r>
              <a:rPr lang="en-US" sz="2200" spc="10" dirty="0">
                <a:solidFill>
                  <a:schemeClr val="tx1">
                    <a:lumMod val="75000"/>
                    <a:lumOff val="25000"/>
                  </a:schemeClr>
                </a:solidFill>
              </a:rPr>
              <a:t> </a:t>
            </a:r>
            <a:r>
              <a:rPr lang="en-US" sz="2200" spc="-5" dirty="0">
                <a:solidFill>
                  <a:schemeClr val="tx1">
                    <a:lumMod val="75000"/>
                    <a:lumOff val="25000"/>
                  </a:schemeClr>
                </a:solidFill>
              </a:rPr>
              <a:t>assisted</a:t>
            </a:r>
            <a:r>
              <a:rPr lang="en-US" sz="2200" spc="-20" dirty="0">
                <a:solidFill>
                  <a:schemeClr val="tx1">
                    <a:lumMod val="75000"/>
                    <a:lumOff val="25000"/>
                  </a:schemeClr>
                </a:solidFill>
              </a:rPr>
              <a:t> </a:t>
            </a:r>
            <a:r>
              <a:rPr lang="en-US" sz="2200" spc="-10" dirty="0">
                <a:solidFill>
                  <a:schemeClr val="tx1">
                    <a:lumMod val="75000"/>
                    <a:lumOff val="25000"/>
                  </a:schemeClr>
                </a:solidFill>
              </a:rPr>
              <a:t>residents</a:t>
            </a:r>
            <a:r>
              <a:rPr lang="en-US" sz="2200" spc="10" dirty="0">
                <a:solidFill>
                  <a:schemeClr val="tx1">
                    <a:lumMod val="75000"/>
                    <a:lumOff val="25000"/>
                  </a:schemeClr>
                </a:solidFill>
              </a:rPr>
              <a:t> </a:t>
            </a:r>
            <a:r>
              <a:rPr lang="en-US" sz="2200" spc="-5" dirty="0">
                <a:solidFill>
                  <a:schemeClr val="tx1">
                    <a:lumMod val="75000"/>
                    <a:lumOff val="25000"/>
                  </a:schemeClr>
                </a:solidFill>
              </a:rPr>
              <a:t>access</a:t>
            </a:r>
            <a:r>
              <a:rPr lang="en-US" sz="2200" spc="15" dirty="0">
                <a:solidFill>
                  <a:schemeClr val="tx1">
                    <a:lumMod val="75000"/>
                    <a:lumOff val="25000"/>
                  </a:schemeClr>
                </a:solidFill>
              </a:rPr>
              <a:t> </a:t>
            </a:r>
            <a:r>
              <a:rPr lang="en-US" sz="2200" spc="-10" dirty="0">
                <a:solidFill>
                  <a:schemeClr val="tx1">
                    <a:lumMod val="75000"/>
                    <a:lumOff val="25000"/>
                  </a:schemeClr>
                </a:solidFill>
              </a:rPr>
              <a:t>to</a:t>
            </a:r>
            <a:r>
              <a:rPr lang="en-US" sz="2200" spc="10" dirty="0">
                <a:solidFill>
                  <a:schemeClr val="tx1">
                    <a:lumMod val="75000"/>
                    <a:lumOff val="25000"/>
                  </a:schemeClr>
                </a:solidFill>
              </a:rPr>
              <a:t> </a:t>
            </a:r>
            <a:r>
              <a:rPr lang="en-US" sz="2200" spc="-5" dirty="0">
                <a:solidFill>
                  <a:schemeClr val="tx1">
                    <a:lumMod val="75000"/>
                    <a:lumOff val="25000"/>
                  </a:schemeClr>
                </a:solidFill>
              </a:rPr>
              <a:t>health</a:t>
            </a:r>
            <a:r>
              <a:rPr lang="en-US" sz="2200" spc="-10" dirty="0">
                <a:solidFill>
                  <a:schemeClr val="tx1">
                    <a:lumMod val="75000"/>
                    <a:lumOff val="25000"/>
                  </a:schemeClr>
                </a:solidFill>
              </a:rPr>
              <a:t> </a:t>
            </a:r>
            <a:r>
              <a:rPr lang="en-US" sz="2200" spc="-15" dirty="0">
                <a:solidFill>
                  <a:schemeClr val="tx1">
                    <a:lumMod val="75000"/>
                    <a:lumOff val="25000"/>
                  </a:schemeClr>
                </a:solidFill>
              </a:rPr>
              <a:t>care</a:t>
            </a:r>
            <a:r>
              <a:rPr lang="en-US" sz="2200" spc="25" dirty="0">
                <a:solidFill>
                  <a:schemeClr val="tx1">
                    <a:lumMod val="75000"/>
                    <a:lumOff val="25000"/>
                  </a:schemeClr>
                </a:solidFill>
              </a:rPr>
              <a:t> </a:t>
            </a:r>
            <a:r>
              <a:rPr lang="en-US" sz="2200" spc="-15" dirty="0">
                <a:solidFill>
                  <a:schemeClr val="tx1">
                    <a:lumMod val="75000"/>
                    <a:lumOff val="25000"/>
                  </a:schemeClr>
                </a:solidFill>
              </a:rPr>
              <a:t>providers</a:t>
            </a:r>
            <a:r>
              <a:rPr lang="en-US" sz="2200" spc="25" dirty="0">
                <a:solidFill>
                  <a:schemeClr val="tx1">
                    <a:lumMod val="75000"/>
                    <a:lumOff val="25000"/>
                  </a:schemeClr>
                </a:solidFill>
              </a:rPr>
              <a:t> </a:t>
            </a:r>
            <a:r>
              <a:rPr lang="en-US" sz="2200" spc="-15" dirty="0">
                <a:solidFill>
                  <a:schemeClr val="tx1">
                    <a:lumMod val="75000"/>
                    <a:lumOff val="25000"/>
                  </a:schemeClr>
                </a:solidFill>
              </a:rPr>
              <a:t>from</a:t>
            </a:r>
            <a:r>
              <a:rPr lang="en-US" sz="2200" spc="25" dirty="0">
                <a:solidFill>
                  <a:schemeClr val="tx1">
                    <a:lumMod val="75000"/>
                    <a:lumOff val="25000"/>
                  </a:schemeClr>
                </a:solidFill>
              </a:rPr>
              <a:t> </a:t>
            </a:r>
            <a:r>
              <a:rPr lang="en-US" sz="2200" spc="-10" dirty="0">
                <a:solidFill>
                  <a:schemeClr val="tx1">
                    <a:lumMod val="75000"/>
                    <a:lumOff val="25000"/>
                  </a:schemeClr>
                </a:solidFill>
              </a:rPr>
              <a:t>home;</a:t>
            </a:r>
            <a:endParaRPr lang="en-US" sz="2200" dirty="0">
              <a:solidFill>
                <a:schemeClr val="tx1">
                  <a:lumMod val="75000"/>
                  <a:lumOff val="25000"/>
                </a:schemeClr>
              </a:solidFill>
            </a:endParaRPr>
          </a:p>
          <a:p>
            <a:pPr marL="355600" marR="103505" indent="-342900" defTabSz="914400">
              <a:lnSpc>
                <a:spcPct val="90000"/>
              </a:lnSpc>
              <a:buSzPct val="112500"/>
              <a:buFont typeface="Arial" panose="020B0604020202020204" pitchFamily="34" charset="0"/>
              <a:buChar char="•"/>
              <a:tabLst>
                <a:tab pos="354965" algn="l"/>
                <a:tab pos="355600" algn="l"/>
              </a:tabLst>
            </a:pPr>
            <a:r>
              <a:rPr lang="en-US" sz="2200" spc="-5" dirty="0">
                <a:solidFill>
                  <a:schemeClr val="tx1">
                    <a:lumMod val="75000"/>
                    <a:lumOff val="25000"/>
                  </a:schemeClr>
                </a:solidFill>
              </a:rPr>
              <a:t>Purchasing and</a:t>
            </a:r>
            <a:r>
              <a:rPr lang="en-US" sz="2200" spc="-10" dirty="0">
                <a:solidFill>
                  <a:schemeClr val="tx1">
                    <a:lumMod val="75000"/>
                    <a:lumOff val="25000"/>
                  </a:schemeClr>
                </a:solidFill>
              </a:rPr>
              <a:t> </a:t>
            </a:r>
            <a:r>
              <a:rPr lang="en-US" sz="2200" spc="-5" dirty="0">
                <a:solidFill>
                  <a:schemeClr val="tx1">
                    <a:lumMod val="75000"/>
                    <a:lumOff val="25000"/>
                  </a:schemeClr>
                </a:solidFill>
              </a:rPr>
              <a:t>distributing</a:t>
            </a:r>
            <a:r>
              <a:rPr lang="en-US" sz="2200" spc="-30" dirty="0">
                <a:solidFill>
                  <a:schemeClr val="tx1">
                    <a:lumMod val="75000"/>
                    <a:lumOff val="25000"/>
                  </a:schemeClr>
                </a:solidFill>
              </a:rPr>
              <a:t> </a:t>
            </a:r>
            <a:r>
              <a:rPr lang="en-US" sz="2200" spc="-10" dirty="0">
                <a:solidFill>
                  <a:schemeClr val="tx1">
                    <a:lumMod val="75000"/>
                    <a:lumOff val="25000"/>
                  </a:schemeClr>
                </a:solidFill>
              </a:rPr>
              <a:t>personal</a:t>
            </a:r>
            <a:r>
              <a:rPr lang="en-US" sz="2200" spc="10" dirty="0">
                <a:solidFill>
                  <a:schemeClr val="tx1">
                    <a:lumMod val="75000"/>
                    <a:lumOff val="25000"/>
                  </a:schemeClr>
                </a:solidFill>
              </a:rPr>
              <a:t> </a:t>
            </a:r>
            <a:r>
              <a:rPr lang="en-US" sz="2200" spc="-10" dirty="0">
                <a:solidFill>
                  <a:schemeClr val="tx1">
                    <a:lumMod val="75000"/>
                    <a:lumOff val="25000"/>
                  </a:schemeClr>
                </a:solidFill>
              </a:rPr>
              <a:t>protective</a:t>
            </a:r>
            <a:r>
              <a:rPr lang="en-US" sz="2200" spc="20" dirty="0">
                <a:solidFill>
                  <a:schemeClr val="tx1">
                    <a:lumMod val="75000"/>
                    <a:lumOff val="25000"/>
                  </a:schemeClr>
                </a:solidFill>
              </a:rPr>
              <a:t> </a:t>
            </a:r>
            <a:r>
              <a:rPr lang="en-US" sz="2200" spc="-5" dirty="0">
                <a:solidFill>
                  <a:schemeClr val="tx1">
                    <a:lumMod val="75000"/>
                    <a:lumOff val="25000"/>
                  </a:schemeClr>
                </a:solidFill>
              </a:rPr>
              <a:t>equipment</a:t>
            </a:r>
            <a:r>
              <a:rPr lang="en-US" sz="2200" spc="10" dirty="0">
                <a:solidFill>
                  <a:schemeClr val="tx1">
                    <a:lumMod val="75000"/>
                    <a:lumOff val="25000"/>
                  </a:schemeClr>
                </a:solidFill>
              </a:rPr>
              <a:t> </a:t>
            </a:r>
            <a:r>
              <a:rPr lang="en-US" sz="2200" spc="-10" dirty="0">
                <a:solidFill>
                  <a:schemeClr val="tx1">
                    <a:lumMod val="75000"/>
                    <a:lumOff val="25000"/>
                  </a:schemeClr>
                </a:solidFill>
              </a:rPr>
              <a:t>(PPE)</a:t>
            </a:r>
            <a:r>
              <a:rPr lang="en-US" sz="2200" spc="10" dirty="0">
                <a:solidFill>
                  <a:schemeClr val="tx1">
                    <a:lumMod val="75000"/>
                    <a:lumOff val="25000"/>
                  </a:schemeClr>
                </a:solidFill>
              </a:rPr>
              <a:t> </a:t>
            </a:r>
            <a:r>
              <a:rPr lang="en-US" sz="2200" spc="-10" dirty="0">
                <a:solidFill>
                  <a:schemeClr val="tx1">
                    <a:lumMod val="75000"/>
                    <a:lumOff val="25000"/>
                  </a:schemeClr>
                </a:solidFill>
              </a:rPr>
              <a:t>such</a:t>
            </a:r>
            <a:r>
              <a:rPr lang="en-US" sz="2200" dirty="0">
                <a:solidFill>
                  <a:schemeClr val="tx1">
                    <a:lumMod val="75000"/>
                    <a:lumOff val="25000"/>
                  </a:schemeClr>
                </a:solidFill>
              </a:rPr>
              <a:t> </a:t>
            </a:r>
            <a:r>
              <a:rPr lang="en-US" sz="2200" spc="-5" dirty="0">
                <a:solidFill>
                  <a:schemeClr val="tx1">
                    <a:lumMod val="75000"/>
                    <a:lumOff val="25000"/>
                  </a:schemeClr>
                </a:solidFill>
              </a:rPr>
              <a:t>as</a:t>
            </a:r>
            <a:r>
              <a:rPr lang="en-US" sz="2200" dirty="0">
                <a:solidFill>
                  <a:schemeClr val="tx1">
                    <a:lumMod val="75000"/>
                    <a:lumOff val="25000"/>
                  </a:schemeClr>
                </a:solidFill>
              </a:rPr>
              <a:t> </a:t>
            </a:r>
            <a:r>
              <a:rPr lang="en-US" sz="2200" spc="-10" dirty="0">
                <a:solidFill>
                  <a:schemeClr val="tx1">
                    <a:lumMod val="75000"/>
                    <a:lumOff val="25000"/>
                  </a:schemeClr>
                </a:solidFill>
              </a:rPr>
              <a:t>gloves,</a:t>
            </a:r>
            <a:r>
              <a:rPr lang="en-US" sz="2200" spc="20" dirty="0">
                <a:solidFill>
                  <a:schemeClr val="tx1">
                    <a:lumMod val="75000"/>
                    <a:lumOff val="25000"/>
                  </a:schemeClr>
                </a:solidFill>
              </a:rPr>
              <a:t> </a:t>
            </a:r>
            <a:r>
              <a:rPr lang="en-US" sz="2200" spc="-10" dirty="0">
                <a:solidFill>
                  <a:schemeClr val="tx1">
                    <a:lumMod val="75000"/>
                    <a:lumOff val="25000"/>
                  </a:schemeClr>
                </a:solidFill>
              </a:rPr>
              <a:t>surgical masks</a:t>
            </a:r>
            <a:r>
              <a:rPr lang="en-US" sz="2200" spc="10" dirty="0">
                <a:solidFill>
                  <a:schemeClr val="tx1">
                    <a:lumMod val="75000"/>
                    <a:lumOff val="25000"/>
                  </a:schemeClr>
                </a:solidFill>
              </a:rPr>
              <a:t> </a:t>
            </a:r>
            <a:r>
              <a:rPr lang="en-US" sz="2200" spc="-5" dirty="0">
                <a:solidFill>
                  <a:schemeClr val="tx1">
                    <a:lumMod val="75000"/>
                    <a:lumOff val="25000"/>
                  </a:schemeClr>
                </a:solidFill>
              </a:rPr>
              <a:t>and</a:t>
            </a:r>
            <a:r>
              <a:rPr lang="en-US" sz="2200" spc="-10" dirty="0">
                <a:solidFill>
                  <a:schemeClr val="tx1">
                    <a:lumMod val="75000"/>
                    <a:lumOff val="25000"/>
                  </a:schemeClr>
                </a:solidFill>
              </a:rPr>
              <a:t> </a:t>
            </a:r>
            <a:r>
              <a:rPr lang="en-US" sz="2200" spc="-5" dirty="0">
                <a:solidFill>
                  <a:schemeClr val="tx1">
                    <a:lumMod val="75000"/>
                    <a:lumOff val="25000"/>
                  </a:schemeClr>
                </a:solidFill>
              </a:rPr>
              <a:t>goggles, </a:t>
            </a:r>
            <a:r>
              <a:rPr lang="en-US" sz="2200" spc="-345" dirty="0">
                <a:solidFill>
                  <a:schemeClr val="tx1">
                    <a:lumMod val="75000"/>
                    <a:lumOff val="25000"/>
                  </a:schemeClr>
                </a:solidFill>
              </a:rPr>
              <a:t> </a:t>
            </a:r>
            <a:r>
              <a:rPr lang="en-US" sz="2200" spc="-5" dirty="0">
                <a:solidFill>
                  <a:schemeClr val="tx1">
                    <a:lumMod val="75000"/>
                    <a:lumOff val="25000"/>
                  </a:schemeClr>
                </a:solidFill>
              </a:rPr>
              <a:t>hand</a:t>
            </a:r>
            <a:r>
              <a:rPr lang="en-US" sz="2200" spc="-15" dirty="0">
                <a:solidFill>
                  <a:schemeClr val="tx1">
                    <a:lumMod val="75000"/>
                    <a:lumOff val="25000"/>
                  </a:schemeClr>
                </a:solidFill>
              </a:rPr>
              <a:t> </a:t>
            </a:r>
            <a:r>
              <a:rPr lang="en-US" sz="2200" spc="-10" dirty="0">
                <a:solidFill>
                  <a:schemeClr val="tx1">
                    <a:lumMod val="75000"/>
                    <a:lumOff val="25000"/>
                  </a:schemeClr>
                </a:solidFill>
              </a:rPr>
              <a:t>hygiene</a:t>
            </a:r>
            <a:r>
              <a:rPr lang="en-US" sz="2200" dirty="0">
                <a:solidFill>
                  <a:schemeClr val="tx1">
                    <a:lumMod val="75000"/>
                    <a:lumOff val="25000"/>
                  </a:schemeClr>
                </a:solidFill>
              </a:rPr>
              <a:t> </a:t>
            </a:r>
            <a:r>
              <a:rPr lang="en-US" sz="2200" spc="-10" dirty="0">
                <a:solidFill>
                  <a:schemeClr val="tx1">
                    <a:lumMod val="75000"/>
                    <a:lumOff val="25000"/>
                  </a:schemeClr>
                </a:solidFill>
              </a:rPr>
              <a:t>products,</a:t>
            </a:r>
            <a:r>
              <a:rPr lang="en-US" sz="2200" spc="15" dirty="0">
                <a:solidFill>
                  <a:schemeClr val="tx1">
                    <a:lumMod val="75000"/>
                    <a:lumOff val="25000"/>
                  </a:schemeClr>
                </a:solidFill>
              </a:rPr>
              <a:t> </a:t>
            </a:r>
            <a:r>
              <a:rPr lang="en-US" sz="2200" spc="-10" dirty="0">
                <a:solidFill>
                  <a:schemeClr val="tx1">
                    <a:lumMod val="75000"/>
                    <a:lumOff val="25000"/>
                  </a:schemeClr>
                </a:solidFill>
              </a:rPr>
              <a:t>soap,</a:t>
            </a:r>
            <a:r>
              <a:rPr lang="en-US" sz="2200" spc="5" dirty="0">
                <a:solidFill>
                  <a:schemeClr val="tx1">
                    <a:lumMod val="75000"/>
                    <a:lumOff val="25000"/>
                  </a:schemeClr>
                </a:solidFill>
              </a:rPr>
              <a:t> </a:t>
            </a:r>
            <a:r>
              <a:rPr lang="en-US" sz="2200" spc="-5" dirty="0">
                <a:solidFill>
                  <a:schemeClr val="tx1">
                    <a:lumMod val="75000"/>
                    <a:lumOff val="25000"/>
                  </a:schemeClr>
                </a:solidFill>
              </a:rPr>
              <a:t>paper</a:t>
            </a:r>
            <a:r>
              <a:rPr lang="en-US" sz="2200" spc="-10" dirty="0">
                <a:solidFill>
                  <a:schemeClr val="tx1">
                    <a:lumMod val="75000"/>
                    <a:lumOff val="25000"/>
                  </a:schemeClr>
                </a:solidFill>
              </a:rPr>
              <a:t> towels,</a:t>
            </a:r>
            <a:r>
              <a:rPr lang="en-US" sz="2200" spc="20" dirty="0">
                <a:solidFill>
                  <a:schemeClr val="tx1">
                    <a:lumMod val="75000"/>
                    <a:lumOff val="25000"/>
                  </a:schemeClr>
                </a:solidFill>
              </a:rPr>
              <a:t> </a:t>
            </a:r>
            <a:r>
              <a:rPr lang="en-US" sz="2200" spc="-5" dirty="0">
                <a:solidFill>
                  <a:schemeClr val="tx1">
                    <a:lumMod val="75000"/>
                    <a:lumOff val="25000"/>
                  </a:schemeClr>
                </a:solidFill>
              </a:rPr>
              <a:t>hand </a:t>
            </a:r>
            <a:r>
              <a:rPr lang="en-US" sz="2200" spc="-20" dirty="0">
                <a:solidFill>
                  <a:schemeClr val="tx1">
                    <a:lumMod val="75000"/>
                    <a:lumOff val="25000"/>
                  </a:schemeClr>
                </a:solidFill>
              </a:rPr>
              <a:t>sanitizer, </a:t>
            </a:r>
            <a:r>
              <a:rPr lang="en-US" sz="2200" spc="-5" dirty="0">
                <a:solidFill>
                  <a:schemeClr val="tx1">
                    <a:lumMod val="75000"/>
                    <a:lumOff val="25000"/>
                  </a:schemeClr>
                </a:solidFill>
              </a:rPr>
              <a:t>hand</a:t>
            </a:r>
            <a:r>
              <a:rPr lang="en-US" sz="2200" spc="-15" dirty="0">
                <a:solidFill>
                  <a:schemeClr val="tx1">
                    <a:lumMod val="75000"/>
                    <a:lumOff val="25000"/>
                  </a:schemeClr>
                </a:solidFill>
              </a:rPr>
              <a:t> </a:t>
            </a:r>
            <a:r>
              <a:rPr lang="en-US" sz="2200" spc="-5" dirty="0">
                <a:solidFill>
                  <a:schemeClr val="tx1">
                    <a:lumMod val="75000"/>
                    <a:lumOff val="25000"/>
                  </a:schemeClr>
                </a:solidFill>
              </a:rPr>
              <a:t>wipes,</a:t>
            </a:r>
            <a:r>
              <a:rPr lang="en-US" sz="2200" dirty="0">
                <a:solidFill>
                  <a:schemeClr val="tx1">
                    <a:lumMod val="75000"/>
                    <a:lumOff val="25000"/>
                  </a:schemeClr>
                </a:solidFill>
              </a:rPr>
              <a:t> </a:t>
            </a:r>
            <a:r>
              <a:rPr lang="en-US" sz="2200" spc="-5" dirty="0">
                <a:solidFill>
                  <a:schemeClr val="tx1">
                    <a:lumMod val="75000"/>
                    <a:lumOff val="25000"/>
                  </a:schemeClr>
                </a:solidFill>
              </a:rPr>
              <a:t>tissues, and </a:t>
            </a:r>
            <a:r>
              <a:rPr lang="en-US" sz="2200" spc="-10" dirty="0">
                <a:solidFill>
                  <a:schemeClr val="tx1">
                    <a:lumMod val="75000"/>
                    <a:lumOff val="25000"/>
                  </a:schemeClr>
                </a:solidFill>
              </a:rPr>
              <a:t>thermometers;</a:t>
            </a:r>
            <a:endParaRPr lang="en-US" sz="2200" dirty="0">
              <a:solidFill>
                <a:schemeClr val="tx1">
                  <a:lumMod val="75000"/>
                  <a:lumOff val="25000"/>
                </a:schemeClr>
              </a:solidFill>
            </a:endParaRPr>
          </a:p>
        </p:txBody>
      </p:sp>
      <p:sp>
        <p:nvSpPr>
          <p:cNvPr id="3" name="object 3"/>
          <p:cNvSpPr/>
          <p:nvPr/>
        </p:nvSpPr>
        <p:spPr>
          <a:xfrm>
            <a:off x="3041904" y="4347590"/>
            <a:ext cx="47625" cy="13970"/>
          </a:xfrm>
          <a:custGeom>
            <a:avLst/>
            <a:gdLst/>
            <a:ahLst/>
            <a:cxnLst/>
            <a:rect l="l" t="t" r="r" b="b"/>
            <a:pathLst>
              <a:path w="47625" h="13970">
                <a:moveTo>
                  <a:pt x="47243" y="0"/>
                </a:moveTo>
                <a:lnTo>
                  <a:pt x="0" y="0"/>
                </a:lnTo>
                <a:lnTo>
                  <a:pt x="0" y="13716"/>
                </a:lnTo>
                <a:lnTo>
                  <a:pt x="47243" y="13716"/>
                </a:lnTo>
                <a:lnTo>
                  <a:pt x="47243" y="0"/>
                </a:lnTo>
                <a:close/>
              </a:path>
            </a:pathLst>
          </a:custGeom>
          <a:solidFill>
            <a:srgbClr val="252525"/>
          </a:solidFill>
        </p:spPr>
        <p:txBody>
          <a:bodyPr wrap="square" lIns="0" tIns="0" rIns="0" bIns="0" rtlCol="0"/>
          <a:lstStyle/>
          <a:p>
            <a:endParaRPr dirty="0"/>
          </a:p>
        </p:txBody>
      </p:sp>
      <p:sp>
        <p:nvSpPr>
          <p:cNvPr id="10" name="Slide Number Placeholder 9"/>
          <p:cNvSpPr>
            <a:spLocks noGrp="1"/>
          </p:cNvSpPr>
          <p:nvPr>
            <p:ph type="sldNum" sz="quarter" idx="12"/>
          </p:nvPr>
        </p:nvSpPr>
        <p:spPr/>
        <p:txBody>
          <a:bodyPr/>
          <a:lstStyle/>
          <a:p>
            <a:fld id="{E760783A-A40A-4A5E-95F7-ACFE048AA298}" type="slidenum">
              <a:rPr lang="en-US" smtClean="0"/>
              <a:t>24</a:t>
            </a:fld>
            <a:endParaRPr lang="en-US" dirty="0"/>
          </a:p>
        </p:txBody>
      </p:sp>
    </p:spTree>
    <p:extLst>
      <p:ext uri="{BB962C8B-B14F-4D97-AF65-F5344CB8AC3E}">
        <p14:creationId xmlns:p14="http://schemas.microsoft.com/office/powerpoint/2010/main" val="2500948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bject 2"/>
          <p:cNvSpPr txBox="1">
            <a:spLocks noGrp="1"/>
          </p:cNvSpPr>
          <p:nvPr>
            <p:ph type="title"/>
          </p:nvPr>
        </p:nvSpPr>
        <p:spPr>
          <a:xfrm>
            <a:off x="492370" y="605896"/>
            <a:ext cx="3084844" cy="5646208"/>
          </a:xfrm>
          <a:prstGeom prst="rect">
            <a:avLst/>
          </a:prstGeom>
        </p:spPr>
        <p:txBody>
          <a:bodyPr vert="horz" lIns="91440" tIns="45720" rIns="91440" bIns="45720" rtlCol="0" anchor="ctr">
            <a:normAutofit/>
          </a:bodyPr>
          <a:lstStyle/>
          <a:p>
            <a:r>
              <a:rPr lang="en-US" sz="3600" dirty="0">
                <a:solidFill>
                  <a:srgbClr val="FFFFFF"/>
                </a:solidFill>
                <a:latin typeface="+mj-lt"/>
              </a:rPr>
              <a:t>Eligible Activities Examples (Continued)</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bject 3"/>
          <p:cNvSpPr txBox="1"/>
          <p:nvPr/>
        </p:nvSpPr>
        <p:spPr>
          <a:xfrm>
            <a:off x="4381995" y="285008"/>
            <a:ext cx="7317635" cy="6298672"/>
          </a:xfrm>
          <a:prstGeom prst="rect">
            <a:avLst/>
          </a:prstGeom>
        </p:spPr>
        <p:txBody>
          <a:bodyPr vert="horz" lIns="0" tIns="45720" rIns="0" bIns="45720" rtlCol="0" anchor="t">
            <a:normAutofit/>
          </a:bodyPr>
          <a:lstStyle/>
          <a:p>
            <a:pPr marL="12700" defTabSz="914400">
              <a:lnSpc>
                <a:spcPct val="90000"/>
              </a:lnSpc>
              <a:spcBef>
                <a:spcPts val="915"/>
              </a:spcBef>
              <a:buClr>
                <a:schemeClr val="accent1"/>
              </a:buClr>
              <a:buFont typeface="Calibri" panose="020F0502020204030204" pitchFamily="34" charset="0"/>
            </a:pPr>
            <a:r>
              <a:rPr lang="en-US" sz="2400" b="1" spc="-10" dirty="0">
                <a:solidFill>
                  <a:schemeClr val="tx1">
                    <a:lumMod val="75000"/>
                    <a:lumOff val="25000"/>
                  </a:schemeClr>
                </a:solidFill>
              </a:rPr>
              <a:t>Administrative</a:t>
            </a:r>
            <a:r>
              <a:rPr lang="en-US" sz="2400" b="1" spc="-45" dirty="0">
                <a:solidFill>
                  <a:schemeClr val="tx1">
                    <a:lumMod val="75000"/>
                    <a:lumOff val="25000"/>
                  </a:schemeClr>
                </a:solidFill>
              </a:rPr>
              <a:t> </a:t>
            </a:r>
            <a:r>
              <a:rPr lang="en-US" sz="2400" b="1" dirty="0">
                <a:solidFill>
                  <a:schemeClr val="tx1">
                    <a:lumMod val="75000"/>
                    <a:lumOff val="25000"/>
                  </a:schemeClr>
                </a:solidFill>
              </a:rPr>
              <a:t>Activities</a:t>
            </a:r>
            <a:endParaRPr lang="en-US" sz="2400" dirty="0">
              <a:solidFill>
                <a:schemeClr val="tx1">
                  <a:lumMod val="75000"/>
                  <a:lumOff val="25000"/>
                </a:schemeClr>
              </a:solidFill>
            </a:endParaRPr>
          </a:p>
          <a:p>
            <a:pPr marL="469900" indent="-457200" defTabSz="914400">
              <a:lnSpc>
                <a:spcPct val="90000"/>
              </a:lnSpc>
              <a:spcBef>
                <a:spcPts val="1115"/>
              </a:spcBef>
              <a:buSzPct val="113888"/>
              <a:buFont typeface="Arial" panose="020B0604020202020204" pitchFamily="34" charset="0"/>
              <a:buChar char="•"/>
              <a:tabLst>
                <a:tab pos="354965" algn="l"/>
                <a:tab pos="355600" algn="l"/>
              </a:tabLst>
            </a:pPr>
            <a:r>
              <a:rPr lang="en-US" sz="2600" spc="-10" dirty="0">
                <a:solidFill>
                  <a:schemeClr val="tx1">
                    <a:lumMod val="75000"/>
                    <a:lumOff val="25000"/>
                  </a:schemeClr>
                </a:solidFill>
              </a:rPr>
              <a:t>Preparing</a:t>
            </a:r>
            <a:r>
              <a:rPr lang="en-US" sz="2600" spc="20" dirty="0">
                <a:solidFill>
                  <a:schemeClr val="tx1">
                    <a:lumMod val="75000"/>
                    <a:lumOff val="25000"/>
                  </a:schemeClr>
                </a:solidFill>
              </a:rPr>
              <a:t> </a:t>
            </a:r>
            <a:r>
              <a:rPr lang="en-US" sz="2600" spc="-5" dirty="0">
                <a:solidFill>
                  <a:schemeClr val="tx1">
                    <a:lumMod val="75000"/>
                    <a:lumOff val="25000"/>
                  </a:schemeClr>
                </a:solidFill>
              </a:rPr>
              <a:t>housing</a:t>
            </a:r>
            <a:r>
              <a:rPr lang="en-US" sz="2600" spc="25" dirty="0">
                <a:solidFill>
                  <a:schemeClr val="tx1">
                    <a:lumMod val="75000"/>
                    <a:lumOff val="25000"/>
                  </a:schemeClr>
                </a:solidFill>
              </a:rPr>
              <a:t> </a:t>
            </a:r>
            <a:r>
              <a:rPr lang="en-US" sz="2600" spc="-5" dirty="0">
                <a:solidFill>
                  <a:schemeClr val="tx1">
                    <a:lumMod val="75000"/>
                    <a:lumOff val="25000"/>
                  </a:schemeClr>
                </a:solidFill>
              </a:rPr>
              <a:t>or</a:t>
            </a:r>
            <a:r>
              <a:rPr lang="en-US" sz="2600" dirty="0">
                <a:solidFill>
                  <a:schemeClr val="tx1">
                    <a:lumMod val="75000"/>
                    <a:lumOff val="25000"/>
                  </a:schemeClr>
                </a:solidFill>
              </a:rPr>
              <a:t> </a:t>
            </a:r>
            <a:r>
              <a:rPr lang="en-US" sz="2600" spc="-10" dirty="0">
                <a:solidFill>
                  <a:schemeClr val="tx1">
                    <a:lumMod val="75000"/>
                    <a:lumOff val="25000"/>
                  </a:schemeClr>
                </a:solidFill>
              </a:rPr>
              <a:t>TDHE</a:t>
            </a:r>
            <a:r>
              <a:rPr lang="en-US" sz="2600" spc="30" dirty="0">
                <a:solidFill>
                  <a:schemeClr val="tx1">
                    <a:lumMod val="75000"/>
                    <a:lumOff val="25000"/>
                  </a:schemeClr>
                </a:solidFill>
              </a:rPr>
              <a:t> </a:t>
            </a:r>
            <a:r>
              <a:rPr lang="en-US" sz="2600" spc="-15" dirty="0">
                <a:solidFill>
                  <a:schemeClr val="tx1">
                    <a:lumMod val="75000"/>
                    <a:lumOff val="25000"/>
                  </a:schemeClr>
                </a:solidFill>
              </a:rPr>
              <a:t>staff</a:t>
            </a:r>
            <a:r>
              <a:rPr lang="en-US" sz="2600" spc="-5" dirty="0">
                <a:solidFill>
                  <a:schemeClr val="tx1">
                    <a:lumMod val="75000"/>
                    <a:lumOff val="25000"/>
                  </a:schemeClr>
                </a:solidFill>
              </a:rPr>
              <a:t> </a:t>
            </a:r>
            <a:r>
              <a:rPr lang="en-US" sz="2600" dirty="0">
                <a:solidFill>
                  <a:schemeClr val="tx1">
                    <a:lumMod val="75000"/>
                    <a:lumOff val="25000"/>
                  </a:schemeClr>
                </a:solidFill>
              </a:rPr>
              <a:t>and</a:t>
            </a:r>
            <a:r>
              <a:rPr lang="en-US" sz="2600" spc="25" dirty="0">
                <a:solidFill>
                  <a:schemeClr val="tx1">
                    <a:lumMod val="75000"/>
                    <a:lumOff val="25000"/>
                  </a:schemeClr>
                </a:solidFill>
              </a:rPr>
              <a:t> </a:t>
            </a:r>
            <a:r>
              <a:rPr lang="en-US" sz="2600" spc="-10" dirty="0">
                <a:solidFill>
                  <a:schemeClr val="tx1">
                    <a:lumMod val="75000"/>
                    <a:lumOff val="25000"/>
                  </a:schemeClr>
                </a:solidFill>
              </a:rPr>
              <a:t>Board</a:t>
            </a:r>
            <a:r>
              <a:rPr lang="en-US" sz="2600" dirty="0">
                <a:solidFill>
                  <a:schemeClr val="tx1">
                    <a:lumMod val="75000"/>
                    <a:lumOff val="25000"/>
                  </a:schemeClr>
                </a:solidFill>
              </a:rPr>
              <a:t> </a:t>
            </a:r>
            <a:r>
              <a:rPr lang="en-US" sz="2600" spc="-5" dirty="0">
                <a:solidFill>
                  <a:schemeClr val="tx1">
                    <a:lumMod val="75000"/>
                    <a:lumOff val="25000"/>
                  </a:schemeClr>
                </a:solidFill>
              </a:rPr>
              <a:t>of</a:t>
            </a:r>
            <a:r>
              <a:rPr lang="en-US" sz="2600" spc="5" dirty="0">
                <a:solidFill>
                  <a:schemeClr val="tx1">
                    <a:lumMod val="75000"/>
                    <a:lumOff val="25000"/>
                  </a:schemeClr>
                </a:solidFill>
              </a:rPr>
              <a:t> </a:t>
            </a:r>
            <a:r>
              <a:rPr lang="en-US" sz="2600" spc="-10" dirty="0">
                <a:solidFill>
                  <a:schemeClr val="tx1">
                    <a:lumMod val="75000"/>
                    <a:lumOff val="25000"/>
                  </a:schemeClr>
                </a:solidFill>
              </a:rPr>
              <a:t>Commissioners</a:t>
            </a:r>
            <a:r>
              <a:rPr lang="en-US" sz="2600" spc="10" dirty="0">
                <a:solidFill>
                  <a:schemeClr val="tx1">
                    <a:lumMod val="75000"/>
                    <a:lumOff val="25000"/>
                  </a:schemeClr>
                </a:solidFill>
              </a:rPr>
              <a:t> </a:t>
            </a:r>
            <a:r>
              <a:rPr lang="en-US" sz="2600" spc="-10" dirty="0">
                <a:solidFill>
                  <a:schemeClr val="tx1">
                    <a:lumMod val="75000"/>
                    <a:lumOff val="25000"/>
                  </a:schemeClr>
                </a:solidFill>
              </a:rPr>
              <a:t>to</a:t>
            </a:r>
            <a:r>
              <a:rPr lang="en-US" sz="2600" dirty="0">
                <a:solidFill>
                  <a:schemeClr val="tx1">
                    <a:lumMod val="75000"/>
                    <a:lumOff val="25000"/>
                  </a:schemeClr>
                </a:solidFill>
              </a:rPr>
              <a:t> </a:t>
            </a:r>
            <a:r>
              <a:rPr lang="en-US" sz="2600" spc="-10" dirty="0">
                <a:solidFill>
                  <a:schemeClr val="tx1">
                    <a:lumMod val="75000"/>
                    <a:lumOff val="25000"/>
                  </a:schemeClr>
                </a:solidFill>
              </a:rPr>
              <a:t>conduct</a:t>
            </a:r>
            <a:r>
              <a:rPr lang="en-US" sz="2600" spc="25" dirty="0">
                <a:solidFill>
                  <a:schemeClr val="tx1">
                    <a:lumMod val="75000"/>
                    <a:lumOff val="25000"/>
                  </a:schemeClr>
                </a:solidFill>
              </a:rPr>
              <a:t> </a:t>
            </a:r>
            <a:r>
              <a:rPr lang="en-US" sz="2600" spc="-5" dirty="0">
                <a:solidFill>
                  <a:schemeClr val="tx1">
                    <a:lumMod val="75000"/>
                    <a:lumOff val="25000"/>
                  </a:schemeClr>
                </a:solidFill>
              </a:rPr>
              <a:t>business in</a:t>
            </a:r>
            <a:r>
              <a:rPr lang="en-US" sz="2600" spc="20" dirty="0">
                <a:solidFill>
                  <a:schemeClr val="tx1">
                    <a:lumMod val="75000"/>
                    <a:lumOff val="25000"/>
                  </a:schemeClr>
                </a:solidFill>
              </a:rPr>
              <a:t> </a:t>
            </a:r>
            <a:r>
              <a:rPr lang="en-US" sz="2600" dirty="0">
                <a:solidFill>
                  <a:schemeClr val="tx1">
                    <a:lumMod val="75000"/>
                    <a:lumOff val="25000"/>
                  </a:schemeClr>
                </a:solidFill>
              </a:rPr>
              <a:t>a</a:t>
            </a:r>
            <a:r>
              <a:rPr lang="en-US" sz="2600" spc="15" dirty="0">
                <a:solidFill>
                  <a:schemeClr val="tx1">
                    <a:lumMod val="75000"/>
                    <a:lumOff val="25000"/>
                  </a:schemeClr>
                </a:solidFill>
              </a:rPr>
              <a:t> </a:t>
            </a:r>
            <a:r>
              <a:rPr lang="en-US" sz="2600" spc="-10" dirty="0">
                <a:solidFill>
                  <a:schemeClr val="tx1">
                    <a:lumMod val="75000"/>
                    <a:lumOff val="25000"/>
                  </a:schemeClr>
                </a:solidFill>
              </a:rPr>
              <a:t>remote</a:t>
            </a:r>
            <a:r>
              <a:rPr lang="en-US" sz="2600" dirty="0">
                <a:solidFill>
                  <a:schemeClr val="tx1">
                    <a:lumMod val="75000"/>
                    <a:lumOff val="25000"/>
                  </a:schemeClr>
                </a:solidFill>
              </a:rPr>
              <a:t> </a:t>
            </a:r>
            <a:r>
              <a:rPr lang="en-US" sz="2600" spc="-10" dirty="0">
                <a:solidFill>
                  <a:schemeClr val="tx1">
                    <a:lumMod val="75000"/>
                    <a:lumOff val="25000"/>
                  </a:schemeClr>
                </a:solidFill>
              </a:rPr>
              <a:t>working</a:t>
            </a:r>
            <a:r>
              <a:rPr lang="en-US" sz="2600" spc="20" dirty="0">
                <a:solidFill>
                  <a:schemeClr val="tx1">
                    <a:lumMod val="75000"/>
                    <a:lumOff val="25000"/>
                  </a:schemeClr>
                </a:solidFill>
              </a:rPr>
              <a:t> </a:t>
            </a:r>
            <a:r>
              <a:rPr lang="en-US" sz="2600" spc="-10" dirty="0">
                <a:solidFill>
                  <a:schemeClr val="tx1">
                    <a:lumMod val="75000"/>
                    <a:lumOff val="25000"/>
                  </a:schemeClr>
                </a:solidFill>
              </a:rPr>
              <a:t>environment,</a:t>
            </a:r>
            <a:r>
              <a:rPr lang="en-US" sz="2600" spc="-5" dirty="0">
                <a:solidFill>
                  <a:schemeClr val="tx1">
                    <a:lumMod val="75000"/>
                    <a:lumOff val="25000"/>
                  </a:schemeClr>
                </a:solidFill>
              </a:rPr>
              <a:t> </a:t>
            </a:r>
            <a:r>
              <a:rPr lang="en-US" sz="2600" dirty="0">
                <a:solidFill>
                  <a:schemeClr val="tx1">
                    <a:lumMod val="75000"/>
                    <a:lumOff val="25000"/>
                  </a:schemeClr>
                </a:solidFill>
              </a:rPr>
              <a:t>and </a:t>
            </a:r>
            <a:r>
              <a:rPr lang="en-US" sz="2600" spc="-10" dirty="0">
                <a:solidFill>
                  <a:schemeClr val="tx1">
                    <a:lumMod val="75000"/>
                    <a:lumOff val="25000"/>
                  </a:schemeClr>
                </a:solidFill>
              </a:rPr>
              <a:t>providing</a:t>
            </a:r>
            <a:r>
              <a:rPr lang="en-US" sz="2600" spc="35" dirty="0">
                <a:solidFill>
                  <a:schemeClr val="tx1">
                    <a:lumMod val="75000"/>
                    <a:lumOff val="25000"/>
                  </a:schemeClr>
                </a:solidFill>
              </a:rPr>
              <a:t> </a:t>
            </a:r>
            <a:r>
              <a:rPr lang="en-US" sz="2600" dirty="0">
                <a:solidFill>
                  <a:schemeClr val="tx1">
                    <a:lumMod val="75000"/>
                    <a:lumOff val="25000"/>
                  </a:schemeClr>
                </a:solidFill>
              </a:rPr>
              <a:t>them</a:t>
            </a:r>
            <a:r>
              <a:rPr lang="en-US" sz="2600" spc="5" dirty="0">
                <a:solidFill>
                  <a:schemeClr val="tx1">
                    <a:lumMod val="75000"/>
                    <a:lumOff val="25000"/>
                  </a:schemeClr>
                </a:solidFill>
              </a:rPr>
              <a:t> </a:t>
            </a:r>
            <a:r>
              <a:rPr lang="en-US" sz="2600" spc="-5" dirty="0">
                <a:solidFill>
                  <a:schemeClr val="tx1">
                    <a:lumMod val="75000"/>
                    <a:lumOff val="25000"/>
                  </a:schemeClr>
                </a:solidFill>
              </a:rPr>
              <a:t>with</a:t>
            </a:r>
            <a:r>
              <a:rPr lang="en-US" sz="2600" spc="15" dirty="0">
                <a:solidFill>
                  <a:schemeClr val="tx1">
                    <a:lumMod val="75000"/>
                    <a:lumOff val="25000"/>
                  </a:schemeClr>
                </a:solidFill>
              </a:rPr>
              <a:t> </a:t>
            </a:r>
            <a:r>
              <a:rPr lang="en-US" sz="2600" spc="-5" dirty="0">
                <a:solidFill>
                  <a:schemeClr val="tx1">
                    <a:lumMod val="75000"/>
                    <a:lumOff val="25000"/>
                  </a:schemeClr>
                </a:solidFill>
              </a:rPr>
              <a:t>necessary</a:t>
            </a:r>
            <a:r>
              <a:rPr lang="en-US" sz="2600" dirty="0">
                <a:solidFill>
                  <a:schemeClr val="tx1">
                    <a:lumMod val="75000"/>
                    <a:lumOff val="25000"/>
                  </a:schemeClr>
                </a:solidFill>
              </a:rPr>
              <a:t> </a:t>
            </a:r>
            <a:r>
              <a:rPr lang="en-US" sz="2600" spc="-5" dirty="0">
                <a:solidFill>
                  <a:schemeClr val="tx1">
                    <a:lumMod val="75000"/>
                    <a:lumOff val="25000"/>
                  </a:schemeClr>
                </a:solidFill>
              </a:rPr>
              <a:t>supplies</a:t>
            </a:r>
            <a:r>
              <a:rPr lang="en-US" sz="2600" spc="20" dirty="0">
                <a:solidFill>
                  <a:schemeClr val="tx1">
                    <a:lumMod val="75000"/>
                    <a:lumOff val="25000"/>
                  </a:schemeClr>
                </a:solidFill>
              </a:rPr>
              <a:t> </a:t>
            </a:r>
            <a:r>
              <a:rPr lang="en-US" sz="2600" spc="-10" dirty="0">
                <a:solidFill>
                  <a:schemeClr val="tx1">
                    <a:lumMod val="75000"/>
                    <a:lumOff val="25000"/>
                  </a:schemeClr>
                </a:solidFill>
              </a:rPr>
              <a:t>to</a:t>
            </a:r>
            <a:r>
              <a:rPr lang="en-US" sz="2600" dirty="0">
                <a:solidFill>
                  <a:schemeClr val="tx1">
                    <a:lumMod val="75000"/>
                    <a:lumOff val="25000"/>
                  </a:schemeClr>
                </a:solidFill>
              </a:rPr>
              <a:t> </a:t>
            </a:r>
            <a:r>
              <a:rPr lang="en-US" sz="2600" spc="-5" dirty="0">
                <a:solidFill>
                  <a:schemeClr val="tx1">
                    <a:lumMod val="75000"/>
                    <a:lumOff val="25000"/>
                  </a:schemeClr>
                </a:solidFill>
              </a:rPr>
              <a:t>carry</a:t>
            </a:r>
            <a:r>
              <a:rPr lang="en-US" sz="2600" spc="10" dirty="0">
                <a:solidFill>
                  <a:schemeClr val="tx1">
                    <a:lumMod val="75000"/>
                    <a:lumOff val="25000"/>
                  </a:schemeClr>
                </a:solidFill>
              </a:rPr>
              <a:t> </a:t>
            </a:r>
            <a:r>
              <a:rPr lang="en-US" sz="2600" spc="-5" dirty="0">
                <a:solidFill>
                  <a:schemeClr val="tx1">
                    <a:lumMod val="75000"/>
                    <a:lumOff val="25000"/>
                  </a:schemeClr>
                </a:solidFill>
              </a:rPr>
              <a:t>out</a:t>
            </a:r>
            <a:r>
              <a:rPr lang="en-US" sz="2600" spc="15" dirty="0">
                <a:solidFill>
                  <a:schemeClr val="tx1">
                    <a:lumMod val="75000"/>
                    <a:lumOff val="25000"/>
                  </a:schemeClr>
                </a:solidFill>
              </a:rPr>
              <a:t> </a:t>
            </a:r>
            <a:r>
              <a:rPr lang="en-US" sz="2600" dirty="0">
                <a:solidFill>
                  <a:schemeClr val="tx1">
                    <a:lumMod val="75000"/>
                    <a:lumOff val="25000"/>
                  </a:schemeClr>
                </a:solidFill>
              </a:rPr>
              <a:t>the</a:t>
            </a:r>
            <a:r>
              <a:rPr lang="en-US" sz="2600" spc="5" dirty="0">
                <a:solidFill>
                  <a:schemeClr val="tx1">
                    <a:lumMod val="75000"/>
                    <a:lumOff val="25000"/>
                  </a:schemeClr>
                </a:solidFill>
              </a:rPr>
              <a:t> </a:t>
            </a:r>
            <a:r>
              <a:rPr lang="en-US" sz="2600" spc="-5" dirty="0">
                <a:solidFill>
                  <a:schemeClr val="tx1">
                    <a:lumMod val="75000"/>
                    <a:lumOff val="25000"/>
                  </a:schemeClr>
                </a:solidFill>
              </a:rPr>
              <a:t>IHBG</a:t>
            </a:r>
            <a:r>
              <a:rPr lang="en-US" sz="2600" spc="15" dirty="0">
                <a:solidFill>
                  <a:schemeClr val="tx1">
                    <a:lumMod val="75000"/>
                    <a:lumOff val="25000"/>
                  </a:schemeClr>
                </a:solidFill>
              </a:rPr>
              <a:t> </a:t>
            </a:r>
            <a:r>
              <a:rPr lang="en-US" sz="2600" spc="-10" dirty="0">
                <a:solidFill>
                  <a:schemeClr val="tx1">
                    <a:lumMod val="75000"/>
                    <a:lumOff val="25000"/>
                  </a:schemeClr>
                </a:solidFill>
              </a:rPr>
              <a:t>program;</a:t>
            </a:r>
            <a:endParaRPr lang="en-US" sz="2600" dirty="0">
              <a:solidFill>
                <a:schemeClr val="tx1">
                  <a:lumMod val="75000"/>
                  <a:lumOff val="25000"/>
                </a:schemeClr>
              </a:solidFill>
            </a:endParaRPr>
          </a:p>
          <a:p>
            <a:pPr marL="469900" indent="-457200" defTabSz="914400">
              <a:lnSpc>
                <a:spcPct val="90000"/>
              </a:lnSpc>
              <a:buSzPct val="113888"/>
              <a:buFont typeface="Arial" panose="020B0604020202020204" pitchFamily="34" charset="0"/>
              <a:buChar char="•"/>
              <a:tabLst>
                <a:tab pos="354965" algn="l"/>
                <a:tab pos="355600" algn="l"/>
              </a:tabLst>
            </a:pPr>
            <a:r>
              <a:rPr lang="en-US" sz="2600" spc="-10" dirty="0">
                <a:solidFill>
                  <a:schemeClr val="tx1">
                    <a:lumMod val="75000"/>
                    <a:lumOff val="25000"/>
                  </a:schemeClr>
                </a:solidFill>
              </a:rPr>
              <a:t>Setting</a:t>
            </a:r>
            <a:r>
              <a:rPr lang="en-US" sz="2600" spc="10" dirty="0">
                <a:solidFill>
                  <a:schemeClr val="tx1">
                    <a:lumMod val="75000"/>
                    <a:lumOff val="25000"/>
                  </a:schemeClr>
                </a:solidFill>
              </a:rPr>
              <a:t> </a:t>
            </a:r>
            <a:r>
              <a:rPr lang="en-US" sz="2600" spc="-5" dirty="0">
                <a:solidFill>
                  <a:schemeClr val="tx1">
                    <a:lumMod val="75000"/>
                    <a:lumOff val="25000"/>
                  </a:schemeClr>
                </a:solidFill>
              </a:rPr>
              <a:t>up</a:t>
            </a:r>
            <a:r>
              <a:rPr lang="en-US" sz="2600" dirty="0">
                <a:solidFill>
                  <a:schemeClr val="tx1">
                    <a:lumMod val="75000"/>
                    <a:lumOff val="25000"/>
                  </a:schemeClr>
                </a:solidFill>
              </a:rPr>
              <a:t> web-based </a:t>
            </a:r>
            <a:r>
              <a:rPr lang="en-US" sz="2600" spc="-10" dirty="0">
                <a:solidFill>
                  <a:schemeClr val="tx1">
                    <a:lumMod val="75000"/>
                    <a:lumOff val="25000"/>
                  </a:schemeClr>
                </a:solidFill>
              </a:rPr>
              <a:t>communication</a:t>
            </a:r>
            <a:r>
              <a:rPr lang="en-US" sz="2600" spc="20" dirty="0">
                <a:solidFill>
                  <a:schemeClr val="tx1">
                    <a:lumMod val="75000"/>
                    <a:lumOff val="25000"/>
                  </a:schemeClr>
                </a:solidFill>
              </a:rPr>
              <a:t> </a:t>
            </a:r>
            <a:r>
              <a:rPr lang="en-US" sz="2600" spc="-5" dirty="0">
                <a:solidFill>
                  <a:schemeClr val="tx1">
                    <a:lumMod val="75000"/>
                    <a:lumOff val="25000"/>
                  </a:schemeClr>
                </a:solidFill>
              </a:rPr>
              <a:t>options</a:t>
            </a:r>
            <a:r>
              <a:rPr lang="en-US" sz="2600" spc="15" dirty="0">
                <a:solidFill>
                  <a:schemeClr val="tx1">
                    <a:lumMod val="75000"/>
                    <a:lumOff val="25000"/>
                  </a:schemeClr>
                </a:solidFill>
              </a:rPr>
              <a:t> </a:t>
            </a:r>
            <a:r>
              <a:rPr lang="en-US" sz="2600" spc="-15" dirty="0">
                <a:solidFill>
                  <a:schemeClr val="tx1">
                    <a:lumMod val="75000"/>
                    <a:lumOff val="25000"/>
                  </a:schemeClr>
                </a:solidFill>
              </a:rPr>
              <a:t>for</a:t>
            </a:r>
            <a:r>
              <a:rPr lang="en-US" sz="2600" spc="-10" dirty="0">
                <a:solidFill>
                  <a:schemeClr val="tx1">
                    <a:lumMod val="75000"/>
                    <a:lumOff val="25000"/>
                  </a:schemeClr>
                </a:solidFill>
              </a:rPr>
              <a:t> </a:t>
            </a:r>
            <a:r>
              <a:rPr lang="en-US" sz="2600" spc="-15" dirty="0">
                <a:solidFill>
                  <a:schemeClr val="tx1">
                    <a:lumMod val="75000"/>
                    <a:lumOff val="25000"/>
                  </a:schemeClr>
                </a:solidFill>
              </a:rPr>
              <a:t>program</a:t>
            </a:r>
            <a:r>
              <a:rPr lang="en-US" sz="2600" spc="-5" dirty="0">
                <a:solidFill>
                  <a:schemeClr val="tx1">
                    <a:lumMod val="75000"/>
                    <a:lumOff val="25000"/>
                  </a:schemeClr>
                </a:solidFill>
              </a:rPr>
              <a:t> participants</a:t>
            </a:r>
            <a:r>
              <a:rPr lang="en-US" sz="2600" spc="10" dirty="0">
                <a:solidFill>
                  <a:schemeClr val="tx1">
                    <a:lumMod val="75000"/>
                    <a:lumOff val="25000"/>
                  </a:schemeClr>
                </a:solidFill>
              </a:rPr>
              <a:t> </a:t>
            </a:r>
            <a:r>
              <a:rPr lang="en-US" sz="2600" dirty="0">
                <a:solidFill>
                  <a:schemeClr val="tx1">
                    <a:lumMod val="75000"/>
                    <a:lumOff val="25000"/>
                  </a:schemeClr>
                </a:solidFill>
              </a:rPr>
              <a:t>and</a:t>
            </a:r>
            <a:r>
              <a:rPr lang="en-US" sz="2600" spc="15" dirty="0">
                <a:solidFill>
                  <a:schemeClr val="tx1">
                    <a:lumMod val="75000"/>
                    <a:lumOff val="25000"/>
                  </a:schemeClr>
                </a:solidFill>
              </a:rPr>
              <a:t> </a:t>
            </a:r>
            <a:r>
              <a:rPr lang="en-US" sz="2600" spc="-15" dirty="0">
                <a:solidFill>
                  <a:schemeClr val="tx1">
                    <a:lumMod val="75000"/>
                    <a:lumOff val="25000"/>
                  </a:schemeClr>
                </a:solidFill>
              </a:rPr>
              <a:t>staff;</a:t>
            </a:r>
            <a:endParaRPr lang="en-US" sz="2600" dirty="0">
              <a:solidFill>
                <a:schemeClr val="tx1">
                  <a:lumMod val="75000"/>
                  <a:lumOff val="25000"/>
                </a:schemeClr>
              </a:solidFill>
            </a:endParaRPr>
          </a:p>
          <a:p>
            <a:pPr marL="469900" indent="-457200" defTabSz="914400">
              <a:lnSpc>
                <a:spcPct val="90000"/>
              </a:lnSpc>
              <a:buSzPct val="113888"/>
              <a:buFont typeface="Arial" panose="020B0604020202020204" pitchFamily="34" charset="0"/>
              <a:buChar char="•"/>
              <a:tabLst>
                <a:tab pos="354965" algn="l"/>
                <a:tab pos="355600" algn="l"/>
              </a:tabLst>
            </a:pPr>
            <a:r>
              <a:rPr lang="en-US" sz="2600" spc="-5" dirty="0">
                <a:solidFill>
                  <a:schemeClr val="tx1">
                    <a:lumMod val="75000"/>
                    <a:lumOff val="25000"/>
                  </a:schemeClr>
                </a:solidFill>
              </a:rPr>
              <a:t>Implementing</a:t>
            </a:r>
            <a:r>
              <a:rPr lang="en-US" sz="2600" dirty="0">
                <a:solidFill>
                  <a:schemeClr val="tx1">
                    <a:lumMod val="75000"/>
                    <a:lumOff val="25000"/>
                  </a:schemeClr>
                </a:solidFill>
              </a:rPr>
              <a:t> </a:t>
            </a:r>
            <a:r>
              <a:rPr lang="en-US" sz="2600" spc="-5" dirty="0">
                <a:solidFill>
                  <a:schemeClr val="tx1">
                    <a:lumMod val="75000"/>
                    <a:lumOff val="25000"/>
                  </a:schemeClr>
                </a:solidFill>
              </a:rPr>
              <a:t>policies,</a:t>
            </a:r>
            <a:r>
              <a:rPr lang="en-US" sz="2600" spc="20" dirty="0">
                <a:solidFill>
                  <a:schemeClr val="tx1">
                    <a:lumMod val="75000"/>
                    <a:lumOff val="25000"/>
                  </a:schemeClr>
                </a:solidFill>
              </a:rPr>
              <a:t> </a:t>
            </a:r>
            <a:r>
              <a:rPr lang="en-US" sz="2600" spc="-10" dirty="0">
                <a:solidFill>
                  <a:schemeClr val="tx1">
                    <a:lumMod val="75000"/>
                    <a:lumOff val="25000"/>
                  </a:schemeClr>
                </a:solidFill>
              </a:rPr>
              <a:t>procedures,</a:t>
            </a:r>
            <a:r>
              <a:rPr lang="en-US" sz="2600" spc="15" dirty="0">
                <a:solidFill>
                  <a:schemeClr val="tx1">
                    <a:lumMod val="75000"/>
                    <a:lumOff val="25000"/>
                  </a:schemeClr>
                </a:solidFill>
              </a:rPr>
              <a:t> </a:t>
            </a:r>
            <a:r>
              <a:rPr lang="en-US" sz="2600" dirty="0">
                <a:solidFill>
                  <a:schemeClr val="tx1">
                    <a:lumMod val="75000"/>
                    <a:lumOff val="25000"/>
                  </a:schemeClr>
                </a:solidFill>
              </a:rPr>
              <a:t>and</a:t>
            </a:r>
            <a:r>
              <a:rPr lang="en-US" sz="2600" spc="10" dirty="0">
                <a:solidFill>
                  <a:schemeClr val="tx1">
                    <a:lumMod val="75000"/>
                    <a:lumOff val="25000"/>
                  </a:schemeClr>
                </a:solidFill>
              </a:rPr>
              <a:t> </a:t>
            </a:r>
            <a:r>
              <a:rPr lang="en-US" sz="2600" spc="-5" dirty="0">
                <a:solidFill>
                  <a:schemeClr val="tx1">
                    <a:lumMod val="75000"/>
                    <a:lumOff val="25000"/>
                  </a:schemeClr>
                </a:solidFill>
              </a:rPr>
              <a:t>other</a:t>
            </a:r>
            <a:r>
              <a:rPr lang="en-US" sz="2600" spc="5" dirty="0">
                <a:solidFill>
                  <a:schemeClr val="tx1">
                    <a:lumMod val="75000"/>
                    <a:lumOff val="25000"/>
                  </a:schemeClr>
                </a:solidFill>
              </a:rPr>
              <a:t> </a:t>
            </a:r>
            <a:r>
              <a:rPr lang="en-US" sz="2600" spc="-5" dirty="0">
                <a:solidFill>
                  <a:schemeClr val="tx1">
                    <a:lumMod val="75000"/>
                    <a:lumOff val="25000"/>
                  </a:schemeClr>
                </a:solidFill>
              </a:rPr>
              <a:t>measures</a:t>
            </a:r>
            <a:r>
              <a:rPr lang="en-US" sz="2600" dirty="0">
                <a:solidFill>
                  <a:schemeClr val="tx1">
                    <a:lumMod val="75000"/>
                    <a:lumOff val="25000"/>
                  </a:schemeClr>
                </a:solidFill>
              </a:rPr>
              <a:t> </a:t>
            </a:r>
            <a:r>
              <a:rPr lang="en-US" sz="2600" spc="-10" dirty="0">
                <a:solidFill>
                  <a:schemeClr val="tx1">
                    <a:lumMod val="75000"/>
                    <a:lumOff val="25000"/>
                  </a:schemeClr>
                </a:solidFill>
              </a:rPr>
              <a:t>to</a:t>
            </a:r>
            <a:r>
              <a:rPr lang="en-US" sz="2600" dirty="0">
                <a:solidFill>
                  <a:schemeClr val="tx1">
                    <a:lumMod val="75000"/>
                    <a:lumOff val="25000"/>
                  </a:schemeClr>
                </a:solidFill>
              </a:rPr>
              <a:t> </a:t>
            </a:r>
            <a:r>
              <a:rPr lang="en-US" sz="2600" spc="-10" dirty="0">
                <a:solidFill>
                  <a:schemeClr val="tx1">
                    <a:lumMod val="75000"/>
                    <a:lumOff val="25000"/>
                  </a:schemeClr>
                </a:solidFill>
              </a:rPr>
              <a:t>protect</a:t>
            </a:r>
            <a:r>
              <a:rPr lang="en-US" sz="2600" spc="5" dirty="0">
                <a:solidFill>
                  <a:schemeClr val="tx1">
                    <a:lumMod val="75000"/>
                    <a:lumOff val="25000"/>
                  </a:schemeClr>
                </a:solidFill>
              </a:rPr>
              <a:t> </a:t>
            </a:r>
            <a:r>
              <a:rPr lang="en-US" sz="2600" spc="-5" dirty="0">
                <a:solidFill>
                  <a:schemeClr val="tx1">
                    <a:lumMod val="75000"/>
                    <a:lumOff val="25000"/>
                  </a:schemeClr>
                </a:solidFill>
              </a:rPr>
              <a:t>vulnerable</a:t>
            </a:r>
            <a:r>
              <a:rPr lang="en-US" sz="2600" spc="30" dirty="0">
                <a:solidFill>
                  <a:schemeClr val="tx1">
                    <a:lumMod val="75000"/>
                    <a:lumOff val="25000"/>
                  </a:schemeClr>
                </a:solidFill>
              </a:rPr>
              <a:t> </a:t>
            </a:r>
            <a:r>
              <a:rPr lang="en-US" sz="2600" spc="-5" dirty="0">
                <a:solidFill>
                  <a:schemeClr val="tx1">
                    <a:lumMod val="75000"/>
                    <a:lumOff val="25000"/>
                  </a:schemeClr>
                </a:solidFill>
              </a:rPr>
              <a:t>populations; and</a:t>
            </a:r>
            <a:endParaRPr lang="en-US" sz="2600" dirty="0">
              <a:solidFill>
                <a:schemeClr val="tx1">
                  <a:lumMod val="75000"/>
                  <a:lumOff val="25000"/>
                </a:schemeClr>
              </a:solidFill>
            </a:endParaRPr>
          </a:p>
          <a:p>
            <a:pPr marL="469900" indent="-457200" defTabSz="914400">
              <a:lnSpc>
                <a:spcPct val="90000"/>
              </a:lnSpc>
              <a:buSzPct val="113888"/>
              <a:buFont typeface="Arial" panose="020B0604020202020204" pitchFamily="34" charset="0"/>
              <a:buChar char="•"/>
              <a:tabLst>
                <a:tab pos="354965" algn="l"/>
                <a:tab pos="355600" algn="l"/>
              </a:tabLst>
            </a:pPr>
            <a:r>
              <a:rPr lang="en-US" sz="2600" spc="-10" dirty="0">
                <a:solidFill>
                  <a:schemeClr val="tx1">
                    <a:lumMod val="75000"/>
                    <a:lumOff val="25000"/>
                  </a:schemeClr>
                </a:solidFill>
              </a:rPr>
              <a:t>Revising</a:t>
            </a:r>
            <a:r>
              <a:rPr lang="en-US" sz="2600" spc="15" dirty="0">
                <a:solidFill>
                  <a:schemeClr val="tx1">
                    <a:lumMod val="75000"/>
                    <a:lumOff val="25000"/>
                  </a:schemeClr>
                </a:solidFill>
              </a:rPr>
              <a:t> </a:t>
            </a:r>
            <a:r>
              <a:rPr lang="en-US" sz="2600" dirty="0">
                <a:solidFill>
                  <a:schemeClr val="tx1">
                    <a:lumMod val="75000"/>
                    <a:lumOff val="25000"/>
                  </a:schemeClr>
                </a:solidFill>
              </a:rPr>
              <a:t>the</a:t>
            </a:r>
            <a:r>
              <a:rPr lang="en-US" sz="2600" spc="10" dirty="0">
                <a:solidFill>
                  <a:schemeClr val="tx1">
                    <a:lumMod val="75000"/>
                    <a:lumOff val="25000"/>
                  </a:schemeClr>
                </a:solidFill>
              </a:rPr>
              <a:t> </a:t>
            </a:r>
            <a:r>
              <a:rPr lang="en-US" sz="2600" spc="-10" dirty="0">
                <a:solidFill>
                  <a:schemeClr val="tx1">
                    <a:lumMod val="75000"/>
                    <a:lumOff val="25000"/>
                  </a:schemeClr>
                </a:solidFill>
              </a:rPr>
              <a:t>approval</a:t>
            </a:r>
            <a:r>
              <a:rPr lang="en-US" sz="2600" dirty="0">
                <a:solidFill>
                  <a:schemeClr val="tx1">
                    <a:lumMod val="75000"/>
                    <a:lumOff val="25000"/>
                  </a:schemeClr>
                </a:solidFill>
              </a:rPr>
              <a:t> </a:t>
            </a:r>
            <a:r>
              <a:rPr lang="en-US" sz="2600" spc="-10" dirty="0">
                <a:solidFill>
                  <a:schemeClr val="tx1">
                    <a:lumMod val="75000"/>
                    <a:lumOff val="25000"/>
                  </a:schemeClr>
                </a:solidFill>
              </a:rPr>
              <a:t>process</a:t>
            </a:r>
            <a:r>
              <a:rPr lang="en-US" sz="2600" dirty="0">
                <a:solidFill>
                  <a:schemeClr val="tx1">
                    <a:lumMod val="75000"/>
                    <a:lumOff val="25000"/>
                  </a:schemeClr>
                </a:solidFill>
              </a:rPr>
              <a:t> </a:t>
            </a:r>
            <a:r>
              <a:rPr lang="en-US" sz="2600" spc="-15" dirty="0">
                <a:solidFill>
                  <a:schemeClr val="tx1">
                    <a:lumMod val="75000"/>
                    <a:lumOff val="25000"/>
                  </a:schemeClr>
                </a:solidFill>
              </a:rPr>
              <a:t>for</a:t>
            </a:r>
            <a:r>
              <a:rPr lang="en-US" sz="2600" spc="-5" dirty="0">
                <a:solidFill>
                  <a:schemeClr val="tx1">
                    <a:lumMod val="75000"/>
                    <a:lumOff val="25000"/>
                  </a:schemeClr>
                </a:solidFill>
              </a:rPr>
              <a:t> policies</a:t>
            </a:r>
            <a:r>
              <a:rPr lang="en-US" sz="2600" spc="30" dirty="0">
                <a:solidFill>
                  <a:schemeClr val="tx1">
                    <a:lumMod val="75000"/>
                    <a:lumOff val="25000"/>
                  </a:schemeClr>
                </a:solidFill>
              </a:rPr>
              <a:t> </a:t>
            </a:r>
            <a:r>
              <a:rPr lang="en-US" sz="2600" dirty="0">
                <a:solidFill>
                  <a:schemeClr val="tx1">
                    <a:lumMod val="75000"/>
                    <a:lumOff val="25000"/>
                  </a:schemeClr>
                </a:solidFill>
              </a:rPr>
              <a:t>and</a:t>
            </a:r>
            <a:r>
              <a:rPr lang="en-US" sz="2600" spc="5" dirty="0">
                <a:solidFill>
                  <a:schemeClr val="tx1">
                    <a:lumMod val="75000"/>
                    <a:lumOff val="25000"/>
                  </a:schemeClr>
                </a:solidFill>
              </a:rPr>
              <a:t> </a:t>
            </a:r>
            <a:r>
              <a:rPr lang="en-US" sz="2600" spc="-10" dirty="0">
                <a:solidFill>
                  <a:schemeClr val="tx1">
                    <a:lumMod val="75000"/>
                    <a:lumOff val="25000"/>
                  </a:schemeClr>
                </a:solidFill>
              </a:rPr>
              <a:t>procedures</a:t>
            </a:r>
            <a:r>
              <a:rPr lang="en-US" sz="2600" spc="15" dirty="0">
                <a:solidFill>
                  <a:schemeClr val="tx1">
                    <a:lumMod val="75000"/>
                    <a:lumOff val="25000"/>
                  </a:schemeClr>
                </a:solidFill>
              </a:rPr>
              <a:t> </a:t>
            </a:r>
            <a:r>
              <a:rPr lang="en-US" sz="2600" spc="-5" dirty="0">
                <a:solidFill>
                  <a:schemeClr val="tx1">
                    <a:lumMod val="75000"/>
                    <a:lumOff val="25000"/>
                  </a:schemeClr>
                </a:solidFill>
              </a:rPr>
              <a:t>in</a:t>
            </a:r>
            <a:r>
              <a:rPr lang="en-US" sz="2600" spc="15" dirty="0">
                <a:solidFill>
                  <a:schemeClr val="tx1">
                    <a:lumMod val="75000"/>
                    <a:lumOff val="25000"/>
                  </a:schemeClr>
                </a:solidFill>
              </a:rPr>
              <a:t> </a:t>
            </a:r>
            <a:r>
              <a:rPr lang="en-US" sz="2600" spc="-10" dirty="0">
                <a:solidFill>
                  <a:schemeClr val="tx1">
                    <a:lumMod val="75000"/>
                    <a:lumOff val="25000"/>
                  </a:schemeClr>
                </a:solidFill>
              </a:rPr>
              <a:t>order</a:t>
            </a:r>
            <a:r>
              <a:rPr lang="en-US" sz="2600" spc="5" dirty="0">
                <a:solidFill>
                  <a:schemeClr val="tx1">
                    <a:lumMod val="75000"/>
                    <a:lumOff val="25000"/>
                  </a:schemeClr>
                </a:solidFill>
              </a:rPr>
              <a:t> </a:t>
            </a:r>
            <a:r>
              <a:rPr lang="en-US" sz="2600" spc="-10" dirty="0">
                <a:solidFill>
                  <a:schemeClr val="tx1">
                    <a:lumMod val="75000"/>
                    <a:lumOff val="25000"/>
                  </a:schemeClr>
                </a:solidFill>
              </a:rPr>
              <a:t>to</a:t>
            </a:r>
            <a:r>
              <a:rPr lang="en-US" sz="2600" dirty="0">
                <a:solidFill>
                  <a:schemeClr val="tx1">
                    <a:lumMod val="75000"/>
                    <a:lumOff val="25000"/>
                  </a:schemeClr>
                </a:solidFill>
              </a:rPr>
              <a:t> </a:t>
            </a:r>
            <a:r>
              <a:rPr lang="en-US" sz="2600" spc="-5" dirty="0">
                <a:solidFill>
                  <a:schemeClr val="tx1">
                    <a:lumMod val="75000"/>
                    <a:lumOff val="25000"/>
                  </a:schemeClr>
                </a:solidFill>
              </a:rPr>
              <a:t>limit</a:t>
            </a:r>
            <a:r>
              <a:rPr lang="en-US" sz="2600" dirty="0">
                <a:solidFill>
                  <a:schemeClr val="tx1">
                    <a:lumMod val="75000"/>
                    <a:lumOff val="25000"/>
                  </a:schemeClr>
                </a:solidFill>
              </a:rPr>
              <a:t> </a:t>
            </a:r>
            <a:r>
              <a:rPr lang="en-US" sz="2600" spc="-5" dirty="0">
                <a:solidFill>
                  <a:schemeClr val="tx1">
                    <a:lumMod val="75000"/>
                    <a:lumOff val="25000"/>
                  </a:schemeClr>
                </a:solidFill>
              </a:rPr>
              <a:t>person-to-person</a:t>
            </a:r>
            <a:r>
              <a:rPr lang="en-US" sz="2600" spc="15" dirty="0">
                <a:solidFill>
                  <a:schemeClr val="tx1">
                    <a:lumMod val="75000"/>
                    <a:lumOff val="25000"/>
                  </a:schemeClr>
                </a:solidFill>
              </a:rPr>
              <a:t> </a:t>
            </a:r>
            <a:r>
              <a:rPr lang="en-US" sz="2600" spc="-10" dirty="0">
                <a:solidFill>
                  <a:schemeClr val="tx1">
                    <a:lumMod val="75000"/>
                    <a:lumOff val="25000"/>
                  </a:schemeClr>
                </a:solidFill>
              </a:rPr>
              <a:t>contact;</a:t>
            </a:r>
            <a:endParaRPr lang="en-US" sz="2600" dirty="0">
              <a:solidFill>
                <a:schemeClr val="tx1">
                  <a:lumMod val="75000"/>
                  <a:lumOff val="25000"/>
                </a:schemeClr>
              </a:solidFill>
            </a:endParaRPr>
          </a:p>
        </p:txBody>
      </p:sp>
      <p:sp>
        <p:nvSpPr>
          <p:cNvPr id="9" name="Slide Number Placeholder 8"/>
          <p:cNvSpPr>
            <a:spLocks noGrp="1"/>
          </p:cNvSpPr>
          <p:nvPr>
            <p:ph type="sldNum" sz="quarter" idx="12"/>
          </p:nvPr>
        </p:nvSpPr>
        <p:spPr/>
        <p:txBody>
          <a:bodyPr/>
          <a:lstStyle/>
          <a:p>
            <a:fld id="{E760783A-A40A-4A5E-95F7-ACFE048AA298}" type="slidenum">
              <a:rPr lang="en-US" smtClean="0"/>
              <a:t>25</a:t>
            </a:fld>
            <a:endParaRPr lang="en-US" dirty="0"/>
          </a:p>
        </p:txBody>
      </p:sp>
    </p:spTree>
    <p:extLst>
      <p:ext uri="{BB962C8B-B14F-4D97-AF65-F5344CB8AC3E}">
        <p14:creationId xmlns:p14="http://schemas.microsoft.com/office/powerpoint/2010/main" val="398633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bject 2"/>
          <p:cNvSpPr txBox="1">
            <a:spLocks noGrp="1"/>
          </p:cNvSpPr>
          <p:nvPr>
            <p:ph type="title"/>
          </p:nvPr>
        </p:nvSpPr>
        <p:spPr>
          <a:xfrm>
            <a:off x="492370" y="605896"/>
            <a:ext cx="3084844" cy="5646208"/>
          </a:xfrm>
          <a:prstGeom prst="rect">
            <a:avLst/>
          </a:prstGeom>
        </p:spPr>
        <p:txBody>
          <a:bodyPr vert="horz" lIns="91440" tIns="45720" rIns="91440" bIns="45720" rtlCol="0" anchor="ctr">
            <a:normAutofit/>
          </a:bodyPr>
          <a:lstStyle/>
          <a:p>
            <a:r>
              <a:rPr lang="en-US" sz="3600" dirty="0">
                <a:solidFill>
                  <a:srgbClr val="FFFFFF"/>
                </a:solidFill>
                <a:latin typeface="+mj-lt"/>
              </a:rPr>
              <a:t>Eligible Activities Examples (Continued)</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bject 3"/>
          <p:cNvSpPr txBox="1"/>
          <p:nvPr/>
        </p:nvSpPr>
        <p:spPr>
          <a:xfrm>
            <a:off x="4381995" y="285008"/>
            <a:ext cx="7317635" cy="6298672"/>
          </a:xfrm>
          <a:prstGeom prst="rect">
            <a:avLst/>
          </a:prstGeom>
        </p:spPr>
        <p:txBody>
          <a:bodyPr vert="horz" lIns="0" tIns="45720" rIns="0" bIns="45720" rtlCol="0" anchor="t">
            <a:normAutofit/>
          </a:bodyPr>
          <a:lstStyle/>
          <a:p>
            <a:pPr marL="12700" defTabSz="914400">
              <a:lnSpc>
                <a:spcPct val="90000"/>
              </a:lnSpc>
              <a:spcBef>
                <a:spcPts val="915"/>
              </a:spcBef>
              <a:buClr>
                <a:schemeClr val="accent1"/>
              </a:buClr>
              <a:buFont typeface="Calibri" panose="020F0502020204030204" pitchFamily="34" charset="0"/>
            </a:pPr>
            <a:r>
              <a:rPr lang="en-US" sz="2400" b="1" spc="-10" dirty="0">
                <a:solidFill>
                  <a:schemeClr val="tx1">
                    <a:lumMod val="75000"/>
                    <a:lumOff val="25000"/>
                  </a:schemeClr>
                </a:solidFill>
              </a:rPr>
              <a:t>Administrative</a:t>
            </a:r>
            <a:r>
              <a:rPr lang="en-US" sz="2400" b="1" spc="-45" dirty="0">
                <a:solidFill>
                  <a:schemeClr val="tx1">
                    <a:lumMod val="75000"/>
                    <a:lumOff val="25000"/>
                  </a:schemeClr>
                </a:solidFill>
              </a:rPr>
              <a:t> </a:t>
            </a:r>
            <a:r>
              <a:rPr lang="en-US" sz="2400" b="1" dirty="0">
                <a:solidFill>
                  <a:schemeClr val="tx1">
                    <a:lumMod val="75000"/>
                    <a:lumOff val="25000"/>
                  </a:schemeClr>
                </a:solidFill>
              </a:rPr>
              <a:t>Activities (Continued)</a:t>
            </a:r>
            <a:endParaRPr lang="en-US" sz="2400" dirty="0">
              <a:solidFill>
                <a:schemeClr val="tx1">
                  <a:lumMod val="75000"/>
                  <a:lumOff val="25000"/>
                </a:schemeClr>
              </a:solidFill>
            </a:endParaRPr>
          </a:p>
          <a:p>
            <a:pPr marL="469900" indent="-457200" defTabSz="914400">
              <a:lnSpc>
                <a:spcPct val="90000"/>
              </a:lnSpc>
              <a:buSzPct val="113888"/>
              <a:buFont typeface="Arial" panose="020B0604020202020204" pitchFamily="34" charset="0"/>
              <a:buChar char="•"/>
              <a:tabLst>
                <a:tab pos="354965" algn="l"/>
                <a:tab pos="355600" algn="l"/>
              </a:tabLst>
            </a:pPr>
            <a:r>
              <a:rPr lang="en-US" sz="2600" spc="-20" dirty="0">
                <a:solidFill>
                  <a:schemeClr val="tx1">
                    <a:lumMod val="75000"/>
                    <a:lumOff val="25000"/>
                  </a:schemeClr>
                </a:solidFill>
              </a:rPr>
              <a:t>Paying</a:t>
            </a:r>
            <a:r>
              <a:rPr lang="en-US" sz="2600" spc="5" dirty="0">
                <a:solidFill>
                  <a:schemeClr val="tx1">
                    <a:lumMod val="75000"/>
                    <a:lumOff val="25000"/>
                  </a:schemeClr>
                </a:solidFill>
              </a:rPr>
              <a:t> </a:t>
            </a:r>
            <a:r>
              <a:rPr lang="en-US" sz="2600" spc="-20" dirty="0">
                <a:solidFill>
                  <a:schemeClr val="tx1">
                    <a:lumMod val="75000"/>
                    <a:lumOff val="25000"/>
                  </a:schemeClr>
                </a:solidFill>
              </a:rPr>
              <a:t>staff</a:t>
            </a:r>
            <a:r>
              <a:rPr lang="en-US" sz="2600" dirty="0">
                <a:solidFill>
                  <a:schemeClr val="tx1">
                    <a:lumMod val="75000"/>
                    <a:lumOff val="25000"/>
                  </a:schemeClr>
                </a:solidFill>
              </a:rPr>
              <a:t> </a:t>
            </a:r>
            <a:r>
              <a:rPr lang="en-US" sz="2600" spc="-5" dirty="0">
                <a:solidFill>
                  <a:schemeClr val="tx1">
                    <a:lumMod val="75000"/>
                    <a:lumOff val="25000"/>
                  </a:schemeClr>
                </a:solidFill>
              </a:rPr>
              <a:t>salaries </a:t>
            </a:r>
            <a:r>
              <a:rPr lang="en-US" sz="2600" spc="-10" dirty="0">
                <a:solidFill>
                  <a:schemeClr val="tx1">
                    <a:lumMod val="75000"/>
                    <a:lumOff val="25000"/>
                  </a:schemeClr>
                </a:solidFill>
              </a:rPr>
              <a:t>including</a:t>
            </a:r>
            <a:r>
              <a:rPr lang="en-US" sz="2600" spc="45" dirty="0">
                <a:solidFill>
                  <a:schemeClr val="tx1">
                    <a:lumMod val="75000"/>
                    <a:lumOff val="25000"/>
                  </a:schemeClr>
                </a:solidFill>
              </a:rPr>
              <a:t> </a:t>
            </a:r>
            <a:r>
              <a:rPr lang="en-US" sz="2600" dirty="0">
                <a:solidFill>
                  <a:schemeClr val="tx1">
                    <a:lumMod val="75000"/>
                    <a:lumOff val="25000"/>
                  </a:schemeClr>
                </a:solidFill>
              </a:rPr>
              <a:t>the</a:t>
            </a:r>
            <a:r>
              <a:rPr lang="en-US" sz="2600" spc="15" dirty="0">
                <a:solidFill>
                  <a:schemeClr val="tx1">
                    <a:lumMod val="75000"/>
                    <a:lumOff val="25000"/>
                  </a:schemeClr>
                </a:solidFill>
              </a:rPr>
              <a:t> </a:t>
            </a:r>
            <a:r>
              <a:rPr lang="en-US" sz="2600" spc="-5" dirty="0">
                <a:solidFill>
                  <a:schemeClr val="tx1">
                    <a:lumMod val="75000"/>
                    <a:lumOff val="25000"/>
                  </a:schemeClr>
                </a:solidFill>
              </a:rPr>
              <a:t>salaries of</a:t>
            </a:r>
            <a:r>
              <a:rPr lang="en-US" sz="2600" spc="15" dirty="0">
                <a:solidFill>
                  <a:schemeClr val="tx1">
                    <a:lumMod val="75000"/>
                    <a:lumOff val="25000"/>
                  </a:schemeClr>
                </a:solidFill>
              </a:rPr>
              <a:t> </a:t>
            </a:r>
            <a:r>
              <a:rPr lang="en-US" sz="2600" spc="-5" dirty="0">
                <a:solidFill>
                  <a:schemeClr val="tx1">
                    <a:lumMod val="75000"/>
                    <a:lumOff val="25000"/>
                  </a:schemeClr>
                </a:solidFill>
              </a:rPr>
              <a:t>employees</a:t>
            </a:r>
            <a:r>
              <a:rPr lang="en-US" sz="2600" spc="15" dirty="0">
                <a:solidFill>
                  <a:schemeClr val="tx1">
                    <a:lumMod val="75000"/>
                    <a:lumOff val="25000"/>
                  </a:schemeClr>
                </a:solidFill>
              </a:rPr>
              <a:t> </a:t>
            </a:r>
            <a:r>
              <a:rPr lang="en-US" sz="2600" dirty="0">
                <a:solidFill>
                  <a:schemeClr val="tx1">
                    <a:lumMod val="75000"/>
                    <a:lumOff val="25000"/>
                  </a:schemeClr>
                </a:solidFill>
              </a:rPr>
              <a:t>who</a:t>
            </a:r>
            <a:r>
              <a:rPr lang="en-US" sz="2600" spc="10" dirty="0">
                <a:solidFill>
                  <a:schemeClr val="tx1">
                    <a:lumMod val="75000"/>
                    <a:lumOff val="25000"/>
                  </a:schemeClr>
                </a:solidFill>
              </a:rPr>
              <a:t> </a:t>
            </a:r>
            <a:r>
              <a:rPr lang="en-US" sz="2600" spc="-5" dirty="0">
                <a:solidFill>
                  <a:schemeClr val="tx1">
                    <a:lumMod val="75000"/>
                    <a:lumOff val="25000"/>
                  </a:schemeClr>
                </a:solidFill>
              </a:rPr>
              <a:t>must</a:t>
            </a:r>
            <a:r>
              <a:rPr lang="en-US" sz="2600" spc="5" dirty="0">
                <a:solidFill>
                  <a:schemeClr val="tx1">
                    <a:lumMod val="75000"/>
                    <a:lumOff val="25000"/>
                  </a:schemeClr>
                </a:solidFill>
              </a:rPr>
              <a:t> </a:t>
            </a:r>
            <a:r>
              <a:rPr lang="en-US" sz="2600" spc="-10" dirty="0">
                <a:solidFill>
                  <a:schemeClr val="tx1">
                    <a:lumMod val="75000"/>
                    <a:lumOff val="25000"/>
                  </a:schemeClr>
                </a:solidFill>
              </a:rPr>
              <a:t>shelter</a:t>
            </a:r>
            <a:r>
              <a:rPr lang="en-US" sz="2600" spc="15" dirty="0">
                <a:solidFill>
                  <a:schemeClr val="tx1">
                    <a:lumMod val="75000"/>
                    <a:lumOff val="25000"/>
                  </a:schemeClr>
                </a:solidFill>
              </a:rPr>
              <a:t> </a:t>
            </a:r>
            <a:r>
              <a:rPr lang="en-US" sz="2600" spc="-5" dirty="0">
                <a:solidFill>
                  <a:schemeClr val="tx1">
                    <a:lumMod val="75000"/>
                    <a:lumOff val="25000"/>
                  </a:schemeClr>
                </a:solidFill>
              </a:rPr>
              <a:t>in</a:t>
            </a:r>
            <a:r>
              <a:rPr lang="en-US" sz="2600" dirty="0">
                <a:solidFill>
                  <a:schemeClr val="tx1">
                    <a:lumMod val="75000"/>
                    <a:lumOff val="25000"/>
                  </a:schemeClr>
                </a:solidFill>
              </a:rPr>
              <a:t> </a:t>
            </a:r>
            <a:r>
              <a:rPr lang="en-US" sz="2600" spc="-5" dirty="0">
                <a:solidFill>
                  <a:schemeClr val="tx1">
                    <a:lumMod val="75000"/>
                    <a:lumOff val="25000"/>
                  </a:schemeClr>
                </a:solidFill>
              </a:rPr>
              <a:t>place</a:t>
            </a:r>
            <a:r>
              <a:rPr lang="en-US" sz="2600" spc="35" dirty="0">
                <a:solidFill>
                  <a:schemeClr val="tx1">
                    <a:lumMod val="75000"/>
                    <a:lumOff val="25000"/>
                  </a:schemeClr>
                </a:solidFill>
              </a:rPr>
              <a:t> </a:t>
            </a:r>
            <a:r>
              <a:rPr lang="en-US" sz="2600" spc="-5" dirty="0">
                <a:solidFill>
                  <a:schemeClr val="tx1">
                    <a:lumMod val="75000"/>
                    <a:lumOff val="25000"/>
                  </a:schemeClr>
                </a:solidFill>
              </a:rPr>
              <a:t>or </a:t>
            </a:r>
            <a:r>
              <a:rPr lang="en-US" sz="2600" spc="-10" dirty="0">
                <a:solidFill>
                  <a:schemeClr val="tx1">
                    <a:lumMod val="75000"/>
                    <a:lumOff val="25000"/>
                  </a:schemeClr>
                </a:solidFill>
              </a:rPr>
              <a:t>are</a:t>
            </a:r>
            <a:r>
              <a:rPr lang="en-US" sz="2600" spc="15" dirty="0">
                <a:solidFill>
                  <a:schemeClr val="tx1">
                    <a:lumMod val="75000"/>
                    <a:lumOff val="25000"/>
                  </a:schemeClr>
                </a:solidFill>
              </a:rPr>
              <a:t> </a:t>
            </a:r>
            <a:r>
              <a:rPr lang="en-US" sz="2600" spc="-5" dirty="0">
                <a:solidFill>
                  <a:schemeClr val="tx1">
                    <a:lumMod val="75000"/>
                    <a:lumOff val="25000"/>
                  </a:schemeClr>
                </a:solidFill>
              </a:rPr>
              <a:t>otherwise</a:t>
            </a:r>
            <a:r>
              <a:rPr lang="en-US" sz="2600" dirty="0">
                <a:solidFill>
                  <a:schemeClr val="tx1">
                    <a:lumMod val="75000"/>
                    <a:lumOff val="25000"/>
                  </a:schemeClr>
                </a:solidFill>
              </a:rPr>
              <a:t> </a:t>
            </a:r>
            <a:r>
              <a:rPr lang="en-US" sz="2600" spc="-10" dirty="0">
                <a:solidFill>
                  <a:schemeClr val="tx1">
                    <a:lumMod val="75000"/>
                    <a:lumOff val="25000"/>
                  </a:schemeClr>
                </a:solidFill>
              </a:rPr>
              <a:t>prohibited</a:t>
            </a:r>
            <a:r>
              <a:rPr lang="en-US" sz="2600" spc="25" dirty="0">
                <a:solidFill>
                  <a:schemeClr val="tx1">
                    <a:lumMod val="75000"/>
                    <a:lumOff val="25000"/>
                  </a:schemeClr>
                </a:solidFill>
              </a:rPr>
              <a:t> </a:t>
            </a:r>
            <a:r>
              <a:rPr lang="en-US" sz="2600" spc="-10" dirty="0">
                <a:solidFill>
                  <a:schemeClr val="tx1">
                    <a:lumMod val="75000"/>
                    <a:lumOff val="25000"/>
                  </a:schemeClr>
                </a:solidFill>
              </a:rPr>
              <a:t>from</a:t>
            </a:r>
            <a:r>
              <a:rPr lang="en-US" sz="2600" dirty="0">
                <a:solidFill>
                  <a:schemeClr val="tx1">
                    <a:lumMod val="75000"/>
                    <a:lumOff val="25000"/>
                  </a:schemeClr>
                </a:solidFill>
              </a:rPr>
              <a:t> </a:t>
            </a:r>
            <a:r>
              <a:rPr lang="en-US" sz="2600" spc="-10" dirty="0">
                <a:solidFill>
                  <a:schemeClr val="tx1">
                    <a:lumMod val="75000"/>
                    <a:lumOff val="25000"/>
                  </a:schemeClr>
                </a:solidFill>
              </a:rPr>
              <a:t>interacting</a:t>
            </a:r>
            <a:r>
              <a:rPr lang="en-US" sz="2600" spc="25" dirty="0">
                <a:solidFill>
                  <a:schemeClr val="tx1">
                    <a:lumMod val="75000"/>
                    <a:lumOff val="25000"/>
                  </a:schemeClr>
                </a:solidFill>
              </a:rPr>
              <a:t> </a:t>
            </a:r>
            <a:r>
              <a:rPr lang="en-US" sz="2600" spc="-5" dirty="0">
                <a:solidFill>
                  <a:schemeClr val="tx1">
                    <a:lumMod val="75000"/>
                    <a:lumOff val="25000"/>
                  </a:schemeClr>
                </a:solidFill>
              </a:rPr>
              <a:t>with</a:t>
            </a:r>
            <a:r>
              <a:rPr lang="en-US" sz="2600" spc="15" dirty="0">
                <a:solidFill>
                  <a:schemeClr val="tx1">
                    <a:lumMod val="75000"/>
                    <a:lumOff val="25000"/>
                  </a:schemeClr>
                </a:solidFill>
              </a:rPr>
              <a:t> </a:t>
            </a:r>
            <a:r>
              <a:rPr lang="en-US" sz="2600" spc="-10" dirty="0">
                <a:solidFill>
                  <a:schemeClr val="tx1">
                    <a:lumMod val="75000"/>
                    <a:lumOff val="25000"/>
                  </a:schemeClr>
                </a:solidFill>
              </a:rPr>
              <a:t>community</a:t>
            </a:r>
            <a:r>
              <a:rPr lang="en-US" sz="2600" spc="10" dirty="0">
                <a:solidFill>
                  <a:schemeClr val="tx1">
                    <a:lumMod val="75000"/>
                    <a:lumOff val="25000"/>
                  </a:schemeClr>
                </a:solidFill>
              </a:rPr>
              <a:t> </a:t>
            </a:r>
            <a:r>
              <a:rPr lang="en-US" sz="2600" spc="-10" dirty="0">
                <a:solidFill>
                  <a:schemeClr val="tx1">
                    <a:lumMod val="75000"/>
                    <a:lumOff val="25000"/>
                  </a:schemeClr>
                </a:solidFill>
              </a:rPr>
              <a:t>members</a:t>
            </a:r>
            <a:r>
              <a:rPr lang="en-US" sz="2600" spc="5" dirty="0">
                <a:solidFill>
                  <a:schemeClr val="tx1">
                    <a:lumMod val="75000"/>
                    <a:lumOff val="25000"/>
                  </a:schemeClr>
                </a:solidFill>
              </a:rPr>
              <a:t> </a:t>
            </a:r>
            <a:r>
              <a:rPr lang="en-US" sz="2600" spc="-5" dirty="0">
                <a:solidFill>
                  <a:schemeClr val="tx1">
                    <a:lumMod val="75000"/>
                    <a:lumOff val="25000"/>
                  </a:schemeClr>
                </a:solidFill>
              </a:rPr>
              <a:t>due</a:t>
            </a:r>
            <a:r>
              <a:rPr lang="en-US" sz="2600" dirty="0">
                <a:solidFill>
                  <a:schemeClr val="tx1">
                    <a:lumMod val="75000"/>
                    <a:lumOff val="25000"/>
                  </a:schemeClr>
                </a:solidFill>
              </a:rPr>
              <a:t> </a:t>
            </a:r>
            <a:r>
              <a:rPr lang="en-US" sz="2600" spc="-10" dirty="0">
                <a:solidFill>
                  <a:schemeClr val="tx1">
                    <a:lumMod val="75000"/>
                    <a:lumOff val="25000"/>
                  </a:schemeClr>
                </a:solidFill>
              </a:rPr>
              <a:t>to</a:t>
            </a:r>
            <a:r>
              <a:rPr lang="en-US" sz="2600" dirty="0">
                <a:solidFill>
                  <a:schemeClr val="tx1">
                    <a:lumMod val="75000"/>
                    <a:lumOff val="25000"/>
                  </a:schemeClr>
                </a:solidFill>
              </a:rPr>
              <a:t> </a:t>
            </a:r>
            <a:r>
              <a:rPr lang="en-US" sz="2600" spc="-5" dirty="0">
                <a:solidFill>
                  <a:schemeClr val="tx1">
                    <a:lumMod val="75000"/>
                    <a:lumOff val="25000"/>
                  </a:schemeClr>
                </a:solidFill>
              </a:rPr>
              <a:t>COVID-19;</a:t>
            </a:r>
            <a:endParaRPr lang="en-US" sz="2600" dirty="0">
              <a:solidFill>
                <a:schemeClr val="tx1">
                  <a:lumMod val="75000"/>
                  <a:lumOff val="25000"/>
                </a:schemeClr>
              </a:solidFill>
            </a:endParaRPr>
          </a:p>
          <a:p>
            <a:pPr marL="469900" marR="16510" indent="-457200" defTabSz="914400">
              <a:lnSpc>
                <a:spcPct val="90000"/>
              </a:lnSpc>
              <a:spcBef>
                <a:spcPts val="200"/>
              </a:spcBef>
              <a:buSzPct val="113888"/>
              <a:buFont typeface="Arial" panose="020B0604020202020204" pitchFamily="34" charset="0"/>
              <a:buChar char="•"/>
              <a:tabLst>
                <a:tab pos="354965" algn="l"/>
                <a:tab pos="355600" algn="l"/>
              </a:tabLst>
            </a:pPr>
            <a:r>
              <a:rPr lang="en-US" sz="2600" spc="-15" dirty="0">
                <a:solidFill>
                  <a:schemeClr val="tx1">
                    <a:lumMod val="75000"/>
                    <a:lumOff val="25000"/>
                  </a:schemeClr>
                </a:solidFill>
              </a:rPr>
              <a:t>Paying</a:t>
            </a:r>
            <a:r>
              <a:rPr lang="en-US" sz="2600" dirty="0">
                <a:solidFill>
                  <a:schemeClr val="tx1">
                    <a:lumMod val="75000"/>
                    <a:lumOff val="25000"/>
                  </a:schemeClr>
                </a:solidFill>
              </a:rPr>
              <a:t> </a:t>
            </a:r>
            <a:r>
              <a:rPr lang="en-US" sz="2600" spc="-15" dirty="0">
                <a:solidFill>
                  <a:schemeClr val="tx1">
                    <a:lumMod val="75000"/>
                    <a:lumOff val="25000"/>
                  </a:schemeClr>
                </a:solidFill>
              </a:rPr>
              <a:t>hazard</a:t>
            </a:r>
            <a:r>
              <a:rPr lang="en-US" sz="2600" spc="15" dirty="0">
                <a:solidFill>
                  <a:schemeClr val="tx1">
                    <a:lumMod val="75000"/>
                    <a:lumOff val="25000"/>
                  </a:schemeClr>
                </a:solidFill>
              </a:rPr>
              <a:t> </a:t>
            </a:r>
            <a:r>
              <a:rPr lang="en-US" sz="2600" spc="-15" dirty="0">
                <a:solidFill>
                  <a:schemeClr val="tx1">
                    <a:lumMod val="75000"/>
                    <a:lumOff val="25000"/>
                  </a:schemeClr>
                </a:solidFill>
              </a:rPr>
              <a:t>pay</a:t>
            </a:r>
            <a:r>
              <a:rPr lang="en-US" sz="2600" spc="5" dirty="0">
                <a:solidFill>
                  <a:schemeClr val="tx1">
                    <a:lumMod val="75000"/>
                    <a:lumOff val="25000"/>
                  </a:schemeClr>
                </a:solidFill>
              </a:rPr>
              <a:t> </a:t>
            </a:r>
            <a:r>
              <a:rPr lang="en-US" sz="2600" spc="-15" dirty="0">
                <a:solidFill>
                  <a:schemeClr val="tx1">
                    <a:lumMod val="75000"/>
                    <a:lumOff val="25000"/>
                  </a:schemeClr>
                </a:solidFill>
              </a:rPr>
              <a:t>for</a:t>
            </a:r>
            <a:r>
              <a:rPr lang="en-US" sz="2600" spc="-5" dirty="0">
                <a:solidFill>
                  <a:schemeClr val="tx1">
                    <a:lumMod val="75000"/>
                    <a:lumOff val="25000"/>
                  </a:schemeClr>
                </a:solidFill>
              </a:rPr>
              <a:t> essential</a:t>
            </a:r>
            <a:r>
              <a:rPr lang="en-US" sz="2600" dirty="0">
                <a:solidFill>
                  <a:schemeClr val="tx1">
                    <a:lumMod val="75000"/>
                    <a:lumOff val="25000"/>
                  </a:schemeClr>
                </a:solidFill>
              </a:rPr>
              <a:t> </a:t>
            </a:r>
            <a:r>
              <a:rPr lang="en-US" sz="2600" spc="-20" dirty="0">
                <a:solidFill>
                  <a:schemeClr val="tx1">
                    <a:lumMod val="75000"/>
                    <a:lumOff val="25000"/>
                  </a:schemeClr>
                </a:solidFill>
              </a:rPr>
              <a:t>workers</a:t>
            </a:r>
            <a:r>
              <a:rPr lang="en-US" sz="2600" spc="5" dirty="0">
                <a:solidFill>
                  <a:schemeClr val="tx1">
                    <a:lumMod val="75000"/>
                    <a:lumOff val="25000"/>
                  </a:schemeClr>
                </a:solidFill>
              </a:rPr>
              <a:t> </a:t>
            </a:r>
            <a:r>
              <a:rPr lang="en-US" sz="2600" spc="-5" dirty="0">
                <a:solidFill>
                  <a:schemeClr val="tx1">
                    <a:lumMod val="75000"/>
                    <a:lumOff val="25000"/>
                  </a:schemeClr>
                </a:solidFill>
              </a:rPr>
              <a:t>that</a:t>
            </a:r>
            <a:r>
              <a:rPr lang="en-US" sz="2600" dirty="0">
                <a:solidFill>
                  <a:schemeClr val="tx1">
                    <a:lumMod val="75000"/>
                    <a:lumOff val="25000"/>
                  </a:schemeClr>
                </a:solidFill>
              </a:rPr>
              <a:t> </a:t>
            </a:r>
            <a:r>
              <a:rPr lang="en-US" sz="2600" spc="-10" dirty="0">
                <a:solidFill>
                  <a:schemeClr val="tx1">
                    <a:lumMod val="75000"/>
                    <a:lumOff val="25000"/>
                  </a:schemeClr>
                </a:solidFill>
              </a:rPr>
              <a:t>are</a:t>
            </a:r>
            <a:r>
              <a:rPr lang="en-US" sz="2600" spc="20" dirty="0">
                <a:solidFill>
                  <a:schemeClr val="tx1">
                    <a:lumMod val="75000"/>
                    <a:lumOff val="25000"/>
                  </a:schemeClr>
                </a:solidFill>
              </a:rPr>
              <a:t> </a:t>
            </a:r>
            <a:r>
              <a:rPr lang="en-US" sz="2600" spc="-5" dirty="0">
                <a:solidFill>
                  <a:schemeClr val="tx1">
                    <a:lumMod val="75000"/>
                    <a:lumOff val="25000"/>
                  </a:schemeClr>
                </a:solidFill>
              </a:rPr>
              <a:t>managing</a:t>
            </a:r>
            <a:r>
              <a:rPr lang="en-US" sz="2600" spc="5" dirty="0">
                <a:solidFill>
                  <a:schemeClr val="tx1">
                    <a:lumMod val="75000"/>
                    <a:lumOff val="25000"/>
                  </a:schemeClr>
                </a:solidFill>
              </a:rPr>
              <a:t> </a:t>
            </a:r>
            <a:r>
              <a:rPr lang="en-US" sz="2600" spc="-5" dirty="0">
                <a:solidFill>
                  <a:schemeClr val="tx1">
                    <a:lumMod val="75000"/>
                    <a:lumOff val="25000"/>
                  </a:schemeClr>
                </a:solidFill>
              </a:rPr>
              <a:t>or </a:t>
            </a:r>
            <a:r>
              <a:rPr lang="en-US" sz="2600" spc="-10" dirty="0">
                <a:solidFill>
                  <a:schemeClr val="tx1">
                    <a:lumMod val="75000"/>
                    <a:lumOff val="25000"/>
                  </a:schemeClr>
                </a:solidFill>
              </a:rPr>
              <a:t>maintaining</a:t>
            </a:r>
            <a:r>
              <a:rPr lang="en-US" sz="2600" spc="30" dirty="0">
                <a:solidFill>
                  <a:schemeClr val="tx1">
                    <a:lumMod val="75000"/>
                    <a:lumOff val="25000"/>
                  </a:schemeClr>
                </a:solidFill>
              </a:rPr>
              <a:t> </a:t>
            </a:r>
            <a:r>
              <a:rPr lang="en-US" sz="2600" spc="-5" dirty="0">
                <a:solidFill>
                  <a:schemeClr val="tx1">
                    <a:lumMod val="75000"/>
                    <a:lumOff val="25000"/>
                  </a:schemeClr>
                </a:solidFill>
              </a:rPr>
              <a:t>units,</a:t>
            </a:r>
            <a:r>
              <a:rPr lang="en-US" sz="2600" spc="10" dirty="0">
                <a:solidFill>
                  <a:schemeClr val="tx1">
                    <a:lumMod val="75000"/>
                    <a:lumOff val="25000"/>
                  </a:schemeClr>
                </a:solidFill>
              </a:rPr>
              <a:t> </a:t>
            </a:r>
            <a:r>
              <a:rPr lang="en-US" sz="2600" spc="-5" dirty="0">
                <a:solidFill>
                  <a:schemeClr val="tx1">
                    <a:lumMod val="75000"/>
                    <a:lumOff val="25000"/>
                  </a:schemeClr>
                </a:solidFill>
              </a:rPr>
              <a:t>or</a:t>
            </a:r>
            <a:r>
              <a:rPr lang="en-US" sz="2600" dirty="0">
                <a:solidFill>
                  <a:schemeClr val="tx1">
                    <a:lumMod val="75000"/>
                    <a:lumOff val="25000"/>
                  </a:schemeClr>
                </a:solidFill>
              </a:rPr>
              <a:t> </a:t>
            </a:r>
            <a:r>
              <a:rPr lang="en-US" sz="2600" spc="-15" dirty="0">
                <a:solidFill>
                  <a:schemeClr val="tx1">
                    <a:lumMod val="75000"/>
                    <a:lumOff val="25000"/>
                  </a:schemeClr>
                </a:solidFill>
              </a:rPr>
              <a:t>staffing </a:t>
            </a:r>
            <a:r>
              <a:rPr lang="en-US" sz="2600" spc="-10" dirty="0">
                <a:solidFill>
                  <a:schemeClr val="tx1">
                    <a:lumMod val="75000"/>
                    <a:lumOff val="25000"/>
                  </a:schemeClr>
                </a:solidFill>
              </a:rPr>
              <a:t> </a:t>
            </a:r>
            <a:r>
              <a:rPr lang="en-US" sz="2600" spc="-5" dirty="0">
                <a:solidFill>
                  <a:schemeClr val="tx1">
                    <a:lumMod val="75000"/>
                    <a:lumOff val="25000"/>
                  </a:schemeClr>
                </a:solidFill>
              </a:rPr>
              <a:t>emergency</a:t>
            </a:r>
            <a:r>
              <a:rPr lang="en-US" sz="2600" spc="5" dirty="0">
                <a:solidFill>
                  <a:schemeClr val="tx1">
                    <a:lumMod val="75000"/>
                    <a:lumOff val="25000"/>
                  </a:schemeClr>
                </a:solidFill>
              </a:rPr>
              <a:t> </a:t>
            </a:r>
            <a:r>
              <a:rPr lang="en-US" sz="2600" spc="-5" dirty="0">
                <a:solidFill>
                  <a:schemeClr val="tx1">
                    <a:lumMod val="75000"/>
                    <a:lumOff val="25000"/>
                  </a:schemeClr>
                </a:solidFill>
              </a:rPr>
              <a:t>or</a:t>
            </a:r>
            <a:r>
              <a:rPr lang="en-US" sz="2600" spc="15" dirty="0">
                <a:solidFill>
                  <a:schemeClr val="tx1">
                    <a:lumMod val="75000"/>
                    <a:lumOff val="25000"/>
                  </a:schemeClr>
                </a:solidFill>
              </a:rPr>
              <a:t> </a:t>
            </a:r>
            <a:r>
              <a:rPr lang="en-US" sz="2600" spc="-10" dirty="0">
                <a:solidFill>
                  <a:schemeClr val="tx1">
                    <a:lumMod val="75000"/>
                    <a:lumOff val="25000"/>
                  </a:schemeClr>
                </a:solidFill>
              </a:rPr>
              <a:t>isolation</a:t>
            </a:r>
            <a:r>
              <a:rPr lang="en-US" sz="2600" spc="20" dirty="0">
                <a:solidFill>
                  <a:schemeClr val="tx1">
                    <a:lumMod val="75000"/>
                    <a:lumOff val="25000"/>
                  </a:schemeClr>
                </a:solidFill>
              </a:rPr>
              <a:t> </a:t>
            </a:r>
            <a:r>
              <a:rPr lang="en-US" sz="2600" spc="-15" dirty="0">
                <a:solidFill>
                  <a:schemeClr val="tx1">
                    <a:lumMod val="75000"/>
                    <a:lumOff val="25000"/>
                  </a:schemeClr>
                </a:solidFill>
              </a:rPr>
              <a:t>centers,</a:t>
            </a:r>
            <a:r>
              <a:rPr lang="en-US" sz="2600" spc="15" dirty="0">
                <a:solidFill>
                  <a:schemeClr val="tx1">
                    <a:lumMod val="75000"/>
                    <a:lumOff val="25000"/>
                  </a:schemeClr>
                </a:solidFill>
              </a:rPr>
              <a:t> </a:t>
            </a:r>
            <a:r>
              <a:rPr lang="en-US" sz="2600" spc="-10" dirty="0">
                <a:solidFill>
                  <a:schemeClr val="tx1">
                    <a:lumMod val="75000"/>
                    <a:lumOff val="25000"/>
                  </a:schemeClr>
                </a:solidFill>
              </a:rPr>
              <a:t>provided</a:t>
            </a:r>
            <a:r>
              <a:rPr lang="en-US" sz="2600" spc="20" dirty="0">
                <a:solidFill>
                  <a:schemeClr val="tx1">
                    <a:lumMod val="75000"/>
                    <a:lumOff val="25000"/>
                  </a:schemeClr>
                </a:solidFill>
              </a:rPr>
              <a:t> </a:t>
            </a:r>
            <a:r>
              <a:rPr lang="en-US" sz="2600" spc="-5" dirty="0">
                <a:solidFill>
                  <a:schemeClr val="tx1">
                    <a:lumMod val="75000"/>
                    <a:lumOff val="25000"/>
                  </a:schemeClr>
                </a:solidFill>
              </a:rPr>
              <a:t>such</a:t>
            </a:r>
            <a:r>
              <a:rPr lang="en-US" sz="2600" spc="20" dirty="0">
                <a:solidFill>
                  <a:schemeClr val="tx1">
                    <a:lumMod val="75000"/>
                    <a:lumOff val="25000"/>
                  </a:schemeClr>
                </a:solidFill>
              </a:rPr>
              <a:t> </a:t>
            </a:r>
            <a:r>
              <a:rPr lang="en-US" sz="2600" spc="-10" dirty="0">
                <a:solidFill>
                  <a:schemeClr val="tx1">
                    <a:lumMod val="75000"/>
                    <a:lumOff val="25000"/>
                  </a:schemeClr>
                </a:solidFill>
              </a:rPr>
              <a:t>costs</a:t>
            </a:r>
            <a:r>
              <a:rPr lang="en-US" sz="2600" spc="10" dirty="0">
                <a:solidFill>
                  <a:schemeClr val="tx1">
                    <a:lumMod val="75000"/>
                    <a:lumOff val="25000"/>
                  </a:schemeClr>
                </a:solidFill>
              </a:rPr>
              <a:t> </a:t>
            </a:r>
            <a:r>
              <a:rPr lang="en-US" sz="2600" spc="-10" dirty="0">
                <a:solidFill>
                  <a:schemeClr val="tx1">
                    <a:lumMod val="75000"/>
                    <a:lumOff val="25000"/>
                  </a:schemeClr>
                </a:solidFill>
              </a:rPr>
              <a:t>are</a:t>
            </a:r>
            <a:r>
              <a:rPr lang="en-US" sz="2600" spc="10" dirty="0">
                <a:solidFill>
                  <a:schemeClr val="tx1">
                    <a:lumMod val="75000"/>
                    <a:lumOff val="25000"/>
                  </a:schemeClr>
                </a:solidFill>
              </a:rPr>
              <a:t> </a:t>
            </a:r>
            <a:r>
              <a:rPr lang="en-US" sz="2600" spc="-10" dirty="0">
                <a:solidFill>
                  <a:schemeClr val="tx1">
                    <a:lumMod val="75000"/>
                    <a:lumOff val="25000"/>
                  </a:schemeClr>
                </a:solidFill>
              </a:rPr>
              <a:t>considered</a:t>
            </a:r>
            <a:r>
              <a:rPr lang="en-US" sz="2600" spc="25" dirty="0">
                <a:solidFill>
                  <a:schemeClr val="tx1">
                    <a:lumMod val="75000"/>
                    <a:lumOff val="25000"/>
                  </a:schemeClr>
                </a:solidFill>
              </a:rPr>
              <a:t> </a:t>
            </a:r>
            <a:r>
              <a:rPr lang="en-US" sz="2600" spc="-5" dirty="0">
                <a:solidFill>
                  <a:schemeClr val="tx1">
                    <a:lumMod val="75000"/>
                    <a:lumOff val="25000"/>
                  </a:schemeClr>
                </a:solidFill>
              </a:rPr>
              <a:t>necessary</a:t>
            </a:r>
            <a:r>
              <a:rPr lang="en-US" sz="2600" dirty="0">
                <a:solidFill>
                  <a:schemeClr val="tx1">
                    <a:lumMod val="75000"/>
                    <a:lumOff val="25000"/>
                  </a:schemeClr>
                </a:solidFill>
              </a:rPr>
              <a:t> and</a:t>
            </a:r>
            <a:r>
              <a:rPr lang="en-US" sz="2600" spc="25" dirty="0">
                <a:solidFill>
                  <a:schemeClr val="tx1">
                    <a:lumMod val="75000"/>
                    <a:lumOff val="25000"/>
                  </a:schemeClr>
                </a:solidFill>
              </a:rPr>
              <a:t> </a:t>
            </a:r>
            <a:r>
              <a:rPr lang="en-US" sz="2600" spc="-5" dirty="0">
                <a:solidFill>
                  <a:schemeClr val="tx1">
                    <a:lumMod val="75000"/>
                    <a:lumOff val="25000"/>
                  </a:schemeClr>
                </a:solidFill>
              </a:rPr>
              <a:t>reasonable</a:t>
            </a:r>
            <a:r>
              <a:rPr lang="en-US" sz="2600" spc="5" dirty="0">
                <a:solidFill>
                  <a:schemeClr val="tx1">
                    <a:lumMod val="75000"/>
                    <a:lumOff val="25000"/>
                  </a:schemeClr>
                </a:solidFill>
              </a:rPr>
              <a:t> </a:t>
            </a:r>
            <a:r>
              <a:rPr lang="en-US" sz="2600" spc="-5" dirty="0">
                <a:solidFill>
                  <a:schemeClr val="tx1">
                    <a:lumMod val="75000"/>
                    <a:lumOff val="25000"/>
                  </a:schemeClr>
                </a:solidFill>
              </a:rPr>
              <a:t>under </a:t>
            </a:r>
            <a:r>
              <a:rPr lang="en-US" sz="2600" spc="-390" dirty="0">
                <a:solidFill>
                  <a:schemeClr val="tx1">
                    <a:lumMod val="75000"/>
                    <a:lumOff val="25000"/>
                  </a:schemeClr>
                </a:solidFill>
              </a:rPr>
              <a:t> </a:t>
            </a:r>
            <a:r>
              <a:rPr lang="en-US" sz="2600" dirty="0">
                <a:solidFill>
                  <a:schemeClr val="tx1">
                    <a:lumMod val="75000"/>
                    <a:lumOff val="25000"/>
                  </a:schemeClr>
                </a:solidFill>
              </a:rPr>
              <a:t>2</a:t>
            </a:r>
            <a:r>
              <a:rPr lang="en-US" sz="2600" spc="-5" dirty="0">
                <a:solidFill>
                  <a:schemeClr val="tx1">
                    <a:lumMod val="75000"/>
                    <a:lumOff val="25000"/>
                  </a:schemeClr>
                </a:solidFill>
              </a:rPr>
              <a:t> </a:t>
            </a:r>
            <a:r>
              <a:rPr lang="en-US" sz="2600" spc="-30" dirty="0">
                <a:solidFill>
                  <a:schemeClr val="tx1">
                    <a:lumMod val="75000"/>
                    <a:lumOff val="25000"/>
                  </a:schemeClr>
                </a:solidFill>
              </a:rPr>
              <a:t>C.F.R.</a:t>
            </a:r>
            <a:r>
              <a:rPr lang="en-US" sz="2600" spc="-15" dirty="0">
                <a:solidFill>
                  <a:schemeClr val="tx1">
                    <a:lumMod val="75000"/>
                    <a:lumOff val="25000"/>
                  </a:schemeClr>
                </a:solidFill>
              </a:rPr>
              <a:t> Part</a:t>
            </a:r>
            <a:r>
              <a:rPr lang="en-US" sz="2600" spc="-10" dirty="0">
                <a:solidFill>
                  <a:schemeClr val="tx1">
                    <a:lumMod val="75000"/>
                    <a:lumOff val="25000"/>
                  </a:schemeClr>
                </a:solidFill>
              </a:rPr>
              <a:t> </a:t>
            </a:r>
            <a:r>
              <a:rPr lang="en-US" sz="2600" dirty="0">
                <a:solidFill>
                  <a:schemeClr val="tx1">
                    <a:lumMod val="75000"/>
                    <a:lumOff val="25000"/>
                  </a:schemeClr>
                </a:solidFill>
              </a:rPr>
              <a:t>200;</a:t>
            </a:r>
          </a:p>
          <a:p>
            <a:pPr marL="469900" marR="23495" indent="-457200" defTabSz="914400">
              <a:lnSpc>
                <a:spcPct val="90000"/>
              </a:lnSpc>
              <a:spcBef>
                <a:spcPts val="10"/>
              </a:spcBef>
              <a:buSzPct val="113888"/>
              <a:buFont typeface="Arial" panose="020B0604020202020204" pitchFamily="34" charset="0"/>
              <a:buChar char="•"/>
              <a:tabLst>
                <a:tab pos="354965" algn="l"/>
                <a:tab pos="355600" algn="l"/>
              </a:tabLst>
            </a:pPr>
            <a:r>
              <a:rPr lang="en-US" sz="2600" spc="-15" dirty="0">
                <a:solidFill>
                  <a:schemeClr val="tx1">
                    <a:lumMod val="75000"/>
                    <a:lumOff val="25000"/>
                  </a:schemeClr>
                </a:solidFill>
              </a:rPr>
              <a:t>Paying</a:t>
            </a:r>
            <a:r>
              <a:rPr lang="en-US" sz="2600" dirty="0">
                <a:solidFill>
                  <a:schemeClr val="tx1">
                    <a:lumMod val="75000"/>
                    <a:lumOff val="25000"/>
                  </a:schemeClr>
                </a:solidFill>
              </a:rPr>
              <a:t> </a:t>
            </a:r>
            <a:r>
              <a:rPr lang="en-US" sz="2600" spc="-10" dirty="0">
                <a:solidFill>
                  <a:schemeClr val="tx1">
                    <a:lumMod val="75000"/>
                    <a:lumOff val="25000"/>
                  </a:schemeClr>
                </a:solidFill>
              </a:rPr>
              <a:t>transportation</a:t>
            </a:r>
            <a:r>
              <a:rPr lang="en-US" sz="2600" spc="10" dirty="0">
                <a:solidFill>
                  <a:schemeClr val="tx1">
                    <a:lumMod val="75000"/>
                    <a:lumOff val="25000"/>
                  </a:schemeClr>
                </a:solidFill>
              </a:rPr>
              <a:t> </a:t>
            </a:r>
            <a:r>
              <a:rPr lang="en-US" sz="2600" spc="-10" dirty="0">
                <a:solidFill>
                  <a:schemeClr val="tx1">
                    <a:lumMod val="75000"/>
                    <a:lumOff val="25000"/>
                  </a:schemeClr>
                </a:solidFill>
              </a:rPr>
              <a:t>costs</a:t>
            </a:r>
            <a:r>
              <a:rPr lang="en-US" sz="2600" spc="5" dirty="0">
                <a:solidFill>
                  <a:schemeClr val="tx1">
                    <a:lumMod val="75000"/>
                    <a:lumOff val="25000"/>
                  </a:schemeClr>
                </a:solidFill>
              </a:rPr>
              <a:t> </a:t>
            </a:r>
            <a:r>
              <a:rPr lang="en-US" sz="2600" spc="-5" dirty="0">
                <a:solidFill>
                  <a:schemeClr val="tx1">
                    <a:lumMod val="75000"/>
                    <a:lumOff val="25000"/>
                  </a:schemeClr>
                </a:solidFill>
              </a:rPr>
              <a:t>of</a:t>
            </a:r>
            <a:r>
              <a:rPr lang="en-US" sz="2600" dirty="0">
                <a:solidFill>
                  <a:schemeClr val="tx1">
                    <a:lumMod val="75000"/>
                    <a:lumOff val="25000"/>
                  </a:schemeClr>
                </a:solidFill>
              </a:rPr>
              <a:t> </a:t>
            </a:r>
            <a:r>
              <a:rPr lang="en-US" sz="2600" spc="-15" dirty="0">
                <a:solidFill>
                  <a:schemeClr val="tx1">
                    <a:lumMod val="75000"/>
                    <a:lumOff val="25000"/>
                  </a:schemeClr>
                </a:solidFill>
              </a:rPr>
              <a:t>staff</a:t>
            </a:r>
            <a:r>
              <a:rPr lang="en-US" sz="2600" dirty="0">
                <a:solidFill>
                  <a:schemeClr val="tx1">
                    <a:lumMod val="75000"/>
                    <a:lumOff val="25000"/>
                  </a:schemeClr>
                </a:solidFill>
              </a:rPr>
              <a:t> </a:t>
            </a:r>
            <a:r>
              <a:rPr lang="en-US" sz="2600" spc="-10" dirty="0">
                <a:solidFill>
                  <a:schemeClr val="tx1">
                    <a:lumMod val="75000"/>
                    <a:lumOff val="25000"/>
                  </a:schemeClr>
                </a:solidFill>
              </a:rPr>
              <a:t>to</a:t>
            </a:r>
            <a:r>
              <a:rPr lang="en-US" sz="2600" spc="-5" dirty="0">
                <a:solidFill>
                  <a:schemeClr val="tx1">
                    <a:lumMod val="75000"/>
                    <a:lumOff val="25000"/>
                  </a:schemeClr>
                </a:solidFill>
              </a:rPr>
              <a:t> </a:t>
            </a:r>
            <a:r>
              <a:rPr lang="en-US" sz="2600" spc="-10" dirty="0">
                <a:solidFill>
                  <a:schemeClr val="tx1">
                    <a:lumMod val="75000"/>
                    <a:lumOff val="25000"/>
                  </a:schemeClr>
                </a:solidFill>
              </a:rPr>
              <a:t>perform</a:t>
            </a:r>
            <a:r>
              <a:rPr lang="en-US" sz="2600" spc="-5" dirty="0">
                <a:solidFill>
                  <a:schemeClr val="tx1">
                    <a:lumMod val="75000"/>
                    <a:lumOff val="25000"/>
                  </a:schemeClr>
                </a:solidFill>
              </a:rPr>
              <a:t> </a:t>
            </a:r>
            <a:r>
              <a:rPr lang="en-US" sz="2600" dirty="0">
                <a:solidFill>
                  <a:schemeClr val="tx1">
                    <a:lumMod val="75000"/>
                    <a:lumOff val="25000"/>
                  </a:schemeClr>
                </a:solidFill>
              </a:rPr>
              <a:t>IHBG</a:t>
            </a:r>
            <a:r>
              <a:rPr lang="en-US" sz="2600" spc="5" dirty="0">
                <a:solidFill>
                  <a:schemeClr val="tx1">
                    <a:lumMod val="75000"/>
                    <a:lumOff val="25000"/>
                  </a:schemeClr>
                </a:solidFill>
              </a:rPr>
              <a:t> </a:t>
            </a:r>
            <a:r>
              <a:rPr lang="en-US" sz="2600" spc="-15" dirty="0">
                <a:solidFill>
                  <a:schemeClr val="tx1">
                    <a:lumMod val="75000"/>
                    <a:lumOff val="25000"/>
                  </a:schemeClr>
                </a:solidFill>
              </a:rPr>
              <a:t>program</a:t>
            </a:r>
            <a:r>
              <a:rPr lang="en-US" sz="2600" spc="-5" dirty="0">
                <a:solidFill>
                  <a:schemeClr val="tx1">
                    <a:lumMod val="75000"/>
                    <a:lumOff val="25000"/>
                  </a:schemeClr>
                </a:solidFill>
              </a:rPr>
              <a:t> functions</a:t>
            </a:r>
            <a:r>
              <a:rPr lang="en-US" sz="2600" spc="20" dirty="0">
                <a:solidFill>
                  <a:schemeClr val="tx1">
                    <a:lumMod val="75000"/>
                    <a:lumOff val="25000"/>
                  </a:schemeClr>
                </a:solidFill>
              </a:rPr>
              <a:t> </a:t>
            </a:r>
            <a:r>
              <a:rPr lang="en-US" sz="2600" spc="-5" dirty="0">
                <a:solidFill>
                  <a:schemeClr val="tx1">
                    <a:lumMod val="75000"/>
                    <a:lumOff val="25000"/>
                  </a:schemeClr>
                </a:solidFill>
              </a:rPr>
              <a:t>or assist</a:t>
            </a:r>
            <a:r>
              <a:rPr lang="en-US" sz="2600" spc="-15" dirty="0">
                <a:solidFill>
                  <a:schemeClr val="tx1">
                    <a:lumMod val="75000"/>
                    <a:lumOff val="25000"/>
                  </a:schemeClr>
                </a:solidFill>
              </a:rPr>
              <a:t> </a:t>
            </a:r>
            <a:r>
              <a:rPr lang="en-US" sz="2600" spc="-5" dirty="0">
                <a:solidFill>
                  <a:schemeClr val="tx1">
                    <a:lumMod val="75000"/>
                    <a:lumOff val="25000"/>
                  </a:schemeClr>
                </a:solidFill>
              </a:rPr>
              <a:t>tenants</a:t>
            </a:r>
            <a:r>
              <a:rPr lang="en-US" sz="2600" spc="5" dirty="0">
                <a:solidFill>
                  <a:schemeClr val="tx1">
                    <a:lumMod val="75000"/>
                    <a:lumOff val="25000"/>
                  </a:schemeClr>
                </a:solidFill>
              </a:rPr>
              <a:t> </a:t>
            </a:r>
            <a:r>
              <a:rPr lang="en-US" sz="2600" dirty="0">
                <a:solidFill>
                  <a:schemeClr val="tx1">
                    <a:lumMod val="75000"/>
                    <a:lumOff val="25000"/>
                  </a:schemeClr>
                </a:solidFill>
              </a:rPr>
              <a:t>in</a:t>
            </a:r>
            <a:r>
              <a:rPr lang="en-US" sz="2600" spc="10" dirty="0">
                <a:solidFill>
                  <a:schemeClr val="tx1">
                    <a:lumMod val="75000"/>
                    <a:lumOff val="25000"/>
                  </a:schemeClr>
                </a:solidFill>
              </a:rPr>
              <a:t> </a:t>
            </a:r>
            <a:r>
              <a:rPr lang="en-US" sz="2600" spc="-5" dirty="0">
                <a:solidFill>
                  <a:schemeClr val="tx1">
                    <a:lumMod val="75000"/>
                    <a:lumOff val="25000"/>
                  </a:schemeClr>
                </a:solidFill>
              </a:rPr>
              <a:t>accessing </a:t>
            </a:r>
            <a:r>
              <a:rPr lang="en-US" sz="2600" spc="-390" dirty="0">
                <a:solidFill>
                  <a:schemeClr val="tx1">
                    <a:lumMod val="75000"/>
                    <a:lumOff val="25000"/>
                  </a:schemeClr>
                </a:solidFill>
              </a:rPr>
              <a:t> </a:t>
            </a:r>
            <a:r>
              <a:rPr lang="en-US" sz="2600" spc="-10" dirty="0">
                <a:solidFill>
                  <a:schemeClr val="tx1">
                    <a:lumMod val="75000"/>
                    <a:lumOff val="25000"/>
                  </a:schemeClr>
                </a:solidFill>
              </a:rPr>
              <a:t>food,</a:t>
            </a:r>
            <a:r>
              <a:rPr lang="en-US" sz="2600" dirty="0">
                <a:solidFill>
                  <a:schemeClr val="tx1">
                    <a:lumMod val="75000"/>
                    <a:lumOff val="25000"/>
                  </a:schemeClr>
                </a:solidFill>
              </a:rPr>
              <a:t> </a:t>
            </a:r>
            <a:r>
              <a:rPr lang="en-US" sz="2600" spc="-5" dirty="0">
                <a:solidFill>
                  <a:schemeClr val="tx1">
                    <a:lumMod val="75000"/>
                    <a:lumOff val="25000"/>
                  </a:schemeClr>
                </a:solidFill>
              </a:rPr>
              <a:t>medical</a:t>
            </a:r>
            <a:r>
              <a:rPr lang="en-US" sz="2600" spc="5" dirty="0">
                <a:solidFill>
                  <a:schemeClr val="tx1">
                    <a:lumMod val="75000"/>
                    <a:lumOff val="25000"/>
                  </a:schemeClr>
                </a:solidFill>
              </a:rPr>
              <a:t> </a:t>
            </a:r>
            <a:r>
              <a:rPr lang="en-US" sz="2600" spc="-10" dirty="0">
                <a:solidFill>
                  <a:schemeClr val="tx1">
                    <a:lumMod val="75000"/>
                    <a:lumOff val="25000"/>
                  </a:schemeClr>
                </a:solidFill>
              </a:rPr>
              <a:t>care,</a:t>
            </a:r>
            <a:r>
              <a:rPr lang="en-US" sz="2600" spc="10" dirty="0">
                <a:solidFill>
                  <a:schemeClr val="tx1">
                    <a:lumMod val="75000"/>
                    <a:lumOff val="25000"/>
                  </a:schemeClr>
                </a:solidFill>
              </a:rPr>
              <a:t> </a:t>
            </a:r>
            <a:r>
              <a:rPr lang="en-US" sz="2600" spc="-5" dirty="0">
                <a:solidFill>
                  <a:schemeClr val="tx1">
                    <a:lumMod val="75000"/>
                    <a:lumOff val="25000"/>
                  </a:schemeClr>
                </a:solidFill>
              </a:rPr>
              <a:t>or</a:t>
            </a:r>
            <a:r>
              <a:rPr lang="en-US" sz="2600" spc="5" dirty="0">
                <a:solidFill>
                  <a:schemeClr val="tx1">
                    <a:lumMod val="75000"/>
                    <a:lumOff val="25000"/>
                  </a:schemeClr>
                </a:solidFill>
              </a:rPr>
              <a:t> </a:t>
            </a:r>
            <a:r>
              <a:rPr lang="en-US" sz="2600" spc="-10" dirty="0">
                <a:solidFill>
                  <a:schemeClr val="tx1">
                    <a:lumMod val="75000"/>
                    <a:lumOff val="25000"/>
                  </a:schemeClr>
                </a:solidFill>
              </a:rPr>
              <a:t>prescriptions.</a:t>
            </a:r>
            <a:endParaRPr lang="en-US" sz="2600" dirty="0">
              <a:solidFill>
                <a:schemeClr val="tx1">
                  <a:lumMod val="75000"/>
                  <a:lumOff val="25000"/>
                </a:schemeClr>
              </a:solidFill>
            </a:endParaRPr>
          </a:p>
        </p:txBody>
      </p:sp>
      <p:sp>
        <p:nvSpPr>
          <p:cNvPr id="9" name="Slide Number Placeholder 8"/>
          <p:cNvSpPr>
            <a:spLocks noGrp="1"/>
          </p:cNvSpPr>
          <p:nvPr>
            <p:ph type="sldNum" sz="quarter" idx="12"/>
          </p:nvPr>
        </p:nvSpPr>
        <p:spPr/>
        <p:txBody>
          <a:bodyPr/>
          <a:lstStyle/>
          <a:p>
            <a:fld id="{E760783A-A40A-4A5E-95F7-ACFE048AA298}" type="slidenum">
              <a:rPr lang="en-US" smtClean="0"/>
              <a:t>26</a:t>
            </a:fld>
            <a:endParaRPr lang="en-US" dirty="0"/>
          </a:p>
        </p:txBody>
      </p:sp>
    </p:spTree>
    <p:extLst>
      <p:ext uri="{BB962C8B-B14F-4D97-AF65-F5344CB8AC3E}">
        <p14:creationId xmlns:p14="http://schemas.microsoft.com/office/powerpoint/2010/main" val="200649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73F2-BC3D-4B3E-848C-6FF2BD0E22A3}"/>
              </a:ext>
            </a:extLst>
          </p:cNvPr>
          <p:cNvSpPr>
            <a:spLocks noGrp="1"/>
          </p:cNvSpPr>
          <p:nvPr>
            <p:ph type="ctrTitle"/>
          </p:nvPr>
        </p:nvSpPr>
        <p:spPr/>
        <p:txBody>
          <a:bodyPr>
            <a:normAutofit/>
          </a:bodyPr>
          <a:lstStyle/>
          <a:p>
            <a:r>
              <a:rPr lang="en-US" sz="6000" b="0" dirty="0"/>
              <a:t>WAIVERS AND ALTERNATIVE REQUIREMENTS</a:t>
            </a:r>
          </a:p>
        </p:txBody>
      </p:sp>
      <p:sp>
        <p:nvSpPr>
          <p:cNvPr id="3" name="Subtitle 2">
            <a:extLst>
              <a:ext uri="{FF2B5EF4-FFF2-40B4-BE49-F238E27FC236}">
                <a16:creationId xmlns:a16="http://schemas.microsoft.com/office/drawing/2014/main" id="{242D9669-174C-485F-8367-194ACCA9FD2D}"/>
              </a:ext>
            </a:extLst>
          </p:cNvPr>
          <p:cNvSpPr>
            <a:spLocks noGrp="1"/>
          </p:cNvSpPr>
          <p:nvPr>
            <p:ph type="subTitle" idx="1"/>
          </p:nvPr>
        </p:nvSpPr>
        <p:spPr/>
        <p:txBody>
          <a:bodyPr/>
          <a:lstStyle/>
          <a:p>
            <a:endParaRPr lang="en-US" dirty="0"/>
          </a:p>
        </p:txBody>
      </p:sp>
      <p:sp>
        <p:nvSpPr>
          <p:cNvPr id="7" name="Slide Number Placeholder 6"/>
          <p:cNvSpPr>
            <a:spLocks noGrp="1"/>
          </p:cNvSpPr>
          <p:nvPr>
            <p:ph type="sldNum" sz="quarter" idx="12"/>
          </p:nvPr>
        </p:nvSpPr>
        <p:spPr/>
        <p:txBody>
          <a:bodyPr/>
          <a:lstStyle/>
          <a:p>
            <a:fld id="{E760783A-A40A-4A5E-95F7-ACFE048AA298}" type="slidenum">
              <a:rPr lang="en-US" smtClean="0"/>
              <a:t>27</a:t>
            </a:fld>
            <a:endParaRPr lang="en-US" dirty="0"/>
          </a:p>
        </p:txBody>
      </p:sp>
    </p:spTree>
    <p:extLst>
      <p:ext uri="{BB962C8B-B14F-4D97-AF65-F5344CB8AC3E}">
        <p14:creationId xmlns:p14="http://schemas.microsoft.com/office/powerpoint/2010/main" val="27272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068C2A-3916-45EA-9091-D0444FE83079}"/>
              </a:ext>
            </a:extLst>
          </p:cNvPr>
          <p:cNvSpPr>
            <a:spLocks noGrp="1"/>
          </p:cNvSpPr>
          <p:nvPr>
            <p:ph type="title" idx="4294967295"/>
          </p:nvPr>
        </p:nvSpPr>
        <p:spPr>
          <a:xfrm>
            <a:off x="781877" y="643467"/>
            <a:ext cx="3467569" cy="5571066"/>
          </a:xfrm>
        </p:spPr>
        <p:txBody>
          <a:bodyPr vert="horz" lIns="91440" tIns="45720" rIns="91440" bIns="45720" rtlCol="0" anchor="ctr">
            <a:normAutofit/>
          </a:bodyPr>
          <a:lstStyle/>
          <a:p>
            <a:r>
              <a:rPr lang="en-US" sz="4400" dirty="0">
                <a:solidFill>
                  <a:srgbClr val="FFFFFF"/>
                </a:solidFill>
                <a:latin typeface="+mj-lt"/>
              </a:rPr>
              <a:t>Waivers:</a:t>
            </a:r>
            <a:br>
              <a:rPr lang="en-US" sz="4400" dirty="0">
                <a:solidFill>
                  <a:srgbClr val="FFFFFF"/>
                </a:solidFill>
                <a:latin typeface="+mj-lt"/>
              </a:rPr>
            </a:br>
            <a:br>
              <a:rPr lang="en-US" sz="4400" dirty="0">
                <a:solidFill>
                  <a:srgbClr val="FFFFFF"/>
                </a:solidFill>
                <a:latin typeface="+mj-lt"/>
              </a:rPr>
            </a:br>
            <a:r>
              <a:rPr lang="en-US" sz="4400" dirty="0">
                <a:solidFill>
                  <a:srgbClr val="FFFFFF"/>
                </a:solidFill>
                <a:effectLst/>
                <a:latin typeface="+mj-lt"/>
              </a:rPr>
              <a:t>Reduced </a:t>
            </a:r>
            <a:r>
              <a:rPr lang="en-US" sz="4400" dirty="0">
                <a:solidFill>
                  <a:srgbClr val="FFFFFF"/>
                </a:solidFill>
                <a:latin typeface="+mj-lt"/>
              </a:rPr>
              <a:t>IHP/APR </a:t>
            </a:r>
            <a:r>
              <a:rPr lang="en-US" sz="4400" dirty="0">
                <a:solidFill>
                  <a:srgbClr val="FFFFFF"/>
                </a:solidFill>
                <a:effectLst/>
                <a:latin typeface="+mj-lt"/>
              </a:rPr>
              <a:t>Application Requirements for Recipients</a:t>
            </a:r>
            <a:br>
              <a:rPr lang="en-US" sz="4400" dirty="0">
                <a:solidFill>
                  <a:srgbClr val="FFFFFF"/>
                </a:solidFill>
                <a:effectLst/>
                <a:latin typeface="+mj-lt"/>
              </a:rPr>
            </a:br>
            <a:endParaRPr lang="en-US" sz="4400" dirty="0">
              <a:solidFill>
                <a:srgbClr val="FFFFFF"/>
              </a:solidFill>
              <a:latin typeface="+mj-lt"/>
            </a:endParaRPr>
          </a:p>
        </p:txBody>
      </p:sp>
      <p:sp>
        <p:nvSpPr>
          <p:cNvPr id="16" name="Rectangle 15">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C3C97D4A-E97A-4736-8616-0F8E04FFC1B6}"/>
              </a:ext>
            </a:extLst>
          </p:cNvPr>
          <p:cNvSpPr>
            <a:spLocks noGrp="1"/>
          </p:cNvSpPr>
          <p:nvPr>
            <p:ph type="body" idx="4294967295"/>
          </p:nvPr>
        </p:nvSpPr>
        <p:spPr>
          <a:xfrm>
            <a:off x="5031321" y="643467"/>
            <a:ext cx="6458697" cy="5571065"/>
          </a:xfrm>
        </p:spPr>
        <p:txBody>
          <a:bodyPr vert="horz" lIns="0" tIns="45720" rIns="0" bIns="45720" rtlCol="0" anchor="ctr">
            <a:normAutofit/>
          </a:bodyPr>
          <a:lstStyle/>
          <a:p>
            <a:pPr marL="502920" marR="0" indent="0">
              <a:spcBef>
                <a:spcPts val="0"/>
              </a:spcBef>
              <a:spcAft>
                <a:spcPts val="0"/>
              </a:spcAft>
              <a:buFont typeface="Calibri" panose="020F0502020204030204" pitchFamily="34" charset="0"/>
              <a:buNone/>
            </a:pPr>
            <a:r>
              <a:rPr lang="en-US" sz="2400" b="0" i="0" u="none" strike="noStrike" baseline="0" dirty="0">
                <a:solidFill>
                  <a:srgbClr val="FFFFFF"/>
                </a:solidFill>
              </a:rPr>
              <a:t>Alternative processes</a:t>
            </a:r>
          </a:p>
          <a:p>
            <a:pPr marL="978408" lvl="2" indent="0">
              <a:spcBef>
                <a:spcPts val="0"/>
              </a:spcBef>
              <a:spcAft>
                <a:spcPts val="0"/>
              </a:spcAft>
              <a:buFont typeface="Calibri" panose="020F0502020204030204" pitchFamily="34" charset="0"/>
              <a:buNone/>
            </a:pPr>
            <a:endParaRPr lang="en-US" b="0" i="0" u="none" strike="noStrike" baseline="0" dirty="0">
              <a:solidFill>
                <a:srgbClr val="FFFFFF"/>
              </a:solidFill>
            </a:endParaRPr>
          </a:p>
          <a:p>
            <a:pPr lvl="3">
              <a:buClr>
                <a:schemeClr val="tx1"/>
              </a:buClr>
              <a:buSzPct val="105000"/>
              <a:buFont typeface="Arial" panose="020B0604020202020204" pitchFamily="34" charset="0"/>
              <a:buChar char="•"/>
            </a:pPr>
            <a:r>
              <a:rPr lang="en-US" b="0" i="0" u="none" strike="noStrike" baseline="0" dirty="0">
                <a:solidFill>
                  <a:srgbClr val="FFFFFF"/>
                </a:solidFill>
              </a:rPr>
              <a:t> Electronic transmission of information to families,</a:t>
            </a:r>
          </a:p>
          <a:p>
            <a:pPr lvl="3">
              <a:buClr>
                <a:schemeClr val="tx1"/>
              </a:buClr>
              <a:buSzPct val="105000"/>
              <a:buFont typeface="Arial" panose="020B0604020202020204" pitchFamily="34" charset="0"/>
              <a:buChar char="•"/>
            </a:pPr>
            <a:r>
              <a:rPr lang="en-US" dirty="0">
                <a:solidFill>
                  <a:srgbClr val="FFFFFF"/>
                </a:solidFill>
              </a:rPr>
              <a:t>C</a:t>
            </a:r>
            <a:r>
              <a:rPr lang="en-US" b="0" i="0" u="none" strike="noStrike" baseline="0" dirty="0">
                <a:solidFill>
                  <a:srgbClr val="FFFFFF"/>
                </a:solidFill>
              </a:rPr>
              <a:t>onducting briefings online, </a:t>
            </a:r>
          </a:p>
          <a:p>
            <a:pPr lvl="3">
              <a:buClr>
                <a:schemeClr val="tx1"/>
              </a:buClr>
              <a:buSzPct val="105000"/>
              <a:buFont typeface="Arial" panose="020B0604020202020204" pitchFamily="34" charset="0"/>
              <a:buChar char="•"/>
            </a:pPr>
            <a:r>
              <a:rPr lang="en-US" b="0" i="0" u="none" strike="noStrike" baseline="0" dirty="0">
                <a:solidFill>
                  <a:srgbClr val="FFFFFF"/>
                </a:solidFill>
              </a:rPr>
              <a:t>Conducting conference calls, or </a:t>
            </a:r>
          </a:p>
          <a:p>
            <a:pPr lvl="3">
              <a:buClr>
                <a:schemeClr val="tx1"/>
              </a:buClr>
              <a:buSzPct val="105000"/>
              <a:buFont typeface="Arial" panose="020B0604020202020204" pitchFamily="34" charset="0"/>
              <a:buChar char="•"/>
            </a:pPr>
            <a:r>
              <a:rPr lang="en-US" b="0" i="0" u="none" strike="noStrike" baseline="0" dirty="0">
                <a:solidFill>
                  <a:srgbClr val="FFFFFF"/>
                </a:solidFill>
              </a:rPr>
              <a:t>Using self-service features on the Recipient’s website,</a:t>
            </a:r>
          </a:p>
          <a:p>
            <a:pPr lvl="3">
              <a:buClr>
                <a:schemeClr val="tx1"/>
              </a:buClr>
              <a:buSzPct val="105000"/>
              <a:buFont typeface="Arial" panose="020B0604020202020204" pitchFamily="34" charset="0"/>
              <a:buChar char="•"/>
            </a:pPr>
            <a:r>
              <a:rPr lang="en-US" dirty="0">
                <a:solidFill>
                  <a:srgbClr val="FFFFFF"/>
                </a:solidFill>
              </a:rPr>
              <a:t>P</a:t>
            </a:r>
            <a:r>
              <a:rPr lang="en-US" b="0" i="0" u="none" strike="noStrike" baseline="0" dirty="0">
                <a:solidFill>
                  <a:srgbClr val="FFFFFF"/>
                </a:solidFill>
              </a:rPr>
              <a:t>roviding business-reply envelopes,</a:t>
            </a:r>
          </a:p>
          <a:p>
            <a:pPr lvl="3">
              <a:buClr>
                <a:schemeClr val="tx1"/>
              </a:buClr>
              <a:buSzPct val="105000"/>
              <a:buFont typeface="Arial" panose="020B0604020202020204" pitchFamily="34" charset="0"/>
              <a:buChar char="•"/>
            </a:pPr>
            <a:r>
              <a:rPr lang="en-US" b="0" i="0" u="none" strike="noStrike" baseline="0" dirty="0">
                <a:solidFill>
                  <a:srgbClr val="FFFFFF"/>
                </a:solidFill>
              </a:rPr>
              <a:t>Providing drop-box apparatuses for document submission</a:t>
            </a:r>
            <a:endParaRPr lang="en-US" dirty="0">
              <a:solidFill>
                <a:srgbClr val="FFFFFF"/>
              </a:solidFill>
            </a:endParaRPr>
          </a:p>
          <a:p>
            <a:pPr marL="0" marR="0" indent="0">
              <a:spcBef>
                <a:spcPts val="0"/>
              </a:spcBef>
              <a:spcAft>
                <a:spcPts val="0"/>
              </a:spcAft>
              <a:buFont typeface="Calibri" panose="020F0502020204030204" pitchFamily="34" charset="0"/>
              <a:buNone/>
            </a:pPr>
            <a:endParaRPr lang="en-US" sz="2400" dirty="0">
              <a:solidFill>
                <a:srgbClr val="FFFFFF"/>
              </a:solidFill>
              <a:effectLst/>
            </a:endParaRPr>
          </a:p>
        </p:txBody>
      </p:sp>
      <p:sp>
        <p:nvSpPr>
          <p:cNvPr id="9" name="Slide Number Placeholder 8"/>
          <p:cNvSpPr>
            <a:spLocks noGrp="1"/>
          </p:cNvSpPr>
          <p:nvPr>
            <p:ph type="sldNum" sz="quarter" idx="12"/>
          </p:nvPr>
        </p:nvSpPr>
        <p:spPr/>
        <p:txBody>
          <a:bodyPr/>
          <a:lstStyle/>
          <a:p>
            <a:fld id="{E760783A-A40A-4A5E-95F7-ACFE048AA298}" type="slidenum">
              <a:rPr lang="en-US" smtClean="0"/>
              <a:t>28</a:t>
            </a:fld>
            <a:endParaRPr lang="en-US" dirty="0"/>
          </a:p>
        </p:txBody>
      </p:sp>
    </p:spTree>
    <p:extLst>
      <p:ext uri="{BB962C8B-B14F-4D97-AF65-F5344CB8AC3E}">
        <p14:creationId xmlns:p14="http://schemas.microsoft.com/office/powerpoint/2010/main" val="296718355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B8AC-7ECE-408C-B72C-1C3138C51593}"/>
              </a:ext>
            </a:extLst>
          </p:cNvPr>
          <p:cNvSpPr>
            <a:spLocks noGrp="1"/>
          </p:cNvSpPr>
          <p:nvPr>
            <p:ph type="title"/>
          </p:nvPr>
        </p:nvSpPr>
        <p:spPr>
          <a:xfrm>
            <a:off x="1097280" y="176465"/>
            <a:ext cx="10058400" cy="1450757"/>
          </a:xfrm>
        </p:spPr>
        <p:txBody>
          <a:bodyPr/>
          <a:lstStyle/>
          <a:p>
            <a:r>
              <a:rPr lang="en-US" b="1" dirty="0">
                <a:latin typeface="+mj-lt"/>
              </a:rPr>
              <a:t>Recipient’s Application Process</a:t>
            </a:r>
          </a:p>
        </p:txBody>
      </p:sp>
      <p:sp>
        <p:nvSpPr>
          <p:cNvPr id="3" name="Content Placeholder 2">
            <a:extLst>
              <a:ext uri="{FF2B5EF4-FFF2-40B4-BE49-F238E27FC236}">
                <a16:creationId xmlns:a16="http://schemas.microsoft.com/office/drawing/2014/main" id="{0FC746FC-4CDE-420A-8296-D6D728E42A01}"/>
              </a:ext>
            </a:extLst>
          </p:cNvPr>
          <p:cNvSpPr>
            <a:spLocks noGrp="1"/>
          </p:cNvSpPr>
          <p:nvPr>
            <p:ph idx="1"/>
          </p:nvPr>
        </p:nvSpPr>
        <p:spPr>
          <a:xfrm>
            <a:off x="692331" y="1918677"/>
            <a:ext cx="10432869" cy="4023360"/>
          </a:xfrm>
        </p:spPr>
        <p:txBody>
          <a:bodyPr>
            <a:noAutofit/>
          </a:bodyPr>
          <a:lstStyle/>
          <a:p>
            <a:pPr marL="400050" indent="-287338">
              <a:lnSpc>
                <a:spcPct val="100000"/>
              </a:lnSpc>
              <a:spcBef>
                <a:spcPts val="0"/>
              </a:spcBef>
              <a:spcAft>
                <a:spcPts val="0"/>
              </a:spcAft>
              <a:buClrTx/>
              <a:buFont typeface="Arial" panose="020B0604020202020204" pitchFamily="34" charset="0"/>
              <a:buChar char="•"/>
            </a:pPr>
            <a:r>
              <a:rPr lang="en-US" sz="2400" dirty="0"/>
              <a:t>IHBG-ARP recipients may deviate from their current written admissions and occupancy policies, and may allow less frequent income recertifications; and</a:t>
            </a:r>
          </a:p>
          <a:p>
            <a:pPr>
              <a:lnSpc>
                <a:spcPct val="100000"/>
              </a:lnSpc>
              <a:spcBef>
                <a:spcPts val="0"/>
              </a:spcBef>
              <a:spcAft>
                <a:spcPts val="0"/>
              </a:spcAft>
              <a:buClrTx/>
              <a:buFont typeface="Arial" panose="020B0604020202020204" pitchFamily="34" charset="0"/>
              <a:buChar char="•"/>
            </a:pPr>
            <a:endParaRPr lang="en-US" sz="2400" dirty="0"/>
          </a:p>
          <a:p>
            <a:pPr marL="90488" indent="309563">
              <a:lnSpc>
                <a:spcPct val="100000"/>
              </a:lnSpc>
              <a:spcBef>
                <a:spcPts val="0"/>
              </a:spcBef>
              <a:spcAft>
                <a:spcPts val="0"/>
              </a:spcAft>
              <a:buClrTx/>
              <a:buFont typeface="Arial" panose="020B0604020202020204" pitchFamily="34" charset="0"/>
              <a:buChar char="•"/>
            </a:pPr>
            <a:r>
              <a:rPr lang="en-US" sz="2400" dirty="0"/>
              <a:t>IHBG-ARP recipients may carry out intake and other tasks necessary to verify</a:t>
            </a:r>
          </a:p>
          <a:p>
            <a:pPr marL="400050" indent="-287338">
              <a:lnSpc>
                <a:spcPct val="100000"/>
              </a:lnSpc>
              <a:spcBef>
                <a:spcPts val="0"/>
              </a:spcBef>
              <a:spcAft>
                <a:spcPts val="0"/>
              </a:spcAft>
              <a:tabLst>
                <a:tab pos="174625" algn="l"/>
              </a:tabLst>
            </a:pPr>
            <a:r>
              <a:rPr lang="en-US" sz="2400" dirty="0"/>
              <a:t>income of applicants and residents remotely if the IHBG recipient or eligible families chooses to do so, including allowing income self-certification over the phone (with a written record by the IHBG recipient’s staff), or through an email with a self-certification form signed by the family.</a:t>
            </a:r>
          </a:p>
        </p:txBody>
      </p:sp>
      <p:sp>
        <p:nvSpPr>
          <p:cNvPr id="8" name="Slide Number Placeholder 7"/>
          <p:cNvSpPr>
            <a:spLocks noGrp="1"/>
          </p:cNvSpPr>
          <p:nvPr>
            <p:ph type="sldNum" sz="quarter" idx="12"/>
          </p:nvPr>
        </p:nvSpPr>
        <p:spPr/>
        <p:txBody>
          <a:bodyPr/>
          <a:lstStyle/>
          <a:p>
            <a:fld id="{E760783A-A40A-4A5E-95F7-ACFE048AA298}" type="slidenum">
              <a:rPr lang="en-US" smtClean="0"/>
              <a:t>29</a:t>
            </a:fld>
            <a:endParaRPr lang="en-US" dirty="0"/>
          </a:p>
        </p:txBody>
      </p:sp>
    </p:spTree>
    <p:extLst>
      <p:ext uri="{BB962C8B-B14F-4D97-AF65-F5344CB8AC3E}">
        <p14:creationId xmlns:p14="http://schemas.microsoft.com/office/powerpoint/2010/main" val="134886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329A27-10D3-4A3E-BDE2-D0909E75E4F6}"/>
              </a:ext>
            </a:extLst>
          </p:cNvPr>
          <p:cNvSpPr>
            <a:spLocks noGrp="1"/>
          </p:cNvSpPr>
          <p:nvPr>
            <p:ph idx="1"/>
          </p:nvPr>
        </p:nvSpPr>
        <p:spPr>
          <a:xfrm>
            <a:off x="246185" y="413658"/>
            <a:ext cx="6226629" cy="5942037"/>
          </a:xfrm>
        </p:spPr>
        <p:txBody>
          <a:bodyPr>
            <a:normAutofit fontScale="92500" lnSpcReduction="10000"/>
          </a:bodyPr>
          <a:lstStyle/>
          <a:p>
            <a:pPr marL="0" indent="0">
              <a:lnSpc>
                <a:spcPct val="200000"/>
              </a:lnSpc>
              <a:buNone/>
            </a:pPr>
            <a:r>
              <a:rPr lang="en-US" sz="2000" dirty="0"/>
              <a:t>I have completed an IHBG-CARES Abbreviated IHP</a:t>
            </a:r>
          </a:p>
          <a:p>
            <a:pPr marL="0" indent="0">
              <a:lnSpc>
                <a:spcPct val="200000"/>
              </a:lnSpc>
              <a:buNone/>
            </a:pPr>
            <a:r>
              <a:rPr lang="en-US" sz="2000" dirty="0"/>
              <a:t>I have completed an IHBG-ARP Abbreviated IHP</a:t>
            </a:r>
          </a:p>
          <a:p>
            <a:pPr marL="0" indent="0">
              <a:lnSpc>
                <a:spcPct val="200000"/>
              </a:lnSpc>
              <a:buNone/>
            </a:pPr>
            <a:r>
              <a:rPr lang="en-US" sz="2000" dirty="0"/>
              <a:t>I have a resolution authorizing alternative approaches</a:t>
            </a:r>
          </a:p>
          <a:p>
            <a:pPr marL="0" indent="0">
              <a:lnSpc>
                <a:spcPct val="200000"/>
              </a:lnSpc>
              <a:buNone/>
            </a:pPr>
            <a:r>
              <a:rPr lang="en-US" sz="2000" dirty="0"/>
              <a:t>I have a policy re use of Cares &amp; ARP</a:t>
            </a:r>
          </a:p>
          <a:p>
            <a:pPr marL="0" indent="0">
              <a:lnSpc>
                <a:spcPct val="200000"/>
              </a:lnSpc>
              <a:buNone/>
            </a:pPr>
            <a:r>
              <a:rPr lang="en-US" sz="2000" dirty="0"/>
              <a:t>I want to learn about the </a:t>
            </a:r>
          </a:p>
          <a:p>
            <a:pPr>
              <a:lnSpc>
                <a:spcPct val="200000"/>
              </a:lnSpc>
              <a:buFont typeface="Wingdings" panose="05000000000000000000" pitchFamily="2" charset="2"/>
              <a:buChar char="Ø"/>
            </a:pPr>
            <a:r>
              <a:rPr lang="en-US" sz="2000" dirty="0"/>
              <a:t>Waivers</a:t>
            </a:r>
          </a:p>
          <a:p>
            <a:pPr>
              <a:lnSpc>
                <a:spcPct val="200000"/>
              </a:lnSpc>
              <a:buFont typeface="Wingdings" panose="05000000000000000000" pitchFamily="2" charset="2"/>
              <a:buChar char="Ø"/>
            </a:pPr>
            <a:r>
              <a:rPr lang="en-US" sz="2000" dirty="0"/>
              <a:t>Eligible activities</a:t>
            </a:r>
          </a:p>
          <a:p>
            <a:pPr>
              <a:lnSpc>
                <a:spcPct val="200000"/>
              </a:lnSpc>
              <a:buFont typeface="Wingdings" panose="05000000000000000000" pitchFamily="2" charset="2"/>
              <a:buChar char="Ø"/>
            </a:pPr>
            <a:r>
              <a:rPr lang="en-US" sz="2000" dirty="0"/>
              <a:t>Program descriptions for the Abbrv. IHP</a:t>
            </a:r>
          </a:p>
          <a:p>
            <a:pPr marL="0" indent="0">
              <a:lnSpc>
                <a:spcPct val="200000"/>
              </a:lnSpc>
              <a:buNone/>
            </a:pPr>
            <a:endParaRPr lang="en-US" sz="2000" dirty="0"/>
          </a:p>
        </p:txBody>
      </p:sp>
      <p:sp>
        <p:nvSpPr>
          <p:cNvPr id="4" name="Slide Number Placeholder 3">
            <a:extLst>
              <a:ext uri="{FF2B5EF4-FFF2-40B4-BE49-F238E27FC236}">
                <a16:creationId xmlns:a16="http://schemas.microsoft.com/office/drawing/2014/main" id="{3E733B3B-F098-4F2B-B975-202450113CBB}"/>
              </a:ext>
            </a:extLst>
          </p:cNvPr>
          <p:cNvSpPr>
            <a:spLocks noGrp="1"/>
          </p:cNvSpPr>
          <p:nvPr>
            <p:ph type="sldNum" sz="quarter" idx="12"/>
          </p:nvPr>
        </p:nvSpPr>
        <p:spPr/>
        <p:txBody>
          <a:bodyPr/>
          <a:lstStyle/>
          <a:p>
            <a:fld id="{E760783A-A40A-4A5E-95F7-ACFE048AA298}" type="slidenum">
              <a:rPr lang="en-US" smtClean="0"/>
              <a:t>3</a:t>
            </a:fld>
            <a:endParaRPr lang="en-US" dirty="0"/>
          </a:p>
        </p:txBody>
      </p:sp>
      <p:sp>
        <p:nvSpPr>
          <p:cNvPr id="5" name="Content Placeholder 2">
            <a:extLst>
              <a:ext uri="{FF2B5EF4-FFF2-40B4-BE49-F238E27FC236}">
                <a16:creationId xmlns:a16="http://schemas.microsoft.com/office/drawing/2014/main" id="{93CA84E8-9CA4-4AEA-8C05-CFF141AFD95D}"/>
              </a:ext>
            </a:extLst>
          </p:cNvPr>
          <p:cNvSpPr txBox="1">
            <a:spLocks/>
          </p:cNvSpPr>
          <p:nvPr/>
        </p:nvSpPr>
        <p:spPr>
          <a:xfrm>
            <a:off x="5557571" y="402767"/>
            <a:ext cx="6226629" cy="5942037"/>
          </a:xfrm>
          <a:prstGeom prst="rect">
            <a:avLst/>
          </a:prstGeom>
          <a:ln>
            <a:solidFill>
              <a:schemeClr val="accent2"/>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tx1">
                    <a:lumMod val="75000"/>
                    <a:lumOff val="25000"/>
                  </a:schemeClr>
                </a:solidFill>
                <a:latin typeface="+mn-lt"/>
                <a:ea typeface="+mn-ea"/>
                <a:cs typeface="+mn-cs"/>
              </a:defRPr>
            </a:lvl1pPr>
            <a:lvl2pPr marL="384048" marR="0" indent="-182880" algn="l" defTabSz="914400" rtl="0" eaLnBrk="1" fontAlgn="auto" latinLnBrk="0" hangingPunct="1">
              <a:lnSpc>
                <a:spcPct val="90000"/>
              </a:lnSpc>
              <a:spcBef>
                <a:spcPts val="200"/>
              </a:spcBef>
              <a:spcAft>
                <a:spcPts val="400"/>
              </a:spcAft>
              <a:buClr>
                <a:schemeClr val="accent1"/>
              </a:buClr>
              <a:buSzTx/>
              <a:buFont typeface="Calibri" pitchFamily="34" charset="0"/>
              <a:buChar char="◦"/>
              <a:tabLst/>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2000" dirty="0"/>
          </a:p>
        </p:txBody>
      </p:sp>
      <p:sp>
        <p:nvSpPr>
          <p:cNvPr id="6" name="Rectangle 5">
            <a:extLst>
              <a:ext uri="{FF2B5EF4-FFF2-40B4-BE49-F238E27FC236}">
                <a16:creationId xmlns:a16="http://schemas.microsoft.com/office/drawing/2014/main" id="{27CA8EF7-B7CF-4DE6-8F73-C802C6445618}"/>
              </a:ext>
            </a:extLst>
          </p:cNvPr>
          <p:cNvSpPr/>
          <p:nvPr/>
        </p:nvSpPr>
        <p:spPr>
          <a:xfrm>
            <a:off x="5770360" y="0"/>
            <a:ext cx="2551289" cy="41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p>
        </p:txBody>
      </p:sp>
      <p:sp>
        <p:nvSpPr>
          <p:cNvPr id="7" name="Rectangle 6">
            <a:extLst>
              <a:ext uri="{FF2B5EF4-FFF2-40B4-BE49-F238E27FC236}">
                <a16:creationId xmlns:a16="http://schemas.microsoft.com/office/drawing/2014/main" id="{D1B11EF4-2B7A-47B9-B6B7-491AF67D5027}"/>
              </a:ext>
            </a:extLst>
          </p:cNvPr>
          <p:cNvSpPr/>
          <p:nvPr/>
        </p:nvSpPr>
        <p:spPr>
          <a:xfrm>
            <a:off x="9298141" y="-28224"/>
            <a:ext cx="2551289" cy="41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p>
        </p:txBody>
      </p:sp>
      <p:cxnSp>
        <p:nvCxnSpPr>
          <p:cNvPr id="9" name="Straight Connector 8">
            <a:extLst>
              <a:ext uri="{FF2B5EF4-FFF2-40B4-BE49-F238E27FC236}">
                <a16:creationId xmlns:a16="http://schemas.microsoft.com/office/drawing/2014/main" id="{C0BED3AF-2D7D-4170-914D-5683EDB8698E}"/>
              </a:ext>
            </a:extLst>
          </p:cNvPr>
          <p:cNvCxnSpPr>
            <a:stCxn id="5" idx="0"/>
          </p:cNvCxnSpPr>
          <p:nvPr/>
        </p:nvCxnSpPr>
        <p:spPr>
          <a:xfrm flipH="1">
            <a:off x="8667265" y="402767"/>
            <a:ext cx="3621" cy="5783544"/>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16518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8418-86BB-4C8D-8F9D-FB40B65817E0}"/>
              </a:ext>
            </a:extLst>
          </p:cNvPr>
          <p:cNvSpPr>
            <a:spLocks noGrp="1"/>
          </p:cNvSpPr>
          <p:nvPr>
            <p:ph type="title"/>
          </p:nvPr>
        </p:nvSpPr>
        <p:spPr>
          <a:xfrm>
            <a:off x="1097279" y="286603"/>
            <a:ext cx="10768655" cy="1450757"/>
          </a:xfrm>
        </p:spPr>
        <p:txBody>
          <a:bodyPr vert="horz" lIns="91440" tIns="45720" rIns="91440" bIns="45720" rtlCol="0" anchor="ctr">
            <a:normAutofit/>
          </a:bodyPr>
          <a:lstStyle/>
          <a:p>
            <a:r>
              <a:rPr lang="en-US" b="1" kern="1200" dirty="0">
                <a:solidFill>
                  <a:schemeClr val="tx1"/>
                </a:solidFill>
                <a:latin typeface="+mj-lt"/>
                <a:ea typeface="+mj-ea"/>
                <a:cs typeface="+mj-cs"/>
              </a:rPr>
              <a:t>Sample Income Verification Policy </a:t>
            </a:r>
          </a:p>
        </p:txBody>
      </p:sp>
      <p:sp>
        <p:nvSpPr>
          <p:cNvPr id="3" name="Text Placeholder 2">
            <a:extLst>
              <a:ext uri="{FF2B5EF4-FFF2-40B4-BE49-F238E27FC236}">
                <a16:creationId xmlns:a16="http://schemas.microsoft.com/office/drawing/2014/main" id="{F20EFCFE-E3C9-47DF-968D-1BDCA415B8BF}"/>
              </a:ext>
            </a:extLst>
          </p:cNvPr>
          <p:cNvSpPr>
            <a:spLocks noGrp="1"/>
          </p:cNvSpPr>
          <p:nvPr>
            <p:ph type="body" idx="4294967295"/>
          </p:nvPr>
        </p:nvSpPr>
        <p:spPr>
          <a:xfrm>
            <a:off x="754912" y="1920240"/>
            <a:ext cx="11027785" cy="6369458"/>
          </a:xfrm>
        </p:spPr>
        <p:txBody>
          <a:bodyPr vert="horz" lIns="91440" tIns="45720" rIns="91440" bIns="45720" rtlCol="0" anchor="t">
            <a:normAutofit/>
          </a:bodyPr>
          <a:lstStyle/>
          <a:p>
            <a:pPr lvl="1">
              <a:spcBef>
                <a:spcPts val="0"/>
              </a:spcBef>
              <a:spcAft>
                <a:spcPts val="600"/>
              </a:spcAft>
              <a:buClrTx/>
              <a:buFont typeface="Arial" panose="020B0604020202020204" pitchFamily="34" charset="0"/>
              <a:buChar char="•"/>
            </a:pPr>
            <a:r>
              <a:rPr lang="en-US" sz="2400" cap="all" dirty="0">
                <a:effectLst/>
              </a:rPr>
              <a:t>Recipient Plan:  </a:t>
            </a:r>
            <a:r>
              <a:rPr lang="en-US" dirty="0">
                <a:effectLst/>
              </a:rPr>
              <a:t>During the COVID-19 pandemic, the Recipient's staff will make every effort to abide by the requirements cited in the Recipient's admissions and occupancy policy. However, when the situation is urgent and time is of the essence, any of the following efforts will be accepted:</a:t>
            </a:r>
          </a:p>
          <a:p>
            <a:pPr marL="914400" lvl="1" indent="-404813">
              <a:spcBef>
                <a:spcPts val="0"/>
              </a:spcBef>
              <a:spcAft>
                <a:spcPts val="600"/>
              </a:spcAft>
              <a:buClrTx/>
              <a:buFont typeface="Arial" panose="020B0604020202020204" pitchFamily="34" charset="0"/>
              <a:buChar char="•"/>
            </a:pPr>
            <a:r>
              <a:rPr lang="en-US" sz="2000" dirty="0">
                <a:effectLst/>
              </a:rPr>
              <a:t>Self-certification by mail,</a:t>
            </a:r>
          </a:p>
          <a:p>
            <a:pPr marL="914400" lvl="1" indent="-404813">
              <a:spcBef>
                <a:spcPts val="0"/>
              </a:spcBef>
              <a:spcAft>
                <a:spcPts val="600"/>
              </a:spcAft>
              <a:buClrTx/>
              <a:buFont typeface="Arial" panose="020B0604020202020204" pitchFamily="34" charset="0"/>
              <a:buChar char="•"/>
            </a:pPr>
            <a:r>
              <a:rPr lang="en-US" sz="2000" dirty="0">
                <a:effectLst/>
              </a:rPr>
              <a:t>Email, </a:t>
            </a:r>
          </a:p>
          <a:p>
            <a:pPr marL="914400" lvl="1" indent="-404813">
              <a:spcBef>
                <a:spcPts val="0"/>
              </a:spcBef>
              <a:spcAft>
                <a:spcPts val="600"/>
              </a:spcAft>
              <a:buClrTx/>
              <a:buFont typeface="Arial" panose="020B0604020202020204" pitchFamily="34" charset="0"/>
              <a:buChar char="•"/>
            </a:pPr>
            <a:r>
              <a:rPr lang="en-US" sz="2000" dirty="0"/>
              <a:t>First party verification,</a:t>
            </a:r>
            <a:endParaRPr lang="en-US" sz="2000" dirty="0">
              <a:effectLst/>
            </a:endParaRPr>
          </a:p>
          <a:p>
            <a:pPr marL="914400" lvl="1" indent="-404813">
              <a:spcBef>
                <a:spcPts val="0"/>
              </a:spcBef>
              <a:spcAft>
                <a:spcPts val="600"/>
              </a:spcAft>
              <a:buClrTx/>
              <a:buFont typeface="Arial" panose="020B0604020202020204" pitchFamily="34" charset="0"/>
              <a:buChar char="•"/>
            </a:pPr>
            <a:r>
              <a:rPr lang="en-US" sz="2000" dirty="0"/>
              <a:t>I</a:t>
            </a:r>
            <a:r>
              <a:rPr lang="en-US" sz="2000" dirty="0">
                <a:effectLst/>
              </a:rPr>
              <a:t>n person if feasible for the family and the recipient, or</a:t>
            </a:r>
          </a:p>
          <a:p>
            <a:pPr marL="914400" lvl="1" indent="-404813">
              <a:spcBef>
                <a:spcPts val="0"/>
              </a:spcBef>
              <a:spcAft>
                <a:spcPts val="600"/>
              </a:spcAft>
              <a:buClrTx/>
              <a:buFont typeface="Arial" panose="020B0604020202020204" pitchFamily="34" charset="0"/>
              <a:buChar char="•"/>
            </a:pPr>
            <a:r>
              <a:rPr lang="en-US" sz="2000" dirty="0">
                <a:effectLst/>
              </a:rPr>
              <a:t>Over the phone.</a:t>
            </a:r>
          </a:p>
          <a:p>
            <a:pPr marL="433388" indent="-342900">
              <a:spcBef>
                <a:spcPts val="0"/>
              </a:spcBef>
              <a:spcAft>
                <a:spcPts val="600"/>
              </a:spcAft>
              <a:buClrTx/>
              <a:buFont typeface="Arial" panose="020B0604020202020204" pitchFamily="34" charset="0"/>
              <a:buChar char="•"/>
            </a:pPr>
            <a:r>
              <a:rPr lang="en-US" sz="2400" dirty="0">
                <a:effectLst/>
              </a:rPr>
              <a:t>When and if time permits, efforts to obtain additional verification of information.</a:t>
            </a:r>
          </a:p>
        </p:txBody>
      </p:sp>
      <p:sp>
        <p:nvSpPr>
          <p:cNvPr id="8" name="Slide Number Placeholder 7"/>
          <p:cNvSpPr>
            <a:spLocks noGrp="1"/>
          </p:cNvSpPr>
          <p:nvPr>
            <p:ph type="sldNum" sz="quarter" idx="12"/>
          </p:nvPr>
        </p:nvSpPr>
        <p:spPr/>
        <p:txBody>
          <a:bodyPr/>
          <a:lstStyle/>
          <a:p>
            <a:fld id="{E760783A-A40A-4A5E-95F7-ACFE048AA298}" type="slidenum">
              <a:rPr lang="en-US" smtClean="0"/>
              <a:t>30</a:t>
            </a:fld>
            <a:endParaRPr lang="en-US" dirty="0"/>
          </a:p>
        </p:txBody>
      </p:sp>
    </p:spTree>
    <p:extLst>
      <p:ext uri="{BB962C8B-B14F-4D97-AF65-F5344CB8AC3E}">
        <p14:creationId xmlns:p14="http://schemas.microsoft.com/office/powerpoint/2010/main" val="86128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8C2A-3916-45EA-9091-D0444FE83079}"/>
              </a:ext>
            </a:extLst>
          </p:cNvPr>
          <p:cNvSpPr>
            <a:spLocks noGrp="1"/>
          </p:cNvSpPr>
          <p:nvPr>
            <p:ph type="title"/>
          </p:nvPr>
        </p:nvSpPr>
        <p:spPr>
          <a:xfrm>
            <a:off x="1037045" y="278891"/>
            <a:ext cx="8074815" cy="1618489"/>
          </a:xfrm>
        </p:spPr>
        <p:txBody>
          <a:bodyPr vert="horz" lIns="91440" tIns="45720" rIns="91440" bIns="45720" rtlCol="0" anchor="ctr">
            <a:normAutofit/>
          </a:bodyPr>
          <a:lstStyle/>
          <a:p>
            <a:r>
              <a:rPr lang="en-US" b="1" kern="1200" dirty="0">
                <a:solidFill>
                  <a:schemeClr val="tx1"/>
                </a:solidFill>
                <a:latin typeface="+mj-lt"/>
                <a:ea typeface="+mj-ea"/>
                <a:cs typeface="+mj-cs"/>
              </a:rPr>
              <a:t>Income Limits</a:t>
            </a:r>
          </a:p>
        </p:txBody>
      </p:sp>
      <p:sp>
        <p:nvSpPr>
          <p:cNvPr id="3" name="Text Placeholder 2">
            <a:extLst>
              <a:ext uri="{FF2B5EF4-FFF2-40B4-BE49-F238E27FC236}">
                <a16:creationId xmlns:a16="http://schemas.microsoft.com/office/drawing/2014/main" id="{C3C97D4A-E97A-4736-8616-0F8E04FFC1B6}"/>
              </a:ext>
            </a:extLst>
          </p:cNvPr>
          <p:cNvSpPr>
            <a:spLocks noGrp="1"/>
          </p:cNvSpPr>
          <p:nvPr>
            <p:ph type="body" idx="1"/>
          </p:nvPr>
        </p:nvSpPr>
        <p:spPr>
          <a:xfrm>
            <a:off x="901337" y="2160226"/>
            <a:ext cx="9392194" cy="2800395"/>
          </a:xfrm>
        </p:spPr>
        <p:txBody>
          <a:bodyPr vert="horz" lIns="91440" tIns="45720" rIns="91440" bIns="45720" rtlCol="0" anchor="t">
            <a:normAutofit fontScale="92500" lnSpcReduction="10000"/>
          </a:bodyPr>
          <a:lstStyle/>
          <a:p>
            <a:pPr marL="0" marR="0" lvl="0">
              <a:spcBef>
                <a:spcPts val="0"/>
              </a:spcBef>
              <a:spcAft>
                <a:spcPts val="600"/>
              </a:spcAft>
            </a:pPr>
            <a:r>
              <a:rPr lang="en-US" sz="2400" dirty="0">
                <a:effectLst/>
              </a:rPr>
              <a:t>All low-income families will be assisted regardless of </a:t>
            </a:r>
          </a:p>
          <a:p>
            <a:pPr marL="0" marR="0" lvl="0">
              <a:spcBef>
                <a:spcPts val="0"/>
              </a:spcBef>
              <a:spcAft>
                <a:spcPts val="600"/>
              </a:spcAft>
            </a:pPr>
            <a:endParaRPr lang="en-US" sz="2400" dirty="0"/>
          </a:p>
          <a:p>
            <a:pPr lvl="1">
              <a:spcBef>
                <a:spcPts val="0"/>
              </a:spcBef>
              <a:spcAft>
                <a:spcPts val="600"/>
              </a:spcAft>
              <a:buClrTx/>
              <a:buFont typeface="Arial" panose="020B0604020202020204" pitchFamily="34" charset="0"/>
              <a:buChar char="•"/>
            </a:pPr>
            <a:r>
              <a:rPr lang="en-US" dirty="0"/>
              <a:t>I</a:t>
            </a:r>
            <a:r>
              <a:rPr lang="en-US" dirty="0">
                <a:effectLst/>
              </a:rPr>
              <a:t>ncome and</a:t>
            </a:r>
          </a:p>
          <a:p>
            <a:pPr marL="617220" lvl="1" indent="-342900">
              <a:spcBef>
                <a:spcPts val="0"/>
              </a:spcBef>
              <a:spcAft>
                <a:spcPts val="600"/>
              </a:spcAft>
              <a:buClrTx/>
              <a:buFont typeface="Arial" panose="020B0604020202020204" pitchFamily="34" charset="0"/>
              <a:buChar char="•"/>
            </a:pPr>
            <a:endParaRPr lang="en-US" dirty="0">
              <a:effectLst/>
            </a:endParaRPr>
          </a:p>
          <a:p>
            <a:pPr lvl="1">
              <a:spcBef>
                <a:spcPts val="0"/>
              </a:spcBef>
              <a:spcAft>
                <a:spcPts val="600"/>
              </a:spcAft>
              <a:buClrTx/>
              <a:buFont typeface="Arial" panose="020B0604020202020204" pitchFamily="34" charset="0"/>
              <a:buChar char="•"/>
            </a:pPr>
            <a:r>
              <a:rPr lang="en-US" dirty="0"/>
              <a:t>C</a:t>
            </a:r>
            <a:r>
              <a:rPr lang="en-US" dirty="0">
                <a:effectLst/>
              </a:rPr>
              <a:t>lassification of unit, meaning FCAS or NAHASDA unit.</a:t>
            </a:r>
          </a:p>
          <a:p>
            <a:pPr marL="457200" marR="0">
              <a:spcBef>
                <a:spcPts val="0"/>
              </a:spcBef>
              <a:spcAft>
                <a:spcPts val="600"/>
              </a:spcAft>
            </a:pPr>
            <a:endParaRPr lang="en-US" sz="2400" dirty="0">
              <a:effectLst/>
            </a:endParaRPr>
          </a:p>
          <a:p>
            <a:pPr marL="0" marR="0" lvl="0">
              <a:spcBef>
                <a:spcPts val="0"/>
              </a:spcBef>
              <a:spcAft>
                <a:spcPts val="600"/>
              </a:spcAft>
              <a:buSzPts val="1200"/>
            </a:pPr>
            <a:br>
              <a:rPr lang="en-US" sz="2400" dirty="0">
                <a:effectLst/>
              </a:rPr>
            </a:br>
            <a:endParaRPr lang="en-US" sz="2400" dirty="0"/>
          </a:p>
        </p:txBody>
      </p:sp>
      <p:sp>
        <p:nvSpPr>
          <p:cNvPr id="8" name="Slide Number Placeholder 7"/>
          <p:cNvSpPr>
            <a:spLocks noGrp="1"/>
          </p:cNvSpPr>
          <p:nvPr>
            <p:ph type="sldNum" sz="quarter" idx="12"/>
          </p:nvPr>
        </p:nvSpPr>
        <p:spPr/>
        <p:txBody>
          <a:bodyPr/>
          <a:lstStyle/>
          <a:p>
            <a:fld id="{1B90BC9B-A669-4CE8-99C5-39237CE3C82A}" type="slidenum">
              <a:rPr lang="en-US" smtClean="0"/>
              <a:t>31</a:t>
            </a:fld>
            <a:endParaRPr lang="en-US" dirty="0"/>
          </a:p>
        </p:txBody>
      </p:sp>
    </p:spTree>
    <p:extLst>
      <p:ext uri="{BB962C8B-B14F-4D97-AF65-F5344CB8AC3E}">
        <p14:creationId xmlns:p14="http://schemas.microsoft.com/office/powerpoint/2010/main" val="1706300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8C2A-3916-45EA-9091-D0444FE83079}"/>
              </a:ext>
            </a:extLst>
          </p:cNvPr>
          <p:cNvSpPr>
            <a:spLocks noGrp="1"/>
          </p:cNvSpPr>
          <p:nvPr>
            <p:ph type="title"/>
          </p:nvPr>
        </p:nvSpPr>
        <p:spPr>
          <a:xfrm>
            <a:off x="775344" y="194340"/>
            <a:ext cx="10641311" cy="1212102"/>
          </a:xfrm>
        </p:spPr>
        <p:txBody>
          <a:bodyPr vert="horz" lIns="91440" tIns="45720" rIns="91440" bIns="45720" rtlCol="0" anchor="ctr">
            <a:noAutofit/>
          </a:bodyPr>
          <a:lstStyle/>
          <a:p>
            <a:r>
              <a:rPr lang="en-US" sz="4400" b="1" kern="1200" dirty="0">
                <a:solidFill>
                  <a:schemeClr val="tx1"/>
                </a:solidFill>
                <a:latin typeface="+mj-lt"/>
                <a:ea typeface="+mj-ea"/>
                <a:cs typeface="+mj-cs"/>
              </a:rPr>
              <a:t>Low-Income, </a:t>
            </a:r>
            <a:r>
              <a:rPr lang="en-US" sz="4400" b="1" kern="1200" dirty="0">
                <a:solidFill>
                  <a:schemeClr val="tx1"/>
                </a:solidFill>
                <a:effectLst/>
                <a:latin typeface="+mj-lt"/>
                <a:ea typeface="+mj-ea"/>
                <a:cs typeface="+mj-cs"/>
              </a:rPr>
              <a:t>Non-Low-Income, and Non-Indian Families</a:t>
            </a:r>
            <a:endParaRPr lang="en-US" sz="4400" b="1"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C3C97D4A-E97A-4736-8616-0F8E04FFC1B6}"/>
              </a:ext>
            </a:extLst>
          </p:cNvPr>
          <p:cNvSpPr>
            <a:spLocks noGrp="1"/>
          </p:cNvSpPr>
          <p:nvPr>
            <p:ph type="body" idx="1"/>
          </p:nvPr>
        </p:nvSpPr>
        <p:spPr>
          <a:xfrm>
            <a:off x="548640" y="2012494"/>
            <a:ext cx="10527979" cy="4045115"/>
          </a:xfrm>
        </p:spPr>
        <p:txBody>
          <a:bodyPr vert="horz" lIns="91440" tIns="45720" rIns="91440" bIns="45720" rtlCol="0" anchor="ctr">
            <a:normAutofit/>
          </a:bodyPr>
          <a:lstStyle/>
          <a:p>
            <a:pPr marL="0" marR="0" lvl="0" indent="0">
              <a:spcBef>
                <a:spcPts val="0"/>
              </a:spcBef>
              <a:spcAft>
                <a:spcPts val="0"/>
              </a:spcAft>
              <a:buNone/>
            </a:pPr>
            <a:r>
              <a:rPr lang="en-US" sz="2400" dirty="0">
                <a:effectLst/>
              </a:rPr>
              <a:t>Provide assistance to </a:t>
            </a:r>
            <a:r>
              <a:rPr lang="en-US" sz="2400" b="1" dirty="0">
                <a:effectLst/>
              </a:rPr>
              <a:t>all affected and threatened people without regard to income limits </a:t>
            </a:r>
            <a:r>
              <a:rPr lang="en-US" sz="2400" dirty="0">
                <a:effectLst/>
              </a:rPr>
              <a:t>for services such as: </a:t>
            </a:r>
          </a:p>
          <a:p>
            <a:pPr marL="0" marR="0" lvl="0">
              <a:spcBef>
                <a:spcPts val="0"/>
              </a:spcBef>
              <a:spcAft>
                <a:spcPts val="0"/>
              </a:spcAft>
            </a:pPr>
            <a:endParaRPr lang="en-US" sz="2400" dirty="0">
              <a:effectLst/>
            </a:endParaRPr>
          </a:p>
          <a:p>
            <a:pPr marL="627063" lvl="1" indent="-427038">
              <a:spcBef>
                <a:spcPts val="0"/>
              </a:spcBef>
              <a:buClrTx/>
              <a:buFont typeface="Arial" panose="020B0604020202020204" pitchFamily="34" charset="0"/>
              <a:buChar char="•"/>
            </a:pPr>
            <a:r>
              <a:rPr lang="en-US" dirty="0"/>
              <a:t>T</a:t>
            </a:r>
            <a:r>
              <a:rPr lang="en-US" dirty="0">
                <a:effectLst/>
              </a:rPr>
              <a:t>emporary shelter-in-place,</a:t>
            </a:r>
          </a:p>
          <a:p>
            <a:pPr marL="627063" lvl="1" indent="-427038">
              <a:spcBef>
                <a:spcPts val="0"/>
              </a:spcBef>
              <a:buClrTx/>
              <a:buFont typeface="Arial" panose="020B0604020202020204" pitchFamily="34" charset="0"/>
              <a:buChar char="•"/>
            </a:pPr>
            <a:r>
              <a:rPr lang="en-US" dirty="0"/>
              <a:t>I</a:t>
            </a:r>
            <a:r>
              <a:rPr lang="en-US" dirty="0">
                <a:effectLst/>
              </a:rPr>
              <a:t>solation centers, </a:t>
            </a:r>
          </a:p>
          <a:p>
            <a:pPr marL="627063" lvl="1" indent="-427038">
              <a:spcBef>
                <a:spcPts val="0"/>
              </a:spcBef>
              <a:buClrTx/>
              <a:buFont typeface="Arial" panose="020B0604020202020204" pitchFamily="34" charset="0"/>
              <a:buChar char="•"/>
            </a:pPr>
            <a:r>
              <a:rPr lang="en-US" dirty="0">
                <a:effectLst/>
              </a:rPr>
              <a:t>Purchasing and making medical testing kits available, </a:t>
            </a:r>
          </a:p>
          <a:p>
            <a:pPr marL="627063" lvl="1" indent="-427038">
              <a:spcBef>
                <a:spcPts val="0"/>
              </a:spcBef>
              <a:buClrTx/>
              <a:buFont typeface="Arial" panose="020B0604020202020204" pitchFamily="34" charset="0"/>
              <a:buChar char="•"/>
            </a:pPr>
            <a:r>
              <a:rPr lang="en-US" dirty="0"/>
              <a:t>P</a:t>
            </a:r>
            <a:r>
              <a:rPr lang="en-US" dirty="0">
                <a:effectLst/>
              </a:rPr>
              <a:t>urchasing and distributing masks and other personal protection equipment, emergency food preparation and distribution, </a:t>
            </a:r>
          </a:p>
          <a:p>
            <a:pPr marL="627063" lvl="1" indent="-427038">
              <a:spcBef>
                <a:spcPts val="0"/>
              </a:spcBef>
              <a:buClrTx/>
              <a:buFont typeface="Arial" panose="020B0604020202020204" pitchFamily="34" charset="0"/>
              <a:buChar char="•"/>
            </a:pPr>
            <a:r>
              <a:rPr lang="en-US" dirty="0"/>
              <a:t>C</a:t>
            </a:r>
            <a:r>
              <a:rPr lang="en-US" dirty="0">
                <a:effectLst/>
              </a:rPr>
              <a:t>leaning and decontamination, and other directly related activities.</a:t>
            </a:r>
          </a:p>
          <a:p>
            <a:pPr marR="0">
              <a:spcBef>
                <a:spcPts val="0"/>
              </a:spcBef>
              <a:spcAft>
                <a:spcPts val="0"/>
              </a:spcAft>
            </a:pPr>
            <a:endParaRPr lang="en-US" sz="2400" dirty="0">
              <a:effectLst/>
            </a:endParaRPr>
          </a:p>
          <a:p>
            <a:endParaRPr lang="en-US" sz="2400" dirty="0"/>
          </a:p>
        </p:txBody>
      </p:sp>
      <p:sp>
        <p:nvSpPr>
          <p:cNvPr id="8" name="Slide Number Placeholder 7"/>
          <p:cNvSpPr>
            <a:spLocks noGrp="1"/>
          </p:cNvSpPr>
          <p:nvPr>
            <p:ph type="sldNum" sz="quarter" idx="12"/>
          </p:nvPr>
        </p:nvSpPr>
        <p:spPr/>
        <p:txBody>
          <a:bodyPr/>
          <a:lstStyle/>
          <a:p>
            <a:fld id="{1B90BC9B-A669-4CE8-99C5-39237CE3C82A}" type="slidenum">
              <a:rPr lang="en-US" smtClean="0"/>
              <a:t>32</a:t>
            </a:fld>
            <a:endParaRPr lang="en-US" dirty="0"/>
          </a:p>
        </p:txBody>
      </p:sp>
    </p:spTree>
    <p:extLst>
      <p:ext uri="{BB962C8B-B14F-4D97-AF65-F5344CB8AC3E}">
        <p14:creationId xmlns:p14="http://schemas.microsoft.com/office/powerpoint/2010/main" val="3386376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2F368-57BF-4CD6-B555-EF7AF49E6D88}"/>
              </a:ext>
            </a:extLst>
          </p:cNvPr>
          <p:cNvSpPr>
            <a:spLocks noGrp="1"/>
          </p:cNvSpPr>
          <p:nvPr>
            <p:ph type="title"/>
          </p:nvPr>
        </p:nvSpPr>
        <p:spPr>
          <a:xfrm>
            <a:off x="1097280" y="149504"/>
            <a:ext cx="10058400" cy="1450757"/>
          </a:xfrm>
        </p:spPr>
        <p:txBody>
          <a:bodyPr vert="horz" lIns="91440" tIns="45720" rIns="91440" bIns="45720" rtlCol="0" anchor="ctr">
            <a:normAutofit/>
          </a:bodyPr>
          <a:lstStyle/>
          <a:p>
            <a:r>
              <a:rPr lang="en-US" sz="4400" b="1" kern="1200" dirty="0">
                <a:solidFill>
                  <a:schemeClr val="tx1"/>
                </a:solidFill>
                <a:latin typeface="+mj-lt"/>
                <a:ea typeface="+mj-ea"/>
                <a:cs typeface="+mj-cs"/>
              </a:rPr>
              <a:t>Justification for Assisting Non-Low-Income and Non-Indian Families </a:t>
            </a:r>
          </a:p>
        </p:txBody>
      </p:sp>
      <p:sp>
        <p:nvSpPr>
          <p:cNvPr id="6" name="Content Placeholder 5">
            <a:extLst>
              <a:ext uri="{FF2B5EF4-FFF2-40B4-BE49-F238E27FC236}">
                <a16:creationId xmlns:a16="http://schemas.microsoft.com/office/drawing/2014/main" id="{5CF48A57-CE32-4921-BD6E-4E7F8FE5EA08}"/>
              </a:ext>
            </a:extLst>
          </p:cNvPr>
          <p:cNvSpPr>
            <a:spLocks noGrp="1"/>
          </p:cNvSpPr>
          <p:nvPr>
            <p:ph idx="1"/>
          </p:nvPr>
        </p:nvSpPr>
        <p:spPr>
          <a:xfrm>
            <a:off x="522513" y="1918677"/>
            <a:ext cx="11129555" cy="4023360"/>
          </a:xfrm>
        </p:spPr>
        <p:txBody>
          <a:bodyPr>
            <a:normAutofit/>
          </a:bodyPr>
          <a:lstStyle/>
          <a:p>
            <a:pPr algn="l">
              <a:tabLst>
                <a:tab pos="3370263" algn="l"/>
              </a:tabLst>
            </a:pPr>
            <a:r>
              <a:rPr lang="en-US" sz="2400" b="1" i="0" u="none" strike="noStrike" baseline="0" dirty="0"/>
              <a:t>JUSTIFICATION</a:t>
            </a:r>
          </a:p>
          <a:p>
            <a:pPr marL="574675" indent="-404813" algn="l">
              <a:buClrTx/>
              <a:buFont typeface="Arial" panose="020B0604020202020204" pitchFamily="34" charset="0"/>
              <a:buChar char="•"/>
              <a:tabLst>
                <a:tab pos="3370263" algn="l"/>
              </a:tabLst>
            </a:pPr>
            <a:r>
              <a:rPr lang="en-US" sz="2400" b="0" i="0" u="none" strike="noStrike" baseline="0" dirty="0"/>
              <a:t>Persons infected with the virus, regardless of income or tribal membership, pose a health risk to the entire community, and low-income families are especially vulnerable given the severe overcrowding in Indian Country, infrastructure challenges, and the lack of access to running water and readily available health care services in many remote communities.</a:t>
            </a:r>
          </a:p>
          <a:p>
            <a:pPr marL="574675" indent="-404813" algn="l">
              <a:buClr>
                <a:schemeClr val="tx1"/>
              </a:buClr>
              <a:buNone/>
              <a:tabLst>
                <a:tab pos="3370263" algn="l"/>
              </a:tabLst>
            </a:pPr>
            <a:r>
              <a:rPr lang="en-US" sz="2400" b="1" dirty="0"/>
              <a:t>TERM</a:t>
            </a:r>
            <a:endParaRPr lang="en-US" sz="2400" b="1" i="0" u="none" strike="noStrike" baseline="0" dirty="0"/>
          </a:p>
          <a:p>
            <a:pPr marL="574675" indent="-404813">
              <a:buClrTx/>
              <a:buFont typeface="Arial" panose="020B0604020202020204" pitchFamily="34" charset="0"/>
              <a:buChar char="•"/>
            </a:pPr>
            <a:r>
              <a:rPr lang="en-US" sz="2400" b="0" i="0" u="none" strike="noStrike" baseline="0" dirty="0">
                <a:latin typeface="Calibri" panose="020F0502020204030204" pitchFamily="34" charset="0"/>
              </a:rPr>
              <a:t>Provided during the COVID-19 pandemic; if it is designed to protect the health and safety of low-income Native American families; if it is provided on an urgent basis (as documented by the IHBG recipient); and if it is temporary in nature. </a:t>
            </a:r>
            <a:endParaRPr lang="en-US" sz="2400" dirty="0"/>
          </a:p>
        </p:txBody>
      </p:sp>
      <p:sp>
        <p:nvSpPr>
          <p:cNvPr id="8" name="Slide Number Placeholder 7"/>
          <p:cNvSpPr>
            <a:spLocks noGrp="1"/>
          </p:cNvSpPr>
          <p:nvPr>
            <p:ph type="sldNum" sz="quarter" idx="12"/>
          </p:nvPr>
        </p:nvSpPr>
        <p:spPr/>
        <p:txBody>
          <a:bodyPr/>
          <a:lstStyle/>
          <a:p>
            <a:fld id="{E760783A-A40A-4A5E-95F7-ACFE048AA298}" type="slidenum">
              <a:rPr lang="en-US" smtClean="0"/>
              <a:t>33</a:t>
            </a:fld>
            <a:endParaRPr lang="en-US" dirty="0"/>
          </a:p>
        </p:txBody>
      </p:sp>
    </p:spTree>
    <p:extLst>
      <p:ext uri="{BB962C8B-B14F-4D97-AF65-F5344CB8AC3E}">
        <p14:creationId xmlns:p14="http://schemas.microsoft.com/office/powerpoint/2010/main" val="723857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3DF6-204E-47B9-A004-C697C84DDB60}"/>
              </a:ext>
            </a:extLst>
          </p:cNvPr>
          <p:cNvSpPr>
            <a:spLocks noGrp="1"/>
          </p:cNvSpPr>
          <p:nvPr>
            <p:ph type="title"/>
          </p:nvPr>
        </p:nvSpPr>
        <p:spPr>
          <a:xfrm>
            <a:off x="466721" y="578692"/>
            <a:ext cx="11185347" cy="954562"/>
          </a:xfrm>
        </p:spPr>
        <p:txBody>
          <a:bodyPr vert="horz" lIns="91440" tIns="45720" rIns="91440" bIns="45720" rtlCol="0" anchor="b">
            <a:noAutofit/>
          </a:bodyPr>
          <a:lstStyle/>
          <a:p>
            <a:r>
              <a:rPr lang="en-US" sz="4400" b="1" kern="1200" dirty="0">
                <a:solidFill>
                  <a:schemeClr val="tx1"/>
                </a:solidFill>
                <a:latin typeface="+mj-lt"/>
                <a:ea typeface="+mj-ea"/>
                <a:cs typeface="+mj-cs"/>
              </a:rPr>
              <a:t>Prohibited Non-Low-Income and Non-Indian Families</a:t>
            </a:r>
          </a:p>
        </p:txBody>
      </p:sp>
      <p:sp>
        <p:nvSpPr>
          <p:cNvPr id="3" name="Text Placeholder 2">
            <a:extLst>
              <a:ext uri="{FF2B5EF4-FFF2-40B4-BE49-F238E27FC236}">
                <a16:creationId xmlns:a16="http://schemas.microsoft.com/office/drawing/2014/main" id="{6F9B9737-BF30-4B80-BDA4-D766A09EFAC3}"/>
              </a:ext>
            </a:extLst>
          </p:cNvPr>
          <p:cNvSpPr>
            <a:spLocks noGrp="1"/>
          </p:cNvSpPr>
          <p:nvPr>
            <p:ph type="body" idx="1"/>
          </p:nvPr>
        </p:nvSpPr>
        <p:spPr>
          <a:xfrm>
            <a:off x="723014" y="2011681"/>
            <a:ext cx="10813312" cy="3400076"/>
          </a:xfrm>
        </p:spPr>
        <p:txBody>
          <a:bodyPr vert="horz" lIns="91440" tIns="45720" rIns="91440" bIns="45720" rtlCol="0" anchor="t">
            <a:normAutofit fontScale="92500"/>
          </a:bodyPr>
          <a:lstStyle/>
          <a:p>
            <a:pPr marL="0" marR="0" lvl="0" indent="0">
              <a:spcBef>
                <a:spcPts val="0"/>
              </a:spcBef>
              <a:spcAft>
                <a:spcPts val="600"/>
              </a:spcAft>
              <a:buNone/>
            </a:pPr>
            <a:r>
              <a:rPr lang="en-US" sz="2400" dirty="0">
                <a:effectLst/>
              </a:rPr>
              <a:t>Permanent rental assistance, mortgage assistance, housing rehabilitation, and new housing construction </a:t>
            </a:r>
            <a:r>
              <a:rPr lang="en-US" sz="2400" b="1" dirty="0">
                <a:solidFill>
                  <a:srgbClr val="FF0000"/>
                </a:solidFill>
                <a:effectLst/>
              </a:rPr>
              <a:t>will not be provided</a:t>
            </a:r>
            <a:r>
              <a:rPr lang="en-US" sz="2400" dirty="0">
                <a:effectLst/>
              </a:rPr>
              <a:t> except under </a:t>
            </a:r>
            <a:r>
              <a:rPr lang="en-US" sz="2400" u="sng" dirty="0">
                <a:effectLst/>
              </a:rPr>
              <a:t>all</a:t>
            </a:r>
            <a:r>
              <a:rPr lang="en-US" sz="2400" dirty="0">
                <a:effectLst/>
              </a:rPr>
              <a:t> of the following conditions:</a:t>
            </a:r>
          </a:p>
          <a:p>
            <a:pPr marL="0" marR="0" indent="0">
              <a:spcBef>
                <a:spcPts val="0"/>
              </a:spcBef>
              <a:spcAft>
                <a:spcPts val="600"/>
              </a:spcAft>
              <a:buNone/>
            </a:pPr>
            <a:r>
              <a:rPr lang="en-US" sz="2400" dirty="0">
                <a:effectLst/>
              </a:rPr>
              <a:t> </a:t>
            </a:r>
          </a:p>
          <a:p>
            <a:pPr marL="404813" lvl="1" indent="-234950">
              <a:spcBef>
                <a:spcPts val="0"/>
              </a:spcBef>
              <a:spcAft>
                <a:spcPts val="600"/>
              </a:spcAft>
              <a:buClr>
                <a:schemeClr val="tx1"/>
              </a:buClr>
              <a:buFont typeface="Arial" panose="020B0604020202020204" pitchFamily="34" charset="0"/>
              <a:buChar char="•"/>
            </a:pPr>
            <a:r>
              <a:rPr lang="en-US" dirty="0">
                <a:effectLst/>
              </a:rPr>
              <a:t>It is </a:t>
            </a:r>
            <a:r>
              <a:rPr lang="en-US" dirty="0"/>
              <a:t>pro</a:t>
            </a:r>
            <a:r>
              <a:rPr lang="en-US" dirty="0">
                <a:effectLst/>
              </a:rPr>
              <a:t>vided during the COVID-19 pandemic. </a:t>
            </a:r>
          </a:p>
          <a:p>
            <a:pPr marL="404813" lvl="1" indent="-234950">
              <a:spcBef>
                <a:spcPts val="0"/>
              </a:spcBef>
              <a:spcAft>
                <a:spcPts val="600"/>
              </a:spcAft>
              <a:buClr>
                <a:schemeClr val="tx1"/>
              </a:buClr>
              <a:buFont typeface="Arial" panose="020B0604020202020204" pitchFamily="34" charset="0"/>
              <a:buChar char="•"/>
            </a:pPr>
            <a:r>
              <a:rPr lang="en-US" dirty="0">
                <a:effectLst/>
              </a:rPr>
              <a:t>It is designed to protect the health and safety of low-income Native American families. </a:t>
            </a:r>
          </a:p>
          <a:p>
            <a:pPr marL="404813" lvl="1" indent="-234950">
              <a:spcBef>
                <a:spcPts val="0"/>
              </a:spcBef>
              <a:spcAft>
                <a:spcPts val="600"/>
              </a:spcAft>
              <a:buClr>
                <a:schemeClr val="tx1"/>
              </a:buClr>
              <a:buFont typeface="Arial" panose="020B0604020202020204" pitchFamily="34" charset="0"/>
              <a:buChar char="•"/>
            </a:pPr>
            <a:r>
              <a:rPr lang="en-US" dirty="0"/>
              <a:t>I</a:t>
            </a:r>
            <a:r>
              <a:rPr lang="en-US" dirty="0">
                <a:effectLst/>
              </a:rPr>
              <a:t>t is provided on an urgent basis (as documented by the Recipient).</a:t>
            </a:r>
          </a:p>
          <a:p>
            <a:pPr marL="404813" lvl="1" indent="-234950">
              <a:spcBef>
                <a:spcPts val="0"/>
              </a:spcBef>
              <a:spcAft>
                <a:spcPts val="600"/>
              </a:spcAft>
              <a:buClr>
                <a:schemeClr val="tx1"/>
              </a:buClr>
              <a:buNone/>
            </a:pPr>
            <a:r>
              <a:rPr lang="en-US" b="1" dirty="0">
                <a:effectLst/>
              </a:rPr>
              <a:t>		AND </a:t>
            </a:r>
            <a:endParaRPr lang="en-US" dirty="0">
              <a:effectLst/>
            </a:endParaRPr>
          </a:p>
          <a:p>
            <a:pPr marL="404813" lvl="1" indent="-234950">
              <a:spcBef>
                <a:spcPts val="0"/>
              </a:spcBef>
              <a:spcAft>
                <a:spcPts val="600"/>
              </a:spcAft>
              <a:buClr>
                <a:schemeClr val="tx1"/>
              </a:buClr>
              <a:buFont typeface="Arial" panose="020B0604020202020204" pitchFamily="34" charset="0"/>
              <a:buChar char="•"/>
            </a:pPr>
            <a:r>
              <a:rPr lang="en-US" dirty="0">
                <a:effectLst/>
              </a:rPr>
              <a:t>It is temporary in nature.</a:t>
            </a:r>
          </a:p>
          <a:p>
            <a:pPr marL="640080" marR="0" indent="0">
              <a:spcBef>
                <a:spcPts val="0"/>
              </a:spcBef>
              <a:spcAft>
                <a:spcPts val="600"/>
              </a:spcAft>
              <a:buNone/>
            </a:pPr>
            <a:endParaRPr lang="en-US" sz="2400" dirty="0">
              <a:effectLst/>
            </a:endParaRPr>
          </a:p>
          <a:p>
            <a:pPr marL="0" marR="0" lvl="0" indent="0">
              <a:spcBef>
                <a:spcPts val="0"/>
              </a:spcBef>
              <a:spcAft>
                <a:spcPts val="600"/>
              </a:spcAft>
              <a:buSzPts val="1200"/>
              <a:buNone/>
            </a:pPr>
            <a:endParaRPr lang="en-US" sz="2400" dirty="0"/>
          </a:p>
          <a:p>
            <a:pPr marL="0" marR="0" lvl="0" indent="0">
              <a:spcBef>
                <a:spcPts val="0"/>
              </a:spcBef>
              <a:spcAft>
                <a:spcPts val="600"/>
              </a:spcAft>
              <a:buSzPts val="1200"/>
              <a:buNone/>
            </a:pPr>
            <a:endParaRPr lang="en-US" sz="2400" dirty="0"/>
          </a:p>
          <a:p>
            <a:pPr marL="0" marR="0" lvl="0" indent="0">
              <a:spcBef>
                <a:spcPts val="0"/>
              </a:spcBef>
              <a:spcAft>
                <a:spcPts val="600"/>
              </a:spcAft>
              <a:buSzPts val="1200"/>
              <a:buNone/>
            </a:pPr>
            <a:endParaRPr lang="en-US" sz="2400" dirty="0"/>
          </a:p>
        </p:txBody>
      </p:sp>
      <p:sp>
        <p:nvSpPr>
          <p:cNvPr id="8" name="Slide Number Placeholder 7"/>
          <p:cNvSpPr>
            <a:spLocks noGrp="1"/>
          </p:cNvSpPr>
          <p:nvPr>
            <p:ph type="sldNum" sz="quarter" idx="12"/>
          </p:nvPr>
        </p:nvSpPr>
        <p:spPr/>
        <p:txBody>
          <a:bodyPr/>
          <a:lstStyle/>
          <a:p>
            <a:fld id="{1B90BC9B-A669-4CE8-99C5-39237CE3C82A}" type="slidenum">
              <a:rPr lang="en-US" smtClean="0"/>
              <a:t>34</a:t>
            </a:fld>
            <a:endParaRPr lang="en-US" dirty="0"/>
          </a:p>
        </p:txBody>
      </p:sp>
    </p:spTree>
    <p:extLst>
      <p:ext uri="{BB962C8B-B14F-4D97-AF65-F5344CB8AC3E}">
        <p14:creationId xmlns:p14="http://schemas.microsoft.com/office/powerpoint/2010/main" val="2751073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2F368-57BF-4CD6-B555-EF7AF49E6D88}"/>
              </a:ext>
            </a:extLst>
          </p:cNvPr>
          <p:cNvSpPr>
            <a:spLocks noGrp="1"/>
          </p:cNvSpPr>
          <p:nvPr>
            <p:ph type="title"/>
          </p:nvPr>
        </p:nvSpPr>
        <p:spPr/>
        <p:txBody>
          <a:bodyPr vert="horz" lIns="91440" tIns="45720" rIns="91440" bIns="45720" rtlCol="0" anchor="ctr">
            <a:normAutofit/>
          </a:bodyPr>
          <a:lstStyle/>
          <a:p>
            <a:r>
              <a:rPr lang="en-US" sz="4400" b="1" dirty="0">
                <a:solidFill>
                  <a:schemeClr val="tx1"/>
                </a:solidFill>
                <a:latin typeface="+mj-lt"/>
              </a:rPr>
              <a:t>Allowable Assistance for </a:t>
            </a:r>
            <a:r>
              <a:rPr lang="en-US" sz="4400" b="1" kern="1200" dirty="0">
                <a:solidFill>
                  <a:schemeClr val="tx1"/>
                </a:solidFill>
                <a:latin typeface="+mj-lt"/>
                <a:ea typeface="+mj-ea"/>
                <a:cs typeface="+mj-cs"/>
              </a:rPr>
              <a:t>Non-Low-Income and Non-Indian Families</a:t>
            </a:r>
          </a:p>
        </p:txBody>
      </p:sp>
      <p:sp>
        <p:nvSpPr>
          <p:cNvPr id="7" name="TextBox 6">
            <a:extLst>
              <a:ext uri="{FF2B5EF4-FFF2-40B4-BE49-F238E27FC236}">
                <a16:creationId xmlns:a16="http://schemas.microsoft.com/office/drawing/2014/main" id="{724F9AB5-8AB8-429C-B2B2-05727E28C937}"/>
              </a:ext>
            </a:extLst>
          </p:cNvPr>
          <p:cNvSpPr txBox="1"/>
          <p:nvPr/>
        </p:nvSpPr>
        <p:spPr>
          <a:xfrm>
            <a:off x="1012371" y="1998425"/>
            <a:ext cx="10662558" cy="1938992"/>
          </a:xfrm>
          <a:prstGeom prst="rect">
            <a:avLst/>
          </a:prstGeom>
          <a:noFill/>
        </p:spPr>
        <p:txBody>
          <a:bodyPr wrap="square">
            <a:spAutoFit/>
          </a:bodyPr>
          <a:lstStyle/>
          <a:p>
            <a:pPr marL="342900" indent="-342900" algn="l">
              <a:buFont typeface="Arial" panose="020B0604020202020204" pitchFamily="34" charset="0"/>
              <a:buChar char="•"/>
            </a:pPr>
            <a:r>
              <a:rPr lang="en-US" sz="2400" b="0" i="0" u="none" strike="noStrike" baseline="0" dirty="0"/>
              <a:t>Purchasing and making medical testing kits available, </a:t>
            </a:r>
          </a:p>
          <a:p>
            <a:pPr marL="342900" indent="-342900" algn="l">
              <a:buFont typeface="Arial" panose="020B0604020202020204" pitchFamily="34" charset="0"/>
              <a:buChar char="•"/>
            </a:pPr>
            <a:r>
              <a:rPr lang="en-US" sz="2400" b="0" i="0" u="none" strike="noStrike" baseline="0" dirty="0"/>
              <a:t>Purchasing and distributing masks and other personal protection equipment, </a:t>
            </a:r>
          </a:p>
          <a:p>
            <a:pPr marL="342900" indent="-342900" algn="l">
              <a:buFont typeface="Arial" panose="020B0604020202020204" pitchFamily="34" charset="0"/>
              <a:buChar char="•"/>
            </a:pPr>
            <a:r>
              <a:rPr lang="en-US" sz="2400" b="0" i="0" u="none" strike="noStrike" baseline="0" dirty="0"/>
              <a:t>Emergency food preparation and distribution, </a:t>
            </a:r>
          </a:p>
          <a:p>
            <a:pPr marL="342900" indent="-342900" algn="l">
              <a:buFont typeface="Arial" panose="020B0604020202020204" pitchFamily="34" charset="0"/>
              <a:buChar char="•"/>
            </a:pPr>
            <a:r>
              <a:rPr lang="en-US" sz="2400" b="0" i="0" u="none" strike="noStrike" baseline="0" dirty="0"/>
              <a:t>Cleaning and decontamination, and </a:t>
            </a:r>
          </a:p>
          <a:p>
            <a:pPr marL="342900" indent="-342900" algn="l">
              <a:buFont typeface="Arial" panose="020B0604020202020204" pitchFamily="34" charset="0"/>
              <a:buChar char="•"/>
            </a:pPr>
            <a:r>
              <a:rPr lang="en-US" sz="2400" b="0" i="0" u="none" strike="noStrike" baseline="0" dirty="0"/>
              <a:t>Other directly related</a:t>
            </a:r>
            <a:endParaRPr lang="en-US" sz="2400" dirty="0"/>
          </a:p>
        </p:txBody>
      </p:sp>
      <p:sp>
        <p:nvSpPr>
          <p:cNvPr id="8" name="Slide Number Placeholder 7"/>
          <p:cNvSpPr>
            <a:spLocks noGrp="1"/>
          </p:cNvSpPr>
          <p:nvPr>
            <p:ph type="sldNum" sz="quarter" idx="12"/>
          </p:nvPr>
        </p:nvSpPr>
        <p:spPr/>
        <p:txBody>
          <a:bodyPr/>
          <a:lstStyle/>
          <a:p>
            <a:fld id="{E760783A-A40A-4A5E-95F7-ACFE048AA298}" type="slidenum">
              <a:rPr lang="en-US" smtClean="0"/>
              <a:t>35</a:t>
            </a:fld>
            <a:endParaRPr lang="en-US" dirty="0"/>
          </a:p>
        </p:txBody>
      </p:sp>
    </p:spTree>
    <p:extLst>
      <p:ext uri="{BB962C8B-B14F-4D97-AF65-F5344CB8AC3E}">
        <p14:creationId xmlns:p14="http://schemas.microsoft.com/office/powerpoint/2010/main" val="3601366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2F368-57BF-4CD6-B555-EF7AF49E6D88}"/>
              </a:ext>
            </a:extLst>
          </p:cNvPr>
          <p:cNvSpPr>
            <a:spLocks noGrp="1"/>
          </p:cNvSpPr>
          <p:nvPr>
            <p:ph type="title"/>
          </p:nvPr>
        </p:nvSpPr>
        <p:spPr>
          <a:xfrm>
            <a:off x="1097280" y="155199"/>
            <a:ext cx="10058400" cy="1450757"/>
          </a:xfrm>
        </p:spPr>
        <p:txBody>
          <a:bodyPr vert="horz" lIns="91440" tIns="45720" rIns="91440" bIns="45720" rtlCol="0" anchor="ctr">
            <a:normAutofit/>
          </a:bodyPr>
          <a:lstStyle/>
          <a:p>
            <a:r>
              <a:rPr lang="en-US" sz="4400" b="1" kern="1200" dirty="0">
                <a:solidFill>
                  <a:schemeClr val="tx1"/>
                </a:solidFill>
                <a:latin typeface="+mj-lt"/>
                <a:ea typeface="+mj-ea"/>
                <a:cs typeface="+mj-cs"/>
              </a:rPr>
              <a:t>Public </a:t>
            </a:r>
            <a:r>
              <a:rPr lang="en-US" sz="4400" b="1" dirty="0">
                <a:solidFill>
                  <a:schemeClr val="tx1"/>
                </a:solidFill>
                <a:latin typeface="+mj-lt"/>
              </a:rPr>
              <a:t>Health </a:t>
            </a:r>
            <a:r>
              <a:rPr lang="en-US" sz="4400" b="1" kern="1200" dirty="0">
                <a:solidFill>
                  <a:schemeClr val="tx1"/>
                </a:solidFill>
                <a:latin typeface="+mj-lt"/>
                <a:ea typeface="+mj-ea"/>
                <a:cs typeface="+mj-cs"/>
              </a:rPr>
              <a:t>Services</a:t>
            </a:r>
          </a:p>
        </p:txBody>
      </p:sp>
      <p:sp>
        <p:nvSpPr>
          <p:cNvPr id="5" name="Content Placeholder 4">
            <a:extLst>
              <a:ext uri="{FF2B5EF4-FFF2-40B4-BE49-F238E27FC236}">
                <a16:creationId xmlns:a16="http://schemas.microsoft.com/office/drawing/2014/main" id="{D5F50B99-70F5-4A80-8A59-F323AA77894C}"/>
              </a:ext>
            </a:extLst>
          </p:cNvPr>
          <p:cNvSpPr>
            <a:spLocks noGrp="1"/>
          </p:cNvSpPr>
          <p:nvPr>
            <p:ph idx="1"/>
          </p:nvPr>
        </p:nvSpPr>
        <p:spPr/>
        <p:txBody>
          <a:bodyPr/>
          <a:lstStyle/>
          <a:p>
            <a:pPr marL="250825" marR="0" lvl="0" indent="-136525">
              <a:spcBef>
                <a:spcPts val="0"/>
              </a:spcBef>
              <a:spcAft>
                <a:spcPts val="600"/>
              </a:spcAft>
              <a:buNone/>
            </a:pPr>
            <a:r>
              <a:rPr lang="en-US" sz="2000" dirty="0">
                <a:effectLst/>
              </a:rPr>
              <a:t>Facilitate access to vaccination such as</a:t>
            </a:r>
          </a:p>
          <a:p>
            <a:pPr lvl="1">
              <a:spcBef>
                <a:spcPts val="0"/>
              </a:spcBef>
              <a:spcAft>
                <a:spcPts val="600"/>
              </a:spcAft>
              <a:buClrTx/>
              <a:buFont typeface="Arial" panose="020B0604020202020204" pitchFamily="34" charset="0"/>
              <a:buChar char="•"/>
            </a:pPr>
            <a:r>
              <a:rPr lang="en-US" sz="2000" dirty="0">
                <a:effectLst/>
              </a:rPr>
              <a:t>Paying the transportation costs to get IHBG-assisted families and staff to and from a vaccination site;</a:t>
            </a:r>
          </a:p>
          <a:p>
            <a:pPr lvl="1">
              <a:spcBef>
                <a:spcPts val="0"/>
              </a:spcBef>
              <a:spcAft>
                <a:spcPts val="600"/>
              </a:spcAft>
              <a:buClrTx/>
              <a:buFont typeface="Arial" panose="020B0604020202020204" pitchFamily="34" charset="0"/>
              <a:buChar char="•"/>
            </a:pPr>
            <a:r>
              <a:rPr lang="en-US" sz="2000" dirty="0">
                <a:effectLst/>
              </a:rPr>
              <a:t>Coordinating with health clinics to provide on-site vaccinations;</a:t>
            </a:r>
          </a:p>
          <a:p>
            <a:pPr lvl="1">
              <a:spcBef>
                <a:spcPts val="0"/>
              </a:spcBef>
              <a:spcAft>
                <a:spcPts val="600"/>
              </a:spcAft>
              <a:buClrTx/>
              <a:buFont typeface="Arial" panose="020B0604020202020204" pitchFamily="34" charset="0"/>
              <a:buChar char="•"/>
            </a:pPr>
            <a:r>
              <a:rPr lang="en-US" sz="2000" dirty="0">
                <a:effectLst/>
              </a:rPr>
              <a:t>Paying the costs of providing public health information to staff and </a:t>
            </a:r>
            <a:r>
              <a:rPr lang="en-US" sz="2000" dirty="0"/>
              <a:t>r</a:t>
            </a:r>
            <a:r>
              <a:rPr lang="en-US" sz="2000" dirty="0">
                <a:effectLst/>
              </a:rPr>
              <a:t>esidents so they can learn about the benefits of getting vaccinated and how to get vaccinated; and</a:t>
            </a:r>
          </a:p>
          <a:p>
            <a:pPr lvl="1">
              <a:spcBef>
                <a:spcPts val="0"/>
              </a:spcBef>
              <a:spcAft>
                <a:spcPts val="600"/>
              </a:spcAft>
              <a:buClrTx/>
              <a:buFont typeface="Arial" panose="020B0604020202020204" pitchFamily="34" charset="0"/>
              <a:buChar char="•"/>
            </a:pPr>
            <a:r>
              <a:rPr lang="en-US" sz="2000" dirty="0">
                <a:effectLst/>
              </a:rPr>
              <a:t>Supporting IHBG-assisted families and staff with online registration for vaccination appointments and keeping them informed as vaccination efforts continue</a:t>
            </a:r>
          </a:p>
          <a:p>
            <a:endParaRPr lang="en-US" dirty="0"/>
          </a:p>
        </p:txBody>
      </p:sp>
      <p:sp>
        <p:nvSpPr>
          <p:cNvPr id="8" name="Slide Number Placeholder 7"/>
          <p:cNvSpPr>
            <a:spLocks noGrp="1"/>
          </p:cNvSpPr>
          <p:nvPr>
            <p:ph type="sldNum" sz="quarter" idx="12"/>
          </p:nvPr>
        </p:nvSpPr>
        <p:spPr/>
        <p:txBody>
          <a:bodyPr/>
          <a:lstStyle/>
          <a:p>
            <a:fld id="{E760783A-A40A-4A5E-95F7-ACFE048AA298}" type="slidenum">
              <a:rPr lang="en-US" smtClean="0"/>
              <a:t>36</a:t>
            </a:fld>
            <a:endParaRPr lang="en-US" dirty="0"/>
          </a:p>
        </p:txBody>
      </p:sp>
    </p:spTree>
    <p:extLst>
      <p:ext uri="{BB962C8B-B14F-4D97-AF65-F5344CB8AC3E}">
        <p14:creationId xmlns:p14="http://schemas.microsoft.com/office/powerpoint/2010/main" val="4212233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2F368-57BF-4CD6-B555-EF7AF49E6D88}"/>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b="1" kern="1200" dirty="0">
                <a:solidFill>
                  <a:schemeClr val="tx1"/>
                </a:solidFill>
                <a:latin typeface="+mj-lt"/>
                <a:ea typeface="+mj-ea"/>
                <a:cs typeface="+mj-cs"/>
              </a:rPr>
              <a:t>Useful Life</a:t>
            </a:r>
          </a:p>
        </p:txBody>
      </p:sp>
      <p:sp>
        <p:nvSpPr>
          <p:cNvPr id="3" name="Text Placeholder 2">
            <a:extLst>
              <a:ext uri="{FF2B5EF4-FFF2-40B4-BE49-F238E27FC236}">
                <a16:creationId xmlns:a16="http://schemas.microsoft.com/office/drawing/2014/main" id="{2818F48D-1A15-4180-AACC-F403AA4F2FC5}"/>
              </a:ext>
            </a:extLst>
          </p:cNvPr>
          <p:cNvSpPr>
            <a:spLocks noGrp="1"/>
          </p:cNvSpPr>
          <p:nvPr>
            <p:ph type="body" idx="1"/>
          </p:nvPr>
        </p:nvSpPr>
        <p:spPr>
          <a:xfrm>
            <a:off x="1236356" y="2012494"/>
            <a:ext cx="9708995" cy="3567173"/>
          </a:xfrm>
        </p:spPr>
        <p:txBody>
          <a:bodyPr vert="horz" lIns="91440" tIns="45720" rIns="91440" bIns="45720" rtlCol="0" anchor="ctr">
            <a:normAutofit/>
          </a:bodyPr>
          <a:lstStyle/>
          <a:p>
            <a:pPr marL="0" marR="0" lvl="0">
              <a:spcBef>
                <a:spcPts val="0"/>
              </a:spcBef>
              <a:spcAft>
                <a:spcPts val="0"/>
              </a:spcAft>
              <a:buSzPts val="1200"/>
            </a:pPr>
            <a:endParaRPr lang="en-US" sz="2000" dirty="0">
              <a:effectLst/>
            </a:endParaRPr>
          </a:p>
          <a:p>
            <a:pPr marL="233363" indent="-233363">
              <a:buClrTx/>
              <a:buFont typeface="Arial" panose="020B0604020202020204" pitchFamily="34" charset="0"/>
              <a:buChar char="•"/>
            </a:pPr>
            <a:r>
              <a:rPr lang="en-US" sz="2000" dirty="0">
                <a:effectLst/>
              </a:rPr>
              <a:t>Useful life requirements (period of affordability) are waived if assistance is related to cleanup of pandemic contamination and temporary use dwelling units for purposes of housing and quarantining families to inhibit the spread of disease to low-income Indian families and the Tribal community. </a:t>
            </a:r>
          </a:p>
          <a:p>
            <a:pPr marL="233363" indent="-233363">
              <a:buClrTx/>
              <a:buFont typeface="Arial" panose="020B0604020202020204" pitchFamily="34" charset="0"/>
              <a:buChar char="•"/>
            </a:pPr>
            <a:r>
              <a:rPr lang="en-US" sz="2000" b="0" i="0" u="none" strike="noStrike" baseline="0" dirty="0"/>
              <a:t>This waiver only applies during the period that a unit is being temporarily used to prevent, prepare for, or respond to COVID-19. </a:t>
            </a:r>
          </a:p>
          <a:p>
            <a:pPr marL="233363" indent="-233363">
              <a:buClrTx/>
              <a:buFont typeface="Arial" panose="020B0604020202020204" pitchFamily="34" charset="0"/>
              <a:buChar char="•"/>
            </a:pPr>
            <a:r>
              <a:rPr lang="en-US" sz="2000" b="0" i="0" u="none" strike="noStrike" baseline="0" dirty="0"/>
              <a:t>Useful life restrictions are required for other housing activities conducted with IHBG-ARP funding and are also required after a unit is no longer needed to temporarily quarantine families and is no longer needed for other COVID-19 purposes.</a:t>
            </a:r>
          </a:p>
          <a:p>
            <a:endParaRPr lang="en-US" sz="2000" dirty="0">
              <a:effectLst/>
            </a:endParaRPr>
          </a:p>
          <a:p>
            <a:endParaRPr lang="en-US" sz="2000" dirty="0">
              <a:effectLst/>
            </a:endParaRPr>
          </a:p>
        </p:txBody>
      </p:sp>
      <p:sp>
        <p:nvSpPr>
          <p:cNvPr id="8" name="Slide Number Placeholder 7"/>
          <p:cNvSpPr>
            <a:spLocks noGrp="1"/>
          </p:cNvSpPr>
          <p:nvPr>
            <p:ph type="sldNum" sz="quarter" idx="12"/>
          </p:nvPr>
        </p:nvSpPr>
        <p:spPr/>
        <p:txBody>
          <a:bodyPr/>
          <a:lstStyle/>
          <a:p>
            <a:fld id="{1B90BC9B-A669-4CE8-99C5-39237CE3C82A}" type="slidenum">
              <a:rPr lang="en-US" smtClean="0"/>
              <a:t>37</a:t>
            </a:fld>
            <a:endParaRPr lang="en-US" dirty="0"/>
          </a:p>
        </p:txBody>
      </p:sp>
    </p:spTree>
    <p:extLst>
      <p:ext uri="{BB962C8B-B14F-4D97-AF65-F5344CB8AC3E}">
        <p14:creationId xmlns:p14="http://schemas.microsoft.com/office/powerpoint/2010/main" val="2732041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2F368-57BF-4CD6-B555-EF7AF49E6D88}"/>
              </a:ext>
            </a:extLst>
          </p:cNvPr>
          <p:cNvSpPr>
            <a:spLocks noGrp="1"/>
          </p:cNvSpPr>
          <p:nvPr>
            <p:ph type="title"/>
          </p:nvPr>
        </p:nvSpPr>
        <p:spPr/>
        <p:txBody>
          <a:bodyPr vert="horz" lIns="91440" tIns="45720" rIns="91440" bIns="45720" rtlCol="0" anchor="ctr">
            <a:normAutofit/>
          </a:bodyPr>
          <a:lstStyle/>
          <a:p>
            <a:r>
              <a:rPr lang="en-US" b="1" kern="1200" dirty="0">
                <a:solidFill>
                  <a:schemeClr val="tx1"/>
                </a:solidFill>
                <a:latin typeface="+mj-lt"/>
                <a:ea typeface="+mj-ea"/>
                <a:cs typeface="+mj-cs"/>
              </a:rPr>
              <a:t>Total Development Costs</a:t>
            </a:r>
          </a:p>
        </p:txBody>
      </p:sp>
      <p:sp>
        <p:nvSpPr>
          <p:cNvPr id="3" name="Text Placeholder 2">
            <a:extLst>
              <a:ext uri="{FF2B5EF4-FFF2-40B4-BE49-F238E27FC236}">
                <a16:creationId xmlns:a16="http://schemas.microsoft.com/office/drawing/2014/main" id="{2818F48D-1A15-4180-AACC-F403AA4F2FC5}"/>
              </a:ext>
            </a:extLst>
          </p:cNvPr>
          <p:cNvSpPr>
            <a:spLocks noGrp="1"/>
          </p:cNvSpPr>
          <p:nvPr>
            <p:ph idx="1"/>
          </p:nvPr>
        </p:nvSpPr>
        <p:spPr>
          <a:xfrm>
            <a:off x="1209304" y="1847425"/>
            <a:ext cx="10058400" cy="4023360"/>
          </a:xfrm>
        </p:spPr>
        <p:txBody>
          <a:bodyPr vert="horz" lIns="91440" tIns="45720" rIns="91440" bIns="45720" rtlCol="0" anchor="t">
            <a:noAutofit/>
          </a:bodyPr>
          <a:lstStyle/>
          <a:p>
            <a:pPr algn="l">
              <a:buClrTx/>
              <a:buFont typeface="Arial" panose="020B0604020202020204" pitchFamily="34" charset="0"/>
              <a:buChar char="•"/>
            </a:pPr>
            <a:r>
              <a:rPr lang="en-US" sz="2000" b="0" i="0" u="none" strike="noStrike" baseline="0" dirty="0"/>
              <a:t>TDC </a:t>
            </a:r>
            <a:r>
              <a:rPr lang="en-US" sz="2000" dirty="0"/>
              <a:t>maximum limits may be exceeded </a:t>
            </a:r>
            <a:r>
              <a:rPr lang="en-US" sz="2000" b="0" i="0" u="none" strike="noStrike" baseline="0" dirty="0"/>
              <a:t>by 20 percent without HUD review or approval which applies to: </a:t>
            </a:r>
          </a:p>
          <a:p>
            <a:pPr>
              <a:buClrTx/>
              <a:buFont typeface="Arial" panose="020B0604020202020204" pitchFamily="34" charset="0"/>
              <a:buChar char="•"/>
            </a:pPr>
            <a:r>
              <a:rPr lang="en-US" sz="2000" dirty="0"/>
              <a:t>Dwelling and non-dwelling units </a:t>
            </a:r>
            <a:r>
              <a:rPr lang="en-US" sz="2000" dirty="0">
                <a:solidFill>
                  <a:schemeClr val="tx1"/>
                </a:solidFill>
              </a:rPr>
              <a:t>d</a:t>
            </a:r>
            <a:r>
              <a:rPr lang="en-US" sz="2000" b="0" i="0" u="none" strike="noStrike" baseline="0" dirty="0">
                <a:solidFill>
                  <a:schemeClr val="tx1"/>
                </a:solidFill>
              </a:rPr>
              <a:t>eveloped, acquired, or assisted to prevent, prepare for, and respond to COVID-19.</a:t>
            </a:r>
            <a:r>
              <a:rPr lang="en-US" sz="2000" b="0" i="0" u="none" strike="noStrike" baseline="0" dirty="0"/>
              <a:t> </a:t>
            </a:r>
            <a:endParaRPr lang="en-US" sz="2000" dirty="0"/>
          </a:p>
        </p:txBody>
      </p:sp>
      <p:sp>
        <p:nvSpPr>
          <p:cNvPr id="8" name="Slide Number Placeholder 7"/>
          <p:cNvSpPr>
            <a:spLocks noGrp="1"/>
          </p:cNvSpPr>
          <p:nvPr>
            <p:ph type="sldNum" sz="quarter" idx="12"/>
          </p:nvPr>
        </p:nvSpPr>
        <p:spPr/>
        <p:txBody>
          <a:bodyPr/>
          <a:lstStyle/>
          <a:p>
            <a:fld id="{E760783A-A40A-4A5E-95F7-ACFE048AA298}" type="slidenum">
              <a:rPr lang="en-US" smtClean="0"/>
              <a:t>38</a:t>
            </a:fld>
            <a:endParaRPr lang="en-US" dirty="0"/>
          </a:p>
        </p:txBody>
      </p:sp>
    </p:spTree>
    <p:extLst>
      <p:ext uri="{BB962C8B-B14F-4D97-AF65-F5344CB8AC3E}">
        <p14:creationId xmlns:p14="http://schemas.microsoft.com/office/powerpoint/2010/main" val="2195082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0459-42A7-4FE4-85B3-516C5F09B7F0}"/>
              </a:ext>
            </a:extLst>
          </p:cNvPr>
          <p:cNvSpPr>
            <a:spLocks noGrp="1"/>
          </p:cNvSpPr>
          <p:nvPr>
            <p:ph type="title"/>
          </p:nvPr>
        </p:nvSpPr>
        <p:spPr>
          <a:xfrm>
            <a:off x="1097280" y="155199"/>
            <a:ext cx="10058400" cy="1450757"/>
          </a:xfrm>
        </p:spPr>
        <p:txBody>
          <a:bodyPr>
            <a:normAutofit/>
          </a:bodyPr>
          <a:lstStyle/>
          <a:p>
            <a:r>
              <a:rPr lang="en-US" sz="4400" b="1" i="0" u="none" strike="noStrike" baseline="0" dirty="0">
                <a:latin typeface="+mj-lt"/>
              </a:rPr>
              <a:t>Prohibition Against Investment of ARP Grant Funds</a:t>
            </a:r>
            <a:endParaRPr lang="en-US" sz="4400" b="1" dirty="0">
              <a:latin typeface="+mj-lt"/>
            </a:endParaRPr>
          </a:p>
        </p:txBody>
      </p:sp>
      <p:sp>
        <p:nvSpPr>
          <p:cNvPr id="3" name="Content Placeholder 2">
            <a:extLst>
              <a:ext uri="{FF2B5EF4-FFF2-40B4-BE49-F238E27FC236}">
                <a16:creationId xmlns:a16="http://schemas.microsoft.com/office/drawing/2014/main" id="{1273DC6D-2051-4666-8A6F-99DC2D9E57E3}"/>
              </a:ext>
            </a:extLst>
          </p:cNvPr>
          <p:cNvSpPr>
            <a:spLocks noGrp="1"/>
          </p:cNvSpPr>
          <p:nvPr>
            <p:ph idx="1"/>
          </p:nvPr>
        </p:nvSpPr>
        <p:spPr/>
        <p:txBody>
          <a:bodyPr>
            <a:normAutofit/>
          </a:bodyPr>
          <a:lstStyle/>
          <a:p>
            <a:pPr marL="299085" indent="-229235">
              <a:lnSpc>
                <a:spcPct val="100000"/>
              </a:lnSpc>
              <a:spcBef>
                <a:spcPts val="1375"/>
              </a:spcBef>
              <a:buClrTx/>
              <a:buSzPct val="113888"/>
              <a:buFont typeface="Arial"/>
              <a:buChar char="•"/>
              <a:tabLst>
                <a:tab pos="299085" algn="l"/>
                <a:tab pos="299720" algn="l"/>
              </a:tabLst>
            </a:pPr>
            <a:r>
              <a:rPr lang="en-US" sz="2400" spc="-10" dirty="0">
                <a:solidFill>
                  <a:srgbClr val="404040"/>
                </a:solidFill>
                <a:latin typeface="Calibri"/>
                <a:cs typeface="Calibri"/>
              </a:rPr>
              <a:t>Statutory</a:t>
            </a:r>
            <a:r>
              <a:rPr lang="en-US" sz="2400" spc="-15" dirty="0">
                <a:solidFill>
                  <a:srgbClr val="404040"/>
                </a:solidFill>
                <a:latin typeface="Calibri"/>
                <a:cs typeface="Calibri"/>
              </a:rPr>
              <a:t> </a:t>
            </a:r>
            <a:r>
              <a:rPr lang="en-US" sz="2400" spc="-5" dirty="0">
                <a:solidFill>
                  <a:srgbClr val="404040"/>
                </a:solidFill>
                <a:latin typeface="Calibri"/>
                <a:cs typeface="Calibri"/>
              </a:rPr>
              <a:t>Authority:</a:t>
            </a:r>
            <a:r>
              <a:rPr lang="en-US" sz="2400" spc="5" dirty="0">
                <a:solidFill>
                  <a:srgbClr val="404040"/>
                </a:solidFill>
                <a:latin typeface="Calibri"/>
                <a:cs typeface="Calibri"/>
              </a:rPr>
              <a:t> </a:t>
            </a:r>
            <a:r>
              <a:rPr lang="en-US" sz="2400" spc="-5" dirty="0">
                <a:solidFill>
                  <a:srgbClr val="404040"/>
                </a:solidFill>
                <a:latin typeface="Calibri"/>
                <a:cs typeface="Calibri"/>
              </a:rPr>
              <a:t>Section</a:t>
            </a:r>
            <a:r>
              <a:rPr lang="en-US" sz="2400" spc="20" dirty="0">
                <a:solidFill>
                  <a:srgbClr val="404040"/>
                </a:solidFill>
                <a:latin typeface="Calibri"/>
                <a:cs typeface="Calibri"/>
              </a:rPr>
              <a:t> </a:t>
            </a:r>
            <a:r>
              <a:rPr lang="en-US" sz="2400" spc="-5" dirty="0">
                <a:solidFill>
                  <a:srgbClr val="404040"/>
                </a:solidFill>
                <a:latin typeface="Calibri"/>
                <a:cs typeface="Calibri"/>
              </a:rPr>
              <a:t>204(b)</a:t>
            </a:r>
            <a:r>
              <a:rPr lang="en-US" sz="2400" spc="15" dirty="0">
                <a:solidFill>
                  <a:srgbClr val="404040"/>
                </a:solidFill>
                <a:latin typeface="Calibri"/>
                <a:cs typeface="Calibri"/>
              </a:rPr>
              <a:t> </a:t>
            </a:r>
            <a:r>
              <a:rPr lang="en-US" sz="2400" spc="-5" dirty="0">
                <a:solidFill>
                  <a:srgbClr val="404040"/>
                </a:solidFill>
                <a:latin typeface="Calibri"/>
                <a:cs typeface="Calibri"/>
              </a:rPr>
              <a:t>of NAHASDA</a:t>
            </a:r>
            <a:endParaRPr lang="en-US" sz="2400" dirty="0">
              <a:latin typeface="Calibri"/>
              <a:cs typeface="Calibri"/>
            </a:endParaRPr>
          </a:p>
          <a:p>
            <a:pPr marL="299085" indent="-229235">
              <a:lnSpc>
                <a:spcPct val="100000"/>
              </a:lnSpc>
              <a:spcBef>
                <a:spcPts val="1440"/>
              </a:spcBef>
              <a:buClrTx/>
              <a:buSzPct val="113888"/>
              <a:buFont typeface="Arial"/>
              <a:buChar char="•"/>
              <a:tabLst>
                <a:tab pos="299085" algn="l"/>
                <a:tab pos="299720" algn="l"/>
              </a:tabLst>
            </a:pPr>
            <a:r>
              <a:rPr lang="en-US" sz="2400" spc="-10" dirty="0">
                <a:solidFill>
                  <a:srgbClr val="404040"/>
                </a:solidFill>
                <a:latin typeface="Calibri"/>
                <a:cs typeface="Calibri"/>
              </a:rPr>
              <a:t>Regulatory</a:t>
            </a:r>
            <a:r>
              <a:rPr lang="en-US" sz="2400" spc="-15" dirty="0">
                <a:solidFill>
                  <a:srgbClr val="404040"/>
                </a:solidFill>
                <a:latin typeface="Calibri"/>
                <a:cs typeface="Calibri"/>
              </a:rPr>
              <a:t> </a:t>
            </a:r>
            <a:r>
              <a:rPr lang="en-US" sz="2400" spc="-5" dirty="0">
                <a:solidFill>
                  <a:srgbClr val="404040"/>
                </a:solidFill>
                <a:latin typeface="Calibri"/>
                <a:cs typeface="Calibri"/>
              </a:rPr>
              <a:t>Authority: </a:t>
            </a:r>
            <a:r>
              <a:rPr lang="en-US" sz="2400" dirty="0">
                <a:solidFill>
                  <a:srgbClr val="404040"/>
                </a:solidFill>
                <a:latin typeface="Calibri"/>
                <a:cs typeface="Calibri"/>
              </a:rPr>
              <a:t>24 </a:t>
            </a:r>
            <a:r>
              <a:rPr lang="en-US" sz="2400" spc="-30" dirty="0">
                <a:solidFill>
                  <a:srgbClr val="404040"/>
                </a:solidFill>
                <a:latin typeface="Calibri"/>
                <a:cs typeface="Calibri"/>
              </a:rPr>
              <a:t>C.F.R.</a:t>
            </a:r>
            <a:r>
              <a:rPr lang="en-US" sz="2400" spc="-5" dirty="0">
                <a:solidFill>
                  <a:srgbClr val="404040"/>
                </a:solidFill>
                <a:latin typeface="Calibri"/>
                <a:cs typeface="Calibri"/>
              </a:rPr>
              <a:t> </a:t>
            </a:r>
            <a:r>
              <a:rPr lang="en-US" sz="2400" dirty="0">
                <a:solidFill>
                  <a:srgbClr val="404040"/>
                </a:solidFill>
                <a:latin typeface="Calibri"/>
                <a:cs typeface="Calibri"/>
              </a:rPr>
              <a:t>§</a:t>
            </a:r>
            <a:r>
              <a:rPr lang="en-US" sz="2400" spc="10" dirty="0">
                <a:solidFill>
                  <a:srgbClr val="404040"/>
                </a:solidFill>
                <a:latin typeface="Calibri"/>
                <a:cs typeface="Calibri"/>
              </a:rPr>
              <a:t> </a:t>
            </a:r>
            <a:r>
              <a:rPr lang="en-US" sz="2400" spc="-5" dirty="0">
                <a:solidFill>
                  <a:srgbClr val="404040"/>
                </a:solidFill>
                <a:latin typeface="Calibri"/>
                <a:cs typeface="Calibri"/>
              </a:rPr>
              <a:t>1000.58</a:t>
            </a:r>
            <a:endParaRPr lang="en-US" sz="2400" dirty="0">
              <a:latin typeface="Calibri"/>
              <a:cs typeface="Calibri"/>
            </a:endParaRPr>
          </a:p>
          <a:p>
            <a:pPr marL="299085" indent="-229235">
              <a:lnSpc>
                <a:spcPct val="100000"/>
              </a:lnSpc>
              <a:spcBef>
                <a:spcPts val="1420"/>
              </a:spcBef>
              <a:buClrTx/>
              <a:buSzPct val="113888"/>
              <a:buFont typeface="Arial"/>
              <a:buChar char="•"/>
              <a:tabLst>
                <a:tab pos="299085" algn="l"/>
                <a:tab pos="299720" algn="l"/>
              </a:tabLst>
            </a:pPr>
            <a:r>
              <a:rPr lang="en-US" sz="2400" spc="-5" dirty="0">
                <a:solidFill>
                  <a:srgbClr val="404040"/>
                </a:solidFill>
                <a:latin typeface="Calibri"/>
                <a:cs typeface="Calibri"/>
              </a:rPr>
              <a:t>HUD</a:t>
            </a:r>
            <a:r>
              <a:rPr lang="en-US" sz="2400" spc="-10" dirty="0">
                <a:solidFill>
                  <a:srgbClr val="404040"/>
                </a:solidFill>
                <a:latin typeface="Calibri"/>
                <a:cs typeface="Calibri"/>
              </a:rPr>
              <a:t> </a:t>
            </a:r>
            <a:r>
              <a:rPr lang="en-US" sz="2400" dirty="0">
                <a:solidFill>
                  <a:srgbClr val="404040"/>
                </a:solidFill>
                <a:latin typeface="Calibri"/>
                <a:cs typeface="Calibri"/>
              </a:rPr>
              <a:t>is</a:t>
            </a:r>
            <a:r>
              <a:rPr lang="en-US" sz="2400" spc="-5" dirty="0">
                <a:solidFill>
                  <a:srgbClr val="404040"/>
                </a:solidFill>
                <a:latin typeface="Calibri"/>
                <a:cs typeface="Calibri"/>
              </a:rPr>
              <a:t> </a:t>
            </a:r>
            <a:r>
              <a:rPr lang="en-US" sz="2400" spc="-10" dirty="0">
                <a:solidFill>
                  <a:srgbClr val="404040"/>
                </a:solidFill>
                <a:latin typeface="Calibri"/>
                <a:cs typeface="Calibri"/>
              </a:rPr>
              <a:t>prohibiting</a:t>
            </a:r>
            <a:r>
              <a:rPr lang="en-US" sz="2400" spc="-25" dirty="0">
                <a:solidFill>
                  <a:srgbClr val="404040"/>
                </a:solidFill>
                <a:latin typeface="Calibri"/>
                <a:cs typeface="Calibri"/>
              </a:rPr>
              <a:t> </a:t>
            </a:r>
            <a:r>
              <a:rPr lang="en-US" sz="2400" dirty="0">
                <a:solidFill>
                  <a:srgbClr val="404040"/>
                </a:solidFill>
                <a:latin typeface="Calibri"/>
                <a:cs typeface="Calibri"/>
              </a:rPr>
              <a:t>the</a:t>
            </a:r>
            <a:r>
              <a:rPr lang="en-US" sz="2400" spc="-5" dirty="0">
                <a:solidFill>
                  <a:srgbClr val="404040"/>
                </a:solidFill>
                <a:latin typeface="Calibri"/>
                <a:cs typeface="Calibri"/>
              </a:rPr>
              <a:t> </a:t>
            </a:r>
            <a:r>
              <a:rPr lang="en-US" sz="2400" spc="-15" dirty="0">
                <a:solidFill>
                  <a:srgbClr val="404040"/>
                </a:solidFill>
                <a:latin typeface="Calibri"/>
                <a:cs typeface="Calibri"/>
              </a:rPr>
              <a:t>investment</a:t>
            </a:r>
            <a:r>
              <a:rPr lang="en-US" sz="2400" spc="-35" dirty="0">
                <a:solidFill>
                  <a:srgbClr val="404040"/>
                </a:solidFill>
                <a:latin typeface="Calibri"/>
                <a:cs typeface="Calibri"/>
              </a:rPr>
              <a:t> </a:t>
            </a:r>
            <a:r>
              <a:rPr lang="en-US" sz="2400" spc="-5" dirty="0">
                <a:solidFill>
                  <a:srgbClr val="404040"/>
                </a:solidFill>
                <a:latin typeface="Calibri"/>
                <a:cs typeface="Calibri"/>
              </a:rPr>
              <a:t>of</a:t>
            </a:r>
            <a:r>
              <a:rPr lang="en-US" sz="2400" spc="-10" dirty="0">
                <a:solidFill>
                  <a:srgbClr val="404040"/>
                </a:solidFill>
                <a:latin typeface="Calibri"/>
                <a:cs typeface="Calibri"/>
              </a:rPr>
              <a:t> </a:t>
            </a:r>
            <a:r>
              <a:rPr lang="en-US" sz="2400" spc="-15" dirty="0">
                <a:solidFill>
                  <a:srgbClr val="404040"/>
                </a:solidFill>
                <a:latin typeface="Calibri"/>
                <a:cs typeface="Calibri"/>
              </a:rPr>
              <a:t>any</a:t>
            </a:r>
            <a:r>
              <a:rPr lang="en-US" sz="2400" spc="-5" dirty="0">
                <a:solidFill>
                  <a:srgbClr val="404040"/>
                </a:solidFill>
                <a:latin typeface="Calibri"/>
                <a:cs typeface="Calibri"/>
              </a:rPr>
              <a:t> </a:t>
            </a:r>
            <a:r>
              <a:rPr lang="en-US" sz="2400" dirty="0">
                <a:solidFill>
                  <a:srgbClr val="404040"/>
                </a:solidFill>
                <a:latin typeface="Calibri"/>
                <a:cs typeface="Calibri"/>
              </a:rPr>
              <a:t>IHBG</a:t>
            </a:r>
            <a:r>
              <a:rPr lang="en-US" sz="2400" spc="-30" dirty="0">
                <a:solidFill>
                  <a:srgbClr val="404040"/>
                </a:solidFill>
                <a:latin typeface="Calibri"/>
                <a:cs typeface="Calibri"/>
              </a:rPr>
              <a:t> </a:t>
            </a:r>
            <a:r>
              <a:rPr lang="en-US" sz="2400" spc="-5" dirty="0">
                <a:solidFill>
                  <a:srgbClr val="404040"/>
                </a:solidFill>
                <a:latin typeface="Calibri"/>
                <a:cs typeface="Calibri"/>
              </a:rPr>
              <a:t>funding</a:t>
            </a:r>
            <a:r>
              <a:rPr lang="en-US" sz="2400" spc="-15" dirty="0">
                <a:solidFill>
                  <a:srgbClr val="404040"/>
                </a:solidFill>
                <a:latin typeface="Calibri"/>
                <a:cs typeface="Calibri"/>
              </a:rPr>
              <a:t> </a:t>
            </a:r>
            <a:r>
              <a:rPr lang="en-US" sz="2400" spc="-10" dirty="0">
                <a:solidFill>
                  <a:srgbClr val="404040"/>
                </a:solidFill>
                <a:latin typeface="Calibri"/>
                <a:cs typeface="Calibri"/>
              </a:rPr>
              <a:t>provided</a:t>
            </a:r>
            <a:r>
              <a:rPr lang="en-US" sz="2400" spc="-30" dirty="0">
                <a:solidFill>
                  <a:srgbClr val="404040"/>
                </a:solidFill>
                <a:latin typeface="Calibri"/>
                <a:cs typeface="Calibri"/>
              </a:rPr>
              <a:t> </a:t>
            </a:r>
            <a:r>
              <a:rPr lang="en-US" sz="2400" spc="-5" dirty="0">
                <a:solidFill>
                  <a:srgbClr val="404040"/>
                </a:solidFill>
                <a:latin typeface="Calibri"/>
                <a:cs typeface="Calibri"/>
              </a:rPr>
              <a:t>under</a:t>
            </a:r>
            <a:r>
              <a:rPr lang="en-US" sz="2400" spc="-10" dirty="0">
                <a:solidFill>
                  <a:srgbClr val="404040"/>
                </a:solidFill>
                <a:latin typeface="Calibri"/>
                <a:cs typeface="Calibri"/>
              </a:rPr>
              <a:t> </a:t>
            </a:r>
            <a:r>
              <a:rPr lang="en-US" sz="2400" dirty="0">
                <a:solidFill>
                  <a:srgbClr val="404040"/>
                </a:solidFill>
                <a:latin typeface="Calibri"/>
                <a:cs typeface="Calibri"/>
              </a:rPr>
              <a:t>the</a:t>
            </a:r>
            <a:r>
              <a:rPr lang="en-US" sz="2400" spc="-5" dirty="0">
                <a:solidFill>
                  <a:srgbClr val="404040"/>
                </a:solidFill>
                <a:latin typeface="Calibri"/>
                <a:cs typeface="Calibri"/>
              </a:rPr>
              <a:t> </a:t>
            </a:r>
            <a:r>
              <a:rPr lang="en-US" sz="2400" dirty="0">
                <a:solidFill>
                  <a:srgbClr val="404040"/>
                </a:solidFill>
                <a:latin typeface="Calibri"/>
                <a:cs typeface="Calibri"/>
              </a:rPr>
              <a:t>ARP</a:t>
            </a:r>
            <a:r>
              <a:rPr lang="en-US" sz="2400" spc="-30" dirty="0">
                <a:solidFill>
                  <a:srgbClr val="404040"/>
                </a:solidFill>
                <a:latin typeface="Calibri"/>
                <a:cs typeface="Calibri"/>
              </a:rPr>
              <a:t> </a:t>
            </a:r>
            <a:r>
              <a:rPr lang="en-US" sz="2400" spc="-5" dirty="0">
                <a:solidFill>
                  <a:srgbClr val="404040"/>
                </a:solidFill>
                <a:latin typeface="Calibri"/>
                <a:cs typeface="Calibri"/>
              </a:rPr>
              <a:t>Act.</a:t>
            </a:r>
            <a:endParaRPr lang="en-US" sz="2400" dirty="0">
              <a:latin typeface="Calibri"/>
              <a:cs typeface="Calibri"/>
            </a:endParaRPr>
          </a:p>
          <a:p>
            <a:endParaRPr lang="en-US" sz="2400" dirty="0"/>
          </a:p>
        </p:txBody>
      </p:sp>
      <p:sp>
        <p:nvSpPr>
          <p:cNvPr id="8" name="Slide Number Placeholder 7"/>
          <p:cNvSpPr>
            <a:spLocks noGrp="1"/>
          </p:cNvSpPr>
          <p:nvPr>
            <p:ph type="sldNum" sz="quarter" idx="12"/>
          </p:nvPr>
        </p:nvSpPr>
        <p:spPr/>
        <p:txBody>
          <a:bodyPr/>
          <a:lstStyle/>
          <a:p>
            <a:fld id="{E760783A-A40A-4A5E-95F7-ACFE048AA298}" type="slidenum">
              <a:rPr lang="en-US" smtClean="0"/>
              <a:t>39</a:t>
            </a:fld>
            <a:endParaRPr lang="en-US" dirty="0"/>
          </a:p>
        </p:txBody>
      </p:sp>
    </p:spTree>
    <p:extLst>
      <p:ext uri="{BB962C8B-B14F-4D97-AF65-F5344CB8AC3E}">
        <p14:creationId xmlns:p14="http://schemas.microsoft.com/office/powerpoint/2010/main" val="296031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7855" y="927742"/>
            <a:ext cx="9641506" cy="751488"/>
          </a:xfrm>
          <a:prstGeom prst="rect">
            <a:avLst/>
          </a:prstGeom>
        </p:spPr>
        <p:txBody>
          <a:bodyPr vert="horz" wrap="square" lIns="0" tIns="12700" rIns="0" bIns="0" rtlCol="0">
            <a:spAutoFit/>
          </a:bodyPr>
          <a:lstStyle/>
          <a:p>
            <a:pPr marL="12700">
              <a:lnSpc>
                <a:spcPct val="100000"/>
              </a:lnSpc>
              <a:spcBef>
                <a:spcPts val="100"/>
              </a:spcBef>
            </a:pPr>
            <a:r>
              <a:rPr b="1" spc="-45" dirty="0">
                <a:solidFill>
                  <a:schemeClr val="tx1"/>
                </a:solidFill>
                <a:latin typeface="Calibri Light" panose="020F0302020204030204" pitchFamily="34" charset="0"/>
                <a:cs typeface="Calibri Light" panose="020F0302020204030204" pitchFamily="34" charset="0"/>
              </a:rPr>
              <a:t>TRAINING</a:t>
            </a:r>
            <a:r>
              <a:rPr b="1" spc="-160" dirty="0">
                <a:solidFill>
                  <a:schemeClr val="tx1"/>
                </a:solidFill>
                <a:latin typeface="Calibri Light" panose="020F0302020204030204" pitchFamily="34" charset="0"/>
                <a:cs typeface="Calibri Light" panose="020F0302020204030204" pitchFamily="34" charset="0"/>
              </a:rPr>
              <a:t> </a:t>
            </a:r>
            <a:r>
              <a:rPr b="1" spc="-50" dirty="0">
                <a:solidFill>
                  <a:schemeClr val="tx1"/>
                </a:solidFill>
                <a:latin typeface="Calibri Light" panose="020F0302020204030204" pitchFamily="34" charset="0"/>
                <a:cs typeface="Calibri Light" panose="020F0302020204030204" pitchFamily="34" charset="0"/>
              </a:rPr>
              <a:t>COMPONENTS</a:t>
            </a:r>
          </a:p>
        </p:txBody>
      </p:sp>
      <p:sp>
        <p:nvSpPr>
          <p:cNvPr id="3" name="object 3"/>
          <p:cNvSpPr txBox="1">
            <a:spLocks noGrp="1"/>
          </p:cNvSpPr>
          <p:nvPr>
            <p:ph sz="half" idx="2"/>
          </p:nvPr>
        </p:nvSpPr>
        <p:spPr>
          <a:xfrm>
            <a:off x="1084580" y="1690852"/>
            <a:ext cx="4130040" cy="4029307"/>
          </a:xfrm>
          <a:prstGeom prst="rect">
            <a:avLst/>
          </a:prstGeom>
        </p:spPr>
        <p:txBody>
          <a:bodyPr vert="horz" wrap="square" lIns="0" tIns="129539" rIns="0" bIns="0" rtlCol="0">
            <a:spAutoFit/>
          </a:bodyPr>
          <a:lstStyle/>
          <a:p>
            <a:pPr marL="240029" indent="-227965">
              <a:lnSpc>
                <a:spcPct val="100000"/>
              </a:lnSpc>
              <a:spcBef>
                <a:spcPts val="1019"/>
              </a:spcBef>
              <a:buClr>
                <a:srgbClr val="E38312"/>
              </a:buClr>
              <a:buSzPct val="95000"/>
              <a:buFont typeface="Wingdings"/>
              <a:buChar char=""/>
              <a:tabLst>
                <a:tab pos="240665" algn="l"/>
              </a:tabLst>
            </a:pPr>
            <a:r>
              <a:rPr lang="en-US" spc="-20" dirty="0">
                <a:solidFill>
                  <a:schemeClr val="tx1"/>
                </a:solidFill>
              </a:rPr>
              <a:t>Training</a:t>
            </a:r>
            <a:r>
              <a:rPr lang="en-US" spc="-45" dirty="0">
                <a:solidFill>
                  <a:schemeClr val="tx1"/>
                </a:solidFill>
              </a:rPr>
              <a:t> </a:t>
            </a:r>
            <a:r>
              <a:rPr lang="en-US" dirty="0">
                <a:solidFill>
                  <a:schemeClr val="tx1"/>
                </a:solidFill>
              </a:rPr>
              <a:t>Purpose</a:t>
            </a:r>
            <a:endParaRPr lang="en-US" spc="-5" dirty="0">
              <a:solidFill>
                <a:schemeClr val="tx1"/>
              </a:solidFill>
            </a:endParaRPr>
          </a:p>
          <a:p>
            <a:pPr marL="240029" indent="-227965">
              <a:lnSpc>
                <a:spcPct val="100000"/>
              </a:lnSpc>
              <a:spcBef>
                <a:spcPts val="915"/>
              </a:spcBef>
              <a:buClr>
                <a:srgbClr val="E38312"/>
              </a:buClr>
              <a:buSzPct val="95000"/>
              <a:buFont typeface="Wingdings"/>
              <a:buChar char=""/>
              <a:tabLst>
                <a:tab pos="240665" algn="l"/>
              </a:tabLst>
            </a:pPr>
            <a:r>
              <a:rPr lang="en-US" dirty="0">
                <a:solidFill>
                  <a:schemeClr val="tx1"/>
                </a:solidFill>
              </a:rPr>
              <a:t>ARP Act Background</a:t>
            </a:r>
          </a:p>
          <a:p>
            <a:pPr marL="240029" indent="-227965">
              <a:lnSpc>
                <a:spcPct val="100000"/>
              </a:lnSpc>
              <a:spcBef>
                <a:spcPts val="915"/>
              </a:spcBef>
              <a:buClr>
                <a:srgbClr val="E38312"/>
              </a:buClr>
              <a:buSzPct val="95000"/>
              <a:buFont typeface="Wingdings"/>
              <a:buChar char=""/>
              <a:tabLst>
                <a:tab pos="240665" algn="l"/>
              </a:tabLst>
            </a:pPr>
            <a:r>
              <a:rPr lang="en-US" dirty="0">
                <a:solidFill>
                  <a:schemeClr val="tx1"/>
                </a:solidFill>
              </a:rPr>
              <a:t>Purpose of ARP</a:t>
            </a:r>
          </a:p>
          <a:p>
            <a:pPr marL="240029" indent="-227965">
              <a:lnSpc>
                <a:spcPct val="100000"/>
              </a:lnSpc>
              <a:spcBef>
                <a:spcPts val="925"/>
              </a:spcBef>
              <a:buClr>
                <a:srgbClr val="E38312"/>
              </a:buClr>
              <a:buSzPct val="95000"/>
              <a:buFont typeface="Wingdings"/>
              <a:buChar char=""/>
              <a:tabLst>
                <a:tab pos="240665" algn="l"/>
              </a:tabLst>
            </a:pPr>
            <a:r>
              <a:rPr lang="en-US" dirty="0">
                <a:solidFill>
                  <a:schemeClr val="tx1"/>
                </a:solidFill>
              </a:rPr>
              <a:t>Eligible</a:t>
            </a:r>
            <a:r>
              <a:rPr lang="en-US" spc="-100" dirty="0">
                <a:solidFill>
                  <a:schemeClr val="tx1"/>
                </a:solidFill>
              </a:rPr>
              <a:t> </a:t>
            </a:r>
            <a:r>
              <a:rPr lang="en-US" dirty="0">
                <a:solidFill>
                  <a:schemeClr val="tx1"/>
                </a:solidFill>
              </a:rPr>
              <a:t>Activities</a:t>
            </a:r>
          </a:p>
          <a:p>
            <a:pPr marL="240029" indent="-227965">
              <a:lnSpc>
                <a:spcPct val="100000"/>
              </a:lnSpc>
              <a:spcBef>
                <a:spcPts val="925"/>
              </a:spcBef>
              <a:buClr>
                <a:srgbClr val="E38312"/>
              </a:buClr>
              <a:buSzPct val="95000"/>
              <a:buFont typeface="Wingdings"/>
              <a:buChar char=""/>
              <a:tabLst>
                <a:tab pos="240665" algn="l"/>
              </a:tabLst>
            </a:pPr>
            <a:r>
              <a:rPr lang="en-US" spc="-10" dirty="0">
                <a:solidFill>
                  <a:schemeClr val="tx1"/>
                </a:solidFill>
              </a:rPr>
              <a:t>Waivers and Alternatives</a:t>
            </a:r>
          </a:p>
          <a:p>
            <a:pPr marL="240029" indent="-227965">
              <a:lnSpc>
                <a:spcPct val="100000"/>
              </a:lnSpc>
              <a:spcBef>
                <a:spcPts val="925"/>
              </a:spcBef>
              <a:buClr>
                <a:srgbClr val="E38312"/>
              </a:buClr>
              <a:buSzPct val="95000"/>
              <a:buFont typeface="Wingdings"/>
              <a:buChar char=""/>
              <a:tabLst>
                <a:tab pos="240665" algn="l"/>
              </a:tabLst>
            </a:pPr>
            <a:r>
              <a:rPr lang="en-US" spc="-10" dirty="0">
                <a:solidFill>
                  <a:schemeClr val="tx1"/>
                </a:solidFill>
              </a:rPr>
              <a:t>Applying for IHBG-ARP</a:t>
            </a:r>
          </a:p>
          <a:p>
            <a:pPr marL="240029" indent="-227965">
              <a:lnSpc>
                <a:spcPct val="100000"/>
              </a:lnSpc>
              <a:spcBef>
                <a:spcPts val="925"/>
              </a:spcBef>
              <a:buClr>
                <a:srgbClr val="E38312"/>
              </a:buClr>
              <a:buSzPct val="95000"/>
              <a:buFont typeface="Wingdings"/>
              <a:buChar char=""/>
              <a:tabLst>
                <a:tab pos="240665" algn="l"/>
              </a:tabLst>
            </a:pPr>
            <a:r>
              <a:rPr lang="en-US" spc="-10" dirty="0">
                <a:solidFill>
                  <a:schemeClr val="tx1"/>
                </a:solidFill>
              </a:rPr>
              <a:t>Sample Policy Statements</a:t>
            </a:r>
          </a:p>
          <a:p>
            <a:pPr marL="240029" indent="-227965">
              <a:lnSpc>
                <a:spcPct val="100000"/>
              </a:lnSpc>
              <a:spcBef>
                <a:spcPts val="925"/>
              </a:spcBef>
              <a:buClr>
                <a:srgbClr val="E38312"/>
              </a:buClr>
              <a:buSzPct val="95000"/>
              <a:buFont typeface="Wingdings"/>
              <a:buChar char=""/>
              <a:tabLst>
                <a:tab pos="240665" algn="l"/>
              </a:tabLst>
            </a:pPr>
            <a:r>
              <a:rPr lang="en-US" spc="-10" dirty="0">
                <a:solidFill>
                  <a:schemeClr val="tx1"/>
                </a:solidFill>
              </a:rPr>
              <a:t>Resources</a:t>
            </a:r>
          </a:p>
          <a:p>
            <a:pPr marL="240029" indent="-227965">
              <a:lnSpc>
                <a:spcPct val="100000"/>
              </a:lnSpc>
              <a:spcBef>
                <a:spcPts val="925"/>
              </a:spcBef>
              <a:buClr>
                <a:srgbClr val="E38312"/>
              </a:buClr>
              <a:buSzPct val="95000"/>
              <a:buFont typeface="Wingdings"/>
              <a:buChar char=""/>
              <a:tabLst>
                <a:tab pos="240665" algn="l"/>
              </a:tabLst>
            </a:pPr>
            <a:endParaRPr spc="-10" dirty="0">
              <a:solidFill>
                <a:schemeClr val="tx1"/>
              </a:solidFill>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57E7-BC0E-429B-8304-DCA4382D642D}"/>
              </a:ext>
            </a:extLst>
          </p:cNvPr>
          <p:cNvSpPr>
            <a:spLocks noGrp="1"/>
          </p:cNvSpPr>
          <p:nvPr>
            <p:ph type="title"/>
          </p:nvPr>
        </p:nvSpPr>
        <p:spPr>
          <a:xfrm>
            <a:off x="1097280" y="148747"/>
            <a:ext cx="10058400" cy="1450757"/>
          </a:xfrm>
        </p:spPr>
        <p:txBody>
          <a:bodyPr>
            <a:normAutofit/>
          </a:bodyPr>
          <a:lstStyle/>
          <a:p>
            <a:r>
              <a:rPr lang="en-US" sz="4400" b="1" i="0" u="none" strike="noStrike" baseline="0" dirty="0">
                <a:latin typeface="+mj-lt"/>
              </a:rPr>
              <a:t>IHBG-ARP Funds Not Counted in Undisbursed Funds Factor</a:t>
            </a:r>
            <a:endParaRPr lang="en-US" sz="4400" b="1" dirty="0">
              <a:latin typeface="+mj-lt"/>
            </a:endParaRPr>
          </a:p>
        </p:txBody>
      </p:sp>
      <p:sp>
        <p:nvSpPr>
          <p:cNvPr id="3" name="Content Placeholder 2">
            <a:extLst>
              <a:ext uri="{FF2B5EF4-FFF2-40B4-BE49-F238E27FC236}">
                <a16:creationId xmlns:a16="http://schemas.microsoft.com/office/drawing/2014/main" id="{DEC74466-8D0A-4E0C-8800-39FBBB129C09}"/>
              </a:ext>
            </a:extLst>
          </p:cNvPr>
          <p:cNvSpPr>
            <a:spLocks noGrp="1"/>
          </p:cNvSpPr>
          <p:nvPr>
            <p:ph idx="1"/>
          </p:nvPr>
        </p:nvSpPr>
        <p:spPr/>
        <p:txBody>
          <a:bodyPr>
            <a:normAutofit/>
          </a:bodyPr>
          <a:lstStyle/>
          <a:p>
            <a:pPr marL="412750" indent="-342900">
              <a:lnSpc>
                <a:spcPct val="100000"/>
              </a:lnSpc>
              <a:spcBef>
                <a:spcPts val="1200"/>
              </a:spcBef>
              <a:buClrTx/>
              <a:buSzPct val="115000"/>
              <a:buFont typeface="Arial" panose="020B0604020202020204" pitchFamily="34" charset="0"/>
              <a:buChar char="•"/>
              <a:tabLst>
                <a:tab pos="299720" algn="l"/>
              </a:tabLst>
            </a:pPr>
            <a:r>
              <a:rPr lang="en-US" sz="2400" spc="-10" dirty="0">
                <a:solidFill>
                  <a:srgbClr val="404040"/>
                </a:solidFill>
                <a:latin typeface="Calibri"/>
                <a:cs typeface="Calibri"/>
              </a:rPr>
              <a:t>Regulatory </a:t>
            </a:r>
            <a:r>
              <a:rPr lang="en-US" sz="2400" dirty="0">
                <a:solidFill>
                  <a:srgbClr val="404040"/>
                </a:solidFill>
                <a:latin typeface="Calibri"/>
                <a:cs typeface="Calibri"/>
              </a:rPr>
              <a:t>Authority:</a:t>
            </a:r>
            <a:r>
              <a:rPr lang="en-US" sz="2400" spc="-20" dirty="0">
                <a:solidFill>
                  <a:srgbClr val="404040"/>
                </a:solidFill>
                <a:latin typeface="Calibri"/>
                <a:cs typeface="Calibri"/>
              </a:rPr>
              <a:t> </a:t>
            </a:r>
            <a:r>
              <a:rPr lang="en-US" sz="2400" dirty="0">
                <a:solidFill>
                  <a:srgbClr val="404040"/>
                </a:solidFill>
                <a:latin typeface="Calibri"/>
                <a:cs typeface="Calibri"/>
              </a:rPr>
              <a:t>24</a:t>
            </a:r>
            <a:r>
              <a:rPr lang="en-US" sz="2400" spc="-20" dirty="0">
                <a:solidFill>
                  <a:srgbClr val="404040"/>
                </a:solidFill>
                <a:latin typeface="Calibri"/>
                <a:cs typeface="Calibri"/>
              </a:rPr>
              <a:t> </a:t>
            </a:r>
            <a:r>
              <a:rPr lang="en-US" sz="2400" spc="-35" dirty="0">
                <a:solidFill>
                  <a:srgbClr val="404040"/>
                </a:solidFill>
                <a:latin typeface="Calibri"/>
                <a:cs typeface="Calibri"/>
              </a:rPr>
              <a:t>C.F.R.</a:t>
            </a:r>
            <a:r>
              <a:rPr lang="en-US" sz="2400" spc="-20" dirty="0">
                <a:solidFill>
                  <a:srgbClr val="404040"/>
                </a:solidFill>
                <a:latin typeface="Calibri"/>
                <a:cs typeface="Calibri"/>
              </a:rPr>
              <a:t> </a:t>
            </a:r>
            <a:r>
              <a:rPr lang="en-US" sz="2400" dirty="0">
                <a:solidFill>
                  <a:srgbClr val="404040"/>
                </a:solidFill>
                <a:latin typeface="Calibri"/>
                <a:cs typeface="Calibri"/>
              </a:rPr>
              <a:t>§</a:t>
            </a:r>
            <a:r>
              <a:rPr lang="en-US" sz="2400" spc="-5" dirty="0">
                <a:solidFill>
                  <a:srgbClr val="404040"/>
                </a:solidFill>
                <a:latin typeface="Calibri"/>
                <a:cs typeface="Calibri"/>
              </a:rPr>
              <a:t> </a:t>
            </a:r>
            <a:r>
              <a:rPr lang="en-US" sz="2400" dirty="0">
                <a:solidFill>
                  <a:srgbClr val="404040"/>
                </a:solidFill>
                <a:latin typeface="Calibri"/>
                <a:cs typeface="Calibri"/>
              </a:rPr>
              <a:t>1000.342</a:t>
            </a:r>
            <a:endParaRPr lang="en-US" sz="2400" dirty="0">
              <a:latin typeface="Calibri"/>
              <a:cs typeface="Calibri"/>
            </a:endParaRPr>
          </a:p>
          <a:p>
            <a:pPr marL="412750" indent="-342900">
              <a:lnSpc>
                <a:spcPts val="2300"/>
              </a:lnSpc>
              <a:spcBef>
                <a:spcPts val="1200"/>
              </a:spcBef>
              <a:buClrTx/>
              <a:buSzPct val="115000"/>
              <a:buFont typeface="Arial" panose="020B0604020202020204" pitchFamily="34" charset="0"/>
              <a:buChar char="•"/>
              <a:tabLst>
                <a:tab pos="299720" algn="l"/>
              </a:tabLst>
            </a:pPr>
            <a:r>
              <a:rPr lang="en-US" sz="2400" spc="-5" dirty="0">
                <a:solidFill>
                  <a:srgbClr val="404040"/>
                </a:solidFill>
                <a:latin typeface="Calibri"/>
                <a:cs typeface="Calibri"/>
              </a:rPr>
              <a:t>HUD</a:t>
            </a:r>
            <a:r>
              <a:rPr lang="en-US" sz="2400" spc="434" dirty="0">
                <a:solidFill>
                  <a:srgbClr val="404040"/>
                </a:solidFill>
                <a:latin typeface="Calibri"/>
                <a:cs typeface="Calibri"/>
              </a:rPr>
              <a:t> </a:t>
            </a:r>
            <a:r>
              <a:rPr lang="en-US" sz="2400" spc="-5" dirty="0">
                <a:solidFill>
                  <a:srgbClr val="404040"/>
                </a:solidFill>
                <a:latin typeface="Calibri"/>
                <a:cs typeface="Calibri"/>
              </a:rPr>
              <a:t>will</a:t>
            </a:r>
            <a:r>
              <a:rPr lang="en-US" sz="2400" spc="-20" dirty="0">
                <a:solidFill>
                  <a:srgbClr val="404040"/>
                </a:solidFill>
                <a:latin typeface="Calibri"/>
                <a:cs typeface="Calibri"/>
              </a:rPr>
              <a:t> </a:t>
            </a:r>
            <a:r>
              <a:rPr lang="en-US" sz="2400" spc="-15" dirty="0">
                <a:solidFill>
                  <a:srgbClr val="404040"/>
                </a:solidFill>
                <a:latin typeface="Calibri"/>
                <a:cs typeface="Calibri"/>
              </a:rPr>
              <a:t>exclude</a:t>
            </a:r>
            <a:r>
              <a:rPr lang="en-US" sz="2400" spc="-25" dirty="0">
                <a:solidFill>
                  <a:srgbClr val="404040"/>
                </a:solidFill>
                <a:latin typeface="Calibri"/>
                <a:cs typeface="Calibri"/>
              </a:rPr>
              <a:t> </a:t>
            </a:r>
            <a:r>
              <a:rPr lang="en-US" sz="2400" dirty="0">
                <a:solidFill>
                  <a:srgbClr val="404040"/>
                </a:solidFill>
                <a:latin typeface="Calibri"/>
                <a:cs typeface="Calibri"/>
              </a:rPr>
              <a:t>IHBG-ARP</a:t>
            </a:r>
            <a:r>
              <a:rPr lang="en-US" sz="2400" spc="-40" dirty="0">
                <a:solidFill>
                  <a:srgbClr val="404040"/>
                </a:solidFill>
                <a:latin typeface="Calibri"/>
                <a:cs typeface="Calibri"/>
              </a:rPr>
              <a:t> </a:t>
            </a:r>
            <a:r>
              <a:rPr lang="en-US" sz="2400" dirty="0">
                <a:solidFill>
                  <a:srgbClr val="404040"/>
                </a:solidFill>
                <a:latin typeface="Calibri"/>
                <a:cs typeface="Calibri"/>
              </a:rPr>
              <a:t>funds</a:t>
            </a:r>
            <a:r>
              <a:rPr lang="en-US" sz="2400" spc="-30" dirty="0">
                <a:solidFill>
                  <a:srgbClr val="404040"/>
                </a:solidFill>
                <a:latin typeface="Calibri"/>
                <a:cs typeface="Calibri"/>
              </a:rPr>
              <a:t> </a:t>
            </a:r>
            <a:r>
              <a:rPr lang="en-US" sz="2400" spc="-15" dirty="0">
                <a:solidFill>
                  <a:srgbClr val="404040"/>
                </a:solidFill>
                <a:latin typeface="Calibri"/>
                <a:cs typeface="Calibri"/>
              </a:rPr>
              <a:t>from</a:t>
            </a:r>
            <a:r>
              <a:rPr lang="en-US" sz="2400" spc="-20" dirty="0">
                <a:solidFill>
                  <a:srgbClr val="404040"/>
                </a:solidFill>
                <a:latin typeface="Calibri"/>
                <a:cs typeface="Calibri"/>
              </a:rPr>
              <a:t> </a:t>
            </a:r>
            <a:r>
              <a:rPr lang="en-US" sz="2400" spc="-10" dirty="0">
                <a:solidFill>
                  <a:srgbClr val="404040"/>
                </a:solidFill>
                <a:latin typeface="Calibri"/>
                <a:cs typeface="Calibri"/>
              </a:rPr>
              <a:t>counting</a:t>
            </a:r>
            <a:r>
              <a:rPr lang="en-US" sz="2400" spc="-45" dirty="0">
                <a:solidFill>
                  <a:srgbClr val="404040"/>
                </a:solidFill>
                <a:latin typeface="Calibri"/>
                <a:cs typeface="Calibri"/>
              </a:rPr>
              <a:t> </a:t>
            </a:r>
            <a:r>
              <a:rPr lang="en-US" sz="2400" spc="-15" dirty="0">
                <a:solidFill>
                  <a:srgbClr val="404040"/>
                </a:solidFill>
                <a:latin typeface="Calibri"/>
                <a:cs typeface="Calibri"/>
              </a:rPr>
              <a:t>towards</a:t>
            </a:r>
            <a:r>
              <a:rPr lang="en-US" sz="2400" spc="-30" dirty="0">
                <a:solidFill>
                  <a:srgbClr val="404040"/>
                </a:solidFill>
                <a:latin typeface="Calibri"/>
                <a:cs typeface="Calibri"/>
              </a:rPr>
              <a:t> </a:t>
            </a:r>
            <a:r>
              <a:rPr lang="en-US" sz="2400" dirty="0">
                <a:solidFill>
                  <a:srgbClr val="404040"/>
                </a:solidFill>
                <a:latin typeface="Calibri"/>
                <a:cs typeface="Calibri"/>
              </a:rPr>
              <a:t>an</a:t>
            </a:r>
            <a:r>
              <a:rPr lang="en-US" sz="2400" spc="-5" dirty="0">
                <a:solidFill>
                  <a:srgbClr val="404040"/>
                </a:solidFill>
                <a:latin typeface="Calibri"/>
                <a:cs typeface="Calibri"/>
              </a:rPr>
              <a:t> </a:t>
            </a:r>
            <a:r>
              <a:rPr lang="en-US" sz="2400" dirty="0">
                <a:solidFill>
                  <a:srgbClr val="404040"/>
                </a:solidFill>
                <a:latin typeface="Calibri"/>
                <a:cs typeface="Calibri"/>
              </a:rPr>
              <a:t>Indian</a:t>
            </a:r>
            <a:r>
              <a:rPr lang="en-US" sz="2400" spc="-35" dirty="0">
                <a:solidFill>
                  <a:srgbClr val="404040"/>
                </a:solidFill>
                <a:latin typeface="Calibri"/>
                <a:cs typeface="Calibri"/>
              </a:rPr>
              <a:t> </a:t>
            </a:r>
            <a:r>
              <a:rPr lang="en-US" sz="2400" spc="-20" dirty="0">
                <a:solidFill>
                  <a:srgbClr val="404040"/>
                </a:solidFill>
                <a:latin typeface="Calibri"/>
                <a:cs typeface="Calibri"/>
              </a:rPr>
              <a:t>tribe’s</a:t>
            </a:r>
            <a:r>
              <a:rPr lang="en-US" sz="2400" spc="-30" dirty="0">
                <a:solidFill>
                  <a:srgbClr val="404040"/>
                </a:solidFill>
                <a:latin typeface="Calibri"/>
                <a:cs typeface="Calibri"/>
              </a:rPr>
              <a:t> </a:t>
            </a:r>
            <a:r>
              <a:rPr lang="en-US" sz="2400" spc="-10" dirty="0">
                <a:solidFill>
                  <a:srgbClr val="404040"/>
                </a:solidFill>
                <a:latin typeface="Calibri"/>
                <a:cs typeface="Calibri"/>
              </a:rPr>
              <a:t>undisbursed</a:t>
            </a:r>
            <a:endParaRPr lang="en-US" sz="2400" dirty="0">
              <a:latin typeface="Calibri"/>
              <a:cs typeface="Calibri"/>
            </a:endParaRPr>
          </a:p>
          <a:p>
            <a:pPr marL="801688" indent="-339725">
              <a:lnSpc>
                <a:spcPts val="2300"/>
              </a:lnSpc>
              <a:buClrTx/>
              <a:buFont typeface="Arial" panose="020B0604020202020204" pitchFamily="34" charset="0"/>
              <a:buChar char="•"/>
            </a:pPr>
            <a:r>
              <a:rPr lang="en-US" sz="2400" dirty="0">
                <a:solidFill>
                  <a:srgbClr val="404040"/>
                </a:solidFill>
                <a:latin typeface="Calibri"/>
                <a:cs typeface="Calibri"/>
              </a:rPr>
              <a:t>IHBG</a:t>
            </a:r>
            <a:r>
              <a:rPr lang="en-US" sz="2400" spc="-40" dirty="0">
                <a:solidFill>
                  <a:srgbClr val="404040"/>
                </a:solidFill>
                <a:latin typeface="Calibri"/>
                <a:cs typeface="Calibri"/>
              </a:rPr>
              <a:t> </a:t>
            </a:r>
            <a:r>
              <a:rPr lang="en-US" sz="2400" spc="-5" dirty="0">
                <a:solidFill>
                  <a:srgbClr val="404040"/>
                </a:solidFill>
                <a:latin typeface="Calibri"/>
                <a:cs typeface="Calibri"/>
              </a:rPr>
              <a:t>funds</a:t>
            </a:r>
            <a:r>
              <a:rPr lang="en-US" sz="2400" spc="-40" dirty="0">
                <a:solidFill>
                  <a:srgbClr val="404040"/>
                </a:solidFill>
                <a:latin typeface="Calibri"/>
                <a:cs typeface="Calibri"/>
              </a:rPr>
              <a:t> </a:t>
            </a:r>
            <a:r>
              <a:rPr lang="en-US" sz="2400" spc="-15" dirty="0">
                <a:solidFill>
                  <a:srgbClr val="404040"/>
                </a:solidFill>
                <a:latin typeface="Calibri"/>
                <a:cs typeface="Calibri"/>
              </a:rPr>
              <a:t>from</a:t>
            </a:r>
            <a:r>
              <a:rPr lang="en-US" sz="2400" spc="-25" dirty="0">
                <a:solidFill>
                  <a:srgbClr val="404040"/>
                </a:solidFill>
                <a:latin typeface="Calibri"/>
                <a:cs typeface="Calibri"/>
              </a:rPr>
              <a:t> </a:t>
            </a:r>
            <a:r>
              <a:rPr lang="en-US" sz="2400" spc="-5" dirty="0">
                <a:solidFill>
                  <a:srgbClr val="404040"/>
                </a:solidFill>
                <a:latin typeface="Calibri"/>
                <a:cs typeface="Calibri"/>
              </a:rPr>
              <a:t>prior</a:t>
            </a:r>
            <a:r>
              <a:rPr lang="en-US" sz="2400" spc="-40" dirty="0">
                <a:solidFill>
                  <a:srgbClr val="404040"/>
                </a:solidFill>
                <a:latin typeface="Calibri"/>
                <a:cs typeface="Calibri"/>
              </a:rPr>
              <a:t> </a:t>
            </a:r>
            <a:r>
              <a:rPr lang="en-US" sz="2400" spc="-15" dirty="0">
                <a:solidFill>
                  <a:srgbClr val="404040"/>
                </a:solidFill>
                <a:latin typeface="Calibri"/>
                <a:cs typeface="Calibri"/>
              </a:rPr>
              <a:t>years</a:t>
            </a:r>
            <a:r>
              <a:rPr lang="en-US" sz="2400" spc="-20" dirty="0">
                <a:solidFill>
                  <a:srgbClr val="404040"/>
                </a:solidFill>
                <a:latin typeface="Calibri"/>
                <a:cs typeface="Calibri"/>
              </a:rPr>
              <a:t> </a:t>
            </a:r>
            <a:r>
              <a:rPr lang="en-US" sz="2400" spc="-5" dirty="0">
                <a:solidFill>
                  <a:srgbClr val="404040"/>
                </a:solidFill>
                <a:latin typeface="Calibri"/>
                <a:cs typeface="Calibri"/>
              </a:rPr>
              <a:t>under</a:t>
            </a:r>
            <a:r>
              <a:rPr lang="en-US" sz="2400" spc="-45" dirty="0">
                <a:solidFill>
                  <a:srgbClr val="404040"/>
                </a:solidFill>
                <a:latin typeface="Calibri"/>
                <a:cs typeface="Calibri"/>
              </a:rPr>
              <a:t> </a:t>
            </a:r>
            <a:r>
              <a:rPr lang="en-US" sz="2400" dirty="0">
                <a:solidFill>
                  <a:srgbClr val="404040"/>
                </a:solidFill>
                <a:latin typeface="Calibri"/>
                <a:cs typeface="Calibri"/>
              </a:rPr>
              <a:t>the</a:t>
            </a:r>
            <a:r>
              <a:rPr lang="en-US" sz="2400" spc="-15" dirty="0">
                <a:solidFill>
                  <a:srgbClr val="404040"/>
                </a:solidFill>
                <a:latin typeface="Calibri"/>
                <a:cs typeface="Calibri"/>
              </a:rPr>
              <a:t> </a:t>
            </a:r>
            <a:r>
              <a:rPr lang="en-US" sz="2400" spc="-5" dirty="0">
                <a:solidFill>
                  <a:srgbClr val="404040"/>
                </a:solidFill>
                <a:latin typeface="Calibri"/>
                <a:cs typeface="Calibri"/>
              </a:rPr>
              <a:t>Undisbursed</a:t>
            </a:r>
            <a:r>
              <a:rPr lang="en-US" sz="2400" spc="-55" dirty="0">
                <a:solidFill>
                  <a:srgbClr val="404040"/>
                </a:solidFill>
                <a:latin typeface="Calibri"/>
                <a:cs typeface="Calibri"/>
              </a:rPr>
              <a:t> </a:t>
            </a:r>
            <a:r>
              <a:rPr lang="en-US" sz="2400" dirty="0">
                <a:solidFill>
                  <a:srgbClr val="404040"/>
                </a:solidFill>
                <a:latin typeface="Calibri"/>
                <a:cs typeface="Calibri"/>
              </a:rPr>
              <a:t>Funds</a:t>
            </a:r>
            <a:r>
              <a:rPr lang="en-US" sz="2400" spc="-45" dirty="0">
                <a:solidFill>
                  <a:srgbClr val="404040"/>
                </a:solidFill>
                <a:latin typeface="Calibri"/>
                <a:cs typeface="Calibri"/>
              </a:rPr>
              <a:t> </a:t>
            </a:r>
            <a:r>
              <a:rPr lang="en-US" sz="2400" spc="-10" dirty="0">
                <a:solidFill>
                  <a:srgbClr val="404040"/>
                </a:solidFill>
                <a:latin typeface="Calibri"/>
                <a:cs typeface="Calibri"/>
              </a:rPr>
              <a:t>Factor</a:t>
            </a:r>
            <a:r>
              <a:rPr lang="en-US" sz="2400" spc="-35" dirty="0">
                <a:solidFill>
                  <a:srgbClr val="404040"/>
                </a:solidFill>
                <a:latin typeface="Calibri"/>
                <a:cs typeface="Calibri"/>
              </a:rPr>
              <a:t> </a:t>
            </a:r>
            <a:r>
              <a:rPr lang="en-US" sz="2400" dirty="0">
                <a:solidFill>
                  <a:srgbClr val="404040"/>
                </a:solidFill>
                <a:latin typeface="Calibri"/>
                <a:cs typeface="Calibri"/>
              </a:rPr>
              <a:t>(UDFF).</a:t>
            </a:r>
            <a:endParaRPr lang="en-US" sz="2400" dirty="0">
              <a:latin typeface="Calibri"/>
              <a:cs typeface="Calibri"/>
            </a:endParaRPr>
          </a:p>
          <a:p>
            <a:endParaRPr lang="en-US" sz="2400" dirty="0"/>
          </a:p>
        </p:txBody>
      </p:sp>
      <p:sp>
        <p:nvSpPr>
          <p:cNvPr id="8" name="Slide Number Placeholder 7"/>
          <p:cNvSpPr>
            <a:spLocks noGrp="1"/>
          </p:cNvSpPr>
          <p:nvPr>
            <p:ph type="sldNum" sz="quarter" idx="12"/>
          </p:nvPr>
        </p:nvSpPr>
        <p:spPr/>
        <p:txBody>
          <a:bodyPr/>
          <a:lstStyle/>
          <a:p>
            <a:fld id="{E760783A-A40A-4A5E-95F7-ACFE048AA298}" type="slidenum">
              <a:rPr lang="en-US" smtClean="0"/>
              <a:t>40</a:t>
            </a:fld>
            <a:endParaRPr lang="en-US" dirty="0"/>
          </a:p>
        </p:txBody>
      </p:sp>
    </p:spTree>
    <p:extLst>
      <p:ext uri="{BB962C8B-B14F-4D97-AF65-F5344CB8AC3E}">
        <p14:creationId xmlns:p14="http://schemas.microsoft.com/office/powerpoint/2010/main" val="1477221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006F-31A4-4694-9E44-CE860B0B07EB}"/>
              </a:ext>
            </a:extLst>
          </p:cNvPr>
          <p:cNvSpPr>
            <a:spLocks noGrp="1"/>
          </p:cNvSpPr>
          <p:nvPr>
            <p:ph type="title"/>
          </p:nvPr>
        </p:nvSpPr>
        <p:spPr>
          <a:xfrm>
            <a:off x="1097280" y="213302"/>
            <a:ext cx="10058400" cy="1450757"/>
          </a:xfrm>
        </p:spPr>
        <p:txBody>
          <a:bodyPr>
            <a:normAutofit/>
          </a:bodyPr>
          <a:lstStyle/>
          <a:p>
            <a:pPr algn="l"/>
            <a:r>
              <a:rPr lang="en-US" sz="4400" b="1" i="0" u="none" strike="noStrike" baseline="0" dirty="0">
                <a:latin typeface="+mj-lt"/>
              </a:rPr>
              <a:t>Continued Operations During the COVID-19 Pandemic</a:t>
            </a:r>
            <a:endParaRPr lang="en-US" sz="4400" b="1" dirty="0">
              <a:latin typeface="+mj-lt"/>
            </a:endParaRPr>
          </a:p>
        </p:txBody>
      </p:sp>
      <p:sp>
        <p:nvSpPr>
          <p:cNvPr id="3" name="Content Placeholder 2">
            <a:extLst>
              <a:ext uri="{FF2B5EF4-FFF2-40B4-BE49-F238E27FC236}">
                <a16:creationId xmlns:a16="http://schemas.microsoft.com/office/drawing/2014/main" id="{B980FC1D-64BF-4FD4-8C4A-E16B6CA10C80}"/>
              </a:ext>
            </a:extLst>
          </p:cNvPr>
          <p:cNvSpPr>
            <a:spLocks noGrp="1"/>
          </p:cNvSpPr>
          <p:nvPr>
            <p:ph idx="1"/>
          </p:nvPr>
        </p:nvSpPr>
        <p:spPr>
          <a:xfrm>
            <a:off x="1066800" y="1935005"/>
            <a:ext cx="10058400" cy="4023360"/>
          </a:xfrm>
        </p:spPr>
        <p:txBody>
          <a:bodyPr>
            <a:normAutofit fontScale="92500" lnSpcReduction="10000"/>
          </a:bodyPr>
          <a:lstStyle/>
          <a:p>
            <a:pPr marL="287338" indent="-287338" algn="l">
              <a:buClrTx/>
              <a:buFont typeface="Arial" panose="020B0604020202020204" pitchFamily="34" charset="0"/>
              <a:buChar char="•"/>
            </a:pPr>
            <a:r>
              <a:rPr lang="en-US" sz="2400" b="0" i="0" u="none" strike="noStrike" baseline="0" dirty="0"/>
              <a:t>Waiver is intended to provide administrative relief, and </a:t>
            </a:r>
          </a:p>
          <a:p>
            <a:pPr marL="287338" indent="-287338" algn="l">
              <a:buClrTx/>
              <a:buFont typeface="Arial" panose="020B0604020202020204" pitchFamily="34" charset="0"/>
              <a:buChar char="•"/>
            </a:pPr>
            <a:r>
              <a:rPr lang="en-US" sz="2400" b="0" i="0" u="none" strike="noStrike" baseline="0" dirty="0"/>
              <a:t>Allow for alternative approaches to various aspects of recipient operations that are necessary to expedite or facilitate the use of the IHBG-ARP funds. </a:t>
            </a:r>
          </a:p>
          <a:p>
            <a:pPr marL="287338" indent="-287338" algn="l">
              <a:buClrTx/>
              <a:buFont typeface="Arial" panose="020B0604020202020204" pitchFamily="34" charset="0"/>
              <a:buChar char="•"/>
            </a:pPr>
            <a:r>
              <a:rPr lang="en-US" sz="2400" b="0" i="0" u="none" strike="noStrike" baseline="0" dirty="0"/>
              <a:t>Alternative processes may include: </a:t>
            </a:r>
          </a:p>
          <a:p>
            <a:pPr marL="744538" indent="-287338" algn="l">
              <a:buClrTx/>
              <a:buFont typeface="Arial" panose="020B0604020202020204" pitchFamily="34" charset="0"/>
              <a:buChar char="•"/>
            </a:pPr>
            <a:r>
              <a:rPr lang="en-US" sz="2400" b="0" i="0" u="none" strike="noStrike" baseline="0" dirty="0"/>
              <a:t>electronic transmission of information to families, </a:t>
            </a:r>
          </a:p>
          <a:p>
            <a:pPr marL="744538" indent="-287338" algn="l">
              <a:buClrTx/>
              <a:buFont typeface="Arial" panose="020B0604020202020204" pitchFamily="34" charset="0"/>
              <a:buChar char="•"/>
            </a:pPr>
            <a:r>
              <a:rPr lang="en-US" sz="2400" b="0" i="0" u="none" strike="noStrike" baseline="0" dirty="0"/>
              <a:t>conducting briefings online, </a:t>
            </a:r>
          </a:p>
          <a:p>
            <a:pPr marL="744538" indent="-287338" algn="l">
              <a:buClrTx/>
              <a:buFont typeface="Arial" panose="020B0604020202020204" pitchFamily="34" charset="0"/>
              <a:buChar char="•"/>
            </a:pPr>
            <a:r>
              <a:rPr lang="en-US" sz="2400" b="0" i="0" u="none" strike="noStrike" baseline="0" dirty="0"/>
              <a:t>conducting conference calls, or using self-service features of an Indian tribe’s or TDHE’s website, and</a:t>
            </a:r>
          </a:p>
          <a:p>
            <a:pPr marL="744538" indent="-287338" algn="l">
              <a:buClrTx/>
              <a:buFont typeface="Arial" panose="020B0604020202020204" pitchFamily="34" charset="0"/>
              <a:buChar char="•"/>
            </a:pPr>
            <a:r>
              <a:rPr lang="en-US" sz="2400" b="0" i="0" u="none" strike="noStrike" baseline="0" dirty="0"/>
              <a:t>providing business-reply envelopes or secure drop-box apparatuses for document or rent submission for assisted families that do not have access to the Internet.</a:t>
            </a:r>
          </a:p>
          <a:p>
            <a:pPr algn="l"/>
            <a:endParaRPr lang="en-US" sz="4400" dirty="0"/>
          </a:p>
        </p:txBody>
      </p:sp>
      <p:sp>
        <p:nvSpPr>
          <p:cNvPr id="8" name="Slide Number Placeholder 7"/>
          <p:cNvSpPr>
            <a:spLocks noGrp="1"/>
          </p:cNvSpPr>
          <p:nvPr>
            <p:ph type="sldNum" sz="quarter" idx="12"/>
          </p:nvPr>
        </p:nvSpPr>
        <p:spPr/>
        <p:txBody>
          <a:bodyPr/>
          <a:lstStyle/>
          <a:p>
            <a:fld id="{E760783A-A40A-4A5E-95F7-ACFE048AA298}" type="slidenum">
              <a:rPr lang="en-US" smtClean="0"/>
              <a:t>41</a:t>
            </a:fld>
            <a:endParaRPr lang="en-US" dirty="0"/>
          </a:p>
        </p:txBody>
      </p:sp>
    </p:spTree>
    <p:extLst>
      <p:ext uri="{BB962C8B-B14F-4D97-AF65-F5344CB8AC3E}">
        <p14:creationId xmlns:p14="http://schemas.microsoft.com/office/powerpoint/2010/main" val="3470016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8" y="568140"/>
            <a:ext cx="7719787" cy="757555"/>
          </a:xfrm>
          <a:prstGeom prst="rect">
            <a:avLst/>
          </a:prstGeom>
        </p:spPr>
        <p:txBody>
          <a:bodyPr vert="horz" wrap="square" lIns="0" tIns="12700" rIns="0" bIns="0" rtlCol="0">
            <a:spAutoFit/>
          </a:bodyPr>
          <a:lstStyle/>
          <a:p>
            <a:pPr marL="12700">
              <a:lnSpc>
                <a:spcPct val="100000"/>
              </a:lnSpc>
              <a:spcBef>
                <a:spcPts val="100"/>
              </a:spcBef>
            </a:pPr>
            <a:r>
              <a:rPr b="1" spc="-65" dirty="0">
                <a:latin typeface="+mj-lt"/>
              </a:rPr>
              <a:t>Reimbursement</a:t>
            </a:r>
            <a:r>
              <a:rPr b="1" spc="-125" dirty="0">
                <a:latin typeface="+mj-lt"/>
              </a:rPr>
              <a:t> </a:t>
            </a:r>
            <a:r>
              <a:rPr b="1" spc="-25" dirty="0">
                <a:latin typeface="+mj-lt"/>
              </a:rPr>
              <a:t>of</a:t>
            </a:r>
            <a:r>
              <a:rPr b="1" spc="-140" dirty="0">
                <a:latin typeface="+mj-lt"/>
              </a:rPr>
              <a:t> </a:t>
            </a:r>
            <a:r>
              <a:rPr b="1" spc="-50" dirty="0">
                <a:latin typeface="+mj-lt"/>
              </a:rPr>
              <a:t>Costs</a:t>
            </a:r>
          </a:p>
        </p:txBody>
      </p:sp>
      <p:sp>
        <p:nvSpPr>
          <p:cNvPr id="3" name="object 3"/>
          <p:cNvSpPr txBox="1"/>
          <p:nvPr/>
        </p:nvSpPr>
        <p:spPr>
          <a:xfrm>
            <a:off x="866342" y="1943862"/>
            <a:ext cx="10591199" cy="3529812"/>
          </a:xfrm>
          <a:prstGeom prst="rect">
            <a:avLst/>
          </a:prstGeom>
        </p:spPr>
        <p:txBody>
          <a:bodyPr vert="horz" wrap="square" lIns="0" tIns="13335" rIns="0" bIns="0" rtlCol="0">
            <a:spAutoFit/>
          </a:bodyPr>
          <a:lstStyle/>
          <a:p>
            <a:pPr marL="404813" indent="-234950">
              <a:lnSpc>
                <a:spcPts val="2385"/>
              </a:lnSpc>
              <a:spcBef>
                <a:spcPts val="105"/>
              </a:spcBef>
              <a:buSzPct val="95000"/>
              <a:buFont typeface="Arial"/>
              <a:buChar char="•"/>
              <a:tabLst>
                <a:tab pos="104139" algn="l"/>
              </a:tabLst>
            </a:pPr>
            <a:r>
              <a:rPr sz="2000" spc="-5" dirty="0">
                <a:solidFill>
                  <a:srgbClr val="404040"/>
                </a:solidFill>
                <a:latin typeface="Calibri"/>
                <a:cs typeface="Calibri"/>
              </a:rPr>
              <a:t>IHBG-</a:t>
            </a:r>
            <a:r>
              <a:rPr lang="en-US" sz="2000" spc="-5" dirty="0">
                <a:solidFill>
                  <a:srgbClr val="404040"/>
                </a:solidFill>
                <a:latin typeface="Calibri"/>
                <a:cs typeface="Calibri"/>
              </a:rPr>
              <a:t>ARP</a:t>
            </a:r>
            <a:r>
              <a:rPr sz="2000" spc="-15" dirty="0">
                <a:solidFill>
                  <a:srgbClr val="404040"/>
                </a:solidFill>
                <a:latin typeface="Calibri"/>
                <a:cs typeface="Calibri"/>
              </a:rPr>
              <a:t> grant</a:t>
            </a:r>
            <a:r>
              <a:rPr sz="2000" spc="-5" dirty="0">
                <a:solidFill>
                  <a:srgbClr val="404040"/>
                </a:solidFill>
                <a:latin typeface="Calibri"/>
                <a:cs typeface="Calibri"/>
              </a:rPr>
              <a:t> funds </a:t>
            </a:r>
            <a:r>
              <a:rPr sz="2000" spc="-15" dirty="0">
                <a:solidFill>
                  <a:srgbClr val="404040"/>
                </a:solidFill>
                <a:latin typeface="Calibri"/>
                <a:cs typeface="Calibri"/>
              </a:rPr>
              <a:t>may</a:t>
            </a:r>
            <a:r>
              <a:rPr sz="2000" spc="5" dirty="0">
                <a:solidFill>
                  <a:srgbClr val="404040"/>
                </a:solidFill>
                <a:latin typeface="Calibri"/>
                <a:cs typeface="Calibri"/>
              </a:rPr>
              <a:t> </a:t>
            </a:r>
            <a:r>
              <a:rPr sz="2000" spc="-15" dirty="0">
                <a:solidFill>
                  <a:srgbClr val="404040"/>
                </a:solidFill>
                <a:latin typeface="Calibri"/>
                <a:cs typeface="Calibri"/>
              </a:rPr>
              <a:t>cover</a:t>
            </a:r>
            <a:r>
              <a:rPr sz="2000" spc="-10" dirty="0">
                <a:solidFill>
                  <a:srgbClr val="404040"/>
                </a:solidFill>
                <a:latin typeface="Calibri"/>
                <a:cs typeface="Calibri"/>
              </a:rPr>
              <a:t> </a:t>
            </a:r>
            <a:r>
              <a:rPr sz="2000" spc="-5" dirty="0">
                <a:solidFill>
                  <a:srgbClr val="404040"/>
                </a:solidFill>
                <a:latin typeface="Calibri"/>
                <a:cs typeface="Calibri"/>
              </a:rPr>
              <a:t>or</a:t>
            </a:r>
            <a:r>
              <a:rPr sz="2000" dirty="0">
                <a:solidFill>
                  <a:srgbClr val="404040"/>
                </a:solidFill>
                <a:latin typeface="Calibri"/>
                <a:cs typeface="Calibri"/>
              </a:rPr>
              <a:t> </a:t>
            </a:r>
            <a:r>
              <a:rPr sz="2000" spc="-10" dirty="0">
                <a:solidFill>
                  <a:srgbClr val="404040"/>
                </a:solidFill>
                <a:latin typeface="Calibri"/>
                <a:cs typeface="Calibri"/>
              </a:rPr>
              <a:t>reimburse</a:t>
            </a:r>
            <a:r>
              <a:rPr sz="2000" spc="10" dirty="0">
                <a:solidFill>
                  <a:srgbClr val="404040"/>
                </a:solidFill>
                <a:latin typeface="Calibri"/>
                <a:cs typeface="Calibri"/>
              </a:rPr>
              <a:t> </a:t>
            </a:r>
            <a:r>
              <a:rPr sz="2000" spc="-10" dirty="0">
                <a:solidFill>
                  <a:srgbClr val="404040"/>
                </a:solidFill>
                <a:latin typeface="Calibri"/>
                <a:cs typeface="Calibri"/>
              </a:rPr>
              <a:t>any</a:t>
            </a:r>
            <a:r>
              <a:rPr lang="en-US" sz="2000" spc="-10" dirty="0">
                <a:solidFill>
                  <a:srgbClr val="404040"/>
                </a:solidFill>
                <a:latin typeface="Calibri"/>
                <a:cs typeface="Calibri"/>
              </a:rPr>
              <a:t> </a:t>
            </a:r>
            <a:r>
              <a:rPr sz="2000" spc="-5" dirty="0">
                <a:solidFill>
                  <a:srgbClr val="404040"/>
                </a:solidFill>
                <a:latin typeface="Calibri"/>
                <a:cs typeface="Calibri"/>
              </a:rPr>
              <a:t>eligible</a:t>
            </a:r>
            <a:r>
              <a:rPr sz="2000" spc="10" dirty="0">
                <a:solidFill>
                  <a:srgbClr val="404040"/>
                </a:solidFill>
                <a:latin typeface="Calibri"/>
                <a:cs typeface="Calibri"/>
              </a:rPr>
              <a:t> </a:t>
            </a:r>
            <a:r>
              <a:rPr sz="2000" dirty="0">
                <a:solidFill>
                  <a:srgbClr val="404040"/>
                </a:solidFill>
                <a:latin typeface="Calibri"/>
                <a:cs typeface="Calibri"/>
              </a:rPr>
              <a:t>and</a:t>
            </a:r>
            <a:r>
              <a:rPr sz="2000" spc="-5" dirty="0">
                <a:solidFill>
                  <a:srgbClr val="404040"/>
                </a:solidFill>
                <a:latin typeface="Calibri"/>
                <a:cs typeface="Calibri"/>
              </a:rPr>
              <a:t> </a:t>
            </a:r>
            <a:r>
              <a:rPr sz="2000" spc="-10" dirty="0">
                <a:solidFill>
                  <a:srgbClr val="404040"/>
                </a:solidFill>
                <a:latin typeface="Calibri"/>
                <a:cs typeface="Calibri"/>
              </a:rPr>
              <a:t>allowable</a:t>
            </a:r>
            <a:r>
              <a:rPr sz="2000" spc="30" dirty="0">
                <a:solidFill>
                  <a:srgbClr val="404040"/>
                </a:solidFill>
                <a:latin typeface="Calibri"/>
                <a:cs typeface="Calibri"/>
              </a:rPr>
              <a:t> </a:t>
            </a:r>
            <a:r>
              <a:rPr sz="2000" spc="-10" dirty="0">
                <a:solidFill>
                  <a:srgbClr val="404040"/>
                </a:solidFill>
                <a:latin typeface="Calibri"/>
                <a:cs typeface="Calibri"/>
              </a:rPr>
              <a:t>costs</a:t>
            </a:r>
            <a:r>
              <a:rPr lang="en-US" sz="2000" spc="-10" dirty="0">
                <a:solidFill>
                  <a:srgbClr val="404040"/>
                </a:solidFill>
                <a:latin typeface="Calibri"/>
                <a:cs typeface="Calibri"/>
              </a:rPr>
              <a:t> </a:t>
            </a:r>
            <a:r>
              <a:rPr sz="2000" spc="-10" dirty="0">
                <a:solidFill>
                  <a:srgbClr val="404040"/>
                </a:solidFill>
                <a:latin typeface="Calibri"/>
                <a:cs typeface="Calibri"/>
              </a:rPr>
              <a:t>to</a:t>
            </a:r>
            <a:r>
              <a:rPr sz="2000" spc="-5" dirty="0">
                <a:solidFill>
                  <a:srgbClr val="404040"/>
                </a:solidFill>
                <a:latin typeface="Calibri"/>
                <a:cs typeface="Calibri"/>
              </a:rPr>
              <a:t> </a:t>
            </a:r>
            <a:r>
              <a:rPr sz="2000" b="1" spc="-10" dirty="0">
                <a:solidFill>
                  <a:srgbClr val="404040"/>
                </a:solidFill>
                <a:latin typeface="Calibri"/>
                <a:cs typeface="Calibri"/>
              </a:rPr>
              <a:t>Prevent</a:t>
            </a:r>
            <a:r>
              <a:rPr sz="2000" spc="-10" dirty="0">
                <a:solidFill>
                  <a:srgbClr val="404040"/>
                </a:solidFill>
                <a:latin typeface="Calibri"/>
                <a:cs typeface="Calibri"/>
              </a:rPr>
              <a:t>,</a:t>
            </a:r>
            <a:r>
              <a:rPr sz="2000" spc="-30" dirty="0">
                <a:solidFill>
                  <a:srgbClr val="404040"/>
                </a:solidFill>
                <a:latin typeface="Calibri"/>
                <a:cs typeface="Calibri"/>
              </a:rPr>
              <a:t> </a:t>
            </a:r>
            <a:r>
              <a:rPr sz="2000" b="1" spc="-10" dirty="0">
                <a:solidFill>
                  <a:srgbClr val="404040"/>
                </a:solidFill>
                <a:latin typeface="Calibri"/>
                <a:cs typeface="Calibri"/>
              </a:rPr>
              <a:t>Prepare</a:t>
            </a:r>
            <a:r>
              <a:rPr sz="2000" b="1" spc="-5" dirty="0">
                <a:solidFill>
                  <a:srgbClr val="404040"/>
                </a:solidFill>
                <a:latin typeface="Calibri"/>
                <a:cs typeface="Calibri"/>
              </a:rPr>
              <a:t> </a:t>
            </a:r>
            <a:r>
              <a:rPr sz="2000" spc="-55" dirty="0">
                <a:solidFill>
                  <a:srgbClr val="404040"/>
                </a:solidFill>
                <a:latin typeface="Calibri"/>
                <a:cs typeface="Calibri"/>
              </a:rPr>
              <a:t>for,</a:t>
            </a:r>
            <a:r>
              <a:rPr sz="2000" dirty="0">
                <a:solidFill>
                  <a:srgbClr val="404040"/>
                </a:solidFill>
                <a:latin typeface="Calibri"/>
                <a:cs typeface="Calibri"/>
              </a:rPr>
              <a:t> </a:t>
            </a:r>
            <a:r>
              <a:rPr sz="2000" spc="-10" dirty="0">
                <a:solidFill>
                  <a:srgbClr val="404040"/>
                </a:solidFill>
                <a:latin typeface="Calibri"/>
                <a:cs typeface="Calibri"/>
              </a:rPr>
              <a:t>and/or</a:t>
            </a:r>
            <a:r>
              <a:rPr sz="2000" spc="10" dirty="0">
                <a:solidFill>
                  <a:srgbClr val="404040"/>
                </a:solidFill>
                <a:latin typeface="Calibri"/>
                <a:cs typeface="Calibri"/>
              </a:rPr>
              <a:t> </a:t>
            </a:r>
            <a:r>
              <a:rPr sz="2000" b="1" spc="-5" dirty="0">
                <a:solidFill>
                  <a:srgbClr val="404040"/>
                </a:solidFill>
                <a:latin typeface="Calibri"/>
                <a:cs typeface="Calibri"/>
              </a:rPr>
              <a:t>Respond</a:t>
            </a:r>
            <a:r>
              <a:rPr sz="2000" b="1" spc="-35" dirty="0">
                <a:solidFill>
                  <a:srgbClr val="404040"/>
                </a:solidFill>
                <a:latin typeface="Calibri"/>
                <a:cs typeface="Calibri"/>
              </a:rPr>
              <a:t> </a:t>
            </a:r>
            <a:r>
              <a:rPr sz="2000" spc="-10" dirty="0">
                <a:solidFill>
                  <a:srgbClr val="404040"/>
                </a:solidFill>
                <a:latin typeface="Calibri"/>
                <a:cs typeface="Calibri"/>
              </a:rPr>
              <a:t>to</a:t>
            </a:r>
            <a:r>
              <a:rPr sz="2000" spc="-5" dirty="0">
                <a:solidFill>
                  <a:srgbClr val="404040"/>
                </a:solidFill>
                <a:latin typeface="Calibri"/>
                <a:cs typeface="Calibri"/>
              </a:rPr>
              <a:t> </a:t>
            </a:r>
            <a:r>
              <a:rPr sz="2000" spc="-10" dirty="0">
                <a:solidFill>
                  <a:srgbClr val="404040"/>
                </a:solidFill>
                <a:latin typeface="Calibri"/>
                <a:cs typeface="Calibri"/>
              </a:rPr>
              <a:t>COVID-19</a:t>
            </a:r>
            <a:r>
              <a:rPr lang="en-US" sz="2000" spc="-10" dirty="0">
                <a:solidFill>
                  <a:srgbClr val="404040"/>
                </a:solidFill>
                <a:latin typeface="Calibri"/>
                <a:cs typeface="Calibri"/>
              </a:rPr>
              <a:t> </a:t>
            </a:r>
            <a:r>
              <a:rPr sz="2000" spc="-5" dirty="0">
                <a:solidFill>
                  <a:srgbClr val="404040"/>
                </a:solidFill>
                <a:latin typeface="Calibri"/>
                <a:cs typeface="Calibri"/>
              </a:rPr>
              <a:t>paid</a:t>
            </a:r>
            <a:r>
              <a:rPr sz="2000" spc="5" dirty="0">
                <a:solidFill>
                  <a:srgbClr val="404040"/>
                </a:solidFill>
                <a:latin typeface="Calibri"/>
                <a:cs typeface="Calibri"/>
              </a:rPr>
              <a:t> </a:t>
            </a:r>
            <a:r>
              <a:rPr sz="2000" spc="-5" dirty="0">
                <a:solidFill>
                  <a:srgbClr val="404040"/>
                </a:solidFill>
                <a:latin typeface="Calibri"/>
                <a:cs typeface="Calibri"/>
              </a:rPr>
              <a:t>by</a:t>
            </a:r>
            <a:r>
              <a:rPr sz="2000" dirty="0">
                <a:solidFill>
                  <a:srgbClr val="404040"/>
                </a:solidFill>
                <a:latin typeface="Calibri"/>
                <a:cs typeface="Calibri"/>
              </a:rPr>
              <a:t> the</a:t>
            </a:r>
            <a:r>
              <a:rPr sz="2000" spc="5" dirty="0">
                <a:solidFill>
                  <a:srgbClr val="404040"/>
                </a:solidFill>
                <a:latin typeface="Calibri"/>
                <a:cs typeface="Calibri"/>
              </a:rPr>
              <a:t> </a:t>
            </a:r>
            <a:r>
              <a:rPr sz="2000" dirty="0">
                <a:solidFill>
                  <a:srgbClr val="404040"/>
                </a:solidFill>
                <a:latin typeface="Calibri"/>
                <a:cs typeface="Calibri"/>
              </a:rPr>
              <a:t>IHBG </a:t>
            </a:r>
            <a:r>
              <a:rPr sz="2000" spc="-10" dirty="0">
                <a:solidFill>
                  <a:srgbClr val="404040"/>
                </a:solidFill>
                <a:latin typeface="Calibri"/>
                <a:cs typeface="Calibri"/>
              </a:rPr>
              <a:t>recipient</a:t>
            </a:r>
            <a:r>
              <a:rPr sz="2000" dirty="0">
                <a:solidFill>
                  <a:srgbClr val="404040"/>
                </a:solidFill>
                <a:latin typeface="Calibri"/>
                <a:cs typeface="Calibri"/>
              </a:rPr>
              <a:t> </a:t>
            </a:r>
            <a:r>
              <a:rPr sz="2000" spc="-5" dirty="0">
                <a:solidFill>
                  <a:srgbClr val="404040"/>
                </a:solidFill>
                <a:latin typeface="Calibri"/>
                <a:cs typeface="Calibri"/>
              </a:rPr>
              <a:t>with</a:t>
            </a:r>
            <a:r>
              <a:rPr sz="2000" spc="20" dirty="0">
                <a:solidFill>
                  <a:srgbClr val="404040"/>
                </a:solidFill>
                <a:latin typeface="Calibri"/>
                <a:cs typeface="Calibri"/>
              </a:rPr>
              <a:t> </a:t>
            </a:r>
            <a:r>
              <a:rPr sz="2000" spc="-5" dirty="0">
                <a:solidFill>
                  <a:srgbClr val="404040"/>
                </a:solidFill>
                <a:latin typeface="Calibri"/>
                <a:cs typeface="Calibri"/>
              </a:rPr>
              <a:t>other</a:t>
            </a:r>
            <a:r>
              <a:rPr sz="2000" spc="-10" dirty="0">
                <a:solidFill>
                  <a:srgbClr val="404040"/>
                </a:solidFill>
                <a:latin typeface="Calibri"/>
                <a:cs typeface="Calibri"/>
              </a:rPr>
              <a:t> </a:t>
            </a:r>
            <a:r>
              <a:rPr sz="2000" spc="-5" dirty="0">
                <a:solidFill>
                  <a:srgbClr val="404040"/>
                </a:solidFill>
                <a:latin typeface="Calibri"/>
                <a:cs typeface="Calibri"/>
              </a:rPr>
              <a:t>non-Federal</a:t>
            </a:r>
            <a:r>
              <a:rPr sz="2000" spc="5" dirty="0">
                <a:solidFill>
                  <a:srgbClr val="404040"/>
                </a:solidFill>
                <a:latin typeface="Calibri"/>
                <a:cs typeface="Calibri"/>
              </a:rPr>
              <a:t> </a:t>
            </a:r>
            <a:r>
              <a:rPr sz="2000" spc="-5" dirty="0">
                <a:solidFill>
                  <a:srgbClr val="404040"/>
                </a:solidFill>
                <a:latin typeface="Calibri"/>
                <a:cs typeface="Calibri"/>
              </a:rPr>
              <a:t>funds,</a:t>
            </a:r>
            <a:r>
              <a:rPr sz="2000" spc="15" dirty="0">
                <a:solidFill>
                  <a:srgbClr val="404040"/>
                </a:solidFill>
                <a:latin typeface="Calibri"/>
                <a:cs typeface="Calibri"/>
              </a:rPr>
              <a:t> </a:t>
            </a:r>
            <a:r>
              <a:rPr sz="2000" b="1" dirty="0">
                <a:solidFill>
                  <a:srgbClr val="404040"/>
                </a:solidFill>
                <a:latin typeface="Calibri"/>
                <a:cs typeface="Calibri"/>
              </a:rPr>
              <a:t>and</a:t>
            </a:r>
            <a:r>
              <a:rPr lang="en-US" sz="2000" b="1" dirty="0">
                <a:solidFill>
                  <a:srgbClr val="404040"/>
                </a:solidFill>
                <a:latin typeface="Calibri"/>
                <a:cs typeface="Calibri"/>
              </a:rPr>
              <a:t> </a:t>
            </a:r>
            <a:r>
              <a:rPr sz="2000" spc="-5" dirty="0">
                <a:solidFill>
                  <a:srgbClr val="404040"/>
                </a:solidFill>
                <a:latin typeface="Calibri"/>
                <a:cs typeface="Calibri"/>
              </a:rPr>
              <a:t>dating </a:t>
            </a:r>
            <a:r>
              <a:rPr sz="2000" spc="-10" dirty="0">
                <a:solidFill>
                  <a:srgbClr val="404040"/>
                </a:solidFill>
                <a:latin typeface="Calibri"/>
                <a:cs typeface="Calibri"/>
              </a:rPr>
              <a:t>from</a:t>
            </a:r>
            <a:r>
              <a:rPr sz="2000" spc="-5" dirty="0">
                <a:solidFill>
                  <a:srgbClr val="404040"/>
                </a:solidFill>
                <a:latin typeface="Calibri"/>
                <a:cs typeface="Calibri"/>
              </a:rPr>
              <a:t> </a:t>
            </a:r>
            <a:r>
              <a:rPr sz="2000" dirty="0">
                <a:solidFill>
                  <a:srgbClr val="404040"/>
                </a:solidFill>
                <a:latin typeface="Calibri"/>
                <a:cs typeface="Calibri"/>
              </a:rPr>
              <a:t>January 21,</a:t>
            </a:r>
            <a:r>
              <a:rPr sz="2000" spc="5" dirty="0">
                <a:solidFill>
                  <a:srgbClr val="404040"/>
                </a:solidFill>
                <a:latin typeface="Calibri"/>
                <a:cs typeface="Calibri"/>
              </a:rPr>
              <a:t> </a:t>
            </a:r>
            <a:r>
              <a:rPr sz="2000" dirty="0">
                <a:solidFill>
                  <a:srgbClr val="404040"/>
                </a:solidFill>
                <a:latin typeface="Calibri"/>
                <a:cs typeface="Calibri"/>
              </a:rPr>
              <a:t>2020 and</a:t>
            </a:r>
            <a:r>
              <a:rPr sz="2000" spc="5" dirty="0">
                <a:solidFill>
                  <a:srgbClr val="404040"/>
                </a:solidFill>
                <a:latin typeface="Calibri"/>
                <a:cs typeface="Calibri"/>
              </a:rPr>
              <a:t> </a:t>
            </a:r>
            <a:r>
              <a:rPr sz="2000" spc="-10" dirty="0">
                <a:solidFill>
                  <a:srgbClr val="404040"/>
                </a:solidFill>
                <a:latin typeface="Calibri"/>
                <a:cs typeface="Calibri"/>
              </a:rPr>
              <a:t>later</a:t>
            </a:r>
            <a:r>
              <a:rPr sz="2000" spc="10" dirty="0">
                <a:solidFill>
                  <a:srgbClr val="404040"/>
                </a:solidFill>
                <a:latin typeface="Calibri"/>
                <a:cs typeface="Calibri"/>
              </a:rPr>
              <a:t> </a:t>
            </a:r>
            <a:r>
              <a:rPr sz="2000" spc="-15" dirty="0">
                <a:solidFill>
                  <a:srgbClr val="404040"/>
                </a:solidFill>
                <a:latin typeface="Calibri"/>
                <a:cs typeface="Calibri"/>
              </a:rPr>
              <a:t>(date</a:t>
            </a:r>
            <a:r>
              <a:rPr sz="2000" spc="15" dirty="0">
                <a:solidFill>
                  <a:srgbClr val="404040"/>
                </a:solidFill>
                <a:latin typeface="Calibri"/>
                <a:cs typeface="Calibri"/>
              </a:rPr>
              <a:t> </a:t>
            </a:r>
            <a:r>
              <a:rPr sz="2000" spc="-5" dirty="0">
                <a:solidFill>
                  <a:srgbClr val="404040"/>
                </a:solidFill>
                <a:latin typeface="Calibri"/>
                <a:cs typeface="Calibri"/>
              </a:rPr>
              <a:t>of</a:t>
            </a:r>
            <a:r>
              <a:rPr sz="2000" spc="10" dirty="0">
                <a:solidFill>
                  <a:srgbClr val="404040"/>
                </a:solidFill>
                <a:latin typeface="Calibri"/>
                <a:cs typeface="Calibri"/>
              </a:rPr>
              <a:t> </a:t>
            </a:r>
            <a:r>
              <a:rPr sz="2000" spc="-15" dirty="0">
                <a:solidFill>
                  <a:srgbClr val="404040"/>
                </a:solidFill>
                <a:latin typeface="Calibri"/>
                <a:cs typeface="Calibri"/>
              </a:rPr>
              <a:t>first</a:t>
            </a:r>
            <a:r>
              <a:rPr sz="2000" spc="-5" dirty="0">
                <a:solidFill>
                  <a:srgbClr val="404040"/>
                </a:solidFill>
                <a:latin typeface="Calibri"/>
                <a:cs typeface="Calibri"/>
              </a:rPr>
              <a:t> </a:t>
            </a:r>
            <a:r>
              <a:rPr sz="2000" spc="-10" dirty="0">
                <a:solidFill>
                  <a:srgbClr val="404040"/>
                </a:solidFill>
                <a:latin typeface="Calibri"/>
                <a:cs typeface="Calibri"/>
              </a:rPr>
              <a:t>confirmed</a:t>
            </a:r>
            <a:r>
              <a:rPr sz="2000" spc="30" dirty="0">
                <a:solidFill>
                  <a:srgbClr val="404040"/>
                </a:solidFill>
                <a:latin typeface="Calibri"/>
                <a:cs typeface="Calibri"/>
              </a:rPr>
              <a:t> </a:t>
            </a:r>
            <a:r>
              <a:rPr sz="2000" spc="-5" dirty="0">
                <a:solidFill>
                  <a:srgbClr val="404040"/>
                </a:solidFill>
                <a:latin typeface="Calibri"/>
                <a:cs typeface="Calibri"/>
              </a:rPr>
              <a:t>case</a:t>
            </a:r>
            <a:r>
              <a:rPr sz="2000" dirty="0">
                <a:solidFill>
                  <a:srgbClr val="404040"/>
                </a:solidFill>
                <a:latin typeface="Calibri"/>
                <a:cs typeface="Calibri"/>
              </a:rPr>
              <a:t> </a:t>
            </a:r>
            <a:r>
              <a:rPr sz="2000" spc="-5" dirty="0">
                <a:solidFill>
                  <a:srgbClr val="404040"/>
                </a:solidFill>
                <a:latin typeface="Calibri"/>
                <a:cs typeface="Calibri"/>
              </a:rPr>
              <a:t>of</a:t>
            </a:r>
            <a:r>
              <a:rPr sz="2000" dirty="0">
                <a:solidFill>
                  <a:srgbClr val="404040"/>
                </a:solidFill>
                <a:latin typeface="Calibri"/>
                <a:cs typeface="Calibri"/>
              </a:rPr>
              <a:t> </a:t>
            </a:r>
            <a:r>
              <a:rPr sz="2000" spc="-5" dirty="0">
                <a:solidFill>
                  <a:srgbClr val="404040"/>
                </a:solidFill>
                <a:latin typeface="Calibri"/>
                <a:cs typeface="Calibri"/>
              </a:rPr>
              <a:t>COVID-19)</a:t>
            </a:r>
            <a:endParaRPr sz="2000" dirty="0">
              <a:latin typeface="Calibri"/>
              <a:cs typeface="Calibri"/>
            </a:endParaRPr>
          </a:p>
          <a:p>
            <a:pPr marL="404813" indent="-287338">
              <a:lnSpc>
                <a:spcPct val="100000"/>
              </a:lnSpc>
              <a:spcBef>
                <a:spcPts val="1120"/>
              </a:spcBef>
              <a:buSzPct val="95000"/>
              <a:buFont typeface="Arial"/>
              <a:buChar char="•"/>
              <a:tabLst>
                <a:tab pos="457200" algn="l"/>
              </a:tabLst>
            </a:pPr>
            <a:r>
              <a:rPr sz="2000" b="1" dirty="0">
                <a:solidFill>
                  <a:srgbClr val="404040"/>
                </a:solidFill>
                <a:latin typeface="Calibri"/>
                <a:cs typeface="Calibri"/>
              </a:rPr>
              <a:t>Section</a:t>
            </a:r>
            <a:r>
              <a:rPr sz="2000" b="1" spc="-10" dirty="0">
                <a:solidFill>
                  <a:srgbClr val="404040"/>
                </a:solidFill>
                <a:latin typeface="Calibri"/>
                <a:cs typeface="Calibri"/>
              </a:rPr>
              <a:t> </a:t>
            </a:r>
            <a:r>
              <a:rPr sz="2000" b="1" dirty="0">
                <a:solidFill>
                  <a:srgbClr val="404040"/>
                </a:solidFill>
                <a:latin typeface="Calibri"/>
                <a:cs typeface="Calibri"/>
              </a:rPr>
              <a:t>1</a:t>
            </a:r>
            <a:r>
              <a:rPr sz="2000" b="1" spc="5" dirty="0">
                <a:solidFill>
                  <a:srgbClr val="404040"/>
                </a:solidFill>
                <a:latin typeface="Calibri"/>
                <a:cs typeface="Calibri"/>
              </a:rPr>
              <a:t> </a:t>
            </a:r>
            <a:r>
              <a:rPr sz="2000" spc="-5" dirty="0">
                <a:solidFill>
                  <a:srgbClr val="404040"/>
                </a:solidFill>
                <a:latin typeface="Calibri"/>
                <a:cs typeface="Calibri"/>
              </a:rPr>
              <a:t>of</a:t>
            </a:r>
            <a:r>
              <a:rPr sz="2000" dirty="0">
                <a:solidFill>
                  <a:srgbClr val="404040"/>
                </a:solidFill>
                <a:latin typeface="Calibri"/>
                <a:cs typeface="Calibri"/>
              </a:rPr>
              <a:t> the</a:t>
            </a:r>
            <a:r>
              <a:rPr sz="2000" spc="-5" dirty="0">
                <a:solidFill>
                  <a:srgbClr val="404040"/>
                </a:solidFill>
                <a:latin typeface="Calibri"/>
                <a:cs typeface="Calibri"/>
              </a:rPr>
              <a:t> </a:t>
            </a:r>
            <a:r>
              <a:rPr sz="2000" spc="-10" dirty="0">
                <a:solidFill>
                  <a:srgbClr val="404040"/>
                </a:solidFill>
                <a:latin typeface="Calibri"/>
                <a:cs typeface="Calibri"/>
              </a:rPr>
              <a:t>Abbreviated</a:t>
            </a:r>
            <a:r>
              <a:rPr sz="2000" spc="25" dirty="0">
                <a:solidFill>
                  <a:srgbClr val="404040"/>
                </a:solidFill>
                <a:latin typeface="Calibri"/>
                <a:cs typeface="Calibri"/>
              </a:rPr>
              <a:t> </a:t>
            </a:r>
            <a:r>
              <a:rPr sz="2000" spc="-25" dirty="0">
                <a:solidFill>
                  <a:srgbClr val="404040"/>
                </a:solidFill>
                <a:latin typeface="Calibri"/>
                <a:cs typeface="Calibri"/>
              </a:rPr>
              <a:t>IHP/APR</a:t>
            </a:r>
            <a:r>
              <a:rPr sz="2000" spc="15" dirty="0">
                <a:solidFill>
                  <a:srgbClr val="404040"/>
                </a:solidFill>
                <a:latin typeface="Calibri"/>
                <a:cs typeface="Calibri"/>
              </a:rPr>
              <a:t> </a:t>
            </a:r>
            <a:r>
              <a:rPr sz="2000" spc="-5" dirty="0">
                <a:solidFill>
                  <a:srgbClr val="404040"/>
                </a:solidFill>
                <a:latin typeface="Calibri"/>
                <a:cs typeface="Calibri"/>
              </a:rPr>
              <a:t>identifies</a:t>
            </a:r>
            <a:r>
              <a:rPr sz="2000" spc="25" dirty="0">
                <a:solidFill>
                  <a:srgbClr val="404040"/>
                </a:solidFill>
                <a:latin typeface="Calibri"/>
                <a:cs typeface="Calibri"/>
              </a:rPr>
              <a:t> </a:t>
            </a:r>
            <a:r>
              <a:rPr sz="2000" dirty="0">
                <a:solidFill>
                  <a:srgbClr val="404040"/>
                </a:solidFill>
                <a:latin typeface="Calibri"/>
                <a:cs typeface="Calibri"/>
              </a:rPr>
              <a:t>the </a:t>
            </a:r>
            <a:r>
              <a:rPr sz="2000" spc="-15" dirty="0">
                <a:solidFill>
                  <a:srgbClr val="404040"/>
                </a:solidFill>
                <a:latin typeface="Calibri"/>
                <a:cs typeface="Calibri"/>
              </a:rPr>
              <a:t>date</a:t>
            </a:r>
            <a:r>
              <a:rPr sz="2000" spc="20" dirty="0">
                <a:solidFill>
                  <a:srgbClr val="404040"/>
                </a:solidFill>
                <a:latin typeface="Calibri"/>
                <a:cs typeface="Calibri"/>
              </a:rPr>
              <a:t> </a:t>
            </a:r>
            <a:r>
              <a:rPr sz="2000" spc="-10" dirty="0">
                <a:solidFill>
                  <a:srgbClr val="404040"/>
                </a:solidFill>
                <a:latin typeface="Calibri"/>
                <a:cs typeface="Calibri"/>
              </a:rPr>
              <a:t>recipient</a:t>
            </a:r>
            <a:r>
              <a:rPr sz="2000" spc="20" dirty="0">
                <a:solidFill>
                  <a:srgbClr val="404040"/>
                </a:solidFill>
                <a:latin typeface="Calibri"/>
                <a:cs typeface="Calibri"/>
              </a:rPr>
              <a:t> </a:t>
            </a:r>
            <a:r>
              <a:rPr sz="2000" spc="-10" dirty="0">
                <a:solidFill>
                  <a:srgbClr val="404040"/>
                </a:solidFill>
                <a:latin typeface="Calibri"/>
                <a:cs typeface="Calibri"/>
              </a:rPr>
              <a:t>began</a:t>
            </a:r>
            <a:r>
              <a:rPr sz="2000" spc="-15" dirty="0">
                <a:solidFill>
                  <a:srgbClr val="404040"/>
                </a:solidFill>
                <a:latin typeface="Calibri"/>
                <a:cs typeface="Calibri"/>
              </a:rPr>
              <a:t> </a:t>
            </a:r>
            <a:r>
              <a:rPr sz="2000" spc="-5" dirty="0">
                <a:solidFill>
                  <a:srgbClr val="404040"/>
                </a:solidFill>
                <a:latin typeface="Calibri"/>
                <a:cs typeface="Calibri"/>
              </a:rPr>
              <a:t>preparing</a:t>
            </a:r>
            <a:r>
              <a:rPr sz="2000" spc="5" dirty="0">
                <a:solidFill>
                  <a:srgbClr val="404040"/>
                </a:solidFill>
                <a:latin typeface="Calibri"/>
                <a:cs typeface="Calibri"/>
              </a:rPr>
              <a:t> </a:t>
            </a:r>
            <a:r>
              <a:rPr sz="2000" spc="-15" dirty="0">
                <a:solidFill>
                  <a:srgbClr val="404040"/>
                </a:solidFill>
                <a:latin typeface="Calibri"/>
                <a:cs typeface="Calibri"/>
              </a:rPr>
              <a:t>for </a:t>
            </a:r>
            <a:r>
              <a:rPr sz="2000" spc="-5" dirty="0">
                <a:solidFill>
                  <a:srgbClr val="404040"/>
                </a:solidFill>
                <a:latin typeface="Calibri"/>
                <a:cs typeface="Calibri"/>
              </a:rPr>
              <a:t>COVID-19</a:t>
            </a:r>
            <a:endParaRPr sz="2000" dirty="0">
              <a:latin typeface="Calibri"/>
              <a:cs typeface="Calibri"/>
            </a:endParaRPr>
          </a:p>
          <a:p>
            <a:pPr marL="404813" indent="-287338">
              <a:lnSpc>
                <a:spcPct val="100000"/>
              </a:lnSpc>
              <a:spcBef>
                <a:spcPts val="910"/>
              </a:spcBef>
              <a:buSzPct val="95000"/>
              <a:buFont typeface="Arial"/>
              <a:buChar char="•"/>
              <a:tabLst>
                <a:tab pos="161290" algn="l"/>
              </a:tabLst>
            </a:pPr>
            <a:r>
              <a:rPr sz="2000" spc="-10" dirty="0">
                <a:solidFill>
                  <a:srgbClr val="404040"/>
                </a:solidFill>
                <a:latin typeface="Calibri"/>
                <a:cs typeface="Calibri"/>
              </a:rPr>
              <a:t>There</a:t>
            </a:r>
            <a:r>
              <a:rPr sz="2000" spc="15" dirty="0">
                <a:solidFill>
                  <a:srgbClr val="404040"/>
                </a:solidFill>
                <a:latin typeface="Calibri"/>
                <a:cs typeface="Calibri"/>
              </a:rPr>
              <a:t> </a:t>
            </a:r>
            <a:r>
              <a:rPr sz="2000" spc="-5" dirty="0">
                <a:solidFill>
                  <a:srgbClr val="404040"/>
                </a:solidFill>
                <a:latin typeface="Calibri"/>
                <a:cs typeface="Calibri"/>
              </a:rPr>
              <a:t>should</a:t>
            </a:r>
            <a:r>
              <a:rPr sz="2000" spc="-15" dirty="0">
                <a:solidFill>
                  <a:srgbClr val="404040"/>
                </a:solidFill>
                <a:latin typeface="Calibri"/>
                <a:cs typeface="Calibri"/>
              </a:rPr>
              <a:t> </a:t>
            </a:r>
            <a:r>
              <a:rPr sz="2000" dirty="0">
                <a:solidFill>
                  <a:srgbClr val="404040"/>
                </a:solidFill>
                <a:latin typeface="Calibri"/>
                <a:cs typeface="Calibri"/>
              </a:rPr>
              <a:t>be a</a:t>
            </a:r>
            <a:r>
              <a:rPr sz="2000" spc="-5" dirty="0">
                <a:solidFill>
                  <a:srgbClr val="404040"/>
                </a:solidFill>
                <a:latin typeface="Calibri"/>
                <a:cs typeface="Calibri"/>
              </a:rPr>
              <a:t> </a:t>
            </a:r>
            <a:r>
              <a:rPr sz="2000" spc="-15" dirty="0">
                <a:solidFill>
                  <a:srgbClr val="404040"/>
                </a:solidFill>
                <a:latin typeface="Calibri"/>
                <a:cs typeface="Calibri"/>
              </a:rPr>
              <a:t>program </a:t>
            </a:r>
            <a:r>
              <a:rPr sz="2000" dirty="0">
                <a:solidFill>
                  <a:srgbClr val="404040"/>
                </a:solidFill>
                <a:latin typeface="Calibri"/>
                <a:cs typeface="Calibri"/>
              </a:rPr>
              <a:t>in</a:t>
            </a:r>
            <a:r>
              <a:rPr sz="2000" spc="10" dirty="0">
                <a:solidFill>
                  <a:srgbClr val="404040"/>
                </a:solidFill>
                <a:latin typeface="Calibri"/>
                <a:cs typeface="Calibri"/>
              </a:rPr>
              <a:t> </a:t>
            </a:r>
            <a:r>
              <a:rPr sz="2000" dirty="0">
                <a:solidFill>
                  <a:srgbClr val="404040"/>
                </a:solidFill>
                <a:latin typeface="Calibri"/>
                <a:cs typeface="Calibri"/>
              </a:rPr>
              <a:t>the</a:t>
            </a:r>
            <a:r>
              <a:rPr sz="2000" spc="-5" dirty="0">
                <a:solidFill>
                  <a:srgbClr val="404040"/>
                </a:solidFill>
                <a:latin typeface="Calibri"/>
                <a:cs typeface="Calibri"/>
              </a:rPr>
              <a:t> </a:t>
            </a:r>
            <a:r>
              <a:rPr sz="2000" spc="-10" dirty="0">
                <a:solidFill>
                  <a:srgbClr val="404040"/>
                </a:solidFill>
                <a:latin typeface="Calibri"/>
                <a:cs typeface="Calibri"/>
              </a:rPr>
              <a:t>Abbreviated</a:t>
            </a:r>
            <a:r>
              <a:rPr sz="2000" spc="20" dirty="0">
                <a:solidFill>
                  <a:srgbClr val="404040"/>
                </a:solidFill>
                <a:latin typeface="Calibri"/>
                <a:cs typeface="Calibri"/>
              </a:rPr>
              <a:t> </a:t>
            </a:r>
            <a:r>
              <a:rPr sz="2000" spc="-25" dirty="0">
                <a:solidFill>
                  <a:srgbClr val="404040"/>
                </a:solidFill>
                <a:latin typeface="Calibri"/>
                <a:cs typeface="Calibri"/>
              </a:rPr>
              <a:t>IHP/APR</a:t>
            </a:r>
            <a:r>
              <a:rPr sz="2000" spc="-5" dirty="0">
                <a:solidFill>
                  <a:srgbClr val="404040"/>
                </a:solidFill>
                <a:latin typeface="Calibri"/>
                <a:cs typeface="Calibri"/>
              </a:rPr>
              <a:t> specific</a:t>
            </a:r>
            <a:r>
              <a:rPr sz="2000" spc="15" dirty="0">
                <a:solidFill>
                  <a:srgbClr val="404040"/>
                </a:solidFill>
                <a:latin typeface="Calibri"/>
                <a:cs typeface="Calibri"/>
              </a:rPr>
              <a:t> </a:t>
            </a:r>
            <a:r>
              <a:rPr sz="2000" spc="-10" dirty="0">
                <a:solidFill>
                  <a:srgbClr val="404040"/>
                </a:solidFill>
                <a:latin typeface="Calibri"/>
                <a:cs typeface="Calibri"/>
              </a:rPr>
              <a:t>to</a:t>
            </a:r>
            <a:r>
              <a:rPr sz="2000" spc="5" dirty="0">
                <a:solidFill>
                  <a:srgbClr val="404040"/>
                </a:solidFill>
                <a:latin typeface="Calibri"/>
                <a:cs typeface="Calibri"/>
              </a:rPr>
              <a:t> </a:t>
            </a:r>
            <a:r>
              <a:rPr sz="2000" spc="-10" dirty="0">
                <a:solidFill>
                  <a:srgbClr val="404040"/>
                </a:solidFill>
                <a:latin typeface="Calibri"/>
                <a:cs typeface="Calibri"/>
              </a:rPr>
              <a:t>reimbursement</a:t>
            </a:r>
            <a:r>
              <a:rPr sz="2000" spc="30" dirty="0">
                <a:solidFill>
                  <a:srgbClr val="404040"/>
                </a:solidFill>
                <a:latin typeface="Calibri"/>
                <a:cs typeface="Calibri"/>
              </a:rPr>
              <a:t> </a:t>
            </a:r>
            <a:r>
              <a:rPr sz="2000" spc="-10" dirty="0">
                <a:solidFill>
                  <a:srgbClr val="404040"/>
                </a:solidFill>
                <a:latin typeface="Calibri"/>
                <a:cs typeface="Calibri"/>
              </a:rPr>
              <a:t>costs</a:t>
            </a:r>
            <a:endParaRPr sz="2000" dirty="0">
              <a:latin typeface="Calibri"/>
              <a:cs typeface="Calibri"/>
            </a:endParaRPr>
          </a:p>
          <a:p>
            <a:pPr marL="404813" indent="-287338">
              <a:lnSpc>
                <a:spcPct val="100000"/>
              </a:lnSpc>
              <a:spcBef>
                <a:spcPts val="925"/>
              </a:spcBef>
              <a:buSzPct val="95000"/>
              <a:buFont typeface="Arial"/>
              <a:buChar char="•"/>
              <a:tabLst>
                <a:tab pos="104139" algn="l"/>
              </a:tabLst>
            </a:pPr>
            <a:r>
              <a:rPr sz="2000" b="1" dirty="0">
                <a:solidFill>
                  <a:srgbClr val="404040"/>
                </a:solidFill>
                <a:latin typeface="Calibri"/>
                <a:cs typeface="Calibri"/>
              </a:rPr>
              <a:t>Unique</a:t>
            </a:r>
            <a:r>
              <a:rPr sz="2000" b="1" spc="-15" dirty="0">
                <a:solidFill>
                  <a:srgbClr val="404040"/>
                </a:solidFill>
                <a:latin typeface="Calibri"/>
                <a:cs typeface="Calibri"/>
              </a:rPr>
              <a:t> </a:t>
            </a:r>
            <a:r>
              <a:rPr sz="2000" b="1" spc="-5" dirty="0">
                <a:solidFill>
                  <a:srgbClr val="404040"/>
                </a:solidFill>
                <a:latin typeface="Calibri"/>
                <a:cs typeface="Calibri"/>
              </a:rPr>
              <a:t>Identifier</a:t>
            </a:r>
            <a:r>
              <a:rPr sz="2000" b="1" spc="-15" dirty="0">
                <a:solidFill>
                  <a:srgbClr val="404040"/>
                </a:solidFill>
                <a:latin typeface="Calibri"/>
                <a:cs typeface="Calibri"/>
              </a:rPr>
              <a:t> </a:t>
            </a:r>
            <a:r>
              <a:rPr sz="2000" b="1" dirty="0">
                <a:solidFill>
                  <a:srgbClr val="404040"/>
                </a:solidFill>
                <a:latin typeface="Calibri"/>
                <a:cs typeface="Calibri"/>
              </a:rPr>
              <a:t>(Line</a:t>
            </a:r>
            <a:r>
              <a:rPr sz="2000" b="1" spc="5" dirty="0">
                <a:solidFill>
                  <a:srgbClr val="404040"/>
                </a:solidFill>
                <a:latin typeface="Calibri"/>
                <a:cs typeface="Calibri"/>
              </a:rPr>
              <a:t> </a:t>
            </a:r>
            <a:r>
              <a:rPr sz="2000" b="1" dirty="0">
                <a:solidFill>
                  <a:srgbClr val="404040"/>
                </a:solidFill>
                <a:latin typeface="Calibri"/>
                <a:cs typeface="Calibri"/>
              </a:rPr>
              <a:t>1</a:t>
            </a:r>
            <a:r>
              <a:rPr sz="2000" b="1" spc="-5" dirty="0">
                <a:solidFill>
                  <a:srgbClr val="404040"/>
                </a:solidFill>
                <a:latin typeface="Calibri"/>
                <a:cs typeface="Calibri"/>
              </a:rPr>
              <a:t> </a:t>
            </a:r>
            <a:r>
              <a:rPr sz="2000" b="1" dirty="0">
                <a:solidFill>
                  <a:srgbClr val="404040"/>
                </a:solidFill>
                <a:latin typeface="Calibri"/>
                <a:cs typeface="Calibri"/>
              </a:rPr>
              <a:t>of</a:t>
            </a:r>
            <a:r>
              <a:rPr sz="2000" b="1" spc="10" dirty="0">
                <a:solidFill>
                  <a:srgbClr val="404040"/>
                </a:solidFill>
                <a:latin typeface="Calibri"/>
                <a:cs typeface="Calibri"/>
              </a:rPr>
              <a:t> </a:t>
            </a:r>
            <a:r>
              <a:rPr sz="2000" b="1" dirty="0">
                <a:solidFill>
                  <a:srgbClr val="404040"/>
                </a:solidFill>
                <a:latin typeface="Calibri"/>
                <a:cs typeface="Calibri"/>
              </a:rPr>
              <a:t>Section</a:t>
            </a:r>
            <a:r>
              <a:rPr sz="2000" b="1" spc="-15" dirty="0">
                <a:solidFill>
                  <a:srgbClr val="404040"/>
                </a:solidFill>
                <a:latin typeface="Calibri"/>
                <a:cs typeface="Calibri"/>
              </a:rPr>
              <a:t> </a:t>
            </a:r>
            <a:r>
              <a:rPr sz="2000" b="1" dirty="0">
                <a:solidFill>
                  <a:srgbClr val="404040"/>
                </a:solidFill>
                <a:latin typeface="Calibri"/>
                <a:cs typeface="Calibri"/>
              </a:rPr>
              <a:t>3)</a:t>
            </a:r>
            <a:r>
              <a:rPr sz="2000" b="1" spc="-20" dirty="0">
                <a:solidFill>
                  <a:srgbClr val="404040"/>
                </a:solidFill>
                <a:latin typeface="Calibri"/>
                <a:cs typeface="Calibri"/>
              </a:rPr>
              <a:t> </a:t>
            </a:r>
            <a:r>
              <a:rPr sz="2000" spc="-10" dirty="0">
                <a:solidFill>
                  <a:srgbClr val="404040"/>
                </a:solidFill>
                <a:latin typeface="Calibri"/>
                <a:cs typeface="Calibri"/>
              </a:rPr>
              <a:t>must</a:t>
            </a:r>
            <a:r>
              <a:rPr sz="2000" spc="15" dirty="0">
                <a:solidFill>
                  <a:srgbClr val="404040"/>
                </a:solidFill>
                <a:latin typeface="Calibri"/>
                <a:cs typeface="Calibri"/>
              </a:rPr>
              <a:t> </a:t>
            </a:r>
            <a:r>
              <a:rPr sz="2000" spc="-5" dirty="0">
                <a:solidFill>
                  <a:srgbClr val="404040"/>
                </a:solidFill>
                <a:latin typeface="Calibri"/>
                <a:cs typeface="Calibri"/>
              </a:rPr>
              <a:t>be titled</a:t>
            </a:r>
            <a:r>
              <a:rPr sz="2000" spc="25" dirty="0">
                <a:solidFill>
                  <a:srgbClr val="404040"/>
                </a:solidFill>
                <a:latin typeface="Calibri"/>
                <a:cs typeface="Calibri"/>
              </a:rPr>
              <a:t> </a:t>
            </a:r>
            <a:r>
              <a:rPr sz="2000" spc="-5" dirty="0">
                <a:solidFill>
                  <a:srgbClr val="404040"/>
                </a:solidFill>
                <a:latin typeface="Calibri"/>
                <a:cs typeface="Calibri"/>
              </a:rPr>
              <a:t>COVID-19</a:t>
            </a:r>
            <a:r>
              <a:rPr sz="2000" spc="-35" dirty="0">
                <a:solidFill>
                  <a:srgbClr val="404040"/>
                </a:solidFill>
                <a:latin typeface="Calibri"/>
                <a:cs typeface="Calibri"/>
              </a:rPr>
              <a:t> </a:t>
            </a:r>
            <a:r>
              <a:rPr sz="2000" spc="-10" dirty="0">
                <a:solidFill>
                  <a:srgbClr val="404040"/>
                </a:solidFill>
                <a:latin typeface="Calibri"/>
                <a:cs typeface="Calibri"/>
              </a:rPr>
              <a:t>reimbursement</a:t>
            </a:r>
            <a:r>
              <a:rPr sz="2000" spc="30" dirty="0">
                <a:solidFill>
                  <a:srgbClr val="404040"/>
                </a:solidFill>
                <a:latin typeface="Calibri"/>
                <a:cs typeface="Calibri"/>
              </a:rPr>
              <a:t> </a:t>
            </a:r>
            <a:r>
              <a:rPr sz="2000" spc="-10" dirty="0">
                <a:solidFill>
                  <a:srgbClr val="404040"/>
                </a:solidFill>
                <a:latin typeface="Calibri"/>
                <a:cs typeface="Calibri"/>
              </a:rPr>
              <a:t>costs</a:t>
            </a:r>
            <a:endParaRPr sz="2000" dirty="0">
              <a:latin typeface="Calibri"/>
              <a:cs typeface="Calibri"/>
            </a:endParaRPr>
          </a:p>
          <a:p>
            <a:pPr marL="404813" indent="-287338">
              <a:lnSpc>
                <a:spcPts val="2385"/>
              </a:lnSpc>
              <a:spcBef>
                <a:spcPts val="925"/>
              </a:spcBef>
              <a:buSzPct val="95000"/>
              <a:buFont typeface="Arial"/>
              <a:buChar char="•"/>
              <a:tabLst>
                <a:tab pos="161290" algn="l"/>
              </a:tabLst>
            </a:pPr>
            <a:r>
              <a:rPr sz="2000" spc="-5" dirty="0">
                <a:solidFill>
                  <a:srgbClr val="404040"/>
                </a:solidFill>
                <a:latin typeface="Calibri"/>
                <a:cs typeface="Calibri"/>
              </a:rPr>
              <a:t>Recipients</a:t>
            </a:r>
            <a:r>
              <a:rPr sz="2000" spc="-25" dirty="0">
                <a:solidFill>
                  <a:srgbClr val="404040"/>
                </a:solidFill>
                <a:latin typeface="Calibri"/>
                <a:cs typeface="Calibri"/>
              </a:rPr>
              <a:t> </a:t>
            </a:r>
            <a:r>
              <a:rPr sz="2000" spc="-5" dirty="0">
                <a:solidFill>
                  <a:srgbClr val="404040"/>
                </a:solidFill>
                <a:latin typeface="Calibri"/>
                <a:cs typeface="Calibri"/>
              </a:rPr>
              <a:t>should</a:t>
            </a:r>
            <a:r>
              <a:rPr sz="2000" spc="-60" dirty="0">
                <a:solidFill>
                  <a:srgbClr val="404040"/>
                </a:solidFill>
                <a:latin typeface="Calibri"/>
                <a:cs typeface="Calibri"/>
              </a:rPr>
              <a:t> </a:t>
            </a:r>
            <a:r>
              <a:rPr sz="2000" spc="-5" dirty="0">
                <a:solidFill>
                  <a:srgbClr val="404040"/>
                </a:solidFill>
                <a:latin typeface="Calibri"/>
                <a:cs typeface="Calibri"/>
              </a:rPr>
              <a:t>maintain:</a:t>
            </a:r>
            <a:endParaRPr sz="2000" dirty="0">
              <a:latin typeface="Calibri"/>
              <a:cs typeface="Calibri"/>
            </a:endParaRPr>
          </a:p>
          <a:p>
            <a:pPr marL="862013" lvl="1" indent="-287338">
              <a:lnSpc>
                <a:spcPts val="2145"/>
              </a:lnSpc>
              <a:buFont typeface="Arial"/>
              <a:buChar char="•"/>
              <a:tabLst>
                <a:tab pos="397510" algn="l"/>
              </a:tabLst>
            </a:pPr>
            <a:r>
              <a:rPr lang="en-US" spc="-10" dirty="0">
                <a:solidFill>
                  <a:srgbClr val="404040"/>
                </a:solidFill>
                <a:latin typeface="Calibri"/>
                <a:cs typeface="Calibri"/>
              </a:rPr>
              <a:t>Start</a:t>
            </a:r>
            <a:r>
              <a:rPr lang="en-US" spc="-40" dirty="0">
                <a:solidFill>
                  <a:srgbClr val="404040"/>
                </a:solidFill>
                <a:latin typeface="Calibri"/>
                <a:cs typeface="Calibri"/>
              </a:rPr>
              <a:t> </a:t>
            </a:r>
            <a:r>
              <a:rPr lang="en-US" spc="-15" dirty="0">
                <a:solidFill>
                  <a:srgbClr val="404040"/>
                </a:solidFill>
                <a:latin typeface="Calibri"/>
                <a:cs typeface="Calibri"/>
              </a:rPr>
              <a:t>date</a:t>
            </a:r>
            <a:r>
              <a:rPr lang="en-US" spc="-10" dirty="0">
                <a:solidFill>
                  <a:srgbClr val="404040"/>
                </a:solidFill>
                <a:latin typeface="Calibri"/>
                <a:cs typeface="Calibri"/>
              </a:rPr>
              <a:t> documentation</a:t>
            </a:r>
            <a:endParaRPr lang="en-US" dirty="0">
              <a:latin typeface="Calibri"/>
              <a:cs typeface="Calibri"/>
            </a:endParaRPr>
          </a:p>
          <a:p>
            <a:pPr marL="862013" lvl="1" indent="-287338">
              <a:lnSpc>
                <a:spcPct val="100000"/>
              </a:lnSpc>
              <a:spcBef>
                <a:spcPts val="170"/>
              </a:spcBef>
              <a:buFont typeface="Arial"/>
              <a:buChar char="•"/>
              <a:tabLst>
                <a:tab pos="397510" algn="l"/>
              </a:tabLst>
            </a:pPr>
            <a:r>
              <a:rPr lang="en-US" spc="-10" dirty="0">
                <a:solidFill>
                  <a:srgbClr val="404040"/>
                </a:solidFill>
                <a:latin typeface="Calibri"/>
                <a:cs typeface="Calibri"/>
              </a:rPr>
              <a:t>Documentation</a:t>
            </a:r>
            <a:r>
              <a:rPr lang="en-US" spc="10" dirty="0">
                <a:solidFill>
                  <a:srgbClr val="404040"/>
                </a:solidFill>
                <a:latin typeface="Calibri"/>
                <a:cs typeface="Calibri"/>
              </a:rPr>
              <a:t> </a:t>
            </a:r>
            <a:r>
              <a:rPr lang="en-US" spc="-10" dirty="0">
                <a:solidFill>
                  <a:srgbClr val="404040"/>
                </a:solidFill>
                <a:latin typeface="Calibri"/>
                <a:cs typeface="Calibri"/>
              </a:rPr>
              <a:t>to</a:t>
            </a:r>
            <a:r>
              <a:rPr lang="en-US" dirty="0">
                <a:solidFill>
                  <a:srgbClr val="404040"/>
                </a:solidFill>
                <a:latin typeface="Calibri"/>
                <a:cs typeface="Calibri"/>
              </a:rPr>
              <a:t> </a:t>
            </a:r>
            <a:r>
              <a:rPr lang="en-US" spc="-5" dirty="0">
                <a:solidFill>
                  <a:srgbClr val="404040"/>
                </a:solidFill>
                <a:latin typeface="Calibri"/>
                <a:cs typeface="Calibri"/>
              </a:rPr>
              <a:t>support</a:t>
            </a:r>
            <a:r>
              <a:rPr lang="en-US" spc="5" dirty="0">
                <a:solidFill>
                  <a:srgbClr val="404040"/>
                </a:solidFill>
                <a:latin typeface="Calibri"/>
                <a:cs typeface="Calibri"/>
              </a:rPr>
              <a:t> </a:t>
            </a:r>
            <a:r>
              <a:rPr lang="en-US" spc="-15" dirty="0">
                <a:solidFill>
                  <a:srgbClr val="404040"/>
                </a:solidFill>
                <a:latin typeface="Calibri"/>
                <a:cs typeface="Calibri"/>
              </a:rPr>
              <a:t>any</a:t>
            </a:r>
            <a:r>
              <a:rPr lang="en-US" dirty="0">
                <a:solidFill>
                  <a:srgbClr val="404040"/>
                </a:solidFill>
                <a:latin typeface="Calibri"/>
                <a:cs typeface="Calibri"/>
              </a:rPr>
              <a:t> </a:t>
            </a:r>
            <a:r>
              <a:rPr lang="en-US" spc="-10" dirty="0">
                <a:solidFill>
                  <a:srgbClr val="404040"/>
                </a:solidFill>
                <a:latin typeface="Calibri"/>
                <a:cs typeface="Calibri"/>
              </a:rPr>
              <a:t>costs</a:t>
            </a:r>
            <a:r>
              <a:rPr lang="en-US" spc="5" dirty="0">
                <a:solidFill>
                  <a:srgbClr val="404040"/>
                </a:solidFill>
                <a:latin typeface="Calibri"/>
                <a:cs typeface="Calibri"/>
              </a:rPr>
              <a:t> </a:t>
            </a:r>
            <a:r>
              <a:rPr lang="en-US" dirty="0">
                <a:solidFill>
                  <a:srgbClr val="404040"/>
                </a:solidFill>
                <a:latin typeface="Calibri"/>
                <a:cs typeface="Calibri"/>
              </a:rPr>
              <a:t>the</a:t>
            </a:r>
            <a:r>
              <a:rPr lang="en-US" spc="15" dirty="0">
                <a:solidFill>
                  <a:srgbClr val="404040"/>
                </a:solidFill>
                <a:latin typeface="Calibri"/>
                <a:cs typeface="Calibri"/>
              </a:rPr>
              <a:t> </a:t>
            </a:r>
            <a:r>
              <a:rPr lang="en-US" spc="-10" dirty="0">
                <a:solidFill>
                  <a:srgbClr val="404040"/>
                </a:solidFill>
                <a:latin typeface="Calibri"/>
                <a:cs typeface="Calibri"/>
              </a:rPr>
              <a:t>recipient</a:t>
            </a:r>
            <a:r>
              <a:rPr lang="en-US" spc="5" dirty="0">
                <a:solidFill>
                  <a:srgbClr val="404040"/>
                </a:solidFill>
                <a:latin typeface="Calibri"/>
                <a:cs typeface="Calibri"/>
              </a:rPr>
              <a:t> </a:t>
            </a:r>
            <a:r>
              <a:rPr lang="en-US" spc="-5" dirty="0">
                <a:solidFill>
                  <a:srgbClr val="404040"/>
                </a:solidFill>
                <a:latin typeface="Calibri"/>
                <a:cs typeface="Calibri"/>
              </a:rPr>
              <a:t>plans</a:t>
            </a:r>
            <a:r>
              <a:rPr lang="en-US" spc="15" dirty="0">
                <a:solidFill>
                  <a:srgbClr val="404040"/>
                </a:solidFill>
                <a:latin typeface="Calibri"/>
                <a:cs typeface="Calibri"/>
              </a:rPr>
              <a:t> </a:t>
            </a:r>
            <a:r>
              <a:rPr lang="en-US" spc="-10" dirty="0">
                <a:solidFill>
                  <a:srgbClr val="404040"/>
                </a:solidFill>
                <a:latin typeface="Calibri"/>
                <a:cs typeface="Calibri"/>
              </a:rPr>
              <a:t>to</a:t>
            </a:r>
            <a:r>
              <a:rPr lang="en-US" dirty="0">
                <a:solidFill>
                  <a:srgbClr val="404040"/>
                </a:solidFill>
                <a:latin typeface="Calibri"/>
                <a:cs typeface="Calibri"/>
              </a:rPr>
              <a:t> </a:t>
            </a:r>
            <a:r>
              <a:rPr lang="en-US" spc="-10" dirty="0">
                <a:solidFill>
                  <a:srgbClr val="404040"/>
                </a:solidFill>
                <a:latin typeface="Calibri"/>
                <a:cs typeface="Calibri"/>
              </a:rPr>
              <a:t>reimburse</a:t>
            </a:r>
            <a:r>
              <a:rPr lang="en-US" spc="15" dirty="0">
                <a:solidFill>
                  <a:srgbClr val="404040"/>
                </a:solidFill>
                <a:latin typeface="Calibri"/>
                <a:cs typeface="Calibri"/>
              </a:rPr>
              <a:t> </a:t>
            </a:r>
            <a:r>
              <a:rPr lang="en-US" spc="-5" dirty="0">
                <a:solidFill>
                  <a:srgbClr val="404040"/>
                </a:solidFill>
                <a:latin typeface="Calibri"/>
                <a:cs typeface="Calibri"/>
              </a:rPr>
              <a:t>with</a:t>
            </a:r>
            <a:r>
              <a:rPr lang="en-US" spc="15" dirty="0">
                <a:solidFill>
                  <a:srgbClr val="404040"/>
                </a:solidFill>
                <a:latin typeface="Calibri"/>
                <a:cs typeface="Calibri"/>
              </a:rPr>
              <a:t> </a:t>
            </a:r>
            <a:r>
              <a:rPr lang="en-US" spc="-10" dirty="0">
                <a:solidFill>
                  <a:srgbClr val="404040"/>
                </a:solidFill>
                <a:latin typeface="Calibri"/>
                <a:cs typeface="Calibri"/>
              </a:rPr>
              <a:t>grant</a:t>
            </a:r>
            <a:r>
              <a:rPr lang="en-US" spc="5" dirty="0">
                <a:solidFill>
                  <a:srgbClr val="404040"/>
                </a:solidFill>
                <a:latin typeface="Calibri"/>
                <a:cs typeface="Calibri"/>
              </a:rPr>
              <a:t> </a:t>
            </a:r>
            <a:r>
              <a:rPr lang="en-US" spc="-5" dirty="0">
                <a:solidFill>
                  <a:srgbClr val="404040"/>
                </a:solidFill>
                <a:latin typeface="Calibri"/>
                <a:cs typeface="Calibri"/>
              </a:rPr>
              <a:t>funding</a:t>
            </a:r>
            <a:endParaRPr lang="en-US" dirty="0">
              <a:latin typeface="Calibri"/>
              <a:cs typeface="Calibri"/>
            </a:endParaRPr>
          </a:p>
          <a:p>
            <a:pPr marL="862013" lvl="2" indent="-287338">
              <a:lnSpc>
                <a:spcPct val="100000"/>
              </a:lnSpc>
              <a:spcBef>
                <a:spcPts val="170"/>
              </a:spcBef>
              <a:buFont typeface="Arial"/>
              <a:buChar char="•"/>
              <a:tabLst>
                <a:tab pos="580390" algn="l"/>
              </a:tabLst>
            </a:pPr>
            <a:r>
              <a:rPr lang="en-US" spc="-5" dirty="0">
                <a:solidFill>
                  <a:srgbClr val="404040"/>
                </a:solidFill>
                <a:latin typeface="Calibri"/>
                <a:cs typeface="Calibri"/>
              </a:rPr>
              <a:t>Must</a:t>
            </a:r>
            <a:r>
              <a:rPr lang="en-US" spc="5" dirty="0">
                <a:solidFill>
                  <a:srgbClr val="404040"/>
                </a:solidFill>
                <a:latin typeface="Calibri"/>
                <a:cs typeface="Calibri"/>
              </a:rPr>
              <a:t> </a:t>
            </a:r>
            <a:r>
              <a:rPr lang="en-US" spc="-5" dirty="0">
                <a:solidFill>
                  <a:srgbClr val="404040"/>
                </a:solidFill>
                <a:latin typeface="Calibri"/>
                <a:cs typeface="Calibri"/>
              </a:rPr>
              <a:t>show</a:t>
            </a:r>
            <a:r>
              <a:rPr lang="en-US" spc="10" dirty="0">
                <a:solidFill>
                  <a:srgbClr val="404040"/>
                </a:solidFill>
                <a:latin typeface="Calibri"/>
                <a:cs typeface="Calibri"/>
              </a:rPr>
              <a:t> </a:t>
            </a:r>
            <a:r>
              <a:rPr lang="en-US" spc="-5" dirty="0">
                <a:solidFill>
                  <a:srgbClr val="404040"/>
                </a:solidFill>
                <a:latin typeface="Calibri"/>
                <a:cs typeface="Calibri"/>
              </a:rPr>
              <a:t>what</a:t>
            </a:r>
            <a:r>
              <a:rPr lang="en-US" spc="5" dirty="0">
                <a:solidFill>
                  <a:srgbClr val="404040"/>
                </a:solidFill>
                <a:latin typeface="Calibri"/>
                <a:cs typeface="Calibri"/>
              </a:rPr>
              <a:t> </a:t>
            </a:r>
            <a:r>
              <a:rPr lang="en-US" spc="-5" dirty="0">
                <a:solidFill>
                  <a:srgbClr val="404040"/>
                </a:solidFill>
                <a:latin typeface="Calibri"/>
                <a:cs typeface="Calibri"/>
              </a:rPr>
              <a:t>is</a:t>
            </a:r>
            <a:r>
              <a:rPr lang="en-US" spc="5" dirty="0">
                <a:solidFill>
                  <a:srgbClr val="404040"/>
                </a:solidFill>
                <a:latin typeface="Calibri"/>
                <a:cs typeface="Calibri"/>
              </a:rPr>
              <a:t> </a:t>
            </a:r>
            <a:r>
              <a:rPr lang="en-US" spc="-5" dirty="0">
                <a:solidFill>
                  <a:srgbClr val="404040"/>
                </a:solidFill>
                <a:latin typeface="Calibri"/>
                <a:cs typeface="Calibri"/>
              </a:rPr>
              <a:t>being</a:t>
            </a:r>
            <a:r>
              <a:rPr lang="en-US" spc="20" dirty="0">
                <a:solidFill>
                  <a:srgbClr val="404040"/>
                </a:solidFill>
                <a:latin typeface="Calibri"/>
                <a:cs typeface="Calibri"/>
              </a:rPr>
              <a:t> </a:t>
            </a:r>
            <a:r>
              <a:rPr lang="en-US" spc="-10" dirty="0">
                <a:solidFill>
                  <a:srgbClr val="404040"/>
                </a:solidFill>
                <a:latin typeface="Calibri"/>
                <a:cs typeface="Calibri"/>
              </a:rPr>
              <a:t>reimbursed</a:t>
            </a:r>
            <a:r>
              <a:rPr lang="en-US" spc="20" dirty="0">
                <a:solidFill>
                  <a:srgbClr val="404040"/>
                </a:solidFill>
                <a:latin typeface="Calibri"/>
                <a:cs typeface="Calibri"/>
              </a:rPr>
              <a:t> </a:t>
            </a:r>
            <a:r>
              <a:rPr lang="en-US" spc="-10" dirty="0">
                <a:solidFill>
                  <a:srgbClr val="404040"/>
                </a:solidFill>
                <a:latin typeface="Calibri"/>
                <a:cs typeface="Calibri"/>
              </a:rPr>
              <a:t>(must</a:t>
            </a:r>
            <a:r>
              <a:rPr lang="en-US" spc="10" dirty="0">
                <a:solidFill>
                  <a:srgbClr val="404040"/>
                </a:solidFill>
                <a:latin typeface="Calibri"/>
                <a:cs typeface="Calibri"/>
              </a:rPr>
              <a:t> </a:t>
            </a:r>
            <a:r>
              <a:rPr lang="en-US" spc="-5" dirty="0">
                <a:solidFill>
                  <a:srgbClr val="404040"/>
                </a:solidFill>
                <a:latin typeface="Calibri"/>
                <a:cs typeface="Calibri"/>
              </a:rPr>
              <a:t>be</a:t>
            </a:r>
            <a:r>
              <a:rPr lang="en-US" spc="5" dirty="0">
                <a:solidFill>
                  <a:srgbClr val="404040"/>
                </a:solidFill>
                <a:latin typeface="Calibri"/>
                <a:cs typeface="Calibri"/>
              </a:rPr>
              <a:t> </a:t>
            </a:r>
            <a:r>
              <a:rPr lang="en-US" spc="-10" dirty="0">
                <a:solidFill>
                  <a:srgbClr val="404040"/>
                </a:solidFill>
                <a:latin typeface="Calibri"/>
                <a:cs typeface="Calibri"/>
              </a:rPr>
              <a:t>non-federal</a:t>
            </a:r>
            <a:r>
              <a:rPr lang="en-US" spc="20" dirty="0">
                <a:solidFill>
                  <a:srgbClr val="404040"/>
                </a:solidFill>
                <a:latin typeface="Calibri"/>
                <a:cs typeface="Calibri"/>
              </a:rPr>
              <a:t> </a:t>
            </a:r>
            <a:r>
              <a:rPr lang="en-US" spc="-5" dirty="0">
                <a:solidFill>
                  <a:srgbClr val="404040"/>
                </a:solidFill>
                <a:latin typeface="Calibri"/>
                <a:cs typeface="Calibri"/>
              </a:rPr>
              <a:t>funds,</a:t>
            </a:r>
            <a:r>
              <a:rPr lang="en-US" dirty="0">
                <a:solidFill>
                  <a:srgbClr val="404040"/>
                </a:solidFill>
                <a:latin typeface="Calibri"/>
                <a:cs typeface="Calibri"/>
              </a:rPr>
              <a:t> </a:t>
            </a:r>
            <a:r>
              <a:rPr lang="en-US" spc="-5" dirty="0">
                <a:solidFill>
                  <a:srgbClr val="404040"/>
                </a:solidFill>
                <a:latin typeface="Calibri"/>
                <a:cs typeface="Calibri"/>
              </a:rPr>
              <a:t>cannot</a:t>
            </a:r>
            <a:r>
              <a:rPr lang="en-US" spc="10" dirty="0">
                <a:solidFill>
                  <a:srgbClr val="404040"/>
                </a:solidFill>
                <a:latin typeface="Calibri"/>
                <a:cs typeface="Calibri"/>
              </a:rPr>
              <a:t> </a:t>
            </a:r>
            <a:r>
              <a:rPr lang="en-US" spc="-5" dirty="0">
                <a:solidFill>
                  <a:srgbClr val="404040"/>
                </a:solidFill>
                <a:latin typeface="Calibri"/>
                <a:cs typeface="Calibri"/>
              </a:rPr>
              <a:t>be</a:t>
            </a:r>
            <a:r>
              <a:rPr lang="en-US" spc="25" dirty="0">
                <a:solidFill>
                  <a:srgbClr val="404040"/>
                </a:solidFill>
                <a:latin typeface="Calibri"/>
                <a:cs typeface="Calibri"/>
              </a:rPr>
              <a:t> </a:t>
            </a:r>
            <a:r>
              <a:rPr lang="en-US" spc="-15" dirty="0">
                <a:solidFill>
                  <a:srgbClr val="404040"/>
                </a:solidFill>
                <a:latin typeface="Calibri"/>
                <a:cs typeface="Calibri"/>
              </a:rPr>
              <a:t>program</a:t>
            </a:r>
            <a:r>
              <a:rPr lang="en-US" dirty="0">
                <a:solidFill>
                  <a:srgbClr val="404040"/>
                </a:solidFill>
                <a:latin typeface="Calibri"/>
                <a:cs typeface="Calibri"/>
              </a:rPr>
              <a:t> </a:t>
            </a:r>
            <a:r>
              <a:rPr lang="en-US" spc="-10" dirty="0">
                <a:solidFill>
                  <a:srgbClr val="404040"/>
                </a:solidFill>
                <a:latin typeface="Calibri"/>
                <a:cs typeface="Calibri"/>
              </a:rPr>
              <a:t>income)</a:t>
            </a:r>
            <a:endParaRPr lang="en-US" dirty="0">
              <a:latin typeface="Calibri"/>
              <a:cs typeface="Calibri"/>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42</a:t>
            </a:fld>
            <a:endParaRPr lang="en-US" dirty="0"/>
          </a:p>
        </p:txBody>
      </p:sp>
    </p:spTree>
    <p:extLst>
      <p:ext uri="{BB962C8B-B14F-4D97-AF65-F5344CB8AC3E}">
        <p14:creationId xmlns:p14="http://schemas.microsoft.com/office/powerpoint/2010/main" val="2989205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1E78-9034-4451-A6FC-A4880737BD8F}"/>
              </a:ext>
            </a:extLst>
          </p:cNvPr>
          <p:cNvSpPr>
            <a:spLocks noGrp="1"/>
          </p:cNvSpPr>
          <p:nvPr>
            <p:ph type="title"/>
          </p:nvPr>
        </p:nvSpPr>
        <p:spPr/>
        <p:txBody>
          <a:bodyPr/>
          <a:lstStyle/>
          <a:p>
            <a:r>
              <a:rPr lang="en-US" b="1" dirty="0">
                <a:latin typeface="+mj-lt"/>
              </a:rPr>
              <a:t>FCAS Units</a:t>
            </a:r>
          </a:p>
        </p:txBody>
      </p:sp>
      <p:sp>
        <p:nvSpPr>
          <p:cNvPr id="3" name="Content Placeholder 2">
            <a:extLst>
              <a:ext uri="{FF2B5EF4-FFF2-40B4-BE49-F238E27FC236}">
                <a16:creationId xmlns:a16="http://schemas.microsoft.com/office/drawing/2014/main" id="{D16C0895-98ED-44F1-9993-9ECAEDF39D61}"/>
              </a:ext>
            </a:extLst>
          </p:cNvPr>
          <p:cNvSpPr>
            <a:spLocks noGrp="1"/>
          </p:cNvSpPr>
          <p:nvPr>
            <p:ph idx="1"/>
          </p:nvPr>
        </p:nvSpPr>
        <p:spPr>
          <a:xfrm>
            <a:off x="1222872" y="1918677"/>
            <a:ext cx="9932808" cy="4023360"/>
          </a:xfrm>
        </p:spPr>
        <p:txBody>
          <a:bodyPr>
            <a:normAutofit/>
          </a:bodyPr>
          <a:lstStyle/>
          <a:p>
            <a:pPr marL="0" indent="0">
              <a:lnSpc>
                <a:spcPct val="150000"/>
              </a:lnSpc>
              <a:buNone/>
            </a:pPr>
            <a:r>
              <a:rPr lang="en-US" sz="1800" b="0" i="0" u="none" strike="noStrike" baseline="0" dirty="0">
                <a:latin typeface="Calibri" panose="020F0502020204030204" pitchFamily="34" charset="0"/>
              </a:rPr>
              <a:t>24 C.F.R. §§ 1000.312 and 1000.314 identifies FCAS units as low rent, Mutual Help, and Turnkey III housing units owned and operated by an IHBG recipient. 24 C.F.R. § 1000.318 establishes when these units can be considered FCAS for purposes of the IHBG formula. These regulations are also waived and modified to the extent necessary to not impact the FCAS eligibility of FCAS units used for this purpose of addressing COVID-19 regardless of income or Indian status, provided such units are operated as low-income housing dwelling units once no longer needed to shelter-in-place persons, and upon a determination that such units are safe to be occupied again by low-income families not infected with COVID-19.</a:t>
            </a:r>
          </a:p>
          <a:p>
            <a:pPr>
              <a:lnSpc>
                <a:spcPct val="150000"/>
              </a:lnSpc>
            </a:pPr>
            <a:endParaRPr lang="en-US" dirty="0"/>
          </a:p>
        </p:txBody>
      </p:sp>
      <p:sp>
        <p:nvSpPr>
          <p:cNvPr id="8" name="Slide Number Placeholder 7"/>
          <p:cNvSpPr>
            <a:spLocks noGrp="1"/>
          </p:cNvSpPr>
          <p:nvPr>
            <p:ph type="sldNum" sz="quarter" idx="12"/>
          </p:nvPr>
        </p:nvSpPr>
        <p:spPr/>
        <p:txBody>
          <a:bodyPr/>
          <a:lstStyle/>
          <a:p>
            <a:fld id="{E760783A-A40A-4A5E-95F7-ACFE048AA298}" type="slidenum">
              <a:rPr lang="en-US" smtClean="0"/>
              <a:t>43</a:t>
            </a:fld>
            <a:endParaRPr lang="en-US" dirty="0"/>
          </a:p>
        </p:txBody>
      </p:sp>
    </p:spTree>
    <p:extLst>
      <p:ext uri="{BB962C8B-B14F-4D97-AF65-F5344CB8AC3E}">
        <p14:creationId xmlns:p14="http://schemas.microsoft.com/office/powerpoint/2010/main" val="4183397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9" y="546872"/>
            <a:ext cx="9180093" cy="757555"/>
          </a:xfrm>
          <a:prstGeom prst="rect">
            <a:avLst/>
          </a:prstGeom>
        </p:spPr>
        <p:txBody>
          <a:bodyPr vert="horz" wrap="square" lIns="0" tIns="12700" rIns="0" bIns="0" rtlCol="0">
            <a:spAutoFit/>
          </a:bodyPr>
          <a:lstStyle/>
          <a:p>
            <a:pPr marL="12700">
              <a:lnSpc>
                <a:spcPct val="100000"/>
              </a:lnSpc>
              <a:spcBef>
                <a:spcPts val="100"/>
              </a:spcBef>
            </a:pPr>
            <a:r>
              <a:rPr spc="-55" dirty="0">
                <a:latin typeface="+mj-lt"/>
              </a:rPr>
              <a:t>Duplication</a:t>
            </a:r>
            <a:r>
              <a:rPr spc="-125" dirty="0">
                <a:latin typeface="+mj-lt"/>
              </a:rPr>
              <a:t> </a:t>
            </a:r>
            <a:r>
              <a:rPr spc="-25" dirty="0">
                <a:latin typeface="+mj-lt"/>
              </a:rPr>
              <a:t>of</a:t>
            </a:r>
            <a:r>
              <a:rPr spc="-145" dirty="0">
                <a:latin typeface="+mj-lt"/>
              </a:rPr>
              <a:t> </a:t>
            </a:r>
            <a:r>
              <a:rPr spc="-50" dirty="0">
                <a:latin typeface="+mj-lt"/>
              </a:rPr>
              <a:t>Benefits</a:t>
            </a:r>
          </a:p>
        </p:txBody>
      </p:sp>
      <p:sp>
        <p:nvSpPr>
          <p:cNvPr id="3" name="object 3"/>
          <p:cNvSpPr txBox="1"/>
          <p:nvPr/>
        </p:nvSpPr>
        <p:spPr>
          <a:xfrm>
            <a:off x="1084580" y="1831975"/>
            <a:ext cx="10012045" cy="1689565"/>
          </a:xfrm>
          <a:prstGeom prst="rect">
            <a:avLst/>
          </a:prstGeom>
        </p:spPr>
        <p:txBody>
          <a:bodyPr vert="horz" wrap="square" lIns="0" tIns="47625" rIns="0" bIns="0" rtlCol="0">
            <a:spAutoFit/>
          </a:bodyPr>
          <a:lstStyle/>
          <a:p>
            <a:pPr marL="354965" marR="528320" indent="-342900">
              <a:lnSpc>
                <a:spcPts val="2160"/>
              </a:lnSpc>
              <a:spcBef>
                <a:spcPts val="375"/>
              </a:spcBef>
              <a:buSzPct val="95000"/>
              <a:buFont typeface="Arial" panose="020B0604020202020204" pitchFamily="34" charset="0"/>
              <a:buChar char="•"/>
              <a:tabLst>
                <a:tab pos="104139" algn="l"/>
              </a:tabLst>
            </a:pPr>
            <a:r>
              <a:rPr sz="2000" spc="-15" dirty="0">
                <a:solidFill>
                  <a:srgbClr val="404040"/>
                </a:solidFill>
                <a:latin typeface="Calibri"/>
                <a:cs typeface="Calibri"/>
              </a:rPr>
              <a:t>Before</a:t>
            </a:r>
            <a:r>
              <a:rPr sz="2000" spc="-5" dirty="0">
                <a:solidFill>
                  <a:srgbClr val="404040"/>
                </a:solidFill>
                <a:latin typeface="Calibri"/>
                <a:cs typeface="Calibri"/>
              </a:rPr>
              <a:t> </a:t>
            </a:r>
            <a:r>
              <a:rPr sz="2000" spc="-10" dirty="0">
                <a:solidFill>
                  <a:srgbClr val="404040"/>
                </a:solidFill>
                <a:latin typeface="Calibri"/>
                <a:cs typeface="Calibri"/>
              </a:rPr>
              <a:t>expending</a:t>
            </a:r>
            <a:r>
              <a:rPr sz="2000" spc="15" dirty="0">
                <a:solidFill>
                  <a:srgbClr val="404040"/>
                </a:solidFill>
                <a:latin typeface="Calibri"/>
                <a:cs typeface="Calibri"/>
              </a:rPr>
              <a:t> </a:t>
            </a:r>
            <a:r>
              <a:rPr sz="2000" spc="-5" dirty="0">
                <a:solidFill>
                  <a:srgbClr val="404040"/>
                </a:solidFill>
                <a:latin typeface="Calibri"/>
                <a:cs typeface="Calibri"/>
              </a:rPr>
              <a:t>IHBG-</a:t>
            </a:r>
            <a:r>
              <a:rPr lang="en-US" sz="2000" spc="-5" dirty="0">
                <a:solidFill>
                  <a:srgbClr val="404040"/>
                </a:solidFill>
                <a:latin typeface="Calibri"/>
                <a:cs typeface="Calibri"/>
              </a:rPr>
              <a:t>ARP</a:t>
            </a:r>
            <a:r>
              <a:rPr sz="2000" dirty="0">
                <a:solidFill>
                  <a:srgbClr val="404040"/>
                </a:solidFill>
                <a:latin typeface="Calibri"/>
                <a:cs typeface="Calibri"/>
              </a:rPr>
              <a:t> </a:t>
            </a:r>
            <a:r>
              <a:rPr sz="2000" spc="-15" dirty="0">
                <a:solidFill>
                  <a:srgbClr val="404040"/>
                </a:solidFill>
                <a:latin typeface="Calibri"/>
                <a:cs typeface="Calibri"/>
              </a:rPr>
              <a:t>grant</a:t>
            </a:r>
            <a:r>
              <a:rPr sz="2000" spc="5" dirty="0">
                <a:solidFill>
                  <a:srgbClr val="404040"/>
                </a:solidFill>
                <a:latin typeface="Calibri"/>
                <a:cs typeface="Calibri"/>
              </a:rPr>
              <a:t> </a:t>
            </a:r>
            <a:r>
              <a:rPr sz="2000" spc="-5" dirty="0">
                <a:solidFill>
                  <a:srgbClr val="404040"/>
                </a:solidFill>
                <a:latin typeface="Calibri"/>
                <a:cs typeface="Calibri"/>
              </a:rPr>
              <a:t>funds</a:t>
            </a:r>
            <a:r>
              <a:rPr sz="2000" spc="-10" dirty="0">
                <a:solidFill>
                  <a:srgbClr val="404040"/>
                </a:solidFill>
                <a:latin typeface="Calibri"/>
                <a:cs typeface="Calibri"/>
              </a:rPr>
              <a:t> </a:t>
            </a:r>
            <a:r>
              <a:rPr sz="2000" spc="-5" dirty="0">
                <a:solidFill>
                  <a:srgbClr val="404040"/>
                </a:solidFill>
                <a:latin typeface="Calibri"/>
                <a:cs typeface="Calibri"/>
              </a:rPr>
              <a:t>on</a:t>
            </a:r>
            <a:r>
              <a:rPr sz="2000" spc="15" dirty="0">
                <a:solidFill>
                  <a:srgbClr val="404040"/>
                </a:solidFill>
                <a:latin typeface="Calibri"/>
                <a:cs typeface="Calibri"/>
              </a:rPr>
              <a:t> </a:t>
            </a:r>
            <a:r>
              <a:rPr sz="2000" spc="-15" dirty="0">
                <a:solidFill>
                  <a:srgbClr val="404040"/>
                </a:solidFill>
                <a:latin typeface="Calibri"/>
                <a:cs typeface="Calibri"/>
              </a:rPr>
              <a:t>any</a:t>
            </a:r>
            <a:r>
              <a:rPr sz="2000" dirty="0">
                <a:solidFill>
                  <a:srgbClr val="404040"/>
                </a:solidFill>
                <a:latin typeface="Calibri"/>
                <a:cs typeface="Calibri"/>
              </a:rPr>
              <a:t> </a:t>
            </a:r>
            <a:r>
              <a:rPr sz="2000" spc="-5" dirty="0">
                <a:solidFill>
                  <a:srgbClr val="404040"/>
                </a:solidFill>
                <a:latin typeface="Calibri"/>
                <a:cs typeface="Calibri"/>
              </a:rPr>
              <a:t>eligible</a:t>
            </a:r>
            <a:r>
              <a:rPr sz="2000" spc="30" dirty="0">
                <a:solidFill>
                  <a:srgbClr val="404040"/>
                </a:solidFill>
                <a:latin typeface="Calibri"/>
                <a:cs typeface="Calibri"/>
              </a:rPr>
              <a:t> </a:t>
            </a:r>
            <a:r>
              <a:rPr sz="2000" spc="-20" dirty="0">
                <a:solidFill>
                  <a:srgbClr val="404040"/>
                </a:solidFill>
                <a:latin typeface="Calibri"/>
                <a:cs typeface="Calibri"/>
              </a:rPr>
              <a:t>activity,</a:t>
            </a:r>
            <a:r>
              <a:rPr sz="2000" spc="20" dirty="0">
                <a:solidFill>
                  <a:srgbClr val="404040"/>
                </a:solidFill>
                <a:latin typeface="Calibri"/>
                <a:cs typeface="Calibri"/>
              </a:rPr>
              <a:t> </a:t>
            </a:r>
            <a:r>
              <a:rPr sz="2000" spc="-10" dirty="0">
                <a:solidFill>
                  <a:srgbClr val="404040"/>
                </a:solidFill>
                <a:latin typeface="Calibri"/>
                <a:cs typeface="Calibri"/>
              </a:rPr>
              <a:t>recipient</a:t>
            </a:r>
            <a:r>
              <a:rPr sz="2000" spc="30" dirty="0">
                <a:solidFill>
                  <a:srgbClr val="404040"/>
                </a:solidFill>
                <a:latin typeface="Calibri"/>
                <a:cs typeface="Calibri"/>
              </a:rPr>
              <a:t> </a:t>
            </a:r>
            <a:r>
              <a:rPr sz="2000" spc="-10" dirty="0">
                <a:solidFill>
                  <a:srgbClr val="404040"/>
                </a:solidFill>
                <a:latin typeface="Calibri"/>
                <a:cs typeface="Calibri"/>
              </a:rPr>
              <a:t>must</a:t>
            </a:r>
            <a:r>
              <a:rPr sz="2000" spc="15" dirty="0">
                <a:solidFill>
                  <a:srgbClr val="404040"/>
                </a:solidFill>
                <a:latin typeface="Calibri"/>
                <a:cs typeface="Calibri"/>
              </a:rPr>
              <a:t> </a:t>
            </a:r>
            <a:r>
              <a:rPr sz="2000" dirty="0">
                <a:solidFill>
                  <a:srgbClr val="404040"/>
                </a:solidFill>
                <a:latin typeface="Calibri"/>
                <a:cs typeface="Calibri"/>
              </a:rPr>
              <a:t>conduct</a:t>
            </a:r>
            <a:r>
              <a:rPr sz="2000" spc="-10" dirty="0">
                <a:solidFill>
                  <a:srgbClr val="404040"/>
                </a:solidFill>
                <a:latin typeface="Calibri"/>
                <a:cs typeface="Calibri"/>
              </a:rPr>
              <a:t> </a:t>
            </a:r>
            <a:r>
              <a:rPr sz="2000" dirty="0">
                <a:solidFill>
                  <a:srgbClr val="404040"/>
                </a:solidFill>
                <a:latin typeface="Calibri"/>
                <a:cs typeface="Calibri"/>
              </a:rPr>
              <a:t>a </a:t>
            </a:r>
            <a:r>
              <a:rPr sz="2000" spc="-440" dirty="0">
                <a:solidFill>
                  <a:srgbClr val="404040"/>
                </a:solidFill>
                <a:latin typeface="Calibri"/>
                <a:cs typeface="Calibri"/>
              </a:rPr>
              <a:t> </a:t>
            </a:r>
            <a:r>
              <a:rPr sz="2000" spc="-5" dirty="0">
                <a:solidFill>
                  <a:srgbClr val="404040"/>
                </a:solidFill>
                <a:latin typeface="Calibri"/>
                <a:cs typeface="Calibri"/>
              </a:rPr>
              <a:t>duplication</a:t>
            </a:r>
            <a:r>
              <a:rPr sz="2000" spc="-15" dirty="0">
                <a:solidFill>
                  <a:srgbClr val="404040"/>
                </a:solidFill>
                <a:latin typeface="Calibri"/>
                <a:cs typeface="Calibri"/>
              </a:rPr>
              <a:t> </a:t>
            </a:r>
            <a:r>
              <a:rPr sz="2000" spc="-5" dirty="0">
                <a:solidFill>
                  <a:srgbClr val="404040"/>
                </a:solidFill>
                <a:latin typeface="Calibri"/>
                <a:cs typeface="Calibri"/>
              </a:rPr>
              <a:t>of</a:t>
            </a:r>
            <a:r>
              <a:rPr sz="2000" spc="-10" dirty="0">
                <a:solidFill>
                  <a:srgbClr val="404040"/>
                </a:solidFill>
                <a:latin typeface="Calibri"/>
                <a:cs typeface="Calibri"/>
              </a:rPr>
              <a:t> </a:t>
            </a:r>
            <a:r>
              <a:rPr sz="2000" spc="-5" dirty="0">
                <a:solidFill>
                  <a:srgbClr val="404040"/>
                </a:solidFill>
                <a:latin typeface="Calibri"/>
                <a:cs typeface="Calibri"/>
              </a:rPr>
              <a:t>benefits</a:t>
            </a:r>
            <a:r>
              <a:rPr sz="2000" spc="-10" dirty="0">
                <a:solidFill>
                  <a:srgbClr val="404040"/>
                </a:solidFill>
                <a:latin typeface="Calibri"/>
                <a:cs typeface="Calibri"/>
              </a:rPr>
              <a:t> </a:t>
            </a:r>
            <a:r>
              <a:rPr sz="2000" spc="-5" dirty="0">
                <a:solidFill>
                  <a:srgbClr val="404040"/>
                </a:solidFill>
                <a:latin typeface="Calibri"/>
                <a:cs typeface="Calibri"/>
              </a:rPr>
              <a:t>analysis</a:t>
            </a:r>
            <a:r>
              <a:rPr lang="en-US" sz="2000" dirty="0">
                <a:latin typeface="Calibri"/>
                <a:cs typeface="Calibri"/>
              </a:rPr>
              <a:t>.</a:t>
            </a:r>
          </a:p>
          <a:p>
            <a:pPr marL="354965" marR="528320" indent="-342900">
              <a:lnSpc>
                <a:spcPts val="2160"/>
              </a:lnSpc>
              <a:spcBef>
                <a:spcPts val="375"/>
              </a:spcBef>
              <a:buSzPct val="95000"/>
              <a:buFont typeface="Arial" panose="020B0604020202020204" pitchFamily="34" charset="0"/>
              <a:buChar char="•"/>
              <a:tabLst>
                <a:tab pos="104139" algn="l"/>
              </a:tabLst>
            </a:pPr>
            <a:r>
              <a:rPr sz="2000" spc="-5" dirty="0">
                <a:solidFill>
                  <a:srgbClr val="404040"/>
                </a:solidFill>
                <a:latin typeface="Calibri"/>
                <a:cs typeface="Calibri"/>
              </a:rPr>
              <a:t>Ensure that</a:t>
            </a:r>
            <a:r>
              <a:rPr sz="2000" spc="10" dirty="0">
                <a:solidFill>
                  <a:srgbClr val="404040"/>
                </a:solidFill>
                <a:latin typeface="Calibri"/>
                <a:cs typeface="Calibri"/>
              </a:rPr>
              <a:t> </a:t>
            </a:r>
            <a:r>
              <a:rPr sz="2000" dirty="0">
                <a:solidFill>
                  <a:srgbClr val="404040"/>
                </a:solidFill>
                <a:latin typeface="Calibri"/>
                <a:cs typeface="Calibri"/>
              </a:rPr>
              <a:t>no </a:t>
            </a:r>
            <a:r>
              <a:rPr sz="2000" spc="-10" dirty="0">
                <a:solidFill>
                  <a:srgbClr val="404040"/>
                </a:solidFill>
                <a:latin typeface="Calibri"/>
                <a:cs typeface="Calibri"/>
              </a:rPr>
              <a:t>insurance</a:t>
            </a:r>
            <a:r>
              <a:rPr sz="2000" dirty="0">
                <a:solidFill>
                  <a:srgbClr val="404040"/>
                </a:solidFill>
                <a:latin typeface="Calibri"/>
                <a:cs typeface="Calibri"/>
              </a:rPr>
              <a:t> </a:t>
            </a:r>
            <a:r>
              <a:rPr sz="2000" spc="-10" dirty="0">
                <a:solidFill>
                  <a:srgbClr val="404040"/>
                </a:solidFill>
                <a:latin typeface="Calibri"/>
                <a:cs typeface="Calibri"/>
              </a:rPr>
              <a:t>proceeds</a:t>
            </a:r>
            <a:r>
              <a:rPr sz="2000" dirty="0">
                <a:solidFill>
                  <a:srgbClr val="404040"/>
                </a:solidFill>
                <a:latin typeface="Calibri"/>
                <a:cs typeface="Calibri"/>
              </a:rPr>
              <a:t> or</a:t>
            </a:r>
            <a:r>
              <a:rPr sz="2000" spc="-10" dirty="0">
                <a:solidFill>
                  <a:srgbClr val="404040"/>
                </a:solidFill>
                <a:latin typeface="Calibri"/>
                <a:cs typeface="Calibri"/>
              </a:rPr>
              <a:t> </a:t>
            </a:r>
            <a:r>
              <a:rPr sz="2000" spc="-5" dirty="0">
                <a:solidFill>
                  <a:srgbClr val="404040"/>
                </a:solidFill>
                <a:latin typeface="Calibri"/>
                <a:cs typeface="Calibri"/>
              </a:rPr>
              <a:t>other</a:t>
            </a:r>
            <a:r>
              <a:rPr sz="2000" dirty="0">
                <a:solidFill>
                  <a:srgbClr val="404040"/>
                </a:solidFill>
                <a:latin typeface="Calibri"/>
                <a:cs typeface="Calibri"/>
              </a:rPr>
              <a:t> </a:t>
            </a:r>
            <a:r>
              <a:rPr sz="2000" spc="-5" dirty="0">
                <a:solidFill>
                  <a:srgbClr val="404040"/>
                </a:solidFill>
                <a:latin typeface="Calibri"/>
                <a:cs typeface="Calibri"/>
              </a:rPr>
              <a:t>financial assistance</a:t>
            </a:r>
            <a:r>
              <a:rPr sz="2000" spc="35" dirty="0">
                <a:solidFill>
                  <a:srgbClr val="404040"/>
                </a:solidFill>
                <a:latin typeface="Calibri"/>
                <a:cs typeface="Calibri"/>
              </a:rPr>
              <a:t> </a:t>
            </a:r>
            <a:r>
              <a:rPr sz="2000" spc="-5" dirty="0">
                <a:solidFill>
                  <a:srgbClr val="404040"/>
                </a:solidFill>
                <a:latin typeface="Calibri"/>
                <a:cs typeface="Calibri"/>
              </a:rPr>
              <a:t>has</a:t>
            </a:r>
            <a:r>
              <a:rPr sz="2000" spc="5" dirty="0">
                <a:solidFill>
                  <a:srgbClr val="404040"/>
                </a:solidFill>
                <a:latin typeface="Calibri"/>
                <a:cs typeface="Calibri"/>
              </a:rPr>
              <a:t> </a:t>
            </a:r>
            <a:r>
              <a:rPr sz="2000" spc="-5" dirty="0">
                <a:solidFill>
                  <a:srgbClr val="404040"/>
                </a:solidFill>
                <a:latin typeface="Calibri"/>
                <a:cs typeface="Calibri"/>
              </a:rPr>
              <a:t>been</a:t>
            </a:r>
            <a:r>
              <a:rPr sz="2000" spc="-10" dirty="0">
                <a:solidFill>
                  <a:srgbClr val="404040"/>
                </a:solidFill>
                <a:latin typeface="Calibri"/>
                <a:cs typeface="Calibri"/>
              </a:rPr>
              <a:t> received</a:t>
            </a:r>
            <a:r>
              <a:rPr sz="2000" spc="25" dirty="0">
                <a:solidFill>
                  <a:srgbClr val="404040"/>
                </a:solidFill>
                <a:latin typeface="Calibri"/>
                <a:cs typeface="Calibri"/>
              </a:rPr>
              <a:t> </a:t>
            </a:r>
            <a:r>
              <a:rPr sz="2000" dirty="0">
                <a:solidFill>
                  <a:srgbClr val="404040"/>
                </a:solidFill>
                <a:latin typeface="Calibri"/>
                <a:cs typeface="Calibri"/>
              </a:rPr>
              <a:t>or</a:t>
            </a:r>
            <a:r>
              <a:rPr sz="2000" spc="-10" dirty="0">
                <a:solidFill>
                  <a:srgbClr val="404040"/>
                </a:solidFill>
                <a:latin typeface="Calibri"/>
                <a:cs typeface="Calibri"/>
              </a:rPr>
              <a:t> </a:t>
            </a:r>
            <a:r>
              <a:rPr sz="2000" dirty="0">
                <a:solidFill>
                  <a:srgbClr val="404040"/>
                </a:solidFill>
                <a:latin typeface="Calibri"/>
                <a:cs typeface="Calibri"/>
              </a:rPr>
              <a:t>is</a:t>
            </a:r>
            <a:r>
              <a:rPr sz="2000" spc="5" dirty="0">
                <a:solidFill>
                  <a:srgbClr val="404040"/>
                </a:solidFill>
                <a:latin typeface="Calibri"/>
                <a:cs typeface="Calibri"/>
              </a:rPr>
              <a:t> </a:t>
            </a:r>
            <a:r>
              <a:rPr sz="2000" spc="-10" dirty="0">
                <a:solidFill>
                  <a:srgbClr val="404040"/>
                </a:solidFill>
                <a:latin typeface="Calibri"/>
                <a:cs typeface="Calibri"/>
              </a:rPr>
              <a:t>available</a:t>
            </a:r>
            <a:r>
              <a:rPr lang="en-US" sz="2000" spc="-10" dirty="0">
                <a:solidFill>
                  <a:srgbClr val="404040"/>
                </a:solidFill>
                <a:latin typeface="Calibri"/>
                <a:cs typeface="Calibri"/>
              </a:rPr>
              <a:t> </a:t>
            </a:r>
            <a:r>
              <a:rPr sz="2000" spc="-15" dirty="0">
                <a:solidFill>
                  <a:srgbClr val="404040"/>
                </a:solidFill>
                <a:latin typeface="Calibri"/>
                <a:cs typeface="Calibri"/>
              </a:rPr>
              <a:t>to</a:t>
            </a:r>
            <a:r>
              <a:rPr sz="2000" dirty="0">
                <a:solidFill>
                  <a:srgbClr val="404040"/>
                </a:solidFill>
                <a:latin typeface="Calibri"/>
                <a:cs typeface="Calibri"/>
              </a:rPr>
              <a:t> </a:t>
            </a:r>
            <a:r>
              <a:rPr sz="2000" spc="-15" dirty="0">
                <a:solidFill>
                  <a:srgbClr val="404040"/>
                </a:solidFill>
                <a:latin typeface="Calibri"/>
                <a:cs typeface="Calibri"/>
              </a:rPr>
              <a:t>pay</a:t>
            </a:r>
            <a:r>
              <a:rPr sz="2000" spc="-10" dirty="0">
                <a:solidFill>
                  <a:srgbClr val="404040"/>
                </a:solidFill>
                <a:latin typeface="Calibri"/>
                <a:cs typeface="Calibri"/>
              </a:rPr>
              <a:t> costs</a:t>
            </a:r>
            <a:r>
              <a:rPr sz="2000" spc="5" dirty="0">
                <a:solidFill>
                  <a:srgbClr val="404040"/>
                </a:solidFill>
                <a:latin typeface="Calibri"/>
                <a:cs typeface="Calibri"/>
              </a:rPr>
              <a:t> </a:t>
            </a:r>
            <a:r>
              <a:rPr sz="2000" dirty="0">
                <a:solidFill>
                  <a:srgbClr val="404040"/>
                </a:solidFill>
                <a:latin typeface="Calibri"/>
                <a:cs typeface="Calibri"/>
              </a:rPr>
              <a:t>INTENDED</a:t>
            </a:r>
            <a:r>
              <a:rPr sz="2000" spc="-45" dirty="0">
                <a:solidFill>
                  <a:srgbClr val="404040"/>
                </a:solidFill>
                <a:latin typeface="Calibri"/>
                <a:cs typeface="Calibri"/>
              </a:rPr>
              <a:t> </a:t>
            </a:r>
            <a:r>
              <a:rPr sz="2000" spc="-35" dirty="0">
                <a:solidFill>
                  <a:srgbClr val="404040"/>
                </a:solidFill>
                <a:latin typeface="Calibri"/>
                <a:cs typeface="Calibri"/>
              </a:rPr>
              <a:t>TO</a:t>
            </a:r>
            <a:r>
              <a:rPr sz="2000" dirty="0">
                <a:solidFill>
                  <a:srgbClr val="404040"/>
                </a:solidFill>
                <a:latin typeface="Calibri"/>
                <a:cs typeface="Calibri"/>
              </a:rPr>
              <a:t> BE</a:t>
            </a:r>
            <a:r>
              <a:rPr sz="2000" spc="-10" dirty="0">
                <a:solidFill>
                  <a:srgbClr val="404040"/>
                </a:solidFill>
                <a:latin typeface="Calibri"/>
                <a:cs typeface="Calibri"/>
              </a:rPr>
              <a:t> </a:t>
            </a:r>
            <a:r>
              <a:rPr sz="2000" spc="-5" dirty="0">
                <a:solidFill>
                  <a:srgbClr val="404040"/>
                </a:solidFill>
                <a:latin typeface="Calibri"/>
                <a:cs typeface="Calibri"/>
              </a:rPr>
              <a:t>charged</a:t>
            </a:r>
            <a:r>
              <a:rPr sz="2000" spc="-15" dirty="0">
                <a:solidFill>
                  <a:srgbClr val="404040"/>
                </a:solidFill>
                <a:latin typeface="Calibri"/>
                <a:cs typeface="Calibri"/>
              </a:rPr>
              <a:t> to</a:t>
            </a:r>
            <a:r>
              <a:rPr sz="2000" dirty="0">
                <a:solidFill>
                  <a:srgbClr val="404040"/>
                </a:solidFill>
                <a:latin typeface="Calibri"/>
                <a:cs typeface="Calibri"/>
              </a:rPr>
              <a:t> the</a:t>
            </a:r>
            <a:r>
              <a:rPr sz="2000" spc="-5" dirty="0">
                <a:solidFill>
                  <a:srgbClr val="404040"/>
                </a:solidFill>
                <a:latin typeface="Calibri"/>
                <a:cs typeface="Calibri"/>
              </a:rPr>
              <a:t> IHBG-</a:t>
            </a:r>
            <a:r>
              <a:rPr lang="en-US" sz="2000" spc="-5" dirty="0">
                <a:solidFill>
                  <a:srgbClr val="404040"/>
                </a:solidFill>
                <a:latin typeface="Calibri"/>
                <a:cs typeface="Calibri"/>
              </a:rPr>
              <a:t>ARP</a:t>
            </a:r>
            <a:r>
              <a:rPr sz="2000" spc="-15" dirty="0">
                <a:solidFill>
                  <a:srgbClr val="404040"/>
                </a:solidFill>
                <a:latin typeface="Calibri"/>
                <a:cs typeface="Calibri"/>
              </a:rPr>
              <a:t> grant</a:t>
            </a:r>
            <a:r>
              <a:rPr lang="en-US" sz="2000" spc="-15" dirty="0">
                <a:solidFill>
                  <a:srgbClr val="404040"/>
                </a:solidFill>
                <a:latin typeface="Calibri"/>
                <a:cs typeface="Calibri"/>
              </a:rPr>
              <a:t>.</a:t>
            </a:r>
            <a:endParaRPr sz="2000" dirty="0">
              <a:latin typeface="Calibri"/>
              <a:cs typeface="Calibri"/>
            </a:endParaRPr>
          </a:p>
          <a:p>
            <a:pPr marL="355599" indent="-342900">
              <a:lnSpc>
                <a:spcPct val="100000"/>
              </a:lnSpc>
              <a:spcBef>
                <a:spcPts val="1155"/>
              </a:spcBef>
              <a:buSzPct val="95000"/>
              <a:buFont typeface="Arial" panose="020B0604020202020204" pitchFamily="34" charset="0"/>
              <a:buChar char="•"/>
              <a:tabLst>
                <a:tab pos="104139" algn="l"/>
              </a:tabLst>
            </a:pPr>
            <a:r>
              <a:rPr sz="2000" spc="-10" dirty="0">
                <a:solidFill>
                  <a:srgbClr val="404040"/>
                </a:solidFill>
                <a:latin typeface="Calibri"/>
                <a:cs typeface="Calibri"/>
              </a:rPr>
              <a:t>Recipient</a:t>
            </a:r>
            <a:r>
              <a:rPr sz="2000" dirty="0">
                <a:solidFill>
                  <a:srgbClr val="404040"/>
                </a:solidFill>
                <a:latin typeface="Calibri"/>
                <a:cs typeface="Calibri"/>
              </a:rPr>
              <a:t> </a:t>
            </a:r>
            <a:r>
              <a:rPr sz="2000" spc="-10" dirty="0">
                <a:solidFill>
                  <a:srgbClr val="404040"/>
                </a:solidFill>
                <a:latin typeface="Calibri"/>
                <a:cs typeface="Calibri"/>
              </a:rPr>
              <a:t>retains</a:t>
            </a:r>
            <a:r>
              <a:rPr sz="2000" spc="30" dirty="0">
                <a:solidFill>
                  <a:srgbClr val="404040"/>
                </a:solidFill>
                <a:latin typeface="Calibri"/>
                <a:cs typeface="Calibri"/>
              </a:rPr>
              <a:t> </a:t>
            </a:r>
            <a:r>
              <a:rPr sz="2000" dirty="0">
                <a:solidFill>
                  <a:srgbClr val="404040"/>
                </a:solidFill>
                <a:latin typeface="Calibri"/>
                <a:cs typeface="Calibri"/>
              </a:rPr>
              <a:t>a</a:t>
            </a:r>
            <a:r>
              <a:rPr sz="2000" spc="-10" dirty="0">
                <a:solidFill>
                  <a:srgbClr val="404040"/>
                </a:solidFill>
                <a:latin typeface="Calibri"/>
                <a:cs typeface="Calibri"/>
              </a:rPr>
              <a:t> </a:t>
            </a:r>
            <a:r>
              <a:rPr sz="2000" spc="-5" dirty="0">
                <a:solidFill>
                  <a:srgbClr val="404040"/>
                </a:solidFill>
                <a:latin typeface="Calibri"/>
                <a:cs typeface="Calibri"/>
              </a:rPr>
              <a:t>copy</a:t>
            </a:r>
            <a:r>
              <a:rPr sz="2000" spc="-10" dirty="0">
                <a:solidFill>
                  <a:srgbClr val="404040"/>
                </a:solidFill>
                <a:latin typeface="Calibri"/>
                <a:cs typeface="Calibri"/>
              </a:rPr>
              <a:t> </a:t>
            </a:r>
            <a:r>
              <a:rPr sz="2000" spc="-5" dirty="0">
                <a:solidFill>
                  <a:srgbClr val="404040"/>
                </a:solidFill>
                <a:latin typeface="Calibri"/>
                <a:cs typeface="Calibri"/>
              </a:rPr>
              <a:t>of </a:t>
            </a:r>
            <a:r>
              <a:rPr sz="2000" dirty="0">
                <a:solidFill>
                  <a:srgbClr val="404040"/>
                </a:solidFill>
                <a:latin typeface="Calibri"/>
                <a:cs typeface="Calibri"/>
              </a:rPr>
              <a:t>the</a:t>
            </a:r>
            <a:r>
              <a:rPr sz="2000" spc="-5" dirty="0">
                <a:solidFill>
                  <a:srgbClr val="404040"/>
                </a:solidFill>
                <a:latin typeface="Calibri"/>
                <a:cs typeface="Calibri"/>
              </a:rPr>
              <a:t> duplication of benefits analysis</a:t>
            </a:r>
            <a:r>
              <a:rPr sz="2000" spc="25" dirty="0">
                <a:solidFill>
                  <a:srgbClr val="404040"/>
                </a:solidFill>
                <a:latin typeface="Calibri"/>
                <a:cs typeface="Calibri"/>
              </a:rPr>
              <a:t> </a:t>
            </a:r>
            <a:r>
              <a:rPr sz="2000" spc="-15" dirty="0">
                <a:solidFill>
                  <a:srgbClr val="404040"/>
                </a:solidFill>
                <a:latin typeface="Calibri"/>
                <a:cs typeface="Calibri"/>
              </a:rPr>
              <a:t>for</a:t>
            </a:r>
            <a:r>
              <a:rPr sz="2000" spc="-20" dirty="0">
                <a:solidFill>
                  <a:srgbClr val="404040"/>
                </a:solidFill>
                <a:latin typeface="Calibri"/>
                <a:cs typeface="Calibri"/>
              </a:rPr>
              <a:t> </a:t>
            </a:r>
            <a:r>
              <a:rPr sz="2000" spc="-5" dirty="0">
                <a:solidFill>
                  <a:srgbClr val="404040"/>
                </a:solidFill>
                <a:latin typeface="Calibri"/>
                <a:cs typeface="Calibri"/>
              </a:rPr>
              <a:t>monitoring</a:t>
            </a:r>
            <a:r>
              <a:rPr sz="2000" dirty="0">
                <a:solidFill>
                  <a:srgbClr val="404040"/>
                </a:solidFill>
                <a:latin typeface="Calibri"/>
                <a:cs typeface="Calibri"/>
              </a:rPr>
              <a:t> purposes</a:t>
            </a:r>
            <a:r>
              <a:rPr lang="en-US" sz="2000" dirty="0">
                <a:solidFill>
                  <a:srgbClr val="404040"/>
                </a:solidFill>
                <a:latin typeface="Calibri"/>
                <a:cs typeface="Calibri"/>
              </a:rPr>
              <a:t>.</a:t>
            </a:r>
            <a:endParaRPr sz="2000" dirty="0">
              <a:latin typeface="Calibri"/>
              <a:cs typeface="Calibri"/>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44</a:t>
            </a:fld>
            <a:endParaRPr lang="en-US" dirty="0"/>
          </a:p>
        </p:txBody>
      </p:sp>
    </p:spTree>
    <p:extLst>
      <p:ext uri="{BB962C8B-B14F-4D97-AF65-F5344CB8AC3E}">
        <p14:creationId xmlns:p14="http://schemas.microsoft.com/office/powerpoint/2010/main" val="3471007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D951D1C-BE87-483C-A865-004A770D7920}"/>
              </a:ext>
            </a:extLst>
          </p:cNvPr>
          <p:cNvSpPr>
            <a:spLocks noGrp="1"/>
          </p:cNvSpPr>
          <p:nvPr>
            <p:ph type="ctrTitle"/>
          </p:nvPr>
        </p:nvSpPr>
        <p:spPr>
          <a:xfrm>
            <a:off x="1097280" y="758952"/>
            <a:ext cx="10058400" cy="3892168"/>
          </a:xfrm>
        </p:spPr>
        <p:txBody>
          <a:bodyPr>
            <a:normAutofit/>
          </a:bodyPr>
          <a:lstStyle/>
          <a:p>
            <a:r>
              <a:rPr lang="en-US" sz="6000" dirty="0">
                <a:solidFill>
                  <a:schemeClr val="tx1"/>
                </a:solidFill>
                <a:latin typeface="+mj-lt"/>
              </a:rPr>
              <a:t>Applying for the IHBG-ARP Grant</a:t>
            </a:r>
            <a:endParaRPr lang="en-US" sz="6000" dirty="0"/>
          </a:p>
        </p:txBody>
      </p:sp>
      <p:sp>
        <p:nvSpPr>
          <p:cNvPr id="12" name="Rectangle 11">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ubtitle 4">
            <a:extLst>
              <a:ext uri="{FF2B5EF4-FFF2-40B4-BE49-F238E27FC236}">
                <a16:creationId xmlns:a16="http://schemas.microsoft.com/office/drawing/2014/main" id="{71248565-23BF-46E5-AD9B-2F4525C38128}"/>
              </a:ext>
            </a:extLst>
          </p:cNvPr>
          <p:cNvSpPr>
            <a:spLocks noGrp="1"/>
          </p:cNvSpPr>
          <p:nvPr>
            <p:ph type="subTitle" idx="1"/>
          </p:nvPr>
        </p:nvSpPr>
        <p:spPr>
          <a:xfrm>
            <a:off x="1100051" y="5225240"/>
            <a:ext cx="10058400" cy="1143000"/>
          </a:xfrm>
        </p:spPr>
        <p:txBody>
          <a:bodyPr>
            <a:normAutofit/>
          </a:bodyPr>
          <a:lstStyle/>
          <a:p>
            <a:endParaRPr lang="en-US" dirty="0">
              <a:solidFill>
                <a:srgbClr val="FFFFFF"/>
              </a:solidFill>
            </a:endParaRPr>
          </a:p>
        </p:txBody>
      </p:sp>
      <p:sp>
        <p:nvSpPr>
          <p:cNvPr id="14" name="Rectangle 13">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6"/>
          <p:cNvSpPr>
            <a:spLocks noGrp="1"/>
          </p:cNvSpPr>
          <p:nvPr>
            <p:ph type="sldNum" sz="quarter" idx="12"/>
          </p:nvPr>
        </p:nvSpPr>
        <p:spPr/>
        <p:txBody>
          <a:bodyPr/>
          <a:lstStyle/>
          <a:p>
            <a:fld id="{E760783A-A40A-4A5E-95F7-ACFE048AA298}" type="slidenum">
              <a:rPr lang="en-US" smtClean="0"/>
              <a:t>45</a:t>
            </a:fld>
            <a:endParaRPr lang="en-US" dirty="0"/>
          </a:p>
        </p:txBody>
      </p:sp>
    </p:spTree>
    <p:extLst>
      <p:ext uri="{BB962C8B-B14F-4D97-AF65-F5344CB8AC3E}">
        <p14:creationId xmlns:p14="http://schemas.microsoft.com/office/powerpoint/2010/main" val="1721260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423" y="0"/>
            <a:ext cx="11481713" cy="1450757"/>
          </a:xfrm>
          <a:prstGeom prst="rect">
            <a:avLst/>
          </a:prstGeom>
        </p:spPr>
        <p:txBody>
          <a:bodyPr vert="horz" lIns="91440" tIns="45720" rIns="91440" bIns="45720" rtlCol="0" anchor="ctr">
            <a:normAutofit/>
          </a:bodyPr>
          <a:lstStyle/>
          <a:p>
            <a:r>
              <a:rPr lang="en-US" sz="4400" b="1" dirty="0">
                <a:solidFill>
                  <a:schemeClr val="tx1"/>
                </a:solidFill>
                <a:latin typeface="+mj-lt"/>
              </a:rPr>
              <a:t>Indian Tribes Eligible to Receive IHBG-ARP Funds</a:t>
            </a:r>
          </a:p>
        </p:txBody>
      </p:sp>
      <p:sp>
        <p:nvSpPr>
          <p:cNvPr id="3" name="object 3"/>
          <p:cNvSpPr txBox="1"/>
          <p:nvPr/>
        </p:nvSpPr>
        <p:spPr>
          <a:xfrm>
            <a:off x="541422" y="1843488"/>
            <a:ext cx="11321714" cy="2824765"/>
          </a:xfrm>
          <a:prstGeom prst="rect">
            <a:avLst/>
          </a:prstGeom>
        </p:spPr>
        <p:txBody>
          <a:bodyPr vert="horz" lIns="0" tIns="45720" rIns="0" bIns="45720" rtlCol="0">
            <a:noAutofit/>
          </a:bodyPr>
          <a:lstStyle/>
          <a:p>
            <a:pPr marL="354965" marR="432434" indent="-342900" defTabSz="914400">
              <a:lnSpc>
                <a:spcPct val="90000"/>
              </a:lnSpc>
              <a:spcBef>
                <a:spcPts val="985"/>
              </a:spcBef>
              <a:buSzPct val="100000"/>
              <a:buFont typeface="Arial" panose="020B0604020202020204" pitchFamily="34" charset="0"/>
              <a:buChar char="•"/>
              <a:tabLst>
                <a:tab pos="299085" algn="l"/>
                <a:tab pos="299720" algn="l"/>
              </a:tabLst>
            </a:pPr>
            <a:r>
              <a:rPr lang="en-US" sz="2400" spc="-15" dirty="0">
                <a:solidFill>
                  <a:schemeClr val="tx1">
                    <a:lumMod val="75000"/>
                    <a:lumOff val="25000"/>
                  </a:schemeClr>
                </a:solidFill>
              </a:rPr>
              <a:t>On</a:t>
            </a:r>
            <a:r>
              <a:rPr lang="en-US" sz="2400" spc="-45" dirty="0">
                <a:solidFill>
                  <a:schemeClr val="tx1">
                    <a:lumMod val="75000"/>
                    <a:lumOff val="25000"/>
                  </a:schemeClr>
                </a:solidFill>
              </a:rPr>
              <a:t> </a:t>
            </a:r>
            <a:r>
              <a:rPr lang="en-US" sz="2400" spc="-30" dirty="0">
                <a:solidFill>
                  <a:schemeClr val="tx1">
                    <a:lumMod val="75000"/>
                    <a:lumOff val="25000"/>
                  </a:schemeClr>
                </a:solidFill>
              </a:rPr>
              <a:t>March</a:t>
            </a:r>
            <a:r>
              <a:rPr lang="en-US" sz="2400" spc="-40" dirty="0">
                <a:solidFill>
                  <a:schemeClr val="tx1">
                    <a:lumMod val="75000"/>
                    <a:lumOff val="25000"/>
                  </a:schemeClr>
                </a:solidFill>
              </a:rPr>
              <a:t> </a:t>
            </a:r>
            <a:r>
              <a:rPr lang="en-US" sz="2400" spc="-25" dirty="0">
                <a:solidFill>
                  <a:schemeClr val="tx1">
                    <a:lumMod val="75000"/>
                    <a:lumOff val="25000"/>
                  </a:schemeClr>
                </a:solidFill>
              </a:rPr>
              <a:t>25,</a:t>
            </a:r>
            <a:r>
              <a:rPr lang="en-US" sz="2400" spc="-20" dirty="0">
                <a:solidFill>
                  <a:schemeClr val="tx1">
                    <a:lumMod val="75000"/>
                    <a:lumOff val="25000"/>
                  </a:schemeClr>
                </a:solidFill>
              </a:rPr>
              <a:t> </a:t>
            </a:r>
            <a:r>
              <a:rPr lang="en-US" sz="2400" spc="-30" dirty="0">
                <a:solidFill>
                  <a:schemeClr val="tx1">
                    <a:lumMod val="75000"/>
                    <a:lumOff val="25000"/>
                  </a:schemeClr>
                </a:solidFill>
              </a:rPr>
              <a:t>2021,</a:t>
            </a:r>
            <a:r>
              <a:rPr lang="en-US" sz="2400" spc="-10" dirty="0">
                <a:solidFill>
                  <a:schemeClr val="tx1">
                    <a:lumMod val="75000"/>
                    <a:lumOff val="25000"/>
                  </a:schemeClr>
                </a:solidFill>
              </a:rPr>
              <a:t> </a:t>
            </a:r>
            <a:r>
              <a:rPr lang="en-US" sz="2400" spc="-25" dirty="0">
                <a:solidFill>
                  <a:schemeClr val="tx1">
                    <a:lumMod val="75000"/>
                    <a:lumOff val="25000"/>
                  </a:schemeClr>
                </a:solidFill>
              </a:rPr>
              <a:t>HUD</a:t>
            </a:r>
            <a:r>
              <a:rPr lang="en-US" sz="2400" spc="-40" dirty="0">
                <a:solidFill>
                  <a:schemeClr val="tx1">
                    <a:lumMod val="75000"/>
                    <a:lumOff val="25000"/>
                  </a:schemeClr>
                </a:solidFill>
              </a:rPr>
              <a:t> </a:t>
            </a:r>
            <a:r>
              <a:rPr lang="en-US" sz="2400" spc="-25" dirty="0">
                <a:solidFill>
                  <a:schemeClr val="tx1">
                    <a:lumMod val="75000"/>
                    <a:lumOff val="25000"/>
                  </a:schemeClr>
                </a:solidFill>
              </a:rPr>
              <a:t>published</a:t>
            </a:r>
            <a:r>
              <a:rPr lang="en-US" sz="2400" spc="-65" dirty="0">
                <a:solidFill>
                  <a:schemeClr val="tx1">
                    <a:lumMod val="75000"/>
                    <a:lumOff val="25000"/>
                  </a:schemeClr>
                </a:solidFill>
              </a:rPr>
              <a:t> </a:t>
            </a:r>
            <a:r>
              <a:rPr lang="en-US" sz="2400" spc="-25" dirty="0">
                <a:solidFill>
                  <a:schemeClr val="tx1">
                    <a:lumMod val="75000"/>
                    <a:lumOff val="25000"/>
                  </a:schemeClr>
                </a:solidFill>
              </a:rPr>
              <a:t>IHBG-ARP</a:t>
            </a:r>
            <a:r>
              <a:rPr lang="en-US" sz="2400" spc="-30" dirty="0">
                <a:solidFill>
                  <a:schemeClr val="tx1">
                    <a:lumMod val="75000"/>
                    <a:lumOff val="25000"/>
                  </a:schemeClr>
                </a:solidFill>
              </a:rPr>
              <a:t> </a:t>
            </a:r>
            <a:r>
              <a:rPr lang="en-US" sz="2400" spc="-35" dirty="0">
                <a:solidFill>
                  <a:schemeClr val="tx1">
                    <a:lumMod val="75000"/>
                    <a:lumOff val="25000"/>
                  </a:schemeClr>
                </a:solidFill>
              </a:rPr>
              <a:t>grant</a:t>
            </a:r>
            <a:r>
              <a:rPr lang="en-US" sz="2400" spc="-50" dirty="0">
                <a:solidFill>
                  <a:schemeClr val="tx1">
                    <a:lumMod val="75000"/>
                    <a:lumOff val="25000"/>
                  </a:schemeClr>
                </a:solidFill>
              </a:rPr>
              <a:t> </a:t>
            </a:r>
            <a:r>
              <a:rPr lang="en-US" sz="2400" spc="-30" dirty="0">
                <a:solidFill>
                  <a:schemeClr val="tx1">
                    <a:lumMod val="75000"/>
                    <a:lumOff val="25000"/>
                  </a:schemeClr>
                </a:solidFill>
              </a:rPr>
              <a:t>allocations</a:t>
            </a:r>
            <a:r>
              <a:rPr lang="en-US" sz="2400" spc="-80" dirty="0">
                <a:solidFill>
                  <a:schemeClr val="tx1">
                    <a:lumMod val="75000"/>
                    <a:lumOff val="25000"/>
                  </a:schemeClr>
                </a:solidFill>
              </a:rPr>
              <a:t> </a:t>
            </a:r>
            <a:r>
              <a:rPr lang="en-US" sz="2400" spc="-30" dirty="0">
                <a:solidFill>
                  <a:schemeClr val="tx1">
                    <a:lumMod val="75000"/>
                    <a:lumOff val="25000"/>
                  </a:schemeClr>
                </a:solidFill>
              </a:rPr>
              <a:t>for</a:t>
            </a:r>
            <a:r>
              <a:rPr lang="en-US" sz="2400" spc="-20" dirty="0">
                <a:solidFill>
                  <a:schemeClr val="tx1">
                    <a:lumMod val="75000"/>
                    <a:lumOff val="25000"/>
                  </a:schemeClr>
                </a:solidFill>
              </a:rPr>
              <a:t> all</a:t>
            </a:r>
            <a:r>
              <a:rPr lang="en-US" sz="2400" spc="-75" dirty="0">
                <a:solidFill>
                  <a:schemeClr val="tx1">
                    <a:lumMod val="75000"/>
                    <a:lumOff val="25000"/>
                  </a:schemeClr>
                </a:solidFill>
              </a:rPr>
              <a:t> </a:t>
            </a:r>
            <a:r>
              <a:rPr lang="en-US" sz="2400" spc="-25" dirty="0">
                <a:solidFill>
                  <a:schemeClr val="tx1">
                    <a:lumMod val="75000"/>
                    <a:lumOff val="25000"/>
                  </a:schemeClr>
                </a:solidFill>
              </a:rPr>
              <a:t>Indian</a:t>
            </a:r>
            <a:r>
              <a:rPr lang="en-US" sz="2400" spc="-75" dirty="0">
                <a:solidFill>
                  <a:schemeClr val="tx1">
                    <a:lumMod val="75000"/>
                    <a:lumOff val="25000"/>
                  </a:schemeClr>
                </a:solidFill>
              </a:rPr>
              <a:t> </a:t>
            </a:r>
            <a:r>
              <a:rPr lang="en-US" sz="2400" spc="-25" dirty="0">
                <a:solidFill>
                  <a:schemeClr val="tx1">
                    <a:lumMod val="75000"/>
                    <a:lumOff val="25000"/>
                  </a:schemeClr>
                </a:solidFill>
              </a:rPr>
              <a:t>tribes</a:t>
            </a:r>
            <a:r>
              <a:rPr lang="en-US" sz="2400" spc="-40" dirty="0">
                <a:solidFill>
                  <a:schemeClr val="tx1">
                    <a:lumMod val="75000"/>
                    <a:lumOff val="25000"/>
                  </a:schemeClr>
                </a:solidFill>
              </a:rPr>
              <a:t> </a:t>
            </a:r>
            <a:r>
              <a:rPr lang="en-US" sz="2400" spc="-25" dirty="0">
                <a:solidFill>
                  <a:schemeClr val="tx1">
                    <a:lumMod val="75000"/>
                    <a:lumOff val="25000"/>
                  </a:schemeClr>
                </a:solidFill>
              </a:rPr>
              <a:t>that</a:t>
            </a:r>
            <a:r>
              <a:rPr lang="en-US" sz="2400" spc="-50" dirty="0">
                <a:solidFill>
                  <a:schemeClr val="tx1">
                    <a:lumMod val="75000"/>
                    <a:lumOff val="25000"/>
                  </a:schemeClr>
                </a:solidFill>
              </a:rPr>
              <a:t> </a:t>
            </a:r>
            <a:r>
              <a:rPr lang="en-US" sz="2400" spc="-30" dirty="0">
                <a:solidFill>
                  <a:schemeClr val="tx1">
                    <a:lumMod val="75000"/>
                    <a:lumOff val="25000"/>
                  </a:schemeClr>
                </a:solidFill>
              </a:rPr>
              <a:t>are</a:t>
            </a:r>
            <a:r>
              <a:rPr lang="en-US" sz="2400" spc="-40" dirty="0">
                <a:solidFill>
                  <a:schemeClr val="tx1">
                    <a:lumMod val="75000"/>
                    <a:lumOff val="25000"/>
                  </a:schemeClr>
                </a:solidFill>
              </a:rPr>
              <a:t> </a:t>
            </a:r>
            <a:r>
              <a:rPr lang="en-US" sz="2400" spc="-25" dirty="0">
                <a:solidFill>
                  <a:schemeClr val="tx1">
                    <a:lumMod val="75000"/>
                    <a:lumOff val="25000"/>
                  </a:schemeClr>
                </a:solidFill>
              </a:rPr>
              <a:t>eligible</a:t>
            </a:r>
            <a:r>
              <a:rPr lang="en-US" sz="2400" spc="-70" dirty="0">
                <a:solidFill>
                  <a:schemeClr val="tx1">
                    <a:lumMod val="75000"/>
                    <a:lumOff val="25000"/>
                  </a:schemeClr>
                </a:solidFill>
              </a:rPr>
              <a:t> </a:t>
            </a:r>
            <a:r>
              <a:rPr lang="en-US" sz="2400" spc="-20" dirty="0">
                <a:solidFill>
                  <a:schemeClr val="tx1">
                    <a:lumMod val="75000"/>
                    <a:lumOff val="25000"/>
                  </a:schemeClr>
                </a:solidFill>
              </a:rPr>
              <a:t>to</a:t>
            </a:r>
            <a:r>
              <a:rPr lang="en-US" sz="2400" spc="-45" dirty="0">
                <a:solidFill>
                  <a:schemeClr val="tx1">
                    <a:lumMod val="75000"/>
                    <a:lumOff val="25000"/>
                  </a:schemeClr>
                </a:solidFill>
              </a:rPr>
              <a:t> </a:t>
            </a:r>
            <a:r>
              <a:rPr lang="en-US" sz="2400" spc="-35" dirty="0">
                <a:solidFill>
                  <a:schemeClr val="tx1">
                    <a:lumMod val="75000"/>
                    <a:lumOff val="25000"/>
                  </a:schemeClr>
                </a:solidFill>
              </a:rPr>
              <a:t>receive </a:t>
            </a:r>
            <a:r>
              <a:rPr lang="en-US" sz="2400" spc="-350" dirty="0">
                <a:solidFill>
                  <a:schemeClr val="tx1">
                    <a:lumMod val="75000"/>
                    <a:lumOff val="25000"/>
                  </a:schemeClr>
                </a:solidFill>
              </a:rPr>
              <a:t> </a:t>
            </a:r>
            <a:r>
              <a:rPr lang="en-US" sz="2400" spc="-25" dirty="0">
                <a:solidFill>
                  <a:schemeClr val="tx1">
                    <a:lumMod val="75000"/>
                    <a:lumOff val="25000"/>
                  </a:schemeClr>
                </a:solidFill>
              </a:rPr>
              <a:t>funding. </a:t>
            </a:r>
            <a:r>
              <a:rPr lang="en-US" sz="2400" spc="-25" dirty="0">
                <a:solidFill>
                  <a:srgbClr val="0070C0"/>
                </a:solidFill>
                <a:hlinkClick r:id="rId2">
                  <a:extLst>
                    <a:ext uri="{A12FA001-AC4F-418D-AE19-62706E023703}">
                      <ahyp:hlinkClr xmlns:ahyp="http://schemas.microsoft.com/office/drawing/2018/hyperlinkcolor" val="tx"/>
                    </a:ext>
                  </a:extLst>
                </a:hlinkClick>
              </a:rPr>
              <a:t>These</a:t>
            </a:r>
            <a:r>
              <a:rPr lang="en-US" sz="2400" spc="-50" dirty="0">
                <a:solidFill>
                  <a:srgbClr val="0070C0"/>
                </a:solidFill>
                <a:hlinkClick r:id="rId2">
                  <a:extLst>
                    <a:ext uri="{A12FA001-AC4F-418D-AE19-62706E023703}">
                      <ahyp:hlinkClr xmlns:ahyp="http://schemas.microsoft.com/office/drawing/2018/hyperlinkcolor" val="tx"/>
                    </a:ext>
                  </a:extLst>
                </a:hlinkClick>
              </a:rPr>
              <a:t> </a:t>
            </a:r>
            <a:r>
              <a:rPr lang="en-US" sz="2400" spc="-30" dirty="0">
                <a:solidFill>
                  <a:srgbClr val="0070C0"/>
                </a:solidFill>
                <a:hlinkClick r:id="rId2">
                  <a:extLst>
                    <a:ext uri="{A12FA001-AC4F-418D-AE19-62706E023703}">
                      <ahyp:hlinkClr xmlns:ahyp="http://schemas.microsoft.com/office/drawing/2018/hyperlinkcolor" val="tx"/>
                    </a:ext>
                  </a:extLst>
                </a:hlinkClick>
              </a:rPr>
              <a:t>allocations</a:t>
            </a:r>
            <a:r>
              <a:rPr lang="en-US" sz="2400" spc="-65" dirty="0">
                <a:solidFill>
                  <a:srgbClr val="0070C0"/>
                </a:solidFill>
                <a:hlinkClick r:id="rId2">
                  <a:extLst>
                    <a:ext uri="{A12FA001-AC4F-418D-AE19-62706E023703}">
                      <ahyp:hlinkClr xmlns:ahyp="http://schemas.microsoft.com/office/drawing/2018/hyperlinkcolor" val="tx"/>
                    </a:ext>
                  </a:extLst>
                </a:hlinkClick>
              </a:rPr>
              <a:t> </a:t>
            </a:r>
            <a:r>
              <a:rPr lang="en-US" sz="2400" spc="-30" dirty="0">
                <a:solidFill>
                  <a:srgbClr val="0070C0"/>
                </a:solidFill>
                <a:hlinkClick r:id="rId2">
                  <a:extLst>
                    <a:ext uri="{A12FA001-AC4F-418D-AE19-62706E023703}">
                      <ahyp:hlinkClr xmlns:ahyp="http://schemas.microsoft.com/office/drawing/2018/hyperlinkcolor" val="tx"/>
                    </a:ext>
                  </a:extLst>
                </a:hlinkClick>
              </a:rPr>
              <a:t>are</a:t>
            </a:r>
            <a:r>
              <a:rPr lang="en-US" sz="2400" spc="-35" dirty="0">
                <a:solidFill>
                  <a:srgbClr val="0070C0"/>
                </a:solidFill>
                <a:hlinkClick r:id="rId2">
                  <a:extLst>
                    <a:ext uri="{A12FA001-AC4F-418D-AE19-62706E023703}">
                      <ahyp:hlinkClr xmlns:ahyp="http://schemas.microsoft.com/office/drawing/2018/hyperlinkcolor" val="tx"/>
                    </a:ext>
                  </a:extLst>
                </a:hlinkClick>
              </a:rPr>
              <a:t> </a:t>
            </a:r>
            <a:r>
              <a:rPr lang="en-US" sz="2400" spc="-30" dirty="0">
                <a:solidFill>
                  <a:srgbClr val="0070C0"/>
                </a:solidFill>
                <a:hlinkClick r:id="rId2">
                  <a:extLst>
                    <a:ext uri="{A12FA001-AC4F-418D-AE19-62706E023703}">
                      <ahyp:hlinkClr xmlns:ahyp="http://schemas.microsoft.com/office/drawing/2018/hyperlinkcolor" val="tx"/>
                    </a:ext>
                  </a:extLst>
                </a:hlinkClick>
              </a:rPr>
              <a:t>available</a:t>
            </a:r>
            <a:r>
              <a:rPr lang="en-US" sz="2400" spc="-70" dirty="0">
                <a:solidFill>
                  <a:srgbClr val="0070C0"/>
                </a:solidFill>
                <a:hlinkClick r:id="rId2">
                  <a:extLst>
                    <a:ext uri="{A12FA001-AC4F-418D-AE19-62706E023703}">
                      <ahyp:hlinkClr xmlns:ahyp="http://schemas.microsoft.com/office/drawing/2018/hyperlinkcolor" val="tx"/>
                    </a:ext>
                  </a:extLst>
                </a:hlinkClick>
              </a:rPr>
              <a:t> </a:t>
            </a:r>
            <a:r>
              <a:rPr lang="en-US" sz="2400" spc="-20" dirty="0">
                <a:solidFill>
                  <a:srgbClr val="0070C0"/>
                </a:solidFill>
                <a:hlinkClick r:id="rId2">
                  <a:extLst>
                    <a:ext uri="{A12FA001-AC4F-418D-AE19-62706E023703}">
                      <ahyp:hlinkClr xmlns:ahyp="http://schemas.microsoft.com/office/drawing/2018/hyperlinkcolor" val="tx"/>
                    </a:ext>
                  </a:extLst>
                </a:hlinkClick>
              </a:rPr>
              <a:t>at:</a:t>
            </a:r>
            <a:br>
              <a:rPr lang="en-US" sz="2400" spc="-20" dirty="0">
                <a:solidFill>
                  <a:srgbClr val="0070C0"/>
                </a:solidFill>
              </a:rPr>
            </a:br>
            <a:r>
              <a:rPr lang="en-US" sz="2400" u="sng" spc="-20" dirty="0">
                <a:solidFill>
                  <a:srgbClr val="0070C0"/>
                </a:solidFill>
              </a:rPr>
              <a:t>https://www.hud.gov/sites/dfiles/PIH/documents/IHBG-ARP_for_Codetalk3.24.21.pdf</a:t>
            </a:r>
            <a:endParaRPr lang="en-US" sz="2400" u="sng" dirty="0">
              <a:solidFill>
                <a:srgbClr val="0070C0"/>
              </a:solidFill>
            </a:endParaRPr>
          </a:p>
          <a:p>
            <a:pPr marL="354965" marR="230504" indent="-342900" defTabSz="914400">
              <a:lnSpc>
                <a:spcPct val="90000"/>
              </a:lnSpc>
              <a:spcBef>
                <a:spcPts val="969"/>
              </a:spcBef>
              <a:buSzPct val="100000"/>
              <a:buFont typeface="Arial" panose="020B0604020202020204" pitchFamily="34" charset="0"/>
              <a:buChar char="•"/>
              <a:tabLst>
                <a:tab pos="299085" algn="l"/>
                <a:tab pos="299720" algn="l"/>
              </a:tabLst>
            </a:pPr>
            <a:r>
              <a:rPr lang="en-US" sz="2400" spc="-25" dirty="0">
                <a:solidFill>
                  <a:srgbClr val="404040"/>
                </a:solidFill>
                <a:cs typeface="Calibri"/>
              </a:rPr>
              <a:t>Indian</a:t>
            </a:r>
            <a:r>
              <a:rPr lang="en-US" sz="2400" spc="-50" dirty="0">
                <a:solidFill>
                  <a:srgbClr val="404040"/>
                </a:solidFill>
                <a:cs typeface="Calibri"/>
              </a:rPr>
              <a:t> </a:t>
            </a:r>
            <a:r>
              <a:rPr lang="en-US" sz="2400" spc="-25" dirty="0">
                <a:solidFill>
                  <a:srgbClr val="404040"/>
                </a:solidFill>
                <a:cs typeface="Calibri"/>
              </a:rPr>
              <a:t>tribes</a:t>
            </a:r>
            <a:r>
              <a:rPr lang="en-US" sz="2400" spc="-50" dirty="0">
                <a:solidFill>
                  <a:srgbClr val="404040"/>
                </a:solidFill>
                <a:cs typeface="Calibri"/>
              </a:rPr>
              <a:t> </a:t>
            </a:r>
            <a:r>
              <a:rPr lang="en-US" sz="2400" spc="-20" dirty="0">
                <a:solidFill>
                  <a:srgbClr val="404040"/>
                </a:solidFill>
                <a:cs typeface="Calibri"/>
              </a:rPr>
              <a:t>or</a:t>
            </a:r>
            <a:r>
              <a:rPr lang="en-US" sz="2400" spc="-45" dirty="0">
                <a:solidFill>
                  <a:srgbClr val="404040"/>
                </a:solidFill>
                <a:cs typeface="Calibri"/>
              </a:rPr>
              <a:t> </a:t>
            </a:r>
            <a:r>
              <a:rPr lang="en-US" sz="2400" spc="-30" dirty="0">
                <a:solidFill>
                  <a:srgbClr val="404040"/>
                </a:solidFill>
                <a:cs typeface="Calibri"/>
              </a:rPr>
              <a:t>TDHEs</a:t>
            </a:r>
            <a:r>
              <a:rPr lang="en-US" sz="2400" spc="-20" dirty="0">
                <a:solidFill>
                  <a:srgbClr val="404040"/>
                </a:solidFill>
                <a:cs typeface="Calibri"/>
              </a:rPr>
              <a:t> </a:t>
            </a:r>
            <a:r>
              <a:rPr lang="en-US" sz="2400" spc="-25" dirty="0">
                <a:solidFill>
                  <a:srgbClr val="404040"/>
                </a:solidFill>
                <a:cs typeface="Calibri"/>
              </a:rPr>
              <a:t>that</a:t>
            </a:r>
            <a:r>
              <a:rPr lang="en-US" sz="2400" spc="-60" dirty="0">
                <a:solidFill>
                  <a:srgbClr val="404040"/>
                </a:solidFill>
                <a:cs typeface="Calibri"/>
              </a:rPr>
              <a:t> </a:t>
            </a:r>
            <a:r>
              <a:rPr lang="en-US" sz="2400" spc="-20" dirty="0">
                <a:solidFill>
                  <a:srgbClr val="404040"/>
                </a:solidFill>
                <a:cs typeface="Calibri"/>
              </a:rPr>
              <a:t>did</a:t>
            </a:r>
            <a:r>
              <a:rPr lang="en-US" sz="2400" spc="-45" dirty="0">
                <a:solidFill>
                  <a:srgbClr val="404040"/>
                </a:solidFill>
                <a:cs typeface="Calibri"/>
              </a:rPr>
              <a:t> </a:t>
            </a:r>
            <a:r>
              <a:rPr lang="en-US" sz="2400" spc="-25" dirty="0">
                <a:solidFill>
                  <a:srgbClr val="404040"/>
                </a:solidFill>
                <a:cs typeface="Calibri"/>
              </a:rPr>
              <a:t>not</a:t>
            </a:r>
            <a:r>
              <a:rPr lang="en-US" sz="2400" spc="-40" dirty="0">
                <a:solidFill>
                  <a:srgbClr val="404040"/>
                </a:solidFill>
                <a:cs typeface="Calibri"/>
              </a:rPr>
              <a:t> </a:t>
            </a:r>
            <a:r>
              <a:rPr lang="en-US" sz="2400" spc="-25" dirty="0">
                <a:solidFill>
                  <a:srgbClr val="404040"/>
                </a:solidFill>
                <a:cs typeface="Calibri"/>
              </a:rPr>
              <a:t>submit</a:t>
            </a:r>
            <a:r>
              <a:rPr lang="en-US" sz="2400" spc="-55" dirty="0">
                <a:solidFill>
                  <a:srgbClr val="404040"/>
                </a:solidFill>
                <a:cs typeface="Calibri"/>
              </a:rPr>
              <a:t> </a:t>
            </a:r>
            <a:r>
              <a:rPr lang="en-US" sz="2400" spc="-5" dirty="0">
                <a:solidFill>
                  <a:srgbClr val="404040"/>
                </a:solidFill>
                <a:cs typeface="Calibri"/>
              </a:rPr>
              <a:t>a</a:t>
            </a:r>
            <a:r>
              <a:rPr lang="en-US" sz="2400" spc="-40" dirty="0">
                <a:solidFill>
                  <a:srgbClr val="404040"/>
                </a:solidFill>
                <a:cs typeface="Calibri"/>
              </a:rPr>
              <a:t> </a:t>
            </a:r>
            <a:r>
              <a:rPr lang="en-US" sz="2400" spc="-15" dirty="0">
                <a:solidFill>
                  <a:srgbClr val="404040"/>
                </a:solidFill>
                <a:cs typeface="Calibri"/>
              </a:rPr>
              <a:t>FY</a:t>
            </a:r>
            <a:r>
              <a:rPr lang="en-US" sz="2400" spc="-55" dirty="0">
                <a:solidFill>
                  <a:srgbClr val="404040"/>
                </a:solidFill>
                <a:cs typeface="Calibri"/>
              </a:rPr>
              <a:t> </a:t>
            </a:r>
            <a:r>
              <a:rPr lang="en-US" sz="2400" spc="-25" dirty="0">
                <a:solidFill>
                  <a:srgbClr val="404040"/>
                </a:solidFill>
                <a:cs typeface="Calibri"/>
              </a:rPr>
              <a:t>2021</a:t>
            </a:r>
            <a:r>
              <a:rPr lang="en-US" sz="2400" spc="-45" dirty="0">
                <a:solidFill>
                  <a:srgbClr val="404040"/>
                </a:solidFill>
                <a:cs typeface="Calibri"/>
              </a:rPr>
              <a:t> </a:t>
            </a:r>
            <a:r>
              <a:rPr lang="en-US" sz="2400" spc="-25" dirty="0">
                <a:solidFill>
                  <a:srgbClr val="404040"/>
                </a:solidFill>
                <a:cs typeface="Calibri"/>
              </a:rPr>
              <a:t>IHP</a:t>
            </a:r>
            <a:r>
              <a:rPr lang="en-US" sz="2400" spc="-40" dirty="0">
                <a:solidFill>
                  <a:srgbClr val="404040"/>
                </a:solidFill>
                <a:cs typeface="Calibri"/>
              </a:rPr>
              <a:t> </a:t>
            </a:r>
            <a:r>
              <a:rPr lang="en-US" sz="2400" spc="-20" dirty="0">
                <a:solidFill>
                  <a:srgbClr val="404040"/>
                </a:solidFill>
                <a:cs typeface="Calibri"/>
              </a:rPr>
              <a:t>(or</a:t>
            </a:r>
            <a:r>
              <a:rPr lang="en-US" sz="2400" spc="-55" dirty="0">
                <a:solidFill>
                  <a:srgbClr val="404040"/>
                </a:solidFill>
                <a:cs typeface="Calibri"/>
              </a:rPr>
              <a:t> </a:t>
            </a:r>
            <a:r>
              <a:rPr lang="en-US" sz="2400" spc="-25" dirty="0">
                <a:solidFill>
                  <a:srgbClr val="404040"/>
                </a:solidFill>
                <a:cs typeface="Calibri"/>
              </a:rPr>
              <a:t>whose</a:t>
            </a:r>
            <a:r>
              <a:rPr lang="en-US" sz="2400" spc="-40" dirty="0">
                <a:solidFill>
                  <a:srgbClr val="404040"/>
                </a:solidFill>
                <a:cs typeface="Calibri"/>
              </a:rPr>
              <a:t> </a:t>
            </a:r>
            <a:r>
              <a:rPr lang="en-US" sz="2400" spc="-25" dirty="0">
                <a:solidFill>
                  <a:srgbClr val="404040"/>
                </a:solidFill>
                <a:cs typeface="Calibri"/>
              </a:rPr>
              <a:t>IHP</a:t>
            </a:r>
            <a:r>
              <a:rPr lang="en-US" sz="2400" spc="-40" dirty="0">
                <a:solidFill>
                  <a:srgbClr val="404040"/>
                </a:solidFill>
                <a:cs typeface="Calibri"/>
              </a:rPr>
              <a:t> </a:t>
            </a:r>
            <a:r>
              <a:rPr lang="en-US" sz="2400" spc="-30" dirty="0">
                <a:solidFill>
                  <a:srgbClr val="404040"/>
                </a:solidFill>
                <a:cs typeface="Calibri"/>
              </a:rPr>
              <a:t>was</a:t>
            </a:r>
            <a:r>
              <a:rPr lang="en-US" sz="2400" spc="-50" dirty="0">
                <a:solidFill>
                  <a:srgbClr val="404040"/>
                </a:solidFill>
                <a:cs typeface="Calibri"/>
              </a:rPr>
              <a:t> </a:t>
            </a:r>
            <a:r>
              <a:rPr lang="en-US" sz="2400" spc="-25" dirty="0">
                <a:solidFill>
                  <a:srgbClr val="404040"/>
                </a:solidFill>
                <a:cs typeface="Calibri"/>
              </a:rPr>
              <a:t>not</a:t>
            </a:r>
            <a:r>
              <a:rPr lang="en-US" sz="2400" spc="-40" dirty="0">
                <a:solidFill>
                  <a:srgbClr val="404040"/>
                </a:solidFill>
                <a:cs typeface="Calibri"/>
              </a:rPr>
              <a:t> </a:t>
            </a:r>
            <a:r>
              <a:rPr lang="en-US" sz="2400" spc="-35" dirty="0">
                <a:solidFill>
                  <a:srgbClr val="404040"/>
                </a:solidFill>
                <a:cs typeface="Calibri"/>
              </a:rPr>
              <a:t>approved)</a:t>
            </a:r>
            <a:r>
              <a:rPr lang="en-US" sz="2400" spc="-20" dirty="0">
                <a:solidFill>
                  <a:srgbClr val="404040"/>
                </a:solidFill>
                <a:cs typeface="Calibri"/>
              </a:rPr>
              <a:t> </a:t>
            </a:r>
            <a:r>
              <a:rPr lang="en-US" sz="2400" spc="-35" dirty="0">
                <a:solidFill>
                  <a:srgbClr val="404040"/>
                </a:solidFill>
                <a:cs typeface="Calibri"/>
              </a:rPr>
              <a:t>may </a:t>
            </a:r>
            <a:r>
              <a:rPr lang="en-US" sz="2400" spc="-415" dirty="0">
                <a:solidFill>
                  <a:srgbClr val="404040"/>
                </a:solidFill>
                <a:cs typeface="Calibri"/>
              </a:rPr>
              <a:t> </a:t>
            </a:r>
            <a:r>
              <a:rPr lang="en-US" sz="2400" spc="-30" dirty="0">
                <a:solidFill>
                  <a:srgbClr val="404040"/>
                </a:solidFill>
                <a:cs typeface="Calibri"/>
              </a:rPr>
              <a:t>still </a:t>
            </a:r>
            <a:r>
              <a:rPr lang="en-US" sz="2400" spc="-45" dirty="0">
                <a:solidFill>
                  <a:srgbClr val="404040"/>
                </a:solidFill>
                <a:cs typeface="Calibri"/>
              </a:rPr>
              <a:t>take </a:t>
            </a:r>
            <a:r>
              <a:rPr lang="en-US" sz="2400" spc="-35" dirty="0">
                <a:solidFill>
                  <a:srgbClr val="404040"/>
                </a:solidFill>
                <a:cs typeface="Calibri"/>
              </a:rPr>
              <a:t>advantage </a:t>
            </a:r>
            <a:r>
              <a:rPr lang="en-US" sz="2400" spc="-20" dirty="0">
                <a:solidFill>
                  <a:srgbClr val="404040"/>
                </a:solidFill>
                <a:cs typeface="Calibri"/>
              </a:rPr>
              <a:t>of </a:t>
            </a:r>
            <a:r>
              <a:rPr lang="en-US" sz="2400" spc="-25" dirty="0">
                <a:solidFill>
                  <a:srgbClr val="404040"/>
                </a:solidFill>
                <a:cs typeface="Calibri"/>
              </a:rPr>
              <a:t>this funding </a:t>
            </a:r>
            <a:r>
              <a:rPr lang="en-US" sz="2400" spc="-30" dirty="0">
                <a:solidFill>
                  <a:srgbClr val="404040"/>
                </a:solidFill>
                <a:cs typeface="Calibri"/>
              </a:rPr>
              <a:t>opportunity </a:t>
            </a:r>
            <a:r>
              <a:rPr lang="en-US" sz="2400" spc="-25" dirty="0">
                <a:solidFill>
                  <a:srgbClr val="404040"/>
                </a:solidFill>
                <a:cs typeface="Calibri"/>
              </a:rPr>
              <a:t>by </a:t>
            </a:r>
            <a:r>
              <a:rPr lang="en-US" sz="2400" spc="-30" dirty="0">
                <a:solidFill>
                  <a:srgbClr val="404040"/>
                </a:solidFill>
                <a:cs typeface="Calibri"/>
              </a:rPr>
              <a:t>preparing </a:t>
            </a:r>
            <a:r>
              <a:rPr lang="en-US" sz="2400" spc="-20" dirty="0">
                <a:solidFill>
                  <a:srgbClr val="404040"/>
                </a:solidFill>
                <a:cs typeface="Calibri"/>
              </a:rPr>
              <a:t>and </a:t>
            </a:r>
            <a:r>
              <a:rPr lang="en-US" sz="2400" spc="-30" dirty="0">
                <a:solidFill>
                  <a:srgbClr val="404040"/>
                </a:solidFill>
                <a:cs typeface="Calibri"/>
              </a:rPr>
              <a:t>submitting </a:t>
            </a:r>
            <a:r>
              <a:rPr lang="en-US" sz="2400" spc="-15" dirty="0">
                <a:solidFill>
                  <a:srgbClr val="404040"/>
                </a:solidFill>
                <a:latin typeface="Calibri"/>
                <a:cs typeface="Calibri"/>
              </a:rPr>
              <a:t>an </a:t>
            </a:r>
            <a:r>
              <a:rPr lang="en-US" sz="2400" spc="-35" dirty="0">
                <a:solidFill>
                  <a:srgbClr val="404040"/>
                </a:solidFill>
                <a:latin typeface="Calibri"/>
                <a:cs typeface="Calibri"/>
              </a:rPr>
              <a:t>Abbreviated </a:t>
            </a:r>
            <a:r>
              <a:rPr lang="en-US" sz="2400" spc="-30" dirty="0">
                <a:solidFill>
                  <a:srgbClr val="404040"/>
                </a:solidFill>
                <a:latin typeface="Calibri"/>
                <a:cs typeface="Calibri"/>
              </a:rPr>
              <a:t> </a:t>
            </a:r>
            <a:r>
              <a:rPr lang="en-US" sz="2400" spc="-45" dirty="0">
                <a:solidFill>
                  <a:srgbClr val="404040"/>
                </a:solidFill>
                <a:latin typeface="Calibri"/>
                <a:cs typeface="Calibri"/>
              </a:rPr>
              <a:t>IHP/APR.</a:t>
            </a:r>
            <a:endParaRPr lang="en-US" sz="2400" dirty="0">
              <a:latin typeface="Calibri"/>
              <a:cs typeface="Calibri"/>
            </a:endParaRPr>
          </a:p>
          <a:p>
            <a:pPr marL="299085" marR="230504" indent="-287020" defTabSz="914400">
              <a:lnSpc>
                <a:spcPct val="90000"/>
              </a:lnSpc>
              <a:spcBef>
                <a:spcPts val="969"/>
              </a:spcBef>
              <a:buClr>
                <a:schemeClr val="accent1"/>
              </a:buClr>
              <a:buSzPct val="112500"/>
              <a:buFont typeface="Calibri" panose="020F0502020204030204" pitchFamily="34" charset="0"/>
              <a:buChar char="•"/>
              <a:tabLst>
                <a:tab pos="299085" algn="l"/>
                <a:tab pos="299720" algn="l"/>
              </a:tabLst>
            </a:pPr>
            <a:endParaRPr lang="en-US" sz="2400" dirty="0">
              <a:solidFill>
                <a:schemeClr val="tx1">
                  <a:lumMod val="75000"/>
                  <a:lumOff val="25000"/>
                </a:schemeClr>
              </a:solidFill>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46</a:t>
            </a:fld>
            <a:endParaRPr lang="en-US" dirty="0"/>
          </a:p>
        </p:txBody>
      </p:sp>
    </p:spTree>
    <p:extLst>
      <p:ext uri="{BB962C8B-B14F-4D97-AF65-F5344CB8AC3E}">
        <p14:creationId xmlns:p14="http://schemas.microsoft.com/office/powerpoint/2010/main" val="3764728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068C2A-3916-45EA-9091-D0444FE83079}"/>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dirty="0">
                <a:solidFill>
                  <a:srgbClr val="FFFFFF"/>
                </a:solidFill>
                <a:latin typeface="+mj-lt"/>
              </a:rPr>
              <a:t>Waivers:</a:t>
            </a:r>
            <a:br>
              <a:rPr lang="en-US" sz="3600" dirty="0">
                <a:solidFill>
                  <a:srgbClr val="FFFFFF"/>
                </a:solidFill>
                <a:latin typeface="+mj-lt"/>
              </a:rPr>
            </a:br>
            <a:br>
              <a:rPr lang="en-US" sz="3600" dirty="0">
                <a:solidFill>
                  <a:srgbClr val="FFFFFF"/>
                </a:solidFill>
                <a:latin typeface="+mj-lt"/>
              </a:rPr>
            </a:br>
            <a:r>
              <a:rPr lang="en-US" sz="3600" dirty="0">
                <a:solidFill>
                  <a:srgbClr val="FFFFFF"/>
                </a:solidFill>
                <a:effectLst/>
                <a:latin typeface="+mj-lt"/>
              </a:rPr>
              <a:t>Reduced IHP/APR Application Requirements for Recipients</a:t>
            </a:r>
            <a:br>
              <a:rPr lang="en-US" sz="3600" dirty="0">
                <a:solidFill>
                  <a:srgbClr val="FFFFFF"/>
                </a:solidFill>
                <a:effectLst/>
                <a:latin typeface="+mj-lt"/>
              </a:rPr>
            </a:br>
            <a:endParaRPr lang="en-US" sz="3600" dirty="0">
              <a:solidFill>
                <a:srgbClr val="FFFFFF"/>
              </a:solidFill>
              <a:latin typeface="+mj-lt"/>
            </a:endParaRP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C3C97D4A-E97A-4736-8616-0F8E04FFC1B6}"/>
              </a:ext>
            </a:extLst>
          </p:cNvPr>
          <p:cNvSpPr>
            <a:spLocks noGrp="1"/>
          </p:cNvSpPr>
          <p:nvPr>
            <p:ph type="body" idx="1"/>
          </p:nvPr>
        </p:nvSpPr>
        <p:spPr>
          <a:xfrm>
            <a:off x="4742016" y="457686"/>
            <a:ext cx="7119638" cy="5794418"/>
          </a:xfrm>
        </p:spPr>
        <p:txBody>
          <a:bodyPr vert="horz" lIns="0" tIns="45720" rIns="0" bIns="45720" rtlCol="0" anchor="t">
            <a:normAutofit fontScale="92500" lnSpcReduction="10000"/>
          </a:bodyPr>
          <a:lstStyle/>
          <a:p>
            <a:pPr lvl="1">
              <a:lnSpc>
                <a:spcPct val="110000"/>
              </a:lnSpc>
              <a:spcBef>
                <a:spcPts val="0"/>
              </a:spcBef>
              <a:buClr>
                <a:schemeClr val="tx1"/>
              </a:buClr>
              <a:buFont typeface="Arial" panose="020B0604020202020204" pitchFamily="34" charset="0"/>
              <a:buChar char="•"/>
            </a:pPr>
            <a:r>
              <a:rPr lang="en-US" sz="2400" spc="-25" dirty="0">
                <a:solidFill>
                  <a:schemeClr val="tx1">
                    <a:lumMod val="75000"/>
                    <a:lumOff val="25000"/>
                  </a:schemeClr>
                </a:solidFill>
              </a:rPr>
              <a:t>I</a:t>
            </a:r>
            <a:r>
              <a:rPr lang="en-US" sz="2400" spc="-30" dirty="0">
                <a:solidFill>
                  <a:schemeClr val="tx1">
                    <a:lumMod val="75000"/>
                    <a:lumOff val="25000"/>
                  </a:schemeClr>
                </a:solidFill>
              </a:rPr>
              <a:t>H</a:t>
            </a:r>
            <a:r>
              <a:rPr lang="en-US" sz="2400" spc="-35" dirty="0">
                <a:solidFill>
                  <a:schemeClr val="tx1">
                    <a:lumMod val="75000"/>
                    <a:lumOff val="25000"/>
                  </a:schemeClr>
                </a:solidFill>
              </a:rPr>
              <a:t>B</a:t>
            </a:r>
            <a:r>
              <a:rPr lang="en-US" sz="2400" spc="-30" dirty="0">
                <a:solidFill>
                  <a:schemeClr val="tx1">
                    <a:lumMod val="75000"/>
                    <a:lumOff val="25000"/>
                  </a:schemeClr>
                </a:solidFill>
              </a:rPr>
              <a:t>G-A</a:t>
            </a:r>
            <a:r>
              <a:rPr lang="en-US" sz="2400" spc="-35" dirty="0">
                <a:solidFill>
                  <a:schemeClr val="tx1">
                    <a:lumMod val="75000"/>
                    <a:lumOff val="25000"/>
                  </a:schemeClr>
                </a:solidFill>
              </a:rPr>
              <a:t>R</a:t>
            </a:r>
            <a:r>
              <a:rPr lang="en-US" sz="2400" spc="-5" dirty="0">
                <a:solidFill>
                  <a:schemeClr val="tx1">
                    <a:lumMod val="75000"/>
                    <a:lumOff val="25000"/>
                  </a:schemeClr>
                </a:solidFill>
              </a:rPr>
              <a:t>P</a:t>
            </a:r>
            <a:r>
              <a:rPr lang="en-US" sz="2400" spc="-35" dirty="0">
                <a:solidFill>
                  <a:schemeClr val="tx1">
                    <a:lumMod val="75000"/>
                    <a:lumOff val="25000"/>
                  </a:schemeClr>
                </a:solidFill>
              </a:rPr>
              <a:t> </a:t>
            </a:r>
            <a:r>
              <a:rPr lang="en-US" sz="2400" spc="-25" dirty="0">
                <a:solidFill>
                  <a:schemeClr val="tx1">
                    <a:lumMod val="75000"/>
                    <a:lumOff val="25000"/>
                  </a:schemeClr>
                </a:solidFill>
              </a:rPr>
              <a:t>g</a:t>
            </a:r>
            <a:r>
              <a:rPr lang="en-US" sz="2400" spc="-70" dirty="0">
                <a:solidFill>
                  <a:schemeClr val="tx1">
                    <a:lumMod val="75000"/>
                    <a:lumOff val="25000"/>
                  </a:schemeClr>
                </a:solidFill>
              </a:rPr>
              <a:t>r</a:t>
            </a:r>
            <a:r>
              <a:rPr lang="en-US" sz="2400" spc="-30" dirty="0">
                <a:solidFill>
                  <a:schemeClr val="tx1">
                    <a:lumMod val="75000"/>
                    <a:lumOff val="25000"/>
                  </a:schemeClr>
                </a:solidFill>
              </a:rPr>
              <a:t>a</a:t>
            </a:r>
            <a:r>
              <a:rPr lang="en-US" sz="2400" spc="-40" dirty="0">
                <a:solidFill>
                  <a:schemeClr val="tx1">
                    <a:lumMod val="75000"/>
                    <a:lumOff val="25000"/>
                  </a:schemeClr>
                </a:solidFill>
              </a:rPr>
              <a:t>n</a:t>
            </a:r>
            <a:r>
              <a:rPr lang="en-US" sz="2400" spc="-25" dirty="0">
                <a:solidFill>
                  <a:schemeClr val="tx1">
                    <a:lumMod val="75000"/>
                    <a:lumOff val="25000"/>
                  </a:schemeClr>
                </a:solidFill>
              </a:rPr>
              <a:t>t</a:t>
            </a:r>
            <a:r>
              <a:rPr lang="en-US" sz="2400" spc="-5" dirty="0">
                <a:solidFill>
                  <a:schemeClr val="tx1">
                    <a:lumMod val="75000"/>
                    <a:lumOff val="25000"/>
                  </a:schemeClr>
                </a:solidFill>
              </a:rPr>
              <a:t>s</a:t>
            </a:r>
            <a:r>
              <a:rPr lang="en-US" sz="2400" spc="-65" dirty="0">
                <a:solidFill>
                  <a:schemeClr val="tx1">
                    <a:lumMod val="75000"/>
                    <a:lumOff val="25000"/>
                  </a:schemeClr>
                </a:solidFill>
              </a:rPr>
              <a:t> </a:t>
            </a:r>
            <a:r>
              <a:rPr lang="en-US" sz="2400" spc="-35" dirty="0">
                <a:solidFill>
                  <a:schemeClr val="tx1">
                    <a:lumMod val="75000"/>
                    <a:lumOff val="25000"/>
                  </a:schemeClr>
                </a:solidFill>
              </a:rPr>
              <a:t>w</a:t>
            </a:r>
            <a:r>
              <a:rPr lang="en-US" sz="2400" spc="-25" dirty="0">
                <a:solidFill>
                  <a:schemeClr val="tx1">
                    <a:lumMod val="75000"/>
                    <a:lumOff val="25000"/>
                  </a:schemeClr>
                </a:solidFill>
              </a:rPr>
              <a:t>il</a:t>
            </a:r>
            <a:r>
              <a:rPr lang="en-US" sz="2400" spc="-5" dirty="0">
                <a:solidFill>
                  <a:schemeClr val="tx1">
                    <a:lumMod val="75000"/>
                    <a:lumOff val="25000"/>
                  </a:schemeClr>
                </a:solidFill>
              </a:rPr>
              <a:t>l</a:t>
            </a:r>
            <a:r>
              <a:rPr lang="en-US" sz="2400" spc="-70" dirty="0">
                <a:solidFill>
                  <a:schemeClr val="tx1">
                    <a:lumMod val="75000"/>
                    <a:lumOff val="25000"/>
                  </a:schemeClr>
                </a:solidFill>
              </a:rPr>
              <a:t> </a:t>
            </a:r>
            <a:r>
              <a:rPr lang="en-US" sz="2400" spc="-30" dirty="0">
                <a:solidFill>
                  <a:schemeClr val="tx1">
                    <a:lumMod val="75000"/>
                    <a:lumOff val="25000"/>
                  </a:schemeClr>
                </a:solidFill>
              </a:rPr>
              <a:t>b</a:t>
            </a:r>
            <a:r>
              <a:rPr lang="en-US" sz="2400" spc="-5" dirty="0">
                <a:solidFill>
                  <a:schemeClr val="tx1">
                    <a:lumMod val="75000"/>
                    <a:lumOff val="25000"/>
                  </a:schemeClr>
                </a:solidFill>
              </a:rPr>
              <a:t>e</a:t>
            </a:r>
            <a:r>
              <a:rPr lang="en-US" sz="2400" spc="-45" dirty="0">
                <a:solidFill>
                  <a:schemeClr val="tx1">
                    <a:lumMod val="75000"/>
                    <a:lumOff val="25000"/>
                  </a:schemeClr>
                </a:solidFill>
              </a:rPr>
              <a:t> </a:t>
            </a:r>
            <a:r>
              <a:rPr lang="en-US" sz="2400" spc="-40" dirty="0">
                <a:solidFill>
                  <a:schemeClr val="tx1">
                    <a:lumMod val="75000"/>
                    <a:lumOff val="25000"/>
                  </a:schemeClr>
                </a:solidFill>
              </a:rPr>
              <a:t>a</a:t>
            </a:r>
            <a:r>
              <a:rPr lang="en-US" sz="2400" spc="-45" dirty="0">
                <a:solidFill>
                  <a:schemeClr val="tx1">
                    <a:lumMod val="75000"/>
                    <a:lumOff val="25000"/>
                  </a:schemeClr>
                </a:solidFill>
              </a:rPr>
              <a:t>w</a:t>
            </a:r>
            <a:r>
              <a:rPr lang="en-US" sz="2400" spc="-30" dirty="0">
                <a:solidFill>
                  <a:schemeClr val="tx1">
                    <a:lumMod val="75000"/>
                    <a:lumOff val="25000"/>
                  </a:schemeClr>
                </a:solidFill>
              </a:rPr>
              <a:t>a</a:t>
            </a:r>
            <a:r>
              <a:rPr lang="en-US" sz="2400" spc="-60" dirty="0">
                <a:solidFill>
                  <a:schemeClr val="tx1">
                    <a:lumMod val="75000"/>
                    <a:lumOff val="25000"/>
                  </a:schemeClr>
                </a:solidFill>
              </a:rPr>
              <a:t>r</a:t>
            </a:r>
            <a:r>
              <a:rPr lang="en-US" sz="2400" spc="-30" dirty="0">
                <a:solidFill>
                  <a:schemeClr val="tx1">
                    <a:lumMod val="75000"/>
                    <a:lumOff val="25000"/>
                  </a:schemeClr>
                </a:solidFill>
              </a:rPr>
              <a:t>d</a:t>
            </a:r>
            <a:r>
              <a:rPr lang="en-US" sz="2400" spc="-35" dirty="0">
                <a:solidFill>
                  <a:schemeClr val="tx1">
                    <a:lumMod val="75000"/>
                    <a:lumOff val="25000"/>
                  </a:schemeClr>
                </a:solidFill>
              </a:rPr>
              <a:t>e</a:t>
            </a:r>
            <a:r>
              <a:rPr lang="en-US" sz="2400" spc="-5" dirty="0">
                <a:solidFill>
                  <a:schemeClr val="tx1">
                    <a:lumMod val="75000"/>
                    <a:lumOff val="25000"/>
                  </a:schemeClr>
                </a:solidFill>
              </a:rPr>
              <a:t>d</a:t>
            </a:r>
            <a:r>
              <a:rPr lang="en-US" sz="2400" spc="-50" dirty="0">
                <a:solidFill>
                  <a:schemeClr val="tx1">
                    <a:lumMod val="75000"/>
                    <a:lumOff val="25000"/>
                  </a:schemeClr>
                </a:solidFill>
              </a:rPr>
              <a:t> </a:t>
            </a:r>
            <a:r>
              <a:rPr lang="en-US" sz="2400" spc="-30" dirty="0">
                <a:solidFill>
                  <a:schemeClr val="tx1">
                    <a:lumMod val="75000"/>
                    <a:lumOff val="25000"/>
                  </a:schemeClr>
                </a:solidFill>
              </a:rPr>
              <a:t>a</a:t>
            </a:r>
            <a:r>
              <a:rPr lang="en-US" sz="2400" spc="-5" dirty="0">
                <a:solidFill>
                  <a:schemeClr val="tx1">
                    <a:lumMod val="75000"/>
                    <a:lumOff val="25000"/>
                  </a:schemeClr>
                </a:solidFill>
              </a:rPr>
              <a:t>s</a:t>
            </a:r>
            <a:r>
              <a:rPr lang="en-US" sz="2400" spc="-50" dirty="0">
                <a:solidFill>
                  <a:schemeClr val="tx1">
                    <a:lumMod val="75000"/>
                    <a:lumOff val="25000"/>
                  </a:schemeClr>
                </a:solidFill>
              </a:rPr>
              <a:t> </a:t>
            </a:r>
            <a:r>
              <a:rPr lang="en-US" sz="2400" spc="-30" dirty="0">
                <a:solidFill>
                  <a:schemeClr val="tx1">
                    <a:lumMod val="75000"/>
                    <a:lumOff val="25000"/>
                  </a:schemeClr>
                </a:solidFill>
              </a:rPr>
              <a:t>s</a:t>
            </a:r>
            <a:r>
              <a:rPr lang="en-US" sz="2400" spc="-35" dirty="0">
                <a:solidFill>
                  <a:schemeClr val="tx1">
                    <a:lumMod val="75000"/>
                    <a:lumOff val="25000"/>
                  </a:schemeClr>
                </a:solidFill>
              </a:rPr>
              <a:t>e</a:t>
            </a:r>
            <a:r>
              <a:rPr lang="en-US" sz="2400" spc="-30" dirty="0">
                <a:solidFill>
                  <a:schemeClr val="tx1">
                    <a:lumMod val="75000"/>
                    <a:lumOff val="25000"/>
                  </a:schemeClr>
                </a:solidFill>
              </a:rPr>
              <a:t>pa</a:t>
            </a:r>
            <a:r>
              <a:rPr lang="en-US" sz="2400" spc="-70" dirty="0">
                <a:solidFill>
                  <a:schemeClr val="tx1">
                    <a:lumMod val="75000"/>
                    <a:lumOff val="25000"/>
                  </a:schemeClr>
                </a:solidFill>
              </a:rPr>
              <a:t>r</a:t>
            </a:r>
            <a:r>
              <a:rPr lang="en-US" sz="2400" spc="-40" dirty="0">
                <a:solidFill>
                  <a:schemeClr val="tx1">
                    <a:lumMod val="75000"/>
                    <a:lumOff val="25000"/>
                  </a:schemeClr>
                </a:solidFill>
              </a:rPr>
              <a:t>at</a:t>
            </a:r>
            <a:r>
              <a:rPr lang="en-US" sz="2400" spc="-5" dirty="0">
                <a:solidFill>
                  <a:schemeClr val="tx1">
                    <a:lumMod val="75000"/>
                    <a:lumOff val="25000"/>
                  </a:schemeClr>
                </a:solidFill>
              </a:rPr>
              <a:t>e</a:t>
            </a:r>
            <a:r>
              <a:rPr lang="en-US" sz="2400" spc="-55" dirty="0">
                <a:solidFill>
                  <a:schemeClr val="tx1">
                    <a:lumMod val="75000"/>
                    <a:lumOff val="25000"/>
                  </a:schemeClr>
                </a:solidFill>
              </a:rPr>
              <a:t> </a:t>
            </a:r>
            <a:r>
              <a:rPr lang="en-US" sz="2400" spc="-25" dirty="0">
                <a:solidFill>
                  <a:schemeClr val="tx1">
                    <a:lumMod val="75000"/>
                    <a:lumOff val="25000"/>
                  </a:schemeClr>
                </a:solidFill>
              </a:rPr>
              <a:t>I</a:t>
            </a:r>
            <a:r>
              <a:rPr lang="en-US" sz="2400" spc="-30" dirty="0">
                <a:solidFill>
                  <a:schemeClr val="tx1">
                    <a:lumMod val="75000"/>
                    <a:lumOff val="25000"/>
                  </a:schemeClr>
                </a:solidFill>
              </a:rPr>
              <a:t>H</a:t>
            </a:r>
            <a:r>
              <a:rPr lang="en-US" sz="2400" spc="-35" dirty="0">
                <a:solidFill>
                  <a:schemeClr val="tx1">
                    <a:lumMod val="75000"/>
                    <a:lumOff val="25000"/>
                  </a:schemeClr>
                </a:solidFill>
              </a:rPr>
              <a:t>B</a:t>
            </a:r>
            <a:r>
              <a:rPr lang="en-US" sz="2400" spc="-5" dirty="0">
                <a:solidFill>
                  <a:schemeClr val="tx1">
                    <a:lumMod val="75000"/>
                    <a:lumOff val="25000"/>
                  </a:schemeClr>
                </a:solidFill>
              </a:rPr>
              <a:t>G</a:t>
            </a:r>
            <a:r>
              <a:rPr lang="en-US" sz="2400" spc="-50" dirty="0">
                <a:solidFill>
                  <a:schemeClr val="tx1">
                    <a:lumMod val="75000"/>
                    <a:lumOff val="25000"/>
                  </a:schemeClr>
                </a:solidFill>
              </a:rPr>
              <a:t> </a:t>
            </a:r>
            <a:r>
              <a:rPr lang="en-US" sz="2400" spc="-25" dirty="0">
                <a:solidFill>
                  <a:schemeClr val="tx1">
                    <a:lumMod val="75000"/>
                    <a:lumOff val="25000"/>
                  </a:schemeClr>
                </a:solidFill>
              </a:rPr>
              <a:t>g</a:t>
            </a:r>
            <a:r>
              <a:rPr lang="en-US" sz="2400" spc="-70" dirty="0">
                <a:solidFill>
                  <a:schemeClr val="tx1">
                    <a:lumMod val="75000"/>
                    <a:lumOff val="25000"/>
                  </a:schemeClr>
                </a:solidFill>
              </a:rPr>
              <a:t>r</a:t>
            </a:r>
            <a:r>
              <a:rPr lang="en-US" sz="2400" spc="-30" dirty="0">
                <a:solidFill>
                  <a:schemeClr val="tx1">
                    <a:lumMod val="75000"/>
                    <a:lumOff val="25000"/>
                  </a:schemeClr>
                </a:solidFill>
              </a:rPr>
              <a:t>a</a:t>
            </a:r>
            <a:r>
              <a:rPr lang="en-US" sz="2400" spc="-40" dirty="0">
                <a:solidFill>
                  <a:schemeClr val="tx1">
                    <a:lumMod val="75000"/>
                    <a:lumOff val="25000"/>
                  </a:schemeClr>
                </a:solidFill>
              </a:rPr>
              <a:t>n</a:t>
            </a:r>
            <a:r>
              <a:rPr lang="en-US" sz="2400" spc="-25" dirty="0">
                <a:solidFill>
                  <a:schemeClr val="tx1">
                    <a:lumMod val="75000"/>
                    <a:lumOff val="25000"/>
                  </a:schemeClr>
                </a:solidFill>
              </a:rPr>
              <a:t>t</a:t>
            </a:r>
            <a:r>
              <a:rPr lang="en-US" sz="2400" spc="-30" dirty="0">
                <a:solidFill>
                  <a:schemeClr val="tx1">
                    <a:lumMod val="75000"/>
                    <a:lumOff val="25000"/>
                  </a:schemeClr>
                </a:solidFill>
              </a:rPr>
              <a:t>s</a:t>
            </a:r>
            <a:r>
              <a:rPr lang="en-US" sz="2400" spc="-5" dirty="0">
                <a:solidFill>
                  <a:schemeClr val="tx1">
                    <a:lumMod val="75000"/>
                    <a:lumOff val="25000"/>
                  </a:schemeClr>
                </a:solidFill>
              </a:rPr>
              <a:t>.</a:t>
            </a:r>
            <a:endParaRPr lang="en-US" sz="2400" dirty="0">
              <a:solidFill>
                <a:schemeClr val="tx1">
                  <a:lumMod val="75000"/>
                  <a:lumOff val="25000"/>
                </a:schemeClr>
              </a:solidFill>
            </a:endParaRPr>
          </a:p>
          <a:p>
            <a:pPr lvl="1">
              <a:lnSpc>
                <a:spcPct val="110000"/>
              </a:lnSpc>
              <a:spcBef>
                <a:spcPts val="0"/>
              </a:spcBef>
              <a:buClr>
                <a:schemeClr val="tx1"/>
              </a:buClr>
              <a:buFont typeface="Arial" panose="020B0604020202020204" pitchFamily="34" charset="0"/>
              <a:buChar char="•"/>
            </a:pPr>
            <a:r>
              <a:rPr lang="en-US" sz="2400" spc="-25" dirty="0">
                <a:solidFill>
                  <a:schemeClr val="tx1">
                    <a:lumMod val="75000"/>
                    <a:lumOff val="25000"/>
                  </a:schemeClr>
                </a:solidFill>
              </a:rPr>
              <a:t>HUD</a:t>
            </a:r>
            <a:r>
              <a:rPr lang="en-US" sz="2400" spc="-30" dirty="0">
                <a:solidFill>
                  <a:schemeClr val="tx1">
                    <a:lumMod val="75000"/>
                    <a:lumOff val="25000"/>
                  </a:schemeClr>
                </a:solidFill>
              </a:rPr>
              <a:t> </a:t>
            </a:r>
            <a:r>
              <a:rPr lang="en-US" sz="2400" spc="-20" dirty="0">
                <a:solidFill>
                  <a:schemeClr val="tx1">
                    <a:lumMod val="75000"/>
                    <a:lumOff val="25000"/>
                  </a:schemeClr>
                </a:solidFill>
              </a:rPr>
              <a:t>has</a:t>
            </a:r>
            <a:r>
              <a:rPr lang="en-US" sz="2400" spc="-60" dirty="0">
                <a:solidFill>
                  <a:schemeClr val="tx1">
                    <a:lumMod val="75000"/>
                    <a:lumOff val="25000"/>
                  </a:schemeClr>
                </a:solidFill>
              </a:rPr>
              <a:t> </a:t>
            </a:r>
            <a:r>
              <a:rPr lang="en-US" sz="2400" spc="-30" dirty="0">
                <a:solidFill>
                  <a:schemeClr val="tx1">
                    <a:lumMod val="75000"/>
                    <a:lumOff val="25000"/>
                  </a:schemeClr>
                </a:solidFill>
              </a:rPr>
              <a:t>streamlined</a:t>
            </a:r>
            <a:r>
              <a:rPr lang="en-US" sz="2400" spc="-55" dirty="0">
                <a:solidFill>
                  <a:schemeClr val="tx1">
                    <a:lumMod val="75000"/>
                    <a:lumOff val="25000"/>
                  </a:schemeClr>
                </a:solidFill>
              </a:rPr>
              <a:t> </a:t>
            </a:r>
            <a:r>
              <a:rPr lang="en-US" sz="2400" spc="-20" dirty="0">
                <a:solidFill>
                  <a:schemeClr val="tx1">
                    <a:lumMod val="75000"/>
                    <a:lumOff val="25000"/>
                  </a:schemeClr>
                </a:solidFill>
              </a:rPr>
              <a:t>the</a:t>
            </a:r>
            <a:r>
              <a:rPr lang="en-US" sz="2400" spc="-50" dirty="0">
                <a:solidFill>
                  <a:schemeClr val="tx1">
                    <a:lumMod val="75000"/>
                    <a:lumOff val="25000"/>
                  </a:schemeClr>
                </a:solidFill>
              </a:rPr>
              <a:t> </a:t>
            </a:r>
            <a:r>
              <a:rPr lang="en-US" sz="2400" spc="-30" dirty="0">
                <a:solidFill>
                  <a:schemeClr val="tx1">
                    <a:lumMod val="75000"/>
                    <a:lumOff val="25000"/>
                  </a:schemeClr>
                </a:solidFill>
              </a:rPr>
              <a:t>application</a:t>
            </a:r>
            <a:r>
              <a:rPr lang="en-US" sz="2400" spc="-70" dirty="0">
                <a:solidFill>
                  <a:schemeClr val="tx1">
                    <a:lumMod val="75000"/>
                    <a:lumOff val="25000"/>
                  </a:schemeClr>
                </a:solidFill>
              </a:rPr>
              <a:t> </a:t>
            </a:r>
            <a:r>
              <a:rPr lang="en-US" sz="2400" spc="-30" dirty="0">
                <a:solidFill>
                  <a:schemeClr val="tx1">
                    <a:lumMod val="75000"/>
                    <a:lumOff val="25000"/>
                  </a:schemeClr>
                </a:solidFill>
              </a:rPr>
              <a:t>process</a:t>
            </a:r>
            <a:r>
              <a:rPr lang="en-US" sz="2400" spc="-20" dirty="0">
                <a:solidFill>
                  <a:schemeClr val="tx1">
                    <a:lumMod val="75000"/>
                    <a:lumOff val="25000"/>
                  </a:schemeClr>
                </a:solidFill>
              </a:rPr>
              <a:t> </a:t>
            </a:r>
            <a:r>
              <a:rPr lang="en-US" sz="2400" spc="-25" dirty="0">
                <a:solidFill>
                  <a:schemeClr val="tx1">
                    <a:lumMod val="75000"/>
                    <a:lumOff val="25000"/>
                  </a:schemeClr>
                </a:solidFill>
              </a:rPr>
              <a:t>while</a:t>
            </a:r>
            <a:r>
              <a:rPr lang="en-US" sz="2400" spc="-60" dirty="0">
                <a:solidFill>
                  <a:schemeClr val="tx1">
                    <a:lumMod val="75000"/>
                    <a:lumOff val="25000"/>
                  </a:schemeClr>
                </a:solidFill>
              </a:rPr>
              <a:t> </a:t>
            </a:r>
            <a:r>
              <a:rPr lang="en-US" sz="2400" spc="-25" dirty="0">
                <a:solidFill>
                  <a:schemeClr val="tx1">
                    <a:lumMod val="75000"/>
                    <a:lumOff val="25000"/>
                  </a:schemeClr>
                </a:solidFill>
              </a:rPr>
              <a:t>ensuring</a:t>
            </a:r>
            <a:r>
              <a:rPr lang="en-US" sz="2400" spc="-40" dirty="0">
                <a:solidFill>
                  <a:schemeClr val="tx1">
                    <a:lumMod val="75000"/>
                    <a:lumOff val="25000"/>
                  </a:schemeClr>
                </a:solidFill>
              </a:rPr>
              <a:t> </a:t>
            </a:r>
            <a:r>
              <a:rPr lang="en-US" sz="2400" spc="-25" dirty="0">
                <a:solidFill>
                  <a:schemeClr val="tx1">
                    <a:lumMod val="75000"/>
                    <a:lumOff val="25000"/>
                  </a:schemeClr>
                </a:solidFill>
              </a:rPr>
              <a:t>IHBG-ARP</a:t>
            </a:r>
            <a:r>
              <a:rPr lang="en-US" sz="2400" spc="-40" dirty="0">
                <a:solidFill>
                  <a:schemeClr val="tx1">
                    <a:lumMod val="75000"/>
                    <a:lumOff val="25000"/>
                  </a:schemeClr>
                </a:solidFill>
              </a:rPr>
              <a:t> </a:t>
            </a:r>
            <a:r>
              <a:rPr lang="en-US" sz="2400" spc="-35" dirty="0">
                <a:solidFill>
                  <a:schemeClr val="tx1">
                    <a:lumMod val="75000"/>
                    <a:lumOff val="25000"/>
                  </a:schemeClr>
                </a:solidFill>
              </a:rPr>
              <a:t>grant</a:t>
            </a:r>
            <a:r>
              <a:rPr lang="en-US" sz="2400" spc="-40" dirty="0">
                <a:solidFill>
                  <a:schemeClr val="tx1">
                    <a:lumMod val="75000"/>
                    <a:lumOff val="25000"/>
                  </a:schemeClr>
                </a:solidFill>
              </a:rPr>
              <a:t> </a:t>
            </a:r>
            <a:r>
              <a:rPr lang="en-US" sz="2400" spc="-25" dirty="0">
                <a:solidFill>
                  <a:schemeClr val="tx1">
                    <a:lumMod val="75000"/>
                    <a:lumOff val="25000"/>
                  </a:schemeClr>
                </a:solidFill>
              </a:rPr>
              <a:t>funds</a:t>
            </a:r>
            <a:r>
              <a:rPr lang="en-US" sz="2400" spc="-70" dirty="0">
                <a:solidFill>
                  <a:schemeClr val="tx1">
                    <a:lumMod val="75000"/>
                    <a:lumOff val="25000"/>
                  </a:schemeClr>
                </a:solidFill>
              </a:rPr>
              <a:t> </a:t>
            </a:r>
            <a:r>
              <a:rPr lang="en-US" sz="2400" spc="-20" dirty="0">
                <a:solidFill>
                  <a:schemeClr val="tx1">
                    <a:lumMod val="75000"/>
                    <a:lumOff val="25000"/>
                  </a:schemeClr>
                </a:solidFill>
              </a:rPr>
              <a:t>will</a:t>
            </a:r>
            <a:r>
              <a:rPr lang="en-US" sz="2400" spc="-50" dirty="0">
                <a:solidFill>
                  <a:schemeClr val="tx1">
                    <a:lumMod val="75000"/>
                    <a:lumOff val="25000"/>
                  </a:schemeClr>
                </a:solidFill>
              </a:rPr>
              <a:t> </a:t>
            </a:r>
            <a:r>
              <a:rPr lang="en-US" sz="2400" spc="-15" dirty="0">
                <a:solidFill>
                  <a:schemeClr val="tx1">
                    <a:lumMod val="75000"/>
                    <a:lumOff val="25000"/>
                  </a:schemeClr>
                </a:solidFill>
              </a:rPr>
              <a:t>be</a:t>
            </a:r>
            <a:r>
              <a:rPr lang="en-US" sz="2400" spc="-50" dirty="0">
                <a:solidFill>
                  <a:schemeClr val="tx1">
                    <a:lumMod val="75000"/>
                    <a:lumOff val="25000"/>
                  </a:schemeClr>
                </a:solidFill>
              </a:rPr>
              <a:t> </a:t>
            </a:r>
            <a:r>
              <a:rPr lang="en-US" sz="2400" spc="-25" dirty="0">
                <a:solidFill>
                  <a:schemeClr val="tx1">
                    <a:lumMod val="75000"/>
                    <a:lumOff val="25000"/>
                  </a:schemeClr>
                </a:solidFill>
              </a:rPr>
              <a:t>used</a:t>
            </a:r>
            <a:r>
              <a:rPr lang="en-US" sz="2400" spc="-45" dirty="0">
                <a:solidFill>
                  <a:schemeClr val="tx1">
                    <a:lumMod val="75000"/>
                    <a:lumOff val="25000"/>
                  </a:schemeClr>
                </a:solidFill>
              </a:rPr>
              <a:t> </a:t>
            </a:r>
            <a:r>
              <a:rPr lang="en-US" sz="2400" spc="-25" dirty="0">
                <a:solidFill>
                  <a:schemeClr val="tx1">
                    <a:lumMod val="75000"/>
                    <a:lumOff val="25000"/>
                  </a:schemeClr>
                </a:solidFill>
              </a:rPr>
              <a:t>only</a:t>
            </a:r>
            <a:r>
              <a:rPr lang="en-US" sz="2400" spc="-45" dirty="0">
                <a:solidFill>
                  <a:schemeClr val="tx1">
                    <a:lumMod val="75000"/>
                    <a:lumOff val="25000"/>
                  </a:schemeClr>
                </a:solidFill>
              </a:rPr>
              <a:t> </a:t>
            </a:r>
            <a:r>
              <a:rPr lang="en-US" sz="2400" spc="-20" dirty="0">
                <a:solidFill>
                  <a:schemeClr val="tx1">
                    <a:lumMod val="75000"/>
                    <a:lumOff val="25000"/>
                  </a:schemeClr>
                </a:solidFill>
              </a:rPr>
              <a:t>to</a:t>
            </a:r>
            <a:r>
              <a:rPr lang="en-US" sz="2400" spc="-50" dirty="0">
                <a:solidFill>
                  <a:schemeClr val="tx1">
                    <a:lumMod val="75000"/>
                    <a:lumOff val="25000"/>
                  </a:schemeClr>
                </a:solidFill>
              </a:rPr>
              <a:t> </a:t>
            </a:r>
            <a:r>
              <a:rPr lang="en-US" sz="2400" spc="-35" dirty="0">
                <a:solidFill>
                  <a:schemeClr val="tx1">
                    <a:lumMod val="75000"/>
                    <a:lumOff val="25000"/>
                  </a:schemeClr>
                </a:solidFill>
              </a:rPr>
              <a:t>prevent, </a:t>
            </a:r>
            <a:r>
              <a:rPr lang="en-US" sz="2400" spc="-345" dirty="0">
                <a:solidFill>
                  <a:schemeClr val="tx1">
                    <a:lumMod val="75000"/>
                    <a:lumOff val="25000"/>
                  </a:schemeClr>
                </a:solidFill>
              </a:rPr>
              <a:t> </a:t>
            </a:r>
            <a:r>
              <a:rPr lang="en-US" sz="2400" spc="-35" dirty="0">
                <a:solidFill>
                  <a:schemeClr val="tx1">
                    <a:lumMod val="75000"/>
                    <a:lumOff val="25000"/>
                  </a:schemeClr>
                </a:solidFill>
              </a:rPr>
              <a:t>prepare</a:t>
            </a:r>
            <a:r>
              <a:rPr lang="en-US" sz="2400" spc="-30" dirty="0">
                <a:solidFill>
                  <a:schemeClr val="tx1">
                    <a:lumMod val="75000"/>
                    <a:lumOff val="25000"/>
                  </a:schemeClr>
                </a:solidFill>
              </a:rPr>
              <a:t> </a:t>
            </a:r>
            <a:r>
              <a:rPr lang="en-US" sz="2400" spc="-70" dirty="0">
                <a:solidFill>
                  <a:schemeClr val="tx1">
                    <a:lumMod val="75000"/>
                    <a:lumOff val="25000"/>
                  </a:schemeClr>
                </a:solidFill>
              </a:rPr>
              <a:t>for,</a:t>
            </a:r>
            <a:r>
              <a:rPr lang="en-US" sz="2400" spc="-45" dirty="0">
                <a:solidFill>
                  <a:schemeClr val="tx1">
                    <a:lumMod val="75000"/>
                    <a:lumOff val="25000"/>
                  </a:schemeClr>
                </a:solidFill>
              </a:rPr>
              <a:t> </a:t>
            </a:r>
            <a:r>
              <a:rPr lang="en-US" sz="2400" spc="-20" dirty="0">
                <a:solidFill>
                  <a:schemeClr val="tx1">
                    <a:lumMod val="75000"/>
                    <a:lumOff val="25000"/>
                  </a:schemeClr>
                </a:solidFill>
              </a:rPr>
              <a:t>and</a:t>
            </a:r>
            <a:r>
              <a:rPr lang="en-US" sz="2400" spc="-65" dirty="0">
                <a:solidFill>
                  <a:schemeClr val="tx1">
                    <a:lumMod val="75000"/>
                    <a:lumOff val="25000"/>
                  </a:schemeClr>
                </a:solidFill>
              </a:rPr>
              <a:t> </a:t>
            </a:r>
            <a:r>
              <a:rPr lang="en-US" sz="2400" spc="-30" dirty="0">
                <a:solidFill>
                  <a:schemeClr val="tx1">
                    <a:lumMod val="75000"/>
                    <a:lumOff val="25000"/>
                  </a:schemeClr>
                </a:solidFill>
              </a:rPr>
              <a:t>respond</a:t>
            </a:r>
            <a:r>
              <a:rPr lang="en-US" sz="2400" spc="-25" dirty="0">
                <a:solidFill>
                  <a:schemeClr val="tx1">
                    <a:lumMod val="75000"/>
                    <a:lumOff val="25000"/>
                  </a:schemeClr>
                </a:solidFill>
              </a:rPr>
              <a:t> </a:t>
            </a:r>
            <a:r>
              <a:rPr lang="en-US" sz="2400" spc="-20" dirty="0">
                <a:solidFill>
                  <a:schemeClr val="tx1">
                    <a:lumMod val="75000"/>
                    <a:lumOff val="25000"/>
                  </a:schemeClr>
                </a:solidFill>
              </a:rPr>
              <a:t>to</a:t>
            </a:r>
            <a:r>
              <a:rPr lang="en-US" sz="2400" spc="-55" dirty="0">
                <a:solidFill>
                  <a:schemeClr val="tx1">
                    <a:lumMod val="75000"/>
                    <a:lumOff val="25000"/>
                  </a:schemeClr>
                </a:solidFill>
              </a:rPr>
              <a:t> </a:t>
            </a:r>
            <a:r>
              <a:rPr lang="en-US" sz="2400" spc="-30" dirty="0">
                <a:solidFill>
                  <a:schemeClr val="tx1">
                    <a:lumMod val="75000"/>
                    <a:lumOff val="25000"/>
                  </a:schemeClr>
                </a:solidFill>
              </a:rPr>
              <a:t>COVID-19, </a:t>
            </a:r>
          </a:p>
          <a:p>
            <a:pPr lvl="1">
              <a:lnSpc>
                <a:spcPct val="110000"/>
              </a:lnSpc>
              <a:spcBef>
                <a:spcPts val="0"/>
              </a:spcBef>
              <a:buClr>
                <a:schemeClr val="tx1"/>
              </a:buClr>
              <a:buFont typeface="Arial" panose="020B0604020202020204" pitchFamily="34" charset="0"/>
              <a:buChar char="•"/>
            </a:pPr>
            <a:r>
              <a:rPr lang="en-US" sz="2400" spc="-20" dirty="0">
                <a:solidFill>
                  <a:schemeClr val="tx1">
                    <a:lumMod val="75000"/>
                    <a:lumOff val="25000"/>
                  </a:schemeClr>
                </a:solidFill>
              </a:rPr>
              <a:t>The</a:t>
            </a:r>
            <a:r>
              <a:rPr lang="en-US" sz="2400" spc="-50" dirty="0">
                <a:solidFill>
                  <a:schemeClr val="tx1">
                    <a:lumMod val="75000"/>
                    <a:lumOff val="25000"/>
                  </a:schemeClr>
                </a:solidFill>
              </a:rPr>
              <a:t> </a:t>
            </a:r>
            <a:r>
              <a:rPr lang="en-US" sz="2400" spc="-35" dirty="0">
                <a:solidFill>
                  <a:schemeClr val="tx1">
                    <a:lumMod val="75000"/>
                    <a:lumOff val="25000"/>
                  </a:schemeClr>
                </a:solidFill>
              </a:rPr>
              <a:t>Abbreviated</a:t>
            </a:r>
            <a:r>
              <a:rPr lang="en-US" sz="2400" spc="-45" dirty="0">
                <a:solidFill>
                  <a:schemeClr val="tx1">
                    <a:lumMod val="75000"/>
                    <a:lumOff val="25000"/>
                  </a:schemeClr>
                </a:solidFill>
              </a:rPr>
              <a:t> IHP/APR </a:t>
            </a:r>
            <a:r>
              <a:rPr lang="en-US" sz="2400" spc="-15" dirty="0">
                <a:solidFill>
                  <a:schemeClr val="tx1">
                    <a:lumMod val="75000"/>
                    <a:lumOff val="25000"/>
                  </a:schemeClr>
                </a:solidFill>
              </a:rPr>
              <a:t>is</a:t>
            </a:r>
            <a:r>
              <a:rPr lang="en-US" sz="2400" spc="-60" dirty="0">
                <a:solidFill>
                  <a:schemeClr val="tx1">
                    <a:lumMod val="75000"/>
                    <a:lumOff val="25000"/>
                  </a:schemeClr>
                </a:solidFill>
              </a:rPr>
              <a:t> </a:t>
            </a:r>
            <a:r>
              <a:rPr lang="en-US" sz="2400" spc="-5" dirty="0">
                <a:solidFill>
                  <a:schemeClr val="tx1">
                    <a:lumMod val="75000"/>
                    <a:lumOff val="25000"/>
                  </a:schemeClr>
                </a:solidFill>
              </a:rPr>
              <a:t>a</a:t>
            </a:r>
            <a:r>
              <a:rPr lang="en-US" sz="2400" spc="-40" dirty="0">
                <a:solidFill>
                  <a:schemeClr val="tx1">
                    <a:lumMod val="75000"/>
                    <a:lumOff val="25000"/>
                  </a:schemeClr>
                </a:solidFill>
              </a:rPr>
              <a:t> </a:t>
            </a:r>
            <a:r>
              <a:rPr lang="en-US" sz="2400" spc="-30" dirty="0">
                <a:solidFill>
                  <a:schemeClr val="tx1">
                    <a:lumMod val="75000"/>
                    <a:lumOff val="25000"/>
                  </a:schemeClr>
                </a:solidFill>
              </a:rPr>
              <a:t>streamlined</a:t>
            </a:r>
            <a:r>
              <a:rPr lang="en-US" sz="2400" spc="-70" dirty="0">
                <a:solidFill>
                  <a:schemeClr val="tx1">
                    <a:lumMod val="75000"/>
                    <a:lumOff val="25000"/>
                  </a:schemeClr>
                </a:solidFill>
              </a:rPr>
              <a:t> </a:t>
            </a:r>
            <a:r>
              <a:rPr lang="en-US" sz="2400" spc="-25" dirty="0">
                <a:solidFill>
                  <a:schemeClr val="tx1">
                    <a:lumMod val="75000"/>
                    <a:lumOff val="25000"/>
                  </a:schemeClr>
                </a:solidFill>
              </a:rPr>
              <a:t>fillable</a:t>
            </a:r>
            <a:r>
              <a:rPr lang="en-US" sz="2400" spc="-85" dirty="0">
                <a:solidFill>
                  <a:schemeClr val="tx1">
                    <a:lumMod val="75000"/>
                    <a:lumOff val="25000"/>
                  </a:schemeClr>
                </a:solidFill>
              </a:rPr>
              <a:t> </a:t>
            </a:r>
            <a:r>
              <a:rPr lang="en-US" sz="2400" spc="-20" dirty="0">
                <a:solidFill>
                  <a:schemeClr val="tx1">
                    <a:lumMod val="75000"/>
                    <a:lumOff val="25000"/>
                  </a:schemeClr>
                </a:solidFill>
              </a:rPr>
              <a:t>PDF</a:t>
            </a:r>
            <a:r>
              <a:rPr lang="en-US" sz="2400" spc="-30" dirty="0">
                <a:solidFill>
                  <a:schemeClr val="tx1">
                    <a:lumMod val="75000"/>
                    <a:lumOff val="25000"/>
                  </a:schemeClr>
                </a:solidFill>
              </a:rPr>
              <a:t> </a:t>
            </a:r>
            <a:r>
              <a:rPr lang="en-US" sz="2400" spc="-35" dirty="0">
                <a:solidFill>
                  <a:schemeClr val="tx1">
                    <a:lumMod val="75000"/>
                    <a:lumOff val="25000"/>
                  </a:schemeClr>
                </a:solidFill>
              </a:rPr>
              <a:t>version </a:t>
            </a:r>
            <a:r>
              <a:rPr lang="en-US" sz="2400" spc="-20" dirty="0">
                <a:solidFill>
                  <a:schemeClr val="tx1">
                    <a:lumMod val="75000"/>
                    <a:lumOff val="25000"/>
                  </a:schemeClr>
                </a:solidFill>
              </a:rPr>
              <a:t>of</a:t>
            </a:r>
            <a:r>
              <a:rPr lang="en-US" sz="2400" spc="-35" dirty="0">
                <a:solidFill>
                  <a:schemeClr val="tx1">
                    <a:lumMod val="75000"/>
                    <a:lumOff val="25000"/>
                  </a:schemeClr>
                </a:solidFill>
              </a:rPr>
              <a:t> </a:t>
            </a:r>
            <a:r>
              <a:rPr lang="en-US" sz="2400" spc="-20" dirty="0">
                <a:solidFill>
                  <a:schemeClr val="tx1">
                    <a:lumMod val="75000"/>
                    <a:lumOff val="25000"/>
                  </a:schemeClr>
                </a:solidFill>
              </a:rPr>
              <a:t>the</a:t>
            </a:r>
            <a:r>
              <a:rPr lang="en-US" sz="2400" spc="-50" dirty="0">
                <a:solidFill>
                  <a:schemeClr val="tx1">
                    <a:lumMod val="75000"/>
                    <a:lumOff val="25000"/>
                  </a:schemeClr>
                </a:solidFill>
              </a:rPr>
              <a:t> </a:t>
            </a:r>
            <a:r>
              <a:rPr lang="en-US" sz="2400" spc="-30" dirty="0">
                <a:solidFill>
                  <a:schemeClr val="tx1">
                    <a:lumMod val="75000"/>
                    <a:lumOff val="25000"/>
                  </a:schemeClr>
                </a:solidFill>
              </a:rPr>
              <a:t>regular</a:t>
            </a:r>
            <a:r>
              <a:rPr lang="en-US" sz="2400" spc="-50" dirty="0">
                <a:solidFill>
                  <a:schemeClr val="tx1">
                    <a:lumMod val="75000"/>
                    <a:lumOff val="25000"/>
                  </a:schemeClr>
                </a:solidFill>
              </a:rPr>
              <a:t> </a:t>
            </a:r>
            <a:r>
              <a:rPr lang="en-US" sz="2400" spc="-40" dirty="0">
                <a:solidFill>
                  <a:schemeClr val="tx1">
                    <a:lumMod val="75000"/>
                    <a:lumOff val="25000"/>
                  </a:schemeClr>
                </a:solidFill>
              </a:rPr>
              <a:t>IHP/APR and </a:t>
            </a:r>
            <a:r>
              <a:rPr lang="en-US" dirty="0"/>
              <a:t>reduced as follows: </a:t>
            </a:r>
          </a:p>
          <a:p>
            <a:pPr lvl="2">
              <a:lnSpc>
                <a:spcPct val="110000"/>
              </a:lnSpc>
              <a:spcBef>
                <a:spcPts val="0"/>
              </a:spcBef>
              <a:buClr>
                <a:schemeClr val="tx1"/>
              </a:buClr>
              <a:buFont typeface="Arial" panose="020B0604020202020204" pitchFamily="34" charset="0"/>
              <a:buChar char="•"/>
            </a:pPr>
            <a:r>
              <a:rPr lang="en-US" sz="2000" dirty="0"/>
              <a:t>Form has been reduced from 15 sections to 7 sections</a:t>
            </a:r>
          </a:p>
          <a:p>
            <a:pPr lvl="3">
              <a:lnSpc>
                <a:spcPct val="110000"/>
              </a:lnSpc>
              <a:buClr>
                <a:schemeClr val="tx1"/>
              </a:buClr>
              <a:buFont typeface="Arial" panose="020B0604020202020204" pitchFamily="34" charset="0"/>
              <a:buChar char="•"/>
            </a:pPr>
            <a:r>
              <a:rPr lang="en-US" sz="2000" b="0" i="0" u="none" strike="noStrike" baseline="0" dirty="0"/>
              <a:t>Section 1 (Cover Page), </a:t>
            </a:r>
          </a:p>
          <a:p>
            <a:pPr lvl="3">
              <a:lnSpc>
                <a:spcPct val="110000"/>
              </a:lnSpc>
              <a:buClr>
                <a:schemeClr val="tx1"/>
              </a:buClr>
              <a:buFont typeface="Arial" panose="020B0604020202020204" pitchFamily="34" charset="0"/>
              <a:buChar char="•"/>
            </a:pPr>
            <a:r>
              <a:rPr lang="en-US" sz="2000" b="0" i="0" u="none" strike="noStrike" baseline="0" dirty="0"/>
              <a:t>Section 3  (Programs), </a:t>
            </a:r>
          </a:p>
          <a:p>
            <a:pPr lvl="3">
              <a:lnSpc>
                <a:spcPct val="110000"/>
              </a:lnSpc>
              <a:buClr>
                <a:schemeClr val="tx1"/>
              </a:buClr>
              <a:buFont typeface="Arial" panose="020B0604020202020204" pitchFamily="34" charset="0"/>
              <a:buChar char="•"/>
            </a:pPr>
            <a:r>
              <a:rPr lang="en-US" sz="2000" dirty="0"/>
              <a:t>Section </a:t>
            </a:r>
            <a:r>
              <a:rPr lang="en-US" sz="2000" b="0" i="0" u="none" strike="noStrike" baseline="0" dirty="0"/>
              <a:t>5 (Budget), </a:t>
            </a:r>
          </a:p>
          <a:p>
            <a:pPr lvl="3">
              <a:lnSpc>
                <a:spcPct val="110000"/>
              </a:lnSpc>
              <a:buClr>
                <a:schemeClr val="tx1"/>
              </a:buClr>
              <a:buFont typeface="Arial" panose="020B0604020202020204" pitchFamily="34" charset="0"/>
              <a:buChar char="•"/>
            </a:pPr>
            <a:r>
              <a:rPr lang="en-US" sz="2000" dirty="0"/>
              <a:t>Section </a:t>
            </a:r>
            <a:r>
              <a:rPr lang="en-US" sz="2000" b="0" i="0" u="none" strike="noStrike" baseline="0" dirty="0"/>
              <a:t>7 (IHP Certification of Compliance), </a:t>
            </a:r>
          </a:p>
          <a:p>
            <a:pPr lvl="3">
              <a:lnSpc>
                <a:spcPct val="110000"/>
              </a:lnSpc>
              <a:buClr>
                <a:schemeClr val="tx1"/>
              </a:buClr>
              <a:buFont typeface="Arial" panose="020B0604020202020204" pitchFamily="34" charset="0"/>
              <a:buChar char="•"/>
            </a:pPr>
            <a:r>
              <a:rPr lang="en-US" sz="2000" dirty="0"/>
              <a:t>Section </a:t>
            </a:r>
            <a:r>
              <a:rPr lang="en-US" sz="2000" b="0" i="0" u="none" strike="noStrike" baseline="0" dirty="0"/>
              <a:t>8 (IHP Tribal Certification), </a:t>
            </a:r>
          </a:p>
          <a:p>
            <a:pPr lvl="3">
              <a:lnSpc>
                <a:spcPct val="110000"/>
              </a:lnSpc>
              <a:buClr>
                <a:schemeClr val="tx1"/>
              </a:buClr>
              <a:buFont typeface="Arial" panose="020B0604020202020204" pitchFamily="34" charset="0"/>
              <a:buChar char="•"/>
            </a:pPr>
            <a:r>
              <a:rPr lang="en-US" sz="2000" b="0" i="0" u="none" strike="noStrike" baseline="0" dirty="0"/>
              <a:t>Section 9 (Tribal Wage Rate Certification), and</a:t>
            </a:r>
          </a:p>
          <a:p>
            <a:pPr lvl="3">
              <a:lnSpc>
                <a:spcPct val="110000"/>
              </a:lnSpc>
              <a:buClr>
                <a:schemeClr val="tx1"/>
              </a:buClr>
              <a:buFont typeface="Arial" panose="020B0604020202020204" pitchFamily="34" charset="0"/>
              <a:buChar char="•"/>
            </a:pPr>
            <a:r>
              <a:rPr lang="en-US" sz="2000" dirty="0"/>
              <a:t>Section</a:t>
            </a:r>
            <a:r>
              <a:rPr lang="en-US" sz="2000" b="0" i="0" u="none" strike="noStrike" baseline="0" dirty="0"/>
              <a:t> 12 (Audits).</a:t>
            </a:r>
            <a:endParaRPr lang="en-US" sz="2000" dirty="0"/>
          </a:p>
          <a:p>
            <a:pPr lvl="2">
              <a:lnSpc>
                <a:spcPct val="110000"/>
              </a:lnSpc>
              <a:spcBef>
                <a:spcPts val="0"/>
              </a:spcBef>
              <a:buClr>
                <a:schemeClr val="tx1"/>
              </a:buClr>
              <a:buFont typeface="Arial" panose="020B0604020202020204" pitchFamily="34" charset="0"/>
              <a:buChar char="•"/>
            </a:pPr>
            <a:r>
              <a:rPr lang="en-US" dirty="0"/>
              <a:t>Must be submitted electronically via email to ONAP</a:t>
            </a:r>
          </a:p>
          <a:p>
            <a:pPr lvl="1">
              <a:lnSpc>
                <a:spcPct val="110000"/>
              </a:lnSpc>
              <a:spcBef>
                <a:spcPts val="0"/>
              </a:spcBef>
            </a:pPr>
            <a:endParaRPr lang="en-US" dirty="0"/>
          </a:p>
        </p:txBody>
      </p:sp>
      <p:sp>
        <p:nvSpPr>
          <p:cNvPr id="9" name="Slide Number Placeholder 8"/>
          <p:cNvSpPr>
            <a:spLocks noGrp="1"/>
          </p:cNvSpPr>
          <p:nvPr>
            <p:ph type="sldNum" sz="quarter" idx="12"/>
          </p:nvPr>
        </p:nvSpPr>
        <p:spPr/>
        <p:txBody>
          <a:bodyPr/>
          <a:lstStyle/>
          <a:p>
            <a:fld id="{1B90BC9B-A669-4CE8-99C5-39237CE3C82A}" type="slidenum">
              <a:rPr lang="en-US" smtClean="0"/>
              <a:t>47</a:t>
            </a:fld>
            <a:endParaRPr lang="en-US" dirty="0"/>
          </a:p>
        </p:txBody>
      </p:sp>
    </p:spTree>
    <p:extLst>
      <p:ext uri="{BB962C8B-B14F-4D97-AF65-F5344CB8AC3E}">
        <p14:creationId xmlns:p14="http://schemas.microsoft.com/office/powerpoint/2010/main" val="1829803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8647" y="870255"/>
            <a:ext cx="10670720" cy="690574"/>
          </a:xfrm>
          <a:prstGeom prst="rect">
            <a:avLst/>
          </a:prstGeom>
        </p:spPr>
        <p:txBody>
          <a:bodyPr vert="horz" wrap="square" lIns="0" tIns="13335" rIns="0" bIns="0" rtlCol="0">
            <a:spAutoFit/>
          </a:bodyPr>
          <a:lstStyle/>
          <a:p>
            <a:pPr marL="12700">
              <a:lnSpc>
                <a:spcPct val="100000"/>
              </a:lnSpc>
              <a:spcBef>
                <a:spcPts val="105"/>
              </a:spcBef>
            </a:pPr>
            <a:r>
              <a:rPr sz="4400" b="0" spc="-5" dirty="0">
                <a:solidFill>
                  <a:srgbClr val="252525"/>
                </a:solidFill>
              </a:rPr>
              <a:t>Applying</a:t>
            </a:r>
            <a:r>
              <a:rPr sz="4400" b="0" spc="-20" dirty="0">
                <a:solidFill>
                  <a:srgbClr val="252525"/>
                </a:solidFill>
              </a:rPr>
              <a:t> </a:t>
            </a:r>
            <a:r>
              <a:rPr sz="4400" b="0" spc="-25" dirty="0">
                <a:solidFill>
                  <a:srgbClr val="252525"/>
                </a:solidFill>
              </a:rPr>
              <a:t>for</a:t>
            </a:r>
            <a:r>
              <a:rPr sz="4400" b="0" spc="-5" dirty="0">
                <a:solidFill>
                  <a:srgbClr val="252525"/>
                </a:solidFill>
              </a:rPr>
              <a:t> </a:t>
            </a:r>
            <a:r>
              <a:rPr sz="4400" b="0" dirty="0">
                <a:solidFill>
                  <a:srgbClr val="252525"/>
                </a:solidFill>
              </a:rPr>
              <a:t>IHBG-ARP</a:t>
            </a:r>
            <a:r>
              <a:rPr sz="4400" b="0" spc="-15" dirty="0">
                <a:solidFill>
                  <a:srgbClr val="252525"/>
                </a:solidFill>
              </a:rPr>
              <a:t> </a:t>
            </a:r>
            <a:r>
              <a:rPr sz="4400" b="0" spc="-20" dirty="0">
                <a:solidFill>
                  <a:srgbClr val="252525"/>
                </a:solidFill>
              </a:rPr>
              <a:t>Grant</a:t>
            </a:r>
            <a:endParaRPr sz="4400" b="0" spc="-5" dirty="0">
              <a:solidFill>
                <a:srgbClr val="252525"/>
              </a:solidFill>
            </a:endParaRPr>
          </a:p>
        </p:txBody>
      </p:sp>
      <p:sp>
        <p:nvSpPr>
          <p:cNvPr id="3" name="object 3"/>
          <p:cNvSpPr txBox="1"/>
          <p:nvPr/>
        </p:nvSpPr>
        <p:spPr>
          <a:xfrm>
            <a:off x="383721" y="2290208"/>
            <a:ext cx="11616491" cy="2912977"/>
          </a:xfrm>
          <a:prstGeom prst="rect">
            <a:avLst/>
          </a:prstGeom>
        </p:spPr>
        <p:txBody>
          <a:bodyPr vert="horz" wrap="square" lIns="0" tIns="47625" rIns="0" bIns="0" rtlCol="0">
            <a:spAutoFit/>
          </a:bodyPr>
          <a:lstStyle/>
          <a:p>
            <a:pPr marL="299085" marR="88900" indent="-287020" defTabSz="914400">
              <a:lnSpc>
                <a:spcPct val="90000"/>
              </a:lnSpc>
              <a:spcBef>
                <a:spcPts val="980"/>
              </a:spcBef>
              <a:buSzPct val="100000"/>
              <a:buFont typeface="Calibri" panose="020F0502020204030204" pitchFamily="34" charset="0"/>
              <a:buChar char="•"/>
              <a:tabLst>
                <a:tab pos="299085" algn="l"/>
                <a:tab pos="299720" algn="l"/>
              </a:tabLst>
            </a:pPr>
            <a:r>
              <a:rPr lang="en-US" sz="2400" spc="-25" dirty="0">
                <a:solidFill>
                  <a:schemeClr val="tx1">
                    <a:lumMod val="75000"/>
                    <a:lumOff val="25000"/>
                  </a:schemeClr>
                </a:solidFill>
              </a:rPr>
              <a:t>Indian tribe </a:t>
            </a:r>
            <a:r>
              <a:rPr lang="en-US" sz="2400" spc="-20" dirty="0">
                <a:solidFill>
                  <a:schemeClr val="tx1">
                    <a:lumMod val="75000"/>
                    <a:lumOff val="25000"/>
                  </a:schemeClr>
                </a:solidFill>
              </a:rPr>
              <a:t>or </a:t>
            </a:r>
            <a:r>
              <a:rPr lang="en-US" sz="2400" spc="-25" dirty="0">
                <a:solidFill>
                  <a:schemeClr val="tx1">
                    <a:lumMod val="75000"/>
                    <a:lumOff val="25000"/>
                  </a:schemeClr>
                </a:solidFill>
              </a:rPr>
              <a:t>TDHE </a:t>
            </a:r>
            <a:r>
              <a:rPr lang="en-US" sz="2400" spc="-30" dirty="0">
                <a:solidFill>
                  <a:schemeClr val="tx1">
                    <a:lumMod val="75000"/>
                    <a:lumOff val="25000"/>
                  </a:schemeClr>
                </a:solidFill>
              </a:rPr>
              <a:t>must first </a:t>
            </a:r>
            <a:r>
              <a:rPr lang="en-US" sz="2400" spc="-25" dirty="0">
                <a:solidFill>
                  <a:schemeClr val="tx1">
                    <a:lumMod val="75000"/>
                    <a:lumOff val="25000"/>
                  </a:schemeClr>
                </a:solidFill>
              </a:rPr>
              <a:t>submit </a:t>
            </a:r>
            <a:r>
              <a:rPr lang="en-US" sz="2400" spc="-15" dirty="0">
                <a:solidFill>
                  <a:schemeClr val="tx1">
                    <a:lumMod val="75000"/>
                    <a:lumOff val="25000"/>
                  </a:schemeClr>
                </a:solidFill>
              </a:rPr>
              <a:t>an </a:t>
            </a:r>
            <a:r>
              <a:rPr lang="en-US" sz="2400" spc="-35" dirty="0">
                <a:solidFill>
                  <a:schemeClr val="tx1">
                    <a:lumMod val="75000"/>
                    <a:lumOff val="25000"/>
                  </a:schemeClr>
                </a:solidFill>
              </a:rPr>
              <a:t>Abbreviated </a:t>
            </a:r>
            <a:r>
              <a:rPr lang="en-US" sz="2400" spc="-25" dirty="0">
                <a:solidFill>
                  <a:schemeClr val="tx1">
                    <a:lumMod val="75000"/>
                    <a:lumOff val="25000"/>
                  </a:schemeClr>
                </a:solidFill>
              </a:rPr>
              <a:t>Indian Housing </a:t>
            </a:r>
            <a:r>
              <a:rPr lang="en-US" sz="2400" spc="-30" dirty="0">
                <a:solidFill>
                  <a:schemeClr val="tx1">
                    <a:lumMod val="75000"/>
                    <a:lumOff val="25000"/>
                  </a:schemeClr>
                </a:solidFill>
              </a:rPr>
              <a:t>Plan/Annual </a:t>
            </a:r>
            <a:r>
              <a:rPr lang="en-US" sz="2400" spc="-35" dirty="0">
                <a:solidFill>
                  <a:schemeClr val="tx1">
                    <a:lumMod val="75000"/>
                    <a:lumOff val="25000"/>
                  </a:schemeClr>
                </a:solidFill>
              </a:rPr>
              <a:t>Performance Report </a:t>
            </a:r>
            <a:r>
              <a:rPr lang="en-US" sz="2400" spc="-45" dirty="0">
                <a:solidFill>
                  <a:schemeClr val="tx1">
                    <a:lumMod val="75000"/>
                    <a:lumOff val="25000"/>
                  </a:schemeClr>
                </a:solidFill>
              </a:rPr>
              <a:t>(IHP/APR) </a:t>
            </a:r>
            <a:r>
              <a:rPr lang="en-US" sz="2400" spc="-350" dirty="0">
                <a:solidFill>
                  <a:schemeClr val="tx1">
                    <a:lumMod val="75000"/>
                    <a:lumOff val="25000"/>
                  </a:schemeClr>
                </a:solidFill>
              </a:rPr>
              <a:t> </a:t>
            </a:r>
            <a:r>
              <a:rPr lang="en-US" sz="2400" spc="-35" dirty="0">
                <a:solidFill>
                  <a:schemeClr val="tx1">
                    <a:lumMod val="75000"/>
                    <a:lumOff val="25000"/>
                  </a:schemeClr>
                </a:solidFill>
              </a:rPr>
              <a:t>(Form:</a:t>
            </a:r>
            <a:r>
              <a:rPr lang="en-US" sz="2400" spc="-20" dirty="0">
                <a:solidFill>
                  <a:schemeClr val="tx1">
                    <a:lumMod val="75000"/>
                    <a:lumOff val="25000"/>
                  </a:schemeClr>
                </a:solidFill>
              </a:rPr>
              <a:t> </a:t>
            </a:r>
            <a:r>
              <a:rPr lang="en-US" sz="2400" spc="-30" dirty="0">
                <a:solidFill>
                  <a:schemeClr val="tx1">
                    <a:lumMod val="75000"/>
                    <a:lumOff val="25000"/>
                  </a:schemeClr>
                </a:solidFill>
              </a:rPr>
              <a:t>HUD-52737)</a:t>
            </a:r>
            <a:r>
              <a:rPr lang="en-US" sz="2400" spc="-10" dirty="0">
                <a:solidFill>
                  <a:schemeClr val="tx1">
                    <a:lumMod val="75000"/>
                    <a:lumOff val="25000"/>
                  </a:schemeClr>
                </a:solidFill>
              </a:rPr>
              <a:t> </a:t>
            </a:r>
            <a:r>
              <a:rPr lang="en-US" sz="2400" spc="-20" dirty="0">
                <a:solidFill>
                  <a:schemeClr val="tx1">
                    <a:lumMod val="75000"/>
                    <a:lumOff val="25000"/>
                  </a:schemeClr>
                </a:solidFill>
              </a:rPr>
              <a:t>to</a:t>
            </a:r>
            <a:r>
              <a:rPr lang="en-US" sz="2400" spc="-40" dirty="0">
                <a:solidFill>
                  <a:schemeClr val="tx1">
                    <a:lumMod val="75000"/>
                    <a:lumOff val="25000"/>
                  </a:schemeClr>
                </a:solidFill>
              </a:rPr>
              <a:t> </a:t>
            </a:r>
            <a:r>
              <a:rPr lang="en-US" sz="2400" spc="-15" dirty="0">
                <a:solidFill>
                  <a:schemeClr val="tx1">
                    <a:lumMod val="75000"/>
                    <a:lumOff val="25000"/>
                  </a:schemeClr>
                </a:solidFill>
              </a:rPr>
              <a:t>its</a:t>
            </a:r>
            <a:r>
              <a:rPr lang="en-US" sz="2400" spc="-65" dirty="0">
                <a:solidFill>
                  <a:schemeClr val="tx1">
                    <a:lumMod val="75000"/>
                    <a:lumOff val="25000"/>
                  </a:schemeClr>
                </a:solidFill>
              </a:rPr>
              <a:t> </a:t>
            </a:r>
            <a:r>
              <a:rPr lang="en-US" sz="2400" spc="-30" dirty="0">
                <a:solidFill>
                  <a:schemeClr val="tx1">
                    <a:lumMod val="75000"/>
                    <a:lumOff val="25000"/>
                  </a:schemeClr>
                </a:solidFill>
              </a:rPr>
              <a:t>Area</a:t>
            </a:r>
            <a:r>
              <a:rPr lang="en-US" sz="2400" spc="-35" dirty="0">
                <a:solidFill>
                  <a:schemeClr val="tx1">
                    <a:lumMod val="75000"/>
                    <a:lumOff val="25000"/>
                  </a:schemeClr>
                </a:solidFill>
              </a:rPr>
              <a:t> </a:t>
            </a:r>
            <a:r>
              <a:rPr lang="en-US" sz="2400" spc="-25" dirty="0">
                <a:solidFill>
                  <a:schemeClr val="tx1">
                    <a:lumMod val="75000"/>
                    <a:lumOff val="25000"/>
                  </a:schemeClr>
                </a:solidFill>
              </a:rPr>
              <a:t>Office</a:t>
            </a:r>
            <a:r>
              <a:rPr lang="en-US" sz="2400" spc="-60" dirty="0">
                <a:solidFill>
                  <a:schemeClr val="tx1">
                    <a:lumMod val="75000"/>
                    <a:lumOff val="25000"/>
                  </a:schemeClr>
                </a:solidFill>
              </a:rPr>
              <a:t> </a:t>
            </a:r>
            <a:r>
              <a:rPr lang="en-US" sz="2400" spc="-20" dirty="0">
                <a:solidFill>
                  <a:schemeClr val="tx1">
                    <a:lumMod val="75000"/>
                    <a:lumOff val="25000"/>
                  </a:schemeClr>
                </a:solidFill>
              </a:rPr>
              <a:t>of</a:t>
            </a:r>
            <a:r>
              <a:rPr lang="en-US" sz="2400" spc="-35" dirty="0">
                <a:solidFill>
                  <a:schemeClr val="tx1">
                    <a:lumMod val="75000"/>
                    <a:lumOff val="25000"/>
                  </a:schemeClr>
                </a:solidFill>
              </a:rPr>
              <a:t> </a:t>
            </a:r>
            <a:r>
              <a:rPr lang="en-US" sz="2400" spc="-30" dirty="0">
                <a:solidFill>
                  <a:schemeClr val="tx1">
                    <a:lumMod val="75000"/>
                    <a:lumOff val="25000"/>
                  </a:schemeClr>
                </a:solidFill>
              </a:rPr>
              <a:t>Native</a:t>
            </a:r>
            <a:r>
              <a:rPr lang="en-US" sz="2400" spc="-65" dirty="0">
                <a:solidFill>
                  <a:schemeClr val="tx1">
                    <a:lumMod val="75000"/>
                    <a:lumOff val="25000"/>
                  </a:schemeClr>
                </a:solidFill>
              </a:rPr>
              <a:t> </a:t>
            </a:r>
            <a:r>
              <a:rPr lang="en-US" sz="2400" spc="-30" dirty="0">
                <a:solidFill>
                  <a:schemeClr val="tx1">
                    <a:lumMod val="75000"/>
                    <a:lumOff val="25000"/>
                  </a:schemeClr>
                </a:solidFill>
              </a:rPr>
              <a:t>American</a:t>
            </a:r>
            <a:r>
              <a:rPr lang="en-US" sz="2400" spc="-50" dirty="0">
                <a:solidFill>
                  <a:schemeClr val="tx1">
                    <a:lumMod val="75000"/>
                    <a:lumOff val="25000"/>
                  </a:schemeClr>
                </a:solidFill>
              </a:rPr>
              <a:t> </a:t>
            </a:r>
            <a:r>
              <a:rPr lang="en-US" sz="2400" spc="-35" dirty="0">
                <a:solidFill>
                  <a:schemeClr val="tx1">
                    <a:lumMod val="75000"/>
                    <a:lumOff val="25000"/>
                  </a:schemeClr>
                </a:solidFill>
              </a:rPr>
              <a:t>Programs</a:t>
            </a:r>
            <a:r>
              <a:rPr lang="en-US" sz="2400" spc="-40" dirty="0">
                <a:solidFill>
                  <a:schemeClr val="tx1">
                    <a:lumMod val="75000"/>
                    <a:lumOff val="25000"/>
                  </a:schemeClr>
                </a:solidFill>
              </a:rPr>
              <a:t> </a:t>
            </a:r>
            <a:r>
              <a:rPr lang="en-US" sz="2400" spc="-30" dirty="0">
                <a:solidFill>
                  <a:schemeClr val="tx1">
                    <a:lumMod val="75000"/>
                    <a:lumOff val="25000"/>
                  </a:schemeClr>
                </a:solidFill>
              </a:rPr>
              <a:t>(AONAP).</a:t>
            </a:r>
            <a:endParaRPr lang="en-US" sz="2400" dirty="0">
              <a:solidFill>
                <a:schemeClr val="tx1">
                  <a:lumMod val="75000"/>
                  <a:lumOff val="25000"/>
                </a:schemeClr>
              </a:solidFill>
            </a:endParaRPr>
          </a:p>
          <a:p>
            <a:pPr marL="299085" marR="5080" indent="-287020" defTabSz="914400">
              <a:lnSpc>
                <a:spcPct val="90000"/>
              </a:lnSpc>
              <a:spcBef>
                <a:spcPts val="969"/>
              </a:spcBef>
              <a:buSzPct val="100000"/>
              <a:buFont typeface="Calibri" panose="020F0502020204030204" pitchFamily="34" charset="0"/>
              <a:buChar char="•"/>
              <a:tabLst>
                <a:tab pos="299085" algn="l"/>
                <a:tab pos="299720" algn="l"/>
              </a:tabLst>
            </a:pPr>
            <a:r>
              <a:rPr lang="en-US" sz="2400" spc="-35" dirty="0">
                <a:solidFill>
                  <a:schemeClr val="tx1">
                    <a:lumMod val="75000"/>
                    <a:lumOff val="25000"/>
                  </a:schemeClr>
                </a:solidFill>
              </a:rPr>
              <a:t>Except</a:t>
            </a:r>
            <a:r>
              <a:rPr lang="en-US" sz="2400" spc="-40" dirty="0">
                <a:solidFill>
                  <a:schemeClr val="tx1">
                    <a:lumMod val="75000"/>
                    <a:lumOff val="25000"/>
                  </a:schemeClr>
                </a:solidFill>
              </a:rPr>
              <a:t> </a:t>
            </a:r>
            <a:r>
              <a:rPr lang="en-US" sz="2400" spc="-30" dirty="0">
                <a:solidFill>
                  <a:schemeClr val="tx1">
                    <a:lumMod val="75000"/>
                    <a:lumOff val="25000"/>
                  </a:schemeClr>
                </a:solidFill>
              </a:rPr>
              <a:t>for</a:t>
            </a:r>
            <a:r>
              <a:rPr lang="en-US" sz="2400" spc="-20" dirty="0">
                <a:solidFill>
                  <a:schemeClr val="tx1">
                    <a:lumMod val="75000"/>
                    <a:lumOff val="25000"/>
                  </a:schemeClr>
                </a:solidFill>
              </a:rPr>
              <a:t> </a:t>
            </a:r>
            <a:r>
              <a:rPr lang="en-US" sz="2400" spc="-5" dirty="0">
                <a:solidFill>
                  <a:schemeClr val="tx1">
                    <a:lumMod val="75000"/>
                    <a:lumOff val="25000"/>
                  </a:schemeClr>
                </a:solidFill>
              </a:rPr>
              <a:t>a</a:t>
            </a:r>
            <a:r>
              <a:rPr lang="en-US" sz="2400" spc="-50" dirty="0">
                <a:solidFill>
                  <a:schemeClr val="tx1">
                    <a:lumMod val="75000"/>
                    <a:lumOff val="25000"/>
                  </a:schemeClr>
                </a:solidFill>
              </a:rPr>
              <a:t> </a:t>
            </a:r>
            <a:r>
              <a:rPr lang="en-US" sz="2400" spc="-20" dirty="0">
                <a:solidFill>
                  <a:schemeClr val="tx1">
                    <a:lumMod val="75000"/>
                    <a:lumOff val="25000"/>
                  </a:schemeClr>
                </a:solidFill>
              </a:rPr>
              <a:t>single</a:t>
            </a:r>
            <a:r>
              <a:rPr lang="en-US" sz="2400" spc="-60" dirty="0">
                <a:solidFill>
                  <a:schemeClr val="tx1">
                    <a:lumMod val="75000"/>
                    <a:lumOff val="25000"/>
                  </a:schemeClr>
                </a:solidFill>
              </a:rPr>
              <a:t> </a:t>
            </a:r>
            <a:r>
              <a:rPr lang="en-US" sz="2400" spc="-25" dirty="0">
                <a:solidFill>
                  <a:schemeClr val="tx1">
                    <a:lumMod val="75000"/>
                    <a:lumOff val="25000"/>
                  </a:schemeClr>
                </a:solidFill>
              </a:rPr>
              <a:t>check</a:t>
            </a:r>
            <a:r>
              <a:rPr lang="en-US" sz="2400" spc="-35" dirty="0">
                <a:solidFill>
                  <a:schemeClr val="tx1">
                    <a:lumMod val="75000"/>
                    <a:lumOff val="25000"/>
                  </a:schemeClr>
                </a:solidFill>
              </a:rPr>
              <a:t> </a:t>
            </a:r>
            <a:r>
              <a:rPr lang="en-US" sz="2400" spc="-30" dirty="0">
                <a:solidFill>
                  <a:schemeClr val="tx1">
                    <a:lumMod val="75000"/>
                    <a:lumOff val="25000"/>
                  </a:schemeClr>
                </a:solidFill>
              </a:rPr>
              <a:t>box,</a:t>
            </a:r>
            <a:r>
              <a:rPr lang="en-US" sz="2400" spc="-45" dirty="0">
                <a:solidFill>
                  <a:schemeClr val="tx1">
                    <a:lumMod val="75000"/>
                    <a:lumOff val="25000"/>
                  </a:schemeClr>
                </a:solidFill>
              </a:rPr>
              <a:t> </a:t>
            </a:r>
            <a:r>
              <a:rPr lang="en-US" sz="2400" spc="-15" dirty="0">
                <a:solidFill>
                  <a:schemeClr val="tx1">
                    <a:lumMod val="75000"/>
                    <a:lumOff val="25000"/>
                  </a:schemeClr>
                </a:solidFill>
              </a:rPr>
              <a:t>it</a:t>
            </a:r>
            <a:r>
              <a:rPr lang="en-US" sz="2400" spc="-55" dirty="0">
                <a:solidFill>
                  <a:schemeClr val="tx1">
                    <a:lumMod val="75000"/>
                    <a:lumOff val="25000"/>
                  </a:schemeClr>
                </a:solidFill>
              </a:rPr>
              <a:t> </a:t>
            </a:r>
            <a:r>
              <a:rPr lang="en-US" sz="2400" spc="-15" dirty="0">
                <a:solidFill>
                  <a:schemeClr val="tx1">
                    <a:lumMod val="75000"/>
                    <a:lumOff val="25000"/>
                  </a:schemeClr>
                </a:solidFill>
              </a:rPr>
              <a:t>is</a:t>
            </a:r>
            <a:r>
              <a:rPr lang="en-US" sz="2400" spc="-55" dirty="0">
                <a:solidFill>
                  <a:schemeClr val="tx1">
                    <a:lumMod val="75000"/>
                    <a:lumOff val="25000"/>
                  </a:schemeClr>
                </a:solidFill>
              </a:rPr>
              <a:t> </a:t>
            </a:r>
            <a:r>
              <a:rPr lang="en-US" sz="2400" spc="-30" dirty="0">
                <a:solidFill>
                  <a:schemeClr val="tx1">
                    <a:lumMod val="75000"/>
                    <a:lumOff val="25000"/>
                  </a:schemeClr>
                </a:solidFill>
              </a:rPr>
              <a:t>identical</a:t>
            </a:r>
            <a:r>
              <a:rPr lang="en-US" sz="2400" spc="-75" dirty="0">
                <a:solidFill>
                  <a:schemeClr val="tx1">
                    <a:lumMod val="75000"/>
                    <a:lumOff val="25000"/>
                  </a:schemeClr>
                </a:solidFill>
              </a:rPr>
              <a:t> </a:t>
            </a:r>
            <a:r>
              <a:rPr lang="en-US" sz="2400" spc="-15" dirty="0">
                <a:solidFill>
                  <a:schemeClr val="tx1">
                    <a:lumMod val="75000"/>
                    <a:lumOff val="25000"/>
                  </a:schemeClr>
                </a:solidFill>
              </a:rPr>
              <a:t>in</a:t>
            </a:r>
            <a:r>
              <a:rPr lang="en-US" sz="2400" spc="-55" dirty="0">
                <a:solidFill>
                  <a:schemeClr val="tx1">
                    <a:lumMod val="75000"/>
                    <a:lumOff val="25000"/>
                  </a:schemeClr>
                </a:solidFill>
              </a:rPr>
              <a:t> </a:t>
            </a:r>
            <a:r>
              <a:rPr lang="en-US" sz="2400" spc="-35" dirty="0">
                <a:solidFill>
                  <a:schemeClr val="tx1">
                    <a:lumMod val="75000"/>
                    <a:lumOff val="25000"/>
                  </a:schemeClr>
                </a:solidFill>
              </a:rPr>
              <a:t>format </a:t>
            </a:r>
            <a:r>
              <a:rPr lang="en-US" sz="2400" spc="-20" dirty="0">
                <a:solidFill>
                  <a:schemeClr val="tx1">
                    <a:lumMod val="75000"/>
                    <a:lumOff val="25000"/>
                  </a:schemeClr>
                </a:solidFill>
              </a:rPr>
              <a:t>to</a:t>
            </a:r>
            <a:r>
              <a:rPr lang="en-US" sz="2400" spc="-45" dirty="0">
                <a:solidFill>
                  <a:schemeClr val="tx1">
                    <a:lumMod val="75000"/>
                    <a:lumOff val="25000"/>
                  </a:schemeClr>
                </a:solidFill>
              </a:rPr>
              <a:t> </a:t>
            </a:r>
            <a:r>
              <a:rPr lang="en-US" sz="2400" spc="-20" dirty="0">
                <a:solidFill>
                  <a:schemeClr val="tx1">
                    <a:lumMod val="75000"/>
                    <a:lumOff val="25000"/>
                  </a:schemeClr>
                </a:solidFill>
              </a:rPr>
              <a:t>the</a:t>
            </a:r>
            <a:r>
              <a:rPr lang="en-US" sz="2400" spc="-40" dirty="0">
                <a:solidFill>
                  <a:schemeClr val="tx1">
                    <a:lumMod val="75000"/>
                    <a:lumOff val="25000"/>
                  </a:schemeClr>
                </a:solidFill>
              </a:rPr>
              <a:t> </a:t>
            </a:r>
            <a:r>
              <a:rPr lang="en-US" sz="2400" spc="-35" dirty="0">
                <a:solidFill>
                  <a:schemeClr val="tx1">
                    <a:lumMod val="75000"/>
                    <a:lumOff val="25000"/>
                  </a:schemeClr>
                </a:solidFill>
              </a:rPr>
              <a:t>Abbreviated</a:t>
            </a:r>
            <a:r>
              <a:rPr lang="en-US" sz="2400" spc="-55" dirty="0">
                <a:solidFill>
                  <a:schemeClr val="tx1">
                    <a:lumMod val="75000"/>
                    <a:lumOff val="25000"/>
                  </a:schemeClr>
                </a:solidFill>
              </a:rPr>
              <a:t> </a:t>
            </a:r>
            <a:r>
              <a:rPr lang="en-US" sz="2400" spc="-45" dirty="0">
                <a:solidFill>
                  <a:schemeClr val="tx1">
                    <a:lumMod val="75000"/>
                    <a:lumOff val="25000"/>
                  </a:schemeClr>
                </a:solidFill>
              </a:rPr>
              <a:t>IHP/APR </a:t>
            </a:r>
            <a:r>
              <a:rPr lang="en-US" sz="2400" spc="-25" dirty="0">
                <a:solidFill>
                  <a:schemeClr val="tx1">
                    <a:lumMod val="75000"/>
                    <a:lumOff val="25000"/>
                  </a:schemeClr>
                </a:solidFill>
              </a:rPr>
              <a:t>used</a:t>
            </a:r>
            <a:r>
              <a:rPr lang="en-US" sz="2400" spc="-35" dirty="0">
                <a:solidFill>
                  <a:schemeClr val="tx1">
                    <a:lumMod val="75000"/>
                    <a:lumOff val="25000"/>
                  </a:schemeClr>
                </a:solidFill>
              </a:rPr>
              <a:t> </a:t>
            </a:r>
            <a:r>
              <a:rPr lang="en-US" sz="2400" spc="-20" dirty="0">
                <a:solidFill>
                  <a:schemeClr val="tx1">
                    <a:lumMod val="75000"/>
                    <a:lumOff val="25000"/>
                  </a:schemeClr>
                </a:solidFill>
              </a:rPr>
              <a:t>by</a:t>
            </a:r>
            <a:r>
              <a:rPr lang="en-US" sz="2400" spc="-45" dirty="0">
                <a:solidFill>
                  <a:schemeClr val="tx1">
                    <a:lumMod val="75000"/>
                    <a:lumOff val="25000"/>
                  </a:schemeClr>
                </a:solidFill>
              </a:rPr>
              <a:t> </a:t>
            </a:r>
            <a:r>
              <a:rPr lang="en-US" sz="2400" spc="-30" dirty="0">
                <a:solidFill>
                  <a:schemeClr val="tx1">
                    <a:lumMod val="75000"/>
                    <a:lumOff val="25000"/>
                  </a:schemeClr>
                </a:solidFill>
              </a:rPr>
              <a:t>recipients</a:t>
            </a:r>
            <a:r>
              <a:rPr lang="en-US" sz="2400" spc="-40" dirty="0">
                <a:solidFill>
                  <a:schemeClr val="tx1">
                    <a:lumMod val="75000"/>
                    <a:lumOff val="25000"/>
                  </a:schemeClr>
                </a:solidFill>
              </a:rPr>
              <a:t> </a:t>
            </a:r>
            <a:r>
              <a:rPr lang="en-US" sz="2400" spc="-20" dirty="0">
                <a:solidFill>
                  <a:schemeClr val="tx1">
                    <a:lumMod val="75000"/>
                    <a:lumOff val="25000"/>
                  </a:schemeClr>
                </a:solidFill>
              </a:rPr>
              <a:t>of</a:t>
            </a:r>
            <a:r>
              <a:rPr lang="en-US" sz="2400" spc="-40" dirty="0">
                <a:solidFill>
                  <a:schemeClr val="tx1">
                    <a:lumMod val="75000"/>
                    <a:lumOff val="25000"/>
                  </a:schemeClr>
                </a:solidFill>
              </a:rPr>
              <a:t> </a:t>
            </a:r>
            <a:r>
              <a:rPr lang="en-US" sz="2400" spc="-30" dirty="0">
                <a:solidFill>
                  <a:schemeClr val="tx1">
                    <a:lumMod val="75000"/>
                    <a:lumOff val="25000"/>
                  </a:schemeClr>
                </a:solidFill>
              </a:rPr>
              <a:t>IHBG-CARES </a:t>
            </a:r>
            <a:r>
              <a:rPr lang="en-US" sz="2400" spc="-345" dirty="0">
                <a:solidFill>
                  <a:schemeClr val="tx1">
                    <a:lumMod val="75000"/>
                    <a:lumOff val="25000"/>
                  </a:schemeClr>
                </a:solidFill>
              </a:rPr>
              <a:t> </a:t>
            </a:r>
            <a:r>
              <a:rPr lang="en-US" sz="2400" spc="-25" dirty="0">
                <a:solidFill>
                  <a:schemeClr val="tx1">
                    <a:lumMod val="75000"/>
                    <a:lumOff val="25000"/>
                  </a:schemeClr>
                </a:solidFill>
              </a:rPr>
              <a:t>funding.</a:t>
            </a:r>
            <a:endParaRPr lang="en-US" sz="2400" dirty="0">
              <a:solidFill>
                <a:schemeClr val="tx1">
                  <a:lumMod val="75000"/>
                  <a:lumOff val="25000"/>
                </a:schemeClr>
              </a:solidFill>
            </a:endParaRPr>
          </a:p>
          <a:p>
            <a:pPr marL="299085" marR="965200" indent="-287020">
              <a:lnSpc>
                <a:spcPts val="2270"/>
              </a:lnSpc>
              <a:spcBef>
                <a:spcPts val="630"/>
              </a:spcBef>
              <a:buSzPct val="114285"/>
              <a:buFont typeface="Arial"/>
              <a:buChar char="•"/>
              <a:tabLst>
                <a:tab pos="299085" algn="l"/>
                <a:tab pos="299720" algn="l"/>
              </a:tabLst>
            </a:pPr>
            <a:r>
              <a:rPr sz="2400" spc="-25" dirty="0">
                <a:solidFill>
                  <a:srgbClr val="404040"/>
                </a:solidFill>
                <a:latin typeface="Calibri"/>
                <a:cs typeface="Calibri"/>
              </a:rPr>
              <a:t>IHBG-ARP</a:t>
            </a:r>
            <a:r>
              <a:rPr sz="2400" spc="-65" dirty="0">
                <a:solidFill>
                  <a:srgbClr val="404040"/>
                </a:solidFill>
                <a:latin typeface="Calibri"/>
                <a:cs typeface="Calibri"/>
              </a:rPr>
              <a:t> </a:t>
            </a:r>
            <a:r>
              <a:rPr sz="2400" spc="-30" dirty="0">
                <a:solidFill>
                  <a:srgbClr val="404040"/>
                </a:solidFill>
                <a:latin typeface="Calibri"/>
                <a:cs typeface="Calibri"/>
              </a:rPr>
              <a:t>recipients</a:t>
            </a:r>
            <a:r>
              <a:rPr sz="2400" spc="-35" dirty="0">
                <a:solidFill>
                  <a:srgbClr val="404040"/>
                </a:solidFill>
                <a:latin typeface="Calibri"/>
                <a:cs typeface="Calibri"/>
              </a:rPr>
              <a:t> </a:t>
            </a:r>
            <a:r>
              <a:rPr sz="2400" spc="-25" dirty="0">
                <a:solidFill>
                  <a:srgbClr val="404040"/>
                </a:solidFill>
                <a:latin typeface="Calibri"/>
                <a:cs typeface="Calibri"/>
              </a:rPr>
              <a:t>will</a:t>
            </a:r>
            <a:r>
              <a:rPr sz="2400" spc="-35" dirty="0">
                <a:solidFill>
                  <a:srgbClr val="404040"/>
                </a:solidFill>
                <a:latin typeface="Calibri"/>
                <a:cs typeface="Calibri"/>
              </a:rPr>
              <a:t> </a:t>
            </a:r>
            <a:r>
              <a:rPr sz="2400" spc="-20" dirty="0">
                <a:solidFill>
                  <a:srgbClr val="404040"/>
                </a:solidFill>
                <a:latin typeface="Calibri"/>
                <a:cs typeface="Calibri"/>
              </a:rPr>
              <a:t>not</a:t>
            </a:r>
            <a:r>
              <a:rPr sz="2400" spc="-50" dirty="0">
                <a:solidFill>
                  <a:srgbClr val="404040"/>
                </a:solidFill>
                <a:latin typeface="Calibri"/>
                <a:cs typeface="Calibri"/>
              </a:rPr>
              <a:t> </a:t>
            </a:r>
            <a:r>
              <a:rPr sz="2400" spc="-15" dirty="0">
                <a:solidFill>
                  <a:srgbClr val="404040"/>
                </a:solidFill>
                <a:latin typeface="Calibri"/>
                <a:cs typeface="Calibri"/>
              </a:rPr>
              <a:t>be</a:t>
            </a:r>
            <a:r>
              <a:rPr sz="2400" spc="-60" dirty="0">
                <a:solidFill>
                  <a:srgbClr val="404040"/>
                </a:solidFill>
                <a:latin typeface="Calibri"/>
                <a:cs typeface="Calibri"/>
              </a:rPr>
              <a:t> </a:t>
            </a:r>
            <a:r>
              <a:rPr sz="2400" spc="-30" dirty="0">
                <a:solidFill>
                  <a:srgbClr val="404040"/>
                </a:solidFill>
                <a:latin typeface="Calibri"/>
                <a:cs typeface="Calibri"/>
              </a:rPr>
              <a:t>required</a:t>
            </a:r>
            <a:r>
              <a:rPr sz="2400" spc="-40" dirty="0">
                <a:solidFill>
                  <a:srgbClr val="404040"/>
                </a:solidFill>
                <a:latin typeface="Calibri"/>
                <a:cs typeface="Calibri"/>
              </a:rPr>
              <a:t> </a:t>
            </a:r>
            <a:r>
              <a:rPr sz="2400" spc="-25" dirty="0">
                <a:solidFill>
                  <a:srgbClr val="404040"/>
                </a:solidFill>
                <a:latin typeface="Calibri"/>
                <a:cs typeface="Calibri"/>
              </a:rPr>
              <a:t>to</a:t>
            </a:r>
            <a:r>
              <a:rPr sz="2400" spc="-50" dirty="0">
                <a:solidFill>
                  <a:srgbClr val="404040"/>
                </a:solidFill>
                <a:latin typeface="Calibri"/>
                <a:cs typeface="Calibri"/>
              </a:rPr>
              <a:t> </a:t>
            </a:r>
            <a:r>
              <a:rPr sz="2400" spc="-20" dirty="0">
                <a:solidFill>
                  <a:srgbClr val="404040"/>
                </a:solidFill>
                <a:latin typeface="Calibri"/>
                <a:cs typeface="Calibri"/>
              </a:rPr>
              <a:t>use</a:t>
            </a:r>
            <a:r>
              <a:rPr sz="2400" spc="-40" dirty="0">
                <a:solidFill>
                  <a:srgbClr val="404040"/>
                </a:solidFill>
                <a:latin typeface="Calibri"/>
                <a:cs typeface="Calibri"/>
              </a:rPr>
              <a:t> </a:t>
            </a:r>
            <a:r>
              <a:rPr sz="2400" spc="-15" dirty="0">
                <a:solidFill>
                  <a:srgbClr val="404040"/>
                </a:solidFill>
                <a:latin typeface="Calibri"/>
                <a:cs typeface="Calibri"/>
              </a:rPr>
              <a:t>the</a:t>
            </a:r>
            <a:r>
              <a:rPr sz="2400" spc="-70" dirty="0">
                <a:solidFill>
                  <a:srgbClr val="404040"/>
                </a:solidFill>
                <a:latin typeface="Calibri"/>
                <a:cs typeface="Calibri"/>
              </a:rPr>
              <a:t> </a:t>
            </a:r>
            <a:r>
              <a:rPr sz="2400" spc="-30" dirty="0">
                <a:solidFill>
                  <a:srgbClr val="404040"/>
                </a:solidFill>
                <a:latin typeface="Calibri"/>
                <a:cs typeface="Calibri"/>
              </a:rPr>
              <a:t>Energy </a:t>
            </a:r>
            <a:r>
              <a:rPr sz="2400" spc="-20" dirty="0">
                <a:solidFill>
                  <a:srgbClr val="404040"/>
                </a:solidFill>
                <a:latin typeface="Calibri"/>
                <a:cs typeface="Calibri"/>
              </a:rPr>
              <a:t>and</a:t>
            </a:r>
            <a:r>
              <a:rPr sz="2400" spc="-70" dirty="0">
                <a:solidFill>
                  <a:srgbClr val="404040"/>
                </a:solidFill>
                <a:latin typeface="Calibri"/>
                <a:cs typeface="Calibri"/>
              </a:rPr>
              <a:t> </a:t>
            </a:r>
            <a:r>
              <a:rPr sz="2400" spc="-35" dirty="0">
                <a:solidFill>
                  <a:srgbClr val="404040"/>
                </a:solidFill>
                <a:latin typeface="Calibri"/>
                <a:cs typeface="Calibri"/>
              </a:rPr>
              <a:t>Performance </a:t>
            </a:r>
            <a:r>
              <a:rPr sz="2400" spc="-459" dirty="0">
                <a:solidFill>
                  <a:srgbClr val="404040"/>
                </a:solidFill>
                <a:latin typeface="Calibri"/>
                <a:cs typeface="Calibri"/>
              </a:rPr>
              <a:t> </a:t>
            </a:r>
            <a:r>
              <a:rPr sz="2400" spc="-35" dirty="0">
                <a:solidFill>
                  <a:srgbClr val="404040"/>
                </a:solidFill>
                <a:latin typeface="Calibri"/>
                <a:cs typeface="Calibri"/>
              </a:rPr>
              <a:t>Information</a:t>
            </a:r>
            <a:r>
              <a:rPr sz="2400" spc="-60" dirty="0">
                <a:solidFill>
                  <a:srgbClr val="404040"/>
                </a:solidFill>
                <a:latin typeface="Calibri"/>
                <a:cs typeface="Calibri"/>
              </a:rPr>
              <a:t> </a:t>
            </a:r>
            <a:r>
              <a:rPr sz="2400" spc="-30" dirty="0">
                <a:solidFill>
                  <a:srgbClr val="404040"/>
                </a:solidFill>
                <a:latin typeface="Calibri"/>
                <a:cs typeface="Calibri"/>
              </a:rPr>
              <a:t>Center</a:t>
            </a:r>
            <a:r>
              <a:rPr sz="2400" spc="-35" dirty="0">
                <a:solidFill>
                  <a:srgbClr val="404040"/>
                </a:solidFill>
                <a:latin typeface="Calibri"/>
                <a:cs typeface="Calibri"/>
              </a:rPr>
              <a:t> </a:t>
            </a:r>
            <a:r>
              <a:rPr sz="2400" spc="-25" dirty="0">
                <a:solidFill>
                  <a:srgbClr val="404040"/>
                </a:solidFill>
                <a:latin typeface="Calibri"/>
                <a:cs typeface="Calibri"/>
              </a:rPr>
              <a:t>(EPIC)</a:t>
            </a:r>
            <a:r>
              <a:rPr sz="2400" spc="-35" dirty="0">
                <a:solidFill>
                  <a:srgbClr val="404040"/>
                </a:solidFill>
                <a:latin typeface="Calibri"/>
                <a:cs typeface="Calibri"/>
              </a:rPr>
              <a:t> </a:t>
            </a:r>
            <a:r>
              <a:rPr sz="2400" spc="-25" dirty="0">
                <a:solidFill>
                  <a:srgbClr val="404040"/>
                </a:solidFill>
                <a:latin typeface="Calibri"/>
                <a:cs typeface="Calibri"/>
              </a:rPr>
              <a:t>to</a:t>
            </a:r>
            <a:r>
              <a:rPr sz="2400" spc="-60" dirty="0">
                <a:solidFill>
                  <a:srgbClr val="404040"/>
                </a:solidFill>
                <a:latin typeface="Calibri"/>
                <a:cs typeface="Calibri"/>
              </a:rPr>
              <a:t> </a:t>
            </a:r>
            <a:r>
              <a:rPr sz="2400" spc="-25" dirty="0">
                <a:solidFill>
                  <a:srgbClr val="404040"/>
                </a:solidFill>
                <a:latin typeface="Calibri"/>
                <a:cs typeface="Calibri"/>
              </a:rPr>
              <a:t>submit</a:t>
            </a:r>
            <a:r>
              <a:rPr sz="2400" spc="-55" dirty="0">
                <a:solidFill>
                  <a:srgbClr val="404040"/>
                </a:solidFill>
                <a:latin typeface="Calibri"/>
                <a:cs typeface="Calibri"/>
              </a:rPr>
              <a:t> </a:t>
            </a:r>
            <a:r>
              <a:rPr sz="2400" spc="-15" dirty="0">
                <a:solidFill>
                  <a:srgbClr val="404040"/>
                </a:solidFill>
                <a:latin typeface="Calibri"/>
                <a:cs typeface="Calibri"/>
              </a:rPr>
              <a:t>the</a:t>
            </a:r>
            <a:r>
              <a:rPr sz="2400" spc="-60" dirty="0">
                <a:solidFill>
                  <a:srgbClr val="404040"/>
                </a:solidFill>
                <a:latin typeface="Calibri"/>
                <a:cs typeface="Calibri"/>
              </a:rPr>
              <a:t> </a:t>
            </a:r>
            <a:r>
              <a:rPr sz="2400" spc="-35" dirty="0">
                <a:solidFill>
                  <a:srgbClr val="404040"/>
                </a:solidFill>
                <a:latin typeface="Calibri"/>
                <a:cs typeface="Calibri"/>
              </a:rPr>
              <a:t>Abbreviated</a:t>
            </a:r>
            <a:r>
              <a:rPr sz="2400" spc="-60" dirty="0">
                <a:solidFill>
                  <a:srgbClr val="404040"/>
                </a:solidFill>
                <a:latin typeface="Calibri"/>
                <a:cs typeface="Calibri"/>
              </a:rPr>
              <a:t> </a:t>
            </a:r>
            <a:r>
              <a:rPr sz="2400" spc="-90" dirty="0">
                <a:solidFill>
                  <a:srgbClr val="404040"/>
                </a:solidFill>
                <a:latin typeface="Calibri"/>
                <a:cs typeface="Calibri"/>
              </a:rPr>
              <a:t>IHP.</a:t>
            </a:r>
            <a:endParaRPr sz="2400" dirty="0">
              <a:latin typeface="Calibri"/>
              <a:cs typeface="Calibri"/>
            </a:endParaRPr>
          </a:p>
          <a:p>
            <a:pPr marL="299085" indent="-287020">
              <a:lnSpc>
                <a:spcPct val="100000"/>
              </a:lnSpc>
              <a:spcBef>
                <a:spcPts val="254"/>
              </a:spcBef>
              <a:buSzPct val="114285"/>
              <a:buFont typeface="Arial"/>
              <a:buChar char="•"/>
              <a:tabLst>
                <a:tab pos="299085" algn="l"/>
                <a:tab pos="299720" algn="l"/>
              </a:tabLst>
            </a:pPr>
            <a:r>
              <a:rPr sz="2400" spc="-25" dirty="0">
                <a:solidFill>
                  <a:srgbClr val="404040"/>
                </a:solidFill>
                <a:latin typeface="Calibri"/>
                <a:cs typeface="Calibri"/>
              </a:rPr>
              <a:t>Specific</a:t>
            </a:r>
            <a:r>
              <a:rPr sz="2400" spc="-45" dirty="0">
                <a:solidFill>
                  <a:srgbClr val="404040"/>
                </a:solidFill>
                <a:latin typeface="Calibri"/>
                <a:cs typeface="Calibri"/>
              </a:rPr>
              <a:t> </a:t>
            </a:r>
            <a:r>
              <a:rPr sz="2400" spc="-30" dirty="0">
                <a:solidFill>
                  <a:srgbClr val="404040"/>
                </a:solidFill>
                <a:latin typeface="Calibri"/>
                <a:cs typeface="Calibri"/>
              </a:rPr>
              <a:t>instructions</a:t>
            </a:r>
            <a:r>
              <a:rPr sz="2400" spc="-40" dirty="0">
                <a:solidFill>
                  <a:srgbClr val="404040"/>
                </a:solidFill>
                <a:latin typeface="Calibri"/>
                <a:cs typeface="Calibri"/>
              </a:rPr>
              <a:t> </a:t>
            </a:r>
            <a:r>
              <a:rPr sz="2400" spc="-15" dirty="0">
                <a:solidFill>
                  <a:srgbClr val="404040"/>
                </a:solidFill>
                <a:latin typeface="Calibri"/>
                <a:cs typeface="Calibri"/>
              </a:rPr>
              <a:t>on</a:t>
            </a:r>
            <a:r>
              <a:rPr sz="2400" spc="-60" dirty="0">
                <a:solidFill>
                  <a:srgbClr val="404040"/>
                </a:solidFill>
                <a:latin typeface="Calibri"/>
                <a:cs typeface="Calibri"/>
              </a:rPr>
              <a:t> </a:t>
            </a:r>
            <a:r>
              <a:rPr sz="2400" spc="-25" dirty="0">
                <a:solidFill>
                  <a:srgbClr val="404040"/>
                </a:solidFill>
                <a:latin typeface="Calibri"/>
                <a:cs typeface="Calibri"/>
              </a:rPr>
              <a:t>how</a:t>
            </a:r>
            <a:r>
              <a:rPr sz="2400" spc="-40" dirty="0">
                <a:solidFill>
                  <a:srgbClr val="404040"/>
                </a:solidFill>
                <a:latin typeface="Calibri"/>
                <a:cs typeface="Calibri"/>
              </a:rPr>
              <a:t> </a:t>
            </a:r>
            <a:r>
              <a:rPr sz="2400" spc="-25" dirty="0">
                <a:solidFill>
                  <a:srgbClr val="404040"/>
                </a:solidFill>
                <a:latin typeface="Calibri"/>
                <a:cs typeface="Calibri"/>
              </a:rPr>
              <a:t>to</a:t>
            </a:r>
            <a:r>
              <a:rPr sz="2400" spc="-50" dirty="0">
                <a:solidFill>
                  <a:srgbClr val="404040"/>
                </a:solidFill>
                <a:latin typeface="Calibri"/>
                <a:cs typeface="Calibri"/>
              </a:rPr>
              <a:t> </a:t>
            </a:r>
            <a:r>
              <a:rPr sz="2400" spc="-20" dirty="0">
                <a:solidFill>
                  <a:srgbClr val="404040"/>
                </a:solidFill>
                <a:latin typeface="Calibri"/>
                <a:cs typeface="Calibri"/>
              </a:rPr>
              <a:t>use</a:t>
            </a:r>
            <a:r>
              <a:rPr sz="2400" spc="-45" dirty="0">
                <a:solidFill>
                  <a:srgbClr val="404040"/>
                </a:solidFill>
                <a:latin typeface="Calibri"/>
                <a:cs typeface="Calibri"/>
              </a:rPr>
              <a:t> </a:t>
            </a:r>
            <a:r>
              <a:rPr sz="2400" spc="-20" dirty="0">
                <a:solidFill>
                  <a:srgbClr val="404040"/>
                </a:solidFill>
                <a:latin typeface="Calibri"/>
                <a:cs typeface="Calibri"/>
              </a:rPr>
              <a:t>and</a:t>
            </a:r>
            <a:r>
              <a:rPr sz="2400" spc="-65" dirty="0">
                <a:solidFill>
                  <a:srgbClr val="404040"/>
                </a:solidFill>
                <a:latin typeface="Calibri"/>
                <a:cs typeface="Calibri"/>
              </a:rPr>
              <a:t> </a:t>
            </a:r>
            <a:r>
              <a:rPr sz="2400" spc="-30" dirty="0">
                <a:solidFill>
                  <a:srgbClr val="404040"/>
                </a:solidFill>
                <a:latin typeface="Calibri"/>
                <a:cs typeface="Calibri"/>
              </a:rPr>
              <a:t>complete</a:t>
            </a:r>
            <a:r>
              <a:rPr sz="2400" spc="-60" dirty="0">
                <a:solidFill>
                  <a:srgbClr val="404040"/>
                </a:solidFill>
                <a:latin typeface="Calibri"/>
                <a:cs typeface="Calibri"/>
              </a:rPr>
              <a:t> </a:t>
            </a:r>
            <a:r>
              <a:rPr sz="2400" spc="-15" dirty="0">
                <a:solidFill>
                  <a:srgbClr val="404040"/>
                </a:solidFill>
                <a:latin typeface="Calibri"/>
                <a:cs typeface="Calibri"/>
              </a:rPr>
              <a:t>the</a:t>
            </a:r>
            <a:r>
              <a:rPr sz="2400" spc="-60" dirty="0">
                <a:solidFill>
                  <a:srgbClr val="404040"/>
                </a:solidFill>
                <a:latin typeface="Calibri"/>
                <a:cs typeface="Calibri"/>
              </a:rPr>
              <a:t> </a:t>
            </a:r>
            <a:r>
              <a:rPr sz="2400" spc="-35" dirty="0">
                <a:solidFill>
                  <a:srgbClr val="404040"/>
                </a:solidFill>
                <a:latin typeface="Calibri"/>
                <a:cs typeface="Calibri"/>
              </a:rPr>
              <a:t>form</a:t>
            </a:r>
            <a:r>
              <a:rPr sz="2400" spc="-25" dirty="0">
                <a:solidFill>
                  <a:srgbClr val="404040"/>
                </a:solidFill>
                <a:latin typeface="Calibri"/>
                <a:cs typeface="Calibri"/>
              </a:rPr>
              <a:t> are</a:t>
            </a:r>
            <a:r>
              <a:rPr sz="2400" spc="-60" dirty="0">
                <a:solidFill>
                  <a:srgbClr val="404040"/>
                </a:solidFill>
                <a:latin typeface="Calibri"/>
                <a:cs typeface="Calibri"/>
              </a:rPr>
              <a:t> </a:t>
            </a:r>
            <a:r>
              <a:rPr sz="2400" spc="-25" dirty="0">
                <a:solidFill>
                  <a:srgbClr val="404040"/>
                </a:solidFill>
                <a:latin typeface="Calibri"/>
                <a:cs typeface="Calibri"/>
              </a:rPr>
              <a:t>included</a:t>
            </a:r>
            <a:r>
              <a:rPr sz="2400" spc="-60" dirty="0">
                <a:solidFill>
                  <a:srgbClr val="404040"/>
                </a:solidFill>
                <a:latin typeface="Calibri"/>
                <a:cs typeface="Calibri"/>
              </a:rPr>
              <a:t> </a:t>
            </a:r>
            <a:r>
              <a:rPr sz="2400" spc="-15" dirty="0">
                <a:solidFill>
                  <a:srgbClr val="404040"/>
                </a:solidFill>
                <a:latin typeface="Calibri"/>
                <a:cs typeface="Calibri"/>
              </a:rPr>
              <a:t>in</a:t>
            </a:r>
            <a:r>
              <a:rPr sz="2400" spc="-40" dirty="0">
                <a:solidFill>
                  <a:srgbClr val="404040"/>
                </a:solidFill>
                <a:latin typeface="Calibri"/>
                <a:cs typeface="Calibri"/>
              </a:rPr>
              <a:t> </a:t>
            </a:r>
            <a:r>
              <a:rPr sz="2400" spc="-15" dirty="0">
                <a:solidFill>
                  <a:srgbClr val="404040"/>
                </a:solidFill>
                <a:latin typeface="Calibri"/>
                <a:cs typeface="Calibri"/>
              </a:rPr>
              <a:t>the</a:t>
            </a:r>
            <a:r>
              <a:rPr sz="2400" spc="-70" dirty="0">
                <a:solidFill>
                  <a:srgbClr val="404040"/>
                </a:solidFill>
                <a:latin typeface="Calibri"/>
                <a:cs typeface="Calibri"/>
              </a:rPr>
              <a:t> </a:t>
            </a:r>
            <a:r>
              <a:rPr sz="2400" spc="-35" dirty="0">
                <a:solidFill>
                  <a:srgbClr val="404040"/>
                </a:solidFill>
                <a:latin typeface="Calibri"/>
                <a:cs typeface="Calibri"/>
              </a:rPr>
              <a:t>form.</a:t>
            </a:r>
            <a:endParaRPr sz="2400" dirty="0">
              <a:latin typeface="Calibri"/>
              <a:cs typeface="Calibri"/>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48</a:t>
            </a:fld>
            <a:endParaRPr lang="en-US" dirty="0"/>
          </a:p>
        </p:txBody>
      </p:sp>
    </p:spTree>
    <p:extLst>
      <p:ext uri="{BB962C8B-B14F-4D97-AF65-F5344CB8AC3E}">
        <p14:creationId xmlns:p14="http://schemas.microsoft.com/office/powerpoint/2010/main" val="1076458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0337" y="808700"/>
            <a:ext cx="11020926" cy="752129"/>
          </a:xfrm>
          <a:prstGeom prst="rect">
            <a:avLst/>
          </a:prstGeom>
        </p:spPr>
        <p:txBody>
          <a:bodyPr vert="horz" wrap="square" lIns="0" tIns="13335" rIns="0" bIns="0" rtlCol="0">
            <a:spAutoFit/>
          </a:bodyPr>
          <a:lstStyle/>
          <a:p>
            <a:pPr marL="12700">
              <a:lnSpc>
                <a:spcPct val="100000"/>
              </a:lnSpc>
              <a:spcBef>
                <a:spcPts val="105"/>
              </a:spcBef>
            </a:pPr>
            <a:r>
              <a:rPr lang="en-US" b="0" spc="-5" dirty="0">
                <a:solidFill>
                  <a:srgbClr val="252525"/>
                </a:solidFill>
              </a:rPr>
              <a:t>Formal Adoption of </a:t>
            </a:r>
            <a:r>
              <a:rPr b="0" spc="-5" dirty="0">
                <a:solidFill>
                  <a:srgbClr val="252525"/>
                </a:solidFill>
              </a:rPr>
              <a:t> </a:t>
            </a:r>
            <a:r>
              <a:rPr b="0" dirty="0">
                <a:solidFill>
                  <a:srgbClr val="252525"/>
                </a:solidFill>
              </a:rPr>
              <a:t>IHBG-ARP</a:t>
            </a:r>
            <a:r>
              <a:rPr b="0" spc="-15" dirty="0">
                <a:solidFill>
                  <a:srgbClr val="252525"/>
                </a:solidFill>
              </a:rPr>
              <a:t> </a:t>
            </a:r>
            <a:r>
              <a:rPr b="0" spc="-20" dirty="0">
                <a:solidFill>
                  <a:srgbClr val="252525"/>
                </a:solidFill>
              </a:rPr>
              <a:t>Grant</a:t>
            </a:r>
            <a:r>
              <a:rPr b="0" spc="-10" dirty="0">
                <a:solidFill>
                  <a:srgbClr val="252525"/>
                </a:solidFill>
              </a:rPr>
              <a:t> </a:t>
            </a:r>
            <a:endParaRPr b="0" spc="-5" dirty="0">
              <a:solidFill>
                <a:srgbClr val="252525"/>
              </a:solidFill>
            </a:endParaRPr>
          </a:p>
        </p:txBody>
      </p:sp>
      <p:sp>
        <p:nvSpPr>
          <p:cNvPr id="3" name="object 3"/>
          <p:cNvSpPr txBox="1"/>
          <p:nvPr/>
        </p:nvSpPr>
        <p:spPr>
          <a:xfrm>
            <a:off x="890337" y="2006133"/>
            <a:ext cx="10684042" cy="3508653"/>
          </a:xfrm>
          <a:prstGeom prst="rect">
            <a:avLst/>
          </a:prstGeom>
        </p:spPr>
        <p:txBody>
          <a:bodyPr vert="horz" wrap="square" lIns="0" tIns="68580" rIns="0" bIns="0" rtlCol="0">
            <a:spAutoFit/>
          </a:bodyPr>
          <a:lstStyle/>
          <a:p>
            <a:pPr marL="294640" indent="-281940">
              <a:spcBef>
                <a:spcPts val="620"/>
              </a:spcBef>
              <a:buSzPct val="113157"/>
              <a:buFont typeface="Arial"/>
              <a:buChar char="•"/>
              <a:tabLst>
                <a:tab pos="294005" algn="l"/>
                <a:tab pos="294640" algn="l"/>
              </a:tabLst>
            </a:pPr>
            <a:r>
              <a:rPr sz="2400" spc="-100" dirty="0">
                <a:solidFill>
                  <a:srgbClr val="404040"/>
                </a:solidFill>
                <a:latin typeface="Calibri"/>
                <a:cs typeface="Calibri"/>
              </a:rPr>
              <a:t>To</a:t>
            </a:r>
            <a:r>
              <a:rPr sz="2400" spc="-60" dirty="0">
                <a:solidFill>
                  <a:srgbClr val="404040"/>
                </a:solidFill>
                <a:latin typeface="Calibri"/>
                <a:cs typeface="Calibri"/>
              </a:rPr>
              <a:t> </a:t>
            </a:r>
            <a:r>
              <a:rPr sz="2400" spc="-25" dirty="0">
                <a:solidFill>
                  <a:srgbClr val="404040"/>
                </a:solidFill>
                <a:latin typeface="Calibri"/>
                <a:cs typeface="Calibri"/>
              </a:rPr>
              <a:t>help </a:t>
            </a:r>
            <a:r>
              <a:rPr sz="2400" spc="-35" dirty="0">
                <a:solidFill>
                  <a:srgbClr val="404040"/>
                </a:solidFill>
                <a:latin typeface="Calibri"/>
                <a:cs typeface="Calibri"/>
              </a:rPr>
              <a:t>minimize</a:t>
            </a:r>
            <a:r>
              <a:rPr sz="2400" spc="-25" dirty="0">
                <a:solidFill>
                  <a:srgbClr val="404040"/>
                </a:solidFill>
                <a:latin typeface="Calibri"/>
                <a:cs typeface="Calibri"/>
              </a:rPr>
              <a:t> unnecessary</a:t>
            </a:r>
            <a:r>
              <a:rPr sz="2400" spc="-45" dirty="0">
                <a:solidFill>
                  <a:srgbClr val="404040"/>
                </a:solidFill>
                <a:latin typeface="Calibri"/>
                <a:cs typeface="Calibri"/>
              </a:rPr>
              <a:t> </a:t>
            </a:r>
            <a:r>
              <a:rPr sz="2400" spc="-35" dirty="0">
                <a:solidFill>
                  <a:srgbClr val="404040"/>
                </a:solidFill>
                <a:latin typeface="Calibri"/>
                <a:cs typeface="Calibri"/>
              </a:rPr>
              <a:t>administrative</a:t>
            </a:r>
            <a:r>
              <a:rPr sz="2400" spc="-20" dirty="0">
                <a:solidFill>
                  <a:srgbClr val="404040"/>
                </a:solidFill>
                <a:latin typeface="Calibri"/>
                <a:cs typeface="Calibri"/>
              </a:rPr>
              <a:t> </a:t>
            </a:r>
            <a:r>
              <a:rPr sz="2400" spc="-30" dirty="0">
                <a:solidFill>
                  <a:srgbClr val="404040"/>
                </a:solidFill>
                <a:latin typeface="Calibri"/>
                <a:cs typeface="Calibri"/>
              </a:rPr>
              <a:t>burden,</a:t>
            </a:r>
            <a:r>
              <a:rPr sz="2400" spc="-35" dirty="0">
                <a:solidFill>
                  <a:srgbClr val="404040"/>
                </a:solidFill>
                <a:latin typeface="Calibri"/>
                <a:cs typeface="Calibri"/>
              </a:rPr>
              <a:t> </a:t>
            </a:r>
            <a:r>
              <a:rPr sz="2400" spc="-25" dirty="0">
                <a:solidFill>
                  <a:srgbClr val="404040"/>
                </a:solidFill>
                <a:latin typeface="Calibri"/>
                <a:cs typeface="Calibri"/>
              </a:rPr>
              <a:t>HUD</a:t>
            </a:r>
            <a:r>
              <a:rPr sz="2400" spc="-20" dirty="0">
                <a:solidFill>
                  <a:srgbClr val="404040"/>
                </a:solidFill>
                <a:latin typeface="Calibri"/>
                <a:cs typeface="Calibri"/>
              </a:rPr>
              <a:t> </a:t>
            </a:r>
            <a:r>
              <a:rPr sz="2400" spc="-15" dirty="0">
                <a:solidFill>
                  <a:srgbClr val="404040"/>
                </a:solidFill>
                <a:latin typeface="Calibri"/>
                <a:cs typeface="Calibri"/>
              </a:rPr>
              <a:t>is</a:t>
            </a:r>
            <a:r>
              <a:rPr sz="2400" spc="-45" dirty="0">
                <a:solidFill>
                  <a:srgbClr val="404040"/>
                </a:solidFill>
                <a:latin typeface="Calibri"/>
                <a:cs typeface="Calibri"/>
              </a:rPr>
              <a:t> </a:t>
            </a:r>
            <a:r>
              <a:rPr sz="2400" spc="-35" dirty="0">
                <a:solidFill>
                  <a:srgbClr val="404040"/>
                </a:solidFill>
                <a:latin typeface="Calibri"/>
                <a:cs typeface="Calibri"/>
              </a:rPr>
              <a:t>providing</a:t>
            </a:r>
            <a:r>
              <a:rPr sz="2400" spc="5" dirty="0">
                <a:solidFill>
                  <a:srgbClr val="404040"/>
                </a:solidFill>
                <a:latin typeface="Calibri"/>
                <a:cs typeface="Calibri"/>
              </a:rPr>
              <a:t> </a:t>
            </a:r>
            <a:r>
              <a:rPr sz="2400" spc="-35" dirty="0">
                <a:solidFill>
                  <a:srgbClr val="404040"/>
                </a:solidFill>
                <a:latin typeface="Calibri"/>
                <a:cs typeface="Calibri"/>
              </a:rPr>
              <a:t>regulatory</a:t>
            </a:r>
            <a:r>
              <a:rPr sz="2400" spc="-25" dirty="0">
                <a:solidFill>
                  <a:srgbClr val="404040"/>
                </a:solidFill>
                <a:latin typeface="Calibri"/>
                <a:cs typeface="Calibri"/>
              </a:rPr>
              <a:t> </a:t>
            </a:r>
            <a:r>
              <a:rPr sz="2400" spc="-35" dirty="0">
                <a:solidFill>
                  <a:srgbClr val="404040"/>
                </a:solidFill>
                <a:latin typeface="Calibri"/>
                <a:cs typeface="Calibri"/>
              </a:rPr>
              <a:t>waiver</a:t>
            </a:r>
            <a:r>
              <a:rPr sz="2400" spc="-25" dirty="0">
                <a:solidFill>
                  <a:srgbClr val="404040"/>
                </a:solidFill>
                <a:latin typeface="Calibri"/>
                <a:cs typeface="Calibri"/>
              </a:rPr>
              <a:t> </a:t>
            </a:r>
            <a:r>
              <a:rPr sz="2400" spc="-30" dirty="0">
                <a:solidFill>
                  <a:srgbClr val="404040"/>
                </a:solidFill>
                <a:latin typeface="Calibri"/>
                <a:cs typeface="Calibri"/>
              </a:rPr>
              <a:t>relief</a:t>
            </a:r>
            <a:r>
              <a:rPr lang="en-US" sz="2400" spc="-30" dirty="0">
                <a:solidFill>
                  <a:srgbClr val="404040"/>
                </a:solidFill>
                <a:latin typeface="Calibri"/>
                <a:cs typeface="Calibri"/>
              </a:rPr>
              <a:t> </a:t>
            </a:r>
            <a:r>
              <a:rPr sz="2400" spc="-30" dirty="0">
                <a:solidFill>
                  <a:srgbClr val="404040"/>
                </a:solidFill>
                <a:latin typeface="Calibri"/>
                <a:cs typeface="Calibri"/>
              </a:rPr>
              <a:t>pertaining</a:t>
            </a:r>
            <a:r>
              <a:rPr sz="2400" spc="-40" dirty="0">
                <a:solidFill>
                  <a:srgbClr val="404040"/>
                </a:solidFill>
                <a:latin typeface="Calibri"/>
                <a:cs typeface="Calibri"/>
              </a:rPr>
              <a:t> </a:t>
            </a:r>
            <a:r>
              <a:rPr sz="2400" spc="-30" dirty="0">
                <a:solidFill>
                  <a:srgbClr val="404040"/>
                </a:solidFill>
                <a:latin typeface="Calibri"/>
                <a:cs typeface="Calibri"/>
              </a:rPr>
              <a:t>to</a:t>
            </a:r>
            <a:r>
              <a:rPr sz="2400" spc="-60" dirty="0">
                <a:solidFill>
                  <a:srgbClr val="404040"/>
                </a:solidFill>
                <a:latin typeface="Calibri"/>
                <a:cs typeface="Calibri"/>
              </a:rPr>
              <a:t> </a:t>
            </a:r>
            <a:r>
              <a:rPr sz="2400" spc="-20" dirty="0">
                <a:solidFill>
                  <a:srgbClr val="404040"/>
                </a:solidFill>
                <a:latin typeface="Calibri"/>
                <a:cs typeface="Calibri"/>
              </a:rPr>
              <a:t>the</a:t>
            </a:r>
            <a:r>
              <a:rPr sz="2400" spc="-50" dirty="0">
                <a:solidFill>
                  <a:srgbClr val="404040"/>
                </a:solidFill>
                <a:latin typeface="Calibri"/>
                <a:cs typeface="Calibri"/>
              </a:rPr>
              <a:t> </a:t>
            </a:r>
            <a:r>
              <a:rPr sz="2400" spc="-35" dirty="0">
                <a:solidFill>
                  <a:srgbClr val="404040"/>
                </a:solidFill>
                <a:latin typeface="Calibri"/>
                <a:cs typeface="Calibri"/>
              </a:rPr>
              <a:t>Abbreviated</a:t>
            </a:r>
            <a:r>
              <a:rPr sz="2400" spc="-30" dirty="0">
                <a:solidFill>
                  <a:srgbClr val="404040"/>
                </a:solidFill>
                <a:latin typeface="Calibri"/>
                <a:cs typeface="Calibri"/>
              </a:rPr>
              <a:t> </a:t>
            </a:r>
            <a:r>
              <a:rPr sz="2400" spc="-85" dirty="0">
                <a:solidFill>
                  <a:srgbClr val="404040"/>
                </a:solidFill>
                <a:latin typeface="Calibri"/>
                <a:cs typeface="Calibri"/>
              </a:rPr>
              <a:t>IHP.</a:t>
            </a:r>
            <a:endParaRPr sz="2400" dirty="0">
              <a:latin typeface="Calibri"/>
              <a:cs typeface="Calibri"/>
            </a:endParaRPr>
          </a:p>
          <a:p>
            <a:pPr marL="751205" marR="5080" lvl="1" indent="-281940">
              <a:spcBef>
                <a:spcPts val="930"/>
              </a:spcBef>
              <a:buSzPct val="115384"/>
              <a:buFont typeface="Arial"/>
              <a:buChar char="•"/>
              <a:tabLst>
                <a:tab pos="751205" algn="l"/>
                <a:tab pos="751840" algn="l"/>
              </a:tabLst>
            </a:pPr>
            <a:r>
              <a:rPr sz="2400" spc="-25" dirty="0">
                <a:solidFill>
                  <a:srgbClr val="404040"/>
                </a:solidFill>
                <a:latin typeface="Calibri"/>
                <a:cs typeface="Calibri"/>
              </a:rPr>
              <a:t>HUD will accept </a:t>
            </a:r>
            <a:r>
              <a:rPr sz="2400" spc="-30" dirty="0">
                <a:solidFill>
                  <a:srgbClr val="404040"/>
                </a:solidFill>
                <a:latin typeface="Calibri"/>
                <a:cs typeface="Calibri"/>
              </a:rPr>
              <a:t>any Abbreviated </a:t>
            </a:r>
            <a:r>
              <a:rPr sz="2400" spc="-25" dirty="0">
                <a:solidFill>
                  <a:srgbClr val="404040"/>
                </a:solidFill>
                <a:latin typeface="Calibri"/>
                <a:cs typeface="Calibri"/>
              </a:rPr>
              <a:t>IHP that cannot </a:t>
            </a:r>
            <a:r>
              <a:rPr sz="2400" spc="-15" dirty="0">
                <a:solidFill>
                  <a:srgbClr val="404040"/>
                </a:solidFill>
                <a:latin typeface="Calibri"/>
                <a:cs typeface="Calibri"/>
              </a:rPr>
              <a:t>be </a:t>
            </a:r>
            <a:r>
              <a:rPr sz="2400" spc="-30" dirty="0">
                <a:solidFill>
                  <a:srgbClr val="404040"/>
                </a:solidFill>
                <a:latin typeface="Calibri"/>
                <a:cs typeface="Calibri"/>
              </a:rPr>
              <a:t>formally adopted </a:t>
            </a:r>
            <a:r>
              <a:rPr sz="2400" spc="-20" dirty="0">
                <a:solidFill>
                  <a:srgbClr val="404040"/>
                </a:solidFill>
                <a:latin typeface="Calibri"/>
                <a:cs typeface="Calibri"/>
              </a:rPr>
              <a:t>by </a:t>
            </a:r>
            <a:r>
              <a:rPr lang="en-US" sz="2400" spc="-20" dirty="0">
                <a:solidFill>
                  <a:srgbClr val="404040"/>
                </a:solidFill>
                <a:latin typeface="Calibri"/>
                <a:cs typeface="Calibri"/>
              </a:rPr>
              <a:t>the recipient </a:t>
            </a:r>
            <a:r>
              <a:rPr sz="2400" spc="-15" dirty="0">
                <a:solidFill>
                  <a:srgbClr val="404040"/>
                </a:solidFill>
                <a:latin typeface="Calibri"/>
                <a:cs typeface="Calibri"/>
              </a:rPr>
              <a:t>in </a:t>
            </a:r>
            <a:r>
              <a:rPr sz="2400" spc="-30" dirty="0">
                <a:solidFill>
                  <a:srgbClr val="404040"/>
                </a:solidFill>
                <a:latin typeface="Calibri"/>
                <a:cs typeface="Calibri"/>
              </a:rPr>
              <a:t>accordance </a:t>
            </a:r>
            <a:r>
              <a:rPr sz="2400" spc="-25" dirty="0">
                <a:solidFill>
                  <a:srgbClr val="404040"/>
                </a:solidFill>
                <a:latin typeface="Calibri"/>
                <a:cs typeface="Calibri"/>
              </a:rPr>
              <a:t>with their </a:t>
            </a:r>
            <a:r>
              <a:rPr sz="2400" spc="-20" dirty="0">
                <a:solidFill>
                  <a:srgbClr val="404040"/>
                </a:solidFill>
                <a:latin typeface="Calibri"/>
                <a:cs typeface="Calibri"/>
              </a:rPr>
              <a:t>normal</a:t>
            </a:r>
            <a:r>
              <a:rPr sz="2400" spc="-15" dirty="0">
                <a:solidFill>
                  <a:srgbClr val="404040"/>
                </a:solidFill>
                <a:latin typeface="Calibri"/>
                <a:cs typeface="Calibri"/>
              </a:rPr>
              <a:t> </a:t>
            </a:r>
            <a:r>
              <a:rPr sz="2400" spc="-25" dirty="0">
                <a:solidFill>
                  <a:srgbClr val="404040"/>
                </a:solidFill>
                <a:latin typeface="Calibri"/>
                <a:cs typeface="Calibri"/>
              </a:rPr>
              <a:t>policies </a:t>
            </a:r>
            <a:r>
              <a:rPr sz="2400" spc="-20" dirty="0">
                <a:solidFill>
                  <a:srgbClr val="404040"/>
                </a:solidFill>
                <a:latin typeface="Calibri"/>
                <a:cs typeface="Calibri"/>
              </a:rPr>
              <a:t>and </a:t>
            </a:r>
            <a:r>
              <a:rPr sz="2400" spc="-30" dirty="0">
                <a:solidFill>
                  <a:srgbClr val="404040"/>
                </a:solidFill>
                <a:latin typeface="Calibri"/>
                <a:cs typeface="Calibri"/>
              </a:rPr>
              <a:t>procedures for </a:t>
            </a:r>
            <a:r>
              <a:rPr sz="2400" spc="-25" dirty="0">
                <a:solidFill>
                  <a:srgbClr val="404040"/>
                </a:solidFill>
                <a:latin typeface="Calibri"/>
                <a:cs typeface="Calibri"/>
              </a:rPr>
              <a:t>adopting </a:t>
            </a:r>
            <a:r>
              <a:rPr sz="2400" spc="-30" dirty="0">
                <a:solidFill>
                  <a:srgbClr val="404040"/>
                </a:solidFill>
                <a:latin typeface="Calibri"/>
                <a:cs typeface="Calibri"/>
              </a:rPr>
              <a:t>IHPs, provided </a:t>
            </a:r>
            <a:r>
              <a:rPr sz="2400" spc="-15" dirty="0">
                <a:solidFill>
                  <a:srgbClr val="404040"/>
                </a:solidFill>
                <a:latin typeface="Calibri"/>
                <a:cs typeface="Calibri"/>
              </a:rPr>
              <a:t>an </a:t>
            </a:r>
            <a:r>
              <a:rPr sz="2400" spc="-30" dirty="0">
                <a:solidFill>
                  <a:srgbClr val="404040"/>
                </a:solidFill>
                <a:latin typeface="Calibri"/>
                <a:cs typeface="Calibri"/>
              </a:rPr>
              <a:t>official </a:t>
            </a:r>
            <a:r>
              <a:rPr sz="2400" spc="-15" dirty="0">
                <a:solidFill>
                  <a:srgbClr val="404040"/>
                </a:solidFill>
                <a:latin typeface="Calibri"/>
                <a:cs typeface="Calibri"/>
              </a:rPr>
              <a:t>or </a:t>
            </a:r>
            <a:r>
              <a:rPr sz="2400" spc="-25" dirty="0">
                <a:solidFill>
                  <a:srgbClr val="404040"/>
                </a:solidFill>
                <a:latin typeface="Calibri"/>
                <a:cs typeface="Calibri"/>
              </a:rPr>
              <a:t>principal </a:t>
            </a:r>
            <a:r>
              <a:rPr sz="2400" spc="-30" dirty="0">
                <a:solidFill>
                  <a:srgbClr val="404040"/>
                </a:solidFill>
                <a:latin typeface="Calibri"/>
                <a:cs typeface="Calibri"/>
              </a:rPr>
              <a:t>provides </a:t>
            </a:r>
            <a:r>
              <a:rPr sz="2400" spc="-5" dirty="0">
                <a:solidFill>
                  <a:srgbClr val="404040"/>
                </a:solidFill>
                <a:latin typeface="Calibri"/>
                <a:cs typeface="Calibri"/>
              </a:rPr>
              <a:t>a </a:t>
            </a:r>
            <a:r>
              <a:rPr sz="2400" spc="-35" dirty="0">
                <a:solidFill>
                  <a:srgbClr val="404040"/>
                </a:solidFill>
                <a:latin typeface="Calibri"/>
                <a:cs typeface="Calibri"/>
              </a:rPr>
              <a:t>statement </a:t>
            </a:r>
            <a:r>
              <a:rPr sz="2400" spc="-30" dirty="0">
                <a:solidFill>
                  <a:srgbClr val="404040"/>
                </a:solidFill>
                <a:latin typeface="Calibri"/>
                <a:cs typeface="Calibri"/>
              </a:rPr>
              <a:t>indicating </a:t>
            </a:r>
            <a:r>
              <a:rPr sz="2400" spc="-25" dirty="0">
                <a:solidFill>
                  <a:srgbClr val="404040"/>
                </a:solidFill>
                <a:latin typeface="Calibri"/>
                <a:cs typeface="Calibri"/>
              </a:rPr>
              <a:t>that </a:t>
            </a:r>
            <a:r>
              <a:rPr sz="2400" spc="-15" dirty="0">
                <a:solidFill>
                  <a:srgbClr val="404040"/>
                </a:solidFill>
                <a:latin typeface="Calibri"/>
                <a:cs typeface="Calibri"/>
              </a:rPr>
              <a:t>it is </a:t>
            </a:r>
            <a:r>
              <a:rPr sz="2400" spc="-20" dirty="0">
                <a:solidFill>
                  <a:srgbClr val="404040"/>
                </a:solidFill>
                <a:latin typeface="Calibri"/>
                <a:cs typeface="Calibri"/>
              </a:rPr>
              <a:t>not </a:t>
            </a:r>
            <a:r>
              <a:rPr sz="2400" spc="-25" dirty="0">
                <a:solidFill>
                  <a:srgbClr val="404040"/>
                </a:solidFill>
                <a:latin typeface="Calibri"/>
                <a:cs typeface="Calibri"/>
              </a:rPr>
              <a:t>practical </a:t>
            </a:r>
            <a:r>
              <a:rPr sz="2400" spc="-15" dirty="0">
                <a:solidFill>
                  <a:srgbClr val="404040"/>
                </a:solidFill>
                <a:latin typeface="Calibri"/>
                <a:cs typeface="Calibri"/>
              </a:rPr>
              <a:t>or </a:t>
            </a:r>
            <a:r>
              <a:rPr sz="2400" spc="-35" dirty="0">
                <a:solidFill>
                  <a:srgbClr val="404040"/>
                </a:solidFill>
                <a:latin typeface="Calibri"/>
                <a:cs typeface="Calibri"/>
              </a:rPr>
              <a:t>safe </a:t>
            </a:r>
            <a:r>
              <a:rPr sz="2400" spc="-280" dirty="0">
                <a:solidFill>
                  <a:srgbClr val="404040"/>
                </a:solidFill>
                <a:latin typeface="Calibri"/>
                <a:cs typeface="Calibri"/>
              </a:rPr>
              <a:t> </a:t>
            </a:r>
            <a:r>
              <a:rPr sz="2400" spc="-30" dirty="0">
                <a:solidFill>
                  <a:srgbClr val="404040"/>
                </a:solidFill>
                <a:latin typeface="Calibri"/>
                <a:cs typeface="Calibri"/>
              </a:rPr>
              <a:t>for </a:t>
            </a:r>
            <a:r>
              <a:rPr sz="2400" spc="-25" dirty="0">
                <a:solidFill>
                  <a:srgbClr val="404040"/>
                </a:solidFill>
                <a:latin typeface="Calibri"/>
                <a:cs typeface="Calibri"/>
              </a:rPr>
              <a:t>the Indian tribe </a:t>
            </a:r>
            <a:r>
              <a:rPr sz="2400" spc="-15" dirty="0">
                <a:solidFill>
                  <a:srgbClr val="404040"/>
                </a:solidFill>
                <a:latin typeface="Calibri"/>
                <a:cs typeface="Calibri"/>
              </a:rPr>
              <a:t>or </a:t>
            </a:r>
            <a:r>
              <a:rPr sz="2400" spc="-25" dirty="0">
                <a:solidFill>
                  <a:srgbClr val="404040"/>
                </a:solidFill>
                <a:latin typeface="Calibri"/>
                <a:cs typeface="Calibri"/>
              </a:rPr>
              <a:t>TDHE to </a:t>
            </a:r>
            <a:r>
              <a:rPr sz="2400" spc="-30" dirty="0">
                <a:solidFill>
                  <a:srgbClr val="404040"/>
                </a:solidFill>
                <a:latin typeface="Calibri"/>
                <a:cs typeface="Calibri"/>
              </a:rPr>
              <a:t>assemble </a:t>
            </a:r>
            <a:r>
              <a:rPr sz="2400" spc="-5" dirty="0">
                <a:solidFill>
                  <a:srgbClr val="404040"/>
                </a:solidFill>
                <a:latin typeface="Calibri"/>
                <a:cs typeface="Calibri"/>
              </a:rPr>
              <a:t>a </a:t>
            </a:r>
            <a:r>
              <a:rPr sz="2400" spc="-25" dirty="0">
                <a:solidFill>
                  <a:srgbClr val="404040"/>
                </a:solidFill>
                <a:latin typeface="Calibri"/>
                <a:cs typeface="Calibri"/>
              </a:rPr>
              <a:t>board </a:t>
            </a:r>
            <a:r>
              <a:rPr sz="2400" spc="-15" dirty="0">
                <a:solidFill>
                  <a:srgbClr val="404040"/>
                </a:solidFill>
                <a:latin typeface="Calibri"/>
                <a:cs typeface="Calibri"/>
              </a:rPr>
              <a:t>or </a:t>
            </a:r>
            <a:r>
              <a:rPr sz="2400" spc="-25" dirty="0">
                <a:solidFill>
                  <a:srgbClr val="404040"/>
                </a:solidFill>
                <a:latin typeface="Calibri"/>
                <a:cs typeface="Calibri"/>
              </a:rPr>
              <a:t>other </a:t>
            </a:r>
            <a:r>
              <a:rPr sz="2400" spc="-30" dirty="0">
                <a:solidFill>
                  <a:srgbClr val="404040"/>
                </a:solidFill>
                <a:latin typeface="Calibri"/>
                <a:cs typeface="Calibri"/>
              </a:rPr>
              <a:t>governing </a:t>
            </a:r>
            <a:r>
              <a:rPr sz="2400" spc="-25" dirty="0">
                <a:solidFill>
                  <a:srgbClr val="404040"/>
                </a:solidFill>
                <a:latin typeface="Calibri"/>
                <a:cs typeface="Calibri"/>
              </a:rPr>
              <a:t>body to conduct business to </a:t>
            </a:r>
            <a:r>
              <a:rPr sz="2400" spc="-30" dirty="0">
                <a:solidFill>
                  <a:srgbClr val="404040"/>
                </a:solidFill>
                <a:latin typeface="Calibri"/>
                <a:cs typeface="Calibri"/>
              </a:rPr>
              <a:t>secure required approvals </a:t>
            </a:r>
            <a:r>
              <a:rPr sz="2400" spc="-20" dirty="0">
                <a:solidFill>
                  <a:srgbClr val="404040"/>
                </a:solidFill>
                <a:latin typeface="Calibri"/>
                <a:cs typeface="Calibri"/>
              </a:rPr>
              <a:t>due </a:t>
            </a:r>
            <a:r>
              <a:rPr sz="2400" spc="-25" dirty="0">
                <a:solidFill>
                  <a:srgbClr val="404040"/>
                </a:solidFill>
                <a:latin typeface="Calibri"/>
                <a:cs typeface="Calibri"/>
              </a:rPr>
              <a:t>to the </a:t>
            </a:r>
            <a:r>
              <a:rPr sz="2400" spc="-20" dirty="0">
                <a:solidFill>
                  <a:srgbClr val="404040"/>
                </a:solidFill>
                <a:latin typeface="Calibri"/>
                <a:cs typeface="Calibri"/>
              </a:rPr>
              <a:t> </a:t>
            </a:r>
            <a:r>
              <a:rPr sz="2400" spc="-25" dirty="0">
                <a:solidFill>
                  <a:srgbClr val="404040"/>
                </a:solidFill>
                <a:latin typeface="Calibri"/>
                <a:cs typeface="Calibri"/>
              </a:rPr>
              <a:t>impact</a:t>
            </a:r>
            <a:r>
              <a:rPr sz="2400" spc="-35" dirty="0">
                <a:solidFill>
                  <a:srgbClr val="404040"/>
                </a:solidFill>
                <a:latin typeface="Calibri"/>
                <a:cs typeface="Calibri"/>
              </a:rPr>
              <a:t> </a:t>
            </a:r>
            <a:r>
              <a:rPr sz="2400" spc="-15" dirty="0">
                <a:solidFill>
                  <a:srgbClr val="404040"/>
                </a:solidFill>
                <a:latin typeface="Calibri"/>
                <a:cs typeface="Calibri"/>
              </a:rPr>
              <a:t>of</a:t>
            </a:r>
            <a:r>
              <a:rPr sz="2400" spc="-45" dirty="0">
                <a:solidFill>
                  <a:srgbClr val="404040"/>
                </a:solidFill>
                <a:latin typeface="Calibri"/>
                <a:cs typeface="Calibri"/>
              </a:rPr>
              <a:t> </a:t>
            </a:r>
            <a:r>
              <a:rPr sz="2400" spc="-30" dirty="0">
                <a:solidFill>
                  <a:srgbClr val="404040"/>
                </a:solidFill>
                <a:latin typeface="Calibri"/>
                <a:cs typeface="Calibri"/>
              </a:rPr>
              <a:t>COVID-19</a:t>
            </a:r>
            <a:r>
              <a:rPr sz="2400" spc="-40" dirty="0">
                <a:solidFill>
                  <a:srgbClr val="404040"/>
                </a:solidFill>
                <a:latin typeface="Calibri"/>
                <a:cs typeface="Calibri"/>
              </a:rPr>
              <a:t> </a:t>
            </a:r>
            <a:r>
              <a:rPr sz="2400" spc="-15" dirty="0">
                <a:solidFill>
                  <a:srgbClr val="404040"/>
                </a:solidFill>
                <a:latin typeface="Calibri"/>
                <a:cs typeface="Calibri"/>
              </a:rPr>
              <a:t>on</a:t>
            </a:r>
            <a:r>
              <a:rPr sz="2400" spc="-40" dirty="0">
                <a:solidFill>
                  <a:srgbClr val="404040"/>
                </a:solidFill>
                <a:latin typeface="Calibri"/>
                <a:cs typeface="Calibri"/>
              </a:rPr>
              <a:t> </a:t>
            </a:r>
            <a:r>
              <a:rPr sz="2400" spc="-30" dirty="0">
                <a:solidFill>
                  <a:srgbClr val="404040"/>
                </a:solidFill>
                <a:latin typeface="Calibri"/>
                <a:cs typeface="Calibri"/>
              </a:rPr>
              <a:t>operations </a:t>
            </a:r>
            <a:r>
              <a:rPr sz="2400" spc="-15" dirty="0">
                <a:solidFill>
                  <a:srgbClr val="404040"/>
                </a:solidFill>
                <a:latin typeface="Calibri"/>
                <a:cs typeface="Calibri"/>
              </a:rPr>
              <a:t>of</a:t>
            </a:r>
            <a:r>
              <a:rPr sz="2400" spc="-30" dirty="0">
                <a:solidFill>
                  <a:srgbClr val="404040"/>
                </a:solidFill>
                <a:latin typeface="Calibri"/>
                <a:cs typeface="Calibri"/>
              </a:rPr>
              <a:t> </a:t>
            </a:r>
            <a:r>
              <a:rPr sz="2400" spc="-25" dirty="0">
                <a:solidFill>
                  <a:srgbClr val="404040"/>
                </a:solidFill>
                <a:latin typeface="Calibri"/>
                <a:cs typeface="Calibri"/>
              </a:rPr>
              <a:t>the</a:t>
            </a:r>
            <a:r>
              <a:rPr sz="2400" spc="-40" dirty="0">
                <a:solidFill>
                  <a:srgbClr val="404040"/>
                </a:solidFill>
                <a:latin typeface="Calibri"/>
                <a:cs typeface="Calibri"/>
              </a:rPr>
              <a:t> </a:t>
            </a:r>
            <a:r>
              <a:rPr lang="en-US" sz="2400" spc="-40" dirty="0">
                <a:solidFill>
                  <a:srgbClr val="404040"/>
                </a:solidFill>
                <a:latin typeface="Calibri"/>
                <a:cs typeface="Calibri"/>
              </a:rPr>
              <a:t>recipient</a:t>
            </a:r>
            <a:r>
              <a:rPr sz="2400" spc="-30" dirty="0">
                <a:solidFill>
                  <a:srgbClr val="404040"/>
                </a:solidFill>
                <a:latin typeface="Calibri"/>
                <a:cs typeface="Calibri"/>
              </a:rPr>
              <a:t> </a:t>
            </a:r>
            <a:r>
              <a:rPr sz="2400" spc="-20" dirty="0">
                <a:solidFill>
                  <a:srgbClr val="404040"/>
                </a:solidFill>
                <a:latin typeface="Calibri"/>
                <a:cs typeface="Calibri"/>
              </a:rPr>
              <a:t>(or</a:t>
            </a:r>
            <a:r>
              <a:rPr sz="2400" spc="-40" dirty="0">
                <a:solidFill>
                  <a:srgbClr val="404040"/>
                </a:solidFill>
                <a:latin typeface="Calibri"/>
                <a:cs typeface="Calibri"/>
              </a:rPr>
              <a:t> </a:t>
            </a:r>
            <a:r>
              <a:rPr sz="2400" spc="-25" dirty="0">
                <a:solidFill>
                  <a:srgbClr val="404040"/>
                </a:solidFill>
                <a:latin typeface="Calibri"/>
                <a:cs typeface="Calibri"/>
              </a:rPr>
              <a:t>the</a:t>
            </a:r>
            <a:r>
              <a:rPr sz="2400" spc="-30" dirty="0">
                <a:solidFill>
                  <a:srgbClr val="404040"/>
                </a:solidFill>
                <a:latin typeface="Calibri"/>
                <a:cs typeface="Calibri"/>
              </a:rPr>
              <a:t> </a:t>
            </a:r>
            <a:r>
              <a:rPr sz="2400" spc="-25" dirty="0">
                <a:solidFill>
                  <a:srgbClr val="404040"/>
                </a:solidFill>
                <a:latin typeface="Calibri"/>
                <a:cs typeface="Calibri"/>
              </a:rPr>
              <a:t>beneficiary</a:t>
            </a:r>
            <a:r>
              <a:rPr sz="2400" spc="-50" dirty="0">
                <a:solidFill>
                  <a:srgbClr val="404040"/>
                </a:solidFill>
                <a:latin typeface="Calibri"/>
                <a:cs typeface="Calibri"/>
              </a:rPr>
              <a:t> </a:t>
            </a:r>
            <a:r>
              <a:rPr sz="2400" spc="-25" dirty="0">
                <a:solidFill>
                  <a:srgbClr val="404040"/>
                </a:solidFill>
                <a:latin typeface="Calibri"/>
                <a:cs typeface="Calibri"/>
              </a:rPr>
              <a:t>Indian</a:t>
            </a:r>
            <a:r>
              <a:rPr sz="2400" spc="-40" dirty="0">
                <a:solidFill>
                  <a:srgbClr val="404040"/>
                </a:solidFill>
                <a:latin typeface="Calibri"/>
                <a:cs typeface="Calibri"/>
              </a:rPr>
              <a:t> </a:t>
            </a:r>
            <a:r>
              <a:rPr sz="2400" spc="-25" dirty="0">
                <a:solidFill>
                  <a:srgbClr val="404040"/>
                </a:solidFill>
                <a:latin typeface="Calibri"/>
                <a:cs typeface="Calibri"/>
              </a:rPr>
              <a:t>tribe</a:t>
            </a:r>
            <a:r>
              <a:rPr sz="2400" spc="-40" dirty="0">
                <a:solidFill>
                  <a:srgbClr val="404040"/>
                </a:solidFill>
                <a:latin typeface="Calibri"/>
                <a:cs typeface="Calibri"/>
              </a:rPr>
              <a:t> </a:t>
            </a:r>
            <a:r>
              <a:rPr sz="2400" spc="-15" dirty="0">
                <a:solidFill>
                  <a:srgbClr val="404040"/>
                </a:solidFill>
                <a:latin typeface="Calibri"/>
                <a:cs typeface="Calibri"/>
              </a:rPr>
              <a:t>of</a:t>
            </a:r>
            <a:r>
              <a:rPr sz="2400" spc="-30" dirty="0">
                <a:solidFill>
                  <a:srgbClr val="404040"/>
                </a:solidFill>
                <a:latin typeface="Calibri"/>
                <a:cs typeface="Calibri"/>
              </a:rPr>
              <a:t> </a:t>
            </a:r>
            <a:r>
              <a:rPr sz="2400" spc="-25" dirty="0">
                <a:solidFill>
                  <a:srgbClr val="404040"/>
                </a:solidFill>
                <a:latin typeface="Calibri"/>
                <a:cs typeface="Calibri"/>
              </a:rPr>
              <a:t>the</a:t>
            </a:r>
            <a:r>
              <a:rPr sz="2400" spc="-35" dirty="0">
                <a:solidFill>
                  <a:srgbClr val="404040"/>
                </a:solidFill>
                <a:latin typeface="Calibri"/>
                <a:cs typeface="Calibri"/>
              </a:rPr>
              <a:t> </a:t>
            </a:r>
            <a:r>
              <a:rPr sz="2400" spc="-25" dirty="0">
                <a:solidFill>
                  <a:srgbClr val="404040"/>
                </a:solidFill>
                <a:latin typeface="Calibri"/>
                <a:cs typeface="Calibri"/>
              </a:rPr>
              <a:t>TDHE).</a:t>
            </a:r>
            <a:endParaRPr sz="2400" dirty="0">
              <a:latin typeface="Calibri"/>
              <a:cs typeface="Calibri"/>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49</a:t>
            </a:fld>
            <a:endParaRPr lang="en-US" dirty="0"/>
          </a:p>
        </p:txBody>
      </p:sp>
    </p:spTree>
    <p:extLst>
      <p:ext uri="{BB962C8B-B14F-4D97-AF65-F5344CB8AC3E}">
        <p14:creationId xmlns:p14="http://schemas.microsoft.com/office/powerpoint/2010/main" val="92450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bject 2"/>
          <p:cNvSpPr txBox="1">
            <a:spLocks noGrp="1"/>
          </p:cNvSpPr>
          <p:nvPr>
            <p:ph type="title"/>
          </p:nvPr>
        </p:nvSpPr>
        <p:spPr>
          <a:xfrm>
            <a:off x="492370" y="605896"/>
            <a:ext cx="3084844" cy="5646208"/>
          </a:xfrm>
          <a:prstGeom prst="rect">
            <a:avLst/>
          </a:prstGeom>
        </p:spPr>
        <p:txBody>
          <a:bodyPr vert="horz" lIns="91440" tIns="45720" rIns="91440" bIns="45720" rtlCol="0" anchor="ctr">
            <a:normAutofit/>
          </a:bodyPr>
          <a:lstStyle/>
          <a:p>
            <a:pPr algn="ctr"/>
            <a:r>
              <a:rPr lang="en-US" dirty="0">
                <a:solidFill>
                  <a:srgbClr val="FFFFFF"/>
                </a:solidFill>
                <a:latin typeface="+mj-lt"/>
              </a:rPr>
              <a:t>Training Purpose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bject 3"/>
          <p:cNvSpPr txBox="1"/>
          <p:nvPr/>
        </p:nvSpPr>
        <p:spPr>
          <a:xfrm>
            <a:off x="4589615" y="337459"/>
            <a:ext cx="7243155" cy="6143247"/>
          </a:xfrm>
          <a:prstGeom prst="rect">
            <a:avLst/>
          </a:prstGeom>
        </p:spPr>
        <p:txBody>
          <a:bodyPr vert="horz" lIns="0" tIns="45720" rIns="0" bIns="45720" rtlCol="0" anchor="t">
            <a:normAutofit/>
          </a:bodyPr>
          <a:lstStyle/>
          <a:p>
            <a:pPr marL="227013" indent="-168275" defTabSz="914400">
              <a:lnSpc>
                <a:spcPct val="90000"/>
              </a:lnSpc>
              <a:spcBef>
                <a:spcPts val="1010"/>
              </a:spcBef>
              <a:buFont typeface="Arial" panose="020B0604020202020204" pitchFamily="34" charset="0"/>
              <a:buChar char="•"/>
            </a:pPr>
            <a:r>
              <a:rPr lang="en-US" sz="2000" dirty="0">
                <a:solidFill>
                  <a:schemeClr val="tx1">
                    <a:lumMod val="75000"/>
                    <a:lumOff val="25000"/>
                  </a:schemeClr>
                </a:solidFill>
              </a:rPr>
              <a:t>Indian</a:t>
            </a:r>
            <a:r>
              <a:rPr lang="en-US" sz="2000" spc="-15" dirty="0">
                <a:solidFill>
                  <a:schemeClr val="tx1">
                    <a:lumMod val="75000"/>
                    <a:lumOff val="25000"/>
                  </a:schemeClr>
                </a:solidFill>
              </a:rPr>
              <a:t> </a:t>
            </a:r>
            <a:r>
              <a:rPr lang="en-US" sz="2000" dirty="0">
                <a:solidFill>
                  <a:schemeClr val="tx1">
                    <a:lumMod val="75000"/>
                    <a:lumOff val="25000"/>
                  </a:schemeClr>
                </a:solidFill>
              </a:rPr>
              <a:t>Housing</a:t>
            </a:r>
            <a:r>
              <a:rPr lang="en-US" sz="2000" spc="-25" dirty="0">
                <a:solidFill>
                  <a:schemeClr val="tx1">
                    <a:lumMod val="75000"/>
                    <a:lumOff val="25000"/>
                  </a:schemeClr>
                </a:solidFill>
              </a:rPr>
              <a:t> </a:t>
            </a:r>
            <a:r>
              <a:rPr lang="en-US" sz="2000" dirty="0">
                <a:solidFill>
                  <a:schemeClr val="tx1">
                    <a:lumMod val="75000"/>
                    <a:lumOff val="25000"/>
                  </a:schemeClr>
                </a:solidFill>
              </a:rPr>
              <a:t>Block</a:t>
            </a:r>
            <a:r>
              <a:rPr lang="en-US" sz="2000" spc="-20" dirty="0">
                <a:solidFill>
                  <a:schemeClr val="tx1">
                    <a:lumMod val="75000"/>
                    <a:lumOff val="25000"/>
                  </a:schemeClr>
                </a:solidFill>
              </a:rPr>
              <a:t> Grant</a:t>
            </a:r>
            <a:r>
              <a:rPr lang="en-US" sz="2000" spc="10" dirty="0">
                <a:solidFill>
                  <a:schemeClr val="tx1">
                    <a:lumMod val="75000"/>
                    <a:lumOff val="25000"/>
                  </a:schemeClr>
                </a:solidFill>
              </a:rPr>
              <a:t> </a:t>
            </a:r>
            <a:r>
              <a:rPr lang="en-US" sz="2000" dirty="0">
                <a:solidFill>
                  <a:schemeClr val="tx1">
                    <a:lumMod val="75000"/>
                    <a:lumOff val="25000"/>
                  </a:schemeClr>
                </a:solidFill>
              </a:rPr>
              <a:t>(IHBG) </a:t>
            </a:r>
            <a:r>
              <a:rPr lang="en-US" sz="2000" spc="-5" dirty="0">
                <a:solidFill>
                  <a:schemeClr val="tx1">
                    <a:lumMod val="75000"/>
                    <a:lumOff val="25000"/>
                  </a:schemeClr>
                </a:solidFill>
              </a:rPr>
              <a:t>[Formula]</a:t>
            </a:r>
            <a:r>
              <a:rPr lang="en-US" sz="2000" spc="-20" dirty="0">
                <a:solidFill>
                  <a:schemeClr val="tx1">
                    <a:lumMod val="75000"/>
                    <a:lumOff val="25000"/>
                  </a:schemeClr>
                </a:solidFill>
              </a:rPr>
              <a:t> </a:t>
            </a:r>
            <a:r>
              <a:rPr lang="en-US" sz="2000" dirty="0">
                <a:solidFill>
                  <a:schemeClr val="tx1">
                    <a:lumMod val="75000"/>
                    <a:lumOff val="25000"/>
                  </a:schemeClr>
                </a:solidFill>
              </a:rPr>
              <a:t>Funding </a:t>
            </a:r>
            <a:r>
              <a:rPr lang="en-US" sz="2000" spc="-5" dirty="0">
                <a:solidFill>
                  <a:schemeClr val="tx1">
                    <a:lumMod val="75000"/>
                    <a:lumOff val="25000"/>
                  </a:schemeClr>
                </a:solidFill>
              </a:rPr>
              <a:t>Provided</a:t>
            </a:r>
            <a:r>
              <a:rPr lang="en-US" sz="2000" spc="-15" dirty="0">
                <a:solidFill>
                  <a:schemeClr val="tx1">
                    <a:lumMod val="75000"/>
                    <a:lumOff val="25000"/>
                  </a:schemeClr>
                </a:solidFill>
              </a:rPr>
              <a:t> </a:t>
            </a:r>
            <a:r>
              <a:rPr lang="en-US" sz="2000" dirty="0">
                <a:solidFill>
                  <a:schemeClr val="tx1">
                    <a:lumMod val="75000"/>
                    <a:lumOff val="25000"/>
                  </a:schemeClr>
                </a:solidFill>
              </a:rPr>
              <a:t>Under</a:t>
            </a:r>
            <a:r>
              <a:rPr lang="en-US" sz="2000" spc="-10" dirty="0">
                <a:solidFill>
                  <a:schemeClr val="tx1">
                    <a:lumMod val="75000"/>
                    <a:lumOff val="25000"/>
                  </a:schemeClr>
                </a:solidFill>
              </a:rPr>
              <a:t> </a:t>
            </a:r>
            <a:r>
              <a:rPr lang="en-US" sz="2000" dirty="0">
                <a:solidFill>
                  <a:schemeClr val="tx1">
                    <a:lumMod val="75000"/>
                    <a:lumOff val="25000"/>
                  </a:schemeClr>
                </a:solidFill>
              </a:rPr>
              <a:t>the</a:t>
            </a:r>
            <a:r>
              <a:rPr lang="en-US" sz="2000" spc="-10" dirty="0">
                <a:solidFill>
                  <a:schemeClr val="tx1">
                    <a:lumMod val="75000"/>
                    <a:lumOff val="25000"/>
                  </a:schemeClr>
                </a:solidFill>
              </a:rPr>
              <a:t> Coronavirus</a:t>
            </a:r>
            <a:r>
              <a:rPr lang="en-US" sz="2000" spc="5" dirty="0">
                <a:solidFill>
                  <a:schemeClr val="tx1">
                    <a:lumMod val="75000"/>
                    <a:lumOff val="25000"/>
                  </a:schemeClr>
                </a:solidFill>
              </a:rPr>
              <a:t> </a:t>
            </a:r>
            <a:r>
              <a:rPr lang="en-US" sz="2000" spc="-5" dirty="0">
                <a:solidFill>
                  <a:schemeClr val="tx1">
                    <a:lumMod val="75000"/>
                    <a:lumOff val="25000"/>
                  </a:schemeClr>
                </a:solidFill>
              </a:rPr>
              <a:t>Aid,</a:t>
            </a:r>
            <a:r>
              <a:rPr lang="en-US" sz="2000" spc="-15" dirty="0">
                <a:solidFill>
                  <a:schemeClr val="tx1">
                    <a:lumMod val="75000"/>
                    <a:lumOff val="25000"/>
                  </a:schemeClr>
                </a:solidFill>
              </a:rPr>
              <a:t> </a:t>
            </a:r>
            <a:r>
              <a:rPr lang="en-US" sz="2000" spc="-20" dirty="0">
                <a:solidFill>
                  <a:schemeClr val="tx1">
                    <a:lumMod val="75000"/>
                    <a:lumOff val="25000"/>
                  </a:schemeClr>
                </a:solidFill>
              </a:rPr>
              <a:t>Relief,</a:t>
            </a:r>
            <a:r>
              <a:rPr lang="en-US" sz="2000" spc="-5" dirty="0">
                <a:solidFill>
                  <a:schemeClr val="tx1">
                    <a:lumMod val="75000"/>
                    <a:lumOff val="25000"/>
                  </a:schemeClr>
                </a:solidFill>
              </a:rPr>
              <a:t> </a:t>
            </a:r>
            <a:r>
              <a:rPr lang="en-US" sz="2000" dirty="0">
                <a:solidFill>
                  <a:schemeClr val="tx1">
                    <a:lumMod val="75000"/>
                    <a:lumOff val="25000"/>
                  </a:schemeClr>
                </a:solidFill>
              </a:rPr>
              <a:t>and</a:t>
            </a:r>
            <a:r>
              <a:rPr lang="en-US" sz="2000" spc="-15" dirty="0">
                <a:solidFill>
                  <a:schemeClr val="tx1">
                    <a:lumMod val="75000"/>
                    <a:lumOff val="25000"/>
                  </a:schemeClr>
                </a:solidFill>
              </a:rPr>
              <a:t> </a:t>
            </a:r>
            <a:r>
              <a:rPr lang="en-US" sz="2000" spc="-5" dirty="0">
                <a:solidFill>
                  <a:schemeClr val="tx1">
                    <a:lumMod val="75000"/>
                    <a:lumOff val="25000"/>
                  </a:schemeClr>
                </a:solidFill>
              </a:rPr>
              <a:t>Economic</a:t>
            </a:r>
            <a:r>
              <a:rPr lang="en-US" sz="2000" spc="-15" dirty="0">
                <a:solidFill>
                  <a:schemeClr val="tx1">
                    <a:lumMod val="75000"/>
                    <a:lumOff val="25000"/>
                  </a:schemeClr>
                </a:solidFill>
              </a:rPr>
              <a:t> </a:t>
            </a:r>
            <a:r>
              <a:rPr lang="en-US" sz="2000" spc="-5" dirty="0">
                <a:solidFill>
                  <a:schemeClr val="tx1">
                    <a:lumMod val="75000"/>
                    <a:lumOff val="25000"/>
                  </a:schemeClr>
                </a:solidFill>
              </a:rPr>
              <a:t>Security</a:t>
            </a:r>
            <a:r>
              <a:rPr lang="en-US" sz="2000" spc="-15" dirty="0">
                <a:solidFill>
                  <a:schemeClr val="tx1">
                    <a:lumMod val="75000"/>
                    <a:lumOff val="25000"/>
                  </a:schemeClr>
                </a:solidFill>
              </a:rPr>
              <a:t> </a:t>
            </a:r>
            <a:r>
              <a:rPr lang="en-US" sz="2000" dirty="0">
                <a:solidFill>
                  <a:schemeClr val="tx1">
                    <a:lumMod val="75000"/>
                    <a:lumOff val="25000"/>
                  </a:schemeClr>
                </a:solidFill>
              </a:rPr>
              <a:t>Act</a:t>
            </a:r>
            <a:r>
              <a:rPr lang="en-US" sz="2000" spc="-15" dirty="0">
                <a:solidFill>
                  <a:schemeClr val="tx1">
                    <a:lumMod val="75000"/>
                    <a:lumOff val="25000"/>
                  </a:schemeClr>
                </a:solidFill>
              </a:rPr>
              <a:t> </a:t>
            </a:r>
            <a:r>
              <a:rPr lang="en-US" sz="2000" spc="-5" dirty="0">
                <a:solidFill>
                  <a:schemeClr val="tx1">
                    <a:lumMod val="75000"/>
                    <a:lumOff val="25000"/>
                  </a:schemeClr>
                </a:solidFill>
              </a:rPr>
              <a:t>(CARES</a:t>
            </a:r>
            <a:r>
              <a:rPr lang="en-US" sz="2000" spc="20" dirty="0">
                <a:solidFill>
                  <a:schemeClr val="tx1">
                    <a:lumMod val="75000"/>
                    <a:lumOff val="25000"/>
                  </a:schemeClr>
                </a:solidFill>
              </a:rPr>
              <a:t> </a:t>
            </a:r>
            <a:r>
              <a:rPr lang="en-US" sz="2000" dirty="0">
                <a:solidFill>
                  <a:schemeClr val="tx1">
                    <a:lumMod val="75000"/>
                    <a:lumOff val="25000"/>
                  </a:schemeClr>
                </a:solidFill>
              </a:rPr>
              <a:t>Act) a</a:t>
            </a:r>
            <a:r>
              <a:rPr lang="en-US" sz="2000" i="1" spc="-5" dirty="0">
                <a:solidFill>
                  <a:schemeClr val="tx1">
                    <a:lumMod val="75000"/>
                    <a:lumOff val="25000"/>
                  </a:schemeClr>
                </a:solidFill>
              </a:rPr>
              <a:t>nd the American Rescue Plan Act (ARP) IHBG-CARES</a:t>
            </a:r>
            <a:r>
              <a:rPr lang="en-US" sz="2000" i="1" spc="-40" dirty="0">
                <a:solidFill>
                  <a:schemeClr val="tx1">
                    <a:lumMod val="75000"/>
                    <a:lumOff val="25000"/>
                  </a:schemeClr>
                </a:solidFill>
              </a:rPr>
              <a:t> </a:t>
            </a:r>
            <a:r>
              <a:rPr lang="en-US" sz="2000" i="1" spc="-10" dirty="0">
                <a:solidFill>
                  <a:schemeClr val="tx1">
                    <a:lumMod val="75000"/>
                    <a:lumOff val="25000"/>
                  </a:schemeClr>
                </a:solidFill>
              </a:rPr>
              <a:t>Grants</a:t>
            </a:r>
            <a:endParaRPr lang="en-US" sz="2000" dirty="0">
              <a:solidFill>
                <a:schemeClr val="tx1">
                  <a:lumMod val="75000"/>
                  <a:lumOff val="25000"/>
                </a:schemeClr>
              </a:solidFill>
            </a:endParaRPr>
          </a:p>
          <a:p>
            <a:pPr marL="285750" indent="-285750" defTabSz="914400">
              <a:lnSpc>
                <a:spcPct val="90000"/>
              </a:lnSpc>
              <a:spcBef>
                <a:spcPts val="925"/>
              </a:spcBef>
              <a:buFont typeface="Arial" panose="020B0604020202020204" pitchFamily="34" charset="0"/>
              <a:buChar char="•"/>
            </a:pPr>
            <a:endParaRPr lang="en-US" dirty="0">
              <a:solidFill>
                <a:schemeClr val="tx1">
                  <a:lumMod val="75000"/>
                  <a:lumOff val="25000"/>
                </a:schemeClr>
              </a:solidFill>
            </a:endParaRPr>
          </a:p>
          <a:p>
            <a:pPr marL="231775" indent="-155575" defTabSz="914400">
              <a:lnSpc>
                <a:spcPct val="90000"/>
              </a:lnSpc>
              <a:buFont typeface="Arial" panose="020B0604020202020204" pitchFamily="34" charset="0"/>
              <a:buChar char="•"/>
            </a:pPr>
            <a:r>
              <a:rPr lang="en-US" sz="2000" spc="-5" dirty="0">
                <a:solidFill>
                  <a:schemeClr val="tx1">
                    <a:lumMod val="75000"/>
                    <a:lumOff val="25000"/>
                  </a:schemeClr>
                </a:solidFill>
              </a:rPr>
              <a:t>Develop</a:t>
            </a:r>
            <a:r>
              <a:rPr lang="en-US" sz="2000" dirty="0">
                <a:solidFill>
                  <a:schemeClr val="tx1">
                    <a:lumMod val="75000"/>
                    <a:lumOff val="25000"/>
                  </a:schemeClr>
                </a:solidFill>
              </a:rPr>
              <a:t> a </a:t>
            </a:r>
            <a:r>
              <a:rPr lang="en-US" sz="2000" spc="-10" dirty="0">
                <a:solidFill>
                  <a:schemeClr val="tx1">
                    <a:lumMod val="75000"/>
                    <a:lumOff val="25000"/>
                  </a:schemeClr>
                </a:solidFill>
              </a:rPr>
              <a:t>practical</a:t>
            </a:r>
            <a:r>
              <a:rPr lang="en-US" sz="2000" spc="-5" dirty="0">
                <a:solidFill>
                  <a:schemeClr val="tx1">
                    <a:lumMod val="75000"/>
                    <a:lumOff val="25000"/>
                  </a:schemeClr>
                </a:solidFill>
              </a:rPr>
              <a:t> </a:t>
            </a:r>
            <a:r>
              <a:rPr lang="en-US" sz="2000" spc="-10" dirty="0">
                <a:solidFill>
                  <a:schemeClr val="tx1">
                    <a:lumMod val="75000"/>
                    <a:lumOff val="25000"/>
                  </a:schemeClr>
                </a:solidFill>
              </a:rPr>
              <a:t>understanding</a:t>
            </a:r>
            <a:r>
              <a:rPr lang="en-US" sz="2000" spc="20" dirty="0">
                <a:solidFill>
                  <a:schemeClr val="tx1">
                    <a:lumMod val="75000"/>
                    <a:lumOff val="25000"/>
                  </a:schemeClr>
                </a:solidFill>
              </a:rPr>
              <a:t> </a:t>
            </a:r>
            <a:r>
              <a:rPr lang="en-US" sz="2000" spc="-5" dirty="0">
                <a:solidFill>
                  <a:schemeClr val="tx1">
                    <a:lumMod val="75000"/>
                    <a:lumOff val="25000"/>
                  </a:schemeClr>
                </a:solidFill>
              </a:rPr>
              <a:t>of</a:t>
            </a:r>
            <a:r>
              <a:rPr lang="en-US" sz="2000" dirty="0">
                <a:solidFill>
                  <a:schemeClr val="tx1">
                    <a:lumMod val="75000"/>
                    <a:lumOff val="25000"/>
                  </a:schemeClr>
                </a:solidFill>
              </a:rPr>
              <a:t> the:</a:t>
            </a:r>
          </a:p>
          <a:p>
            <a:pPr marL="889000" indent="-342900" defTabSz="914400">
              <a:lnSpc>
                <a:spcPct val="90000"/>
              </a:lnSpc>
              <a:spcBef>
                <a:spcPts val="225"/>
              </a:spcBef>
              <a:buFont typeface="Arial" panose="020B0604020202020204" pitchFamily="34" charset="0"/>
              <a:buChar char="•"/>
              <a:tabLst>
                <a:tab pos="774700" algn="l"/>
                <a:tab pos="775335" algn="l"/>
              </a:tabLst>
            </a:pPr>
            <a:r>
              <a:rPr lang="en-US" sz="2000" spc="20" dirty="0">
                <a:solidFill>
                  <a:schemeClr val="tx1">
                    <a:lumMod val="75000"/>
                    <a:lumOff val="25000"/>
                  </a:schemeClr>
                </a:solidFill>
              </a:rPr>
              <a:t>ARP Background</a:t>
            </a:r>
          </a:p>
          <a:p>
            <a:pPr marL="889000" indent="-342900" defTabSz="914400">
              <a:lnSpc>
                <a:spcPct val="90000"/>
              </a:lnSpc>
              <a:spcBef>
                <a:spcPts val="225"/>
              </a:spcBef>
              <a:buFont typeface="Arial" panose="020B0604020202020204" pitchFamily="34" charset="0"/>
              <a:buChar char="•"/>
              <a:tabLst>
                <a:tab pos="774700" algn="l"/>
                <a:tab pos="775335" algn="l"/>
              </a:tabLst>
            </a:pPr>
            <a:r>
              <a:rPr lang="en-US" sz="2000" spc="-5" dirty="0">
                <a:solidFill>
                  <a:schemeClr val="tx1">
                    <a:lumMod val="75000"/>
                    <a:lumOff val="25000"/>
                  </a:schemeClr>
                </a:solidFill>
              </a:rPr>
              <a:t>ARP Purpose</a:t>
            </a:r>
            <a:endParaRPr lang="en-US" sz="2000" dirty="0">
              <a:solidFill>
                <a:schemeClr val="tx1">
                  <a:lumMod val="75000"/>
                  <a:lumOff val="25000"/>
                </a:schemeClr>
              </a:solidFill>
            </a:endParaRPr>
          </a:p>
          <a:p>
            <a:pPr marL="889000" indent="-342900" defTabSz="914400">
              <a:lnSpc>
                <a:spcPct val="90000"/>
              </a:lnSpc>
              <a:spcBef>
                <a:spcPts val="215"/>
              </a:spcBef>
              <a:buFont typeface="Arial" panose="020B0604020202020204" pitchFamily="34" charset="0"/>
              <a:buChar char="•"/>
              <a:tabLst>
                <a:tab pos="774700" algn="l"/>
                <a:tab pos="775335" algn="l"/>
              </a:tabLst>
            </a:pPr>
            <a:r>
              <a:rPr lang="en-US" sz="2000" spc="-5" dirty="0">
                <a:solidFill>
                  <a:schemeClr val="tx1">
                    <a:lumMod val="75000"/>
                    <a:lumOff val="25000"/>
                  </a:schemeClr>
                </a:solidFill>
              </a:rPr>
              <a:t>PIH</a:t>
            </a:r>
            <a:r>
              <a:rPr lang="en-US" sz="2000" spc="-15" dirty="0">
                <a:solidFill>
                  <a:schemeClr val="tx1">
                    <a:lumMod val="75000"/>
                    <a:lumOff val="25000"/>
                  </a:schemeClr>
                </a:solidFill>
              </a:rPr>
              <a:t> </a:t>
            </a:r>
            <a:r>
              <a:rPr lang="en-US" sz="2000" spc="-5" dirty="0">
                <a:solidFill>
                  <a:schemeClr val="tx1">
                    <a:lumMod val="75000"/>
                    <a:lumOff val="25000"/>
                  </a:schemeClr>
                </a:solidFill>
              </a:rPr>
              <a:t>Notice -</a:t>
            </a:r>
            <a:r>
              <a:rPr lang="en-US" sz="2000" spc="-10" dirty="0">
                <a:solidFill>
                  <a:schemeClr val="tx1">
                    <a:lumMod val="75000"/>
                    <a:lumOff val="25000"/>
                  </a:schemeClr>
                </a:solidFill>
              </a:rPr>
              <a:t> 2021-14 </a:t>
            </a:r>
            <a:r>
              <a:rPr lang="en-US" sz="2000" i="0" dirty="0">
                <a:solidFill>
                  <a:schemeClr val="tx1">
                    <a:lumMod val="75000"/>
                    <a:lumOff val="25000"/>
                  </a:schemeClr>
                </a:solidFill>
                <a:effectLst/>
              </a:rPr>
              <a:t>COVID-19 Statutory and Regulatory Waivers and Alternative Requirements</a:t>
            </a:r>
            <a:endParaRPr lang="en-US" sz="2000" dirty="0">
              <a:solidFill>
                <a:schemeClr val="tx1">
                  <a:lumMod val="75000"/>
                  <a:lumOff val="25000"/>
                </a:schemeClr>
              </a:solidFill>
            </a:endParaRPr>
          </a:p>
          <a:p>
            <a:pPr marL="889000" indent="-342900" defTabSz="914400">
              <a:lnSpc>
                <a:spcPct val="90000"/>
              </a:lnSpc>
              <a:spcBef>
                <a:spcPts val="219"/>
              </a:spcBef>
              <a:buFont typeface="Arial" panose="020B0604020202020204" pitchFamily="34" charset="0"/>
              <a:buChar char="•"/>
              <a:tabLst>
                <a:tab pos="774700" algn="l"/>
                <a:tab pos="775335" algn="l"/>
              </a:tabLst>
            </a:pPr>
            <a:r>
              <a:rPr lang="en-US" sz="2000" spc="-10" dirty="0">
                <a:solidFill>
                  <a:schemeClr val="tx1">
                    <a:lumMod val="75000"/>
                    <a:lumOff val="25000"/>
                  </a:schemeClr>
                </a:solidFill>
              </a:rPr>
              <a:t>PIH Notice 2021-11 </a:t>
            </a:r>
            <a:r>
              <a:rPr lang="en-US" sz="2000" i="0" dirty="0">
                <a:solidFill>
                  <a:schemeClr val="tx1">
                    <a:lumMod val="75000"/>
                    <a:lumOff val="25000"/>
                  </a:schemeClr>
                </a:solidFill>
                <a:effectLst/>
              </a:rPr>
              <a:t>IHBG-ARP Implementation Notice</a:t>
            </a:r>
          </a:p>
          <a:p>
            <a:pPr marL="889000" indent="-342900" defTabSz="914400">
              <a:lnSpc>
                <a:spcPct val="90000"/>
              </a:lnSpc>
              <a:spcBef>
                <a:spcPts val="219"/>
              </a:spcBef>
              <a:buFont typeface="Arial" panose="020B0604020202020204" pitchFamily="34" charset="0"/>
              <a:buChar char="•"/>
              <a:tabLst>
                <a:tab pos="774700" algn="l"/>
                <a:tab pos="775335" algn="l"/>
              </a:tabLst>
            </a:pPr>
            <a:r>
              <a:rPr lang="en-US" sz="2000" spc="-10" dirty="0">
                <a:solidFill>
                  <a:schemeClr val="tx1">
                    <a:lumMod val="75000"/>
                    <a:lumOff val="25000"/>
                  </a:schemeClr>
                </a:solidFill>
              </a:rPr>
              <a:t>Waivers and Alternative Requirements</a:t>
            </a:r>
          </a:p>
          <a:p>
            <a:pPr marL="889000" indent="-342900" defTabSz="914400">
              <a:lnSpc>
                <a:spcPct val="90000"/>
              </a:lnSpc>
              <a:spcBef>
                <a:spcPts val="219"/>
              </a:spcBef>
              <a:buFont typeface="Arial" panose="020B0604020202020204" pitchFamily="34" charset="0"/>
              <a:buChar char="•"/>
              <a:tabLst>
                <a:tab pos="774700" algn="l"/>
                <a:tab pos="775335" algn="l"/>
              </a:tabLst>
            </a:pPr>
            <a:r>
              <a:rPr lang="en-US" sz="2000" spc="-10" dirty="0">
                <a:solidFill>
                  <a:schemeClr val="tx1">
                    <a:lumMod val="75000"/>
                    <a:lumOff val="25000"/>
                  </a:schemeClr>
                </a:solidFill>
              </a:rPr>
              <a:t>Eligible Activities</a:t>
            </a:r>
          </a:p>
          <a:p>
            <a:pPr marL="889000" indent="-342900" defTabSz="914400">
              <a:lnSpc>
                <a:spcPct val="90000"/>
              </a:lnSpc>
              <a:spcBef>
                <a:spcPts val="219"/>
              </a:spcBef>
              <a:buFont typeface="Arial" panose="020B0604020202020204" pitchFamily="34" charset="0"/>
              <a:buChar char="•"/>
              <a:tabLst>
                <a:tab pos="774700" algn="l"/>
                <a:tab pos="775335" algn="l"/>
              </a:tabLst>
            </a:pPr>
            <a:r>
              <a:rPr lang="en-US" sz="2000" spc="-10" dirty="0">
                <a:solidFill>
                  <a:schemeClr val="tx1">
                    <a:lumMod val="75000"/>
                    <a:lumOff val="25000"/>
                  </a:schemeClr>
                </a:solidFill>
              </a:rPr>
              <a:t>Review of Abbreviated</a:t>
            </a:r>
            <a:r>
              <a:rPr lang="en-US" sz="2000" spc="-15" dirty="0">
                <a:solidFill>
                  <a:schemeClr val="tx1">
                    <a:lumMod val="75000"/>
                    <a:lumOff val="25000"/>
                  </a:schemeClr>
                </a:solidFill>
              </a:rPr>
              <a:t> </a:t>
            </a:r>
            <a:r>
              <a:rPr lang="en-US" sz="2000" spc="-25" dirty="0">
                <a:solidFill>
                  <a:schemeClr val="tx1">
                    <a:lumMod val="75000"/>
                    <a:lumOff val="25000"/>
                  </a:schemeClr>
                </a:solidFill>
              </a:rPr>
              <a:t>IHP/APR </a:t>
            </a:r>
          </a:p>
          <a:p>
            <a:pPr marL="889000" indent="-342900" defTabSz="914400">
              <a:lnSpc>
                <a:spcPct val="90000"/>
              </a:lnSpc>
              <a:spcBef>
                <a:spcPts val="215"/>
              </a:spcBef>
              <a:buFont typeface="Arial" panose="020B0604020202020204" pitchFamily="34" charset="0"/>
              <a:buChar char="•"/>
              <a:tabLst>
                <a:tab pos="774700" algn="l"/>
                <a:tab pos="775335" algn="l"/>
              </a:tabLst>
            </a:pPr>
            <a:r>
              <a:rPr lang="en-US" sz="2000" spc="-10" dirty="0">
                <a:solidFill>
                  <a:schemeClr val="tx1">
                    <a:lumMod val="75000"/>
                    <a:lumOff val="25000"/>
                  </a:schemeClr>
                </a:solidFill>
              </a:rPr>
              <a:t>Sample Completed IHBG-ARP Application</a:t>
            </a:r>
          </a:p>
          <a:p>
            <a:pPr marL="889000" indent="-342900" defTabSz="914400">
              <a:lnSpc>
                <a:spcPct val="90000"/>
              </a:lnSpc>
              <a:spcBef>
                <a:spcPts val="215"/>
              </a:spcBef>
              <a:buFont typeface="Arial" panose="020B0604020202020204" pitchFamily="34" charset="0"/>
              <a:buChar char="•"/>
              <a:tabLst>
                <a:tab pos="774700" algn="l"/>
                <a:tab pos="775335" algn="l"/>
              </a:tabLst>
            </a:pPr>
            <a:r>
              <a:rPr lang="en-US" sz="2000" spc="-10" dirty="0">
                <a:solidFill>
                  <a:schemeClr val="tx1">
                    <a:lumMod val="75000"/>
                    <a:lumOff val="25000"/>
                  </a:schemeClr>
                </a:solidFill>
              </a:rPr>
              <a:t>Sample Program Activities</a:t>
            </a:r>
          </a:p>
          <a:p>
            <a:pPr marL="889000" indent="-342900" defTabSz="914400">
              <a:lnSpc>
                <a:spcPct val="90000"/>
              </a:lnSpc>
              <a:spcBef>
                <a:spcPts val="215"/>
              </a:spcBef>
              <a:buFont typeface="Arial" panose="020B0604020202020204" pitchFamily="34" charset="0"/>
              <a:buChar char="•"/>
              <a:tabLst>
                <a:tab pos="774700" algn="l"/>
                <a:tab pos="775335" algn="l"/>
              </a:tabLst>
            </a:pPr>
            <a:r>
              <a:rPr lang="en-US" sz="2000" spc="-10" dirty="0">
                <a:solidFill>
                  <a:schemeClr val="tx1">
                    <a:lumMod val="75000"/>
                    <a:lumOff val="25000"/>
                  </a:schemeClr>
                </a:solidFill>
              </a:rPr>
              <a:t>Sample Policy Statements</a:t>
            </a:r>
            <a:endParaRPr lang="en-US" sz="2000" dirty="0">
              <a:solidFill>
                <a:schemeClr val="tx1">
                  <a:lumMod val="75000"/>
                  <a:lumOff val="25000"/>
                </a:schemeClr>
              </a:solidFill>
            </a:endParaRPr>
          </a:p>
          <a:p>
            <a:pPr marL="889000" indent="-342900" defTabSz="914400">
              <a:lnSpc>
                <a:spcPct val="90000"/>
              </a:lnSpc>
              <a:spcBef>
                <a:spcPts val="215"/>
              </a:spcBef>
              <a:buFont typeface="Arial" panose="020B0604020202020204" pitchFamily="34" charset="0"/>
              <a:buChar char="•"/>
              <a:tabLst>
                <a:tab pos="774700" algn="l"/>
                <a:tab pos="775335" algn="l"/>
              </a:tabLst>
            </a:pPr>
            <a:r>
              <a:rPr lang="en-US" sz="2000" spc="-10" dirty="0">
                <a:solidFill>
                  <a:schemeClr val="tx1">
                    <a:lumMod val="75000"/>
                    <a:lumOff val="25000"/>
                  </a:schemeClr>
                </a:solidFill>
              </a:rPr>
              <a:t>Reporting</a:t>
            </a:r>
          </a:p>
          <a:p>
            <a:pPr marL="889000" indent="-342900" defTabSz="914400">
              <a:lnSpc>
                <a:spcPct val="90000"/>
              </a:lnSpc>
              <a:spcBef>
                <a:spcPts val="215"/>
              </a:spcBef>
              <a:buFont typeface="Arial" panose="020B0604020202020204" pitchFamily="34" charset="0"/>
              <a:buChar char="•"/>
              <a:tabLst>
                <a:tab pos="774700" algn="l"/>
                <a:tab pos="775335" algn="l"/>
              </a:tabLst>
            </a:pPr>
            <a:r>
              <a:rPr lang="en-US" sz="2000" spc="-10" dirty="0">
                <a:solidFill>
                  <a:schemeClr val="tx1">
                    <a:lumMod val="75000"/>
                    <a:lumOff val="25000"/>
                  </a:schemeClr>
                </a:solidFill>
              </a:rPr>
              <a:t>FAQ</a:t>
            </a:r>
          </a:p>
          <a:p>
            <a:pPr marL="889000" indent="-342900" defTabSz="914400">
              <a:lnSpc>
                <a:spcPct val="90000"/>
              </a:lnSpc>
              <a:spcBef>
                <a:spcPts val="215"/>
              </a:spcBef>
              <a:buFont typeface="Arial" panose="020B0604020202020204" pitchFamily="34" charset="0"/>
              <a:buChar char="•"/>
              <a:tabLst>
                <a:tab pos="774700" algn="l"/>
                <a:tab pos="775335" algn="l"/>
              </a:tabLst>
            </a:pPr>
            <a:r>
              <a:rPr lang="en-US" sz="2000" spc="-10" dirty="0">
                <a:solidFill>
                  <a:schemeClr val="tx1">
                    <a:lumMod val="75000"/>
                    <a:lumOff val="25000"/>
                  </a:schemeClr>
                </a:solidFill>
              </a:rPr>
              <a:t>Resources</a:t>
            </a:r>
            <a:endParaRPr lang="en-US" sz="2000" dirty="0">
              <a:solidFill>
                <a:schemeClr val="tx1">
                  <a:lumMod val="75000"/>
                  <a:lumOff val="25000"/>
                </a:schemeClr>
              </a:solidFill>
            </a:endParaRPr>
          </a:p>
        </p:txBody>
      </p:sp>
      <p:sp>
        <p:nvSpPr>
          <p:cNvPr id="9" name="Slide Number Placeholder 8"/>
          <p:cNvSpPr>
            <a:spLocks noGrp="1"/>
          </p:cNvSpPr>
          <p:nvPr>
            <p:ph type="sldNum" sz="quarter" idx="12"/>
          </p:nvPr>
        </p:nvSpPr>
        <p:spPr/>
        <p:txBody>
          <a:bodyPr/>
          <a:lstStyle/>
          <a:p>
            <a:fld id="{E760783A-A40A-4A5E-95F7-ACFE048AA298}" type="slidenum">
              <a:rPr lang="en-US" smtClean="0"/>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0337" y="808700"/>
            <a:ext cx="11020926" cy="752129"/>
          </a:xfrm>
          <a:prstGeom prst="rect">
            <a:avLst/>
          </a:prstGeom>
        </p:spPr>
        <p:txBody>
          <a:bodyPr vert="horz" wrap="square" lIns="0" tIns="13335" rIns="0" bIns="0" rtlCol="0">
            <a:spAutoFit/>
          </a:bodyPr>
          <a:lstStyle/>
          <a:p>
            <a:pPr marL="12700">
              <a:lnSpc>
                <a:spcPct val="100000"/>
              </a:lnSpc>
              <a:spcBef>
                <a:spcPts val="105"/>
              </a:spcBef>
            </a:pPr>
            <a:r>
              <a:rPr lang="en-US" b="0" spc="-5" dirty="0">
                <a:solidFill>
                  <a:srgbClr val="252525"/>
                </a:solidFill>
              </a:rPr>
              <a:t>IHP Certification</a:t>
            </a:r>
            <a:endParaRPr b="0" spc="-5" dirty="0">
              <a:solidFill>
                <a:srgbClr val="252525"/>
              </a:solidFill>
            </a:endParaRPr>
          </a:p>
        </p:txBody>
      </p:sp>
      <p:sp>
        <p:nvSpPr>
          <p:cNvPr id="3" name="object 3"/>
          <p:cNvSpPr txBox="1"/>
          <p:nvPr/>
        </p:nvSpPr>
        <p:spPr>
          <a:xfrm>
            <a:off x="603256" y="2006133"/>
            <a:ext cx="10684042" cy="3023905"/>
          </a:xfrm>
          <a:prstGeom prst="rect">
            <a:avLst/>
          </a:prstGeom>
        </p:spPr>
        <p:txBody>
          <a:bodyPr vert="horz" wrap="square" lIns="0" tIns="68580" rIns="0" bIns="0" rtlCol="0">
            <a:spAutoFit/>
          </a:bodyPr>
          <a:lstStyle/>
          <a:p>
            <a:pPr marL="751205" marR="13970" lvl="1" indent="-281940">
              <a:spcBef>
                <a:spcPts val="915"/>
              </a:spcBef>
              <a:buSzPct val="115384"/>
              <a:buFont typeface="Arial"/>
              <a:buChar char="•"/>
              <a:tabLst>
                <a:tab pos="751205" algn="l"/>
                <a:tab pos="751840" algn="l"/>
              </a:tabLst>
            </a:pPr>
            <a:r>
              <a:rPr sz="2400" spc="-25" dirty="0">
                <a:solidFill>
                  <a:srgbClr val="404040"/>
                </a:solidFill>
                <a:latin typeface="Calibri"/>
                <a:cs typeface="Calibri"/>
              </a:rPr>
              <a:t>IHBG </a:t>
            </a:r>
            <a:r>
              <a:rPr sz="2400" spc="-30" dirty="0">
                <a:solidFill>
                  <a:srgbClr val="404040"/>
                </a:solidFill>
                <a:latin typeface="Calibri"/>
                <a:cs typeface="Calibri"/>
              </a:rPr>
              <a:t>recipients </a:t>
            </a:r>
            <a:r>
              <a:rPr sz="2400" spc="-25" dirty="0">
                <a:solidFill>
                  <a:srgbClr val="404040"/>
                </a:solidFill>
                <a:latin typeface="Calibri"/>
                <a:cs typeface="Calibri"/>
              </a:rPr>
              <a:t>are </a:t>
            </a:r>
            <a:r>
              <a:rPr sz="2400" spc="-30" dirty="0">
                <a:solidFill>
                  <a:srgbClr val="404040"/>
                </a:solidFill>
                <a:latin typeface="Calibri"/>
                <a:cs typeface="Calibri"/>
              </a:rPr>
              <a:t>required </a:t>
            </a:r>
            <a:r>
              <a:rPr sz="2400" spc="-25" dirty="0">
                <a:solidFill>
                  <a:srgbClr val="404040"/>
                </a:solidFill>
                <a:latin typeface="Calibri"/>
                <a:cs typeface="Calibri"/>
              </a:rPr>
              <a:t>to </a:t>
            </a:r>
            <a:r>
              <a:rPr sz="2400" spc="-30" dirty="0">
                <a:solidFill>
                  <a:srgbClr val="404040"/>
                </a:solidFill>
                <a:latin typeface="Calibri"/>
                <a:cs typeface="Calibri"/>
              </a:rPr>
              <a:t>provide </a:t>
            </a:r>
            <a:r>
              <a:rPr sz="2400" spc="-25" dirty="0">
                <a:solidFill>
                  <a:srgbClr val="404040"/>
                </a:solidFill>
                <a:latin typeface="Calibri"/>
                <a:cs typeface="Calibri"/>
              </a:rPr>
              <a:t>HUD with </a:t>
            </a:r>
            <a:r>
              <a:rPr sz="2400" spc="-20" dirty="0">
                <a:solidFill>
                  <a:srgbClr val="404040"/>
                </a:solidFill>
                <a:latin typeface="Calibri"/>
                <a:cs typeface="Calibri"/>
              </a:rPr>
              <a:t>all </a:t>
            </a:r>
            <a:r>
              <a:rPr sz="2400" spc="-30" dirty="0">
                <a:solidFill>
                  <a:srgbClr val="404040"/>
                </a:solidFill>
                <a:latin typeface="Calibri"/>
                <a:cs typeface="Calibri"/>
              </a:rPr>
              <a:t>required </a:t>
            </a:r>
            <a:r>
              <a:rPr sz="2400" spc="-25" dirty="0">
                <a:solidFill>
                  <a:srgbClr val="404040"/>
                </a:solidFill>
                <a:latin typeface="Calibri"/>
                <a:cs typeface="Calibri"/>
              </a:rPr>
              <a:t>IHP </a:t>
            </a:r>
            <a:r>
              <a:rPr sz="2400" spc="-30" dirty="0">
                <a:solidFill>
                  <a:srgbClr val="404040"/>
                </a:solidFill>
                <a:latin typeface="Calibri"/>
                <a:cs typeface="Calibri"/>
              </a:rPr>
              <a:t>certifications </a:t>
            </a:r>
            <a:r>
              <a:rPr sz="2400" spc="-15" dirty="0">
                <a:solidFill>
                  <a:srgbClr val="404040"/>
                </a:solidFill>
                <a:latin typeface="Calibri"/>
                <a:cs typeface="Calibri"/>
              </a:rPr>
              <a:t>in </a:t>
            </a:r>
            <a:r>
              <a:rPr sz="2400" spc="-25" dirty="0">
                <a:solidFill>
                  <a:srgbClr val="404040"/>
                </a:solidFill>
                <a:latin typeface="Calibri"/>
                <a:cs typeface="Calibri"/>
              </a:rPr>
              <a:t>their </a:t>
            </a:r>
            <a:r>
              <a:rPr sz="2400" spc="-30" dirty="0">
                <a:solidFill>
                  <a:srgbClr val="404040"/>
                </a:solidFill>
                <a:latin typeface="Calibri"/>
                <a:cs typeface="Calibri"/>
              </a:rPr>
              <a:t>Abbreviated IHPs. </a:t>
            </a:r>
            <a:r>
              <a:rPr sz="2400" spc="-20" dirty="0">
                <a:solidFill>
                  <a:srgbClr val="404040"/>
                </a:solidFill>
                <a:latin typeface="Calibri"/>
                <a:cs typeface="Calibri"/>
              </a:rPr>
              <a:t>If </a:t>
            </a:r>
            <a:r>
              <a:rPr sz="2400" spc="-15" dirty="0">
                <a:solidFill>
                  <a:srgbClr val="404040"/>
                </a:solidFill>
                <a:latin typeface="Calibri"/>
                <a:cs typeface="Calibri"/>
              </a:rPr>
              <a:t>an </a:t>
            </a:r>
            <a:r>
              <a:rPr sz="2400" spc="-30" dirty="0">
                <a:solidFill>
                  <a:srgbClr val="404040"/>
                </a:solidFill>
                <a:latin typeface="Calibri"/>
                <a:cs typeface="Calibri"/>
              </a:rPr>
              <a:t>authorized official </a:t>
            </a:r>
            <a:r>
              <a:rPr sz="2400" spc="-15" dirty="0">
                <a:solidFill>
                  <a:srgbClr val="404040"/>
                </a:solidFill>
                <a:latin typeface="Calibri"/>
                <a:cs typeface="Calibri"/>
              </a:rPr>
              <a:t>of an </a:t>
            </a:r>
            <a:r>
              <a:rPr sz="2400" spc="-25" dirty="0">
                <a:solidFill>
                  <a:srgbClr val="404040"/>
                </a:solidFill>
                <a:latin typeface="Calibri"/>
                <a:cs typeface="Calibri"/>
              </a:rPr>
              <a:t>Indian tribe </a:t>
            </a:r>
            <a:r>
              <a:rPr sz="2400" spc="-15" dirty="0">
                <a:solidFill>
                  <a:srgbClr val="404040"/>
                </a:solidFill>
                <a:latin typeface="Calibri"/>
                <a:cs typeface="Calibri"/>
              </a:rPr>
              <a:t>or </a:t>
            </a:r>
            <a:r>
              <a:rPr sz="2400" spc="-25" dirty="0">
                <a:solidFill>
                  <a:srgbClr val="404040"/>
                </a:solidFill>
                <a:latin typeface="Calibri"/>
                <a:cs typeface="Calibri"/>
              </a:rPr>
              <a:t>TDHE </a:t>
            </a:r>
            <a:r>
              <a:rPr sz="2400" spc="-30" dirty="0">
                <a:solidFill>
                  <a:srgbClr val="404040"/>
                </a:solidFill>
                <a:latin typeface="Calibri"/>
                <a:cs typeface="Calibri"/>
              </a:rPr>
              <a:t>provides </a:t>
            </a:r>
            <a:r>
              <a:rPr sz="2400" spc="-5" dirty="0">
                <a:solidFill>
                  <a:srgbClr val="404040"/>
                </a:solidFill>
                <a:latin typeface="Calibri"/>
                <a:cs typeface="Calibri"/>
              </a:rPr>
              <a:t>a </a:t>
            </a:r>
            <a:r>
              <a:rPr sz="2400" spc="-35" dirty="0">
                <a:solidFill>
                  <a:srgbClr val="404040"/>
                </a:solidFill>
                <a:latin typeface="Calibri"/>
                <a:cs typeface="Calibri"/>
              </a:rPr>
              <a:t>statement </a:t>
            </a:r>
            <a:r>
              <a:rPr sz="2400" spc="-25" dirty="0">
                <a:solidFill>
                  <a:srgbClr val="404040"/>
                </a:solidFill>
                <a:latin typeface="Calibri"/>
                <a:cs typeface="Calibri"/>
              </a:rPr>
              <a:t>to HUD </a:t>
            </a:r>
            <a:r>
              <a:rPr sz="2400" spc="-30" dirty="0">
                <a:solidFill>
                  <a:srgbClr val="404040"/>
                </a:solidFill>
                <a:latin typeface="Calibri"/>
                <a:cs typeface="Calibri"/>
              </a:rPr>
              <a:t>indicating </a:t>
            </a:r>
            <a:r>
              <a:rPr sz="2400" spc="-25" dirty="0">
                <a:solidFill>
                  <a:srgbClr val="404040"/>
                </a:solidFill>
                <a:latin typeface="Calibri"/>
                <a:cs typeface="Calibri"/>
              </a:rPr>
              <a:t>that </a:t>
            </a:r>
            <a:r>
              <a:rPr sz="2400" spc="-15" dirty="0">
                <a:solidFill>
                  <a:srgbClr val="404040"/>
                </a:solidFill>
                <a:latin typeface="Calibri"/>
                <a:cs typeface="Calibri"/>
              </a:rPr>
              <a:t>it is </a:t>
            </a:r>
            <a:r>
              <a:rPr sz="2400" spc="-20" dirty="0">
                <a:solidFill>
                  <a:srgbClr val="404040"/>
                </a:solidFill>
                <a:latin typeface="Calibri"/>
                <a:cs typeface="Calibri"/>
              </a:rPr>
              <a:t>not </a:t>
            </a:r>
            <a:r>
              <a:rPr sz="2400" spc="-30" dirty="0">
                <a:solidFill>
                  <a:srgbClr val="404040"/>
                </a:solidFill>
                <a:latin typeface="Calibri"/>
                <a:cs typeface="Calibri"/>
              </a:rPr>
              <a:t>practical </a:t>
            </a:r>
            <a:r>
              <a:rPr sz="2400" spc="-15" dirty="0">
                <a:solidFill>
                  <a:srgbClr val="404040"/>
                </a:solidFill>
                <a:latin typeface="Calibri"/>
                <a:cs typeface="Calibri"/>
              </a:rPr>
              <a:t>or </a:t>
            </a:r>
            <a:r>
              <a:rPr sz="2400" spc="-35" dirty="0">
                <a:solidFill>
                  <a:srgbClr val="404040"/>
                </a:solidFill>
                <a:latin typeface="Calibri"/>
                <a:cs typeface="Calibri"/>
              </a:rPr>
              <a:t>safe </a:t>
            </a:r>
            <a:r>
              <a:rPr sz="2400" spc="-30" dirty="0">
                <a:solidFill>
                  <a:srgbClr val="404040"/>
                </a:solidFill>
                <a:latin typeface="Calibri"/>
                <a:cs typeface="Calibri"/>
              </a:rPr>
              <a:t>for </a:t>
            </a:r>
            <a:r>
              <a:rPr sz="2400" spc="-25" dirty="0">
                <a:solidFill>
                  <a:srgbClr val="404040"/>
                </a:solidFill>
                <a:latin typeface="Calibri"/>
                <a:cs typeface="Calibri"/>
              </a:rPr>
              <a:t>the Indian tribe </a:t>
            </a:r>
            <a:r>
              <a:rPr sz="2400" spc="-15" dirty="0">
                <a:solidFill>
                  <a:srgbClr val="404040"/>
                </a:solidFill>
                <a:latin typeface="Calibri"/>
                <a:cs typeface="Calibri"/>
              </a:rPr>
              <a:t>or </a:t>
            </a:r>
            <a:r>
              <a:rPr sz="2400" spc="-25" dirty="0">
                <a:solidFill>
                  <a:srgbClr val="404040"/>
                </a:solidFill>
                <a:latin typeface="Calibri"/>
                <a:cs typeface="Calibri"/>
              </a:rPr>
              <a:t>TDHE to secure new </a:t>
            </a:r>
            <a:r>
              <a:rPr sz="2400" spc="-20" dirty="0">
                <a:solidFill>
                  <a:srgbClr val="404040"/>
                </a:solidFill>
                <a:latin typeface="Calibri"/>
                <a:cs typeface="Calibri"/>
              </a:rPr>
              <a:t> </a:t>
            </a:r>
            <a:r>
              <a:rPr sz="2400" spc="-30" dirty="0">
                <a:solidFill>
                  <a:srgbClr val="404040"/>
                </a:solidFill>
                <a:latin typeface="Calibri"/>
                <a:cs typeface="Calibri"/>
              </a:rPr>
              <a:t>certifications </a:t>
            </a:r>
            <a:r>
              <a:rPr sz="2400" spc="-20" dirty="0">
                <a:solidFill>
                  <a:srgbClr val="404040"/>
                </a:solidFill>
                <a:latin typeface="Calibri"/>
                <a:cs typeface="Calibri"/>
              </a:rPr>
              <a:t>due </a:t>
            </a:r>
            <a:r>
              <a:rPr sz="2400" spc="-25" dirty="0">
                <a:solidFill>
                  <a:srgbClr val="404040"/>
                </a:solidFill>
                <a:latin typeface="Calibri"/>
                <a:cs typeface="Calibri"/>
              </a:rPr>
              <a:t>to the impact </a:t>
            </a:r>
            <a:r>
              <a:rPr sz="2400" spc="-15" dirty="0">
                <a:solidFill>
                  <a:srgbClr val="404040"/>
                </a:solidFill>
                <a:latin typeface="Calibri"/>
                <a:cs typeface="Calibri"/>
              </a:rPr>
              <a:t>of </a:t>
            </a:r>
            <a:r>
              <a:rPr sz="2400" spc="-30" dirty="0">
                <a:solidFill>
                  <a:srgbClr val="404040"/>
                </a:solidFill>
                <a:latin typeface="Calibri"/>
                <a:cs typeface="Calibri"/>
              </a:rPr>
              <a:t>COVID-19 </a:t>
            </a:r>
            <a:r>
              <a:rPr sz="2400" spc="-15" dirty="0">
                <a:solidFill>
                  <a:srgbClr val="404040"/>
                </a:solidFill>
                <a:latin typeface="Calibri"/>
                <a:cs typeface="Calibri"/>
              </a:rPr>
              <a:t>on </a:t>
            </a:r>
            <a:r>
              <a:rPr sz="2400" spc="-20" dirty="0">
                <a:solidFill>
                  <a:srgbClr val="404040"/>
                </a:solidFill>
                <a:latin typeface="Calibri"/>
                <a:cs typeface="Calibri"/>
              </a:rPr>
              <a:t>its </a:t>
            </a:r>
            <a:r>
              <a:rPr sz="2400" spc="-30" dirty="0">
                <a:solidFill>
                  <a:srgbClr val="404040"/>
                </a:solidFill>
                <a:latin typeface="Calibri"/>
                <a:cs typeface="Calibri"/>
              </a:rPr>
              <a:t>operations </a:t>
            </a:r>
            <a:r>
              <a:rPr sz="2400" spc="-25" dirty="0">
                <a:solidFill>
                  <a:srgbClr val="404040"/>
                </a:solidFill>
                <a:latin typeface="Calibri"/>
                <a:cs typeface="Calibri"/>
              </a:rPr>
              <a:t>HUD will accept </a:t>
            </a:r>
            <a:r>
              <a:rPr sz="2400" spc="-20" dirty="0">
                <a:solidFill>
                  <a:srgbClr val="404040"/>
                </a:solidFill>
                <a:latin typeface="Calibri"/>
                <a:cs typeface="Calibri"/>
              </a:rPr>
              <a:t>all </a:t>
            </a:r>
            <a:r>
              <a:rPr sz="2400" spc="-25" dirty="0">
                <a:solidFill>
                  <a:srgbClr val="404040"/>
                </a:solidFill>
                <a:latin typeface="Calibri"/>
                <a:cs typeface="Calibri"/>
              </a:rPr>
              <a:t>IHP </a:t>
            </a:r>
            <a:r>
              <a:rPr sz="2400" spc="-30" dirty="0">
                <a:solidFill>
                  <a:srgbClr val="404040"/>
                </a:solidFill>
                <a:latin typeface="Calibri"/>
                <a:cs typeface="Calibri"/>
              </a:rPr>
              <a:t>certifications </a:t>
            </a:r>
            <a:r>
              <a:rPr sz="2400" spc="-25" dirty="0">
                <a:solidFill>
                  <a:srgbClr val="404040"/>
                </a:solidFill>
                <a:latin typeface="Calibri"/>
                <a:cs typeface="Calibri"/>
              </a:rPr>
              <a:t>that </a:t>
            </a:r>
            <a:r>
              <a:rPr sz="2400" spc="-30" dirty="0">
                <a:solidFill>
                  <a:srgbClr val="404040"/>
                </a:solidFill>
                <a:latin typeface="Calibri"/>
                <a:cs typeface="Calibri"/>
              </a:rPr>
              <a:t>were previously submitted </a:t>
            </a:r>
            <a:r>
              <a:rPr sz="2400" spc="-20" dirty="0">
                <a:solidFill>
                  <a:srgbClr val="404040"/>
                </a:solidFill>
                <a:latin typeface="Calibri"/>
                <a:cs typeface="Calibri"/>
              </a:rPr>
              <a:t>and </a:t>
            </a:r>
            <a:r>
              <a:rPr sz="2400" spc="-30" dirty="0">
                <a:solidFill>
                  <a:srgbClr val="404040"/>
                </a:solidFill>
                <a:latin typeface="Calibri"/>
                <a:cs typeface="Calibri"/>
              </a:rPr>
              <a:t>accepted </a:t>
            </a:r>
            <a:r>
              <a:rPr sz="2400" spc="-20" dirty="0">
                <a:solidFill>
                  <a:srgbClr val="404040"/>
                </a:solidFill>
                <a:latin typeface="Calibri"/>
                <a:cs typeface="Calibri"/>
              </a:rPr>
              <a:t>by </a:t>
            </a:r>
            <a:r>
              <a:rPr sz="2400" spc="-25" dirty="0">
                <a:solidFill>
                  <a:srgbClr val="404040"/>
                </a:solidFill>
                <a:latin typeface="Calibri"/>
                <a:cs typeface="Calibri"/>
              </a:rPr>
              <a:t>HUD </a:t>
            </a:r>
            <a:r>
              <a:rPr sz="2400" spc="-30" dirty="0">
                <a:solidFill>
                  <a:srgbClr val="404040"/>
                </a:solidFill>
                <a:latin typeface="Calibri"/>
                <a:cs typeface="Calibri"/>
              </a:rPr>
              <a:t>for </a:t>
            </a:r>
            <a:r>
              <a:rPr sz="2400" spc="-15" dirty="0">
                <a:solidFill>
                  <a:srgbClr val="404040"/>
                </a:solidFill>
                <a:latin typeface="Calibri"/>
                <a:cs typeface="Calibri"/>
              </a:rPr>
              <a:t>FY </a:t>
            </a:r>
            <a:r>
              <a:rPr sz="2400" spc="-25" dirty="0">
                <a:solidFill>
                  <a:srgbClr val="404040"/>
                </a:solidFill>
                <a:latin typeface="Calibri"/>
                <a:cs typeface="Calibri"/>
              </a:rPr>
              <a:t>202</a:t>
            </a:r>
            <a:r>
              <a:rPr lang="en-US" sz="2400" spc="-25" dirty="0">
                <a:solidFill>
                  <a:srgbClr val="404040"/>
                </a:solidFill>
                <a:latin typeface="Calibri"/>
                <a:cs typeface="Calibri"/>
              </a:rPr>
              <a:t>2</a:t>
            </a:r>
            <a:r>
              <a:rPr sz="2400" spc="-25" dirty="0">
                <a:solidFill>
                  <a:srgbClr val="404040"/>
                </a:solidFill>
                <a:latin typeface="Calibri"/>
                <a:cs typeface="Calibri"/>
              </a:rPr>
              <a:t> IHBG </a:t>
            </a:r>
            <a:r>
              <a:rPr sz="2400" spc="-30" dirty="0">
                <a:solidFill>
                  <a:srgbClr val="404040"/>
                </a:solidFill>
                <a:latin typeface="Calibri"/>
                <a:cs typeface="Calibri"/>
              </a:rPr>
              <a:t>grants </a:t>
            </a:r>
            <a:r>
              <a:rPr sz="2400" spc="-20" dirty="0">
                <a:solidFill>
                  <a:srgbClr val="404040"/>
                </a:solidFill>
                <a:latin typeface="Calibri"/>
                <a:cs typeface="Calibri"/>
              </a:rPr>
              <a:t>(or </a:t>
            </a:r>
            <a:r>
              <a:rPr sz="2400" spc="-30" dirty="0">
                <a:solidFill>
                  <a:srgbClr val="404040"/>
                </a:solidFill>
                <a:latin typeface="Calibri"/>
                <a:cs typeface="Calibri"/>
              </a:rPr>
              <a:t>for </a:t>
            </a:r>
            <a:r>
              <a:rPr sz="2400" spc="-15" dirty="0">
                <a:solidFill>
                  <a:srgbClr val="404040"/>
                </a:solidFill>
                <a:latin typeface="Calibri"/>
                <a:cs typeface="Calibri"/>
              </a:rPr>
              <a:t>FY </a:t>
            </a:r>
            <a:r>
              <a:rPr sz="2400" spc="-25" dirty="0">
                <a:solidFill>
                  <a:srgbClr val="404040"/>
                </a:solidFill>
                <a:latin typeface="Calibri"/>
                <a:cs typeface="Calibri"/>
              </a:rPr>
              <a:t>202</a:t>
            </a:r>
            <a:r>
              <a:rPr lang="en-US" sz="2400" spc="-25" dirty="0">
                <a:solidFill>
                  <a:srgbClr val="404040"/>
                </a:solidFill>
                <a:latin typeface="Calibri"/>
                <a:cs typeface="Calibri"/>
              </a:rPr>
              <a:t>1</a:t>
            </a:r>
            <a:r>
              <a:rPr sz="2400" spc="-25" dirty="0">
                <a:solidFill>
                  <a:srgbClr val="404040"/>
                </a:solidFill>
                <a:latin typeface="Calibri"/>
                <a:cs typeface="Calibri"/>
              </a:rPr>
              <a:t> IHBG </a:t>
            </a:r>
            <a:r>
              <a:rPr sz="2400" spc="-30" dirty="0">
                <a:solidFill>
                  <a:srgbClr val="404040"/>
                </a:solidFill>
                <a:latin typeface="Calibri"/>
                <a:cs typeface="Calibri"/>
              </a:rPr>
              <a:t>grants for </a:t>
            </a:r>
            <a:r>
              <a:rPr sz="2400" spc="-25" dirty="0">
                <a:solidFill>
                  <a:srgbClr val="404040"/>
                </a:solidFill>
                <a:latin typeface="Calibri"/>
                <a:cs typeface="Calibri"/>
              </a:rPr>
              <a:t>those IHBG </a:t>
            </a:r>
            <a:r>
              <a:rPr sz="2400" spc="-30" dirty="0">
                <a:solidFill>
                  <a:srgbClr val="404040"/>
                </a:solidFill>
                <a:latin typeface="Calibri"/>
                <a:cs typeface="Calibri"/>
              </a:rPr>
              <a:t>recipients </a:t>
            </a:r>
            <a:r>
              <a:rPr sz="2400" spc="-25" dirty="0">
                <a:solidFill>
                  <a:srgbClr val="404040"/>
                </a:solidFill>
                <a:latin typeface="Calibri"/>
                <a:cs typeface="Calibri"/>
              </a:rPr>
              <a:t>that </a:t>
            </a:r>
            <a:r>
              <a:rPr sz="2400" spc="-30" dirty="0">
                <a:solidFill>
                  <a:srgbClr val="404040"/>
                </a:solidFill>
                <a:latin typeface="Calibri"/>
                <a:cs typeface="Calibri"/>
              </a:rPr>
              <a:t>have </a:t>
            </a:r>
            <a:r>
              <a:rPr sz="2400" spc="-20" dirty="0">
                <a:solidFill>
                  <a:srgbClr val="404040"/>
                </a:solidFill>
                <a:latin typeface="Calibri"/>
                <a:cs typeface="Calibri"/>
              </a:rPr>
              <a:t>not </a:t>
            </a:r>
            <a:r>
              <a:rPr sz="2400" spc="-25" dirty="0">
                <a:solidFill>
                  <a:srgbClr val="404040"/>
                </a:solidFill>
                <a:latin typeface="Calibri"/>
                <a:cs typeface="Calibri"/>
              </a:rPr>
              <a:t>yet </a:t>
            </a:r>
            <a:r>
              <a:rPr sz="2400" spc="-35" dirty="0">
                <a:solidFill>
                  <a:srgbClr val="404040"/>
                </a:solidFill>
                <a:latin typeface="Calibri"/>
                <a:cs typeface="Calibri"/>
              </a:rPr>
              <a:t>submitted </a:t>
            </a:r>
            <a:r>
              <a:rPr sz="2400" spc="-20" dirty="0">
                <a:solidFill>
                  <a:srgbClr val="404040"/>
                </a:solidFill>
                <a:latin typeface="Calibri"/>
                <a:cs typeface="Calibri"/>
              </a:rPr>
              <a:t>their </a:t>
            </a:r>
            <a:r>
              <a:rPr sz="2400" spc="-30" dirty="0">
                <a:solidFill>
                  <a:srgbClr val="404040"/>
                </a:solidFill>
                <a:latin typeface="Calibri"/>
                <a:cs typeface="Calibri"/>
              </a:rPr>
              <a:t>FY</a:t>
            </a:r>
            <a:r>
              <a:rPr sz="2400" spc="-25" dirty="0">
                <a:solidFill>
                  <a:srgbClr val="404040"/>
                </a:solidFill>
                <a:latin typeface="Calibri"/>
                <a:cs typeface="Calibri"/>
              </a:rPr>
              <a:t> 202</a:t>
            </a:r>
            <a:r>
              <a:rPr lang="en-US" sz="2400" spc="-25" dirty="0">
                <a:solidFill>
                  <a:srgbClr val="404040"/>
                </a:solidFill>
                <a:latin typeface="Calibri"/>
                <a:cs typeface="Calibri"/>
              </a:rPr>
              <a:t>2</a:t>
            </a:r>
            <a:r>
              <a:rPr sz="2400" spc="-40" dirty="0">
                <a:solidFill>
                  <a:srgbClr val="404040"/>
                </a:solidFill>
                <a:latin typeface="Calibri"/>
                <a:cs typeface="Calibri"/>
              </a:rPr>
              <a:t> </a:t>
            </a:r>
            <a:r>
              <a:rPr sz="2400" spc="-25" dirty="0">
                <a:solidFill>
                  <a:srgbClr val="404040"/>
                </a:solidFill>
                <a:latin typeface="Calibri"/>
                <a:cs typeface="Calibri"/>
              </a:rPr>
              <a:t>IHP),</a:t>
            </a:r>
            <a:r>
              <a:rPr sz="2400" spc="-35" dirty="0">
                <a:solidFill>
                  <a:srgbClr val="404040"/>
                </a:solidFill>
                <a:latin typeface="Calibri"/>
                <a:cs typeface="Calibri"/>
              </a:rPr>
              <a:t> </a:t>
            </a:r>
            <a:r>
              <a:rPr sz="2400" spc="-15" dirty="0">
                <a:solidFill>
                  <a:srgbClr val="404040"/>
                </a:solidFill>
                <a:latin typeface="Calibri"/>
                <a:cs typeface="Calibri"/>
              </a:rPr>
              <a:t>in</a:t>
            </a:r>
            <a:r>
              <a:rPr sz="2400" spc="-40" dirty="0">
                <a:solidFill>
                  <a:srgbClr val="404040"/>
                </a:solidFill>
                <a:latin typeface="Calibri"/>
                <a:cs typeface="Calibri"/>
              </a:rPr>
              <a:t> </a:t>
            </a:r>
            <a:r>
              <a:rPr sz="2400" spc="-25" dirty="0">
                <a:solidFill>
                  <a:srgbClr val="404040"/>
                </a:solidFill>
                <a:latin typeface="Calibri"/>
                <a:cs typeface="Calibri"/>
              </a:rPr>
              <a:t>lieu</a:t>
            </a:r>
            <a:r>
              <a:rPr sz="2400" spc="-40" dirty="0">
                <a:solidFill>
                  <a:srgbClr val="404040"/>
                </a:solidFill>
                <a:latin typeface="Calibri"/>
                <a:cs typeface="Calibri"/>
              </a:rPr>
              <a:t> </a:t>
            </a:r>
            <a:r>
              <a:rPr sz="2400" spc="-15" dirty="0">
                <a:solidFill>
                  <a:srgbClr val="404040"/>
                </a:solidFill>
                <a:latin typeface="Calibri"/>
                <a:cs typeface="Calibri"/>
              </a:rPr>
              <a:t>of</a:t>
            </a:r>
            <a:r>
              <a:rPr sz="2400" spc="-30" dirty="0">
                <a:solidFill>
                  <a:srgbClr val="404040"/>
                </a:solidFill>
                <a:latin typeface="Calibri"/>
                <a:cs typeface="Calibri"/>
              </a:rPr>
              <a:t> </a:t>
            </a:r>
            <a:r>
              <a:rPr sz="2400" spc="-25" dirty="0">
                <a:solidFill>
                  <a:srgbClr val="404040"/>
                </a:solidFill>
                <a:latin typeface="Calibri"/>
                <a:cs typeface="Calibri"/>
              </a:rPr>
              <a:t>requiring</a:t>
            </a:r>
            <a:r>
              <a:rPr sz="2400" spc="-55" dirty="0">
                <a:solidFill>
                  <a:srgbClr val="404040"/>
                </a:solidFill>
                <a:latin typeface="Calibri"/>
                <a:cs typeface="Calibri"/>
              </a:rPr>
              <a:t> </a:t>
            </a:r>
            <a:r>
              <a:rPr sz="2400" spc="-25" dirty="0">
                <a:solidFill>
                  <a:srgbClr val="404040"/>
                </a:solidFill>
                <a:latin typeface="Calibri"/>
                <a:cs typeface="Calibri"/>
              </a:rPr>
              <a:t>new</a:t>
            </a:r>
            <a:r>
              <a:rPr sz="2400" spc="-45" dirty="0">
                <a:solidFill>
                  <a:srgbClr val="404040"/>
                </a:solidFill>
                <a:latin typeface="Calibri"/>
                <a:cs typeface="Calibri"/>
              </a:rPr>
              <a:t> </a:t>
            </a:r>
            <a:r>
              <a:rPr sz="2400" spc="-25" dirty="0">
                <a:solidFill>
                  <a:srgbClr val="404040"/>
                </a:solidFill>
                <a:latin typeface="Calibri"/>
                <a:cs typeface="Calibri"/>
              </a:rPr>
              <a:t>tribal</a:t>
            </a:r>
            <a:r>
              <a:rPr sz="2400" spc="-40" dirty="0">
                <a:solidFill>
                  <a:srgbClr val="404040"/>
                </a:solidFill>
                <a:latin typeface="Calibri"/>
                <a:cs typeface="Calibri"/>
              </a:rPr>
              <a:t> </a:t>
            </a:r>
            <a:r>
              <a:rPr sz="2400" spc="-30" dirty="0">
                <a:solidFill>
                  <a:srgbClr val="404040"/>
                </a:solidFill>
                <a:latin typeface="Calibri"/>
                <a:cs typeface="Calibri"/>
              </a:rPr>
              <a:t>certifications</a:t>
            </a:r>
            <a:r>
              <a:rPr sz="2400" spc="-35" dirty="0">
                <a:solidFill>
                  <a:srgbClr val="404040"/>
                </a:solidFill>
                <a:latin typeface="Calibri"/>
                <a:cs typeface="Calibri"/>
              </a:rPr>
              <a:t> </a:t>
            </a:r>
            <a:r>
              <a:rPr sz="2400" spc="-25" dirty="0">
                <a:solidFill>
                  <a:srgbClr val="404040"/>
                </a:solidFill>
                <a:latin typeface="Calibri"/>
                <a:cs typeface="Calibri"/>
              </a:rPr>
              <a:t>to</a:t>
            </a:r>
            <a:r>
              <a:rPr sz="2400" spc="-45" dirty="0">
                <a:solidFill>
                  <a:srgbClr val="404040"/>
                </a:solidFill>
                <a:latin typeface="Calibri"/>
                <a:cs typeface="Calibri"/>
              </a:rPr>
              <a:t> </a:t>
            </a:r>
            <a:r>
              <a:rPr sz="2400" spc="-15" dirty="0">
                <a:solidFill>
                  <a:srgbClr val="404040"/>
                </a:solidFill>
                <a:latin typeface="Calibri"/>
                <a:cs typeface="Calibri"/>
              </a:rPr>
              <a:t>be</a:t>
            </a:r>
            <a:r>
              <a:rPr sz="2400" spc="-30" dirty="0">
                <a:solidFill>
                  <a:srgbClr val="404040"/>
                </a:solidFill>
                <a:latin typeface="Calibri"/>
                <a:cs typeface="Calibri"/>
              </a:rPr>
              <a:t> submitted.</a:t>
            </a:r>
            <a:endParaRPr sz="2400" dirty="0">
              <a:latin typeface="Calibri"/>
              <a:cs typeface="Calibri"/>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50</a:t>
            </a:fld>
            <a:endParaRPr lang="en-US" dirty="0"/>
          </a:p>
        </p:txBody>
      </p:sp>
    </p:spTree>
    <p:extLst>
      <p:ext uri="{BB962C8B-B14F-4D97-AF65-F5344CB8AC3E}">
        <p14:creationId xmlns:p14="http://schemas.microsoft.com/office/powerpoint/2010/main" val="3787357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0847" y="808700"/>
            <a:ext cx="7146957" cy="752129"/>
          </a:xfrm>
          <a:prstGeom prst="rect">
            <a:avLst/>
          </a:prstGeom>
        </p:spPr>
        <p:txBody>
          <a:bodyPr vert="horz" wrap="square" lIns="0" tIns="13335" rIns="0" bIns="0" rtlCol="0">
            <a:spAutoFit/>
          </a:bodyPr>
          <a:lstStyle/>
          <a:p>
            <a:pPr marL="12700">
              <a:lnSpc>
                <a:spcPct val="100000"/>
              </a:lnSpc>
              <a:spcBef>
                <a:spcPts val="105"/>
              </a:spcBef>
            </a:pPr>
            <a:r>
              <a:rPr b="0" spc="-5" dirty="0">
                <a:solidFill>
                  <a:srgbClr val="252525"/>
                </a:solidFill>
              </a:rPr>
              <a:t>IHP</a:t>
            </a:r>
            <a:r>
              <a:rPr b="0" spc="-25" dirty="0">
                <a:solidFill>
                  <a:srgbClr val="252525"/>
                </a:solidFill>
              </a:rPr>
              <a:t> </a:t>
            </a:r>
            <a:r>
              <a:rPr b="0" dirty="0">
                <a:solidFill>
                  <a:srgbClr val="252525"/>
                </a:solidFill>
              </a:rPr>
              <a:t>Submission</a:t>
            </a:r>
            <a:r>
              <a:rPr b="0" spc="-10" dirty="0">
                <a:solidFill>
                  <a:srgbClr val="252525"/>
                </a:solidFill>
              </a:rPr>
              <a:t> </a:t>
            </a:r>
            <a:r>
              <a:rPr b="0" dirty="0">
                <a:solidFill>
                  <a:srgbClr val="252525"/>
                </a:solidFill>
              </a:rPr>
              <a:t>and</a:t>
            </a:r>
            <a:r>
              <a:rPr b="0" spc="-20" dirty="0">
                <a:solidFill>
                  <a:srgbClr val="252525"/>
                </a:solidFill>
              </a:rPr>
              <a:t> </a:t>
            </a:r>
            <a:r>
              <a:rPr b="0" spc="-15" dirty="0">
                <a:solidFill>
                  <a:srgbClr val="252525"/>
                </a:solidFill>
              </a:rPr>
              <a:t>Review</a:t>
            </a:r>
          </a:p>
        </p:txBody>
      </p:sp>
      <p:sp>
        <p:nvSpPr>
          <p:cNvPr id="3" name="object 3"/>
          <p:cNvSpPr txBox="1"/>
          <p:nvPr/>
        </p:nvSpPr>
        <p:spPr>
          <a:xfrm>
            <a:off x="1066047" y="1984341"/>
            <a:ext cx="9443720" cy="3297441"/>
          </a:xfrm>
          <a:prstGeom prst="rect">
            <a:avLst/>
          </a:prstGeom>
        </p:spPr>
        <p:txBody>
          <a:bodyPr vert="horz" wrap="square" lIns="0" tIns="43815" rIns="0" bIns="0" rtlCol="0">
            <a:spAutoFit/>
          </a:bodyPr>
          <a:lstStyle/>
          <a:p>
            <a:pPr marL="299085" marR="5080" indent="-287020">
              <a:lnSpc>
                <a:spcPts val="1939"/>
              </a:lnSpc>
              <a:spcBef>
                <a:spcPts val="345"/>
              </a:spcBef>
              <a:buSzPct val="113888"/>
              <a:buFont typeface="Arial"/>
              <a:buChar char="•"/>
              <a:tabLst>
                <a:tab pos="299085" algn="l"/>
                <a:tab pos="299720" algn="l"/>
              </a:tabLst>
            </a:pPr>
            <a:r>
              <a:rPr sz="2000" spc="-20" dirty="0">
                <a:solidFill>
                  <a:srgbClr val="404040"/>
                </a:solidFill>
                <a:latin typeface="Calibri"/>
                <a:cs typeface="Calibri"/>
              </a:rPr>
              <a:t>HUD</a:t>
            </a:r>
            <a:r>
              <a:rPr sz="2000" spc="-45" dirty="0">
                <a:solidFill>
                  <a:srgbClr val="404040"/>
                </a:solidFill>
                <a:latin typeface="Calibri"/>
                <a:cs typeface="Calibri"/>
              </a:rPr>
              <a:t> </a:t>
            </a:r>
            <a:r>
              <a:rPr sz="2000" spc="-25" dirty="0">
                <a:solidFill>
                  <a:srgbClr val="404040"/>
                </a:solidFill>
                <a:latin typeface="Calibri"/>
                <a:cs typeface="Calibri"/>
              </a:rPr>
              <a:t>will</a:t>
            </a:r>
            <a:r>
              <a:rPr sz="2000" spc="-30" dirty="0">
                <a:solidFill>
                  <a:srgbClr val="404040"/>
                </a:solidFill>
                <a:latin typeface="Calibri"/>
                <a:cs typeface="Calibri"/>
              </a:rPr>
              <a:t> review</a:t>
            </a:r>
            <a:r>
              <a:rPr sz="2000" spc="-55" dirty="0">
                <a:solidFill>
                  <a:srgbClr val="404040"/>
                </a:solidFill>
                <a:latin typeface="Calibri"/>
                <a:cs typeface="Calibri"/>
              </a:rPr>
              <a:t> </a:t>
            </a:r>
            <a:r>
              <a:rPr sz="2000" spc="-20" dirty="0">
                <a:solidFill>
                  <a:srgbClr val="404040"/>
                </a:solidFill>
                <a:latin typeface="Calibri"/>
                <a:cs typeface="Calibri"/>
              </a:rPr>
              <a:t>all</a:t>
            </a:r>
            <a:r>
              <a:rPr sz="2000" spc="-45" dirty="0">
                <a:solidFill>
                  <a:srgbClr val="404040"/>
                </a:solidFill>
                <a:latin typeface="Calibri"/>
                <a:cs typeface="Calibri"/>
              </a:rPr>
              <a:t> </a:t>
            </a:r>
            <a:r>
              <a:rPr sz="2000" spc="-30" dirty="0">
                <a:solidFill>
                  <a:srgbClr val="404040"/>
                </a:solidFill>
                <a:latin typeface="Calibri"/>
                <a:cs typeface="Calibri"/>
              </a:rPr>
              <a:t>Abbreviated</a:t>
            </a:r>
            <a:r>
              <a:rPr sz="2000" spc="-50" dirty="0">
                <a:solidFill>
                  <a:srgbClr val="404040"/>
                </a:solidFill>
                <a:latin typeface="Calibri"/>
                <a:cs typeface="Calibri"/>
              </a:rPr>
              <a:t> </a:t>
            </a:r>
            <a:r>
              <a:rPr sz="2000" spc="-30" dirty="0">
                <a:solidFill>
                  <a:srgbClr val="404040"/>
                </a:solidFill>
                <a:latin typeface="Calibri"/>
                <a:cs typeface="Calibri"/>
              </a:rPr>
              <a:t>IHPs</a:t>
            </a:r>
            <a:r>
              <a:rPr sz="2000" spc="-55" dirty="0">
                <a:solidFill>
                  <a:srgbClr val="404040"/>
                </a:solidFill>
                <a:latin typeface="Calibri"/>
                <a:cs typeface="Calibri"/>
              </a:rPr>
              <a:t> </a:t>
            </a:r>
            <a:r>
              <a:rPr sz="2000" spc="-20" dirty="0">
                <a:solidFill>
                  <a:srgbClr val="404040"/>
                </a:solidFill>
                <a:latin typeface="Calibri"/>
                <a:cs typeface="Calibri"/>
              </a:rPr>
              <a:t>and</a:t>
            </a:r>
            <a:r>
              <a:rPr sz="2000" spc="-50" dirty="0">
                <a:solidFill>
                  <a:srgbClr val="404040"/>
                </a:solidFill>
                <a:latin typeface="Calibri"/>
                <a:cs typeface="Calibri"/>
              </a:rPr>
              <a:t> </a:t>
            </a:r>
            <a:r>
              <a:rPr sz="2000" spc="-25" dirty="0">
                <a:solidFill>
                  <a:srgbClr val="404040"/>
                </a:solidFill>
                <a:latin typeface="Calibri"/>
                <a:cs typeface="Calibri"/>
              </a:rPr>
              <a:t>will</a:t>
            </a:r>
            <a:r>
              <a:rPr sz="2000" spc="-30" dirty="0">
                <a:solidFill>
                  <a:srgbClr val="404040"/>
                </a:solidFill>
                <a:latin typeface="Calibri"/>
                <a:cs typeface="Calibri"/>
              </a:rPr>
              <a:t> </a:t>
            </a:r>
            <a:r>
              <a:rPr sz="2000" spc="-35" dirty="0">
                <a:solidFill>
                  <a:srgbClr val="404040"/>
                </a:solidFill>
                <a:latin typeface="Calibri"/>
                <a:cs typeface="Calibri"/>
              </a:rPr>
              <a:t>make</a:t>
            </a:r>
            <a:r>
              <a:rPr sz="2000" spc="-55" dirty="0">
                <a:solidFill>
                  <a:srgbClr val="404040"/>
                </a:solidFill>
                <a:latin typeface="Calibri"/>
                <a:cs typeface="Calibri"/>
              </a:rPr>
              <a:t> </a:t>
            </a:r>
            <a:r>
              <a:rPr sz="2000" dirty="0">
                <a:solidFill>
                  <a:srgbClr val="404040"/>
                </a:solidFill>
                <a:latin typeface="Calibri"/>
                <a:cs typeface="Calibri"/>
              </a:rPr>
              <a:t>a</a:t>
            </a:r>
            <a:r>
              <a:rPr sz="2000" spc="-50" dirty="0">
                <a:solidFill>
                  <a:srgbClr val="404040"/>
                </a:solidFill>
                <a:latin typeface="Calibri"/>
                <a:cs typeface="Calibri"/>
              </a:rPr>
              <a:t> </a:t>
            </a:r>
            <a:r>
              <a:rPr sz="2000" spc="-30" dirty="0">
                <a:solidFill>
                  <a:srgbClr val="404040"/>
                </a:solidFill>
                <a:latin typeface="Calibri"/>
                <a:cs typeface="Calibri"/>
              </a:rPr>
              <a:t>determination</a:t>
            </a:r>
            <a:r>
              <a:rPr sz="2000" spc="-35" dirty="0">
                <a:solidFill>
                  <a:srgbClr val="404040"/>
                </a:solidFill>
                <a:latin typeface="Calibri"/>
                <a:cs typeface="Calibri"/>
              </a:rPr>
              <a:t> </a:t>
            </a:r>
            <a:r>
              <a:rPr sz="2000" spc="-15" dirty="0">
                <a:solidFill>
                  <a:srgbClr val="404040"/>
                </a:solidFill>
                <a:latin typeface="Calibri"/>
                <a:cs typeface="Calibri"/>
              </a:rPr>
              <a:t>as</a:t>
            </a:r>
            <a:r>
              <a:rPr sz="2000" spc="-55" dirty="0">
                <a:solidFill>
                  <a:srgbClr val="404040"/>
                </a:solidFill>
                <a:latin typeface="Calibri"/>
                <a:cs typeface="Calibri"/>
              </a:rPr>
              <a:t> </a:t>
            </a:r>
            <a:r>
              <a:rPr sz="2000" spc="-20" dirty="0">
                <a:solidFill>
                  <a:srgbClr val="404040"/>
                </a:solidFill>
                <a:latin typeface="Calibri"/>
                <a:cs typeface="Calibri"/>
              </a:rPr>
              <a:t>to</a:t>
            </a:r>
            <a:r>
              <a:rPr sz="2000" spc="-50" dirty="0">
                <a:solidFill>
                  <a:srgbClr val="404040"/>
                </a:solidFill>
                <a:latin typeface="Calibri"/>
                <a:cs typeface="Calibri"/>
              </a:rPr>
              <a:t> </a:t>
            </a:r>
            <a:r>
              <a:rPr sz="2000" spc="-25" dirty="0">
                <a:solidFill>
                  <a:srgbClr val="404040"/>
                </a:solidFill>
                <a:latin typeface="Calibri"/>
                <a:cs typeface="Calibri"/>
              </a:rPr>
              <a:t>whether</a:t>
            </a:r>
            <a:r>
              <a:rPr sz="2000" spc="-40" dirty="0">
                <a:solidFill>
                  <a:srgbClr val="404040"/>
                </a:solidFill>
                <a:latin typeface="Calibri"/>
                <a:cs typeface="Calibri"/>
              </a:rPr>
              <a:t> </a:t>
            </a:r>
            <a:r>
              <a:rPr sz="2000" spc="-15" dirty="0">
                <a:solidFill>
                  <a:srgbClr val="404040"/>
                </a:solidFill>
                <a:latin typeface="Calibri"/>
                <a:cs typeface="Calibri"/>
              </a:rPr>
              <a:t>an</a:t>
            </a:r>
            <a:r>
              <a:rPr sz="2000" spc="-50" dirty="0">
                <a:solidFill>
                  <a:srgbClr val="404040"/>
                </a:solidFill>
                <a:latin typeface="Calibri"/>
                <a:cs typeface="Calibri"/>
              </a:rPr>
              <a:t> </a:t>
            </a:r>
            <a:r>
              <a:rPr sz="2000" spc="-30" dirty="0">
                <a:solidFill>
                  <a:srgbClr val="404040"/>
                </a:solidFill>
                <a:latin typeface="Calibri"/>
                <a:cs typeface="Calibri"/>
              </a:rPr>
              <a:t>Abbreviated</a:t>
            </a:r>
            <a:r>
              <a:rPr sz="2000" spc="-50" dirty="0">
                <a:solidFill>
                  <a:srgbClr val="404040"/>
                </a:solidFill>
                <a:latin typeface="Calibri"/>
                <a:cs typeface="Calibri"/>
              </a:rPr>
              <a:t> </a:t>
            </a:r>
            <a:r>
              <a:rPr sz="2000" spc="-20" dirty="0">
                <a:solidFill>
                  <a:srgbClr val="404040"/>
                </a:solidFill>
                <a:latin typeface="Calibri"/>
                <a:cs typeface="Calibri"/>
              </a:rPr>
              <a:t>IHP </a:t>
            </a:r>
            <a:r>
              <a:rPr sz="2000" spc="-395" dirty="0">
                <a:solidFill>
                  <a:srgbClr val="404040"/>
                </a:solidFill>
                <a:latin typeface="Calibri"/>
                <a:cs typeface="Calibri"/>
              </a:rPr>
              <a:t> </a:t>
            </a:r>
            <a:r>
              <a:rPr sz="2000" spc="-15" dirty="0">
                <a:solidFill>
                  <a:srgbClr val="404040"/>
                </a:solidFill>
                <a:latin typeface="Calibri"/>
                <a:cs typeface="Calibri"/>
              </a:rPr>
              <a:t>is</a:t>
            </a:r>
            <a:r>
              <a:rPr sz="2000" spc="-50" dirty="0">
                <a:solidFill>
                  <a:srgbClr val="404040"/>
                </a:solidFill>
                <a:latin typeface="Calibri"/>
                <a:cs typeface="Calibri"/>
              </a:rPr>
              <a:t> </a:t>
            </a:r>
            <a:r>
              <a:rPr sz="2000" spc="-15" dirty="0">
                <a:solidFill>
                  <a:srgbClr val="404040"/>
                </a:solidFill>
                <a:latin typeface="Calibri"/>
                <a:cs typeface="Calibri"/>
              </a:rPr>
              <a:t>in</a:t>
            </a:r>
            <a:r>
              <a:rPr sz="2000" spc="-50" dirty="0">
                <a:solidFill>
                  <a:srgbClr val="404040"/>
                </a:solidFill>
                <a:latin typeface="Calibri"/>
                <a:cs typeface="Calibri"/>
              </a:rPr>
              <a:t> </a:t>
            </a:r>
            <a:r>
              <a:rPr sz="2000" spc="-30" dirty="0">
                <a:solidFill>
                  <a:srgbClr val="404040"/>
                </a:solidFill>
                <a:latin typeface="Calibri"/>
                <a:cs typeface="Calibri"/>
              </a:rPr>
              <a:t>compliance</a:t>
            </a:r>
            <a:r>
              <a:rPr sz="2000" spc="-20" dirty="0">
                <a:solidFill>
                  <a:srgbClr val="404040"/>
                </a:solidFill>
                <a:latin typeface="Calibri"/>
                <a:cs typeface="Calibri"/>
              </a:rPr>
              <a:t> </a:t>
            </a:r>
            <a:r>
              <a:rPr sz="2000" spc="-25" dirty="0">
                <a:solidFill>
                  <a:srgbClr val="404040"/>
                </a:solidFill>
                <a:latin typeface="Calibri"/>
                <a:cs typeface="Calibri"/>
              </a:rPr>
              <a:t>with</a:t>
            </a:r>
            <a:r>
              <a:rPr sz="2000" spc="-35" dirty="0">
                <a:solidFill>
                  <a:srgbClr val="404040"/>
                </a:solidFill>
                <a:latin typeface="Calibri"/>
                <a:cs typeface="Calibri"/>
              </a:rPr>
              <a:t> </a:t>
            </a:r>
            <a:r>
              <a:rPr sz="2000" spc="-20" dirty="0">
                <a:solidFill>
                  <a:srgbClr val="404040"/>
                </a:solidFill>
                <a:latin typeface="Calibri"/>
                <a:cs typeface="Calibri"/>
              </a:rPr>
              <a:t>ARP</a:t>
            </a:r>
            <a:r>
              <a:rPr sz="2000" spc="-65" dirty="0">
                <a:solidFill>
                  <a:srgbClr val="404040"/>
                </a:solidFill>
                <a:latin typeface="Calibri"/>
                <a:cs typeface="Calibri"/>
              </a:rPr>
              <a:t> </a:t>
            </a:r>
            <a:r>
              <a:rPr sz="2000" spc="-20" dirty="0">
                <a:solidFill>
                  <a:srgbClr val="404040"/>
                </a:solidFill>
                <a:latin typeface="Calibri"/>
                <a:cs typeface="Calibri"/>
              </a:rPr>
              <a:t>and</a:t>
            </a:r>
            <a:r>
              <a:rPr sz="2000" spc="-35" dirty="0">
                <a:solidFill>
                  <a:srgbClr val="404040"/>
                </a:solidFill>
                <a:latin typeface="Calibri"/>
                <a:cs typeface="Calibri"/>
              </a:rPr>
              <a:t> </a:t>
            </a:r>
            <a:r>
              <a:rPr sz="2000" spc="-25" dirty="0">
                <a:solidFill>
                  <a:srgbClr val="404040"/>
                </a:solidFill>
                <a:latin typeface="Calibri"/>
                <a:cs typeface="Calibri"/>
              </a:rPr>
              <a:t>NAHASDA.</a:t>
            </a:r>
            <a:r>
              <a:rPr lang="en-US" sz="2000" spc="-25" dirty="0">
                <a:solidFill>
                  <a:srgbClr val="404040"/>
                </a:solidFill>
                <a:latin typeface="Calibri"/>
                <a:cs typeface="Calibri"/>
              </a:rPr>
              <a:t>  </a:t>
            </a:r>
            <a:endParaRPr sz="2000" dirty="0">
              <a:latin typeface="Calibri"/>
              <a:cs typeface="Calibri"/>
            </a:endParaRPr>
          </a:p>
          <a:p>
            <a:pPr marL="299085" marR="187960" indent="-287020">
              <a:lnSpc>
                <a:spcPct val="90000"/>
              </a:lnSpc>
              <a:spcBef>
                <a:spcPts val="1010"/>
              </a:spcBef>
              <a:buSzPct val="113888"/>
              <a:buFont typeface="Arial"/>
              <a:buChar char="•"/>
              <a:tabLst>
                <a:tab pos="299085" algn="l"/>
                <a:tab pos="299720" algn="l"/>
              </a:tabLst>
            </a:pPr>
            <a:r>
              <a:rPr sz="2000" spc="-15" dirty="0">
                <a:solidFill>
                  <a:srgbClr val="404040"/>
                </a:solidFill>
                <a:latin typeface="Calibri"/>
                <a:cs typeface="Calibri"/>
              </a:rPr>
              <a:t>If an </a:t>
            </a:r>
            <a:r>
              <a:rPr sz="2000" spc="-25" dirty="0">
                <a:solidFill>
                  <a:srgbClr val="404040"/>
                </a:solidFill>
                <a:latin typeface="Calibri"/>
                <a:cs typeface="Calibri"/>
              </a:rPr>
              <a:t>IHBG-ARP </a:t>
            </a:r>
            <a:r>
              <a:rPr sz="2000" spc="-30" dirty="0">
                <a:solidFill>
                  <a:srgbClr val="404040"/>
                </a:solidFill>
                <a:latin typeface="Calibri"/>
                <a:cs typeface="Calibri"/>
              </a:rPr>
              <a:t>recipient fails </a:t>
            </a:r>
            <a:r>
              <a:rPr sz="2000" spc="-20" dirty="0">
                <a:solidFill>
                  <a:srgbClr val="404040"/>
                </a:solidFill>
                <a:latin typeface="Calibri"/>
                <a:cs typeface="Calibri"/>
              </a:rPr>
              <a:t>to </a:t>
            </a:r>
            <a:r>
              <a:rPr sz="2000" spc="-30" dirty="0">
                <a:solidFill>
                  <a:srgbClr val="404040"/>
                </a:solidFill>
                <a:latin typeface="Calibri"/>
                <a:cs typeface="Calibri"/>
              </a:rPr>
              <a:t>adequately </a:t>
            </a:r>
            <a:r>
              <a:rPr sz="2000" spc="-25" dirty="0">
                <a:solidFill>
                  <a:srgbClr val="404040"/>
                </a:solidFill>
                <a:latin typeface="Calibri"/>
                <a:cs typeface="Calibri"/>
              </a:rPr>
              <a:t>describe how </a:t>
            </a:r>
            <a:r>
              <a:rPr sz="2000" spc="-20" dirty="0">
                <a:solidFill>
                  <a:srgbClr val="404040"/>
                </a:solidFill>
                <a:latin typeface="Calibri"/>
                <a:cs typeface="Calibri"/>
              </a:rPr>
              <a:t>the </a:t>
            </a:r>
            <a:r>
              <a:rPr sz="2000" spc="-30" dirty="0">
                <a:solidFill>
                  <a:srgbClr val="404040"/>
                </a:solidFill>
                <a:latin typeface="Calibri"/>
                <a:cs typeface="Calibri"/>
              </a:rPr>
              <a:t>proposed </a:t>
            </a:r>
            <a:r>
              <a:rPr sz="2000" spc="-25" dirty="0">
                <a:solidFill>
                  <a:srgbClr val="404040"/>
                </a:solidFill>
                <a:latin typeface="Calibri"/>
                <a:cs typeface="Calibri"/>
              </a:rPr>
              <a:t>activities </a:t>
            </a:r>
            <a:r>
              <a:rPr sz="2000" spc="-30" dirty="0">
                <a:solidFill>
                  <a:srgbClr val="404040"/>
                </a:solidFill>
                <a:latin typeface="Calibri"/>
                <a:cs typeface="Calibri"/>
              </a:rPr>
              <a:t>are </a:t>
            </a:r>
            <a:r>
              <a:rPr sz="2000" spc="-20" dirty="0">
                <a:solidFill>
                  <a:srgbClr val="404040"/>
                </a:solidFill>
                <a:latin typeface="Calibri"/>
                <a:cs typeface="Calibri"/>
              </a:rPr>
              <a:t>tied to </a:t>
            </a:r>
            <a:r>
              <a:rPr sz="2000" spc="-15" dirty="0">
                <a:solidFill>
                  <a:srgbClr val="404040"/>
                </a:solidFill>
                <a:latin typeface="Calibri"/>
                <a:cs typeface="Calibri"/>
              </a:rPr>
              <a:t> </a:t>
            </a:r>
            <a:r>
              <a:rPr sz="2000" spc="-30" dirty="0">
                <a:solidFill>
                  <a:srgbClr val="404040"/>
                </a:solidFill>
                <a:latin typeface="Calibri"/>
                <a:cs typeface="Calibri"/>
              </a:rPr>
              <a:t>preventing, preparing </a:t>
            </a:r>
            <a:r>
              <a:rPr sz="2000" spc="-70" dirty="0">
                <a:solidFill>
                  <a:srgbClr val="404040"/>
                </a:solidFill>
                <a:latin typeface="Calibri"/>
                <a:cs typeface="Calibri"/>
              </a:rPr>
              <a:t>for, </a:t>
            </a:r>
            <a:r>
              <a:rPr sz="2000" spc="-15" dirty="0">
                <a:solidFill>
                  <a:srgbClr val="404040"/>
                </a:solidFill>
                <a:latin typeface="Calibri"/>
                <a:cs typeface="Calibri"/>
              </a:rPr>
              <a:t>or </a:t>
            </a:r>
            <a:r>
              <a:rPr sz="2000" spc="-30" dirty="0">
                <a:solidFill>
                  <a:srgbClr val="404040"/>
                </a:solidFill>
                <a:latin typeface="Calibri"/>
                <a:cs typeface="Calibri"/>
              </a:rPr>
              <a:t>responding </a:t>
            </a:r>
            <a:r>
              <a:rPr sz="2000" spc="-20" dirty="0">
                <a:solidFill>
                  <a:srgbClr val="404040"/>
                </a:solidFill>
                <a:latin typeface="Calibri"/>
                <a:cs typeface="Calibri"/>
              </a:rPr>
              <a:t>to </a:t>
            </a:r>
            <a:r>
              <a:rPr sz="2000" spc="-30" dirty="0">
                <a:solidFill>
                  <a:srgbClr val="404040"/>
                </a:solidFill>
                <a:latin typeface="Calibri"/>
                <a:cs typeface="Calibri"/>
              </a:rPr>
              <a:t>COVID-19, </a:t>
            </a:r>
            <a:r>
              <a:rPr sz="2000" spc="-15" dirty="0">
                <a:solidFill>
                  <a:srgbClr val="404040"/>
                </a:solidFill>
                <a:latin typeface="Calibri"/>
                <a:cs typeface="Calibri"/>
              </a:rPr>
              <a:t>or </a:t>
            </a:r>
            <a:r>
              <a:rPr sz="2000" spc="-20" dirty="0">
                <a:solidFill>
                  <a:srgbClr val="404040"/>
                </a:solidFill>
                <a:latin typeface="Calibri"/>
                <a:cs typeface="Calibri"/>
              </a:rPr>
              <a:t>meet </a:t>
            </a:r>
            <a:r>
              <a:rPr sz="2000" spc="-25" dirty="0">
                <a:solidFill>
                  <a:srgbClr val="404040"/>
                </a:solidFill>
                <a:latin typeface="Calibri"/>
                <a:cs typeface="Calibri"/>
              </a:rPr>
              <a:t>other </a:t>
            </a:r>
            <a:r>
              <a:rPr sz="2000" spc="-30" dirty="0">
                <a:solidFill>
                  <a:srgbClr val="404040"/>
                </a:solidFill>
                <a:latin typeface="Calibri"/>
                <a:cs typeface="Calibri"/>
              </a:rPr>
              <a:t>Abbreviated </a:t>
            </a:r>
            <a:r>
              <a:rPr sz="2000" spc="-20" dirty="0">
                <a:solidFill>
                  <a:srgbClr val="404040"/>
                </a:solidFill>
                <a:latin typeface="Calibri"/>
                <a:cs typeface="Calibri"/>
              </a:rPr>
              <a:t>IHP </a:t>
            </a:r>
            <a:r>
              <a:rPr sz="2000" spc="-30" dirty="0">
                <a:solidFill>
                  <a:srgbClr val="404040"/>
                </a:solidFill>
                <a:latin typeface="Calibri"/>
                <a:cs typeface="Calibri"/>
              </a:rPr>
              <a:t>requirements, </a:t>
            </a:r>
            <a:r>
              <a:rPr sz="2000" spc="-395" dirty="0">
                <a:solidFill>
                  <a:srgbClr val="404040"/>
                </a:solidFill>
                <a:latin typeface="Calibri"/>
                <a:cs typeface="Calibri"/>
              </a:rPr>
              <a:t> </a:t>
            </a:r>
            <a:r>
              <a:rPr sz="2000" spc="-20" dirty="0">
                <a:solidFill>
                  <a:srgbClr val="404040"/>
                </a:solidFill>
                <a:latin typeface="Calibri"/>
                <a:cs typeface="Calibri"/>
              </a:rPr>
              <a:t>HUD </a:t>
            </a:r>
            <a:r>
              <a:rPr sz="2000" spc="-25" dirty="0">
                <a:solidFill>
                  <a:srgbClr val="404040"/>
                </a:solidFill>
                <a:latin typeface="Calibri"/>
                <a:cs typeface="Calibri"/>
              </a:rPr>
              <a:t>will reject </a:t>
            </a:r>
            <a:r>
              <a:rPr sz="2000" spc="-20" dirty="0">
                <a:solidFill>
                  <a:srgbClr val="404040"/>
                </a:solidFill>
                <a:latin typeface="Calibri"/>
                <a:cs typeface="Calibri"/>
              </a:rPr>
              <a:t>the </a:t>
            </a:r>
            <a:r>
              <a:rPr sz="2000" spc="-30" dirty="0">
                <a:solidFill>
                  <a:srgbClr val="404040"/>
                </a:solidFill>
                <a:latin typeface="Calibri"/>
                <a:cs typeface="Calibri"/>
              </a:rPr>
              <a:t>Abbreviated </a:t>
            </a:r>
            <a:r>
              <a:rPr sz="2000" spc="-20" dirty="0">
                <a:solidFill>
                  <a:srgbClr val="404040"/>
                </a:solidFill>
                <a:latin typeface="Calibri"/>
                <a:cs typeface="Calibri"/>
              </a:rPr>
              <a:t>IHP and </a:t>
            </a:r>
            <a:r>
              <a:rPr sz="2000" spc="-25" dirty="0">
                <a:solidFill>
                  <a:srgbClr val="404040"/>
                </a:solidFill>
                <a:latin typeface="Calibri"/>
                <a:cs typeface="Calibri"/>
              </a:rPr>
              <a:t>notify </a:t>
            </a:r>
            <a:r>
              <a:rPr sz="2000" spc="-20" dirty="0">
                <a:solidFill>
                  <a:srgbClr val="404040"/>
                </a:solidFill>
                <a:latin typeface="Calibri"/>
                <a:cs typeface="Calibri"/>
              </a:rPr>
              <a:t>the </a:t>
            </a:r>
            <a:r>
              <a:rPr sz="2000" spc="-25" dirty="0">
                <a:solidFill>
                  <a:srgbClr val="404040"/>
                </a:solidFill>
                <a:latin typeface="Calibri"/>
                <a:cs typeface="Calibri"/>
              </a:rPr>
              <a:t>IHBG-ARP </a:t>
            </a:r>
            <a:r>
              <a:rPr sz="2000" spc="-30" dirty="0">
                <a:solidFill>
                  <a:srgbClr val="404040"/>
                </a:solidFill>
                <a:latin typeface="Calibri"/>
                <a:cs typeface="Calibri"/>
              </a:rPr>
              <a:t>recipient </a:t>
            </a:r>
            <a:r>
              <a:rPr sz="2000" spc="-15" dirty="0">
                <a:solidFill>
                  <a:srgbClr val="404040"/>
                </a:solidFill>
                <a:latin typeface="Calibri"/>
                <a:cs typeface="Calibri"/>
              </a:rPr>
              <a:t>of </a:t>
            </a:r>
            <a:r>
              <a:rPr sz="2000" spc="-30" dirty="0">
                <a:solidFill>
                  <a:srgbClr val="404040"/>
                </a:solidFill>
                <a:latin typeface="Calibri"/>
                <a:cs typeface="Calibri"/>
              </a:rPr>
              <a:t>any </a:t>
            </a:r>
            <a:r>
              <a:rPr sz="2000" spc="-25" dirty="0">
                <a:solidFill>
                  <a:srgbClr val="404040"/>
                </a:solidFill>
                <a:latin typeface="Calibri"/>
                <a:cs typeface="Calibri"/>
              </a:rPr>
              <a:t>deficiencies </a:t>
            </a:r>
            <a:r>
              <a:rPr sz="2000" spc="-15" dirty="0">
                <a:solidFill>
                  <a:srgbClr val="404040"/>
                </a:solidFill>
                <a:latin typeface="Calibri"/>
                <a:cs typeface="Calibri"/>
              </a:rPr>
              <a:t>in </a:t>
            </a:r>
            <a:r>
              <a:rPr sz="2000" spc="-20" dirty="0">
                <a:solidFill>
                  <a:srgbClr val="404040"/>
                </a:solidFill>
                <a:latin typeface="Calibri"/>
                <a:cs typeface="Calibri"/>
              </a:rPr>
              <a:t>the </a:t>
            </a:r>
            <a:r>
              <a:rPr sz="2000" spc="-30" dirty="0">
                <a:solidFill>
                  <a:srgbClr val="404040"/>
                </a:solidFill>
                <a:latin typeface="Calibri"/>
                <a:cs typeface="Calibri"/>
              </a:rPr>
              <a:t>Abbreviated</a:t>
            </a:r>
            <a:r>
              <a:rPr sz="2000" spc="-55" dirty="0">
                <a:solidFill>
                  <a:srgbClr val="404040"/>
                </a:solidFill>
                <a:latin typeface="Calibri"/>
                <a:cs typeface="Calibri"/>
              </a:rPr>
              <a:t> </a:t>
            </a:r>
            <a:r>
              <a:rPr sz="2000" spc="-80" dirty="0">
                <a:solidFill>
                  <a:srgbClr val="404040"/>
                </a:solidFill>
                <a:latin typeface="Calibri"/>
                <a:cs typeface="Calibri"/>
              </a:rPr>
              <a:t>IHP.</a:t>
            </a:r>
            <a:endParaRPr sz="2000" dirty="0">
              <a:latin typeface="Calibri"/>
              <a:cs typeface="Calibri"/>
            </a:endParaRPr>
          </a:p>
          <a:p>
            <a:pPr marL="756285" marR="993775" lvl="1" indent="-287020">
              <a:lnSpc>
                <a:spcPts val="1939"/>
              </a:lnSpc>
              <a:spcBef>
                <a:spcPts val="1065"/>
              </a:spcBef>
              <a:buSzPct val="113888"/>
              <a:buFont typeface="Arial"/>
              <a:buChar char="•"/>
              <a:tabLst>
                <a:tab pos="756285" algn="l"/>
                <a:tab pos="756920" algn="l"/>
              </a:tabLst>
            </a:pPr>
            <a:r>
              <a:rPr sz="2000" spc="-25" dirty="0">
                <a:solidFill>
                  <a:srgbClr val="404040"/>
                </a:solidFill>
                <a:latin typeface="Calibri"/>
                <a:cs typeface="Calibri"/>
              </a:rPr>
              <a:t>IHBG-ARP</a:t>
            </a:r>
            <a:r>
              <a:rPr sz="2000" spc="-65" dirty="0">
                <a:solidFill>
                  <a:srgbClr val="404040"/>
                </a:solidFill>
                <a:latin typeface="Calibri"/>
                <a:cs typeface="Calibri"/>
              </a:rPr>
              <a:t> </a:t>
            </a:r>
            <a:r>
              <a:rPr sz="2000" spc="-30" dirty="0">
                <a:solidFill>
                  <a:srgbClr val="404040"/>
                </a:solidFill>
                <a:latin typeface="Calibri"/>
                <a:cs typeface="Calibri"/>
              </a:rPr>
              <a:t>recipients</a:t>
            </a:r>
            <a:r>
              <a:rPr sz="2000" spc="-45" dirty="0">
                <a:solidFill>
                  <a:srgbClr val="404040"/>
                </a:solidFill>
                <a:latin typeface="Calibri"/>
                <a:cs typeface="Calibri"/>
              </a:rPr>
              <a:t> </a:t>
            </a:r>
            <a:r>
              <a:rPr sz="2000" spc="-25" dirty="0">
                <a:solidFill>
                  <a:srgbClr val="404040"/>
                </a:solidFill>
                <a:latin typeface="Calibri"/>
                <a:cs typeface="Calibri"/>
              </a:rPr>
              <a:t>should</a:t>
            </a:r>
            <a:r>
              <a:rPr sz="2000" spc="-45" dirty="0">
                <a:solidFill>
                  <a:srgbClr val="404040"/>
                </a:solidFill>
                <a:latin typeface="Calibri"/>
                <a:cs typeface="Calibri"/>
              </a:rPr>
              <a:t> </a:t>
            </a:r>
            <a:r>
              <a:rPr sz="2000" spc="-20" dirty="0">
                <a:solidFill>
                  <a:srgbClr val="404040"/>
                </a:solidFill>
                <a:latin typeface="Calibri"/>
                <a:cs typeface="Calibri"/>
              </a:rPr>
              <a:t>amend</a:t>
            </a:r>
            <a:r>
              <a:rPr sz="2000" spc="-50" dirty="0">
                <a:solidFill>
                  <a:srgbClr val="404040"/>
                </a:solidFill>
                <a:latin typeface="Calibri"/>
                <a:cs typeface="Calibri"/>
              </a:rPr>
              <a:t> </a:t>
            </a:r>
            <a:r>
              <a:rPr sz="2000" spc="-20" dirty="0">
                <a:solidFill>
                  <a:srgbClr val="404040"/>
                </a:solidFill>
                <a:latin typeface="Calibri"/>
                <a:cs typeface="Calibri"/>
              </a:rPr>
              <a:t>and</a:t>
            </a:r>
            <a:r>
              <a:rPr sz="2000" spc="-45" dirty="0">
                <a:solidFill>
                  <a:srgbClr val="404040"/>
                </a:solidFill>
                <a:latin typeface="Calibri"/>
                <a:cs typeface="Calibri"/>
              </a:rPr>
              <a:t> </a:t>
            </a:r>
            <a:r>
              <a:rPr sz="2000" spc="-25" dirty="0">
                <a:solidFill>
                  <a:srgbClr val="404040"/>
                </a:solidFill>
                <a:latin typeface="Calibri"/>
                <a:cs typeface="Calibri"/>
              </a:rPr>
              <a:t>resubmit</a:t>
            </a:r>
            <a:r>
              <a:rPr sz="2000" spc="-55" dirty="0">
                <a:solidFill>
                  <a:srgbClr val="404040"/>
                </a:solidFill>
                <a:latin typeface="Calibri"/>
                <a:cs typeface="Calibri"/>
              </a:rPr>
              <a:t> </a:t>
            </a:r>
            <a:r>
              <a:rPr sz="2000" spc="-30" dirty="0">
                <a:solidFill>
                  <a:srgbClr val="404040"/>
                </a:solidFill>
                <a:latin typeface="Calibri"/>
                <a:cs typeface="Calibri"/>
              </a:rPr>
              <a:t>rejected</a:t>
            </a:r>
            <a:r>
              <a:rPr sz="2000" spc="-45" dirty="0">
                <a:solidFill>
                  <a:srgbClr val="404040"/>
                </a:solidFill>
                <a:latin typeface="Calibri"/>
                <a:cs typeface="Calibri"/>
              </a:rPr>
              <a:t> </a:t>
            </a:r>
            <a:r>
              <a:rPr sz="2000" spc="-30" dirty="0">
                <a:solidFill>
                  <a:srgbClr val="404040"/>
                </a:solidFill>
                <a:latin typeface="Calibri"/>
                <a:cs typeface="Calibri"/>
              </a:rPr>
              <a:t>Abbreviated</a:t>
            </a:r>
            <a:r>
              <a:rPr sz="2000" spc="-50" dirty="0">
                <a:solidFill>
                  <a:srgbClr val="404040"/>
                </a:solidFill>
                <a:latin typeface="Calibri"/>
                <a:cs typeface="Calibri"/>
              </a:rPr>
              <a:t> </a:t>
            </a:r>
            <a:r>
              <a:rPr sz="2000" spc="-20" dirty="0">
                <a:solidFill>
                  <a:srgbClr val="404040"/>
                </a:solidFill>
                <a:latin typeface="Calibri"/>
                <a:cs typeface="Calibri"/>
              </a:rPr>
              <a:t>IHP</a:t>
            </a:r>
            <a:r>
              <a:rPr sz="2000" spc="-50" dirty="0">
                <a:solidFill>
                  <a:srgbClr val="404040"/>
                </a:solidFill>
                <a:latin typeface="Calibri"/>
                <a:cs typeface="Calibri"/>
              </a:rPr>
              <a:t> </a:t>
            </a:r>
            <a:r>
              <a:rPr sz="2000" spc="-30" dirty="0">
                <a:solidFill>
                  <a:srgbClr val="404040"/>
                </a:solidFill>
                <a:latin typeface="Calibri"/>
                <a:cs typeface="Calibri"/>
              </a:rPr>
              <a:t>for</a:t>
            </a:r>
            <a:r>
              <a:rPr sz="2000" spc="-55" dirty="0">
                <a:solidFill>
                  <a:srgbClr val="404040"/>
                </a:solidFill>
                <a:latin typeface="Calibri"/>
                <a:cs typeface="Calibri"/>
              </a:rPr>
              <a:t> </a:t>
            </a:r>
            <a:r>
              <a:rPr sz="2000" spc="-25" dirty="0">
                <a:solidFill>
                  <a:srgbClr val="404040"/>
                </a:solidFill>
                <a:latin typeface="Calibri"/>
                <a:cs typeface="Calibri"/>
              </a:rPr>
              <a:t>further </a:t>
            </a:r>
            <a:r>
              <a:rPr sz="2000" spc="-390" dirty="0">
                <a:solidFill>
                  <a:srgbClr val="404040"/>
                </a:solidFill>
                <a:latin typeface="Calibri"/>
                <a:cs typeface="Calibri"/>
              </a:rPr>
              <a:t> </a:t>
            </a:r>
            <a:r>
              <a:rPr sz="2000" spc="-30" dirty="0">
                <a:solidFill>
                  <a:srgbClr val="404040"/>
                </a:solidFill>
                <a:latin typeface="Calibri"/>
                <a:cs typeface="Calibri"/>
              </a:rPr>
              <a:t>consideration.</a:t>
            </a:r>
            <a:endParaRPr sz="2000" dirty="0">
              <a:latin typeface="Calibri"/>
              <a:cs typeface="Calibri"/>
            </a:endParaRPr>
          </a:p>
          <a:p>
            <a:pPr marL="756285" marR="53975" lvl="1" indent="-287020" algn="just">
              <a:lnSpc>
                <a:spcPts val="1950"/>
              </a:lnSpc>
              <a:spcBef>
                <a:spcPts val="1030"/>
              </a:spcBef>
              <a:buSzPct val="113888"/>
              <a:buFont typeface="Arial"/>
              <a:buChar char="•"/>
              <a:tabLst>
                <a:tab pos="756920" algn="l"/>
              </a:tabLst>
            </a:pPr>
            <a:r>
              <a:rPr sz="2000" spc="-25" dirty="0">
                <a:solidFill>
                  <a:srgbClr val="404040"/>
                </a:solidFill>
                <a:latin typeface="Calibri"/>
                <a:cs typeface="Calibri"/>
              </a:rPr>
              <a:t>AONAP</a:t>
            </a:r>
            <a:r>
              <a:rPr sz="2000" spc="-70" dirty="0">
                <a:solidFill>
                  <a:srgbClr val="404040"/>
                </a:solidFill>
                <a:latin typeface="Calibri"/>
                <a:cs typeface="Calibri"/>
              </a:rPr>
              <a:t> </a:t>
            </a:r>
            <a:r>
              <a:rPr sz="2000" spc="-25" dirty="0">
                <a:solidFill>
                  <a:srgbClr val="404040"/>
                </a:solidFill>
                <a:latin typeface="Calibri"/>
                <a:cs typeface="Calibri"/>
              </a:rPr>
              <a:t>will</a:t>
            </a:r>
            <a:r>
              <a:rPr sz="2000" spc="-40" dirty="0">
                <a:solidFill>
                  <a:srgbClr val="404040"/>
                </a:solidFill>
                <a:latin typeface="Calibri"/>
                <a:cs typeface="Calibri"/>
              </a:rPr>
              <a:t> </a:t>
            </a:r>
            <a:r>
              <a:rPr sz="2000" spc="-30" dirty="0">
                <a:solidFill>
                  <a:srgbClr val="404040"/>
                </a:solidFill>
                <a:latin typeface="Calibri"/>
                <a:cs typeface="Calibri"/>
              </a:rPr>
              <a:t>provide any</a:t>
            </a:r>
            <a:r>
              <a:rPr sz="2000" spc="-45" dirty="0">
                <a:solidFill>
                  <a:srgbClr val="404040"/>
                </a:solidFill>
                <a:latin typeface="Calibri"/>
                <a:cs typeface="Calibri"/>
              </a:rPr>
              <a:t> </a:t>
            </a:r>
            <a:r>
              <a:rPr sz="2000" spc="-25" dirty="0">
                <a:solidFill>
                  <a:srgbClr val="404040"/>
                </a:solidFill>
                <a:latin typeface="Calibri"/>
                <a:cs typeface="Calibri"/>
              </a:rPr>
              <a:t>necessary</a:t>
            </a:r>
            <a:r>
              <a:rPr sz="2000" spc="-70" dirty="0">
                <a:solidFill>
                  <a:srgbClr val="404040"/>
                </a:solidFill>
                <a:latin typeface="Calibri"/>
                <a:cs typeface="Calibri"/>
              </a:rPr>
              <a:t> </a:t>
            </a:r>
            <a:r>
              <a:rPr sz="2000" spc="-30" dirty="0">
                <a:solidFill>
                  <a:srgbClr val="404040"/>
                </a:solidFill>
                <a:latin typeface="Calibri"/>
                <a:cs typeface="Calibri"/>
              </a:rPr>
              <a:t>technical</a:t>
            </a:r>
            <a:r>
              <a:rPr sz="2000" spc="-25" dirty="0">
                <a:solidFill>
                  <a:srgbClr val="404040"/>
                </a:solidFill>
                <a:latin typeface="Calibri"/>
                <a:cs typeface="Calibri"/>
              </a:rPr>
              <a:t> </a:t>
            </a:r>
            <a:r>
              <a:rPr sz="2000" spc="-30" dirty="0">
                <a:solidFill>
                  <a:srgbClr val="404040"/>
                </a:solidFill>
                <a:latin typeface="Calibri"/>
                <a:cs typeface="Calibri"/>
              </a:rPr>
              <a:t>assistance</a:t>
            </a:r>
            <a:r>
              <a:rPr sz="2000" spc="-55" dirty="0">
                <a:solidFill>
                  <a:srgbClr val="404040"/>
                </a:solidFill>
                <a:latin typeface="Calibri"/>
                <a:cs typeface="Calibri"/>
              </a:rPr>
              <a:t> </a:t>
            </a:r>
            <a:r>
              <a:rPr sz="2000" spc="-20" dirty="0">
                <a:solidFill>
                  <a:srgbClr val="404040"/>
                </a:solidFill>
                <a:latin typeface="Calibri"/>
                <a:cs typeface="Calibri"/>
              </a:rPr>
              <a:t>to</a:t>
            </a:r>
            <a:r>
              <a:rPr sz="2000" spc="-60" dirty="0">
                <a:solidFill>
                  <a:srgbClr val="404040"/>
                </a:solidFill>
                <a:latin typeface="Calibri"/>
                <a:cs typeface="Calibri"/>
              </a:rPr>
              <a:t> </a:t>
            </a:r>
            <a:r>
              <a:rPr sz="2000" spc="-20" dirty="0">
                <a:solidFill>
                  <a:srgbClr val="404040"/>
                </a:solidFill>
                <a:latin typeface="Calibri"/>
                <a:cs typeface="Calibri"/>
              </a:rPr>
              <a:t>help</a:t>
            </a:r>
            <a:r>
              <a:rPr sz="2000" spc="-30" dirty="0">
                <a:solidFill>
                  <a:srgbClr val="404040"/>
                </a:solidFill>
                <a:latin typeface="Calibri"/>
                <a:cs typeface="Calibri"/>
              </a:rPr>
              <a:t> </a:t>
            </a:r>
            <a:r>
              <a:rPr sz="2000" spc="-20" dirty="0">
                <a:solidFill>
                  <a:srgbClr val="404040"/>
                </a:solidFill>
                <a:latin typeface="Calibri"/>
                <a:cs typeface="Calibri"/>
              </a:rPr>
              <a:t>the</a:t>
            </a:r>
            <a:r>
              <a:rPr sz="2000" spc="-40" dirty="0">
                <a:solidFill>
                  <a:srgbClr val="404040"/>
                </a:solidFill>
                <a:latin typeface="Calibri"/>
                <a:cs typeface="Calibri"/>
              </a:rPr>
              <a:t> </a:t>
            </a:r>
            <a:r>
              <a:rPr sz="2000" spc="-25" dirty="0">
                <a:solidFill>
                  <a:srgbClr val="404040"/>
                </a:solidFill>
                <a:latin typeface="Calibri"/>
                <a:cs typeface="Calibri"/>
              </a:rPr>
              <a:t>IHBG-ARP</a:t>
            </a:r>
            <a:r>
              <a:rPr sz="2000" spc="-65" dirty="0">
                <a:solidFill>
                  <a:srgbClr val="404040"/>
                </a:solidFill>
                <a:latin typeface="Calibri"/>
                <a:cs typeface="Calibri"/>
              </a:rPr>
              <a:t> </a:t>
            </a:r>
            <a:r>
              <a:rPr sz="2000" spc="-30" dirty="0">
                <a:solidFill>
                  <a:srgbClr val="404040"/>
                </a:solidFill>
                <a:latin typeface="Calibri"/>
                <a:cs typeface="Calibri"/>
              </a:rPr>
              <a:t>recipient</a:t>
            </a:r>
            <a:r>
              <a:rPr sz="2000" spc="-35" dirty="0">
                <a:solidFill>
                  <a:srgbClr val="404040"/>
                </a:solidFill>
                <a:latin typeface="Calibri"/>
                <a:cs typeface="Calibri"/>
              </a:rPr>
              <a:t> </a:t>
            </a:r>
            <a:r>
              <a:rPr sz="2000" spc="-20" dirty="0">
                <a:solidFill>
                  <a:srgbClr val="404040"/>
                </a:solidFill>
                <a:latin typeface="Calibri"/>
                <a:cs typeface="Calibri"/>
              </a:rPr>
              <a:t>modify</a:t>
            </a:r>
            <a:r>
              <a:rPr sz="2000" spc="-60" dirty="0">
                <a:solidFill>
                  <a:srgbClr val="404040"/>
                </a:solidFill>
                <a:latin typeface="Calibri"/>
                <a:cs typeface="Calibri"/>
              </a:rPr>
              <a:t> </a:t>
            </a:r>
            <a:r>
              <a:rPr sz="2000" spc="-20" dirty="0">
                <a:solidFill>
                  <a:srgbClr val="404040"/>
                </a:solidFill>
                <a:latin typeface="Calibri"/>
                <a:cs typeface="Calibri"/>
              </a:rPr>
              <a:t>its</a:t>
            </a:r>
            <a:r>
              <a:rPr sz="2000" spc="-395" dirty="0">
                <a:solidFill>
                  <a:srgbClr val="404040"/>
                </a:solidFill>
                <a:latin typeface="Calibri"/>
                <a:cs typeface="Calibri"/>
              </a:rPr>
              <a:t> </a:t>
            </a:r>
            <a:r>
              <a:rPr sz="2000" spc="-30" dirty="0">
                <a:solidFill>
                  <a:srgbClr val="404040"/>
                </a:solidFill>
                <a:latin typeface="Calibri"/>
                <a:cs typeface="Calibri"/>
              </a:rPr>
              <a:t>Abbreviated </a:t>
            </a:r>
            <a:r>
              <a:rPr sz="2000" spc="-80" dirty="0">
                <a:solidFill>
                  <a:srgbClr val="404040"/>
                </a:solidFill>
                <a:latin typeface="Calibri"/>
                <a:cs typeface="Calibri"/>
              </a:rPr>
              <a:t>IHP, </a:t>
            </a:r>
            <a:r>
              <a:rPr sz="2000" spc="-15" dirty="0">
                <a:solidFill>
                  <a:srgbClr val="404040"/>
                </a:solidFill>
                <a:latin typeface="Calibri"/>
                <a:cs typeface="Calibri"/>
              </a:rPr>
              <a:t>as </a:t>
            </a:r>
            <a:r>
              <a:rPr sz="2000" spc="-30" dirty="0">
                <a:solidFill>
                  <a:srgbClr val="404040"/>
                </a:solidFill>
                <a:latin typeface="Calibri"/>
                <a:cs typeface="Calibri"/>
              </a:rPr>
              <a:t>appropriate, </a:t>
            </a:r>
            <a:r>
              <a:rPr sz="2000" spc="-20" dirty="0">
                <a:solidFill>
                  <a:srgbClr val="404040"/>
                </a:solidFill>
                <a:latin typeface="Calibri"/>
                <a:cs typeface="Calibri"/>
              </a:rPr>
              <a:t>to help </a:t>
            </a:r>
            <a:r>
              <a:rPr sz="2000" spc="-25" dirty="0">
                <a:solidFill>
                  <a:srgbClr val="404040"/>
                </a:solidFill>
                <a:latin typeface="Calibri"/>
                <a:cs typeface="Calibri"/>
              </a:rPr>
              <a:t>ensure that </a:t>
            </a:r>
            <a:r>
              <a:rPr sz="2000" spc="-15" dirty="0">
                <a:solidFill>
                  <a:srgbClr val="404040"/>
                </a:solidFill>
                <a:latin typeface="Calibri"/>
                <a:cs typeface="Calibri"/>
              </a:rPr>
              <a:t>it </a:t>
            </a:r>
            <a:r>
              <a:rPr sz="2000" spc="-25" dirty="0">
                <a:solidFill>
                  <a:srgbClr val="404040"/>
                </a:solidFill>
                <a:latin typeface="Calibri"/>
                <a:cs typeface="Calibri"/>
              </a:rPr>
              <a:t>can </a:t>
            </a:r>
            <a:r>
              <a:rPr sz="2000" spc="-15" dirty="0">
                <a:solidFill>
                  <a:srgbClr val="404040"/>
                </a:solidFill>
                <a:latin typeface="Calibri"/>
                <a:cs typeface="Calibri"/>
              </a:rPr>
              <a:t>be </a:t>
            </a:r>
            <a:r>
              <a:rPr sz="2000" spc="-30" dirty="0">
                <a:solidFill>
                  <a:srgbClr val="404040"/>
                </a:solidFill>
                <a:latin typeface="Calibri"/>
                <a:cs typeface="Calibri"/>
              </a:rPr>
              <a:t>found </a:t>
            </a:r>
            <a:r>
              <a:rPr sz="2000" spc="-15" dirty="0">
                <a:solidFill>
                  <a:srgbClr val="404040"/>
                </a:solidFill>
                <a:latin typeface="Calibri"/>
                <a:cs typeface="Calibri"/>
              </a:rPr>
              <a:t>in </a:t>
            </a:r>
            <a:r>
              <a:rPr sz="2000" spc="-30" dirty="0">
                <a:solidFill>
                  <a:srgbClr val="404040"/>
                </a:solidFill>
                <a:latin typeface="Calibri"/>
                <a:cs typeface="Calibri"/>
              </a:rPr>
              <a:t>compliance </a:t>
            </a:r>
            <a:r>
              <a:rPr sz="2000" spc="-25" dirty="0">
                <a:solidFill>
                  <a:srgbClr val="404040"/>
                </a:solidFill>
                <a:latin typeface="Calibri"/>
                <a:cs typeface="Calibri"/>
              </a:rPr>
              <a:t>with </a:t>
            </a:r>
            <a:r>
              <a:rPr sz="2000" spc="-20" dirty="0">
                <a:solidFill>
                  <a:srgbClr val="404040"/>
                </a:solidFill>
                <a:latin typeface="Calibri"/>
                <a:cs typeface="Calibri"/>
              </a:rPr>
              <a:t>the </a:t>
            </a:r>
            <a:r>
              <a:rPr sz="2000" spc="-80" dirty="0">
                <a:solidFill>
                  <a:srgbClr val="404040"/>
                </a:solidFill>
                <a:latin typeface="Calibri"/>
                <a:cs typeface="Calibri"/>
              </a:rPr>
              <a:t>ARP, </a:t>
            </a:r>
            <a:r>
              <a:rPr sz="2000" spc="-395" dirty="0">
                <a:solidFill>
                  <a:srgbClr val="404040"/>
                </a:solidFill>
                <a:latin typeface="Calibri"/>
                <a:cs typeface="Calibri"/>
              </a:rPr>
              <a:t> </a:t>
            </a:r>
            <a:r>
              <a:rPr sz="2000" spc="-25" dirty="0">
                <a:solidFill>
                  <a:srgbClr val="404040"/>
                </a:solidFill>
                <a:latin typeface="Calibri"/>
                <a:cs typeface="Calibri"/>
              </a:rPr>
              <a:t>NAHASDA,</a:t>
            </a:r>
            <a:r>
              <a:rPr sz="2000" spc="-70" dirty="0">
                <a:solidFill>
                  <a:srgbClr val="404040"/>
                </a:solidFill>
                <a:latin typeface="Calibri"/>
                <a:cs typeface="Calibri"/>
              </a:rPr>
              <a:t> </a:t>
            </a:r>
            <a:r>
              <a:rPr sz="2000" spc="-20" dirty="0">
                <a:solidFill>
                  <a:srgbClr val="404040"/>
                </a:solidFill>
                <a:latin typeface="Calibri"/>
                <a:cs typeface="Calibri"/>
              </a:rPr>
              <a:t>and</a:t>
            </a:r>
            <a:r>
              <a:rPr sz="2000" spc="-35" dirty="0">
                <a:solidFill>
                  <a:srgbClr val="404040"/>
                </a:solidFill>
                <a:latin typeface="Calibri"/>
                <a:cs typeface="Calibri"/>
              </a:rPr>
              <a:t> </a:t>
            </a:r>
            <a:r>
              <a:rPr sz="2000" spc="-30" dirty="0">
                <a:solidFill>
                  <a:srgbClr val="404040"/>
                </a:solidFill>
                <a:latin typeface="Calibri"/>
                <a:cs typeface="Calibri"/>
              </a:rPr>
              <a:t>any</a:t>
            </a:r>
            <a:r>
              <a:rPr sz="2000" spc="-50" dirty="0">
                <a:solidFill>
                  <a:srgbClr val="404040"/>
                </a:solidFill>
                <a:latin typeface="Calibri"/>
                <a:cs typeface="Calibri"/>
              </a:rPr>
              <a:t> </a:t>
            </a:r>
            <a:r>
              <a:rPr sz="2000" spc="-30" dirty="0">
                <a:solidFill>
                  <a:srgbClr val="404040"/>
                </a:solidFill>
                <a:latin typeface="Calibri"/>
                <a:cs typeface="Calibri"/>
              </a:rPr>
              <a:t>requirements</a:t>
            </a:r>
            <a:r>
              <a:rPr sz="2000" spc="-55" dirty="0">
                <a:solidFill>
                  <a:srgbClr val="404040"/>
                </a:solidFill>
                <a:latin typeface="Calibri"/>
                <a:cs typeface="Calibri"/>
              </a:rPr>
              <a:t> </a:t>
            </a:r>
            <a:r>
              <a:rPr sz="2000" spc="-25" dirty="0">
                <a:solidFill>
                  <a:srgbClr val="404040"/>
                </a:solidFill>
                <a:latin typeface="Calibri"/>
                <a:cs typeface="Calibri"/>
              </a:rPr>
              <a:t>specified</a:t>
            </a:r>
            <a:r>
              <a:rPr sz="2000" spc="-50" dirty="0">
                <a:solidFill>
                  <a:srgbClr val="404040"/>
                </a:solidFill>
                <a:latin typeface="Calibri"/>
                <a:cs typeface="Calibri"/>
              </a:rPr>
              <a:t> </a:t>
            </a:r>
            <a:r>
              <a:rPr sz="2000" spc="-20" dirty="0">
                <a:solidFill>
                  <a:srgbClr val="404040"/>
                </a:solidFill>
                <a:latin typeface="Calibri"/>
                <a:cs typeface="Calibri"/>
              </a:rPr>
              <a:t>by</a:t>
            </a:r>
            <a:r>
              <a:rPr sz="2000" spc="-50" dirty="0">
                <a:solidFill>
                  <a:srgbClr val="404040"/>
                </a:solidFill>
                <a:latin typeface="Calibri"/>
                <a:cs typeface="Calibri"/>
              </a:rPr>
              <a:t> </a:t>
            </a:r>
            <a:r>
              <a:rPr sz="2000" spc="-20" dirty="0">
                <a:solidFill>
                  <a:srgbClr val="404040"/>
                </a:solidFill>
                <a:latin typeface="Calibri"/>
                <a:cs typeface="Calibri"/>
              </a:rPr>
              <a:t>HUD</a:t>
            </a:r>
            <a:endParaRPr sz="2000" dirty="0">
              <a:latin typeface="Calibri"/>
              <a:cs typeface="Calibri"/>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51</a:t>
            </a:fld>
            <a:endParaRPr lang="en-US" dirty="0"/>
          </a:p>
        </p:txBody>
      </p:sp>
    </p:spTree>
    <p:extLst>
      <p:ext uri="{BB962C8B-B14F-4D97-AF65-F5344CB8AC3E}">
        <p14:creationId xmlns:p14="http://schemas.microsoft.com/office/powerpoint/2010/main" val="873244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4524" y="808700"/>
            <a:ext cx="6832505" cy="752129"/>
          </a:xfrm>
          <a:prstGeom prst="rect">
            <a:avLst/>
          </a:prstGeom>
        </p:spPr>
        <p:txBody>
          <a:bodyPr vert="horz" wrap="square" lIns="0" tIns="13335" rIns="0" bIns="0" rtlCol="0">
            <a:spAutoFit/>
          </a:bodyPr>
          <a:lstStyle/>
          <a:p>
            <a:pPr marL="12700">
              <a:lnSpc>
                <a:spcPct val="100000"/>
              </a:lnSpc>
              <a:spcBef>
                <a:spcPts val="105"/>
              </a:spcBef>
            </a:pPr>
            <a:r>
              <a:rPr b="0" spc="-10" dirty="0">
                <a:solidFill>
                  <a:srgbClr val="252525"/>
                </a:solidFill>
              </a:rPr>
              <a:t>Follow-up</a:t>
            </a:r>
            <a:r>
              <a:rPr b="0" spc="-45" dirty="0">
                <a:solidFill>
                  <a:srgbClr val="252525"/>
                </a:solidFill>
              </a:rPr>
              <a:t> </a:t>
            </a:r>
            <a:r>
              <a:rPr b="0" spc="-5" dirty="0">
                <a:solidFill>
                  <a:srgbClr val="252525"/>
                </a:solidFill>
              </a:rPr>
              <a:t>Actions</a:t>
            </a:r>
          </a:p>
        </p:txBody>
      </p:sp>
      <p:sp>
        <p:nvSpPr>
          <p:cNvPr id="3" name="object 3"/>
          <p:cNvSpPr txBox="1"/>
          <p:nvPr/>
        </p:nvSpPr>
        <p:spPr>
          <a:xfrm>
            <a:off x="938457" y="2127210"/>
            <a:ext cx="9417050" cy="3181350"/>
          </a:xfrm>
          <a:prstGeom prst="rect">
            <a:avLst/>
          </a:prstGeom>
        </p:spPr>
        <p:txBody>
          <a:bodyPr vert="horz" wrap="square" lIns="0" tIns="13335" rIns="0" bIns="0" rtlCol="0">
            <a:spAutoFit/>
          </a:bodyPr>
          <a:lstStyle/>
          <a:p>
            <a:pPr marL="299085" marR="189865" indent="-287020">
              <a:lnSpc>
                <a:spcPct val="100000"/>
              </a:lnSpc>
              <a:spcBef>
                <a:spcPts val="105"/>
              </a:spcBef>
              <a:buSzPct val="115000"/>
              <a:buFont typeface="Arial"/>
              <a:buChar char="•"/>
              <a:tabLst>
                <a:tab pos="299085" algn="l"/>
                <a:tab pos="299720" algn="l"/>
              </a:tabLst>
            </a:pPr>
            <a:r>
              <a:rPr sz="2000" dirty="0">
                <a:solidFill>
                  <a:srgbClr val="252525"/>
                </a:solidFill>
                <a:latin typeface="Calibri"/>
                <a:cs typeface="Calibri"/>
              </a:rPr>
              <a:t>ONAP</a:t>
            </a:r>
            <a:r>
              <a:rPr sz="2000" spc="-10" dirty="0">
                <a:solidFill>
                  <a:srgbClr val="252525"/>
                </a:solidFill>
                <a:latin typeface="Calibri"/>
                <a:cs typeface="Calibri"/>
              </a:rPr>
              <a:t> </a:t>
            </a:r>
            <a:r>
              <a:rPr sz="2000" spc="-5" dirty="0">
                <a:solidFill>
                  <a:srgbClr val="252525"/>
                </a:solidFill>
                <a:latin typeface="Calibri"/>
                <a:cs typeface="Calibri"/>
              </a:rPr>
              <a:t>will email</a:t>
            </a:r>
            <a:r>
              <a:rPr sz="2000" spc="25" dirty="0">
                <a:solidFill>
                  <a:srgbClr val="252525"/>
                </a:solidFill>
                <a:latin typeface="Calibri"/>
                <a:cs typeface="Calibri"/>
              </a:rPr>
              <a:t> </a:t>
            </a:r>
            <a:r>
              <a:rPr sz="2000" dirty="0">
                <a:solidFill>
                  <a:srgbClr val="252525"/>
                </a:solidFill>
                <a:latin typeface="Calibri"/>
                <a:cs typeface="Calibri"/>
              </a:rPr>
              <a:t>the</a:t>
            </a:r>
            <a:r>
              <a:rPr sz="2000" spc="-5" dirty="0">
                <a:solidFill>
                  <a:srgbClr val="252525"/>
                </a:solidFill>
                <a:latin typeface="Calibri"/>
                <a:cs typeface="Calibri"/>
              </a:rPr>
              <a:t> </a:t>
            </a:r>
            <a:r>
              <a:rPr sz="2000" dirty="0">
                <a:solidFill>
                  <a:srgbClr val="252525"/>
                </a:solidFill>
                <a:latin typeface="Calibri"/>
                <a:cs typeface="Calibri"/>
              </a:rPr>
              <a:t>IHBG-ARP</a:t>
            </a:r>
            <a:r>
              <a:rPr sz="2000" spc="5" dirty="0">
                <a:solidFill>
                  <a:srgbClr val="252525"/>
                </a:solidFill>
                <a:latin typeface="Calibri"/>
                <a:cs typeface="Calibri"/>
              </a:rPr>
              <a:t> </a:t>
            </a:r>
            <a:r>
              <a:rPr sz="2000" spc="-15" dirty="0">
                <a:solidFill>
                  <a:srgbClr val="252525"/>
                </a:solidFill>
                <a:latin typeface="Calibri"/>
                <a:cs typeface="Calibri"/>
              </a:rPr>
              <a:t>grantee</a:t>
            </a:r>
            <a:r>
              <a:rPr sz="2000" spc="-5" dirty="0">
                <a:solidFill>
                  <a:srgbClr val="252525"/>
                </a:solidFill>
                <a:latin typeface="Calibri"/>
                <a:cs typeface="Calibri"/>
              </a:rPr>
              <a:t> </a:t>
            </a:r>
            <a:r>
              <a:rPr sz="2000" dirty="0">
                <a:solidFill>
                  <a:srgbClr val="252525"/>
                </a:solidFill>
                <a:latin typeface="Calibri"/>
                <a:cs typeface="Calibri"/>
              </a:rPr>
              <a:t>an</a:t>
            </a:r>
            <a:r>
              <a:rPr sz="2000" spc="10" dirty="0">
                <a:solidFill>
                  <a:srgbClr val="252525"/>
                </a:solidFill>
                <a:latin typeface="Calibri"/>
                <a:cs typeface="Calibri"/>
              </a:rPr>
              <a:t> </a:t>
            </a:r>
            <a:r>
              <a:rPr sz="2000" spc="-15" dirty="0">
                <a:solidFill>
                  <a:srgbClr val="252525"/>
                </a:solidFill>
                <a:latin typeface="Calibri"/>
                <a:cs typeface="Calibri"/>
              </a:rPr>
              <a:t>award</a:t>
            </a:r>
            <a:r>
              <a:rPr sz="2000" dirty="0">
                <a:solidFill>
                  <a:srgbClr val="252525"/>
                </a:solidFill>
                <a:latin typeface="Calibri"/>
                <a:cs typeface="Calibri"/>
              </a:rPr>
              <a:t> </a:t>
            </a:r>
            <a:r>
              <a:rPr sz="2000" spc="-15" dirty="0">
                <a:solidFill>
                  <a:srgbClr val="252525"/>
                </a:solidFill>
                <a:latin typeface="Calibri"/>
                <a:cs typeface="Calibri"/>
              </a:rPr>
              <a:t>letter</a:t>
            </a:r>
            <a:r>
              <a:rPr sz="2000" spc="15" dirty="0">
                <a:solidFill>
                  <a:srgbClr val="252525"/>
                </a:solidFill>
                <a:latin typeface="Calibri"/>
                <a:cs typeface="Calibri"/>
              </a:rPr>
              <a:t> </a:t>
            </a:r>
            <a:r>
              <a:rPr sz="2000" dirty="0">
                <a:solidFill>
                  <a:srgbClr val="252525"/>
                </a:solidFill>
                <a:latin typeface="Calibri"/>
                <a:cs typeface="Calibri"/>
              </a:rPr>
              <a:t>and</a:t>
            </a:r>
            <a:r>
              <a:rPr sz="2000" spc="-5" dirty="0">
                <a:solidFill>
                  <a:srgbClr val="252525"/>
                </a:solidFill>
                <a:latin typeface="Calibri"/>
                <a:cs typeface="Calibri"/>
              </a:rPr>
              <a:t> </a:t>
            </a:r>
            <a:r>
              <a:rPr sz="2000" dirty="0">
                <a:solidFill>
                  <a:srgbClr val="252525"/>
                </a:solidFill>
                <a:latin typeface="Calibri"/>
                <a:cs typeface="Calibri"/>
              </a:rPr>
              <a:t>a</a:t>
            </a:r>
            <a:r>
              <a:rPr sz="2000" spc="5" dirty="0">
                <a:solidFill>
                  <a:srgbClr val="252525"/>
                </a:solidFill>
                <a:latin typeface="Calibri"/>
                <a:cs typeface="Calibri"/>
              </a:rPr>
              <a:t> </a:t>
            </a:r>
            <a:r>
              <a:rPr sz="2000" spc="-10" dirty="0">
                <a:solidFill>
                  <a:srgbClr val="252525"/>
                </a:solidFill>
                <a:latin typeface="Calibri"/>
                <a:cs typeface="Calibri"/>
              </a:rPr>
              <a:t>grant</a:t>
            </a:r>
            <a:r>
              <a:rPr sz="2000" spc="-5" dirty="0">
                <a:solidFill>
                  <a:srgbClr val="252525"/>
                </a:solidFill>
                <a:latin typeface="Calibri"/>
                <a:cs typeface="Calibri"/>
              </a:rPr>
              <a:t> agreement</a:t>
            </a:r>
            <a:r>
              <a:rPr sz="2000" spc="5" dirty="0">
                <a:solidFill>
                  <a:srgbClr val="252525"/>
                </a:solidFill>
                <a:latin typeface="Calibri"/>
                <a:cs typeface="Calibri"/>
              </a:rPr>
              <a:t> </a:t>
            </a:r>
            <a:r>
              <a:rPr sz="2000" spc="-5" dirty="0">
                <a:solidFill>
                  <a:srgbClr val="252525"/>
                </a:solidFill>
                <a:latin typeface="Calibri"/>
                <a:cs typeface="Calibri"/>
              </a:rPr>
              <a:t>package </a:t>
            </a:r>
            <a:r>
              <a:rPr sz="2000" spc="-434" dirty="0">
                <a:solidFill>
                  <a:srgbClr val="252525"/>
                </a:solidFill>
                <a:latin typeface="Calibri"/>
                <a:cs typeface="Calibri"/>
              </a:rPr>
              <a:t> </a:t>
            </a:r>
            <a:r>
              <a:rPr sz="2000" spc="-15" dirty="0">
                <a:solidFill>
                  <a:srgbClr val="252525"/>
                </a:solidFill>
                <a:latin typeface="Calibri"/>
                <a:cs typeface="Calibri"/>
              </a:rPr>
              <a:t>to</a:t>
            </a:r>
            <a:r>
              <a:rPr sz="2000" spc="-5" dirty="0">
                <a:solidFill>
                  <a:srgbClr val="252525"/>
                </a:solidFill>
                <a:latin typeface="Calibri"/>
                <a:cs typeface="Calibri"/>
              </a:rPr>
              <a:t> sign </a:t>
            </a:r>
            <a:r>
              <a:rPr sz="2000" dirty="0">
                <a:solidFill>
                  <a:srgbClr val="252525"/>
                </a:solidFill>
                <a:latin typeface="Calibri"/>
                <a:cs typeface="Calibri"/>
              </a:rPr>
              <a:t>and </a:t>
            </a:r>
            <a:r>
              <a:rPr sz="2000" spc="-10" dirty="0">
                <a:solidFill>
                  <a:srgbClr val="252525"/>
                </a:solidFill>
                <a:latin typeface="Calibri"/>
                <a:cs typeface="Calibri"/>
              </a:rPr>
              <a:t>return</a:t>
            </a:r>
            <a:r>
              <a:rPr sz="2000" dirty="0">
                <a:solidFill>
                  <a:srgbClr val="252525"/>
                </a:solidFill>
                <a:latin typeface="Calibri"/>
                <a:cs typeface="Calibri"/>
              </a:rPr>
              <a:t> </a:t>
            </a:r>
            <a:r>
              <a:rPr sz="2000" spc="-5" dirty="0">
                <a:solidFill>
                  <a:srgbClr val="252525"/>
                </a:solidFill>
                <a:latin typeface="Calibri"/>
                <a:cs typeface="Calibri"/>
              </a:rPr>
              <a:t>via</a:t>
            </a:r>
            <a:r>
              <a:rPr sz="2000" spc="15" dirty="0">
                <a:solidFill>
                  <a:srgbClr val="252525"/>
                </a:solidFill>
                <a:latin typeface="Calibri"/>
                <a:cs typeface="Calibri"/>
              </a:rPr>
              <a:t> </a:t>
            </a:r>
            <a:r>
              <a:rPr sz="2000" spc="-5" dirty="0">
                <a:solidFill>
                  <a:srgbClr val="252525"/>
                </a:solidFill>
                <a:latin typeface="Calibri"/>
                <a:cs typeface="Calibri"/>
              </a:rPr>
              <a:t>email</a:t>
            </a:r>
            <a:r>
              <a:rPr sz="2000" spc="5" dirty="0">
                <a:solidFill>
                  <a:srgbClr val="252525"/>
                </a:solidFill>
                <a:latin typeface="Calibri"/>
                <a:cs typeface="Calibri"/>
              </a:rPr>
              <a:t> </a:t>
            </a:r>
            <a:r>
              <a:rPr sz="2000" dirty="0">
                <a:solidFill>
                  <a:srgbClr val="252525"/>
                </a:solidFill>
                <a:latin typeface="Calibri"/>
                <a:cs typeface="Calibri"/>
              </a:rPr>
              <a:t>once</a:t>
            </a:r>
            <a:r>
              <a:rPr sz="2000" spc="-10" dirty="0">
                <a:solidFill>
                  <a:srgbClr val="252525"/>
                </a:solidFill>
                <a:latin typeface="Calibri"/>
                <a:cs typeface="Calibri"/>
              </a:rPr>
              <a:t> </a:t>
            </a:r>
            <a:r>
              <a:rPr sz="2000" dirty="0">
                <a:solidFill>
                  <a:srgbClr val="252525"/>
                </a:solidFill>
                <a:latin typeface="Calibri"/>
                <a:cs typeface="Calibri"/>
              </a:rPr>
              <a:t>the</a:t>
            </a:r>
            <a:r>
              <a:rPr sz="2000" spc="-5" dirty="0">
                <a:solidFill>
                  <a:srgbClr val="252525"/>
                </a:solidFill>
                <a:latin typeface="Calibri"/>
                <a:cs typeface="Calibri"/>
              </a:rPr>
              <a:t> </a:t>
            </a:r>
            <a:r>
              <a:rPr sz="2000" spc="-10" dirty="0">
                <a:solidFill>
                  <a:srgbClr val="252525"/>
                </a:solidFill>
                <a:latin typeface="Calibri"/>
                <a:cs typeface="Calibri"/>
              </a:rPr>
              <a:t>Abbreviated</a:t>
            </a:r>
            <a:r>
              <a:rPr sz="2000" spc="20" dirty="0">
                <a:solidFill>
                  <a:srgbClr val="252525"/>
                </a:solidFill>
                <a:latin typeface="Calibri"/>
                <a:cs typeface="Calibri"/>
              </a:rPr>
              <a:t> </a:t>
            </a:r>
            <a:r>
              <a:rPr sz="2000" dirty="0">
                <a:solidFill>
                  <a:srgbClr val="252525"/>
                </a:solidFill>
                <a:latin typeface="Calibri"/>
                <a:cs typeface="Calibri"/>
              </a:rPr>
              <a:t>IHP </a:t>
            </a:r>
            <a:r>
              <a:rPr sz="2000" spc="-5" dirty="0">
                <a:solidFill>
                  <a:srgbClr val="252525"/>
                </a:solidFill>
                <a:latin typeface="Calibri"/>
                <a:cs typeface="Calibri"/>
              </a:rPr>
              <a:t>is</a:t>
            </a:r>
            <a:r>
              <a:rPr sz="2000" spc="5" dirty="0">
                <a:solidFill>
                  <a:srgbClr val="252525"/>
                </a:solidFill>
                <a:latin typeface="Calibri"/>
                <a:cs typeface="Calibri"/>
              </a:rPr>
              <a:t> </a:t>
            </a:r>
            <a:r>
              <a:rPr sz="2000" spc="-10" dirty="0">
                <a:solidFill>
                  <a:srgbClr val="252525"/>
                </a:solidFill>
                <a:latin typeface="Calibri"/>
                <a:cs typeface="Calibri"/>
              </a:rPr>
              <a:t>found</a:t>
            </a:r>
            <a:r>
              <a:rPr sz="2000" spc="-25" dirty="0">
                <a:solidFill>
                  <a:srgbClr val="252525"/>
                </a:solidFill>
                <a:latin typeface="Calibri"/>
                <a:cs typeface="Calibri"/>
              </a:rPr>
              <a:t> </a:t>
            </a:r>
            <a:r>
              <a:rPr sz="2000" dirty="0">
                <a:solidFill>
                  <a:srgbClr val="252525"/>
                </a:solidFill>
                <a:latin typeface="Calibri"/>
                <a:cs typeface="Calibri"/>
              </a:rPr>
              <a:t>in </a:t>
            </a:r>
            <a:r>
              <a:rPr sz="2000" spc="-5" dirty="0">
                <a:solidFill>
                  <a:srgbClr val="252525"/>
                </a:solidFill>
                <a:latin typeface="Calibri"/>
                <a:cs typeface="Calibri"/>
              </a:rPr>
              <a:t>compliance.</a:t>
            </a:r>
            <a:endParaRPr sz="2000" dirty="0">
              <a:latin typeface="Calibri"/>
              <a:cs typeface="Calibri"/>
            </a:endParaRPr>
          </a:p>
          <a:p>
            <a:pPr marL="299085" marR="165735" indent="-287020">
              <a:lnSpc>
                <a:spcPct val="100000"/>
              </a:lnSpc>
              <a:spcBef>
                <a:spcPts val="1075"/>
              </a:spcBef>
              <a:buSzPct val="115000"/>
              <a:buFont typeface="Arial"/>
              <a:buChar char="•"/>
              <a:tabLst>
                <a:tab pos="299085" algn="l"/>
                <a:tab pos="299720" algn="l"/>
              </a:tabLst>
            </a:pPr>
            <a:r>
              <a:rPr sz="2000" dirty="0">
                <a:solidFill>
                  <a:srgbClr val="252525"/>
                </a:solidFill>
                <a:latin typeface="Calibri"/>
                <a:cs typeface="Calibri"/>
              </a:rPr>
              <a:t>Funds</a:t>
            </a:r>
            <a:r>
              <a:rPr sz="2000" spc="-15" dirty="0">
                <a:solidFill>
                  <a:srgbClr val="252525"/>
                </a:solidFill>
                <a:latin typeface="Calibri"/>
                <a:cs typeface="Calibri"/>
              </a:rPr>
              <a:t> </a:t>
            </a:r>
            <a:r>
              <a:rPr sz="2000" spc="-5" dirty="0">
                <a:solidFill>
                  <a:srgbClr val="252525"/>
                </a:solidFill>
                <a:latin typeface="Calibri"/>
                <a:cs typeface="Calibri"/>
              </a:rPr>
              <a:t>will</a:t>
            </a:r>
            <a:r>
              <a:rPr sz="2000" spc="10" dirty="0">
                <a:solidFill>
                  <a:srgbClr val="252525"/>
                </a:solidFill>
                <a:latin typeface="Calibri"/>
                <a:cs typeface="Calibri"/>
              </a:rPr>
              <a:t> </a:t>
            </a:r>
            <a:r>
              <a:rPr sz="2000" spc="-5" dirty="0">
                <a:solidFill>
                  <a:srgbClr val="252525"/>
                </a:solidFill>
                <a:latin typeface="Calibri"/>
                <a:cs typeface="Calibri"/>
              </a:rPr>
              <a:t>be</a:t>
            </a:r>
            <a:r>
              <a:rPr sz="2000" spc="-10" dirty="0">
                <a:solidFill>
                  <a:srgbClr val="252525"/>
                </a:solidFill>
                <a:latin typeface="Calibri"/>
                <a:cs typeface="Calibri"/>
              </a:rPr>
              <a:t> available</a:t>
            </a:r>
            <a:r>
              <a:rPr sz="2000" spc="15" dirty="0">
                <a:solidFill>
                  <a:srgbClr val="252525"/>
                </a:solidFill>
                <a:latin typeface="Calibri"/>
                <a:cs typeface="Calibri"/>
              </a:rPr>
              <a:t> </a:t>
            </a:r>
            <a:r>
              <a:rPr sz="2000" spc="-15" dirty="0">
                <a:solidFill>
                  <a:srgbClr val="252525"/>
                </a:solidFill>
                <a:latin typeface="Calibri"/>
                <a:cs typeface="Calibri"/>
              </a:rPr>
              <a:t>to</a:t>
            </a:r>
            <a:r>
              <a:rPr sz="2000" dirty="0">
                <a:solidFill>
                  <a:srgbClr val="252525"/>
                </a:solidFill>
                <a:latin typeface="Calibri"/>
                <a:cs typeface="Calibri"/>
              </a:rPr>
              <a:t> </a:t>
            </a:r>
            <a:r>
              <a:rPr sz="2000" spc="-15" dirty="0">
                <a:solidFill>
                  <a:srgbClr val="252525"/>
                </a:solidFill>
                <a:latin typeface="Calibri"/>
                <a:cs typeface="Calibri"/>
              </a:rPr>
              <a:t>draw </a:t>
            </a:r>
            <a:r>
              <a:rPr sz="2000" spc="-5" dirty="0">
                <a:solidFill>
                  <a:srgbClr val="252525"/>
                </a:solidFill>
                <a:latin typeface="Calibri"/>
                <a:cs typeface="Calibri"/>
              </a:rPr>
              <a:t>down</a:t>
            </a:r>
            <a:r>
              <a:rPr sz="2000" spc="-20" dirty="0">
                <a:solidFill>
                  <a:srgbClr val="252525"/>
                </a:solidFill>
                <a:latin typeface="Calibri"/>
                <a:cs typeface="Calibri"/>
              </a:rPr>
              <a:t> </a:t>
            </a:r>
            <a:r>
              <a:rPr sz="2000" spc="-15" dirty="0">
                <a:solidFill>
                  <a:srgbClr val="252525"/>
                </a:solidFill>
                <a:latin typeface="Calibri"/>
                <a:cs typeface="Calibri"/>
              </a:rPr>
              <a:t>from</a:t>
            </a:r>
            <a:r>
              <a:rPr sz="2000" spc="-5" dirty="0">
                <a:solidFill>
                  <a:srgbClr val="252525"/>
                </a:solidFill>
                <a:latin typeface="Calibri"/>
                <a:cs typeface="Calibri"/>
              </a:rPr>
              <a:t> </a:t>
            </a:r>
            <a:r>
              <a:rPr sz="2000" dirty="0">
                <a:solidFill>
                  <a:srgbClr val="252525"/>
                </a:solidFill>
                <a:latin typeface="Calibri"/>
                <a:cs typeface="Calibri"/>
              </a:rPr>
              <a:t>the</a:t>
            </a:r>
            <a:r>
              <a:rPr sz="2000" spc="-5" dirty="0">
                <a:solidFill>
                  <a:srgbClr val="252525"/>
                </a:solidFill>
                <a:latin typeface="Calibri"/>
                <a:cs typeface="Calibri"/>
              </a:rPr>
              <a:t> Line</a:t>
            </a:r>
            <a:r>
              <a:rPr sz="2000" dirty="0">
                <a:solidFill>
                  <a:srgbClr val="252525"/>
                </a:solidFill>
                <a:latin typeface="Calibri"/>
                <a:cs typeface="Calibri"/>
              </a:rPr>
              <a:t> </a:t>
            </a:r>
            <a:r>
              <a:rPr sz="2000" spc="-5" dirty="0">
                <a:solidFill>
                  <a:srgbClr val="252525"/>
                </a:solidFill>
                <a:latin typeface="Calibri"/>
                <a:cs typeface="Calibri"/>
              </a:rPr>
              <a:t>of Credit</a:t>
            </a:r>
            <a:r>
              <a:rPr sz="2000" spc="5" dirty="0">
                <a:solidFill>
                  <a:srgbClr val="252525"/>
                </a:solidFill>
                <a:latin typeface="Calibri"/>
                <a:cs typeface="Calibri"/>
              </a:rPr>
              <a:t> </a:t>
            </a:r>
            <a:r>
              <a:rPr sz="2000" spc="-10" dirty="0">
                <a:solidFill>
                  <a:srgbClr val="252525"/>
                </a:solidFill>
                <a:latin typeface="Calibri"/>
                <a:cs typeface="Calibri"/>
              </a:rPr>
              <a:t>Control </a:t>
            </a:r>
            <a:r>
              <a:rPr sz="2000" spc="-15" dirty="0">
                <a:solidFill>
                  <a:srgbClr val="252525"/>
                </a:solidFill>
                <a:latin typeface="Calibri"/>
                <a:cs typeface="Calibri"/>
              </a:rPr>
              <a:t>System</a:t>
            </a:r>
            <a:r>
              <a:rPr sz="2000" spc="5" dirty="0">
                <a:solidFill>
                  <a:srgbClr val="252525"/>
                </a:solidFill>
                <a:latin typeface="Calibri"/>
                <a:cs typeface="Calibri"/>
              </a:rPr>
              <a:t> </a:t>
            </a:r>
            <a:r>
              <a:rPr sz="2000" spc="-10" dirty="0">
                <a:solidFill>
                  <a:srgbClr val="252525"/>
                </a:solidFill>
                <a:latin typeface="Calibri"/>
                <a:cs typeface="Calibri"/>
              </a:rPr>
              <a:t>(LOCCS) </a:t>
            </a:r>
            <a:r>
              <a:rPr sz="2000" spc="-5" dirty="0">
                <a:solidFill>
                  <a:srgbClr val="252525"/>
                </a:solidFill>
                <a:latin typeface="Calibri"/>
                <a:cs typeface="Calibri"/>
              </a:rPr>
              <a:t> </a:t>
            </a:r>
            <a:r>
              <a:rPr sz="2000" dirty="0">
                <a:solidFill>
                  <a:srgbClr val="252525"/>
                </a:solidFill>
                <a:latin typeface="Calibri"/>
                <a:cs typeface="Calibri"/>
              </a:rPr>
              <a:t>when</a:t>
            </a:r>
            <a:r>
              <a:rPr sz="2000" spc="-10" dirty="0">
                <a:solidFill>
                  <a:srgbClr val="252525"/>
                </a:solidFill>
                <a:latin typeface="Calibri"/>
                <a:cs typeface="Calibri"/>
              </a:rPr>
              <a:t> </a:t>
            </a:r>
            <a:r>
              <a:rPr sz="2000" dirty="0">
                <a:solidFill>
                  <a:srgbClr val="252525"/>
                </a:solidFill>
                <a:latin typeface="Calibri"/>
                <a:cs typeface="Calibri"/>
              </a:rPr>
              <a:t>the</a:t>
            </a:r>
            <a:r>
              <a:rPr sz="2000" spc="-10" dirty="0">
                <a:solidFill>
                  <a:srgbClr val="252525"/>
                </a:solidFill>
                <a:latin typeface="Calibri"/>
                <a:cs typeface="Calibri"/>
              </a:rPr>
              <a:t> </a:t>
            </a:r>
            <a:r>
              <a:rPr sz="2000" spc="-5" dirty="0">
                <a:solidFill>
                  <a:srgbClr val="252525"/>
                </a:solidFill>
                <a:latin typeface="Calibri"/>
                <a:cs typeface="Calibri"/>
              </a:rPr>
              <a:t>fully</a:t>
            </a:r>
            <a:r>
              <a:rPr sz="2000" spc="-10" dirty="0">
                <a:solidFill>
                  <a:srgbClr val="252525"/>
                </a:solidFill>
                <a:latin typeface="Calibri"/>
                <a:cs typeface="Calibri"/>
              </a:rPr>
              <a:t> </a:t>
            </a:r>
            <a:r>
              <a:rPr sz="2000" spc="-15" dirty="0">
                <a:solidFill>
                  <a:srgbClr val="252525"/>
                </a:solidFill>
                <a:latin typeface="Calibri"/>
                <a:cs typeface="Calibri"/>
              </a:rPr>
              <a:t>executed</a:t>
            </a:r>
            <a:r>
              <a:rPr sz="2000" spc="5" dirty="0">
                <a:solidFill>
                  <a:srgbClr val="252525"/>
                </a:solidFill>
                <a:latin typeface="Calibri"/>
                <a:cs typeface="Calibri"/>
              </a:rPr>
              <a:t> </a:t>
            </a:r>
            <a:r>
              <a:rPr sz="2000" spc="-10" dirty="0">
                <a:solidFill>
                  <a:srgbClr val="252525"/>
                </a:solidFill>
                <a:latin typeface="Calibri"/>
                <a:cs typeface="Calibri"/>
              </a:rPr>
              <a:t>grant </a:t>
            </a:r>
            <a:r>
              <a:rPr sz="2000" spc="-5" dirty="0">
                <a:solidFill>
                  <a:srgbClr val="252525"/>
                </a:solidFill>
                <a:latin typeface="Calibri"/>
                <a:cs typeface="Calibri"/>
              </a:rPr>
              <a:t>agreements</a:t>
            </a:r>
            <a:r>
              <a:rPr sz="2000" spc="15" dirty="0">
                <a:solidFill>
                  <a:srgbClr val="252525"/>
                </a:solidFill>
                <a:latin typeface="Calibri"/>
                <a:cs typeface="Calibri"/>
              </a:rPr>
              <a:t> </a:t>
            </a:r>
            <a:r>
              <a:rPr sz="2000" spc="-10" dirty="0">
                <a:solidFill>
                  <a:srgbClr val="252525"/>
                </a:solidFill>
                <a:latin typeface="Calibri"/>
                <a:cs typeface="Calibri"/>
              </a:rPr>
              <a:t>are</a:t>
            </a:r>
            <a:r>
              <a:rPr sz="2000" dirty="0">
                <a:solidFill>
                  <a:srgbClr val="252525"/>
                </a:solidFill>
                <a:latin typeface="Calibri"/>
                <a:cs typeface="Calibri"/>
              </a:rPr>
              <a:t> </a:t>
            </a:r>
            <a:r>
              <a:rPr sz="2000" spc="-5" dirty="0">
                <a:solidFill>
                  <a:srgbClr val="252525"/>
                </a:solidFill>
                <a:latin typeface="Calibri"/>
                <a:cs typeface="Calibri"/>
              </a:rPr>
              <a:t>returned</a:t>
            </a:r>
            <a:r>
              <a:rPr sz="2000" dirty="0">
                <a:solidFill>
                  <a:srgbClr val="252525"/>
                </a:solidFill>
                <a:latin typeface="Calibri"/>
                <a:cs typeface="Calibri"/>
              </a:rPr>
              <a:t> </a:t>
            </a:r>
            <a:r>
              <a:rPr sz="2000" spc="-5" dirty="0">
                <a:solidFill>
                  <a:srgbClr val="252525"/>
                </a:solidFill>
                <a:latin typeface="Calibri"/>
                <a:cs typeface="Calibri"/>
              </a:rPr>
              <a:t>by</a:t>
            </a:r>
            <a:r>
              <a:rPr sz="2000" spc="-25" dirty="0">
                <a:solidFill>
                  <a:srgbClr val="252525"/>
                </a:solidFill>
                <a:latin typeface="Calibri"/>
                <a:cs typeface="Calibri"/>
              </a:rPr>
              <a:t> </a:t>
            </a:r>
            <a:r>
              <a:rPr sz="2000" dirty="0">
                <a:solidFill>
                  <a:srgbClr val="252525"/>
                </a:solidFill>
                <a:latin typeface="Calibri"/>
                <a:cs typeface="Calibri"/>
              </a:rPr>
              <a:t>the</a:t>
            </a:r>
            <a:r>
              <a:rPr sz="2000" spc="5" dirty="0">
                <a:solidFill>
                  <a:srgbClr val="252525"/>
                </a:solidFill>
                <a:latin typeface="Calibri"/>
                <a:cs typeface="Calibri"/>
              </a:rPr>
              <a:t> </a:t>
            </a:r>
            <a:r>
              <a:rPr sz="2000" spc="-5" dirty="0">
                <a:solidFill>
                  <a:srgbClr val="252525"/>
                </a:solidFill>
                <a:latin typeface="Calibri"/>
                <a:cs typeface="Calibri"/>
              </a:rPr>
              <a:t>recipient</a:t>
            </a:r>
            <a:r>
              <a:rPr sz="2000" dirty="0">
                <a:solidFill>
                  <a:srgbClr val="252525"/>
                </a:solidFill>
                <a:latin typeface="Calibri"/>
                <a:cs typeface="Calibri"/>
              </a:rPr>
              <a:t> and </a:t>
            </a:r>
            <a:r>
              <a:rPr sz="2000" spc="-10" dirty="0">
                <a:solidFill>
                  <a:srgbClr val="252525"/>
                </a:solidFill>
                <a:latin typeface="Calibri"/>
                <a:cs typeface="Calibri"/>
              </a:rPr>
              <a:t>processed </a:t>
            </a:r>
            <a:r>
              <a:rPr sz="2000" spc="-440" dirty="0">
                <a:solidFill>
                  <a:srgbClr val="252525"/>
                </a:solidFill>
                <a:latin typeface="Calibri"/>
                <a:cs typeface="Calibri"/>
              </a:rPr>
              <a:t> </a:t>
            </a:r>
            <a:r>
              <a:rPr sz="2000" spc="-5" dirty="0">
                <a:solidFill>
                  <a:srgbClr val="252525"/>
                </a:solidFill>
                <a:latin typeface="Calibri"/>
                <a:cs typeface="Calibri"/>
              </a:rPr>
              <a:t>by</a:t>
            </a:r>
            <a:r>
              <a:rPr sz="2000" spc="-20" dirty="0">
                <a:solidFill>
                  <a:srgbClr val="252525"/>
                </a:solidFill>
                <a:latin typeface="Calibri"/>
                <a:cs typeface="Calibri"/>
              </a:rPr>
              <a:t> </a:t>
            </a:r>
            <a:r>
              <a:rPr sz="2000" spc="-15" dirty="0">
                <a:solidFill>
                  <a:srgbClr val="252525"/>
                </a:solidFill>
                <a:latin typeface="Calibri"/>
                <a:cs typeface="Calibri"/>
              </a:rPr>
              <a:t>HUD.</a:t>
            </a:r>
            <a:endParaRPr sz="2000" dirty="0">
              <a:latin typeface="Calibri"/>
              <a:cs typeface="Calibri"/>
            </a:endParaRPr>
          </a:p>
          <a:p>
            <a:pPr marL="299085" marR="5080" indent="-287020">
              <a:lnSpc>
                <a:spcPct val="100000"/>
              </a:lnSpc>
              <a:spcBef>
                <a:spcPts val="1085"/>
              </a:spcBef>
              <a:buSzPct val="115000"/>
              <a:buFont typeface="Arial"/>
              <a:buChar char="•"/>
              <a:tabLst>
                <a:tab pos="299085" algn="l"/>
                <a:tab pos="299720" algn="l"/>
              </a:tabLst>
            </a:pPr>
            <a:r>
              <a:rPr sz="2000" spc="-5" dirty="0">
                <a:solidFill>
                  <a:srgbClr val="252525"/>
                </a:solidFill>
                <a:latin typeface="Calibri"/>
                <a:cs typeface="Calibri"/>
              </a:rPr>
              <a:t>Documents</a:t>
            </a:r>
            <a:r>
              <a:rPr sz="2000" spc="-15" dirty="0">
                <a:solidFill>
                  <a:srgbClr val="252525"/>
                </a:solidFill>
                <a:latin typeface="Calibri"/>
                <a:cs typeface="Calibri"/>
              </a:rPr>
              <a:t> </a:t>
            </a:r>
            <a:r>
              <a:rPr sz="2000" spc="-5" dirty="0">
                <a:solidFill>
                  <a:srgbClr val="252525"/>
                </a:solidFill>
                <a:latin typeface="Calibri"/>
                <a:cs typeface="Calibri"/>
              </a:rPr>
              <a:t>such </a:t>
            </a:r>
            <a:r>
              <a:rPr sz="2000" dirty="0">
                <a:solidFill>
                  <a:srgbClr val="252525"/>
                </a:solidFill>
                <a:latin typeface="Calibri"/>
                <a:cs typeface="Calibri"/>
              </a:rPr>
              <a:t>as</a:t>
            </a:r>
            <a:r>
              <a:rPr sz="2000" spc="5" dirty="0">
                <a:solidFill>
                  <a:srgbClr val="252525"/>
                </a:solidFill>
                <a:latin typeface="Calibri"/>
                <a:cs typeface="Calibri"/>
              </a:rPr>
              <a:t> </a:t>
            </a:r>
            <a:r>
              <a:rPr sz="2000" dirty="0">
                <a:solidFill>
                  <a:srgbClr val="252525"/>
                </a:solidFill>
                <a:latin typeface="Calibri"/>
                <a:cs typeface="Calibri"/>
              </a:rPr>
              <a:t>the </a:t>
            </a:r>
            <a:r>
              <a:rPr sz="2000" spc="-10" dirty="0">
                <a:solidFill>
                  <a:srgbClr val="252525"/>
                </a:solidFill>
                <a:latin typeface="Calibri"/>
                <a:cs typeface="Calibri"/>
              </a:rPr>
              <a:t>grant</a:t>
            </a:r>
            <a:r>
              <a:rPr sz="2000" spc="-5" dirty="0">
                <a:solidFill>
                  <a:srgbClr val="252525"/>
                </a:solidFill>
                <a:latin typeface="Calibri"/>
                <a:cs typeface="Calibri"/>
              </a:rPr>
              <a:t> agreement</a:t>
            </a:r>
            <a:r>
              <a:rPr sz="2000" dirty="0">
                <a:solidFill>
                  <a:srgbClr val="252525"/>
                </a:solidFill>
                <a:latin typeface="Calibri"/>
                <a:cs typeface="Calibri"/>
              </a:rPr>
              <a:t> </a:t>
            </a:r>
            <a:r>
              <a:rPr lang="en-US" sz="2000" dirty="0">
                <a:solidFill>
                  <a:srgbClr val="252525"/>
                </a:solidFill>
                <a:latin typeface="Calibri"/>
                <a:cs typeface="Calibri"/>
              </a:rPr>
              <a:t>must</a:t>
            </a:r>
            <a:r>
              <a:rPr sz="2000" spc="-5" dirty="0">
                <a:solidFill>
                  <a:srgbClr val="252525"/>
                </a:solidFill>
                <a:latin typeface="Calibri"/>
                <a:cs typeface="Calibri"/>
              </a:rPr>
              <a:t> be</a:t>
            </a:r>
            <a:r>
              <a:rPr sz="2000" spc="-10" dirty="0">
                <a:solidFill>
                  <a:srgbClr val="252525"/>
                </a:solidFill>
                <a:latin typeface="Calibri"/>
                <a:cs typeface="Calibri"/>
              </a:rPr>
              <a:t> </a:t>
            </a:r>
            <a:r>
              <a:rPr sz="2000" dirty="0">
                <a:solidFill>
                  <a:srgbClr val="252525"/>
                </a:solidFill>
                <a:latin typeface="Calibri"/>
                <a:cs typeface="Calibri"/>
              </a:rPr>
              <a:t>signed, </a:t>
            </a:r>
            <a:r>
              <a:rPr sz="2000" spc="-5" dirty="0">
                <a:solidFill>
                  <a:srgbClr val="252525"/>
                </a:solidFill>
                <a:latin typeface="Calibri"/>
                <a:cs typeface="Calibri"/>
              </a:rPr>
              <a:t>scanned,</a:t>
            </a:r>
            <a:r>
              <a:rPr sz="2000" spc="-10" dirty="0">
                <a:solidFill>
                  <a:srgbClr val="252525"/>
                </a:solidFill>
                <a:latin typeface="Calibri"/>
                <a:cs typeface="Calibri"/>
              </a:rPr>
              <a:t> </a:t>
            </a:r>
            <a:r>
              <a:rPr sz="2000" dirty="0">
                <a:solidFill>
                  <a:srgbClr val="252525"/>
                </a:solidFill>
                <a:latin typeface="Calibri"/>
                <a:cs typeface="Calibri"/>
              </a:rPr>
              <a:t>and</a:t>
            </a:r>
            <a:r>
              <a:rPr sz="2000" spc="-5" dirty="0">
                <a:solidFill>
                  <a:srgbClr val="252525"/>
                </a:solidFill>
                <a:latin typeface="Calibri"/>
                <a:cs typeface="Calibri"/>
              </a:rPr>
              <a:t> </a:t>
            </a:r>
            <a:r>
              <a:rPr sz="2000" spc="-10" dirty="0">
                <a:solidFill>
                  <a:srgbClr val="252525"/>
                </a:solidFill>
                <a:latin typeface="Calibri"/>
                <a:cs typeface="Calibri"/>
              </a:rPr>
              <a:t>sent</a:t>
            </a:r>
            <a:r>
              <a:rPr sz="2000" spc="15" dirty="0">
                <a:solidFill>
                  <a:srgbClr val="252525"/>
                </a:solidFill>
                <a:latin typeface="Calibri"/>
                <a:cs typeface="Calibri"/>
              </a:rPr>
              <a:t> </a:t>
            </a:r>
            <a:r>
              <a:rPr sz="2000" dirty="0">
                <a:solidFill>
                  <a:srgbClr val="252525"/>
                </a:solidFill>
                <a:latin typeface="Calibri"/>
                <a:cs typeface="Calibri"/>
              </a:rPr>
              <a:t>back</a:t>
            </a:r>
            <a:r>
              <a:rPr sz="2000" spc="-10" dirty="0">
                <a:solidFill>
                  <a:srgbClr val="252525"/>
                </a:solidFill>
                <a:latin typeface="Calibri"/>
                <a:cs typeface="Calibri"/>
              </a:rPr>
              <a:t> </a:t>
            </a:r>
            <a:r>
              <a:rPr sz="2000" spc="-15" dirty="0">
                <a:solidFill>
                  <a:srgbClr val="252525"/>
                </a:solidFill>
                <a:latin typeface="Calibri"/>
                <a:cs typeface="Calibri"/>
              </a:rPr>
              <a:t>to</a:t>
            </a:r>
            <a:r>
              <a:rPr sz="2000" spc="-5" dirty="0">
                <a:solidFill>
                  <a:srgbClr val="252525"/>
                </a:solidFill>
                <a:latin typeface="Calibri"/>
                <a:cs typeface="Calibri"/>
              </a:rPr>
              <a:t> </a:t>
            </a:r>
            <a:r>
              <a:rPr sz="2000" dirty="0">
                <a:solidFill>
                  <a:srgbClr val="252525"/>
                </a:solidFill>
                <a:latin typeface="Calibri"/>
                <a:cs typeface="Calibri"/>
              </a:rPr>
              <a:t>ONAP </a:t>
            </a:r>
            <a:r>
              <a:rPr sz="2000" spc="-440" dirty="0">
                <a:solidFill>
                  <a:srgbClr val="252525"/>
                </a:solidFill>
                <a:latin typeface="Calibri"/>
                <a:cs typeface="Calibri"/>
              </a:rPr>
              <a:t> </a:t>
            </a:r>
            <a:r>
              <a:rPr sz="2000" spc="-15" dirty="0">
                <a:solidFill>
                  <a:srgbClr val="252525"/>
                </a:solidFill>
                <a:latin typeface="Calibri"/>
                <a:cs typeface="Calibri"/>
              </a:rPr>
              <a:t>electronically.</a:t>
            </a:r>
            <a:endParaRPr sz="2000" dirty="0">
              <a:latin typeface="Calibri"/>
              <a:cs typeface="Calibri"/>
            </a:endParaRPr>
          </a:p>
          <a:p>
            <a:pPr marL="299085" marR="572135" indent="-287020">
              <a:lnSpc>
                <a:spcPct val="100000"/>
              </a:lnSpc>
              <a:spcBef>
                <a:spcPts val="1080"/>
              </a:spcBef>
              <a:buSzPct val="115000"/>
              <a:buFont typeface="Arial"/>
              <a:buChar char="•"/>
              <a:tabLst>
                <a:tab pos="299085" algn="l"/>
                <a:tab pos="299720" algn="l"/>
              </a:tabLst>
            </a:pPr>
            <a:r>
              <a:rPr sz="2000" spc="-5" dirty="0">
                <a:solidFill>
                  <a:srgbClr val="252525"/>
                </a:solidFill>
                <a:latin typeface="Calibri"/>
                <a:cs typeface="Calibri"/>
              </a:rPr>
              <a:t>The</a:t>
            </a:r>
            <a:r>
              <a:rPr sz="2000" spc="5" dirty="0">
                <a:solidFill>
                  <a:srgbClr val="252525"/>
                </a:solidFill>
                <a:latin typeface="Calibri"/>
                <a:cs typeface="Calibri"/>
              </a:rPr>
              <a:t> </a:t>
            </a:r>
            <a:r>
              <a:rPr sz="2000" dirty="0">
                <a:solidFill>
                  <a:srgbClr val="252525"/>
                </a:solidFill>
                <a:latin typeface="Calibri"/>
                <a:cs typeface="Calibri"/>
              </a:rPr>
              <a:t>IHBG-ARP </a:t>
            </a:r>
            <a:r>
              <a:rPr sz="2000" spc="-10" dirty="0">
                <a:solidFill>
                  <a:srgbClr val="252525"/>
                </a:solidFill>
                <a:latin typeface="Calibri"/>
                <a:cs typeface="Calibri"/>
              </a:rPr>
              <a:t>recipient</a:t>
            </a:r>
            <a:r>
              <a:rPr sz="2000" spc="20" dirty="0">
                <a:solidFill>
                  <a:srgbClr val="252525"/>
                </a:solidFill>
                <a:latin typeface="Calibri"/>
                <a:cs typeface="Calibri"/>
              </a:rPr>
              <a:t> </a:t>
            </a:r>
            <a:r>
              <a:rPr sz="2000" spc="-5" dirty="0">
                <a:solidFill>
                  <a:srgbClr val="252525"/>
                </a:solidFill>
                <a:latin typeface="Calibri"/>
                <a:cs typeface="Calibri"/>
              </a:rPr>
              <a:t>should</a:t>
            </a:r>
            <a:r>
              <a:rPr sz="2000" spc="-10" dirty="0">
                <a:solidFill>
                  <a:srgbClr val="252525"/>
                </a:solidFill>
                <a:latin typeface="Calibri"/>
                <a:cs typeface="Calibri"/>
              </a:rPr>
              <a:t> maintain</a:t>
            </a:r>
            <a:r>
              <a:rPr sz="2000" spc="20" dirty="0">
                <a:solidFill>
                  <a:srgbClr val="252525"/>
                </a:solidFill>
                <a:latin typeface="Calibri"/>
                <a:cs typeface="Calibri"/>
              </a:rPr>
              <a:t> </a:t>
            </a:r>
            <a:r>
              <a:rPr sz="2000" dirty="0">
                <a:solidFill>
                  <a:srgbClr val="252525"/>
                </a:solidFill>
                <a:latin typeface="Calibri"/>
                <a:cs typeface="Calibri"/>
              </a:rPr>
              <a:t>all</a:t>
            </a:r>
            <a:r>
              <a:rPr sz="2000" spc="10" dirty="0">
                <a:solidFill>
                  <a:srgbClr val="252525"/>
                </a:solidFill>
                <a:latin typeface="Calibri"/>
                <a:cs typeface="Calibri"/>
              </a:rPr>
              <a:t> </a:t>
            </a:r>
            <a:r>
              <a:rPr sz="2000" spc="-5" dirty="0">
                <a:solidFill>
                  <a:srgbClr val="252525"/>
                </a:solidFill>
                <a:latin typeface="Calibri"/>
                <a:cs typeface="Calibri"/>
              </a:rPr>
              <a:t>documents with</a:t>
            </a:r>
            <a:r>
              <a:rPr sz="2000" spc="15" dirty="0">
                <a:solidFill>
                  <a:srgbClr val="252525"/>
                </a:solidFill>
                <a:latin typeface="Calibri"/>
                <a:cs typeface="Calibri"/>
              </a:rPr>
              <a:t> </a:t>
            </a:r>
            <a:r>
              <a:rPr sz="2000" spc="-10" dirty="0">
                <a:solidFill>
                  <a:srgbClr val="252525"/>
                </a:solidFill>
                <a:latin typeface="Calibri"/>
                <a:cs typeface="Calibri"/>
              </a:rPr>
              <a:t>wet</a:t>
            </a:r>
            <a:r>
              <a:rPr sz="2000" spc="10" dirty="0">
                <a:solidFill>
                  <a:srgbClr val="252525"/>
                </a:solidFill>
                <a:latin typeface="Calibri"/>
                <a:cs typeface="Calibri"/>
              </a:rPr>
              <a:t> </a:t>
            </a:r>
            <a:r>
              <a:rPr sz="2000" spc="-10" dirty="0">
                <a:solidFill>
                  <a:srgbClr val="252525"/>
                </a:solidFill>
                <a:latin typeface="Calibri"/>
                <a:cs typeface="Calibri"/>
              </a:rPr>
              <a:t>signatures</a:t>
            </a:r>
            <a:r>
              <a:rPr sz="2000" spc="15" dirty="0">
                <a:solidFill>
                  <a:srgbClr val="252525"/>
                </a:solidFill>
                <a:latin typeface="Calibri"/>
                <a:cs typeface="Calibri"/>
              </a:rPr>
              <a:t> </a:t>
            </a:r>
            <a:r>
              <a:rPr sz="2000" spc="-5" dirty="0">
                <a:solidFill>
                  <a:srgbClr val="252525"/>
                </a:solidFill>
                <a:latin typeface="Calibri"/>
                <a:cs typeface="Calibri"/>
              </a:rPr>
              <a:t>in</a:t>
            </a:r>
            <a:r>
              <a:rPr sz="2000" spc="10" dirty="0">
                <a:solidFill>
                  <a:srgbClr val="252525"/>
                </a:solidFill>
                <a:latin typeface="Calibri"/>
                <a:cs typeface="Calibri"/>
              </a:rPr>
              <a:t> </a:t>
            </a:r>
            <a:r>
              <a:rPr sz="2000" dirty="0">
                <a:solidFill>
                  <a:srgbClr val="252525"/>
                </a:solidFill>
                <a:latin typeface="Calibri"/>
                <a:cs typeface="Calibri"/>
              </a:rPr>
              <a:t>their </a:t>
            </a:r>
            <a:r>
              <a:rPr sz="2000" spc="-440" dirty="0">
                <a:solidFill>
                  <a:srgbClr val="252525"/>
                </a:solidFill>
                <a:latin typeface="Calibri"/>
                <a:cs typeface="Calibri"/>
              </a:rPr>
              <a:t> </a:t>
            </a:r>
            <a:r>
              <a:rPr sz="2000" spc="-10" dirty="0">
                <a:solidFill>
                  <a:srgbClr val="252525"/>
                </a:solidFill>
                <a:latin typeface="Calibri"/>
                <a:cs typeface="Calibri"/>
              </a:rPr>
              <a:t>records.</a:t>
            </a:r>
            <a:endParaRPr sz="2000" dirty="0">
              <a:latin typeface="Calibri"/>
              <a:cs typeface="Calibri"/>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52</a:t>
            </a:fld>
            <a:endParaRPr lang="en-US" dirty="0"/>
          </a:p>
        </p:txBody>
      </p:sp>
    </p:spTree>
    <p:extLst>
      <p:ext uri="{BB962C8B-B14F-4D97-AF65-F5344CB8AC3E}">
        <p14:creationId xmlns:p14="http://schemas.microsoft.com/office/powerpoint/2010/main" val="3073589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100051" y="3352616"/>
            <a:ext cx="10058400" cy="936154"/>
          </a:xfrm>
          <a:prstGeom prst="rect">
            <a:avLst/>
          </a:prstGeom>
        </p:spPr>
        <p:txBody>
          <a:bodyPr vert="horz" wrap="square" lIns="0" tIns="12700" rIns="0" bIns="0" rtlCol="0">
            <a:spAutoFit/>
          </a:bodyPr>
          <a:lstStyle/>
          <a:p>
            <a:pPr marL="12700">
              <a:lnSpc>
                <a:spcPct val="100000"/>
              </a:lnSpc>
              <a:spcBef>
                <a:spcPts val="100"/>
              </a:spcBef>
            </a:pPr>
            <a:r>
              <a:rPr lang="en-US" sz="6000" spc="-65" dirty="0">
                <a:latin typeface="+mj-lt"/>
              </a:rPr>
              <a:t>ABBREVIATED</a:t>
            </a:r>
            <a:r>
              <a:rPr lang="en-US" sz="6000" spc="-105" dirty="0">
                <a:latin typeface="+mj-lt"/>
              </a:rPr>
              <a:t> IHP/APR</a:t>
            </a:r>
            <a:r>
              <a:rPr lang="en-US" sz="6000" spc="-140" dirty="0">
                <a:latin typeface="+mj-lt"/>
              </a:rPr>
              <a:t> </a:t>
            </a:r>
            <a:r>
              <a:rPr lang="en-US" sz="6000" spc="-55" dirty="0">
                <a:latin typeface="+mj-lt"/>
              </a:rPr>
              <a:t>FORM</a:t>
            </a:r>
          </a:p>
        </p:txBody>
      </p:sp>
      <p:sp>
        <p:nvSpPr>
          <p:cNvPr id="4" name="Subtitle 3">
            <a:extLst>
              <a:ext uri="{FF2B5EF4-FFF2-40B4-BE49-F238E27FC236}">
                <a16:creationId xmlns:a16="http://schemas.microsoft.com/office/drawing/2014/main" id="{B79B1417-2559-48F6-95EC-78F105C1631B}"/>
              </a:ext>
            </a:extLst>
          </p:cNvPr>
          <p:cNvSpPr>
            <a:spLocks noGrp="1"/>
          </p:cNvSpPr>
          <p:nvPr>
            <p:ph type="subTitle" idx="1"/>
          </p:nvPr>
        </p:nvSpPr>
        <p:spPr/>
        <p:txBody>
          <a:bodyPr/>
          <a:lstStyle/>
          <a:p>
            <a:endParaRPr lang="en-US" dirty="0"/>
          </a:p>
        </p:txBody>
      </p:sp>
      <p:sp>
        <p:nvSpPr>
          <p:cNvPr id="7" name="Slide Number Placeholder 6"/>
          <p:cNvSpPr>
            <a:spLocks noGrp="1"/>
          </p:cNvSpPr>
          <p:nvPr>
            <p:ph type="sldNum" sz="quarter" idx="12"/>
          </p:nvPr>
        </p:nvSpPr>
        <p:spPr/>
        <p:txBody>
          <a:bodyPr/>
          <a:lstStyle/>
          <a:p>
            <a:fld id="{E760783A-A40A-4A5E-95F7-ACFE048AA298}" type="slidenum">
              <a:rPr lang="en-US" smtClean="0"/>
              <a:t>53</a:t>
            </a:fld>
            <a:endParaRPr lang="en-US" dirty="0"/>
          </a:p>
        </p:txBody>
      </p:sp>
    </p:spTree>
    <p:extLst>
      <p:ext uri="{BB962C8B-B14F-4D97-AF65-F5344CB8AC3E}">
        <p14:creationId xmlns:p14="http://schemas.microsoft.com/office/powerpoint/2010/main" val="876538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9" y="514973"/>
            <a:ext cx="9469120" cy="757555"/>
          </a:xfrm>
          <a:prstGeom prst="rect">
            <a:avLst/>
          </a:prstGeom>
        </p:spPr>
        <p:txBody>
          <a:bodyPr vert="horz" wrap="square" lIns="0" tIns="12700" rIns="0" bIns="0" rtlCol="0">
            <a:spAutoFit/>
          </a:bodyPr>
          <a:lstStyle/>
          <a:p>
            <a:pPr marL="12700">
              <a:lnSpc>
                <a:spcPct val="100000"/>
              </a:lnSpc>
              <a:spcBef>
                <a:spcPts val="100"/>
              </a:spcBef>
            </a:pPr>
            <a:r>
              <a:rPr b="0" spc="-65" dirty="0"/>
              <a:t>Abbreviated</a:t>
            </a:r>
            <a:r>
              <a:rPr b="0" spc="-105" dirty="0"/>
              <a:t> IHP/APR</a:t>
            </a:r>
            <a:r>
              <a:rPr b="0" spc="-140" dirty="0"/>
              <a:t> </a:t>
            </a:r>
            <a:r>
              <a:rPr b="0" spc="-55" dirty="0"/>
              <a:t>Form</a:t>
            </a:r>
          </a:p>
        </p:txBody>
      </p:sp>
      <p:sp>
        <p:nvSpPr>
          <p:cNvPr id="3" name="object 3"/>
          <p:cNvSpPr txBox="1"/>
          <p:nvPr/>
        </p:nvSpPr>
        <p:spPr>
          <a:xfrm>
            <a:off x="1084580" y="1812162"/>
            <a:ext cx="9469120" cy="4197944"/>
          </a:xfrm>
          <a:prstGeom prst="rect">
            <a:avLst/>
          </a:prstGeom>
        </p:spPr>
        <p:txBody>
          <a:bodyPr vert="horz" wrap="square" lIns="0" tIns="12065" rIns="0" bIns="0" rtlCol="0">
            <a:spAutoFit/>
          </a:bodyPr>
          <a:lstStyle/>
          <a:p>
            <a:pPr marL="514350" indent="-287338">
              <a:lnSpc>
                <a:spcPts val="2050"/>
              </a:lnSpc>
              <a:spcBef>
                <a:spcPts val="95"/>
              </a:spcBef>
              <a:buSzPct val="94736"/>
              <a:buFont typeface="Arial"/>
              <a:buChar char="•"/>
              <a:tabLst>
                <a:tab pos="461963" algn="l"/>
                <a:tab pos="514350" algn="l"/>
              </a:tabLst>
            </a:pPr>
            <a:r>
              <a:rPr lang="en-US" sz="1900" spc="-10" dirty="0">
                <a:solidFill>
                  <a:srgbClr val="404040"/>
                </a:solidFill>
                <a:latin typeface="Calibri"/>
                <a:cs typeface="Calibri"/>
              </a:rPr>
              <a:t>S</a:t>
            </a:r>
            <a:r>
              <a:rPr sz="1900" spc="-10" dirty="0">
                <a:solidFill>
                  <a:srgbClr val="404040"/>
                </a:solidFill>
                <a:latin typeface="Calibri"/>
                <a:cs typeface="Calibri"/>
              </a:rPr>
              <a:t>ubmit</a:t>
            </a:r>
            <a:r>
              <a:rPr sz="1900" dirty="0">
                <a:solidFill>
                  <a:srgbClr val="404040"/>
                </a:solidFill>
                <a:latin typeface="Calibri"/>
                <a:cs typeface="Calibri"/>
              </a:rPr>
              <a:t> </a:t>
            </a:r>
            <a:r>
              <a:rPr sz="1900" spc="-5" dirty="0">
                <a:solidFill>
                  <a:srgbClr val="404040"/>
                </a:solidFill>
                <a:latin typeface="Calibri"/>
                <a:cs typeface="Calibri"/>
              </a:rPr>
              <a:t>an</a:t>
            </a:r>
            <a:r>
              <a:rPr sz="1900" spc="15" dirty="0">
                <a:solidFill>
                  <a:srgbClr val="404040"/>
                </a:solidFill>
                <a:latin typeface="Calibri"/>
                <a:cs typeface="Calibri"/>
              </a:rPr>
              <a:t> </a:t>
            </a:r>
            <a:r>
              <a:rPr sz="1900" spc="-15" dirty="0">
                <a:solidFill>
                  <a:srgbClr val="404040"/>
                </a:solidFill>
                <a:latin typeface="Calibri"/>
                <a:cs typeface="Calibri"/>
              </a:rPr>
              <a:t>Abbreviated</a:t>
            </a:r>
            <a:r>
              <a:rPr sz="1900" spc="50" dirty="0">
                <a:solidFill>
                  <a:srgbClr val="404040"/>
                </a:solidFill>
                <a:latin typeface="Calibri"/>
                <a:cs typeface="Calibri"/>
              </a:rPr>
              <a:t> </a:t>
            </a:r>
            <a:r>
              <a:rPr sz="1900" spc="-5" dirty="0">
                <a:solidFill>
                  <a:srgbClr val="404040"/>
                </a:solidFill>
                <a:latin typeface="Calibri"/>
                <a:cs typeface="Calibri"/>
              </a:rPr>
              <a:t>IHP</a:t>
            </a:r>
            <a:r>
              <a:rPr sz="1900" spc="15" dirty="0">
                <a:solidFill>
                  <a:srgbClr val="404040"/>
                </a:solidFill>
                <a:latin typeface="Calibri"/>
                <a:cs typeface="Calibri"/>
              </a:rPr>
              <a:t> </a:t>
            </a:r>
            <a:r>
              <a:rPr sz="1900" spc="-15" dirty="0">
                <a:solidFill>
                  <a:srgbClr val="404040"/>
                </a:solidFill>
                <a:latin typeface="Calibri"/>
                <a:cs typeface="Calibri"/>
              </a:rPr>
              <a:t>to</a:t>
            </a:r>
            <a:r>
              <a:rPr sz="1900" spc="5" dirty="0">
                <a:solidFill>
                  <a:srgbClr val="404040"/>
                </a:solidFill>
                <a:latin typeface="Calibri"/>
                <a:cs typeface="Calibri"/>
              </a:rPr>
              <a:t> </a:t>
            </a:r>
            <a:r>
              <a:rPr sz="1900" spc="-5" dirty="0">
                <a:solidFill>
                  <a:srgbClr val="404040"/>
                </a:solidFill>
                <a:latin typeface="Calibri"/>
                <a:cs typeface="Calibri"/>
              </a:rPr>
              <a:t>the</a:t>
            </a:r>
            <a:r>
              <a:rPr sz="1900" spc="15" dirty="0">
                <a:solidFill>
                  <a:srgbClr val="404040"/>
                </a:solidFill>
                <a:latin typeface="Calibri"/>
                <a:cs typeface="Calibri"/>
              </a:rPr>
              <a:t> </a:t>
            </a:r>
            <a:r>
              <a:rPr sz="1900" spc="-10" dirty="0">
                <a:solidFill>
                  <a:srgbClr val="404040"/>
                </a:solidFill>
                <a:latin typeface="Calibri"/>
                <a:cs typeface="Calibri"/>
              </a:rPr>
              <a:t>ONAP</a:t>
            </a:r>
            <a:r>
              <a:rPr sz="1900" spc="15" dirty="0">
                <a:solidFill>
                  <a:srgbClr val="404040"/>
                </a:solidFill>
                <a:latin typeface="Calibri"/>
                <a:cs typeface="Calibri"/>
              </a:rPr>
              <a:t> </a:t>
            </a:r>
            <a:r>
              <a:rPr sz="1900" spc="-15" dirty="0">
                <a:solidFill>
                  <a:srgbClr val="404040"/>
                </a:solidFill>
                <a:latin typeface="Calibri"/>
                <a:cs typeface="Calibri"/>
              </a:rPr>
              <a:t>Area</a:t>
            </a:r>
            <a:r>
              <a:rPr sz="1900" spc="15" dirty="0">
                <a:solidFill>
                  <a:srgbClr val="404040"/>
                </a:solidFill>
                <a:latin typeface="Calibri"/>
                <a:cs typeface="Calibri"/>
              </a:rPr>
              <a:t> </a:t>
            </a:r>
            <a:r>
              <a:rPr sz="1900" spc="-10" dirty="0">
                <a:solidFill>
                  <a:srgbClr val="404040"/>
                </a:solidFill>
                <a:latin typeface="Calibri"/>
                <a:cs typeface="Calibri"/>
              </a:rPr>
              <a:t>Office</a:t>
            </a:r>
            <a:r>
              <a:rPr lang="en-US" sz="1900" spc="-10" dirty="0">
                <a:solidFill>
                  <a:srgbClr val="404040"/>
                </a:solidFill>
                <a:latin typeface="Calibri"/>
                <a:cs typeface="Calibri"/>
              </a:rPr>
              <a:t> </a:t>
            </a:r>
            <a:r>
              <a:rPr sz="1900" b="1" spc="-5" dirty="0">
                <a:solidFill>
                  <a:srgbClr val="404040"/>
                </a:solidFill>
                <a:latin typeface="Calibri"/>
                <a:cs typeface="Calibri"/>
              </a:rPr>
              <a:t>electronically (via</a:t>
            </a:r>
            <a:r>
              <a:rPr sz="1900" b="1" spc="-25" dirty="0">
                <a:solidFill>
                  <a:srgbClr val="404040"/>
                </a:solidFill>
                <a:latin typeface="Calibri"/>
                <a:cs typeface="Calibri"/>
              </a:rPr>
              <a:t> </a:t>
            </a:r>
            <a:r>
              <a:rPr sz="1900" b="1" spc="-5" dirty="0">
                <a:solidFill>
                  <a:srgbClr val="404040"/>
                </a:solidFill>
                <a:latin typeface="Calibri"/>
                <a:cs typeface="Calibri"/>
              </a:rPr>
              <a:t>email)</a:t>
            </a:r>
            <a:r>
              <a:rPr lang="en-US" sz="1900" b="1" spc="-5" dirty="0">
                <a:solidFill>
                  <a:srgbClr val="404040"/>
                </a:solidFill>
                <a:latin typeface="Calibri"/>
                <a:cs typeface="Calibri"/>
              </a:rPr>
              <a:t> </a:t>
            </a:r>
            <a:r>
              <a:rPr lang="en-US" sz="1900" b="1" spc="-90" dirty="0">
                <a:solidFill>
                  <a:srgbClr val="404040"/>
                </a:solidFill>
                <a:latin typeface="Calibri"/>
                <a:cs typeface="Calibri"/>
              </a:rPr>
              <a:t>t</a:t>
            </a:r>
            <a:r>
              <a:rPr lang="en-US" sz="1900" spc="-90" dirty="0">
                <a:solidFill>
                  <a:srgbClr val="404040"/>
                </a:solidFill>
                <a:latin typeface="Calibri"/>
                <a:cs typeface="Calibri"/>
              </a:rPr>
              <a:t>o</a:t>
            </a:r>
            <a:r>
              <a:rPr lang="en-US" sz="1900" dirty="0">
                <a:solidFill>
                  <a:srgbClr val="404040"/>
                </a:solidFill>
                <a:latin typeface="Calibri"/>
                <a:cs typeface="Calibri"/>
              </a:rPr>
              <a:t> </a:t>
            </a:r>
            <a:r>
              <a:rPr lang="en-US" sz="1900" spc="-10" dirty="0">
                <a:solidFill>
                  <a:srgbClr val="404040"/>
                </a:solidFill>
                <a:latin typeface="Calibri"/>
                <a:cs typeface="Calibri"/>
              </a:rPr>
              <a:t>receive</a:t>
            </a:r>
            <a:r>
              <a:rPr lang="en-US" sz="1900" spc="25" dirty="0">
                <a:solidFill>
                  <a:srgbClr val="404040"/>
                </a:solidFill>
                <a:latin typeface="Calibri"/>
                <a:cs typeface="Calibri"/>
              </a:rPr>
              <a:t> </a:t>
            </a:r>
            <a:r>
              <a:rPr lang="en-US" sz="1900" spc="-5" dirty="0">
                <a:solidFill>
                  <a:srgbClr val="404040"/>
                </a:solidFill>
                <a:latin typeface="Calibri"/>
                <a:cs typeface="Calibri"/>
              </a:rPr>
              <a:t>the</a:t>
            </a:r>
            <a:r>
              <a:rPr lang="en-US" sz="1900" spc="10" dirty="0">
                <a:solidFill>
                  <a:srgbClr val="404040"/>
                </a:solidFill>
                <a:latin typeface="Calibri"/>
                <a:cs typeface="Calibri"/>
              </a:rPr>
              <a:t> </a:t>
            </a:r>
            <a:r>
              <a:rPr lang="en-US" sz="1900" spc="-10" dirty="0">
                <a:solidFill>
                  <a:srgbClr val="404040"/>
                </a:solidFill>
                <a:latin typeface="Calibri"/>
                <a:cs typeface="Calibri"/>
              </a:rPr>
              <a:t>IHBG-ARP</a:t>
            </a:r>
            <a:r>
              <a:rPr lang="en-US" sz="1900" spc="60" dirty="0">
                <a:solidFill>
                  <a:srgbClr val="404040"/>
                </a:solidFill>
                <a:latin typeface="Calibri"/>
                <a:cs typeface="Calibri"/>
              </a:rPr>
              <a:t> </a:t>
            </a:r>
            <a:r>
              <a:rPr lang="en-US" sz="1900" spc="-15" dirty="0">
                <a:solidFill>
                  <a:srgbClr val="404040"/>
                </a:solidFill>
                <a:latin typeface="Calibri"/>
                <a:cs typeface="Calibri"/>
              </a:rPr>
              <a:t>grant,</a:t>
            </a:r>
            <a:r>
              <a:rPr lang="en-US" sz="1900" spc="15" dirty="0">
                <a:solidFill>
                  <a:srgbClr val="404040"/>
                </a:solidFill>
                <a:latin typeface="Calibri"/>
                <a:cs typeface="Calibri"/>
              </a:rPr>
              <a:t> </a:t>
            </a:r>
            <a:endParaRPr sz="1900" dirty="0">
              <a:latin typeface="Calibri"/>
              <a:cs typeface="Calibri"/>
            </a:endParaRPr>
          </a:p>
          <a:p>
            <a:pPr marL="514350" indent="-287338">
              <a:lnSpc>
                <a:spcPct val="100000"/>
              </a:lnSpc>
              <a:spcBef>
                <a:spcPts val="919"/>
              </a:spcBef>
              <a:buSzPct val="95000"/>
              <a:buFont typeface="Arial"/>
              <a:buChar char="•"/>
              <a:tabLst>
                <a:tab pos="461963" algn="l"/>
                <a:tab pos="514350" algn="l"/>
              </a:tabLst>
            </a:pPr>
            <a:r>
              <a:rPr sz="2000" b="1" spc="-50" dirty="0">
                <a:solidFill>
                  <a:srgbClr val="404040"/>
                </a:solidFill>
                <a:latin typeface="Calibri"/>
                <a:cs typeface="Calibri"/>
              </a:rPr>
              <a:t>You</a:t>
            </a:r>
            <a:r>
              <a:rPr sz="2000" b="1" spc="-20" dirty="0">
                <a:solidFill>
                  <a:srgbClr val="404040"/>
                </a:solidFill>
                <a:latin typeface="Calibri"/>
                <a:cs typeface="Calibri"/>
              </a:rPr>
              <a:t> </a:t>
            </a:r>
            <a:r>
              <a:rPr sz="2000" b="1" spc="-5" dirty="0">
                <a:solidFill>
                  <a:srgbClr val="404040"/>
                </a:solidFill>
                <a:latin typeface="Calibri"/>
                <a:cs typeface="Calibri"/>
              </a:rPr>
              <a:t>must</a:t>
            </a:r>
            <a:r>
              <a:rPr sz="2000" b="1" spc="-30" dirty="0">
                <a:solidFill>
                  <a:srgbClr val="404040"/>
                </a:solidFill>
                <a:latin typeface="Calibri"/>
                <a:cs typeface="Calibri"/>
              </a:rPr>
              <a:t> </a:t>
            </a:r>
            <a:r>
              <a:rPr sz="2000" b="1" spc="-5" dirty="0">
                <a:solidFill>
                  <a:srgbClr val="404040"/>
                </a:solidFill>
                <a:latin typeface="Calibri"/>
                <a:cs typeface="Calibri"/>
              </a:rPr>
              <a:t>click</a:t>
            </a:r>
            <a:r>
              <a:rPr sz="2000" b="1" spc="-10" dirty="0">
                <a:solidFill>
                  <a:srgbClr val="404040"/>
                </a:solidFill>
                <a:latin typeface="Calibri"/>
                <a:cs typeface="Calibri"/>
              </a:rPr>
              <a:t> </a:t>
            </a:r>
            <a:r>
              <a:rPr sz="2000" b="1" dirty="0">
                <a:solidFill>
                  <a:srgbClr val="404040"/>
                </a:solidFill>
                <a:latin typeface="Calibri"/>
                <a:cs typeface="Calibri"/>
              </a:rPr>
              <a:t>IHBG</a:t>
            </a:r>
            <a:r>
              <a:rPr sz="2000" b="1" spc="-15" dirty="0">
                <a:solidFill>
                  <a:srgbClr val="404040"/>
                </a:solidFill>
                <a:latin typeface="Calibri"/>
                <a:cs typeface="Calibri"/>
              </a:rPr>
              <a:t> </a:t>
            </a:r>
            <a:r>
              <a:rPr sz="2000" b="1" spc="-10" dirty="0">
                <a:solidFill>
                  <a:srgbClr val="404040"/>
                </a:solidFill>
                <a:latin typeface="Calibri"/>
                <a:cs typeface="Calibri"/>
              </a:rPr>
              <a:t>CARES</a:t>
            </a:r>
            <a:r>
              <a:rPr sz="2000" b="1" spc="15" dirty="0">
                <a:solidFill>
                  <a:srgbClr val="404040"/>
                </a:solidFill>
                <a:latin typeface="Calibri"/>
                <a:cs typeface="Calibri"/>
              </a:rPr>
              <a:t> </a:t>
            </a:r>
            <a:r>
              <a:rPr sz="2000" b="1" spc="-5" dirty="0">
                <a:solidFill>
                  <a:srgbClr val="404040"/>
                </a:solidFill>
                <a:latin typeface="Calibri"/>
                <a:cs typeface="Calibri"/>
              </a:rPr>
              <a:t>checkbox</a:t>
            </a:r>
            <a:r>
              <a:rPr sz="2000" b="1" spc="-15" dirty="0">
                <a:solidFill>
                  <a:srgbClr val="404040"/>
                </a:solidFill>
                <a:latin typeface="Calibri"/>
                <a:cs typeface="Calibri"/>
              </a:rPr>
              <a:t> </a:t>
            </a:r>
            <a:r>
              <a:rPr sz="2000" b="1" dirty="0">
                <a:solidFill>
                  <a:srgbClr val="404040"/>
                </a:solidFill>
                <a:latin typeface="Calibri"/>
                <a:cs typeface="Calibri"/>
              </a:rPr>
              <a:t>in</a:t>
            </a:r>
            <a:r>
              <a:rPr sz="2000" b="1" spc="-10" dirty="0">
                <a:solidFill>
                  <a:srgbClr val="404040"/>
                </a:solidFill>
                <a:latin typeface="Calibri"/>
                <a:cs typeface="Calibri"/>
              </a:rPr>
              <a:t> </a:t>
            </a:r>
            <a:r>
              <a:rPr sz="2000" b="1" dirty="0">
                <a:solidFill>
                  <a:srgbClr val="404040"/>
                </a:solidFill>
                <a:latin typeface="Calibri"/>
                <a:cs typeface="Calibri"/>
              </a:rPr>
              <a:t>Section</a:t>
            </a:r>
            <a:r>
              <a:rPr sz="2000" b="1" spc="-15" dirty="0">
                <a:solidFill>
                  <a:srgbClr val="404040"/>
                </a:solidFill>
                <a:latin typeface="Calibri"/>
                <a:cs typeface="Calibri"/>
              </a:rPr>
              <a:t> </a:t>
            </a:r>
            <a:r>
              <a:rPr sz="2000" b="1" dirty="0">
                <a:solidFill>
                  <a:srgbClr val="404040"/>
                </a:solidFill>
                <a:latin typeface="Calibri"/>
                <a:cs typeface="Calibri"/>
              </a:rPr>
              <a:t>1 in</a:t>
            </a:r>
            <a:r>
              <a:rPr sz="2000" b="1" spc="-20" dirty="0">
                <a:solidFill>
                  <a:srgbClr val="404040"/>
                </a:solidFill>
                <a:latin typeface="Calibri"/>
                <a:cs typeface="Calibri"/>
              </a:rPr>
              <a:t> </a:t>
            </a:r>
            <a:r>
              <a:rPr sz="2000" b="1" spc="-5" dirty="0">
                <a:solidFill>
                  <a:srgbClr val="404040"/>
                </a:solidFill>
                <a:latin typeface="Calibri"/>
                <a:cs typeface="Calibri"/>
              </a:rPr>
              <a:t>order</a:t>
            </a:r>
            <a:r>
              <a:rPr sz="2000" b="1" spc="5" dirty="0">
                <a:solidFill>
                  <a:srgbClr val="404040"/>
                </a:solidFill>
                <a:latin typeface="Calibri"/>
                <a:cs typeface="Calibri"/>
              </a:rPr>
              <a:t> </a:t>
            </a:r>
            <a:r>
              <a:rPr sz="2000" b="1" spc="-10" dirty="0">
                <a:solidFill>
                  <a:srgbClr val="404040"/>
                </a:solidFill>
                <a:latin typeface="Calibri"/>
                <a:cs typeface="Calibri"/>
              </a:rPr>
              <a:t>to</a:t>
            </a:r>
            <a:r>
              <a:rPr sz="2000" b="1" spc="-5" dirty="0">
                <a:solidFill>
                  <a:srgbClr val="404040"/>
                </a:solidFill>
                <a:latin typeface="Calibri"/>
                <a:cs typeface="Calibri"/>
              </a:rPr>
              <a:t> access </a:t>
            </a:r>
            <a:r>
              <a:rPr sz="2000" b="1" dirty="0">
                <a:solidFill>
                  <a:srgbClr val="404040"/>
                </a:solidFill>
                <a:latin typeface="Calibri"/>
                <a:cs typeface="Calibri"/>
              </a:rPr>
              <a:t>the</a:t>
            </a:r>
            <a:r>
              <a:rPr sz="2000" b="1" spc="-5" dirty="0">
                <a:solidFill>
                  <a:srgbClr val="404040"/>
                </a:solidFill>
                <a:latin typeface="Calibri"/>
                <a:cs typeface="Calibri"/>
              </a:rPr>
              <a:t> </a:t>
            </a:r>
            <a:r>
              <a:rPr sz="2000" b="1" spc="-10" dirty="0">
                <a:solidFill>
                  <a:srgbClr val="404040"/>
                </a:solidFill>
                <a:latin typeface="Calibri"/>
                <a:cs typeface="Calibri"/>
              </a:rPr>
              <a:t>Abbreviated</a:t>
            </a:r>
            <a:r>
              <a:rPr sz="2000" b="1" spc="-5" dirty="0">
                <a:solidFill>
                  <a:srgbClr val="404040"/>
                </a:solidFill>
                <a:latin typeface="Calibri"/>
                <a:cs typeface="Calibri"/>
              </a:rPr>
              <a:t> </a:t>
            </a:r>
            <a:r>
              <a:rPr sz="2000" b="1" dirty="0">
                <a:solidFill>
                  <a:srgbClr val="404040"/>
                </a:solidFill>
                <a:latin typeface="Calibri"/>
                <a:cs typeface="Calibri"/>
              </a:rPr>
              <a:t>IHP</a:t>
            </a:r>
            <a:endParaRPr sz="2000" dirty="0">
              <a:latin typeface="Calibri"/>
              <a:cs typeface="Calibri"/>
            </a:endParaRPr>
          </a:p>
          <a:p>
            <a:pPr marL="514350" indent="-287338">
              <a:lnSpc>
                <a:spcPct val="100000"/>
              </a:lnSpc>
              <a:spcBef>
                <a:spcPts val="940"/>
              </a:spcBef>
              <a:buSzPct val="94736"/>
              <a:buFont typeface="Arial"/>
              <a:buChar char="•"/>
              <a:tabLst>
                <a:tab pos="461963" algn="l"/>
                <a:tab pos="514350" algn="l"/>
              </a:tabLst>
            </a:pPr>
            <a:r>
              <a:rPr sz="1900" spc="-15" dirty="0">
                <a:solidFill>
                  <a:srgbClr val="404040"/>
                </a:solidFill>
                <a:latin typeface="Calibri"/>
                <a:cs typeface="Calibri"/>
              </a:rPr>
              <a:t>Abbreviated</a:t>
            </a:r>
            <a:r>
              <a:rPr sz="1900" spc="25" dirty="0">
                <a:solidFill>
                  <a:srgbClr val="404040"/>
                </a:solidFill>
                <a:latin typeface="Calibri"/>
                <a:cs typeface="Calibri"/>
              </a:rPr>
              <a:t> </a:t>
            </a:r>
            <a:r>
              <a:rPr sz="1900" spc="-30" dirty="0">
                <a:solidFill>
                  <a:srgbClr val="404040"/>
                </a:solidFill>
                <a:latin typeface="Calibri"/>
                <a:cs typeface="Calibri"/>
              </a:rPr>
              <a:t>IHP/APR</a:t>
            </a:r>
            <a:endParaRPr sz="1900" dirty="0">
              <a:latin typeface="Calibri"/>
              <a:cs typeface="Calibri"/>
            </a:endParaRPr>
          </a:p>
          <a:p>
            <a:pPr marL="514350" lvl="1" indent="-287338">
              <a:lnSpc>
                <a:spcPct val="100000"/>
              </a:lnSpc>
              <a:spcBef>
                <a:spcPts val="10"/>
              </a:spcBef>
              <a:buFont typeface="Arial"/>
              <a:buChar char="•"/>
              <a:tabLst>
                <a:tab pos="461963" algn="l"/>
                <a:tab pos="514350" algn="l"/>
              </a:tabLst>
            </a:pPr>
            <a:r>
              <a:rPr sz="1700" dirty="0">
                <a:solidFill>
                  <a:srgbClr val="404040"/>
                </a:solidFill>
                <a:latin typeface="Calibri"/>
                <a:cs typeface="Calibri"/>
              </a:rPr>
              <a:t>Modified</a:t>
            </a:r>
            <a:r>
              <a:rPr sz="1700" spc="-45" dirty="0">
                <a:solidFill>
                  <a:srgbClr val="404040"/>
                </a:solidFill>
                <a:latin typeface="Calibri"/>
                <a:cs typeface="Calibri"/>
              </a:rPr>
              <a:t> </a:t>
            </a:r>
            <a:r>
              <a:rPr sz="1700" spc="-5" dirty="0">
                <a:solidFill>
                  <a:srgbClr val="404040"/>
                </a:solidFill>
                <a:latin typeface="Calibri"/>
                <a:cs typeface="Calibri"/>
              </a:rPr>
              <a:t>version</a:t>
            </a:r>
            <a:r>
              <a:rPr sz="1700" spc="-45" dirty="0">
                <a:solidFill>
                  <a:srgbClr val="404040"/>
                </a:solidFill>
                <a:latin typeface="Calibri"/>
                <a:cs typeface="Calibri"/>
              </a:rPr>
              <a:t> </a:t>
            </a:r>
            <a:r>
              <a:rPr sz="1700" spc="-5" dirty="0">
                <a:solidFill>
                  <a:srgbClr val="404040"/>
                </a:solidFill>
                <a:latin typeface="Calibri"/>
                <a:cs typeface="Calibri"/>
              </a:rPr>
              <a:t>of</a:t>
            </a:r>
            <a:r>
              <a:rPr sz="1700" spc="5" dirty="0">
                <a:solidFill>
                  <a:srgbClr val="404040"/>
                </a:solidFill>
                <a:latin typeface="Calibri"/>
                <a:cs typeface="Calibri"/>
              </a:rPr>
              <a:t> </a:t>
            </a:r>
            <a:r>
              <a:rPr sz="1700" dirty="0">
                <a:solidFill>
                  <a:srgbClr val="404040"/>
                </a:solidFill>
                <a:latin typeface="Calibri"/>
                <a:cs typeface="Calibri"/>
              </a:rPr>
              <a:t>the</a:t>
            </a:r>
            <a:r>
              <a:rPr sz="1700" spc="-15" dirty="0">
                <a:solidFill>
                  <a:srgbClr val="404040"/>
                </a:solidFill>
                <a:latin typeface="Calibri"/>
                <a:cs typeface="Calibri"/>
              </a:rPr>
              <a:t> </a:t>
            </a:r>
            <a:r>
              <a:rPr sz="1700" spc="-5" dirty="0">
                <a:solidFill>
                  <a:srgbClr val="404040"/>
                </a:solidFill>
                <a:latin typeface="Calibri"/>
                <a:cs typeface="Calibri"/>
              </a:rPr>
              <a:t>regular</a:t>
            </a:r>
            <a:r>
              <a:rPr sz="1700" spc="-50" dirty="0">
                <a:solidFill>
                  <a:srgbClr val="404040"/>
                </a:solidFill>
                <a:latin typeface="Calibri"/>
                <a:cs typeface="Calibri"/>
              </a:rPr>
              <a:t> </a:t>
            </a:r>
            <a:r>
              <a:rPr sz="1700" spc="-25" dirty="0">
                <a:solidFill>
                  <a:srgbClr val="404040"/>
                </a:solidFill>
                <a:latin typeface="Calibri"/>
                <a:cs typeface="Calibri"/>
              </a:rPr>
              <a:t>IHP/APR</a:t>
            </a:r>
            <a:endParaRPr sz="1700" dirty="0">
              <a:latin typeface="Calibri"/>
              <a:cs typeface="Calibri"/>
            </a:endParaRPr>
          </a:p>
          <a:p>
            <a:pPr marL="514350" lvl="1" indent="-287338">
              <a:lnSpc>
                <a:spcPct val="100000"/>
              </a:lnSpc>
              <a:spcBef>
                <a:spcPts val="190"/>
              </a:spcBef>
              <a:buFont typeface="Arial"/>
              <a:buChar char="•"/>
              <a:tabLst>
                <a:tab pos="461963" algn="l"/>
                <a:tab pos="514350" algn="l"/>
              </a:tabLst>
            </a:pPr>
            <a:r>
              <a:rPr sz="1700" spc="-5" dirty="0">
                <a:solidFill>
                  <a:srgbClr val="404040"/>
                </a:solidFill>
                <a:latin typeface="Calibri"/>
                <a:cs typeface="Calibri"/>
              </a:rPr>
              <a:t>Requesting</a:t>
            </a:r>
            <a:r>
              <a:rPr sz="1700" spc="-55" dirty="0">
                <a:solidFill>
                  <a:srgbClr val="404040"/>
                </a:solidFill>
                <a:latin typeface="Calibri"/>
                <a:cs typeface="Calibri"/>
              </a:rPr>
              <a:t> </a:t>
            </a:r>
            <a:r>
              <a:rPr sz="1700" dirty="0">
                <a:solidFill>
                  <a:srgbClr val="404040"/>
                </a:solidFill>
                <a:latin typeface="Calibri"/>
                <a:cs typeface="Calibri"/>
              </a:rPr>
              <a:t>less</a:t>
            </a:r>
            <a:r>
              <a:rPr sz="1700" spc="-45" dirty="0">
                <a:solidFill>
                  <a:srgbClr val="404040"/>
                </a:solidFill>
                <a:latin typeface="Calibri"/>
                <a:cs typeface="Calibri"/>
              </a:rPr>
              <a:t> </a:t>
            </a:r>
            <a:r>
              <a:rPr sz="1700" spc="-5" dirty="0">
                <a:solidFill>
                  <a:srgbClr val="404040"/>
                </a:solidFill>
                <a:latin typeface="Calibri"/>
                <a:cs typeface="Calibri"/>
              </a:rPr>
              <a:t>information</a:t>
            </a:r>
            <a:endParaRPr sz="1700" dirty="0">
              <a:latin typeface="Calibri"/>
              <a:cs typeface="Calibri"/>
            </a:endParaRPr>
          </a:p>
          <a:p>
            <a:pPr marL="514350" lvl="1" indent="-287338">
              <a:lnSpc>
                <a:spcPct val="100000"/>
              </a:lnSpc>
              <a:spcBef>
                <a:spcPts val="195"/>
              </a:spcBef>
              <a:buFont typeface="Arial"/>
              <a:buChar char="•"/>
              <a:tabLst>
                <a:tab pos="461963" algn="l"/>
                <a:tab pos="514350" algn="l"/>
              </a:tabLst>
            </a:pPr>
            <a:r>
              <a:rPr sz="1700" dirty="0">
                <a:solidFill>
                  <a:srgbClr val="404040"/>
                </a:solidFill>
                <a:latin typeface="Calibri"/>
                <a:cs typeface="Calibri"/>
              </a:rPr>
              <a:t>Amended</a:t>
            </a:r>
            <a:r>
              <a:rPr sz="1700" spc="-25" dirty="0">
                <a:solidFill>
                  <a:srgbClr val="404040"/>
                </a:solidFill>
                <a:latin typeface="Calibri"/>
                <a:cs typeface="Calibri"/>
              </a:rPr>
              <a:t> </a:t>
            </a:r>
            <a:r>
              <a:rPr sz="1700" spc="-5" dirty="0">
                <a:solidFill>
                  <a:srgbClr val="404040"/>
                </a:solidFill>
                <a:latin typeface="Calibri"/>
                <a:cs typeface="Calibri"/>
              </a:rPr>
              <a:t>certain</a:t>
            </a:r>
            <a:r>
              <a:rPr sz="1700" spc="-35" dirty="0">
                <a:solidFill>
                  <a:srgbClr val="404040"/>
                </a:solidFill>
                <a:latin typeface="Calibri"/>
                <a:cs typeface="Calibri"/>
              </a:rPr>
              <a:t> </a:t>
            </a:r>
            <a:r>
              <a:rPr sz="1700" spc="-10" dirty="0">
                <a:solidFill>
                  <a:srgbClr val="404040"/>
                </a:solidFill>
                <a:latin typeface="Calibri"/>
                <a:cs typeface="Calibri"/>
              </a:rPr>
              <a:t>data</a:t>
            </a:r>
            <a:r>
              <a:rPr sz="1700" spc="-20" dirty="0">
                <a:solidFill>
                  <a:srgbClr val="404040"/>
                </a:solidFill>
                <a:latin typeface="Calibri"/>
                <a:cs typeface="Calibri"/>
              </a:rPr>
              <a:t> </a:t>
            </a:r>
            <a:r>
              <a:rPr sz="1700" spc="-5" dirty="0">
                <a:solidFill>
                  <a:srgbClr val="404040"/>
                </a:solidFill>
                <a:latin typeface="Calibri"/>
                <a:cs typeface="Calibri"/>
              </a:rPr>
              <a:t>fields</a:t>
            </a:r>
            <a:endParaRPr sz="1700" dirty="0">
              <a:latin typeface="Calibri"/>
              <a:cs typeface="Calibri"/>
            </a:endParaRPr>
          </a:p>
          <a:p>
            <a:pPr marL="514350" lvl="1" indent="-287338">
              <a:lnSpc>
                <a:spcPct val="100000"/>
              </a:lnSpc>
              <a:spcBef>
                <a:spcPts val="190"/>
              </a:spcBef>
              <a:buFont typeface="Arial"/>
              <a:buChar char="•"/>
              <a:tabLst>
                <a:tab pos="461963" algn="l"/>
                <a:tab pos="514350" algn="l"/>
              </a:tabLst>
            </a:pPr>
            <a:r>
              <a:rPr sz="1700" spc="-5" dirty="0">
                <a:solidFill>
                  <a:srgbClr val="404040"/>
                </a:solidFill>
                <a:latin typeface="Calibri"/>
                <a:cs typeface="Calibri"/>
              </a:rPr>
              <a:t>Fillable</a:t>
            </a:r>
            <a:r>
              <a:rPr sz="1700" spc="-30" dirty="0">
                <a:solidFill>
                  <a:srgbClr val="404040"/>
                </a:solidFill>
                <a:latin typeface="Calibri"/>
                <a:cs typeface="Calibri"/>
              </a:rPr>
              <a:t> </a:t>
            </a:r>
            <a:r>
              <a:rPr sz="1700" spc="-5" dirty="0">
                <a:solidFill>
                  <a:srgbClr val="404040"/>
                </a:solidFill>
                <a:latin typeface="Calibri"/>
                <a:cs typeface="Calibri"/>
              </a:rPr>
              <a:t>PDF</a:t>
            </a:r>
            <a:r>
              <a:rPr sz="1700" dirty="0">
                <a:solidFill>
                  <a:srgbClr val="404040"/>
                </a:solidFill>
                <a:latin typeface="Calibri"/>
                <a:cs typeface="Calibri"/>
              </a:rPr>
              <a:t> – open</a:t>
            </a:r>
            <a:r>
              <a:rPr sz="1700" spc="-25" dirty="0">
                <a:solidFill>
                  <a:srgbClr val="404040"/>
                </a:solidFill>
                <a:latin typeface="Calibri"/>
                <a:cs typeface="Calibri"/>
              </a:rPr>
              <a:t> </a:t>
            </a:r>
            <a:r>
              <a:rPr sz="1700" dirty="0">
                <a:solidFill>
                  <a:srgbClr val="404040"/>
                </a:solidFill>
                <a:latin typeface="Calibri"/>
                <a:cs typeface="Calibri"/>
              </a:rPr>
              <a:t>with</a:t>
            </a:r>
            <a:r>
              <a:rPr sz="1700" spc="-25" dirty="0">
                <a:solidFill>
                  <a:srgbClr val="404040"/>
                </a:solidFill>
                <a:latin typeface="Calibri"/>
                <a:cs typeface="Calibri"/>
              </a:rPr>
              <a:t> </a:t>
            </a:r>
            <a:r>
              <a:rPr sz="1700" spc="-5" dirty="0">
                <a:solidFill>
                  <a:srgbClr val="404040"/>
                </a:solidFill>
                <a:latin typeface="Calibri"/>
                <a:cs typeface="Calibri"/>
              </a:rPr>
              <a:t>free</a:t>
            </a:r>
            <a:r>
              <a:rPr sz="1700" spc="-10" dirty="0">
                <a:solidFill>
                  <a:srgbClr val="404040"/>
                </a:solidFill>
                <a:latin typeface="Calibri"/>
                <a:cs typeface="Calibri"/>
              </a:rPr>
              <a:t> </a:t>
            </a:r>
            <a:r>
              <a:rPr sz="1700" spc="-5" dirty="0">
                <a:solidFill>
                  <a:srgbClr val="404040"/>
                </a:solidFill>
                <a:latin typeface="Calibri"/>
                <a:cs typeface="Calibri"/>
              </a:rPr>
              <a:t>version</a:t>
            </a:r>
            <a:r>
              <a:rPr sz="1700" spc="-10" dirty="0">
                <a:solidFill>
                  <a:srgbClr val="404040"/>
                </a:solidFill>
                <a:latin typeface="Calibri"/>
                <a:cs typeface="Calibri"/>
              </a:rPr>
              <a:t> </a:t>
            </a:r>
            <a:r>
              <a:rPr sz="1700" dirty="0">
                <a:solidFill>
                  <a:srgbClr val="404040"/>
                </a:solidFill>
                <a:latin typeface="Calibri"/>
                <a:cs typeface="Calibri"/>
              </a:rPr>
              <a:t>of</a:t>
            </a:r>
            <a:r>
              <a:rPr sz="1700" spc="-20" dirty="0">
                <a:solidFill>
                  <a:srgbClr val="404040"/>
                </a:solidFill>
                <a:latin typeface="Calibri"/>
                <a:cs typeface="Calibri"/>
              </a:rPr>
              <a:t> </a:t>
            </a:r>
            <a:r>
              <a:rPr sz="1700" dirty="0">
                <a:solidFill>
                  <a:srgbClr val="404040"/>
                </a:solidFill>
                <a:latin typeface="Calibri"/>
                <a:cs typeface="Calibri"/>
              </a:rPr>
              <a:t>Adobe</a:t>
            </a:r>
            <a:r>
              <a:rPr sz="1700" spc="-25" dirty="0">
                <a:solidFill>
                  <a:srgbClr val="404040"/>
                </a:solidFill>
                <a:latin typeface="Calibri"/>
                <a:cs typeface="Calibri"/>
              </a:rPr>
              <a:t> </a:t>
            </a:r>
            <a:r>
              <a:rPr sz="1700" spc="-5" dirty="0">
                <a:solidFill>
                  <a:srgbClr val="404040"/>
                </a:solidFill>
                <a:latin typeface="Calibri"/>
                <a:cs typeface="Calibri"/>
              </a:rPr>
              <a:t>Acrobat</a:t>
            </a:r>
            <a:r>
              <a:rPr sz="1700" spc="-20" dirty="0">
                <a:solidFill>
                  <a:srgbClr val="404040"/>
                </a:solidFill>
                <a:latin typeface="Calibri"/>
                <a:cs typeface="Calibri"/>
              </a:rPr>
              <a:t> </a:t>
            </a:r>
            <a:r>
              <a:rPr sz="1700" dirty="0">
                <a:solidFill>
                  <a:srgbClr val="404040"/>
                </a:solidFill>
                <a:latin typeface="Calibri"/>
                <a:cs typeface="Calibri"/>
              </a:rPr>
              <a:t>reader</a:t>
            </a:r>
            <a:endParaRPr sz="1700" dirty="0">
              <a:latin typeface="Calibri"/>
              <a:cs typeface="Calibri"/>
            </a:endParaRPr>
          </a:p>
          <a:p>
            <a:pPr marL="514350" indent="-287338">
              <a:lnSpc>
                <a:spcPts val="2280"/>
              </a:lnSpc>
              <a:spcBef>
                <a:spcPts val="1135"/>
              </a:spcBef>
              <a:buSzPct val="94736"/>
              <a:buFont typeface="Arial"/>
              <a:buChar char="•"/>
              <a:tabLst>
                <a:tab pos="461963" algn="l"/>
                <a:tab pos="514350" algn="l"/>
              </a:tabLst>
            </a:pPr>
            <a:r>
              <a:rPr sz="1900" spc="-15" dirty="0">
                <a:solidFill>
                  <a:srgbClr val="404040"/>
                </a:solidFill>
                <a:latin typeface="Calibri"/>
                <a:cs typeface="Calibri"/>
              </a:rPr>
              <a:t>Abbreviated</a:t>
            </a:r>
            <a:r>
              <a:rPr sz="1900" spc="40" dirty="0">
                <a:solidFill>
                  <a:srgbClr val="404040"/>
                </a:solidFill>
                <a:latin typeface="Calibri"/>
                <a:cs typeface="Calibri"/>
              </a:rPr>
              <a:t> </a:t>
            </a:r>
            <a:r>
              <a:rPr sz="1900" spc="-5" dirty="0">
                <a:solidFill>
                  <a:srgbClr val="404040"/>
                </a:solidFill>
                <a:latin typeface="Calibri"/>
                <a:cs typeface="Calibri"/>
              </a:rPr>
              <a:t>Indian</a:t>
            </a:r>
            <a:r>
              <a:rPr sz="1900" spc="20" dirty="0">
                <a:solidFill>
                  <a:srgbClr val="404040"/>
                </a:solidFill>
                <a:latin typeface="Calibri"/>
                <a:cs typeface="Calibri"/>
              </a:rPr>
              <a:t> </a:t>
            </a:r>
            <a:r>
              <a:rPr sz="1900" spc="-10" dirty="0">
                <a:solidFill>
                  <a:srgbClr val="404040"/>
                </a:solidFill>
                <a:latin typeface="Calibri"/>
                <a:cs typeface="Calibri"/>
              </a:rPr>
              <a:t>Housing</a:t>
            </a:r>
            <a:r>
              <a:rPr sz="1900" spc="20" dirty="0">
                <a:solidFill>
                  <a:srgbClr val="404040"/>
                </a:solidFill>
                <a:latin typeface="Calibri"/>
                <a:cs typeface="Calibri"/>
              </a:rPr>
              <a:t> </a:t>
            </a:r>
            <a:r>
              <a:rPr sz="1900" spc="-5" dirty="0">
                <a:solidFill>
                  <a:srgbClr val="404040"/>
                </a:solidFill>
                <a:latin typeface="Calibri"/>
                <a:cs typeface="Calibri"/>
              </a:rPr>
              <a:t>Plan</a:t>
            </a:r>
            <a:r>
              <a:rPr sz="1900" spc="10" dirty="0">
                <a:solidFill>
                  <a:srgbClr val="404040"/>
                </a:solidFill>
                <a:latin typeface="Calibri"/>
                <a:cs typeface="Calibri"/>
              </a:rPr>
              <a:t> </a:t>
            </a:r>
            <a:r>
              <a:rPr sz="1900" spc="-10" dirty="0">
                <a:solidFill>
                  <a:srgbClr val="404040"/>
                </a:solidFill>
                <a:latin typeface="Calibri"/>
                <a:cs typeface="Calibri"/>
              </a:rPr>
              <a:t>(IHP):</a:t>
            </a:r>
            <a:endParaRPr sz="1900" dirty="0">
              <a:latin typeface="Calibri"/>
              <a:cs typeface="Calibri"/>
            </a:endParaRPr>
          </a:p>
          <a:p>
            <a:pPr marL="514350" lvl="1" indent="-287338">
              <a:lnSpc>
                <a:spcPts val="2039"/>
              </a:lnSpc>
              <a:buFont typeface="Arial"/>
              <a:buChar char="•"/>
              <a:tabLst>
                <a:tab pos="461963" algn="l"/>
                <a:tab pos="514350" algn="l"/>
              </a:tabLst>
            </a:pPr>
            <a:r>
              <a:rPr sz="1700" spc="-5" dirty="0">
                <a:solidFill>
                  <a:srgbClr val="404040"/>
                </a:solidFill>
                <a:latin typeface="Calibri"/>
                <a:cs typeface="Calibri"/>
              </a:rPr>
              <a:t>how </a:t>
            </a:r>
            <a:r>
              <a:rPr sz="1700" dirty="0">
                <a:solidFill>
                  <a:srgbClr val="404040"/>
                </a:solidFill>
                <a:latin typeface="Calibri"/>
                <a:cs typeface="Calibri"/>
              </a:rPr>
              <a:t>the</a:t>
            </a:r>
            <a:r>
              <a:rPr sz="1700" spc="-5" dirty="0">
                <a:solidFill>
                  <a:srgbClr val="404040"/>
                </a:solidFill>
                <a:latin typeface="Calibri"/>
                <a:cs typeface="Calibri"/>
              </a:rPr>
              <a:t> IHBG</a:t>
            </a:r>
            <a:r>
              <a:rPr sz="1700" spc="5" dirty="0">
                <a:solidFill>
                  <a:srgbClr val="404040"/>
                </a:solidFill>
                <a:latin typeface="Calibri"/>
                <a:cs typeface="Calibri"/>
              </a:rPr>
              <a:t> </a:t>
            </a:r>
            <a:r>
              <a:rPr sz="1700" spc="-5" dirty="0">
                <a:solidFill>
                  <a:srgbClr val="404040"/>
                </a:solidFill>
                <a:latin typeface="Calibri"/>
                <a:cs typeface="Calibri"/>
              </a:rPr>
              <a:t>recipient</a:t>
            </a:r>
            <a:r>
              <a:rPr sz="1700" spc="-30" dirty="0">
                <a:solidFill>
                  <a:srgbClr val="404040"/>
                </a:solidFill>
                <a:latin typeface="Calibri"/>
                <a:cs typeface="Calibri"/>
              </a:rPr>
              <a:t> </a:t>
            </a:r>
            <a:r>
              <a:rPr sz="1700" dirty="0">
                <a:solidFill>
                  <a:srgbClr val="404040"/>
                </a:solidFill>
                <a:latin typeface="Calibri"/>
                <a:cs typeface="Calibri"/>
              </a:rPr>
              <a:t>will</a:t>
            </a:r>
            <a:r>
              <a:rPr sz="1700" spc="-25" dirty="0">
                <a:solidFill>
                  <a:srgbClr val="404040"/>
                </a:solidFill>
                <a:latin typeface="Calibri"/>
                <a:cs typeface="Calibri"/>
              </a:rPr>
              <a:t> </a:t>
            </a:r>
            <a:r>
              <a:rPr sz="1700" dirty="0">
                <a:solidFill>
                  <a:srgbClr val="404040"/>
                </a:solidFill>
                <a:latin typeface="Calibri"/>
                <a:cs typeface="Calibri"/>
              </a:rPr>
              <a:t>carry</a:t>
            </a:r>
            <a:r>
              <a:rPr sz="1700" spc="-10" dirty="0">
                <a:solidFill>
                  <a:srgbClr val="404040"/>
                </a:solidFill>
                <a:latin typeface="Calibri"/>
                <a:cs typeface="Calibri"/>
              </a:rPr>
              <a:t> </a:t>
            </a:r>
            <a:r>
              <a:rPr sz="1700" dirty="0">
                <a:solidFill>
                  <a:srgbClr val="404040"/>
                </a:solidFill>
                <a:latin typeface="Calibri"/>
                <a:cs typeface="Calibri"/>
              </a:rPr>
              <a:t>out</a:t>
            </a:r>
            <a:r>
              <a:rPr sz="1700" spc="-5" dirty="0">
                <a:solidFill>
                  <a:srgbClr val="404040"/>
                </a:solidFill>
                <a:latin typeface="Calibri"/>
                <a:cs typeface="Calibri"/>
              </a:rPr>
              <a:t> </a:t>
            </a:r>
            <a:r>
              <a:rPr sz="1700" dirty="0">
                <a:solidFill>
                  <a:srgbClr val="404040"/>
                </a:solidFill>
                <a:latin typeface="Calibri"/>
                <a:cs typeface="Calibri"/>
              </a:rPr>
              <a:t>activities</a:t>
            </a:r>
            <a:r>
              <a:rPr sz="1700" spc="-5" dirty="0">
                <a:solidFill>
                  <a:srgbClr val="404040"/>
                </a:solidFill>
                <a:latin typeface="Calibri"/>
                <a:cs typeface="Calibri"/>
              </a:rPr>
              <a:t> or</a:t>
            </a:r>
            <a:r>
              <a:rPr sz="1700" spc="-30" dirty="0">
                <a:solidFill>
                  <a:srgbClr val="404040"/>
                </a:solidFill>
                <a:latin typeface="Calibri"/>
                <a:cs typeface="Calibri"/>
              </a:rPr>
              <a:t> </a:t>
            </a:r>
            <a:r>
              <a:rPr sz="1700" spc="-5" dirty="0">
                <a:solidFill>
                  <a:srgbClr val="404040"/>
                </a:solidFill>
                <a:latin typeface="Calibri"/>
                <a:cs typeface="Calibri"/>
              </a:rPr>
              <a:t>projects</a:t>
            </a:r>
            <a:r>
              <a:rPr sz="1700" spc="-15" dirty="0">
                <a:solidFill>
                  <a:srgbClr val="404040"/>
                </a:solidFill>
                <a:latin typeface="Calibri"/>
                <a:cs typeface="Calibri"/>
              </a:rPr>
              <a:t> </a:t>
            </a:r>
            <a:r>
              <a:rPr sz="1700" spc="-5" dirty="0">
                <a:solidFill>
                  <a:srgbClr val="404040"/>
                </a:solidFill>
                <a:latin typeface="Calibri"/>
                <a:cs typeface="Calibri"/>
              </a:rPr>
              <a:t>that</a:t>
            </a:r>
            <a:r>
              <a:rPr sz="1700" spc="-15" dirty="0">
                <a:solidFill>
                  <a:srgbClr val="404040"/>
                </a:solidFill>
                <a:latin typeface="Calibri"/>
                <a:cs typeface="Calibri"/>
              </a:rPr>
              <a:t> </a:t>
            </a:r>
            <a:r>
              <a:rPr sz="1700" spc="-5" dirty="0">
                <a:solidFill>
                  <a:srgbClr val="404040"/>
                </a:solidFill>
                <a:latin typeface="Calibri"/>
                <a:cs typeface="Calibri"/>
              </a:rPr>
              <a:t>meet</a:t>
            </a:r>
            <a:r>
              <a:rPr sz="1700" spc="15" dirty="0">
                <a:solidFill>
                  <a:srgbClr val="404040"/>
                </a:solidFill>
                <a:latin typeface="Calibri"/>
                <a:cs typeface="Calibri"/>
              </a:rPr>
              <a:t> </a:t>
            </a:r>
            <a:r>
              <a:rPr sz="1700" dirty="0">
                <a:solidFill>
                  <a:srgbClr val="404040"/>
                </a:solidFill>
                <a:latin typeface="Calibri"/>
                <a:cs typeface="Calibri"/>
              </a:rPr>
              <a:t>the</a:t>
            </a:r>
            <a:r>
              <a:rPr sz="1700" spc="-5" dirty="0">
                <a:solidFill>
                  <a:srgbClr val="404040"/>
                </a:solidFill>
                <a:latin typeface="Calibri"/>
                <a:cs typeface="Calibri"/>
              </a:rPr>
              <a:t> requirements</a:t>
            </a:r>
            <a:r>
              <a:rPr sz="1700" spc="-40" dirty="0">
                <a:solidFill>
                  <a:srgbClr val="404040"/>
                </a:solidFill>
                <a:latin typeface="Calibri"/>
                <a:cs typeface="Calibri"/>
              </a:rPr>
              <a:t> </a:t>
            </a:r>
            <a:r>
              <a:rPr sz="1700" spc="-5" dirty="0">
                <a:solidFill>
                  <a:srgbClr val="404040"/>
                </a:solidFill>
                <a:latin typeface="Calibri"/>
                <a:cs typeface="Calibri"/>
              </a:rPr>
              <a:t>of</a:t>
            </a:r>
            <a:r>
              <a:rPr sz="1700" spc="10" dirty="0">
                <a:solidFill>
                  <a:srgbClr val="404040"/>
                </a:solidFill>
                <a:latin typeface="Calibri"/>
                <a:cs typeface="Calibri"/>
              </a:rPr>
              <a:t> </a:t>
            </a:r>
            <a:r>
              <a:rPr sz="1700" dirty="0">
                <a:solidFill>
                  <a:srgbClr val="404040"/>
                </a:solidFill>
                <a:latin typeface="Calibri"/>
                <a:cs typeface="Calibri"/>
              </a:rPr>
              <a:t>the</a:t>
            </a:r>
            <a:r>
              <a:rPr sz="1700" spc="-5" dirty="0">
                <a:solidFill>
                  <a:srgbClr val="404040"/>
                </a:solidFill>
                <a:latin typeface="Calibri"/>
                <a:cs typeface="Calibri"/>
              </a:rPr>
              <a:t> </a:t>
            </a:r>
            <a:r>
              <a:rPr lang="en-US" sz="1700" spc="-5" dirty="0">
                <a:solidFill>
                  <a:srgbClr val="404040"/>
                </a:solidFill>
                <a:latin typeface="Calibri"/>
                <a:cs typeface="Calibri"/>
              </a:rPr>
              <a:t>ARP</a:t>
            </a:r>
            <a:r>
              <a:rPr sz="1700" dirty="0">
                <a:solidFill>
                  <a:srgbClr val="404040"/>
                </a:solidFill>
                <a:latin typeface="Calibri"/>
                <a:cs typeface="Calibri"/>
              </a:rPr>
              <a:t> Act</a:t>
            </a:r>
            <a:endParaRPr sz="1700" dirty="0">
              <a:latin typeface="Calibri"/>
              <a:cs typeface="Calibri"/>
            </a:endParaRPr>
          </a:p>
          <a:p>
            <a:pPr marL="514350" indent="-287338">
              <a:lnSpc>
                <a:spcPts val="2280"/>
              </a:lnSpc>
              <a:spcBef>
                <a:spcPts val="1145"/>
              </a:spcBef>
              <a:buSzPct val="94736"/>
              <a:buFont typeface="Arial"/>
              <a:buChar char="•"/>
              <a:tabLst>
                <a:tab pos="461963" algn="l"/>
                <a:tab pos="514350" algn="l"/>
              </a:tabLst>
            </a:pPr>
            <a:r>
              <a:rPr sz="1900" spc="-5" dirty="0">
                <a:solidFill>
                  <a:srgbClr val="404040"/>
                </a:solidFill>
                <a:latin typeface="Calibri"/>
                <a:cs typeface="Calibri"/>
              </a:rPr>
              <a:t>If</a:t>
            </a:r>
            <a:r>
              <a:rPr sz="1900" spc="-15" dirty="0">
                <a:solidFill>
                  <a:srgbClr val="404040"/>
                </a:solidFill>
                <a:latin typeface="Calibri"/>
                <a:cs typeface="Calibri"/>
              </a:rPr>
              <a:t> </a:t>
            </a:r>
            <a:r>
              <a:rPr sz="1900" spc="-5" dirty="0">
                <a:solidFill>
                  <a:srgbClr val="404040"/>
                </a:solidFill>
                <a:latin typeface="Calibri"/>
                <a:cs typeface="Calibri"/>
              </a:rPr>
              <a:t>no</a:t>
            </a:r>
            <a:r>
              <a:rPr sz="1900" dirty="0">
                <a:solidFill>
                  <a:srgbClr val="404040"/>
                </a:solidFill>
                <a:latin typeface="Calibri"/>
                <a:cs typeface="Calibri"/>
              </a:rPr>
              <a:t> </a:t>
            </a:r>
            <a:r>
              <a:rPr sz="1900" spc="-5" dirty="0">
                <a:solidFill>
                  <a:srgbClr val="404040"/>
                </a:solidFill>
                <a:latin typeface="Calibri"/>
                <a:cs typeface="Calibri"/>
              </a:rPr>
              <a:t>FY</a:t>
            </a:r>
            <a:r>
              <a:rPr sz="1900" spc="-10" dirty="0">
                <a:solidFill>
                  <a:srgbClr val="404040"/>
                </a:solidFill>
                <a:latin typeface="Calibri"/>
                <a:cs typeface="Calibri"/>
              </a:rPr>
              <a:t> </a:t>
            </a:r>
            <a:r>
              <a:rPr sz="1900" spc="-5" dirty="0">
                <a:solidFill>
                  <a:srgbClr val="404040"/>
                </a:solidFill>
                <a:latin typeface="Calibri"/>
                <a:cs typeface="Calibri"/>
              </a:rPr>
              <a:t>202</a:t>
            </a:r>
            <a:r>
              <a:rPr lang="en-US" sz="1900" spc="-5" dirty="0">
                <a:solidFill>
                  <a:srgbClr val="404040"/>
                </a:solidFill>
                <a:latin typeface="Calibri"/>
                <a:cs typeface="Calibri"/>
              </a:rPr>
              <a:t>1</a:t>
            </a:r>
            <a:r>
              <a:rPr sz="1900" spc="10" dirty="0">
                <a:solidFill>
                  <a:srgbClr val="404040"/>
                </a:solidFill>
                <a:latin typeface="Calibri"/>
                <a:cs typeface="Calibri"/>
              </a:rPr>
              <a:t> </a:t>
            </a:r>
            <a:r>
              <a:rPr sz="1900" spc="-5" dirty="0">
                <a:solidFill>
                  <a:srgbClr val="404040"/>
                </a:solidFill>
                <a:latin typeface="Calibri"/>
                <a:cs typeface="Calibri"/>
              </a:rPr>
              <a:t>IHP </a:t>
            </a:r>
            <a:r>
              <a:rPr sz="1900" spc="-10" dirty="0">
                <a:solidFill>
                  <a:srgbClr val="404040"/>
                </a:solidFill>
                <a:latin typeface="Calibri"/>
                <a:cs typeface="Calibri"/>
              </a:rPr>
              <a:t>submitted:</a:t>
            </a:r>
            <a:r>
              <a:rPr sz="1900" spc="15" dirty="0">
                <a:solidFill>
                  <a:srgbClr val="404040"/>
                </a:solidFill>
                <a:latin typeface="Calibri"/>
                <a:cs typeface="Calibri"/>
              </a:rPr>
              <a:t> </a:t>
            </a:r>
            <a:r>
              <a:rPr sz="1900" spc="-10" dirty="0">
                <a:solidFill>
                  <a:srgbClr val="404040"/>
                </a:solidFill>
                <a:latin typeface="Calibri"/>
                <a:cs typeface="Calibri"/>
              </a:rPr>
              <a:t>submit</a:t>
            </a:r>
            <a:r>
              <a:rPr sz="1900" spc="10" dirty="0">
                <a:solidFill>
                  <a:srgbClr val="404040"/>
                </a:solidFill>
                <a:latin typeface="Calibri"/>
                <a:cs typeface="Calibri"/>
              </a:rPr>
              <a:t> </a:t>
            </a:r>
            <a:r>
              <a:rPr sz="1900" spc="-15" dirty="0">
                <a:solidFill>
                  <a:srgbClr val="404040"/>
                </a:solidFill>
                <a:latin typeface="Calibri"/>
                <a:cs typeface="Calibri"/>
              </a:rPr>
              <a:t>Abbreviated</a:t>
            </a:r>
            <a:r>
              <a:rPr sz="1900" spc="45" dirty="0">
                <a:solidFill>
                  <a:srgbClr val="404040"/>
                </a:solidFill>
                <a:latin typeface="Calibri"/>
                <a:cs typeface="Calibri"/>
              </a:rPr>
              <a:t> </a:t>
            </a:r>
            <a:r>
              <a:rPr sz="1900" spc="-5" dirty="0">
                <a:solidFill>
                  <a:srgbClr val="404040"/>
                </a:solidFill>
                <a:latin typeface="Calibri"/>
                <a:cs typeface="Calibri"/>
              </a:rPr>
              <a:t>IHP</a:t>
            </a:r>
            <a:endParaRPr sz="1900" dirty="0">
              <a:latin typeface="Calibri"/>
              <a:cs typeface="Calibri"/>
            </a:endParaRPr>
          </a:p>
          <a:p>
            <a:pPr marL="514350" lvl="1" indent="-287338">
              <a:lnSpc>
                <a:spcPts val="2039"/>
              </a:lnSpc>
              <a:buFont typeface="Arial"/>
              <a:buChar char="•"/>
              <a:tabLst>
                <a:tab pos="461963" algn="l"/>
                <a:tab pos="514350" algn="l"/>
              </a:tabLst>
            </a:pPr>
            <a:r>
              <a:rPr sz="1700" spc="-15" dirty="0">
                <a:solidFill>
                  <a:srgbClr val="404040"/>
                </a:solidFill>
                <a:latin typeface="Calibri"/>
                <a:cs typeface="Calibri"/>
              </a:rPr>
              <a:t>may</a:t>
            </a:r>
            <a:r>
              <a:rPr sz="1700" spc="5" dirty="0">
                <a:solidFill>
                  <a:srgbClr val="404040"/>
                </a:solidFill>
                <a:latin typeface="Calibri"/>
                <a:cs typeface="Calibri"/>
              </a:rPr>
              <a:t> </a:t>
            </a:r>
            <a:r>
              <a:rPr sz="1700" dirty="0">
                <a:solidFill>
                  <a:srgbClr val="404040"/>
                </a:solidFill>
                <a:latin typeface="Calibri"/>
                <a:cs typeface="Calibri"/>
              </a:rPr>
              <a:t>be </a:t>
            </a:r>
            <a:r>
              <a:rPr sz="1700" spc="-10" dirty="0">
                <a:solidFill>
                  <a:srgbClr val="404040"/>
                </a:solidFill>
                <a:latin typeface="Calibri"/>
                <a:cs typeface="Calibri"/>
              </a:rPr>
              <a:t>required</a:t>
            </a:r>
            <a:r>
              <a:rPr sz="1700" spc="-35" dirty="0">
                <a:solidFill>
                  <a:srgbClr val="404040"/>
                </a:solidFill>
                <a:latin typeface="Calibri"/>
                <a:cs typeface="Calibri"/>
              </a:rPr>
              <a:t> </a:t>
            </a:r>
            <a:r>
              <a:rPr sz="1700" spc="-5" dirty="0">
                <a:solidFill>
                  <a:srgbClr val="404040"/>
                </a:solidFill>
                <a:latin typeface="Calibri"/>
                <a:cs typeface="Calibri"/>
              </a:rPr>
              <a:t>to </a:t>
            </a:r>
            <a:r>
              <a:rPr sz="1700" dirty="0">
                <a:solidFill>
                  <a:srgbClr val="404040"/>
                </a:solidFill>
                <a:latin typeface="Calibri"/>
                <a:cs typeface="Calibri"/>
              </a:rPr>
              <a:t>submit</a:t>
            </a:r>
            <a:r>
              <a:rPr sz="1700" spc="-25" dirty="0">
                <a:solidFill>
                  <a:srgbClr val="404040"/>
                </a:solidFill>
                <a:latin typeface="Calibri"/>
                <a:cs typeface="Calibri"/>
              </a:rPr>
              <a:t> </a:t>
            </a:r>
            <a:r>
              <a:rPr sz="1700" spc="-5" dirty="0">
                <a:solidFill>
                  <a:srgbClr val="404040"/>
                </a:solidFill>
                <a:latin typeface="Calibri"/>
                <a:cs typeface="Calibri"/>
              </a:rPr>
              <a:t>additional</a:t>
            </a:r>
            <a:r>
              <a:rPr sz="1700" spc="-50" dirty="0">
                <a:solidFill>
                  <a:srgbClr val="404040"/>
                </a:solidFill>
                <a:latin typeface="Calibri"/>
                <a:cs typeface="Calibri"/>
              </a:rPr>
              <a:t> </a:t>
            </a:r>
            <a:r>
              <a:rPr sz="1700" spc="-5" dirty="0">
                <a:solidFill>
                  <a:srgbClr val="404040"/>
                </a:solidFill>
                <a:latin typeface="Calibri"/>
                <a:cs typeface="Calibri"/>
              </a:rPr>
              <a:t>information</a:t>
            </a:r>
            <a:endParaRPr sz="1700" dirty="0">
              <a:latin typeface="Calibri"/>
              <a:cs typeface="Calibri"/>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54</a:t>
            </a:fld>
            <a:endParaRPr lang="en-US" dirty="0"/>
          </a:p>
        </p:txBody>
      </p:sp>
    </p:spTree>
    <p:extLst>
      <p:ext uri="{BB962C8B-B14F-4D97-AF65-F5344CB8AC3E}">
        <p14:creationId xmlns:p14="http://schemas.microsoft.com/office/powerpoint/2010/main" val="2914865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AEE755-5551-4A0B-B357-7BD73E86E064}"/>
              </a:ext>
            </a:extLst>
          </p:cNvPr>
          <p:cNvPicPr>
            <a:picLocks noChangeAspect="1"/>
          </p:cNvPicPr>
          <p:nvPr/>
        </p:nvPicPr>
        <p:blipFill>
          <a:blip r:embed="rId2"/>
          <a:stretch>
            <a:fillRect/>
          </a:stretch>
        </p:blipFill>
        <p:spPr>
          <a:xfrm>
            <a:off x="120662" y="80495"/>
            <a:ext cx="5611008" cy="6697010"/>
          </a:xfrm>
          <a:prstGeom prst="rect">
            <a:avLst/>
          </a:prstGeom>
        </p:spPr>
      </p:pic>
      <p:grpSp>
        <p:nvGrpSpPr>
          <p:cNvPr id="22" name="Group 21">
            <a:extLst>
              <a:ext uri="{FF2B5EF4-FFF2-40B4-BE49-F238E27FC236}">
                <a16:creationId xmlns:a16="http://schemas.microsoft.com/office/drawing/2014/main" id="{716D00EC-C028-42D4-9E49-271EB429BBAD}"/>
              </a:ext>
            </a:extLst>
          </p:cNvPr>
          <p:cNvGrpSpPr/>
          <p:nvPr/>
        </p:nvGrpSpPr>
        <p:grpSpPr>
          <a:xfrm>
            <a:off x="346019" y="1078012"/>
            <a:ext cx="10665092" cy="1769954"/>
            <a:chOff x="346019" y="1078012"/>
            <a:chExt cx="10665092" cy="1769954"/>
          </a:xfrm>
        </p:grpSpPr>
        <p:sp>
          <p:nvSpPr>
            <p:cNvPr id="5" name="object 10">
              <a:extLst>
                <a:ext uri="{FF2B5EF4-FFF2-40B4-BE49-F238E27FC236}">
                  <a16:creationId xmlns:a16="http://schemas.microsoft.com/office/drawing/2014/main" id="{4CCCFD23-5D13-495D-B27E-C97F3BFF0F67}"/>
                </a:ext>
              </a:extLst>
            </p:cNvPr>
            <p:cNvSpPr txBox="1"/>
            <p:nvPr/>
          </p:nvSpPr>
          <p:spPr>
            <a:xfrm>
              <a:off x="7994861" y="1709834"/>
              <a:ext cx="3016250" cy="1138132"/>
            </a:xfrm>
            <a:prstGeom prst="rect">
              <a:avLst/>
            </a:prstGeom>
            <a:ln w="41148">
              <a:solidFill>
                <a:srgbClr val="FF0000"/>
              </a:solidFill>
            </a:ln>
          </p:spPr>
          <p:txBody>
            <a:bodyPr vert="horz" wrap="square" lIns="0" tIns="29845" rIns="0" bIns="0" rtlCol="0">
              <a:spAutoFit/>
            </a:bodyPr>
            <a:lstStyle/>
            <a:p>
              <a:pPr marL="184785" marR="179070" indent="-635" algn="ctr">
                <a:lnSpc>
                  <a:spcPct val="100000"/>
                </a:lnSpc>
                <a:spcBef>
                  <a:spcPts val="235"/>
                </a:spcBef>
              </a:pPr>
              <a:r>
                <a:rPr sz="1800" spc="-15" dirty="0">
                  <a:latin typeface="Calibri"/>
                  <a:cs typeface="Calibri"/>
                </a:rPr>
                <a:t>NOTE:</a:t>
              </a:r>
              <a:r>
                <a:rPr sz="1800" spc="-10" dirty="0">
                  <a:latin typeface="Calibri"/>
                  <a:cs typeface="Calibri"/>
                </a:rPr>
                <a:t> </a:t>
              </a:r>
              <a:r>
                <a:rPr sz="1800" spc="-50" dirty="0">
                  <a:latin typeface="Calibri"/>
                  <a:cs typeface="Calibri"/>
                </a:rPr>
                <a:t>You</a:t>
              </a:r>
              <a:r>
                <a:rPr sz="1800" spc="-15" dirty="0">
                  <a:latin typeface="Calibri"/>
                  <a:cs typeface="Calibri"/>
                </a:rPr>
                <a:t> </a:t>
              </a:r>
              <a:r>
                <a:rPr sz="1800" spc="-5" dirty="0">
                  <a:latin typeface="Calibri"/>
                  <a:cs typeface="Calibri"/>
                </a:rPr>
                <a:t>must</a:t>
              </a:r>
              <a:r>
                <a:rPr sz="1800" spc="-10" dirty="0">
                  <a:latin typeface="Calibri"/>
                  <a:cs typeface="Calibri"/>
                </a:rPr>
                <a:t> </a:t>
              </a:r>
              <a:r>
                <a:rPr sz="1800" spc="-5" dirty="0">
                  <a:latin typeface="Calibri"/>
                  <a:cs typeface="Calibri"/>
                </a:rPr>
                <a:t>check</a:t>
              </a:r>
              <a:r>
                <a:rPr sz="1800" dirty="0">
                  <a:latin typeface="Calibri"/>
                  <a:cs typeface="Calibri"/>
                </a:rPr>
                <a:t> the </a:t>
              </a:r>
              <a:r>
                <a:rPr sz="1800" spc="5" dirty="0">
                  <a:latin typeface="Calibri"/>
                  <a:cs typeface="Calibri"/>
                </a:rPr>
                <a:t> </a:t>
              </a:r>
              <a:r>
                <a:rPr sz="1800" spc="-5" dirty="0">
                  <a:latin typeface="Calibri"/>
                  <a:cs typeface="Calibri"/>
                </a:rPr>
                <a:t>IHBG-CARES</a:t>
              </a:r>
              <a:r>
                <a:rPr lang="en-US" sz="1800" spc="-5" dirty="0">
                  <a:latin typeface="Calibri"/>
                  <a:cs typeface="Calibri"/>
                </a:rPr>
                <a:t>-ARP </a:t>
              </a:r>
              <a:r>
                <a:rPr sz="1800" spc="-5" dirty="0">
                  <a:latin typeface="Calibri"/>
                  <a:cs typeface="Calibri"/>
                </a:rPr>
                <a:t> </a:t>
              </a:r>
              <a:r>
                <a:rPr sz="1800" spc="-15" dirty="0">
                  <a:latin typeface="Calibri"/>
                  <a:cs typeface="Calibri"/>
                </a:rPr>
                <a:t>box </a:t>
              </a:r>
              <a:r>
                <a:rPr sz="1800" spc="-10" dirty="0">
                  <a:latin typeface="Calibri"/>
                  <a:cs typeface="Calibri"/>
                </a:rPr>
                <a:t>to populate </a:t>
              </a:r>
              <a:r>
                <a:rPr sz="1800" spc="-395" dirty="0">
                  <a:latin typeface="Calibri"/>
                  <a:cs typeface="Calibri"/>
                </a:rPr>
                <a:t> </a:t>
              </a:r>
              <a:r>
                <a:rPr sz="1800" dirty="0">
                  <a:latin typeface="Calibri"/>
                  <a:cs typeface="Calibri"/>
                </a:rPr>
                <a:t>the</a:t>
              </a:r>
              <a:r>
                <a:rPr sz="1800" spc="5" dirty="0">
                  <a:latin typeface="Calibri"/>
                  <a:cs typeface="Calibri"/>
                </a:rPr>
                <a:t> </a:t>
              </a:r>
              <a:r>
                <a:rPr sz="1800" spc="-10" dirty="0">
                  <a:latin typeface="Calibri"/>
                  <a:cs typeface="Calibri"/>
                </a:rPr>
                <a:t>Abbreviated</a:t>
              </a:r>
              <a:r>
                <a:rPr sz="1800" spc="-5" dirty="0">
                  <a:latin typeface="Calibri"/>
                  <a:cs typeface="Calibri"/>
                </a:rPr>
                <a:t> IHP</a:t>
              </a:r>
              <a:endParaRPr sz="1800" dirty="0">
                <a:latin typeface="Calibri"/>
                <a:cs typeface="Calibri"/>
              </a:endParaRPr>
            </a:p>
          </p:txBody>
        </p:sp>
        <p:sp>
          <p:nvSpPr>
            <p:cNvPr id="7" name="Oval 6">
              <a:extLst>
                <a:ext uri="{FF2B5EF4-FFF2-40B4-BE49-F238E27FC236}">
                  <a16:creationId xmlns:a16="http://schemas.microsoft.com/office/drawing/2014/main" id="{48C569A4-A406-4B92-BB3E-6534553CD5CF}"/>
                </a:ext>
              </a:extLst>
            </p:cNvPr>
            <p:cNvSpPr/>
            <p:nvPr/>
          </p:nvSpPr>
          <p:spPr>
            <a:xfrm>
              <a:off x="346019" y="1078012"/>
              <a:ext cx="2194597" cy="2823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449" rtl="0" eaLnBrk="1" fontAlgn="auto" latinLnBrk="0" hangingPunct="1">
                <a:lnSpc>
                  <a:spcPct val="100000"/>
                </a:lnSpc>
                <a:spcBef>
                  <a:spcPts val="0"/>
                </a:spcBef>
                <a:spcAft>
                  <a:spcPts val="0"/>
                </a:spcAft>
                <a:buClrTx/>
                <a:buSzTx/>
                <a:buFontTx/>
                <a:buNone/>
                <a:tabLst/>
                <a:defRPr/>
              </a:pPr>
              <a:endParaRPr kumimoji="0" lang="en-US" sz="101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Connector: Elbow 5">
              <a:extLst>
                <a:ext uri="{FF2B5EF4-FFF2-40B4-BE49-F238E27FC236}">
                  <a16:creationId xmlns:a16="http://schemas.microsoft.com/office/drawing/2014/main" id="{7948BD9E-2CC5-4D95-99D1-721ED2C4F02A}"/>
                </a:ext>
              </a:extLst>
            </p:cNvPr>
            <p:cNvCxnSpPr>
              <a:cxnSpLocks/>
            </p:cNvCxnSpPr>
            <p:nvPr/>
          </p:nvCxnSpPr>
          <p:spPr>
            <a:xfrm>
              <a:off x="2447194" y="1241883"/>
              <a:ext cx="5536783" cy="1037017"/>
            </a:xfrm>
            <a:prstGeom prst="bentConnector3">
              <a:avLst>
                <a:gd name="adj1" fmla="val 50000"/>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6DD380D-7933-438C-A210-ACC8083A19EB}"/>
              </a:ext>
            </a:extLst>
          </p:cNvPr>
          <p:cNvGrpSpPr/>
          <p:nvPr/>
        </p:nvGrpSpPr>
        <p:grpSpPr>
          <a:xfrm>
            <a:off x="120661" y="5703574"/>
            <a:ext cx="11116543" cy="909644"/>
            <a:chOff x="120662" y="5808447"/>
            <a:chExt cx="10648938" cy="683430"/>
          </a:xfrm>
        </p:grpSpPr>
        <p:sp>
          <p:nvSpPr>
            <p:cNvPr id="8" name="Rectangle 7">
              <a:extLst>
                <a:ext uri="{FF2B5EF4-FFF2-40B4-BE49-F238E27FC236}">
                  <a16:creationId xmlns:a16="http://schemas.microsoft.com/office/drawing/2014/main" id="{ADBB8044-57C8-43E7-BD00-CD27EBF0564F}"/>
                </a:ext>
              </a:extLst>
            </p:cNvPr>
            <p:cNvSpPr/>
            <p:nvPr/>
          </p:nvSpPr>
          <p:spPr>
            <a:xfrm>
              <a:off x="6743007" y="5808447"/>
              <a:ext cx="4026593" cy="683430"/>
            </a:xfrm>
            <a:prstGeom prst="rect">
              <a:avLst/>
            </a:prstGeom>
            <a:solidFill>
              <a:schemeClr val="bg1"/>
            </a:solidFill>
            <a:ln w="5715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3667" tIns="53341" rIns="99568" bIns="53341" numCol="1" spcCol="1270" anchor="ctr" anchorCtr="0">
              <a:noAutofit/>
            </a:bodyPr>
            <a:lstStyle/>
            <a:p>
              <a:pPr marL="0" lvl="0" indent="0" defTabSz="622300">
                <a:lnSpc>
                  <a:spcPct val="150000"/>
                </a:lnSpc>
                <a:spcBef>
                  <a:spcPts val="1200"/>
                </a:spcBef>
                <a:spcAft>
                  <a:spcPct val="35000"/>
                </a:spcAft>
                <a:buNone/>
              </a:pPr>
              <a:r>
                <a:rPr lang="en-US" sz="1400" kern="1200" dirty="0">
                  <a:solidFill>
                    <a:schemeClr val="tx1"/>
                  </a:solidFill>
                </a:rPr>
                <a:t>You must enter the IHBG-ARP amount</a:t>
              </a:r>
            </a:p>
            <a:p>
              <a:pPr defTabSz="622300">
                <a:lnSpc>
                  <a:spcPct val="90000"/>
                </a:lnSpc>
                <a:spcBef>
                  <a:spcPct val="0"/>
                </a:spcBef>
                <a:spcAft>
                  <a:spcPct val="35000"/>
                </a:spcAft>
              </a:pPr>
              <a:r>
                <a:rPr lang="en-US" sz="1400" kern="1200" spc="-50" dirty="0">
                  <a:solidFill>
                    <a:schemeClr val="tx1"/>
                  </a:solidFill>
                  <a:latin typeface="Calibri"/>
                  <a:cs typeface="Calibri"/>
                </a:rPr>
                <a:t>You</a:t>
              </a:r>
              <a:r>
                <a:rPr lang="en-US" sz="1400" kern="1200" spc="-15" dirty="0">
                  <a:solidFill>
                    <a:schemeClr val="tx1"/>
                  </a:solidFill>
                  <a:latin typeface="Calibri"/>
                  <a:cs typeface="Calibri"/>
                </a:rPr>
                <a:t> </a:t>
              </a:r>
              <a:r>
                <a:rPr lang="en-US" sz="1400" kern="1200" spc="-5" dirty="0">
                  <a:solidFill>
                    <a:schemeClr val="tx1"/>
                  </a:solidFill>
                  <a:latin typeface="Calibri"/>
                  <a:cs typeface="Calibri"/>
                </a:rPr>
                <a:t>must</a:t>
              </a:r>
              <a:r>
                <a:rPr lang="en-US" sz="1400" kern="1200" spc="-10" dirty="0">
                  <a:solidFill>
                    <a:schemeClr val="tx1"/>
                  </a:solidFill>
                  <a:latin typeface="Calibri"/>
                  <a:cs typeface="Calibri"/>
                </a:rPr>
                <a:t> enter </a:t>
              </a:r>
              <a:r>
                <a:rPr lang="en-US" sz="1400" kern="1200" dirty="0">
                  <a:solidFill>
                    <a:schemeClr val="tx1"/>
                  </a:solidFill>
                  <a:latin typeface="Calibri"/>
                  <a:cs typeface="Calibri"/>
                </a:rPr>
                <a:t>the </a:t>
              </a:r>
              <a:r>
                <a:rPr lang="en-US" sz="1400" kern="1200" spc="5" dirty="0">
                  <a:solidFill>
                    <a:schemeClr val="tx1"/>
                  </a:solidFill>
                  <a:latin typeface="Calibri"/>
                  <a:cs typeface="Calibri"/>
                </a:rPr>
                <a:t> date you are preparing for COVID</a:t>
              </a:r>
              <a:endParaRPr lang="en-US" sz="1400" kern="1200" dirty="0">
                <a:solidFill>
                  <a:schemeClr val="tx1"/>
                </a:solidFill>
              </a:endParaRPr>
            </a:p>
          </p:txBody>
        </p:sp>
        <p:cxnSp>
          <p:nvCxnSpPr>
            <p:cNvPr id="9" name="Straight Arrow Connector 8">
              <a:extLst>
                <a:ext uri="{FF2B5EF4-FFF2-40B4-BE49-F238E27FC236}">
                  <a16:creationId xmlns:a16="http://schemas.microsoft.com/office/drawing/2014/main" id="{486C4741-05B5-4C9B-9366-05B8F2883612}"/>
                </a:ext>
              </a:extLst>
            </p:cNvPr>
            <p:cNvCxnSpPr>
              <a:cxnSpLocks/>
            </p:cNvCxnSpPr>
            <p:nvPr/>
          </p:nvCxnSpPr>
          <p:spPr>
            <a:xfrm>
              <a:off x="5371656" y="6307638"/>
              <a:ext cx="1601136"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E54670E-1C5C-4FE7-A55F-55D88BE8835E}"/>
                </a:ext>
              </a:extLst>
            </p:cNvPr>
            <p:cNvCxnSpPr>
              <a:cxnSpLocks/>
            </p:cNvCxnSpPr>
            <p:nvPr/>
          </p:nvCxnSpPr>
          <p:spPr>
            <a:xfrm flipV="1">
              <a:off x="5371656" y="6084049"/>
              <a:ext cx="1601136" cy="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Flowchart: Process 10">
              <a:extLst>
                <a:ext uri="{FF2B5EF4-FFF2-40B4-BE49-F238E27FC236}">
                  <a16:creationId xmlns:a16="http://schemas.microsoft.com/office/drawing/2014/main" id="{FD815082-53A9-4770-B2EE-39A5F6B11487}"/>
                </a:ext>
              </a:extLst>
            </p:cNvPr>
            <p:cNvSpPr/>
            <p:nvPr/>
          </p:nvSpPr>
          <p:spPr>
            <a:xfrm>
              <a:off x="120662" y="5954552"/>
              <a:ext cx="2998687" cy="423246"/>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449" rtl="0" eaLnBrk="1" fontAlgn="auto" latinLnBrk="0" hangingPunct="1">
                <a:lnSpc>
                  <a:spcPct val="100000"/>
                </a:lnSpc>
                <a:spcBef>
                  <a:spcPts val="0"/>
                </a:spcBef>
                <a:spcAft>
                  <a:spcPts val="0"/>
                </a:spcAft>
                <a:buClrTx/>
                <a:buSzTx/>
                <a:buFontTx/>
                <a:buNone/>
                <a:tabLst/>
                <a:defRPr/>
              </a:pPr>
              <a:endParaRPr kumimoji="0" lang="en-US" sz="101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D674CB57-B3FD-40BC-990B-BC27A1A72088}"/>
                </a:ext>
              </a:extLst>
            </p:cNvPr>
            <p:cNvCxnSpPr>
              <a:cxnSpLocks/>
            </p:cNvCxnSpPr>
            <p:nvPr/>
          </p:nvCxnSpPr>
          <p:spPr>
            <a:xfrm flipH="1">
              <a:off x="2755175" y="6256928"/>
              <a:ext cx="1054825" cy="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8F8139-BE66-4F74-B9E6-984064E46327}"/>
                </a:ext>
              </a:extLst>
            </p:cNvPr>
            <p:cNvCxnSpPr>
              <a:cxnSpLocks/>
            </p:cNvCxnSpPr>
            <p:nvPr/>
          </p:nvCxnSpPr>
          <p:spPr>
            <a:xfrm flipV="1">
              <a:off x="2802624" y="6088079"/>
              <a:ext cx="1116233" cy="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FAE75BD6-281F-4F0D-81E7-4110E4CDADD5}"/>
              </a:ext>
            </a:extLst>
          </p:cNvPr>
          <p:cNvSpPr txBox="1"/>
          <p:nvPr/>
        </p:nvSpPr>
        <p:spPr>
          <a:xfrm>
            <a:off x="6476579" y="95573"/>
            <a:ext cx="5569989" cy="707886"/>
          </a:xfrm>
          <a:prstGeom prst="rect">
            <a:avLst/>
          </a:prstGeom>
          <a:solidFill>
            <a:schemeClr val="tx1"/>
          </a:solidFill>
        </p:spPr>
        <p:txBody>
          <a:bodyPr wrap="square">
            <a:spAutoFit/>
          </a:bodyPr>
          <a:lstStyle/>
          <a:p>
            <a:r>
              <a:rPr lang="en-US" sz="4000" spc="-65" dirty="0">
                <a:solidFill>
                  <a:schemeClr val="bg1"/>
                </a:solidFill>
              </a:rPr>
              <a:t>Abbreviated</a:t>
            </a:r>
            <a:r>
              <a:rPr lang="en-US" sz="4000" spc="-100" dirty="0">
                <a:solidFill>
                  <a:schemeClr val="bg1"/>
                </a:solidFill>
              </a:rPr>
              <a:t> </a:t>
            </a:r>
            <a:r>
              <a:rPr lang="en-US" sz="4000" spc="-105" dirty="0">
                <a:solidFill>
                  <a:schemeClr val="bg1"/>
                </a:solidFill>
              </a:rPr>
              <a:t>IHP/APR</a:t>
            </a:r>
            <a:r>
              <a:rPr lang="en-US" sz="4000" spc="-130" dirty="0">
                <a:solidFill>
                  <a:schemeClr val="bg1"/>
                </a:solidFill>
              </a:rPr>
              <a:t> </a:t>
            </a:r>
            <a:r>
              <a:rPr lang="en-US" sz="4000" spc="-55" dirty="0">
                <a:solidFill>
                  <a:schemeClr val="bg1"/>
                </a:solidFill>
              </a:rPr>
              <a:t>Form</a:t>
            </a:r>
            <a:r>
              <a:rPr lang="en-US" sz="4000" spc="-145" dirty="0">
                <a:solidFill>
                  <a:schemeClr val="bg1"/>
                </a:solidFill>
              </a:rPr>
              <a:t> </a:t>
            </a:r>
            <a:endParaRPr lang="en-US" sz="4000" dirty="0">
              <a:solidFill>
                <a:schemeClr val="bg1"/>
              </a:solidFill>
            </a:endParaRPr>
          </a:p>
        </p:txBody>
      </p:sp>
      <p:sp>
        <p:nvSpPr>
          <p:cNvPr id="16" name="Slide Number Placeholder 15"/>
          <p:cNvSpPr>
            <a:spLocks noGrp="1"/>
          </p:cNvSpPr>
          <p:nvPr>
            <p:ph type="sldNum" sz="quarter" idx="12"/>
          </p:nvPr>
        </p:nvSpPr>
        <p:spPr/>
        <p:txBody>
          <a:bodyPr/>
          <a:lstStyle/>
          <a:p>
            <a:fld id="{D28F98DD-89AA-4B78-9B4B-21F3862CAE90}" type="slidenum">
              <a:rPr lang="en-US" smtClean="0"/>
              <a:t>55</a:t>
            </a:fld>
            <a:endParaRPr lang="en-US" dirty="0"/>
          </a:p>
        </p:txBody>
      </p:sp>
    </p:spTree>
    <p:extLst>
      <p:ext uri="{BB962C8B-B14F-4D97-AF65-F5344CB8AC3E}">
        <p14:creationId xmlns:p14="http://schemas.microsoft.com/office/powerpoint/2010/main" val="26813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A39015-F645-4374-B94A-C064EF797135}"/>
              </a:ext>
            </a:extLst>
          </p:cNvPr>
          <p:cNvPicPr>
            <a:picLocks noChangeAspect="1"/>
          </p:cNvPicPr>
          <p:nvPr/>
        </p:nvPicPr>
        <p:blipFill>
          <a:blip r:embed="rId2"/>
          <a:stretch>
            <a:fillRect/>
          </a:stretch>
        </p:blipFill>
        <p:spPr>
          <a:xfrm>
            <a:off x="785446" y="91440"/>
            <a:ext cx="9545423" cy="6604000"/>
          </a:xfrm>
          <a:prstGeom prst="rect">
            <a:avLst/>
          </a:prstGeom>
        </p:spPr>
      </p:pic>
      <p:sp>
        <p:nvSpPr>
          <p:cNvPr id="7" name="Slide Number Placeholder 6"/>
          <p:cNvSpPr>
            <a:spLocks noGrp="1"/>
          </p:cNvSpPr>
          <p:nvPr>
            <p:ph type="sldNum" sz="quarter" idx="12"/>
          </p:nvPr>
        </p:nvSpPr>
        <p:spPr/>
        <p:txBody>
          <a:bodyPr/>
          <a:lstStyle/>
          <a:p>
            <a:fld id="{E760783A-A40A-4A5E-95F7-ACFE048AA298}" type="slidenum">
              <a:rPr lang="en-US" smtClean="0"/>
              <a:t>56</a:t>
            </a:fld>
            <a:endParaRPr lang="en-US" dirty="0"/>
          </a:p>
        </p:txBody>
      </p:sp>
    </p:spTree>
    <p:extLst>
      <p:ext uri="{BB962C8B-B14F-4D97-AF65-F5344CB8AC3E}">
        <p14:creationId xmlns:p14="http://schemas.microsoft.com/office/powerpoint/2010/main" val="3434085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A3FC4B-5111-4DA6-9E2E-2D6616D90287}"/>
              </a:ext>
            </a:extLst>
          </p:cNvPr>
          <p:cNvPicPr>
            <a:picLocks noChangeAspect="1"/>
          </p:cNvPicPr>
          <p:nvPr/>
        </p:nvPicPr>
        <p:blipFill>
          <a:blip r:embed="rId2"/>
          <a:stretch>
            <a:fillRect/>
          </a:stretch>
        </p:blipFill>
        <p:spPr>
          <a:xfrm>
            <a:off x="44563" y="142241"/>
            <a:ext cx="6539118" cy="6340662"/>
          </a:xfrm>
          <a:prstGeom prst="rect">
            <a:avLst/>
          </a:prstGeom>
        </p:spPr>
      </p:pic>
      <p:sp>
        <p:nvSpPr>
          <p:cNvPr id="2" name="Rectangle 1">
            <a:extLst>
              <a:ext uri="{FF2B5EF4-FFF2-40B4-BE49-F238E27FC236}">
                <a16:creationId xmlns:a16="http://schemas.microsoft.com/office/drawing/2014/main" id="{DA1572CB-6D7D-4779-B64F-6492B2BBF58D}"/>
              </a:ext>
            </a:extLst>
          </p:cNvPr>
          <p:cNvSpPr/>
          <p:nvPr/>
        </p:nvSpPr>
        <p:spPr>
          <a:xfrm>
            <a:off x="7899991" y="0"/>
            <a:ext cx="4247446"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PROGRAM DESCRIPTIONS</a:t>
            </a:r>
          </a:p>
        </p:txBody>
      </p:sp>
      <p:sp>
        <p:nvSpPr>
          <p:cNvPr id="8" name="Slide Number Placeholder 7"/>
          <p:cNvSpPr>
            <a:spLocks noGrp="1"/>
          </p:cNvSpPr>
          <p:nvPr>
            <p:ph type="sldNum" sz="quarter" idx="12"/>
          </p:nvPr>
        </p:nvSpPr>
        <p:spPr/>
        <p:txBody>
          <a:bodyPr/>
          <a:lstStyle/>
          <a:p>
            <a:fld id="{E760783A-A40A-4A5E-95F7-ACFE048AA298}" type="slidenum">
              <a:rPr lang="en-US" smtClean="0"/>
              <a:t>57</a:t>
            </a:fld>
            <a:endParaRPr lang="en-US" dirty="0"/>
          </a:p>
        </p:txBody>
      </p:sp>
    </p:spTree>
    <p:extLst>
      <p:ext uri="{BB962C8B-B14F-4D97-AF65-F5344CB8AC3E}">
        <p14:creationId xmlns:p14="http://schemas.microsoft.com/office/powerpoint/2010/main" val="3478518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263" y="297753"/>
            <a:ext cx="9818046" cy="751488"/>
          </a:xfrm>
          <a:prstGeom prst="rect">
            <a:avLst/>
          </a:prstGeom>
        </p:spPr>
        <p:txBody>
          <a:bodyPr vert="horz" wrap="square" lIns="0" tIns="12700" rIns="0" bIns="0" rtlCol="0">
            <a:spAutoFit/>
          </a:bodyPr>
          <a:lstStyle/>
          <a:p>
            <a:pPr marL="12700">
              <a:lnSpc>
                <a:spcPct val="100000"/>
              </a:lnSpc>
              <a:spcBef>
                <a:spcPts val="100"/>
              </a:spcBef>
            </a:pPr>
            <a:r>
              <a:rPr spc="-65" dirty="0"/>
              <a:t>Abbreviated</a:t>
            </a:r>
            <a:r>
              <a:rPr spc="-100" dirty="0"/>
              <a:t> </a:t>
            </a:r>
            <a:r>
              <a:rPr spc="-105" dirty="0"/>
              <a:t>IHP/APR</a:t>
            </a:r>
            <a:r>
              <a:rPr spc="-130" dirty="0"/>
              <a:t> </a:t>
            </a:r>
            <a:r>
              <a:rPr spc="-55" dirty="0"/>
              <a:t>Form</a:t>
            </a:r>
            <a:r>
              <a:rPr lang="en-US" spc="-55" dirty="0"/>
              <a:t> </a:t>
            </a:r>
            <a:r>
              <a:rPr sz="2800" spc="-50" dirty="0"/>
              <a:t>(Continued)</a:t>
            </a:r>
            <a:endParaRPr sz="2800" dirty="0"/>
          </a:p>
        </p:txBody>
      </p:sp>
      <p:sp>
        <p:nvSpPr>
          <p:cNvPr id="3" name="object 3"/>
          <p:cNvSpPr txBox="1"/>
          <p:nvPr/>
        </p:nvSpPr>
        <p:spPr>
          <a:xfrm>
            <a:off x="9565334" y="2287586"/>
            <a:ext cx="2502617" cy="1120820"/>
          </a:xfrm>
          <a:prstGeom prst="rect">
            <a:avLst/>
          </a:prstGeom>
        </p:spPr>
        <p:txBody>
          <a:bodyPr vert="horz" wrap="square" lIns="0" tIns="12700" rIns="0" bIns="0" rtlCol="0">
            <a:spAutoFit/>
          </a:bodyPr>
          <a:lstStyle/>
          <a:p>
            <a:pPr marL="12700" marR="5080" algn="ctr">
              <a:lnSpc>
                <a:spcPct val="100000"/>
              </a:lnSpc>
              <a:spcBef>
                <a:spcPts val="100"/>
              </a:spcBef>
            </a:pPr>
            <a:r>
              <a:rPr sz="3600" spc="-15" dirty="0">
                <a:latin typeface="Calibri"/>
                <a:cs typeface="Calibri"/>
              </a:rPr>
              <a:t>Program </a:t>
            </a:r>
            <a:r>
              <a:rPr sz="3600" spc="-10" dirty="0">
                <a:latin typeface="Calibri"/>
                <a:cs typeface="Calibri"/>
              </a:rPr>
              <a:t> </a:t>
            </a:r>
            <a:r>
              <a:rPr sz="3600" spc="-5" dirty="0">
                <a:latin typeface="Calibri"/>
                <a:cs typeface="Calibri"/>
              </a:rPr>
              <a:t>Descr</a:t>
            </a:r>
            <a:r>
              <a:rPr sz="3600" spc="-15" dirty="0">
                <a:latin typeface="Calibri"/>
                <a:cs typeface="Calibri"/>
              </a:rPr>
              <a:t>i</a:t>
            </a:r>
            <a:r>
              <a:rPr sz="3600" spc="-10" dirty="0">
                <a:latin typeface="Calibri"/>
                <a:cs typeface="Calibri"/>
              </a:rPr>
              <a:t>p</a:t>
            </a:r>
            <a:r>
              <a:rPr sz="3600" dirty="0">
                <a:latin typeface="Calibri"/>
                <a:cs typeface="Calibri"/>
              </a:rPr>
              <a:t>t</a:t>
            </a:r>
            <a:r>
              <a:rPr sz="3600" spc="-10" dirty="0">
                <a:latin typeface="Calibri"/>
                <a:cs typeface="Calibri"/>
              </a:rPr>
              <a:t>i</a:t>
            </a:r>
            <a:r>
              <a:rPr sz="3600" spc="-5" dirty="0">
                <a:latin typeface="Calibri"/>
                <a:cs typeface="Calibri"/>
              </a:rPr>
              <a:t>on</a:t>
            </a:r>
            <a:r>
              <a:rPr lang="en-US" sz="3600" spc="-5" dirty="0">
                <a:latin typeface="Calibri"/>
                <a:cs typeface="Calibri"/>
              </a:rPr>
              <a:t>s</a:t>
            </a:r>
            <a:endParaRPr sz="3600" dirty="0">
              <a:latin typeface="Calibri"/>
              <a:cs typeface="Calibri"/>
            </a:endParaRPr>
          </a:p>
        </p:txBody>
      </p:sp>
      <p:grpSp>
        <p:nvGrpSpPr>
          <p:cNvPr id="4" name="object 4"/>
          <p:cNvGrpSpPr/>
          <p:nvPr/>
        </p:nvGrpSpPr>
        <p:grpSpPr>
          <a:xfrm>
            <a:off x="353558" y="1307805"/>
            <a:ext cx="9152127" cy="4901112"/>
            <a:chOff x="1196339" y="1807097"/>
            <a:chExt cx="8915400" cy="4401820"/>
          </a:xfrm>
        </p:grpSpPr>
        <p:pic>
          <p:nvPicPr>
            <p:cNvPr id="5" name="object 5"/>
            <p:cNvPicPr/>
            <p:nvPr/>
          </p:nvPicPr>
          <p:blipFill>
            <a:blip r:embed="rId2" cstate="print"/>
            <a:stretch>
              <a:fillRect/>
            </a:stretch>
          </p:blipFill>
          <p:spPr>
            <a:xfrm>
              <a:off x="1225835" y="1807097"/>
              <a:ext cx="2775856" cy="3016169"/>
            </a:xfrm>
            <a:prstGeom prst="rect">
              <a:avLst/>
            </a:prstGeom>
          </p:spPr>
        </p:pic>
        <p:sp>
          <p:nvSpPr>
            <p:cNvPr id="6" name="object 6"/>
            <p:cNvSpPr/>
            <p:nvPr/>
          </p:nvSpPr>
          <p:spPr>
            <a:xfrm>
              <a:off x="1210817" y="1885949"/>
              <a:ext cx="2796540" cy="2356485"/>
            </a:xfrm>
            <a:custGeom>
              <a:avLst/>
              <a:gdLst/>
              <a:ahLst/>
              <a:cxnLst/>
              <a:rect l="l" t="t" r="r" b="b"/>
              <a:pathLst>
                <a:path w="2796540" h="2356485">
                  <a:moveTo>
                    <a:pt x="0" y="457200"/>
                  </a:moveTo>
                  <a:lnTo>
                    <a:pt x="2788920" y="457200"/>
                  </a:lnTo>
                  <a:lnTo>
                    <a:pt x="2788920" y="0"/>
                  </a:lnTo>
                  <a:lnTo>
                    <a:pt x="0" y="0"/>
                  </a:lnTo>
                  <a:lnTo>
                    <a:pt x="0" y="457200"/>
                  </a:lnTo>
                  <a:close/>
                </a:path>
                <a:path w="2796540" h="2356485">
                  <a:moveTo>
                    <a:pt x="3047" y="1042415"/>
                  </a:moveTo>
                  <a:lnTo>
                    <a:pt x="2421635" y="1042415"/>
                  </a:lnTo>
                  <a:lnTo>
                    <a:pt x="2421635" y="585215"/>
                  </a:lnTo>
                  <a:lnTo>
                    <a:pt x="3047" y="585215"/>
                  </a:lnTo>
                  <a:lnTo>
                    <a:pt x="3047" y="1042415"/>
                  </a:lnTo>
                  <a:close/>
                </a:path>
                <a:path w="2796540" h="2356485">
                  <a:moveTo>
                    <a:pt x="7619" y="2356104"/>
                  </a:moveTo>
                  <a:lnTo>
                    <a:pt x="2796539" y="2356104"/>
                  </a:lnTo>
                  <a:lnTo>
                    <a:pt x="2796539" y="1976628"/>
                  </a:lnTo>
                  <a:lnTo>
                    <a:pt x="7619" y="1976628"/>
                  </a:lnTo>
                  <a:lnTo>
                    <a:pt x="7619" y="2356104"/>
                  </a:lnTo>
                  <a:close/>
                </a:path>
              </a:pathLst>
            </a:custGeom>
            <a:ln w="28956">
              <a:solidFill>
                <a:srgbClr val="FF0000"/>
              </a:solidFill>
            </a:ln>
          </p:spPr>
          <p:txBody>
            <a:bodyPr wrap="square" lIns="0" tIns="0" rIns="0" bIns="0" rtlCol="0"/>
            <a:lstStyle/>
            <a:p>
              <a:endParaRPr dirty="0"/>
            </a:p>
          </p:txBody>
        </p:sp>
        <p:pic>
          <p:nvPicPr>
            <p:cNvPr id="7" name="object 7"/>
            <p:cNvPicPr/>
            <p:nvPr/>
          </p:nvPicPr>
          <p:blipFill>
            <a:blip r:embed="rId3" cstate="print"/>
            <a:stretch>
              <a:fillRect/>
            </a:stretch>
          </p:blipFill>
          <p:spPr>
            <a:xfrm>
              <a:off x="4665078" y="1914239"/>
              <a:ext cx="5353590" cy="1089564"/>
            </a:xfrm>
            <a:prstGeom prst="rect">
              <a:avLst/>
            </a:prstGeom>
          </p:spPr>
        </p:pic>
        <p:sp>
          <p:nvSpPr>
            <p:cNvPr id="8" name="object 8"/>
            <p:cNvSpPr/>
            <p:nvPr/>
          </p:nvSpPr>
          <p:spPr>
            <a:xfrm>
              <a:off x="4581905" y="1826513"/>
              <a:ext cx="5515610" cy="1191895"/>
            </a:xfrm>
            <a:custGeom>
              <a:avLst/>
              <a:gdLst/>
              <a:ahLst/>
              <a:cxnLst/>
              <a:rect l="l" t="t" r="r" b="b"/>
              <a:pathLst>
                <a:path w="5515609" h="1191895">
                  <a:moveTo>
                    <a:pt x="0" y="1191767"/>
                  </a:moveTo>
                  <a:lnTo>
                    <a:pt x="5515356" y="1191767"/>
                  </a:lnTo>
                  <a:lnTo>
                    <a:pt x="5515356" y="0"/>
                  </a:lnTo>
                  <a:lnTo>
                    <a:pt x="0" y="0"/>
                  </a:lnTo>
                  <a:lnTo>
                    <a:pt x="0" y="1191767"/>
                  </a:lnTo>
                  <a:close/>
                </a:path>
              </a:pathLst>
            </a:custGeom>
            <a:ln w="28956">
              <a:solidFill>
                <a:srgbClr val="FF0000"/>
              </a:solidFill>
            </a:ln>
          </p:spPr>
          <p:txBody>
            <a:bodyPr wrap="square" lIns="0" tIns="0" rIns="0" bIns="0" rtlCol="0"/>
            <a:lstStyle/>
            <a:p>
              <a:endParaRPr dirty="0"/>
            </a:p>
          </p:txBody>
        </p:sp>
        <p:sp>
          <p:nvSpPr>
            <p:cNvPr id="9" name="object 9"/>
            <p:cNvSpPr/>
            <p:nvPr/>
          </p:nvSpPr>
          <p:spPr>
            <a:xfrm>
              <a:off x="3997070" y="2100325"/>
              <a:ext cx="551815" cy="144780"/>
            </a:xfrm>
            <a:custGeom>
              <a:avLst/>
              <a:gdLst/>
              <a:ahLst/>
              <a:cxnLst/>
              <a:rect l="l" t="t" r="r" b="b"/>
              <a:pathLst>
                <a:path w="551814" h="144780">
                  <a:moveTo>
                    <a:pt x="463260" y="116171"/>
                  </a:moveTo>
                  <a:lnTo>
                    <a:pt x="457834" y="144652"/>
                  </a:lnTo>
                  <a:lnTo>
                    <a:pt x="548623" y="118872"/>
                  </a:lnTo>
                  <a:lnTo>
                    <a:pt x="477519" y="118872"/>
                  </a:lnTo>
                  <a:lnTo>
                    <a:pt x="463260" y="116171"/>
                  </a:lnTo>
                  <a:close/>
                </a:path>
                <a:path w="551814" h="144780">
                  <a:moveTo>
                    <a:pt x="468675" y="87739"/>
                  </a:moveTo>
                  <a:lnTo>
                    <a:pt x="463260" y="116171"/>
                  </a:lnTo>
                  <a:lnTo>
                    <a:pt x="477519" y="118872"/>
                  </a:lnTo>
                  <a:lnTo>
                    <a:pt x="482853" y="90424"/>
                  </a:lnTo>
                  <a:lnTo>
                    <a:pt x="468675" y="87739"/>
                  </a:lnTo>
                  <a:close/>
                </a:path>
                <a:path w="551814" h="144780">
                  <a:moveTo>
                    <a:pt x="474090" y="59309"/>
                  </a:moveTo>
                  <a:lnTo>
                    <a:pt x="468675" y="87739"/>
                  </a:lnTo>
                  <a:lnTo>
                    <a:pt x="482853" y="90424"/>
                  </a:lnTo>
                  <a:lnTo>
                    <a:pt x="477519" y="118872"/>
                  </a:lnTo>
                  <a:lnTo>
                    <a:pt x="548623" y="118872"/>
                  </a:lnTo>
                  <a:lnTo>
                    <a:pt x="551306" y="118110"/>
                  </a:lnTo>
                  <a:lnTo>
                    <a:pt x="474090" y="59309"/>
                  </a:lnTo>
                  <a:close/>
                </a:path>
                <a:path w="551814" h="144780">
                  <a:moveTo>
                    <a:pt x="5333" y="0"/>
                  </a:moveTo>
                  <a:lnTo>
                    <a:pt x="0" y="28448"/>
                  </a:lnTo>
                  <a:lnTo>
                    <a:pt x="463260" y="116171"/>
                  </a:lnTo>
                  <a:lnTo>
                    <a:pt x="468675" y="87739"/>
                  </a:lnTo>
                  <a:lnTo>
                    <a:pt x="5333" y="0"/>
                  </a:lnTo>
                  <a:close/>
                </a:path>
              </a:pathLst>
            </a:custGeom>
            <a:solidFill>
              <a:srgbClr val="FF0000"/>
            </a:solidFill>
          </p:spPr>
          <p:txBody>
            <a:bodyPr wrap="square" lIns="0" tIns="0" rIns="0" bIns="0" rtlCol="0"/>
            <a:lstStyle/>
            <a:p>
              <a:endParaRPr dirty="0"/>
            </a:p>
          </p:txBody>
        </p:sp>
        <p:pic>
          <p:nvPicPr>
            <p:cNvPr id="10" name="object 10"/>
            <p:cNvPicPr/>
            <p:nvPr/>
          </p:nvPicPr>
          <p:blipFill>
            <a:blip r:embed="rId4" cstate="print"/>
            <a:stretch>
              <a:fillRect/>
            </a:stretch>
          </p:blipFill>
          <p:spPr>
            <a:xfrm>
              <a:off x="4695668" y="3115055"/>
              <a:ext cx="5302539" cy="2173224"/>
            </a:xfrm>
            <a:prstGeom prst="rect">
              <a:avLst/>
            </a:prstGeom>
          </p:spPr>
        </p:pic>
        <p:sp>
          <p:nvSpPr>
            <p:cNvPr id="11" name="object 11"/>
            <p:cNvSpPr/>
            <p:nvPr/>
          </p:nvSpPr>
          <p:spPr>
            <a:xfrm>
              <a:off x="4581905" y="3100577"/>
              <a:ext cx="5515610" cy="2202180"/>
            </a:xfrm>
            <a:custGeom>
              <a:avLst/>
              <a:gdLst/>
              <a:ahLst/>
              <a:cxnLst/>
              <a:rect l="l" t="t" r="r" b="b"/>
              <a:pathLst>
                <a:path w="5515609" h="2202179">
                  <a:moveTo>
                    <a:pt x="0" y="2202180"/>
                  </a:moveTo>
                  <a:lnTo>
                    <a:pt x="5515356" y="2202180"/>
                  </a:lnTo>
                  <a:lnTo>
                    <a:pt x="5515356" y="0"/>
                  </a:lnTo>
                  <a:lnTo>
                    <a:pt x="0" y="0"/>
                  </a:lnTo>
                  <a:lnTo>
                    <a:pt x="0" y="2202180"/>
                  </a:lnTo>
                  <a:close/>
                </a:path>
              </a:pathLst>
            </a:custGeom>
            <a:ln w="28956">
              <a:solidFill>
                <a:srgbClr val="FF0000"/>
              </a:solidFill>
            </a:ln>
          </p:spPr>
          <p:txBody>
            <a:bodyPr wrap="square" lIns="0" tIns="0" rIns="0" bIns="0" rtlCol="0"/>
            <a:lstStyle/>
            <a:p>
              <a:endParaRPr dirty="0"/>
            </a:p>
          </p:txBody>
        </p:sp>
        <p:sp>
          <p:nvSpPr>
            <p:cNvPr id="12" name="object 12"/>
            <p:cNvSpPr/>
            <p:nvPr/>
          </p:nvSpPr>
          <p:spPr>
            <a:xfrm>
              <a:off x="3623310" y="2687065"/>
              <a:ext cx="941069" cy="768350"/>
            </a:xfrm>
            <a:custGeom>
              <a:avLst/>
              <a:gdLst/>
              <a:ahLst/>
              <a:cxnLst/>
              <a:rect l="l" t="t" r="r" b="b"/>
              <a:pathLst>
                <a:path w="941070" h="768350">
                  <a:moveTo>
                    <a:pt x="864255" y="724763"/>
                  </a:moveTo>
                  <a:lnTo>
                    <a:pt x="845947" y="747268"/>
                  </a:lnTo>
                  <a:lnTo>
                    <a:pt x="940815" y="768350"/>
                  </a:lnTo>
                  <a:lnTo>
                    <a:pt x="925261" y="733933"/>
                  </a:lnTo>
                  <a:lnTo>
                    <a:pt x="875538" y="733933"/>
                  </a:lnTo>
                  <a:lnTo>
                    <a:pt x="864255" y="724763"/>
                  </a:lnTo>
                  <a:close/>
                </a:path>
                <a:path w="941070" h="768350">
                  <a:moveTo>
                    <a:pt x="882493" y="702346"/>
                  </a:moveTo>
                  <a:lnTo>
                    <a:pt x="864255" y="724763"/>
                  </a:lnTo>
                  <a:lnTo>
                    <a:pt x="875538" y="733933"/>
                  </a:lnTo>
                  <a:lnTo>
                    <a:pt x="893699" y="711454"/>
                  </a:lnTo>
                  <a:lnTo>
                    <a:pt x="882493" y="702346"/>
                  </a:lnTo>
                  <a:close/>
                </a:path>
                <a:path w="941070" h="768350">
                  <a:moveTo>
                    <a:pt x="900811" y="679831"/>
                  </a:moveTo>
                  <a:lnTo>
                    <a:pt x="882493" y="702346"/>
                  </a:lnTo>
                  <a:lnTo>
                    <a:pt x="893699" y="711454"/>
                  </a:lnTo>
                  <a:lnTo>
                    <a:pt x="875538" y="733933"/>
                  </a:lnTo>
                  <a:lnTo>
                    <a:pt x="925261" y="733933"/>
                  </a:lnTo>
                  <a:lnTo>
                    <a:pt x="900811" y="679831"/>
                  </a:lnTo>
                  <a:close/>
                </a:path>
                <a:path w="941070" h="768350">
                  <a:moveTo>
                    <a:pt x="18287" y="0"/>
                  </a:moveTo>
                  <a:lnTo>
                    <a:pt x="0" y="22351"/>
                  </a:lnTo>
                  <a:lnTo>
                    <a:pt x="864255" y="724763"/>
                  </a:lnTo>
                  <a:lnTo>
                    <a:pt x="882493" y="702346"/>
                  </a:lnTo>
                  <a:lnTo>
                    <a:pt x="18287" y="0"/>
                  </a:lnTo>
                  <a:close/>
                </a:path>
              </a:pathLst>
            </a:custGeom>
            <a:solidFill>
              <a:srgbClr val="FF0000"/>
            </a:solidFill>
          </p:spPr>
          <p:txBody>
            <a:bodyPr wrap="square" lIns="0" tIns="0" rIns="0" bIns="0" rtlCol="0"/>
            <a:lstStyle/>
            <a:p>
              <a:endParaRPr dirty="0"/>
            </a:p>
          </p:txBody>
        </p:sp>
        <p:pic>
          <p:nvPicPr>
            <p:cNvPr id="13" name="object 13"/>
            <p:cNvPicPr/>
            <p:nvPr/>
          </p:nvPicPr>
          <p:blipFill>
            <a:blip r:embed="rId5" cstate="print"/>
            <a:stretch>
              <a:fillRect/>
            </a:stretch>
          </p:blipFill>
          <p:spPr>
            <a:xfrm>
              <a:off x="1236012" y="4896704"/>
              <a:ext cx="2801034" cy="1311994"/>
            </a:xfrm>
            <a:prstGeom prst="rect">
              <a:avLst/>
            </a:prstGeom>
          </p:spPr>
        </p:pic>
        <p:pic>
          <p:nvPicPr>
            <p:cNvPr id="14" name="object 14"/>
            <p:cNvPicPr/>
            <p:nvPr/>
          </p:nvPicPr>
          <p:blipFill>
            <a:blip r:embed="rId6" cstate="print"/>
            <a:stretch>
              <a:fillRect/>
            </a:stretch>
          </p:blipFill>
          <p:spPr>
            <a:xfrm>
              <a:off x="4647441" y="5407151"/>
              <a:ext cx="5407492" cy="691352"/>
            </a:xfrm>
            <a:prstGeom prst="rect">
              <a:avLst/>
            </a:prstGeom>
          </p:spPr>
        </p:pic>
        <p:sp>
          <p:nvSpPr>
            <p:cNvPr id="15" name="object 15"/>
            <p:cNvSpPr/>
            <p:nvPr/>
          </p:nvSpPr>
          <p:spPr>
            <a:xfrm>
              <a:off x="4581905" y="5392674"/>
              <a:ext cx="5515610" cy="757555"/>
            </a:xfrm>
            <a:custGeom>
              <a:avLst/>
              <a:gdLst/>
              <a:ahLst/>
              <a:cxnLst/>
              <a:rect l="l" t="t" r="r" b="b"/>
              <a:pathLst>
                <a:path w="5515609" h="757554">
                  <a:moveTo>
                    <a:pt x="0" y="757427"/>
                  </a:moveTo>
                  <a:lnTo>
                    <a:pt x="5515356" y="757427"/>
                  </a:lnTo>
                  <a:lnTo>
                    <a:pt x="5515356" y="0"/>
                  </a:lnTo>
                  <a:lnTo>
                    <a:pt x="0" y="0"/>
                  </a:lnTo>
                  <a:lnTo>
                    <a:pt x="0" y="757427"/>
                  </a:lnTo>
                  <a:close/>
                </a:path>
              </a:pathLst>
            </a:custGeom>
            <a:ln w="28956">
              <a:solidFill>
                <a:srgbClr val="FF0000"/>
              </a:solidFill>
            </a:ln>
          </p:spPr>
          <p:txBody>
            <a:bodyPr wrap="square" lIns="0" tIns="0" rIns="0" bIns="0" rtlCol="0"/>
            <a:lstStyle/>
            <a:p>
              <a:endParaRPr dirty="0"/>
            </a:p>
          </p:txBody>
        </p:sp>
        <p:sp>
          <p:nvSpPr>
            <p:cNvPr id="16" name="object 16"/>
            <p:cNvSpPr/>
            <p:nvPr/>
          </p:nvSpPr>
          <p:spPr>
            <a:xfrm>
              <a:off x="3986275" y="4244213"/>
              <a:ext cx="553720" cy="1307465"/>
            </a:xfrm>
            <a:custGeom>
              <a:avLst/>
              <a:gdLst/>
              <a:ahLst/>
              <a:cxnLst/>
              <a:rect l="l" t="t" r="r" b="b"/>
              <a:pathLst>
                <a:path w="553720" h="1307464">
                  <a:moveTo>
                    <a:pt x="499986" y="1232370"/>
                  </a:moveTo>
                  <a:lnTo>
                    <a:pt x="473201" y="1243330"/>
                  </a:lnTo>
                  <a:lnTo>
                    <a:pt x="546353" y="1307338"/>
                  </a:lnTo>
                  <a:lnTo>
                    <a:pt x="550955" y="1245743"/>
                  </a:lnTo>
                  <a:lnTo>
                    <a:pt x="505460" y="1245743"/>
                  </a:lnTo>
                  <a:lnTo>
                    <a:pt x="499986" y="1232370"/>
                  </a:lnTo>
                  <a:close/>
                </a:path>
                <a:path w="553720" h="1307464">
                  <a:moveTo>
                    <a:pt x="526768" y="1221412"/>
                  </a:moveTo>
                  <a:lnTo>
                    <a:pt x="499986" y="1232370"/>
                  </a:lnTo>
                  <a:lnTo>
                    <a:pt x="505460" y="1245743"/>
                  </a:lnTo>
                  <a:lnTo>
                    <a:pt x="532257" y="1234821"/>
                  </a:lnTo>
                  <a:lnTo>
                    <a:pt x="526768" y="1221412"/>
                  </a:lnTo>
                  <a:close/>
                </a:path>
                <a:path w="553720" h="1307464">
                  <a:moveTo>
                    <a:pt x="553593" y="1210437"/>
                  </a:moveTo>
                  <a:lnTo>
                    <a:pt x="526768" y="1221412"/>
                  </a:lnTo>
                  <a:lnTo>
                    <a:pt x="532257" y="1234821"/>
                  </a:lnTo>
                  <a:lnTo>
                    <a:pt x="505460" y="1245743"/>
                  </a:lnTo>
                  <a:lnTo>
                    <a:pt x="550955" y="1245743"/>
                  </a:lnTo>
                  <a:lnTo>
                    <a:pt x="553593" y="1210437"/>
                  </a:lnTo>
                  <a:close/>
                </a:path>
                <a:path w="553720" h="1307464">
                  <a:moveTo>
                    <a:pt x="26797" y="0"/>
                  </a:moveTo>
                  <a:lnTo>
                    <a:pt x="0" y="10922"/>
                  </a:lnTo>
                  <a:lnTo>
                    <a:pt x="499986" y="1232370"/>
                  </a:lnTo>
                  <a:lnTo>
                    <a:pt x="526768" y="1221412"/>
                  </a:lnTo>
                  <a:lnTo>
                    <a:pt x="26797" y="0"/>
                  </a:lnTo>
                  <a:close/>
                </a:path>
              </a:pathLst>
            </a:custGeom>
            <a:solidFill>
              <a:srgbClr val="FF0000"/>
            </a:solidFill>
          </p:spPr>
          <p:txBody>
            <a:bodyPr wrap="square" lIns="0" tIns="0" rIns="0" bIns="0" rtlCol="0"/>
            <a:lstStyle/>
            <a:p>
              <a:endParaRPr dirty="0"/>
            </a:p>
          </p:txBody>
        </p:sp>
      </p:grpSp>
      <p:sp>
        <p:nvSpPr>
          <p:cNvPr id="21" name="Slide Number Placeholder 20"/>
          <p:cNvSpPr>
            <a:spLocks noGrp="1"/>
          </p:cNvSpPr>
          <p:nvPr>
            <p:ph type="sldNum" sz="quarter" idx="12"/>
          </p:nvPr>
        </p:nvSpPr>
        <p:spPr/>
        <p:txBody>
          <a:bodyPr/>
          <a:lstStyle/>
          <a:p>
            <a:fld id="{E760783A-A40A-4A5E-95F7-ACFE048AA298}" type="slidenum">
              <a:rPr lang="en-US" smtClean="0"/>
              <a:t>58</a:t>
            </a:fld>
            <a:endParaRPr lang="en-US" dirty="0"/>
          </a:p>
        </p:txBody>
      </p:sp>
    </p:spTree>
    <p:extLst>
      <p:ext uri="{BB962C8B-B14F-4D97-AF65-F5344CB8AC3E}">
        <p14:creationId xmlns:p14="http://schemas.microsoft.com/office/powerpoint/2010/main" val="2259201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2D6C0E-5ED3-4F62-AC41-65DBD807DDF1}"/>
              </a:ext>
            </a:extLst>
          </p:cNvPr>
          <p:cNvPicPr>
            <a:picLocks noChangeAspect="1"/>
          </p:cNvPicPr>
          <p:nvPr/>
        </p:nvPicPr>
        <p:blipFill>
          <a:blip r:embed="rId2"/>
          <a:stretch>
            <a:fillRect/>
          </a:stretch>
        </p:blipFill>
        <p:spPr>
          <a:xfrm>
            <a:off x="718122" y="1328834"/>
            <a:ext cx="12428918" cy="5112606"/>
          </a:xfrm>
          <a:prstGeom prst="rect">
            <a:avLst/>
          </a:prstGeom>
          <a:pattFill prst="pct5">
            <a:fgClr>
              <a:schemeClr val="lt1"/>
            </a:fgClr>
            <a:bgClr>
              <a:schemeClr val="bg1"/>
            </a:bgClr>
          </a:pattFill>
        </p:spPr>
      </p:pic>
      <p:sp>
        <p:nvSpPr>
          <p:cNvPr id="5" name="TextBox 4">
            <a:extLst>
              <a:ext uri="{FF2B5EF4-FFF2-40B4-BE49-F238E27FC236}">
                <a16:creationId xmlns:a16="http://schemas.microsoft.com/office/drawing/2014/main" id="{4767FB7D-2EBE-44D1-A486-08748EFB61A3}"/>
              </a:ext>
            </a:extLst>
          </p:cNvPr>
          <p:cNvSpPr txBox="1"/>
          <p:nvPr/>
        </p:nvSpPr>
        <p:spPr>
          <a:xfrm>
            <a:off x="447040" y="295706"/>
            <a:ext cx="8950960" cy="769441"/>
          </a:xfrm>
          <a:prstGeom prst="rect">
            <a:avLst/>
          </a:prstGeom>
          <a:noFill/>
        </p:spPr>
        <p:txBody>
          <a:bodyPr wrap="square">
            <a:spAutoFit/>
          </a:bodyPr>
          <a:lstStyle/>
          <a:p>
            <a:r>
              <a:rPr lang="en-US" sz="4400" spc="-65" dirty="0"/>
              <a:t>Abbreviated</a:t>
            </a:r>
            <a:r>
              <a:rPr lang="en-US" sz="4400" spc="-100" dirty="0"/>
              <a:t> </a:t>
            </a:r>
            <a:r>
              <a:rPr lang="en-US" sz="4400" spc="-105" dirty="0"/>
              <a:t>IHP/APR</a:t>
            </a:r>
            <a:r>
              <a:rPr lang="en-US" sz="4400" spc="-130" dirty="0"/>
              <a:t> </a:t>
            </a:r>
            <a:r>
              <a:rPr lang="en-US" sz="4400" spc="-55" dirty="0"/>
              <a:t>Form</a:t>
            </a:r>
            <a:r>
              <a:rPr lang="en-US" sz="4400" spc="-145" dirty="0"/>
              <a:t> </a:t>
            </a:r>
            <a:r>
              <a:rPr lang="en-US" sz="4400" spc="-50" dirty="0"/>
              <a:t>(Continued)</a:t>
            </a:r>
            <a:endParaRPr lang="en-US" sz="4400" dirty="0"/>
          </a:p>
        </p:txBody>
      </p:sp>
      <p:sp>
        <p:nvSpPr>
          <p:cNvPr id="6" name="Rectangle 5">
            <a:extLst>
              <a:ext uri="{FF2B5EF4-FFF2-40B4-BE49-F238E27FC236}">
                <a16:creationId xmlns:a16="http://schemas.microsoft.com/office/drawing/2014/main" id="{A6489A87-A7DF-4F8D-86D8-2F29A4BCD1FD}"/>
              </a:ext>
            </a:extLst>
          </p:cNvPr>
          <p:cNvSpPr/>
          <p:nvPr/>
        </p:nvSpPr>
        <p:spPr>
          <a:xfrm>
            <a:off x="690880" y="1145954"/>
            <a:ext cx="751840" cy="51126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E760783A-A40A-4A5E-95F7-ACFE048AA298}" type="slidenum">
              <a:rPr lang="en-US" smtClean="0"/>
              <a:t>59</a:t>
            </a:fld>
            <a:endParaRPr lang="en-US" dirty="0"/>
          </a:p>
        </p:txBody>
      </p:sp>
    </p:spTree>
    <p:extLst>
      <p:ext uri="{BB962C8B-B14F-4D97-AF65-F5344CB8AC3E}">
        <p14:creationId xmlns:p14="http://schemas.microsoft.com/office/powerpoint/2010/main" val="227813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091C-79A1-44AD-866C-2F1FDE8D7755}"/>
              </a:ext>
            </a:extLst>
          </p:cNvPr>
          <p:cNvSpPr>
            <a:spLocks noGrp="1"/>
          </p:cNvSpPr>
          <p:nvPr>
            <p:ph type="title"/>
          </p:nvPr>
        </p:nvSpPr>
        <p:spPr/>
        <p:txBody>
          <a:bodyPr>
            <a:normAutofit/>
          </a:bodyPr>
          <a:lstStyle/>
          <a:p>
            <a:r>
              <a:rPr lang="en-US" sz="6000" dirty="0"/>
              <a:t>ARP BACKGROUND</a:t>
            </a:r>
          </a:p>
        </p:txBody>
      </p:sp>
      <p:sp>
        <p:nvSpPr>
          <p:cNvPr id="3" name="Text Placeholder 2">
            <a:extLst>
              <a:ext uri="{FF2B5EF4-FFF2-40B4-BE49-F238E27FC236}">
                <a16:creationId xmlns:a16="http://schemas.microsoft.com/office/drawing/2014/main" id="{090E4906-FCEE-48E8-A330-C427FA889B91}"/>
              </a:ext>
            </a:extLst>
          </p:cNvPr>
          <p:cNvSpPr>
            <a:spLocks noGrp="1"/>
          </p:cNvSpPr>
          <p:nvPr>
            <p:ph type="body" idx="1"/>
          </p:nvPr>
        </p:nvSpPr>
        <p:spPr/>
        <p:txBody>
          <a:bodyPr/>
          <a:lstStyle/>
          <a:p>
            <a:endParaRPr lang="en-US" dirty="0"/>
          </a:p>
        </p:txBody>
      </p:sp>
      <p:sp>
        <p:nvSpPr>
          <p:cNvPr id="8" name="Slide Number Placeholder 7"/>
          <p:cNvSpPr>
            <a:spLocks noGrp="1"/>
          </p:cNvSpPr>
          <p:nvPr>
            <p:ph type="sldNum" sz="quarter" idx="12"/>
          </p:nvPr>
        </p:nvSpPr>
        <p:spPr/>
        <p:txBody>
          <a:bodyPr/>
          <a:lstStyle/>
          <a:p>
            <a:fld id="{E760783A-A40A-4A5E-95F7-ACFE048AA298}" type="slidenum">
              <a:rPr lang="en-US" smtClean="0"/>
              <a:t>6</a:t>
            </a:fld>
            <a:endParaRPr lang="en-US" dirty="0"/>
          </a:p>
        </p:txBody>
      </p:sp>
    </p:spTree>
    <p:extLst>
      <p:ext uri="{BB962C8B-B14F-4D97-AF65-F5344CB8AC3E}">
        <p14:creationId xmlns:p14="http://schemas.microsoft.com/office/powerpoint/2010/main" val="1548081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B840-4066-4247-AEF0-F90DB4CCFCC4}"/>
              </a:ext>
            </a:extLst>
          </p:cNvPr>
          <p:cNvSpPr>
            <a:spLocks noGrp="1"/>
          </p:cNvSpPr>
          <p:nvPr>
            <p:ph type="title"/>
          </p:nvPr>
        </p:nvSpPr>
        <p:spPr>
          <a:xfrm>
            <a:off x="838200" y="228600"/>
            <a:ext cx="10515600" cy="2531533"/>
          </a:xfrm>
        </p:spPr>
        <p:txBody>
          <a:bodyPr>
            <a:normAutofit fontScale="90000"/>
          </a:bodyPr>
          <a:lstStyle/>
          <a:p>
            <a:pPr algn="ctr"/>
            <a:r>
              <a:rPr kumimoji="0" lang="en-US" sz="3200" b="1" i="0" u="sng" strike="noStrike" kern="1200" cap="none" spc="0" normalizeH="0" baseline="0" noProof="0" dirty="0">
                <a:ln>
                  <a:noFill/>
                </a:ln>
                <a:solidFill>
                  <a:prstClr val="black"/>
                </a:solidFill>
                <a:effectLst/>
                <a:uLnTx/>
                <a:uFillTx/>
                <a:latin typeface="Calibri Light" panose="020F0302020204030204"/>
                <a:ea typeface="+mj-ea"/>
                <a:cs typeface="+mj-cs"/>
              </a:rPr>
              <a:t>Requirements B &amp; C of Section 15011 of the CARES Act</a:t>
            </a:r>
            <a:b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The amount of large covered funds that were expended or obligated for each project or activity, cont’d.</a:t>
            </a:r>
            <a:b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For IHBG-ARP – Eligible Activity Number from IHP</a:t>
            </a:r>
            <a:b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n-US" dirty="0"/>
          </a:p>
        </p:txBody>
      </p:sp>
      <p:pic>
        <p:nvPicPr>
          <p:cNvPr id="5" name="Content Placeholder 4">
            <a:extLst>
              <a:ext uri="{FF2B5EF4-FFF2-40B4-BE49-F238E27FC236}">
                <a16:creationId xmlns:a16="http://schemas.microsoft.com/office/drawing/2014/main" id="{57701889-8422-4391-910A-60E1963A614E}"/>
              </a:ext>
            </a:extLst>
          </p:cNvPr>
          <p:cNvPicPr>
            <a:picLocks noGrp="1" noChangeAspect="1"/>
          </p:cNvPicPr>
          <p:nvPr>
            <p:ph idx="1"/>
          </p:nvPr>
        </p:nvPicPr>
        <p:blipFill>
          <a:blip r:embed="rId2">
            <a:alphaModFix/>
          </a:blip>
          <a:stretch>
            <a:fillRect/>
          </a:stretch>
        </p:blipFill>
        <p:spPr>
          <a:xfrm>
            <a:off x="1154763" y="2760133"/>
            <a:ext cx="9882473" cy="3457787"/>
          </a:xfrm>
        </p:spPr>
      </p:pic>
      <p:pic>
        <p:nvPicPr>
          <p:cNvPr id="7" name="Picture 6" descr="Icon&#10;&#10;Description automatically generated">
            <a:extLst>
              <a:ext uri="{FF2B5EF4-FFF2-40B4-BE49-F238E27FC236}">
                <a16:creationId xmlns:a16="http://schemas.microsoft.com/office/drawing/2014/main" id="{522000E2-ED82-4AFD-97C1-FE6D12411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5286" cy="990600"/>
          </a:xfrm>
          <a:prstGeom prst="rect">
            <a:avLst/>
          </a:prstGeom>
        </p:spPr>
      </p:pic>
      <p:sp>
        <p:nvSpPr>
          <p:cNvPr id="3" name="Oval 2">
            <a:extLst>
              <a:ext uri="{FF2B5EF4-FFF2-40B4-BE49-F238E27FC236}">
                <a16:creationId xmlns:a16="http://schemas.microsoft.com/office/drawing/2014/main" id="{B8A8A940-834A-4C9A-9EF6-79AF035B14FF}"/>
              </a:ext>
            </a:extLst>
          </p:cNvPr>
          <p:cNvSpPr/>
          <p:nvPr/>
        </p:nvSpPr>
        <p:spPr>
          <a:xfrm>
            <a:off x="6096000" y="5617025"/>
            <a:ext cx="5024846" cy="36512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0" name="Slide Number Placeholder 9"/>
          <p:cNvSpPr>
            <a:spLocks noGrp="1"/>
          </p:cNvSpPr>
          <p:nvPr>
            <p:ph type="sldNum" sz="quarter" idx="12"/>
          </p:nvPr>
        </p:nvSpPr>
        <p:spPr/>
        <p:txBody>
          <a:bodyPr/>
          <a:lstStyle/>
          <a:p>
            <a:fld id="{E760783A-A40A-4A5E-95F7-ACFE048AA298}" type="slidenum">
              <a:rPr lang="en-US" smtClean="0"/>
              <a:t>60</a:t>
            </a:fld>
            <a:endParaRPr lang="en-US" dirty="0"/>
          </a:p>
        </p:txBody>
      </p:sp>
    </p:spTree>
    <p:extLst>
      <p:ext uri="{BB962C8B-B14F-4D97-AF65-F5344CB8AC3E}">
        <p14:creationId xmlns:p14="http://schemas.microsoft.com/office/powerpoint/2010/main" val="2573328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507156-532C-4F9D-B250-EF9FAD258660}"/>
              </a:ext>
            </a:extLst>
          </p:cNvPr>
          <p:cNvPicPr>
            <a:picLocks noChangeAspect="1"/>
          </p:cNvPicPr>
          <p:nvPr/>
        </p:nvPicPr>
        <p:blipFill>
          <a:blip r:embed="rId2"/>
          <a:stretch>
            <a:fillRect/>
          </a:stretch>
        </p:blipFill>
        <p:spPr>
          <a:xfrm>
            <a:off x="55690" y="1812473"/>
            <a:ext cx="12080619" cy="4570323"/>
          </a:xfrm>
          <a:prstGeom prst="rect">
            <a:avLst/>
          </a:prstGeom>
        </p:spPr>
      </p:pic>
      <p:sp>
        <p:nvSpPr>
          <p:cNvPr id="5" name="TextBox 4">
            <a:extLst>
              <a:ext uri="{FF2B5EF4-FFF2-40B4-BE49-F238E27FC236}">
                <a16:creationId xmlns:a16="http://schemas.microsoft.com/office/drawing/2014/main" id="{EFBF7D1B-7E1F-4F1C-8CDC-B031220CDB32}"/>
              </a:ext>
            </a:extLst>
          </p:cNvPr>
          <p:cNvSpPr txBox="1"/>
          <p:nvPr/>
        </p:nvSpPr>
        <p:spPr>
          <a:xfrm>
            <a:off x="111760" y="308094"/>
            <a:ext cx="8199120" cy="769441"/>
          </a:xfrm>
          <a:prstGeom prst="rect">
            <a:avLst/>
          </a:prstGeom>
          <a:noFill/>
        </p:spPr>
        <p:txBody>
          <a:bodyPr wrap="square">
            <a:spAutoFit/>
          </a:bodyPr>
          <a:lstStyle/>
          <a:p>
            <a:r>
              <a:rPr lang="en-US" sz="4400" spc="-65" dirty="0"/>
              <a:t>Abbreviated</a:t>
            </a:r>
            <a:r>
              <a:rPr lang="en-US" sz="4400" spc="-100" dirty="0"/>
              <a:t> </a:t>
            </a:r>
            <a:r>
              <a:rPr lang="en-US" sz="4400" spc="-105" dirty="0"/>
              <a:t>IHP/APR</a:t>
            </a:r>
            <a:r>
              <a:rPr lang="en-US" sz="4400" spc="-130" dirty="0"/>
              <a:t> </a:t>
            </a:r>
            <a:r>
              <a:rPr lang="en-US" sz="4400" spc="-55" dirty="0"/>
              <a:t>Form</a:t>
            </a:r>
            <a:r>
              <a:rPr lang="en-US" sz="4400" spc="-145" dirty="0"/>
              <a:t> </a:t>
            </a:r>
            <a:r>
              <a:rPr lang="en-US" sz="2400" spc="-50" dirty="0"/>
              <a:t>(Continued)</a:t>
            </a:r>
            <a:endParaRPr lang="en-US" sz="4400" dirty="0"/>
          </a:p>
        </p:txBody>
      </p:sp>
      <p:sp>
        <p:nvSpPr>
          <p:cNvPr id="6" name="Rectangle 5">
            <a:extLst>
              <a:ext uri="{FF2B5EF4-FFF2-40B4-BE49-F238E27FC236}">
                <a16:creationId xmlns:a16="http://schemas.microsoft.com/office/drawing/2014/main" id="{A7BD5754-CB8D-4515-B973-457AEB5A0725}"/>
              </a:ext>
            </a:extLst>
          </p:cNvPr>
          <p:cNvSpPr/>
          <p:nvPr/>
        </p:nvSpPr>
        <p:spPr>
          <a:xfrm>
            <a:off x="7774409" y="928129"/>
            <a:ext cx="3974568" cy="9389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SOURCES OF FUNDS</a:t>
            </a:r>
          </a:p>
        </p:txBody>
      </p:sp>
      <p:sp>
        <p:nvSpPr>
          <p:cNvPr id="4" name="Arrow: Down 3">
            <a:extLst>
              <a:ext uri="{FF2B5EF4-FFF2-40B4-BE49-F238E27FC236}">
                <a16:creationId xmlns:a16="http://schemas.microsoft.com/office/drawing/2014/main" id="{D44E314A-BFDC-43A9-AE09-E2496E9A2ACD}"/>
              </a:ext>
            </a:extLst>
          </p:cNvPr>
          <p:cNvSpPr/>
          <p:nvPr/>
        </p:nvSpPr>
        <p:spPr>
          <a:xfrm>
            <a:off x="842481" y="4828854"/>
            <a:ext cx="318499" cy="8835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p:cNvSpPr>
            <a:spLocks noGrp="1"/>
          </p:cNvSpPr>
          <p:nvPr>
            <p:ph type="sldNum" sz="quarter" idx="12"/>
          </p:nvPr>
        </p:nvSpPr>
        <p:spPr/>
        <p:txBody>
          <a:bodyPr/>
          <a:lstStyle/>
          <a:p>
            <a:fld id="{E760783A-A40A-4A5E-95F7-ACFE048AA298}" type="slidenum">
              <a:rPr lang="en-US" smtClean="0"/>
              <a:t>61</a:t>
            </a:fld>
            <a:endParaRPr lang="en-US" dirty="0"/>
          </a:p>
        </p:txBody>
      </p:sp>
    </p:spTree>
    <p:extLst>
      <p:ext uri="{BB962C8B-B14F-4D97-AF65-F5344CB8AC3E}">
        <p14:creationId xmlns:p14="http://schemas.microsoft.com/office/powerpoint/2010/main" val="235412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DE470F-E3F7-4A6D-A5BC-24DAFE82582A}"/>
              </a:ext>
            </a:extLst>
          </p:cNvPr>
          <p:cNvSpPr txBox="1"/>
          <p:nvPr/>
        </p:nvSpPr>
        <p:spPr>
          <a:xfrm>
            <a:off x="309600" y="211574"/>
            <a:ext cx="10206000" cy="1446550"/>
          </a:xfrm>
          <a:prstGeom prst="rect">
            <a:avLst/>
          </a:prstGeom>
          <a:noFill/>
        </p:spPr>
        <p:txBody>
          <a:bodyPr wrap="square">
            <a:spAutoFit/>
          </a:bodyPr>
          <a:lstStyle/>
          <a:p>
            <a:r>
              <a:rPr lang="en-US" sz="4400" spc="-65" dirty="0"/>
              <a:t>Abbreviated</a:t>
            </a:r>
            <a:r>
              <a:rPr lang="en-US" sz="4400" spc="-100" dirty="0"/>
              <a:t> </a:t>
            </a:r>
            <a:r>
              <a:rPr lang="en-US" sz="4400" spc="-105" dirty="0"/>
              <a:t>IHP/APR</a:t>
            </a:r>
            <a:r>
              <a:rPr lang="en-US" sz="4400" spc="-130" dirty="0"/>
              <a:t> </a:t>
            </a:r>
            <a:r>
              <a:rPr lang="en-US" sz="4400" spc="-55" dirty="0"/>
              <a:t>Form</a:t>
            </a:r>
            <a:r>
              <a:rPr lang="en-US" sz="4400" spc="-145" dirty="0"/>
              <a:t> </a:t>
            </a:r>
          </a:p>
          <a:p>
            <a:r>
              <a:rPr lang="en-US" sz="4400" spc="-50" dirty="0"/>
              <a:t>(Continued)</a:t>
            </a:r>
            <a:endParaRPr lang="en-US" sz="4400" dirty="0"/>
          </a:p>
        </p:txBody>
      </p:sp>
      <p:sp>
        <p:nvSpPr>
          <p:cNvPr id="6" name="Rectangle 5">
            <a:extLst>
              <a:ext uri="{FF2B5EF4-FFF2-40B4-BE49-F238E27FC236}">
                <a16:creationId xmlns:a16="http://schemas.microsoft.com/office/drawing/2014/main" id="{A62618E3-B7C1-46D1-BF51-6184747071EE}"/>
              </a:ext>
            </a:extLst>
          </p:cNvPr>
          <p:cNvSpPr/>
          <p:nvPr/>
        </p:nvSpPr>
        <p:spPr>
          <a:xfrm>
            <a:off x="8120270" y="557651"/>
            <a:ext cx="3474580" cy="84645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USES OF FUNDS</a:t>
            </a:r>
          </a:p>
        </p:txBody>
      </p:sp>
      <p:pic>
        <p:nvPicPr>
          <p:cNvPr id="7" name="Picture 6">
            <a:extLst>
              <a:ext uri="{FF2B5EF4-FFF2-40B4-BE49-F238E27FC236}">
                <a16:creationId xmlns:a16="http://schemas.microsoft.com/office/drawing/2014/main" id="{34EB9951-757D-4F91-AADA-7E76EBFE38DF}"/>
              </a:ext>
            </a:extLst>
          </p:cNvPr>
          <p:cNvPicPr>
            <a:picLocks noChangeAspect="1"/>
          </p:cNvPicPr>
          <p:nvPr/>
        </p:nvPicPr>
        <p:blipFill>
          <a:blip r:embed="rId2"/>
          <a:stretch>
            <a:fillRect/>
          </a:stretch>
        </p:blipFill>
        <p:spPr>
          <a:xfrm>
            <a:off x="1308272" y="1684332"/>
            <a:ext cx="9554908" cy="5153744"/>
          </a:xfrm>
          <a:prstGeom prst="rect">
            <a:avLst/>
          </a:prstGeom>
        </p:spPr>
      </p:pic>
      <p:sp>
        <p:nvSpPr>
          <p:cNvPr id="8" name="Arrow: Right 7">
            <a:extLst>
              <a:ext uri="{FF2B5EF4-FFF2-40B4-BE49-F238E27FC236}">
                <a16:creationId xmlns:a16="http://schemas.microsoft.com/office/drawing/2014/main" id="{FB76DD83-75B4-45AD-BC5C-17E9B850F09E}"/>
              </a:ext>
            </a:extLst>
          </p:cNvPr>
          <p:cNvSpPr/>
          <p:nvPr/>
        </p:nvSpPr>
        <p:spPr>
          <a:xfrm>
            <a:off x="986319" y="4756935"/>
            <a:ext cx="1910993" cy="1643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 8">
            <a:extLst>
              <a:ext uri="{FF2B5EF4-FFF2-40B4-BE49-F238E27FC236}">
                <a16:creationId xmlns:a16="http://schemas.microsoft.com/office/drawing/2014/main" id="{353638F7-3199-4E72-B55A-F3477A316D7D}"/>
              </a:ext>
            </a:extLst>
          </p:cNvPr>
          <p:cNvSpPr/>
          <p:nvPr/>
        </p:nvSpPr>
        <p:spPr>
          <a:xfrm rot="365322">
            <a:off x="7996982" y="5075434"/>
            <a:ext cx="2986094" cy="27740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12"/>
          </p:nvPr>
        </p:nvSpPr>
        <p:spPr/>
        <p:txBody>
          <a:bodyPr/>
          <a:lstStyle/>
          <a:p>
            <a:fld id="{E760783A-A40A-4A5E-95F7-ACFE048AA298}" type="slidenum">
              <a:rPr lang="en-US" smtClean="0"/>
              <a:t>62</a:t>
            </a:fld>
            <a:endParaRPr lang="en-US" dirty="0"/>
          </a:p>
        </p:txBody>
      </p:sp>
    </p:spTree>
    <p:extLst>
      <p:ext uri="{BB962C8B-B14F-4D97-AF65-F5344CB8AC3E}">
        <p14:creationId xmlns:p14="http://schemas.microsoft.com/office/powerpoint/2010/main" val="10323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A19675-CBEC-437A-8EF3-0C644F5D7561}"/>
              </a:ext>
            </a:extLst>
          </p:cNvPr>
          <p:cNvPicPr>
            <a:picLocks noChangeAspect="1"/>
          </p:cNvPicPr>
          <p:nvPr/>
        </p:nvPicPr>
        <p:blipFill rotWithShape="1">
          <a:blip r:embed="rId2"/>
          <a:srcRect r="13866" b="41301"/>
          <a:stretch/>
        </p:blipFill>
        <p:spPr>
          <a:xfrm>
            <a:off x="385729" y="538480"/>
            <a:ext cx="9629538" cy="2032000"/>
          </a:xfrm>
          <a:prstGeom prst="rect">
            <a:avLst/>
          </a:prstGeom>
        </p:spPr>
      </p:pic>
      <p:pic>
        <p:nvPicPr>
          <p:cNvPr id="4" name="Picture 3">
            <a:extLst>
              <a:ext uri="{FF2B5EF4-FFF2-40B4-BE49-F238E27FC236}">
                <a16:creationId xmlns:a16="http://schemas.microsoft.com/office/drawing/2014/main" id="{CA8165AE-A5EF-402E-AF20-CFB4DCAD2B4B}"/>
              </a:ext>
            </a:extLst>
          </p:cNvPr>
          <p:cNvPicPr>
            <a:picLocks noChangeAspect="1"/>
          </p:cNvPicPr>
          <p:nvPr/>
        </p:nvPicPr>
        <p:blipFill rotWithShape="1">
          <a:blip r:embed="rId3"/>
          <a:srcRect b="42523"/>
          <a:stretch/>
        </p:blipFill>
        <p:spPr>
          <a:xfrm>
            <a:off x="542232" y="2784157"/>
            <a:ext cx="7700664" cy="2032000"/>
          </a:xfrm>
          <a:prstGeom prst="rect">
            <a:avLst/>
          </a:prstGeom>
        </p:spPr>
      </p:pic>
      <p:sp>
        <p:nvSpPr>
          <p:cNvPr id="5" name="TextBox 4">
            <a:extLst>
              <a:ext uri="{FF2B5EF4-FFF2-40B4-BE49-F238E27FC236}">
                <a16:creationId xmlns:a16="http://schemas.microsoft.com/office/drawing/2014/main" id="{1CFF6E14-1B39-450E-95A3-F44485943A8A}"/>
              </a:ext>
            </a:extLst>
          </p:cNvPr>
          <p:cNvSpPr txBox="1"/>
          <p:nvPr/>
        </p:nvSpPr>
        <p:spPr>
          <a:xfrm>
            <a:off x="79511" y="6084046"/>
            <a:ext cx="12192000" cy="707886"/>
          </a:xfrm>
          <a:prstGeom prst="rect">
            <a:avLst/>
          </a:prstGeom>
          <a:solidFill>
            <a:srgbClr val="7030A0"/>
          </a:solidFill>
        </p:spPr>
        <p:txBody>
          <a:bodyPr wrap="square" rtlCol="0" anchor="ctr">
            <a:spAutoFit/>
          </a:bodyPr>
          <a:lstStyle/>
          <a:p>
            <a:pPr>
              <a:spcBef>
                <a:spcPts val="1800"/>
              </a:spcBef>
            </a:pPr>
            <a:r>
              <a:rPr lang="en-US" sz="4000" b="1" dirty="0">
                <a:solidFill>
                  <a:schemeClr val="bg1"/>
                </a:solidFill>
              </a:rPr>
              <a:t>SECTION 9: SOURCES &amp; USES OF FUNDS (Continued)</a:t>
            </a:r>
          </a:p>
        </p:txBody>
      </p:sp>
      <p:sp>
        <p:nvSpPr>
          <p:cNvPr id="9" name="Slide Number Placeholder 8"/>
          <p:cNvSpPr>
            <a:spLocks noGrp="1"/>
          </p:cNvSpPr>
          <p:nvPr>
            <p:ph type="sldNum" sz="quarter" idx="12"/>
          </p:nvPr>
        </p:nvSpPr>
        <p:spPr/>
        <p:txBody>
          <a:bodyPr/>
          <a:lstStyle/>
          <a:p>
            <a:fld id="{E760783A-A40A-4A5E-95F7-ACFE048AA298}" type="slidenum">
              <a:rPr lang="en-US" smtClean="0"/>
              <a:t>63</a:t>
            </a:fld>
            <a:endParaRPr lang="en-US" dirty="0"/>
          </a:p>
        </p:txBody>
      </p:sp>
    </p:spTree>
    <p:extLst>
      <p:ext uri="{BB962C8B-B14F-4D97-AF65-F5344CB8AC3E}">
        <p14:creationId xmlns:p14="http://schemas.microsoft.com/office/powerpoint/2010/main" val="2064753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C7922B-3D38-4809-9771-CC4AE98340A2}"/>
              </a:ext>
            </a:extLst>
          </p:cNvPr>
          <p:cNvPicPr>
            <a:picLocks noChangeAspect="1"/>
          </p:cNvPicPr>
          <p:nvPr/>
        </p:nvPicPr>
        <p:blipFill>
          <a:blip r:embed="rId2"/>
          <a:stretch>
            <a:fillRect/>
          </a:stretch>
        </p:blipFill>
        <p:spPr>
          <a:xfrm>
            <a:off x="16519" y="231424"/>
            <a:ext cx="6573167" cy="6487430"/>
          </a:xfrm>
          <a:prstGeom prst="rect">
            <a:avLst/>
          </a:prstGeom>
          <a:ln w="57150">
            <a:solidFill>
              <a:schemeClr val="accent1">
                <a:lumMod val="75000"/>
              </a:schemeClr>
            </a:solidFill>
          </a:ln>
        </p:spPr>
      </p:pic>
      <p:sp>
        <p:nvSpPr>
          <p:cNvPr id="4" name="Rectangle 3">
            <a:extLst>
              <a:ext uri="{FF2B5EF4-FFF2-40B4-BE49-F238E27FC236}">
                <a16:creationId xmlns:a16="http://schemas.microsoft.com/office/drawing/2014/main" id="{2E8D29F1-8B89-4705-B671-7D78B5D2E63E}"/>
              </a:ext>
            </a:extLst>
          </p:cNvPr>
          <p:cNvSpPr/>
          <p:nvPr/>
        </p:nvSpPr>
        <p:spPr>
          <a:xfrm>
            <a:off x="7384773" y="0"/>
            <a:ext cx="4790708" cy="6679095"/>
          </a:xfrm>
          <a:prstGeom prst="rect">
            <a:avLst/>
          </a:prstGeom>
          <a:solidFill>
            <a:srgbClr val="AB521B"/>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66CD6C96-FB91-44B9-BDD8-A70201155A48}"/>
              </a:ext>
            </a:extLst>
          </p:cNvPr>
          <p:cNvSpPr txBox="1"/>
          <p:nvPr/>
        </p:nvSpPr>
        <p:spPr>
          <a:xfrm>
            <a:off x="7732643" y="1461050"/>
            <a:ext cx="4263887" cy="1938992"/>
          </a:xfrm>
          <a:prstGeom prst="rect">
            <a:avLst/>
          </a:prstGeom>
          <a:noFill/>
        </p:spPr>
        <p:txBody>
          <a:bodyPr wrap="square" rtlCol="0">
            <a:spAutoFit/>
          </a:bodyPr>
          <a:lstStyle/>
          <a:p>
            <a:r>
              <a:rPr lang="en-US" sz="4000" b="1" dirty="0">
                <a:solidFill>
                  <a:schemeClr val="bg1"/>
                </a:solidFill>
              </a:rPr>
              <a:t>Section 7: Certification of Compliance</a:t>
            </a:r>
          </a:p>
        </p:txBody>
      </p:sp>
      <p:sp>
        <p:nvSpPr>
          <p:cNvPr id="9" name="Slide Number Placeholder 8"/>
          <p:cNvSpPr>
            <a:spLocks noGrp="1"/>
          </p:cNvSpPr>
          <p:nvPr>
            <p:ph type="sldNum" sz="quarter" idx="12"/>
          </p:nvPr>
        </p:nvSpPr>
        <p:spPr/>
        <p:txBody>
          <a:bodyPr/>
          <a:lstStyle/>
          <a:p>
            <a:fld id="{E760783A-A40A-4A5E-95F7-ACFE048AA298}" type="slidenum">
              <a:rPr lang="en-US" smtClean="0"/>
              <a:t>64</a:t>
            </a:fld>
            <a:endParaRPr lang="en-US" dirty="0"/>
          </a:p>
        </p:txBody>
      </p:sp>
    </p:spTree>
    <p:extLst>
      <p:ext uri="{BB962C8B-B14F-4D97-AF65-F5344CB8AC3E}">
        <p14:creationId xmlns:p14="http://schemas.microsoft.com/office/powerpoint/2010/main" val="1510347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30C204-6701-4C7B-A3A1-33270EF3CCE1}"/>
              </a:ext>
            </a:extLst>
          </p:cNvPr>
          <p:cNvPicPr>
            <a:picLocks noChangeAspect="1"/>
          </p:cNvPicPr>
          <p:nvPr/>
        </p:nvPicPr>
        <p:blipFill>
          <a:blip r:embed="rId2"/>
          <a:stretch>
            <a:fillRect/>
          </a:stretch>
        </p:blipFill>
        <p:spPr>
          <a:xfrm>
            <a:off x="740005" y="384469"/>
            <a:ext cx="10711990" cy="4835698"/>
          </a:xfrm>
          <a:prstGeom prst="rect">
            <a:avLst/>
          </a:prstGeom>
          <a:ln w="57150">
            <a:solidFill>
              <a:schemeClr val="accent1">
                <a:lumMod val="75000"/>
              </a:schemeClr>
            </a:solidFill>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07A467B-5F3B-4E59-91A7-38839886D8E6}"/>
                  </a:ext>
                </a:extLst>
              </p14:cNvPr>
              <p14:cNvContentPartPr/>
              <p14:nvPr/>
            </p14:nvContentPartPr>
            <p14:xfrm>
              <a:off x="6192047" y="993678"/>
              <a:ext cx="360" cy="360"/>
            </p14:xfrm>
          </p:contentPart>
        </mc:Choice>
        <mc:Fallback xmlns="">
          <p:pic>
            <p:nvPicPr>
              <p:cNvPr id="2" name="Ink 1">
                <a:extLst>
                  <a:ext uri="{FF2B5EF4-FFF2-40B4-BE49-F238E27FC236}">
                    <a16:creationId xmlns:a16="http://schemas.microsoft.com/office/drawing/2014/main" id="{D07A467B-5F3B-4E59-91A7-38839886D8E6}"/>
                  </a:ext>
                </a:extLst>
              </p:cNvPr>
              <p:cNvPicPr/>
              <p:nvPr/>
            </p:nvPicPr>
            <p:blipFill>
              <a:blip r:embed="rId4"/>
              <a:stretch>
                <a:fillRect/>
              </a:stretch>
            </p:blipFill>
            <p:spPr>
              <a:xfrm>
                <a:off x="6138047" y="88603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F3979DEB-1190-4290-8711-54EFA70C8DF9}"/>
                  </a:ext>
                </a:extLst>
              </p14:cNvPr>
              <p14:cNvContentPartPr/>
              <p14:nvPr/>
            </p14:nvContentPartPr>
            <p14:xfrm>
              <a:off x="4829807" y="1122918"/>
              <a:ext cx="360" cy="360"/>
            </p14:xfrm>
          </p:contentPart>
        </mc:Choice>
        <mc:Fallback xmlns="">
          <p:pic>
            <p:nvPicPr>
              <p:cNvPr id="4" name="Ink 3">
                <a:extLst>
                  <a:ext uri="{FF2B5EF4-FFF2-40B4-BE49-F238E27FC236}">
                    <a16:creationId xmlns:a16="http://schemas.microsoft.com/office/drawing/2014/main" id="{F3979DEB-1190-4290-8711-54EFA70C8DF9}"/>
                  </a:ext>
                </a:extLst>
              </p:cNvPr>
              <p:cNvPicPr/>
              <p:nvPr/>
            </p:nvPicPr>
            <p:blipFill>
              <a:blip r:embed="rId4"/>
              <a:stretch>
                <a:fillRect/>
              </a:stretch>
            </p:blipFill>
            <p:spPr>
              <a:xfrm>
                <a:off x="4776167" y="101491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DCB3AF94-8E93-4924-869C-C578DEA2AC6C}"/>
                  </a:ext>
                </a:extLst>
              </p14:cNvPr>
              <p14:cNvContentPartPr/>
              <p14:nvPr/>
            </p14:nvContentPartPr>
            <p14:xfrm>
              <a:off x="1788887" y="2802318"/>
              <a:ext cx="360" cy="360"/>
            </p14:xfrm>
          </p:contentPart>
        </mc:Choice>
        <mc:Fallback xmlns="">
          <p:pic>
            <p:nvPicPr>
              <p:cNvPr id="6" name="Ink 5">
                <a:extLst>
                  <a:ext uri="{FF2B5EF4-FFF2-40B4-BE49-F238E27FC236}">
                    <a16:creationId xmlns:a16="http://schemas.microsoft.com/office/drawing/2014/main" id="{DCB3AF94-8E93-4924-869C-C578DEA2AC6C}"/>
                  </a:ext>
                </a:extLst>
              </p:cNvPr>
              <p:cNvPicPr/>
              <p:nvPr/>
            </p:nvPicPr>
            <p:blipFill>
              <a:blip r:embed="rId4"/>
              <a:stretch>
                <a:fillRect/>
              </a:stretch>
            </p:blipFill>
            <p:spPr>
              <a:xfrm>
                <a:off x="1734887" y="269467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B65722A3-1E8F-47F9-9A6D-64FF3D675540}"/>
                  </a:ext>
                </a:extLst>
              </p14:cNvPr>
              <p14:cNvContentPartPr/>
              <p14:nvPr/>
            </p14:nvContentPartPr>
            <p14:xfrm>
              <a:off x="1788887" y="2802318"/>
              <a:ext cx="360" cy="360"/>
            </p14:xfrm>
          </p:contentPart>
        </mc:Choice>
        <mc:Fallback xmlns="">
          <p:pic>
            <p:nvPicPr>
              <p:cNvPr id="7" name="Ink 6">
                <a:extLst>
                  <a:ext uri="{FF2B5EF4-FFF2-40B4-BE49-F238E27FC236}">
                    <a16:creationId xmlns:a16="http://schemas.microsoft.com/office/drawing/2014/main" id="{B65722A3-1E8F-47F9-9A6D-64FF3D675540}"/>
                  </a:ext>
                </a:extLst>
              </p:cNvPr>
              <p:cNvPicPr/>
              <p:nvPr/>
            </p:nvPicPr>
            <p:blipFill>
              <a:blip r:embed="rId4"/>
              <a:stretch>
                <a:fillRect/>
              </a:stretch>
            </p:blipFill>
            <p:spPr>
              <a:xfrm>
                <a:off x="1734887" y="2694678"/>
                <a:ext cx="108000" cy="216000"/>
              </a:xfrm>
              <a:prstGeom prst="rect">
                <a:avLst/>
              </a:prstGeom>
            </p:spPr>
          </p:pic>
        </mc:Fallback>
      </mc:AlternateContent>
      <p:sp>
        <p:nvSpPr>
          <p:cNvPr id="10" name="TextBox 9">
            <a:extLst>
              <a:ext uri="{FF2B5EF4-FFF2-40B4-BE49-F238E27FC236}">
                <a16:creationId xmlns:a16="http://schemas.microsoft.com/office/drawing/2014/main" id="{258BBF3D-5720-48EE-B5CC-76757BD50BBB}"/>
              </a:ext>
            </a:extLst>
          </p:cNvPr>
          <p:cNvSpPr txBox="1"/>
          <p:nvPr/>
        </p:nvSpPr>
        <p:spPr>
          <a:xfrm>
            <a:off x="79511" y="6106691"/>
            <a:ext cx="12192000" cy="707886"/>
          </a:xfrm>
          <a:prstGeom prst="rect">
            <a:avLst/>
          </a:prstGeom>
          <a:solidFill>
            <a:srgbClr val="7030A0"/>
          </a:solidFill>
        </p:spPr>
        <p:txBody>
          <a:bodyPr wrap="square" rtlCol="0" anchor="ctr">
            <a:spAutoFit/>
          </a:bodyPr>
          <a:lstStyle/>
          <a:p>
            <a:pPr>
              <a:spcBef>
                <a:spcPts val="1800"/>
              </a:spcBef>
            </a:pPr>
            <a:r>
              <a:rPr lang="en-US" sz="4000" b="1" dirty="0">
                <a:solidFill>
                  <a:schemeClr val="bg1"/>
                </a:solidFill>
              </a:rPr>
              <a:t>SECTION 9: TRIBAL WAGE RATE</a:t>
            </a:r>
          </a:p>
        </p:txBody>
      </p:sp>
      <p:sp>
        <p:nvSpPr>
          <p:cNvPr id="12" name="Slide Number Placeholder 11"/>
          <p:cNvSpPr>
            <a:spLocks noGrp="1"/>
          </p:cNvSpPr>
          <p:nvPr>
            <p:ph type="sldNum" sz="quarter" idx="12"/>
          </p:nvPr>
        </p:nvSpPr>
        <p:spPr/>
        <p:txBody>
          <a:bodyPr/>
          <a:lstStyle/>
          <a:p>
            <a:fld id="{E760783A-A40A-4A5E-95F7-ACFE048AA298}" type="slidenum">
              <a:rPr lang="en-US" smtClean="0"/>
              <a:t>65</a:t>
            </a:fld>
            <a:endParaRPr lang="en-US" dirty="0"/>
          </a:p>
        </p:txBody>
      </p:sp>
    </p:spTree>
    <p:extLst>
      <p:ext uri="{BB962C8B-B14F-4D97-AF65-F5344CB8AC3E}">
        <p14:creationId xmlns:p14="http://schemas.microsoft.com/office/powerpoint/2010/main" val="12132783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6019" y="908380"/>
            <a:ext cx="8151495" cy="757555"/>
          </a:xfrm>
          <a:prstGeom prst="rect">
            <a:avLst/>
          </a:prstGeom>
        </p:spPr>
        <p:txBody>
          <a:bodyPr vert="horz" wrap="square" lIns="0" tIns="12700" rIns="0" bIns="0" rtlCol="0">
            <a:spAutoFit/>
          </a:bodyPr>
          <a:lstStyle/>
          <a:p>
            <a:pPr marL="12700">
              <a:lnSpc>
                <a:spcPct val="100000"/>
              </a:lnSpc>
              <a:spcBef>
                <a:spcPts val="100"/>
              </a:spcBef>
            </a:pPr>
            <a:r>
              <a:rPr sz="4800" b="0" spc="-65" dirty="0">
                <a:solidFill>
                  <a:srgbClr val="404040"/>
                </a:solidFill>
                <a:latin typeface="Calibri Light"/>
                <a:cs typeface="Calibri Light"/>
              </a:rPr>
              <a:t>Abbreviated</a:t>
            </a:r>
            <a:r>
              <a:rPr sz="4800" b="0" spc="-100" dirty="0">
                <a:solidFill>
                  <a:srgbClr val="404040"/>
                </a:solidFill>
                <a:latin typeface="Calibri Light"/>
                <a:cs typeface="Calibri Light"/>
              </a:rPr>
              <a:t> </a:t>
            </a:r>
            <a:r>
              <a:rPr sz="4800" b="0" spc="-105" dirty="0">
                <a:solidFill>
                  <a:srgbClr val="404040"/>
                </a:solidFill>
                <a:latin typeface="Calibri Light"/>
                <a:cs typeface="Calibri Light"/>
              </a:rPr>
              <a:t>IHP/APR</a:t>
            </a:r>
            <a:r>
              <a:rPr sz="4800" b="0" spc="-130" dirty="0">
                <a:solidFill>
                  <a:srgbClr val="404040"/>
                </a:solidFill>
                <a:latin typeface="Calibri Light"/>
                <a:cs typeface="Calibri Light"/>
              </a:rPr>
              <a:t> </a:t>
            </a:r>
            <a:r>
              <a:rPr sz="4800" b="0" spc="-55" dirty="0">
                <a:solidFill>
                  <a:srgbClr val="404040"/>
                </a:solidFill>
                <a:latin typeface="Calibri Light"/>
                <a:cs typeface="Calibri Light"/>
              </a:rPr>
              <a:t>Form</a:t>
            </a:r>
            <a:r>
              <a:rPr sz="4800" b="0" spc="-145" dirty="0">
                <a:solidFill>
                  <a:srgbClr val="404040"/>
                </a:solidFill>
                <a:latin typeface="Calibri Light"/>
                <a:cs typeface="Calibri Light"/>
              </a:rPr>
              <a:t> </a:t>
            </a:r>
            <a:r>
              <a:rPr sz="2800" b="0" spc="-50" dirty="0">
                <a:solidFill>
                  <a:srgbClr val="404040"/>
                </a:solidFill>
                <a:latin typeface="Calibri Light"/>
                <a:cs typeface="Calibri Light"/>
              </a:rPr>
              <a:t>(Continued)</a:t>
            </a:r>
            <a:endParaRPr sz="2800" dirty="0">
              <a:latin typeface="Calibri Light"/>
              <a:cs typeface="Calibri Light"/>
            </a:endParaRPr>
          </a:p>
        </p:txBody>
      </p:sp>
      <p:pic>
        <p:nvPicPr>
          <p:cNvPr id="3" name="object 3"/>
          <p:cNvPicPr/>
          <p:nvPr/>
        </p:nvPicPr>
        <p:blipFill>
          <a:blip r:embed="rId2" cstate="print"/>
          <a:stretch>
            <a:fillRect/>
          </a:stretch>
        </p:blipFill>
        <p:spPr>
          <a:xfrm>
            <a:off x="1252331" y="2286000"/>
            <a:ext cx="7494104" cy="3081130"/>
          </a:xfrm>
          <a:prstGeom prst="rect">
            <a:avLst/>
          </a:prstGeom>
        </p:spPr>
      </p:pic>
      <p:sp>
        <p:nvSpPr>
          <p:cNvPr id="4" name="object 4"/>
          <p:cNvSpPr txBox="1"/>
          <p:nvPr/>
        </p:nvSpPr>
        <p:spPr>
          <a:xfrm>
            <a:off x="10575797" y="1847469"/>
            <a:ext cx="61722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Au</a:t>
            </a:r>
            <a:r>
              <a:rPr sz="1800" spc="5" dirty="0">
                <a:latin typeface="Calibri"/>
                <a:cs typeface="Calibri"/>
              </a:rPr>
              <a:t>d</a:t>
            </a:r>
            <a:r>
              <a:rPr sz="1800" spc="-5" dirty="0">
                <a:latin typeface="Calibri"/>
                <a:cs typeface="Calibri"/>
              </a:rPr>
              <a:t>i</a:t>
            </a:r>
            <a:r>
              <a:rPr sz="1800" dirty="0">
                <a:latin typeface="Calibri"/>
                <a:cs typeface="Calibri"/>
              </a:rPr>
              <a:t>ts</a:t>
            </a:r>
          </a:p>
        </p:txBody>
      </p:sp>
      <p:sp>
        <p:nvSpPr>
          <p:cNvPr id="9" name="Slide Number Placeholder 8"/>
          <p:cNvSpPr>
            <a:spLocks noGrp="1"/>
          </p:cNvSpPr>
          <p:nvPr>
            <p:ph type="sldNum" sz="quarter" idx="7"/>
          </p:nvPr>
        </p:nvSpPr>
        <p:spPr/>
        <p:txBody>
          <a:bodyPr/>
          <a:lstStyle/>
          <a:p>
            <a:fld id="{B6F15528-21DE-4FAA-801E-634DDDAF4B2B}" type="slidenum">
              <a:rPr lang="en-US" smtClean="0"/>
              <a:t>66</a:t>
            </a:fld>
            <a:endParaRPr lang="en-US" dirty="0"/>
          </a:p>
        </p:txBody>
      </p:sp>
    </p:spTree>
    <p:extLst>
      <p:ext uri="{BB962C8B-B14F-4D97-AF65-F5344CB8AC3E}">
        <p14:creationId xmlns:p14="http://schemas.microsoft.com/office/powerpoint/2010/main" val="36236134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7827" y="1896138"/>
            <a:ext cx="11396345" cy="4160754"/>
          </a:xfrm>
          <a:prstGeom prst="rect">
            <a:avLst/>
          </a:prstGeom>
        </p:spPr>
        <p:txBody>
          <a:bodyPr vert="horz" wrap="square" lIns="0" tIns="41275" rIns="0" bIns="0" rtlCol="0">
            <a:spAutoFit/>
          </a:bodyPr>
          <a:lstStyle/>
          <a:p>
            <a:pPr marL="354964" indent="-342900">
              <a:lnSpc>
                <a:spcPct val="100000"/>
              </a:lnSpc>
              <a:spcBef>
                <a:spcPts val="325"/>
              </a:spcBef>
              <a:buSzPct val="95000"/>
              <a:buFont typeface="Arial" panose="020B0604020202020204" pitchFamily="34" charset="0"/>
              <a:buChar char="•"/>
              <a:tabLst>
                <a:tab pos="104775" algn="l"/>
              </a:tabLst>
            </a:pPr>
            <a:r>
              <a:rPr sz="2000" b="1" dirty="0">
                <a:solidFill>
                  <a:srgbClr val="404040"/>
                </a:solidFill>
                <a:latin typeface="Calibri"/>
                <a:cs typeface="Calibri"/>
              </a:rPr>
              <a:t>The</a:t>
            </a:r>
            <a:r>
              <a:rPr sz="2000" b="1" spc="-10" dirty="0">
                <a:solidFill>
                  <a:srgbClr val="404040"/>
                </a:solidFill>
                <a:latin typeface="Calibri"/>
                <a:cs typeface="Calibri"/>
              </a:rPr>
              <a:t> alternative</a:t>
            </a:r>
            <a:r>
              <a:rPr sz="2000" b="1" spc="-5" dirty="0">
                <a:solidFill>
                  <a:srgbClr val="404040"/>
                </a:solidFill>
                <a:latin typeface="Calibri"/>
                <a:cs typeface="Calibri"/>
              </a:rPr>
              <a:t> </a:t>
            </a:r>
            <a:r>
              <a:rPr sz="2000" b="1" spc="-10" dirty="0">
                <a:solidFill>
                  <a:srgbClr val="404040"/>
                </a:solidFill>
                <a:latin typeface="Calibri"/>
                <a:cs typeface="Calibri"/>
              </a:rPr>
              <a:t>requirements</a:t>
            </a:r>
            <a:r>
              <a:rPr sz="2000" b="1" spc="5" dirty="0">
                <a:solidFill>
                  <a:srgbClr val="404040"/>
                </a:solidFill>
                <a:latin typeface="Calibri"/>
                <a:cs typeface="Calibri"/>
              </a:rPr>
              <a:t> </a:t>
            </a:r>
            <a:r>
              <a:rPr sz="2000" b="1" dirty="0">
                <a:solidFill>
                  <a:srgbClr val="404040"/>
                </a:solidFill>
                <a:latin typeface="Calibri"/>
                <a:cs typeface="Calibri"/>
              </a:rPr>
              <a:t>in</a:t>
            </a:r>
            <a:r>
              <a:rPr sz="2000" b="1" spc="-5" dirty="0">
                <a:solidFill>
                  <a:srgbClr val="404040"/>
                </a:solidFill>
                <a:latin typeface="Calibri"/>
                <a:cs typeface="Calibri"/>
              </a:rPr>
              <a:t> </a:t>
            </a:r>
            <a:r>
              <a:rPr sz="2000" b="1" dirty="0">
                <a:solidFill>
                  <a:srgbClr val="404040"/>
                </a:solidFill>
                <a:latin typeface="Calibri"/>
                <a:cs typeface="Calibri"/>
              </a:rPr>
              <a:t>Notice</a:t>
            </a:r>
            <a:r>
              <a:rPr sz="2000" b="1" spc="-15" dirty="0">
                <a:solidFill>
                  <a:srgbClr val="404040"/>
                </a:solidFill>
                <a:latin typeface="Calibri"/>
                <a:cs typeface="Calibri"/>
              </a:rPr>
              <a:t> </a:t>
            </a:r>
            <a:r>
              <a:rPr sz="2000" b="1" dirty="0">
                <a:solidFill>
                  <a:srgbClr val="404040"/>
                </a:solidFill>
                <a:latin typeface="Calibri"/>
                <a:cs typeface="Calibri"/>
              </a:rPr>
              <a:t>PIH</a:t>
            </a:r>
            <a:r>
              <a:rPr sz="2000" b="1" spc="-10" dirty="0">
                <a:solidFill>
                  <a:srgbClr val="404040"/>
                </a:solidFill>
                <a:latin typeface="Calibri"/>
                <a:cs typeface="Calibri"/>
              </a:rPr>
              <a:t> </a:t>
            </a:r>
            <a:r>
              <a:rPr sz="2000" b="1" dirty="0">
                <a:solidFill>
                  <a:srgbClr val="404040"/>
                </a:solidFill>
                <a:latin typeface="Calibri"/>
                <a:cs typeface="Calibri"/>
              </a:rPr>
              <a:t>202</a:t>
            </a:r>
            <a:r>
              <a:rPr lang="en-US" sz="2000" b="1" dirty="0">
                <a:solidFill>
                  <a:srgbClr val="404040"/>
                </a:solidFill>
                <a:latin typeface="Calibri"/>
                <a:cs typeface="Calibri"/>
              </a:rPr>
              <a:t>0</a:t>
            </a:r>
            <a:r>
              <a:rPr sz="2000" b="1" dirty="0">
                <a:solidFill>
                  <a:srgbClr val="404040"/>
                </a:solidFill>
                <a:latin typeface="Calibri"/>
                <a:cs typeface="Calibri"/>
              </a:rPr>
              <a:t>-05</a:t>
            </a:r>
            <a:r>
              <a:rPr sz="2000" b="1" spc="-30" dirty="0">
                <a:solidFill>
                  <a:srgbClr val="404040"/>
                </a:solidFill>
                <a:latin typeface="Calibri"/>
                <a:cs typeface="Calibri"/>
              </a:rPr>
              <a:t> </a:t>
            </a:r>
            <a:r>
              <a:rPr sz="2000" b="1" dirty="0">
                <a:solidFill>
                  <a:srgbClr val="404040"/>
                </a:solidFill>
                <a:latin typeface="Calibri"/>
                <a:cs typeface="Calibri"/>
              </a:rPr>
              <a:t>apply</a:t>
            </a:r>
            <a:r>
              <a:rPr sz="2000" b="1" spc="-5" dirty="0">
                <a:solidFill>
                  <a:srgbClr val="404040"/>
                </a:solidFill>
                <a:latin typeface="Calibri"/>
                <a:cs typeface="Calibri"/>
              </a:rPr>
              <a:t> </a:t>
            </a:r>
            <a:r>
              <a:rPr sz="2000" b="1" spc="-15" dirty="0">
                <a:solidFill>
                  <a:srgbClr val="404040"/>
                </a:solidFill>
                <a:latin typeface="Calibri"/>
                <a:cs typeface="Calibri"/>
              </a:rPr>
              <a:t>to </a:t>
            </a:r>
            <a:r>
              <a:rPr sz="2000" b="1" dirty="0">
                <a:solidFill>
                  <a:srgbClr val="404040"/>
                </a:solidFill>
                <a:latin typeface="Calibri"/>
                <a:cs typeface="Calibri"/>
              </a:rPr>
              <a:t>FY2020</a:t>
            </a:r>
            <a:r>
              <a:rPr sz="2000" b="1" spc="-30" dirty="0">
                <a:solidFill>
                  <a:srgbClr val="404040"/>
                </a:solidFill>
                <a:latin typeface="Calibri"/>
                <a:cs typeface="Calibri"/>
              </a:rPr>
              <a:t> </a:t>
            </a:r>
            <a:r>
              <a:rPr sz="2000" b="1" dirty="0">
                <a:solidFill>
                  <a:srgbClr val="404040"/>
                </a:solidFill>
                <a:latin typeface="Calibri"/>
                <a:cs typeface="Calibri"/>
              </a:rPr>
              <a:t>IHBG</a:t>
            </a:r>
            <a:r>
              <a:rPr sz="2000" b="1" spc="455" dirty="0">
                <a:solidFill>
                  <a:srgbClr val="404040"/>
                </a:solidFill>
                <a:latin typeface="Calibri"/>
                <a:cs typeface="Calibri"/>
              </a:rPr>
              <a:t> </a:t>
            </a:r>
            <a:r>
              <a:rPr sz="2000" b="1" spc="-5" dirty="0">
                <a:solidFill>
                  <a:srgbClr val="404040"/>
                </a:solidFill>
                <a:latin typeface="Calibri"/>
                <a:cs typeface="Calibri"/>
              </a:rPr>
              <a:t>formula </a:t>
            </a:r>
            <a:r>
              <a:rPr sz="2000" b="1" dirty="0">
                <a:solidFill>
                  <a:srgbClr val="404040"/>
                </a:solidFill>
                <a:latin typeface="Calibri"/>
                <a:cs typeface="Calibri"/>
              </a:rPr>
              <a:t>funds</a:t>
            </a:r>
            <a:r>
              <a:rPr sz="2000" b="1" spc="-10" dirty="0">
                <a:solidFill>
                  <a:srgbClr val="404040"/>
                </a:solidFill>
                <a:latin typeface="Calibri"/>
                <a:cs typeface="Calibri"/>
              </a:rPr>
              <a:t> </a:t>
            </a:r>
            <a:r>
              <a:rPr sz="2000" b="1" dirty="0">
                <a:solidFill>
                  <a:srgbClr val="404040"/>
                </a:solidFill>
                <a:latin typeface="Calibri"/>
                <a:cs typeface="Calibri"/>
              </a:rPr>
              <a:t>only</a:t>
            </a:r>
            <a:endParaRPr lang="en-US" sz="2000" dirty="0">
              <a:latin typeface="Calibri"/>
              <a:cs typeface="Calibri"/>
            </a:endParaRPr>
          </a:p>
          <a:p>
            <a:pPr marL="681038" lvl="1" indent="-166688">
              <a:lnSpc>
                <a:spcPct val="100000"/>
              </a:lnSpc>
              <a:spcBef>
                <a:spcPts val="200"/>
              </a:spcBef>
              <a:buFont typeface="Arial" panose="020B0604020202020204" pitchFamily="34" charset="0"/>
              <a:buChar char="•"/>
              <a:tabLst>
                <a:tab pos="682625" algn="l"/>
              </a:tabLst>
            </a:pPr>
            <a:r>
              <a:rPr lang="en-US" sz="1800" spc="-5" dirty="0">
                <a:solidFill>
                  <a:srgbClr val="404040"/>
                </a:solidFill>
                <a:latin typeface="Calibri"/>
                <a:cs typeface="Calibri"/>
              </a:rPr>
              <a:t>Other</a:t>
            </a:r>
            <a:r>
              <a:rPr lang="en-US" sz="1800" spc="10" dirty="0">
                <a:solidFill>
                  <a:srgbClr val="404040"/>
                </a:solidFill>
                <a:latin typeface="Calibri"/>
                <a:cs typeface="Calibri"/>
              </a:rPr>
              <a:t> </a:t>
            </a:r>
            <a:r>
              <a:rPr lang="en-US" sz="1800" spc="-15" dirty="0">
                <a:solidFill>
                  <a:srgbClr val="404040"/>
                </a:solidFill>
                <a:latin typeface="Calibri"/>
                <a:cs typeface="Calibri"/>
              </a:rPr>
              <a:t>years</a:t>
            </a:r>
            <a:r>
              <a:rPr lang="en-US" sz="1800" spc="5" dirty="0">
                <a:solidFill>
                  <a:srgbClr val="404040"/>
                </a:solidFill>
                <a:latin typeface="Calibri"/>
                <a:cs typeface="Calibri"/>
              </a:rPr>
              <a:t> </a:t>
            </a:r>
            <a:r>
              <a:rPr lang="en-US" sz="1800" spc="-5" dirty="0">
                <a:solidFill>
                  <a:srgbClr val="404040"/>
                </a:solidFill>
                <a:latin typeface="Calibri"/>
                <a:cs typeface="Calibri"/>
              </a:rPr>
              <a:t>of</a:t>
            </a:r>
            <a:r>
              <a:rPr lang="en-US" sz="1800" spc="5" dirty="0">
                <a:solidFill>
                  <a:srgbClr val="404040"/>
                </a:solidFill>
                <a:latin typeface="Calibri"/>
                <a:cs typeface="Calibri"/>
              </a:rPr>
              <a:t> </a:t>
            </a:r>
            <a:r>
              <a:rPr lang="en-US" sz="1800" spc="-5" dirty="0">
                <a:solidFill>
                  <a:srgbClr val="404040"/>
                </a:solidFill>
                <a:latin typeface="Calibri"/>
                <a:cs typeface="Calibri"/>
              </a:rPr>
              <a:t>IHBG</a:t>
            </a:r>
            <a:r>
              <a:rPr lang="en-US" sz="1800" spc="10" dirty="0">
                <a:solidFill>
                  <a:srgbClr val="404040"/>
                </a:solidFill>
                <a:latin typeface="Calibri"/>
                <a:cs typeface="Calibri"/>
              </a:rPr>
              <a:t> </a:t>
            </a:r>
            <a:r>
              <a:rPr lang="en-US" sz="1800" spc="-10" dirty="0">
                <a:solidFill>
                  <a:srgbClr val="404040"/>
                </a:solidFill>
                <a:latin typeface="Calibri"/>
                <a:cs typeface="Calibri"/>
              </a:rPr>
              <a:t>formula</a:t>
            </a:r>
            <a:r>
              <a:rPr lang="en-US" sz="1800" dirty="0">
                <a:solidFill>
                  <a:srgbClr val="404040"/>
                </a:solidFill>
                <a:latin typeface="Calibri"/>
                <a:cs typeface="Calibri"/>
              </a:rPr>
              <a:t> </a:t>
            </a:r>
            <a:r>
              <a:rPr lang="en-US" sz="1800" spc="-5" dirty="0">
                <a:solidFill>
                  <a:srgbClr val="404040"/>
                </a:solidFill>
                <a:latin typeface="Calibri"/>
                <a:cs typeface="Calibri"/>
              </a:rPr>
              <a:t>funds</a:t>
            </a:r>
            <a:r>
              <a:rPr lang="en-US" sz="1800" spc="10" dirty="0">
                <a:solidFill>
                  <a:srgbClr val="404040"/>
                </a:solidFill>
                <a:latin typeface="Calibri"/>
                <a:cs typeface="Calibri"/>
              </a:rPr>
              <a:t> </a:t>
            </a:r>
            <a:r>
              <a:rPr lang="en-US" sz="1800" spc="-10" dirty="0">
                <a:solidFill>
                  <a:srgbClr val="404040"/>
                </a:solidFill>
                <a:latin typeface="Calibri"/>
                <a:cs typeface="Calibri"/>
              </a:rPr>
              <a:t>can</a:t>
            </a:r>
            <a:r>
              <a:rPr lang="en-US" sz="1800" spc="20" dirty="0">
                <a:solidFill>
                  <a:srgbClr val="404040"/>
                </a:solidFill>
                <a:latin typeface="Calibri"/>
                <a:cs typeface="Calibri"/>
              </a:rPr>
              <a:t> </a:t>
            </a:r>
            <a:r>
              <a:rPr lang="en-US" sz="1800" spc="-5" dirty="0">
                <a:solidFill>
                  <a:srgbClr val="404040"/>
                </a:solidFill>
                <a:latin typeface="Calibri"/>
                <a:cs typeface="Calibri"/>
              </a:rPr>
              <a:t>be</a:t>
            </a:r>
            <a:r>
              <a:rPr lang="en-US" sz="1800" spc="10" dirty="0">
                <a:solidFill>
                  <a:srgbClr val="404040"/>
                </a:solidFill>
                <a:latin typeface="Calibri"/>
                <a:cs typeface="Calibri"/>
              </a:rPr>
              <a:t> </a:t>
            </a:r>
            <a:r>
              <a:rPr lang="en-US" sz="1800" dirty="0">
                <a:solidFill>
                  <a:srgbClr val="404040"/>
                </a:solidFill>
                <a:latin typeface="Calibri"/>
                <a:cs typeface="Calibri"/>
              </a:rPr>
              <a:t>used</a:t>
            </a:r>
            <a:r>
              <a:rPr lang="en-US" sz="1800" spc="10" dirty="0">
                <a:solidFill>
                  <a:srgbClr val="404040"/>
                </a:solidFill>
                <a:latin typeface="Calibri"/>
                <a:cs typeface="Calibri"/>
              </a:rPr>
              <a:t> </a:t>
            </a:r>
            <a:r>
              <a:rPr lang="en-US" sz="1800" spc="-15" dirty="0">
                <a:solidFill>
                  <a:srgbClr val="404040"/>
                </a:solidFill>
                <a:latin typeface="Calibri"/>
                <a:cs typeface="Calibri"/>
              </a:rPr>
              <a:t>for</a:t>
            </a:r>
            <a:r>
              <a:rPr lang="en-US" sz="1800" spc="10" dirty="0">
                <a:solidFill>
                  <a:srgbClr val="404040"/>
                </a:solidFill>
                <a:latin typeface="Calibri"/>
                <a:cs typeface="Calibri"/>
              </a:rPr>
              <a:t> </a:t>
            </a:r>
            <a:r>
              <a:rPr lang="en-US" sz="1800" spc="-5" dirty="0">
                <a:solidFill>
                  <a:srgbClr val="404040"/>
                </a:solidFill>
                <a:latin typeface="Calibri"/>
                <a:cs typeface="Calibri"/>
              </a:rPr>
              <a:t>COVID-19</a:t>
            </a:r>
            <a:r>
              <a:rPr lang="en-US" sz="1800" spc="20" dirty="0">
                <a:solidFill>
                  <a:srgbClr val="404040"/>
                </a:solidFill>
                <a:latin typeface="Calibri"/>
                <a:cs typeface="Calibri"/>
              </a:rPr>
              <a:t> </a:t>
            </a:r>
            <a:r>
              <a:rPr lang="en-US" sz="1800" spc="-5" dirty="0">
                <a:solidFill>
                  <a:srgbClr val="404040"/>
                </a:solidFill>
                <a:latin typeface="Calibri"/>
                <a:cs typeface="Calibri"/>
              </a:rPr>
              <a:t>purposes,</a:t>
            </a:r>
            <a:r>
              <a:rPr lang="en-US" sz="1800" dirty="0">
                <a:solidFill>
                  <a:srgbClr val="404040"/>
                </a:solidFill>
                <a:latin typeface="Calibri"/>
                <a:cs typeface="Calibri"/>
              </a:rPr>
              <a:t> </a:t>
            </a:r>
            <a:r>
              <a:rPr lang="en-US" sz="1800" spc="-5" dirty="0">
                <a:solidFill>
                  <a:srgbClr val="404040"/>
                </a:solidFill>
                <a:latin typeface="Calibri"/>
                <a:cs typeface="Calibri"/>
              </a:rPr>
              <a:t>but</a:t>
            </a:r>
            <a:r>
              <a:rPr lang="en-US" sz="1800" spc="15" dirty="0">
                <a:solidFill>
                  <a:srgbClr val="404040"/>
                </a:solidFill>
                <a:latin typeface="Calibri"/>
                <a:cs typeface="Calibri"/>
              </a:rPr>
              <a:t> </a:t>
            </a:r>
            <a:r>
              <a:rPr lang="en-US" sz="1800" dirty="0">
                <a:solidFill>
                  <a:srgbClr val="404040"/>
                </a:solidFill>
                <a:latin typeface="Calibri"/>
                <a:cs typeface="Calibri"/>
              </a:rPr>
              <a:t>the</a:t>
            </a:r>
            <a:r>
              <a:rPr lang="en-US" sz="1800" spc="5" dirty="0">
                <a:solidFill>
                  <a:srgbClr val="404040"/>
                </a:solidFill>
                <a:latin typeface="Calibri"/>
                <a:cs typeface="Calibri"/>
              </a:rPr>
              <a:t> </a:t>
            </a:r>
            <a:r>
              <a:rPr lang="en-US" sz="1800" spc="-10" dirty="0">
                <a:solidFill>
                  <a:srgbClr val="404040"/>
                </a:solidFill>
                <a:latin typeface="Calibri"/>
                <a:cs typeface="Calibri"/>
              </a:rPr>
              <a:t>alternative</a:t>
            </a:r>
            <a:r>
              <a:rPr lang="en-US" sz="1800" spc="20" dirty="0">
                <a:solidFill>
                  <a:srgbClr val="404040"/>
                </a:solidFill>
                <a:latin typeface="Calibri"/>
                <a:cs typeface="Calibri"/>
              </a:rPr>
              <a:t> </a:t>
            </a:r>
            <a:r>
              <a:rPr lang="en-US" sz="1800" spc="-10" dirty="0">
                <a:solidFill>
                  <a:srgbClr val="404040"/>
                </a:solidFill>
                <a:latin typeface="Calibri"/>
                <a:cs typeface="Calibri"/>
              </a:rPr>
              <a:t>requirements</a:t>
            </a:r>
            <a:r>
              <a:rPr lang="en-US" sz="1800" spc="10" dirty="0">
                <a:solidFill>
                  <a:srgbClr val="404040"/>
                </a:solidFill>
                <a:latin typeface="Calibri"/>
                <a:cs typeface="Calibri"/>
              </a:rPr>
              <a:t> </a:t>
            </a:r>
            <a:r>
              <a:rPr lang="en-US" sz="1800" dirty="0">
                <a:solidFill>
                  <a:srgbClr val="404040"/>
                </a:solidFill>
                <a:latin typeface="Calibri"/>
                <a:cs typeface="Calibri"/>
              </a:rPr>
              <a:t>do</a:t>
            </a:r>
            <a:r>
              <a:rPr lang="en-US" sz="1800" spc="10" dirty="0">
                <a:solidFill>
                  <a:srgbClr val="404040"/>
                </a:solidFill>
                <a:latin typeface="Calibri"/>
                <a:cs typeface="Calibri"/>
              </a:rPr>
              <a:t> </a:t>
            </a:r>
            <a:r>
              <a:rPr lang="en-US" sz="1800" spc="-5" dirty="0">
                <a:solidFill>
                  <a:srgbClr val="404040"/>
                </a:solidFill>
                <a:latin typeface="Calibri"/>
                <a:cs typeface="Calibri"/>
              </a:rPr>
              <a:t>not</a:t>
            </a:r>
            <a:r>
              <a:rPr lang="en-US" sz="1800" dirty="0">
                <a:solidFill>
                  <a:srgbClr val="404040"/>
                </a:solidFill>
                <a:latin typeface="Calibri"/>
                <a:cs typeface="Calibri"/>
              </a:rPr>
              <a:t> apply</a:t>
            </a:r>
            <a:endParaRPr lang="en-US" sz="1800" dirty="0">
              <a:latin typeface="Calibri"/>
              <a:cs typeface="Calibri"/>
            </a:endParaRPr>
          </a:p>
          <a:p>
            <a:pPr marL="681038" lvl="1" indent="-166688">
              <a:lnSpc>
                <a:spcPct val="100000"/>
              </a:lnSpc>
              <a:spcBef>
                <a:spcPts val="385"/>
              </a:spcBef>
              <a:buFont typeface="Arial" panose="020B0604020202020204" pitchFamily="34" charset="0"/>
              <a:buChar char="•"/>
              <a:tabLst>
                <a:tab pos="682625" algn="l"/>
              </a:tabLst>
            </a:pPr>
            <a:r>
              <a:rPr sz="1800" b="1" dirty="0">
                <a:solidFill>
                  <a:srgbClr val="404040"/>
                </a:solidFill>
                <a:latin typeface="Calibri"/>
                <a:cs typeface="Calibri"/>
              </a:rPr>
              <a:t>Notify </a:t>
            </a:r>
            <a:r>
              <a:rPr sz="1800" spc="-10" dirty="0">
                <a:solidFill>
                  <a:srgbClr val="404040"/>
                </a:solidFill>
                <a:latin typeface="Calibri"/>
                <a:cs typeface="Calibri"/>
              </a:rPr>
              <a:t>Area</a:t>
            </a:r>
            <a:r>
              <a:rPr sz="1800" dirty="0">
                <a:solidFill>
                  <a:srgbClr val="404040"/>
                </a:solidFill>
                <a:latin typeface="Calibri"/>
                <a:cs typeface="Calibri"/>
              </a:rPr>
              <a:t> </a:t>
            </a:r>
            <a:r>
              <a:rPr sz="1800" spc="-5" dirty="0">
                <a:solidFill>
                  <a:srgbClr val="404040"/>
                </a:solidFill>
                <a:latin typeface="Calibri"/>
                <a:cs typeface="Calibri"/>
              </a:rPr>
              <a:t>ONAP </a:t>
            </a:r>
            <a:r>
              <a:rPr sz="1800" b="1" spc="-15" dirty="0">
                <a:solidFill>
                  <a:srgbClr val="404040"/>
                </a:solidFill>
                <a:latin typeface="Calibri"/>
                <a:cs typeface="Calibri"/>
              </a:rPr>
              <a:t>before</a:t>
            </a:r>
            <a:r>
              <a:rPr sz="1800" b="1" spc="-10" dirty="0">
                <a:solidFill>
                  <a:srgbClr val="404040"/>
                </a:solidFill>
                <a:latin typeface="Calibri"/>
                <a:cs typeface="Calibri"/>
              </a:rPr>
              <a:t> </a:t>
            </a:r>
            <a:r>
              <a:rPr sz="1800" spc="-5" dirty="0">
                <a:solidFill>
                  <a:srgbClr val="404040"/>
                </a:solidFill>
                <a:latin typeface="Calibri"/>
                <a:cs typeface="Calibri"/>
              </a:rPr>
              <a:t>using</a:t>
            </a:r>
            <a:r>
              <a:rPr sz="1800" dirty="0">
                <a:solidFill>
                  <a:srgbClr val="404040"/>
                </a:solidFill>
                <a:latin typeface="Calibri"/>
                <a:cs typeface="Calibri"/>
              </a:rPr>
              <a:t> </a:t>
            </a:r>
            <a:r>
              <a:rPr sz="1800" spc="-10" dirty="0">
                <a:solidFill>
                  <a:srgbClr val="404040"/>
                </a:solidFill>
                <a:latin typeface="Calibri"/>
                <a:cs typeface="Calibri"/>
              </a:rPr>
              <a:t>regular</a:t>
            </a:r>
            <a:r>
              <a:rPr sz="1800" spc="5" dirty="0">
                <a:solidFill>
                  <a:srgbClr val="404040"/>
                </a:solidFill>
                <a:latin typeface="Calibri"/>
                <a:cs typeface="Calibri"/>
              </a:rPr>
              <a:t> </a:t>
            </a:r>
            <a:r>
              <a:rPr sz="1800" dirty="0">
                <a:solidFill>
                  <a:srgbClr val="404040"/>
                </a:solidFill>
                <a:latin typeface="Calibri"/>
                <a:cs typeface="Calibri"/>
              </a:rPr>
              <a:t>IHBG</a:t>
            </a:r>
            <a:r>
              <a:rPr sz="1800" spc="5" dirty="0">
                <a:solidFill>
                  <a:srgbClr val="404040"/>
                </a:solidFill>
                <a:latin typeface="Calibri"/>
                <a:cs typeface="Calibri"/>
              </a:rPr>
              <a:t> </a:t>
            </a:r>
            <a:r>
              <a:rPr sz="1800" spc="-10" dirty="0">
                <a:solidFill>
                  <a:srgbClr val="404040"/>
                </a:solidFill>
                <a:latin typeface="Calibri"/>
                <a:cs typeface="Calibri"/>
              </a:rPr>
              <a:t>formula</a:t>
            </a:r>
            <a:r>
              <a:rPr sz="1800" dirty="0">
                <a:solidFill>
                  <a:srgbClr val="404040"/>
                </a:solidFill>
                <a:latin typeface="Calibri"/>
                <a:cs typeface="Calibri"/>
              </a:rPr>
              <a:t> </a:t>
            </a:r>
            <a:r>
              <a:rPr sz="1800" spc="-5" dirty="0">
                <a:solidFill>
                  <a:srgbClr val="404040"/>
                </a:solidFill>
                <a:latin typeface="Calibri"/>
                <a:cs typeface="Calibri"/>
              </a:rPr>
              <a:t>funds</a:t>
            </a:r>
            <a:r>
              <a:rPr sz="1800" dirty="0">
                <a:solidFill>
                  <a:srgbClr val="404040"/>
                </a:solidFill>
                <a:latin typeface="Calibri"/>
                <a:cs typeface="Calibri"/>
              </a:rPr>
              <a:t> </a:t>
            </a:r>
            <a:r>
              <a:rPr sz="1800" spc="-15" dirty="0">
                <a:solidFill>
                  <a:srgbClr val="404040"/>
                </a:solidFill>
                <a:latin typeface="Calibri"/>
                <a:cs typeface="Calibri"/>
              </a:rPr>
              <a:t>for</a:t>
            </a:r>
            <a:r>
              <a:rPr sz="1800" spc="10" dirty="0">
                <a:solidFill>
                  <a:srgbClr val="404040"/>
                </a:solidFill>
                <a:latin typeface="Calibri"/>
                <a:cs typeface="Calibri"/>
              </a:rPr>
              <a:t> </a:t>
            </a:r>
            <a:r>
              <a:rPr sz="1800" spc="-5" dirty="0">
                <a:solidFill>
                  <a:srgbClr val="404040"/>
                </a:solidFill>
                <a:latin typeface="Calibri"/>
                <a:cs typeface="Calibri"/>
              </a:rPr>
              <a:t>COVID-19</a:t>
            </a:r>
            <a:r>
              <a:rPr sz="1800" spc="15" dirty="0">
                <a:solidFill>
                  <a:srgbClr val="404040"/>
                </a:solidFill>
                <a:latin typeface="Calibri"/>
                <a:cs typeface="Calibri"/>
              </a:rPr>
              <a:t> </a:t>
            </a:r>
            <a:r>
              <a:rPr sz="1800" spc="-5" dirty="0">
                <a:solidFill>
                  <a:srgbClr val="404040"/>
                </a:solidFill>
                <a:latin typeface="Calibri"/>
                <a:cs typeface="Calibri"/>
              </a:rPr>
              <a:t>purposes,</a:t>
            </a:r>
            <a:r>
              <a:rPr sz="1800" dirty="0">
                <a:solidFill>
                  <a:srgbClr val="404040"/>
                </a:solidFill>
                <a:latin typeface="Calibri"/>
                <a:cs typeface="Calibri"/>
              </a:rPr>
              <a:t> and</a:t>
            </a:r>
            <a:r>
              <a:rPr sz="1800" spc="10" dirty="0">
                <a:solidFill>
                  <a:srgbClr val="404040"/>
                </a:solidFill>
                <a:latin typeface="Calibri"/>
                <a:cs typeface="Calibri"/>
              </a:rPr>
              <a:t> </a:t>
            </a:r>
            <a:r>
              <a:rPr sz="1800" spc="-5" dirty="0">
                <a:solidFill>
                  <a:srgbClr val="404040"/>
                </a:solidFill>
                <a:latin typeface="Calibri"/>
                <a:cs typeface="Calibri"/>
              </a:rPr>
              <a:t>how</a:t>
            </a:r>
            <a:r>
              <a:rPr sz="1800" spc="20" dirty="0">
                <a:solidFill>
                  <a:srgbClr val="404040"/>
                </a:solidFill>
                <a:latin typeface="Calibri"/>
                <a:cs typeface="Calibri"/>
              </a:rPr>
              <a:t> </a:t>
            </a:r>
            <a:r>
              <a:rPr sz="1800" dirty="0">
                <a:solidFill>
                  <a:srgbClr val="404040"/>
                </a:solidFill>
                <a:latin typeface="Calibri"/>
                <a:cs typeface="Calibri"/>
              </a:rPr>
              <a:t>much</a:t>
            </a:r>
            <a:endParaRPr sz="1800" dirty="0">
              <a:latin typeface="Calibri"/>
              <a:cs typeface="Calibri"/>
            </a:endParaRPr>
          </a:p>
          <a:p>
            <a:pPr marL="681038" lvl="1" indent="-166688">
              <a:lnSpc>
                <a:spcPct val="100000"/>
              </a:lnSpc>
              <a:spcBef>
                <a:spcPts val="385"/>
              </a:spcBef>
              <a:buFont typeface="Arial" panose="020B0604020202020204" pitchFamily="34" charset="0"/>
              <a:buChar char="•"/>
              <a:tabLst>
                <a:tab pos="682625" algn="l"/>
              </a:tabLst>
            </a:pPr>
            <a:r>
              <a:rPr sz="1800" spc="-10" dirty="0">
                <a:solidFill>
                  <a:srgbClr val="404040"/>
                </a:solidFill>
                <a:latin typeface="Calibri"/>
                <a:cs typeface="Calibri"/>
              </a:rPr>
              <a:t>Area</a:t>
            </a:r>
            <a:r>
              <a:rPr sz="1800" spc="5" dirty="0">
                <a:solidFill>
                  <a:srgbClr val="404040"/>
                </a:solidFill>
                <a:latin typeface="Calibri"/>
                <a:cs typeface="Calibri"/>
              </a:rPr>
              <a:t> </a:t>
            </a:r>
            <a:r>
              <a:rPr sz="1800" spc="-5" dirty="0">
                <a:solidFill>
                  <a:srgbClr val="404040"/>
                </a:solidFill>
                <a:latin typeface="Calibri"/>
                <a:cs typeface="Calibri"/>
              </a:rPr>
              <a:t>ONAP will</a:t>
            </a:r>
            <a:r>
              <a:rPr sz="1800" spc="5" dirty="0">
                <a:solidFill>
                  <a:srgbClr val="404040"/>
                </a:solidFill>
                <a:latin typeface="Calibri"/>
                <a:cs typeface="Calibri"/>
              </a:rPr>
              <a:t> </a:t>
            </a:r>
            <a:r>
              <a:rPr sz="1800" spc="-10" dirty="0">
                <a:solidFill>
                  <a:srgbClr val="404040"/>
                </a:solidFill>
                <a:latin typeface="Calibri"/>
                <a:cs typeface="Calibri"/>
              </a:rPr>
              <a:t>move</a:t>
            </a:r>
            <a:r>
              <a:rPr sz="1800" spc="10" dirty="0">
                <a:solidFill>
                  <a:srgbClr val="404040"/>
                </a:solidFill>
                <a:latin typeface="Calibri"/>
                <a:cs typeface="Calibri"/>
              </a:rPr>
              <a:t> </a:t>
            </a:r>
            <a:r>
              <a:rPr sz="1800" dirty="0">
                <a:solidFill>
                  <a:srgbClr val="404040"/>
                </a:solidFill>
                <a:latin typeface="Calibri"/>
                <a:cs typeface="Calibri"/>
              </a:rPr>
              <a:t>the</a:t>
            </a:r>
            <a:r>
              <a:rPr sz="1800" spc="10" dirty="0">
                <a:solidFill>
                  <a:srgbClr val="404040"/>
                </a:solidFill>
                <a:latin typeface="Calibri"/>
                <a:cs typeface="Calibri"/>
              </a:rPr>
              <a:t> </a:t>
            </a:r>
            <a:r>
              <a:rPr sz="1800" spc="-5" dirty="0">
                <a:solidFill>
                  <a:srgbClr val="404040"/>
                </a:solidFill>
                <a:latin typeface="Calibri"/>
                <a:cs typeface="Calibri"/>
              </a:rPr>
              <a:t>identified</a:t>
            </a:r>
            <a:r>
              <a:rPr sz="1800" spc="15" dirty="0">
                <a:solidFill>
                  <a:srgbClr val="404040"/>
                </a:solidFill>
                <a:latin typeface="Calibri"/>
                <a:cs typeface="Calibri"/>
              </a:rPr>
              <a:t> </a:t>
            </a:r>
            <a:r>
              <a:rPr sz="1800" spc="-5" dirty="0">
                <a:solidFill>
                  <a:srgbClr val="404040"/>
                </a:solidFill>
                <a:latin typeface="Calibri"/>
                <a:cs typeface="Calibri"/>
              </a:rPr>
              <a:t>amount</a:t>
            </a:r>
            <a:r>
              <a:rPr sz="1800" dirty="0">
                <a:solidFill>
                  <a:srgbClr val="404040"/>
                </a:solidFill>
                <a:latin typeface="Calibri"/>
                <a:cs typeface="Calibri"/>
              </a:rPr>
              <a:t> </a:t>
            </a:r>
            <a:r>
              <a:rPr sz="1800" spc="-5" dirty="0">
                <a:solidFill>
                  <a:srgbClr val="404040"/>
                </a:solidFill>
                <a:latin typeface="Calibri"/>
                <a:cs typeface="Calibri"/>
              </a:rPr>
              <a:t>of</a:t>
            </a:r>
            <a:r>
              <a:rPr sz="1800" spc="15" dirty="0">
                <a:solidFill>
                  <a:srgbClr val="404040"/>
                </a:solidFill>
                <a:latin typeface="Calibri"/>
                <a:cs typeface="Calibri"/>
              </a:rPr>
              <a:t> </a:t>
            </a:r>
            <a:r>
              <a:rPr sz="1800" spc="-5" dirty="0">
                <a:solidFill>
                  <a:srgbClr val="404040"/>
                </a:solidFill>
                <a:latin typeface="Calibri"/>
                <a:cs typeface="Calibri"/>
              </a:rPr>
              <a:t>FY </a:t>
            </a:r>
            <a:r>
              <a:rPr sz="1800" dirty="0">
                <a:solidFill>
                  <a:srgbClr val="404040"/>
                </a:solidFill>
                <a:latin typeface="Calibri"/>
                <a:cs typeface="Calibri"/>
              </a:rPr>
              <a:t>2020</a:t>
            </a:r>
            <a:r>
              <a:rPr sz="1800" spc="5" dirty="0">
                <a:solidFill>
                  <a:srgbClr val="404040"/>
                </a:solidFill>
                <a:latin typeface="Calibri"/>
                <a:cs typeface="Calibri"/>
              </a:rPr>
              <a:t> </a:t>
            </a:r>
            <a:r>
              <a:rPr sz="1800" spc="-5" dirty="0">
                <a:solidFill>
                  <a:srgbClr val="404040"/>
                </a:solidFill>
                <a:latin typeface="Calibri"/>
                <a:cs typeface="Calibri"/>
              </a:rPr>
              <a:t>funds</a:t>
            </a:r>
            <a:r>
              <a:rPr sz="1800" dirty="0">
                <a:solidFill>
                  <a:srgbClr val="404040"/>
                </a:solidFill>
                <a:latin typeface="Calibri"/>
                <a:cs typeface="Calibri"/>
              </a:rPr>
              <a:t> </a:t>
            </a:r>
            <a:r>
              <a:rPr sz="1800" spc="-10" dirty="0">
                <a:solidFill>
                  <a:srgbClr val="404040"/>
                </a:solidFill>
                <a:latin typeface="Calibri"/>
                <a:cs typeface="Calibri"/>
              </a:rPr>
              <a:t>to</a:t>
            </a:r>
            <a:r>
              <a:rPr sz="1800" spc="10" dirty="0">
                <a:solidFill>
                  <a:srgbClr val="404040"/>
                </a:solidFill>
                <a:latin typeface="Calibri"/>
                <a:cs typeface="Calibri"/>
              </a:rPr>
              <a:t> </a:t>
            </a:r>
            <a:r>
              <a:rPr sz="1800" dirty="0">
                <a:solidFill>
                  <a:srgbClr val="404040"/>
                </a:solidFill>
                <a:latin typeface="Calibri"/>
                <a:cs typeface="Calibri"/>
              </a:rPr>
              <a:t>the </a:t>
            </a:r>
            <a:r>
              <a:rPr sz="1800" spc="-5" dirty="0">
                <a:solidFill>
                  <a:srgbClr val="404040"/>
                </a:solidFill>
                <a:latin typeface="Calibri"/>
                <a:cs typeface="Calibri"/>
              </a:rPr>
              <a:t>new</a:t>
            </a:r>
            <a:r>
              <a:rPr sz="1800" spc="10" dirty="0">
                <a:solidFill>
                  <a:srgbClr val="404040"/>
                </a:solidFill>
                <a:latin typeface="Calibri"/>
                <a:cs typeface="Calibri"/>
              </a:rPr>
              <a:t> </a:t>
            </a:r>
            <a:r>
              <a:rPr sz="1800" spc="-5" dirty="0">
                <a:solidFill>
                  <a:srgbClr val="404040"/>
                </a:solidFill>
                <a:latin typeface="Calibri"/>
                <a:cs typeface="Calibri"/>
              </a:rPr>
              <a:t>COVID-19</a:t>
            </a:r>
            <a:r>
              <a:rPr sz="1800" spc="10" dirty="0">
                <a:solidFill>
                  <a:srgbClr val="404040"/>
                </a:solidFill>
                <a:latin typeface="Calibri"/>
                <a:cs typeface="Calibri"/>
              </a:rPr>
              <a:t> </a:t>
            </a:r>
            <a:r>
              <a:rPr sz="1800" spc="-5" dirty="0">
                <a:solidFill>
                  <a:srgbClr val="404040"/>
                </a:solidFill>
                <a:latin typeface="Calibri"/>
                <a:cs typeface="Calibri"/>
              </a:rPr>
              <a:t>Budget</a:t>
            </a:r>
            <a:r>
              <a:rPr sz="1800" spc="5" dirty="0">
                <a:solidFill>
                  <a:srgbClr val="404040"/>
                </a:solidFill>
                <a:latin typeface="Calibri"/>
                <a:cs typeface="Calibri"/>
              </a:rPr>
              <a:t> </a:t>
            </a:r>
            <a:r>
              <a:rPr sz="1800" spc="-5" dirty="0">
                <a:solidFill>
                  <a:srgbClr val="404040"/>
                </a:solidFill>
                <a:latin typeface="Calibri"/>
                <a:cs typeface="Calibri"/>
              </a:rPr>
              <a:t>Line</a:t>
            </a:r>
            <a:r>
              <a:rPr sz="1800" spc="15" dirty="0">
                <a:solidFill>
                  <a:srgbClr val="404040"/>
                </a:solidFill>
                <a:latin typeface="Calibri"/>
                <a:cs typeface="Calibri"/>
              </a:rPr>
              <a:t> </a:t>
            </a:r>
            <a:r>
              <a:rPr sz="1800" spc="-10" dirty="0">
                <a:solidFill>
                  <a:srgbClr val="404040"/>
                </a:solidFill>
                <a:latin typeface="Calibri"/>
                <a:cs typeface="Calibri"/>
              </a:rPr>
              <a:t>Item</a:t>
            </a:r>
            <a:r>
              <a:rPr sz="1800" spc="10" dirty="0">
                <a:solidFill>
                  <a:srgbClr val="404040"/>
                </a:solidFill>
                <a:latin typeface="Calibri"/>
                <a:cs typeface="Calibri"/>
              </a:rPr>
              <a:t> </a:t>
            </a:r>
            <a:r>
              <a:rPr sz="1800" spc="-5" dirty="0">
                <a:solidFill>
                  <a:srgbClr val="404040"/>
                </a:solidFill>
                <a:latin typeface="Calibri"/>
                <a:cs typeface="Calibri"/>
              </a:rPr>
              <a:t>(BLI)</a:t>
            </a:r>
            <a:r>
              <a:rPr sz="1800" spc="30" dirty="0">
                <a:solidFill>
                  <a:srgbClr val="404040"/>
                </a:solidFill>
                <a:latin typeface="Calibri"/>
                <a:cs typeface="Calibri"/>
              </a:rPr>
              <a:t> </a:t>
            </a:r>
            <a:r>
              <a:rPr sz="1800" spc="-5" dirty="0">
                <a:solidFill>
                  <a:srgbClr val="404040"/>
                </a:solidFill>
                <a:latin typeface="Calibri"/>
                <a:cs typeface="Calibri"/>
              </a:rPr>
              <a:t>in</a:t>
            </a:r>
            <a:r>
              <a:rPr sz="1800" spc="15" dirty="0">
                <a:solidFill>
                  <a:srgbClr val="404040"/>
                </a:solidFill>
                <a:latin typeface="Calibri"/>
                <a:cs typeface="Calibri"/>
              </a:rPr>
              <a:t> </a:t>
            </a:r>
            <a:r>
              <a:rPr sz="1800" spc="-15" dirty="0">
                <a:solidFill>
                  <a:srgbClr val="404040"/>
                </a:solidFill>
                <a:latin typeface="Calibri"/>
                <a:cs typeface="Calibri"/>
              </a:rPr>
              <a:t>LOCCS</a:t>
            </a:r>
            <a:endParaRPr sz="1800" dirty="0">
              <a:latin typeface="Calibri"/>
              <a:cs typeface="Calibri"/>
            </a:endParaRPr>
          </a:p>
          <a:p>
            <a:pPr marL="681038" lvl="2" indent="-166688">
              <a:lnSpc>
                <a:spcPct val="100000"/>
              </a:lnSpc>
              <a:spcBef>
                <a:spcPts val="384"/>
              </a:spcBef>
              <a:buFont typeface="Arial" panose="020B0604020202020204" pitchFamily="34" charset="0"/>
              <a:buChar char="•"/>
              <a:tabLst>
                <a:tab pos="52388" algn="l"/>
              </a:tabLst>
            </a:pPr>
            <a:r>
              <a:rPr sz="1800" spc="-10" dirty="0">
                <a:solidFill>
                  <a:srgbClr val="404040"/>
                </a:solidFill>
                <a:latin typeface="Calibri"/>
                <a:cs typeface="Calibri"/>
              </a:rPr>
              <a:t>Recipient</a:t>
            </a:r>
            <a:r>
              <a:rPr sz="1800" spc="15" dirty="0">
                <a:solidFill>
                  <a:srgbClr val="404040"/>
                </a:solidFill>
                <a:latin typeface="Calibri"/>
                <a:cs typeface="Calibri"/>
              </a:rPr>
              <a:t> </a:t>
            </a:r>
            <a:r>
              <a:rPr sz="1800" spc="-10" dirty="0">
                <a:solidFill>
                  <a:srgbClr val="404040"/>
                </a:solidFill>
                <a:latin typeface="Calibri"/>
                <a:cs typeface="Calibri"/>
              </a:rPr>
              <a:t>can</a:t>
            </a:r>
            <a:r>
              <a:rPr sz="1800" spc="20" dirty="0">
                <a:solidFill>
                  <a:srgbClr val="404040"/>
                </a:solidFill>
                <a:latin typeface="Calibri"/>
                <a:cs typeface="Calibri"/>
              </a:rPr>
              <a:t> </a:t>
            </a:r>
            <a:r>
              <a:rPr sz="1800" dirty="0">
                <a:solidFill>
                  <a:srgbClr val="404040"/>
                </a:solidFill>
                <a:latin typeface="Calibri"/>
                <a:cs typeface="Calibri"/>
              </a:rPr>
              <a:t>then</a:t>
            </a:r>
            <a:r>
              <a:rPr sz="1800" spc="20" dirty="0">
                <a:solidFill>
                  <a:srgbClr val="404040"/>
                </a:solidFill>
                <a:latin typeface="Calibri"/>
                <a:cs typeface="Calibri"/>
              </a:rPr>
              <a:t> </a:t>
            </a:r>
            <a:r>
              <a:rPr sz="1800" spc="-5" dirty="0">
                <a:solidFill>
                  <a:srgbClr val="404040"/>
                </a:solidFill>
                <a:latin typeface="Calibri"/>
                <a:cs typeface="Calibri"/>
              </a:rPr>
              <a:t>select</a:t>
            </a:r>
            <a:r>
              <a:rPr sz="1800" spc="5" dirty="0">
                <a:solidFill>
                  <a:srgbClr val="404040"/>
                </a:solidFill>
                <a:latin typeface="Calibri"/>
                <a:cs typeface="Calibri"/>
              </a:rPr>
              <a:t> </a:t>
            </a:r>
            <a:r>
              <a:rPr sz="1800" spc="-5" dirty="0">
                <a:solidFill>
                  <a:srgbClr val="404040"/>
                </a:solidFill>
                <a:latin typeface="Calibri"/>
                <a:cs typeface="Calibri"/>
              </a:rPr>
              <a:t>the</a:t>
            </a:r>
            <a:r>
              <a:rPr sz="1800" spc="20" dirty="0">
                <a:solidFill>
                  <a:srgbClr val="404040"/>
                </a:solidFill>
                <a:latin typeface="Calibri"/>
                <a:cs typeface="Calibri"/>
              </a:rPr>
              <a:t> </a:t>
            </a:r>
            <a:r>
              <a:rPr sz="1800" spc="-10" dirty="0">
                <a:solidFill>
                  <a:srgbClr val="404040"/>
                </a:solidFill>
                <a:latin typeface="Calibri"/>
                <a:cs typeface="Calibri"/>
              </a:rPr>
              <a:t>COVID-19</a:t>
            </a:r>
            <a:r>
              <a:rPr sz="1800" spc="15" dirty="0">
                <a:solidFill>
                  <a:srgbClr val="404040"/>
                </a:solidFill>
                <a:latin typeface="Calibri"/>
                <a:cs typeface="Calibri"/>
              </a:rPr>
              <a:t> </a:t>
            </a:r>
            <a:r>
              <a:rPr sz="1800" dirty="0">
                <a:solidFill>
                  <a:srgbClr val="404040"/>
                </a:solidFill>
                <a:latin typeface="Calibri"/>
                <a:cs typeface="Calibri"/>
              </a:rPr>
              <a:t>BLI</a:t>
            </a:r>
            <a:r>
              <a:rPr sz="1800" spc="-5" dirty="0">
                <a:solidFill>
                  <a:srgbClr val="404040"/>
                </a:solidFill>
                <a:latin typeface="Calibri"/>
                <a:cs typeface="Calibri"/>
              </a:rPr>
              <a:t> </a:t>
            </a:r>
            <a:r>
              <a:rPr sz="1800" dirty="0">
                <a:solidFill>
                  <a:srgbClr val="404040"/>
                </a:solidFill>
                <a:latin typeface="Calibri"/>
                <a:cs typeface="Calibri"/>
              </a:rPr>
              <a:t>when</a:t>
            </a:r>
            <a:r>
              <a:rPr sz="1800" spc="20" dirty="0">
                <a:solidFill>
                  <a:srgbClr val="404040"/>
                </a:solidFill>
                <a:latin typeface="Calibri"/>
                <a:cs typeface="Calibri"/>
              </a:rPr>
              <a:t> </a:t>
            </a:r>
            <a:r>
              <a:rPr sz="1800" spc="-5" dirty="0">
                <a:solidFill>
                  <a:srgbClr val="404040"/>
                </a:solidFill>
                <a:latin typeface="Calibri"/>
                <a:cs typeface="Calibri"/>
              </a:rPr>
              <a:t>in</a:t>
            </a:r>
            <a:r>
              <a:rPr sz="1800" spc="15" dirty="0">
                <a:solidFill>
                  <a:srgbClr val="404040"/>
                </a:solidFill>
                <a:latin typeface="Calibri"/>
                <a:cs typeface="Calibri"/>
              </a:rPr>
              <a:t> </a:t>
            </a:r>
            <a:r>
              <a:rPr sz="1800" spc="-15" dirty="0">
                <a:solidFill>
                  <a:srgbClr val="404040"/>
                </a:solidFill>
                <a:latin typeface="Calibri"/>
                <a:cs typeface="Calibri"/>
              </a:rPr>
              <a:t>LOCCS</a:t>
            </a:r>
            <a:r>
              <a:rPr sz="1800" spc="15" dirty="0">
                <a:solidFill>
                  <a:srgbClr val="404040"/>
                </a:solidFill>
                <a:latin typeface="Calibri"/>
                <a:cs typeface="Calibri"/>
              </a:rPr>
              <a:t> </a:t>
            </a:r>
            <a:r>
              <a:rPr sz="1800" spc="-10" dirty="0">
                <a:solidFill>
                  <a:srgbClr val="404040"/>
                </a:solidFill>
                <a:latin typeface="Calibri"/>
                <a:cs typeface="Calibri"/>
              </a:rPr>
              <a:t>to</a:t>
            </a:r>
            <a:r>
              <a:rPr sz="1800" dirty="0">
                <a:solidFill>
                  <a:srgbClr val="404040"/>
                </a:solidFill>
                <a:latin typeface="Calibri"/>
                <a:cs typeface="Calibri"/>
              </a:rPr>
              <a:t> </a:t>
            </a:r>
            <a:r>
              <a:rPr sz="1800" spc="-15" dirty="0">
                <a:solidFill>
                  <a:srgbClr val="404040"/>
                </a:solidFill>
                <a:latin typeface="Calibri"/>
                <a:cs typeface="Calibri"/>
              </a:rPr>
              <a:t>pay</a:t>
            </a:r>
            <a:r>
              <a:rPr sz="1800" spc="15" dirty="0">
                <a:solidFill>
                  <a:srgbClr val="404040"/>
                </a:solidFill>
                <a:latin typeface="Calibri"/>
                <a:cs typeface="Calibri"/>
              </a:rPr>
              <a:t> </a:t>
            </a:r>
            <a:r>
              <a:rPr sz="1800" spc="-15" dirty="0">
                <a:solidFill>
                  <a:srgbClr val="404040"/>
                </a:solidFill>
                <a:latin typeface="Calibri"/>
                <a:cs typeface="Calibri"/>
              </a:rPr>
              <a:t>for</a:t>
            </a:r>
            <a:r>
              <a:rPr sz="1800" dirty="0">
                <a:solidFill>
                  <a:srgbClr val="404040"/>
                </a:solidFill>
                <a:latin typeface="Calibri"/>
                <a:cs typeface="Calibri"/>
              </a:rPr>
              <a:t> </a:t>
            </a:r>
            <a:r>
              <a:rPr sz="1800" spc="-10" dirty="0">
                <a:solidFill>
                  <a:srgbClr val="404040"/>
                </a:solidFill>
                <a:latin typeface="Calibri"/>
                <a:cs typeface="Calibri"/>
              </a:rPr>
              <a:t>COVID-19</a:t>
            </a:r>
            <a:r>
              <a:rPr sz="1800" spc="15" dirty="0">
                <a:solidFill>
                  <a:srgbClr val="404040"/>
                </a:solidFill>
                <a:latin typeface="Calibri"/>
                <a:cs typeface="Calibri"/>
              </a:rPr>
              <a:t> </a:t>
            </a:r>
            <a:r>
              <a:rPr sz="1800" spc="-5" dirty="0">
                <a:solidFill>
                  <a:srgbClr val="404040"/>
                </a:solidFill>
                <a:latin typeface="Calibri"/>
                <a:cs typeface="Calibri"/>
              </a:rPr>
              <a:t>activities</a:t>
            </a:r>
            <a:endParaRPr sz="1800" dirty="0">
              <a:latin typeface="Calibri"/>
              <a:cs typeface="Calibri"/>
            </a:endParaRPr>
          </a:p>
          <a:p>
            <a:pPr marL="346075" lvl="1" indent="-293688">
              <a:lnSpc>
                <a:spcPct val="100000"/>
              </a:lnSpc>
              <a:spcBef>
                <a:spcPts val="380"/>
              </a:spcBef>
              <a:buFont typeface="Arial" panose="020B0604020202020204" pitchFamily="34" charset="0"/>
              <a:buChar char="•"/>
              <a:tabLst>
                <a:tab pos="397510" algn="l"/>
              </a:tabLst>
            </a:pPr>
            <a:r>
              <a:rPr sz="1800" spc="-5" dirty="0">
                <a:solidFill>
                  <a:srgbClr val="404040"/>
                </a:solidFill>
                <a:latin typeface="Calibri"/>
                <a:cs typeface="Calibri"/>
              </a:rPr>
              <a:t>PIH</a:t>
            </a:r>
            <a:r>
              <a:rPr sz="1800" spc="5" dirty="0">
                <a:solidFill>
                  <a:srgbClr val="404040"/>
                </a:solidFill>
                <a:latin typeface="Calibri"/>
                <a:cs typeface="Calibri"/>
              </a:rPr>
              <a:t> </a:t>
            </a:r>
            <a:r>
              <a:rPr sz="1800" spc="-5" dirty="0">
                <a:solidFill>
                  <a:srgbClr val="404040"/>
                </a:solidFill>
                <a:latin typeface="Calibri"/>
                <a:cs typeface="Calibri"/>
              </a:rPr>
              <a:t>Notice</a:t>
            </a:r>
            <a:r>
              <a:rPr sz="1800" spc="20" dirty="0">
                <a:solidFill>
                  <a:srgbClr val="404040"/>
                </a:solidFill>
                <a:latin typeface="Calibri"/>
                <a:cs typeface="Calibri"/>
              </a:rPr>
              <a:t> </a:t>
            </a:r>
            <a:r>
              <a:rPr sz="1800" spc="-5" dirty="0">
                <a:solidFill>
                  <a:srgbClr val="404040"/>
                </a:solidFill>
                <a:latin typeface="Calibri"/>
                <a:cs typeface="Calibri"/>
              </a:rPr>
              <a:t>2020-06</a:t>
            </a:r>
            <a:r>
              <a:rPr sz="1800" spc="15" dirty="0">
                <a:solidFill>
                  <a:srgbClr val="404040"/>
                </a:solidFill>
                <a:latin typeface="Calibri"/>
                <a:cs typeface="Calibri"/>
              </a:rPr>
              <a:t> </a:t>
            </a:r>
            <a:r>
              <a:rPr sz="1800" spc="-5" dirty="0">
                <a:solidFill>
                  <a:srgbClr val="404040"/>
                </a:solidFill>
                <a:latin typeface="Calibri"/>
                <a:cs typeface="Calibri"/>
              </a:rPr>
              <a:t>describes</a:t>
            </a:r>
            <a:r>
              <a:rPr sz="1800" dirty="0">
                <a:solidFill>
                  <a:srgbClr val="404040"/>
                </a:solidFill>
                <a:latin typeface="Calibri"/>
                <a:cs typeface="Calibri"/>
              </a:rPr>
              <a:t> </a:t>
            </a:r>
            <a:r>
              <a:rPr sz="1800" spc="-5" dirty="0">
                <a:solidFill>
                  <a:srgbClr val="404040"/>
                </a:solidFill>
                <a:latin typeface="Calibri"/>
                <a:cs typeface="Calibri"/>
              </a:rPr>
              <a:t>FY2020</a:t>
            </a:r>
            <a:r>
              <a:rPr sz="1800" dirty="0">
                <a:solidFill>
                  <a:srgbClr val="404040"/>
                </a:solidFill>
                <a:latin typeface="Calibri"/>
                <a:cs typeface="Calibri"/>
              </a:rPr>
              <a:t> IHBG</a:t>
            </a:r>
            <a:r>
              <a:rPr sz="1800" spc="5" dirty="0">
                <a:solidFill>
                  <a:srgbClr val="404040"/>
                </a:solidFill>
                <a:latin typeface="Calibri"/>
                <a:cs typeface="Calibri"/>
              </a:rPr>
              <a:t> </a:t>
            </a:r>
            <a:r>
              <a:rPr sz="1800" dirty="0">
                <a:solidFill>
                  <a:srgbClr val="404040"/>
                </a:solidFill>
                <a:latin typeface="Calibri"/>
                <a:cs typeface="Calibri"/>
              </a:rPr>
              <a:t>amendment</a:t>
            </a:r>
            <a:r>
              <a:rPr sz="1800" spc="-5" dirty="0">
                <a:solidFill>
                  <a:srgbClr val="404040"/>
                </a:solidFill>
                <a:latin typeface="Calibri"/>
                <a:cs typeface="Calibri"/>
              </a:rPr>
              <a:t> </a:t>
            </a:r>
            <a:r>
              <a:rPr sz="1800" spc="-10" dirty="0">
                <a:solidFill>
                  <a:srgbClr val="404040"/>
                </a:solidFill>
                <a:latin typeface="Calibri"/>
                <a:cs typeface="Calibri"/>
              </a:rPr>
              <a:t>requirements</a:t>
            </a:r>
            <a:r>
              <a:rPr sz="1800" dirty="0">
                <a:solidFill>
                  <a:srgbClr val="404040"/>
                </a:solidFill>
                <a:latin typeface="Calibri"/>
                <a:cs typeface="Calibri"/>
              </a:rPr>
              <a:t> and</a:t>
            </a:r>
            <a:r>
              <a:rPr sz="1800" spc="15" dirty="0">
                <a:solidFill>
                  <a:srgbClr val="404040"/>
                </a:solidFill>
                <a:latin typeface="Calibri"/>
                <a:cs typeface="Calibri"/>
              </a:rPr>
              <a:t> </a:t>
            </a:r>
            <a:r>
              <a:rPr sz="1800" spc="-5" dirty="0">
                <a:solidFill>
                  <a:srgbClr val="404040"/>
                </a:solidFill>
                <a:latin typeface="Calibri"/>
                <a:cs typeface="Calibri"/>
              </a:rPr>
              <a:t>how</a:t>
            </a:r>
            <a:r>
              <a:rPr sz="1800" spc="10" dirty="0">
                <a:solidFill>
                  <a:srgbClr val="404040"/>
                </a:solidFill>
                <a:latin typeface="Calibri"/>
                <a:cs typeface="Calibri"/>
              </a:rPr>
              <a:t> </a:t>
            </a:r>
            <a:r>
              <a:rPr sz="1800" spc="-10" dirty="0">
                <a:solidFill>
                  <a:srgbClr val="404040"/>
                </a:solidFill>
                <a:latin typeface="Calibri"/>
                <a:cs typeface="Calibri"/>
              </a:rPr>
              <a:t>to</a:t>
            </a:r>
            <a:r>
              <a:rPr sz="1800" dirty="0">
                <a:solidFill>
                  <a:srgbClr val="404040"/>
                </a:solidFill>
                <a:latin typeface="Calibri"/>
                <a:cs typeface="Calibri"/>
              </a:rPr>
              <a:t> </a:t>
            </a:r>
            <a:r>
              <a:rPr sz="1800" spc="-15" dirty="0">
                <a:solidFill>
                  <a:srgbClr val="404040"/>
                </a:solidFill>
                <a:latin typeface="Calibri"/>
                <a:cs typeface="Calibri"/>
              </a:rPr>
              <a:t>reprogram</a:t>
            </a:r>
            <a:r>
              <a:rPr sz="1800" spc="-5" dirty="0">
                <a:solidFill>
                  <a:srgbClr val="404040"/>
                </a:solidFill>
                <a:latin typeface="Calibri"/>
                <a:cs typeface="Calibri"/>
              </a:rPr>
              <a:t> </a:t>
            </a:r>
            <a:r>
              <a:rPr sz="1800" dirty="0">
                <a:solidFill>
                  <a:srgbClr val="404040"/>
                </a:solidFill>
                <a:latin typeface="Calibri"/>
                <a:cs typeface="Calibri"/>
              </a:rPr>
              <a:t>FY 2020</a:t>
            </a:r>
            <a:r>
              <a:rPr sz="1800" spc="10" dirty="0">
                <a:solidFill>
                  <a:srgbClr val="404040"/>
                </a:solidFill>
                <a:latin typeface="Calibri"/>
                <a:cs typeface="Calibri"/>
              </a:rPr>
              <a:t> </a:t>
            </a:r>
            <a:r>
              <a:rPr sz="1800" dirty="0">
                <a:solidFill>
                  <a:srgbClr val="404040"/>
                </a:solidFill>
                <a:latin typeface="Calibri"/>
                <a:cs typeface="Calibri"/>
              </a:rPr>
              <a:t>IHBG</a:t>
            </a:r>
            <a:r>
              <a:rPr sz="1800" spc="-10" dirty="0">
                <a:solidFill>
                  <a:srgbClr val="404040"/>
                </a:solidFill>
                <a:latin typeface="Calibri"/>
                <a:cs typeface="Calibri"/>
              </a:rPr>
              <a:t> </a:t>
            </a:r>
            <a:r>
              <a:rPr sz="1800" spc="-5" dirty="0">
                <a:solidFill>
                  <a:srgbClr val="404040"/>
                </a:solidFill>
                <a:latin typeface="Calibri"/>
                <a:cs typeface="Calibri"/>
              </a:rPr>
              <a:t>funds</a:t>
            </a:r>
            <a:endParaRPr sz="1800" dirty="0">
              <a:latin typeface="Calibri"/>
              <a:cs typeface="Calibri"/>
            </a:endParaRPr>
          </a:p>
          <a:p>
            <a:pPr marL="681038" lvl="2" indent="-166688">
              <a:lnSpc>
                <a:spcPts val="2055"/>
              </a:lnSpc>
              <a:spcBef>
                <a:spcPts val="385"/>
              </a:spcBef>
              <a:buFont typeface="Arial" panose="020B0604020202020204" pitchFamily="34" charset="0"/>
              <a:buChar char="•"/>
              <a:tabLst>
                <a:tab pos="580390" algn="l"/>
              </a:tabLst>
            </a:pPr>
            <a:r>
              <a:rPr sz="1800" dirty="0">
                <a:solidFill>
                  <a:srgbClr val="404040"/>
                </a:solidFill>
                <a:latin typeface="Calibri"/>
                <a:cs typeface="Calibri"/>
              </a:rPr>
              <a:t>Amendments</a:t>
            </a:r>
            <a:r>
              <a:rPr sz="1800" spc="-10" dirty="0">
                <a:solidFill>
                  <a:srgbClr val="404040"/>
                </a:solidFill>
                <a:latin typeface="Calibri"/>
                <a:cs typeface="Calibri"/>
              </a:rPr>
              <a:t> </a:t>
            </a:r>
            <a:r>
              <a:rPr sz="1800" spc="-5" dirty="0">
                <a:solidFill>
                  <a:srgbClr val="404040"/>
                </a:solidFill>
                <a:latin typeface="Calibri"/>
                <a:cs typeface="Calibri"/>
              </a:rPr>
              <a:t>don't</a:t>
            </a:r>
            <a:r>
              <a:rPr sz="1800" spc="10" dirty="0">
                <a:solidFill>
                  <a:srgbClr val="404040"/>
                </a:solidFill>
                <a:latin typeface="Calibri"/>
                <a:cs typeface="Calibri"/>
              </a:rPr>
              <a:t> </a:t>
            </a:r>
            <a:r>
              <a:rPr sz="1800" spc="-15" dirty="0">
                <a:solidFill>
                  <a:srgbClr val="404040"/>
                </a:solidFill>
                <a:latin typeface="Calibri"/>
                <a:cs typeface="Calibri"/>
              </a:rPr>
              <a:t>have</a:t>
            </a:r>
            <a:r>
              <a:rPr sz="1800" spc="-5" dirty="0">
                <a:solidFill>
                  <a:srgbClr val="404040"/>
                </a:solidFill>
                <a:latin typeface="Calibri"/>
                <a:cs typeface="Calibri"/>
              </a:rPr>
              <a:t> </a:t>
            </a:r>
            <a:r>
              <a:rPr sz="1800" spc="-10" dirty="0">
                <a:solidFill>
                  <a:srgbClr val="404040"/>
                </a:solidFill>
                <a:latin typeface="Calibri"/>
                <a:cs typeface="Calibri"/>
              </a:rPr>
              <a:t>to</a:t>
            </a:r>
            <a:r>
              <a:rPr sz="1800" dirty="0">
                <a:solidFill>
                  <a:srgbClr val="404040"/>
                </a:solidFill>
                <a:latin typeface="Calibri"/>
                <a:cs typeface="Calibri"/>
              </a:rPr>
              <a:t> </a:t>
            </a:r>
            <a:r>
              <a:rPr sz="1800" spc="-5" dirty="0">
                <a:solidFill>
                  <a:srgbClr val="404040"/>
                </a:solidFill>
                <a:latin typeface="Calibri"/>
                <a:cs typeface="Calibri"/>
              </a:rPr>
              <a:t>be</a:t>
            </a:r>
            <a:r>
              <a:rPr sz="1800" spc="15" dirty="0">
                <a:solidFill>
                  <a:srgbClr val="404040"/>
                </a:solidFill>
                <a:latin typeface="Calibri"/>
                <a:cs typeface="Calibri"/>
              </a:rPr>
              <a:t> </a:t>
            </a:r>
            <a:r>
              <a:rPr sz="1800" spc="-10" dirty="0">
                <a:solidFill>
                  <a:srgbClr val="404040"/>
                </a:solidFill>
                <a:latin typeface="Calibri"/>
                <a:cs typeface="Calibri"/>
              </a:rPr>
              <a:t>submitted</a:t>
            </a:r>
            <a:r>
              <a:rPr sz="1800" spc="20" dirty="0">
                <a:solidFill>
                  <a:srgbClr val="404040"/>
                </a:solidFill>
                <a:latin typeface="Calibri"/>
                <a:cs typeface="Calibri"/>
              </a:rPr>
              <a:t> </a:t>
            </a:r>
            <a:r>
              <a:rPr sz="1800" spc="-15" dirty="0">
                <a:solidFill>
                  <a:srgbClr val="404040"/>
                </a:solidFill>
                <a:latin typeface="Calibri"/>
                <a:cs typeface="Calibri"/>
              </a:rPr>
              <a:t>before</a:t>
            </a:r>
            <a:r>
              <a:rPr sz="1800" spc="10" dirty="0">
                <a:solidFill>
                  <a:srgbClr val="404040"/>
                </a:solidFill>
                <a:latin typeface="Calibri"/>
                <a:cs typeface="Calibri"/>
              </a:rPr>
              <a:t> </a:t>
            </a:r>
            <a:r>
              <a:rPr sz="1800" spc="-5" dirty="0">
                <a:solidFill>
                  <a:srgbClr val="404040"/>
                </a:solidFill>
                <a:latin typeface="Calibri"/>
                <a:cs typeface="Calibri"/>
              </a:rPr>
              <a:t>using</a:t>
            </a:r>
            <a:r>
              <a:rPr sz="1800" spc="5" dirty="0">
                <a:solidFill>
                  <a:srgbClr val="404040"/>
                </a:solidFill>
                <a:latin typeface="Calibri"/>
                <a:cs typeface="Calibri"/>
              </a:rPr>
              <a:t> </a:t>
            </a:r>
            <a:r>
              <a:rPr sz="1800" spc="-5" dirty="0">
                <a:solidFill>
                  <a:srgbClr val="404040"/>
                </a:solidFill>
                <a:latin typeface="Calibri"/>
                <a:cs typeface="Calibri"/>
              </a:rPr>
              <a:t>funds</a:t>
            </a:r>
            <a:r>
              <a:rPr sz="1800" spc="5" dirty="0">
                <a:solidFill>
                  <a:srgbClr val="404040"/>
                </a:solidFill>
                <a:latin typeface="Calibri"/>
                <a:cs typeface="Calibri"/>
              </a:rPr>
              <a:t> </a:t>
            </a:r>
            <a:r>
              <a:rPr sz="1800" spc="-15" dirty="0">
                <a:solidFill>
                  <a:srgbClr val="404040"/>
                </a:solidFill>
                <a:latin typeface="Calibri"/>
                <a:cs typeface="Calibri"/>
              </a:rPr>
              <a:t>for</a:t>
            </a:r>
            <a:r>
              <a:rPr sz="1800" spc="-5" dirty="0">
                <a:solidFill>
                  <a:srgbClr val="404040"/>
                </a:solidFill>
                <a:latin typeface="Calibri"/>
                <a:cs typeface="Calibri"/>
              </a:rPr>
              <a:t> COVID-19</a:t>
            </a:r>
            <a:r>
              <a:rPr sz="1800" spc="10" dirty="0">
                <a:solidFill>
                  <a:srgbClr val="404040"/>
                </a:solidFill>
                <a:latin typeface="Calibri"/>
                <a:cs typeface="Calibri"/>
              </a:rPr>
              <a:t> </a:t>
            </a:r>
            <a:r>
              <a:rPr sz="1800" spc="-5" dirty="0">
                <a:solidFill>
                  <a:srgbClr val="404040"/>
                </a:solidFill>
                <a:latin typeface="Calibri"/>
                <a:cs typeface="Calibri"/>
              </a:rPr>
              <a:t>purposes, but</a:t>
            </a:r>
            <a:r>
              <a:rPr sz="1800" spc="15" dirty="0">
                <a:solidFill>
                  <a:srgbClr val="404040"/>
                </a:solidFill>
                <a:latin typeface="Calibri"/>
                <a:cs typeface="Calibri"/>
              </a:rPr>
              <a:t> </a:t>
            </a:r>
            <a:r>
              <a:rPr sz="1800" spc="-10" dirty="0">
                <a:solidFill>
                  <a:srgbClr val="404040"/>
                </a:solidFill>
                <a:latin typeface="Calibri"/>
                <a:cs typeface="Calibri"/>
              </a:rPr>
              <a:t>you</a:t>
            </a:r>
            <a:r>
              <a:rPr sz="1800" spc="30" dirty="0">
                <a:solidFill>
                  <a:srgbClr val="404040"/>
                </a:solidFill>
                <a:latin typeface="Calibri"/>
                <a:cs typeface="Calibri"/>
              </a:rPr>
              <a:t> </a:t>
            </a:r>
            <a:r>
              <a:rPr sz="1800" b="1" spc="-10" dirty="0">
                <a:solidFill>
                  <a:srgbClr val="404040"/>
                </a:solidFill>
                <a:latin typeface="Calibri"/>
                <a:cs typeface="Calibri"/>
              </a:rPr>
              <a:t>must</a:t>
            </a:r>
            <a:r>
              <a:rPr sz="1800" b="1" spc="-5" dirty="0">
                <a:solidFill>
                  <a:srgbClr val="404040"/>
                </a:solidFill>
                <a:latin typeface="Calibri"/>
                <a:cs typeface="Calibri"/>
              </a:rPr>
              <a:t> </a:t>
            </a:r>
            <a:r>
              <a:rPr sz="1800" spc="-5" dirty="0">
                <a:solidFill>
                  <a:srgbClr val="404040"/>
                </a:solidFill>
                <a:latin typeface="Calibri"/>
                <a:cs typeface="Calibri"/>
              </a:rPr>
              <a:t>notify</a:t>
            </a:r>
            <a:r>
              <a:rPr sz="1800" spc="5" dirty="0">
                <a:solidFill>
                  <a:srgbClr val="404040"/>
                </a:solidFill>
                <a:latin typeface="Calibri"/>
                <a:cs typeface="Calibri"/>
              </a:rPr>
              <a:t> </a:t>
            </a:r>
            <a:r>
              <a:rPr sz="1800" spc="-10" dirty="0">
                <a:solidFill>
                  <a:srgbClr val="404040"/>
                </a:solidFill>
                <a:latin typeface="Calibri"/>
                <a:cs typeface="Calibri"/>
              </a:rPr>
              <a:t>Area</a:t>
            </a:r>
            <a:r>
              <a:rPr sz="1800" spc="5" dirty="0">
                <a:solidFill>
                  <a:srgbClr val="404040"/>
                </a:solidFill>
                <a:latin typeface="Calibri"/>
                <a:cs typeface="Calibri"/>
              </a:rPr>
              <a:t> </a:t>
            </a:r>
            <a:r>
              <a:rPr sz="1800" spc="-5" dirty="0">
                <a:solidFill>
                  <a:srgbClr val="404040"/>
                </a:solidFill>
                <a:latin typeface="Calibri"/>
                <a:cs typeface="Calibri"/>
              </a:rPr>
              <a:t>ONAP</a:t>
            </a:r>
            <a:r>
              <a:rPr lang="en-US" sz="1800" spc="-5" dirty="0">
                <a:solidFill>
                  <a:srgbClr val="404040"/>
                </a:solidFill>
                <a:latin typeface="Calibri"/>
                <a:cs typeface="Calibri"/>
              </a:rPr>
              <a:t> </a:t>
            </a:r>
            <a:r>
              <a:rPr sz="1800" b="1" spc="-15" dirty="0">
                <a:solidFill>
                  <a:srgbClr val="404040"/>
                </a:solidFill>
                <a:latin typeface="Calibri"/>
                <a:cs typeface="Calibri"/>
              </a:rPr>
              <a:t>before</a:t>
            </a:r>
            <a:r>
              <a:rPr sz="1800" b="1" spc="-20" dirty="0">
                <a:solidFill>
                  <a:srgbClr val="404040"/>
                </a:solidFill>
                <a:latin typeface="Calibri"/>
                <a:cs typeface="Calibri"/>
              </a:rPr>
              <a:t> </a:t>
            </a:r>
            <a:r>
              <a:rPr sz="1800" spc="-5" dirty="0">
                <a:solidFill>
                  <a:srgbClr val="404040"/>
                </a:solidFill>
                <a:latin typeface="Calibri"/>
                <a:cs typeface="Calibri"/>
              </a:rPr>
              <a:t>using</a:t>
            </a:r>
            <a:r>
              <a:rPr sz="1800" dirty="0">
                <a:solidFill>
                  <a:srgbClr val="404040"/>
                </a:solidFill>
                <a:latin typeface="Calibri"/>
                <a:cs typeface="Calibri"/>
              </a:rPr>
              <a:t> </a:t>
            </a:r>
            <a:r>
              <a:rPr sz="1800" spc="-5" dirty="0">
                <a:solidFill>
                  <a:srgbClr val="404040"/>
                </a:solidFill>
                <a:latin typeface="Calibri"/>
                <a:cs typeface="Calibri"/>
              </a:rPr>
              <a:t>funds</a:t>
            </a:r>
            <a:r>
              <a:rPr sz="1800" spc="10" dirty="0">
                <a:solidFill>
                  <a:srgbClr val="404040"/>
                </a:solidFill>
                <a:latin typeface="Calibri"/>
                <a:cs typeface="Calibri"/>
              </a:rPr>
              <a:t> </a:t>
            </a:r>
            <a:r>
              <a:rPr sz="1800" spc="-5" dirty="0">
                <a:solidFill>
                  <a:srgbClr val="404040"/>
                </a:solidFill>
                <a:latin typeface="Calibri"/>
                <a:cs typeface="Calibri"/>
              </a:rPr>
              <a:t>so</a:t>
            </a:r>
            <a:r>
              <a:rPr sz="1800" dirty="0">
                <a:solidFill>
                  <a:srgbClr val="404040"/>
                </a:solidFill>
                <a:latin typeface="Calibri"/>
                <a:cs typeface="Calibri"/>
              </a:rPr>
              <a:t> </a:t>
            </a:r>
            <a:r>
              <a:rPr sz="1800" spc="-5" dirty="0">
                <a:solidFill>
                  <a:srgbClr val="404040"/>
                </a:solidFill>
                <a:latin typeface="Calibri"/>
                <a:cs typeface="Calibri"/>
              </a:rPr>
              <a:t>that</a:t>
            </a:r>
            <a:r>
              <a:rPr sz="1800" dirty="0">
                <a:solidFill>
                  <a:srgbClr val="404040"/>
                </a:solidFill>
                <a:latin typeface="Calibri"/>
                <a:cs typeface="Calibri"/>
              </a:rPr>
              <a:t> </a:t>
            </a:r>
            <a:r>
              <a:rPr sz="1800" spc="-5" dirty="0">
                <a:solidFill>
                  <a:srgbClr val="404040"/>
                </a:solidFill>
                <a:latin typeface="Calibri"/>
                <a:cs typeface="Calibri"/>
              </a:rPr>
              <a:t>they</a:t>
            </a:r>
            <a:r>
              <a:rPr sz="1800" dirty="0">
                <a:solidFill>
                  <a:srgbClr val="404040"/>
                </a:solidFill>
                <a:latin typeface="Calibri"/>
                <a:cs typeface="Calibri"/>
              </a:rPr>
              <a:t> </a:t>
            </a:r>
            <a:r>
              <a:rPr sz="1800" spc="-10" dirty="0">
                <a:solidFill>
                  <a:srgbClr val="404040"/>
                </a:solidFill>
                <a:latin typeface="Calibri"/>
                <a:cs typeface="Calibri"/>
              </a:rPr>
              <a:t>can</a:t>
            </a:r>
            <a:r>
              <a:rPr sz="1800" spc="15" dirty="0">
                <a:solidFill>
                  <a:srgbClr val="404040"/>
                </a:solidFill>
                <a:latin typeface="Calibri"/>
                <a:cs typeface="Calibri"/>
              </a:rPr>
              <a:t> </a:t>
            </a:r>
            <a:r>
              <a:rPr sz="1800" spc="-10" dirty="0">
                <a:solidFill>
                  <a:srgbClr val="404040"/>
                </a:solidFill>
                <a:latin typeface="Calibri"/>
                <a:cs typeface="Calibri"/>
              </a:rPr>
              <a:t>move</a:t>
            </a:r>
            <a:r>
              <a:rPr sz="1800" spc="5" dirty="0">
                <a:solidFill>
                  <a:srgbClr val="404040"/>
                </a:solidFill>
                <a:latin typeface="Calibri"/>
                <a:cs typeface="Calibri"/>
              </a:rPr>
              <a:t> </a:t>
            </a:r>
            <a:r>
              <a:rPr sz="1800" dirty="0">
                <a:solidFill>
                  <a:srgbClr val="404040"/>
                </a:solidFill>
                <a:latin typeface="Calibri"/>
                <a:cs typeface="Calibri"/>
              </a:rPr>
              <a:t>the</a:t>
            </a:r>
            <a:r>
              <a:rPr sz="1800" spc="15" dirty="0">
                <a:solidFill>
                  <a:srgbClr val="404040"/>
                </a:solidFill>
                <a:latin typeface="Calibri"/>
                <a:cs typeface="Calibri"/>
              </a:rPr>
              <a:t> </a:t>
            </a:r>
            <a:r>
              <a:rPr sz="1800" spc="-5" dirty="0">
                <a:solidFill>
                  <a:srgbClr val="404040"/>
                </a:solidFill>
                <a:latin typeface="Calibri"/>
                <a:cs typeface="Calibri"/>
              </a:rPr>
              <a:t>funds</a:t>
            </a:r>
            <a:r>
              <a:rPr sz="1800" dirty="0">
                <a:solidFill>
                  <a:srgbClr val="404040"/>
                </a:solidFill>
                <a:latin typeface="Calibri"/>
                <a:cs typeface="Calibri"/>
              </a:rPr>
              <a:t> </a:t>
            </a:r>
            <a:r>
              <a:rPr sz="1800" spc="-10" dirty="0">
                <a:solidFill>
                  <a:srgbClr val="404040"/>
                </a:solidFill>
                <a:latin typeface="Calibri"/>
                <a:cs typeface="Calibri"/>
              </a:rPr>
              <a:t>to</a:t>
            </a:r>
            <a:r>
              <a:rPr sz="1800" dirty="0">
                <a:solidFill>
                  <a:srgbClr val="404040"/>
                </a:solidFill>
                <a:latin typeface="Calibri"/>
                <a:cs typeface="Calibri"/>
              </a:rPr>
              <a:t> the </a:t>
            </a:r>
            <a:r>
              <a:rPr sz="1800" spc="-5" dirty="0">
                <a:solidFill>
                  <a:srgbClr val="404040"/>
                </a:solidFill>
                <a:latin typeface="Calibri"/>
                <a:cs typeface="Calibri"/>
              </a:rPr>
              <a:t>COVID-19</a:t>
            </a:r>
            <a:r>
              <a:rPr sz="1800" spc="10" dirty="0">
                <a:solidFill>
                  <a:srgbClr val="404040"/>
                </a:solidFill>
                <a:latin typeface="Calibri"/>
                <a:cs typeface="Calibri"/>
              </a:rPr>
              <a:t> </a:t>
            </a:r>
            <a:r>
              <a:rPr sz="1800" dirty="0">
                <a:solidFill>
                  <a:srgbClr val="404040"/>
                </a:solidFill>
                <a:latin typeface="Calibri"/>
                <a:cs typeface="Calibri"/>
              </a:rPr>
              <a:t>BLI</a:t>
            </a:r>
            <a:endParaRPr sz="1800" dirty="0">
              <a:latin typeface="Calibri"/>
              <a:cs typeface="Calibri"/>
            </a:endParaRPr>
          </a:p>
          <a:p>
            <a:pPr marL="354964" indent="-342900">
              <a:lnSpc>
                <a:spcPct val="100000"/>
              </a:lnSpc>
              <a:spcBef>
                <a:spcPts val="1350"/>
              </a:spcBef>
              <a:buSzPct val="95000"/>
              <a:buFont typeface="Arial" panose="020B0604020202020204" pitchFamily="34" charset="0"/>
              <a:buChar char="•"/>
              <a:tabLst>
                <a:tab pos="104775" algn="l"/>
              </a:tabLst>
            </a:pPr>
            <a:r>
              <a:rPr sz="2000" spc="-15" dirty="0">
                <a:solidFill>
                  <a:srgbClr val="404040"/>
                </a:solidFill>
                <a:latin typeface="Calibri"/>
                <a:cs typeface="Calibri"/>
              </a:rPr>
              <a:t>Investment </a:t>
            </a:r>
            <a:r>
              <a:rPr sz="2000" dirty="0">
                <a:solidFill>
                  <a:srgbClr val="404040"/>
                </a:solidFill>
                <a:latin typeface="Calibri"/>
                <a:cs typeface="Calibri"/>
              </a:rPr>
              <a:t>Funds</a:t>
            </a:r>
            <a:endParaRPr sz="2000" dirty="0">
              <a:latin typeface="Calibri"/>
              <a:cs typeface="Calibri"/>
            </a:endParaRPr>
          </a:p>
          <a:p>
            <a:pPr marL="681038" marR="736600" lvl="1" indent="-166688">
              <a:lnSpc>
                <a:spcPts val="1939"/>
              </a:lnSpc>
              <a:spcBef>
                <a:spcPts val="434"/>
              </a:spcBef>
              <a:buFont typeface="Arial" panose="020B0604020202020204" pitchFamily="34" charset="0"/>
              <a:buChar char="•"/>
              <a:tabLst>
                <a:tab pos="409575" algn="l"/>
              </a:tabLst>
            </a:pPr>
            <a:r>
              <a:rPr sz="1800" dirty="0">
                <a:solidFill>
                  <a:srgbClr val="404040"/>
                </a:solidFill>
                <a:latin typeface="Calibri"/>
                <a:cs typeface="Calibri"/>
              </a:rPr>
              <a:t>If</a:t>
            </a:r>
            <a:r>
              <a:rPr sz="1800" spc="10" dirty="0">
                <a:solidFill>
                  <a:srgbClr val="404040"/>
                </a:solidFill>
                <a:latin typeface="Calibri"/>
                <a:cs typeface="Calibri"/>
              </a:rPr>
              <a:t> </a:t>
            </a:r>
            <a:r>
              <a:rPr sz="1800" spc="-10" dirty="0">
                <a:solidFill>
                  <a:srgbClr val="404040"/>
                </a:solidFill>
                <a:latin typeface="Calibri"/>
                <a:cs typeface="Calibri"/>
              </a:rPr>
              <a:t>recipient</a:t>
            </a:r>
            <a:r>
              <a:rPr sz="1800" spc="15" dirty="0">
                <a:solidFill>
                  <a:srgbClr val="404040"/>
                </a:solidFill>
                <a:latin typeface="Calibri"/>
                <a:cs typeface="Calibri"/>
              </a:rPr>
              <a:t> </a:t>
            </a:r>
            <a:r>
              <a:rPr sz="1800" spc="-5" dirty="0">
                <a:solidFill>
                  <a:srgbClr val="404040"/>
                </a:solidFill>
                <a:latin typeface="Calibri"/>
                <a:cs typeface="Calibri"/>
              </a:rPr>
              <a:t>has</a:t>
            </a:r>
            <a:r>
              <a:rPr sz="1800" spc="15" dirty="0">
                <a:solidFill>
                  <a:srgbClr val="404040"/>
                </a:solidFill>
                <a:latin typeface="Calibri"/>
                <a:cs typeface="Calibri"/>
              </a:rPr>
              <a:t> </a:t>
            </a:r>
            <a:r>
              <a:rPr sz="1800" spc="-15" dirty="0">
                <a:solidFill>
                  <a:srgbClr val="404040"/>
                </a:solidFill>
                <a:latin typeface="Calibri"/>
                <a:cs typeface="Calibri"/>
              </a:rPr>
              <a:t>invested</a:t>
            </a:r>
            <a:r>
              <a:rPr sz="1800" spc="15" dirty="0">
                <a:solidFill>
                  <a:srgbClr val="404040"/>
                </a:solidFill>
                <a:latin typeface="Calibri"/>
                <a:cs typeface="Calibri"/>
              </a:rPr>
              <a:t> </a:t>
            </a:r>
            <a:r>
              <a:rPr sz="1800" spc="-5" dirty="0">
                <a:solidFill>
                  <a:srgbClr val="404040"/>
                </a:solidFill>
                <a:latin typeface="Calibri"/>
                <a:cs typeface="Calibri"/>
              </a:rPr>
              <a:t>FY</a:t>
            </a:r>
            <a:r>
              <a:rPr sz="1800" spc="5" dirty="0">
                <a:solidFill>
                  <a:srgbClr val="404040"/>
                </a:solidFill>
                <a:latin typeface="Calibri"/>
                <a:cs typeface="Calibri"/>
              </a:rPr>
              <a:t> </a:t>
            </a:r>
            <a:r>
              <a:rPr sz="1800" dirty="0">
                <a:solidFill>
                  <a:srgbClr val="404040"/>
                </a:solidFill>
                <a:latin typeface="Calibri"/>
                <a:cs typeface="Calibri"/>
              </a:rPr>
              <a:t>2020</a:t>
            </a:r>
            <a:r>
              <a:rPr sz="1800" spc="15" dirty="0">
                <a:solidFill>
                  <a:srgbClr val="404040"/>
                </a:solidFill>
                <a:latin typeface="Calibri"/>
                <a:cs typeface="Calibri"/>
              </a:rPr>
              <a:t> </a:t>
            </a:r>
            <a:r>
              <a:rPr sz="1800" spc="-5" dirty="0">
                <a:solidFill>
                  <a:srgbClr val="404040"/>
                </a:solidFill>
                <a:latin typeface="Calibri"/>
                <a:cs typeface="Calibri"/>
              </a:rPr>
              <a:t>funds,</a:t>
            </a:r>
            <a:r>
              <a:rPr sz="1800" spc="5" dirty="0">
                <a:solidFill>
                  <a:srgbClr val="404040"/>
                </a:solidFill>
                <a:latin typeface="Calibri"/>
                <a:cs typeface="Calibri"/>
              </a:rPr>
              <a:t> </a:t>
            </a:r>
            <a:r>
              <a:rPr sz="1800" spc="-15" dirty="0">
                <a:solidFill>
                  <a:srgbClr val="404040"/>
                </a:solidFill>
                <a:latin typeface="Calibri"/>
                <a:cs typeface="Calibri"/>
              </a:rPr>
              <a:t>invested</a:t>
            </a:r>
            <a:r>
              <a:rPr sz="1800" spc="15" dirty="0">
                <a:solidFill>
                  <a:srgbClr val="404040"/>
                </a:solidFill>
                <a:latin typeface="Calibri"/>
                <a:cs typeface="Calibri"/>
              </a:rPr>
              <a:t> </a:t>
            </a:r>
            <a:r>
              <a:rPr sz="1800" spc="-5" dirty="0">
                <a:solidFill>
                  <a:srgbClr val="404040"/>
                </a:solidFill>
                <a:latin typeface="Calibri"/>
                <a:cs typeface="Calibri"/>
              </a:rPr>
              <a:t>funds</a:t>
            </a:r>
            <a:r>
              <a:rPr sz="1800" spc="10" dirty="0">
                <a:solidFill>
                  <a:srgbClr val="404040"/>
                </a:solidFill>
                <a:latin typeface="Calibri"/>
                <a:cs typeface="Calibri"/>
              </a:rPr>
              <a:t> </a:t>
            </a:r>
            <a:r>
              <a:rPr sz="1800" spc="-10" dirty="0">
                <a:solidFill>
                  <a:srgbClr val="404040"/>
                </a:solidFill>
                <a:latin typeface="Calibri"/>
                <a:cs typeface="Calibri"/>
              </a:rPr>
              <a:t>can</a:t>
            </a:r>
            <a:r>
              <a:rPr sz="1800" spc="25" dirty="0">
                <a:solidFill>
                  <a:srgbClr val="404040"/>
                </a:solidFill>
                <a:latin typeface="Calibri"/>
                <a:cs typeface="Calibri"/>
              </a:rPr>
              <a:t> </a:t>
            </a:r>
            <a:r>
              <a:rPr sz="1800" spc="-5" dirty="0">
                <a:solidFill>
                  <a:srgbClr val="404040"/>
                </a:solidFill>
                <a:latin typeface="Calibri"/>
                <a:cs typeface="Calibri"/>
              </a:rPr>
              <a:t>be</a:t>
            </a:r>
            <a:r>
              <a:rPr sz="1800" spc="10" dirty="0">
                <a:solidFill>
                  <a:srgbClr val="404040"/>
                </a:solidFill>
                <a:latin typeface="Calibri"/>
                <a:cs typeface="Calibri"/>
              </a:rPr>
              <a:t> </a:t>
            </a:r>
            <a:r>
              <a:rPr sz="1800" dirty="0">
                <a:solidFill>
                  <a:srgbClr val="404040"/>
                </a:solidFill>
                <a:latin typeface="Calibri"/>
                <a:cs typeface="Calibri"/>
              </a:rPr>
              <a:t>used</a:t>
            </a:r>
            <a:r>
              <a:rPr sz="1800" spc="10" dirty="0">
                <a:solidFill>
                  <a:srgbClr val="404040"/>
                </a:solidFill>
                <a:latin typeface="Calibri"/>
                <a:cs typeface="Calibri"/>
              </a:rPr>
              <a:t> </a:t>
            </a:r>
            <a:r>
              <a:rPr sz="1800" spc="-15" dirty="0">
                <a:solidFill>
                  <a:srgbClr val="404040"/>
                </a:solidFill>
                <a:latin typeface="Calibri"/>
                <a:cs typeface="Calibri"/>
              </a:rPr>
              <a:t>for</a:t>
            </a:r>
            <a:r>
              <a:rPr sz="1800" spc="15" dirty="0">
                <a:solidFill>
                  <a:srgbClr val="404040"/>
                </a:solidFill>
                <a:latin typeface="Calibri"/>
                <a:cs typeface="Calibri"/>
              </a:rPr>
              <a:t> </a:t>
            </a:r>
            <a:r>
              <a:rPr sz="1800" spc="-5" dirty="0">
                <a:solidFill>
                  <a:srgbClr val="404040"/>
                </a:solidFill>
                <a:latin typeface="Calibri"/>
                <a:cs typeface="Calibri"/>
              </a:rPr>
              <a:t>COVID-19</a:t>
            </a:r>
            <a:r>
              <a:rPr sz="1800" spc="20" dirty="0">
                <a:solidFill>
                  <a:srgbClr val="404040"/>
                </a:solidFill>
                <a:latin typeface="Calibri"/>
                <a:cs typeface="Calibri"/>
              </a:rPr>
              <a:t> </a:t>
            </a:r>
            <a:r>
              <a:rPr sz="1800" spc="-5" dirty="0">
                <a:solidFill>
                  <a:srgbClr val="404040"/>
                </a:solidFill>
                <a:latin typeface="Calibri"/>
                <a:cs typeface="Calibri"/>
              </a:rPr>
              <a:t>purposes</a:t>
            </a:r>
            <a:r>
              <a:rPr sz="1800" dirty="0">
                <a:solidFill>
                  <a:srgbClr val="404040"/>
                </a:solidFill>
                <a:latin typeface="Calibri"/>
                <a:cs typeface="Calibri"/>
              </a:rPr>
              <a:t> </a:t>
            </a:r>
            <a:r>
              <a:rPr sz="1800" spc="-5" dirty="0">
                <a:solidFill>
                  <a:srgbClr val="404040"/>
                </a:solidFill>
                <a:latin typeface="Calibri"/>
                <a:cs typeface="Calibri"/>
              </a:rPr>
              <a:t>with</a:t>
            </a:r>
            <a:r>
              <a:rPr sz="1800" spc="30" dirty="0">
                <a:solidFill>
                  <a:srgbClr val="404040"/>
                </a:solidFill>
                <a:latin typeface="Calibri"/>
                <a:cs typeface="Calibri"/>
              </a:rPr>
              <a:t> </a:t>
            </a:r>
            <a:r>
              <a:rPr sz="1800" dirty="0">
                <a:solidFill>
                  <a:srgbClr val="404040"/>
                </a:solidFill>
                <a:latin typeface="Calibri"/>
                <a:cs typeface="Calibri"/>
              </a:rPr>
              <a:t>the</a:t>
            </a:r>
            <a:r>
              <a:rPr sz="1800" spc="10" dirty="0">
                <a:solidFill>
                  <a:srgbClr val="404040"/>
                </a:solidFill>
                <a:latin typeface="Calibri"/>
                <a:cs typeface="Calibri"/>
              </a:rPr>
              <a:t> </a:t>
            </a:r>
            <a:r>
              <a:rPr sz="1800" spc="-10" dirty="0">
                <a:solidFill>
                  <a:srgbClr val="404040"/>
                </a:solidFill>
                <a:latin typeface="Calibri"/>
                <a:cs typeface="Calibri"/>
              </a:rPr>
              <a:t>alternative </a:t>
            </a:r>
            <a:r>
              <a:rPr sz="1800" spc="-395" dirty="0">
                <a:solidFill>
                  <a:srgbClr val="404040"/>
                </a:solidFill>
                <a:latin typeface="Calibri"/>
                <a:cs typeface="Calibri"/>
              </a:rPr>
              <a:t> </a:t>
            </a:r>
            <a:r>
              <a:rPr sz="1800" spc="-10" dirty="0">
                <a:solidFill>
                  <a:srgbClr val="404040"/>
                </a:solidFill>
                <a:latin typeface="Calibri"/>
                <a:cs typeface="Calibri"/>
              </a:rPr>
              <a:t>requirements</a:t>
            </a:r>
            <a:endParaRPr sz="1800" dirty="0">
              <a:latin typeface="Calibri"/>
              <a:cs typeface="Calibri"/>
            </a:endParaRPr>
          </a:p>
          <a:p>
            <a:pPr marL="681038" lvl="1" indent="-166688">
              <a:lnSpc>
                <a:spcPct val="100000"/>
              </a:lnSpc>
              <a:spcBef>
                <a:spcPts val="170"/>
              </a:spcBef>
              <a:buFont typeface="Arial" panose="020B0604020202020204" pitchFamily="34" charset="0"/>
              <a:buChar char="•"/>
              <a:tabLst>
                <a:tab pos="409575" algn="l"/>
              </a:tabLst>
            </a:pPr>
            <a:r>
              <a:rPr sz="1800" spc="-5" dirty="0">
                <a:solidFill>
                  <a:srgbClr val="404040"/>
                </a:solidFill>
                <a:latin typeface="Calibri"/>
                <a:cs typeface="Calibri"/>
              </a:rPr>
              <a:t>ONAP </a:t>
            </a:r>
            <a:r>
              <a:rPr sz="1800" spc="-10" dirty="0">
                <a:solidFill>
                  <a:srgbClr val="404040"/>
                </a:solidFill>
                <a:latin typeface="Calibri"/>
                <a:cs typeface="Calibri"/>
              </a:rPr>
              <a:t>to</a:t>
            </a:r>
            <a:r>
              <a:rPr sz="1800" spc="5" dirty="0">
                <a:solidFill>
                  <a:srgbClr val="404040"/>
                </a:solidFill>
                <a:latin typeface="Calibri"/>
                <a:cs typeface="Calibri"/>
              </a:rPr>
              <a:t> </a:t>
            </a:r>
            <a:r>
              <a:rPr sz="1800" spc="-10" dirty="0">
                <a:solidFill>
                  <a:srgbClr val="404040"/>
                </a:solidFill>
                <a:latin typeface="Calibri"/>
                <a:cs typeface="Calibri"/>
              </a:rPr>
              <a:t>provide</a:t>
            </a:r>
            <a:r>
              <a:rPr sz="1800" spc="15" dirty="0">
                <a:solidFill>
                  <a:srgbClr val="404040"/>
                </a:solidFill>
                <a:latin typeface="Calibri"/>
                <a:cs typeface="Calibri"/>
              </a:rPr>
              <a:t> </a:t>
            </a:r>
            <a:r>
              <a:rPr sz="1800" spc="-10" dirty="0">
                <a:solidFill>
                  <a:srgbClr val="404040"/>
                </a:solidFill>
                <a:latin typeface="Calibri"/>
                <a:cs typeface="Calibri"/>
              </a:rPr>
              <a:t>more</a:t>
            </a:r>
            <a:r>
              <a:rPr sz="1800" spc="10" dirty="0">
                <a:solidFill>
                  <a:srgbClr val="404040"/>
                </a:solidFill>
                <a:latin typeface="Calibri"/>
                <a:cs typeface="Calibri"/>
              </a:rPr>
              <a:t> </a:t>
            </a:r>
            <a:r>
              <a:rPr sz="1800" spc="-5" dirty="0">
                <a:solidFill>
                  <a:srgbClr val="404040"/>
                </a:solidFill>
                <a:latin typeface="Calibri"/>
                <a:cs typeface="Calibri"/>
              </a:rPr>
              <a:t>guidance</a:t>
            </a:r>
            <a:r>
              <a:rPr sz="1800" spc="30" dirty="0">
                <a:solidFill>
                  <a:srgbClr val="404040"/>
                </a:solidFill>
                <a:latin typeface="Calibri"/>
                <a:cs typeface="Calibri"/>
              </a:rPr>
              <a:t> </a:t>
            </a:r>
            <a:r>
              <a:rPr sz="1800" spc="-5" dirty="0">
                <a:solidFill>
                  <a:srgbClr val="404040"/>
                </a:solidFill>
                <a:latin typeface="Calibri"/>
                <a:cs typeface="Calibri"/>
              </a:rPr>
              <a:t>on</a:t>
            </a:r>
            <a:r>
              <a:rPr sz="1800" spc="5" dirty="0">
                <a:solidFill>
                  <a:srgbClr val="404040"/>
                </a:solidFill>
                <a:latin typeface="Calibri"/>
                <a:cs typeface="Calibri"/>
              </a:rPr>
              <a:t> </a:t>
            </a:r>
            <a:r>
              <a:rPr sz="1800" spc="-10" dirty="0">
                <a:solidFill>
                  <a:srgbClr val="404040"/>
                </a:solidFill>
                <a:latin typeface="Calibri"/>
                <a:cs typeface="Calibri"/>
              </a:rPr>
              <a:t>tracking</a:t>
            </a:r>
            <a:r>
              <a:rPr sz="1800" spc="25" dirty="0">
                <a:solidFill>
                  <a:srgbClr val="404040"/>
                </a:solidFill>
                <a:latin typeface="Calibri"/>
                <a:cs typeface="Calibri"/>
              </a:rPr>
              <a:t> </a:t>
            </a:r>
            <a:r>
              <a:rPr sz="1800" dirty="0">
                <a:solidFill>
                  <a:srgbClr val="404040"/>
                </a:solidFill>
                <a:latin typeface="Calibri"/>
                <a:cs typeface="Calibri"/>
              </a:rPr>
              <a:t>and</a:t>
            </a:r>
            <a:r>
              <a:rPr sz="1800" spc="15" dirty="0">
                <a:solidFill>
                  <a:srgbClr val="404040"/>
                </a:solidFill>
                <a:latin typeface="Calibri"/>
                <a:cs typeface="Calibri"/>
              </a:rPr>
              <a:t> </a:t>
            </a:r>
            <a:r>
              <a:rPr sz="1800" spc="-10" dirty="0">
                <a:solidFill>
                  <a:srgbClr val="404040"/>
                </a:solidFill>
                <a:latin typeface="Calibri"/>
                <a:cs typeface="Calibri"/>
              </a:rPr>
              <a:t>reporting</a:t>
            </a:r>
            <a:r>
              <a:rPr sz="1800" spc="25" dirty="0">
                <a:solidFill>
                  <a:srgbClr val="404040"/>
                </a:solidFill>
                <a:latin typeface="Calibri"/>
                <a:cs typeface="Calibri"/>
              </a:rPr>
              <a:t> </a:t>
            </a:r>
            <a:r>
              <a:rPr sz="1800" spc="-5" dirty="0">
                <a:solidFill>
                  <a:srgbClr val="404040"/>
                </a:solidFill>
                <a:latin typeface="Calibri"/>
                <a:cs typeface="Calibri"/>
              </a:rPr>
              <a:t>of</a:t>
            </a:r>
            <a:r>
              <a:rPr sz="1800" spc="20" dirty="0">
                <a:solidFill>
                  <a:srgbClr val="404040"/>
                </a:solidFill>
                <a:latin typeface="Calibri"/>
                <a:cs typeface="Calibri"/>
              </a:rPr>
              <a:t> </a:t>
            </a:r>
            <a:r>
              <a:rPr sz="1800" spc="-15" dirty="0">
                <a:solidFill>
                  <a:srgbClr val="404040"/>
                </a:solidFill>
                <a:latin typeface="Calibri"/>
                <a:cs typeface="Calibri"/>
              </a:rPr>
              <a:t>invested</a:t>
            </a:r>
            <a:r>
              <a:rPr sz="1800" spc="-5" dirty="0">
                <a:solidFill>
                  <a:srgbClr val="404040"/>
                </a:solidFill>
                <a:latin typeface="Calibri"/>
                <a:cs typeface="Calibri"/>
              </a:rPr>
              <a:t> FY</a:t>
            </a:r>
            <a:r>
              <a:rPr sz="1800" spc="15" dirty="0">
                <a:solidFill>
                  <a:srgbClr val="404040"/>
                </a:solidFill>
                <a:latin typeface="Calibri"/>
                <a:cs typeface="Calibri"/>
              </a:rPr>
              <a:t> </a:t>
            </a:r>
            <a:r>
              <a:rPr sz="1800" spc="-5" dirty="0">
                <a:solidFill>
                  <a:srgbClr val="404040"/>
                </a:solidFill>
                <a:latin typeface="Calibri"/>
                <a:cs typeface="Calibri"/>
              </a:rPr>
              <a:t>2020</a:t>
            </a:r>
            <a:r>
              <a:rPr sz="1800" spc="5" dirty="0">
                <a:solidFill>
                  <a:srgbClr val="404040"/>
                </a:solidFill>
                <a:latin typeface="Calibri"/>
                <a:cs typeface="Calibri"/>
              </a:rPr>
              <a:t> </a:t>
            </a:r>
            <a:r>
              <a:rPr sz="1800" spc="-5" dirty="0">
                <a:solidFill>
                  <a:srgbClr val="404040"/>
                </a:solidFill>
                <a:latin typeface="Calibri"/>
                <a:cs typeface="Calibri"/>
              </a:rPr>
              <a:t>funds</a:t>
            </a:r>
            <a:endParaRPr sz="1800" dirty="0">
              <a:latin typeface="Calibri"/>
              <a:cs typeface="Calibri"/>
            </a:endParaRPr>
          </a:p>
        </p:txBody>
      </p:sp>
      <p:sp>
        <p:nvSpPr>
          <p:cNvPr id="3" name="object 3"/>
          <p:cNvSpPr txBox="1">
            <a:spLocks noGrp="1"/>
          </p:cNvSpPr>
          <p:nvPr>
            <p:ph type="title"/>
          </p:nvPr>
        </p:nvSpPr>
        <p:spPr>
          <a:xfrm>
            <a:off x="507636" y="407635"/>
            <a:ext cx="9940472" cy="757555"/>
          </a:xfrm>
          <a:prstGeom prst="rect">
            <a:avLst/>
          </a:prstGeom>
        </p:spPr>
        <p:txBody>
          <a:bodyPr vert="horz" wrap="square" lIns="0" tIns="12700" rIns="0" bIns="0" rtlCol="0">
            <a:spAutoFit/>
          </a:bodyPr>
          <a:lstStyle/>
          <a:p>
            <a:pPr marL="12700">
              <a:lnSpc>
                <a:spcPct val="100000"/>
              </a:lnSpc>
              <a:spcBef>
                <a:spcPts val="100"/>
              </a:spcBef>
            </a:pPr>
            <a:r>
              <a:rPr spc="-35" dirty="0"/>
              <a:t>Use</a:t>
            </a:r>
            <a:r>
              <a:rPr spc="-110" dirty="0"/>
              <a:t> </a:t>
            </a:r>
            <a:r>
              <a:rPr spc="-25" dirty="0"/>
              <a:t>of</a:t>
            </a:r>
            <a:r>
              <a:rPr spc="-105" dirty="0"/>
              <a:t> </a:t>
            </a:r>
            <a:r>
              <a:rPr spc="-25" dirty="0"/>
              <a:t>FY</a:t>
            </a:r>
            <a:r>
              <a:rPr spc="-110" dirty="0"/>
              <a:t> </a:t>
            </a:r>
            <a:r>
              <a:rPr spc="-35" dirty="0"/>
              <a:t>2020</a:t>
            </a:r>
            <a:r>
              <a:rPr spc="-110" dirty="0"/>
              <a:t> </a:t>
            </a:r>
            <a:r>
              <a:rPr spc="-35" dirty="0"/>
              <a:t>IHBG</a:t>
            </a:r>
            <a:r>
              <a:rPr spc="-110" dirty="0"/>
              <a:t> </a:t>
            </a:r>
            <a:r>
              <a:rPr spc="-70" dirty="0"/>
              <a:t>for</a:t>
            </a:r>
            <a:r>
              <a:rPr spc="-125" dirty="0"/>
              <a:t> </a:t>
            </a:r>
            <a:r>
              <a:rPr spc="-65" dirty="0"/>
              <a:t>COVID-19</a:t>
            </a:r>
          </a:p>
        </p:txBody>
      </p:sp>
      <p:cxnSp>
        <p:nvCxnSpPr>
          <p:cNvPr id="6" name="Straight Connector 5">
            <a:extLst>
              <a:ext uri="{FF2B5EF4-FFF2-40B4-BE49-F238E27FC236}">
                <a16:creationId xmlns:a16="http://schemas.microsoft.com/office/drawing/2014/main" id="{FE3C8331-B790-4EE2-9D5B-3F36B9C10C22}"/>
              </a:ext>
            </a:extLst>
          </p:cNvPr>
          <p:cNvCxnSpPr>
            <a:cxnSpLocks/>
          </p:cNvCxnSpPr>
          <p:nvPr/>
        </p:nvCxnSpPr>
        <p:spPr>
          <a:xfrm flipH="1">
            <a:off x="8405091" y="2540000"/>
            <a:ext cx="3048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07DC8CB7-E3E3-458D-9AF8-75F18C8A6015}"/>
              </a:ext>
            </a:extLst>
          </p:cNvPr>
          <p:cNvCxnSpPr>
            <a:cxnSpLocks/>
          </p:cNvCxnSpPr>
          <p:nvPr/>
        </p:nvCxnSpPr>
        <p:spPr>
          <a:xfrm flipH="1">
            <a:off x="1020599" y="2812468"/>
            <a:ext cx="57729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9" name="Slide Number Placeholder 8"/>
          <p:cNvSpPr>
            <a:spLocks noGrp="1"/>
          </p:cNvSpPr>
          <p:nvPr>
            <p:ph type="sldNum" sz="quarter" idx="12"/>
          </p:nvPr>
        </p:nvSpPr>
        <p:spPr/>
        <p:txBody>
          <a:bodyPr/>
          <a:lstStyle/>
          <a:p>
            <a:fld id="{E760783A-A40A-4A5E-95F7-ACFE048AA298}" type="slidenum">
              <a:rPr lang="en-US" smtClean="0"/>
              <a:t>67</a:t>
            </a:fld>
            <a:endParaRPr lang="en-US" dirty="0"/>
          </a:p>
        </p:txBody>
      </p:sp>
    </p:spTree>
    <p:extLst>
      <p:ext uri="{BB962C8B-B14F-4D97-AF65-F5344CB8AC3E}">
        <p14:creationId xmlns:p14="http://schemas.microsoft.com/office/powerpoint/2010/main" val="2368466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8" y="908380"/>
            <a:ext cx="9813190" cy="757555"/>
          </a:xfrm>
          <a:prstGeom prst="rect">
            <a:avLst/>
          </a:prstGeom>
        </p:spPr>
        <p:txBody>
          <a:bodyPr vert="horz" wrap="square" lIns="0" tIns="12700" rIns="0" bIns="0" rtlCol="0">
            <a:spAutoFit/>
          </a:bodyPr>
          <a:lstStyle/>
          <a:p>
            <a:pPr marL="12700">
              <a:lnSpc>
                <a:spcPct val="100000"/>
              </a:lnSpc>
              <a:spcBef>
                <a:spcPts val="100"/>
              </a:spcBef>
            </a:pPr>
            <a:r>
              <a:rPr spc="-55" dirty="0"/>
              <a:t>COVID-19</a:t>
            </a:r>
            <a:r>
              <a:rPr spc="-170" dirty="0"/>
              <a:t> </a:t>
            </a:r>
            <a:r>
              <a:rPr spc="-35" dirty="0"/>
              <a:t>B</a:t>
            </a:r>
            <a:r>
              <a:rPr lang="en-US" spc="-35" dirty="0"/>
              <a:t>udget </a:t>
            </a:r>
            <a:r>
              <a:rPr spc="-35" dirty="0"/>
              <a:t>L</a:t>
            </a:r>
            <a:r>
              <a:rPr lang="en-US" spc="-35" dirty="0"/>
              <a:t>ine Item (BL</a:t>
            </a:r>
            <a:r>
              <a:rPr spc="-35" dirty="0"/>
              <a:t>I</a:t>
            </a:r>
            <a:r>
              <a:rPr lang="en-US" spc="-35" dirty="0"/>
              <a:t>)</a:t>
            </a:r>
            <a:endParaRPr spc="-35" dirty="0"/>
          </a:p>
        </p:txBody>
      </p:sp>
      <p:pic>
        <p:nvPicPr>
          <p:cNvPr id="3" name="object 3"/>
          <p:cNvPicPr/>
          <p:nvPr/>
        </p:nvPicPr>
        <p:blipFill>
          <a:blip r:embed="rId2" cstate="print"/>
          <a:stretch>
            <a:fillRect/>
          </a:stretch>
        </p:blipFill>
        <p:spPr>
          <a:xfrm>
            <a:off x="1518058" y="2180263"/>
            <a:ext cx="9786788" cy="2742463"/>
          </a:xfrm>
          <a:prstGeom prst="rect">
            <a:avLst/>
          </a:prstGeom>
        </p:spPr>
      </p:pic>
      <p:sp>
        <p:nvSpPr>
          <p:cNvPr id="8" name="Slide Number Placeholder 7"/>
          <p:cNvSpPr>
            <a:spLocks noGrp="1"/>
          </p:cNvSpPr>
          <p:nvPr>
            <p:ph type="sldNum" sz="quarter" idx="12"/>
          </p:nvPr>
        </p:nvSpPr>
        <p:spPr/>
        <p:txBody>
          <a:bodyPr/>
          <a:lstStyle/>
          <a:p>
            <a:fld id="{E760783A-A40A-4A5E-95F7-ACFE048AA298}" type="slidenum">
              <a:rPr lang="en-US" smtClean="0"/>
              <a:t>68</a:t>
            </a:fld>
            <a:endParaRPr lang="en-US" dirty="0"/>
          </a:p>
        </p:txBody>
      </p:sp>
    </p:spTree>
    <p:extLst>
      <p:ext uri="{BB962C8B-B14F-4D97-AF65-F5344CB8AC3E}">
        <p14:creationId xmlns:p14="http://schemas.microsoft.com/office/powerpoint/2010/main" val="12864564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9" y="908380"/>
            <a:ext cx="8320678" cy="757555"/>
          </a:xfrm>
          <a:prstGeom prst="rect">
            <a:avLst/>
          </a:prstGeom>
        </p:spPr>
        <p:txBody>
          <a:bodyPr vert="horz" wrap="square" lIns="0" tIns="12700" rIns="0" bIns="0" rtlCol="0">
            <a:spAutoFit/>
          </a:bodyPr>
          <a:lstStyle/>
          <a:p>
            <a:pPr marL="12700">
              <a:lnSpc>
                <a:spcPct val="100000"/>
              </a:lnSpc>
              <a:spcBef>
                <a:spcPts val="100"/>
              </a:spcBef>
            </a:pPr>
            <a:r>
              <a:rPr spc="-65" dirty="0"/>
              <a:t>Abbreviated</a:t>
            </a:r>
            <a:r>
              <a:rPr spc="-120" dirty="0"/>
              <a:t> </a:t>
            </a:r>
            <a:r>
              <a:rPr spc="-30" dirty="0"/>
              <a:t>IHP</a:t>
            </a:r>
            <a:r>
              <a:rPr spc="-125" dirty="0"/>
              <a:t> </a:t>
            </a:r>
            <a:r>
              <a:rPr spc="-65" dirty="0"/>
              <a:t>Review</a:t>
            </a:r>
          </a:p>
        </p:txBody>
      </p:sp>
      <p:sp>
        <p:nvSpPr>
          <p:cNvPr id="3" name="object 3"/>
          <p:cNvSpPr txBox="1"/>
          <p:nvPr/>
        </p:nvSpPr>
        <p:spPr>
          <a:xfrm>
            <a:off x="1084580" y="2003736"/>
            <a:ext cx="9571990" cy="2826415"/>
          </a:xfrm>
          <a:prstGeom prst="rect">
            <a:avLst/>
          </a:prstGeom>
        </p:spPr>
        <p:txBody>
          <a:bodyPr vert="horz" wrap="square" lIns="0" tIns="160020" rIns="0" bIns="0" rtlCol="0">
            <a:spAutoFit/>
          </a:bodyPr>
          <a:lstStyle/>
          <a:p>
            <a:pPr marL="355599" indent="-342900">
              <a:lnSpc>
                <a:spcPct val="100000"/>
              </a:lnSpc>
              <a:spcBef>
                <a:spcPts val="1260"/>
              </a:spcBef>
              <a:buSzPct val="95000"/>
              <a:buFont typeface="Arial" panose="020B0604020202020204" pitchFamily="34" charset="0"/>
              <a:buChar char="•"/>
              <a:tabLst>
                <a:tab pos="104139" algn="l"/>
              </a:tabLst>
            </a:pPr>
            <a:r>
              <a:rPr sz="2000" spc="-5" dirty="0">
                <a:solidFill>
                  <a:srgbClr val="404040"/>
                </a:solidFill>
                <a:latin typeface="Calibri"/>
                <a:cs typeface="Calibri"/>
              </a:rPr>
              <a:t>Determine</a:t>
            </a:r>
            <a:r>
              <a:rPr sz="2000" spc="10" dirty="0">
                <a:solidFill>
                  <a:srgbClr val="404040"/>
                </a:solidFill>
                <a:latin typeface="Calibri"/>
                <a:cs typeface="Calibri"/>
              </a:rPr>
              <a:t> </a:t>
            </a:r>
            <a:r>
              <a:rPr sz="2000" dirty="0">
                <a:solidFill>
                  <a:srgbClr val="404040"/>
                </a:solidFill>
                <a:latin typeface="Calibri"/>
                <a:cs typeface="Calibri"/>
              </a:rPr>
              <a:t>if</a:t>
            </a:r>
            <a:r>
              <a:rPr sz="2000" spc="5" dirty="0">
                <a:solidFill>
                  <a:srgbClr val="404040"/>
                </a:solidFill>
                <a:latin typeface="Calibri"/>
                <a:cs typeface="Calibri"/>
              </a:rPr>
              <a:t> </a:t>
            </a:r>
            <a:r>
              <a:rPr sz="2000" spc="-10" dirty="0">
                <a:solidFill>
                  <a:srgbClr val="404040"/>
                </a:solidFill>
                <a:latin typeface="Calibri"/>
                <a:cs typeface="Calibri"/>
              </a:rPr>
              <a:t>Abbreviated</a:t>
            </a:r>
            <a:r>
              <a:rPr sz="2000" spc="5" dirty="0">
                <a:solidFill>
                  <a:srgbClr val="404040"/>
                </a:solidFill>
                <a:latin typeface="Calibri"/>
                <a:cs typeface="Calibri"/>
              </a:rPr>
              <a:t> </a:t>
            </a:r>
            <a:r>
              <a:rPr sz="2000" dirty="0">
                <a:solidFill>
                  <a:srgbClr val="404040"/>
                </a:solidFill>
                <a:latin typeface="Calibri"/>
                <a:cs typeface="Calibri"/>
              </a:rPr>
              <a:t>IHP </a:t>
            </a:r>
            <a:r>
              <a:rPr sz="2000" spc="-5" dirty="0">
                <a:solidFill>
                  <a:srgbClr val="404040"/>
                </a:solidFill>
                <a:latin typeface="Calibri"/>
                <a:cs typeface="Calibri"/>
              </a:rPr>
              <a:t>complies</a:t>
            </a:r>
            <a:r>
              <a:rPr sz="2000" spc="15" dirty="0">
                <a:solidFill>
                  <a:srgbClr val="404040"/>
                </a:solidFill>
                <a:latin typeface="Calibri"/>
                <a:cs typeface="Calibri"/>
              </a:rPr>
              <a:t> </a:t>
            </a:r>
            <a:r>
              <a:rPr sz="2000" spc="-5" dirty="0">
                <a:solidFill>
                  <a:srgbClr val="404040"/>
                </a:solidFill>
                <a:latin typeface="Calibri"/>
                <a:cs typeface="Calibri"/>
              </a:rPr>
              <a:t>with</a:t>
            </a:r>
            <a:r>
              <a:rPr sz="2000" spc="5" dirty="0">
                <a:solidFill>
                  <a:srgbClr val="404040"/>
                </a:solidFill>
                <a:latin typeface="Calibri"/>
                <a:cs typeface="Calibri"/>
              </a:rPr>
              <a:t> </a:t>
            </a:r>
            <a:r>
              <a:rPr sz="2000" dirty="0">
                <a:solidFill>
                  <a:srgbClr val="404040"/>
                </a:solidFill>
                <a:latin typeface="Calibri"/>
                <a:cs typeface="Calibri"/>
              </a:rPr>
              <a:t>the </a:t>
            </a:r>
            <a:r>
              <a:rPr lang="en-US" sz="2000" dirty="0">
                <a:solidFill>
                  <a:srgbClr val="404040"/>
                </a:solidFill>
                <a:latin typeface="Calibri"/>
                <a:cs typeface="Calibri"/>
              </a:rPr>
              <a:t>ARP</a:t>
            </a:r>
            <a:r>
              <a:rPr sz="2000" spc="-15" dirty="0">
                <a:solidFill>
                  <a:srgbClr val="404040"/>
                </a:solidFill>
                <a:latin typeface="Calibri"/>
                <a:cs typeface="Calibri"/>
              </a:rPr>
              <a:t> </a:t>
            </a:r>
            <a:r>
              <a:rPr sz="2000" dirty="0">
                <a:solidFill>
                  <a:srgbClr val="404040"/>
                </a:solidFill>
                <a:latin typeface="Calibri"/>
                <a:cs typeface="Calibri"/>
              </a:rPr>
              <a:t>Act</a:t>
            </a:r>
            <a:r>
              <a:rPr sz="2000" spc="-5" dirty="0">
                <a:solidFill>
                  <a:srgbClr val="404040"/>
                </a:solidFill>
                <a:latin typeface="Calibri"/>
                <a:cs typeface="Calibri"/>
              </a:rPr>
              <a:t> </a:t>
            </a:r>
            <a:r>
              <a:rPr sz="2000" dirty="0">
                <a:solidFill>
                  <a:srgbClr val="404040"/>
                </a:solidFill>
                <a:latin typeface="Calibri"/>
                <a:cs typeface="Calibri"/>
              </a:rPr>
              <a:t>and </a:t>
            </a:r>
            <a:r>
              <a:rPr sz="2000" spc="-5" dirty="0">
                <a:solidFill>
                  <a:srgbClr val="404040"/>
                </a:solidFill>
                <a:latin typeface="Calibri"/>
                <a:cs typeface="Calibri"/>
              </a:rPr>
              <a:t>NAHASDA</a:t>
            </a:r>
            <a:endParaRPr sz="2000" dirty="0">
              <a:latin typeface="Calibri"/>
              <a:cs typeface="Calibri"/>
            </a:endParaRPr>
          </a:p>
          <a:p>
            <a:pPr marL="355599" indent="-342900">
              <a:lnSpc>
                <a:spcPts val="2280"/>
              </a:lnSpc>
              <a:spcBef>
                <a:spcPts val="1165"/>
              </a:spcBef>
              <a:buSzPct val="95000"/>
              <a:buFont typeface="Arial" panose="020B0604020202020204" pitchFamily="34" charset="0"/>
              <a:buChar char="•"/>
              <a:tabLst>
                <a:tab pos="104139" algn="l"/>
              </a:tabLst>
            </a:pPr>
            <a:r>
              <a:rPr sz="2000" b="1" spc="-5" dirty="0">
                <a:solidFill>
                  <a:srgbClr val="404040"/>
                </a:solidFill>
                <a:latin typeface="Calibri"/>
                <a:cs typeface="Calibri"/>
              </a:rPr>
              <a:t>Will</a:t>
            </a:r>
            <a:r>
              <a:rPr sz="2000" b="1" spc="-30" dirty="0">
                <a:solidFill>
                  <a:srgbClr val="404040"/>
                </a:solidFill>
                <a:latin typeface="Calibri"/>
                <a:cs typeface="Calibri"/>
              </a:rPr>
              <a:t> </a:t>
            </a:r>
            <a:r>
              <a:rPr sz="2000" b="1" dirty="0">
                <a:solidFill>
                  <a:srgbClr val="404040"/>
                </a:solidFill>
                <a:latin typeface="Calibri"/>
                <a:cs typeface="Calibri"/>
              </a:rPr>
              <a:t>be</a:t>
            </a:r>
            <a:r>
              <a:rPr sz="2000" b="1" spc="10" dirty="0">
                <a:solidFill>
                  <a:srgbClr val="404040"/>
                </a:solidFill>
                <a:latin typeface="Calibri"/>
                <a:cs typeface="Calibri"/>
              </a:rPr>
              <a:t> </a:t>
            </a:r>
            <a:r>
              <a:rPr sz="2000" b="1" dirty="0">
                <a:solidFill>
                  <a:srgbClr val="404040"/>
                </a:solidFill>
                <a:latin typeface="Calibri"/>
                <a:cs typeface="Calibri"/>
              </a:rPr>
              <a:t>done</a:t>
            </a:r>
            <a:r>
              <a:rPr sz="2000" b="1" spc="-20" dirty="0">
                <a:solidFill>
                  <a:srgbClr val="404040"/>
                </a:solidFill>
                <a:latin typeface="Calibri"/>
                <a:cs typeface="Calibri"/>
              </a:rPr>
              <a:t> </a:t>
            </a:r>
            <a:r>
              <a:rPr sz="2000" b="1" dirty="0">
                <a:solidFill>
                  <a:srgbClr val="404040"/>
                </a:solidFill>
                <a:latin typeface="Calibri"/>
                <a:cs typeface="Calibri"/>
              </a:rPr>
              <a:t>as quickly</a:t>
            </a:r>
            <a:r>
              <a:rPr sz="2000" b="1" spc="-20" dirty="0">
                <a:solidFill>
                  <a:srgbClr val="404040"/>
                </a:solidFill>
                <a:latin typeface="Calibri"/>
                <a:cs typeface="Calibri"/>
              </a:rPr>
              <a:t> </a:t>
            </a:r>
            <a:r>
              <a:rPr sz="2000" b="1" dirty="0">
                <a:solidFill>
                  <a:srgbClr val="404040"/>
                </a:solidFill>
                <a:latin typeface="Calibri"/>
                <a:cs typeface="Calibri"/>
              </a:rPr>
              <a:t>as</a:t>
            </a:r>
            <a:r>
              <a:rPr sz="2000" b="1" spc="5" dirty="0">
                <a:solidFill>
                  <a:srgbClr val="404040"/>
                </a:solidFill>
                <a:latin typeface="Calibri"/>
                <a:cs typeface="Calibri"/>
              </a:rPr>
              <a:t> </a:t>
            </a:r>
            <a:r>
              <a:rPr sz="2000" b="1" dirty="0">
                <a:solidFill>
                  <a:srgbClr val="404040"/>
                </a:solidFill>
                <a:latin typeface="Calibri"/>
                <a:cs typeface="Calibri"/>
              </a:rPr>
              <a:t>possible</a:t>
            </a:r>
            <a:r>
              <a:rPr lang="en-US" sz="2000" dirty="0">
                <a:solidFill>
                  <a:srgbClr val="404040"/>
                </a:solidFill>
                <a:latin typeface="Calibri"/>
                <a:cs typeface="Calibri"/>
              </a:rPr>
              <a:t>.</a:t>
            </a:r>
            <a:endParaRPr sz="2000" dirty="0">
              <a:latin typeface="Calibri"/>
              <a:cs typeface="Calibri"/>
            </a:endParaRPr>
          </a:p>
          <a:p>
            <a:pPr marL="355599" indent="-342900">
              <a:lnSpc>
                <a:spcPct val="100000"/>
              </a:lnSpc>
              <a:spcBef>
                <a:spcPts val="1155"/>
              </a:spcBef>
              <a:buSzPct val="95000"/>
              <a:buFont typeface="Arial" panose="020B0604020202020204" pitchFamily="34" charset="0"/>
              <a:buChar char="•"/>
              <a:tabLst>
                <a:tab pos="104139" algn="l"/>
              </a:tabLst>
            </a:pPr>
            <a:r>
              <a:rPr sz="2000" dirty="0">
                <a:solidFill>
                  <a:srgbClr val="404040"/>
                </a:solidFill>
                <a:latin typeface="Calibri"/>
                <a:cs typeface="Calibri"/>
              </a:rPr>
              <a:t>If</a:t>
            </a:r>
            <a:r>
              <a:rPr sz="2000" spc="-30" dirty="0">
                <a:solidFill>
                  <a:srgbClr val="404040"/>
                </a:solidFill>
                <a:latin typeface="Calibri"/>
                <a:cs typeface="Calibri"/>
              </a:rPr>
              <a:t> </a:t>
            </a:r>
            <a:r>
              <a:rPr sz="2000" dirty="0">
                <a:solidFill>
                  <a:srgbClr val="404040"/>
                </a:solidFill>
                <a:latin typeface="Calibri"/>
                <a:cs typeface="Calibri"/>
              </a:rPr>
              <a:t>IHP</a:t>
            </a:r>
            <a:r>
              <a:rPr sz="2000" spc="-15" dirty="0">
                <a:solidFill>
                  <a:srgbClr val="404040"/>
                </a:solidFill>
                <a:latin typeface="Calibri"/>
                <a:cs typeface="Calibri"/>
              </a:rPr>
              <a:t> </a:t>
            </a:r>
            <a:r>
              <a:rPr sz="2000" spc="-5" dirty="0">
                <a:solidFill>
                  <a:srgbClr val="404040"/>
                </a:solidFill>
                <a:latin typeface="Calibri"/>
                <a:cs typeface="Calibri"/>
              </a:rPr>
              <a:t>is noncompliant</a:t>
            </a:r>
            <a:endParaRPr sz="2000" dirty="0">
              <a:latin typeface="Calibri"/>
              <a:cs typeface="Calibri"/>
            </a:endParaRPr>
          </a:p>
          <a:p>
            <a:pPr marL="681038" lvl="1" indent="-171450">
              <a:lnSpc>
                <a:spcPct val="100000"/>
              </a:lnSpc>
              <a:spcBef>
                <a:spcPts val="200"/>
              </a:spcBef>
              <a:buFont typeface="Arial" panose="020B0604020202020204" pitchFamily="34" charset="0"/>
              <a:buChar char="•"/>
              <a:tabLst>
                <a:tab pos="397510" algn="l"/>
              </a:tabLst>
            </a:pPr>
            <a:r>
              <a:rPr sz="1800" spc="-10" dirty="0">
                <a:solidFill>
                  <a:srgbClr val="404040"/>
                </a:solidFill>
                <a:latin typeface="Calibri"/>
                <a:cs typeface="Calibri"/>
              </a:rPr>
              <a:t>Recipient</a:t>
            </a:r>
            <a:r>
              <a:rPr sz="1800" spc="10" dirty="0">
                <a:solidFill>
                  <a:srgbClr val="404040"/>
                </a:solidFill>
                <a:latin typeface="Calibri"/>
                <a:cs typeface="Calibri"/>
              </a:rPr>
              <a:t> </a:t>
            </a:r>
            <a:r>
              <a:rPr sz="1800" spc="-5" dirty="0">
                <a:solidFill>
                  <a:srgbClr val="404040"/>
                </a:solidFill>
                <a:latin typeface="Calibri"/>
                <a:cs typeface="Calibri"/>
              </a:rPr>
              <a:t>will</a:t>
            </a:r>
            <a:r>
              <a:rPr sz="1800" spc="15" dirty="0">
                <a:solidFill>
                  <a:srgbClr val="404040"/>
                </a:solidFill>
                <a:latin typeface="Calibri"/>
                <a:cs typeface="Calibri"/>
              </a:rPr>
              <a:t> </a:t>
            </a:r>
            <a:r>
              <a:rPr sz="1800" spc="-5" dirty="0">
                <a:solidFill>
                  <a:srgbClr val="404040"/>
                </a:solidFill>
                <a:latin typeface="Calibri"/>
                <a:cs typeface="Calibri"/>
              </a:rPr>
              <a:t>be</a:t>
            </a:r>
            <a:r>
              <a:rPr sz="1800" spc="15" dirty="0">
                <a:solidFill>
                  <a:srgbClr val="404040"/>
                </a:solidFill>
                <a:latin typeface="Calibri"/>
                <a:cs typeface="Calibri"/>
              </a:rPr>
              <a:t> </a:t>
            </a:r>
            <a:r>
              <a:rPr sz="1800" spc="-15" dirty="0">
                <a:solidFill>
                  <a:srgbClr val="404040"/>
                </a:solidFill>
                <a:latin typeface="Calibri"/>
                <a:cs typeface="Calibri"/>
              </a:rPr>
              <a:t>asked</a:t>
            </a:r>
            <a:r>
              <a:rPr sz="1800" spc="-10" dirty="0">
                <a:solidFill>
                  <a:srgbClr val="404040"/>
                </a:solidFill>
                <a:latin typeface="Calibri"/>
                <a:cs typeface="Calibri"/>
              </a:rPr>
              <a:t> to</a:t>
            </a:r>
            <a:r>
              <a:rPr sz="1800" spc="-5" dirty="0">
                <a:solidFill>
                  <a:srgbClr val="404040"/>
                </a:solidFill>
                <a:latin typeface="Calibri"/>
                <a:cs typeface="Calibri"/>
              </a:rPr>
              <a:t> </a:t>
            </a:r>
            <a:r>
              <a:rPr sz="1800" spc="-10" dirty="0">
                <a:solidFill>
                  <a:srgbClr val="404040"/>
                </a:solidFill>
                <a:latin typeface="Calibri"/>
                <a:cs typeface="Calibri"/>
              </a:rPr>
              <a:t>revised</a:t>
            </a:r>
            <a:r>
              <a:rPr sz="1800" spc="15" dirty="0">
                <a:solidFill>
                  <a:srgbClr val="404040"/>
                </a:solidFill>
                <a:latin typeface="Calibri"/>
                <a:cs typeface="Calibri"/>
              </a:rPr>
              <a:t> </a:t>
            </a:r>
            <a:r>
              <a:rPr sz="1800" dirty="0">
                <a:solidFill>
                  <a:srgbClr val="404040"/>
                </a:solidFill>
                <a:latin typeface="Calibri"/>
                <a:cs typeface="Calibri"/>
              </a:rPr>
              <a:t>and </a:t>
            </a:r>
            <a:r>
              <a:rPr sz="1800" spc="-5" dirty="0">
                <a:solidFill>
                  <a:srgbClr val="404040"/>
                </a:solidFill>
                <a:latin typeface="Calibri"/>
                <a:cs typeface="Calibri"/>
              </a:rPr>
              <a:t>resubmit</a:t>
            </a:r>
            <a:r>
              <a:rPr sz="1800" dirty="0">
                <a:solidFill>
                  <a:srgbClr val="404040"/>
                </a:solidFill>
                <a:latin typeface="Calibri"/>
                <a:cs typeface="Calibri"/>
              </a:rPr>
              <a:t> </a:t>
            </a:r>
            <a:r>
              <a:rPr sz="1800" spc="-5" dirty="0">
                <a:solidFill>
                  <a:srgbClr val="404040"/>
                </a:solidFill>
                <a:latin typeface="Calibri"/>
                <a:cs typeface="Calibri"/>
              </a:rPr>
              <a:t>ASAP</a:t>
            </a:r>
            <a:endParaRPr sz="1800" dirty="0">
              <a:latin typeface="Calibri"/>
              <a:cs typeface="Calibri"/>
            </a:endParaRPr>
          </a:p>
          <a:p>
            <a:pPr marL="681038" lvl="1" indent="-171450">
              <a:lnSpc>
                <a:spcPct val="100000"/>
              </a:lnSpc>
              <a:spcBef>
                <a:spcPts val="385"/>
              </a:spcBef>
              <a:buFont typeface="Arial" panose="020B0604020202020204" pitchFamily="34" charset="0"/>
              <a:buChar char="•"/>
              <a:tabLst>
                <a:tab pos="397510" algn="l"/>
              </a:tabLst>
            </a:pPr>
            <a:r>
              <a:rPr sz="1800" spc="-10" dirty="0">
                <a:solidFill>
                  <a:srgbClr val="404040"/>
                </a:solidFill>
                <a:latin typeface="Calibri"/>
                <a:cs typeface="Calibri"/>
              </a:rPr>
              <a:t>Area</a:t>
            </a:r>
            <a:r>
              <a:rPr sz="1800" spc="5" dirty="0">
                <a:solidFill>
                  <a:srgbClr val="404040"/>
                </a:solidFill>
                <a:latin typeface="Calibri"/>
                <a:cs typeface="Calibri"/>
              </a:rPr>
              <a:t> </a:t>
            </a:r>
            <a:r>
              <a:rPr sz="1800" spc="-5" dirty="0">
                <a:solidFill>
                  <a:srgbClr val="404040"/>
                </a:solidFill>
                <a:latin typeface="Calibri"/>
                <a:cs typeface="Calibri"/>
              </a:rPr>
              <a:t>ONAP will</a:t>
            </a:r>
            <a:r>
              <a:rPr sz="1800" spc="10" dirty="0">
                <a:solidFill>
                  <a:srgbClr val="404040"/>
                </a:solidFill>
                <a:latin typeface="Calibri"/>
                <a:cs typeface="Calibri"/>
              </a:rPr>
              <a:t> </a:t>
            </a:r>
            <a:r>
              <a:rPr sz="1800" spc="-10" dirty="0">
                <a:solidFill>
                  <a:srgbClr val="404040"/>
                </a:solidFill>
                <a:latin typeface="Calibri"/>
                <a:cs typeface="Calibri"/>
              </a:rPr>
              <a:t>provide</a:t>
            </a:r>
            <a:r>
              <a:rPr sz="1800" spc="20" dirty="0">
                <a:solidFill>
                  <a:srgbClr val="404040"/>
                </a:solidFill>
                <a:latin typeface="Calibri"/>
                <a:cs typeface="Calibri"/>
              </a:rPr>
              <a:t> </a:t>
            </a:r>
            <a:r>
              <a:rPr sz="1800" spc="-10" dirty="0">
                <a:solidFill>
                  <a:srgbClr val="404040"/>
                </a:solidFill>
                <a:latin typeface="Calibri"/>
                <a:cs typeface="Calibri"/>
              </a:rPr>
              <a:t>technical</a:t>
            </a:r>
            <a:r>
              <a:rPr sz="1800" spc="35" dirty="0">
                <a:solidFill>
                  <a:srgbClr val="404040"/>
                </a:solidFill>
                <a:latin typeface="Calibri"/>
                <a:cs typeface="Calibri"/>
              </a:rPr>
              <a:t> </a:t>
            </a:r>
            <a:r>
              <a:rPr sz="1800" spc="-10" dirty="0">
                <a:solidFill>
                  <a:srgbClr val="404040"/>
                </a:solidFill>
                <a:latin typeface="Calibri"/>
                <a:cs typeface="Calibri"/>
              </a:rPr>
              <a:t>assistance</a:t>
            </a:r>
            <a:r>
              <a:rPr sz="1800" dirty="0">
                <a:solidFill>
                  <a:srgbClr val="404040"/>
                </a:solidFill>
                <a:latin typeface="Calibri"/>
                <a:cs typeface="Calibri"/>
              </a:rPr>
              <a:t> </a:t>
            </a:r>
            <a:r>
              <a:rPr sz="1800" spc="-10" dirty="0">
                <a:solidFill>
                  <a:srgbClr val="404040"/>
                </a:solidFill>
                <a:latin typeface="Calibri"/>
                <a:cs typeface="Calibri"/>
              </a:rPr>
              <a:t>to</a:t>
            </a:r>
            <a:r>
              <a:rPr sz="1800" dirty="0">
                <a:solidFill>
                  <a:srgbClr val="404040"/>
                </a:solidFill>
                <a:latin typeface="Calibri"/>
                <a:cs typeface="Calibri"/>
              </a:rPr>
              <a:t> modify</a:t>
            </a:r>
            <a:r>
              <a:rPr sz="1800" spc="5" dirty="0">
                <a:solidFill>
                  <a:srgbClr val="404040"/>
                </a:solidFill>
                <a:latin typeface="Calibri"/>
                <a:cs typeface="Calibri"/>
              </a:rPr>
              <a:t> </a:t>
            </a:r>
            <a:r>
              <a:rPr sz="1800" spc="-10" dirty="0">
                <a:solidFill>
                  <a:srgbClr val="404040"/>
                </a:solidFill>
                <a:latin typeface="Calibri"/>
                <a:cs typeface="Calibri"/>
              </a:rPr>
              <a:t>Abbreviated</a:t>
            </a:r>
            <a:r>
              <a:rPr sz="1800" spc="20" dirty="0">
                <a:solidFill>
                  <a:srgbClr val="404040"/>
                </a:solidFill>
                <a:latin typeface="Calibri"/>
                <a:cs typeface="Calibri"/>
              </a:rPr>
              <a:t> </a:t>
            </a:r>
            <a:r>
              <a:rPr sz="1800" spc="-60" dirty="0">
                <a:solidFill>
                  <a:srgbClr val="404040"/>
                </a:solidFill>
                <a:latin typeface="Calibri"/>
                <a:cs typeface="Calibri"/>
              </a:rPr>
              <a:t>IHP,</a:t>
            </a:r>
            <a:r>
              <a:rPr sz="1800" spc="10" dirty="0">
                <a:solidFill>
                  <a:srgbClr val="404040"/>
                </a:solidFill>
                <a:latin typeface="Calibri"/>
                <a:cs typeface="Calibri"/>
              </a:rPr>
              <a:t> </a:t>
            </a:r>
            <a:r>
              <a:rPr sz="1800" dirty="0">
                <a:solidFill>
                  <a:srgbClr val="404040"/>
                </a:solidFill>
                <a:latin typeface="Calibri"/>
                <a:cs typeface="Calibri"/>
              </a:rPr>
              <a:t>as</a:t>
            </a:r>
            <a:r>
              <a:rPr sz="1800" spc="5" dirty="0">
                <a:solidFill>
                  <a:srgbClr val="404040"/>
                </a:solidFill>
                <a:latin typeface="Calibri"/>
                <a:cs typeface="Calibri"/>
              </a:rPr>
              <a:t> </a:t>
            </a:r>
            <a:r>
              <a:rPr sz="1800" spc="-10" dirty="0">
                <a:solidFill>
                  <a:srgbClr val="404040"/>
                </a:solidFill>
                <a:latin typeface="Calibri"/>
                <a:cs typeface="Calibri"/>
              </a:rPr>
              <a:t>appropriate</a:t>
            </a:r>
            <a:endParaRPr sz="1800" dirty="0">
              <a:latin typeface="Calibri"/>
              <a:cs typeface="Calibri"/>
            </a:endParaRPr>
          </a:p>
          <a:p>
            <a:pPr lvl="2" indent="-223838">
              <a:lnSpc>
                <a:spcPct val="100000"/>
              </a:lnSpc>
              <a:spcBef>
                <a:spcPts val="459"/>
              </a:spcBef>
              <a:buFont typeface="Arial" panose="020B0604020202020204" pitchFamily="34" charset="0"/>
              <a:buChar char="•"/>
              <a:tabLst>
                <a:tab pos="579438" algn="l"/>
                <a:tab pos="1147763" algn="l"/>
              </a:tabLst>
            </a:pPr>
            <a:r>
              <a:rPr spc="-10" dirty="0">
                <a:solidFill>
                  <a:srgbClr val="404040"/>
                </a:solidFill>
                <a:latin typeface="Calibri"/>
                <a:cs typeface="Calibri"/>
              </a:rPr>
              <a:t>Ensure</a:t>
            </a:r>
            <a:r>
              <a:rPr spc="-5" dirty="0">
                <a:solidFill>
                  <a:srgbClr val="404040"/>
                </a:solidFill>
                <a:latin typeface="Calibri"/>
                <a:cs typeface="Calibri"/>
              </a:rPr>
              <a:t> compliance</a:t>
            </a:r>
            <a:r>
              <a:rPr dirty="0">
                <a:solidFill>
                  <a:srgbClr val="404040"/>
                </a:solidFill>
                <a:latin typeface="Calibri"/>
                <a:cs typeface="Calibri"/>
              </a:rPr>
              <a:t> with</a:t>
            </a:r>
            <a:r>
              <a:rPr spc="-5" dirty="0">
                <a:solidFill>
                  <a:srgbClr val="404040"/>
                </a:solidFill>
                <a:latin typeface="Calibri"/>
                <a:cs typeface="Calibri"/>
              </a:rPr>
              <a:t> the</a:t>
            </a:r>
            <a:r>
              <a:rPr dirty="0">
                <a:solidFill>
                  <a:srgbClr val="404040"/>
                </a:solidFill>
                <a:latin typeface="Calibri"/>
                <a:cs typeface="Calibri"/>
              </a:rPr>
              <a:t> </a:t>
            </a:r>
            <a:r>
              <a:rPr lang="en-US" spc="-5" dirty="0">
                <a:solidFill>
                  <a:srgbClr val="404040"/>
                </a:solidFill>
                <a:latin typeface="Calibri"/>
                <a:cs typeface="Calibri"/>
              </a:rPr>
              <a:t>ARP</a:t>
            </a:r>
            <a:r>
              <a:rPr spc="-15" dirty="0">
                <a:solidFill>
                  <a:srgbClr val="404040"/>
                </a:solidFill>
                <a:latin typeface="Calibri"/>
                <a:cs typeface="Calibri"/>
              </a:rPr>
              <a:t> </a:t>
            </a:r>
            <a:r>
              <a:rPr dirty="0">
                <a:solidFill>
                  <a:srgbClr val="404040"/>
                </a:solidFill>
                <a:latin typeface="Calibri"/>
                <a:cs typeface="Calibri"/>
              </a:rPr>
              <a:t>Act</a:t>
            </a:r>
            <a:endParaRPr dirty="0">
              <a:latin typeface="Calibri"/>
              <a:cs typeface="Calibri"/>
            </a:endParaRPr>
          </a:p>
          <a:p>
            <a:pPr marL="355599" indent="-342900">
              <a:lnSpc>
                <a:spcPct val="100000"/>
              </a:lnSpc>
              <a:spcBef>
                <a:spcPts val="1320"/>
              </a:spcBef>
              <a:buSzPct val="95000"/>
              <a:buFont typeface="Arial" panose="020B0604020202020204" pitchFamily="34" charset="0"/>
              <a:buChar char="•"/>
              <a:tabLst>
                <a:tab pos="104139" algn="l"/>
              </a:tabLst>
            </a:pPr>
            <a:r>
              <a:rPr sz="2000" spc="-10" dirty="0">
                <a:solidFill>
                  <a:srgbClr val="404040"/>
                </a:solidFill>
                <a:latin typeface="Calibri"/>
                <a:cs typeface="Calibri"/>
              </a:rPr>
              <a:t>Abbreviated</a:t>
            </a:r>
            <a:r>
              <a:rPr sz="2000" spc="5" dirty="0">
                <a:solidFill>
                  <a:srgbClr val="404040"/>
                </a:solidFill>
                <a:latin typeface="Calibri"/>
                <a:cs typeface="Calibri"/>
              </a:rPr>
              <a:t> </a:t>
            </a:r>
            <a:r>
              <a:rPr sz="2000" dirty="0">
                <a:solidFill>
                  <a:srgbClr val="404040"/>
                </a:solidFill>
                <a:latin typeface="Calibri"/>
                <a:cs typeface="Calibri"/>
              </a:rPr>
              <a:t>IHP</a:t>
            </a:r>
            <a:r>
              <a:rPr sz="2000" spc="10" dirty="0">
                <a:solidFill>
                  <a:srgbClr val="404040"/>
                </a:solidFill>
                <a:latin typeface="Calibri"/>
                <a:cs typeface="Calibri"/>
              </a:rPr>
              <a:t> </a:t>
            </a:r>
            <a:r>
              <a:rPr sz="2000" spc="-15" dirty="0">
                <a:solidFill>
                  <a:srgbClr val="404040"/>
                </a:solidFill>
                <a:latin typeface="Calibri"/>
                <a:cs typeface="Calibri"/>
              </a:rPr>
              <a:t>may</a:t>
            </a:r>
            <a:r>
              <a:rPr sz="2000" spc="10" dirty="0">
                <a:solidFill>
                  <a:srgbClr val="404040"/>
                </a:solidFill>
                <a:latin typeface="Calibri"/>
                <a:cs typeface="Calibri"/>
              </a:rPr>
              <a:t> </a:t>
            </a:r>
            <a:r>
              <a:rPr sz="2000" spc="-5" dirty="0">
                <a:solidFill>
                  <a:srgbClr val="404040"/>
                </a:solidFill>
                <a:latin typeface="Calibri"/>
                <a:cs typeface="Calibri"/>
              </a:rPr>
              <a:t>be</a:t>
            </a:r>
            <a:r>
              <a:rPr sz="2000" dirty="0">
                <a:solidFill>
                  <a:srgbClr val="404040"/>
                </a:solidFill>
                <a:latin typeface="Calibri"/>
                <a:cs typeface="Calibri"/>
              </a:rPr>
              <a:t> amended</a:t>
            </a:r>
            <a:r>
              <a:rPr sz="2000" spc="10" dirty="0">
                <a:solidFill>
                  <a:srgbClr val="404040"/>
                </a:solidFill>
                <a:latin typeface="Calibri"/>
                <a:cs typeface="Calibri"/>
              </a:rPr>
              <a:t> </a:t>
            </a:r>
            <a:r>
              <a:rPr sz="2000" spc="-15" dirty="0">
                <a:solidFill>
                  <a:srgbClr val="404040"/>
                </a:solidFill>
                <a:latin typeface="Calibri"/>
                <a:cs typeface="Calibri"/>
              </a:rPr>
              <a:t>to</a:t>
            </a:r>
            <a:r>
              <a:rPr sz="2000" dirty="0">
                <a:solidFill>
                  <a:srgbClr val="404040"/>
                </a:solidFill>
                <a:latin typeface="Calibri"/>
                <a:cs typeface="Calibri"/>
              </a:rPr>
              <a:t> </a:t>
            </a:r>
            <a:r>
              <a:rPr sz="2000" spc="-5" dirty="0">
                <a:solidFill>
                  <a:srgbClr val="404040"/>
                </a:solidFill>
                <a:latin typeface="Calibri"/>
                <a:cs typeface="Calibri"/>
              </a:rPr>
              <a:t>adjust</a:t>
            </a:r>
            <a:r>
              <a:rPr sz="2000" spc="5" dirty="0">
                <a:solidFill>
                  <a:srgbClr val="404040"/>
                </a:solidFill>
                <a:latin typeface="Calibri"/>
                <a:cs typeface="Calibri"/>
              </a:rPr>
              <a:t> </a:t>
            </a:r>
            <a:r>
              <a:rPr sz="2000" spc="-10" dirty="0">
                <a:solidFill>
                  <a:srgbClr val="404040"/>
                </a:solidFill>
                <a:latin typeface="Calibri"/>
                <a:cs typeface="Calibri"/>
              </a:rPr>
              <a:t>any</a:t>
            </a:r>
            <a:r>
              <a:rPr sz="2000" spc="-5" dirty="0">
                <a:solidFill>
                  <a:srgbClr val="404040"/>
                </a:solidFill>
                <a:latin typeface="Calibri"/>
                <a:cs typeface="Calibri"/>
              </a:rPr>
              <a:t> planned</a:t>
            </a:r>
            <a:r>
              <a:rPr sz="2000" spc="-10" dirty="0">
                <a:solidFill>
                  <a:srgbClr val="404040"/>
                </a:solidFill>
                <a:latin typeface="Calibri"/>
                <a:cs typeface="Calibri"/>
              </a:rPr>
              <a:t> </a:t>
            </a:r>
            <a:r>
              <a:rPr sz="2000" spc="-5" dirty="0">
                <a:solidFill>
                  <a:srgbClr val="404040"/>
                </a:solidFill>
                <a:latin typeface="Calibri"/>
                <a:cs typeface="Calibri"/>
              </a:rPr>
              <a:t>eligible</a:t>
            </a:r>
            <a:r>
              <a:rPr sz="2000" spc="15" dirty="0">
                <a:solidFill>
                  <a:srgbClr val="404040"/>
                </a:solidFill>
                <a:latin typeface="Calibri"/>
                <a:cs typeface="Calibri"/>
              </a:rPr>
              <a:t> </a:t>
            </a:r>
            <a:r>
              <a:rPr sz="2000" spc="-5" dirty="0">
                <a:solidFill>
                  <a:srgbClr val="404040"/>
                </a:solidFill>
                <a:latin typeface="Calibri"/>
                <a:cs typeface="Calibri"/>
              </a:rPr>
              <a:t>activities</a:t>
            </a:r>
            <a:r>
              <a:rPr sz="2000" spc="40" dirty="0">
                <a:solidFill>
                  <a:srgbClr val="404040"/>
                </a:solidFill>
                <a:latin typeface="Calibri"/>
                <a:cs typeface="Calibri"/>
              </a:rPr>
              <a:t> </a:t>
            </a:r>
            <a:r>
              <a:rPr sz="2000" spc="-5" dirty="0">
                <a:solidFill>
                  <a:srgbClr val="404040"/>
                </a:solidFill>
                <a:latin typeface="Calibri"/>
                <a:cs typeface="Calibri"/>
              </a:rPr>
              <a:t>or </a:t>
            </a:r>
            <a:r>
              <a:rPr sz="2000" spc="-10" dirty="0">
                <a:solidFill>
                  <a:srgbClr val="404040"/>
                </a:solidFill>
                <a:latin typeface="Calibri"/>
                <a:cs typeface="Calibri"/>
              </a:rPr>
              <a:t>programs</a:t>
            </a:r>
            <a:endParaRPr sz="2000" dirty="0">
              <a:latin typeface="Calibri"/>
              <a:cs typeface="Calibri"/>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69</a:t>
            </a:fld>
            <a:endParaRPr lang="en-US" dirty="0"/>
          </a:p>
        </p:txBody>
      </p:sp>
    </p:spTree>
    <p:extLst>
      <p:ext uri="{BB962C8B-B14F-4D97-AF65-F5344CB8AC3E}">
        <p14:creationId xmlns:p14="http://schemas.microsoft.com/office/powerpoint/2010/main" val="412844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FFD2-4964-4FD2-8DEE-253558FA2D1B}"/>
              </a:ext>
            </a:extLst>
          </p:cNvPr>
          <p:cNvSpPr>
            <a:spLocks noGrp="1"/>
          </p:cNvSpPr>
          <p:nvPr>
            <p:ph type="title"/>
          </p:nvPr>
        </p:nvSpPr>
        <p:spPr>
          <a:xfrm>
            <a:off x="811922" y="312908"/>
            <a:ext cx="10264697" cy="1212102"/>
          </a:xfrm>
        </p:spPr>
        <p:txBody>
          <a:bodyPr>
            <a:noAutofit/>
          </a:bodyPr>
          <a:lstStyle/>
          <a:p>
            <a:r>
              <a:rPr lang="en-US" sz="4400" b="0" spc="5" dirty="0">
                <a:solidFill>
                  <a:schemeClr val="tx1"/>
                </a:solidFill>
                <a:cs typeface="Calibri"/>
              </a:rPr>
              <a:t>American</a:t>
            </a:r>
            <a:r>
              <a:rPr lang="en-US" sz="4400" b="0" spc="-25" dirty="0">
                <a:solidFill>
                  <a:schemeClr val="tx1"/>
                </a:solidFill>
                <a:cs typeface="Calibri"/>
              </a:rPr>
              <a:t> </a:t>
            </a:r>
            <a:r>
              <a:rPr lang="en-US" sz="4400" b="0" spc="5" dirty="0">
                <a:solidFill>
                  <a:schemeClr val="tx1"/>
                </a:solidFill>
                <a:cs typeface="Calibri"/>
              </a:rPr>
              <a:t>Rescue</a:t>
            </a:r>
            <a:r>
              <a:rPr lang="en-US" sz="4400" b="0" spc="15" dirty="0">
                <a:solidFill>
                  <a:schemeClr val="tx1"/>
                </a:solidFill>
                <a:cs typeface="Calibri"/>
              </a:rPr>
              <a:t> </a:t>
            </a:r>
            <a:r>
              <a:rPr lang="en-US" sz="4400" b="0" spc="5" dirty="0">
                <a:solidFill>
                  <a:schemeClr val="tx1"/>
                </a:solidFill>
                <a:cs typeface="Calibri"/>
              </a:rPr>
              <a:t>Plan</a:t>
            </a:r>
            <a:r>
              <a:rPr lang="en-US" sz="4400" b="0" spc="-25" dirty="0">
                <a:solidFill>
                  <a:schemeClr val="tx1"/>
                </a:solidFill>
                <a:cs typeface="Calibri"/>
              </a:rPr>
              <a:t> </a:t>
            </a:r>
            <a:r>
              <a:rPr lang="en-US" sz="4400" b="0" spc="5" dirty="0">
                <a:solidFill>
                  <a:schemeClr val="tx1"/>
                </a:solidFill>
                <a:cs typeface="Calibri"/>
              </a:rPr>
              <a:t>Act</a:t>
            </a:r>
            <a:r>
              <a:rPr lang="en-US" sz="4400" b="0" spc="20" dirty="0">
                <a:solidFill>
                  <a:schemeClr val="tx1"/>
                </a:solidFill>
                <a:cs typeface="Calibri"/>
              </a:rPr>
              <a:t> </a:t>
            </a:r>
            <a:r>
              <a:rPr lang="en-US" sz="4400" b="0" spc="5" dirty="0">
                <a:solidFill>
                  <a:schemeClr val="tx1"/>
                </a:solidFill>
                <a:cs typeface="Calibri"/>
              </a:rPr>
              <a:t>of</a:t>
            </a:r>
            <a:r>
              <a:rPr lang="en-US" sz="4400" b="0" spc="15" dirty="0">
                <a:solidFill>
                  <a:schemeClr val="tx1"/>
                </a:solidFill>
                <a:cs typeface="Calibri"/>
              </a:rPr>
              <a:t> </a:t>
            </a:r>
            <a:r>
              <a:rPr lang="en-US" sz="4400" b="0" dirty="0">
                <a:solidFill>
                  <a:schemeClr val="tx1"/>
                </a:solidFill>
                <a:cs typeface="Calibri"/>
              </a:rPr>
              <a:t>2021</a:t>
            </a:r>
            <a:r>
              <a:rPr lang="en-US" sz="4400" b="0" spc="15" dirty="0">
                <a:solidFill>
                  <a:schemeClr val="tx1"/>
                </a:solidFill>
                <a:cs typeface="Calibri"/>
              </a:rPr>
              <a:t> </a:t>
            </a:r>
            <a:r>
              <a:rPr lang="en-US" sz="4400" b="0" spc="5" dirty="0">
                <a:solidFill>
                  <a:schemeClr val="tx1"/>
                </a:solidFill>
                <a:cs typeface="Calibri"/>
              </a:rPr>
              <a:t>(ARP)</a:t>
            </a:r>
            <a:r>
              <a:rPr lang="en-US" sz="4400" b="0" spc="20" dirty="0">
                <a:solidFill>
                  <a:schemeClr val="tx1"/>
                </a:solidFill>
                <a:cs typeface="Calibri"/>
              </a:rPr>
              <a:t> </a:t>
            </a:r>
            <a:r>
              <a:rPr lang="en-US" sz="4400" b="0" spc="10" dirty="0">
                <a:solidFill>
                  <a:schemeClr val="tx1"/>
                </a:solidFill>
                <a:cs typeface="Calibri"/>
              </a:rPr>
              <a:t>(Public</a:t>
            </a:r>
            <a:r>
              <a:rPr lang="en-US" sz="4400" b="0" spc="-30" dirty="0">
                <a:solidFill>
                  <a:schemeClr val="tx1"/>
                </a:solidFill>
                <a:cs typeface="Calibri"/>
              </a:rPr>
              <a:t> </a:t>
            </a:r>
            <a:r>
              <a:rPr lang="en-US" sz="4400" b="0" dirty="0">
                <a:solidFill>
                  <a:schemeClr val="tx1"/>
                </a:solidFill>
                <a:cs typeface="Calibri"/>
              </a:rPr>
              <a:t>Law</a:t>
            </a:r>
            <a:r>
              <a:rPr lang="en-US" sz="4400" b="0" spc="20" dirty="0">
                <a:solidFill>
                  <a:schemeClr val="tx1"/>
                </a:solidFill>
                <a:cs typeface="Calibri"/>
              </a:rPr>
              <a:t> 117-2) </a:t>
            </a:r>
            <a:r>
              <a:rPr lang="en-US" sz="4400" b="0" dirty="0">
                <a:solidFill>
                  <a:schemeClr val="tx1"/>
                </a:solidFill>
                <a:effectLst/>
                <a:ea typeface="Times New Roman" panose="02020603050405020304" pitchFamily="18" charset="0"/>
                <a:cs typeface="Calibri" panose="020F0502020204030204" pitchFamily="34" charset="0"/>
              </a:rPr>
              <a:t>Background</a:t>
            </a:r>
            <a:endParaRPr lang="en-US" sz="4400" b="0" dirty="0">
              <a:solidFill>
                <a:schemeClr val="tx1"/>
              </a:solidFill>
            </a:endParaRPr>
          </a:p>
        </p:txBody>
      </p:sp>
      <p:sp>
        <p:nvSpPr>
          <p:cNvPr id="3" name="Content Placeholder 2">
            <a:extLst>
              <a:ext uri="{FF2B5EF4-FFF2-40B4-BE49-F238E27FC236}">
                <a16:creationId xmlns:a16="http://schemas.microsoft.com/office/drawing/2014/main" id="{D6242D24-C02D-4818-9388-9264B84BD591}"/>
              </a:ext>
            </a:extLst>
          </p:cNvPr>
          <p:cNvSpPr>
            <a:spLocks noGrp="1"/>
          </p:cNvSpPr>
          <p:nvPr>
            <p:ph idx="1"/>
          </p:nvPr>
        </p:nvSpPr>
        <p:spPr>
          <a:xfrm>
            <a:off x="704088" y="1765817"/>
            <a:ext cx="10372531" cy="3567173"/>
          </a:xfrm>
        </p:spPr>
        <p:txBody>
          <a:bodyPr anchor="t">
            <a:noAutofit/>
          </a:bodyPr>
          <a:lstStyle/>
          <a:p>
            <a:pPr marL="400050" indent="-280988">
              <a:lnSpc>
                <a:spcPct val="100000"/>
              </a:lnSpc>
              <a:buClrTx/>
              <a:buSzPct val="113333"/>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March 11, 2021, President Biden signed the American Rescue Plan (ARP) into law. </a:t>
            </a:r>
          </a:p>
          <a:p>
            <a:pPr marL="400050" indent="-280988">
              <a:lnSpc>
                <a:spcPct val="100000"/>
              </a:lnSpc>
              <a:spcBef>
                <a:spcPts val="495"/>
              </a:spcBef>
              <a:buClrTx/>
              <a:buSzPct val="113333"/>
              <a:buFont typeface="Arial" panose="020B0604020202020204" pitchFamily="34" charset="0"/>
              <a:buChar char="•"/>
              <a:tabLst>
                <a:tab pos="457200" algn="l"/>
              </a:tabLst>
            </a:pPr>
            <a:r>
              <a:rPr lang="en-US" sz="1800" spc="-25" dirty="0">
                <a:solidFill>
                  <a:srgbClr val="404040"/>
                </a:solidFill>
                <a:latin typeface="Calibri"/>
                <a:cs typeface="Calibri"/>
              </a:rPr>
              <a:t>Additional</a:t>
            </a:r>
            <a:r>
              <a:rPr lang="en-US" sz="1800" spc="-85" dirty="0">
                <a:solidFill>
                  <a:srgbClr val="404040"/>
                </a:solidFill>
                <a:latin typeface="Calibri"/>
                <a:cs typeface="Calibri"/>
              </a:rPr>
              <a:t> </a:t>
            </a:r>
            <a:r>
              <a:rPr lang="en-US" sz="1800" spc="-30" dirty="0">
                <a:solidFill>
                  <a:srgbClr val="404040"/>
                </a:solidFill>
                <a:latin typeface="Calibri"/>
                <a:cs typeface="Calibri"/>
              </a:rPr>
              <a:t>$450,000,000</a:t>
            </a:r>
            <a:r>
              <a:rPr lang="en-US" sz="1800" spc="10" dirty="0">
                <a:solidFill>
                  <a:srgbClr val="404040"/>
                </a:solidFill>
                <a:latin typeface="Calibri"/>
                <a:cs typeface="Calibri"/>
              </a:rPr>
              <a:t> </a:t>
            </a:r>
            <a:r>
              <a:rPr lang="en-US" sz="1800" spc="-15" dirty="0">
                <a:solidFill>
                  <a:srgbClr val="404040"/>
                </a:solidFill>
                <a:latin typeface="Calibri"/>
                <a:cs typeface="Calibri"/>
              </a:rPr>
              <a:t>in</a:t>
            </a:r>
            <a:r>
              <a:rPr lang="en-US" sz="1800" spc="-45" dirty="0">
                <a:solidFill>
                  <a:srgbClr val="404040"/>
                </a:solidFill>
                <a:latin typeface="Calibri"/>
                <a:cs typeface="Calibri"/>
              </a:rPr>
              <a:t> </a:t>
            </a:r>
            <a:r>
              <a:rPr lang="en-US" sz="1800" spc="-20" dirty="0">
                <a:solidFill>
                  <a:srgbClr val="404040"/>
                </a:solidFill>
                <a:latin typeface="Calibri"/>
                <a:cs typeface="Calibri"/>
              </a:rPr>
              <a:t>IHBG</a:t>
            </a:r>
            <a:r>
              <a:rPr lang="en-US" sz="1800" spc="-60" dirty="0">
                <a:solidFill>
                  <a:srgbClr val="404040"/>
                </a:solidFill>
                <a:latin typeface="Calibri"/>
                <a:cs typeface="Calibri"/>
              </a:rPr>
              <a:t> </a:t>
            </a:r>
            <a:r>
              <a:rPr lang="en-US" sz="1800" spc="-30" dirty="0">
                <a:solidFill>
                  <a:srgbClr val="404040"/>
                </a:solidFill>
                <a:latin typeface="Calibri"/>
                <a:cs typeface="Calibri"/>
              </a:rPr>
              <a:t>formula</a:t>
            </a:r>
            <a:r>
              <a:rPr lang="en-US" sz="1800" spc="-60" dirty="0">
                <a:solidFill>
                  <a:srgbClr val="404040"/>
                </a:solidFill>
                <a:latin typeface="Calibri"/>
                <a:cs typeface="Calibri"/>
              </a:rPr>
              <a:t> </a:t>
            </a:r>
            <a:r>
              <a:rPr lang="en-US" sz="1800" spc="-25" dirty="0">
                <a:solidFill>
                  <a:srgbClr val="404040"/>
                </a:solidFill>
                <a:latin typeface="Calibri"/>
                <a:cs typeface="Calibri"/>
              </a:rPr>
              <a:t>funding</a:t>
            </a:r>
            <a:r>
              <a:rPr lang="en-US" sz="1800" spc="-70" dirty="0">
                <a:solidFill>
                  <a:srgbClr val="404040"/>
                </a:solidFill>
                <a:latin typeface="Calibri"/>
                <a:cs typeface="Calibri"/>
              </a:rPr>
              <a:t> </a:t>
            </a:r>
            <a:r>
              <a:rPr lang="en-US" sz="1800" spc="-30" dirty="0">
                <a:solidFill>
                  <a:srgbClr val="404040"/>
                </a:solidFill>
                <a:latin typeface="Calibri"/>
                <a:cs typeface="Calibri"/>
              </a:rPr>
              <a:t>for</a:t>
            </a:r>
            <a:r>
              <a:rPr lang="en-US" sz="1800" spc="-45" dirty="0">
                <a:solidFill>
                  <a:srgbClr val="404040"/>
                </a:solidFill>
                <a:latin typeface="Calibri"/>
                <a:cs typeface="Calibri"/>
              </a:rPr>
              <a:t> </a:t>
            </a:r>
            <a:r>
              <a:rPr lang="en-US" sz="1800" spc="-25" dirty="0">
                <a:solidFill>
                  <a:srgbClr val="404040"/>
                </a:solidFill>
                <a:latin typeface="Calibri"/>
                <a:cs typeface="Calibri"/>
              </a:rPr>
              <a:t>eligible</a:t>
            </a:r>
            <a:r>
              <a:rPr lang="en-US" sz="1800" spc="-50" dirty="0">
                <a:solidFill>
                  <a:srgbClr val="404040"/>
                </a:solidFill>
                <a:latin typeface="Calibri"/>
                <a:cs typeface="Calibri"/>
              </a:rPr>
              <a:t> </a:t>
            </a:r>
            <a:r>
              <a:rPr lang="en-US" sz="1800" spc="-20" dirty="0">
                <a:solidFill>
                  <a:srgbClr val="404040"/>
                </a:solidFill>
                <a:latin typeface="Calibri"/>
                <a:cs typeface="Calibri"/>
              </a:rPr>
              <a:t>Indian</a:t>
            </a:r>
            <a:r>
              <a:rPr lang="en-US" sz="1800" spc="-80" dirty="0">
                <a:solidFill>
                  <a:srgbClr val="404040"/>
                </a:solidFill>
                <a:latin typeface="Calibri"/>
                <a:cs typeface="Calibri"/>
              </a:rPr>
              <a:t> </a:t>
            </a:r>
            <a:r>
              <a:rPr lang="en-US" sz="1800" spc="-25" dirty="0">
                <a:solidFill>
                  <a:srgbClr val="404040"/>
                </a:solidFill>
                <a:latin typeface="Calibri"/>
                <a:cs typeface="Calibri"/>
              </a:rPr>
              <a:t>tribes</a:t>
            </a:r>
            <a:r>
              <a:rPr lang="en-US" sz="1800" spc="-60" dirty="0">
                <a:solidFill>
                  <a:srgbClr val="404040"/>
                </a:solidFill>
                <a:latin typeface="Calibri"/>
                <a:cs typeface="Calibri"/>
              </a:rPr>
              <a:t> </a:t>
            </a:r>
            <a:r>
              <a:rPr lang="en-US" sz="1800" spc="-20" dirty="0">
                <a:solidFill>
                  <a:srgbClr val="404040"/>
                </a:solidFill>
                <a:latin typeface="Calibri"/>
                <a:cs typeface="Calibri"/>
              </a:rPr>
              <a:t>and</a:t>
            </a:r>
            <a:r>
              <a:rPr lang="en-US" sz="1800" spc="-55" dirty="0">
                <a:solidFill>
                  <a:srgbClr val="404040"/>
                </a:solidFill>
                <a:latin typeface="Calibri"/>
                <a:cs typeface="Calibri"/>
              </a:rPr>
              <a:t> </a:t>
            </a:r>
            <a:r>
              <a:rPr lang="en-US" sz="1800" spc="-20" dirty="0">
                <a:solidFill>
                  <a:srgbClr val="404040"/>
                </a:solidFill>
                <a:latin typeface="Calibri"/>
                <a:cs typeface="Calibri"/>
              </a:rPr>
              <a:t>TDHEs</a:t>
            </a:r>
            <a:endParaRPr lang="en-US" sz="1800" dirty="0">
              <a:latin typeface="Calibri"/>
              <a:cs typeface="Calibri"/>
            </a:endParaRPr>
          </a:p>
          <a:p>
            <a:pPr marL="400050" indent="-280988">
              <a:lnSpc>
                <a:spcPct val="100000"/>
              </a:lnSpc>
              <a:spcBef>
                <a:spcPts val="505"/>
              </a:spcBef>
              <a:buClrTx/>
              <a:buSzPct val="113333"/>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All funding through the IHBG program</a:t>
            </a:r>
          </a:p>
          <a:p>
            <a:pPr marL="400050" indent="-280988">
              <a:lnSpc>
                <a:spcPct val="100000"/>
              </a:lnSpc>
              <a:spcBef>
                <a:spcPts val="505"/>
              </a:spcBef>
              <a:buClrTx/>
              <a:buSzPct val="113333"/>
              <a:buFont typeface="Arial" panose="020B0604020202020204" pitchFamily="34" charset="0"/>
              <a:buChar char="•"/>
              <a:tabLst>
                <a:tab pos="457200" algn="l"/>
              </a:tabLst>
            </a:pPr>
            <a:r>
              <a:rPr lang="en-US" sz="1800" spc="-30" dirty="0">
                <a:solidFill>
                  <a:srgbClr val="404040"/>
                </a:solidFill>
                <a:latin typeface="Calibri"/>
                <a:cs typeface="Calibri"/>
              </a:rPr>
              <a:t>A</a:t>
            </a:r>
            <a:r>
              <a:rPr lang="en-US" sz="1800" spc="-25" dirty="0">
                <a:solidFill>
                  <a:srgbClr val="404040"/>
                </a:solidFill>
                <a:latin typeface="Calibri"/>
                <a:cs typeface="Calibri"/>
              </a:rPr>
              <a:t>llo</a:t>
            </a:r>
            <a:r>
              <a:rPr lang="en-US" sz="1800" spc="-40" dirty="0">
                <a:solidFill>
                  <a:srgbClr val="404040"/>
                </a:solidFill>
                <a:latin typeface="Calibri"/>
                <a:cs typeface="Calibri"/>
              </a:rPr>
              <a:t>ca</a:t>
            </a:r>
            <a:r>
              <a:rPr lang="en-US" sz="1800" spc="-35" dirty="0">
                <a:solidFill>
                  <a:srgbClr val="404040"/>
                </a:solidFill>
                <a:latin typeface="Calibri"/>
                <a:cs typeface="Calibri"/>
              </a:rPr>
              <a:t>t</a:t>
            </a:r>
            <a:r>
              <a:rPr lang="en-US" sz="1800" spc="-30" dirty="0">
                <a:solidFill>
                  <a:srgbClr val="404040"/>
                </a:solidFill>
                <a:latin typeface="Calibri"/>
                <a:cs typeface="Calibri"/>
              </a:rPr>
              <a:t>e</a:t>
            </a:r>
            <a:r>
              <a:rPr lang="en-US" sz="1800" dirty="0">
                <a:solidFill>
                  <a:srgbClr val="404040"/>
                </a:solidFill>
                <a:latin typeface="Calibri"/>
                <a:cs typeface="Calibri"/>
              </a:rPr>
              <a:t>d</a:t>
            </a:r>
            <a:r>
              <a:rPr lang="en-US" sz="1800" spc="-75" dirty="0">
                <a:solidFill>
                  <a:srgbClr val="404040"/>
                </a:solidFill>
                <a:latin typeface="Calibri"/>
                <a:cs typeface="Calibri"/>
              </a:rPr>
              <a:t> </a:t>
            </a:r>
            <a:r>
              <a:rPr lang="en-US" sz="1800" spc="-25" dirty="0">
                <a:solidFill>
                  <a:srgbClr val="404040"/>
                </a:solidFill>
                <a:latin typeface="Calibri"/>
                <a:cs typeface="Calibri"/>
              </a:rPr>
              <a:t>bas</a:t>
            </a:r>
            <a:r>
              <a:rPr lang="en-US" sz="1800" spc="-30" dirty="0">
                <a:solidFill>
                  <a:srgbClr val="404040"/>
                </a:solidFill>
                <a:latin typeface="Calibri"/>
                <a:cs typeface="Calibri"/>
              </a:rPr>
              <a:t>e</a:t>
            </a:r>
            <a:r>
              <a:rPr lang="en-US" sz="1800" dirty="0">
                <a:solidFill>
                  <a:srgbClr val="404040"/>
                </a:solidFill>
                <a:latin typeface="Calibri"/>
                <a:cs typeface="Calibri"/>
              </a:rPr>
              <a:t>d</a:t>
            </a:r>
            <a:r>
              <a:rPr lang="en-US" sz="1800" spc="-65" dirty="0">
                <a:solidFill>
                  <a:srgbClr val="404040"/>
                </a:solidFill>
                <a:latin typeface="Calibri"/>
                <a:cs typeface="Calibri"/>
              </a:rPr>
              <a:t> </a:t>
            </a:r>
            <a:r>
              <a:rPr lang="en-US" sz="1800" spc="-25" dirty="0">
                <a:solidFill>
                  <a:srgbClr val="404040"/>
                </a:solidFill>
                <a:latin typeface="Calibri"/>
                <a:cs typeface="Calibri"/>
              </a:rPr>
              <a:t>o</a:t>
            </a:r>
            <a:r>
              <a:rPr lang="en-US" sz="1800" dirty="0">
                <a:solidFill>
                  <a:srgbClr val="404040"/>
                </a:solidFill>
                <a:latin typeface="Calibri"/>
                <a:cs typeface="Calibri"/>
              </a:rPr>
              <a:t>n</a:t>
            </a:r>
            <a:r>
              <a:rPr lang="en-US" sz="1800" spc="-65" dirty="0">
                <a:solidFill>
                  <a:srgbClr val="404040"/>
                </a:solidFill>
                <a:latin typeface="Calibri"/>
                <a:cs typeface="Calibri"/>
              </a:rPr>
              <a:t> </a:t>
            </a:r>
            <a:r>
              <a:rPr lang="en-US" sz="1800" spc="-25" dirty="0">
                <a:solidFill>
                  <a:srgbClr val="404040"/>
                </a:solidFill>
                <a:latin typeface="Calibri"/>
                <a:cs typeface="Calibri"/>
              </a:rPr>
              <a:t>th</a:t>
            </a:r>
            <a:r>
              <a:rPr lang="en-US" sz="1800" dirty="0">
                <a:solidFill>
                  <a:srgbClr val="404040"/>
                </a:solidFill>
                <a:latin typeface="Calibri"/>
                <a:cs typeface="Calibri"/>
              </a:rPr>
              <a:t>e</a:t>
            </a:r>
            <a:r>
              <a:rPr lang="en-US" sz="1800" spc="-70" dirty="0">
                <a:solidFill>
                  <a:srgbClr val="404040"/>
                </a:solidFill>
                <a:latin typeface="Calibri"/>
                <a:cs typeface="Calibri"/>
              </a:rPr>
              <a:t> </a:t>
            </a:r>
            <a:r>
              <a:rPr lang="en-US" sz="1800" spc="-30" dirty="0">
                <a:solidFill>
                  <a:srgbClr val="404040"/>
                </a:solidFill>
                <a:latin typeface="Calibri"/>
                <a:cs typeface="Calibri"/>
              </a:rPr>
              <a:t>202</a:t>
            </a:r>
            <a:r>
              <a:rPr lang="en-US" sz="1800" dirty="0">
                <a:solidFill>
                  <a:srgbClr val="404040"/>
                </a:solidFill>
                <a:latin typeface="Calibri"/>
                <a:cs typeface="Calibri"/>
              </a:rPr>
              <a:t>1</a:t>
            </a:r>
            <a:r>
              <a:rPr lang="en-US" sz="1800" spc="-30" dirty="0">
                <a:solidFill>
                  <a:srgbClr val="404040"/>
                </a:solidFill>
                <a:latin typeface="Calibri"/>
                <a:cs typeface="Calibri"/>
              </a:rPr>
              <a:t> </a:t>
            </a:r>
            <a:r>
              <a:rPr lang="en-US" sz="1800" spc="-60" dirty="0">
                <a:solidFill>
                  <a:srgbClr val="404040"/>
                </a:solidFill>
                <a:latin typeface="Calibri"/>
                <a:cs typeface="Calibri"/>
              </a:rPr>
              <a:t>F</a:t>
            </a:r>
            <a:r>
              <a:rPr lang="en-US" sz="1800" spc="-25" dirty="0">
                <a:solidFill>
                  <a:srgbClr val="404040"/>
                </a:solidFill>
                <a:latin typeface="Calibri"/>
                <a:cs typeface="Calibri"/>
              </a:rPr>
              <a:t>ormul</a:t>
            </a:r>
            <a:r>
              <a:rPr lang="en-US" sz="1800" dirty="0">
                <a:solidFill>
                  <a:srgbClr val="404040"/>
                </a:solidFill>
                <a:latin typeface="Calibri"/>
                <a:cs typeface="Calibri"/>
              </a:rPr>
              <a:t>a</a:t>
            </a:r>
            <a:endParaRPr lang="en-US" sz="1800" dirty="0">
              <a:latin typeface="Calibri"/>
              <a:cs typeface="Calibri"/>
            </a:endParaRPr>
          </a:p>
          <a:p>
            <a:pPr marL="400050" indent="-280988">
              <a:lnSpc>
                <a:spcPct val="100000"/>
              </a:lnSpc>
              <a:spcBef>
                <a:spcPts val="695"/>
              </a:spcBef>
              <a:buClrTx/>
              <a:buSzPct val="113333"/>
              <a:buFont typeface="Arial" panose="020B0604020202020204" pitchFamily="34" charset="0"/>
              <a:buChar char="•"/>
              <a:tabLst>
                <a:tab pos="457200" algn="l"/>
              </a:tabLst>
            </a:pPr>
            <a:r>
              <a:rPr lang="en-US" sz="1800" spc="-35" dirty="0">
                <a:solidFill>
                  <a:srgbClr val="404040"/>
                </a:solidFill>
                <a:latin typeface="Calibri"/>
                <a:cs typeface="Calibri"/>
              </a:rPr>
              <a:t>P</a:t>
            </a:r>
            <a:r>
              <a:rPr lang="en-US" sz="1800" spc="-55" dirty="0">
                <a:solidFill>
                  <a:srgbClr val="404040"/>
                </a:solidFill>
                <a:latin typeface="Calibri"/>
                <a:cs typeface="Calibri"/>
              </a:rPr>
              <a:t>rev</a:t>
            </a:r>
            <a:r>
              <a:rPr lang="en-US" sz="1800" spc="-40" dirty="0">
                <a:solidFill>
                  <a:srgbClr val="404040"/>
                </a:solidFill>
                <a:latin typeface="Calibri"/>
                <a:cs typeface="Calibri"/>
              </a:rPr>
              <a:t>e</a:t>
            </a:r>
            <a:r>
              <a:rPr lang="en-US" sz="1800" spc="-45" dirty="0">
                <a:solidFill>
                  <a:srgbClr val="404040"/>
                </a:solidFill>
                <a:latin typeface="Calibri"/>
                <a:cs typeface="Calibri"/>
              </a:rPr>
              <a:t>n</a:t>
            </a:r>
            <a:r>
              <a:rPr lang="en-US" sz="1800" spc="-35" dirty="0">
                <a:solidFill>
                  <a:srgbClr val="404040"/>
                </a:solidFill>
                <a:latin typeface="Calibri"/>
                <a:cs typeface="Calibri"/>
              </a:rPr>
              <a:t>t</a:t>
            </a:r>
            <a:r>
              <a:rPr lang="en-US" sz="1800" dirty="0">
                <a:solidFill>
                  <a:srgbClr val="404040"/>
                </a:solidFill>
                <a:latin typeface="Calibri"/>
                <a:cs typeface="Calibri"/>
              </a:rPr>
              <a:t>,</a:t>
            </a:r>
            <a:r>
              <a:rPr lang="en-US" sz="1800" spc="-35" dirty="0">
                <a:solidFill>
                  <a:srgbClr val="404040"/>
                </a:solidFill>
                <a:latin typeface="Calibri"/>
                <a:cs typeface="Calibri"/>
              </a:rPr>
              <a:t> p</a:t>
            </a:r>
            <a:r>
              <a:rPr lang="en-US" sz="1800" spc="-55" dirty="0">
                <a:solidFill>
                  <a:srgbClr val="404040"/>
                </a:solidFill>
                <a:latin typeface="Calibri"/>
                <a:cs typeface="Calibri"/>
              </a:rPr>
              <a:t>r</a:t>
            </a:r>
            <a:r>
              <a:rPr lang="en-US" sz="1800" spc="-40" dirty="0">
                <a:solidFill>
                  <a:srgbClr val="404040"/>
                </a:solidFill>
                <a:latin typeface="Calibri"/>
                <a:cs typeface="Calibri"/>
              </a:rPr>
              <a:t>e</a:t>
            </a:r>
            <a:r>
              <a:rPr lang="en-US" sz="1800" spc="-35" dirty="0">
                <a:solidFill>
                  <a:srgbClr val="404040"/>
                </a:solidFill>
                <a:latin typeface="Calibri"/>
                <a:cs typeface="Calibri"/>
              </a:rPr>
              <a:t>pa</a:t>
            </a:r>
            <a:r>
              <a:rPr lang="en-US" sz="1800" spc="-55" dirty="0">
                <a:solidFill>
                  <a:srgbClr val="404040"/>
                </a:solidFill>
                <a:latin typeface="Calibri"/>
                <a:cs typeface="Calibri"/>
              </a:rPr>
              <a:t>r</a:t>
            </a:r>
            <a:r>
              <a:rPr lang="en-US" sz="1800" dirty="0">
                <a:solidFill>
                  <a:srgbClr val="404040"/>
                </a:solidFill>
                <a:latin typeface="Calibri"/>
                <a:cs typeface="Calibri"/>
              </a:rPr>
              <a:t>e</a:t>
            </a:r>
            <a:r>
              <a:rPr lang="en-US" sz="1800" spc="-35" dirty="0">
                <a:solidFill>
                  <a:srgbClr val="404040"/>
                </a:solidFill>
                <a:latin typeface="Calibri"/>
                <a:cs typeface="Calibri"/>
              </a:rPr>
              <a:t> </a:t>
            </a:r>
            <a:r>
              <a:rPr lang="en-US" sz="1800" spc="-75" dirty="0">
                <a:solidFill>
                  <a:srgbClr val="404040"/>
                </a:solidFill>
                <a:latin typeface="Calibri"/>
                <a:cs typeface="Calibri"/>
              </a:rPr>
              <a:t>f</a:t>
            </a:r>
            <a:r>
              <a:rPr lang="en-US" sz="1800" spc="-35" dirty="0">
                <a:solidFill>
                  <a:srgbClr val="404040"/>
                </a:solidFill>
                <a:latin typeface="Calibri"/>
                <a:cs typeface="Calibri"/>
              </a:rPr>
              <a:t>o</a:t>
            </a:r>
            <a:r>
              <a:rPr lang="en-US" sz="1800" spc="-165" dirty="0">
                <a:solidFill>
                  <a:srgbClr val="404040"/>
                </a:solidFill>
                <a:latin typeface="Calibri"/>
                <a:cs typeface="Calibri"/>
              </a:rPr>
              <a:t>r</a:t>
            </a:r>
            <a:r>
              <a:rPr lang="en-US" sz="1800" dirty="0">
                <a:solidFill>
                  <a:srgbClr val="404040"/>
                </a:solidFill>
                <a:latin typeface="Calibri"/>
                <a:cs typeface="Calibri"/>
              </a:rPr>
              <a:t>,</a:t>
            </a:r>
            <a:r>
              <a:rPr lang="en-US" sz="1800" spc="-40" dirty="0">
                <a:solidFill>
                  <a:srgbClr val="404040"/>
                </a:solidFill>
                <a:latin typeface="Calibri"/>
                <a:cs typeface="Calibri"/>
              </a:rPr>
              <a:t> a</a:t>
            </a:r>
            <a:r>
              <a:rPr lang="en-US" sz="1800" spc="-35" dirty="0">
                <a:solidFill>
                  <a:srgbClr val="404040"/>
                </a:solidFill>
                <a:latin typeface="Calibri"/>
                <a:cs typeface="Calibri"/>
              </a:rPr>
              <a:t>nd</a:t>
            </a:r>
            <a:r>
              <a:rPr lang="en-US" sz="1800" spc="-65" dirty="0">
                <a:solidFill>
                  <a:srgbClr val="404040"/>
                </a:solidFill>
                <a:latin typeface="Calibri"/>
                <a:cs typeface="Calibri"/>
              </a:rPr>
              <a:t>/</a:t>
            </a:r>
            <a:r>
              <a:rPr lang="en-US" sz="1800" spc="-35" dirty="0">
                <a:solidFill>
                  <a:srgbClr val="404040"/>
                </a:solidFill>
                <a:latin typeface="Calibri"/>
                <a:cs typeface="Calibri"/>
              </a:rPr>
              <a:t>o</a:t>
            </a:r>
            <a:r>
              <a:rPr lang="en-US" sz="1800" dirty="0">
                <a:solidFill>
                  <a:srgbClr val="404040"/>
                </a:solidFill>
                <a:latin typeface="Calibri"/>
                <a:cs typeface="Calibri"/>
              </a:rPr>
              <a:t>r</a:t>
            </a:r>
            <a:r>
              <a:rPr lang="en-US" sz="1800" spc="-75" dirty="0">
                <a:solidFill>
                  <a:srgbClr val="404040"/>
                </a:solidFill>
                <a:latin typeface="Calibri"/>
                <a:cs typeface="Calibri"/>
              </a:rPr>
              <a:t> </a:t>
            </a:r>
            <a:r>
              <a:rPr lang="en-US" sz="1800" spc="-55" dirty="0">
                <a:solidFill>
                  <a:srgbClr val="404040"/>
                </a:solidFill>
                <a:latin typeface="Calibri"/>
                <a:cs typeface="Calibri"/>
              </a:rPr>
              <a:t>r</a:t>
            </a:r>
            <a:r>
              <a:rPr lang="en-US" sz="1800" spc="-40" dirty="0">
                <a:solidFill>
                  <a:srgbClr val="404040"/>
                </a:solidFill>
                <a:latin typeface="Calibri"/>
                <a:cs typeface="Calibri"/>
              </a:rPr>
              <a:t>e</a:t>
            </a:r>
            <a:r>
              <a:rPr lang="en-US" sz="1800" spc="-35" dirty="0">
                <a:solidFill>
                  <a:srgbClr val="404040"/>
                </a:solidFill>
                <a:latin typeface="Calibri"/>
                <a:cs typeface="Calibri"/>
              </a:rPr>
              <a:t>spon</a:t>
            </a:r>
            <a:r>
              <a:rPr lang="en-US" sz="1800" dirty="0">
                <a:solidFill>
                  <a:srgbClr val="404040"/>
                </a:solidFill>
                <a:latin typeface="Calibri"/>
                <a:cs typeface="Calibri"/>
              </a:rPr>
              <a:t>d</a:t>
            </a:r>
            <a:r>
              <a:rPr lang="en-US" sz="1800" spc="-35" dirty="0">
                <a:solidFill>
                  <a:srgbClr val="404040"/>
                </a:solidFill>
                <a:latin typeface="Calibri"/>
                <a:cs typeface="Calibri"/>
              </a:rPr>
              <a:t> </a:t>
            </a:r>
            <a:r>
              <a:rPr lang="en-US" sz="1800" spc="-50" dirty="0">
                <a:solidFill>
                  <a:srgbClr val="404040"/>
                </a:solidFill>
                <a:latin typeface="Calibri"/>
                <a:cs typeface="Calibri"/>
              </a:rPr>
              <a:t>t</a:t>
            </a:r>
            <a:r>
              <a:rPr lang="en-US" sz="1800" dirty="0">
                <a:solidFill>
                  <a:srgbClr val="404040"/>
                </a:solidFill>
                <a:latin typeface="Calibri"/>
                <a:cs typeface="Calibri"/>
              </a:rPr>
              <a:t>o</a:t>
            </a:r>
            <a:r>
              <a:rPr lang="en-US" sz="1800" spc="-75" dirty="0">
                <a:solidFill>
                  <a:srgbClr val="404040"/>
                </a:solidFill>
                <a:latin typeface="Calibri"/>
                <a:cs typeface="Calibri"/>
              </a:rPr>
              <a:t> </a:t>
            </a:r>
            <a:r>
              <a:rPr lang="en-US" sz="1800" spc="-45" dirty="0">
                <a:solidFill>
                  <a:srgbClr val="404040"/>
                </a:solidFill>
                <a:latin typeface="Calibri"/>
                <a:cs typeface="Calibri"/>
              </a:rPr>
              <a:t>C</a:t>
            </a:r>
            <a:r>
              <a:rPr lang="en-US" sz="1800" spc="-60" dirty="0">
                <a:solidFill>
                  <a:srgbClr val="404040"/>
                </a:solidFill>
                <a:latin typeface="Calibri"/>
                <a:cs typeface="Calibri"/>
              </a:rPr>
              <a:t>O</a:t>
            </a:r>
            <a:r>
              <a:rPr lang="en-US" sz="1800" spc="-40" dirty="0">
                <a:solidFill>
                  <a:srgbClr val="404040"/>
                </a:solidFill>
                <a:latin typeface="Calibri"/>
                <a:cs typeface="Calibri"/>
              </a:rPr>
              <a:t>V</a:t>
            </a:r>
            <a:r>
              <a:rPr lang="en-US" sz="1800" spc="-30" dirty="0">
                <a:solidFill>
                  <a:srgbClr val="404040"/>
                </a:solidFill>
                <a:latin typeface="Calibri"/>
                <a:cs typeface="Calibri"/>
              </a:rPr>
              <a:t>ID</a:t>
            </a:r>
            <a:r>
              <a:rPr lang="en-US" sz="1800" spc="-40" dirty="0">
                <a:solidFill>
                  <a:srgbClr val="404040"/>
                </a:solidFill>
                <a:latin typeface="Calibri"/>
                <a:cs typeface="Calibri"/>
              </a:rPr>
              <a:t>-</a:t>
            </a:r>
            <a:r>
              <a:rPr lang="en-US" sz="1800" spc="-45" dirty="0">
                <a:solidFill>
                  <a:srgbClr val="404040"/>
                </a:solidFill>
                <a:latin typeface="Calibri"/>
                <a:cs typeface="Calibri"/>
              </a:rPr>
              <a:t>19, i</a:t>
            </a:r>
            <a:r>
              <a:rPr lang="en-US" sz="1800" spc="-35" dirty="0">
                <a:solidFill>
                  <a:srgbClr val="404040"/>
                </a:solidFill>
                <a:latin typeface="Calibri"/>
                <a:cs typeface="Calibri"/>
              </a:rPr>
              <a:t>ncluding</a:t>
            </a:r>
            <a:r>
              <a:rPr lang="en-US" sz="1800" spc="-95" dirty="0">
                <a:solidFill>
                  <a:srgbClr val="404040"/>
                </a:solidFill>
                <a:latin typeface="Calibri"/>
                <a:cs typeface="Calibri"/>
              </a:rPr>
              <a:t> </a:t>
            </a:r>
            <a:r>
              <a:rPr lang="en-US" sz="1800" spc="-35" dirty="0">
                <a:solidFill>
                  <a:srgbClr val="404040"/>
                </a:solidFill>
                <a:latin typeface="Calibri"/>
                <a:cs typeface="Calibri"/>
              </a:rPr>
              <a:t>maintaining</a:t>
            </a:r>
            <a:r>
              <a:rPr lang="en-US" sz="1800" spc="-80" dirty="0">
                <a:solidFill>
                  <a:srgbClr val="404040"/>
                </a:solidFill>
                <a:latin typeface="Calibri"/>
                <a:cs typeface="Calibri"/>
              </a:rPr>
              <a:t> </a:t>
            </a:r>
            <a:r>
              <a:rPr lang="en-US" sz="1800" spc="-30" dirty="0">
                <a:solidFill>
                  <a:srgbClr val="404040"/>
                </a:solidFill>
                <a:latin typeface="Calibri"/>
                <a:cs typeface="Calibri"/>
              </a:rPr>
              <a:t>normal</a:t>
            </a:r>
            <a:r>
              <a:rPr lang="en-US" sz="1800" spc="-75" dirty="0">
                <a:solidFill>
                  <a:srgbClr val="404040"/>
                </a:solidFill>
                <a:latin typeface="Calibri"/>
                <a:cs typeface="Calibri"/>
              </a:rPr>
              <a:t> </a:t>
            </a:r>
            <a:r>
              <a:rPr lang="en-US" sz="1800" spc="-40" dirty="0">
                <a:solidFill>
                  <a:srgbClr val="404040"/>
                </a:solidFill>
                <a:latin typeface="Calibri"/>
                <a:cs typeface="Calibri"/>
              </a:rPr>
              <a:t>operations</a:t>
            </a:r>
            <a:r>
              <a:rPr lang="en-US" sz="1800" spc="-60" dirty="0">
                <a:solidFill>
                  <a:srgbClr val="404040"/>
                </a:solidFill>
                <a:latin typeface="Calibri"/>
                <a:cs typeface="Calibri"/>
              </a:rPr>
              <a:t> </a:t>
            </a:r>
            <a:r>
              <a:rPr lang="en-US" sz="1800" spc="-25" dirty="0">
                <a:solidFill>
                  <a:srgbClr val="404040"/>
                </a:solidFill>
                <a:latin typeface="Calibri"/>
                <a:cs typeface="Calibri"/>
              </a:rPr>
              <a:t>and</a:t>
            </a:r>
            <a:r>
              <a:rPr lang="en-US" sz="1800" spc="-75" dirty="0">
                <a:solidFill>
                  <a:srgbClr val="404040"/>
                </a:solidFill>
                <a:latin typeface="Calibri"/>
                <a:cs typeface="Calibri"/>
              </a:rPr>
              <a:t> </a:t>
            </a:r>
            <a:r>
              <a:rPr lang="en-US" sz="1800" spc="-35" dirty="0">
                <a:solidFill>
                  <a:srgbClr val="404040"/>
                </a:solidFill>
                <a:latin typeface="Calibri"/>
                <a:cs typeface="Calibri"/>
              </a:rPr>
              <a:t>funding</a:t>
            </a:r>
            <a:r>
              <a:rPr lang="en-US" sz="1800" spc="-80" dirty="0">
                <a:solidFill>
                  <a:srgbClr val="404040"/>
                </a:solidFill>
                <a:latin typeface="Calibri"/>
                <a:cs typeface="Calibri"/>
              </a:rPr>
              <a:t> </a:t>
            </a:r>
            <a:r>
              <a:rPr lang="en-US" sz="1800" spc="-35" dirty="0">
                <a:solidFill>
                  <a:srgbClr val="404040"/>
                </a:solidFill>
                <a:latin typeface="Calibri"/>
                <a:cs typeface="Calibri"/>
              </a:rPr>
              <a:t>eligible</a:t>
            </a:r>
            <a:r>
              <a:rPr lang="en-US" sz="1800" spc="-60" dirty="0">
                <a:solidFill>
                  <a:srgbClr val="404040"/>
                </a:solidFill>
                <a:latin typeface="Calibri"/>
                <a:cs typeface="Calibri"/>
              </a:rPr>
              <a:t> </a:t>
            </a:r>
            <a:r>
              <a:rPr lang="en-US" sz="1800" spc="-40" dirty="0">
                <a:solidFill>
                  <a:srgbClr val="404040"/>
                </a:solidFill>
                <a:latin typeface="Calibri"/>
                <a:cs typeface="Calibri"/>
              </a:rPr>
              <a:t>NAHASDA</a:t>
            </a:r>
            <a:r>
              <a:rPr lang="en-US" sz="1800" spc="-60" dirty="0">
                <a:solidFill>
                  <a:srgbClr val="404040"/>
                </a:solidFill>
                <a:latin typeface="Calibri"/>
                <a:cs typeface="Calibri"/>
              </a:rPr>
              <a:t> </a:t>
            </a:r>
            <a:r>
              <a:rPr lang="en-US" sz="1800" spc="-35" dirty="0">
                <a:solidFill>
                  <a:srgbClr val="404040"/>
                </a:solidFill>
                <a:latin typeface="Calibri"/>
                <a:cs typeface="Calibri"/>
              </a:rPr>
              <a:t>activities</a:t>
            </a:r>
            <a:r>
              <a:rPr lang="en-US" sz="1800" spc="-55" dirty="0">
                <a:solidFill>
                  <a:srgbClr val="404040"/>
                </a:solidFill>
                <a:latin typeface="Calibri"/>
                <a:cs typeface="Calibri"/>
              </a:rPr>
              <a:t> </a:t>
            </a:r>
            <a:r>
              <a:rPr lang="en-US" sz="1800" spc="-30" dirty="0">
                <a:solidFill>
                  <a:srgbClr val="404040"/>
                </a:solidFill>
                <a:latin typeface="Calibri"/>
                <a:cs typeface="Calibri"/>
              </a:rPr>
              <a:t>during</a:t>
            </a:r>
            <a:r>
              <a:rPr lang="en-US" sz="1800" spc="-80" dirty="0">
                <a:solidFill>
                  <a:srgbClr val="404040"/>
                </a:solidFill>
                <a:latin typeface="Calibri"/>
                <a:cs typeface="Calibri"/>
              </a:rPr>
              <a:t> </a:t>
            </a:r>
            <a:r>
              <a:rPr lang="en-US" sz="1800" spc="-45" dirty="0">
                <a:solidFill>
                  <a:srgbClr val="404040"/>
                </a:solidFill>
                <a:latin typeface="Calibri"/>
                <a:cs typeface="Calibri"/>
              </a:rPr>
              <a:t>recipient’s</a:t>
            </a:r>
            <a:r>
              <a:rPr lang="en-US" sz="1800" spc="-40" dirty="0">
                <a:solidFill>
                  <a:srgbClr val="404040"/>
                </a:solidFill>
                <a:latin typeface="Calibri"/>
                <a:cs typeface="Calibri"/>
              </a:rPr>
              <a:t> </a:t>
            </a:r>
            <a:r>
              <a:rPr lang="en-US" sz="1800" spc="-30" dirty="0">
                <a:solidFill>
                  <a:srgbClr val="404040"/>
                </a:solidFill>
                <a:latin typeface="Calibri"/>
                <a:cs typeface="Calibri"/>
              </a:rPr>
              <a:t>impact</a:t>
            </a:r>
            <a:r>
              <a:rPr lang="en-US" sz="1800" spc="-50" dirty="0">
                <a:solidFill>
                  <a:srgbClr val="404040"/>
                </a:solidFill>
                <a:latin typeface="Calibri"/>
                <a:cs typeface="Calibri"/>
              </a:rPr>
              <a:t> </a:t>
            </a:r>
            <a:r>
              <a:rPr lang="en-US" sz="1800" spc="-40" dirty="0">
                <a:solidFill>
                  <a:srgbClr val="404040"/>
                </a:solidFill>
                <a:latin typeface="Calibri"/>
                <a:cs typeface="Calibri"/>
              </a:rPr>
              <a:t>period</a:t>
            </a:r>
            <a:endParaRPr lang="en-US" sz="1800" dirty="0">
              <a:latin typeface="Calibri"/>
              <a:cs typeface="Calibri"/>
            </a:endParaRPr>
          </a:p>
          <a:p>
            <a:pPr marL="400050" marR="5080" indent="-280988">
              <a:lnSpc>
                <a:spcPct val="110700"/>
              </a:lnSpc>
              <a:spcBef>
                <a:spcPts val="610"/>
              </a:spcBef>
              <a:buClrTx/>
              <a:buSzPct val="113333"/>
              <a:buFont typeface="Arial" panose="020B0604020202020204" pitchFamily="34" charset="0"/>
              <a:buChar char="•"/>
              <a:tabLst>
                <a:tab pos="457200" algn="l"/>
              </a:tabLst>
            </a:pPr>
            <a:r>
              <a:rPr lang="en-US" sz="1800" spc="-25" dirty="0">
                <a:solidFill>
                  <a:srgbClr val="404040"/>
                </a:solidFill>
                <a:latin typeface="Calibri"/>
                <a:cs typeface="Calibri"/>
              </a:rPr>
              <a:t>Authority</a:t>
            </a:r>
            <a:r>
              <a:rPr lang="en-US" sz="1800" spc="-50" dirty="0">
                <a:solidFill>
                  <a:srgbClr val="404040"/>
                </a:solidFill>
                <a:latin typeface="Calibri"/>
                <a:cs typeface="Calibri"/>
              </a:rPr>
              <a:t> </a:t>
            </a:r>
            <a:r>
              <a:rPr lang="en-US" sz="1800" spc="-20" dirty="0">
                <a:solidFill>
                  <a:srgbClr val="404040"/>
                </a:solidFill>
                <a:latin typeface="Calibri"/>
                <a:cs typeface="Calibri"/>
              </a:rPr>
              <a:t>to</a:t>
            </a:r>
            <a:r>
              <a:rPr lang="en-US" sz="1800" spc="-90" dirty="0">
                <a:solidFill>
                  <a:srgbClr val="404040"/>
                </a:solidFill>
                <a:latin typeface="Calibri"/>
                <a:cs typeface="Calibri"/>
              </a:rPr>
              <a:t> </a:t>
            </a:r>
            <a:r>
              <a:rPr lang="en-US" sz="1800" spc="-30" dirty="0">
                <a:solidFill>
                  <a:srgbClr val="404040"/>
                </a:solidFill>
                <a:latin typeface="Calibri"/>
                <a:cs typeface="Calibri"/>
              </a:rPr>
              <a:t>waive</a:t>
            </a:r>
            <a:r>
              <a:rPr lang="en-US" sz="1800" spc="-40" dirty="0">
                <a:solidFill>
                  <a:srgbClr val="404040"/>
                </a:solidFill>
                <a:latin typeface="Calibri"/>
                <a:cs typeface="Calibri"/>
              </a:rPr>
              <a:t> </a:t>
            </a:r>
            <a:r>
              <a:rPr lang="en-US" sz="1800" spc="-15" dirty="0">
                <a:solidFill>
                  <a:srgbClr val="404040"/>
                </a:solidFill>
                <a:latin typeface="Calibri"/>
                <a:cs typeface="Calibri"/>
              </a:rPr>
              <a:t>or</a:t>
            </a:r>
            <a:r>
              <a:rPr lang="en-US" sz="1800" spc="-35" dirty="0">
                <a:solidFill>
                  <a:srgbClr val="404040"/>
                </a:solidFill>
                <a:latin typeface="Calibri"/>
                <a:cs typeface="Calibri"/>
              </a:rPr>
              <a:t> </a:t>
            </a:r>
            <a:r>
              <a:rPr lang="en-US" sz="1800" spc="-25" dirty="0">
                <a:solidFill>
                  <a:srgbClr val="404040"/>
                </a:solidFill>
                <a:latin typeface="Calibri"/>
                <a:cs typeface="Calibri"/>
              </a:rPr>
              <a:t>specify</a:t>
            </a:r>
            <a:r>
              <a:rPr lang="en-US" sz="1800" spc="-45" dirty="0">
                <a:solidFill>
                  <a:srgbClr val="404040"/>
                </a:solidFill>
                <a:latin typeface="Calibri"/>
                <a:cs typeface="Calibri"/>
              </a:rPr>
              <a:t> </a:t>
            </a:r>
            <a:r>
              <a:rPr lang="en-US" sz="1800" spc="-30" dirty="0">
                <a:solidFill>
                  <a:srgbClr val="404040"/>
                </a:solidFill>
                <a:latin typeface="Calibri"/>
                <a:cs typeface="Calibri"/>
              </a:rPr>
              <a:t>alternative</a:t>
            </a:r>
            <a:r>
              <a:rPr lang="en-US" sz="1800" spc="-80" dirty="0">
                <a:solidFill>
                  <a:srgbClr val="404040"/>
                </a:solidFill>
                <a:latin typeface="Calibri"/>
                <a:cs typeface="Calibri"/>
              </a:rPr>
              <a:t> </a:t>
            </a:r>
            <a:r>
              <a:rPr lang="en-US" sz="1800" spc="-35" dirty="0">
                <a:solidFill>
                  <a:srgbClr val="404040"/>
                </a:solidFill>
                <a:latin typeface="Calibri"/>
                <a:cs typeface="Calibri"/>
              </a:rPr>
              <a:t>statutory/regulatory</a:t>
            </a:r>
            <a:r>
              <a:rPr lang="en-US" sz="1800" spc="-85" dirty="0">
                <a:solidFill>
                  <a:srgbClr val="404040"/>
                </a:solidFill>
                <a:latin typeface="Calibri"/>
                <a:cs typeface="Calibri"/>
              </a:rPr>
              <a:t> </a:t>
            </a:r>
            <a:r>
              <a:rPr lang="en-US" sz="1800" spc="-30" dirty="0">
                <a:solidFill>
                  <a:srgbClr val="404040"/>
                </a:solidFill>
                <a:latin typeface="Calibri"/>
                <a:cs typeface="Calibri"/>
              </a:rPr>
              <a:t>requirements</a:t>
            </a:r>
            <a:r>
              <a:rPr lang="en-US" sz="1800" spc="-50" dirty="0">
                <a:solidFill>
                  <a:srgbClr val="404040"/>
                </a:solidFill>
                <a:latin typeface="Calibri"/>
                <a:cs typeface="Calibri"/>
              </a:rPr>
              <a:t> </a:t>
            </a:r>
            <a:r>
              <a:rPr lang="en-US" sz="1800" spc="-20" dirty="0">
                <a:solidFill>
                  <a:srgbClr val="404040"/>
                </a:solidFill>
                <a:latin typeface="Calibri"/>
                <a:cs typeface="Calibri"/>
              </a:rPr>
              <a:t>to</a:t>
            </a:r>
            <a:r>
              <a:rPr lang="en-US" sz="1800" spc="-50" dirty="0">
                <a:solidFill>
                  <a:srgbClr val="404040"/>
                </a:solidFill>
                <a:latin typeface="Calibri"/>
                <a:cs typeface="Calibri"/>
              </a:rPr>
              <a:t> </a:t>
            </a:r>
            <a:r>
              <a:rPr lang="en-US" sz="1800" spc="-30" dirty="0">
                <a:solidFill>
                  <a:srgbClr val="404040"/>
                </a:solidFill>
                <a:latin typeface="Calibri"/>
                <a:cs typeface="Calibri"/>
              </a:rPr>
              <a:t>facilitate</a:t>
            </a:r>
            <a:r>
              <a:rPr lang="en-US" sz="1800" spc="-60" dirty="0">
                <a:solidFill>
                  <a:srgbClr val="404040"/>
                </a:solidFill>
                <a:latin typeface="Calibri"/>
                <a:cs typeface="Calibri"/>
              </a:rPr>
              <a:t> </a:t>
            </a:r>
            <a:r>
              <a:rPr lang="en-US" sz="1800" spc="-15" dirty="0">
                <a:solidFill>
                  <a:srgbClr val="404040"/>
                </a:solidFill>
                <a:latin typeface="Calibri"/>
                <a:cs typeface="Calibri"/>
              </a:rPr>
              <a:t>or</a:t>
            </a:r>
            <a:r>
              <a:rPr lang="en-US" sz="1800" spc="-45" dirty="0">
                <a:solidFill>
                  <a:srgbClr val="404040"/>
                </a:solidFill>
                <a:latin typeface="Calibri"/>
                <a:cs typeface="Calibri"/>
              </a:rPr>
              <a:t> </a:t>
            </a:r>
            <a:r>
              <a:rPr lang="en-US" sz="1800" spc="-30" dirty="0">
                <a:solidFill>
                  <a:srgbClr val="404040"/>
                </a:solidFill>
                <a:latin typeface="Calibri"/>
                <a:cs typeface="Calibri"/>
              </a:rPr>
              <a:t>expedite</a:t>
            </a:r>
            <a:r>
              <a:rPr lang="en-US" sz="1800" spc="-40" dirty="0">
                <a:solidFill>
                  <a:srgbClr val="404040"/>
                </a:solidFill>
                <a:latin typeface="Calibri"/>
                <a:cs typeface="Calibri"/>
              </a:rPr>
              <a:t> </a:t>
            </a:r>
            <a:r>
              <a:rPr lang="en-US" sz="1800" spc="-20" dirty="0">
                <a:solidFill>
                  <a:srgbClr val="404040"/>
                </a:solidFill>
                <a:latin typeface="Calibri"/>
                <a:cs typeface="Calibri"/>
              </a:rPr>
              <a:t>the</a:t>
            </a:r>
            <a:r>
              <a:rPr lang="en-US" sz="1800" spc="-45" dirty="0">
                <a:solidFill>
                  <a:srgbClr val="404040"/>
                </a:solidFill>
                <a:latin typeface="Calibri"/>
                <a:cs typeface="Calibri"/>
              </a:rPr>
              <a:t> </a:t>
            </a:r>
            <a:r>
              <a:rPr lang="en-US" sz="1800" spc="-20" dirty="0">
                <a:solidFill>
                  <a:srgbClr val="404040"/>
                </a:solidFill>
                <a:latin typeface="Calibri"/>
                <a:cs typeface="Calibri"/>
              </a:rPr>
              <a:t>use</a:t>
            </a:r>
            <a:r>
              <a:rPr lang="en-US" sz="1800" spc="-55" dirty="0">
                <a:solidFill>
                  <a:srgbClr val="404040"/>
                </a:solidFill>
                <a:latin typeface="Calibri"/>
                <a:cs typeface="Calibri"/>
              </a:rPr>
              <a:t> </a:t>
            </a:r>
            <a:r>
              <a:rPr lang="en-US" sz="1800" spc="-15" dirty="0">
                <a:solidFill>
                  <a:srgbClr val="404040"/>
                </a:solidFill>
                <a:latin typeface="Calibri"/>
                <a:cs typeface="Calibri"/>
              </a:rPr>
              <a:t>of</a:t>
            </a:r>
            <a:r>
              <a:rPr lang="en-US" sz="1800" spc="-40" dirty="0">
                <a:solidFill>
                  <a:srgbClr val="404040"/>
                </a:solidFill>
                <a:latin typeface="Calibri"/>
                <a:cs typeface="Calibri"/>
              </a:rPr>
              <a:t> </a:t>
            </a:r>
            <a:r>
              <a:rPr lang="en-US" sz="1800" spc="-25" dirty="0">
                <a:solidFill>
                  <a:srgbClr val="404040"/>
                </a:solidFill>
                <a:latin typeface="Calibri"/>
                <a:cs typeface="Calibri"/>
              </a:rPr>
              <a:t>IHBG-ARP </a:t>
            </a:r>
            <a:r>
              <a:rPr lang="en-US" sz="1800" spc="-20" dirty="0">
                <a:solidFill>
                  <a:srgbClr val="404040"/>
                </a:solidFill>
                <a:latin typeface="Calibri"/>
                <a:cs typeface="Calibri"/>
              </a:rPr>
              <a:t> </a:t>
            </a:r>
            <a:r>
              <a:rPr lang="en-US" sz="1800" spc="-30" dirty="0">
                <a:solidFill>
                  <a:srgbClr val="404040"/>
                </a:solidFill>
                <a:latin typeface="Calibri"/>
                <a:cs typeface="Calibri"/>
              </a:rPr>
              <a:t>grant</a:t>
            </a:r>
            <a:r>
              <a:rPr lang="en-US" sz="1800" spc="-80" dirty="0">
                <a:solidFill>
                  <a:srgbClr val="404040"/>
                </a:solidFill>
                <a:latin typeface="Calibri"/>
                <a:cs typeface="Calibri"/>
              </a:rPr>
              <a:t> </a:t>
            </a:r>
            <a:r>
              <a:rPr lang="en-US" sz="1800" spc="-25" dirty="0">
                <a:solidFill>
                  <a:srgbClr val="404040"/>
                </a:solidFill>
                <a:latin typeface="Calibri"/>
                <a:cs typeface="Calibri"/>
              </a:rPr>
              <a:t>funds</a:t>
            </a:r>
            <a:endParaRPr lang="en-US" sz="1800" spc="-10" dirty="0"/>
          </a:p>
          <a:p>
            <a:pPr marL="400050" marR="5080" indent="-280988">
              <a:lnSpc>
                <a:spcPct val="110700"/>
              </a:lnSpc>
              <a:spcBef>
                <a:spcPts val="610"/>
              </a:spcBef>
              <a:buClrTx/>
              <a:buSzPct val="113333"/>
              <a:buFont typeface="Arial" panose="020B0604020202020204" pitchFamily="34" charset="0"/>
              <a:buChar char="•"/>
              <a:tabLst>
                <a:tab pos="457200" algn="l"/>
              </a:tabLst>
            </a:pPr>
            <a:r>
              <a:rPr lang="en-US" sz="1800" b="0" i="0" u="none" strike="noStrike" baseline="0" dirty="0">
                <a:solidFill>
                  <a:srgbClr val="000000"/>
                </a:solidFill>
              </a:rPr>
              <a:t>IHBG-ARP grants will be awarded as separate IHBG grants. On March 25, 2021, HUD published IHBG-ARP grant allocations for all Indian tribes that are eligible to receive funding. These allocations are available at: </a:t>
            </a:r>
            <a:r>
              <a:rPr lang="en-US" sz="1800" b="0" i="0" u="sng" strike="noStrike" baseline="0" dirty="0">
                <a:solidFill>
                  <a:srgbClr val="0000FF"/>
                </a:solidFill>
              </a:rPr>
              <a:t>https://www.hud.gov/sites/dfiles/PIH/documents/IHBG-ARP_for_Codetalk3.24.21.pdf</a:t>
            </a:r>
          </a:p>
          <a:p>
            <a:pPr marL="142240" marR="5080">
              <a:lnSpc>
                <a:spcPct val="110700"/>
              </a:lnSpc>
              <a:spcBef>
                <a:spcPts val="610"/>
              </a:spcBef>
              <a:buClr>
                <a:srgbClr val="83992A"/>
              </a:buClr>
              <a:buSzPct val="113333"/>
              <a:buFont typeface="Symbol"/>
              <a:buChar char=""/>
              <a:tabLst>
                <a:tab pos="323850" algn="l"/>
              </a:tabLst>
            </a:pPr>
            <a:endParaRPr lang="en-US" sz="1800" dirty="0">
              <a:latin typeface="Calibri"/>
              <a:cs typeface="Calibri"/>
            </a:endParaRPr>
          </a:p>
          <a:p>
            <a:pPr>
              <a:spcBef>
                <a:spcPts val="0"/>
              </a:spcBef>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2000" dirty="0"/>
          </a:p>
        </p:txBody>
      </p:sp>
      <p:sp>
        <p:nvSpPr>
          <p:cNvPr id="8" name="Slide Number Placeholder 7"/>
          <p:cNvSpPr>
            <a:spLocks noGrp="1"/>
          </p:cNvSpPr>
          <p:nvPr>
            <p:ph type="sldNum" sz="quarter" idx="12"/>
          </p:nvPr>
        </p:nvSpPr>
        <p:spPr/>
        <p:txBody>
          <a:bodyPr/>
          <a:lstStyle/>
          <a:p>
            <a:fld id="{E760783A-A40A-4A5E-95F7-ACFE048AA298}" type="slidenum">
              <a:rPr lang="en-US" smtClean="0"/>
              <a:t>7</a:t>
            </a:fld>
            <a:endParaRPr lang="en-US" dirty="0"/>
          </a:p>
        </p:txBody>
      </p:sp>
    </p:spTree>
    <p:extLst>
      <p:ext uri="{BB962C8B-B14F-4D97-AF65-F5344CB8AC3E}">
        <p14:creationId xmlns:p14="http://schemas.microsoft.com/office/powerpoint/2010/main" val="27302368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9" y="653194"/>
            <a:ext cx="8680362" cy="757555"/>
          </a:xfrm>
          <a:prstGeom prst="rect">
            <a:avLst/>
          </a:prstGeom>
        </p:spPr>
        <p:txBody>
          <a:bodyPr vert="horz" wrap="square" lIns="0" tIns="12700" rIns="0" bIns="0" rtlCol="0">
            <a:spAutoFit/>
          </a:bodyPr>
          <a:lstStyle/>
          <a:p>
            <a:pPr marL="12700">
              <a:lnSpc>
                <a:spcPct val="100000"/>
              </a:lnSpc>
              <a:spcBef>
                <a:spcPts val="100"/>
              </a:spcBef>
            </a:pPr>
            <a:r>
              <a:rPr spc="-70" dirty="0"/>
              <a:t>Grant</a:t>
            </a:r>
            <a:r>
              <a:rPr spc="-114" dirty="0"/>
              <a:t> </a:t>
            </a:r>
            <a:r>
              <a:rPr spc="-55" dirty="0"/>
              <a:t>Agreement</a:t>
            </a:r>
            <a:r>
              <a:rPr spc="-135" dirty="0"/>
              <a:t> </a:t>
            </a:r>
            <a:r>
              <a:rPr spc="-35" dirty="0"/>
              <a:t>and</a:t>
            </a:r>
            <a:r>
              <a:rPr spc="-105" dirty="0"/>
              <a:t> </a:t>
            </a:r>
            <a:r>
              <a:rPr spc="-75" dirty="0"/>
              <a:t>Award</a:t>
            </a:r>
            <a:r>
              <a:rPr spc="-135" dirty="0"/>
              <a:t> </a:t>
            </a:r>
            <a:r>
              <a:rPr spc="-65" dirty="0"/>
              <a:t>Letter</a:t>
            </a:r>
          </a:p>
        </p:txBody>
      </p:sp>
      <p:sp>
        <p:nvSpPr>
          <p:cNvPr id="3" name="object 3"/>
          <p:cNvSpPr txBox="1"/>
          <p:nvPr/>
        </p:nvSpPr>
        <p:spPr>
          <a:xfrm>
            <a:off x="1084580" y="1684756"/>
            <a:ext cx="10028555" cy="3852337"/>
          </a:xfrm>
          <a:prstGeom prst="rect">
            <a:avLst/>
          </a:prstGeom>
        </p:spPr>
        <p:txBody>
          <a:bodyPr vert="horz" wrap="square" lIns="0" tIns="160020" rIns="0" bIns="0" rtlCol="0">
            <a:spAutoFit/>
          </a:bodyPr>
          <a:lstStyle/>
          <a:p>
            <a:pPr marL="355600" indent="-342900">
              <a:lnSpc>
                <a:spcPct val="100000"/>
              </a:lnSpc>
              <a:spcBef>
                <a:spcPts val="1260"/>
              </a:spcBef>
              <a:buSzPct val="95000"/>
              <a:buFont typeface="Arial" panose="020B0604020202020204" pitchFamily="34" charset="0"/>
              <a:buChar char="•"/>
              <a:tabLst>
                <a:tab pos="287338" algn="l"/>
              </a:tabLst>
            </a:pPr>
            <a:r>
              <a:rPr sz="2000" spc="-5" dirty="0">
                <a:solidFill>
                  <a:srgbClr val="404040"/>
                </a:solidFill>
                <a:latin typeface="Calibri"/>
                <a:cs typeface="Calibri"/>
              </a:rPr>
              <a:t>After</a:t>
            </a:r>
            <a:r>
              <a:rPr sz="2000" spc="10" dirty="0">
                <a:solidFill>
                  <a:srgbClr val="404040"/>
                </a:solidFill>
                <a:latin typeface="Calibri"/>
                <a:cs typeface="Calibri"/>
              </a:rPr>
              <a:t> </a:t>
            </a:r>
            <a:r>
              <a:rPr sz="2000" spc="-10" dirty="0">
                <a:solidFill>
                  <a:srgbClr val="404040"/>
                </a:solidFill>
                <a:latin typeface="Calibri"/>
                <a:cs typeface="Calibri"/>
              </a:rPr>
              <a:t>Abbreviated</a:t>
            </a:r>
            <a:r>
              <a:rPr sz="2000" dirty="0">
                <a:solidFill>
                  <a:srgbClr val="404040"/>
                </a:solidFill>
                <a:latin typeface="Calibri"/>
                <a:cs typeface="Calibri"/>
              </a:rPr>
              <a:t> IHP is</a:t>
            </a:r>
            <a:r>
              <a:rPr sz="2000" spc="10" dirty="0">
                <a:solidFill>
                  <a:srgbClr val="404040"/>
                </a:solidFill>
                <a:latin typeface="Calibri"/>
                <a:cs typeface="Calibri"/>
              </a:rPr>
              <a:t> </a:t>
            </a:r>
            <a:r>
              <a:rPr sz="2000" spc="-10" dirty="0">
                <a:solidFill>
                  <a:srgbClr val="404040"/>
                </a:solidFill>
                <a:latin typeface="Calibri"/>
                <a:cs typeface="Calibri"/>
              </a:rPr>
              <a:t>found</a:t>
            </a:r>
            <a:r>
              <a:rPr sz="2000" spc="-30" dirty="0">
                <a:solidFill>
                  <a:srgbClr val="404040"/>
                </a:solidFill>
                <a:latin typeface="Calibri"/>
                <a:cs typeface="Calibri"/>
              </a:rPr>
              <a:t> </a:t>
            </a:r>
            <a:r>
              <a:rPr sz="2000" dirty="0">
                <a:solidFill>
                  <a:srgbClr val="404040"/>
                </a:solidFill>
                <a:latin typeface="Calibri"/>
                <a:cs typeface="Calibri"/>
              </a:rPr>
              <a:t>in</a:t>
            </a:r>
            <a:r>
              <a:rPr sz="2000" spc="-10" dirty="0">
                <a:solidFill>
                  <a:srgbClr val="404040"/>
                </a:solidFill>
                <a:latin typeface="Calibri"/>
                <a:cs typeface="Calibri"/>
              </a:rPr>
              <a:t> </a:t>
            </a:r>
            <a:r>
              <a:rPr sz="2000" spc="-5" dirty="0">
                <a:solidFill>
                  <a:srgbClr val="404040"/>
                </a:solidFill>
                <a:latin typeface="Calibri"/>
                <a:cs typeface="Calibri"/>
              </a:rPr>
              <a:t>compliance</a:t>
            </a:r>
            <a:endParaRPr sz="2000" dirty="0">
              <a:latin typeface="Calibri"/>
              <a:cs typeface="Calibri"/>
            </a:endParaRPr>
          </a:p>
          <a:p>
            <a:pPr marL="355600" indent="-342900">
              <a:lnSpc>
                <a:spcPts val="2280"/>
              </a:lnSpc>
              <a:spcBef>
                <a:spcPts val="1165"/>
              </a:spcBef>
              <a:buSzPct val="95000"/>
              <a:buFont typeface="Arial" panose="020B0604020202020204" pitchFamily="34" charset="0"/>
              <a:buChar char="•"/>
              <a:tabLst>
                <a:tab pos="287338" algn="l"/>
              </a:tabLst>
            </a:pPr>
            <a:r>
              <a:rPr sz="2000" spc="-5" dirty="0">
                <a:solidFill>
                  <a:srgbClr val="404040"/>
                </a:solidFill>
                <a:latin typeface="Calibri"/>
                <a:cs typeface="Calibri"/>
              </a:rPr>
              <a:t>Area</a:t>
            </a:r>
            <a:r>
              <a:rPr sz="2000" spc="5" dirty="0">
                <a:solidFill>
                  <a:srgbClr val="404040"/>
                </a:solidFill>
                <a:latin typeface="Calibri"/>
                <a:cs typeface="Calibri"/>
              </a:rPr>
              <a:t> </a:t>
            </a:r>
            <a:r>
              <a:rPr sz="2000" dirty="0">
                <a:solidFill>
                  <a:srgbClr val="404040"/>
                </a:solidFill>
                <a:latin typeface="Calibri"/>
                <a:cs typeface="Calibri"/>
              </a:rPr>
              <a:t>ONAP</a:t>
            </a:r>
            <a:r>
              <a:rPr sz="2000" spc="-5" dirty="0">
                <a:solidFill>
                  <a:srgbClr val="404040"/>
                </a:solidFill>
                <a:latin typeface="Calibri"/>
                <a:cs typeface="Calibri"/>
              </a:rPr>
              <a:t> </a:t>
            </a:r>
            <a:r>
              <a:rPr sz="2000" dirty="0">
                <a:solidFill>
                  <a:srgbClr val="404040"/>
                </a:solidFill>
                <a:latin typeface="Calibri"/>
                <a:cs typeface="Calibri"/>
              </a:rPr>
              <a:t>emails</a:t>
            </a:r>
            <a:r>
              <a:rPr sz="2000" spc="25" dirty="0">
                <a:solidFill>
                  <a:srgbClr val="404040"/>
                </a:solidFill>
                <a:latin typeface="Calibri"/>
                <a:cs typeface="Calibri"/>
              </a:rPr>
              <a:t> </a:t>
            </a:r>
            <a:r>
              <a:rPr sz="2000" dirty="0">
                <a:solidFill>
                  <a:srgbClr val="404040"/>
                </a:solidFill>
                <a:latin typeface="Calibri"/>
                <a:cs typeface="Calibri"/>
              </a:rPr>
              <a:t>the</a:t>
            </a:r>
            <a:r>
              <a:rPr sz="2000" spc="-5" dirty="0">
                <a:solidFill>
                  <a:srgbClr val="404040"/>
                </a:solidFill>
                <a:latin typeface="Calibri"/>
                <a:cs typeface="Calibri"/>
              </a:rPr>
              <a:t> </a:t>
            </a:r>
            <a:r>
              <a:rPr sz="2000" spc="-10" dirty="0">
                <a:solidFill>
                  <a:srgbClr val="404040"/>
                </a:solidFill>
                <a:latin typeface="Calibri"/>
                <a:cs typeface="Calibri"/>
              </a:rPr>
              <a:t>recipient</a:t>
            </a:r>
            <a:r>
              <a:rPr sz="2000" spc="15" dirty="0">
                <a:solidFill>
                  <a:srgbClr val="404040"/>
                </a:solidFill>
                <a:latin typeface="Calibri"/>
                <a:cs typeface="Calibri"/>
              </a:rPr>
              <a:t> </a:t>
            </a:r>
            <a:r>
              <a:rPr sz="2000" dirty="0">
                <a:solidFill>
                  <a:srgbClr val="404040"/>
                </a:solidFill>
                <a:latin typeface="Calibri"/>
                <a:cs typeface="Calibri"/>
              </a:rPr>
              <a:t>an</a:t>
            </a:r>
            <a:r>
              <a:rPr sz="2000" spc="10" dirty="0">
                <a:solidFill>
                  <a:srgbClr val="404040"/>
                </a:solidFill>
                <a:latin typeface="Calibri"/>
                <a:cs typeface="Calibri"/>
              </a:rPr>
              <a:t> </a:t>
            </a:r>
            <a:r>
              <a:rPr sz="2000" spc="-15" dirty="0">
                <a:solidFill>
                  <a:srgbClr val="404040"/>
                </a:solidFill>
                <a:latin typeface="Calibri"/>
                <a:cs typeface="Calibri"/>
              </a:rPr>
              <a:t>award</a:t>
            </a:r>
            <a:r>
              <a:rPr sz="2000" spc="5" dirty="0">
                <a:solidFill>
                  <a:srgbClr val="404040"/>
                </a:solidFill>
                <a:latin typeface="Calibri"/>
                <a:cs typeface="Calibri"/>
              </a:rPr>
              <a:t> </a:t>
            </a:r>
            <a:r>
              <a:rPr sz="2000" spc="-15" dirty="0">
                <a:solidFill>
                  <a:srgbClr val="404040"/>
                </a:solidFill>
                <a:latin typeface="Calibri"/>
                <a:cs typeface="Calibri"/>
              </a:rPr>
              <a:t>letter</a:t>
            </a:r>
            <a:r>
              <a:rPr sz="2000" spc="15" dirty="0">
                <a:solidFill>
                  <a:srgbClr val="404040"/>
                </a:solidFill>
                <a:latin typeface="Calibri"/>
                <a:cs typeface="Calibri"/>
              </a:rPr>
              <a:t> </a:t>
            </a:r>
            <a:r>
              <a:rPr sz="2000" dirty="0">
                <a:solidFill>
                  <a:srgbClr val="404040"/>
                </a:solidFill>
                <a:latin typeface="Calibri"/>
                <a:cs typeface="Calibri"/>
              </a:rPr>
              <a:t>and</a:t>
            </a:r>
            <a:r>
              <a:rPr sz="2000" spc="5" dirty="0">
                <a:solidFill>
                  <a:srgbClr val="404040"/>
                </a:solidFill>
                <a:latin typeface="Calibri"/>
                <a:cs typeface="Calibri"/>
              </a:rPr>
              <a:t> </a:t>
            </a:r>
            <a:r>
              <a:rPr sz="2000" spc="-15" dirty="0">
                <a:solidFill>
                  <a:srgbClr val="404040"/>
                </a:solidFill>
                <a:latin typeface="Calibri"/>
                <a:cs typeface="Calibri"/>
              </a:rPr>
              <a:t>grant</a:t>
            </a:r>
            <a:r>
              <a:rPr sz="2000" spc="-5" dirty="0">
                <a:solidFill>
                  <a:srgbClr val="404040"/>
                </a:solidFill>
                <a:latin typeface="Calibri"/>
                <a:cs typeface="Calibri"/>
              </a:rPr>
              <a:t> agreement</a:t>
            </a:r>
            <a:r>
              <a:rPr sz="2000" spc="5" dirty="0">
                <a:solidFill>
                  <a:srgbClr val="404040"/>
                </a:solidFill>
                <a:latin typeface="Calibri"/>
                <a:cs typeface="Calibri"/>
              </a:rPr>
              <a:t> </a:t>
            </a:r>
            <a:r>
              <a:rPr sz="2000" spc="-5" dirty="0">
                <a:solidFill>
                  <a:srgbClr val="404040"/>
                </a:solidFill>
                <a:latin typeface="Calibri"/>
                <a:cs typeface="Calibri"/>
              </a:rPr>
              <a:t>package</a:t>
            </a:r>
            <a:r>
              <a:rPr sz="2000" dirty="0">
                <a:solidFill>
                  <a:srgbClr val="404040"/>
                </a:solidFill>
                <a:latin typeface="Calibri"/>
                <a:cs typeface="Calibri"/>
              </a:rPr>
              <a:t> </a:t>
            </a:r>
            <a:r>
              <a:rPr sz="2000" spc="-15" dirty="0">
                <a:solidFill>
                  <a:srgbClr val="404040"/>
                </a:solidFill>
                <a:latin typeface="Calibri"/>
                <a:cs typeface="Calibri"/>
              </a:rPr>
              <a:t>to</a:t>
            </a:r>
            <a:r>
              <a:rPr sz="2000" spc="-5" dirty="0">
                <a:solidFill>
                  <a:srgbClr val="404040"/>
                </a:solidFill>
                <a:latin typeface="Calibri"/>
                <a:cs typeface="Calibri"/>
              </a:rPr>
              <a:t> sign</a:t>
            </a:r>
            <a:r>
              <a:rPr sz="2000" spc="10" dirty="0">
                <a:solidFill>
                  <a:srgbClr val="404040"/>
                </a:solidFill>
                <a:latin typeface="Calibri"/>
                <a:cs typeface="Calibri"/>
              </a:rPr>
              <a:t> </a:t>
            </a:r>
            <a:r>
              <a:rPr sz="2000" dirty="0">
                <a:solidFill>
                  <a:srgbClr val="404040"/>
                </a:solidFill>
                <a:latin typeface="Calibri"/>
                <a:cs typeface="Calibri"/>
              </a:rPr>
              <a:t>and</a:t>
            </a:r>
            <a:r>
              <a:rPr sz="2000" spc="-15" dirty="0">
                <a:solidFill>
                  <a:srgbClr val="404040"/>
                </a:solidFill>
                <a:latin typeface="Calibri"/>
                <a:cs typeface="Calibri"/>
              </a:rPr>
              <a:t> </a:t>
            </a:r>
            <a:r>
              <a:rPr sz="2000" spc="-10" dirty="0">
                <a:solidFill>
                  <a:srgbClr val="404040"/>
                </a:solidFill>
                <a:latin typeface="Calibri"/>
                <a:cs typeface="Calibri"/>
              </a:rPr>
              <a:t>return</a:t>
            </a:r>
            <a:r>
              <a:rPr lang="en-US" sz="2000" spc="-10" dirty="0">
                <a:solidFill>
                  <a:srgbClr val="404040"/>
                </a:solidFill>
                <a:latin typeface="Calibri"/>
                <a:cs typeface="Calibri"/>
              </a:rPr>
              <a:t> </a:t>
            </a:r>
            <a:r>
              <a:rPr sz="2000" spc="-5" dirty="0">
                <a:solidFill>
                  <a:srgbClr val="404040"/>
                </a:solidFill>
                <a:latin typeface="Calibri"/>
                <a:cs typeface="Calibri"/>
              </a:rPr>
              <a:t>via</a:t>
            </a:r>
            <a:r>
              <a:rPr sz="2000" spc="-40" dirty="0">
                <a:solidFill>
                  <a:srgbClr val="404040"/>
                </a:solidFill>
                <a:latin typeface="Calibri"/>
                <a:cs typeface="Calibri"/>
              </a:rPr>
              <a:t> </a:t>
            </a:r>
            <a:r>
              <a:rPr sz="2000" dirty="0">
                <a:solidFill>
                  <a:srgbClr val="404040"/>
                </a:solidFill>
                <a:latin typeface="Calibri"/>
                <a:cs typeface="Calibri"/>
              </a:rPr>
              <a:t>email</a:t>
            </a:r>
            <a:endParaRPr sz="2000" dirty="0">
              <a:latin typeface="Calibri"/>
              <a:cs typeface="Calibri"/>
            </a:endParaRPr>
          </a:p>
          <a:p>
            <a:pPr marL="339725" lvl="1" indent="-327025">
              <a:lnSpc>
                <a:spcPct val="100000"/>
              </a:lnSpc>
              <a:spcBef>
                <a:spcPts val="190"/>
              </a:spcBef>
              <a:buFont typeface="Arial" panose="020B0604020202020204" pitchFamily="34" charset="0"/>
              <a:buChar char="•"/>
              <a:tabLst>
                <a:tab pos="287338" algn="l"/>
              </a:tabLst>
            </a:pPr>
            <a:r>
              <a:rPr sz="1800" spc="-10" dirty="0">
                <a:solidFill>
                  <a:srgbClr val="404040"/>
                </a:solidFill>
                <a:latin typeface="Calibri"/>
                <a:cs typeface="Calibri"/>
              </a:rPr>
              <a:t>Grant</a:t>
            </a:r>
            <a:r>
              <a:rPr sz="1800" spc="-25" dirty="0">
                <a:solidFill>
                  <a:srgbClr val="404040"/>
                </a:solidFill>
                <a:latin typeface="Calibri"/>
                <a:cs typeface="Calibri"/>
              </a:rPr>
              <a:t> </a:t>
            </a:r>
            <a:r>
              <a:rPr sz="1800" spc="-5" dirty="0">
                <a:solidFill>
                  <a:srgbClr val="404040"/>
                </a:solidFill>
                <a:latin typeface="Calibri"/>
                <a:cs typeface="Calibri"/>
              </a:rPr>
              <a:t>agreement</a:t>
            </a:r>
            <a:r>
              <a:rPr sz="1800" spc="-30" dirty="0">
                <a:solidFill>
                  <a:srgbClr val="404040"/>
                </a:solidFill>
                <a:latin typeface="Calibri"/>
                <a:cs typeface="Calibri"/>
              </a:rPr>
              <a:t> </a:t>
            </a:r>
            <a:r>
              <a:rPr sz="1800" spc="-10" dirty="0">
                <a:solidFill>
                  <a:srgbClr val="404040"/>
                </a:solidFill>
                <a:latin typeface="Calibri"/>
                <a:cs typeface="Calibri"/>
              </a:rPr>
              <a:t>package</a:t>
            </a:r>
            <a:endParaRPr sz="1800" dirty="0">
              <a:latin typeface="Calibri"/>
              <a:cs typeface="Calibri"/>
            </a:endParaRPr>
          </a:p>
          <a:p>
            <a:pPr marL="627063" lvl="2" indent="-227013">
              <a:lnSpc>
                <a:spcPct val="100000"/>
              </a:lnSpc>
              <a:spcBef>
                <a:spcPts val="385"/>
              </a:spcBef>
              <a:buFont typeface="Arial" panose="020B0604020202020204" pitchFamily="34" charset="0"/>
              <a:buChar char="•"/>
              <a:tabLst>
                <a:tab pos="687388" algn="l"/>
              </a:tabLst>
            </a:pPr>
            <a:r>
              <a:rPr sz="1800" spc="-10" dirty="0">
                <a:solidFill>
                  <a:srgbClr val="404040"/>
                </a:solidFill>
                <a:latin typeface="Calibri"/>
                <a:cs typeface="Calibri"/>
              </a:rPr>
              <a:t>Grant</a:t>
            </a:r>
            <a:r>
              <a:rPr sz="1800" spc="-75" dirty="0">
                <a:solidFill>
                  <a:srgbClr val="404040"/>
                </a:solidFill>
                <a:latin typeface="Calibri"/>
                <a:cs typeface="Calibri"/>
              </a:rPr>
              <a:t> </a:t>
            </a:r>
            <a:r>
              <a:rPr sz="1800" spc="-5" dirty="0">
                <a:solidFill>
                  <a:srgbClr val="404040"/>
                </a:solidFill>
                <a:latin typeface="Calibri"/>
                <a:cs typeface="Calibri"/>
              </a:rPr>
              <a:t>Agreement</a:t>
            </a:r>
            <a:endParaRPr sz="1800" dirty="0">
              <a:latin typeface="Calibri"/>
              <a:cs typeface="Calibri"/>
            </a:endParaRPr>
          </a:p>
          <a:p>
            <a:pPr marL="627063" lvl="2" indent="-227013">
              <a:lnSpc>
                <a:spcPct val="100000"/>
              </a:lnSpc>
              <a:spcBef>
                <a:spcPts val="385"/>
              </a:spcBef>
              <a:buFont typeface="Arial" panose="020B0604020202020204" pitchFamily="34" charset="0"/>
              <a:buChar char="•"/>
              <a:tabLst>
                <a:tab pos="687388" algn="l"/>
              </a:tabLst>
            </a:pPr>
            <a:r>
              <a:rPr sz="1800" dirty="0">
                <a:solidFill>
                  <a:srgbClr val="404040"/>
                </a:solidFill>
                <a:latin typeface="Calibri"/>
                <a:cs typeface="Calibri"/>
              </a:rPr>
              <a:t>G</a:t>
            </a:r>
            <a:r>
              <a:rPr sz="1800" spc="-40" dirty="0">
                <a:solidFill>
                  <a:srgbClr val="404040"/>
                </a:solidFill>
                <a:latin typeface="Calibri"/>
                <a:cs typeface="Calibri"/>
              </a:rPr>
              <a:t>r</a:t>
            </a:r>
            <a:r>
              <a:rPr sz="1800" dirty="0">
                <a:solidFill>
                  <a:srgbClr val="404040"/>
                </a:solidFill>
                <a:latin typeface="Calibri"/>
                <a:cs typeface="Calibri"/>
              </a:rPr>
              <a:t>a</a:t>
            </a:r>
            <a:r>
              <a:rPr sz="1800" spc="-10" dirty="0">
                <a:solidFill>
                  <a:srgbClr val="404040"/>
                </a:solidFill>
                <a:latin typeface="Calibri"/>
                <a:cs typeface="Calibri"/>
              </a:rPr>
              <a:t>n</a:t>
            </a:r>
            <a:r>
              <a:rPr sz="1800" dirty="0">
                <a:solidFill>
                  <a:srgbClr val="404040"/>
                </a:solidFill>
                <a:latin typeface="Calibri"/>
                <a:cs typeface="Calibri"/>
              </a:rPr>
              <a:t>t Adde</a:t>
            </a:r>
            <a:r>
              <a:rPr sz="1800" spc="5" dirty="0">
                <a:solidFill>
                  <a:srgbClr val="404040"/>
                </a:solidFill>
                <a:latin typeface="Calibri"/>
                <a:cs typeface="Calibri"/>
              </a:rPr>
              <a:t>n</a:t>
            </a:r>
            <a:r>
              <a:rPr sz="1800" spc="-5" dirty="0">
                <a:solidFill>
                  <a:srgbClr val="404040"/>
                </a:solidFill>
                <a:latin typeface="Calibri"/>
                <a:cs typeface="Calibri"/>
              </a:rPr>
              <a:t>d</a:t>
            </a:r>
            <a:r>
              <a:rPr sz="1800" dirty="0">
                <a:solidFill>
                  <a:srgbClr val="404040"/>
                </a:solidFill>
                <a:latin typeface="Calibri"/>
                <a:cs typeface="Calibri"/>
              </a:rPr>
              <a:t>um</a:t>
            </a:r>
            <a:endParaRPr sz="1800" dirty="0">
              <a:latin typeface="Calibri"/>
              <a:cs typeface="Calibri"/>
            </a:endParaRPr>
          </a:p>
          <a:p>
            <a:pPr marL="355600" indent="-342900">
              <a:lnSpc>
                <a:spcPct val="100000"/>
              </a:lnSpc>
              <a:spcBef>
                <a:spcPts val="1345"/>
              </a:spcBef>
              <a:buSzPct val="95000"/>
              <a:buFont typeface="Arial" panose="020B0604020202020204" pitchFamily="34" charset="0"/>
              <a:buChar char="•"/>
              <a:tabLst>
                <a:tab pos="287338" algn="l"/>
              </a:tabLst>
            </a:pPr>
            <a:r>
              <a:rPr sz="2000" spc="-15" dirty="0">
                <a:solidFill>
                  <a:srgbClr val="404040"/>
                </a:solidFill>
                <a:latin typeface="Calibri"/>
                <a:cs typeface="Calibri"/>
              </a:rPr>
              <a:t>Grant</a:t>
            </a:r>
            <a:r>
              <a:rPr sz="2000" spc="-5" dirty="0">
                <a:solidFill>
                  <a:srgbClr val="404040"/>
                </a:solidFill>
                <a:latin typeface="Calibri"/>
                <a:cs typeface="Calibri"/>
              </a:rPr>
              <a:t> agreement</a:t>
            </a:r>
            <a:r>
              <a:rPr sz="2000" spc="10" dirty="0">
                <a:solidFill>
                  <a:srgbClr val="404040"/>
                </a:solidFill>
                <a:latin typeface="Calibri"/>
                <a:cs typeface="Calibri"/>
              </a:rPr>
              <a:t> </a:t>
            </a:r>
            <a:r>
              <a:rPr sz="2000" dirty="0">
                <a:solidFill>
                  <a:srgbClr val="404040"/>
                </a:solidFill>
                <a:latin typeface="Calibri"/>
                <a:cs typeface="Calibri"/>
              </a:rPr>
              <a:t>is</a:t>
            </a:r>
            <a:r>
              <a:rPr sz="2000" spc="-10" dirty="0">
                <a:solidFill>
                  <a:srgbClr val="404040"/>
                </a:solidFill>
                <a:latin typeface="Calibri"/>
                <a:cs typeface="Calibri"/>
              </a:rPr>
              <a:t> </a:t>
            </a:r>
            <a:r>
              <a:rPr sz="2000" dirty="0">
                <a:solidFill>
                  <a:srgbClr val="404040"/>
                </a:solidFill>
                <a:latin typeface="Calibri"/>
                <a:cs typeface="Calibri"/>
              </a:rPr>
              <a:t>signed,</a:t>
            </a:r>
            <a:r>
              <a:rPr sz="2000" spc="-5" dirty="0">
                <a:solidFill>
                  <a:srgbClr val="404040"/>
                </a:solidFill>
                <a:latin typeface="Calibri"/>
                <a:cs typeface="Calibri"/>
              </a:rPr>
              <a:t> </a:t>
            </a:r>
            <a:r>
              <a:rPr sz="2000" dirty="0">
                <a:solidFill>
                  <a:srgbClr val="404040"/>
                </a:solidFill>
                <a:latin typeface="Calibri"/>
                <a:cs typeface="Calibri"/>
              </a:rPr>
              <a:t>scanned,</a:t>
            </a:r>
            <a:r>
              <a:rPr sz="2000" spc="-20" dirty="0">
                <a:solidFill>
                  <a:srgbClr val="404040"/>
                </a:solidFill>
                <a:latin typeface="Calibri"/>
                <a:cs typeface="Calibri"/>
              </a:rPr>
              <a:t> </a:t>
            </a:r>
            <a:r>
              <a:rPr sz="2000" dirty="0">
                <a:solidFill>
                  <a:srgbClr val="404040"/>
                </a:solidFill>
                <a:latin typeface="Calibri"/>
                <a:cs typeface="Calibri"/>
              </a:rPr>
              <a:t>and </a:t>
            </a:r>
            <a:r>
              <a:rPr sz="2000" spc="-10" dirty="0">
                <a:solidFill>
                  <a:srgbClr val="404040"/>
                </a:solidFill>
                <a:latin typeface="Calibri"/>
                <a:cs typeface="Calibri"/>
              </a:rPr>
              <a:t>sent</a:t>
            </a:r>
            <a:r>
              <a:rPr sz="2000" spc="10" dirty="0">
                <a:solidFill>
                  <a:srgbClr val="404040"/>
                </a:solidFill>
                <a:latin typeface="Calibri"/>
                <a:cs typeface="Calibri"/>
              </a:rPr>
              <a:t> </a:t>
            </a:r>
            <a:r>
              <a:rPr sz="2000" spc="-5" dirty="0">
                <a:solidFill>
                  <a:srgbClr val="404040"/>
                </a:solidFill>
                <a:latin typeface="Calibri"/>
                <a:cs typeface="Calibri"/>
              </a:rPr>
              <a:t>back </a:t>
            </a:r>
            <a:r>
              <a:rPr sz="2000" spc="-15" dirty="0">
                <a:solidFill>
                  <a:srgbClr val="404040"/>
                </a:solidFill>
                <a:latin typeface="Calibri"/>
                <a:cs typeface="Calibri"/>
              </a:rPr>
              <a:t>to </a:t>
            </a:r>
            <a:r>
              <a:rPr sz="2000" spc="-5" dirty="0">
                <a:solidFill>
                  <a:srgbClr val="404040"/>
                </a:solidFill>
                <a:latin typeface="Calibri"/>
                <a:cs typeface="Calibri"/>
              </a:rPr>
              <a:t>Area</a:t>
            </a:r>
            <a:r>
              <a:rPr sz="2000" dirty="0">
                <a:solidFill>
                  <a:srgbClr val="404040"/>
                </a:solidFill>
                <a:latin typeface="Calibri"/>
                <a:cs typeface="Calibri"/>
              </a:rPr>
              <a:t> ONAP</a:t>
            </a:r>
            <a:r>
              <a:rPr sz="2000" spc="-15" dirty="0">
                <a:solidFill>
                  <a:srgbClr val="404040"/>
                </a:solidFill>
                <a:latin typeface="Calibri"/>
                <a:cs typeface="Calibri"/>
              </a:rPr>
              <a:t> </a:t>
            </a:r>
            <a:r>
              <a:rPr sz="2000" spc="-5" dirty="0">
                <a:solidFill>
                  <a:srgbClr val="404040"/>
                </a:solidFill>
                <a:latin typeface="Calibri"/>
                <a:cs typeface="Calibri"/>
              </a:rPr>
              <a:t>electronically</a:t>
            </a:r>
            <a:endParaRPr sz="2000" dirty="0">
              <a:latin typeface="Calibri"/>
              <a:cs typeface="Calibri"/>
            </a:endParaRPr>
          </a:p>
          <a:p>
            <a:pPr marL="355600" indent="-342900">
              <a:lnSpc>
                <a:spcPct val="100000"/>
              </a:lnSpc>
              <a:spcBef>
                <a:spcPts val="1170"/>
              </a:spcBef>
              <a:buSzPct val="95000"/>
              <a:buFont typeface="Arial" panose="020B0604020202020204" pitchFamily="34" charset="0"/>
              <a:buChar char="•"/>
              <a:tabLst>
                <a:tab pos="287338" algn="l"/>
              </a:tabLst>
            </a:pPr>
            <a:r>
              <a:rPr sz="2000" spc="-10" dirty="0">
                <a:solidFill>
                  <a:srgbClr val="404040"/>
                </a:solidFill>
                <a:latin typeface="Calibri"/>
                <a:cs typeface="Calibri"/>
              </a:rPr>
              <a:t>Recipient</a:t>
            </a:r>
            <a:r>
              <a:rPr sz="2000" spc="5" dirty="0">
                <a:solidFill>
                  <a:srgbClr val="404040"/>
                </a:solidFill>
                <a:latin typeface="Calibri"/>
                <a:cs typeface="Calibri"/>
              </a:rPr>
              <a:t> </a:t>
            </a:r>
            <a:r>
              <a:rPr sz="2000" spc="-5" dirty="0">
                <a:solidFill>
                  <a:srgbClr val="404040"/>
                </a:solidFill>
                <a:latin typeface="Calibri"/>
                <a:cs typeface="Calibri"/>
              </a:rPr>
              <a:t>maintains</a:t>
            </a:r>
            <a:r>
              <a:rPr sz="2000" spc="25" dirty="0">
                <a:solidFill>
                  <a:srgbClr val="404040"/>
                </a:solidFill>
                <a:latin typeface="Calibri"/>
                <a:cs typeface="Calibri"/>
              </a:rPr>
              <a:t> </a:t>
            </a:r>
            <a:r>
              <a:rPr sz="2000" dirty="0">
                <a:solidFill>
                  <a:srgbClr val="404040"/>
                </a:solidFill>
                <a:latin typeface="Calibri"/>
                <a:cs typeface="Calibri"/>
              </a:rPr>
              <a:t>all</a:t>
            </a:r>
            <a:r>
              <a:rPr sz="2000" spc="5" dirty="0">
                <a:solidFill>
                  <a:srgbClr val="404040"/>
                </a:solidFill>
                <a:latin typeface="Calibri"/>
                <a:cs typeface="Calibri"/>
              </a:rPr>
              <a:t> </a:t>
            </a:r>
            <a:r>
              <a:rPr sz="2000" spc="-5" dirty="0">
                <a:solidFill>
                  <a:srgbClr val="404040"/>
                </a:solidFill>
                <a:latin typeface="Calibri"/>
                <a:cs typeface="Calibri"/>
              </a:rPr>
              <a:t>documents</a:t>
            </a:r>
            <a:r>
              <a:rPr sz="2000" spc="-10" dirty="0">
                <a:solidFill>
                  <a:srgbClr val="404040"/>
                </a:solidFill>
                <a:latin typeface="Calibri"/>
                <a:cs typeface="Calibri"/>
              </a:rPr>
              <a:t> </a:t>
            </a:r>
            <a:r>
              <a:rPr sz="2000" spc="-5" dirty="0">
                <a:solidFill>
                  <a:srgbClr val="404040"/>
                </a:solidFill>
                <a:latin typeface="Calibri"/>
                <a:cs typeface="Calibri"/>
              </a:rPr>
              <a:t>with</a:t>
            </a:r>
            <a:r>
              <a:rPr sz="2000" spc="10" dirty="0">
                <a:solidFill>
                  <a:srgbClr val="404040"/>
                </a:solidFill>
                <a:latin typeface="Calibri"/>
                <a:cs typeface="Calibri"/>
              </a:rPr>
              <a:t> </a:t>
            </a:r>
            <a:r>
              <a:rPr sz="2000" spc="-10" dirty="0">
                <a:solidFill>
                  <a:srgbClr val="404040"/>
                </a:solidFill>
                <a:latin typeface="Calibri"/>
                <a:cs typeface="Calibri"/>
              </a:rPr>
              <a:t>wet</a:t>
            </a:r>
            <a:r>
              <a:rPr sz="2000" dirty="0">
                <a:solidFill>
                  <a:srgbClr val="404040"/>
                </a:solidFill>
                <a:latin typeface="Calibri"/>
                <a:cs typeface="Calibri"/>
              </a:rPr>
              <a:t> </a:t>
            </a:r>
            <a:r>
              <a:rPr sz="2000" spc="-5" dirty="0">
                <a:solidFill>
                  <a:srgbClr val="404040"/>
                </a:solidFill>
                <a:latin typeface="Calibri"/>
                <a:cs typeface="Calibri"/>
              </a:rPr>
              <a:t>signatures</a:t>
            </a:r>
            <a:r>
              <a:rPr sz="2000" spc="15" dirty="0">
                <a:solidFill>
                  <a:srgbClr val="404040"/>
                </a:solidFill>
                <a:latin typeface="Calibri"/>
                <a:cs typeface="Calibri"/>
              </a:rPr>
              <a:t> </a:t>
            </a:r>
            <a:r>
              <a:rPr sz="2000" dirty="0">
                <a:solidFill>
                  <a:srgbClr val="404040"/>
                </a:solidFill>
                <a:latin typeface="Calibri"/>
                <a:cs typeface="Calibri"/>
              </a:rPr>
              <a:t>in</a:t>
            </a:r>
            <a:r>
              <a:rPr sz="2000" spc="5" dirty="0">
                <a:solidFill>
                  <a:srgbClr val="404040"/>
                </a:solidFill>
                <a:latin typeface="Calibri"/>
                <a:cs typeface="Calibri"/>
              </a:rPr>
              <a:t> </a:t>
            </a:r>
            <a:r>
              <a:rPr sz="2000" spc="-5" dirty="0">
                <a:solidFill>
                  <a:srgbClr val="404040"/>
                </a:solidFill>
                <a:latin typeface="Calibri"/>
                <a:cs typeface="Calibri"/>
              </a:rPr>
              <a:t>their</a:t>
            </a:r>
            <a:r>
              <a:rPr sz="2000" spc="5" dirty="0">
                <a:solidFill>
                  <a:srgbClr val="404040"/>
                </a:solidFill>
                <a:latin typeface="Calibri"/>
                <a:cs typeface="Calibri"/>
              </a:rPr>
              <a:t> </a:t>
            </a:r>
            <a:r>
              <a:rPr sz="2000" spc="-15" dirty="0">
                <a:solidFill>
                  <a:srgbClr val="404040"/>
                </a:solidFill>
                <a:latin typeface="Calibri"/>
                <a:cs typeface="Calibri"/>
              </a:rPr>
              <a:t>records</a:t>
            </a:r>
            <a:endParaRPr sz="2000" dirty="0">
              <a:latin typeface="Calibri"/>
              <a:cs typeface="Calibri"/>
            </a:endParaRPr>
          </a:p>
          <a:p>
            <a:pPr marL="355600" marR="88900" indent="-342900">
              <a:lnSpc>
                <a:spcPts val="2160"/>
              </a:lnSpc>
              <a:spcBef>
                <a:spcPts val="1435"/>
              </a:spcBef>
              <a:buSzPct val="95000"/>
              <a:buFont typeface="Arial" panose="020B0604020202020204" pitchFamily="34" charset="0"/>
              <a:buChar char="•"/>
              <a:tabLst>
                <a:tab pos="287338" algn="l"/>
              </a:tabLst>
            </a:pPr>
            <a:r>
              <a:rPr sz="2000" dirty="0">
                <a:solidFill>
                  <a:srgbClr val="404040"/>
                </a:solidFill>
                <a:latin typeface="Calibri"/>
                <a:cs typeface="Calibri"/>
              </a:rPr>
              <a:t>Funds</a:t>
            </a:r>
            <a:r>
              <a:rPr sz="2000" spc="-15" dirty="0">
                <a:solidFill>
                  <a:srgbClr val="404040"/>
                </a:solidFill>
                <a:latin typeface="Calibri"/>
                <a:cs typeface="Calibri"/>
              </a:rPr>
              <a:t> </a:t>
            </a:r>
            <a:r>
              <a:rPr sz="2000" spc="-10" dirty="0">
                <a:solidFill>
                  <a:srgbClr val="404040"/>
                </a:solidFill>
                <a:latin typeface="Calibri"/>
                <a:cs typeface="Calibri"/>
              </a:rPr>
              <a:t>available</a:t>
            </a:r>
            <a:r>
              <a:rPr sz="2000" spc="15" dirty="0">
                <a:solidFill>
                  <a:srgbClr val="404040"/>
                </a:solidFill>
                <a:latin typeface="Calibri"/>
                <a:cs typeface="Calibri"/>
              </a:rPr>
              <a:t> </a:t>
            </a:r>
            <a:r>
              <a:rPr sz="2000" dirty="0">
                <a:solidFill>
                  <a:srgbClr val="404040"/>
                </a:solidFill>
                <a:latin typeface="Calibri"/>
                <a:cs typeface="Calibri"/>
              </a:rPr>
              <a:t>in </a:t>
            </a:r>
            <a:r>
              <a:rPr sz="2000" spc="-10" dirty="0">
                <a:solidFill>
                  <a:srgbClr val="404040"/>
                </a:solidFill>
                <a:latin typeface="Calibri"/>
                <a:cs typeface="Calibri"/>
              </a:rPr>
              <a:t>LOCCS</a:t>
            </a:r>
            <a:r>
              <a:rPr sz="2000" spc="-15" dirty="0">
                <a:solidFill>
                  <a:srgbClr val="404040"/>
                </a:solidFill>
                <a:latin typeface="Calibri"/>
                <a:cs typeface="Calibri"/>
              </a:rPr>
              <a:t> </a:t>
            </a:r>
            <a:r>
              <a:rPr sz="2000" dirty="0">
                <a:solidFill>
                  <a:srgbClr val="404040"/>
                </a:solidFill>
                <a:latin typeface="Calibri"/>
                <a:cs typeface="Calibri"/>
              </a:rPr>
              <a:t>once</a:t>
            </a:r>
            <a:r>
              <a:rPr sz="2000" spc="-10" dirty="0">
                <a:solidFill>
                  <a:srgbClr val="404040"/>
                </a:solidFill>
                <a:latin typeface="Calibri"/>
                <a:cs typeface="Calibri"/>
              </a:rPr>
              <a:t> </a:t>
            </a:r>
            <a:r>
              <a:rPr sz="2000" dirty="0">
                <a:solidFill>
                  <a:srgbClr val="404040"/>
                </a:solidFill>
                <a:latin typeface="Calibri"/>
                <a:cs typeface="Calibri"/>
              </a:rPr>
              <a:t>the</a:t>
            </a:r>
            <a:r>
              <a:rPr sz="2000" spc="-5" dirty="0">
                <a:solidFill>
                  <a:srgbClr val="404040"/>
                </a:solidFill>
                <a:latin typeface="Calibri"/>
                <a:cs typeface="Calibri"/>
              </a:rPr>
              <a:t> fully</a:t>
            </a:r>
            <a:r>
              <a:rPr sz="2000" spc="-10" dirty="0">
                <a:solidFill>
                  <a:srgbClr val="404040"/>
                </a:solidFill>
                <a:latin typeface="Calibri"/>
                <a:cs typeface="Calibri"/>
              </a:rPr>
              <a:t> </a:t>
            </a:r>
            <a:r>
              <a:rPr sz="2000" spc="-15" dirty="0">
                <a:solidFill>
                  <a:srgbClr val="404040"/>
                </a:solidFill>
                <a:latin typeface="Calibri"/>
                <a:cs typeface="Calibri"/>
              </a:rPr>
              <a:t>executed</a:t>
            </a:r>
            <a:r>
              <a:rPr sz="2000" spc="5" dirty="0">
                <a:solidFill>
                  <a:srgbClr val="404040"/>
                </a:solidFill>
                <a:latin typeface="Calibri"/>
                <a:cs typeface="Calibri"/>
              </a:rPr>
              <a:t> </a:t>
            </a:r>
            <a:r>
              <a:rPr sz="2000" spc="-10" dirty="0">
                <a:solidFill>
                  <a:srgbClr val="404040"/>
                </a:solidFill>
                <a:latin typeface="Calibri"/>
                <a:cs typeface="Calibri"/>
              </a:rPr>
              <a:t>grant </a:t>
            </a:r>
            <a:r>
              <a:rPr sz="2000" spc="-5" dirty="0">
                <a:solidFill>
                  <a:srgbClr val="404040"/>
                </a:solidFill>
                <a:latin typeface="Calibri"/>
                <a:cs typeface="Calibri"/>
              </a:rPr>
              <a:t>agreement</a:t>
            </a:r>
            <a:r>
              <a:rPr sz="2000" spc="5" dirty="0">
                <a:solidFill>
                  <a:srgbClr val="404040"/>
                </a:solidFill>
                <a:latin typeface="Calibri"/>
                <a:cs typeface="Calibri"/>
              </a:rPr>
              <a:t> </a:t>
            </a:r>
            <a:r>
              <a:rPr sz="2000" dirty="0">
                <a:solidFill>
                  <a:srgbClr val="404040"/>
                </a:solidFill>
                <a:latin typeface="Calibri"/>
                <a:cs typeface="Calibri"/>
              </a:rPr>
              <a:t>is</a:t>
            </a:r>
            <a:r>
              <a:rPr sz="2000" spc="10" dirty="0">
                <a:solidFill>
                  <a:srgbClr val="404040"/>
                </a:solidFill>
                <a:latin typeface="Calibri"/>
                <a:cs typeface="Calibri"/>
              </a:rPr>
              <a:t> </a:t>
            </a:r>
            <a:r>
              <a:rPr sz="2000" spc="-5" dirty="0">
                <a:solidFill>
                  <a:srgbClr val="404040"/>
                </a:solidFill>
                <a:latin typeface="Calibri"/>
                <a:cs typeface="Calibri"/>
              </a:rPr>
              <a:t>returned</a:t>
            </a:r>
            <a:r>
              <a:rPr sz="2000" spc="5" dirty="0">
                <a:solidFill>
                  <a:srgbClr val="404040"/>
                </a:solidFill>
                <a:latin typeface="Calibri"/>
                <a:cs typeface="Calibri"/>
              </a:rPr>
              <a:t> </a:t>
            </a:r>
            <a:r>
              <a:rPr sz="2000" dirty="0">
                <a:solidFill>
                  <a:srgbClr val="404040"/>
                </a:solidFill>
                <a:latin typeface="Calibri"/>
                <a:cs typeface="Calibri"/>
              </a:rPr>
              <a:t>and</a:t>
            </a:r>
            <a:r>
              <a:rPr sz="2000" spc="-20" dirty="0">
                <a:solidFill>
                  <a:srgbClr val="404040"/>
                </a:solidFill>
                <a:latin typeface="Calibri"/>
                <a:cs typeface="Calibri"/>
              </a:rPr>
              <a:t> </a:t>
            </a:r>
            <a:r>
              <a:rPr sz="2000" spc="-10" dirty="0">
                <a:solidFill>
                  <a:srgbClr val="404040"/>
                </a:solidFill>
                <a:latin typeface="Calibri"/>
                <a:cs typeface="Calibri"/>
              </a:rPr>
              <a:t>processed</a:t>
            </a:r>
            <a:r>
              <a:rPr sz="2000" spc="20" dirty="0">
                <a:solidFill>
                  <a:srgbClr val="404040"/>
                </a:solidFill>
                <a:latin typeface="Calibri"/>
                <a:cs typeface="Calibri"/>
              </a:rPr>
              <a:t> </a:t>
            </a:r>
            <a:r>
              <a:rPr sz="2000" spc="-5" dirty="0">
                <a:solidFill>
                  <a:srgbClr val="404040"/>
                </a:solidFill>
                <a:latin typeface="Calibri"/>
                <a:cs typeface="Calibri"/>
              </a:rPr>
              <a:t>by </a:t>
            </a:r>
            <a:r>
              <a:rPr sz="2000" spc="-440" dirty="0">
                <a:solidFill>
                  <a:srgbClr val="404040"/>
                </a:solidFill>
                <a:latin typeface="Calibri"/>
                <a:cs typeface="Calibri"/>
              </a:rPr>
              <a:t> </a:t>
            </a:r>
            <a:r>
              <a:rPr sz="2000" spc="-5" dirty="0">
                <a:solidFill>
                  <a:srgbClr val="404040"/>
                </a:solidFill>
                <a:latin typeface="Calibri"/>
                <a:cs typeface="Calibri"/>
              </a:rPr>
              <a:t>HUD</a:t>
            </a:r>
            <a:endParaRPr sz="2000" dirty="0">
              <a:latin typeface="Calibri"/>
              <a:cs typeface="Calibri"/>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70</a:t>
            </a:fld>
            <a:endParaRPr lang="en-US" dirty="0"/>
          </a:p>
        </p:txBody>
      </p:sp>
    </p:spTree>
    <p:extLst>
      <p:ext uri="{BB962C8B-B14F-4D97-AF65-F5344CB8AC3E}">
        <p14:creationId xmlns:p14="http://schemas.microsoft.com/office/powerpoint/2010/main" val="33214963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CE39-E8B9-6444-A005-20DB3FADB4EC}"/>
              </a:ext>
            </a:extLst>
          </p:cNvPr>
          <p:cNvSpPr>
            <a:spLocks noGrp="1"/>
          </p:cNvSpPr>
          <p:nvPr>
            <p:ph type="title"/>
          </p:nvPr>
        </p:nvSpPr>
        <p:spPr>
          <a:xfrm>
            <a:off x="1097280" y="309142"/>
            <a:ext cx="10058400" cy="1198973"/>
          </a:xfrm>
        </p:spPr>
        <p:txBody>
          <a:bodyPr anchor="ctr">
            <a:normAutofit/>
          </a:bodyPr>
          <a:lstStyle/>
          <a:p>
            <a:r>
              <a:rPr lang="en-US" sz="4400" dirty="0">
                <a:latin typeface="Calibri" panose="020F0502020204030204" pitchFamily="34" charset="0"/>
                <a:cs typeface="Calibri" panose="020F0502020204030204" pitchFamily="34" charset="0"/>
              </a:rPr>
              <a:t>Keep Accounts Separated</a:t>
            </a:r>
          </a:p>
        </p:txBody>
      </p:sp>
      <p:sp>
        <p:nvSpPr>
          <p:cNvPr id="3" name="Content Placeholder 2">
            <a:extLst>
              <a:ext uri="{FF2B5EF4-FFF2-40B4-BE49-F238E27FC236}">
                <a16:creationId xmlns:a16="http://schemas.microsoft.com/office/drawing/2014/main" id="{1BB51932-EE34-E346-AA23-D84AB156372F}"/>
              </a:ext>
            </a:extLst>
          </p:cNvPr>
          <p:cNvSpPr>
            <a:spLocks noGrp="1"/>
          </p:cNvSpPr>
          <p:nvPr>
            <p:ph idx="1"/>
          </p:nvPr>
        </p:nvSpPr>
        <p:spPr/>
        <p:txBody>
          <a:bodyPr>
            <a:normAutofit/>
          </a:bodyPr>
          <a:lstStyle/>
          <a:p>
            <a:pPr marL="0" indent="0">
              <a:buNone/>
            </a:pPr>
            <a:r>
              <a:rPr lang="en-US" sz="2800" dirty="0">
                <a:latin typeface="Calibri" panose="020F0502020204030204" pitchFamily="34" charset="0"/>
                <a:cs typeface="Calibri" panose="020F0502020204030204" pitchFamily="34" charset="0"/>
              </a:rPr>
              <a:t>Due to the number of different funding sources, it is critical that the recipient keeps accounts separated as much as possible.</a:t>
            </a:r>
          </a:p>
          <a:p>
            <a:pPr lvl="1">
              <a:buClrTx/>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lvl="1">
              <a:lnSpc>
                <a:spcPct val="40000"/>
              </a:lnSpc>
              <a:spcBef>
                <a:spcPts val="0"/>
              </a:spcBef>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Separate coding.</a:t>
            </a:r>
          </a:p>
          <a:p>
            <a:pPr lvl="1">
              <a:buClrTx/>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lvl="1">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Bank accounts. </a:t>
            </a:r>
          </a:p>
          <a:p>
            <a:pPr lvl="1">
              <a:buClrTx/>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lvl="1">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Keep documentation for all expenditures (as usual).</a:t>
            </a:r>
          </a:p>
          <a:p>
            <a:pPr lvl="1">
              <a:buClrTx/>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lvl="1">
              <a:buClrTx/>
              <a:buFont typeface="Arial" panose="020B0604020202020204" pitchFamily="34" charset="0"/>
              <a:buChar char="•"/>
            </a:pPr>
            <a:r>
              <a:rPr lang="en-US" sz="2000" dirty="0">
                <a:latin typeface="Calibri" panose="020F0502020204030204" pitchFamily="34" charset="0"/>
                <a:cs typeface="Calibri" panose="020F0502020204030204" pitchFamily="34" charset="0"/>
              </a:rPr>
              <a:t>Plan ahead for reporting. </a:t>
            </a:r>
          </a:p>
          <a:p>
            <a:pPr marL="457200" lvl="1" indent="0">
              <a:buNone/>
            </a:pPr>
            <a:endParaRPr lang="en-US" dirty="0">
              <a:latin typeface="Calibri" panose="020F0502020204030204" pitchFamily="34" charset="0"/>
              <a:cs typeface="Calibri" panose="020F0502020204030204" pitchFamily="34" charset="0"/>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71</a:t>
            </a:fld>
            <a:endParaRPr lang="en-US" dirty="0"/>
          </a:p>
        </p:txBody>
      </p:sp>
    </p:spTree>
    <p:extLst>
      <p:ext uri="{BB962C8B-B14F-4D97-AF65-F5344CB8AC3E}">
        <p14:creationId xmlns:p14="http://schemas.microsoft.com/office/powerpoint/2010/main" val="25986086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8" y="387388"/>
            <a:ext cx="10094494" cy="757555"/>
          </a:xfrm>
          <a:prstGeom prst="rect">
            <a:avLst/>
          </a:prstGeom>
        </p:spPr>
        <p:txBody>
          <a:bodyPr vert="horz" wrap="square" lIns="0" tIns="12700" rIns="0" bIns="0" rtlCol="0">
            <a:spAutoFit/>
          </a:bodyPr>
          <a:lstStyle/>
          <a:p>
            <a:pPr marL="12700">
              <a:lnSpc>
                <a:spcPct val="100000"/>
              </a:lnSpc>
              <a:spcBef>
                <a:spcPts val="100"/>
              </a:spcBef>
            </a:pPr>
            <a:r>
              <a:rPr spc="-55" dirty="0"/>
              <a:t>Reporting</a:t>
            </a:r>
            <a:r>
              <a:rPr spc="-170" dirty="0"/>
              <a:t> </a:t>
            </a:r>
            <a:r>
              <a:rPr spc="-65" dirty="0"/>
              <a:t>Requirements</a:t>
            </a:r>
          </a:p>
        </p:txBody>
      </p:sp>
      <p:sp>
        <p:nvSpPr>
          <p:cNvPr id="3" name="object 3"/>
          <p:cNvSpPr txBox="1"/>
          <p:nvPr/>
        </p:nvSpPr>
        <p:spPr>
          <a:xfrm>
            <a:off x="1084580" y="1798447"/>
            <a:ext cx="9909175" cy="4032514"/>
          </a:xfrm>
          <a:prstGeom prst="rect">
            <a:avLst/>
          </a:prstGeom>
        </p:spPr>
        <p:txBody>
          <a:bodyPr vert="horz" wrap="square" lIns="0" tIns="13335" rIns="0" bIns="0" rtlCol="0">
            <a:spAutoFit/>
          </a:bodyPr>
          <a:lstStyle/>
          <a:p>
            <a:pPr marL="298449" indent="-285750">
              <a:lnSpc>
                <a:spcPts val="1970"/>
              </a:lnSpc>
              <a:spcBef>
                <a:spcPts val="105"/>
              </a:spcBef>
              <a:buFont typeface="Arial" panose="020B0604020202020204" pitchFamily="34" charset="0"/>
              <a:buChar char="•"/>
              <a:tabLst>
                <a:tab pos="104139" algn="l"/>
              </a:tabLst>
            </a:pPr>
            <a:r>
              <a:rPr sz="1700" b="1" spc="-10" dirty="0">
                <a:solidFill>
                  <a:srgbClr val="404040"/>
                </a:solidFill>
                <a:latin typeface="Calibri"/>
                <a:cs typeface="Calibri"/>
              </a:rPr>
              <a:t>Quarterly</a:t>
            </a:r>
            <a:r>
              <a:rPr sz="1700" b="1" spc="-20" dirty="0">
                <a:solidFill>
                  <a:srgbClr val="404040"/>
                </a:solidFill>
                <a:latin typeface="Calibri"/>
                <a:cs typeface="Calibri"/>
              </a:rPr>
              <a:t> </a:t>
            </a:r>
            <a:r>
              <a:rPr sz="1700" b="1" spc="-15" dirty="0">
                <a:solidFill>
                  <a:srgbClr val="404040"/>
                </a:solidFill>
                <a:latin typeface="Calibri"/>
                <a:cs typeface="Calibri"/>
              </a:rPr>
              <a:t>Federal</a:t>
            </a:r>
            <a:r>
              <a:rPr sz="1700" b="1" spc="-5" dirty="0">
                <a:solidFill>
                  <a:srgbClr val="404040"/>
                </a:solidFill>
                <a:latin typeface="Calibri"/>
                <a:cs typeface="Calibri"/>
              </a:rPr>
              <a:t> Financial</a:t>
            </a:r>
            <a:r>
              <a:rPr sz="1700" b="1" spc="-15" dirty="0">
                <a:solidFill>
                  <a:srgbClr val="404040"/>
                </a:solidFill>
                <a:latin typeface="Calibri"/>
                <a:cs typeface="Calibri"/>
              </a:rPr>
              <a:t> </a:t>
            </a:r>
            <a:r>
              <a:rPr sz="1700" b="1" spc="-10" dirty="0">
                <a:solidFill>
                  <a:srgbClr val="404040"/>
                </a:solidFill>
                <a:latin typeface="Calibri"/>
                <a:cs typeface="Calibri"/>
              </a:rPr>
              <a:t>Reports</a:t>
            </a:r>
            <a:r>
              <a:rPr sz="1700" b="1" dirty="0">
                <a:solidFill>
                  <a:srgbClr val="404040"/>
                </a:solidFill>
                <a:latin typeface="Calibri"/>
                <a:cs typeface="Calibri"/>
              </a:rPr>
              <a:t> </a:t>
            </a:r>
            <a:r>
              <a:rPr sz="1700" b="1" spc="-5" dirty="0">
                <a:solidFill>
                  <a:srgbClr val="404040"/>
                </a:solidFill>
                <a:latin typeface="Calibri"/>
                <a:cs typeface="Calibri"/>
              </a:rPr>
              <a:t>(SF-425)</a:t>
            </a:r>
            <a:endParaRPr sz="1700" dirty="0">
              <a:latin typeface="Calibri"/>
              <a:cs typeface="Calibri"/>
            </a:endParaRPr>
          </a:p>
          <a:p>
            <a:pPr marL="498475" lvl="1" indent="-158750">
              <a:lnSpc>
                <a:spcPts val="1730"/>
              </a:lnSpc>
              <a:buFont typeface="Arial" panose="020B0604020202020204" pitchFamily="34" charset="0"/>
              <a:buChar char="•"/>
              <a:tabLst>
                <a:tab pos="397510" algn="l"/>
              </a:tabLst>
            </a:pPr>
            <a:r>
              <a:rPr sz="1500" spc="-5" dirty="0">
                <a:solidFill>
                  <a:srgbClr val="404040"/>
                </a:solidFill>
                <a:latin typeface="Calibri"/>
                <a:cs typeface="Calibri"/>
              </a:rPr>
              <a:t>account</a:t>
            </a:r>
            <a:r>
              <a:rPr sz="1500" spc="-40" dirty="0">
                <a:solidFill>
                  <a:srgbClr val="404040"/>
                </a:solidFill>
                <a:latin typeface="Calibri"/>
                <a:cs typeface="Calibri"/>
              </a:rPr>
              <a:t> </a:t>
            </a:r>
            <a:r>
              <a:rPr sz="1500" spc="-15" dirty="0">
                <a:solidFill>
                  <a:srgbClr val="404040"/>
                </a:solidFill>
                <a:latin typeface="Calibri"/>
                <a:cs typeface="Calibri"/>
              </a:rPr>
              <a:t>for</a:t>
            </a:r>
            <a:r>
              <a:rPr sz="1500" spc="-5" dirty="0">
                <a:solidFill>
                  <a:srgbClr val="404040"/>
                </a:solidFill>
                <a:latin typeface="Calibri"/>
                <a:cs typeface="Calibri"/>
              </a:rPr>
              <a:t> </a:t>
            </a:r>
            <a:r>
              <a:rPr sz="1500" dirty="0">
                <a:solidFill>
                  <a:srgbClr val="404040"/>
                </a:solidFill>
                <a:latin typeface="Calibri"/>
                <a:cs typeface="Calibri"/>
              </a:rPr>
              <a:t>the</a:t>
            </a:r>
            <a:r>
              <a:rPr sz="1500" spc="-10" dirty="0">
                <a:solidFill>
                  <a:srgbClr val="404040"/>
                </a:solidFill>
                <a:latin typeface="Calibri"/>
                <a:cs typeface="Calibri"/>
              </a:rPr>
              <a:t> </a:t>
            </a:r>
            <a:r>
              <a:rPr sz="1500" spc="-5" dirty="0">
                <a:solidFill>
                  <a:srgbClr val="404040"/>
                </a:solidFill>
                <a:latin typeface="Calibri"/>
                <a:cs typeface="Calibri"/>
              </a:rPr>
              <a:t>receipt</a:t>
            </a:r>
            <a:r>
              <a:rPr sz="1500" spc="10" dirty="0">
                <a:solidFill>
                  <a:srgbClr val="404040"/>
                </a:solidFill>
                <a:latin typeface="Calibri"/>
                <a:cs typeface="Calibri"/>
              </a:rPr>
              <a:t> </a:t>
            </a:r>
            <a:r>
              <a:rPr sz="1500" dirty="0">
                <a:solidFill>
                  <a:srgbClr val="404040"/>
                </a:solidFill>
                <a:latin typeface="Calibri"/>
                <a:cs typeface="Calibri"/>
              </a:rPr>
              <a:t>and</a:t>
            </a:r>
            <a:r>
              <a:rPr sz="1500" spc="-30" dirty="0">
                <a:solidFill>
                  <a:srgbClr val="404040"/>
                </a:solidFill>
                <a:latin typeface="Calibri"/>
                <a:cs typeface="Calibri"/>
              </a:rPr>
              <a:t> </a:t>
            </a:r>
            <a:r>
              <a:rPr sz="1500" spc="-5" dirty="0">
                <a:solidFill>
                  <a:srgbClr val="404040"/>
                </a:solidFill>
                <a:latin typeface="Calibri"/>
                <a:cs typeface="Calibri"/>
              </a:rPr>
              <a:t>disbursement</a:t>
            </a:r>
            <a:r>
              <a:rPr sz="1500" spc="-25" dirty="0">
                <a:solidFill>
                  <a:srgbClr val="404040"/>
                </a:solidFill>
                <a:latin typeface="Calibri"/>
                <a:cs typeface="Calibri"/>
              </a:rPr>
              <a:t> </a:t>
            </a:r>
            <a:r>
              <a:rPr sz="1500" spc="-5" dirty="0">
                <a:solidFill>
                  <a:srgbClr val="404040"/>
                </a:solidFill>
                <a:latin typeface="Calibri"/>
                <a:cs typeface="Calibri"/>
              </a:rPr>
              <a:t>of</a:t>
            </a:r>
            <a:r>
              <a:rPr sz="1500" dirty="0">
                <a:solidFill>
                  <a:srgbClr val="404040"/>
                </a:solidFill>
                <a:latin typeface="Calibri"/>
                <a:cs typeface="Calibri"/>
              </a:rPr>
              <a:t> </a:t>
            </a:r>
            <a:r>
              <a:rPr sz="1500" spc="-10" dirty="0">
                <a:solidFill>
                  <a:srgbClr val="404040"/>
                </a:solidFill>
                <a:latin typeface="Calibri"/>
                <a:cs typeface="Calibri"/>
              </a:rPr>
              <a:t>grant</a:t>
            </a:r>
            <a:r>
              <a:rPr sz="1500" spc="-35" dirty="0">
                <a:solidFill>
                  <a:srgbClr val="404040"/>
                </a:solidFill>
                <a:latin typeface="Calibri"/>
                <a:cs typeface="Calibri"/>
              </a:rPr>
              <a:t> </a:t>
            </a:r>
            <a:r>
              <a:rPr sz="1500" dirty="0">
                <a:solidFill>
                  <a:srgbClr val="404040"/>
                </a:solidFill>
                <a:latin typeface="Calibri"/>
                <a:cs typeface="Calibri"/>
              </a:rPr>
              <a:t>funding</a:t>
            </a:r>
            <a:endParaRPr sz="1500" dirty="0">
              <a:latin typeface="Calibri"/>
              <a:cs typeface="Calibri"/>
            </a:endParaRPr>
          </a:p>
          <a:p>
            <a:pPr marL="498475" lvl="1" indent="-158750">
              <a:lnSpc>
                <a:spcPct val="100000"/>
              </a:lnSpc>
              <a:spcBef>
                <a:spcPts val="60"/>
              </a:spcBef>
              <a:buFont typeface="Arial" panose="020B0604020202020204" pitchFamily="34" charset="0"/>
              <a:buChar char="•"/>
              <a:tabLst>
                <a:tab pos="397510" algn="l"/>
              </a:tabLst>
            </a:pPr>
            <a:r>
              <a:rPr sz="1500" spc="-5" dirty="0">
                <a:solidFill>
                  <a:srgbClr val="404040"/>
                </a:solidFill>
                <a:latin typeface="Calibri"/>
                <a:cs typeface="Calibri"/>
              </a:rPr>
              <a:t>IHBG</a:t>
            </a:r>
            <a:r>
              <a:rPr sz="1500" spc="-20" dirty="0">
                <a:solidFill>
                  <a:srgbClr val="404040"/>
                </a:solidFill>
                <a:latin typeface="Calibri"/>
                <a:cs typeface="Calibri"/>
              </a:rPr>
              <a:t> </a:t>
            </a:r>
            <a:r>
              <a:rPr lang="en-US" sz="1500" spc="-5" dirty="0">
                <a:solidFill>
                  <a:srgbClr val="404040"/>
                </a:solidFill>
                <a:latin typeface="Calibri"/>
                <a:cs typeface="Calibri"/>
              </a:rPr>
              <a:t>ARP</a:t>
            </a:r>
            <a:r>
              <a:rPr sz="1500" spc="-10" dirty="0">
                <a:solidFill>
                  <a:srgbClr val="404040"/>
                </a:solidFill>
                <a:latin typeface="Calibri"/>
                <a:cs typeface="Calibri"/>
              </a:rPr>
              <a:t> </a:t>
            </a:r>
            <a:r>
              <a:rPr sz="1500" dirty="0">
                <a:solidFill>
                  <a:srgbClr val="404040"/>
                </a:solidFill>
                <a:latin typeface="Calibri"/>
                <a:cs typeface="Calibri"/>
              </a:rPr>
              <a:t>will</a:t>
            </a:r>
            <a:r>
              <a:rPr sz="1500" spc="5" dirty="0">
                <a:solidFill>
                  <a:srgbClr val="404040"/>
                </a:solidFill>
                <a:latin typeface="Calibri"/>
                <a:cs typeface="Calibri"/>
              </a:rPr>
              <a:t> </a:t>
            </a:r>
            <a:r>
              <a:rPr sz="1500" dirty="0">
                <a:solidFill>
                  <a:srgbClr val="404040"/>
                </a:solidFill>
                <a:latin typeface="Calibri"/>
                <a:cs typeface="Calibri"/>
              </a:rPr>
              <a:t>be</a:t>
            </a:r>
            <a:r>
              <a:rPr sz="1500" spc="5" dirty="0">
                <a:solidFill>
                  <a:srgbClr val="404040"/>
                </a:solidFill>
                <a:latin typeface="Calibri"/>
                <a:cs typeface="Calibri"/>
              </a:rPr>
              <a:t> </a:t>
            </a:r>
            <a:r>
              <a:rPr sz="1500" spc="-5" dirty="0">
                <a:solidFill>
                  <a:srgbClr val="404040"/>
                </a:solidFill>
                <a:latin typeface="Calibri"/>
                <a:cs typeface="Calibri"/>
              </a:rPr>
              <a:t>reported</a:t>
            </a:r>
            <a:r>
              <a:rPr sz="1500" spc="-15" dirty="0">
                <a:solidFill>
                  <a:srgbClr val="404040"/>
                </a:solidFill>
                <a:latin typeface="Calibri"/>
                <a:cs typeface="Calibri"/>
              </a:rPr>
              <a:t> </a:t>
            </a:r>
            <a:r>
              <a:rPr sz="1500" spc="-5" dirty="0">
                <a:solidFill>
                  <a:srgbClr val="404040"/>
                </a:solidFill>
                <a:latin typeface="Calibri"/>
                <a:cs typeface="Calibri"/>
              </a:rPr>
              <a:t>cumulatively</a:t>
            </a:r>
            <a:r>
              <a:rPr sz="1500" spc="-20" dirty="0">
                <a:solidFill>
                  <a:srgbClr val="404040"/>
                </a:solidFill>
                <a:latin typeface="Calibri"/>
                <a:cs typeface="Calibri"/>
              </a:rPr>
              <a:t> </a:t>
            </a:r>
            <a:r>
              <a:rPr sz="1500" spc="-15" dirty="0">
                <a:solidFill>
                  <a:srgbClr val="404040"/>
                </a:solidFill>
                <a:latin typeface="Calibri"/>
                <a:cs typeface="Calibri"/>
              </a:rPr>
              <a:t>for</a:t>
            </a:r>
            <a:r>
              <a:rPr sz="1500" dirty="0">
                <a:solidFill>
                  <a:srgbClr val="404040"/>
                </a:solidFill>
                <a:latin typeface="Calibri"/>
                <a:cs typeface="Calibri"/>
              </a:rPr>
              <a:t> the</a:t>
            </a:r>
            <a:r>
              <a:rPr sz="1500" spc="-5" dirty="0">
                <a:solidFill>
                  <a:srgbClr val="404040"/>
                </a:solidFill>
                <a:latin typeface="Calibri"/>
                <a:cs typeface="Calibri"/>
              </a:rPr>
              <a:t> </a:t>
            </a:r>
            <a:r>
              <a:rPr sz="1500" spc="-10" dirty="0">
                <a:solidFill>
                  <a:srgbClr val="404040"/>
                </a:solidFill>
                <a:latin typeface="Calibri"/>
                <a:cs typeface="Calibri"/>
              </a:rPr>
              <a:t>life</a:t>
            </a:r>
            <a:r>
              <a:rPr sz="1500" spc="5" dirty="0">
                <a:solidFill>
                  <a:srgbClr val="404040"/>
                </a:solidFill>
                <a:latin typeface="Calibri"/>
                <a:cs typeface="Calibri"/>
              </a:rPr>
              <a:t> </a:t>
            </a:r>
            <a:r>
              <a:rPr sz="1500" spc="-5" dirty="0">
                <a:solidFill>
                  <a:srgbClr val="404040"/>
                </a:solidFill>
                <a:latin typeface="Calibri"/>
                <a:cs typeface="Calibri"/>
              </a:rPr>
              <a:t>of</a:t>
            </a:r>
            <a:r>
              <a:rPr sz="1500" spc="5" dirty="0">
                <a:solidFill>
                  <a:srgbClr val="404040"/>
                </a:solidFill>
                <a:latin typeface="Calibri"/>
                <a:cs typeface="Calibri"/>
              </a:rPr>
              <a:t> </a:t>
            </a:r>
            <a:r>
              <a:rPr sz="1500" dirty="0">
                <a:solidFill>
                  <a:srgbClr val="404040"/>
                </a:solidFill>
                <a:latin typeface="Calibri"/>
                <a:cs typeface="Calibri"/>
              </a:rPr>
              <a:t>the</a:t>
            </a:r>
            <a:r>
              <a:rPr sz="1500" spc="-10" dirty="0">
                <a:solidFill>
                  <a:srgbClr val="404040"/>
                </a:solidFill>
                <a:latin typeface="Calibri"/>
                <a:cs typeface="Calibri"/>
              </a:rPr>
              <a:t> grant</a:t>
            </a:r>
            <a:endParaRPr sz="1500" dirty="0">
              <a:latin typeface="Calibri"/>
              <a:cs typeface="Calibri"/>
            </a:endParaRPr>
          </a:p>
          <a:p>
            <a:pPr marL="298449" indent="-285750">
              <a:lnSpc>
                <a:spcPts val="1970"/>
              </a:lnSpc>
              <a:spcBef>
                <a:spcPts val="985"/>
              </a:spcBef>
              <a:buFont typeface="Arial" panose="020B0604020202020204" pitchFamily="34" charset="0"/>
              <a:buChar char="•"/>
              <a:tabLst>
                <a:tab pos="104139" algn="l"/>
              </a:tabLst>
            </a:pPr>
            <a:r>
              <a:rPr sz="1700" b="1" spc="-10" dirty="0">
                <a:solidFill>
                  <a:srgbClr val="404040"/>
                </a:solidFill>
                <a:latin typeface="Calibri"/>
                <a:cs typeface="Calibri"/>
              </a:rPr>
              <a:t>Abbreviated </a:t>
            </a:r>
            <a:r>
              <a:rPr sz="1700" b="1" dirty="0">
                <a:solidFill>
                  <a:srgbClr val="404040"/>
                </a:solidFill>
                <a:latin typeface="Calibri"/>
                <a:cs typeface="Calibri"/>
              </a:rPr>
              <a:t>Annual</a:t>
            </a:r>
            <a:r>
              <a:rPr sz="1700" b="1" spc="-10" dirty="0">
                <a:solidFill>
                  <a:srgbClr val="404040"/>
                </a:solidFill>
                <a:latin typeface="Calibri"/>
                <a:cs typeface="Calibri"/>
              </a:rPr>
              <a:t> Performance</a:t>
            </a:r>
            <a:r>
              <a:rPr sz="1700" b="1" spc="-30" dirty="0">
                <a:solidFill>
                  <a:srgbClr val="404040"/>
                </a:solidFill>
                <a:latin typeface="Calibri"/>
                <a:cs typeface="Calibri"/>
              </a:rPr>
              <a:t> </a:t>
            </a:r>
            <a:r>
              <a:rPr sz="1700" b="1" spc="-10" dirty="0">
                <a:solidFill>
                  <a:srgbClr val="404040"/>
                </a:solidFill>
                <a:latin typeface="Calibri"/>
                <a:cs typeface="Calibri"/>
              </a:rPr>
              <a:t>Report</a:t>
            </a:r>
            <a:r>
              <a:rPr sz="1700" b="1" dirty="0">
                <a:solidFill>
                  <a:srgbClr val="404040"/>
                </a:solidFill>
                <a:latin typeface="Calibri"/>
                <a:cs typeface="Calibri"/>
              </a:rPr>
              <a:t> (APR)</a:t>
            </a:r>
            <a:r>
              <a:rPr sz="1700" b="1" spc="-5" dirty="0">
                <a:solidFill>
                  <a:srgbClr val="404040"/>
                </a:solidFill>
                <a:latin typeface="Calibri"/>
                <a:cs typeface="Calibri"/>
              </a:rPr>
              <a:t> </a:t>
            </a:r>
            <a:r>
              <a:rPr sz="1700" spc="-10" dirty="0">
                <a:solidFill>
                  <a:srgbClr val="404040"/>
                </a:solidFill>
                <a:latin typeface="Calibri"/>
                <a:cs typeface="Calibri"/>
              </a:rPr>
              <a:t>(Form:</a:t>
            </a:r>
            <a:r>
              <a:rPr sz="1700" spc="-5" dirty="0">
                <a:solidFill>
                  <a:srgbClr val="404040"/>
                </a:solidFill>
                <a:latin typeface="Calibri"/>
                <a:cs typeface="Calibri"/>
              </a:rPr>
              <a:t> HUD-52735)</a:t>
            </a:r>
            <a:endParaRPr sz="1700" dirty="0">
              <a:latin typeface="Calibri"/>
              <a:cs typeface="Calibri"/>
            </a:endParaRPr>
          </a:p>
          <a:p>
            <a:pPr marL="498475" lvl="1" indent="-158750">
              <a:lnSpc>
                <a:spcPts val="1730"/>
              </a:lnSpc>
              <a:buFont typeface="Arial" panose="020B0604020202020204" pitchFamily="34" charset="0"/>
              <a:buChar char="•"/>
              <a:tabLst>
                <a:tab pos="397510" algn="l"/>
              </a:tabLst>
            </a:pPr>
            <a:r>
              <a:rPr sz="1500" spc="-10" dirty="0">
                <a:solidFill>
                  <a:srgbClr val="404040"/>
                </a:solidFill>
                <a:latin typeface="Calibri"/>
                <a:cs typeface="Calibri"/>
              </a:rPr>
              <a:t>information regarding</a:t>
            </a:r>
            <a:r>
              <a:rPr sz="1500" spc="-20" dirty="0">
                <a:solidFill>
                  <a:srgbClr val="404040"/>
                </a:solidFill>
                <a:latin typeface="Calibri"/>
                <a:cs typeface="Calibri"/>
              </a:rPr>
              <a:t> </a:t>
            </a:r>
            <a:r>
              <a:rPr sz="1500" spc="-5" dirty="0">
                <a:solidFill>
                  <a:srgbClr val="404040"/>
                </a:solidFill>
                <a:latin typeface="Calibri"/>
                <a:cs typeface="Calibri"/>
              </a:rPr>
              <a:t>recipient</a:t>
            </a:r>
            <a:r>
              <a:rPr sz="1500" spc="10" dirty="0">
                <a:solidFill>
                  <a:srgbClr val="404040"/>
                </a:solidFill>
                <a:latin typeface="Calibri"/>
                <a:cs typeface="Calibri"/>
              </a:rPr>
              <a:t> </a:t>
            </a:r>
            <a:r>
              <a:rPr sz="1500" spc="-10" dirty="0">
                <a:solidFill>
                  <a:srgbClr val="404040"/>
                </a:solidFill>
                <a:latin typeface="Calibri"/>
                <a:cs typeface="Calibri"/>
              </a:rPr>
              <a:t>expenditure</a:t>
            </a:r>
            <a:r>
              <a:rPr sz="1500" dirty="0">
                <a:solidFill>
                  <a:srgbClr val="404040"/>
                </a:solidFill>
                <a:latin typeface="Calibri"/>
                <a:cs typeface="Calibri"/>
              </a:rPr>
              <a:t> </a:t>
            </a:r>
            <a:r>
              <a:rPr sz="1500" spc="-5" dirty="0">
                <a:solidFill>
                  <a:srgbClr val="404040"/>
                </a:solidFill>
                <a:latin typeface="Calibri"/>
                <a:cs typeface="Calibri"/>
              </a:rPr>
              <a:t>of</a:t>
            </a:r>
            <a:r>
              <a:rPr sz="1500" spc="15" dirty="0">
                <a:solidFill>
                  <a:srgbClr val="404040"/>
                </a:solidFill>
                <a:latin typeface="Calibri"/>
                <a:cs typeface="Calibri"/>
              </a:rPr>
              <a:t> </a:t>
            </a:r>
            <a:r>
              <a:rPr sz="1500" spc="-10" dirty="0">
                <a:solidFill>
                  <a:srgbClr val="404040"/>
                </a:solidFill>
                <a:latin typeface="Calibri"/>
                <a:cs typeface="Calibri"/>
              </a:rPr>
              <a:t>grant</a:t>
            </a:r>
            <a:r>
              <a:rPr sz="1500" spc="-25" dirty="0">
                <a:solidFill>
                  <a:srgbClr val="404040"/>
                </a:solidFill>
                <a:latin typeface="Calibri"/>
                <a:cs typeface="Calibri"/>
              </a:rPr>
              <a:t> </a:t>
            </a:r>
            <a:r>
              <a:rPr sz="1500" dirty="0">
                <a:solidFill>
                  <a:srgbClr val="404040"/>
                </a:solidFill>
                <a:latin typeface="Calibri"/>
                <a:cs typeface="Calibri"/>
              </a:rPr>
              <a:t>funding</a:t>
            </a:r>
            <a:endParaRPr sz="1500" dirty="0">
              <a:latin typeface="Calibri"/>
              <a:cs typeface="Calibri"/>
            </a:endParaRPr>
          </a:p>
          <a:p>
            <a:pPr marL="498475" lvl="1" indent="-158750">
              <a:lnSpc>
                <a:spcPct val="100000"/>
              </a:lnSpc>
              <a:spcBef>
                <a:spcPts val="60"/>
              </a:spcBef>
              <a:buFont typeface="Arial" panose="020B0604020202020204" pitchFamily="34" charset="0"/>
              <a:buChar char="•"/>
              <a:tabLst>
                <a:tab pos="397510" algn="l"/>
              </a:tabLst>
            </a:pPr>
            <a:r>
              <a:rPr sz="1500" spc="-10" dirty="0">
                <a:solidFill>
                  <a:srgbClr val="404040"/>
                </a:solidFill>
                <a:latin typeface="Calibri"/>
                <a:cs typeface="Calibri"/>
              </a:rPr>
              <a:t>separate</a:t>
            </a:r>
            <a:r>
              <a:rPr sz="1500" spc="-35" dirty="0">
                <a:solidFill>
                  <a:srgbClr val="404040"/>
                </a:solidFill>
                <a:latin typeface="Calibri"/>
                <a:cs typeface="Calibri"/>
              </a:rPr>
              <a:t> </a:t>
            </a:r>
            <a:r>
              <a:rPr sz="1500" spc="-10" dirty="0">
                <a:solidFill>
                  <a:srgbClr val="404040"/>
                </a:solidFill>
                <a:latin typeface="Calibri"/>
                <a:cs typeface="Calibri"/>
              </a:rPr>
              <a:t>from</a:t>
            </a:r>
            <a:r>
              <a:rPr sz="1500" spc="-20" dirty="0">
                <a:solidFill>
                  <a:srgbClr val="404040"/>
                </a:solidFill>
                <a:latin typeface="Calibri"/>
                <a:cs typeface="Calibri"/>
              </a:rPr>
              <a:t> </a:t>
            </a:r>
            <a:r>
              <a:rPr sz="1500" spc="-5" dirty="0">
                <a:solidFill>
                  <a:srgbClr val="404040"/>
                </a:solidFill>
                <a:latin typeface="Calibri"/>
                <a:cs typeface="Calibri"/>
              </a:rPr>
              <a:t>IHBG</a:t>
            </a:r>
            <a:r>
              <a:rPr sz="1500" spc="-30" dirty="0">
                <a:solidFill>
                  <a:srgbClr val="404040"/>
                </a:solidFill>
                <a:latin typeface="Calibri"/>
                <a:cs typeface="Calibri"/>
              </a:rPr>
              <a:t> </a:t>
            </a:r>
            <a:r>
              <a:rPr sz="1500" spc="-5" dirty="0">
                <a:solidFill>
                  <a:srgbClr val="404040"/>
                </a:solidFill>
                <a:latin typeface="Calibri"/>
                <a:cs typeface="Calibri"/>
              </a:rPr>
              <a:t>Formula</a:t>
            </a:r>
            <a:r>
              <a:rPr sz="1500" spc="-25" dirty="0">
                <a:solidFill>
                  <a:srgbClr val="404040"/>
                </a:solidFill>
                <a:latin typeface="Calibri"/>
                <a:cs typeface="Calibri"/>
              </a:rPr>
              <a:t> </a:t>
            </a:r>
            <a:r>
              <a:rPr sz="1500" spc="-5" dirty="0">
                <a:solidFill>
                  <a:srgbClr val="404040"/>
                </a:solidFill>
                <a:latin typeface="Calibri"/>
                <a:cs typeface="Calibri"/>
              </a:rPr>
              <a:t>APR</a:t>
            </a:r>
            <a:endParaRPr sz="1500" dirty="0">
              <a:latin typeface="Calibri"/>
              <a:cs typeface="Calibri"/>
            </a:endParaRPr>
          </a:p>
          <a:p>
            <a:pPr marL="498475" lvl="1" indent="-158750">
              <a:lnSpc>
                <a:spcPct val="100000"/>
              </a:lnSpc>
              <a:spcBef>
                <a:spcPts val="60"/>
              </a:spcBef>
              <a:buFont typeface="Arial" panose="020B0604020202020204" pitchFamily="34" charset="0"/>
              <a:buChar char="•"/>
              <a:tabLst>
                <a:tab pos="397510" algn="l"/>
              </a:tabLst>
            </a:pPr>
            <a:r>
              <a:rPr sz="1500" spc="-15" dirty="0">
                <a:solidFill>
                  <a:srgbClr val="404040"/>
                </a:solidFill>
                <a:latin typeface="Calibri"/>
                <a:cs typeface="Calibri"/>
              </a:rPr>
              <a:t>covers</a:t>
            </a:r>
            <a:r>
              <a:rPr sz="1500" spc="-5" dirty="0">
                <a:solidFill>
                  <a:srgbClr val="404040"/>
                </a:solidFill>
                <a:latin typeface="Calibri"/>
                <a:cs typeface="Calibri"/>
              </a:rPr>
              <a:t> </a:t>
            </a:r>
            <a:r>
              <a:rPr sz="1500" dirty="0">
                <a:solidFill>
                  <a:srgbClr val="404040"/>
                </a:solidFill>
                <a:latin typeface="Calibri"/>
                <a:cs typeface="Calibri"/>
              </a:rPr>
              <a:t>the</a:t>
            </a:r>
            <a:r>
              <a:rPr sz="1500" spc="-5" dirty="0">
                <a:solidFill>
                  <a:srgbClr val="404040"/>
                </a:solidFill>
                <a:latin typeface="Calibri"/>
                <a:cs typeface="Calibri"/>
              </a:rPr>
              <a:t> </a:t>
            </a:r>
            <a:r>
              <a:rPr sz="1500" spc="-10" dirty="0">
                <a:solidFill>
                  <a:srgbClr val="404040"/>
                </a:solidFill>
                <a:latin typeface="Calibri"/>
                <a:cs typeface="Calibri"/>
              </a:rPr>
              <a:t>recipient’s</a:t>
            </a:r>
            <a:r>
              <a:rPr sz="1500" spc="20" dirty="0">
                <a:solidFill>
                  <a:srgbClr val="404040"/>
                </a:solidFill>
                <a:latin typeface="Calibri"/>
                <a:cs typeface="Calibri"/>
              </a:rPr>
              <a:t> </a:t>
            </a:r>
            <a:r>
              <a:rPr sz="1500" spc="-5" dirty="0">
                <a:solidFill>
                  <a:srgbClr val="404040"/>
                </a:solidFill>
                <a:latin typeface="Calibri"/>
                <a:cs typeface="Calibri"/>
              </a:rPr>
              <a:t>typical</a:t>
            </a:r>
            <a:r>
              <a:rPr sz="1500" spc="-25" dirty="0">
                <a:solidFill>
                  <a:srgbClr val="404040"/>
                </a:solidFill>
                <a:latin typeface="Calibri"/>
                <a:cs typeface="Calibri"/>
              </a:rPr>
              <a:t> </a:t>
            </a:r>
            <a:r>
              <a:rPr sz="1500" spc="-5" dirty="0">
                <a:solidFill>
                  <a:srgbClr val="404040"/>
                </a:solidFill>
                <a:latin typeface="Calibri"/>
                <a:cs typeface="Calibri"/>
              </a:rPr>
              <a:t>reporting</a:t>
            </a:r>
            <a:r>
              <a:rPr sz="1500" spc="-15" dirty="0">
                <a:solidFill>
                  <a:srgbClr val="404040"/>
                </a:solidFill>
                <a:latin typeface="Calibri"/>
                <a:cs typeface="Calibri"/>
              </a:rPr>
              <a:t> </a:t>
            </a:r>
            <a:r>
              <a:rPr sz="1500" dirty="0">
                <a:solidFill>
                  <a:srgbClr val="404040"/>
                </a:solidFill>
                <a:latin typeface="Calibri"/>
                <a:cs typeface="Calibri"/>
              </a:rPr>
              <a:t>period</a:t>
            </a:r>
            <a:endParaRPr sz="1500" dirty="0">
              <a:latin typeface="Calibri"/>
              <a:cs typeface="Calibri"/>
            </a:endParaRPr>
          </a:p>
          <a:p>
            <a:pPr marL="498475" lvl="1" indent="-158750">
              <a:lnSpc>
                <a:spcPct val="100000"/>
              </a:lnSpc>
              <a:spcBef>
                <a:spcPts val="60"/>
              </a:spcBef>
              <a:buFont typeface="Arial" panose="020B0604020202020204" pitchFamily="34" charset="0"/>
              <a:buChar char="•"/>
              <a:tabLst>
                <a:tab pos="397510" algn="l"/>
              </a:tabLst>
            </a:pPr>
            <a:r>
              <a:rPr sz="1500" dirty="0">
                <a:solidFill>
                  <a:srgbClr val="404040"/>
                </a:solidFill>
                <a:latin typeface="Calibri"/>
                <a:cs typeface="Calibri"/>
              </a:rPr>
              <a:t>due</a:t>
            </a:r>
            <a:r>
              <a:rPr sz="1500" spc="-5" dirty="0">
                <a:solidFill>
                  <a:srgbClr val="404040"/>
                </a:solidFill>
                <a:latin typeface="Calibri"/>
                <a:cs typeface="Calibri"/>
              </a:rPr>
              <a:t> </a:t>
            </a:r>
            <a:r>
              <a:rPr sz="1500" spc="-10" dirty="0">
                <a:solidFill>
                  <a:srgbClr val="404040"/>
                </a:solidFill>
                <a:latin typeface="Calibri"/>
                <a:cs typeface="Calibri"/>
              </a:rPr>
              <a:t>to Area</a:t>
            </a:r>
            <a:r>
              <a:rPr sz="1500" dirty="0">
                <a:solidFill>
                  <a:srgbClr val="404040"/>
                </a:solidFill>
                <a:latin typeface="Calibri"/>
                <a:cs typeface="Calibri"/>
              </a:rPr>
              <a:t> </a:t>
            </a:r>
            <a:r>
              <a:rPr sz="1500" spc="-5" dirty="0">
                <a:solidFill>
                  <a:srgbClr val="404040"/>
                </a:solidFill>
                <a:latin typeface="Calibri"/>
                <a:cs typeface="Calibri"/>
              </a:rPr>
              <a:t>ONAP</a:t>
            </a:r>
            <a:r>
              <a:rPr sz="1500" spc="-25" dirty="0">
                <a:solidFill>
                  <a:srgbClr val="404040"/>
                </a:solidFill>
                <a:latin typeface="Calibri"/>
                <a:cs typeface="Calibri"/>
              </a:rPr>
              <a:t> </a:t>
            </a:r>
            <a:r>
              <a:rPr sz="1500" spc="-5" dirty="0">
                <a:solidFill>
                  <a:srgbClr val="404040"/>
                </a:solidFill>
                <a:latin typeface="Calibri"/>
                <a:cs typeface="Calibri"/>
              </a:rPr>
              <a:t>within</a:t>
            </a:r>
            <a:r>
              <a:rPr sz="1500" spc="5" dirty="0">
                <a:solidFill>
                  <a:srgbClr val="404040"/>
                </a:solidFill>
                <a:latin typeface="Calibri"/>
                <a:cs typeface="Calibri"/>
              </a:rPr>
              <a:t> </a:t>
            </a:r>
            <a:r>
              <a:rPr sz="1500" spc="-5" dirty="0">
                <a:solidFill>
                  <a:srgbClr val="404040"/>
                </a:solidFill>
                <a:latin typeface="Calibri"/>
                <a:cs typeface="Calibri"/>
              </a:rPr>
              <a:t>90</a:t>
            </a:r>
            <a:r>
              <a:rPr sz="1500" spc="5" dirty="0">
                <a:solidFill>
                  <a:srgbClr val="404040"/>
                </a:solidFill>
                <a:latin typeface="Calibri"/>
                <a:cs typeface="Calibri"/>
              </a:rPr>
              <a:t> </a:t>
            </a:r>
            <a:r>
              <a:rPr sz="1500" spc="-10" dirty="0">
                <a:solidFill>
                  <a:srgbClr val="404040"/>
                </a:solidFill>
                <a:latin typeface="Calibri"/>
                <a:cs typeface="Calibri"/>
              </a:rPr>
              <a:t>days</a:t>
            </a:r>
            <a:r>
              <a:rPr sz="1500" spc="-30" dirty="0">
                <a:solidFill>
                  <a:srgbClr val="404040"/>
                </a:solidFill>
                <a:latin typeface="Calibri"/>
                <a:cs typeface="Calibri"/>
              </a:rPr>
              <a:t> </a:t>
            </a:r>
            <a:r>
              <a:rPr sz="1500" spc="-5" dirty="0">
                <a:solidFill>
                  <a:srgbClr val="404040"/>
                </a:solidFill>
                <a:latin typeface="Calibri"/>
                <a:cs typeface="Calibri"/>
              </a:rPr>
              <a:t>of</a:t>
            </a:r>
            <a:r>
              <a:rPr sz="1500" dirty="0">
                <a:solidFill>
                  <a:srgbClr val="404040"/>
                </a:solidFill>
                <a:latin typeface="Calibri"/>
                <a:cs typeface="Calibri"/>
              </a:rPr>
              <a:t> the </a:t>
            </a:r>
            <a:r>
              <a:rPr sz="1500" spc="-5" dirty="0">
                <a:solidFill>
                  <a:srgbClr val="404040"/>
                </a:solidFill>
                <a:latin typeface="Calibri"/>
                <a:cs typeface="Calibri"/>
              </a:rPr>
              <a:t>end</a:t>
            </a:r>
            <a:r>
              <a:rPr sz="1500" spc="5" dirty="0">
                <a:solidFill>
                  <a:srgbClr val="404040"/>
                </a:solidFill>
                <a:latin typeface="Calibri"/>
                <a:cs typeface="Calibri"/>
              </a:rPr>
              <a:t> </a:t>
            </a:r>
            <a:r>
              <a:rPr sz="1500" spc="-5" dirty="0">
                <a:solidFill>
                  <a:srgbClr val="404040"/>
                </a:solidFill>
                <a:latin typeface="Calibri"/>
                <a:cs typeface="Calibri"/>
              </a:rPr>
              <a:t>of</a:t>
            </a:r>
            <a:r>
              <a:rPr sz="1500" dirty="0">
                <a:solidFill>
                  <a:srgbClr val="404040"/>
                </a:solidFill>
                <a:latin typeface="Calibri"/>
                <a:cs typeface="Calibri"/>
              </a:rPr>
              <a:t> the</a:t>
            </a:r>
            <a:r>
              <a:rPr sz="1500" spc="-15" dirty="0">
                <a:solidFill>
                  <a:srgbClr val="404040"/>
                </a:solidFill>
                <a:latin typeface="Calibri"/>
                <a:cs typeface="Calibri"/>
              </a:rPr>
              <a:t> </a:t>
            </a:r>
            <a:r>
              <a:rPr sz="1500" spc="-10" dirty="0">
                <a:solidFill>
                  <a:srgbClr val="404040"/>
                </a:solidFill>
                <a:latin typeface="Calibri"/>
                <a:cs typeface="Calibri"/>
              </a:rPr>
              <a:t>recipient’s</a:t>
            </a:r>
            <a:r>
              <a:rPr sz="1500" spc="25" dirty="0">
                <a:solidFill>
                  <a:srgbClr val="404040"/>
                </a:solidFill>
                <a:latin typeface="Calibri"/>
                <a:cs typeface="Calibri"/>
              </a:rPr>
              <a:t> </a:t>
            </a:r>
            <a:r>
              <a:rPr sz="1500" spc="-10" dirty="0">
                <a:solidFill>
                  <a:srgbClr val="404040"/>
                </a:solidFill>
                <a:latin typeface="Calibri"/>
                <a:cs typeface="Calibri"/>
              </a:rPr>
              <a:t>program</a:t>
            </a:r>
            <a:r>
              <a:rPr sz="1500" spc="-25" dirty="0">
                <a:solidFill>
                  <a:srgbClr val="404040"/>
                </a:solidFill>
                <a:latin typeface="Calibri"/>
                <a:cs typeface="Calibri"/>
              </a:rPr>
              <a:t> </a:t>
            </a:r>
            <a:r>
              <a:rPr sz="1500" spc="-5" dirty="0">
                <a:solidFill>
                  <a:srgbClr val="404040"/>
                </a:solidFill>
                <a:latin typeface="Calibri"/>
                <a:cs typeface="Calibri"/>
              </a:rPr>
              <a:t>year</a:t>
            </a:r>
            <a:r>
              <a:rPr sz="1500" spc="-10" dirty="0">
                <a:solidFill>
                  <a:srgbClr val="404040"/>
                </a:solidFill>
                <a:latin typeface="Calibri"/>
                <a:cs typeface="Calibri"/>
              </a:rPr>
              <a:t> </a:t>
            </a:r>
            <a:r>
              <a:rPr sz="1500" dirty="0">
                <a:solidFill>
                  <a:srgbClr val="404040"/>
                </a:solidFill>
                <a:latin typeface="Calibri"/>
                <a:cs typeface="Calibri"/>
              </a:rPr>
              <a:t>unless otherwise </a:t>
            </a:r>
            <a:r>
              <a:rPr sz="1500" spc="-5" dirty="0">
                <a:solidFill>
                  <a:srgbClr val="404040"/>
                </a:solidFill>
                <a:latin typeface="Calibri"/>
                <a:cs typeface="Calibri"/>
              </a:rPr>
              <a:t>specified</a:t>
            </a:r>
            <a:endParaRPr sz="1500" dirty="0">
              <a:latin typeface="Calibri"/>
              <a:cs typeface="Calibri"/>
            </a:endParaRPr>
          </a:p>
          <a:p>
            <a:pPr marL="298449" indent="-285750">
              <a:lnSpc>
                <a:spcPts val="1735"/>
              </a:lnSpc>
              <a:spcBef>
                <a:spcPts val="990"/>
              </a:spcBef>
              <a:buFont typeface="Arial" panose="020B0604020202020204" pitchFamily="34" charset="0"/>
              <a:buChar char="•"/>
              <a:tabLst>
                <a:tab pos="104139" algn="l"/>
              </a:tabLst>
            </a:pPr>
            <a:r>
              <a:rPr sz="1700" b="1" spc="-5" dirty="0">
                <a:solidFill>
                  <a:srgbClr val="404040"/>
                </a:solidFill>
                <a:latin typeface="Calibri"/>
                <a:cs typeface="Calibri"/>
              </a:rPr>
              <a:t>Additional</a:t>
            </a:r>
            <a:r>
              <a:rPr sz="1700" b="1" spc="-20" dirty="0">
                <a:solidFill>
                  <a:srgbClr val="404040"/>
                </a:solidFill>
                <a:latin typeface="Calibri"/>
                <a:cs typeface="Calibri"/>
              </a:rPr>
              <a:t> </a:t>
            </a:r>
            <a:r>
              <a:rPr lang="en-US" sz="1700" b="1" spc="-5" dirty="0">
                <a:solidFill>
                  <a:srgbClr val="404040"/>
                </a:solidFill>
                <a:latin typeface="Calibri"/>
                <a:cs typeface="Calibri"/>
              </a:rPr>
              <a:t>ARP</a:t>
            </a:r>
            <a:r>
              <a:rPr sz="1700" b="1" spc="-10" dirty="0">
                <a:solidFill>
                  <a:srgbClr val="404040"/>
                </a:solidFill>
                <a:latin typeface="Calibri"/>
                <a:cs typeface="Calibri"/>
              </a:rPr>
              <a:t> </a:t>
            </a:r>
            <a:r>
              <a:rPr sz="1700" b="1" spc="-5" dirty="0">
                <a:solidFill>
                  <a:srgbClr val="404040"/>
                </a:solidFill>
                <a:latin typeface="Calibri"/>
                <a:cs typeface="Calibri"/>
              </a:rPr>
              <a:t>Act</a:t>
            </a:r>
            <a:r>
              <a:rPr sz="1700" b="1" spc="5" dirty="0">
                <a:solidFill>
                  <a:srgbClr val="404040"/>
                </a:solidFill>
                <a:latin typeface="Calibri"/>
                <a:cs typeface="Calibri"/>
              </a:rPr>
              <a:t> </a:t>
            </a:r>
            <a:r>
              <a:rPr sz="1700" b="1" spc="-5" dirty="0">
                <a:solidFill>
                  <a:srgbClr val="404040"/>
                </a:solidFill>
                <a:latin typeface="Calibri"/>
                <a:cs typeface="Calibri"/>
              </a:rPr>
              <a:t>Reporting:</a:t>
            </a:r>
            <a:r>
              <a:rPr sz="1700" b="1" spc="390" dirty="0">
                <a:solidFill>
                  <a:srgbClr val="404040"/>
                </a:solidFill>
                <a:latin typeface="Calibri"/>
                <a:cs typeface="Calibri"/>
              </a:rPr>
              <a:t> </a:t>
            </a:r>
            <a:r>
              <a:rPr sz="1700" spc="-5" dirty="0">
                <a:solidFill>
                  <a:srgbClr val="404040"/>
                </a:solidFill>
                <a:latin typeface="Calibri"/>
                <a:cs typeface="Calibri"/>
              </a:rPr>
              <a:t>Recipients</a:t>
            </a:r>
            <a:r>
              <a:rPr sz="1700" spc="-35" dirty="0">
                <a:solidFill>
                  <a:srgbClr val="404040"/>
                </a:solidFill>
                <a:latin typeface="Calibri"/>
                <a:cs typeface="Calibri"/>
              </a:rPr>
              <a:t> </a:t>
            </a:r>
            <a:r>
              <a:rPr sz="1700" dirty="0">
                <a:solidFill>
                  <a:srgbClr val="404040"/>
                </a:solidFill>
                <a:latin typeface="Calibri"/>
                <a:cs typeface="Calibri"/>
              </a:rPr>
              <a:t>of</a:t>
            </a:r>
            <a:r>
              <a:rPr sz="1700" spc="15" dirty="0">
                <a:solidFill>
                  <a:srgbClr val="404040"/>
                </a:solidFill>
                <a:latin typeface="Calibri"/>
                <a:cs typeface="Calibri"/>
              </a:rPr>
              <a:t> </a:t>
            </a:r>
            <a:r>
              <a:rPr sz="1700" dirty="0">
                <a:solidFill>
                  <a:srgbClr val="404040"/>
                </a:solidFill>
                <a:latin typeface="Calibri"/>
                <a:cs typeface="Calibri"/>
              </a:rPr>
              <a:t>$150,000</a:t>
            </a:r>
            <a:r>
              <a:rPr sz="1700" spc="10" dirty="0">
                <a:solidFill>
                  <a:srgbClr val="404040"/>
                </a:solidFill>
                <a:latin typeface="Calibri"/>
                <a:cs typeface="Calibri"/>
              </a:rPr>
              <a:t> </a:t>
            </a:r>
            <a:r>
              <a:rPr sz="1700" dirty="0">
                <a:solidFill>
                  <a:srgbClr val="404040"/>
                </a:solidFill>
                <a:latin typeface="Calibri"/>
                <a:cs typeface="Calibri"/>
              </a:rPr>
              <a:t>or</a:t>
            </a:r>
            <a:r>
              <a:rPr sz="1700" spc="-10" dirty="0">
                <a:solidFill>
                  <a:srgbClr val="404040"/>
                </a:solidFill>
                <a:latin typeface="Calibri"/>
                <a:cs typeface="Calibri"/>
              </a:rPr>
              <a:t> more</a:t>
            </a:r>
            <a:r>
              <a:rPr sz="1700" spc="10" dirty="0">
                <a:solidFill>
                  <a:srgbClr val="404040"/>
                </a:solidFill>
                <a:latin typeface="Calibri"/>
                <a:cs typeface="Calibri"/>
              </a:rPr>
              <a:t> </a:t>
            </a:r>
            <a:r>
              <a:rPr sz="1700" dirty="0">
                <a:solidFill>
                  <a:srgbClr val="404040"/>
                </a:solidFill>
                <a:latin typeface="Calibri"/>
                <a:cs typeface="Calibri"/>
              </a:rPr>
              <a:t>in </a:t>
            </a:r>
            <a:r>
              <a:rPr sz="1700" spc="-5" dirty="0">
                <a:solidFill>
                  <a:srgbClr val="404040"/>
                </a:solidFill>
                <a:latin typeface="Calibri"/>
                <a:cs typeface="Calibri"/>
              </a:rPr>
              <a:t>IHBG-</a:t>
            </a:r>
            <a:r>
              <a:rPr lang="en-US" sz="1700" spc="-5" dirty="0">
                <a:solidFill>
                  <a:srgbClr val="404040"/>
                </a:solidFill>
                <a:latin typeface="Calibri"/>
                <a:cs typeface="Calibri"/>
              </a:rPr>
              <a:t>ARP</a:t>
            </a:r>
            <a:r>
              <a:rPr sz="1700" spc="5" dirty="0">
                <a:solidFill>
                  <a:srgbClr val="404040"/>
                </a:solidFill>
                <a:latin typeface="Calibri"/>
                <a:cs typeface="Calibri"/>
              </a:rPr>
              <a:t> </a:t>
            </a:r>
            <a:r>
              <a:rPr sz="1700" spc="-5" dirty="0">
                <a:solidFill>
                  <a:srgbClr val="404040"/>
                </a:solidFill>
                <a:latin typeface="Calibri"/>
                <a:cs typeface="Calibri"/>
              </a:rPr>
              <a:t>funding</a:t>
            </a:r>
            <a:r>
              <a:rPr sz="1700" spc="-10" dirty="0">
                <a:solidFill>
                  <a:srgbClr val="404040"/>
                </a:solidFill>
                <a:latin typeface="Calibri"/>
                <a:cs typeface="Calibri"/>
              </a:rPr>
              <a:t> must</a:t>
            </a:r>
            <a:r>
              <a:rPr sz="1700" spc="-25" dirty="0">
                <a:solidFill>
                  <a:srgbClr val="404040"/>
                </a:solidFill>
                <a:latin typeface="Calibri"/>
                <a:cs typeface="Calibri"/>
              </a:rPr>
              <a:t> </a:t>
            </a:r>
            <a:r>
              <a:rPr sz="1700" dirty="0">
                <a:solidFill>
                  <a:srgbClr val="404040"/>
                </a:solidFill>
                <a:latin typeface="Calibri"/>
                <a:cs typeface="Calibri"/>
              </a:rPr>
              <a:t>submit</a:t>
            </a:r>
            <a:r>
              <a:rPr sz="1700" spc="-30" dirty="0">
                <a:solidFill>
                  <a:srgbClr val="404040"/>
                </a:solidFill>
                <a:latin typeface="Calibri"/>
                <a:cs typeface="Calibri"/>
              </a:rPr>
              <a:t> </a:t>
            </a:r>
            <a:r>
              <a:rPr sz="1700" dirty="0">
                <a:solidFill>
                  <a:srgbClr val="404040"/>
                </a:solidFill>
                <a:latin typeface="Calibri"/>
                <a:cs typeface="Calibri"/>
              </a:rPr>
              <a:t>a</a:t>
            </a:r>
            <a:r>
              <a:rPr sz="1700" spc="10" dirty="0">
                <a:solidFill>
                  <a:srgbClr val="404040"/>
                </a:solidFill>
                <a:latin typeface="Calibri"/>
                <a:cs typeface="Calibri"/>
              </a:rPr>
              <a:t> </a:t>
            </a:r>
            <a:r>
              <a:rPr sz="1700" spc="-5" dirty="0">
                <a:solidFill>
                  <a:srgbClr val="404040"/>
                </a:solidFill>
                <a:latin typeface="Calibri"/>
                <a:cs typeface="Calibri"/>
              </a:rPr>
              <a:t>soon to</a:t>
            </a:r>
            <a:r>
              <a:rPr lang="en-US" sz="1700" spc="-5" dirty="0">
                <a:latin typeface="Calibri"/>
                <a:cs typeface="Calibri"/>
              </a:rPr>
              <a:t> </a:t>
            </a:r>
            <a:r>
              <a:rPr sz="1700" dirty="0">
                <a:solidFill>
                  <a:srgbClr val="404040"/>
                </a:solidFill>
                <a:latin typeface="Calibri"/>
                <a:cs typeface="Calibri"/>
              </a:rPr>
              <a:t>be</a:t>
            </a:r>
            <a:r>
              <a:rPr sz="1700" spc="-20" dirty="0">
                <a:solidFill>
                  <a:srgbClr val="404040"/>
                </a:solidFill>
                <a:latin typeface="Calibri"/>
                <a:cs typeface="Calibri"/>
              </a:rPr>
              <a:t> </a:t>
            </a:r>
            <a:r>
              <a:rPr sz="1700" spc="-5" dirty="0">
                <a:solidFill>
                  <a:srgbClr val="404040"/>
                </a:solidFill>
                <a:latin typeface="Calibri"/>
                <a:cs typeface="Calibri"/>
              </a:rPr>
              <a:t>developed</a:t>
            </a:r>
            <a:r>
              <a:rPr sz="1700" spc="-60" dirty="0">
                <a:solidFill>
                  <a:srgbClr val="404040"/>
                </a:solidFill>
                <a:latin typeface="Calibri"/>
                <a:cs typeface="Calibri"/>
              </a:rPr>
              <a:t> </a:t>
            </a:r>
            <a:r>
              <a:rPr sz="1700" spc="-5" dirty="0">
                <a:solidFill>
                  <a:srgbClr val="404040"/>
                </a:solidFill>
                <a:latin typeface="Calibri"/>
                <a:cs typeface="Calibri"/>
              </a:rPr>
              <a:t>OMB</a:t>
            </a:r>
            <a:r>
              <a:rPr sz="1700" spc="-10" dirty="0">
                <a:solidFill>
                  <a:srgbClr val="404040"/>
                </a:solidFill>
                <a:latin typeface="Calibri"/>
                <a:cs typeface="Calibri"/>
              </a:rPr>
              <a:t> </a:t>
            </a:r>
            <a:r>
              <a:rPr sz="1700" spc="-15" dirty="0">
                <a:solidFill>
                  <a:srgbClr val="404040"/>
                </a:solidFill>
                <a:latin typeface="Calibri"/>
                <a:cs typeface="Calibri"/>
              </a:rPr>
              <a:t>form</a:t>
            </a:r>
            <a:endParaRPr sz="1700" dirty="0">
              <a:latin typeface="Calibri"/>
              <a:cs typeface="Calibri"/>
            </a:endParaRPr>
          </a:p>
          <a:p>
            <a:pPr marL="498475" lvl="1" indent="-158750">
              <a:lnSpc>
                <a:spcPts val="1725"/>
              </a:lnSpc>
              <a:buFont typeface="Arial" panose="020B0604020202020204" pitchFamily="34" charset="0"/>
              <a:buChar char="•"/>
              <a:tabLst>
                <a:tab pos="397510" algn="l"/>
              </a:tabLst>
            </a:pPr>
            <a:r>
              <a:rPr sz="1500" spc="-5" dirty="0">
                <a:solidFill>
                  <a:srgbClr val="404040"/>
                </a:solidFill>
                <a:latin typeface="Calibri"/>
                <a:cs typeface="Calibri"/>
              </a:rPr>
              <a:t>amount</a:t>
            </a:r>
            <a:r>
              <a:rPr sz="1500" spc="-35" dirty="0">
                <a:solidFill>
                  <a:srgbClr val="404040"/>
                </a:solidFill>
                <a:latin typeface="Calibri"/>
                <a:cs typeface="Calibri"/>
              </a:rPr>
              <a:t> </a:t>
            </a:r>
            <a:r>
              <a:rPr sz="1500" spc="-5" dirty="0">
                <a:solidFill>
                  <a:srgbClr val="404040"/>
                </a:solidFill>
                <a:latin typeface="Calibri"/>
                <a:cs typeface="Calibri"/>
              </a:rPr>
              <a:t>of</a:t>
            </a:r>
            <a:r>
              <a:rPr sz="1500" spc="-10" dirty="0">
                <a:solidFill>
                  <a:srgbClr val="404040"/>
                </a:solidFill>
                <a:latin typeface="Calibri"/>
                <a:cs typeface="Calibri"/>
              </a:rPr>
              <a:t> </a:t>
            </a:r>
            <a:r>
              <a:rPr sz="1500" spc="-5" dirty="0">
                <a:solidFill>
                  <a:srgbClr val="404040"/>
                </a:solidFill>
                <a:latin typeface="Calibri"/>
                <a:cs typeface="Calibri"/>
              </a:rPr>
              <a:t>funds</a:t>
            </a:r>
            <a:r>
              <a:rPr sz="1500" spc="-10" dirty="0">
                <a:solidFill>
                  <a:srgbClr val="404040"/>
                </a:solidFill>
                <a:latin typeface="Calibri"/>
                <a:cs typeface="Calibri"/>
              </a:rPr>
              <a:t> received</a:t>
            </a:r>
            <a:endParaRPr sz="1500" dirty="0">
              <a:latin typeface="Calibri"/>
              <a:cs typeface="Calibri"/>
            </a:endParaRPr>
          </a:p>
          <a:p>
            <a:pPr marL="498475" lvl="1" indent="-158750">
              <a:lnSpc>
                <a:spcPct val="100000"/>
              </a:lnSpc>
              <a:spcBef>
                <a:spcPts val="60"/>
              </a:spcBef>
              <a:buFont typeface="Arial" panose="020B0604020202020204" pitchFamily="34" charset="0"/>
              <a:buChar char="•"/>
              <a:tabLst>
                <a:tab pos="397510" algn="l"/>
              </a:tabLst>
            </a:pPr>
            <a:r>
              <a:rPr sz="1500" spc="-5" dirty="0">
                <a:solidFill>
                  <a:srgbClr val="404040"/>
                </a:solidFill>
                <a:latin typeface="Calibri"/>
                <a:cs typeface="Calibri"/>
              </a:rPr>
              <a:t>amount</a:t>
            </a:r>
            <a:r>
              <a:rPr sz="1500" spc="-30" dirty="0">
                <a:solidFill>
                  <a:srgbClr val="404040"/>
                </a:solidFill>
                <a:latin typeface="Calibri"/>
                <a:cs typeface="Calibri"/>
              </a:rPr>
              <a:t> </a:t>
            </a:r>
            <a:r>
              <a:rPr sz="1500" spc="-5" dirty="0">
                <a:solidFill>
                  <a:srgbClr val="404040"/>
                </a:solidFill>
                <a:latin typeface="Calibri"/>
                <a:cs typeface="Calibri"/>
              </a:rPr>
              <a:t>of</a:t>
            </a:r>
            <a:r>
              <a:rPr sz="1500" spc="5" dirty="0">
                <a:solidFill>
                  <a:srgbClr val="404040"/>
                </a:solidFill>
                <a:latin typeface="Calibri"/>
                <a:cs typeface="Calibri"/>
              </a:rPr>
              <a:t> </a:t>
            </a:r>
            <a:r>
              <a:rPr sz="1500" spc="-5" dirty="0">
                <a:solidFill>
                  <a:srgbClr val="404040"/>
                </a:solidFill>
                <a:latin typeface="Calibri"/>
                <a:cs typeface="Calibri"/>
              </a:rPr>
              <a:t>funds</a:t>
            </a:r>
            <a:r>
              <a:rPr sz="1500" dirty="0">
                <a:solidFill>
                  <a:srgbClr val="404040"/>
                </a:solidFill>
                <a:latin typeface="Calibri"/>
                <a:cs typeface="Calibri"/>
              </a:rPr>
              <a:t> </a:t>
            </a:r>
            <a:r>
              <a:rPr sz="1500" spc="-10" dirty="0">
                <a:solidFill>
                  <a:srgbClr val="404040"/>
                </a:solidFill>
                <a:latin typeface="Calibri"/>
                <a:cs typeface="Calibri"/>
              </a:rPr>
              <a:t>obligated</a:t>
            </a:r>
            <a:r>
              <a:rPr sz="1500" spc="-35" dirty="0">
                <a:solidFill>
                  <a:srgbClr val="404040"/>
                </a:solidFill>
                <a:latin typeface="Calibri"/>
                <a:cs typeface="Calibri"/>
              </a:rPr>
              <a:t> </a:t>
            </a:r>
            <a:r>
              <a:rPr sz="1500" spc="-5" dirty="0">
                <a:solidFill>
                  <a:srgbClr val="404040"/>
                </a:solidFill>
                <a:latin typeface="Calibri"/>
                <a:cs typeface="Calibri"/>
              </a:rPr>
              <a:t>or</a:t>
            </a:r>
            <a:r>
              <a:rPr sz="1500" spc="5" dirty="0">
                <a:solidFill>
                  <a:srgbClr val="404040"/>
                </a:solidFill>
                <a:latin typeface="Calibri"/>
                <a:cs typeface="Calibri"/>
              </a:rPr>
              <a:t> </a:t>
            </a:r>
            <a:r>
              <a:rPr sz="1500" spc="-10" dirty="0">
                <a:solidFill>
                  <a:srgbClr val="404040"/>
                </a:solidFill>
                <a:latin typeface="Calibri"/>
                <a:cs typeface="Calibri"/>
              </a:rPr>
              <a:t>expended</a:t>
            </a:r>
            <a:r>
              <a:rPr sz="1500" spc="5" dirty="0">
                <a:solidFill>
                  <a:srgbClr val="404040"/>
                </a:solidFill>
                <a:latin typeface="Calibri"/>
                <a:cs typeface="Calibri"/>
              </a:rPr>
              <a:t> </a:t>
            </a:r>
            <a:r>
              <a:rPr sz="1500" spc="-15" dirty="0">
                <a:solidFill>
                  <a:srgbClr val="404040"/>
                </a:solidFill>
                <a:latin typeface="Calibri"/>
                <a:cs typeface="Calibri"/>
              </a:rPr>
              <a:t>for</a:t>
            </a:r>
            <a:r>
              <a:rPr sz="1500" spc="5" dirty="0">
                <a:solidFill>
                  <a:srgbClr val="404040"/>
                </a:solidFill>
                <a:latin typeface="Calibri"/>
                <a:cs typeface="Calibri"/>
              </a:rPr>
              <a:t> </a:t>
            </a:r>
            <a:r>
              <a:rPr sz="1500" spc="-5" dirty="0">
                <a:solidFill>
                  <a:srgbClr val="404040"/>
                </a:solidFill>
                <a:latin typeface="Calibri"/>
                <a:cs typeface="Calibri"/>
              </a:rPr>
              <a:t>each</a:t>
            </a:r>
            <a:r>
              <a:rPr sz="1500" spc="10" dirty="0">
                <a:solidFill>
                  <a:srgbClr val="404040"/>
                </a:solidFill>
                <a:latin typeface="Calibri"/>
                <a:cs typeface="Calibri"/>
              </a:rPr>
              <a:t> </a:t>
            </a:r>
            <a:r>
              <a:rPr sz="1500" spc="-10" dirty="0">
                <a:solidFill>
                  <a:srgbClr val="404040"/>
                </a:solidFill>
                <a:latin typeface="Calibri"/>
                <a:cs typeface="Calibri"/>
              </a:rPr>
              <a:t>project</a:t>
            </a:r>
            <a:r>
              <a:rPr sz="1500" dirty="0">
                <a:solidFill>
                  <a:srgbClr val="404040"/>
                </a:solidFill>
                <a:latin typeface="Calibri"/>
                <a:cs typeface="Calibri"/>
              </a:rPr>
              <a:t> </a:t>
            </a:r>
            <a:r>
              <a:rPr sz="1500" spc="-5" dirty="0">
                <a:solidFill>
                  <a:srgbClr val="404040"/>
                </a:solidFill>
                <a:latin typeface="Calibri"/>
                <a:cs typeface="Calibri"/>
              </a:rPr>
              <a:t>or</a:t>
            </a:r>
            <a:r>
              <a:rPr sz="1500" spc="-10" dirty="0">
                <a:solidFill>
                  <a:srgbClr val="404040"/>
                </a:solidFill>
                <a:latin typeface="Calibri"/>
                <a:cs typeface="Calibri"/>
              </a:rPr>
              <a:t> </a:t>
            </a:r>
            <a:r>
              <a:rPr sz="1500" dirty="0">
                <a:solidFill>
                  <a:srgbClr val="404040"/>
                </a:solidFill>
                <a:latin typeface="Calibri"/>
                <a:cs typeface="Calibri"/>
              </a:rPr>
              <a:t>activity</a:t>
            </a:r>
            <a:endParaRPr sz="1500" dirty="0">
              <a:latin typeface="Calibri"/>
              <a:cs typeface="Calibri"/>
            </a:endParaRPr>
          </a:p>
          <a:p>
            <a:pPr marL="498475" lvl="1" indent="-158750">
              <a:lnSpc>
                <a:spcPct val="100000"/>
              </a:lnSpc>
              <a:spcBef>
                <a:spcPts val="60"/>
              </a:spcBef>
              <a:buFont typeface="Arial" panose="020B0604020202020204" pitchFamily="34" charset="0"/>
              <a:buChar char="•"/>
              <a:tabLst>
                <a:tab pos="397510" algn="l"/>
              </a:tabLst>
            </a:pPr>
            <a:r>
              <a:rPr sz="1500" spc="-5" dirty="0">
                <a:solidFill>
                  <a:srgbClr val="404040"/>
                </a:solidFill>
                <a:latin typeface="Calibri"/>
                <a:cs typeface="Calibri"/>
              </a:rPr>
              <a:t>detailed</a:t>
            </a:r>
            <a:r>
              <a:rPr sz="1500" spc="10" dirty="0">
                <a:solidFill>
                  <a:srgbClr val="404040"/>
                </a:solidFill>
                <a:latin typeface="Calibri"/>
                <a:cs typeface="Calibri"/>
              </a:rPr>
              <a:t> </a:t>
            </a:r>
            <a:r>
              <a:rPr sz="1500" spc="-5" dirty="0">
                <a:solidFill>
                  <a:srgbClr val="404040"/>
                </a:solidFill>
                <a:latin typeface="Calibri"/>
                <a:cs typeface="Calibri"/>
              </a:rPr>
              <a:t>list</a:t>
            </a:r>
            <a:r>
              <a:rPr sz="1500" spc="-15" dirty="0">
                <a:solidFill>
                  <a:srgbClr val="404040"/>
                </a:solidFill>
                <a:latin typeface="Calibri"/>
                <a:cs typeface="Calibri"/>
              </a:rPr>
              <a:t> </a:t>
            </a:r>
            <a:r>
              <a:rPr sz="1500" spc="-5" dirty="0">
                <a:solidFill>
                  <a:srgbClr val="404040"/>
                </a:solidFill>
                <a:latin typeface="Calibri"/>
                <a:cs typeface="Calibri"/>
              </a:rPr>
              <a:t>of </a:t>
            </a:r>
            <a:r>
              <a:rPr sz="1500" dirty="0">
                <a:solidFill>
                  <a:srgbClr val="404040"/>
                </a:solidFill>
                <a:latin typeface="Calibri"/>
                <a:cs typeface="Calibri"/>
              </a:rPr>
              <a:t>all </a:t>
            </a:r>
            <a:r>
              <a:rPr sz="1500" spc="-5" dirty="0">
                <a:solidFill>
                  <a:srgbClr val="404040"/>
                </a:solidFill>
                <a:latin typeface="Calibri"/>
                <a:cs typeface="Calibri"/>
              </a:rPr>
              <a:t>such</a:t>
            </a:r>
            <a:r>
              <a:rPr sz="1500" dirty="0">
                <a:solidFill>
                  <a:srgbClr val="404040"/>
                </a:solidFill>
                <a:latin typeface="Calibri"/>
                <a:cs typeface="Calibri"/>
              </a:rPr>
              <a:t> </a:t>
            </a:r>
            <a:r>
              <a:rPr sz="1500" spc="-10" dirty="0">
                <a:solidFill>
                  <a:srgbClr val="404040"/>
                </a:solidFill>
                <a:latin typeface="Calibri"/>
                <a:cs typeface="Calibri"/>
              </a:rPr>
              <a:t>projects </a:t>
            </a:r>
            <a:r>
              <a:rPr sz="1500" spc="-5" dirty="0">
                <a:solidFill>
                  <a:srgbClr val="404040"/>
                </a:solidFill>
                <a:latin typeface="Calibri"/>
                <a:cs typeface="Calibri"/>
              </a:rPr>
              <a:t>or</a:t>
            </a:r>
            <a:r>
              <a:rPr sz="1500" dirty="0">
                <a:solidFill>
                  <a:srgbClr val="404040"/>
                </a:solidFill>
                <a:latin typeface="Calibri"/>
                <a:cs typeface="Calibri"/>
              </a:rPr>
              <a:t> activities,</a:t>
            </a:r>
            <a:r>
              <a:rPr sz="1500" spc="-10" dirty="0">
                <a:solidFill>
                  <a:srgbClr val="404040"/>
                </a:solidFill>
                <a:latin typeface="Calibri"/>
                <a:cs typeface="Calibri"/>
              </a:rPr>
              <a:t> </a:t>
            </a:r>
            <a:r>
              <a:rPr sz="1500" dirty="0">
                <a:solidFill>
                  <a:srgbClr val="404040"/>
                </a:solidFill>
                <a:latin typeface="Calibri"/>
                <a:cs typeface="Calibri"/>
              </a:rPr>
              <a:t>including</a:t>
            </a:r>
            <a:r>
              <a:rPr sz="1500" spc="-15" dirty="0">
                <a:solidFill>
                  <a:srgbClr val="404040"/>
                </a:solidFill>
                <a:latin typeface="Calibri"/>
                <a:cs typeface="Calibri"/>
              </a:rPr>
              <a:t> </a:t>
            </a:r>
            <a:r>
              <a:rPr sz="1500" dirty="0">
                <a:solidFill>
                  <a:srgbClr val="404040"/>
                </a:solidFill>
                <a:latin typeface="Calibri"/>
                <a:cs typeface="Calibri"/>
              </a:rPr>
              <a:t>a</a:t>
            </a:r>
            <a:r>
              <a:rPr sz="1500" spc="-15" dirty="0">
                <a:solidFill>
                  <a:srgbClr val="404040"/>
                </a:solidFill>
                <a:latin typeface="Calibri"/>
                <a:cs typeface="Calibri"/>
              </a:rPr>
              <a:t> </a:t>
            </a:r>
            <a:r>
              <a:rPr sz="1500" dirty="0">
                <a:solidFill>
                  <a:srgbClr val="404040"/>
                </a:solidFill>
                <a:latin typeface="Calibri"/>
                <a:cs typeface="Calibri"/>
              </a:rPr>
              <a:t>description</a:t>
            </a:r>
            <a:r>
              <a:rPr sz="1500" spc="10" dirty="0">
                <a:solidFill>
                  <a:srgbClr val="404040"/>
                </a:solidFill>
                <a:latin typeface="Calibri"/>
                <a:cs typeface="Calibri"/>
              </a:rPr>
              <a:t> </a:t>
            </a:r>
            <a:r>
              <a:rPr sz="1500" spc="-5" dirty="0">
                <a:solidFill>
                  <a:srgbClr val="404040"/>
                </a:solidFill>
                <a:latin typeface="Calibri"/>
                <a:cs typeface="Calibri"/>
              </a:rPr>
              <a:t>of</a:t>
            </a:r>
            <a:r>
              <a:rPr sz="1500" spc="-10" dirty="0">
                <a:solidFill>
                  <a:srgbClr val="404040"/>
                </a:solidFill>
                <a:latin typeface="Calibri"/>
                <a:cs typeface="Calibri"/>
              </a:rPr>
              <a:t> </a:t>
            </a:r>
            <a:r>
              <a:rPr sz="1500" dirty="0">
                <a:solidFill>
                  <a:srgbClr val="404040"/>
                </a:solidFill>
                <a:latin typeface="Calibri"/>
                <a:cs typeface="Calibri"/>
              </a:rPr>
              <a:t>the</a:t>
            </a:r>
            <a:r>
              <a:rPr sz="1500" spc="-5" dirty="0">
                <a:solidFill>
                  <a:srgbClr val="404040"/>
                </a:solidFill>
                <a:latin typeface="Calibri"/>
                <a:cs typeface="Calibri"/>
              </a:rPr>
              <a:t> </a:t>
            </a:r>
            <a:r>
              <a:rPr sz="1500" spc="-10" dirty="0">
                <a:solidFill>
                  <a:srgbClr val="404040"/>
                </a:solidFill>
                <a:latin typeface="Calibri"/>
                <a:cs typeface="Calibri"/>
              </a:rPr>
              <a:t>project</a:t>
            </a:r>
            <a:r>
              <a:rPr sz="1500" spc="-5" dirty="0">
                <a:solidFill>
                  <a:srgbClr val="404040"/>
                </a:solidFill>
                <a:latin typeface="Calibri"/>
                <a:cs typeface="Calibri"/>
              </a:rPr>
              <a:t> or</a:t>
            </a:r>
            <a:r>
              <a:rPr sz="1500" spc="-15" dirty="0">
                <a:solidFill>
                  <a:srgbClr val="404040"/>
                </a:solidFill>
                <a:latin typeface="Calibri"/>
                <a:cs typeface="Calibri"/>
              </a:rPr>
              <a:t> </a:t>
            </a:r>
            <a:r>
              <a:rPr sz="1500" dirty="0">
                <a:solidFill>
                  <a:srgbClr val="404040"/>
                </a:solidFill>
                <a:latin typeface="Calibri"/>
                <a:cs typeface="Calibri"/>
              </a:rPr>
              <a:t>activity</a:t>
            </a:r>
            <a:endParaRPr sz="1500" dirty="0">
              <a:latin typeface="Calibri"/>
              <a:cs typeface="Calibri"/>
            </a:endParaRPr>
          </a:p>
          <a:p>
            <a:pPr marL="498475" lvl="1" indent="-158750">
              <a:lnSpc>
                <a:spcPct val="100000"/>
              </a:lnSpc>
              <a:spcBef>
                <a:spcPts val="60"/>
              </a:spcBef>
              <a:buFont typeface="Arial" panose="020B0604020202020204" pitchFamily="34" charset="0"/>
              <a:buChar char="•"/>
              <a:tabLst>
                <a:tab pos="397510" algn="l"/>
              </a:tabLst>
            </a:pPr>
            <a:r>
              <a:rPr sz="1500" spc="-5" dirty="0">
                <a:solidFill>
                  <a:srgbClr val="404040"/>
                </a:solidFill>
                <a:latin typeface="Calibri"/>
                <a:cs typeface="Calibri"/>
              </a:rPr>
              <a:t>detailed</a:t>
            </a:r>
            <a:r>
              <a:rPr sz="1500" spc="15" dirty="0">
                <a:solidFill>
                  <a:srgbClr val="404040"/>
                </a:solidFill>
                <a:latin typeface="Calibri"/>
                <a:cs typeface="Calibri"/>
              </a:rPr>
              <a:t> </a:t>
            </a:r>
            <a:r>
              <a:rPr sz="1500" spc="-10" dirty="0">
                <a:solidFill>
                  <a:srgbClr val="404040"/>
                </a:solidFill>
                <a:latin typeface="Calibri"/>
                <a:cs typeface="Calibri"/>
              </a:rPr>
              <a:t>information</a:t>
            </a:r>
            <a:r>
              <a:rPr sz="1500" spc="-25" dirty="0">
                <a:solidFill>
                  <a:srgbClr val="404040"/>
                </a:solidFill>
                <a:latin typeface="Calibri"/>
                <a:cs typeface="Calibri"/>
              </a:rPr>
              <a:t> </a:t>
            </a:r>
            <a:r>
              <a:rPr sz="1500" spc="-5" dirty="0">
                <a:solidFill>
                  <a:srgbClr val="404040"/>
                </a:solidFill>
                <a:latin typeface="Calibri"/>
                <a:cs typeface="Calibri"/>
              </a:rPr>
              <a:t>on</a:t>
            </a:r>
            <a:r>
              <a:rPr sz="1500" spc="5" dirty="0">
                <a:solidFill>
                  <a:srgbClr val="404040"/>
                </a:solidFill>
                <a:latin typeface="Calibri"/>
                <a:cs typeface="Calibri"/>
              </a:rPr>
              <a:t> </a:t>
            </a:r>
            <a:r>
              <a:rPr sz="1500" spc="-10" dirty="0">
                <a:solidFill>
                  <a:srgbClr val="404040"/>
                </a:solidFill>
                <a:latin typeface="Calibri"/>
                <a:cs typeface="Calibri"/>
              </a:rPr>
              <a:t>any</a:t>
            </a:r>
            <a:r>
              <a:rPr sz="1500" spc="-20" dirty="0">
                <a:solidFill>
                  <a:srgbClr val="404040"/>
                </a:solidFill>
                <a:latin typeface="Calibri"/>
                <a:cs typeface="Calibri"/>
              </a:rPr>
              <a:t> </a:t>
            </a:r>
            <a:r>
              <a:rPr sz="1500" spc="-10" dirty="0">
                <a:solidFill>
                  <a:srgbClr val="404040"/>
                </a:solidFill>
                <a:latin typeface="Calibri"/>
                <a:cs typeface="Calibri"/>
              </a:rPr>
              <a:t>subcontracts</a:t>
            </a:r>
            <a:r>
              <a:rPr sz="1500" spc="-35" dirty="0">
                <a:solidFill>
                  <a:srgbClr val="404040"/>
                </a:solidFill>
                <a:latin typeface="Calibri"/>
                <a:cs typeface="Calibri"/>
              </a:rPr>
              <a:t> </a:t>
            </a:r>
            <a:r>
              <a:rPr sz="1500" spc="-5" dirty="0">
                <a:solidFill>
                  <a:srgbClr val="404040"/>
                </a:solidFill>
                <a:latin typeface="Calibri"/>
                <a:cs typeface="Calibri"/>
              </a:rPr>
              <a:t>or</a:t>
            </a:r>
            <a:r>
              <a:rPr sz="1500" spc="5" dirty="0">
                <a:solidFill>
                  <a:srgbClr val="404040"/>
                </a:solidFill>
                <a:latin typeface="Calibri"/>
                <a:cs typeface="Calibri"/>
              </a:rPr>
              <a:t> </a:t>
            </a:r>
            <a:r>
              <a:rPr sz="1500" spc="-5" dirty="0">
                <a:solidFill>
                  <a:srgbClr val="404040"/>
                </a:solidFill>
                <a:latin typeface="Calibri"/>
                <a:cs typeface="Calibri"/>
              </a:rPr>
              <a:t>subgrants</a:t>
            </a:r>
            <a:r>
              <a:rPr sz="1500" spc="-35" dirty="0">
                <a:solidFill>
                  <a:srgbClr val="404040"/>
                </a:solidFill>
                <a:latin typeface="Calibri"/>
                <a:cs typeface="Calibri"/>
              </a:rPr>
              <a:t> </a:t>
            </a:r>
            <a:r>
              <a:rPr sz="1500" spc="-10" dirty="0">
                <a:solidFill>
                  <a:srgbClr val="404040"/>
                </a:solidFill>
                <a:latin typeface="Calibri"/>
                <a:cs typeface="Calibri"/>
              </a:rPr>
              <a:t>awarded </a:t>
            </a:r>
            <a:r>
              <a:rPr sz="1500" spc="-5" dirty="0">
                <a:solidFill>
                  <a:srgbClr val="404040"/>
                </a:solidFill>
                <a:latin typeface="Calibri"/>
                <a:cs typeface="Calibri"/>
              </a:rPr>
              <a:t>by </a:t>
            </a:r>
            <a:r>
              <a:rPr sz="1500" dirty="0">
                <a:solidFill>
                  <a:srgbClr val="404040"/>
                </a:solidFill>
                <a:latin typeface="Calibri"/>
                <a:cs typeface="Calibri"/>
              </a:rPr>
              <a:t>the </a:t>
            </a:r>
            <a:r>
              <a:rPr sz="1500" spc="-5" dirty="0">
                <a:solidFill>
                  <a:srgbClr val="404040"/>
                </a:solidFill>
                <a:latin typeface="Calibri"/>
                <a:cs typeface="Calibri"/>
              </a:rPr>
              <a:t>recipient.</a:t>
            </a:r>
            <a:endParaRPr sz="1500" dirty="0">
              <a:latin typeface="Calibri"/>
              <a:cs typeface="Calibri"/>
            </a:endParaRPr>
          </a:p>
          <a:p>
            <a:pPr marL="298449" indent="-285750">
              <a:lnSpc>
                <a:spcPct val="100000"/>
              </a:lnSpc>
              <a:spcBef>
                <a:spcPts val="1515"/>
              </a:spcBef>
              <a:buFont typeface="Arial" panose="020B0604020202020204" pitchFamily="34" charset="0"/>
              <a:buChar char="•"/>
              <a:tabLst>
                <a:tab pos="104139" algn="l"/>
              </a:tabLst>
            </a:pPr>
            <a:r>
              <a:rPr sz="1700" spc="-10" dirty="0">
                <a:solidFill>
                  <a:srgbClr val="404040"/>
                </a:solidFill>
                <a:latin typeface="Calibri"/>
                <a:cs typeface="Calibri"/>
              </a:rPr>
              <a:t>Data</a:t>
            </a:r>
            <a:r>
              <a:rPr sz="1700" spc="5" dirty="0">
                <a:solidFill>
                  <a:srgbClr val="404040"/>
                </a:solidFill>
                <a:latin typeface="Calibri"/>
                <a:cs typeface="Calibri"/>
              </a:rPr>
              <a:t> </a:t>
            </a:r>
            <a:r>
              <a:rPr sz="1700" spc="-5" dirty="0">
                <a:solidFill>
                  <a:srgbClr val="404040"/>
                </a:solidFill>
                <a:latin typeface="Calibri"/>
                <a:cs typeface="Calibri"/>
              </a:rPr>
              <a:t>to</a:t>
            </a:r>
            <a:r>
              <a:rPr sz="1700" spc="5" dirty="0">
                <a:solidFill>
                  <a:srgbClr val="404040"/>
                </a:solidFill>
                <a:latin typeface="Calibri"/>
                <a:cs typeface="Calibri"/>
              </a:rPr>
              <a:t> </a:t>
            </a:r>
            <a:r>
              <a:rPr sz="1700" dirty="0">
                <a:solidFill>
                  <a:srgbClr val="404040"/>
                </a:solidFill>
                <a:latin typeface="Calibri"/>
                <a:cs typeface="Calibri"/>
              </a:rPr>
              <a:t>be</a:t>
            </a:r>
            <a:r>
              <a:rPr sz="1700" spc="-5" dirty="0">
                <a:solidFill>
                  <a:srgbClr val="404040"/>
                </a:solidFill>
                <a:latin typeface="Calibri"/>
                <a:cs typeface="Calibri"/>
              </a:rPr>
              <a:t> reported</a:t>
            </a:r>
            <a:r>
              <a:rPr sz="1700" spc="-40" dirty="0">
                <a:solidFill>
                  <a:srgbClr val="404040"/>
                </a:solidFill>
                <a:latin typeface="Calibri"/>
                <a:cs typeface="Calibri"/>
              </a:rPr>
              <a:t> </a:t>
            </a:r>
            <a:r>
              <a:rPr sz="1700" dirty="0">
                <a:solidFill>
                  <a:srgbClr val="404040"/>
                </a:solidFill>
                <a:latin typeface="Calibri"/>
                <a:cs typeface="Calibri"/>
              </a:rPr>
              <a:t>is identified</a:t>
            </a:r>
            <a:r>
              <a:rPr sz="1700" spc="-45" dirty="0">
                <a:solidFill>
                  <a:srgbClr val="404040"/>
                </a:solidFill>
                <a:latin typeface="Calibri"/>
                <a:cs typeface="Calibri"/>
              </a:rPr>
              <a:t> </a:t>
            </a:r>
            <a:r>
              <a:rPr sz="1700" dirty="0">
                <a:solidFill>
                  <a:srgbClr val="404040"/>
                </a:solidFill>
                <a:latin typeface="Calibri"/>
                <a:cs typeface="Calibri"/>
              </a:rPr>
              <a:t>on</a:t>
            </a:r>
            <a:r>
              <a:rPr sz="1700" spc="-5" dirty="0">
                <a:solidFill>
                  <a:srgbClr val="404040"/>
                </a:solidFill>
                <a:latin typeface="Calibri"/>
                <a:cs typeface="Calibri"/>
              </a:rPr>
              <a:t> </a:t>
            </a:r>
            <a:r>
              <a:rPr sz="1700" dirty="0">
                <a:solidFill>
                  <a:srgbClr val="404040"/>
                </a:solidFill>
                <a:latin typeface="Calibri"/>
                <a:cs typeface="Calibri"/>
              </a:rPr>
              <a:t>the</a:t>
            </a:r>
            <a:r>
              <a:rPr sz="1700" spc="-5" dirty="0">
                <a:solidFill>
                  <a:srgbClr val="404040"/>
                </a:solidFill>
                <a:latin typeface="Calibri"/>
                <a:cs typeface="Calibri"/>
              </a:rPr>
              <a:t> following</a:t>
            </a:r>
            <a:r>
              <a:rPr sz="1700" spc="-30" dirty="0">
                <a:solidFill>
                  <a:srgbClr val="404040"/>
                </a:solidFill>
                <a:latin typeface="Calibri"/>
                <a:cs typeface="Calibri"/>
              </a:rPr>
              <a:t> </a:t>
            </a:r>
            <a:r>
              <a:rPr sz="1700" dirty="0">
                <a:solidFill>
                  <a:srgbClr val="404040"/>
                </a:solidFill>
                <a:latin typeface="Calibri"/>
                <a:cs typeface="Calibri"/>
              </a:rPr>
              <a:t>slides </a:t>
            </a:r>
            <a:r>
              <a:rPr sz="1700" spc="-5" dirty="0">
                <a:solidFill>
                  <a:srgbClr val="404040"/>
                </a:solidFill>
                <a:latin typeface="Calibri"/>
                <a:cs typeface="Calibri"/>
              </a:rPr>
              <a:t>and</a:t>
            </a:r>
            <a:r>
              <a:rPr sz="1700" spc="-45" dirty="0">
                <a:solidFill>
                  <a:srgbClr val="404040"/>
                </a:solidFill>
                <a:latin typeface="Calibri"/>
                <a:cs typeface="Calibri"/>
              </a:rPr>
              <a:t> </a:t>
            </a:r>
            <a:r>
              <a:rPr sz="1700" spc="-10" dirty="0">
                <a:solidFill>
                  <a:srgbClr val="404040"/>
                </a:solidFill>
                <a:latin typeface="Calibri"/>
                <a:cs typeface="Calibri"/>
              </a:rPr>
              <a:t>are</a:t>
            </a:r>
            <a:r>
              <a:rPr sz="1700" dirty="0">
                <a:solidFill>
                  <a:srgbClr val="404040"/>
                </a:solidFill>
                <a:latin typeface="Calibri"/>
                <a:cs typeface="Calibri"/>
              </a:rPr>
              <a:t> subject</a:t>
            </a:r>
            <a:r>
              <a:rPr sz="1700" spc="-20" dirty="0">
                <a:solidFill>
                  <a:srgbClr val="404040"/>
                </a:solidFill>
                <a:latin typeface="Calibri"/>
                <a:cs typeface="Calibri"/>
              </a:rPr>
              <a:t> </a:t>
            </a:r>
            <a:r>
              <a:rPr sz="1700" spc="-5" dirty="0">
                <a:solidFill>
                  <a:srgbClr val="404040"/>
                </a:solidFill>
                <a:latin typeface="Calibri"/>
                <a:cs typeface="Calibri"/>
              </a:rPr>
              <a:t>to</a:t>
            </a:r>
            <a:r>
              <a:rPr sz="1700" spc="5" dirty="0">
                <a:solidFill>
                  <a:srgbClr val="404040"/>
                </a:solidFill>
                <a:latin typeface="Calibri"/>
                <a:cs typeface="Calibri"/>
              </a:rPr>
              <a:t> </a:t>
            </a:r>
            <a:r>
              <a:rPr sz="1700" dirty="0">
                <a:solidFill>
                  <a:srgbClr val="404040"/>
                </a:solidFill>
                <a:latin typeface="Calibri"/>
                <a:cs typeface="Calibri"/>
              </a:rPr>
              <a:t>change</a:t>
            </a:r>
            <a:r>
              <a:rPr sz="1700" spc="-20" dirty="0">
                <a:solidFill>
                  <a:srgbClr val="404040"/>
                </a:solidFill>
                <a:latin typeface="Calibri"/>
                <a:cs typeface="Calibri"/>
              </a:rPr>
              <a:t> </a:t>
            </a:r>
            <a:r>
              <a:rPr sz="1700" dirty="0">
                <a:solidFill>
                  <a:srgbClr val="404040"/>
                </a:solidFill>
                <a:latin typeface="Calibri"/>
                <a:cs typeface="Calibri"/>
              </a:rPr>
              <a:t>as</a:t>
            </a:r>
            <a:r>
              <a:rPr sz="1700" spc="-5" dirty="0">
                <a:solidFill>
                  <a:srgbClr val="404040"/>
                </a:solidFill>
                <a:latin typeface="Calibri"/>
                <a:cs typeface="Calibri"/>
              </a:rPr>
              <a:t> COVID-19</a:t>
            </a:r>
            <a:r>
              <a:rPr sz="1700" spc="5" dirty="0">
                <a:solidFill>
                  <a:srgbClr val="404040"/>
                </a:solidFill>
                <a:latin typeface="Calibri"/>
                <a:cs typeface="Calibri"/>
              </a:rPr>
              <a:t> </a:t>
            </a:r>
            <a:r>
              <a:rPr sz="1700" spc="-10" dirty="0">
                <a:solidFill>
                  <a:srgbClr val="404040"/>
                </a:solidFill>
                <a:latin typeface="Calibri"/>
                <a:cs typeface="Calibri"/>
              </a:rPr>
              <a:t>evolves</a:t>
            </a:r>
            <a:endParaRPr sz="1700" dirty="0">
              <a:latin typeface="Calibri"/>
              <a:cs typeface="Calibri"/>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72</a:t>
            </a:fld>
            <a:endParaRPr lang="en-US" dirty="0"/>
          </a:p>
        </p:txBody>
      </p:sp>
    </p:spTree>
    <p:extLst>
      <p:ext uri="{BB962C8B-B14F-4D97-AF65-F5344CB8AC3E}">
        <p14:creationId xmlns:p14="http://schemas.microsoft.com/office/powerpoint/2010/main" val="5469024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5C62F4-0D6A-4640-9BFB-27D477E3055D}"/>
              </a:ext>
            </a:extLst>
          </p:cNvPr>
          <p:cNvPicPr>
            <a:picLocks noChangeAspect="1"/>
          </p:cNvPicPr>
          <p:nvPr/>
        </p:nvPicPr>
        <p:blipFill>
          <a:blip r:embed="rId2"/>
          <a:stretch>
            <a:fillRect/>
          </a:stretch>
        </p:blipFill>
        <p:spPr>
          <a:xfrm>
            <a:off x="573696" y="813529"/>
            <a:ext cx="6277851" cy="5153744"/>
          </a:xfrm>
          <a:prstGeom prst="rect">
            <a:avLst/>
          </a:prstGeom>
        </p:spPr>
      </p:pic>
      <p:sp>
        <p:nvSpPr>
          <p:cNvPr id="4" name="Rectangle 3">
            <a:extLst>
              <a:ext uri="{FF2B5EF4-FFF2-40B4-BE49-F238E27FC236}">
                <a16:creationId xmlns:a16="http://schemas.microsoft.com/office/drawing/2014/main" id="{E46BA6EF-0D2C-4C3A-B5C4-C0B64ED09A68}"/>
              </a:ext>
            </a:extLst>
          </p:cNvPr>
          <p:cNvSpPr/>
          <p:nvPr/>
        </p:nvSpPr>
        <p:spPr>
          <a:xfrm>
            <a:off x="7901844" y="0"/>
            <a:ext cx="4336869" cy="678080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Summary of Reporting </a:t>
            </a:r>
          </a:p>
          <a:p>
            <a:pPr algn="ctr"/>
            <a:r>
              <a:rPr lang="en-US" sz="4000" dirty="0">
                <a:solidFill>
                  <a:schemeClr val="bg1"/>
                </a:solidFill>
              </a:rPr>
              <a:t>Requirements</a:t>
            </a:r>
          </a:p>
        </p:txBody>
      </p:sp>
      <p:sp>
        <p:nvSpPr>
          <p:cNvPr id="8" name="Slide Number Placeholder 7"/>
          <p:cNvSpPr>
            <a:spLocks noGrp="1"/>
          </p:cNvSpPr>
          <p:nvPr>
            <p:ph type="sldNum" sz="quarter" idx="12"/>
          </p:nvPr>
        </p:nvSpPr>
        <p:spPr/>
        <p:txBody>
          <a:bodyPr/>
          <a:lstStyle/>
          <a:p>
            <a:fld id="{E760783A-A40A-4A5E-95F7-ACFE048AA298}" type="slidenum">
              <a:rPr lang="en-US" smtClean="0"/>
              <a:t>73</a:t>
            </a:fld>
            <a:endParaRPr lang="en-US" dirty="0"/>
          </a:p>
        </p:txBody>
      </p:sp>
    </p:spTree>
    <p:extLst>
      <p:ext uri="{BB962C8B-B14F-4D97-AF65-F5344CB8AC3E}">
        <p14:creationId xmlns:p14="http://schemas.microsoft.com/office/powerpoint/2010/main" val="1249032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8" y="621297"/>
            <a:ext cx="7691535" cy="757555"/>
          </a:xfrm>
          <a:prstGeom prst="rect">
            <a:avLst/>
          </a:prstGeom>
        </p:spPr>
        <p:txBody>
          <a:bodyPr vert="horz" wrap="square" lIns="0" tIns="12700" rIns="0" bIns="0" rtlCol="0">
            <a:spAutoFit/>
          </a:bodyPr>
          <a:lstStyle/>
          <a:p>
            <a:pPr marL="12700">
              <a:lnSpc>
                <a:spcPct val="100000"/>
              </a:lnSpc>
              <a:spcBef>
                <a:spcPts val="100"/>
              </a:spcBef>
            </a:pPr>
            <a:r>
              <a:rPr spc="-55" dirty="0"/>
              <a:t>Reporting</a:t>
            </a:r>
            <a:r>
              <a:rPr spc="-170" dirty="0"/>
              <a:t> </a:t>
            </a:r>
            <a:r>
              <a:rPr spc="-65" dirty="0"/>
              <a:t>Requirements</a:t>
            </a:r>
          </a:p>
        </p:txBody>
      </p:sp>
      <p:sp>
        <p:nvSpPr>
          <p:cNvPr id="3" name="object 3"/>
          <p:cNvSpPr txBox="1"/>
          <p:nvPr/>
        </p:nvSpPr>
        <p:spPr>
          <a:xfrm>
            <a:off x="1176018" y="1733352"/>
            <a:ext cx="9802495" cy="4291559"/>
          </a:xfrm>
          <a:prstGeom prst="rect">
            <a:avLst/>
          </a:prstGeom>
        </p:spPr>
        <p:txBody>
          <a:bodyPr vert="horz" wrap="square" lIns="0" tIns="102235" rIns="0" bIns="0" rtlCol="0">
            <a:spAutoFit/>
          </a:bodyPr>
          <a:lstStyle/>
          <a:p>
            <a:pPr marL="12700">
              <a:spcBef>
                <a:spcPts val="805"/>
              </a:spcBef>
            </a:pPr>
            <a:r>
              <a:rPr sz="2000" spc="-15" dirty="0">
                <a:solidFill>
                  <a:srgbClr val="404040"/>
                </a:solidFill>
                <a:latin typeface="Calibri"/>
                <a:cs typeface="Calibri"/>
              </a:rPr>
              <a:t>Abbreviated</a:t>
            </a:r>
            <a:r>
              <a:rPr sz="2000" spc="35" dirty="0">
                <a:solidFill>
                  <a:srgbClr val="404040"/>
                </a:solidFill>
                <a:latin typeface="Calibri"/>
                <a:cs typeface="Calibri"/>
              </a:rPr>
              <a:t> </a:t>
            </a:r>
            <a:r>
              <a:rPr sz="2000" spc="-5" dirty="0">
                <a:solidFill>
                  <a:srgbClr val="404040"/>
                </a:solidFill>
                <a:latin typeface="Calibri"/>
                <a:cs typeface="Calibri"/>
              </a:rPr>
              <a:t>APR</a:t>
            </a:r>
            <a:r>
              <a:rPr sz="2000" spc="15" dirty="0">
                <a:solidFill>
                  <a:srgbClr val="404040"/>
                </a:solidFill>
                <a:latin typeface="Calibri"/>
                <a:cs typeface="Calibri"/>
              </a:rPr>
              <a:t> </a:t>
            </a:r>
            <a:r>
              <a:rPr sz="2000" spc="-10" dirty="0">
                <a:solidFill>
                  <a:srgbClr val="404040"/>
                </a:solidFill>
                <a:latin typeface="Calibri"/>
                <a:cs typeface="Calibri"/>
              </a:rPr>
              <a:t>(continued)</a:t>
            </a:r>
            <a:endParaRPr sz="2000" dirty="0">
              <a:latin typeface="Calibri"/>
              <a:cs typeface="Calibri"/>
            </a:endParaRPr>
          </a:p>
          <a:p>
            <a:pPr marL="392430" indent="-379730">
              <a:spcBef>
                <a:spcPts val="710"/>
              </a:spcBef>
              <a:buFont typeface="Arial" panose="020B0604020202020204" pitchFamily="34" charset="0"/>
              <a:buChar char="•"/>
              <a:tabLst>
                <a:tab pos="392430" algn="l"/>
              </a:tabLst>
            </a:pPr>
            <a:r>
              <a:rPr sz="2000" spc="-45" dirty="0">
                <a:solidFill>
                  <a:srgbClr val="404040"/>
                </a:solidFill>
                <a:latin typeface="Calibri"/>
                <a:cs typeface="Calibri"/>
              </a:rPr>
              <a:t>Total</a:t>
            </a:r>
            <a:r>
              <a:rPr sz="2000" spc="-5" dirty="0">
                <a:solidFill>
                  <a:srgbClr val="404040"/>
                </a:solidFill>
                <a:latin typeface="Calibri"/>
                <a:cs typeface="Calibri"/>
              </a:rPr>
              <a:t> </a:t>
            </a:r>
            <a:r>
              <a:rPr sz="2000" spc="-10" dirty="0">
                <a:solidFill>
                  <a:srgbClr val="404040"/>
                </a:solidFill>
                <a:latin typeface="Calibri"/>
                <a:cs typeface="Calibri"/>
              </a:rPr>
              <a:t>amount</a:t>
            </a:r>
            <a:r>
              <a:rPr sz="2000" spc="15" dirty="0">
                <a:solidFill>
                  <a:srgbClr val="404040"/>
                </a:solidFill>
                <a:latin typeface="Calibri"/>
                <a:cs typeface="Calibri"/>
              </a:rPr>
              <a:t> </a:t>
            </a:r>
            <a:r>
              <a:rPr sz="2000" spc="-5" dirty="0">
                <a:solidFill>
                  <a:srgbClr val="404040"/>
                </a:solidFill>
                <a:latin typeface="Calibri"/>
                <a:cs typeface="Calibri"/>
              </a:rPr>
              <a:t>of</a:t>
            </a:r>
            <a:r>
              <a:rPr sz="2000" spc="-15" dirty="0">
                <a:solidFill>
                  <a:srgbClr val="404040"/>
                </a:solidFill>
                <a:latin typeface="Calibri"/>
                <a:cs typeface="Calibri"/>
              </a:rPr>
              <a:t> </a:t>
            </a:r>
            <a:r>
              <a:rPr sz="2000" spc="-10" dirty="0">
                <a:solidFill>
                  <a:srgbClr val="404040"/>
                </a:solidFill>
                <a:latin typeface="Calibri"/>
                <a:cs typeface="Calibri"/>
              </a:rPr>
              <a:t>IHBG-</a:t>
            </a:r>
            <a:r>
              <a:rPr lang="en-US" sz="2000" spc="-10" dirty="0">
                <a:solidFill>
                  <a:srgbClr val="404040"/>
                </a:solidFill>
                <a:latin typeface="Calibri"/>
                <a:cs typeface="Calibri"/>
              </a:rPr>
              <a:t>ARP</a:t>
            </a:r>
            <a:r>
              <a:rPr sz="2000" spc="55" dirty="0">
                <a:solidFill>
                  <a:srgbClr val="404040"/>
                </a:solidFill>
                <a:latin typeface="Calibri"/>
                <a:cs typeface="Calibri"/>
              </a:rPr>
              <a:t> </a:t>
            </a:r>
            <a:r>
              <a:rPr sz="2000" spc="-15" dirty="0">
                <a:solidFill>
                  <a:srgbClr val="404040"/>
                </a:solidFill>
                <a:latin typeface="Calibri"/>
                <a:cs typeface="Calibri"/>
              </a:rPr>
              <a:t>grant</a:t>
            </a:r>
            <a:r>
              <a:rPr sz="2000" dirty="0">
                <a:solidFill>
                  <a:srgbClr val="404040"/>
                </a:solidFill>
                <a:latin typeface="Calibri"/>
                <a:cs typeface="Calibri"/>
              </a:rPr>
              <a:t> </a:t>
            </a:r>
            <a:r>
              <a:rPr sz="2000" spc="-10" dirty="0">
                <a:solidFill>
                  <a:srgbClr val="404040"/>
                </a:solidFill>
                <a:latin typeface="Calibri"/>
                <a:cs typeface="Calibri"/>
              </a:rPr>
              <a:t>funding</a:t>
            </a:r>
            <a:r>
              <a:rPr sz="2000" spc="20" dirty="0">
                <a:solidFill>
                  <a:srgbClr val="404040"/>
                </a:solidFill>
                <a:latin typeface="Calibri"/>
                <a:cs typeface="Calibri"/>
              </a:rPr>
              <a:t> </a:t>
            </a:r>
            <a:r>
              <a:rPr sz="2000" spc="-10" dirty="0">
                <a:solidFill>
                  <a:srgbClr val="404040"/>
                </a:solidFill>
                <a:latin typeface="Calibri"/>
                <a:cs typeface="Calibri"/>
              </a:rPr>
              <a:t>received</a:t>
            </a:r>
            <a:r>
              <a:rPr sz="2000" spc="35" dirty="0">
                <a:solidFill>
                  <a:srgbClr val="404040"/>
                </a:solidFill>
                <a:latin typeface="Calibri"/>
                <a:cs typeface="Calibri"/>
              </a:rPr>
              <a:t> </a:t>
            </a:r>
            <a:r>
              <a:rPr sz="2000" spc="-20" dirty="0">
                <a:solidFill>
                  <a:srgbClr val="404040"/>
                </a:solidFill>
                <a:latin typeface="Calibri"/>
                <a:cs typeface="Calibri"/>
              </a:rPr>
              <a:t>from</a:t>
            </a:r>
            <a:r>
              <a:rPr sz="2000" spc="-5" dirty="0">
                <a:solidFill>
                  <a:srgbClr val="404040"/>
                </a:solidFill>
                <a:latin typeface="Calibri"/>
                <a:cs typeface="Calibri"/>
              </a:rPr>
              <a:t> </a:t>
            </a:r>
            <a:r>
              <a:rPr sz="2000" spc="-20" dirty="0">
                <a:solidFill>
                  <a:srgbClr val="404040"/>
                </a:solidFill>
                <a:latin typeface="Calibri"/>
                <a:cs typeface="Calibri"/>
              </a:rPr>
              <a:t>HUD.</a:t>
            </a:r>
            <a:endParaRPr sz="2000" dirty="0">
              <a:latin typeface="Calibri"/>
              <a:cs typeface="Calibri"/>
            </a:endParaRPr>
          </a:p>
          <a:p>
            <a:pPr marL="392430" indent="-379730">
              <a:spcBef>
                <a:spcPts val="720"/>
              </a:spcBef>
              <a:buFont typeface="Arial" panose="020B0604020202020204" pitchFamily="34" charset="0"/>
              <a:buChar char="•"/>
              <a:tabLst>
                <a:tab pos="392430" algn="l"/>
              </a:tabLst>
            </a:pPr>
            <a:r>
              <a:rPr sz="2000" spc="-45" dirty="0">
                <a:solidFill>
                  <a:srgbClr val="404040"/>
                </a:solidFill>
                <a:latin typeface="Calibri"/>
                <a:cs typeface="Calibri"/>
              </a:rPr>
              <a:t>Total</a:t>
            </a:r>
            <a:r>
              <a:rPr sz="2000" dirty="0">
                <a:solidFill>
                  <a:srgbClr val="404040"/>
                </a:solidFill>
                <a:latin typeface="Calibri"/>
                <a:cs typeface="Calibri"/>
              </a:rPr>
              <a:t> </a:t>
            </a:r>
            <a:r>
              <a:rPr sz="2000" spc="-5" dirty="0">
                <a:solidFill>
                  <a:srgbClr val="404040"/>
                </a:solidFill>
                <a:latin typeface="Calibri"/>
                <a:cs typeface="Calibri"/>
              </a:rPr>
              <a:t>amount</a:t>
            </a:r>
            <a:r>
              <a:rPr sz="2000" spc="15" dirty="0">
                <a:solidFill>
                  <a:srgbClr val="404040"/>
                </a:solidFill>
                <a:latin typeface="Calibri"/>
                <a:cs typeface="Calibri"/>
              </a:rPr>
              <a:t> </a:t>
            </a:r>
            <a:r>
              <a:rPr sz="2000" spc="-5" dirty="0">
                <a:solidFill>
                  <a:srgbClr val="404040"/>
                </a:solidFill>
                <a:latin typeface="Calibri"/>
                <a:cs typeface="Calibri"/>
              </a:rPr>
              <a:t>of</a:t>
            </a:r>
            <a:r>
              <a:rPr sz="2000" spc="-10" dirty="0">
                <a:solidFill>
                  <a:srgbClr val="404040"/>
                </a:solidFill>
                <a:latin typeface="Calibri"/>
                <a:cs typeface="Calibri"/>
              </a:rPr>
              <a:t> IHBG-</a:t>
            </a:r>
            <a:r>
              <a:rPr lang="en-US" sz="2000" spc="-10" dirty="0">
                <a:solidFill>
                  <a:srgbClr val="404040"/>
                </a:solidFill>
                <a:latin typeface="Calibri"/>
                <a:cs typeface="Calibri"/>
              </a:rPr>
              <a:t>ARP</a:t>
            </a:r>
            <a:r>
              <a:rPr sz="2000" spc="55" dirty="0">
                <a:solidFill>
                  <a:srgbClr val="404040"/>
                </a:solidFill>
                <a:latin typeface="Calibri"/>
                <a:cs typeface="Calibri"/>
              </a:rPr>
              <a:t> </a:t>
            </a:r>
            <a:r>
              <a:rPr sz="2000" spc="-15" dirty="0">
                <a:solidFill>
                  <a:srgbClr val="404040"/>
                </a:solidFill>
                <a:latin typeface="Calibri"/>
                <a:cs typeface="Calibri"/>
              </a:rPr>
              <a:t>grant</a:t>
            </a:r>
            <a:r>
              <a:rPr sz="2000" spc="5" dirty="0">
                <a:solidFill>
                  <a:srgbClr val="404040"/>
                </a:solidFill>
                <a:latin typeface="Calibri"/>
                <a:cs typeface="Calibri"/>
              </a:rPr>
              <a:t> </a:t>
            </a:r>
            <a:r>
              <a:rPr sz="2000" spc="-10" dirty="0">
                <a:solidFill>
                  <a:srgbClr val="404040"/>
                </a:solidFill>
                <a:latin typeface="Calibri"/>
                <a:cs typeface="Calibri"/>
              </a:rPr>
              <a:t>funding</a:t>
            </a:r>
            <a:r>
              <a:rPr sz="2000" spc="20" dirty="0">
                <a:solidFill>
                  <a:srgbClr val="404040"/>
                </a:solidFill>
                <a:latin typeface="Calibri"/>
                <a:cs typeface="Calibri"/>
              </a:rPr>
              <a:t> </a:t>
            </a:r>
            <a:r>
              <a:rPr sz="2000" spc="-5" dirty="0">
                <a:solidFill>
                  <a:srgbClr val="404040"/>
                </a:solidFill>
                <a:latin typeface="Calibri"/>
                <a:cs typeface="Calibri"/>
              </a:rPr>
              <a:t>that</a:t>
            </a:r>
            <a:r>
              <a:rPr sz="2000" spc="5" dirty="0">
                <a:solidFill>
                  <a:srgbClr val="404040"/>
                </a:solidFill>
                <a:latin typeface="Calibri"/>
                <a:cs typeface="Calibri"/>
              </a:rPr>
              <a:t> </a:t>
            </a:r>
            <a:r>
              <a:rPr sz="2000" spc="-10" dirty="0">
                <a:solidFill>
                  <a:srgbClr val="404040"/>
                </a:solidFill>
                <a:latin typeface="Calibri"/>
                <a:cs typeface="Calibri"/>
              </a:rPr>
              <a:t>was</a:t>
            </a:r>
            <a:r>
              <a:rPr sz="2000" dirty="0">
                <a:solidFill>
                  <a:srgbClr val="404040"/>
                </a:solidFill>
                <a:latin typeface="Calibri"/>
                <a:cs typeface="Calibri"/>
              </a:rPr>
              <a:t> </a:t>
            </a:r>
            <a:r>
              <a:rPr sz="2000" spc="-10" dirty="0">
                <a:solidFill>
                  <a:srgbClr val="404040"/>
                </a:solidFill>
                <a:latin typeface="Calibri"/>
                <a:cs typeface="Calibri"/>
              </a:rPr>
              <a:t>expended</a:t>
            </a:r>
            <a:r>
              <a:rPr sz="2000" spc="35" dirty="0">
                <a:solidFill>
                  <a:srgbClr val="404040"/>
                </a:solidFill>
                <a:latin typeface="Calibri"/>
                <a:cs typeface="Calibri"/>
              </a:rPr>
              <a:t> </a:t>
            </a:r>
            <a:r>
              <a:rPr sz="2000" spc="-5" dirty="0">
                <a:solidFill>
                  <a:srgbClr val="404040"/>
                </a:solidFill>
                <a:latin typeface="Calibri"/>
                <a:cs typeface="Calibri"/>
              </a:rPr>
              <a:t>or </a:t>
            </a:r>
            <a:r>
              <a:rPr sz="2000" spc="-15" dirty="0">
                <a:solidFill>
                  <a:srgbClr val="404040"/>
                </a:solidFill>
                <a:latin typeface="Calibri"/>
                <a:cs typeface="Calibri"/>
              </a:rPr>
              <a:t>obligated</a:t>
            </a:r>
            <a:r>
              <a:rPr sz="2000" spc="30" dirty="0">
                <a:solidFill>
                  <a:srgbClr val="404040"/>
                </a:solidFill>
                <a:latin typeface="Calibri"/>
                <a:cs typeface="Calibri"/>
              </a:rPr>
              <a:t> </a:t>
            </a:r>
            <a:r>
              <a:rPr sz="2000" spc="-10" dirty="0">
                <a:solidFill>
                  <a:srgbClr val="404040"/>
                </a:solidFill>
                <a:latin typeface="Calibri"/>
                <a:cs typeface="Calibri"/>
              </a:rPr>
              <a:t>during</a:t>
            </a:r>
            <a:r>
              <a:rPr sz="2000" spc="35" dirty="0">
                <a:solidFill>
                  <a:srgbClr val="404040"/>
                </a:solidFill>
                <a:latin typeface="Calibri"/>
                <a:cs typeface="Calibri"/>
              </a:rPr>
              <a:t> </a:t>
            </a:r>
            <a:r>
              <a:rPr sz="2000" spc="-5" dirty="0">
                <a:solidFill>
                  <a:srgbClr val="404040"/>
                </a:solidFill>
                <a:latin typeface="Calibri"/>
                <a:cs typeface="Calibri"/>
              </a:rPr>
              <a:t>the</a:t>
            </a:r>
            <a:r>
              <a:rPr sz="2000" dirty="0">
                <a:solidFill>
                  <a:srgbClr val="404040"/>
                </a:solidFill>
                <a:latin typeface="Calibri"/>
                <a:cs typeface="Calibri"/>
              </a:rPr>
              <a:t> </a:t>
            </a:r>
            <a:r>
              <a:rPr sz="2000" spc="-5" dirty="0">
                <a:solidFill>
                  <a:srgbClr val="404040"/>
                </a:solidFill>
                <a:latin typeface="Calibri"/>
                <a:cs typeface="Calibri"/>
              </a:rPr>
              <a:t>tribal</a:t>
            </a:r>
            <a:r>
              <a:rPr lang="en-US" sz="2000" dirty="0">
                <a:latin typeface="Calibri"/>
                <a:cs typeface="Calibri"/>
              </a:rPr>
              <a:t> </a:t>
            </a:r>
            <a:r>
              <a:rPr sz="2000" spc="-20" dirty="0">
                <a:solidFill>
                  <a:srgbClr val="404040"/>
                </a:solidFill>
                <a:latin typeface="Calibri"/>
                <a:cs typeface="Calibri"/>
              </a:rPr>
              <a:t>program</a:t>
            </a:r>
            <a:r>
              <a:rPr sz="2000" spc="5" dirty="0">
                <a:solidFill>
                  <a:srgbClr val="404040"/>
                </a:solidFill>
                <a:latin typeface="Calibri"/>
                <a:cs typeface="Calibri"/>
              </a:rPr>
              <a:t> </a:t>
            </a:r>
            <a:r>
              <a:rPr sz="2000" spc="-10" dirty="0">
                <a:solidFill>
                  <a:srgbClr val="404040"/>
                </a:solidFill>
                <a:latin typeface="Calibri"/>
                <a:cs typeface="Calibri"/>
              </a:rPr>
              <a:t>year </a:t>
            </a:r>
            <a:r>
              <a:rPr sz="2000" spc="-15" dirty="0">
                <a:solidFill>
                  <a:srgbClr val="404040"/>
                </a:solidFill>
                <a:latin typeface="Calibri"/>
                <a:cs typeface="Calibri"/>
              </a:rPr>
              <a:t>to:</a:t>
            </a:r>
            <a:endParaRPr sz="2000" dirty="0">
              <a:latin typeface="Calibri"/>
              <a:cs typeface="Calibri"/>
            </a:endParaRPr>
          </a:p>
          <a:p>
            <a:pPr marL="687388" lvl="1" indent="-287338">
              <a:buFont typeface="Arial" panose="020B0604020202020204" pitchFamily="34" charset="0"/>
              <a:buChar char="•"/>
              <a:tabLst>
                <a:tab pos="687388" algn="l"/>
              </a:tabLst>
            </a:pPr>
            <a:r>
              <a:rPr b="1" spc="-5" dirty="0">
                <a:solidFill>
                  <a:srgbClr val="404040"/>
                </a:solidFill>
                <a:latin typeface="Calibri"/>
                <a:cs typeface="Calibri"/>
              </a:rPr>
              <a:t>(a)</a:t>
            </a:r>
            <a:r>
              <a:rPr b="1" spc="355" dirty="0">
                <a:solidFill>
                  <a:srgbClr val="404040"/>
                </a:solidFill>
                <a:latin typeface="Calibri"/>
                <a:cs typeface="Calibri"/>
              </a:rPr>
              <a:t> </a:t>
            </a:r>
            <a:r>
              <a:rPr spc="-10" dirty="0">
                <a:solidFill>
                  <a:srgbClr val="404040"/>
                </a:solidFill>
                <a:latin typeface="Calibri"/>
                <a:cs typeface="Calibri"/>
              </a:rPr>
              <a:t>prevent</a:t>
            </a:r>
            <a:r>
              <a:rPr spc="-50" dirty="0">
                <a:solidFill>
                  <a:srgbClr val="404040"/>
                </a:solidFill>
                <a:latin typeface="Calibri"/>
                <a:cs typeface="Calibri"/>
              </a:rPr>
              <a:t> </a:t>
            </a:r>
            <a:r>
              <a:rPr spc="-5" dirty="0">
                <a:solidFill>
                  <a:srgbClr val="404040"/>
                </a:solidFill>
                <a:latin typeface="Calibri"/>
                <a:cs typeface="Calibri"/>
              </a:rPr>
              <a:t>COVID-19</a:t>
            </a:r>
            <a:endParaRPr dirty="0">
              <a:latin typeface="Calibri"/>
              <a:cs typeface="Calibri"/>
            </a:endParaRPr>
          </a:p>
          <a:p>
            <a:pPr marL="687388" lvl="1" indent="-287338">
              <a:buFont typeface="Arial" panose="020B0604020202020204" pitchFamily="34" charset="0"/>
              <a:buChar char="•"/>
              <a:tabLst>
                <a:tab pos="687388" algn="l"/>
              </a:tabLst>
            </a:pPr>
            <a:r>
              <a:rPr b="1" spc="-5" dirty="0">
                <a:solidFill>
                  <a:srgbClr val="404040"/>
                </a:solidFill>
                <a:latin typeface="Calibri"/>
                <a:cs typeface="Calibri"/>
              </a:rPr>
              <a:t>(b)</a:t>
            </a:r>
            <a:r>
              <a:rPr b="1" spc="370" dirty="0">
                <a:solidFill>
                  <a:srgbClr val="404040"/>
                </a:solidFill>
                <a:latin typeface="Calibri"/>
                <a:cs typeface="Calibri"/>
              </a:rPr>
              <a:t> </a:t>
            </a:r>
            <a:r>
              <a:rPr spc="-10" dirty="0">
                <a:solidFill>
                  <a:srgbClr val="404040"/>
                </a:solidFill>
                <a:latin typeface="Calibri"/>
                <a:cs typeface="Calibri"/>
              </a:rPr>
              <a:t>prepare</a:t>
            </a:r>
            <a:r>
              <a:rPr spc="-40" dirty="0">
                <a:solidFill>
                  <a:srgbClr val="404040"/>
                </a:solidFill>
                <a:latin typeface="Calibri"/>
                <a:cs typeface="Calibri"/>
              </a:rPr>
              <a:t> </a:t>
            </a:r>
            <a:r>
              <a:rPr spc="-15" dirty="0">
                <a:solidFill>
                  <a:srgbClr val="404040"/>
                </a:solidFill>
                <a:latin typeface="Calibri"/>
                <a:cs typeface="Calibri"/>
              </a:rPr>
              <a:t>for</a:t>
            </a:r>
            <a:r>
              <a:rPr dirty="0">
                <a:solidFill>
                  <a:srgbClr val="404040"/>
                </a:solidFill>
                <a:latin typeface="Calibri"/>
                <a:cs typeface="Calibri"/>
              </a:rPr>
              <a:t> </a:t>
            </a:r>
            <a:r>
              <a:rPr spc="-5" dirty="0">
                <a:solidFill>
                  <a:srgbClr val="404040"/>
                </a:solidFill>
                <a:latin typeface="Calibri"/>
                <a:cs typeface="Calibri"/>
              </a:rPr>
              <a:t>COVID-19;</a:t>
            </a:r>
            <a:r>
              <a:rPr spc="-20" dirty="0">
                <a:solidFill>
                  <a:srgbClr val="404040"/>
                </a:solidFill>
                <a:latin typeface="Calibri"/>
                <a:cs typeface="Calibri"/>
              </a:rPr>
              <a:t> </a:t>
            </a:r>
            <a:r>
              <a:rPr spc="-5" dirty="0">
                <a:solidFill>
                  <a:srgbClr val="404040"/>
                </a:solidFill>
                <a:latin typeface="Calibri"/>
                <a:cs typeface="Calibri"/>
              </a:rPr>
              <a:t>or</a:t>
            </a:r>
            <a:endParaRPr dirty="0">
              <a:latin typeface="Calibri"/>
              <a:cs typeface="Calibri"/>
            </a:endParaRPr>
          </a:p>
          <a:p>
            <a:pPr marL="687388" lvl="1" indent="-287338">
              <a:buFont typeface="Arial" panose="020B0604020202020204" pitchFamily="34" charset="0"/>
              <a:buChar char="•"/>
              <a:tabLst>
                <a:tab pos="687388" algn="l"/>
              </a:tabLst>
            </a:pPr>
            <a:r>
              <a:rPr b="1" spc="-5" dirty="0">
                <a:solidFill>
                  <a:srgbClr val="404040"/>
                </a:solidFill>
                <a:latin typeface="Calibri"/>
                <a:cs typeface="Calibri"/>
              </a:rPr>
              <a:t>(c)</a:t>
            </a:r>
            <a:r>
              <a:rPr b="1" spc="355" dirty="0">
                <a:solidFill>
                  <a:srgbClr val="404040"/>
                </a:solidFill>
                <a:latin typeface="Calibri"/>
                <a:cs typeface="Calibri"/>
              </a:rPr>
              <a:t> </a:t>
            </a:r>
            <a:r>
              <a:rPr spc="-5" dirty="0">
                <a:solidFill>
                  <a:srgbClr val="404040"/>
                </a:solidFill>
                <a:latin typeface="Calibri"/>
                <a:cs typeface="Calibri"/>
              </a:rPr>
              <a:t>respond</a:t>
            </a:r>
            <a:r>
              <a:rPr spc="-25" dirty="0">
                <a:solidFill>
                  <a:srgbClr val="404040"/>
                </a:solidFill>
                <a:latin typeface="Calibri"/>
                <a:cs typeface="Calibri"/>
              </a:rPr>
              <a:t> </a:t>
            </a:r>
            <a:r>
              <a:rPr spc="-5" dirty="0">
                <a:solidFill>
                  <a:srgbClr val="404040"/>
                </a:solidFill>
                <a:latin typeface="Calibri"/>
                <a:cs typeface="Calibri"/>
              </a:rPr>
              <a:t>to</a:t>
            </a:r>
            <a:r>
              <a:rPr spc="-35" dirty="0">
                <a:solidFill>
                  <a:srgbClr val="404040"/>
                </a:solidFill>
                <a:latin typeface="Calibri"/>
                <a:cs typeface="Calibri"/>
              </a:rPr>
              <a:t> </a:t>
            </a:r>
            <a:r>
              <a:rPr spc="-5" dirty="0">
                <a:solidFill>
                  <a:srgbClr val="404040"/>
                </a:solidFill>
                <a:latin typeface="Calibri"/>
                <a:cs typeface="Calibri"/>
              </a:rPr>
              <a:t>COVID-19</a:t>
            </a:r>
            <a:endParaRPr dirty="0">
              <a:latin typeface="Calibri"/>
              <a:cs typeface="Calibri"/>
            </a:endParaRPr>
          </a:p>
          <a:p>
            <a:pPr marL="392430" indent="-379730">
              <a:spcBef>
                <a:spcPts val="915"/>
              </a:spcBef>
              <a:buFont typeface="Arial" panose="020B0604020202020204" pitchFamily="34" charset="0"/>
              <a:buChar char="•"/>
              <a:tabLst>
                <a:tab pos="392430" algn="l"/>
              </a:tabLst>
            </a:pPr>
            <a:r>
              <a:rPr sz="2000" spc="-15" dirty="0">
                <a:solidFill>
                  <a:srgbClr val="404040"/>
                </a:solidFill>
                <a:latin typeface="Calibri"/>
                <a:cs typeface="Calibri"/>
              </a:rPr>
              <a:t>List</a:t>
            </a:r>
            <a:r>
              <a:rPr sz="2000" dirty="0">
                <a:solidFill>
                  <a:srgbClr val="404040"/>
                </a:solidFill>
                <a:latin typeface="Calibri"/>
                <a:cs typeface="Calibri"/>
              </a:rPr>
              <a:t> </a:t>
            </a:r>
            <a:r>
              <a:rPr sz="2000" spc="-5" dirty="0">
                <a:solidFill>
                  <a:srgbClr val="404040"/>
                </a:solidFill>
                <a:latin typeface="Calibri"/>
                <a:cs typeface="Calibri"/>
              </a:rPr>
              <a:t>of</a:t>
            </a:r>
            <a:r>
              <a:rPr sz="2000" dirty="0">
                <a:solidFill>
                  <a:srgbClr val="404040"/>
                </a:solidFill>
                <a:latin typeface="Calibri"/>
                <a:cs typeface="Calibri"/>
              </a:rPr>
              <a:t> </a:t>
            </a:r>
            <a:r>
              <a:rPr sz="2000" spc="-5" dirty="0">
                <a:solidFill>
                  <a:srgbClr val="404040"/>
                </a:solidFill>
                <a:latin typeface="Calibri"/>
                <a:cs typeface="Calibri"/>
              </a:rPr>
              <a:t>all</a:t>
            </a:r>
            <a:r>
              <a:rPr sz="2000" dirty="0">
                <a:solidFill>
                  <a:srgbClr val="404040"/>
                </a:solidFill>
                <a:latin typeface="Calibri"/>
                <a:cs typeface="Calibri"/>
              </a:rPr>
              <a:t> </a:t>
            </a:r>
            <a:r>
              <a:rPr sz="2000" spc="-5" dirty="0">
                <a:solidFill>
                  <a:srgbClr val="404040"/>
                </a:solidFill>
                <a:latin typeface="Calibri"/>
                <a:cs typeface="Calibri"/>
              </a:rPr>
              <a:t>activities</a:t>
            </a:r>
            <a:r>
              <a:rPr sz="2000" spc="30" dirty="0">
                <a:solidFill>
                  <a:srgbClr val="404040"/>
                </a:solidFill>
                <a:latin typeface="Calibri"/>
                <a:cs typeface="Calibri"/>
              </a:rPr>
              <a:t> </a:t>
            </a:r>
            <a:r>
              <a:rPr sz="2000" spc="-20" dirty="0">
                <a:solidFill>
                  <a:srgbClr val="404040"/>
                </a:solidFill>
                <a:latin typeface="Calibri"/>
                <a:cs typeface="Calibri"/>
              </a:rPr>
              <a:t>for</a:t>
            </a:r>
            <a:r>
              <a:rPr sz="2000" spc="-10" dirty="0">
                <a:solidFill>
                  <a:srgbClr val="404040"/>
                </a:solidFill>
                <a:latin typeface="Calibri"/>
                <a:cs typeface="Calibri"/>
              </a:rPr>
              <a:t> </a:t>
            </a:r>
            <a:r>
              <a:rPr sz="2000" spc="-5" dirty="0">
                <a:solidFill>
                  <a:srgbClr val="404040"/>
                </a:solidFill>
                <a:latin typeface="Calibri"/>
                <a:cs typeface="Calibri"/>
              </a:rPr>
              <a:t>which</a:t>
            </a:r>
            <a:r>
              <a:rPr sz="2000" spc="15" dirty="0">
                <a:solidFill>
                  <a:srgbClr val="404040"/>
                </a:solidFill>
                <a:latin typeface="Calibri"/>
                <a:cs typeface="Calibri"/>
              </a:rPr>
              <a:t> </a:t>
            </a:r>
            <a:r>
              <a:rPr sz="2000" spc="-10" dirty="0">
                <a:solidFill>
                  <a:srgbClr val="404040"/>
                </a:solidFill>
                <a:latin typeface="Calibri"/>
                <a:cs typeface="Calibri"/>
              </a:rPr>
              <a:t>IHBG-</a:t>
            </a:r>
            <a:r>
              <a:rPr lang="en-US" sz="2000" spc="-10" dirty="0">
                <a:solidFill>
                  <a:srgbClr val="404040"/>
                </a:solidFill>
                <a:latin typeface="Calibri"/>
                <a:cs typeface="Calibri"/>
              </a:rPr>
              <a:t>ARP</a:t>
            </a:r>
            <a:r>
              <a:rPr sz="2000" spc="45" dirty="0">
                <a:solidFill>
                  <a:srgbClr val="404040"/>
                </a:solidFill>
                <a:latin typeface="Calibri"/>
                <a:cs typeface="Calibri"/>
              </a:rPr>
              <a:t> </a:t>
            </a:r>
            <a:r>
              <a:rPr sz="2000" spc="-15" dirty="0">
                <a:solidFill>
                  <a:srgbClr val="404040"/>
                </a:solidFill>
                <a:latin typeface="Calibri"/>
                <a:cs typeface="Calibri"/>
              </a:rPr>
              <a:t>grant</a:t>
            </a:r>
            <a:r>
              <a:rPr sz="2000" spc="20" dirty="0">
                <a:solidFill>
                  <a:srgbClr val="404040"/>
                </a:solidFill>
                <a:latin typeface="Calibri"/>
                <a:cs typeface="Calibri"/>
              </a:rPr>
              <a:t> </a:t>
            </a:r>
            <a:r>
              <a:rPr sz="2000" spc="-5" dirty="0">
                <a:solidFill>
                  <a:srgbClr val="404040"/>
                </a:solidFill>
                <a:latin typeface="Calibri"/>
                <a:cs typeface="Calibri"/>
              </a:rPr>
              <a:t>funds</a:t>
            </a:r>
            <a:r>
              <a:rPr sz="2000" spc="-10" dirty="0">
                <a:solidFill>
                  <a:srgbClr val="404040"/>
                </a:solidFill>
                <a:latin typeface="Calibri"/>
                <a:cs typeface="Calibri"/>
              </a:rPr>
              <a:t> </a:t>
            </a:r>
            <a:r>
              <a:rPr sz="2000" spc="-15" dirty="0">
                <a:solidFill>
                  <a:srgbClr val="404040"/>
                </a:solidFill>
                <a:latin typeface="Calibri"/>
                <a:cs typeface="Calibri"/>
              </a:rPr>
              <a:t>were</a:t>
            </a:r>
            <a:r>
              <a:rPr sz="2000" spc="5" dirty="0">
                <a:solidFill>
                  <a:srgbClr val="404040"/>
                </a:solidFill>
                <a:latin typeface="Calibri"/>
                <a:cs typeface="Calibri"/>
              </a:rPr>
              <a:t> </a:t>
            </a:r>
            <a:r>
              <a:rPr sz="2000" spc="-10" dirty="0">
                <a:solidFill>
                  <a:srgbClr val="404040"/>
                </a:solidFill>
                <a:latin typeface="Calibri"/>
                <a:cs typeface="Calibri"/>
              </a:rPr>
              <a:t>expended</a:t>
            </a:r>
            <a:r>
              <a:rPr sz="2000" spc="35" dirty="0">
                <a:solidFill>
                  <a:srgbClr val="404040"/>
                </a:solidFill>
                <a:latin typeface="Calibri"/>
                <a:cs typeface="Calibri"/>
              </a:rPr>
              <a:t> </a:t>
            </a:r>
            <a:r>
              <a:rPr sz="2000" spc="-5" dirty="0">
                <a:solidFill>
                  <a:srgbClr val="404040"/>
                </a:solidFill>
                <a:latin typeface="Calibri"/>
                <a:cs typeface="Calibri"/>
              </a:rPr>
              <a:t>or </a:t>
            </a:r>
            <a:r>
              <a:rPr sz="2000" spc="-15" dirty="0">
                <a:solidFill>
                  <a:srgbClr val="404040"/>
                </a:solidFill>
                <a:latin typeface="Calibri"/>
                <a:cs typeface="Calibri"/>
              </a:rPr>
              <a:t>obligated</a:t>
            </a:r>
            <a:r>
              <a:rPr sz="2000" spc="50" dirty="0">
                <a:solidFill>
                  <a:srgbClr val="404040"/>
                </a:solidFill>
                <a:latin typeface="Calibri"/>
                <a:cs typeface="Calibri"/>
              </a:rPr>
              <a:t> </a:t>
            </a:r>
            <a:r>
              <a:rPr sz="2000" spc="-5" dirty="0">
                <a:solidFill>
                  <a:srgbClr val="404040"/>
                </a:solidFill>
                <a:latin typeface="Calibri"/>
                <a:cs typeface="Calibri"/>
              </a:rPr>
              <a:t>under</a:t>
            </a:r>
            <a:r>
              <a:rPr sz="2000" spc="5" dirty="0">
                <a:solidFill>
                  <a:srgbClr val="404040"/>
                </a:solidFill>
                <a:latin typeface="Calibri"/>
                <a:cs typeface="Calibri"/>
              </a:rPr>
              <a:t> </a:t>
            </a:r>
            <a:r>
              <a:rPr sz="2000" spc="-5" dirty="0">
                <a:solidFill>
                  <a:srgbClr val="404040"/>
                </a:solidFill>
                <a:latin typeface="Calibri"/>
                <a:cs typeface="Calibri"/>
              </a:rPr>
              <a:t>each</a:t>
            </a:r>
            <a:r>
              <a:rPr sz="2000" spc="5" dirty="0">
                <a:solidFill>
                  <a:srgbClr val="404040"/>
                </a:solidFill>
                <a:latin typeface="Calibri"/>
                <a:cs typeface="Calibri"/>
              </a:rPr>
              <a:t> </a:t>
            </a:r>
            <a:r>
              <a:rPr sz="2000" spc="-10" dirty="0">
                <a:solidFill>
                  <a:srgbClr val="404040"/>
                </a:solidFill>
                <a:latin typeface="Calibri"/>
                <a:cs typeface="Calibri"/>
              </a:rPr>
              <a:t>of</a:t>
            </a:r>
            <a:r>
              <a:rPr lang="en-US" sz="2000" dirty="0">
                <a:latin typeface="Calibri"/>
                <a:cs typeface="Calibri"/>
              </a:rPr>
              <a:t> </a:t>
            </a:r>
            <a:r>
              <a:rPr sz="2000" spc="-5" dirty="0">
                <a:solidFill>
                  <a:srgbClr val="404040"/>
                </a:solidFill>
                <a:latin typeface="Calibri"/>
                <a:cs typeface="Calibri"/>
              </a:rPr>
              <a:t>the</a:t>
            </a:r>
            <a:r>
              <a:rPr sz="2000" dirty="0">
                <a:solidFill>
                  <a:srgbClr val="404040"/>
                </a:solidFill>
                <a:latin typeface="Calibri"/>
                <a:cs typeface="Calibri"/>
              </a:rPr>
              <a:t> </a:t>
            </a:r>
            <a:r>
              <a:rPr sz="2000" spc="-15" dirty="0">
                <a:solidFill>
                  <a:srgbClr val="404040"/>
                </a:solidFill>
                <a:latin typeface="Calibri"/>
                <a:cs typeface="Calibri"/>
              </a:rPr>
              <a:t>above</a:t>
            </a:r>
            <a:r>
              <a:rPr sz="2000" spc="25" dirty="0">
                <a:solidFill>
                  <a:srgbClr val="404040"/>
                </a:solidFill>
                <a:latin typeface="Calibri"/>
                <a:cs typeface="Calibri"/>
              </a:rPr>
              <a:t> </a:t>
            </a:r>
            <a:r>
              <a:rPr sz="2000" spc="-5" dirty="0">
                <a:solidFill>
                  <a:srgbClr val="404040"/>
                </a:solidFill>
                <a:latin typeface="Calibri"/>
                <a:cs typeface="Calibri"/>
              </a:rPr>
              <a:t>eligible</a:t>
            </a:r>
            <a:r>
              <a:rPr sz="2000" spc="40" dirty="0">
                <a:solidFill>
                  <a:srgbClr val="404040"/>
                </a:solidFill>
                <a:latin typeface="Calibri"/>
                <a:cs typeface="Calibri"/>
              </a:rPr>
              <a:t> </a:t>
            </a:r>
            <a:r>
              <a:rPr sz="2000" spc="-10" dirty="0">
                <a:solidFill>
                  <a:srgbClr val="404040"/>
                </a:solidFill>
                <a:latin typeface="Calibri"/>
                <a:cs typeface="Calibri"/>
              </a:rPr>
              <a:t>purpose</a:t>
            </a:r>
            <a:r>
              <a:rPr sz="2000" spc="-5" dirty="0">
                <a:solidFill>
                  <a:srgbClr val="404040"/>
                </a:solidFill>
                <a:latin typeface="Calibri"/>
                <a:cs typeface="Calibri"/>
              </a:rPr>
              <a:t> </a:t>
            </a:r>
            <a:r>
              <a:rPr sz="2000" spc="-10" dirty="0">
                <a:solidFill>
                  <a:srgbClr val="404040"/>
                </a:solidFill>
                <a:latin typeface="Calibri"/>
                <a:cs typeface="Calibri"/>
              </a:rPr>
              <a:t>categories,</a:t>
            </a:r>
            <a:r>
              <a:rPr sz="2000" spc="20" dirty="0">
                <a:solidFill>
                  <a:srgbClr val="404040"/>
                </a:solidFill>
                <a:latin typeface="Calibri"/>
                <a:cs typeface="Calibri"/>
              </a:rPr>
              <a:t> </a:t>
            </a:r>
            <a:r>
              <a:rPr sz="2000" spc="-5" dirty="0">
                <a:solidFill>
                  <a:srgbClr val="404040"/>
                </a:solidFill>
                <a:latin typeface="Calibri"/>
                <a:cs typeface="Calibri"/>
              </a:rPr>
              <a:t>including:</a:t>
            </a:r>
            <a:endParaRPr sz="2000" dirty="0">
              <a:latin typeface="Calibri"/>
              <a:cs typeface="Calibri"/>
            </a:endParaRPr>
          </a:p>
          <a:p>
            <a:pPr marL="574675" lvl="1" indent="-234950">
              <a:buFont typeface="Arial" panose="020B0604020202020204" pitchFamily="34" charset="0"/>
              <a:buChar char="•"/>
              <a:tabLst>
                <a:tab pos="306070" algn="l"/>
              </a:tabLst>
            </a:pPr>
            <a:r>
              <a:rPr lang="en-US" sz="2000" b="1" spc="-5" dirty="0">
                <a:solidFill>
                  <a:srgbClr val="404040"/>
                </a:solidFill>
                <a:latin typeface="Calibri"/>
                <a:cs typeface="Calibri"/>
              </a:rPr>
              <a:t> </a:t>
            </a:r>
            <a:r>
              <a:rPr sz="1900" spc="-5" dirty="0">
                <a:solidFill>
                  <a:srgbClr val="404040"/>
                </a:solidFill>
                <a:latin typeface="Calibri"/>
                <a:cs typeface="Calibri"/>
              </a:rPr>
              <a:t>description of</a:t>
            </a:r>
            <a:r>
              <a:rPr sz="1900" spc="-15" dirty="0">
                <a:solidFill>
                  <a:srgbClr val="404040"/>
                </a:solidFill>
                <a:latin typeface="Calibri"/>
                <a:cs typeface="Calibri"/>
              </a:rPr>
              <a:t> </a:t>
            </a:r>
            <a:r>
              <a:rPr sz="1900" dirty="0">
                <a:solidFill>
                  <a:srgbClr val="404040"/>
                </a:solidFill>
                <a:latin typeface="Calibri"/>
                <a:cs typeface="Calibri"/>
              </a:rPr>
              <a:t>the</a:t>
            </a:r>
            <a:r>
              <a:rPr sz="1900" spc="-5" dirty="0">
                <a:solidFill>
                  <a:srgbClr val="404040"/>
                </a:solidFill>
                <a:latin typeface="Calibri"/>
                <a:cs typeface="Calibri"/>
              </a:rPr>
              <a:t> </a:t>
            </a:r>
            <a:r>
              <a:rPr sz="1900" spc="-15" dirty="0">
                <a:solidFill>
                  <a:srgbClr val="404040"/>
                </a:solidFill>
                <a:latin typeface="Calibri"/>
                <a:cs typeface="Calibri"/>
              </a:rPr>
              <a:t>activity,</a:t>
            </a:r>
            <a:r>
              <a:rPr sz="1900" spc="-10" dirty="0">
                <a:solidFill>
                  <a:srgbClr val="404040"/>
                </a:solidFill>
                <a:latin typeface="Calibri"/>
                <a:cs typeface="Calibri"/>
              </a:rPr>
              <a:t> </a:t>
            </a:r>
            <a:r>
              <a:rPr sz="1900" spc="-5" dirty="0">
                <a:solidFill>
                  <a:srgbClr val="404040"/>
                </a:solidFill>
                <a:latin typeface="Calibri"/>
                <a:cs typeface="Calibri"/>
              </a:rPr>
              <a:t>including</a:t>
            </a:r>
            <a:r>
              <a:rPr sz="1900" spc="-30" dirty="0">
                <a:solidFill>
                  <a:srgbClr val="404040"/>
                </a:solidFill>
                <a:latin typeface="Calibri"/>
                <a:cs typeface="Calibri"/>
              </a:rPr>
              <a:t> </a:t>
            </a:r>
            <a:r>
              <a:rPr sz="1900" dirty="0">
                <a:solidFill>
                  <a:srgbClr val="404040"/>
                </a:solidFill>
                <a:latin typeface="Calibri"/>
                <a:cs typeface="Calibri"/>
              </a:rPr>
              <a:t>whether</a:t>
            </a:r>
            <a:r>
              <a:rPr sz="1900" spc="-35" dirty="0">
                <a:solidFill>
                  <a:srgbClr val="404040"/>
                </a:solidFill>
                <a:latin typeface="Calibri"/>
                <a:cs typeface="Calibri"/>
              </a:rPr>
              <a:t> </a:t>
            </a:r>
            <a:r>
              <a:rPr sz="1900" dirty="0">
                <a:solidFill>
                  <a:srgbClr val="404040"/>
                </a:solidFill>
                <a:latin typeface="Calibri"/>
                <a:cs typeface="Calibri"/>
              </a:rPr>
              <a:t>the</a:t>
            </a:r>
            <a:r>
              <a:rPr sz="1900" spc="-5" dirty="0">
                <a:solidFill>
                  <a:srgbClr val="404040"/>
                </a:solidFill>
                <a:latin typeface="Calibri"/>
                <a:cs typeface="Calibri"/>
              </a:rPr>
              <a:t> </a:t>
            </a:r>
            <a:r>
              <a:rPr sz="1900" dirty="0">
                <a:solidFill>
                  <a:srgbClr val="404040"/>
                </a:solidFill>
                <a:latin typeface="Calibri"/>
                <a:cs typeface="Calibri"/>
              </a:rPr>
              <a:t>activity</a:t>
            </a:r>
            <a:r>
              <a:rPr sz="1900" spc="-10" dirty="0">
                <a:solidFill>
                  <a:srgbClr val="404040"/>
                </a:solidFill>
                <a:latin typeface="Calibri"/>
                <a:cs typeface="Calibri"/>
              </a:rPr>
              <a:t> </a:t>
            </a:r>
            <a:r>
              <a:rPr sz="1900" dirty="0">
                <a:solidFill>
                  <a:srgbClr val="404040"/>
                </a:solidFill>
                <a:latin typeface="Calibri"/>
                <a:cs typeface="Calibri"/>
              </a:rPr>
              <a:t>is:</a:t>
            </a:r>
            <a:endParaRPr sz="1900" dirty="0">
              <a:latin typeface="Calibri"/>
              <a:cs typeface="Calibri"/>
            </a:endParaRPr>
          </a:p>
          <a:p>
            <a:pPr marL="1141413" lvl="2" indent="-339725">
              <a:buFont typeface="Arial" panose="020B0604020202020204" pitchFamily="34" charset="0"/>
              <a:buChar char="•"/>
              <a:tabLst>
                <a:tab pos="488950" algn="l"/>
              </a:tabLst>
            </a:pPr>
            <a:r>
              <a:rPr b="1" dirty="0">
                <a:solidFill>
                  <a:srgbClr val="404040"/>
                </a:solidFill>
                <a:latin typeface="Calibri"/>
                <a:cs typeface="Calibri"/>
              </a:rPr>
              <a:t>(i)</a:t>
            </a:r>
            <a:r>
              <a:rPr b="1" spc="355" dirty="0">
                <a:solidFill>
                  <a:srgbClr val="404040"/>
                </a:solidFill>
                <a:latin typeface="Calibri"/>
                <a:cs typeface="Calibri"/>
              </a:rPr>
              <a:t> </a:t>
            </a:r>
            <a:r>
              <a:rPr dirty="0">
                <a:solidFill>
                  <a:srgbClr val="404040"/>
                </a:solidFill>
                <a:latin typeface="Calibri"/>
                <a:cs typeface="Calibri"/>
              </a:rPr>
              <a:t>eligible</a:t>
            </a:r>
            <a:r>
              <a:rPr spc="-40" dirty="0">
                <a:solidFill>
                  <a:srgbClr val="404040"/>
                </a:solidFill>
                <a:latin typeface="Calibri"/>
                <a:cs typeface="Calibri"/>
              </a:rPr>
              <a:t> </a:t>
            </a:r>
            <a:r>
              <a:rPr dirty="0">
                <a:solidFill>
                  <a:srgbClr val="404040"/>
                </a:solidFill>
                <a:latin typeface="Calibri"/>
                <a:cs typeface="Calibri"/>
              </a:rPr>
              <a:t>under</a:t>
            </a:r>
            <a:r>
              <a:rPr spc="-40" dirty="0">
                <a:solidFill>
                  <a:srgbClr val="404040"/>
                </a:solidFill>
                <a:latin typeface="Calibri"/>
                <a:cs typeface="Calibri"/>
              </a:rPr>
              <a:t> </a:t>
            </a:r>
            <a:r>
              <a:rPr dirty="0">
                <a:solidFill>
                  <a:srgbClr val="404040"/>
                </a:solidFill>
                <a:latin typeface="Calibri"/>
                <a:cs typeface="Calibri"/>
              </a:rPr>
              <a:t>the</a:t>
            </a:r>
            <a:r>
              <a:rPr spc="-15" dirty="0">
                <a:solidFill>
                  <a:srgbClr val="404040"/>
                </a:solidFill>
                <a:latin typeface="Calibri"/>
                <a:cs typeface="Calibri"/>
              </a:rPr>
              <a:t> </a:t>
            </a:r>
            <a:r>
              <a:rPr spc="-5" dirty="0">
                <a:solidFill>
                  <a:srgbClr val="404040"/>
                </a:solidFill>
                <a:latin typeface="Calibri"/>
                <a:cs typeface="Calibri"/>
              </a:rPr>
              <a:t>IHBG </a:t>
            </a:r>
            <a:r>
              <a:rPr spc="-10" dirty="0">
                <a:solidFill>
                  <a:srgbClr val="404040"/>
                </a:solidFill>
                <a:latin typeface="Calibri"/>
                <a:cs typeface="Calibri"/>
              </a:rPr>
              <a:t>program;</a:t>
            </a:r>
            <a:r>
              <a:rPr spc="-40" dirty="0">
                <a:solidFill>
                  <a:srgbClr val="404040"/>
                </a:solidFill>
                <a:latin typeface="Calibri"/>
                <a:cs typeface="Calibri"/>
              </a:rPr>
              <a:t> </a:t>
            </a:r>
            <a:r>
              <a:rPr spc="-5" dirty="0">
                <a:solidFill>
                  <a:srgbClr val="404040"/>
                </a:solidFill>
                <a:latin typeface="Calibri"/>
                <a:cs typeface="Calibri"/>
              </a:rPr>
              <a:t>or</a:t>
            </a:r>
            <a:endParaRPr dirty="0">
              <a:latin typeface="Calibri"/>
              <a:cs typeface="Calibri"/>
            </a:endParaRPr>
          </a:p>
          <a:p>
            <a:pPr marL="1141413" marR="402590" lvl="2" indent="-339725">
              <a:spcBef>
                <a:spcPts val="605"/>
              </a:spcBef>
              <a:buFont typeface="Arial" panose="020B0604020202020204" pitchFamily="34" charset="0"/>
              <a:buChar char="•"/>
              <a:tabLst>
                <a:tab pos="488950" algn="l"/>
              </a:tabLst>
            </a:pPr>
            <a:r>
              <a:rPr b="1" dirty="0">
                <a:solidFill>
                  <a:srgbClr val="404040"/>
                </a:solidFill>
                <a:latin typeface="Calibri"/>
                <a:cs typeface="Calibri"/>
              </a:rPr>
              <a:t>(ii) </a:t>
            </a:r>
            <a:r>
              <a:rPr dirty="0">
                <a:solidFill>
                  <a:srgbClr val="404040"/>
                </a:solidFill>
                <a:latin typeface="Calibri"/>
                <a:cs typeface="Calibri"/>
              </a:rPr>
              <a:t>an eligible activity </a:t>
            </a:r>
            <a:r>
              <a:rPr spc="-10" dirty="0">
                <a:solidFill>
                  <a:srgbClr val="404040"/>
                </a:solidFill>
                <a:latin typeface="Calibri"/>
                <a:cs typeface="Calibri"/>
              </a:rPr>
              <a:t>pursuant </a:t>
            </a:r>
            <a:r>
              <a:rPr spc="-5" dirty="0">
                <a:solidFill>
                  <a:srgbClr val="404040"/>
                </a:solidFill>
                <a:latin typeface="Calibri"/>
                <a:cs typeface="Calibri"/>
              </a:rPr>
              <a:t>to </a:t>
            </a:r>
            <a:r>
              <a:rPr dirty="0">
                <a:solidFill>
                  <a:srgbClr val="404040"/>
                </a:solidFill>
                <a:latin typeface="Calibri"/>
                <a:cs typeface="Calibri"/>
              </a:rPr>
              <a:t>a </a:t>
            </a:r>
            <a:r>
              <a:rPr spc="-10" dirty="0">
                <a:solidFill>
                  <a:srgbClr val="404040"/>
                </a:solidFill>
                <a:latin typeface="Calibri"/>
                <a:cs typeface="Calibri"/>
              </a:rPr>
              <a:t>waivers </a:t>
            </a:r>
            <a:r>
              <a:rPr spc="-5" dirty="0">
                <a:solidFill>
                  <a:srgbClr val="404040"/>
                </a:solidFill>
                <a:latin typeface="Calibri"/>
                <a:cs typeface="Calibri"/>
              </a:rPr>
              <a:t>and </a:t>
            </a:r>
            <a:r>
              <a:rPr spc="-10" dirty="0">
                <a:solidFill>
                  <a:srgbClr val="404040"/>
                </a:solidFill>
                <a:latin typeface="Calibri"/>
                <a:cs typeface="Calibri"/>
              </a:rPr>
              <a:t>alternative requirement </a:t>
            </a:r>
            <a:r>
              <a:rPr spc="-5" dirty="0">
                <a:solidFill>
                  <a:srgbClr val="404040"/>
                </a:solidFill>
                <a:latin typeface="Calibri"/>
                <a:cs typeface="Calibri"/>
              </a:rPr>
              <a:t>set </a:t>
            </a:r>
            <a:r>
              <a:rPr spc="-10" dirty="0">
                <a:solidFill>
                  <a:srgbClr val="404040"/>
                </a:solidFill>
                <a:latin typeface="Calibri"/>
                <a:cs typeface="Calibri"/>
              </a:rPr>
              <a:t>forth </a:t>
            </a:r>
            <a:r>
              <a:rPr dirty="0">
                <a:solidFill>
                  <a:srgbClr val="404040"/>
                </a:solidFill>
                <a:latin typeface="Calibri"/>
                <a:cs typeface="Calibri"/>
              </a:rPr>
              <a:t>in PIH Notice </a:t>
            </a:r>
            <a:r>
              <a:rPr lang="en-US" dirty="0">
                <a:solidFill>
                  <a:srgbClr val="404040"/>
                </a:solidFill>
                <a:latin typeface="Calibri"/>
                <a:cs typeface="Calibri"/>
              </a:rPr>
              <a:t>2021-14</a:t>
            </a:r>
            <a:r>
              <a:rPr dirty="0">
                <a:solidFill>
                  <a:srgbClr val="404040"/>
                </a:solidFill>
                <a:latin typeface="Calibri"/>
                <a:cs typeface="Calibri"/>
              </a:rPr>
              <a:t> </a:t>
            </a:r>
            <a:r>
              <a:rPr spc="-370" dirty="0">
                <a:solidFill>
                  <a:srgbClr val="404040"/>
                </a:solidFill>
                <a:latin typeface="Calibri"/>
                <a:cs typeface="Calibri"/>
              </a:rPr>
              <a:t> </a:t>
            </a:r>
            <a:r>
              <a:rPr spc="-10" dirty="0">
                <a:solidFill>
                  <a:srgbClr val="404040"/>
                </a:solidFill>
                <a:latin typeface="Calibri"/>
                <a:cs typeface="Calibri"/>
              </a:rPr>
              <a:t>related</a:t>
            </a:r>
            <a:r>
              <a:rPr spc="-30" dirty="0">
                <a:solidFill>
                  <a:srgbClr val="404040"/>
                </a:solidFill>
                <a:latin typeface="Calibri"/>
                <a:cs typeface="Calibri"/>
              </a:rPr>
              <a:t> </a:t>
            </a:r>
            <a:r>
              <a:rPr spc="-5" dirty="0">
                <a:solidFill>
                  <a:srgbClr val="404040"/>
                </a:solidFill>
                <a:latin typeface="Calibri"/>
                <a:cs typeface="Calibri"/>
              </a:rPr>
              <a:t>to </a:t>
            </a:r>
            <a:r>
              <a:rPr spc="-10" dirty="0">
                <a:solidFill>
                  <a:srgbClr val="404040"/>
                </a:solidFill>
                <a:latin typeface="Calibri"/>
                <a:cs typeface="Calibri"/>
              </a:rPr>
              <a:t>prevention,</a:t>
            </a:r>
            <a:r>
              <a:rPr spc="-40" dirty="0">
                <a:solidFill>
                  <a:srgbClr val="404040"/>
                </a:solidFill>
                <a:latin typeface="Calibri"/>
                <a:cs typeface="Calibri"/>
              </a:rPr>
              <a:t> </a:t>
            </a:r>
            <a:r>
              <a:rPr spc="-10" dirty="0">
                <a:solidFill>
                  <a:srgbClr val="404040"/>
                </a:solidFill>
                <a:latin typeface="Calibri"/>
                <a:cs typeface="Calibri"/>
              </a:rPr>
              <a:t>preparation</a:t>
            </a:r>
            <a:r>
              <a:rPr spc="-45" dirty="0">
                <a:solidFill>
                  <a:srgbClr val="404040"/>
                </a:solidFill>
                <a:latin typeface="Calibri"/>
                <a:cs typeface="Calibri"/>
              </a:rPr>
              <a:t> for,</a:t>
            </a:r>
            <a:r>
              <a:rPr spc="-5" dirty="0">
                <a:solidFill>
                  <a:srgbClr val="404040"/>
                </a:solidFill>
                <a:latin typeface="Calibri"/>
                <a:cs typeface="Calibri"/>
              </a:rPr>
              <a:t> </a:t>
            </a:r>
            <a:r>
              <a:rPr dirty="0">
                <a:solidFill>
                  <a:srgbClr val="404040"/>
                </a:solidFill>
                <a:latin typeface="Calibri"/>
                <a:cs typeface="Calibri"/>
              </a:rPr>
              <a:t>and</a:t>
            </a:r>
            <a:r>
              <a:rPr spc="-20" dirty="0">
                <a:solidFill>
                  <a:srgbClr val="404040"/>
                </a:solidFill>
                <a:latin typeface="Calibri"/>
                <a:cs typeface="Calibri"/>
              </a:rPr>
              <a:t> </a:t>
            </a:r>
            <a:r>
              <a:rPr spc="-5" dirty="0">
                <a:solidFill>
                  <a:srgbClr val="404040"/>
                </a:solidFill>
                <a:latin typeface="Calibri"/>
                <a:cs typeface="Calibri"/>
              </a:rPr>
              <a:t>response</a:t>
            </a:r>
            <a:r>
              <a:rPr spc="-20" dirty="0">
                <a:solidFill>
                  <a:srgbClr val="404040"/>
                </a:solidFill>
                <a:latin typeface="Calibri"/>
                <a:cs typeface="Calibri"/>
              </a:rPr>
              <a:t> </a:t>
            </a:r>
            <a:r>
              <a:rPr spc="-5" dirty="0">
                <a:solidFill>
                  <a:srgbClr val="404040"/>
                </a:solidFill>
                <a:latin typeface="Calibri"/>
                <a:cs typeface="Calibri"/>
              </a:rPr>
              <a:t>to</a:t>
            </a:r>
            <a:r>
              <a:rPr spc="-15" dirty="0">
                <a:solidFill>
                  <a:srgbClr val="404040"/>
                </a:solidFill>
                <a:latin typeface="Calibri"/>
                <a:cs typeface="Calibri"/>
              </a:rPr>
              <a:t> </a:t>
            </a:r>
            <a:r>
              <a:rPr spc="-5" dirty="0">
                <a:solidFill>
                  <a:srgbClr val="404040"/>
                </a:solidFill>
                <a:latin typeface="Calibri"/>
                <a:cs typeface="Calibri"/>
              </a:rPr>
              <a:t>COVID-19.</a:t>
            </a:r>
            <a:endParaRPr dirty="0">
              <a:latin typeface="Calibri"/>
              <a:cs typeface="Calibri"/>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74</a:t>
            </a:fld>
            <a:endParaRPr lang="en-US" dirty="0"/>
          </a:p>
        </p:txBody>
      </p:sp>
    </p:spTree>
    <p:extLst>
      <p:ext uri="{BB962C8B-B14F-4D97-AF65-F5344CB8AC3E}">
        <p14:creationId xmlns:p14="http://schemas.microsoft.com/office/powerpoint/2010/main" val="3722038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9" y="472443"/>
            <a:ext cx="9052502" cy="757555"/>
          </a:xfrm>
          <a:prstGeom prst="rect">
            <a:avLst/>
          </a:prstGeom>
        </p:spPr>
        <p:txBody>
          <a:bodyPr vert="horz" wrap="square" lIns="0" tIns="12700" rIns="0" bIns="0" rtlCol="0">
            <a:spAutoFit/>
          </a:bodyPr>
          <a:lstStyle/>
          <a:p>
            <a:pPr marL="12700">
              <a:lnSpc>
                <a:spcPct val="100000"/>
              </a:lnSpc>
              <a:spcBef>
                <a:spcPts val="100"/>
              </a:spcBef>
            </a:pPr>
            <a:r>
              <a:rPr spc="-55" dirty="0"/>
              <a:t>Reporting</a:t>
            </a:r>
            <a:r>
              <a:rPr spc="-170" dirty="0"/>
              <a:t> </a:t>
            </a:r>
            <a:r>
              <a:rPr spc="-65" dirty="0"/>
              <a:t>Requirements</a:t>
            </a:r>
          </a:p>
        </p:txBody>
      </p:sp>
      <p:sp>
        <p:nvSpPr>
          <p:cNvPr id="3" name="object 3"/>
          <p:cNvSpPr txBox="1"/>
          <p:nvPr/>
        </p:nvSpPr>
        <p:spPr>
          <a:xfrm>
            <a:off x="672028" y="1752546"/>
            <a:ext cx="10730429" cy="3429144"/>
          </a:xfrm>
          <a:prstGeom prst="rect">
            <a:avLst/>
          </a:prstGeom>
        </p:spPr>
        <p:txBody>
          <a:bodyPr vert="horz" wrap="square" lIns="0" tIns="160020" rIns="0" bIns="0" rtlCol="0">
            <a:spAutoFit/>
          </a:bodyPr>
          <a:lstStyle/>
          <a:p>
            <a:pPr marL="12700">
              <a:lnSpc>
                <a:spcPct val="100000"/>
              </a:lnSpc>
              <a:spcBef>
                <a:spcPts val="1260"/>
              </a:spcBef>
            </a:pPr>
            <a:r>
              <a:rPr sz="2000" spc="-10" dirty="0">
                <a:solidFill>
                  <a:srgbClr val="404040"/>
                </a:solidFill>
                <a:latin typeface="Calibri"/>
                <a:cs typeface="Calibri"/>
              </a:rPr>
              <a:t>Abbreviated </a:t>
            </a:r>
            <a:r>
              <a:rPr sz="2000" dirty="0">
                <a:solidFill>
                  <a:srgbClr val="404040"/>
                </a:solidFill>
                <a:latin typeface="Calibri"/>
                <a:cs typeface="Calibri"/>
              </a:rPr>
              <a:t>APR</a:t>
            </a:r>
            <a:r>
              <a:rPr sz="2000" spc="-5" dirty="0">
                <a:solidFill>
                  <a:srgbClr val="404040"/>
                </a:solidFill>
                <a:latin typeface="Calibri"/>
                <a:cs typeface="Calibri"/>
              </a:rPr>
              <a:t> (continued)</a:t>
            </a:r>
            <a:endParaRPr sz="2000" dirty="0">
              <a:latin typeface="Calibri"/>
              <a:cs typeface="Calibri"/>
            </a:endParaRPr>
          </a:p>
          <a:p>
            <a:pPr marL="392430" indent="-379730">
              <a:lnSpc>
                <a:spcPts val="2280"/>
              </a:lnSpc>
              <a:spcBef>
                <a:spcPts val="1160"/>
              </a:spcBef>
              <a:buFont typeface="Calibri"/>
              <a:buAutoNum type="alphaLcParenBoth" startAt="3"/>
              <a:tabLst>
                <a:tab pos="392430" algn="l"/>
              </a:tabLst>
            </a:pPr>
            <a:r>
              <a:rPr sz="2000" dirty="0">
                <a:solidFill>
                  <a:srgbClr val="404040"/>
                </a:solidFill>
                <a:latin typeface="Calibri"/>
                <a:cs typeface="Calibri"/>
              </a:rPr>
              <a:t>an</a:t>
            </a:r>
            <a:r>
              <a:rPr sz="2000" spc="-5" dirty="0">
                <a:solidFill>
                  <a:srgbClr val="404040"/>
                </a:solidFill>
                <a:latin typeface="Calibri"/>
                <a:cs typeface="Calibri"/>
              </a:rPr>
              <a:t> </a:t>
            </a:r>
            <a:r>
              <a:rPr sz="2000" spc="-10" dirty="0">
                <a:solidFill>
                  <a:srgbClr val="404040"/>
                </a:solidFill>
                <a:latin typeface="Calibri"/>
                <a:cs typeface="Calibri"/>
              </a:rPr>
              <a:t>explanation</a:t>
            </a:r>
            <a:r>
              <a:rPr sz="2000" spc="20" dirty="0">
                <a:solidFill>
                  <a:srgbClr val="404040"/>
                </a:solidFill>
                <a:latin typeface="Calibri"/>
                <a:cs typeface="Calibri"/>
              </a:rPr>
              <a:t> </a:t>
            </a:r>
            <a:r>
              <a:rPr sz="2000" dirty="0">
                <a:solidFill>
                  <a:srgbClr val="404040"/>
                </a:solidFill>
                <a:latin typeface="Calibri"/>
                <a:cs typeface="Calibri"/>
              </a:rPr>
              <a:t>of</a:t>
            </a:r>
            <a:r>
              <a:rPr sz="2000" spc="-5" dirty="0">
                <a:solidFill>
                  <a:srgbClr val="404040"/>
                </a:solidFill>
                <a:latin typeface="Calibri"/>
                <a:cs typeface="Calibri"/>
              </a:rPr>
              <a:t> how</a:t>
            </a:r>
            <a:r>
              <a:rPr sz="2000" spc="-25" dirty="0">
                <a:solidFill>
                  <a:srgbClr val="404040"/>
                </a:solidFill>
                <a:latin typeface="Calibri"/>
                <a:cs typeface="Calibri"/>
              </a:rPr>
              <a:t> </a:t>
            </a:r>
            <a:r>
              <a:rPr sz="2000" dirty="0">
                <a:solidFill>
                  <a:srgbClr val="404040"/>
                </a:solidFill>
                <a:latin typeface="Calibri"/>
                <a:cs typeface="Calibri"/>
              </a:rPr>
              <a:t>the</a:t>
            </a:r>
            <a:r>
              <a:rPr sz="2000" spc="10" dirty="0">
                <a:solidFill>
                  <a:srgbClr val="404040"/>
                </a:solidFill>
                <a:latin typeface="Calibri"/>
                <a:cs typeface="Calibri"/>
              </a:rPr>
              <a:t> </a:t>
            </a:r>
            <a:r>
              <a:rPr sz="2000" dirty="0">
                <a:solidFill>
                  <a:srgbClr val="404040"/>
                </a:solidFill>
                <a:latin typeface="Calibri"/>
                <a:cs typeface="Calibri"/>
              </a:rPr>
              <a:t>activity</a:t>
            </a:r>
            <a:r>
              <a:rPr sz="2000" spc="5" dirty="0">
                <a:solidFill>
                  <a:srgbClr val="404040"/>
                </a:solidFill>
                <a:latin typeface="Calibri"/>
                <a:cs typeface="Calibri"/>
              </a:rPr>
              <a:t> </a:t>
            </a:r>
            <a:r>
              <a:rPr sz="2000" spc="-5" dirty="0">
                <a:solidFill>
                  <a:srgbClr val="404040"/>
                </a:solidFill>
                <a:latin typeface="Calibri"/>
                <a:cs typeface="Calibri"/>
              </a:rPr>
              <a:t>addresses</a:t>
            </a:r>
            <a:r>
              <a:rPr sz="2000" spc="10" dirty="0">
                <a:solidFill>
                  <a:srgbClr val="404040"/>
                </a:solidFill>
                <a:latin typeface="Calibri"/>
                <a:cs typeface="Calibri"/>
              </a:rPr>
              <a:t> </a:t>
            </a:r>
            <a:r>
              <a:rPr sz="2000" dirty="0">
                <a:solidFill>
                  <a:srgbClr val="404040"/>
                </a:solidFill>
                <a:latin typeface="Calibri"/>
                <a:cs typeface="Calibri"/>
              </a:rPr>
              <a:t>one</a:t>
            </a:r>
            <a:r>
              <a:rPr sz="2000" spc="-5" dirty="0">
                <a:solidFill>
                  <a:srgbClr val="404040"/>
                </a:solidFill>
                <a:latin typeface="Calibri"/>
                <a:cs typeface="Calibri"/>
              </a:rPr>
              <a:t> </a:t>
            </a:r>
            <a:r>
              <a:rPr sz="2000" dirty="0">
                <a:solidFill>
                  <a:srgbClr val="404040"/>
                </a:solidFill>
                <a:latin typeface="Calibri"/>
                <a:cs typeface="Calibri"/>
              </a:rPr>
              <a:t>or</a:t>
            </a:r>
            <a:r>
              <a:rPr sz="2000" spc="-15" dirty="0">
                <a:solidFill>
                  <a:srgbClr val="404040"/>
                </a:solidFill>
                <a:latin typeface="Calibri"/>
                <a:cs typeface="Calibri"/>
              </a:rPr>
              <a:t> </a:t>
            </a:r>
            <a:r>
              <a:rPr sz="2000" spc="-10" dirty="0">
                <a:solidFill>
                  <a:srgbClr val="404040"/>
                </a:solidFill>
                <a:latin typeface="Calibri"/>
                <a:cs typeface="Calibri"/>
              </a:rPr>
              <a:t>more</a:t>
            </a:r>
            <a:r>
              <a:rPr sz="2000" spc="10" dirty="0">
                <a:solidFill>
                  <a:srgbClr val="404040"/>
                </a:solidFill>
                <a:latin typeface="Calibri"/>
                <a:cs typeface="Calibri"/>
              </a:rPr>
              <a:t> </a:t>
            </a:r>
            <a:r>
              <a:rPr sz="2000" dirty="0">
                <a:solidFill>
                  <a:srgbClr val="404040"/>
                </a:solidFill>
                <a:latin typeface="Calibri"/>
                <a:cs typeface="Calibri"/>
              </a:rPr>
              <a:t>of</a:t>
            </a:r>
            <a:r>
              <a:rPr sz="2000" spc="-10" dirty="0">
                <a:solidFill>
                  <a:srgbClr val="404040"/>
                </a:solidFill>
                <a:latin typeface="Calibri"/>
                <a:cs typeface="Calibri"/>
              </a:rPr>
              <a:t> </a:t>
            </a:r>
            <a:r>
              <a:rPr sz="2000" dirty="0">
                <a:solidFill>
                  <a:srgbClr val="404040"/>
                </a:solidFill>
                <a:latin typeface="Calibri"/>
                <a:cs typeface="Calibri"/>
              </a:rPr>
              <a:t>the</a:t>
            </a:r>
            <a:r>
              <a:rPr sz="2000" spc="5" dirty="0">
                <a:solidFill>
                  <a:srgbClr val="404040"/>
                </a:solidFill>
                <a:latin typeface="Calibri"/>
                <a:cs typeface="Calibri"/>
              </a:rPr>
              <a:t> </a:t>
            </a:r>
            <a:r>
              <a:rPr sz="2000" spc="-5" dirty="0">
                <a:solidFill>
                  <a:srgbClr val="404040"/>
                </a:solidFill>
                <a:latin typeface="Calibri"/>
                <a:cs typeface="Calibri"/>
              </a:rPr>
              <a:t>eligible</a:t>
            </a:r>
            <a:r>
              <a:rPr sz="2000" spc="15" dirty="0">
                <a:solidFill>
                  <a:srgbClr val="404040"/>
                </a:solidFill>
                <a:latin typeface="Calibri"/>
                <a:cs typeface="Calibri"/>
              </a:rPr>
              <a:t> </a:t>
            </a:r>
            <a:r>
              <a:rPr sz="2000" spc="-5" dirty="0">
                <a:solidFill>
                  <a:srgbClr val="404040"/>
                </a:solidFill>
                <a:latin typeface="Calibri"/>
                <a:cs typeface="Calibri"/>
              </a:rPr>
              <a:t>purposes</a:t>
            </a:r>
            <a:r>
              <a:rPr sz="2000" spc="-15" dirty="0">
                <a:solidFill>
                  <a:srgbClr val="404040"/>
                </a:solidFill>
                <a:latin typeface="Calibri"/>
                <a:cs typeface="Calibri"/>
              </a:rPr>
              <a:t> </a:t>
            </a:r>
            <a:r>
              <a:rPr sz="2000" spc="-5" dirty="0">
                <a:solidFill>
                  <a:srgbClr val="404040"/>
                </a:solidFill>
                <a:latin typeface="Calibri"/>
                <a:cs typeface="Calibri"/>
              </a:rPr>
              <a:t>identified</a:t>
            </a:r>
            <a:r>
              <a:rPr lang="en-US" sz="2000" spc="-5" dirty="0">
                <a:solidFill>
                  <a:srgbClr val="404040"/>
                </a:solidFill>
                <a:latin typeface="Calibri"/>
                <a:cs typeface="Calibri"/>
              </a:rPr>
              <a:t> </a:t>
            </a:r>
            <a:r>
              <a:rPr sz="2000" dirty="0">
                <a:solidFill>
                  <a:srgbClr val="404040"/>
                </a:solidFill>
                <a:latin typeface="Calibri"/>
                <a:cs typeface="Calibri"/>
              </a:rPr>
              <a:t>in</a:t>
            </a:r>
            <a:r>
              <a:rPr sz="2000" spc="-45" dirty="0">
                <a:solidFill>
                  <a:srgbClr val="404040"/>
                </a:solidFill>
                <a:latin typeface="Calibri"/>
                <a:cs typeface="Calibri"/>
              </a:rPr>
              <a:t> </a:t>
            </a:r>
            <a:r>
              <a:rPr sz="2000" dirty="0">
                <a:solidFill>
                  <a:srgbClr val="404040"/>
                </a:solidFill>
                <a:latin typeface="Calibri"/>
                <a:cs typeface="Calibri"/>
              </a:rPr>
              <a:t>(2),</a:t>
            </a:r>
            <a:r>
              <a:rPr sz="2000" spc="-65" dirty="0">
                <a:solidFill>
                  <a:srgbClr val="404040"/>
                </a:solidFill>
                <a:latin typeface="Calibri"/>
                <a:cs typeface="Calibri"/>
              </a:rPr>
              <a:t> </a:t>
            </a:r>
            <a:r>
              <a:rPr sz="2000" spc="-5" dirty="0">
                <a:solidFill>
                  <a:srgbClr val="404040"/>
                </a:solidFill>
                <a:latin typeface="Calibri"/>
                <a:cs typeface="Calibri"/>
              </a:rPr>
              <a:t>above;</a:t>
            </a:r>
            <a:endParaRPr sz="2000" dirty="0">
              <a:latin typeface="Calibri"/>
              <a:cs typeface="Calibri"/>
            </a:endParaRPr>
          </a:p>
          <a:p>
            <a:pPr marL="422909" indent="-410209">
              <a:lnSpc>
                <a:spcPct val="100000"/>
              </a:lnSpc>
              <a:spcBef>
                <a:spcPts val="1155"/>
              </a:spcBef>
              <a:buFont typeface="Calibri"/>
              <a:buAutoNum type="alphaLcParenBoth" startAt="4"/>
              <a:tabLst>
                <a:tab pos="422909" algn="l"/>
              </a:tabLst>
            </a:pPr>
            <a:r>
              <a:rPr sz="2000" dirty="0">
                <a:solidFill>
                  <a:srgbClr val="404040"/>
                </a:solidFill>
                <a:latin typeface="Calibri"/>
                <a:cs typeface="Calibri"/>
              </a:rPr>
              <a:t>an </a:t>
            </a:r>
            <a:r>
              <a:rPr sz="2000" spc="-10" dirty="0">
                <a:solidFill>
                  <a:srgbClr val="404040"/>
                </a:solidFill>
                <a:latin typeface="Calibri"/>
                <a:cs typeface="Calibri"/>
              </a:rPr>
              <a:t>evaluation</a:t>
            </a:r>
            <a:r>
              <a:rPr sz="2000" dirty="0">
                <a:solidFill>
                  <a:srgbClr val="404040"/>
                </a:solidFill>
                <a:latin typeface="Calibri"/>
                <a:cs typeface="Calibri"/>
              </a:rPr>
              <a:t> </a:t>
            </a:r>
            <a:r>
              <a:rPr sz="2000" spc="-5" dirty="0">
                <a:solidFill>
                  <a:srgbClr val="404040"/>
                </a:solidFill>
                <a:latin typeface="Calibri"/>
                <a:cs typeface="Calibri"/>
              </a:rPr>
              <a:t>of</a:t>
            </a:r>
            <a:r>
              <a:rPr sz="2000" dirty="0">
                <a:solidFill>
                  <a:srgbClr val="404040"/>
                </a:solidFill>
                <a:latin typeface="Calibri"/>
                <a:cs typeface="Calibri"/>
              </a:rPr>
              <a:t> the </a:t>
            </a:r>
            <a:r>
              <a:rPr sz="2000" spc="-5" dirty="0">
                <a:solidFill>
                  <a:srgbClr val="404040"/>
                </a:solidFill>
                <a:latin typeface="Calibri"/>
                <a:cs typeface="Calibri"/>
              </a:rPr>
              <a:t>completion </a:t>
            </a:r>
            <a:r>
              <a:rPr sz="2000" spc="-15" dirty="0">
                <a:solidFill>
                  <a:srgbClr val="404040"/>
                </a:solidFill>
                <a:latin typeface="Calibri"/>
                <a:cs typeface="Calibri"/>
              </a:rPr>
              <a:t>status</a:t>
            </a:r>
            <a:r>
              <a:rPr sz="2000" spc="10" dirty="0">
                <a:solidFill>
                  <a:srgbClr val="404040"/>
                </a:solidFill>
                <a:latin typeface="Calibri"/>
                <a:cs typeface="Calibri"/>
              </a:rPr>
              <a:t> </a:t>
            </a:r>
            <a:r>
              <a:rPr sz="2000" spc="-5" dirty="0">
                <a:solidFill>
                  <a:srgbClr val="404040"/>
                </a:solidFill>
                <a:latin typeface="Calibri"/>
                <a:cs typeface="Calibri"/>
              </a:rPr>
              <a:t>of</a:t>
            </a:r>
            <a:r>
              <a:rPr sz="2000" spc="-10" dirty="0">
                <a:solidFill>
                  <a:srgbClr val="404040"/>
                </a:solidFill>
                <a:latin typeface="Calibri"/>
                <a:cs typeface="Calibri"/>
              </a:rPr>
              <a:t> </a:t>
            </a:r>
            <a:r>
              <a:rPr sz="2000" dirty="0">
                <a:solidFill>
                  <a:srgbClr val="404040"/>
                </a:solidFill>
                <a:latin typeface="Calibri"/>
                <a:cs typeface="Calibri"/>
              </a:rPr>
              <a:t>the</a:t>
            </a:r>
            <a:r>
              <a:rPr sz="2000" spc="5" dirty="0">
                <a:solidFill>
                  <a:srgbClr val="404040"/>
                </a:solidFill>
                <a:latin typeface="Calibri"/>
                <a:cs typeface="Calibri"/>
              </a:rPr>
              <a:t> </a:t>
            </a:r>
            <a:r>
              <a:rPr sz="2000" dirty="0">
                <a:solidFill>
                  <a:srgbClr val="404040"/>
                </a:solidFill>
                <a:latin typeface="Calibri"/>
                <a:cs typeface="Calibri"/>
              </a:rPr>
              <a:t>activity;</a:t>
            </a:r>
            <a:endParaRPr sz="2000" dirty="0">
              <a:latin typeface="Calibri"/>
              <a:cs typeface="Calibri"/>
            </a:endParaRPr>
          </a:p>
          <a:p>
            <a:pPr marL="55563" marR="220979" indent="-55563">
              <a:lnSpc>
                <a:spcPct val="90000"/>
              </a:lnSpc>
              <a:spcBef>
                <a:spcPts val="1405"/>
              </a:spcBef>
              <a:buFont typeface="Calibri"/>
              <a:buAutoNum type="alphaLcParenBoth" startAt="4"/>
              <a:tabLst>
                <a:tab pos="0" algn="l"/>
              </a:tabLst>
            </a:pPr>
            <a:r>
              <a:rPr lang="en-US" sz="2000" dirty="0">
                <a:solidFill>
                  <a:srgbClr val="404040"/>
                </a:solidFill>
                <a:latin typeface="Calibri"/>
                <a:cs typeface="Calibri"/>
              </a:rPr>
              <a:t>  </a:t>
            </a:r>
            <a:r>
              <a:rPr sz="2000" dirty="0">
                <a:solidFill>
                  <a:srgbClr val="404040"/>
                </a:solidFill>
                <a:latin typeface="Calibri"/>
                <a:cs typeface="Calibri"/>
              </a:rPr>
              <a:t>an</a:t>
            </a:r>
            <a:r>
              <a:rPr sz="2000" spc="10" dirty="0">
                <a:solidFill>
                  <a:srgbClr val="404040"/>
                </a:solidFill>
                <a:latin typeface="Calibri"/>
                <a:cs typeface="Calibri"/>
              </a:rPr>
              <a:t> </a:t>
            </a:r>
            <a:r>
              <a:rPr sz="2000" spc="-15" dirty="0">
                <a:solidFill>
                  <a:srgbClr val="404040"/>
                </a:solidFill>
                <a:latin typeface="Calibri"/>
                <a:cs typeface="Calibri"/>
              </a:rPr>
              <a:t>estimate</a:t>
            </a:r>
            <a:r>
              <a:rPr sz="2000" spc="45" dirty="0">
                <a:solidFill>
                  <a:srgbClr val="404040"/>
                </a:solidFill>
                <a:latin typeface="Calibri"/>
                <a:cs typeface="Calibri"/>
              </a:rPr>
              <a:t> </a:t>
            </a:r>
            <a:r>
              <a:rPr sz="2000" spc="-5" dirty="0">
                <a:solidFill>
                  <a:srgbClr val="404040"/>
                </a:solidFill>
                <a:latin typeface="Calibri"/>
                <a:cs typeface="Calibri"/>
              </a:rPr>
              <a:t>of</a:t>
            </a:r>
            <a:r>
              <a:rPr sz="2000" spc="5" dirty="0">
                <a:solidFill>
                  <a:srgbClr val="404040"/>
                </a:solidFill>
                <a:latin typeface="Calibri"/>
                <a:cs typeface="Calibri"/>
              </a:rPr>
              <a:t> </a:t>
            </a:r>
            <a:r>
              <a:rPr sz="2000" dirty="0">
                <a:solidFill>
                  <a:srgbClr val="404040"/>
                </a:solidFill>
                <a:latin typeface="Calibri"/>
                <a:cs typeface="Calibri"/>
              </a:rPr>
              <a:t>the</a:t>
            </a:r>
            <a:r>
              <a:rPr sz="2000" spc="10" dirty="0">
                <a:solidFill>
                  <a:srgbClr val="404040"/>
                </a:solidFill>
                <a:latin typeface="Calibri"/>
                <a:cs typeface="Calibri"/>
              </a:rPr>
              <a:t> </a:t>
            </a:r>
            <a:r>
              <a:rPr sz="2000" spc="-5" dirty="0">
                <a:solidFill>
                  <a:srgbClr val="404040"/>
                </a:solidFill>
                <a:latin typeface="Calibri"/>
                <a:cs typeface="Calibri"/>
              </a:rPr>
              <a:t>number of</a:t>
            </a:r>
            <a:r>
              <a:rPr sz="2000" spc="5" dirty="0">
                <a:solidFill>
                  <a:srgbClr val="404040"/>
                </a:solidFill>
                <a:latin typeface="Calibri"/>
                <a:cs typeface="Calibri"/>
              </a:rPr>
              <a:t> </a:t>
            </a:r>
            <a:r>
              <a:rPr sz="2000" spc="-5" dirty="0">
                <a:solidFill>
                  <a:srgbClr val="404040"/>
                </a:solidFill>
                <a:latin typeface="Calibri"/>
                <a:cs typeface="Calibri"/>
              </a:rPr>
              <a:t>eligible</a:t>
            </a:r>
            <a:r>
              <a:rPr sz="2000" spc="20" dirty="0">
                <a:solidFill>
                  <a:srgbClr val="404040"/>
                </a:solidFill>
                <a:latin typeface="Calibri"/>
                <a:cs typeface="Calibri"/>
              </a:rPr>
              <a:t> </a:t>
            </a:r>
            <a:r>
              <a:rPr sz="2000" spc="-10" dirty="0">
                <a:solidFill>
                  <a:srgbClr val="404040"/>
                </a:solidFill>
                <a:latin typeface="Calibri"/>
                <a:cs typeface="Calibri"/>
              </a:rPr>
              <a:t>families</a:t>
            </a:r>
            <a:r>
              <a:rPr sz="2000" spc="30" dirty="0">
                <a:solidFill>
                  <a:srgbClr val="404040"/>
                </a:solidFill>
                <a:latin typeface="Calibri"/>
                <a:cs typeface="Calibri"/>
              </a:rPr>
              <a:t> </a:t>
            </a:r>
            <a:r>
              <a:rPr sz="2000" spc="-5" dirty="0">
                <a:solidFill>
                  <a:srgbClr val="404040"/>
                </a:solidFill>
                <a:latin typeface="Calibri"/>
                <a:cs typeface="Calibri"/>
              </a:rPr>
              <a:t>that</a:t>
            </a:r>
            <a:r>
              <a:rPr sz="2000" spc="15" dirty="0">
                <a:solidFill>
                  <a:srgbClr val="404040"/>
                </a:solidFill>
                <a:latin typeface="Calibri"/>
                <a:cs typeface="Calibri"/>
              </a:rPr>
              <a:t> </a:t>
            </a:r>
            <a:r>
              <a:rPr sz="2000" spc="-10" dirty="0">
                <a:solidFill>
                  <a:srgbClr val="404040"/>
                </a:solidFill>
                <a:latin typeface="Calibri"/>
                <a:cs typeface="Calibri"/>
              </a:rPr>
              <a:t>were</a:t>
            </a:r>
            <a:r>
              <a:rPr sz="2000" spc="10" dirty="0">
                <a:solidFill>
                  <a:srgbClr val="404040"/>
                </a:solidFill>
                <a:latin typeface="Calibri"/>
                <a:cs typeface="Calibri"/>
              </a:rPr>
              <a:t> </a:t>
            </a:r>
            <a:r>
              <a:rPr sz="2000" spc="-10" dirty="0">
                <a:solidFill>
                  <a:srgbClr val="404040"/>
                </a:solidFill>
                <a:latin typeface="Calibri"/>
                <a:cs typeface="Calibri"/>
              </a:rPr>
              <a:t>assisted</a:t>
            </a:r>
            <a:r>
              <a:rPr sz="2000" spc="35" dirty="0">
                <a:solidFill>
                  <a:srgbClr val="404040"/>
                </a:solidFill>
                <a:latin typeface="Calibri"/>
                <a:cs typeface="Calibri"/>
              </a:rPr>
              <a:t> </a:t>
            </a:r>
            <a:r>
              <a:rPr sz="2000" spc="-5" dirty="0">
                <a:solidFill>
                  <a:srgbClr val="404040"/>
                </a:solidFill>
                <a:latin typeface="Calibri"/>
                <a:cs typeface="Calibri"/>
              </a:rPr>
              <a:t>by</a:t>
            </a:r>
            <a:r>
              <a:rPr sz="2000" dirty="0">
                <a:solidFill>
                  <a:srgbClr val="404040"/>
                </a:solidFill>
                <a:latin typeface="Calibri"/>
                <a:cs typeface="Calibri"/>
              </a:rPr>
              <a:t> this</a:t>
            </a:r>
            <a:r>
              <a:rPr sz="2000" spc="20" dirty="0">
                <a:solidFill>
                  <a:srgbClr val="404040"/>
                </a:solidFill>
                <a:latin typeface="Calibri"/>
                <a:cs typeface="Calibri"/>
              </a:rPr>
              <a:t> </a:t>
            </a:r>
            <a:r>
              <a:rPr sz="2000" spc="-20" dirty="0">
                <a:solidFill>
                  <a:srgbClr val="404040"/>
                </a:solidFill>
                <a:latin typeface="Calibri"/>
                <a:cs typeface="Calibri"/>
              </a:rPr>
              <a:t>activity,</a:t>
            </a:r>
            <a:r>
              <a:rPr lang="en-US" sz="2000" spc="15" dirty="0">
                <a:solidFill>
                  <a:srgbClr val="404040"/>
                </a:solidFill>
                <a:latin typeface="Calibri"/>
                <a:cs typeface="Calibri"/>
              </a:rPr>
              <a:t> </a:t>
            </a:r>
            <a:r>
              <a:rPr sz="2000" dirty="0">
                <a:solidFill>
                  <a:srgbClr val="404040"/>
                </a:solidFill>
                <a:latin typeface="Calibri"/>
                <a:cs typeface="Calibri"/>
              </a:rPr>
              <a:t>including </a:t>
            </a:r>
            <a:r>
              <a:rPr sz="2000" spc="-434" dirty="0">
                <a:solidFill>
                  <a:srgbClr val="404040"/>
                </a:solidFill>
                <a:latin typeface="Calibri"/>
                <a:cs typeface="Calibri"/>
              </a:rPr>
              <a:t> </a:t>
            </a:r>
            <a:r>
              <a:rPr sz="2000" dirty="0">
                <a:solidFill>
                  <a:srgbClr val="404040"/>
                </a:solidFill>
                <a:latin typeface="Calibri"/>
                <a:cs typeface="Calibri"/>
              </a:rPr>
              <a:t>the</a:t>
            </a:r>
            <a:r>
              <a:rPr sz="2000" spc="5" dirty="0">
                <a:solidFill>
                  <a:srgbClr val="404040"/>
                </a:solidFill>
                <a:latin typeface="Calibri"/>
                <a:cs typeface="Calibri"/>
              </a:rPr>
              <a:t> </a:t>
            </a:r>
            <a:r>
              <a:rPr sz="2000" dirty="0">
                <a:solidFill>
                  <a:srgbClr val="404040"/>
                </a:solidFill>
                <a:latin typeface="Calibri"/>
                <a:cs typeface="Calibri"/>
              </a:rPr>
              <a:t>number</a:t>
            </a:r>
            <a:r>
              <a:rPr sz="2000" spc="-15" dirty="0">
                <a:solidFill>
                  <a:srgbClr val="404040"/>
                </a:solidFill>
                <a:latin typeface="Calibri"/>
                <a:cs typeface="Calibri"/>
              </a:rPr>
              <a:t> </a:t>
            </a:r>
            <a:r>
              <a:rPr sz="2000" dirty="0">
                <a:solidFill>
                  <a:srgbClr val="404040"/>
                </a:solidFill>
                <a:latin typeface="Calibri"/>
                <a:cs typeface="Calibri"/>
              </a:rPr>
              <a:t>of</a:t>
            </a:r>
            <a:r>
              <a:rPr sz="2000" spc="-5" dirty="0">
                <a:solidFill>
                  <a:srgbClr val="404040"/>
                </a:solidFill>
                <a:latin typeface="Calibri"/>
                <a:cs typeface="Calibri"/>
              </a:rPr>
              <a:t> low-income </a:t>
            </a:r>
            <a:r>
              <a:rPr sz="2000" dirty="0">
                <a:solidFill>
                  <a:srgbClr val="404040"/>
                </a:solidFill>
                <a:latin typeface="Calibri"/>
                <a:cs typeface="Calibri"/>
              </a:rPr>
              <a:t>Indian</a:t>
            </a:r>
            <a:r>
              <a:rPr sz="2000" spc="-20" dirty="0">
                <a:solidFill>
                  <a:srgbClr val="404040"/>
                </a:solidFill>
                <a:latin typeface="Calibri"/>
                <a:cs typeface="Calibri"/>
              </a:rPr>
              <a:t> </a:t>
            </a:r>
            <a:r>
              <a:rPr sz="2000" spc="-10" dirty="0">
                <a:solidFill>
                  <a:srgbClr val="404040"/>
                </a:solidFill>
                <a:latin typeface="Calibri"/>
                <a:cs typeface="Calibri"/>
              </a:rPr>
              <a:t>families,</a:t>
            </a:r>
            <a:r>
              <a:rPr sz="2000" spc="30" dirty="0">
                <a:solidFill>
                  <a:srgbClr val="404040"/>
                </a:solidFill>
                <a:latin typeface="Calibri"/>
                <a:cs typeface="Calibri"/>
              </a:rPr>
              <a:t> </a:t>
            </a:r>
            <a:r>
              <a:rPr sz="2000" spc="-5" dirty="0">
                <a:solidFill>
                  <a:srgbClr val="404040"/>
                </a:solidFill>
                <a:latin typeface="Calibri"/>
                <a:cs typeface="Calibri"/>
              </a:rPr>
              <a:t>non-low-income</a:t>
            </a:r>
            <a:r>
              <a:rPr sz="2000" spc="-20" dirty="0">
                <a:solidFill>
                  <a:srgbClr val="404040"/>
                </a:solidFill>
                <a:latin typeface="Calibri"/>
                <a:cs typeface="Calibri"/>
              </a:rPr>
              <a:t> </a:t>
            </a:r>
            <a:r>
              <a:rPr sz="2000" dirty="0">
                <a:solidFill>
                  <a:srgbClr val="404040"/>
                </a:solidFill>
                <a:latin typeface="Calibri"/>
                <a:cs typeface="Calibri"/>
              </a:rPr>
              <a:t>Indian</a:t>
            </a:r>
            <a:r>
              <a:rPr sz="2000" spc="-5" dirty="0">
                <a:solidFill>
                  <a:srgbClr val="404040"/>
                </a:solidFill>
                <a:latin typeface="Calibri"/>
                <a:cs typeface="Calibri"/>
              </a:rPr>
              <a:t> </a:t>
            </a:r>
            <a:r>
              <a:rPr sz="2000" spc="-10" dirty="0">
                <a:solidFill>
                  <a:srgbClr val="404040"/>
                </a:solidFill>
                <a:latin typeface="Calibri"/>
                <a:cs typeface="Calibri"/>
              </a:rPr>
              <a:t>families,</a:t>
            </a:r>
            <a:r>
              <a:rPr sz="2000" spc="35" dirty="0">
                <a:solidFill>
                  <a:srgbClr val="404040"/>
                </a:solidFill>
                <a:latin typeface="Calibri"/>
                <a:cs typeface="Calibri"/>
              </a:rPr>
              <a:t> </a:t>
            </a:r>
            <a:r>
              <a:rPr sz="2000" dirty="0">
                <a:solidFill>
                  <a:srgbClr val="404040"/>
                </a:solidFill>
                <a:latin typeface="Calibri"/>
                <a:cs typeface="Calibri"/>
              </a:rPr>
              <a:t>and</a:t>
            </a:r>
            <a:r>
              <a:rPr sz="2000" spc="5" dirty="0">
                <a:solidFill>
                  <a:srgbClr val="404040"/>
                </a:solidFill>
                <a:latin typeface="Calibri"/>
                <a:cs typeface="Calibri"/>
              </a:rPr>
              <a:t> </a:t>
            </a:r>
            <a:r>
              <a:rPr sz="2000" dirty="0">
                <a:solidFill>
                  <a:srgbClr val="404040"/>
                </a:solidFill>
                <a:latin typeface="Calibri"/>
                <a:cs typeface="Calibri"/>
              </a:rPr>
              <a:t>non-Indian </a:t>
            </a:r>
            <a:r>
              <a:rPr sz="2000" spc="5" dirty="0">
                <a:solidFill>
                  <a:srgbClr val="404040"/>
                </a:solidFill>
                <a:latin typeface="Calibri"/>
                <a:cs typeface="Calibri"/>
              </a:rPr>
              <a:t> </a:t>
            </a:r>
            <a:r>
              <a:rPr sz="2000" spc="-10" dirty="0">
                <a:solidFill>
                  <a:srgbClr val="404040"/>
                </a:solidFill>
                <a:latin typeface="Calibri"/>
                <a:cs typeface="Calibri"/>
              </a:rPr>
              <a:t>families</a:t>
            </a:r>
            <a:r>
              <a:rPr sz="2000" spc="15" dirty="0">
                <a:solidFill>
                  <a:srgbClr val="404040"/>
                </a:solidFill>
                <a:latin typeface="Calibri"/>
                <a:cs typeface="Calibri"/>
              </a:rPr>
              <a:t> </a:t>
            </a:r>
            <a:r>
              <a:rPr sz="2000" spc="-5" dirty="0">
                <a:solidFill>
                  <a:srgbClr val="404040"/>
                </a:solidFill>
                <a:latin typeface="Calibri"/>
                <a:cs typeface="Calibri"/>
              </a:rPr>
              <a:t>that</a:t>
            </a:r>
            <a:r>
              <a:rPr sz="2000" spc="10" dirty="0">
                <a:solidFill>
                  <a:srgbClr val="404040"/>
                </a:solidFill>
                <a:latin typeface="Calibri"/>
                <a:cs typeface="Calibri"/>
              </a:rPr>
              <a:t> </a:t>
            </a:r>
            <a:r>
              <a:rPr sz="2000" spc="-10" dirty="0">
                <a:solidFill>
                  <a:srgbClr val="404040"/>
                </a:solidFill>
                <a:latin typeface="Calibri"/>
                <a:cs typeface="Calibri"/>
              </a:rPr>
              <a:t>were assisted</a:t>
            </a:r>
            <a:r>
              <a:rPr sz="2000" spc="40" dirty="0">
                <a:solidFill>
                  <a:srgbClr val="404040"/>
                </a:solidFill>
                <a:latin typeface="Calibri"/>
                <a:cs typeface="Calibri"/>
              </a:rPr>
              <a:t> </a:t>
            </a:r>
            <a:r>
              <a:rPr sz="2000" spc="-5" dirty="0">
                <a:solidFill>
                  <a:srgbClr val="404040"/>
                </a:solidFill>
                <a:latin typeface="Calibri"/>
                <a:cs typeface="Calibri"/>
              </a:rPr>
              <a:t>by</a:t>
            </a:r>
            <a:r>
              <a:rPr sz="2000" spc="-15" dirty="0">
                <a:solidFill>
                  <a:srgbClr val="404040"/>
                </a:solidFill>
                <a:latin typeface="Calibri"/>
                <a:cs typeface="Calibri"/>
              </a:rPr>
              <a:t> </a:t>
            </a:r>
            <a:r>
              <a:rPr sz="2000" dirty="0">
                <a:solidFill>
                  <a:srgbClr val="404040"/>
                </a:solidFill>
                <a:latin typeface="Calibri"/>
                <a:cs typeface="Calibri"/>
              </a:rPr>
              <a:t>the</a:t>
            </a:r>
            <a:r>
              <a:rPr sz="2000" spc="-10" dirty="0">
                <a:solidFill>
                  <a:srgbClr val="404040"/>
                </a:solidFill>
                <a:latin typeface="Calibri"/>
                <a:cs typeface="Calibri"/>
              </a:rPr>
              <a:t> </a:t>
            </a:r>
            <a:r>
              <a:rPr sz="2000" dirty="0">
                <a:solidFill>
                  <a:srgbClr val="404040"/>
                </a:solidFill>
                <a:latin typeface="Calibri"/>
                <a:cs typeface="Calibri"/>
              </a:rPr>
              <a:t>activity;</a:t>
            </a:r>
            <a:r>
              <a:rPr sz="2000" spc="5" dirty="0">
                <a:solidFill>
                  <a:srgbClr val="404040"/>
                </a:solidFill>
                <a:latin typeface="Calibri"/>
                <a:cs typeface="Calibri"/>
              </a:rPr>
              <a:t> </a:t>
            </a:r>
            <a:r>
              <a:rPr sz="2000" dirty="0">
                <a:solidFill>
                  <a:srgbClr val="404040"/>
                </a:solidFill>
                <a:latin typeface="Calibri"/>
                <a:cs typeface="Calibri"/>
              </a:rPr>
              <a:t>and</a:t>
            </a:r>
            <a:endParaRPr sz="2000" dirty="0">
              <a:latin typeface="Calibri"/>
              <a:cs typeface="Calibri"/>
            </a:endParaRPr>
          </a:p>
          <a:p>
            <a:pPr marL="12700" marR="823594">
              <a:lnSpc>
                <a:spcPts val="2160"/>
              </a:lnSpc>
              <a:spcBef>
                <a:spcPts val="1435"/>
              </a:spcBef>
              <a:buFont typeface="Calibri"/>
              <a:buAutoNum type="alphaLcParenBoth" startAt="4"/>
              <a:tabLst>
                <a:tab pos="371475" algn="l"/>
              </a:tabLst>
            </a:pPr>
            <a:r>
              <a:rPr lang="en-US" sz="2000" dirty="0">
                <a:solidFill>
                  <a:srgbClr val="404040"/>
                </a:solidFill>
                <a:latin typeface="Calibri"/>
                <a:cs typeface="Calibri"/>
              </a:rPr>
              <a:t> 	</a:t>
            </a:r>
            <a:r>
              <a:rPr sz="2000" dirty="0">
                <a:solidFill>
                  <a:srgbClr val="404040"/>
                </a:solidFill>
                <a:latin typeface="Calibri"/>
                <a:cs typeface="Calibri"/>
              </a:rPr>
              <a:t>the</a:t>
            </a:r>
            <a:r>
              <a:rPr sz="2000" spc="-10" dirty="0">
                <a:solidFill>
                  <a:srgbClr val="404040"/>
                </a:solidFill>
                <a:latin typeface="Calibri"/>
                <a:cs typeface="Calibri"/>
              </a:rPr>
              <a:t> </a:t>
            </a:r>
            <a:r>
              <a:rPr sz="2000" spc="-5" dirty="0">
                <a:solidFill>
                  <a:srgbClr val="404040"/>
                </a:solidFill>
                <a:latin typeface="Calibri"/>
                <a:cs typeface="Calibri"/>
              </a:rPr>
              <a:t>name</a:t>
            </a:r>
            <a:r>
              <a:rPr sz="2000" dirty="0">
                <a:solidFill>
                  <a:srgbClr val="404040"/>
                </a:solidFill>
                <a:latin typeface="Calibri"/>
                <a:cs typeface="Calibri"/>
              </a:rPr>
              <a:t> </a:t>
            </a:r>
            <a:r>
              <a:rPr sz="2000" spc="-5" dirty="0">
                <a:solidFill>
                  <a:srgbClr val="404040"/>
                </a:solidFill>
                <a:latin typeface="Calibri"/>
                <a:cs typeface="Calibri"/>
              </a:rPr>
              <a:t>of </a:t>
            </a:r>
            <a:r>
              <a:rPr sz="2000" dirty="0">
                <a:solidFill>
                  <a:srgbClr val="404040"/>
                </a:solidFill>
                <a:latin typeface="Calibri"/>
                <a:cs typeface="Calibri"/>
              </a:rPr>
              <a:t>the</a:t>
            </a:r>
            <a:r>
              <a:rPr sz="2000" spc="5" dirty="0">
                <a:solidFill>
                  <a:srgbClr val="404040"/>
                </a:solidFill>
                <a:latin typeface="Calibri"/>
                <a:cs typeface="Calibri"/>
              </a:rPr>
              <a:t> </a:t>
            </a:r>
            <a:r>
              <a:rPr sz="2000" spc="-10" dirty="0">
                <a:solidFill>
                  <a:srgbClr val="404040"/>
                </a:solidFill>
                <a:latin typeface="Calibri"/>
                <a:cs typeface="Calibri"/>
              </a:rPr>
              <a:t>person</a:t>
            </a:r>
            <a:r>
              <a:rPr sz="2000" spc="-5" dirty="0">
                <a:solidFill>
                  <a:srgbClr val="404040"/>
                </a:solidFill>
                <a:latin typeface="Calibri"/>
                <a:cs typeface="Calibri"/>
              </a:rPr>
              <a:t> </a:t>
            </a:r>
            <a:r>
              <a:rPr sz="2000" spc="-15" dirty="0">
                <a:solidFill>
                  <a:srgbClr val="404040"/>
                </a:solidFill>
                <a:latin typeface="Calibri"/>
                <a:cs typeface="Calibri"/>
              </a:rPr>
              <a:t>to</a:t>
            </a:r>
            <a:r>
              <a:rPr sz="2000" dirty="0">
                <a:solidFill>
                  <a:srgbClr val="404040"/>
                </a:solidFill>
                <a:latin typeface="Calibri"/>
                <a:cs typeface="Calibri"/>
              </a:rPr>
              <a:t> </a:t>
            </a:r>
            <a:r>
              <a:rPr sz="2000" spc="-10" dirty="0">
                <a:solidFill>
                  <a:srgbClr val="404040"/>
                </a:solidFill>
                <a:latin typeface="Calibri"/>
                <a:cs typeface="Calibri"/>
              </a:rPr>
              <a:t>contact</a:t>
            </a:r>
            <a:r>
              <a:rPr sz="2000" spc="5" dirty="0">
                <a:solidFill>
                  <a:srgbClr val="404040"/>
                </a:solidFill>
                <a:latin typeface="Calibri"/>
                <a:cs typeface="Calibri"/>
              </a:rPr>
              <a:t> </a:t>
            </a:r>
            <a:r>
              <a:rPr sz="2000" spc="-15" dirty="0">
                <a:solidFill>
                  <a:srgbClr val="404040"/>
                </a:solidFill>
                <a:latin typeface="Calibri"/>
                <a:cs typeface="Calibri"/>
              </a:rPr>
              <a:t>at</a:t>
            </a:r>
            <a:r>
              <a:rPr sz="2000" spc="5" dirty="0">
                <a:solidFill>
                  <a:srgbClr val="404040"/>
                </a:solidFill>
                <a:latin typeface="Calibri"/>
                <a:cs typeface="Calibri"/>
              </a:rPr>
              <a:t> </a:t>
            </a:r>
            <a:r>
              <a:rPr sz="2000" dirty="0">
                <a:solidFill>
                  <a:srgbClr val="404040"/>
                </a:solidFill>
                <a:latin typeface="Calibri"/>
                <a:cs typeface="Calibri"/>
              </a:rPr>
              <a:t>the</a:t>
            </a:r>
            <a:r>
              <a:rPr sz="2000" spc="5" dirty="0">
                <a:solidFill>
                  <a:srgbClr val="404040"/>
                </a:solidFill>
                <a:latin typeface="Calibri"/>
                <a:cs typeface="Calibri"/>
              </a:rPr>
              <a:t> </a:t>
            </a:r>
            <a:r>
              <a:rPr sz="2000" spc="-30" dirty="0">
                <a:solidFill>
                  <a:srgbClr val="404040"/>
                </a:solidFill>
                <a:latin typeface="Calibri"/>
                <a:cs typeface="Calibri"/>
              </a:rPr>
              <a:t>Tribe</a:t>
            </a:r>
            <a:r>
              <a:rPr sz="2000" dirty="0">
                <a:solidFill>
                  <a:srgbClr val="404040"/>
                </a:solidFill>
                <a:latin typeface="Calibri"/>
                <a:cs typeface="Calibri"/>
              </a:rPr>
              <a:t> </a:t>
            </a:r>
            <a:r>
              <a:rPr sz="2000" spc="-5" dirty="0">
                <a:solidFill>
                  <a:srgbClr val="404040"/>
                </a:solidFill>
                <a:latin typeface="Calibri"/>
                <a:cs typeface="Calibri"/>
              </a:rPr>
              <a:t>or TDHE</a:t>
            </a:r>
            <a:r>
              <a:rPr sz="2000" dirty="0">
                <a:solidFill>
                  <a:srgbClr val="404040"/>
                </a:solidFill>
                <a:latin typeface="Calibri"/>
                <a:cs typeface="Calibri"/>
              </a:rPr>
              <a:t> </a:t>
            </a:r>
            <a:r>
              <a:rPr sz="2000" spc="-5" dirty="0">
                <a:solidFill>
                  <a:srgbClr val="404040"/>
                </a:solidFill>
                <a:latin typeface="Calibri"/>
                <a:cs typeface="Calibri"/>
              </a:rPr>
              <a:t>if</a:t>
            </a:r>
            <a:r>
              <a:rPr sz="2000" spc="5" dirty="0">
                <a:solidFill>
                  <a:srgbClr val="404040"/>
                </a:solidFill>
                <a:latin typeface="Calibri"/>
                <a:cs typeface="Calibri"/>
              </a:rPr>
              <a:t> </a:t>
            </a:r>
            <a:r>
              <a:rPr sz="2000" spc="-5" dirty="0">
                <a:solidFill>
                  <a:srgbClr val="404040"/>
                </a:solidFill>
                <a:latin typeface="Calibri"/>
                <a:cs typeface="Calibri"/>
              </a:rPr>
              <a:t>there</a:t>
            </a:r>
            <a:r>
              <a:rPr sz="2000" spc="5" dirty="0">
                <a:solidFill>
                  <a:srgbClr val="404040"/>
                </a:solidFill>
                <a:latin typeface="Calibri"/>
                <a:cs typeface="Calibri"/>
              </a:rPr>
              <a:t> </a:t>
            </a:r>
            <a:r>
              <a:rPr sz="2000" spc="-10" dirty="0">
                <a:solidFill>
                  <a:srgbClr val="404040"/>
                </a:solidFill>
                <a:latin typeface="Calibri"/>
                <a:cs typeface="Calibri"/>
              </a:rPr>
              <a:t>are</a:t>
            </a:r>
            <a:r>
              <a:rPr sz="2000" spc="5" dirty="0">
                <a:solidFill>
                  <a:srgbClr val="404040"/>
                </a:solidFill>
                <a:latin typeface="Calibri"/>
                <a:cs typeface="Calibri"/>
              </a:rPr>
              <a:t> </a:t>
            </a:r>
            <a:r>
              <a:rPr sz="2000" dirty="0">
                <a:solidFill>
                  <a:srgbClr val="404040"/>
                </a:solidFill>
                <a:latin typeface="Calibri"/>
                <a:cs typeface="Calibri"/>
              </a:rPr>
              <a:t>concerns</a:t>
            </a:r>
            <a:r>
              <a:rPr sz="2000" spc="-20" dirty="0">
                <a:solidFill>
                  <a:srgbClr val="404040"/>
                </a:solidFill>
                <a:latin typeface="Calibri"/>
                <a:cs typeface="Calibri"/>
              </a:rPr>
              <a:t> </a:t>
            </a:r>
            <a:r>
              <a:rPr sz="2000" spc="-5" dirty="0">
                <a:solidFill>
                  <a:srgbClr val="404040"/>
                </a:solidFill>
                <a:latin typeface="Calibri"/>
                <a:cs typeface="Calibri"/>
              </a:rPr>
              <a:t>with</a:t>
            </a:r>
            <a:r>
              <a:rPr sz="2000" spc="10" dirty="0">
                <a:solidFill>
                  <a:srgbClr val="404040"/>
                </a:solidFill>
                <a:latin typeface="Calibri"/>
                <a:cs typeface="Calibri"/>
              </a:rPr>
              <a:t> </a:t>
            </a:r>
            <a:r>
              <a:rPr sz="2000" spc="-5" dirty="0">
                <a:solidFill>
                  <a:srgbClr val="404040"/>
                </a:solidFill>
                <a:latin typeface="Calibri"/>
                <a:cs typeface="Calibri"/>
              </a:rPr>
              <a:t>or </a:t>
            </a:r>
            <a:r>
              <a:rPr sz="2000" spc="-434" dirty="0">
                <a:solidFill>
                  <a:srgbClr val="404040"/>
                </a:solidFill>
                <a:latin typeface="Calibri"/>
                <a:cs typeface="Calibri"/>
              </a:rPr>
              <a:t> </a:t>
            </a:r>
            <a:r>
              <a:rPr sz="2000" spc="-5" dirty="0">
                <a:solidFill>
                  <a:srgbClr val="404040"/>
                </a:solidFill>
                <a:latin typeface="Calibri"/>
                <a:cs typeface="Calibri"/>
              </a:rPr>
              <a:t>questions </a:t>
            </a:r>
            <a:r>
              <a:rPr sz="2000" dirty="0">
                <a:solidFill>
                  <a:srgbClr val="404040"/>
                </a:solidFill>
                <a:latin typeface="Calibri"/>
                <a:cs typeface="Calibri"/>
              </a:rPr>
              <a:t>about</a:t>
            </a:r>
            <a:r>
              <a:rPr sz="2000" spc="-20" dirty="0">
                <a:solidFill>
                  <a:srgbClr val="404040"/>
                </a:solidFill>
                <a:latin typeface="Calibri"/>
                <a:cs typeface="Calibri"/>
              </a:rPr>
              <a:t> </a:t>
            </a:r>
            <a:r>
              <a:rPr sz="2000" dirty="0">
                <a:solidFill>
                  <a:srgbClr val="404040"/>
                </a:solidFill>
                <a:latin typeface="Calibri"/>
                <a:cs typeface="Calibri"/>
              </a:rPr>
              <a:t>the </a:t>
            </a:r>
            <a:r>
              <a:rPr sz="2000" spc="-15" dirty="0">
                <a:solidFill>
                  <a:srgbClr val="404040"/>
                </a:solidFill>
                <a:latin typeface="Calibri"/>
                <a:cs typeface="Calibri"/>
              </a:rPr>
              <a:t>activity.</a:t>
            </a:r>
            <a:endParaRPr sz="2000" dirty="0">
              <a:latin typeface="Calibri"/>
              <a:cs typeface="Calibri"/>
            </a:endParaRPr>
          </a:p>
        </p:txBody>
      </p:sp>
      <p:sp>
        <p:nvSpPr>
          <p:cNvPr id="8" name="Slide Number Placeholder 7"/>
          <p:cNvSpPr>
            <a:spLocks noGrp="1"/>
          </p:cNvSpPr>
          <p:nvPr>
            <p:ph type="sldNum" sz="quarter" idx="12"/>
          </p:nvPr>
        </p:nvSpPr>
        <p:spPr/>
        <p:txBody>
          <a:bodyPr/>
          <a:lstStyle/>
          <a:p>
            <a:fld id="{E760783A-A40A-4A5E-95F7-ACFE048AA298}" type="slidenum">
              <a:rPr lang="en-US" smtClean="0"/>
              <a:t>75</a:t>
            </a:fld>
            <a:endParaRPr lang="en-US" dirty="0"/>
          </a:p>
        </p:txBody>
      </p:sp>
    </p:spTree>
    <p:extLst>
      <p:ext uri="{BB962C8B-B14F-4D97-AF65-F5344CB8AC3E}">
        <p14:creationId xmlns:p14="http://schemas.microsoft.com/office/powerpoint/2010/main" val="894228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1682-233C-4C5D-9797-E999A7BFC430}"/>
              </a:ext>
            </a:extLst>
          </p:cNvPr>
          <p:cNvSpPr>
            <a:spLocks noGrp="1"/>
          </p:cNvSpPr>
          <p:nvPr>
            <p:ph type="ctrTitle"/>
          </p:nvPr>
        </p:nvSpPr>
        <p:spPr/>
        <p:txBody>
          <a:bodyPr vert="horz" lIns="91440" tIns="45720" rIns="91440" bIns="45720" rtlCol="0" anchor="b">
            <a:normAutofit/>
          </a:bodyPr>
          <a:lstStyle/>
          <a:p>
            <a:r>
              <a:rPr lang="en-US" sz="4800" dirty="0">
                <a:solidFill>
                  <a:schemeClr val="tx1"/>
                </a:solidFill>
                <a:latin typeface="+mj-lt"/>
              </a:rPr>
              <a:t>SAMPLE POLICY STATEMENTS</a:t>
            </a:r>
            <a:r>
              <a:rPr lang="en-US" sz="4800" kern="1200" dirty="0">
                <a:solidFill>
                  <a:srgbClr val="FFFFFF"/>
                </a:solidFill>
                <a:latin typeface="+mj-lt"/>
                <a:ea typeface="+mj-ea"/>
                <a:cs typeface="+mj-cs"/>
              </a:rPr>
              <a:t>POLICY STATEMENTS</a:t>
            </a:r>
          </a:p>
        </p:txBody>
      </p:sp>
      <p:sp>
        <p:nvSpPr>
          <p:cNvPr id="4" name="Subtitle 3">
            <a:extLst>
              <a:ext uri="{FF2B5EF4-FFF2-40B4-BE49-F238E27FC236}">
                <a16:creationId xmlns:a16="http://schemas.microsoft.com/office/drawing/2014/main" id="{B86AEAD6-4474-417E-AAA3-1AFCCC53345B}"/>
              </a:ext>
            </a:extLst>
          </p:cNvPr>
          <p:cNvSpPr>
            <a:spLocks noGrp="1"/>
          </p:cNvSpPr>
          <p:nvPr>
            <p:ph type="subTitle" idx="1"/>
          </p:nvPr>
        </p:nvSpPr>
        <p:spPr/>
        <p:txBody>
          <a:bodyPr/>
          <a:lstStyle/>
          <a:p>
            <a:endParaRPr lang="en-US" dirty="0"/>
          </a:p>
        </p:txBody>
      </p:sp>
      <p:sp>
        <p:nvSpPr>
          <p:cNvPr id="7" name="Slide Number Placeholder 6"/>
          <p:cNvSpPr>
            <a:spLocks noGrp="1"/>
          </p:cNvSpPr>
          <p:nvPr>
            <p:ph type="sldNum" sz="quarter" idx="12"/>
          </p:nvPr>
        </p:nvSpPr>
        <p:spPr/>
        <p:txBody>
          <a:bodyPr/>
          <a:lstStyle/>
          <a:p>
            <a:fld id="{E760783A-A40A-4A5E-95F7-ACFE048AA298}" type="slidenum">
              <a:rPr lang="en-US" smtClean="0"/>
              <a:t>76</a:t>
            </a:fld>
            <a:endParaRPr lang="en-US" dirty="0"/>
          </a:p>
        </p:txBody>
      </p:sp>
    </p:spTree>
    <p:extLst>
      <p:ext uri="{BB962C8B-B14F-4D97-AF65-F5344CB8AC3E}">
        <p14:creationId xmlns:p14="http://schemas.microsoft.com/office/powerpoint/2010/main" val="12363404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409B-DC8D-491F-A754-ADE6D2595AD4}"/>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dirty="0">
                <a:solidFill>
                  <a:schemeClr val="tx1"/>
                </a:solidFill>
                <a:latin typeface="+mj-lt"/>
              </a:rPr>
              <a:t>Income Verification</a:t>
            </a:r>
            <a:r>
              <a:rPr lang="en-US" kern="1200" dirty="0">
                <a:solidFill>
                  <a:schemeClr val="tx1"/>
                </a:solidFill>
                <a:latin typeface="+mj-lt"/>
                <a:ea typeface="+mj-ea"/>
                <a:cs typeface="+mj-cs"/>
              </a:rPr>
              <a:t> – Sample Policy </a:t>
            </a:r>
          </a:p>
        </p:txBody>
      </p:sp>
      <p:sp>
        <p:nvSpPr>
          <p:cNvPr id="3" name="Text Placeholder 2">
            <a:extLst>
              <a:ext uri="{FF2B5EF4-FFF2-40B4-BE49-F238E27FC236}">
                <a16:creationId xmlns:a16="http://schemas.microsoft.com/office/drawing/2014/main" id="{8AFA5478-275F-4DA1-BC09-71D43ED61DA2}"/>
              </a:ext>
            </a:extLst>
          </p:cNvPr>
          <p:cNvSpPr>
            <a:spLocks noGrp="1"/>
          </p:cNvSpPr>
          <p:nvPr>
            <p:ph type="body" idx="1"/>
          </p:nvPr>
        </p:nvSpPr>
        <p:spPr>
          <a:xfrm>
            <a:off x="958506" y="2126879"/>
            <a:ext cx="9708995" cy="3567173"/>
          </a:xfrm>
        </p:spPr>
        <p:txBody>
          <a:bodyPr vert="horz" lIns="91440" tIns="45720" rIns="91440" bIns="45720" rtlCol="0" anchor="t">
            <a:normAutofit/>
          </a:bodyPr>
          <a:lstStyle/>
          <a:p>
            <a:pPr marL="0" indent="0">
              <a:spcBef>
                <a:spcPts val="0"/>
              </a:spcBef>
              <a:spcAft>
                <a:spcPts val="0"/>
              </a:spcAft>
              <a:buClrTx/>
              <a:buSzPts val="1200"/>
              <a:buNone/>
            </a:pPr>
            <a:r>
              <a:rPr lang="en-US" sz="3200" dirty="0">
                <a:effectLst/>
                <a:latin typeface="Calibri" panose="020F0502020204030204" pitchFamily="34" charset="0"/>
                <a:ea typeface="Times New Roman" panose="02020603050405020304" pitchFamily="18" charset="0"/>
                <a:cs typeface="Calibri" panose="020F0502020204030204" pitchFamily="34" charset="0"/>
              </a:rPr>
              <a:t>Income Verification  </a:t>
            </a:r>
          </a:p>
          <a:p>
            <a:pPr marL="868680" marR="0" indent="0">
              <a:spcBef>
                <a:spcPts val="0"/>
              </a:spcBef>
              <a:spcAft>
                <a:spcPts val="0"/>
              </a:spcAft>
              <a:buClrTx/>
              <a:buNone/>
            </a:pP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p>
          <a:p>
            <a:pPr marL="742950" marR="0" lvl="1" indent="-285750">
              <a:spcBef>
                <a:spcPts val="0"/>
              </a:spcBef>
              <a:spcAft>
                <a:spcPts val="0"/>
              </a:spcAft>
              <a:buClrTx/>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K/S TDHE may deviate from their current written admissions and occupancy policies and may allow less frequent income recertifications; and</a:t>
            </a:r>
            <a:br>
              <a:rPr lang="en-US" sz="2000" dirty="0">
                <a:effectLst/>
                <a:latin typeface="Calibri" panose="020F0502020204030204" pitchFamily="34" charset="0"/>
                <a:ea typeface="Times New Roman" panose="02020603050405020304" pitchFamily="18" charset="0"/>
                <a:cs typeface="Calibri" panose="020F0502020204030204" pitchFamily="34" charset="0"/>
              </a:rPr>
            </a:b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0" lvl="1" indent="-285750">
              <a:spcBef>
                <a:spcPts val="0"/>
              </a:spcBef>
              <a:spcAft>
                <a:spcPts val="0"/>
              </a:spcAft>
              <a:buClrTx/>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K/S TDHE will carry out intake and other tasks necessary to verify income remotely including allowing income self-certification over the phone (with a written record by the IHBG recipient’s staff), or through email with a self-certification form signed by the family.</a:t>
            </a:r>
          </a:p>
          <a:p>
            <a:endParaRPr lang="en-US" sz="4000" dirty="0"/>
          </a:p>
        </p:txBody>
      </p:sp>
      <p:sp>
        <p:nvSpPr>
          <p:cNvPr id="8" name="Slide Number Placeholder 7"/>
          <p:cNvSpPr>
            <a:spLocks noGrp="1"/>
          </p:cNvSpPr>
          <p:nvPr>
            <p:ph type="sldNum" sz="quarter" idx="12"/>
          </p:nvPr>
        </p:nvSpPr>
        <p:spPr/>
        <p:txBody>
          <a:bodyPr/>
          <a:lstStyle/>
          <a:p>
            <a:fld id="{1B90BC9B-A669-4CE8-99C5-39237CE3C82A}" type="slidenum">
              <a:rPr lang="en-US" smtClean="0"/>
              <a:t>77</a:t>
            </a:fld>
            <a:endParaRPr lang="en-US" dirty="0"/>
          </a:p>
        </p:txBody>
      </p:sp>
    </p:spTree>
    <p:extLst>
      <p:ext uri="{BB962C8B-B14F-4D97-AF65-F5344CB8AC3E}">
        <p14:creationId xmlns:p14="http://schemas.microsoft.com/office/powerpoint/2010/main" val="21980482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409B-DC8D-491F-A754-ADE6D2595AD4}"/>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kern="1200" dirty="0">
                <a:solidFill>
                  <a:schemeClr val="tx1"/>
                </a:solidFill>
                <a:latin typeface="+mj-lt"/>
                <a:ea typeface="+mj-ea"/>
                <a:cs typeface="+mj-cs"/>
              </a:rPr>
              <a:t>Alternative Approach</a:t>
            </a:r>
            <a:r>
              <a:rPr lang="en-US" dirty="0">
                <a:solidFill>
                  <a:schemeClr val="tx1"/>
                </a:solidFill>
                <a:latin typeface="+mj-lt"/>
              </a:rPr>
              <a:t> </a:t>
            </a:r>
            <a:r>
              <a:rPr lang="en-US" kern="1200" dirty="0">
                <a:solidFill>
                  <a:schemeClr val="tx1"/>
                </a:solidFill>
                <a:latin typeface="+mj-lt"/>
                <a:ea typeface="+mj-ea"/>
                <a:cs typeface="+mj-cs"/>
              </a:rPr>
              <a:t>– Sample Policy </a:t>
            </a:r>
          </a:p>
        </p:txBody>
      </p:sp>
      <p:sp>
        <p:nvSpPr>
          <p:cNvPr id="3" name="Text Placeholder 2">
            <a:extLst>
              <a:ext uri="{FF2B5EF4-FFF2-40B4-BE49-F238E27FC236}">
                <a16:creationId xmlns:a16="http://schemas.microsoft.com/office/drawing/2014/main" id="{8AFA5478-275F-4DA1-BC09-71D43ED61DA2}"/>
              </a:ext>
            </a:extLst>
          </p:cNvPr>
          <p:cNvSpPr>
            <a:spLocks noGrp="1"/>
          </p:cNvSpPr>
          <p:nvPr>
            <p:ph type="body" idx="1"/>
          </p:nvPr>
        </p:nvSpPr>
        <p:spPr>
          <a:xfrm>
            <a:off x="958506" y="2012494"/>
            <a:ext cx="10350218" cy="4045115"/>
          </a:xfrm>
        </p:spPr>
        <p:txBody>
          <a:bodyPr vert="horz" lIns="91440" tIns="45720" rIns="91440" bIns="45720" rtlCol="0" anchor="t">
            <a:normAutofit/>
          </a:bodyPr>
          <a:lstStyle/>
          <a:p>
            <a:pPr marL="137160" marR="0" indent="0">
              <a:spcBef>
                <a:spcPts val="0"/>
              </a:spcBef>
              <a:spcAft>
                <a:spcPts val="0"/>
              </a:spcAft>
              <a:buClrTx/>
              <a:buNone/>
            </a:pPr>
            <a:r>
              <a:rPr lang="en-US" sz="2400" dirty="0">
                <a:effectLst/>
                <a:ea typeface="Times New Roman" panose="02020603050405020304" pitchFamily="18" charset="0"/>
                <a:cs typeface="Calibri" panose="020F0502020204030204" pitchFamily="34" charset="0"/>
              </a:rPr>
              <a:t>When the situation is urgent and time is of the essence, the TDHE may adopt alternative approaches and/or documentation concerning the following;</a:t>
            </a:r>
            <a:br>
              <a:rPr lang="en-US" sz="2400" dirty="0">
                <a:effectLst/>
                <a:ea typeface="Times New Roman" panose="02020603050405020304" pitchFamily="18" charset="0"/>
                <a:cs typeface="Calibri" panose="020F0502020204030204" pitchFamily="34" charset="0"/>
              </a:rPr>
            </a:br>
            <a:r>
              <a:rPr lang="en-US" sz="2400" dirty="0">
                <a:effectLst/>
                <a:ea typeface="Times New Roman" panose="02020603050405020304" pitchFamily="18" charset="0"/>
                <a:cs typeface="Calibri" panose="020F0502020204030204" pitchFamily="34" charset="0"/>
              </a:rPr>
              <a:t> </a:t>
            </a:r>
          </a:p>
          <a:p>
            <a:pPr marL="862013" marR="0" lvl="0" indent="-287338">
              <a:spcBef>
                <a:spcPts val="0"/>
              </a:spcBef>
              <a:spcAft>
                <a:spcPts val="0"/>
              </a:spcAft>
              <a:buClrTx/>
              <a:buFont typeface="Arial" panose="020B0604020202020204" pitchFamily="34" charset="0"/>
              <a:buChar char="•"/>
            </a:pPr>
            <a:r>
              <a:rPr lang="en-US" sz="2400" dirty="0">
                <a:effectLst/>
                <a:ea typeface="Arial" panose="020B0604020202020204" pitchFamily="34" charset="0"/>
                <a:cs typeface="Calibri" panose="020F0502020204030204" pitchFamily="34" charset="0"/>
              </a:rPr>
              <a:t>Proof of homeownership</a:t>
            </a:r>
            <a:endParaRPr lang="en-US" sz="2400" dirty="0">
              <a:effectLst/>
              <a:ea typeface="Times New Roman" panose="02020603050405020304" pitchFamily="18" charset="0"/>
              <a:cs typeface="Calibri" panose="020F0502020204030204" pitchFamily="34" charset="0"/>
            </a:endParaRPr>
          </a:p>
          <a:p>
            <a:pPr marL="862013" marR="0" lvl="0" indent="-287338">
              <a:spcBef>
                <a:spcPts val="0"/>
              </a:spcBef>
              <a:spcAft>
                <a:spcPts val="0"/>
              </a:spcAft>
              <a:buClrTx/>
              <a:buFont typeface="Arial" panose="020B0604020202020204" pitchFamily="34" charset="0"/>
              <a:buChar char="•"/>
            </a:pPr>
            <a:r>
              <a:rPr lang="en-US" sz="2400" dirty="0">
                <a:effectLst/>
                <a:ea typeface="Arial" panose="020B0604020202020204" pitchFamily="34" charset="0"/>
                <a:cs typeface="Calibri" panose="020F0502020204030204" pitchFamily="34" charset="0"/>
              </a:rPr>
              <a:t>A completed W-9 Form from financial</a:t>
            </a:r>
            <a:r>
              <a:rPr lang="en-US" sz="2400" spc="-170" dirty="0">
                <a:effectLst/>
                <a:ea typeface="Arial" panose="020B0604020202020204" pitchFamily="34" charset="0"/>
                <a:cs typeface="Calibri" panose="020F0502020204030204" pitchFamily="34" charset="0"/>
              </a:rPr>
              <a:t> </a:t>
            </a:r>
            <a:r>
              <a:rPr lang="en-US" sz="2400" dirty="0">
                <a:effectLst/>
                <a:ea typeface="Arial" panose="020B0604020202020204" pitchFamily="34" charset="0"/>
                <a:cs typeface="Calibri" panose="020F0502020204030204" pitchFamily="34" charset="0"/>
              </a:rPr>
              <a:t>institution</a:t>
            </a:r>
            <a:endParaRPr lang="en-US" sz="2400" dirty="0">
              <a:effectLst/>
              <a:ea typeface="Times New Roman" panose="02020603050405020304" pitchFamily="18" charset="0"/>
              <a:cs typeface="Calibri" panose="020F0502020204030204" pitchFamily="34" charset="0"/>
            </a:endParaRPr>
          </a:p>
          <a:p>
            <a:pPr marL="862013" marR="0" lvl="0" indent="-287338">
              <a:spcBef>
                <a:spcPts val="0"/>
              </a:spcBef>
              <a:spcAft>
                <a:spcPts val="0"/>
              </a:spcAft>
              <a:buClrTx/>
              <a:buFont typeface="Arial" panose="020B0604020202020204" pitchFamily="34" charset="0"/>
              <a:buChar char="•"/>
            </a:pPr>
            <a:r>
              <a:rPr lang="en-US" sz="2400" dirty="0">
                <a:effectLst/>
                <a:ea typeface="Arial" panose="020B0604020202020204" pitchFamily="34" charset="0"/>
                <a:cs typeface="Calibri" panose="020F0502020204030204" pitchFamily="34" charset="0"/>
              </a:rPr>
              <a:t>Evidence of unit as primary residence</a:t>
            </a:r>
            <a:endParaRPr lang="en-US" sz="2400" dirty="0">
              <a:effectLst/>
              <a:ea typeface="Times New Roman" panose="02020603050405020304" pitchFamily="18" charset="0"/>
              <a:cs typeface="Calibri" panose="020F0502020204030204" pitchFamily="34" charset="0"/>
            </a:endParaRPr>
          </a:p>
          <a:p>
            <a:pPr marL="862013" marR="0" lvl="0" indent="-287338">
              <a:spcBef>
                <a:spcPts val="0"/>
              </a:spcBef>
              <a:spcAft>
                <a:spcPts val="0"/>
              </a:spcAft>
              <a:buClrTx/>
              <a:buFont typeface="Arial" panose="020B0604020202020204" pitchFamily="34" charset="0"/>
              <a:buChar char="•"/>
            </a:pPr>
            <a:r>
              <a:rPr lang="en-US" sz="2400" dirty="0">
                <a:effectLst/>
                <a:ea typeface="Arial" panose="020B0604020202020204" pitchFamily="34" charset="0"/>
                <a:cs typeface="Calibri" panose="020F0502020204030204" pitchFamily="34" charset="0"/>
              </a:rPr>
              <a:t>Proof of established Alaska Residency within K/S TDHE's services area (i.e., eligible for AK PFD, vehicle registration, photo</a:t>
            </a:r>
            <a:r>
              <a:rPr lang="en-US" sz="2400" spc="-180" dirty="0">
                <a:effectLst/>
                <a:ea typeface="Arial" panose="020B0604020202020204" pitchFamily="34" charset="0"/>
                <a:cs typeface="Calibri" panose="020F0502020204030204" pitchFamily="34" charset="0"/>
              </a:rPr>
              <a:t> </a:t>
            </a:r>
            <a:r>
              <a:rPr lang="en-US" sz="2400" dirty="0">
                <a:effectLst/>
                <a:ea typeface="Arial" panose="020B0604020202020204" pitchFamily="34" charset="0"/>
                <a:cs typeface="Calibri" panose="020F0502020204030204" pitchFamily="34" charset="0"/>
              </a:rPr>
              <a:t>ID, federal tax form,</a:t>
            </a:r>
            <a:r>
              <a:rPr lang="en-US" sz="2400" spc="-25" dirty="0">
                <a:effectLst/>
                <a:ea typeface="Arial" panose="020B0604020202020204" pitchFamily="34" charset="0"/>
                <a:cs typeface="Calibri" panose="020F0502020204030204" pitchFamily="34" charset="0"/>
              </a:rPr>
              <a:t> </a:t>
            </a:r>
            <a:r>
              <a:rPr lang="en-US" sz="2400" dirty="0">
                <a:effectLst/>
                <a:ea typeface="Arial" panose="020B0604020202020204" pitchFamily="34" charset="0"/>
                <a:cs typeface="Calibri" panose="020F0502020204030204" pitchFamily="34" charset="0"/>
              </a:rPr>
              <a:t>etc.)</a:t>
            </a:r>
            <a:endParaRPr lang="en-US" sz="2400" dirty="0">
              <a:effectLst/>
              <a:ea typeface="Times New Roman" panose="02020603050405020304" pitchFamily="18" charset="0"/>
              <a:cs typeface="Calibri" panose="020F0502020204030204" pitchFamily="34" charset="0"/>
            </a:endParaRPr>
          </a:p>
          <a:p>
            <a:pPr marL="862013" marR="0" lvl="0" indent="-287338">
              <a:spcBef>
                <a:spcPts val="0"/>
              </a:spcBef>
              <a:spcAft>
                <a:spcPts val="0"/>
              </a:spcAft>
              <a:buClrTx/>
              <a:buFont typeface="Arial" panose="020B0604020202020204" pitchFamily="34" charset="0"/>
              <a:buChar char="•"/>
            </a:pPr>
            <a:r>
              <a:rPr lang="en-US" sz="2400" dirty="0">
                <a:effectLst/>
                <a:ea typeface="Arial" panose="020B0604020202020204" pitchFamily="34" charset="0"/>
                <a:cs typeface="Calibri" panose="020F0502020204030204" pitchFamily="34" charset="0"/>
              </a:rPr>
              <a:t>Proof of income information to the greatest extent feasible.</a:t>
            </a:r>
            <a:endParaRPr lang="en-US" sz="2400" dirty="0">
              <a:effectLst/>
              <a:ea typeface="Times New Roman" panose="02020603050405020304" pitchFamily="18" charset="0"/>
              <a:cs typeface="Calibri" panose="020F0502020204030204" pitchFamily="34" charset="0"/>
            </a:endParaRPr>
          </a:p>
          <a:p>
            <a:pPr marL="862013" marR="0" lvl="0" indent="-287338">
              <a:spcBef>
                <a:spcPts val="0"/>
              </a:spcBef>
              <a:spcAft>
                <a:spcPts val="0"/>
              </a:spcAft>
              <a:buClrTx/>
              <a:buFont typeface="Arial" panose="020B0604020202020204" pitchFamily="34" charset="0"/>
              <a:buChar char="•"/>
            </a:pPr>
            <a:r>
              <a:rPr lang="en-US" sz="2400" dirty="0">
                <a:effectLst/>
                <a:ea typeface="Times New Roman" panose="02020603050405020304" pitchFamily="18" charset="0"/>
                <a:cs typeface="Calibri" panose="020F0502020204030204" pitchFamily="34" charset="0"/>
              </a:rPr>
              <a:t>Completion </a:t>
            </a:r>
            <a:r>
              <a:rPr lang="en-US" sz="2400" dirty="0">
                <a:effectLst/>
                <a:latin typeface="Calibri" panose="020F0502020204030204" pitchFamily="34" charset="0"/>
                <a:ea typeface="Times New Roman" panose="02020603050405020304" pitchFamily="18" charset="0"/>
                <a:cs typeface="Calibri" panose="020F0502020204030204" pitchFamily="34" charset="0"/>
              </a:rPr>
              <a:t>of self-certification in extreme circumstances</a:t>
            </a:r>
          </a:p>
          <a:p>
            <a:endParaRPr lang="en-US" dirty="0"/>
          </a:p>
        </p:txBody>
      </p:sp>
      <p:sp>
        <p:nvSpPr>
          <p:cNvPr id="8" name="Slide Number Placeholder 7"/>
          <p:cNvSpPr>
            <a:spLocks noGrp="1"/>
          </p:cNvSpPr>
          <p:nvPr>
            <p:ph type="sldNum" sz="quarter" idx="12"/>
          </p:nvPr>
        </p:nvSpPr>
        <p:spPr/>
        <p:txBody>
          <a:bodyPr/>
          <a:lstStyle/>
          <a:p>
            <a:fld id="{1B90BC9B-A669-4CE8-99C5-39237CE3C82A}" type="slidenum">
              <a:rPr lang="en-US" smtClean="0"/>
              <a:t>78</a:t>
            </a:fld>
            <a:endParaRPr lang="en-US" dirty="0"/>
          </a:p>
        </p:txBody>
      </p:sp>
    </p:spTree>
    <p:extLst>
      <p:ext uri="{BB962C8B-B14F-4D97-AF65-F5344CB8AC3E}">
        <p14:creationId xmlns:p14="http://schemas.microsoft.com/office/powerpoint/2010/main" val="3888481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409B-DC8D-491F-A754-ADE6D2595AD4}"/>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kern="1200" dirty="0">
                <a:solidFill>
                  <a:schemeClr val="tx1"/>
                </a:solidFill>
                <a:latin typeface="+mj-lt"/>
                <a:ea typeface="+mj-ea"/>
                <a:cs typeface="+mj-cs"/>
              </a:rPr>
              <a:t>Possible Uses – Sample Policy </a:t>
            </a:r>
          </a:p>
        </p:txBody>
      </p:sp>
      <p:sp>
        <p:nvSpPr>
          <p:cNvPr id="3" name="Text Placeholder 2">
            <a:extLst>
              <a:ext uri="{FF2B5EF4-FFF2-40B4-BE49-F238E27FC236}">
                <a16:creationId xmlns:a16="http://schemas.microsoft.com/office/drawing/2014/main" id="{8AFA5478-275F-4DA1-BC09-71D43ED61DA2}"/>
              </a:ext>
            </a:extLst>
          </p:cNvPr>
          <p:cNvSpPr>
            <a:spLocks noGrp="1"/>
          </p:cNvSpPr>
          <p:nvPr>
            <p:ph type="body" idx="1"/>
          </p:nvPr>
        </p:nvSpPr>
        <p:spPr>
          <a:xfrm>
            <a:off x="958506" y="1927952"/>
            <a:ext cx="10752424" cy="4129657"/>
          </a:xfrm>
        </p:spPr>
        <p:txBody>
          <a:bodyPr vert="horz" lIns="91440" tIns="45720" rIns="91440" bIns="45720" rtlCol="0" anchor="ctr">
            <a:normAutofit/>
          </a:bodyPr>
          <a:lstStyle/>
          <a:p>
            <a:pPr marL="537210" indent="-342900">
              <a:spcBef>
                <a:spcPts val="0"/>
              </a:spcBef>
              <a:buClr>
                <a:schemeClr val="tx1"/>
              </a:buClr>
              <a:buFont typeface="Arial" panose="020B0604020202020204" pitchFamily="34" charset="0"/>
              <a:buChar char="•"/>
            </a:pPr>
            <a:r>
              <a:rPr lang="en-US" sz="2400" dirty="0">
                <a:effectLst/>
              </a:rPr>
              <a:t>Mortgage payment for a home already occupied by the applicant family</a:t>
            </a:r>
          </a:p>
          <a:p>
            <a:pPr marL="537210" indent="-342900">
              <a:spcBef>
                <a:spcPts val="0"/>
              </a:spcBef>
              <a:buClr>
                <a:schemeClr val="tx1"/>
              </a:buClr>
              <a:buFont typeface="Arial" panose="020B0604020202020204" pitchFamily="34" charset="0"/>
              <a:buChar char="•"/>
            </a:pPr>
            <a:r>
              <a:rPr lang="en-US" sz="2400" dirty="0">
                <a:effectLst/>
              </a:rPr>
              <a:t>Rental assistance occupied by the applicant family.</a:t>
            </a:r>
          </a:p>
          <a:p>
            <a:pPr marL="537210" indent="-342900">
              <a:spcBef>
                <a:spcPts val="0"/>
              </a:spcBef>
              <a:buClr>
                <a:schemeClr val="tx1"/>
              </a:buClr>
              <a:buFont typeface="Arial" panose="020B0604020202020204" pitchFamily="34" charset="0"/>
              <a:buChar char="•"/>
            </a:pPr>
            <a:r>
              <a:rPr lang="en-US" sz="2400" dirty="0">
                <a:effectLst/>
              </a:rPr>
              <a:t>Prepayment of rental assistance to homeless families</a:t>
            </a:r>
          </a:p>
          <a:p>
            <a:pPr marL="537210" indent="-342900">
              <a:spcBef>
                <a:spcPts val="0"/>
              </a:spcBef>
              <a:buClr>
                <a:schemeClr val="tx1"/>
              </a:buClr>
              <a:buFont typeface="Arial" panose="020B0604020202020204" pitchFamily="34" charset="0"/>
              <a:buChar char="•"/>
            </a:pPr>
            <a:r>
              <a:rPr lang="en-US" sz="2400" dirty="0">
                <a:effectLst/>
              </a:rPr>
              <a:t>Late fees</a:t>
            </a:r>
          </a:p>
          <a:p>
            <a:pPr marL="537210" indent="-342900">
              <a:spcBef>
                <a:spcPts val="0"/>
              </a:spcBef>
              <a:buClr>
                <a:schemeClr val="tx1"/>
              </a:buClr>
              <a:buFont typeface="Arial" panose="020B0604020202020204" pitchFamily="34" charset="0"/>
              <a:buChar char="•"/>
            </a:pPr>
            <a:r>
              <a:rPr lang="en-US" sz="2400" dirty="0">
                <a:effectLst/>
              </a:rPr>
              <a:t>Delinquent taxes </a:t>
            </a:r>
          </a:p>
          <a:p>
            <a:pPr marL="537210" indent="-342900">
              <a:spcBef>
                <a:spcPts val="0"/>
              </a:spcBef>
              <a:buClr>
                <a:schemeClr val="tx1"/>
              </a:buClr>
              <a:buFont typeface="Arial" panose="020B0604020202020204" pitchFamily="34" charset="0"/>
              <a:buChar char="•"/>
            </a:pPr>
            <a:r>
              <a:rPr lang="en-US" sz="2400" dirty="0">
                <a:effectLst/>
              </a:rPr>
              <a:t>Security deposit plus first and last month’s rent on a unit where the lease payment does not exceed 70% of the combined deposit;</a:t>
            </a:r>
          </a:p>
          <a:p>
            <a:pPr marL="537210" indent="-342900">
              <a:spcBef>
                <a:spcPts val="0"/>
              </a:spcBef>
              <a:buClr>
                <a:schemeClr val="tx1"/>
              </a:buClr>
              <a:buFont typeface="Arial" panose="020B0604020202020204" pitchFamily="34" charset="0"/>
              <a:buChar char="•"/>
            </a:pPr>
            <a:r>
              <a:rPr lang="en-US" sz="2400" dirty="0">
                <a:effectLst/>
              </a:rPr>
              <a:t>Utility assistance  </a:t>
            </a:r>
          </a:p>
          <a:p>
            <a:pPr marL="537210" indent="-342900">
              <a:spcBef>
                <a:spcPts val="0"/>
              </a:spcBef>
              <a:buClr>
                <a:schemeClr val="tx1"/>
              </a:buClr>
              <a:buFont typeface="Arial" panose="020B0604020202020204" pitchFamily="34" charset="0"/>
              <a:buChar char="•"/>
            </a:pPr>
            <a:r>
              <a:rPr lang="en-US" sz="2400" dirty="0">
                <a:effectLst/>
              </a:rPr>
              <a:t>Housing services related to the provision of self-sufficiency in accordance with IHBG regulations.</a:t>
            </a:r>
          </a:p>
          <a:p>
            <a:endParaRPr lang="en-US" sz="2400" dirty="0"/>
          </a:p>
        </p:txBody>
      </p:sp>
      <p:sp>
        <p:nvSpPr>
          <p:cNvPr id="8" name="Slide Number Placeholder 7"/>
          <p:cNvSpPr>
            <a:spLocks noGrp="1"/>
          </p:cNvSpPr>
          <p:nvPr>
            <p:ph type="sldNum" sz="quarter" idx="12"/>
          </p:nvPr>
        </p:nvSpPr>
        <p:spPr/>
        <p:txBody>
          <a:bodyPr/>
          <a:lstStyle/>
          <a:p>
            <a:fld id="{1B90BC9B-A669-4CE8-99C5-39237CE3C82A}" type="slidenum">
              <a:rPr lang="en-US" smtClean="0"/>
              <a:t>79</a:t>
            </a:fld>
            <a:endParaRPr lang="en-US" dirty="0"/>
          </a:p>
        </p:txBody>
      </p:sp>
    </p:spTree>
    <p:extLst>
      <p:ext uri="{BB962C8B-B14F-4D97-AF65-F5344CB8AC3E}">
        <p14:creationId xmlns:p14="http://schemas.microsoft.com/office/powerpoint/2010/main" val="158496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C5F4CBF-565F-4865-9731-011683677100}"/>
              </a:ext>
            </a:extLst>
          </p:cNvPr>
          <p:cNvSpPr/>
          <p:nvPr/>
        </p:nvSpPr>
        <p:spPr>
          <a:xfrm>
            <a:off x="5093208" y="641390"/>
            <a:ext cx="6263640" cy="1699936"/>
          </a:xfrm>
          <a:custGeom>
            <a:avLst/>
            <a:gdLst>
              <a:gd name="connsiteX0" fmla="*/ 0 w 6263640"/>
              <a:gd name="connsiteY0" fmla="*/ 283328 h 1699936"/>
              <a:gd name="connsiteX1" fmla="*/ 283328 w 6263640"/>
              <a:gd name="connsiteY1" fmla="*/ 0 h 1699936"/>
              <a:gd name="connsiteX2" fmla="*/ 5980312 w 6263640"/>
              <a:gd name="connsiteY2" fmla="*/ 0 h 1699936"/>
              <a:gd name="connsiteX3" fmla="*/ 6263640 w 6263640"/>
              <a:gd name="connsiteY3" fmla="*/ 283328 h 1699936"/>
              <a:gd name="connsiteX4" fmla="*/ 6263640 w 6263640"/>
              <a:gd name="connsiteY4" fmla="*/ 1416608 h 1699936"/>
              <a:gd name="connsiteX5" fmla="*/ 5980312 w 6263640"/>
              <a:gd name="connsiteY5" fmla="*/ 1699936 h 1699936"/>
              <a:gd name="connsiteX6" fmla="*/ 283328 w 6263640"/>
              <a:gd name="connsiteY6" fmla="*/ 1699936 h 1699936"/>
              <a:gd name="connsiteX7" fmla="*/ 0 w 6263640"/>
              <a:gd name="connsiteY7" fmla="*/ 1416608 h 1699936"/>
              <a:gd name="connsiteX8" fmla="*/ 0 w 6263640"/>
              <a:gd name="connsiteY8" fmla="*/ 283328 h 169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699936">
                <a:moveTo>
                  <a:pt x="0" y="283328"/>
                </a:moveTo>
                <a:cubicBezTo>
                  <a:pt x="0" y="126850"/>
                  <a:pt x="126850" y="0"/>
                  <a:pt x="283328" y="0"/>
                </a:cubicBezTo>
                <a:lnTo>
                  <a:pt x="5980312" y="0"/>
                </a:lnTo>
                <a:cubicBezTo>
                  <a:pt x="6136790" y="0"/>
                  <a:pt x="6263640" y="126850"/>
                  <a:pt x="6263640" y="283328"/>
                </a:cubicBezTo>
                <a:lnTo>
                  <a:pt x="6263640" y="1416608"/>
                </a:lnTo>
                <a:cubicBezTo>
                  <a:pt x="6263640" y="1573086"/>
                  <a:pt x="6136790" y="1699936"/>
                  <a:pt x="5980312" y="1699936"/>
                </a:cubicBezTo>
                <a:lnTo>
                  <a:pt x="283328" y="1699936"/>
                </a:lnTo>
                <a:cubicBezTo>
                  <a:pt x="126850" y="1699936"/>
                  <a:pt x="0" y="1573086"/>
                  <a:pt x="0" y="1416608"/>
                </a:cubicBezTo>
                <a:lnTo>
                  <a:pt x="0" y="2833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424" tIns="174424" rIns="174424" bIns="174424" numCol="1" spcCol="1270" anchor="ctr" anchorCtr="0">
            <a:noAutofit/>
          </a:bodyPr>
          <a:lstStyle/>
          <a:p>
            <a:pPr marL="0" lvl="0" indent="0" algn="l" defTabSz="1066800">
              <a:lnSpc>
                <a:spcPct val="90000"/>
              </a:lnSpc>
              <a:spcBef>
                <a:spcPct val="0"/>
              </a:spcBef>
              <a:spcAft>
                <a:spcPct val="35000"/>
              </a:spcAft>
              <a:buNone/>
            </a:pPr>
            <a:r>
              <a:rPr lang="en-US" sz="2400" b="0" i="0" u="none" strike="noStrike" kern="1200" baseline="0" dirty="0">
                <a:solidFill>
                  <a:schemeClr val="bg1"/>
                </a:solidFill>
              </a:rPr>
              <a:t>IHBG-ARP grant allocations are available at: </a:t>
            </a:r>
            <a:r>
              <a:rPr lang="en-US" sz="2400" b="0" i="0" u="sng" strike="noStrike" kern="1200" baseline="0" dirty="0">
                <a:solidFill>
                  <a:schemeClr val="bg1"/>
                </a:solidFill>
              </a:rPr>
              <a:t>https://www.hud.gov/sites/dfiles/PIH/documents/IHBG-ARP_for_Codetalk3.24.21.pdf</a:t>
            </a:r>
            <a:endParaRPr lang="en-US" sz="2400" u="sng" kern="1200" dirty="0">
              <a:solidFill>
                <a:schemeClr val="bg1"/>
              </a:solidFill>
            </a:endParaRPr>
          </a:p>
        </p:txBody>
      </p:sp>
      <p:sp>
        <p:nvSpPr>
          <p:cNvPr id="4" name="Freeform: Shape 3">
            <a:extLst>
              <a:ext uri="{FF2B5EF4-FFF2-40B4-BE49-F238E27FC236}">
                <a16:creationId xmlns:a16="http://schemas.microsoft.com/office/drawing/2014/main" id="{D0620006-F33C-482E-A638-F81F9FEE41D3}"/>
              </a:ext>
            </a:extLst>
          </p:cNvPr>
          <p:cNvSpPr/>
          <p:nvPr/>
        </p:nvSpPr>
        <p:spPr>
          <a:xfrm>
            <a:off x="5093208" y="2522767"/>
            <a:ext cx="6263640" cy="1699936"/>
          </a:xfrm>
          <a:custGeom>
            <a:avLst/>
            <a:gdLst>
              <a:gd name="connsiteX0" fmla="*/ 0 w 6263640"/>
              <a:gd name="connsiteY0" fmla="*/ 283328 h 1699936"/>
              <a:gd name="connsiteX1" fmla="*/ 283328 w 6263640"/>
              <a:gd name="connsiteY1" fmla="*/ 0 h 1699936"/>
              <a:gd name="connsiteX2" fmla="*/ 5980312 w 6263640"/>
              <a:gd name="connsiteY2" fmla="*/ 0 h 1699936"/>
              <a:gd name="connsiteX3" fmla="*/ 6263640 w 6263640"/>
              <a:gd name="connsiteY3" fmla="*/ 283328 h 1699936"/>
              <a:gd name="connsiteX4" fmla="*/ 6263640 w 6263640"/>
              <a:gd name="connsiteY4" fmla="*/ 1416608 h 1699936"/>
              <a:gd name="connsiteX5" fmla="*/ 5980312 w 6263640"/>
              <a:gd name="connsiteY5" fmla="*/ 1699936 h 1699936"/>
              <a:gd name="connsiteX6" fmla="*/ 283328 w 6263640"/>
              <a:gd name="connsiteY6" fmla="*/ 1699936 h 1699936"/>
              <a:gd name="connsiteX7" fmla="*/ 0 w 6263640"/>
              <a:gd name="connsiteY7" fmla="*/ 1416608 h 1699936"/>
              <a:gd name="connsiteX8" fmla="*/ 0 w 6263640"/>
              <a:gd name="connsiteY8" fmla="*/ 283328 h 169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699936">
                <a:moveTo>
                  <a:pt x="0" y="283328"/>
                </a:moveTo>
                <a:cubicBezTo>
                  <a:pt x="0" y="126850"/>
                  <a:pt x="126850" y="0"/>
                  <a:pt x="283328" y="0"/>
                </a:cubicBezTo>
                <a:lnTo>
                  <a:pt x="5980312" y="0"/>
                </a:lnTo>
                <a:cubicBezTo>
                  <a:pt x="6136790" y="0"/>
                  <a:pt x="6263640" y="126850"/>
                  <a:pt x="6263640" y="283328"/>
                </a:cubicBezTo>
                <a:lnTo>
                  <a:pt x="6263640" y="1416608"/>
                </a:lnTo>
                <a:cubicBezTo>
                  <a:pt x="6263640" y="1573086"/>
                  <a:pt x="6136790" y="1699936"/>
                  <a:pt x="5980312" y="1699936"/>
                </a:cubicBezTo>
                <a:lnTo>
                  <a:pt x="283328" y="1699936"/>
                </a:lnTo>
                <a:cubicBezTo>
                  <a:pt x="126850" y="1699936"/>
                  <a:pt x="0" y="1573086"/>
                  <a:pt x="0" y="1416608"/>
                </a:cubicBezTo>
                <a:lnTo>
                  <a:pt x="0" y="2833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424" tIns="174424" rIns="174424" bIns="174424"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COVID-19 Related Frequently Asked Questions (FAQs) for Tribes and Tribally Designated Housing Entities (TDHEs)</a:t>
            </a:r>
          </a:p>
        </p:txBody>
      </p:sp>
      <p:sp>
        <p:nvSpPr>
          <p:cNvPr id="6" name="Freeform: Shape 5">
            <a:extLst>
              <a:ext uri="{FF2B5EF4-FFF2-40B4-BE49-F238E27FC236}">
                <a16:creationId xmlns:a16="http://schemas.microsoft.com/office/drawing/2014/main" id="{5B2FE683-DF74-44D2-B4D8-8363D54E74E3}"/>
              </a:ext>
            </a:extLst>
          </p:cNvPr>
          <p:cNvSpPr/>
          <p:nvPr/>
        </p:nvSpPr>
        <p:spPr>
          <a:xfrm>
            <a:off x="5093208" y="4404144"/>
            <a:ext cx="6263640" cy="1699936"/>
          </a:xfrm>
          <a:custGeom>
            <a:avLst/>
            <a:gdLst>
              <a:gd name="connsiteX0" fmla="*/ 0 w 6263640"/>
              <a:gd name="connsiteY0" fmla="*/ 283328 h 1699936"/>
              <a:gd name="connsiteX1" fmla="*/ 283328 w 6263640"/>
              <a:gd name="connsiteY1" fmla="*/ 0 h 1699936"/>
              <a:gd name="connsiteX2" fmla="*/ 5980312 w 6263640"/>
              <a:gd name="connsiteY2" fmla="*/ 0 h 1699936"/>
              <a:gd name="connsiteX3" fmla="*/ 6263640 w 6263640"/>
              <a:gd name="connsiteY3" fmla="*/ 283328 h 1699936"/>
              <a:gd name="connsiteX4" fmla="*/ 6263640 w 6263640"/>
              <a:gd name="connsiteY4" fmla="*/ 1416608 h 1699936"/>
              <a:gd name="connsiteX5" fmla="*/ 5980312 w 6263640"/>
              <a:gd name="connsiteY5" fmla="*/ 1699936 h 1699936"/>
              <a:gd name="connsiteX6" fmla="*/ 283328 w 6263640"/>
              <a:gd name="connsiteY6" fmla="*/ 1699936 h 1699936"/>
              <a:gd name="connsiteX7" fmla="*/ 0 w 6263640"/>
              <a:gd name="connsiteY7" fmla="*/ 1416608 h 1699936"/>
              <a:gd name="connsiteX8" fmla="*/ 0 w 6263640"/>
              <a:gd name="connsiteY8" fmla="*/ 283328 h 169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699936">
                <a:moveTo>
                  <a:pt x="0" y="283328"/>
                </a:moveTo>
                <a:cubicBezTo>
                  <a:pt x="0" y="126850"/>
                  <a:pt x="126850" y="0"/>
                  <a:pt x="283328" y="0"/>
                </a:cubicBezTo>
                <a:lnTo>
                  <a:pt x="5980312" y="0"/>
                </a:lnTo>
                <a:cubicBezTo>
                  <a:pt x="6136790" y="0"/>
                  <a:pt x="6263640" y="126850"/>
                  <a:pt x="6263640" y="283328"/>
                </a:cubicBezTo>
                <a:lnTo>
                  <a:pt x="6263640" y="1416608"/>
                </a:lnTo>
                <a:cubicBezTo>
                  <a:pt x="6263640" y="1573086"/>
                  <a:pt x="6136790" y="1699936"/>
                  <a:pt x="5980312" y="1699936"/>
                </a:cubicBezTo>
                <a:lnTo>
                  <a:pt x="283328" y="1699936"/>
                </a:lnTo>
                <a:cubicBezTo>
                  <a:pt x="126850" y="1699936"/>
                  <a:pt x="0" y="1573086"/>
                  <a:pt x="0" y="1416608"/>
                </a:cubicBezTo>
                <a:lnTo>
                  <a:pt x="0" y="2833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424" tIns="174424" rIns="174424" bIns="174424"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PIH Notice 2021-11 IHBG-ARP Implementation Notice: Provides Recipients with instructions on how to apply for IHBG Program funding under ARP and other program requirements</a:t>
            </a:r>
          </a:p>
        </p:txBody>
      </p:sp>
      <p:sp>
        <p:nvSpPr>
          <p:cNvPr id="15" name="TextBox 14">
            <a:extLst>
              <a:ext uri="{FF2B5EF4-FFF2-40B4-BE49-F238E27FC236}">
                <a16:creationId xmlns:a16="http://schemas.microsoft.com/office/drawing/2014/main" id="{09FD9B5E-DE0E-49C5-A35E-6065C510AC88}"/>
              </a:ext>
            </a:extLst>
          </p:cNvPr>
          <p:cNvSpPr txBox="1"/>
          <p:nvPr/>
        </p:nvSpPr>
        <p:spPr>
          <a:xfrm>
            <a:off x="534839" y="2216120"/>
            <a:ext cx="4261448" cy="2123658"/>
          </a:xfrm>
          <a:prstGeom prst="rect">
            <a:avLst/>
          </a:prstGeom>
          <a:noFill/>
        </p:spPr>
        <p:txBody>
          <a:bodyPr wrap="square">
            <a:spAutoFit/>
          </a:bodyPr>
          <a:lstStyle/>
          <a:p>
            <a:r>
              <a:rPr lang="en-US" sz="4400" kern="1200" dirty="0">
                <a:solidFill>
                  <a:schemeClr val="tx1"/>
                </a:solidFill>
                <a:ea typeface="+mj-ea"/>
                <a:cs typeface="+mj-cs"/>
              </a:rPr>
              <a:t>ARP</a:t>
            </a:r>
            <a:r>
              <a:rPr lang="en-US" sz="4400" dirty="0">
                <a:solidFill>
                  <a:schemeClr val="tx1"/>
                </a:solidFill>
              </a:rPr>
              <a:t> Implementation Resources</a:t>
            </a:r>
            <a:endParaRPr lang="en-US" sz="4400" dirty="0"/>
          </a:p>
        </p:txBody>
      </p:sp>
      <p:sp>
        <p:nvSpPr>
          <p:cNvPr id="9" name="Slide Number Placeholder 8"/>
          <p:cNvSpPr>
            <a:spLocks noGrp="1"/>
          </p:cNvSpPr>
          <p:nvPr>
            <p:ph type="sldNum" sz="quarter" idx="12"/>
          </p:nvPr>
        </p:nvSpPr>
        <p:spPr/>
        <p:txBody>
          <a:bodyPr/>
          <a:lstStyle/>
          <a:p>
            <a:fld id="{E760783A-A40A-4A5E-95F7-ACFE048AA298}" type="slidenum">
              <a:rPr lang="en-US" smtClean="0"/>
              <a:t>8</a:t>
            </a:fld>
            <a:endParaRPr lang="en-US" dirty="0"/>
          </a:p>
        </p:txBody>
      </p:sp>
    </p:spTree>
    <p:extLst>
      <p:ext uri="{BB962C8B-B14F-4D97-AF65-F5344CB8AC3E}">
        <p14:creationId xmlns:p14="http://schemas.microsoft.com/office/powerpoint/2010/main" val="18316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8418-86BB-4C8D-8F9D-FB40B65817E0}"/>
              </a:ext>
            </a:extLst>
          </p:cNvPr>
          <p:cNvSpPr>
            <a:spLocks noGrp="1"/>
          </p:cNvSpPr>
          <p:nvPr>
            <p:ph type="title"/>
          </p:nvPr>
        </p:nvSpPr>
        <p:spPr>
          <a:xfrm>
            <a:off x="764774" y="397187"/>
            <a:ext cx="10368872" cy="822140"/>
          </a:xfrm>
        </p:spPr>
        <p:txBody>
          <a:bodyPr vert="horz" lIns="91440" tIns="45720" rIns="91440" bIns="45720" rtlCol="0" anchor="ctr">
            <a:normAutofit/>
          </a:bodyPr>
          <a:lstStyle/>
          <a:p>
            <a:r>
              <a:rPr lang="en-US" sz="4400" kern="1200" dirty="0">
                <a:solidFill>
                  <a:schemeClr val="tx1"/>
                </a:solidFill>
                <a:latin typeface="+mj-lt"/>
                <a:ea typeface="+mj-ea"/>
                <a:cs typeface="+mj-cs"/>
              </a:rPr>
              <a:t>Eligible Circumstances – Sample Policy</a:t>
            </a:r>
            <a:endParaRPr lang="en-US" sz="4000" kern="1200" dirty="0">
              <a:solidFill>
                <a:schemeClr val="tx1"/>
              </a:solidFill>
              <a:latin typeface="+mj-lt"/>
              <a:ea typeface="+mj-ea"/>
              <a:cs typeface="+mj-cs"/>
            </a:endParaRPr>
          </a:p>
        </p:txBody>
      </p:sp>
      <p:sp>
        <p:nvSpPr>
          <p:cNvPr id="5" name="Content Placeholder 4">
            <a:extLst>
              <a:ext uri="{FF2B5EF4-FFF2-40B4-BE49-F238E27FC236}">
                <a16:creationId xmlns:a16="http://schemas.microsoft.com/office/drawing/2014/main" id="{E59C4281-18DA-44E1-9EF0-1578157A31BF}"/>
              </a:ext>
            </a:extLst>
          </p:cNvPr>
          <p:cNvSpPr>
            <a:spLocks noGrp="1"/>
          </p:cNvSpPr>
          <p:nvPr>
            <p:ph idx="1"/>
          </p:nvPr>
        </p:nvSpPr>
        <p:spPr>
          <a:xfrm>
            <a:off x="484744" y="1790760"/>
            <a:ext cx="11573788" cy="4669025"/>
          </a:xfrm>
        </p:spPr>
        <p:txBody>
          <a:bodyPr>
            <a:normAutofit fontScale="25000" lnSpcReduction="20000"/>
          </a:bodyPr>
          <a:lstStyle/>
          <a:p>
            <a:pPr marL="136525" marR="0" indent="0">
              <a:lnSpc>
                <a:spcPct val="107000"/>
              </a:lnSpc>
              <a:spcBef>
                <a:spcPts val="0"/>
              </a:spcBef>
              <a:spcAft>
                <a:spcPts val="800"/>
              </a:spcAft>
              <a:buClrTx/>
              <a:buNone/>
            </a:pPr>
            <a:r>
              <a:rPr lang="en-US" sz="9600" dirty="0">
                <a:effectLst/>
                <a:ea typeface="Times New Roman" panose="02020603050405020304" pitchFamily="18" charset="0"/>
                <a:cs typeface="Calibri" panose="020F0502020204030204" pitchFamily="34" charset="0"/>
              </a:rPr>
              <a:t>Emergency housing assistance may be provided for circumstances that are beyond the family’s control such as, but not limited, to the following situations:</a:t>
            </a:r>
          </a:p>
          <a:p>
            <a:pPr marL="798513" marR="0" lvl="0" indent="-230188">
              <a:lnSpc>
                <a:spcPct val="120000"/>
              </a:lnSpc>
              <a:spcBef>
                <a:spcPts val="0"/>
              </a:spcBef>
              <a:spcAft>
                <a:spcPts val="0"/>
              </a:spcAft>
              <a:buClrTx/>
              <a:buFont typeface="Arial" panose="020B0604020202020204" pitchFamily="34" charset="0"/>
              <a:buChar char="•"/>
              <a:tabLst>
                <a:tab pos="514350" algn="l"/>
              </a:tabLst>
            </a:pPr>
            <a:r>
              <a:rPr lang="en-US" sz="7200" dirty="0">
                <a:effectLst/>
                <a:ea typeface="Times New Roman" panose="02020603050405020304" pitchFamily="18" charset="0"/>
                <a:cs typeface="Calibri" panose="020F0502020204030204" pitchFamily="34" charset="0"/>
              </a:rPr>
              <a:t>An inability to earn income as the result of a loss of childcare due to a pandemic or other catastrophic incident; </a:t>
            </a:r>
          </a:p>
          <a:p>
            <a:pPr marL="798513" marR="0" lvl="0" indent="-230188">
              <a:lnSpc>
                <a:spcPct val="120000"/>
              </a:lnSpc>
              <a:spcBef>
                <a:spcPts val="0"/>
              </a:spcBef>
              <a:spcAft>
                <a:spcPts val="0"/>
              </a:spcAft>
              <a:buClrTx/>
              <a:buFont typeface="Arial" panose="020B0604020202020204" pitchFamily="34" charset="0"/>
              <a:buChar char="•"/>
              <a:tabLst>
                <a:tab pos="514350" algn="l"/>
              </a:tabLst>
            </a:pPr>
            <a:r>
              <a:rPr lang="en-US" sz="7200" dirty="0">
                <a:effectLst/>
                <a:ea typeface="Times New Roman" panose="02020603050405020304" pitchFamily="18" charset="0"/>
                <a:cs typeface="Calibri" panose="020F0502020204030204" pitchFamily="34" charset="0"/>
              </a:rPr>
              <a:t>An inability to earn income as the result of mandated isolation and quarantine due to contracting an infectious disease during a pandemic;  </a:t>
            </a:r>
          </a:p>
          <a:p>
            <a:pPr marL="798513" marR="0" lvl="0" indent="-230188">
              <a:lnSpc>
                <a:spcPct val="120000"/>
              </a:lnSpc>
              <a:spcBef>
                <a:spcPts val="0"/>
              </a:spcBef>
              <a:spcAft>
                <a:spcPts val="0"/>
              </a:spcAft>
              <a:buClrTx/>
              <a:buFont typeface="Arial" panose="020B0604020202020204" pitchFamily="34" charset="0"/>
              <a:buChar char="•"/>
              <a:tabLst>
                <a:tab pos="514350" algn="l"/>
              </a:tabLst>
            </a:pPr>
            <a:r>
              <a:rPr lang="en-US" sz="7200" dirty="0">
                <a:effectLst/>
                <a:ea typeface="Times New Roman" panose="02020603050405020304" pitchFamily="18" charset="0"/>
                <a:cs typeface="Calibri" panose="020F0502020204030204" pitchFamily="34" charset="0"/>
              </a:rPr>
              <a:t>An inability to secure goods and services as the result of mandated isolation and quarantine due to a pandemic or other catastrophic incident;  </a:t>
            </a:r>
          </a:p>
          <a:p>
            <a:pPr marL="798513" marR="0" lvl="0" indent="-230188">
              <a:lnSpc>
                <a:spcPct val="120000"/>
              </a:lnSpc>
              <a:spcBef>
                <a:spcPts val="0"/>
              </a:spcBef>
              <a:spcAft>
                <a:spcPts val="0"/>
              </a:spcAft>
              <a:buClrTx/>
              <a:buFont typeface="Arial" panose="020B0604020202020204" pitchFamily="34" charset="0"/>
              <a:buChar char="•"/>
              <a:tabLst>
                <a:tab pos="514350" algn="l"/>
              </a:tabLst>
            </a:pPr>
            <a:r>
              <a:rPr lang="en-US" sz="7200" dirty="0">
                <a:effectLst/>
                <a:ea typeface="Times New Roman" panose="02020603050405020304" pitchFamily="18" charset="0"/>
                <a:cs typeface="Calibri" panose="020F0502020204030204" pitchFamily="34" charset="0"/>
              </a:rPr>
              <a:t>A catastrophic illness resulting in inability to maintain essential housing costs; </a:t>
            </a:r>
          </a:p>
          <a:p>
            <a:pPr marL="798513" marR="0" lvl="0" indent="-230188">
              <a:lnSpc>
                <a:spcPct val="120000"/>
              </a:lnSpc>
              <a:spcBef>
                <a:spcPts val="0"/>
              </a:spcBef>
              <a:spcAft>
                <a:spcPts val="0"/>
              </a:spcAft>
              <a:buClrTx/>
              <a:buFont typeface="Arial" panose="020B0604020202020204" pitchFamily="34" charset="0"/>
              <a:buChar char="•"/>
              <a:tabLst>
                <a:tab pos="514350" algn="l"/>
              </a:tabLst>
            </a:pPr>
            <a:r>
              <a:rPr lang="en-US" sz="7200" dirty="0">
                <a:effectLst/>
                <a:ea typeface="Times New Roman" panose="02020603050405020304" pitchFamily="18" charset="0"/>
                <a:cs typeface="Calibri" panose="020F0502020204030204" pitchFamily="34" charset="0"/>
              </a:rPr>
              <a:t>A natural disaster recognized by the state of Alaska proclamation </a:t>
            </a:r>
          </a:p>
          <a:p>
            <a:pPr marL="798513" marR="0" lvl="0" indent="-230188">
              <a:lnSpc>
                <a:spcPct val="120000"/>
              </a:lnSpc>
              <a:spcBef>
                <a:spcPts val="0"/>
              </a:spcBef>
              <a:spcAft>
                <a:spcPts val="0"/>
              </a:spcAft>
              <a:buClrTx/>
              <a:buFont typeface="Arial" panose="020B0604020202020204" pitchFamily="34" charset="0"/>
              <a:buChar char="•"/>
              <a:tabLst>
                <a:tab pos="514350" algn="l"/>
              </a:tabLst>
            </a:pPr>
            <a:r>
              <a:rPr lang="en-US" sz="7200" dirty="0">
                <a:effectLst/>
                <a:ea typeface="Times New Roman" panose="02020603050405020304" pitchFamily="18" charset="0"/>
                <a:cs typeface="Calibri" panose="020F0502020204030204" pitchFamily="34" charset="0"/>
              </a:rPr>
              <a:t>An event which means the death of, or mental incapacity of or abandonment of the home by all of the persons who have executed the agreement as lessees. </a:t>
            </a:r>
            <a:r>
              <a:rPr lang="en-US" sz="4900" dirty="0">
                <a:effectLst/>
                <a:ea typeface="Times New Roman" panose="02020603050405020304" pitchFamily="18" charset="0"/>
                <a:cs typeface="Calibri" panose="020F0502020204030204" pitchFamily="34" charset="0"/>
              </a:rPr>
              <a:t>    </a:t>
            </a:r>
            <a:endParaRPr lang="en-US" sz="6000" dirty="0">
              <a:effectLst/>
              <a:ea typeface="Times New Roman" panose="02020603050405020304" pitchFamily="18" charset="0"/>
              <a:cs typeface="Calibri" panose="020F0502020204030204" pitchFamily="34" charset="0"/>
            </a:endParaRPr>
          </a:p>
          <a:p>
            <a:pPr marL="457200" marR="0" lvl="0" indent="-287338">
              <a:lnSpc>
                <a:spcPct val="120000"/>
              </a:lnSpc>
              <a:spcBef>
                <a:spcPts val="0"/>
              </a:spcBef>
              <a:spcAft>
                <a:spcPts val="0"/>
              </a:spcAft>
              <a:buClrTx/>
              <a:buFont typeface="Arial" panose="020B0604020202020204" pitchFamily="34" charset="0"/>
              <a:buChar char="•"/>
              <a:tabLst>
                <a:tab pos="169863" algn="l"/>
                <a:tab pos="627063" algn="l"/>
              </a:tabLst>
            </a:pPr>
            <a:r>
              <a:rPr lang="en-US" sz="8000" dirty="0">
                <a:effectLst/>
                <a:ea typeface="Times New Roman" panose="02020603050405020304" pitchFamily="18" charset="0"/>
                <a:cs typeface="Calibri" panose="020F0502020204030204" pitchFamily="34" charset="0"/>
              </a:rPr>
              <a:t>Inadequate housing</a:t>
            </a:r>
          </a:p>
          <a:p>
            <a:pPr marL="457200" marR="0" lvl="0" indent="-287338">
              <a:lnSpc>
                <a:spcPct val="120000"/>
              </a:lnSpc>
              <a:spcBef>
                <a:spcPts val="0"/>
              </a:spcBef>
              <a:spcAft>
                <a:spcPts val="0"/>
              </a:spcAft>
              <a:buClrTx/>
              <a:buFont typeface="Arial" panose="020B0604020202020204" pitchFamily="34" charset="0"/>
              <a:buChar char="•"/>
              <a:tabLst>
                <a:tab pos="169863" algn="l"/>
                <a:tab pos="627063" algn="l"/>
              </a:tabLst>
            </a:pPr>
            <a:r>
              <a:rPr lang="en-US" sz="8000" dirty="0">
                <a:effectLst/>
                <a:ea typeface="Times New Roman" panose="02020603050405020304" pitchFamily="18" charset="0"/>
                <a:cs typeface="Calibri" panose="020F0502020204030204" pitchFamily="34" charset="0"/>
              </a:rPr>
              <a:t>Temporary housing</a:t>
            </a:r>
          </a:p>
          <a:p>
            <a:pPr marL="457200" marR="0" lvl="0" indent="-287338">
              <a:lnSpc>
                <a:spcPct val="120000"/>
              </a:lnSpc>
              <a:spcBef>
                <a:spcPts val="0"/>
              </a:spcBef>
              <a:spcAft>
                <a:spcPts val="0"/>
              </a:spcAft>
              <a:buClrTx/>
              <a:buFont typeface="Arial" panose="020B0604020202020204" pitchFamily="34" charset="0"/>
              <a:buChar char="•"/>
              <a:tabLst>
                <a:tab pos="169863" algn="l"/>
                <a:tab pos="627063" algn="l"/>
              </a:tabLst>
            </a:pPr>
            <a:r>
              <a:rPr lang="en-US" sz="8000" dirty="0">
                <a:effectLst/>
                <a:ea typeface="Times New Roman" panose="02020603050405020304" pitchFamily="18" charset="0"/>
                <a:cs typeface="Calibri" panose="020F0502020204030204" pitchFamily="34" charset="0"/>
              </a:rPr>
              <a:t>Cost burden - paying more than 50% of gross income  </a:t>
            </a:r>
          </a:p>
          <a:p>
            <a:pPr marL="457200" marR="0" lvl="0" indent="-287338">
              <a:lnSpc>
                <a:spcPct val="120000"/>
              </a:lnSpc>
              <a:spcBef>
                <a:spcPts val="0"/>
              </a:spcBef>
              <a:spcAft>
                <a:spcPts val="0"/>
              </a:spcAft>
              <a:buClrTx/>
              <a:buFont typeface="Arial" panose="020B0604020202020204" pitchFamily="34" charset="0"/>
              <a:buChar char="•"/>
              <a:tabLst>
                <a:tab pos="169863" algn="l"/>
                <a:tab pos="627063" algn="l"/>
              </a:tabLst>
            </a:pPr>
            <a:r>
              <a:rPr lang="en-US" sz="8000" dirty="0">
                <a:effectLst/>
                <a:ea typeface="Times New Roman" panose="02020603050405020304" pitchFamily="18" charset="0"/>
                <a:cs typeface="Calibri" panose="020F0502020204030204" pitchFamily="34" charset="0"/>
              </a:rPr>
              <a:t>At risk of homelessness or homeless</a:t>
            </a:r>
          </a:p>
          <a:p>
            <a:endParaRPr lang="en-US" dirty="0"/>
          </a:p>
        </p:txBody>
      </p:sp>
      <p:sp>
        <p:nvSpPr>
          <p:cNvPr id="8" name="Slide Number Placeholder 7"/>
          <p:cNvSpPr>
            <a:spLocks noGrp="1"/>
          </p:cNvSpPr>
          <p:nvPr>
            <p:ph type="sldNum" sz="quarter" idx="12"/>
          </p:nvPr>
        </p:nvSpPr>
        <p:spPr/>
        <p:txBody>
          <a:bodyPr/>
          <a:lstStyle/>
          <a:p>
            <a:fld id="{E760783A-A40A-4A5E-95F7-ACFE048AA298}" type="slidenum">
              <a:rPr lang="en-US" smtClean="0"/>
              <a:t>80</a:t>
            </a:fld>
            <a:endParaRPr lang="en-US" dirty="0"/>
          </a:p>
        </p:txBody>
      </p:sp>
    </p:spTree>
    <p:extLst>
      <p:ext uri="{BB962C8B-B14F-4D97-AF65-F5344CB8AC3E}">
        <p14:creationId xmlns:p14="http://schemas.microsoft.com/office/powerpoint/2010/main" val="2817579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1456-62D4-4883-85A3-5F68C53A82A8}"/>
              </a:ext>
            </a:extLst>
          </p:cNvPr>
          <p:cNvSpPr>
            <a:spLocks noGrp="1"/>
          </p:cNvSpPr>
          <p:nvPr>
            <p:ph type="title"/>
          </p:nvPr>
        </p:nvSpPr>
        <p:spPr>
          <a:xfrm>
            <a:off x="1353666" y="759805"/>
            <a:ext cx="10000133" cy="1325563"/>
          </a:xfrm>
        </p:spPr>
        <p:txBody>
          <a:bodyPr vert="horz" lIns="91440" tIns="45720" rIns="91440" bIns="45720" rtlCol="0" anchor="ctr">
            <a:normAutofit/>
          </a:bodyPr>
          <a:lstStyle/>
          <a:p>
            <a:r>
              <a:rPr lang="en-US" sz="4400" kern="1200" dirty="0">
                <a:solidFill>
                  <a:schemeClr val="tx1"/>
                </a:solidFill>
                <a:effectLst/>
                <a:latin typeface="+mj-lt"/>
                <a:ea typeface="+mj-ea"/>
                <a:cs typeface="+mj-cs"/>
              </a:rPr>
              <a:t>Assistance Amount – Sample Policy</a:t>
            </a:r>
            <a:br>
              <a:rPr lang="en-US" sz="4400" b="1" kern="1200" dirty="0">
                <a:solidFill>
                  <a:schemeClr val="tx1"/>
                </a:solidFill>
                <a:effectLst/>
                <a:latin typeface="+mj-lt"/>
                <a:ea typeface="+mj-ea"/>
                <a:cs typeface="+mj-cs"/>
              </a:rPr>
            </a:br>
            <a:endParaRPr lang="en-US" sz="4400" kern="1200" dirty="0">
              <a:solidFill>
                <a:schemeClr val="tx1"/>
              </a:solidFill>
              <a:latin typeface="+mj-lt"/>
              <a:ea typeface="+mj-ea"/>
              <a:cs typeface="+mj-cs"/>
            </a:endParaRPr>
          </a:p>
        </p:txBody>
      </p:sp>
      <p:graphicFrame>
        <p:nvGraphicFramePr>
          <p:cNvPr id="5" name="Text Placeholder 2">
            <a:extLst>
              <a:ext uri="{FF2B5EF4-FFF2-40B4-BE49-F238E27FC236}">
                <a16:creationId xmlns:a16="http://schemas.microsoft.com/office/drawing/2014/main" id="{84021644-7DC3-493E-9C97-3816BB5B5F5F}"/>
              </a:ext>
            </a:extLst>
          </p:cNvPr>
          <p:cNvGraphicFramePr/>
          <p:nvPr>
            <p:extLst>
              <p:ext uri="{D42A27DB-BD31-4B8C-83A1-F6EECF244321}">
                <p14:modId xmlns:p14="http://schemas.microsoft.com/office/powerpoint/2010/main" val="156518187"/>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1B90BC9B-A669-4CE8-99C5-39237CE3C82A}" type="slidenum">
              <a:rPr lang="en-US" smtClean="0"/>
              <a:t>81</a:t>
            </a:fld>
            <a:endParaRPr lang="en-US" dirty="0"/>
          </a:p>
        </p:txBody>
      </p:sp>
    </p:spTree>
    <p:extLst>
      <p:ext uri="{BB962C8B-B14F-4D97-AF65-F5344CB8AC3E}">
        <p14:creationId xmlns:p14="http://schemas.microsoft.com/office/powerpoint/2010/main" val="22061284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5BA1-2EEE-42DE-B4D3-ED3072C722D7}"/>
              </a:ext>
            </a:extLst>
          </p:cNvPr>
          <p:cNvSpPr>
            <a:spLocks noGrp="1"/>
          </p:cNvSpPr>
          <p:nvPr>
            <p:ph type="title"/>
          </p:nvPr>
        </p:nvSpPr>
        <p:spPr>
          <a:xfrm>
            <a:off x="1176314" y="408930"/>
            <a:ext cx="10000133" cy="1325563"/>
          </a:xfrm>
        </p:spPr>
        <p:txBody>
          <a:bodyPr vert="horz" lIns="91440" tIns="45720" rIns="91440" bIns="45720" rtlCol="0" anchor="ctr">
            <a:normAutofit/>
          </a:bodyPr>
          <a:lstStyle/>
          <a:p>
            <a:r>
              <a:rPr lang="en-US" sz="4400" kern="1200" dirty="0">
                <a:solidFill>
                  <a:schemeClr val="tx1"/>
                </a:solidFill>
                <a:effectLst/>
                <a:latin typeface="+mj-lt"/>
                <a:ea typeface="+mj-ea"/>
                <a:cs typeface="+mj-cs"/>
              </a:rPr>
              <a:t>Rental Assistance – Sample Policy </a:t>
            </a:r>
            <a:br>
              <a:rPr lang="en-US" sz="4400" kern="1200" dirty="0">
                <a:solidFill>
                  <a:schemeClr val="tx1"/>
                </a:solidFill>
                <a:effectLst/>
                <a:latin typeface="+mj-lt"/>
                <a:ea typeface="+mj-ea"/>
                <a:cs typeface="+mj-cs"/>
              </a:rPr>
            </a:br>
            <a:endParaRPr lang="en-US" sz="4400" kern="1200" dirty="0">
              <a:solidFill>
                <a:schemeClr val="tx1"/>
              </a:solidFill>
              <a:latin typeface="+mj-lt"/>
              <a:ea typeface="+mj-ea"/>
              <a:cs typeface="+mj-cs"/>
            </a:endParaRPr>
          </a:p>
        </p:txBody>
      </p:sp>
      <p:graphicFrame>
        <p:nvGraphicFramePr>
          <p:cNvPr id="5" name="Text Placeholder 2">
            <a:extLst>
              <a:ext uri="{FF2B5EF4-FFF2-40B4-BE49-F238E27FC236}">
                <a16:creationId xmlns:a16="http://schemas.microsoft.com/office/drawing/2014/main" id="{8FC802AB-1B76-49B4-BE8F-E7E1EDF54A6E}"/>
              </a:ext>
            </a:extLst>
          </p:cNvPr>
          <p:cNvGraphicFramePr/>
          <p:nvPr>
            <p:extLst>
              <p:ext uri="{D42A27DB-BD31-4B8C-83A1-F6EECF244321}">
                <p14:modId xmlns:p14="http://schemas.microsoft.com/office/powerpoint/2010/main" val="145586956"/>
              </p:ext>
            </p:extLst>
          </p:nvPr>
        </p:nvGraphicFramePr>
        <p:xfrm>
          <a:off x="1422491" y="1918247"/>
          <a:ext cx="9507778" cy="371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fld id="{1B90BC9B-A669-4CE8-99C5-39237CE3C82A}" type="slidenum">
              <a:rPr lang="en-US" smtClean="0"/>
              <a:t>82</a:t>
            </a:fld>
            <a:endParaRPr lang="en-US" dirty="0"/>
          </a:p>
        </p:txBody>
      </p:sp>
    </p:spTree>
    <p:extLst>
      <p:ext uri="{BB962C8B-B14F-4D97-AF65-F5344CB8AC3E}">
        <p14:creationId xmlns:p14="http://schemas.microsoft.com/office/powerpoint/2010/main" val="10638821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981-6EB0-4F65-9CEF-B17183140DAF}"/>
              </a:ext>
            </a:extLst>
          </p:cNvPr>
          <p:cNvSpPr>
            <a:spLocks noGrp="1"/>
          </p:cNvSpPr>
          <p:nvPr>
            <p:ph type="title"/>
          </p:nvPr>
        </p:nvSpPr>
        <p:spPr>
          <a:xfrm>
            <a:off x="958506" y="715328"/>
            <a:ext cx="10264697" cy="1212102"/>
          </a:xfrm>
        </p:spPr>
        <p:txBody>
          <a:bodyPr vert="horz" lIns="91440" tIns="45720" rIns="91440" bIns="45720" rtlCol="0" anchor="ctr">
            <a:normAutofit/>
          </a:bodyPr>
          <a:lstStyle/>
          <a:p>
            <a:r>
              <a:rPr lang="en-US" sz="4400" kern="1200" dirty="0">
                <a:solidFill>
                  <a:schemeClr val="tx1"/>
                </a:solidFill>
                <a:latin typeface="+mj-lt"/>
                <a:ea typeface="+mj-ea"/>
                <a:cs typeface="+mj-cs"/>
              </a:rPr>
              <a:t>Payment of Assistance –  Sample Policy</a:t>
            </a:r>
          </a:p>
        </p:txBody>
      </p:sp>
      <p:sp>
        <p:nvSpPr>
          <p:cNvPr id="3" name="Text Placeholder 2">
            <a:extLst>
              <a:ext uri="{FF2B5EF4-FFF2-40B4-BE49-F238E27FC236}">
                <a16:creationId xmlns:a16="http://schemas.microsoft.com/office/drawing/2014/main" id="{D48965A1-B338-4984-BB01-01F687F51352}"/>
              </a:ext>
            </a:extLst>
          </p:cNvPr>
          <p:cNvSpPr>
            <a:spLocks noGrp="1"/>
          </p:cNvSpPr>
          <p:nvPr>
            <p:ph type="body" idx="1"/>
          </p:nvPr>
        </p:nvSpPr>
        <p:spPr>
          <a:xfrm>
            <a:off x="958506" y="2107660"/>
            <a:ext cx="10118113" cy="3952898"/>
          </a:xfrm>
        </p:spPr>
        <p:txBody>
          <a:bodyPr vert="horz" lIns="91440" tIns="45720" rIns="91440" bIns="45720" rtlCol="0" anchor="ctr">
            <a:normAutofit/>
          </a:bodyPr>
          <a:lstStyle/>
          <a:p>
            <a:pPr marL="0" indent="0">
              <a:spcBef>
                <a:spcPts val="0"/>
              </a:spcBef>
              <a:spcAft>
                <a:spcPts val="600"/>
              </a:spcAft>
              <a:buClrTx/>
              <a:buNone/>
            </a:pPr>
            <a:r>
              <a:rPr lang="en-US" sz="2400" dirty="0">
                <a:effectLst/>
              </a:rPr>
              <a:t>At no time will assistance be made directly to the family. NAHASDA program staff will develop procedures regarding the process for disbursing emergency assistance funds. The following cites typical examples of payment disbursement:</a:t>
            </a:r>
          </a:p>
          <a:p>
            <a:pPr marL="404813" marR="0" indent="-404813">
              <a:spcBef>
                <a:spcPts val="0"/>
              </a:spcBef>
              <a:spcAft>
                <a:spcPts val="600"/>
              </a:spcAft>
              <a:buClrTx/>
              <a:buFont typeface="Arial" panose="020B0604020202020204" pitchFamily="34" charset="0"/>
              <a:buChar char="•"/>
            </a:pPr>
            <a:endParaRPr lang="en-US" sz="2400" dirty="0">
              <a:effectLst/>
            </a:endParaRPr>
          </a:p>
          <a:p>
            <a:pPr marL="958850" lvl="1" indent="-449263">
              <a:spcBef>
                <a:spcPts val="0"/>
              </a:spcBef>
              <a:spcAft>
                <a:spcPts val="600"/>
              </a:spcAft>
              <a:buClrTx/>
              <a:buFont typeface="Arial" panose="020B0604020202020204" pitchFamily="34" charset="0"/>
              <a:buChar char="•"/>
            </a:pPr>
            <a:r>
              <a:rPr lang="en-US" dirty="0">
                <a:effectLst/>
              </a:rPr>
              <a:t>Directly to a landlord</a:t>
            </a:r>
          </a:p>
          <a:p>
            <a:pPr marL="958850" lvl="1" indent="-449263">
              <a:spcBef>
                <a:spcPts val="0"/>
              </a:spcBef>
              <a:spcAft>
                <a:spcPts val="600"/>
              </a:spcAft>
              <a:buClrTx/>
              <a:buFont typeface="Arial" panose="020B0604020202020204" pitchFamily="34" charset="0"/>
              <a:buChar char="•"/>
            </a:pPr>
            <a:r>
              <a:rPr lang="en-US" dirty="0">
                <a:effectLst/>
              </a:rPr>
              <a:t>Directly to a vendor</a:t>
            </a:r>
          </a:p>
          <a:p>
            <a:pPr marL="958850" lvl="1" indent="-449263">
              <a:spcBef>
                <a:spcPts val="0"/>
              </a:spcBef>
              <a:spcAft>
                <a:spcPts val="600"/>
              </a:spcAft>
              <a:buClrTx/>
              <a:buFont typeface="Arial" panose="020B0604020202020204" pitchFamily="34" charset="0"/>
              <a:buChar char="•"/>
            </a:pPr>
            <a:r>
              <a:rPr lang="en-US" dirty="0">
                <a:effectLst/>
              </a:rPr>
              <a:t>Directly to a financial institution</a:t>
            </a:r>
          </a:p>
          <a:p>
            <a:pPr marL="958850" lvl="1" indent="-449263">
              <a:spcBef>
                <a:spcPts val="0"/>
              </a:spcBef>
              <a:spcAft>
                <a:spcPts val="600"/>
              </a:spcAft>
              <a:buClrTx/>
              <a:buFont typeface="Arial" panose="020B0604020202020204" pitchFamily="34" charset="0"/>
              <a:buChar char="•"/>
            </a:pPr>
            <a:r>
              <a:rPr lang="en-US" dirty="0">
                <a:effectLst/>
              </a:rPr>
              <a:t>Other as determined by NAHASDA program staff</a:t>
            </a:r>
            <a:endParaRPr lang="en-US" dirty="0"/>
          </a:p>
        </p:txBody>
      </p:sp>
      <p:sp>
        <p:nvSpPr>
          <p:cNvPr id="8" name="Slide Number Placeholder 7"/>
          <p:cNvSpPr>
            <a:spLocks noGrp="1"/>
          </p:cNvSpPr>
          <p:nvPr>
            <p:ph type="sldNum" sz="quarter" idx="12"/>
          </p:nvPr>
        </p:nvSpPr>
        <p:spPr/>
        <p:txBody>
          <a:bodyPr/>
          <a:lstStyle/>
          <a:p>
            <a:fld id="{1B90BC9B-A669-4CE8-99C5-39237CE3C82A}" type="slidenum">
              <a:rPr lang="en-US" smtClean="0"/>
              <a:t>83</a:t>
            </a:fld>
            <a:endParaRPr lang="en-US" dirty="0"/>
          </a:p>
        </p:txBody>
      </p:sp>
    </p:spTree>
    <p:extLst>
      <p:ext uri="{BB962C8B-B14F-4D97-AF65-F5344CB8AC3E}">
        <p14:creationId xmlns:p14="http://schemas.microsoft.com/office/powerpoint/2010/main" val="28302431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7B74F-6A0F-4ACA-909C-43FE8C570229}"/>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400" kern="1200" dirty="0">
                <a:solidFill>
                  <a:schemeClr val="tx1"/>
                </a:solidFill>
                <a:latin typeface="+mj-lt"/>
                <a:ea typeface="+mj-ea"/>
                <a:cs typeface="+mj-cs"/>
              </a:rPr>
              <a:t>Costs – Sample Policy </a:t>
            </a:r>
          </a:p>
        </p:txBody>
      </p:sp>
      <p:sp>
        <p:nvSpPr>
          <p:cNvPr id="3" name="Text Placeholder 2">
            <a:extLst>
              <a:ext uri="{FF2B5EF4-FFF2-40B4-BE49-F238E27FC236}">
                <a16:creationId xmlns:a16="http://schemas.microsoft.com/office/drawing/2014/main" id="{C51C8BC7-613D-44C2-856F-EF798BBCF256}"/>
              </a:ext>
            </a:extLst>
          </p:cNvPr>
          <p:cNvSpPr>
            <a:spLocks noGrp="1"/>
          </p:cNvSpPr>
          <p:nvPr>
            <p:ph type="body" idx="1"/>
          </p:nvPr>
        </p:nvSpPr>
        <p:spPr>
          <a:xfrm>
            <a:off x="1389658" y="2012494"/>
            <a:ext cx="9708995" cy="3881530"/>
          </a:xfrm>
        </p:spPr>
        <p:txBody>
          <a:bodyPr vert="horz" lIns="91440" tIns="45720" rIns="91440" bIns="45720" rtlCol="0" anchor="ctr">
            <a:normAutofit fontScale="92500" lnSpcReduction="10000"/>
          </a:bodyPr>
          <a:lstStyle/>
          <a:p>
            <a:pPr marL="0" marR="0">
              <a:spcBef>
                <a:spcPts val="0"/>
              </a:spcBef>
              <a:spcAft>
                <a:spcPts val="0"/>
              </a:spcAft>
            </a:pPr>
            <a:r>
              <a:rPr lang="en-US" sz="2400" b="1" cap="all" dirty="0">
                <a:effectLst/>
              </a:rPr>
              <a:t>Allowable Costs</a:t>
            </a:r>
          </a:p>
          <a:p>
            <a:pPr marL="685800" marR="0">
              <a:spcBef>
                <a:spcPts val="0"/>
              </a:spcBef>
              <a:spcAft>
                <a:spcPts val="0"/>
              </a:spcAft>
            </a:pPr>
            <a:endParaRPr lang="en-US" sz="1700" dirty="0">
              <a:effectLst/>
            </a:endParaRPr>
          </a:p>
          <a:p>
            <a:pPr marL="685800" marR="0">
              <a:spcBef>
                <a:spcPts val="0"/>
              </a:spcBef>
              <a:spcAft>
                <a:spcPts val="0"/>
              </a:spcAft>
            </a:pPr>
            <a:r>
              <a:rPr lang="en-US" sz="2000" dirty="0">
                <a:effectLst/>
              </a:rPr>
              <a:t>Administrative costs are allowable, but limitations on the amount are set by the grantor.</a:t>
            </a:r>
          </a:p>
          <a:p>
            <a:pPr marL="457200" marR="0">
              <a:spcBef>
                <a:spcPts val="0"/>
              </a:spcBef>
              <a:spcAft>
                <a:spcPts val="0"/>
              </a:spcAft>
            </a:pPr>
            <a:endParaRPr lang="en-US" sz="1700" dirty="0">
              <a:effectLst/>
            </a:endParaRPr>
          </a:p>
          <a:p>
            <a:pPr marL="0" marR="0">
              <a:spcBef>
                <a:spcPts val="0"/>
              </a:spcBef>
              <a:spcAft>
                <a:spcPts val="0"/>
              </a:spcAft>
            </a:pPr>
            <a:r>
              <a:rPr lang="en-US" sz="2400" b="1" cap="all" dirty="0">
                <a:effectLst/>
              </a:rPr>
              <a:t>Impermissible Use of Funds</a:t>
            </a:r>
          </a:p>
          <a:p>
            <a:pPr marR="0">
              <a:spcBef>
                <a:spcPts val="0"/>
              </a:spcBef>
              <a:spcAft>
                <a:spcPts val="0"/>
              </a:spcAft>
            </a:pPr>
            <a:endParaRPr lang="en-US" sz="1700" dirty="0">
              <a:effectLst/>
            </a:endParaRPr>
          </a:p>
          <a:p>
            <a:pPr marL="902970" lvl="1" indent="-285750">
              <a:spcBef>
                <a:spcPts val="0"/>
              </a:spcBef>
              <a:buClrTx/>
              <a:buFont typeface="Arial" panose="020B0604020202020204" pitchFamily="34" charset="0"/>
              <a:buChar char="•"/>
            </a:pPr>
            <a:r>
              <a:rPr lang="en-US" sz="2200" dirty="0">
                <a:effectLst/>
              </a:rPr>
              <a:t>Assistance will not be provided to pay rent to an immediate family member (i.e., father, mother, son, daughter, husband, wife, sibling, or grandparent) with whom the applicant resides, unless the there is a documented history of prior payments.</a:t>
            </a:r>
          </a:p>
          <a:p>
            <a:pPr marL="1245870" lvl="1" indent="-285750">
              <a:spcBef>
                <a:spcPts val="0"/>
              </a:spcBef>
              <a:buClrTx/>
              <a:buFont typeface="Arial" panose="020B0604020202020204" pitchFamily="34" charset="0"/>
              <a:buChar char="•"/>
            </a:pPr>
            <a:endParaRPr lang="en-US" sz="2200" dirty="0">
              <a:effectLst/>
            </a:endParaRPr>
          </a:p>
          <a:p>
            <a:pPr marL="902970" lvl="1" indent="-285750">
              <a:spcBef>
                <a:spcPts val="0"/>
              </a:spcBef>
              <a:buClrTx/>
              <a:buFont typeface="Arial" panose="020B0604020202020204" pitchFamily="34" charset="0"/>
              <a:buChar char="•"/>
            </a:pPr>
            <a:r>
              <a:rPr lang="en-US" sz="2200" dirty="0">
                <a:effectLst/>
              </a:rPr>
              <a:t>Assistance may not be used for which duplicate assistance exists.</a:t>
            </a:r>
          </a:p>
          <a:p>
            <a:pPr lvl="1">
              <a:spcBef>
                <a:spcPts val="0"/>
              </a:spcBef>
              <a:buClrTx/>
              <a:buFont typeface="Arial" panose="020B0604020202020204" pitchFamily="34" charset="0"/>
              <a:buChar char="•"/>
            </a:pPr>
            <a:endParaRPr lang="en-US" sz="2200" dirty="0">
              <a:effectLst/>
            </a:endParaRPr>
          </a:p>
          <a:p>
            <a:pPr marL="902970" lvl="1" indent="-285750">
              <a:spcBef>
                <a:spcPts val="0"/>
              </a:spcBef>
              <a:buClrTx/>
              <a:buFont typeface="Arial" panose="020B0604020202020204" pitchFamily="34" charset="0"/>
              <a:buChar char="•"/>
            </a:pPr>
            <a:r>
              <a:rPr lang="en-US" sz="2200" dirty="0">
                <a:effectLst/>
              </a:rPr>
              <a:t>Homeownership assistance may not be used simultaneously with a rental assistance for a boarder in the homeowner’s home.</a:t>
            </a:r>
          </a:p>
          <a:p>
            <a:endParaRPr lang="en-US" sz="1700" dirty="0"/>
          </a:p>
        </p:txBody>
      </p:sp>
      <p:sp>
        <p:nvSpPr>
          <p:cNvPr id="8" name="Slide Number Placeholder 7"/>
          <p:cNvSpPr>
            <a:spLocks noGrp="1"/>
          </p:cNvSpPr>
          <p:nvPr>
            <p:ph type="sldNum" sz="quarter" idx="12"/>
          </p:nvPr>
        </p:nvSpPr>
        <p:spPr/>
        <p:txBody>
          <a:bodyPr/>
          <a:lstStyle/>
          <a:p>
            <a:fld id="{1B90BC9B-A669-4CE8-99C5-39237CE3C82A}" type="slidenum">
              <a:rPr lang="en-US" smtClean="0"/>
              <a:t>84</a:t>
            </a:fld>
            <a:endParaRPr lang="en-US" dirty="0"/>
          </a:p>
        </p:txBody>
      </p:sp>
    </p:spTree>
    <p:extLst>
      <p:ext uri="{BB962C8B-B14F-4D97-AF65-F5344CB8AC3E}">
        <p14:creationId xmlns:p14="http://schemas.microsoft.com/office/powerpoint/2010/main" val="11360249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D88418-86BB-4C8D-8F9D-FB40B65817E0}"/>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4000" kern="1200" dirty="0">
                <a:solidFill>
                  <a:srgbClr val="FFFFFF"/>
                </a:solidFill>
                <a:latin typeface="+mj-lt"/>
                <a:ea typeface="+mj-ea"/>
                <a:cs typeface="+mj-cs"/>
              </a:rPr>
              <a:t>Service Area – Policy Sample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F20EFCFE-E3C9-47DF-968D-1BDCA415B8BF}"/>
              </a:ext>
            </a:extLst>
          </p:cNvPr>
          <p:cNvSpPr>
            <a:spLocks noGrp="1"/>
          </p:cNvSpPr>
          <p:nvPr>
            <p:ph idx="1"/>
          </p:nvPr>
        </p:nvSpPr>
        <p:spPr>
          <a:xfrm>
            <a:off x="4742016" y="605896"/>
            <a:ext cx="6413663" cy="5646208"/>
          </a:xfrm>
        </p:spPr>
        <p:txBody>
          <a:bodyPr vert="horz" lIns="91440" tIns="45720" rIns="91440" bIns="45720" rtlCol="0" anchor="ctr">
            <a:normAutofit/>
          </a:bodyPr>
          <a:lstStyle/>
          <a:p>
            <a:pPr marL="0" marR="0" lvl="0">
              <a:spcBef>
                <a:spcPts val="0"/>
              </a:spcBef>
              <a:spcAft>
                <a:spcPts val="600"/>
              </a:spcAft>
              <a:tabLst>
                <a:tab pos="342900" algn="l"/>
              </a:tabLst>
            </a:pPr>
            <a:endParaRPr lang="en-US" sz="3300" b="1" dirty="0">
              <a:effectLst/>
            </a:endParaRPr>
          </a:p>
          <a:p>
            <a:pPr marR="0">
              <a:spcBef>
                <a:spcPts val="0"/>
              </a:spcBef>
              <a:spcAft>
                <a:spcPts val="600"/>
              </a:spcAft>
            </a:pPr>
            <a:endParaRPr lang="en-US" sz="3300" dirty="0"/>
          </a:p>
          <a:p>
            <a:pPr marR="0">
              <a:spcBef>
                <a:spcPts val="0"/>
              </a:spcBef>
              <a:spcAft>
                <a:spcPts val="600"/>
              </a:spcAft>
            </a:pPr>
            <a:r>
              <a:rPr lang="en-US" sz="3300" dirty="0">
                <a:effectLst/>
              </a:rPr>
              <a:t>Assistance will be provided to eligible applicants who have established residence within the Recipient's</a:t>
            </a:r>
            <a:r>
              <a:rPr lang="en-US" sz="3300" dirty="0"/>
              <a:t> </a:t>
            </a:r>
            <a:r>
              <a:rPr lang="en-US" sz="3300" dirty="0">
                <a:effectLst/>
              </a:rPr>
              <a:t>Service  </a:t>
            </a:r>
            <a:r>
              <a:rPr lang="en-US" sz="3300" dirty="0"/>
              <a:t>Area: ______________</a:t>
            </a:r>
            <a:endParaRPr lang="en-US" sz="3300" dirty="0">
              <a:effectLst/>
            </a:endParaRPr>
          </a:p>
          <a:p>
            <a:pPr marR="0">
              <a:spcBef>
                <a:spcPts val="0"/>
              </a:spcBef>
              <a:spcAft>
                <a:spcPts val="600"/>
              </a:spcAft>
            </a:pPr>
            <a:endParaRPr lang="en-US" sz="3300" dirty="0">
              <a:effectLst/>
            </a:endParaRPr>
          </a:p>
          <a:p>
            <a:pPr marR="0" indent="0">
              <a:spcBef>
                <a:spcPts val="0"/>
              </a:spcBef>
              <a:spcAft>
                <a:spcPts val="600"/>
              </a:spcAft>
              <a:buNone/>
            </a:pPr>
            <a:endParaRPr lang="en-US" sz="3300" dirty="0">
              <a:effectLst/>
            </a:endParaRPr>
          </a:p>
          <a:p>
            <a:pPr marL="0" marR="0" lvl="0" indent="0">
              <a:spcBef>
                <a:spcPts val="0"/>
              </a:spcBef>
              <a:spcAft>
                <a:spcPts val="600"/>
              </a:spcAft>
              <a:buNone/>
              <a:tabLst>
                <a:tab pos="342900" algn="l"/>
              </a:tabLst>
            </a:pPr>
            <a:br>
              <a:rPr lang="en-US" sz="3300" b="1" dirty="0">
                <a:effectLst/>
              </a:rPr>
            </a:br>
            <a:endParaRPr lang="en-US" sz="3300" dirty="0">
              <a:effectLst/>
            </a:endParaRPr>
          </a:p>
        </p:txBody>
      </p:sp>
      <p:sp>
        <p:nvSpPr>
          <p:cNvPr id="9" name="Slide Number Placeholder 8"/>
          <p:cNvSpPr>
            <a:spLocks noGrp="1"/>
          </p:cNvSpPr>
          <p:nvPr>
            <p:ph type="sldNum" sz="quarter" idx="12"/>
          </p:nvPr>
        </p:nvSpPr>
        <p:spPr/>
        <p:txBody>
          <a:bodyPr/>
          <a:lstStyle/>
          <a:p>
            <a:fld id="{E760783A-A40A-4A5E-95F7-ACFE048AA298}" type="slidenum">
              <a:rPr lang="en-US" smtClean="0"/>
              <a:t>85</a:t>
            </a:fld>
            <a:endParaRPr lang="en-US" dirty="0"/>
          </a:p>
        </p:txBody>
      </p:sp>
    </p:spTree>
    <p:extLst>
      <p:ext uri="{BB962C8B-B14F-4D97-AF65-F5344CB8AC3E}">
        <p14:creationId xmlns:p14="http://schemas.microsoft.com/office/powerpoint/2010/main" val="1751537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100051" y="3444949"/>
            <a:ext cx="10058400" cy="843821"/>
          </a:xfrm>
          <a:prstGeom prst="rect">
            <a:avLst/>
          </a:prstGeom>
        </p:spPr>
        <p:txBody>
          <a:bodyPr vert="horz" wrap="square" lIns="0" tIns="12700" rIns="0" bIns="0" rtlCol="0">
            <a:spAutoFit/>
          </a:bodyPr>
          <a:lstStyle/>
          <a:p>
            <a:pPr marL="12700">
              <a:lnSpc>
                <a:spcPct val="100000"/>
              </a:lnSpc>
              <a:spcBef>
                <a:spcPts val="100"/>
              </a:spcBef>
            </a:pPr>
            <a:r>
              <a:rPr lang="en-US" sz="5400" b="0" dirty="0">
                <a:latin typeface="+mn-lt"/>
              </a:rPr>
              <a:t>SAMPLE ABBREVIATED IHP</a:t>
            </a:r>
            <a:endParaRPr lang="en-US" sz="5400" b="0" spc="-55" dirty="0">
              <a:latin typeface="+mj-lt"/>
            </a:endParaRPr>
          </a:p>
        </p:txBody>
      </p:sp>
      <p:sp>
        <p:nvSpPr>
          <p:cNvPr id="4" name="Subtitle 3">
            <a:extLst>
              <a:ext uri="{FF2B5EF4-FFF2-40B4-BE49-F238E27FC236}">
                <a16:creationId xmlns:a16="http://schemas.microsoft.com/office/drawing/2014/main" id="{B79B1417-2559-48F6-95EC-78F105C1631B}"/>
              </a:ext>
            </a:extLst>
          </p:cNvPr>
          <p:cNvSpPr>
            <a:spLocks noGrp="1"/>
          </p:cNvSpPr>
          <p:nvPr>
            <p:ph type="subTitle" idx="1"/>
          </p:nvPr>
        </p:nvSpPr>
        <p:spPr/>
        <p:txBody>
          <a:bodyPr/>
          <a:lstStyle/>
          <a:p>
            <a:endParaRPr lang="en-US" dirty="0"/>
          </a:p>
        </p:txBody>
      </p:sp>
      <p:sp>
        <p:nvSpPr>
          <p:cNvPr id="7" name="Slide Number Placeholder 6"/>
          <p:cNvSpPr>
            <a:spLocks noGrp="1"/>
          </p:cNvSpPr>
          <p:nvPr>
            <p:ph type="sldNum" sz="quarter" idx="12"/>
          </p:nvPr>
        </p:nvSpPr>
        <p:spPr/>
        <p:txBody>
          <a:bodyPr/>
          <a:lstStyle/>
          <a:p>
            <a:fld id="{E760783A-A40A-4A5E-95F7-ACFE048AA298}" type="slidenum">
              <a:rPr lang="en-US" smtClean="0"/>
              <a:t>86</a:t>
            </a:fld>
            <a:endParaRPr lang="en-US" dirty="0"/>
          </a:p>
        </p:txBody>
      </p:sp>
    </p:spTree>
    <p:extLst>
      <p:ext uri="{BB962C8B-B14F-4D97-AF65-F5344CB8AC3E}">
        <p14:creationId xmlns:p14="http://schemas.microsoft.com/office/powerpoint/2010/main" val="31897332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B457C62-FFE3-4A2C-A756-7DF87C20B494}"/>
              </a:ext>
            </a:extLst>
          </p:cNvPr>
          <p:cNvSpPr/>
          <p:nvPr/>
        </p:nvSpPr>
        <p:spPr>
          <a:xfrm>
            <a:off x="848461" y="1360538"/>
            <a:ext cx="2921009" cy="2971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1014" dirty="0">
              <a:solidFill>
                <a:prstClr val="white"/>
              </a:solidFill>
              <a:latin typeface="Calibri" panose="020F0502020204030204"/>
            </a:endParaRPr>
          </a:p>
        </p:txBody>
      </p:sp>
      <p:sp>
        <p:nvSpPr>
          <p:cNvPr id="5" name="Flowchart: Process 4">
            <a:extLst>
              <a:ext uri="{FF2B5EF4-FFF2-40B4-BE49-F238E27FC236}">
                <a16:creationId xmlns:a16="http://schemas.microsoft.com/office/drawing/2014/main" id="{575DEBA2-5B50-4672-8578-2D5683306A59}"/>
              </a:ext>
            </a:extLst>
          </p:cNvPr>
          <p:cNvSpPr/>
          <p:nvPr/>
        </p:nvSpPr>
        <p:spPr>
          <a:xfrm>
            <a:off x="1184939" y="6057274"/>
            <a:ext cx="5245252" cy="42710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1014" dirty="0">
              <a:solidFill>
                <a:prstClr val="white"/>
              </a:solidFill>
              <a:latin typeface="Calibri" panose="020F0502020204030204"/>
            </a:endParaRPr>
          </a:p>
        </p:txBody>
      </p:sp>
      <p:graphicFrame>
        <p:nvGraphicFramePr>
          <p:cNvPr id="2" name="Object 1">
            <a:extLst>
              <a:ext uri="{FF2B5EF4-FFF2-40B4-BE49-F238E27FC236}">
                <a16:creationId xmlns:a16="http://schemas.microsoft.com/office/drawing/2014/main" id="{B732ADEF-B2C9-43CE-9C00-8BC550434A23}"/>
              </a:ext>
            </a:extLst>
          </p:cNvPr>
          <p:cNvGraphicFramePr>
            <a:graphicFrameLocks noChangeAspect="1"/>
          </p:cNvGraphicFramePr>
          <p:nvPr>
            <p:extLst>
              <p:ext uri="{D42A27DB-BD31-4B8C-83A1-F6EECF244321}">
                <p14:modId xmlns:p14="http://schemas.microsoft.com/office/powerpoint/2010/main" val="884912523"/>
              </p:ext>
            </p:extLst>
          </p:nvPr>
        </p:nvGraphicFramePr>
        <p:xfrm>
          <a:off x="327053" y="365812"/>
          <a:ext cx="7428077" cy="7298267"/>
        </p:xfrm>
        <a:graphic>
          <a:graphicData uri="http://schemas.openxmlformats.org/presentationml/2006/ole">
            <mc:AlternateContent xmlns:mc="http://schemas.openxmlformats.org/markup-compatibility/2006">
              <mc:Choice xmlns:v="urn:schemas-microsoft-com:vml" Requires="v">
                <p:oleObj spid="_x0000_s1035" name="Document" r:id="rId4" imgW="7807791" imgH="9276717" progId="Word.Document.12">
                  <p:embed/>
                </p:oleObj>
              </mc:Choice>
              <mc:Fallback>
                <p:oleObj name="Document" r:id="rId4" imgW="7807791" imgH="9276717" progId="Word.Document.12">
                  <p:embed/>
                  <p:pic>
                    <p:nvPicPr>
                      <p:cNvPr id="2" name="Object 1">
                        <a:extLst>
                          <a:ext uri="{FF2B5EF4-FFF2-40B4-BE49-F238E27FC236}">
                            <a16:creationId xmlns:a16="http://schemas.microsoft.com/office/drawing/2014/main" id="{B732ADEF-B2C9-43CE-9C00-8BC550434A23}"/>
                          </a:ext>
                        </a:extLst>
                      </p:cNvPr>
                      <p:cNvPicPr/>
                      <p:nvPr/>
                    </p:nvPicPr>
                    <p:blipFill>
                      <a:blip r:embed="rId5"/>
                      <a:stretch>
                        <a:fillRect/>
                      </a:stretch>
                    </p:blipFill>
                    <p:spPr>
                      <a:xfrm>
                        <a:off x="327053" y="365812"/>
                        <a:ext cx="7428077" cy="7298267"/>
                      </a:xfrm>
                      <a:prstGeom prst="rect">
                        <a:avLst/>
                      </a:prstGeom>
                    </p:spPr>
                  </p:pic>
                </p:oleObj>
              </mc:Fallback>
            </mc:AlternateContent>
          </a:graphicData>
        </a:graphic>
      </p:graphicFrame>
      <p:sp>
        <p:nvSpPr>
          <p:cNvPr id="9" name="Slide Number Placeholder 8"/>
          <p:cNvSpPr>
            <a:spLocks noGrp="1"/>
          </p:cNvSpPr>
          <p:nvPr>
            <p:ph type="sldNum" sz="quarter" idx="12"/>
          </p:nvPr>
        </p:nvSpPr>
        <p:spPr/>
        <p:txBody>
          <a:bodyPr/>
          <a:lstStyle/>
          <a:p>
            <a:fld id="{D28F98DD-89AA-4B78-9B4B-21F3862CAE90}" type="slidenum">
              <a:rPr lang="en-US" smtClean="0"/>
              <a:t>87</a:t>
            </a:fld>
            <a:endParaRPr lang="en-US" dirty="0"/>
          </a:p>
        </p:txBody>
      </p:sp>
    </p:spTree>
    <p:extLst>
      <p:ext uri="{BB962C8B-B14F-4D97-AF65-F5344CB8AC3E}">
        <p14:creationId xmlns:p14="http://schemas.microsoft.com/office/powerpoint/2010/main" val="36161815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4251" y="0"/>
            <a:ext cx="51435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7866" y="332349"/>
            <a:ext cx="4436269" cy="619330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pic>
        <p:nvPicPr>
          <p:cNvPr id="3" name="Picture 2">
            <a:extLst>
              <a:ext uri="{FF2B5EF4-FFF2-40B4-BE49-F238E27FC236}">
                <a16:creationId xmlns:a16="http://schemas.microsoft.com/office/drawing/2014/main" id="{379C05DD-8BA3-46EB-81E1-8080932B3822}"/>
              </a:ext>
            </a:extLst>
          </p:cNvPr>
          <p:cNvPicPr>
            <a:picLocks noChangeAspect="1"/>
          </p:cNvPicPr>
          <p:nvPr/>
        </p:nvPicPr>
        <p:blipFill>
          <a:blip r:embed="rId2"/>
          <a:stretch>
            <a:fillRect/>
          </a:stretch>
        </p:blipFill>
        <p:spPr>
          <a:xfrm>
            <a:off x="4006851" y="958086"/>
            <a:ext cx="4188198" cy="4941826"/>
          </a:xfrm>
          <a:prstGeom prst="rect">
            <a:avLst/>
          </a:prstGeom>
        </p:spPr>
      </p:pic>
      <p:sp>
        <p:nvSpPr>
          <p:cNvPr id="6" name="Slide Number Placeholder 5"/>
          <p:cNvSpPr>
            <a:spLocks noGrp="1"/>
          </p:cNvSpPr>
          <p:nvPr>
            <p:ph type="sldNum" sz="quarter" idx="12"/>
          </p:nvPr>
        </p:nvSpPr>
        <p:spPr/>
        <p:txBody>
          <a:bodyPr/>
          <a:lstStyle/>
          <a:p>
            <a:fld id="{D28F98DD-89AA-4B78-9B4B-21F3862CAE90}" type="slidenum">
              <a:rPr lang="en-US" smtClean="0"/>
              <a:t>88</a:t>
            </a:fld>
            <a:endParaRPr lang="en-US" dirty="0"/>
          </a:p>
        </p:txBody>
      </p:sp>
    </p:spTree>
    <p:extLst>
      <p:ext uri="{BB962C8B-B14F-4D97-AF65-F5344CB8AC3E}">
        <p14:creationId xmlns:p14="http://schemas.microsoft.com/office/powerpoint/2010/main" val="5348423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4251" y="0"/>
            <a:ext cx="51435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7866" y="332349"/>
            <a:ext cx="4436269" cy="619330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pic>
        <p:nvPicPr>
          <p:cNvPr id="3" name="Picture 2">
            <a:extLst>
              <a:ext uri="{FF2B5EF4-FFF2-40B4-BE49-F238E27FC236}">
                <a16:creationId xmlns:a16="http://schemas.microsoft.com/office/drawing/2014/main" id="{BFEE121F-0068-4709-95FB-0ECE81AF29F8}"/>
              </a:ext>
            </a:extLst>
          </p:cNvPr>
          <p:cNvPicPr>
            <a:picLocks noChangeAspect="1"/>
          </p:cNvPicPr>
          <p:nvPr/>
        </p:nvPicPr>
        <p:blipFill>
          <a:blip r:embed="rId2"/>
          <a:stretch>
            <a:fillRect/>
          </a:stretch>
        </p:blipFill>
        <p:spPr>
          <a:xfrm>
            <a:off x="4006851" y="468157"/>
            <a:ext cx="4188198" cy="4645665"/>
          </a:xfrm>
          <a:prstGeom prst="rect">
            <a:avLst/>
          </a:prstGeom>
        </p:spPr>
      </p:pic>
      <p:pic>
        <p:nvPicPr>
          <p:cNvPr id="5" name="Picture 4">
            <a:extLst>
              <a:ext uri="{FF2B5EF4-FFF2-40B4-BE49-F238E27FC236}">
                <a16:creationId xmlns:a16="http://schemas.microsoft.com/office/drawing/2014/main" id="{66E24E7A-7AE9-4228-87F4-B8F8521F5CEA}"/>
              </a:ext>
            </a:extLst>
          </p:cNvPr>
          <p:cNvPicPr>
            <a:picLocks noChangeAspect="1"/>
          </p:cNvPicPr>
          <p:nvPr/>
        </p:nvPicPr>
        <p:blipFill>
          <a:blip r:embed="rId3"/>
          <a:stretch>
            <a:fillRect/>
          </a:stretch>
        </p:blipFill>
        <p:spPr>
          <a:xfrm>
            <a:off x="4006850" y="4891768"/>
            <a:ext cx="4073025" cy="790288"/>
          </a:xfrm>
          <a:prstGeom prst="rect">
            <a:avLst/>
          </a:prstGeom>
        </p:spPr>
      </p:pic>
      <p:pic>
        <p:nvPicPr>
          <p:cNvPr id="7" name="Picture 6">
            <a:extLst>
              <a:ext uri="{FF2B5EF4-FFF2-40B4-BE49-F238E27FC236}">
                <a16:creationId xmlns:a16="http://schemas.microsoft.com/office/drawing/2014/main" id="{47F8E462-8E9E-4A62-91C4-920B630BB14F}"/>
              </a:ext>
            </a:extLst>
          </p:cNvPr>
          <p:cNvPicPr>
            <a:picLocks noChangeAspect="1"/>
          </p:cNvPicPr>
          <p:nvPr/>
        </p:nvPicPr>
        <p:blipFill>
          <a:blip r:embed="rId4"/>
          <a:stretch>
            <a:fillRect/>
          </a:stretch>
        </p:blipFill>
        <p:spPr>
          <a:xfrm>
            <a:off x="4769197" y="5696283"/>
            <a:ext cx="2564062" cy="547143"/>
          </a:xfrm>
          <a:prstGeom prst="rect">
            <a:avLst/>
          </a:prstGeom>
        </p:spPr>
      </p:pic>
      <p:sp>
        <p:nvSpPr>
          <p:cNvPr id="9" name="Slide Number Placeholder 8"/>
          <p:cNvSpPr>
            <a:spLocks noGrp="1"/>
          </p:cNvSpPr>
          <p:nvPr>
            <p:ph type="sldNum" sz="quarter" idx="12"/>
          </p:nvPr>
        </p:nvSpPr>
        <p:spPr/>
        <p:txBody>
          <a:bodyPr/>
          <a:lstStyle/>
          <a:p>
            <a:fld id="{D28F98DD-89AA-4B78-9B4B-21F3862CAE90}" type="slidenum">
              <a:rPr lang="en-US" smtClean="0"/>
              <a:t>89</a:t>
            </a:fld>
            <a:endParaRPr lang="en-US" dirty="0"/>
          </a:p>
        </p:txBody>
      </p:sp>
    </p:spTree>
    <p:extLst>
      <p:ext uri="{BB962C8B-B14F-4D97-AF65-F5344CB8AC3E}">
        <p14:creationId xmlns:p14="http://schemas.microsoft.com/office/powerpoint/2010/main" val="176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50E6AB0-801C-4E6F-AF7D-4CDCD3B34966}"/>
              </a:ext>
            </a:extLst>
          </p:cNvPr>
          <p:cNvSpPr>
            <a:spLocks noGrp="1"/>
          </p:cNvSpPr>
          <p:nvPr>
            <p:ph type="title"/>
          </p:nvPr>
        </p:nvSpPr>
        <p:spPr>
          <a:xfrm>
            <a:off x="492370" y="605896"/>
            <a:ext cx="3084844" cy="5646208"/>
          </a:xfrm>
        </p:spPr>
        <p:txBody>
          <a:bodyPr anchor="ctr">
            <a:normAutofit/>
          </a:bodyPr>
          <a:lstStyle/>
          <a:p>
            <a:pPr algn="ctr"/>
            <a:r>
              <a:rPr lang="en-US" sz="3600" dirty="0">
                <a:solidFill>
                  <a:srgbClr val="FFFFFF"/>
                </a:solidFill>
              </a:rPr>
              <a:t>REMEMBER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D490DCB-184A-4DD8-8A21-537F47AA4950}"/>
              </a:ext>
            </a:extLst>
          </p:cNvPr>
          <p:cNvSpPr>
            <a:spLocks noGrp="1"/>
          </p:cNvSpPr>
          <p:nvPr>
            <p:ph idx="1"/>
          </p:nvPr>
        </p:nvSpPr>
        <p:spPr>
          <a:xfrm>
            <a:off x="5190309" y="992778"/>
            <a:ext cx="6258414" cy="1652452"/>
          </a:xfrm>
        </p:spPr>
        <p:txBody>
          <a:bodyPr anchor="t">
            <a:normAutofit/>
          </a:bodyPr>
          <a:lstStyle/>
          <a:p>
            <a:pPr marL="282575" indent="-282575">
              <a:buClr>
                <a:schemeClr val="tx1"/>
              </a:buClr>
              <a:buFont typeface="Arial" panose="020B0604020202020204" pitchFamily="34" charset="0"/>
              <a:buChar char="•"/>
            </a:pPr>
            <a:r>
              <a:rPr lang="en-US" sz="2000" dirty="0">
                <a:solidFill>
                  <a:srgbClr val="FF0000"/>
                </a:solidFill>
                <a:latin typeface="Calibri" panose="020F0502020204030204" pitchFamily="34" charset="0"/>
                <a:cs typeface="Calibri" panose="020F0502020204030204" pitchFamily="34" charset="0"/>
              </a:rPr>
              <a:t>PIH Notice 2021-14 Supersedes: </a:t>
            </a:r>
          </a:p>
          <a:p>
            <a:pPr marL="742950" lvl="2" indent="-358775">
              <a:buClr>
                <a:schemeClr val="tx1"/>
              </a:buClr>
              <a:buFont typeface="Arial" panose="020B0604020202020204" pitchFamily="34" charset="0"/>
              <a:buChar char="•"/>
            </a:pPr>
            <a:r>
              <a:rPr lang="en-US" sz="2000" dirty="0">
                <a:solidFill>
                  <a:srgbClr val="FF0000"/>
                </a:solidFill>
                <a:latin typeface="Calibri" panose="020F0502020204030204" pitchFamily="34" charset="0"/>
                <a:cs typeface="Calibri" panose="020F0502020204030204" pitchFamily="34" charset="0"/>
              </a:rPr>
              <a:t>Notices PIH 2020-33; </a:t>
            </a:r>
          </a:p>
          <a:p>
            <a:pPr marL="742950" lvl="2" indent="-358775">
              <a:buClr>
                <a:schemeClr val="tx1"/>
              </a:buClr>
              <a:buFont typeface="Arial" panose="020B0604020202020204" pitchFamily="34" charset="0"/>
              <a:buChar char="•"/>
            </a:pPr>
            <a:r>
              <a:rPr lang="en-US" sz="2000" dirty="0">
                <a:solidFill>
                  <a:srgbClr val="FF0000"/>
                </a:solidFill>
                <a:latin typeface="Calibri" panose="020F0502020204030204" pitchFamily="34" charset="0"/>
                <a:cs typeface="Calibri" panose="020F0502020204030204" pitchFamily="34" charset="0"/>
              </a:rPr>
              <a:t>PIH 2020-13; </a:t>
            </a:r>
          </a:p>
          <a:p>
            <a:pPr marL="742950" lvl="2" indent="-358775">
              <a:buClr>
                <a:schemeClr val="tx1"/>
              </a:buClr>
              <a:buFont typeface="Arial" panose="020B0604020202020204" pitchFamily="34" charset="0"/>
              <a:buChar char="•"/>
            </a:pPr>
            <a:r>
              <a:rPr lang="en-US" sz="2000" dirty="0">
                <a:solidFill>
                  <a:srgbClr val="FF0000"/>
                </a:solidFill>
                <a:latin typeface="Calibri" panose="020F0502020204030204" pitchFamily="34" charset="0"/>
                <a:cs typeface="Calibri" panose="020F0502020204030204" pitchFamily="34" charset="0"/>
              </a:rPr>
              <a:t>PIH 2020–05 </a:t>
            </a:r>
          </a:p>
        </p:txBody>
      </p:sp>
      <p:sp>
        <p:nvSpPr>
          <p:cNvPr id="9" name="TextBox 8">
            <a:extLst>
              <a:ext uri="{FF2B5EF4-FFF2-40B4-BE49-F238E27FC236}">
                <a16:creationId xmlns:a16="http://schemas.microsoft.com/office/drawing/2014/main" id="{F7139F3F-8CB5-460B-B12E-8A950DC14740}"/>
              </a:ext>
            </a:extLst>
          </p:cNvPr>
          <p:cNvSpPr txBox="1"/>
          <p:nvPr/>
        </p:nvSpPr>
        <p:spPr>
          <a:xfrm>
            <a:off x="5039923" y="2752014"/>
            <a:ext cx="6096000" cy="1200329"/>
          </a:xfrm>
          <a:prstGeom prst="rect">
            <a:avLst/>
          </a:prstGeom>
          <a:noFill/>
        </p:spPr>
        <p:txBody>
          <a:bodyPr wrap="square">
            <a:spAutoFit/>
          </a:bodyPr>
          <a:lstStyle/>
          <a:p>
            <a:pPr marL="282575" indent="-282575">
              <a:buClr>
                <a:schemeClr val="tx1"/>
              </a:buClr>
              <a:buFont typeface="Arial" panose="020B0604020202020204" pitchFamily="34" charset="0"/>
              <a:buChar char="•"/>
            </a:pPr>
            <a:r>
              <a:rPr lang="en-US" sz="1800" dirty="0">
                <a:solidFill>
                  <a:srgbClr val="FF0000"/>
                </a:solidFill>
                <a:latin typeface="Calibri" panose="020F0502020204030204" pitchFamily="34" charset="0"/>
                <a:cs typeface="Calibri" panose="020F0502020204030204" pitchFamily="34" charset="0"/>
              </a:rPr>
              <a:t>This notice consolidates into a single document all previously established waivers and alternative requirements, including those not being extended at this time.</a:t>
            </a:r>
          </a:p>
        </p:txBody>
      </p:sp>
      <p:sp>
        <p:nvSpPr>
          <p:cNvPr id="11" name="Slide Number Placeholder 10"/>
          <p:cNvSpPr>
            <a:spLocks noGrp="1"/>
          </p:cNvSpPr>
          <p:nvPr>
            <p:ph type="sldNum" sz="quarter" idx="12"/>
          </p:nvPr>
        </p:nvSpPr>
        <p:spPr/>
        <p:txBody>
          <a:bodyPr/>
          <a:lstStyle/>
          <a:p>
            <a:fld id="{E760783A-A40A-4A5E-95F7-ACFE048AA298}" type="slidenum">
              <a:rPr lang="en-US" smtClean="0"/>
              <a:t>9</a:t>
            </a:fld>
            <a:endParaRPr lang="en-US" dirty="0"/>
          </a:p>
        </p:txBody>
      </p:sp>
    </p:spTree>
    <p:extLst>
      <p:ext uri="{BB962C8B-B14F-4D97-AF65-F5344CB8AC3E}">
        <p14:creationId xmlns:p14="http://schemas.microsoft.com/office/powerpoint/2010/main" val="86701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3B2FC0-201D-4AC4-BE9F-80CD1626B829}"/>
              </a:ext>
            </a:extLst>
          </p:cNvPr>
          <p:cNvPicPr>
            <a:picLocks noChangeAspect="1"/>
          </p:cNvPicPr>
          <p:nvPr/>
        </p:nvPicPr>
        <p:blipFill rotWithShape="1">
          <a:blip r:embed="rId2"/>
          <a:srcRect b="8934"/>
          <a:stretch/>
        </p:blipFill>
        <p:spPr>
          <a:xfrm>
            <a:off x="4006849" y="110395"/>
            <a:ext cx="4178302" cy="5284719"/>
          </a:xfrm>
          <a:prstGeom prst="rect">
            <a:avLst/>
          </a:prstGeom>
        </p:spPr>
      </p:pic>
      <p:pic>
        <p:nvPicPr>
          <p:cNvPr id="5" name="Picture 4">
            <a:extLst>
              <a:ext uri="{FF2B5EF4-FFF2-40B4-BE49-F238E27FC236}">
                <a16:creationId xmlns:a16="http://schemas.microsoft.com/office/drawing/2014/main" id="{5AB04750-7785-4C27-9277-7B53C4320F26}"/>
              </a:ext>
            </a:extLst>
          </p:cNvPr>
          <p:cNvPicPr>
            <a:picLocks noChangeAspect="1"/>
          </p:cNvPicPr>
          <p:nvPr/>
        </p:nvPicPr>
        <p:blipFill>
          <a:blip r:embed="rId3"/>
          <a:stretch>
            <a:fillRect/>
          </a:stretch>
        </p:blipFill>
        <p:spPr>
          <a:xfrm>
            <a:off x="4772343" y="5785829"/>
            <a:ext cx="2580155" cy="547143"/>
          </a:xfrm>
          <a:prstGeom prst="rect">
            <a:avLst/>
          </a:prstGeom>
        </p:spPr>
      </p:pic>
      <p:sp>
        <p:nvSpPr>
          <p:cNvPr id="7" name="Slide Number Placeholder 6"/>
          <p:cNvSpPr>
            <a:spLocks noGrp="1"/>
          </p:cNvSpPr>
          <p:nvPr>
            <p:ph type="sldNum" sz="quarter" idx="12"/>
          </p:nvPr>
        </p:nvSpPr>
        <p:spPr/>
        <p:txBody>
          <a:bodyPr/>
          <a:lstStyle/>
          <a:p>
            <a:fld id="{D28F98DD-89AA-4B78-9B4B-21F3862CAE90}" type="slidenum">
              <a:rPr lang="en-US" smtClean="0"/>
              <a:t>90</a:t>
            </a:fld>
            <a:endParaRPr lang="en-US" dirty="0"/>
          </a:p>
        </p:txBody>
      </p:sp>
    </p:spTree>
    <p:extLst>
      <p:ext uri="{BB962C8B-B14F-4D97-AF65-F5344CB8AC3E}">
        <p14:creationId xmlns:p14="http://schemas.microsoft.com/office/powerpoint/2010/main" val="7873072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7C6126F-EC35-449B-B57E-C5E56722E298}"/>
              </a:ext>
            </a:extLst>
          </p:cNvPr>
          <p:cNvGraphicFramePr>
            <a:graphicFrameLocks noChangeAspect="1"/>
          </p:cNvGraphicFramePr>
          <p:nvPr/>
        </p:nvGraphicFramePr>
        <p:xfrm>
          <a:off x="3634630" y="380569"/>
          <a:ext cx="5127016" cy="5248242"/>
        </p:xfrm>
        <a:graphic>
          <a:graphicData uri="http://schemas.openxmlformats.org/presentationml/2006/ole">
            <mc:AlternateContent xmlns:mc="http://schemas.openxmlformats.org/markup-compatibility/2006">
              <mc:Choice xmlns:v="urn:schemas-microsoft-com:vml" Requires="v">
                <p:oleObj spid="_x0000_s2059" name="Document" r:id="rId3" imgW="7788671" imgH="7973118" progId="Word.Document.12">
                  <p:embed/>
                </p:oleObj>
              </mc:Choice>
              <mc:Fallback>
                <p:oleObj name="Document" r:id="rId3" imgW="7788671" imgH="7973118" progId="Word.Document.12">
                  <p:embed/>
                  <p:pic>
                    <p:nvPicPr>
                      <p:cNvPr id="2" name="Object 1">
                        <a:extLst>
                          <a:ext uri="{FF2B5EF4-FFF2-40B4-BE49-F238E27FC236}">
                            <a16:creationId xmlns:a16="http://schemas.microsoft.com/office/drawing/2014/main" id="{B7C6126F-EC35-449B-B57E-C5E56722E298}"/>
                          </a:ext>
                        </a:extLst>
                      </p:cNvPr>
                      <p:cNvPicPr/>
                      <p:nvPr/>
                    </p:nvPicPr>
                    <p:blipFill>
                      <a:blip r:embed="rId4"/>
                      <a:stretch>
                        <a:fillRect/>
                      </a:stretch>
                    </p:blipFill>
                    <p:spPr>
                      <a:xfrm>
                        <a:off x="3634630" y="380569"/>
                        <a:ext cx="5127016" cy="5248242"/>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1CCF378B-FBA7-4BD1-9247-2A1DA459561A}"/>
              </a:ext>
            </a:extLst>
          </p:cNvPr>
          <p:cNvPicPr>
            <a:picLocks noChangeAspect="1"/>
          </p:cNvPicPr>
          <p:nvPr/>
        </p:nvPicPr>
        <p:blipFill>
          <a:blip r:embed="rId5"/>
          <a:stretch>
            <a:fillRect/>
          </a:stretch>
        </p:blipFill>
        <p:spPr>
          <a:xfrm>
            <a:off x="4792512" y="5697212"/>
            <a:ext cx="2606976" cy="590056"/>
          </a:xfrm>
          <a:prstGeom prst="rect">
            <a:avLst/>
          </a:prstGeom>
        </p:spPr>
      </p:pic>
      <p:sp>
        <p:nvSpPr>
          <p:cNvPr id="7" name="Slide Number Placeholder 6"/>
          <p:cNvSpPr>
            <a:spLocks noGrp="1"/>
          </p:cNvSpPr>
          <p:nvPr>
            <p:ph type="sldNum" sz="quarter" idx="12"/>
          </p:nvPr>
        </p:nvSpPr>
        <p:spPr/>
        <p:txBody>
          <a:bodyPr/>
          <a:lstStyle/>
          <a:p>
            <a:fld id="{D28F98DD-89AA-4B78-9B4B-21F3862CAE90}" type="slidenum">
              <a:rPr lang="en-US" smtClean="0"/>
              <a:t>91</a:t>
            </a:fld>
            <a:endParaRPr lang="en-US" dirty="0"/>
          </a:p>
        </p:txBody>
      </p:sp>
    </p:spTree>
    <p:extLst>
      <p:ext uri="{BB962C8B-B14F-4D97-AF65-F5344CB8AC3E}">
        <p14:creationId xmlns:p14="http://schemas.microsoft.com/office/powerpoint/2010/main" val="19467854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F4E22A-A810-4FCA-9EF7-FF262ADB6BD9}"/>
              </a:ext>
            </a:extLst>
          </p:cNvPr>
          <p:cNvPicPr>
            <a:picLocks noChangeAspect="1"/>
          </p:cNvPicPr>
          <p:nvPr/>
        </p:nvPicPr>
        <p:blipFill>
          <a:blip r:embed="rId2"/>
          <a:stretch>
            <a:fillRect/>
          </a:stretch>
        </p:blipFill>
        <p:spPr>
          <a:xfrm>
            <a:off x="4800559" y="5850305"/>
            <a:ext cx="2590883" cy="552507"/>
          </a:xfrm>
          <a:prstGeom prst="rect">
            <a:avLst/>
          </a:prstGeom>
        </p:spPr>
      </p:pic>
      <p:pic>
        <p:nvPicPr>
          <p:cNvPr id="6" name="Picture 5">
            <a:extLst>
              <a:ext uri="{FF2B5EF4-FFF2-40B4-BE49-F238E27FC236}">
                <a16:creationId xmlns:a16="http://schemas.microsoft.com/office/drawing/2014/main" id="{EC3C5B99-42EA-4605-B2D9-C34BCDCC7C91}"/>
              </a:ext>
            </a:extLst>
          </p:cNvPr>
          <p:cNvPicPr>
            <a:picLocks noChangeAspect="1"/>
          </p:cNvPicPr>
          <p:nvPr/>
        </p:nvPicPr>
        <p:blipFill>
          <a:blip r:embed="rId3"/>
          <a:stretch>
            <a:fillRect/>
          </a:stretch>
        </p:blipFill>
        <p:spPr>
          <a:xfrm>
            <a:off x="4020396" y="358181"/>
            <a:ext cx="4476882" cy="5512577"/>
          </a:xfrm>
          <a:prstGeom prst="rect">
            <a:avLst/>
          </a:prstGeom>
        </p:spPr>
      </p:pic>
      <p:sp>
        <p:nvSpPr>
          <p:cNvPr id="7" name="Slide Number Placeholder 6"/>
          <p:cNvSpPr>
            <a:spLocks noGrp="1"/>
          </p:cNvSpPr>
          <p:nvPr>
            <p:ph type="sldNum" sz="quarter" idx="12"/>
          </p:nvPr>
        </p:nvSpPr>
        <p:spPr/>
        <p:txBody>
          <a:bodyPr/>
          <a:lstStyle/>
          <a:p>
            <a:fld id="{D28F98DD-89AA-4B78-9B4B-21F3862CAE90}" type="slidenum">
              <a:rPr lang="en-US" smtClean="0"/>
              <a:t>92</a:t>
            </a:fld>
            <a:endParaRPr lang="en-US" dirty="0"/>
          </a:p>
        </p:txBody>
      </p:sp>
    </p:spTree>
    <p:extLst>
      <p:ext uri="{BB962C8B-B14F-4D97-AF65-F5344CB8AC3E}">
        <p14:creationId xmlns:p14="http://schemas.microsoft.com/office/powerpoint/2010/main" val="14186511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22977-AEA5-4436-BB2D-F8B72EFB4796}"/>
              </a:ext>
            </a:extLst>
          </p:cNvPr>
          <p:cNvPicPr>
            <a:picLocks noChangeAspect="1"/>
          </p:cNvPicPr>
          <p:nvPr/>
        </p:nvPicPr>
        <p:blipFill>
          <a:blip r:embed="rId2"/>
          <a:stretch>
            <a:fillRect/>
          </a:stretch>
        </p:blipFill>
        <p:spPr>
          <a:xfrm>
            <a:off x="4006849" y="224530"/>
            <a:ext cx="4178302" cy="5171971"/>
          </a:xfrm>
          <a:prstGeom prst="rect">
            <a:avLst/>
          </a:prstGeom>
        </p:spPr>
      </p:pic>
      <p:pic>
        <p:nvPicPr>
          <p:cNvPr id="5" name="Picture 4">
            <a:extLst>
              <a:ext uri="{FF2B5EF4-FFF2-40B4-BE49-F238E27FC236}">
                <a16:creationId xmlns:a16="http://schemas.microsoft.com/office/drawing/2014/main" id="{D91CB9FB-CA2F-4C67-8C3C-E39A4E2DF2EB}"/>
              </a:ext>
            </a:extLst>
          </p:cNvPr>
          <p:cNvPicPr>
            <a:picLocks noChangeAspect="1"/>
          </p:cNvPicPr>
          <p:nvPr/>
        </p:nvPicPr>
        <p:blipFill>
          <a:blip r:embed="rId3"/>
          <a:stretch>
            <a:fillRect/>
          </a:stretch>
        </p:blipFill>
        <p:spPr>
          <a:xfrm>
            <a:off x="4811287" y="5724498"/>
            <a:ext cx="2569427" cy="557871"/>
          </a:xfrm>
          <a:prstGeom prst="rect">
            <a:avLst/>
          </a:prstGeom>
        </p:spPr>
      </p:pic>
      <p:sp>
        <p:nvSpPr>
          <p:cNvPr id="7" name="Slide Number Placeholder 6"/>
          <p:cNvSpPr>
            <a:spLocks noGrp="1"/>
          </p:cNvSpPr>
          <p:nvPr>
            <p:ph type="sldNum" sz="quarter" idx="12"/>
          </p:nvPr>
        </p:nvSpPr>
        <p:spPr/>
        <p:txBody>
          <a:bodyPr/>
          <a:lstStyle/>
          <a:p>
            <a:fld id="{D28F98DD-89AA-4B78-9B4B-21F3862CAE90}" type="slidenum">
              <a:rPr lang="en-US" smtClean="0"/>
              <a:t>93</a:t>
            </a:fld>
            <a:endParaRPr lang="en-US" dirty="0"/>
          </a:p>
        </p:txBody>
      </p:sp>
    </p:spTree>
    <p:extLst>
      <p:ext uri="{BB962C8B-B14F-4D97-AF65-F5344CB8AC3E}">
        <p14:creationId xmlns:p14="http://schemas.microsoft.com/office/powerpoint/2010/main" val="31414425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4251" y="0"/>
            <a:ext cx="51435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7866" y="332349"/>
            <a:ext cx="4436269" cy="619330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pic>
        <p:nvPicPr>
          <p:cNvPr id="3" name="Picture 2">
            <a:extLst>
              <a:ext uri="{FF2B5EF4-FFF2-40B4-BE49-F238E27FC236}">
                <a16:creationId xmlns:a16="http://schemas.microsoft.com/office/drawing/2014/main" id="{A8077907-2287-4AAC-B60E-C7C478E37FA5}"/>
              </a:ext>
            </a:extLst>
          </p:cNvPr>
          <p:cNvPicPr>
            <a:picLocks noChangeAspect="1"/>
          </p:cNvPicPr>
          <p:nvPr/>
        </p:nvPicPr>
        <p:blipFill>
          <a:blip r:embed="rId2"/>
          <a:stretch>
            <a:fillRect/>
          </a:stretch>
        </p:blipFill>
        <p:spPr>
          <a:xfrm>
            <a:off x="4001901" y="463141"/>
            <a:ext cx="4188198" cy="5439217"/>
          </a:xfrm>
          <a:prstGeom prst="rect">
            <a:avLst/>
          </a:prstGeom>
        </p:spPr>
      </p:pic>
      <p:pic>
        <p:nvPicPr>
          <p:cNvPr id="5" name="Picture 4">
            <a:extLst>
              <a:ext uri="{FF2B5EF4-FFF2-40B4-BE49-F238E27FC236}">
                <a16:creationId xmlns:a16="http://schemas.microsoft.com/office/drawing/2014/main" id="{EB8252BC-1B07-4FB1-9E27-46E5FEFE2999}"/>
              </a:ext>
            </a:extLst>
          </p:cNvPr>
          <p:cNvPicPr>
            <a:picLocks noChangeAspect="1"/>
          </p:cNvPicPr>
          <p:nvPr/>
        </p:nvPicPr>
        <p:blipFill>
          <a:blip r:embed="rId3"/>
          <a:stretch>
            <a:fillRect/>
          </a:stretch>
        </p:blipFill>
        <p:spPr>
          <a:xfrm>
            <a:off x="4089093" y="5667603"/>
            <a:ext cx="4165824" cy="738449"/>
          </a:xfrm>
          <a:prstGeom prst="rect">
            <a:avLst/>
          </a:prstGeom>
        </p:spPr>
      </p:pic>
      <p:sp>
        <p:nvSpPr>
          <p:cNvPr id="7" name="Slide Number Placeholder 6"/>
          <p:cNvSpPr>
            <a:spLocks noGrp="1"/>
          </p:cNvSpPr>
          <p:nvPr>
            <p:ph type="sldNum" sz="quarter" idx="12"/>
          </p:nvPr>
        </p:nvSpPr>
        <p:spPr/>
        <p:txBody>
          <a:bodyPr/>
          <a:lstStyle/>
          <a:p>
            <a:fld id="{D28F98DD-89AA-4B78-9B4B-21F3862CAE90}" type="slidenum">
              <a:rPr lang="en-US" smtClean="0"/>
              <a:t>94</a:t>
            </a:fld>
            <a:endParaRPr lang="en-US" dirty="0"/>
          </a:p>
        </p:txBody>
      </p:sp>
    </p:spTree>
    <p:extLst>
      <p:ext uri="{BB962C8B-B14F-4D97-AF65-F5344CB8AC3E}">
        <p14:creationId xmlns:p14="http://schemas.microsoft.com/office/powerpoint/2010/main" val="25294874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4251" y="0"/>
            <a:ext cx="51435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7866" y="332349"/>
            <a:ext cx="4436269" cy="619330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pic>
        <p:nvPicPr>
          <p:cNvPr id="3" name="Picture 2">
            <a:extLst>
              <a:ext uri="{FF2B5EF4-FFF2-40B4-BE49-F238E27FC236}">
                <a16:creationId xmlns:a16="http://schemas.microsoft.com/office/drawing/2014/main" id="{ADAF3191-B60F-44A6-9FFC-807E7E31BD48}"/>
              </a:ext>
            </a:extLst>
          </p:cNvPr>
          <p:cNvPicPr>
            <a:picLocks noChangeAspect="1"/>
          </p:cNvPicPr>
          <p:nvPr/>
        </p:nvPicPr>
        <p:blipFill>
          <a:blip r:embed="rId2"/>
          <a:stretch>
            <a:fillRect/>
          </a:stretch>
        </p:blipFill>
        <p:spPr>
          <a:xfrm>
            <a:off x="4125937" y="469469"/>
            <a:ext cx="4188198" cy="4956448"/>
          </a:xfrm>
          <a:prstGeom prst="rect">
            <a:avLst/>
          </a:prstGeom>
        </p:spPr>
      </p:pic>
      <p:pic>
        <p:nvPicPr>
          <p:cNvPr id="5" name="Picture 4">
            <a:extLst>
              <a:ext uri="{FF2B5EF4-FFF2-40B4-BE49-F238E27FC236}">
                <a16:creationId xmlns:a16="http://schemas.microsoft.com/office/drawing/2014/main" id="{30F07B68-0A73-429E-85AF-A58C9D018AEF}"/>
              </a:ext>
            </a:extLst>
          </p:cNvPr>
          <p:cNvPicPr>
            <a:picLocks noChangeAspect="1"/>
          </p:cNvPicPr>
          <p:nvPr/>
        </p:nvPicPr>
        <p:blipFill>
          <a:blip r:embed="rId3"/>
          <a:stretch>
            <a:fillRect/>
          </a:stretch>
        </p:blipFill>
        <p:spPr>
          <a:xfrm>
            <a:off x="4779102" y="5637634"/>
            <a:ext cx="2633797" cy="552507"/>
          </a:xfrm>
          <a:prstGeom prst="rect">
            <a:avLst/>
          </a:prstGeom>
        </p:spPr>
      </p:pic>
      <p:sp>
        <p:nvSpPr>
          <p:cNvPr id="7" name="Slide Number Placeholder 6"/>
          <p:cNvSpPr>
            <a:spLocks noGrp="1"/>
          </p:cNvSpPr>
          <p:nvPr>
            <p:ph type="sldNum" sz="quarter" idx="12"/>
          </p:nvPr>
        </p:nvSpPr>
        <p:spPr/>
        <p:txBody>
          <a:bodyPr/>
          <a:lstStyle/>
          <a:p>
            <a:fld id="{D28F98DD-89AA-4B78-9B4B-21F3862CAE90}" type="slidenum">
              <a:rPr lang="en-US" smtClean="0"/>
              <a:t>95</a:t>
            </a:fld>
            <a:endParaRPr lang="en-US" dirty="0"/>
          </a:p>
        </p:txBody>
      </p:sp>
    </p:spTree>
    <p:extLst>
      <p:ext uri="{BB962C8B-B14F-4D97-AF65-F5344CB8AC3E}">
        <p14:creationId xmlns:p14="http://schemas.microsoft.com/office/powerpoint/2010/main" val="40147598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4251" y="0"/>
            <a:ext cx="51435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7866" y="332349"/>
            <a:ext cx="4436269" cy="619330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pic>
        <p:nvPicPr>
          <p:cNvPr id="3" name="Picture 2">
            <a:extLst>
              <a:ext uri="{FF2B5EF4-FFF2-40B4-BE49-F238E27FC236}">
                <a16:creationId xmlns:a16="http://schemas.microsoft.com/office/drawing/2014/main" id="{BD45A4E1-172A-48CE-8D6C-34E196CF535A}"/>
              </a:ext>
            </a:extLst>
          </p:cNvPr>
          <p:cNvPicPr>
            <a:picLocks noChangeAspect="1"/>
          </p:cNvPicPr>
          <p:nvPr/>
        </p:nvPicPr>
        <p:blipFill>
          <a:blip r:embed="rId2"/>
          <a:stretch>
            <a:fillRect/>
          </a:stretch>
        </p:blipFill>
        <p:spPr>
          <a:xfrm>
            <a:off x="4001901" y="503890"/>
            <a:ext cx="4188198" cy="5268173"/>
          </a:xfrm>
          <a:prstGeom prst="rect">
            <a:avLst/>
          </a:prstGeom>
        </p:spPr>
      </p:pic>
      <p:pic>
        <p:nvPicPr>
          <p:cNvPr id="5" name="Picture 4">
            <a:extLst>
              <a:ext uri="{FF2B5EF4-FFF2-40B4-BE49-F238E27FC236}">
                <a16:creationId xmlns:a16="http://schemas.microsoft.com/office/drawing/2014/main" id="{9A248F51-8965-4729-95D1-70CDC0008D15}"/>
              </a:ext>
            </a:extLst>
          </p:cNvPr>
          <p:cNvPicPr>
            <a:picLocks noChangeAspect="1"/>
          </p:cNvPicPr>
          <p:nvPr/>
        </p:nvPicPr>
        <p:blipFill>
          <a:blip r:embed="rId3"/>
          <a:stretch>
            <a:fillRect/>
          </a:stretch>
        </p:blipFill>
        <p:spPr>
          <a:xfrm>
            <a:off x="4813970" y="5637169"/>
            <a:ext cx="2564062" cy="531051"/>
          </a:xfrm>
          <a:prstGeom prst="rect">
            <a:avLst/>
          </a:prstGeom>
        </p:spPr>
      </p:pic>
      <p:sp>
        <p:nvSpPr>
          <p:cNvPr id="7" name="Slide Number Placeholder 6"/>
          <p:cNvSpPr>
            <a:spLocks noGrp="1"/>
          </p:cNvSpPr>
          <p:nvPr>
            <p:ph type="sldNum" sz="quarter" idx="12"/>
          </p:nvPr>
        </p:nvSpPr>
        <p:spPr/>
        <p:txBody>
          <a:bodyPr/>
          <a:lstStyle/>
          <a:p>
            <a:fld id="{D28F98DD-89AA-4B78-9B4B-21F3862CAE90}" type="slidenum">
              <a:rPr lang="en-US" smtClean="0"/>
              <a:t>96</a:t>
            </a:fld>
            <a:endParaRPr lang="en-US" dirty="0"/>
          </a:p>
        </p:txBody>
      </p:sp>
    </p:spTree>
    <p:extLst>
      <p:ext uri="{BB962C8B-B14F-4D97-AF65-F5344CB8AC3E}">
        <p14:creationId xmlns:p14="http://schemas.microsoft.com/office/powerpoint/2010/main" val="30775444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0B243E-58AB-4A0B-A474-D25F2AC9D8F5}"/>
              </a:ext>
            </a:extLst>
          </p:cNvPr>
          <p:cNvPicPr>
            <a:picLocks noChangeAspect="1"/>
          </p:cNvPicPr>
          <p:nvPr/>
        </p:nvPicPr>
        <p:blipFill rotWithShape="1">
          <a:blip r:embed="rId2"/>
          <a:srcRect b="27405"/>
          <a:stretch/>
        </p:blipFill>
        <p:spPr>
          <a:xfrm>
            <a:off x="3779674" y="4238755"/>
            <a:ext cx="4558739" cy="2285399"/>
          </a:xfrm>
          <a:prstGeom prst="rect">
            <a:avLst/>
          </a:prstGeom>
        </p:spPr>
      </p:pic>
      <p:pic>
        <p:nvPicPr>
          <p:cNvPr id="4" name="Picture 3">
            <a:extLst>
              <a:ext uri="{FF2B5EF4-FFF2-40B4-BE49-F238E27FC236}">
                <a16:creationId xmlns:a16="http://schemas.microsoft.com/office/drawing/2014/main" id="{90E55440-D8DB-4524-8568-A6A75CF7D9F7}"/>
              </a:ext>
            </a:extLst>
          </p:cNvPr>
          <p:cNvPicPr>
            <a:picLocks noChangeAspect="1"/>
          </p:cNvPicPr>
          <p:nvPr/>
        </p:nvPicPr>
        <p:blipFill>
          <a:blip r:embed="rId3"/>
          <a:stretch>
            <a:fillRect/>
          </a:stretch>
        </p:blipFill>
        <p:spPr>
          <a:xfrm>
            <a:off x="3811453" y="1478440"/>
            <a:ext cx="4569095" cy="2934852"/>
          </a:xfrm>
          <a:prstGeom prst="rect">
            <a:avLst/>
          </a:prstGeom>
        </p:spPr>
      </p:pic>
      <p:pic>
        <p:nvPicPr>
          <p:cNvPr id="5" name="Picture 4">
            <a:extLst>
              <a:ext uri="{FF2B5EF4-FFF2-40B4-BE49-F238E27FC236}">
                <a16:creationId xmlns:a16="http://schemas.microsoft.com/office/drawing/2014/main" id="{FB7FC4CB-77E0-442C-B84A-438A91687258}"/>
              </a:ext>
            </a:extLst>
          </p:cNvPr>
          <p:cNvPicPr>
            <a:picLocks noChangeAspect="1"/>
          </p:cNvPicPr>
          <p:nvPr/>
        </p:nvPicPr>
        <p:blipFill>
          <a:blip r:embed="rId4"/>
          <a:stretch>
            <a:fillRect/>
          </a:stretch>
        </p:blipFill>
        <p:spPr>
          <a:xfrm>
            <a:off x="3709688" y="213515"/>
            <a:ext cx="4670860" cy="1920108"/>
          </a:xfrm>
          <a:prstGeom prst="rect">
            <a:avLst/>
          </a:prstGeom>
        </p:spPr>
      </p:pic>
      <p:sp>
        <p:nvSpPr>
          <p:cNvPr id="8" name="Slide Number Placeholder 7"/>
          <p:cNvSpPr>
            <a:spLocks noGrp="1"/>
          </p:cNvSpPr>
          <p:nvPr>
            <p:ph type="sldNum" sz="quarter" idx="12"/>
          </p:nvPr>
        </p:nvSpPr>
        <p:spPr/>
        <p:txBody>
          <a:bodyPr/>
          <a:lstStyle/>
          <a:p>
            <a:fld id="{D28F98DD-89AA-4B78-9B4B-21F3862CAE90}" type="slidenum">
              <a:rPr lang="en-US" smtClean="0"/>
              <a:t>97</a:t>
            </a:fld>
            <a:endParaRPr lang="en-US" dirty="0"/>
          </a:p>
        </p:txBody>
      </p:sp>
    </p:spTree>
    <p:extLst>
      <p:ext uri="{BB962C8B-B14F-4D97-AF65-F5344CB8AC3E}">
        <p14:creationId xmlns:p14="http://schemas.microsoft.com/office/powerpoint/2010/main" val="36911647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4251" y="0"/>
            <a:ext cx="51435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7866" y="332349"/>
            <a:ext cx="4436269" cy="619330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pic>
        <p:nvPicPr>
          <p:cNvPr id="3" name="Picture 2">
            <a:extLst>
              <a:ext uri="{FF2B5EF4-FFF2-40B4-BE49-F238E27FC236}">
                <a16:creationId xmlns:a16="http://schemas.microsoft.com/office/drawing/2014/main" id="{B261FFA8-D755-4385-830A-D3EF14978028}"/>
              </a:ext>
            </a:extLst>
          </p:cNvPr>
          <p:cNvPicPr>
            <a:picLocks noChangeAspect="1"/>
          </p:cNvPicPr>
          <p:nvPr/>
        </p:nvPicPr>
        <p:blipFill>
          <a:blip r:embed="rId2"/>
          <a:stretch>
            <a:fillRect/>
          </a:stretch>
        </p:blipFill>
        <p:spPr>
          <a:xfrm>
            <a:off x="4006851" y="1076079"/>
            <a:ext cx="4188198" cy="4705840"/>
          </a:xfrm>
          <a:prstGeom prst="rect">
            <a:avLst/>
          </a:prstGeom>
        </p:spPr>
      </p:pic>
      <p:sp>
        <p:nvSpPr>
          <p:cNvPr id="6" name="Slide Number Placeholder 5"/>
          <p:cNvSpPr>
            <a:spLocks noGrp="1"/>
          </p:cNvSpPr>
          <p:nvPr>
            <p:ph type="sldNum" sz="quarter" idx="12"/>
          </p:nvPr>
        </p:nvSpPr>
        <p:spPr/>
        <p:txBody>
          <a:bodyPr/>
          <a:lstStyle/>
          <a:p>
            <a:fld id="{D28F98DD-89AA-4B78-9B4B-21F3862CAE90}" type="slidenum">
              <a:rPr lang="en-US" smtClean="0"/>
              <a:t>98</a:t>
            </a:fld>
            <a:endParaRPr lang="en-US" dirty="0"/>
          </a:p>
        </p:txBody>
      </p:sp>
    </p:spTree>
    <p:extLst>
      <p:ext uri="{BB962C8B-B14F-4D97-AF65-F5344CB8AC3E}">
        <p14:creationId xmlns:p14="http://schemas.microsoft.com/office/powerpoint/2010/main" val="15493338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4251" y="0"/>
            <a:ext cx="51435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7866" y="332349"/>
            <a:ext cx="4436269" cy="619330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449"/>
            <a:endParaRPr lang="en-US" sz="570" dirty="0">
              <a:solidFill>
                <a:prstClr val="white"/>
              </a:solidFill>
              <a:latin typeface="Calibri" panose="020F0502020204030204"/>
            </a:endParaRPr>
          </a:p>
        </p:txBody>
      </p:sp>
      <p:pic>
        <p:nvPicPr>
          <p:cNvPr id="3" name="Picture 2">
            <a:extLst>
              <a:ext uri="{FF2B5EF4-FFF2-40B4-BE49-F238E27FC236}">
                <a16:creationId xmlns:a16="http://schemas.microsoft.com/office/drawing/2014/main" id="{479C9142-B912-4009-B4FA-C55D55892EA7}"/>
              </a:ext>
            </a:extLst>
          </p:cNvPr>
          <p:cNvPicPr>
            <a:picLocks noChangeAspect="1"/>
          </p:cNvPicPr>
          <p:nvPr/>
        </p:nvPicPr>
        <p:blipFill>
          <a:blip r:embed="rId2"/>
          <a:stretch>
            <a:fillRect/>
          </a:stretch>
        </p:blipFill>
        <p:spPr>
          <a:xfrm>
            <a:off x="4006851" y="2144146"/>
            <a:ext cx="4188198" cy="2569707"/>
          </a:xfrm>
          <a:prstGeom prst="rect">
            <a:avLst/>
          </a:prstGeom>
        </p:spPr>
      </p:pic>
      <p:sp>
        <p:nvSpPr>
          <p:cNvPr id="6" name="Slide Number Placeholder 5"/>
          <p:cNvSpPr>
            <a:spLocks noGrp="1"/>
          </p:cNvSpPr>
          <p:nvPr>
            <p:ph type="sldNum" sz="quarter" idx="12"/>
          </p:nvPr>
        </p:nvSpPr>
        <p:spPr/>
        <p:txBody>
          <a:bodyPr/>
          <a:lstStyle/>
          <a:p>
            <a:fld id="{D28F98DD-89AA-4B78-9B4B-21F3862CAE90}" type="slidenum">
              <a:rPr lang="en-US" smtClean="0"/>
              <a:t>99</a:t>
            </a:fld>
            <a:endParaRPr lang="en-US" dirty="0"/>
          </a:p>
        </p:txBody>
      </p:sp>
    </p:spTree>
    <p:extLst>
      <p:ext uri="{BB962C8B-B14F-4D97-AF65-F5344CB8AC3E}">
        <p14:creationId xmlns:p14="http://schemas.microsoft.com/office/powerpoint/2010/main" val="38436325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11715</TotalTime>
  <Words>10448</Words>
  <Application>Microsoft Office PowerPoint</Application>
  <PresentationFormat>Widescreen</PresentationFormat>
  <Paragraphs>785</Paragraphs>
  <Slides>114</Slides>
  <Notes>39</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114</vt:i4>
      </vt:variant>
    </vt:vector>
  </HeadingPairs>
  <TitlesOfParts>
    <vt:vector size="124" baseType="lpstr">
      <vt:lpstr>Arial</vt:lpstr>
      <vt:lpstr>Calibri</vt:lpstr>
      <vt:lpstr>Calibri Light</vt:lpstr>
      <vt:lpstr>IBM Plex Serif</vt:lpstr>
      <vt:lpstr>Symbol</vt:lpstr>
      <vt:lpstr>Wingdings</vt:lpstr>
      <vt:lpstr>Retrospect</vt:lpstr>
      <vt:lpstr>Office Theme</vt:lpstr>
      <vt:lpstr>1_Office Theme</vt:lpstr>
      <vt:lpstr>Document</vt:lpstr>
      <vt:lpstr>IHBG-ARP IMPLEMENTATION TRAINING </vt:lpstr>
      <vt:lpstr>PowerPoint Presentation</vt:lpstr>
      <vt:lpstr>PowerPoint Presentation</vt:lpstr>
      <vt:lpstr>TRAINING COMPONENTS</vt:lpstr>
      <vt:lpstr>Training Purpose</vt:lpstr>
      <vt:lpstr>ARP BACKGROUND</vt:lpstr>
      <vt:lpstr>American Rescue Plan Act of 2021 (ARP) (Public Law 117-2) Background</vt:lpstr>
      <vt:lpstr>PowerPoint Presentation</vt:lpstr>
      <vt:lpstr>REMEMBER </vt:lpstr>
      <vt:lpstr>WAIVERS AND ALTERNATIVE REQUIREMENTS</vt:lpstr>
      <vt:lpstr>Waivers and Alternative Requirements</vt:lpstr>
      <vt:lpstr>Authority for Waivers</vt:lpstr>
      <vt:lpstr>Applicability of Waivers</vt:lpstr>
      <vt:lpstr>Date Began Preparing for COVID-19</vt:lpstr>
      <vt:lpstr>Term of Waivers</vt:lpstr>
      <vt:lpstr>IHBG-ARP Purpose of Eligible Activities</vt:lpstr>
      <vt:lpstr>IHBG-ARP Purpose of Eligible Activities</vt:lpstr>
      <vt:lpstr>Activities Tied to IHBG-ARP Purposes</vt:lpstr>
      <vt:lpstr>ELIGIBLE ACTIVITIES</vt:lpstr>
      <vt:lpstr>Eligible Purposes</vt:lpstr>
      <vt:lpstr>Eligible Activities Examples</vt:lpstr>
      <vt:lpstr>Eligible Activities Examples (Continued)</vt:lpstr>
      <vt:lpstr>Eligible Activities Examples (Continued)</vt:lpstr>
      <vt:lpstr>Eligible Activities Examples (Continued)</vt:lpstr>
      <vt:lpstr>Eligible Activities Examples (Continued)</vt:lpstr>
      <vt:lpstr>Eligible Activities Examples (Continued)</vt:lpstr>
      <vt:lpstr>WAIVERS AND ALTERNATIVE REQUIREMENTS</vt:lpstr>
      <vt:lpstr>Waivers:  Reduced IHP/APR Application Requirements for Recipients </vt:lpstr>
      <vt:lpstr>Recipient’s Application Process</vt:lpstr>
      <vt:lpstr>Sample Income Verification Policy </vt:lpstr>
      <vt:lpstr>Income Limits</vt:lpstr>
      <vt:lpstr>Low-Income, Non-Low-Income, and Non-Indian Families</vt:lpstr>
      <vt:lpstr>Justification for Assisting Non-Low-Income and Non-Indian Families </vt:lpstr>
      <vt:lpstr>Prohibited Non-Low-Income and Non-Indian Families</vt:lpstr>
      <vt:lpstr>Allowable Assistance for Non-Low-Income and Non-Indian Families</vt:lpstr>
      <vt:lpstr>Public Health Services</vt:lpstr>
      <vt:lpstr>Useful Life</vt:lpstr>
      <vt:lpstr>Total Development Costs</vt:lpstr>
      <vt:lpstr>Prohibition Against Investment of ARP Grant Funds</vt:lpstr>
      <vt:lpstr>IHBG-ARP Funds Not Counted in Undisbursed Funds Factor</vt:lpstr>
      <vt:lpstr>Continued Operations During the COVID-19 Pandemic</vt:lpstr>
      <vt:lpstr>Reimbursement of Costs</vt:lpstr>
      <vt:lpstr>FCAS Units</vt:lpstr>
      <vt:lpstr>Duplication of Benefits</vt:lpstr>
      <vt:lpstr>Applying for the IHBG-ARP Grant</vt:lpstr>
      <vt:lpstr>Indian Tribes Eligible to Receive IHBG-ARP Funds</vt:lpstr>
      <vt:lpstr>Waivers:  Reduced IHP/APR Application Requirements for Recipients </vt:lpstr>
      <vt:lpstr>Applying for IHBG-ARP Grant</vt:lpstr>
      <vt:lpstr>Formal Adoption of  IHBG-ARP Grant </vt:lpstr>
      <vt:lpstr>IHP Certification</vt:lpstr>
      <vt:lpstr>IHP Submission and Review</vt:lpstr>
      <vt:lpstr>Follow-up Actions</vt:lpstr>
      <vt:lpstr>ABBREVIATED IHP/APR FORM</vt:lpstr>
      <vt:lpstr>Abbreviated IHP/APR Form</vt:lpstr>
      <vt:lpstr>PowerPoint Presentation</vt:lpstr>
      <vt:lpstr>PowerPoint Presentation</vt:lpstr>
      <vt:lpstr>PowerPoint Presentation</vt:lpstr>
      <vt:lpstr>Abbreviated IHP/APR Form (Continued)</vt:lpstr>
      <vt:lpstr>PowerPoint Presentation</vt:lpstr>
      <vt:lpstr>Requirements B &amp; C of Section 15011 of the CARES Act The amount of large covered funds that were expended or obligated for each project or activity, cont’d.  For IHBG-ARP – Eligible Activity Number from IHP </vt:lpstr>
      <vt:lpstr>PowerPoint Presentation</vt:lpstr>
      <vt:lpstr>PowerPoint Presentation</vt:lpstr>
      <vt:lpstr>PowerPoint Presentation</vt:lpstr>
      <vt:lpstr>PowerPoint Presentation</vt:lpstr>
      <vt:lpstr>PowerPoint Presentation</vt:lpstr>
      <vt:lpstr>PowerPoint Presentation</vt:lpstr>
      <vt:lpstr>Use of FY 2020 IHBG for COVID-19</vt:lpstr>
      <vt:lpstr>COVID-19 Budget Line Item (BLI)</vt:lpstr>
      <vt:lpstr>Abbreviated IHP Review</vt:lpstr>
      <vt:lpstr>Grant Agreement and Award Letter</vt:lpstr>
      <vt:lpstr>Keep Accounts Separated</vt:lpstr>
      <vt:lpstr>Reporting Requirements</vt:lpstr>
      <vt:lpstr>PowerPoint Presentation</vt:lpstr>
      <vt:lpstr>Reporting Requirements</vt:lpstr>
      <vt:lpstr>Reporting Requirements</vt:lpstr>
      <vt:lpstr>SAMPLE POLICY STATEMENTSPOLICY STATEMENTS</vt:lpstr>
      <vt:lpstr>Income Verification – Sample Policy </vt:lpstr>
      <vt:lpstr>Alternative Approach – Sample Policy </vt:lpstr>
      <vt:lpstr>Possible Uses – Sample Policy </vt:lpstr>
      <vt:lpstr>Eligible Circumstances – Sample Policy</vt:lpstr>
      <vt:lpstr>Assistance Amount – Sample Policy </vt:lpstr>
      <vt:lpstr>Rental Assistance – Sample Policy  </vt:lpstr>
      <vt:lpstr>Payment of Assistance –  Sample Policy</vt:lpstr>
      <vt:lpstr>Costs – Sample Policy </vt:lpstr>
      <vt:lpstr>Service Area – Policy Sample</vt:lpstr>
      <vt:lpstr>SAMPLE ABBREVIATED IHP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PROGRAM DESCRIPTIONS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Cielo Gibson</dc:creator>
  <cp:lastModifiedBy>Cielo Gibson</cp:lastModifiedBy>
  <cp:revision>106</cp:revision>
  <cp:lastPrinted>2021-08-18T11:33:30Z</cp:lastPrinted>
  <dcterms:created xsi:type="dcterms:W3CDTF">2021-07-31T18:32:38Z</dcterms:created>
  <dcterms:modified xsi:type="dcterms:W3CDTF">2021-11-04T20:48:43Z</dcterms:modified>
</cp:coreProperties>
</file>