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867" r:id="rId1"/>
  </p:sldMasterIdLst>
  <p:notesMasterIdLst>
    <p:notesMasterId r:id="rId55"/>
  </p:notesMasterIdLst>
  <p:sldIdLst>
    <p:sldId id="256" r:id="rId2"/>
    <p:sldId id="258" r:id="rId3"/>
    <p:sldId id="257" r:id="rId4"/>
    <p:sldId id="300" r:id="rId5"/>
    <p:sldId id="308" r:id="rId6"/>
    <p:sldId id="309" r:id="rId7"/>
    <p:sldId id="303" r:id="rId8"/>
    <p:sldId id="259" r:id="rId9"/>
    <p:sldId id="260" r:id="rId10"/>
    <p:sldId id="305" r:id="rId11"/>
    <p:sldId id="294" r:id="rId12"/>
    <p:sldId id="261" r:id="rId13"/>
    <p:sldId id="306" r:id="rId14"/>
    <p:sldId id="307" r:id="rId15"/>
    <p:sldId id="310" r:id="rId16"/>
    <p:sldId id="311" r:id="rId17"/>
    <p:sldId id="312" r:id="rId18"/>
    <p:sldId id="313" r:id="rId19"/>
    <p:sldId id="314" r:id="rId20"/>
    <p:sldId id="268" r:id="rId21"/>
    <p:sldId id="266" r:id="rId22"/>
    <p:sldId id="269" r:id="rId23"/>
    <p:sldId id="315" r:id="rId24"/>
    <p:sldId id="270" r:id="rId25"/>
    <p:sldId id="271" r:id="rId26"/>
    <p:sldId id="272" r:id="rId27"/>
    <p:sldId id="273" r:id="rId28"/>
    <p:sldId id="274" r:id="rId29"/>
    <p:sldId id="275" r:id="rId30"/>
    <p:sldId id="319" r:id="rId31"/>
    <p:sldId id="276" r:id="rId32"/>
    <p:sldId id="277" r:id="rId33"/>
    <p:sldId id="278" r:id="rId34"/>
    <p:sldId id="316" r:id="rId35"/>
    <p:sldId id="317" r:id="rId36"/>
    <p:sldId id="295" r:id="rId37"/>
    <p:sldId id="296" r:id="rId38"/>
    <p:sldId id="279" r:id="rId39"/>
    <p:sldId id="280" r:id="rId40"/>
    <p:sldId id="318" r:id="rId41"/>
    <p:sldId id="297" r:id="rId42"/>
    <p:sldId id="298" r:id="rId43"/>
    <p:sldId id="282" r:id="rId44"/>
    <p:sldId id="284" r:id="rId45"/>
    <p:sldId id="285" r:id="rId46"/>
    <p:sldId id="286" r:id="rId47"/>
    <p:sldId id="287" r:id="rId48"/>
    <p:sldId id="288" r:id="rId49"/>
    <p:sldId id="289" r:id="rId50"/>
    <p:sldId id="302" r:id="rId51"/>
    <p:sldId id="290" r:id="rId52"/>
    <p:sldId id="291" r:id="rId53"/>
    <p:sldId id="293"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99"/>
    <p:restoredTop sz="92238"/>
  </p:normalViewPr>
  <p:slideViewPr>
    <p:cSldViewPr snapToGrid="0" snapToObjects="1">
      <p:cViewPr varScale="1">
        <p:scale>
          <a:sx n="61" d="100"/>
          <a:sy n="61" d="100"/>
        </p:scale>
        <p:origin x="57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customXml" Target="../customXml/item2.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E6C17B-3DC3-3543-B0A5-5D9B349AAEF6}" type="datetimeFigureOut">
              <a:rPr lang="en-US" smtClean="0"/>
              <a:t>12/5/2022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452485-3FC1-FB41-88C5-491B478160AA}" type="slidenum">
              <a:rPr lang="en-US" smtClean="0"/>
              <a:t>‹#›</a:t>
            </a:fld>
            <a:endParaRPr lang="en-US"/>
          </a:p>
        </p:txBody>
      </p:sp>
    </p:spTree>
    <p:extLst>
      <p:ext uri="{BB962C8B-B14F-4D97-AF65-F5344CB8AC3E}">
        <p14:creationId xmlns:p14="http://schemas.microsoft.com/office/powerpoint/2010/main" val="1992015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452485-3FC1-FB41-88C5-491B478160AA}" type="slidenum">
              <a:rPr lang="en-US" smtClean="0"/>
              <a:t>40</a:t>
            </a:fld>
            <a:endParaRPr lang="en-US"/>
          </a:p>
        </p:txBody>
      </p:sp>
    </p:spTree>
    <p:extLst>
      <p:ext uri="{BB962C8B-B14F-4D97-AF65-F5344CB8AC3E}">
        <p14:creationId xmlns:p14="http://schemas.microsoft.com/office/powerpoint/2010/main" val="14369313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A09584BD-BDA1-C248-A7BB-E340F0715DB9}" type="datetimeFigureOut">
              <a:rPr lang="en-US" smtClean="0"/>
              <a:t>12/5/2022</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2235082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9584BD-BDA1-C248-A7BB-E340F0715DB9}"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707051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A09584BD-BDA1-C248-A7BB-E340F0715DB9}" type="datetimeFigureOut">
              <a:rPr lang="en-US" smtClean="0"/>
              <a:t>12/5/2022</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487112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A09584BD-BDA1-C248-A7BB-E340F0715DB9}" type="datetimeFigureOut">
              <a:rPr lang="en-US" smtClean="0"/>
              <a:t>12/5/2022</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2F918100-3EDF-8540-A788-8622DACB4237}"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1387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A09584BD-BDA1-C248-A7BB-E340F0715DB9}" type="datetimeFigureOut">
              <a:rPr lang="en-US" smtClean="0"/>
              <a:t>12/5/2022</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3610135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A09584BD-BDA1-C248-A7BB-E340F0715DB9}" type="datetimeFigureOut">
              <a:rPr lang="en-US" smtClean="0"/>
              <a:t>12/5/2022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1584718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A09584BD-BDA1-C248-A7BB-E340F0715DB9}" type="datetimeFigureOut">
              <a:rPr lang="en-US" smtClean="0"/>
              <a:t>12/5/2022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18104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9584BD-BDA1-C248-A7BB-E340F0715DB9}"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1401177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A09584BD-BDA1-C248-A7BB-E340F0715DB9}" type="datetimeFigureOut">
              <a:rPr lang="en-US" smtClean="0"/>
              <a:t>12/5/2022</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1654998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9584BD-BDA1-C248-A7BB-E340F0715DB9}"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4094985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A09584BD-BDA1-C248-A7BB-E340F0715DB9}" type="datetimeFigureOut">
              <a:rPr lang="en-US" smtClean="0"/>
              <a:t>12/5/2022</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140270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9584BD-BDA1-C248-A7BB-E340F0715DB9}"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3961808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9584BD-BDA1-C248-A7BB-E340F0715DB9}" type="datetimeFigureOut">
              <a:rPr lang="en-US" smtClean="0"/>
              <a:t>12/5/2022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3858642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9584BD-BDA1-C248-A7BB-E340F0715DB9}" type="datetimeFigureOut">
              <a:rPr lang="en-US" smtClean="0"/>
              <a:t>12/5/2022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2295629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9584BD-BDA1-C248-A7BB-E340F0715DB9}" type="datetimeFigureOut">
              <a:rPr lang="en-US" smtClean="0"/>
              <a:t>12/5/2022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2358068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9584BD-BDA1-C248-A7BB-E340F0715DB9}"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3907080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09584BD-BDA1-C248-A7BB-E340F0715DB9}"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918100-3EDF-8540-A788-8622DACB4237}" type="slidenum">
              <a:rPr lang="en-US" smtClean="0"/>
              <a:t>‹#›</a:t>
            </a:fld>
            <a:endParaRPr lang="en-US"/>
          </a:p>
        </p:txBody>
      </p:sp>
    </p:spTree>
    <p:extLst>
      <p:ext uri="{BB962C8B-B14F-4D97-AF65-F5344CB8AC3E}">
        <p14:creationId xmlns:p14="http://schemas.microsoft.com/office/powerpoint/2010/main" val="2621780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09584BD-BDA1-C248-A7BB-E340F0715DB9}" type="datetimeFigureOut">
              <a:rPr lang="en-US" smtClean="0"/>
              <a:t>12/5/2022</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918100-3EDF-8540-A788-8622DACB4237}" type="slidenum">
              <a:rPr lang="en-US" smtClean="0"/>
              <a:t>‹#›</a:t>
            </a:fld>
            <a:endParaRPr lang="en-US"/>
          </a:p>
        </p:txBody>
      </p:sp>
    </p:spTree>
    <p:extLst>
      <p:ext uri="{BB962C8B-B14F-4D97-AF65-F5344CB8AC3E}">
        <p14:creationId xmlns:p14="http://schemas.microsoft.com/office/powerpoint/2010/main" val="3649956510"/>
      </p:ext>
    </p:extLst>
  </p:cSld>
  <p:clrMap bg1="lt1" tx1="dk1" bg2="lt2" tx2="dk2" accent1="accent1" accent2="accent2" accent3="accent3" accent4="accent4" accent5="accent5" accent6="accent6" hlink="hlink" folHlink="folHlink"/>
  <p:sldLayoutIdLst>
    <p:sldLayoutId id="2147484868" r:id="rId1"/>
    <p:sldLayoutId id="2147484869" r:id="rId2"/>
    <p:sldLayoutId id="2147484870" r:id="rId3"/>
    <p:sldLayoutId id="2147484871" r:id="rId4"/>
    <p:sldLayoutId id="2147484872" r:id="rId5"/>
    <p:sldLayoutId id="2147484873" r:id="rId6"/>
    <p:sldLayoutId id="2147484874" r:id="rId7"/>
    <p:sldLayoutId id="2147484875" r:id="rId8"/>
    <p:sldLayoutId id="2147484876" r:id="rId9"/>
    <p:sldLayoutId id="2147484877" r:id="rId10"/>
    <p:sldLayoutId id="2147484878" r:id="rId11"/>
    <p:sldLayoutId id="2147484879" r:id="rId12"/>
    <p:sldLayoutId id="2147484880" r:id="rId13"/>
    <p:sldLayoutId id="2147484881" r:id="rId14"/>
    <p:sldLayoutId id="2147484882" r:id="rId15"/>
    <p:sldLayoutId id="2147484883" r:id="rId16"/>
    <p:sldLayoutId id="2147484884"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politico.com/news/2022/04/05/tribes-marijuana-laws-00022899" TargetMode="External"/><Relationship Id="rId2" Type="http://schemas.openxmlformats.org/officeDocument/2006/relationships/hyperlink" Target="https://www.santafenewmexican.com/news/local_news/new-mexico-signs-agreement-to-let-2-pueblos-engage-in-cannabis-activities/article_c271f03e-ac61-11ec-81c1-ffa52b018fc9.html"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mailto:jonathant@wagenlander.com" TargetMode="External"/><Relationship Id="rId2" Type="http://schemas.openxmlformats.org/officeDocument/2006/relationships/hyperlink" Target="mailto:sylviaw@wagenlander.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837B0-20FD-5E46-A792-B632788FEE36}"/>
              </a:ext>
            </a:extLst>
          </p:cNvPr>
          <p:cNvSpPr>
            <a:spLocks noGrp="1"/>
          </p:cNvSpPr>
          <p:nvPr>
            <p:ph type="ctrTitle"/>
          </p:nvPr>
        </p:nvSpPr>
        <p:spPr>
          <a:xfrm>
            <a:off x="680322" y="1130968"/>
            <a:ext cx="10460920" cy="2574758"/>
          </a:xfrm>
        </p:spPr>
        <p:txBody>
          <a:bodyPr/>
          <a:lstStyle/>
          <a:p>
            <a:r>
              <a:rPr lang="en-US" dirty="0"/>
              <a:t>Legal Update:</a:t>
            </a:r>
            <a:br>
              <a:rPr lang="en-US" dirty="0"/>
            </a:br>
            <a:r>
              <a:rPr lang="en-US" dirty="0"/>
              <a:t>Marijuana Law IN </a:t>
            </a:r>
            <a:br>
              <a:rPr lang="en-US" dirty="0"/>
            </a:br>
            <a:r>
              <a:rPr lang="en-US" dirty="0"/>
              <a:t>Indian Country</a:t>
            </a:r>
          </a:p>
        </p:txBody>
      </p:sp>
      <p:sp>
        <p:nvSpPr>
          <p:cNvPr id="3" name="Subtitle 2">
            <a:extLst>
              <a:ext uri="{FF2B5EF4-FFF2-40B4-BE49-F238E27FC236}">
                <a16:creationId xmlns:a16="http://schemas.microsoft.com/office/drawing/2014/main" id="{4E1DD3D4-9BA5-4F4A-B40C-8B41EC0890E9}"/>
              </a:ext>
            </a:extLst>
          </p:cNvPr>
          <p:cNvSpPr>
            <a:spLocks noGrp="1"/>
          </p:cNvSpPr>
          <p:nvPr>
            <p:ph type="subTitle" idx="1"/>
          </p:nvPr>
        </p:nvSpPr>
        <p:spPr>
          <a:xfrm>
            <a:off x="1371600" y="4106778"/>
            <a:ext cx="9448800" cy="2005263"/>
          </a:xfrm>
        </p:spPr>
        <p:txBody>
          <a:bodyPr>
            <a:normAutofit fontScale="92500" lnSpcReduction="20000"/>
          </a:bodyPr>
          <a:lstStyle/>
          <a:p>
            <a:pPr algn="ctr"/>
            <a:r>
              <a:rPr lang="en-US" b="1" dirty="0"/>
              <a:t>Wagenlander &amp; Heisterkamp, LLC</a:t>
            </a:r>
          </a:p>
          <a:p>
            <a:pPr algn="ctr"/>
            <a:r>
              <a:rPr lang="en-US" dirty="0"/>
              <a:t>Sylvia Wirba</a:t>
            </a:r>
          </a:p>
          <a:p>
            <a:pPr algn="ctr"/>
            <a:r>
              <a:rPr lang="en-US" dirty="0"/>
              <a:t>Jonathan Tsosie</a:t>
            </a:r>
          </a:p>
          <a:p>
            <a:pPr algn="ctr"/>
            <a:r>
              <a:rPr lang="en-US" dirty="0"/>
              <a:t>December 6, 2022</a:t>
            </a:r>
          </a:p>
          <a:p>
            <a:pPr algn="ctr"/>
            <a:r>
              <a:rPr lang="en-US" dirty="0"/>
              <a:t>NAIHC Legal Symposium</a:t>
            </a:r>
          </a:p>
          <a:p>
            <a:pPr algn="ctr"/>
            <a:r>
              <a:rPr lang="en-US" dirty="0"/>
              <a:t>Las Vegas, Nevada</a:t>
            </a:r>
          </a:p>
        </p:txBody>
      </p:sp>
    </p:spTree>
    <p:extLst>
      <p:ext uri="{BB962C8B-B14F-4D97-AF65-F5344CB8AC3E}">
        <p14:creationId xmlns:p14="http://schemas.microsoft.com/office/powerpoint/2010/main" val="488380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B5000-5B8A-5743-859F-941E19C184C9}"/>
              </a:ext>
            </a:extLst>
          </p:cNvPr>
          <p:cNvSpPr>
            <a:spLocks noGrp="1"/>
          </p:cNvSpPr>
          <p:nvPr>
            <p:ph type="title"/>
          </p:nvPr>
        </p:nvSpPr>
        <p:spPr/>
        <p:txBody>
          <a:bodyPr/>
          <a:lstStyle/>
          <a:p>
            <a:r>
              <a:rPr lang="en-US" dirty="0"/>
              <a:t>Tribes</a:t>
            </a:r>
          </a:p>
        </p:txBody>
      </p:sp>
      <p:sp>
        <p:nvSpPr>
          <p:cNvPr id="3" name="Content Placeholder 2">
            <a:extLst>
              <a:ext uri="{FF2B5EF4-FFF2-40B4-BE49-F238E27FC236}">
                <a16:creationId xmlns:a16="http://schemas.microsoft.com/office/drawing/2014/main" id="{94751A09-DD43-5A41-BD96-C4F517EB03BA}"/>
              </a:ext>
            </a:extLst>
          </p:cNvPr>
          <p:cNvSpPr>
            <a:spLocks noGrp="1"/>
          </p:cNvSpPr>
          <p:nvPr>
            <p:ph idx="1"/>
          </p:nvPr>
        </p:nvSpPr>
        <p:spPr/>
        <p:txBody>
          <a:bodyPr>
            <a:normAutofit/>
          </a:bodyPr>
          <a:lstStyle/>
          <a:p>
            <a:r>
              <a:rPr lang="en-US" dirty="0"/>
              <a:t>For more than 10 years, tribes have been making changes to tribal laws related to cannabis.</a:t>
            </a:r>
          </a:p>
          <a:p>
            <a:pPr lvl="1"/>
            <a:r>
              <a:rPr lang="en-US" dirty="0"/>
              <a:t>Recreational </a:t>
            </a:r>
          </a:p>
          <a:p>
            <a:pPr lvl="1"/>
            <a:r>
              <a:rPr lang="en-US" dirty="0"/>
              <a:t>Medical</a:t>
            </a:r>
          </a:p>
          <a:p>
            <a:pPr lvl="1"/>
            <a:r>
              <a:rPr lang="en-US" dirty="0"/>
              <a:t>CBD</a:t>
            </a:r>
          </a:p>
          <a:p>
            <a:pPr lvl="1"/>
            <a:r>
              <a:rPr lang="en-US" dirty="0"/>
              <a:t>Decriminalization</a:t>
            </a:r>
          </a:p>
          <a:p>
            <a:pPr marL="457200" lvl="1" indent="0">
              <a:buNone/>
            </a:pPr>
            <a:endParaRPr lang="en-US" dirty="0"/>
          </a:p>
          <a:p>
            <a:pPr marL="457200" lvl="1" indent="0">
              <a:buNone/>
            </a:pPr>
            <a:r>
              <a:rPr lang="en-US" dirty="0"/>
              <a:t>State Compacts</a:t>
            </a:r>
          </a:p>
        </p:txBody>
      </p:sp>
    </p:spTree>
    <p:extLst>
      <p:ext uri="{BB962C8B-B14F-4D97-AF65-F5344CB8AC3E}">
        <p14:creationId xmlns:p14="http://schemas.microsoft.com/office/powerpoint/2010/main" val="568452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2445D-FF86-A048-81AB-99417C089FC2}"/>
              </a:ext>
            </a:extLst>
          </p:cNvPr>
          <p:cNvSpPr>
            <a:spLocks noGrp="1"/>
          </p:cNvSpPr>
          <p:nvPr>
            <p:ph type="title"/>
          </p:nvPr>
        </p:nvSpPr>
        <p:spPr/>
        <p:txBody>
          <a:bodyPr/>
          <a:lstStyle/>
          <a:p>
            <a:r>
              <a:rPr lang="en-US" dirty="0"/>
              <a:t>October 6, 2022</a:t>
            </a:r>
            <a:br>
              <a:rPr lang="en-US" dirty="0"/>
            </a:br>
            <a:r>
              <a:rPr lang="en-US" dirty="0"/>
              <a:t> White house announcement</a:t>
            </a:r>
          </a:p>
        </p:txBody>
      </p:sp>
      <p:sp>
        <p:nvSpPr>
          <p:cNvPr id="3" name="Content Placeholder 2">
            <a:extLst>
              <a:ext uri="{FF2B5EF4-FFF2-40B4-BE49-F238E27FC236}">
                <a16:creationId xmlns:a16="http://schemas.microsoft.com/office/drawing/2014/main" id="{9788AD6B-45B7-944F-9919-BF41F69751BC}"/>
              </a:ext>
            </a:extLst>
          </p:cNvPr>
          <p:cNvSpPr>
            <a:spLocks noGrp="1"/>
          </p:cNvSpPr>
          <p:nvPr>
            <p:ph idx="1"/>
          </p:nvPr>
        </p:nvSpPr>
        <p:spPr/>
        <p:txBody>
          <a:bodyPr/>
          <a:lstStyle/>
          <a:p>
            <a:pPr marL="0" indent="0">
              <a:buNone/>
            </a:pPr>
            <a:endParaRPr lang="en-US" dirty="0"/>
          </a:p>
          <a:p>
            <a:r>
              <a:rPr lang="en-US" sz="2400" dirty="0"/>
              <a:t>President Biden directed the Attorney General to pardon all prior federal convictions of simple possession of marijuana (federal only)</a:t>
            </a:r>
          </a:p>
          <a:p>
            <a:r>
              <a:rPr lang="en-US" sz="2400" dirty="0"/>
              <a:t>Urged State Governors to do the same for state offenses</a:t>
            </a:r>
          </a:p>
          <a:p>
            <a:r>
              <a:rPr lang="en-US" sz="2400" dirty="0"/>
              <a:t>Called for a review of how marijuana is scheduled under the Controlled Substances Act</a:t>
            </a:r>
          </a:p>
          <a:p>
            <a:r>
              <a:rPr lang="en-US" sz="2400" dirty="0"/>
              <a:t>Emphasized that prohibitions on trafficking, marketing, and under-age sales to stay in place  </a:t>
            </a:r>
          </a:p>
        </p:txBody>
      </p:sp>
    </p:spTree>
    <p:extLst>
      <p:ext uri="{BB962C8B-B14F-4D97-AF65-F5344CB8AC3E}">
        <p14:creationId xmlns:p14="http://schemas.microsoft.com/office/powerpoint/2010/main" val="1597856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5580-E3B3-0A49-927C-710F3B1B6E14}"/>
              </a:ext>
            </a:extLst>
          </p:cNvPr>
          <p:cNvSpPr>
            <a:spLocks noGrp="1"/>
          </p:cNvSpPr>
          <p:nvPr>
            <p:ph type="title"/>
          </p:nvPr>
        </p:nvSpPr>
        <p:spPr/>
        <p:txBody>
          <a:bodyPr>
            <a:normAutofit/>
          </a:bodyPr>
          <a:lstStyle/>
          <a:p>
            <a:r>
              <a:rPr lang="en-US" dirty="0"/>
              <a:t>Numerous bills introduced in congress</a:t>
            </a:r>
          </a:p>
        </p:txBody>
      </p:sp>
      <p:sp>
        <p:nvSpPr>
          <p:cNvPr id="3" name="Content Placeholder 2">
            <a:extLst>
              <a:ext uri="{FF2B5EF4-FFF2-40B4-BE49-F238E27FC236}">
                <a16:creationId xmlns:a16="http://schemas.microsoft.com/office/drawing/2014/main" id="{371D7A92-1BA7-9A47-B5A3-DBFFCFDA56E5}"/>
              </a:ext>
            </a:extLst>
          </p:cNvPr>
          <p:cNvSpPr>
            <a:spLocks noGrp="1"/>
          </p:cNvSpPr>
          <p:nvPr>
            <p:ph idx="1"/>
          </p:nvPr>
        </p:nvSpPr>
        <p:spPr/>
        <p:txBody>
          <a:bodyPr>
            <a:normAutofit/>
          </a:bodyPr>
          <a:lstStyle/>
          <a:p>
            <a:pPr marL="285750" indent="-285750">
              <a:buFont typeface="Arial"/>
              <a:buChar char="•"/>
            </a:pPr>
            <a:r>
              <a:rPr lang="en-US" sz="2400" b="1" dirty="0"/>
              <a:t>Marijuana in Federally Assisted Housing Parity Act of 2021 </a:t>
            </a:r>
          </a:p>
          <a:p>
            <a:pPr marL="742950" lvl="1" indent="-285750">
              <a:buFont typeface="Arial"/>
              <a:buChar char="•"/>
            </a:pPr>
            <a:r>
              <a:rPr lang="en-US" sz="2400" dirty="0"/>
              <a:t>H.R. 3212</a:t>
            </a:r>
          </a:p>
          <a:p>
            <a:pPr marL="1200150" lvl="2" indent="-285750">
              <a:buFont typeface="Arial"/>
              <a:buChar char="•"/>
            </a:pPr>
            <a:r>
              <a:rPr lang="en-US" sz="2400" dirty="0"/>
              <a:t>This bill specifies that (1) an individual may not be denied occupancy of federally assisted housing on the basis of using marijuana in compliance with state law, and (2) the Department of Housing and Urban Development may not prohibit or discourage the use of marijuana in federally assisted housing if such use is in compliance with state law.</a:t>
            </a:r>
          </a:p>
          <a:p>
            <a:pPr marL="1200150" lvl="2" indent="-285750">
              <a:buFont typeface="Arial"/>
              <a:buChar char="•"/>
            </a:pPr>
            <a:r>
              <a:rPr lang="en-US" sz="2400" dirty="0"/>
              <a:t>Referred to House Committee on Financial Services in 2021</a:t>
            </a:r>
          </a:p>
          <a:p>
            <a:pPr marL="1200150" lvl="2" indent="-285750">
              <a:buFont typeface="Arial"/>
              <a:buChar char="•"/>
            </a:pPr>
            <a:r>
              <a:rPr lang="en-US" sz="2400" dirty="0"/>
              <a:t>No further progress</a:t>
            </a:r>
            <a:endParaRPr lang="en-US" sz="2400" b="1" dirty="0">
              <a:solidFill>
                <a:schemeClr val="tx2"/>
              </a:solidFill>
            </a:endParaRPr>
          </a:p>
          <a:p>
            <a:endParaRPr lang="en-US" dirty="0"/>
          </a:p>
        </p:txBody>
      </p:sp>
    </p:spTree>
    <p:extLst>
      <p:ext uri="{BB962C8B-B14F-4D97-AF65-F5344CB8AC3E}">
        <p14:creationId xmlns:p14="http://schemas.microsoft.com/office/powerpoint/2010/main" val="3827153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32318-D914-4D4B-88DD-314A628AE022}"/>
              </a:ext>
            </a:extLst>
          </p:cNvPr>
          <p:cNvSpPr>
            <a:spLocks noGrp="1"/>
          </p:cNvSpPr>
          <p:nvPr>
            <p:ph type="title"/>
          </p:nvPr>
        </p:nvSpPr>
        <p:spPr/>
        <p:txBody>
          <a:bodyPr/>
          <a:lstStyle/>
          <a:p>
            <a:r>
              <a:rPr lang="en-US" dirty="0"/>
              <a:t>Bills Introduced Recently</a:t>
            </a:r>
          </a:p>
        </p:txBody>
      </p:sp>
      <p:sp>
        <p:nvSpPr>
          <p:cNvPr id="3" name="Content Placeholder 2">
            <a:extLst>
              <a:ext uri="{FF2B5EF4-FFF2-40B4-BE49-F238E27FC236}">
                <a16:creationId xmlns:a16="http://schemas.microsoft.com/office/drawing/2014/main" id="{316FD1B8-B066-4145-80D2-9E6D4F0EC81D}"/>
              </a:ext>
            </a:extLst>
          </p:cNvPr>
          <p:cNvSpPr>
            <a:spLocks noGrp="1"/>
          </p:cNvSpPr>
          <p:nvPr>
            <p:ph idx="1"/>
          </p:nvPr>
        </p:nvSpPr>
        <p:spPr/>
        <p:txBody>
          <a:bodyPr>
            <a:normAutofit lnSpcReduction="10000"/>
          </a:bodyPr>
          <a:lstStyle/>
          <a:p>
            <a:r>
              <a:rPr lang="en-US" sz="2400" b="1" dirty="0"/>
              <a:t>Marijuana Opportunity Reinvestment and Expungement Act (MORE Act)</a:t>
            </a:r>
          </a:p>
          <a:p>
            <a:pPr lvl="1"/>
            <a:r>
              <a:rPr lang="en-US" sz="2400" dirty="0"/>
              <a:t>H.R. 3617</a:t>
            </a:r>
          </a:p>
          <a:p>
            <a:pPr lvl="1"/>
            <a:r>
              <a:rPr lang="en-US" sz="2400" dirty="0"/>
              <a:t>Would decriminalize marijuana</a:t>
            </a:r>
          </a:p>
          <a:p>
            <a:pPr lvl="1"/>
            <a:r>
              <a:rPr lang="en-US" sz="2400" dirty="0"/>
              <a:t>Would remove from list of Controlled Substances Act scheduled substances</a:t>
            </a:r>
          </a:p>
          <a:p>
            <a:pPr lvl="1"/>
            <a:r>
              <a:rPr lang="en-US" sz="2400" dirty="0"/>
              <a:t>Would eliminate criminal penalties for manufacture, distribution, or possession</a:t>
            </a:r>
          </a:p>
          <a:p>
            <a:pPr lvl="1"/>
            <a:r>
              <a:rPr lang="en-US" sz="2400" dirty="0"/>
              <a:t>Would create tax on imports and occupational tax on cannabis production facilities</a:t>
            </a:r>
          </a:p>
          <a:p>
            <a:pPr lvl="1"/>
            <a:r>
              <a:rPr lang="en-US" sz="2400" dirty="0"/>
              <a:t>Open SBA loans and services to legitimate cannabis-related businesses </a:t>
            </a:r>
          </a:p>
        </p:txBody>
      </p:sp>
    </p:spTree>
    <p:extLst>
      <p:ext uri="{BB962C8B-B14F-4D97-AF65-F5344CB8AC3E}">
        <p14:creationId xmlns:p14="http://schemas.microsoft.com/office/powerpoint/2010/main" val="848618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8BA39-3A8D-7742-B419-2212ACF56E8A}"/>
              </a:ext>
            </a:extLst>
          </p:cNvPr>
          <p:cNvSpPr>
            <a:spLocks noGrp="1"/>
          </p:cNvSpPr>
          <p:nvPr>
            <p:ph type="title"/>
          </p:nvPr>
        </p:nvSpPr>
        <p:spPr/>
        <p:txBody>
          <a:bodyPr/>
          <a:lstStyle/>
          <a:p>
            <a:r>
              <a:rPr lang="en-US" dirty="0"/>
              <a:t>More act continued</a:t>
            </a:r>
          </a:p>
        </p:txBody>
      </p:sp>
      <p:sp>
        <p:nvSpPr>
          <p:cNvPr id="3" name="Content Placeholder 2">
            <a:extLst>
              <a:ext uri="{FF2B5EF4-FFF2-40B4-BE49-F238E27FC236}">
                <a16:creationId xmlns:a16="http://schemas.microsoft.com/office/drawing/2014/main" id="{877F4DCD-6548-A74B-9652-944395226D7B}"/>
              </a:ext>
            </a:extLst>
          </p:cNvPr>
          <p:cNvSpPr>
            <a:spLocks noGrp="1"/>
          </p:cNvSpPr>
          <p:nvPr>
            <p:ph idx="1"/>
          </p:nvPr>
        </p:nvSpPr>
        <p:spPr/>
        <p:txBody>
          <a:bodyPr>
            <a:normAutofit lnSpcReduction="10000"/>
          </a:bodyPr>
          <a:lstStyle/>
          <a:p>
            <a:pPr lvl="1"/>
            <a:r>
              <a:rPr lang="en-US" sz="2400" b="1" dirty="0"/>
              <a:t>Would prohibit the denial of federal public benefits to a person on the basis of certain cannabis-related conduct or convictions</a:t>
            </a:r>
          </a:p>
          <a:p>
            <a:pPr lvl="1"/>
            <a:r>
              <a:rPr lang="en-US" sz="2400" dirty="0"/>
              <a:t>Would prohibit the denial of benefits and protections under immigration laws on the basis of a cannabis-related event (e.g., conduct or a conviction)</a:t>
            </a:r>
          </a:p>
          <a:p>
            <a:pPr lvl="1"/>
            <a:r>
              <a:rPr lang="en-US" sz="2400" dirty="0"/>
              <a:t>Would Establish a process to expunge convictions and conduct sentencing review hearings related to federal cannabis offenses</a:t>
            </a:r>
          </a:p>
          <a:p>
            <a:pPr lvl="1"/>
            <a:r>
              <a:rPr lang="en-US" sz="2400" dirty="0"/>
              <a:t>Would direct numerous agencies to conduct relevant studies</a:t>
            </a:r>
          </a:p>
          <a:p>
            <a:r>
              <a:rPr lang="en-US" sz="2400" dirty="0"/>
              <a:t>Passed in the House April 1, 2022</a:t>
            </a:r>
          </a:p>
          <a:p>
            <a:r>
              <a:rPr lang="en-US" sz="2400" dirty="0"/>
              <a:t>Received in the Senate April 4, 2022</a:t>
            </a:r>
          </a:p>
          <a:p>
            <a:r>
              <a:rPr lang="en-US" sz="2400" dirty="0"/>
              <a:t>Read twice and referred to Committee on Finance</a:t>
            </a:r>
          </a:p>
          <a:p>
            <a:endParaRPr lang="en-US" dirty="0"/>
          </a:p>
        </p:txBody>
      </p:sp>
    </p:spTree>
    <p:extLst>
      <p:ext uri="{BB962C8B-B14F-4D97-AF65-F5344CB8AC3E}">
        <p14:creationId xmlns:p14="http://schemas.microsoft.com/office/powerpoint/2010/main" val="4048949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55A27-F01B-A74A-A87A-EB347D32F427}"/>
              </a:ext>
            </a:extLst>
          </p:cNvPr>
          <p:cNvSpPr>
            <a:spLocks noGrp="1"/>
          </p:cNvSpPr>
          <p:nvPr>
            <p:ph type="title"/>
          </p:nvPr>
        </p:nvSpPr>
        <p:spPr/>
        <p:txBody>
          <a:bodyPr/>
          <a:lstStyle/>
          <a:p>
            <a:r>
              <a:rPr lang="en-US" dirty="0" err="1"/>
              <a:t>Fy</a:t>
            </a:r>
            <a:r>
              <a:rPr lang="en-US" dirty="0"/>
              <a:t> 2023 spending bill</a:t>
            </a:r>
          </a:p>
        </p:txBody>
      </p:sp>
      <p:sp>
        <p:nvSpPr>
          <p:cNvPr id="3" name="Content Placeholder 2">
            <a:extLst>
              <a:ext uri="{FF2B5EF4-FFF2-40B4-BE49-F238E27FC236}">
                <a16:creationId xmlns:a16="http://schemas.microsoft.com/office/drawing/2014/main" id="{AACF454A-927D-7D45-8C23-C8674EAB37A8}"/>
              </a:ext>
            </a:extLst>
          </p:cNvPr>
          <p:cNvSpPr>
            <a:spLocks noGrp="1"/>
          </p:cNvSpPr>
          <p:nvPr>
            <p:ph idx="1"/>
          </p:nvPr>
        </p:nvSpPr>
        <p:spPr/>
        <p:txBody>
          <a:bodyPr>
            <a:normAutofit/>
          </a:bodyPr>
          <a:lstStyle/>
          <a:p>
            <a:r>
              <a:rPr lang="en-US" b="1" u="sng" dirty="0"/>
              <a:t>Draft language in House Bill in June, 2022</a:t>
            </a:r>
          </a:p>
          <a:p>
            <a:r>
              <a:rPr lang="en-US" dirty="0"/>
              <a:t>Language added to protect tribes from federal prosecution when the tribe has legalized marijuana</a:t>
            </a:r>
          </a:p>
          <a:p>
            <a:r>
              <a:rPr lang="en-US" dirty="0"/>
              <a:t>May only apply to tribes located in states where marijuana has been legalized</a:t>
            </a:r>
          </a:p>
          <a:p>
            <a:r>
              <a:rPr lang="en-US" dirty="0"/>
              <a:t>Federal funds appropriated to agencies within Interior, Justice Department, Bureau of Indian Affairs or Office of Justice Services could not be used to “enforce federal laws criminalizing the use, distribution, possession, or cultivation of marijuana against any person engaged in the use, distribution, possession, or cultivation of marijuana in Indian country” where such activity is authorized.</a:t>
            </a:r>
          </a:p>
        </p:txBody>
      </p:sp>
    </p:spTree>
    <p:extLst>
      <p:ext uri="{BB962C8B-B14F-4D97-AF65-F5344CB8AC3E}">
        <p14:creationId xmlns:p14="http://schemas.microsoft.com/office/powerpoint/2010/main" val="2855032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F0E76-1384-8647-9D42-5146D4CB88CA}"/>
              </a:ext>
            </a:extLst>
          </p:cNvPr>
          <p:cNvSpPr>
            <a:spLocks noGrp="1"/>
          </p:cNvSpPr>
          <p:nvPr>
            <p:ph type="title"/>
          </p:nvPr>
        </p:nvSpPr>
        <p:spPr/>
        <p:txBody>
          <a:bodyPr/>
          <a:lstStyle/>
          <a:p>
            <a:r>
              <a:rPr lang="en-US" dirty="0"/>
              <a:t>Other language in draft </a:t>
            </a:r>
            <a:br>
              <a:rPr lang="en-US" dirty="0"/>
            </a:br>
            <a:r>
              <a:rPr lang="en-US" dirty="0"/>
              <a:t>FY23 bill</a:t>
            </a:r>
          </a:p>
        </p:txBody>
      </p:sp>
      <p:sp>
        <p:nvSpPr>
          <p:cNvPr id="3" name="Content Placeholder 2">
            <a:extLst>
              <a:ext uri="{FF2B5EF4-FFF2-40B4-BE49-F238E27FC236}">
                <a16:creationId xmlns:a16="http://schemas.microsoft.com/office/drawing/2014/main" id="{212AC04C-11C7-9B4A-95F7-774AA7563CA0}"/>
              </a:ext>
            </a:extLst>
          </p:cNvPr>
          <p:cNvSpPr>
            <a:spLocks noGrp="1"/>
          </p:cNvSpPr>
          <p:nvPr>
            <p:ph idx="1"/>
          </p:nvPr>
        </p:nvSpPr>
        <p:spPr/>
        <p:txBody>
          <a:bodyPr>
            <a:normAutofit fontScale="92500" lnSpcReduction="10000"/>
          </a:bodyPr>
          <a:lstStyle/>
          <a:p>
            <a:r>
              <a:rPr lang="en-US" sz="2400" dirty="0"/>
              <a:t>Tribes would be required to take “reasonable measures under tribal marijuana laws to ensure that </a:t>
            </a:r>
          </a:p>
          <a:p>
            <a:pPr lvl="1"/>
            <a:r>
              <a:rPr lang="en-US" sz="2400" dirty="0"/>
              <a:t>marijuana is prohibited for minors; </a:t>
            </a:r>
          </a:p>
          <a:p>
            <a:pPr lvl="1"/>
            <a:r>
              <a:rPr lang="en-US" sz="2400" dirty="0"/>
              <a:t>marijuana is not diverted to states or tribes where marijuana is prohibited by state or tribal law; </a:t>
            </a:r>
          </a:p>
          <a:p>
            <a:pPr lvl="1"/>
            <a:r>
              <a:rPr lang="en-US" sz="2400" dirty="0"/>
              <a:t>marijuana is not used as a means for trafficking other illegal drugs or used to support organized crime activity; </a:t>
            </a:r>
          </a:p>
          <a:p>
            <a:pPr lvl="1"/>
            <a:r>
              <a:rPr lang="en-US" sz="2400" dirty="0"/>
              <a:t>and marijuana is not permitted on Federal public lands.”</a:t>
            </a:r>
          </a:p>
          <a:p>
            <a:pPr marL="457200" lvl="1" indent="0">
              <a:buNone/>
            </a:pPr>
            <a:endParaRPr lang="en-US" sz="2400" b="1" u="sng" dirty="0"/>
          </a:p>
          <a:p>
            <a:pPr marL="457200" lvl="1" indent="0">
              <a:buNone/>
            </a:pPr>
            <a:r>
              <a:rPr lang="en-US" sz="2400" b="1" u="sng" dirty="0"/>
              <a:t>Congress has until December 15, 2022 to pass spending bill or CR (to avoid shutdown)</a:t>
            </a:r>
          </a:p>
          <a:p>
            <a:pPr marL="457200" lvl="1" indent="0">
              <a:buNone/>
            </a:pPr>
            <a:r>
              <a:rPr lang="en-US" sz="2400" b="1" u="sng" dirty="0"/>
              <a:t>Unknown whether the above provision will make it into final bill.  </a:t>
            </a:r>
          </a:p>
          <a:p>
            <a:pPr lvl="1"/>
            <a:endParaRPr lang="en-US" sz="2400" dirty="0"/>
          </a:p>
        </p:txBody>
      </p:sp>
    </p:spTree>
    <p:extLst>
      <p:ext uri="{BB962C8B-B14F-4D97-AF65-F5344CB8AC3E}">
        <p14:creationId xmlns:p14="http://schemas.microsoft.com/office/powerpoint/2010/main" val="288524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21B6F-2279-5646-B928-679E66A43D86}"/>
              </a:ext>
            </a:extLst>
          </p:cNvPr>
          <p:cNvSpPr>
            <a:spLocks noGrp="1"/>
          </p:cNvSpPr>
          <p:nvPr>
            <p:ph type="title"/>
          </p:nvPr>
        </p:nvSpPr>
        <p:spPr/>
        <p:txBody>
          <a:bodyPr/>
          <a:lstStyle/>
          <a:p>
            <a:r>
              <a:rPr lang="en-US" dirty="0"/>
              <a:t>Cole and Wilkinson memorandums</a:t>
            </a:r>
          </a:p>
        </p:txBody>
      </p:sp>
      <p:sp>
        <p:nvSpPr>
          <p:cNvPr id="3" name="Content Placeholder 2">
            <a:extLst>
              <a:ext uri="{FF2B5EF4-FFF2-40B4-BE49-F238E27FC236}">
                <a16:creationId xmlns:a16="http://schemas.microsoft.com/office/drawing/2014/main" id="{A6BAA97A-43A0-304D-8F63-3CE37C028957}"/>
              </a:ext>
            </a:extLst>
          </p:cNvPr>
          <p:cNvSpPr>
            <a:spLocks noGrp="1"/>
          </p:cNvSpPr>
          <p:nvPr>
            <p:ph idx="1"/>
          </p:nvPr>
        </p:nvSpPr>
        <p:spPr/>
        <p:txBody>
          <a:bodyPr>
            <a:normAutofit/>
          </a:bodyPr>
          <a:lstStyle/>
          <a:p>
            <a:r>
              <a:rPr lang="en-US" dirty="0"/>
              <a:t>From the Department of Justice </a:t>
            </a:r>
          </a:p>
          <a:p>
            <a:r>
              <a:rPr lang="en-US" dirty="0"/>
              <a:t>Cole Memorandum (2013)</a:t>
            </a:r>
          </a:p>
          <a:p>
            <a:pPr lvl="1"/>
            <a:r>
              <a:rPr lang="en-US" dirty="0"/>
              <a:t>Emphasized that marijuana still illegal under federal law</a:t>
            </a:r>
          </a:p>
          <a:p>
            <a:pPr lvl="1"/>
            <a:r>
              <a:rPr lang="en-US" dirty="0"/>
              <a:t>Provided examples of when the Federal Government would enforce law</a:t>
            </a:r>
          </a:p>
          <a:p>
            <a:pPr lvl="1"/>
            <a:r>
              <a:rPr lang="en-US" dirty="0"/>
              <a:t>Policy Statement only</a:t>
            </a:r>
          </a:p>
          <a:p>
            <a:pPr lvl="1"/>
            <a:endParaRPr lang="en-US" dirty="0"/>
          </a:p>
          <a:p>
            <a:r>
              <a:rPr lang="en-US" dirty="0"/>
              <a:t>Wilkinson Memorandum (2014)</a:t>
            </a:r>
          </a:p>
          <a:p>
            <a:pPr lvl="1"/>
            <a:r>
              <a:rPr lang="en-US" dirty="0"/>
              <a:t>Cole Memorandum as it would be applied to Tribes</a:t>
            </a:r>
          </a:p>
          <a:p>
            <a:pPr lvl="1"/>
            <a:r>
              <a:rPr lang="en-US" dirty="0"/>
              <a:t>Priorities of Cole would guide U.S. Attorneys MJ enforcement in Indian Country</a:t>
            </a:r>
          </a:p>
          <a:p>
            <a:pPr lvl="1"/>
            <a:r>
              <a:rPr lang="en-US" dirty="0"/>
              <a:t>Policy Statement only</a:t>
            </a:r>
          </a:p>
        </p:txBody>
      </p:sp>
    </p:spTree>
    <p:extLst>
      <p:ext uri="{BB962C8B-B14F-4D97-AF65-F5344CB8AC3E}">
        <p14:creationId xmlns:p14="http://schemas.microsoft.com/office/powerpoint/2010/main" val="533769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E058F-ABC8-C948-94D8-AEE8692B6269}"/>
              </a:ext>
            </a:extLst>
          </p:cNvPr>
          <p:cNvSpPr>
            <a:spLocks noGrp="1"/>
          </p:cNvSpPr>
          <p:nvPr>
            <p:ph type="title"/>
          </p:nvPr>
        </p:nvSpPr>
        <p:spPr/>
        <p:txBody>
          <a:bodyPr/>
          <a:lstStyle/>
          <a:p>
            <a:r>
              <a:rPr lang="en-US" dirty="0"/>
              <a:t>Current status of CM &amp; WM</a:t>
            </a:r>
          </a:p>
        </p:txBody>
      </p:sp>
      <p:sp>
        <p:nvSpPr>
          <p:cNvPr id="3" name="Content Placeholder 2">
            <a:extLst>
              <a:ext uri="{FF2B5EF4-FFF2-40B4-BE49-F238E27FC236}">
                <a16:creationId xmlns:a16="http://schemas.microsoft.com/office/drawing/2014/main" id="{702EC4E3-5715-EC4A-852E-05B4DFDF167C}"/>
              </a:ext>
            </a:extLst>
          </p:cNvPr>
          <p:cNvSpPr>
            <a:spLocks noGrp="1"/>
          </p:cNvSpPr>
          <p:nvPr>
            <p:ph idx="1"/>
          </p:nvPr>
        </p:nvSpPr>
        <p:spPr/>
        <p:txBody>
          <a:bodyPr>
            <a:noAutofit/>
          </a:bodyPr>
          <a:lstStyle/>
          <a:p>
            <a:r>
              <a:rPr lang="en-US" sz="2000" dirty="0"/>
              <a:t>January 2018</a:t>
            </a:r>
          </a:p>
          <a:p>
            <a:r>
              <a:rPr lang="en-US" sz="2000" dirty="0"/>
              <a:t>Rescinded by Attorney General Jeff Sessions</a:t>
            </a:r>
          </a:p>
          <a:p>
            <a:endParaRPr lang="en-US" sz="2000" dirty="0"/>
          </a:p>
          <a:p>
            <a:r>
              <a:rPr lang="en-US" sz="2000" dirty="0"/>
              <a:t>February 2021</a:t>
            </a:r>
          </a:p>
          <a:p>
            <a:r>
              <a:rPr lang="en-US" sz="2000" dirty="0"/>
              <a:t>During confirmation hearings, Merrick Garland (current Attorney General)</a:t>
            </a:r>
          </a:p>
          <a:p>
            <a:pPr lvl="1"/>
            <a:r>
              <a:rPr lang="en-US" dirty="0"/>
              <a:t>Provided written answers that he did not find it worthy of DOJ time to pursue cases against “those who are complying with the laws in states that have legalized and are effectively regulating marijuana.”</a:t>
            </a:r>
          </a:p>
          <a:p>
            <a:pPr lvl="1"/>
            <a:r>
              <a:rPr lang="en-US" dirty="0"/>
              <a:t>Also noted that federal marijuana enforcement example of racial bias (and harmful impact)</a:t>
            </a:r>
          </a:p>
          <a:p>
            <a:pPr marL="457200" lvl="1" indent="0">
              <a:buNone/>
            </a:pPr>
            <a:endParaRPr lang="en-US" dirty="0"/>
          </a:p>
          <a:p>
            <a:r>
              <a:rPr lang="en-US" sz="2000" dirty="0"/>
              <a:t>As of now, no new version of Cole Memorandum or alternative has been issued</a:t>
            </a:r>
          </a:p>
        </p:txBody>
      </p:sp>
    </p:spTree>
    <p:extLst>
      <p:ext uri="{BB962C8B-B14F-4D97-AF65-F5344CB8AC3E}">
        <p14:creationId xmlns:p14="http://schemas.microsoft.com/office/powerpoint/2010/main" val="4174683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D7C17-3979-0146-92BD-ED23B1C47DDF}"/>
              </a:ext>
            </a:extLst>
          </p:cNvPr>
          <p:cNvSpPr>
            <a:spLocks noGrp="1"/>
          </p:cNvSpPr>
          <p:nvPr>
            <p:ph type="title"/>
          </p:nvPr>
        </p:nvSpPr>
        <p:spPr/>
        <p:txBody>
          <a:bodyPr/>
          <a:lstStyle/>
          <a:p>
            <a:r>
              <a:rPr lang="en-US" dirty="0"/>
              <a:t>Enforcement in Indian Country</a:t>
            </a:r>
          </a:p>
        </p:txBody>
      </p:sp>
      <p:sp>
        <p:nvSpPr>
          <p:cNvPr id="3" name="Content Placeholder 2">
            <a:extLst>
              <a:ext uri="{FF2B5EF4-FFF2-40B4-BE49-F238E27FC236}">
                <a16:creationId xmlns:a16="http://schemas.microsoft.com/office/drawing/2014/main" id="{0C72FF72-616D-DE4B-AE0B-20A0CD56889E}"/>
              </a:ext>
            </a:extLst>
          </p:cNvPr>
          <p:cNvSpPr>
            <a:spLocks noGrp="1"/>
          </p:cNvSpPr>
          <p:nvPr>
            <p:ph idx="1"/>
          </p:nvPr>
        </p:nvSpPr>
        <p:spPr/>
        <p:txBody>
          <a:bodyPr/>
          <a:lstStyle/>
          <a:p>
            <a:pPr marL="342900" indent="-342900">
              <a:buFont typeface="Arial"/>
              <a:buChar char="•"/>
            </a:pPr>
            <a:r>
              <a:rPr lang="en-US" sz="2400" dirty="0">
                <a:cs typeface="Arial" pitchFamily="34" charset="0"/>
              </a:rPr>
              <a:t>Complex jurisdictional issues</a:t>
            </a:r>
          </a:p>
          <a:p>
            <a:pPr marL="800100" lvl="1" indent="-342900">
              <a:buFont typeface="Arial"/>
              <a:buChar char="•"/>
            </a:pPr>
            <a:r>
              <a:rPr lang="en-US" sz="2200" dirty="0">
                <a:cs typeface="Arial" pitchFamily="34" charset="0"/>
              </a:rPr>
              <a:t>Conflicts of law between jurisdictions (Tribal, State, &amp; Federal)</a:t>
            </a:r>
          </a:p>
          <a:p>
            <a:pPr marL="342900" indent="-342900">
              <a:buFont typeface="Arial"/>
              <a:buChar char="•"/>
            </a:pPr>
            <a:r>
              <a:rPr lang="en-US" sz="2400" dirty="0">
                <a:cs typeface="Arial" pitchFamily="34" charset="0"/>
              </a:rPr>
              <a:t>Jurisdictional analysis different for Public Law 280 states</a:t>
            </a:r>
          </a:p>
          <a:p>
            <a:pPr marL="800100" lvl="1" indent="-342900">
              <a:buFont typeface="Arial"/>
              <a:buChar char="•"/>
            </a:pPr>
            <a:r>
              <a:rPr lang="en-US" sz="2400" dirty="0">
                <a:cs typeface="Arial" pitchFamily="34" charset="0"/>
              </a:rPr>
              <a:t>State jurisdiction over P.L. 280 Tribes</a:t>
            </a:r>
          </a:p>
          <a:p>
            <a:pPr marL="342900" indent="-342900">
              <a:buFont typeface="Arial"/>
              <a:buChar char="•"/>
            </a:pPr>
            <a:r>
              <a:rPr lang="en-US" sz="2400" dirty="0">
                <a:cs typeface="Arial" pitchFamily="34" charset="0"/>
              </a:rPr>
              <a:t>Tribal/State relationships</a:t>
            </a:r>
          </a:p>
          <a:p>
            <a:pPr marL="0" indent="0">
              <a:buNone/>
            </a:pPr>
            <a:endParaRPr lang="en-US" sz="2400" dirty="0">
              <a:cs typeface="Arial" pitchFamily="34" charset="0"/>
            </a:endParaRPr>
          </a:p>
          <a:p>
            <a:endParaRPr lang="en-US" dirty="0"/>
          </a:p>
        </p:txBody>
      </p:sp>
    </p:spTree>
    <p:extLst>
      <p:ext uri="{BB962C8B-B14F-4D97-AF65-F5344CB8AC3E}">
        <p14:creationId xmlns:p14="http://schemas.microsoft.com/office/powerpoint/2010/main" val="134567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DFD0E-3CEA-A34A-B40C-11ACFB11A8F7}"/>
              </a:ext>
            </a:extLst>
          </p:cNvPr>
          <p:cNvSpPr>
            <a:spLocks noGrp="1"/>
          </p:cNvSpPr>
          <p:nvPr>
            <p:ph type="title"/>
          </p:nvPr>
        </p:nvSpPr>
        <p:spPr/>
        <p:txBody>
          <a:bodyPr/>
          <a:lstStyle/>
          <a:p>
            <a:r>
              <a:rPr lang="en-US" dirty="0"/>
              <a:t>Introductions</a:t>
            </a:r>
          </a:p>
        </p:txBody>
      </p:sp>
      <p:sp>
        <p:nvSpPr>
          <p:cNvPr id="3" name="Content Placeholder 2">
            <a:extLst>
              <a:ext uri="{FF2B5EF4-FFF2-40B4-BE49-F238E27FC236}">
                <a16:creationId xmlns:a16="http://schemas.microsoft.com/office/drawing/2014/main" id="{302837F3-6CF0-D94A-A799-6A27EC9DDC27}"/>
              </a:ext>
            </a:extLst>
          </p:cNvPr>
          <p:cNvSpPr>
            <a:spLocks noGrp="1"/>
          </p:cNvSpPr>
          <p:nvPr>
            <p:ph idx="1"/>
          </p:nvPr>
        </p:nvSpPr>
        <p:spPr/>
        <p:txBody>
          <a:bodyPr/>
          <a:lstStyle/>
          <a:p>
            <a:r>
              <a:rPr lang="en-US" sz="2400" dirty="0"/>
              <a:t>Wagenlander &amp; Heisterkamp, LLC</a:t>
            </a:r>
          </a:p>
          <a:p>
            <a:pPr lvl="1"/>
            <a:r>
              <a:rPr lang="en-US" sz="2400" dirty="0"/>
              <a:t>Located in Denver, Colorado</a:t>
            </a:r>
          </a:p>
          <a:p>
            <a:r>
              <a:rPr lang="en-US" sz="2400" dirty="0"/>
              <a:t>We represent TDHEs across U.S. and PHAs in Colorado</a:t>
            </a:r>
          </a:p>
          <a:p>
            <a:pPr lvl="1"/>
            <a:r>
              <a:rPr lang="en-US" sz="2200" dirty="0"/>
              <a:t>Colorado first state to implement legalization of recreational marijuana use</a:t>
            </a:r>
          </a:p>
        </p:txBody>
      </p:sp>
    </p:spTree>
    <p:extLst>
      <p:ext uri="{BB962C8B-B14F-4D97-AF65-F5344CB8AC3E}">
        <p14:creationId xmlns:p14="http://schemas.microsoft.com/office/powerpoint/2010/main" val="3645987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06A2F-5EB5-0F49-B361-10E4DB9B54FE}"/>
              </a:ext>
            </a:extLst>
          </p:cNvPr>
          <p:cNvSpPr>
            <a:spLocks noGrp="1"/>
          </p:cNvSpPr>
          <p:nvPr>
            <p:ph type="title"/>
          </p:nvPr>
        </p:nvSpPr>
        <p:spPr/>
        <p:txBody>
          <a:bodyPr/>
          <a:lstStyle/>
          <a:p>
            <a:r>
              <a:rPr lang="en-US" dirty="0"/>
              <a:t>Enforcement in Indian country</a:t>
            </a:r>
          </a:p>
        </p:txBody>
      </p:sp>
      <p:sp>
        <p:nvSpPr>
          <p:cNvPr id="3" name="Content Placeholder 2">
            <a:extLst>
              <a:ext uri="{FF2B5EF4-FFF2-40B4-BE49-F238E27FC236}">
                <a16:creationId xmlns:a16="http://schemas.microsoft.com/office/drawing/2014/main" id="{81A72E71-E344-B147-A6A8-A5E7013E562E}"/>
              </a:ext>
            </a:extLst>
          </p:cNvPr>
          <p:cNvSpPr>
            <a:spLocks noGrp="1"/>
          </p:cNvSpPr>
          <p:nvPr>
            <p:ph idx="1"/>
          </p:nvPr>
        </p:nvSpPr>
        <p:spPr/>
        <p:txBody>
          <a:bodyPr>
            <a:normAutofit/>
          </a:bodyPr>
          <a:lstStyle/>
          <a:p>
            <a:pPr marL="342900" indent="-342900">
              <a:buFont typeface="Arial"/>
              <a:buChar char="•"/>
            </a:pPr>
            <a:r>
              <a:rPr lang="en-US" sz="2400" dirty="0">
                <a:cs typeface="Arial" pitchFamily="34" charset="0"/>
              </a:rPr>
              <a:t>Federal enforcement policy may change with each new Presidential administration</a:t>
            </a:r>
          </a:p>
          <a:p>
            <a:pPr marL="342900" indent="-342900">
              <a:buFont typeface="Arial"/>
              <a:buChar char="•"/>
            </a:pPr>
            <a:r>
              <a:rPr lang="en-US" sz="2400" dirty="0">
                <a:cs typeface="Arial" pitchFamily="34" charset="0"/>
              </a:rPr>
              <a:t>Congress could pass legislation to address jurisdictional issues</a:t>
            </a:r>
          </a:p>
          <a:p>
            <a:pPr marL="800100" lvl="1" indent="-342900">
              <a:buFont typeface="Arial"/>
              <a:buChar char="•"/>
            </a:pPr>
            <a:r>
              <a:rPr lang="en-US" sz="2200" dirty="0">
                <a:cs typeface="Arial" pitchFamily="34" charset="0"/>
              </a:rPr>
              <a:t>Federal policy for federal enforcement in states and in Indian Country</a:t>
            </a:r>
          </a:p>
          <a:p>
            <a:pPr marL="342900" indent="-342900">
              <a:buFont typeface="Arial"/>
              <a:buChar char="•"/>
            </a:pPr>
            <a:r>
              <a:rPr lang="en-US" sz="2400" dirty="0">
                <a:cs typeface="Arial" pitchFamily="34" charset="0"/>
              </a:rPr>
              <a:t>Unclear how States where MJ is still illegal in some way will enforce their own or differing laws if a Tribe in their state legalizes MJ in some form</a:t>
            </a:r>
          </a:p>
          <a:p>
            <a:endParaRPr lang="en-US" dirty="0"/>
          </a:p>
        </p:txBody>
      </p:sp>
    </p:spTree>
    <p:extLst>
      <p:ext uri="{BB962C8B-B14F-4D97-AF65-F5344CB8AC3E}">
        <p14:creationId xmlns:p14="http://schemas.microsoft.com/office/powerpoint/2010/main" val="4071489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7C797-2DE7-BE4E-AD5D-56B5DB2EFD47}"/>
              </a:ext>
            </a:extLst>
          </p:cNvPr>
          <p:cNvSpPr>
            <a:spLocks noGrp="1"/>
          </p:cNvSpPr>
          <p:nvPr>
            <p:ph type="title"/>
          </p:nvPr>
        </p:nvSpPr>
        <p:spPr/>
        <p:txBody>
          <a:bodyPr>
            <a:normAutofit fontScale="90000"/>
          </a:bodyPr>
          <a:lstStyle/>
          <a:p>
            <a:r>
              <a:rPr lang="en-US" dirty="0"/>
              <a:t>Early example of Conflicts of law between State jurisdictions</a:t>
            </a:r>
          </a:p>
        </p:txBody>
      </p:sp>
      <p:sp>
        <p:nvSpPr>
          <p:cNvPr id="3" name="Content Placeholder 2">
            <a:extLst>
              <a:ext uri="{FF2B5EF4-FFF2-40B4-BE49-F238E27FC236}">
                <a16:creationId xmlns:a16="http://schemas.microsoft.com/office/drawing/2014/main" id="{B2C42472-110A-CD4F-B399-6693AE868144}"/>
              </a:ext>
            </a:extLst>
          </p:cNvPr>
          <p:cNvSpPr>
            <a:spLocks noGrp="1"/>
          </p:cNvSpPr>
          <p:nvPr>
            <p:ph idx="1"/>
          </p:nvPr>
        </p:nvSpPr>
        <p:spPr/>
        <p:txBody>
          <a:bodyPr>
            <a:normAutofit lnSpcReduction="10000"/>
          </a:bodyPr>
          <a:lstStyle/>
          <a:p>
            <a:r>
              <a:rPr lang="en-US" sz="2400" b="1" i="1" u="sng" dirty="0">
                <a:cs typeface="Arial" pitchFamily="34" charset="0"/>
              </a:rPr>
              <a:t>States of Nebraska and Oklahoma v. State of Colorado</a:t>
            </a:r>
          </a:p>
          <a:p>
            <a:pPr lvl="1"/>
            <a:r>
              <a:rPr lang="en-US" dirty="0">
                <a:cs typeface="Arial" pitchFamily="34" charset="0"/>
              </a:rPr>
              <a:t>Nebraska and Oklahoma filed briefs in the U.S. Supreme Court</a:t>
            </a:r>
          </a:p>
          <a:p>
            <a:pPr lvl="2"/>
            <a:r>
              <a:rPr lang="en-US" sz="2000" dirty="0">
                <a:cs typeface="Arial" pitchFamily="34" charset="0"/>
              </a:rPr>
              <a:t>Asserted that the marijuana language in the Colorado Constitution is preempted by federal law and therefore unconstitutional and unenforceable under the Supremacy Clause of the U.S. Constitution.</a:t>
            </a:r>
          </a:p>
          <a:p>
            <a:pPr lvl="2"/>
            <a:r>
              <a:rPr lang="en-US" sz="2000" dirty="0">
                <a:cs typeface="Arial" pitchFamily="34" charset="0"/>
              </a:rPr>
              <a:t>That Colorado should be enjoined from all application and implementation of legalization provisions of the Colorado Constitution and any accompanying statutes or regulations</a:t>
            </a:r>
          </a:p>
          <a:p>
            <a:pPr lvl="2"/>
            <a:r>
              <a:rPr lang="en-US" sz="2000" dirty="0">
                <a:cs typeface="Arial" pitchFamily="34" charset="0"/>
              </a:rPr>
              <a:t>That legalization in Colorado has placed a heavy burden on neighboring state</a:t>
            </a:r>
          </a:p>
          <a:p>
            <a:pPr lvl="1"/>
            <a:r>
              <a:rPr lang="en-US" dirty="0">
                <a:cs typeface="Arial" pitchFamily="34" charset="0"/>
              </a:rPr>
              <a:t>U.S. Supreme Court declined to hear the lawsuit in March, 2016</a:t>
            </a:r>
          </a:p>
          <a:p>
            <a:pPr lvl="1"/>
            <a:r>
              <a:rPr lang="en-US" dirty="0"/>
              <a:t>Nebraska and Oklahoma also moved to intervene in </a:t>
            </a:r>
            <a:r>
              <a:rPr lang="en-US" i="1" dirty="0"/>
              <a:t>Safe Streets Alliance v. Hickenlooper, </a:t>
            </a:r>
            <a:r>
              <a:rPr lang="en-US" dirty="0"/>
              <a:t>which was consolidated with another case, </a:t>
            </a:r>
            <a:r>
              <a:rPr lang="en-US" i="1" dirty="0"/>
              <a:t>Smith v. Hickenlooper</a:t>
            </a:r>
            <a:r>
              <a:rPr lang="en-US" dirty="0"/>
              <a:t>,</a:t>
            </a:r>
            <a:r>
              <a:rPr lang="en-US" i="1" dirty="0"/>
              <a:t> </a:t>
            </a:r>
            <a:r>
              <a:rPr lang="en-US" dirty="0"/>
              <a:t>in the 10</a:t>
            </a:r>
            <a:r>
              <a:rPr lang="en-US" baseline="30000" dirty="0"/>
              <a:t>th</a:t>
            </a:r>
            <a:r>
              <a:rPr lang="en-US" dirty="0"/>
              <a:t> Circuit (case also dismissed)</a:t>
            </a:r>
            <a:endParaRPr lang="en-US" dirty="0">
              <a:cs typeface="Arial" pitchFamily="34" charset="0"/>
            </a:endParaRPr>
          </a:p>
          <a:p>
            <a:endParaRPr lang="en-US" dirty="0"/>
          </a:p>
        </p:txBody>
      </p:sp>
    </p:spTree>
    <p:extLst>
      <p:ext uri="{BB962C8B-B14F-4D97-AF65-F5344CB8AC3E}">
        <p14:creationId xmlns:p14="http://schemas.microsoft.com/office/powerpoint/2010/main" val="1303785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1EDCB-0088-824A-A69F-54F15E44493D}"/>
              </a:ext>
            </a:extLst>
          </p:cNvPr>
          <p:cNvSpPr>
            <a:spLocks noGrp="1"/>
          </p:cNvSpPr>
          <p:nvPr>
            <p:ph type="title"/>
          </p:nvPr>
        </p:nvSpPr>
        <p:spPr/>
        <p:txBody>
          <a:bodyPr/>
          <a:lstStyle/>
          <a:p>
            <a:r>
              <a:rPr lang="en-US" dirty="0"/>
              <a:t>Suquamish Tribe</a:t>
            </a:r>
          </a:p>
        </p:txBody>
      </p:sp>
      <p:sp>
        <p:nvSpPr>
          <p:cNvPr id="3" name="Content Placeholder 2">
            <a:extLst>
              <a:ext uri="{FF2B5EF4-FFF2-40B4-BE49-F238E27FC236}">
                <a16:creationId xmlns:a16="http://schemas.microsoft.com/office/drawing/2014/main" id="{3123917D-52CE-6C4F-B147-C1AB9376E562}"/>
              </a:ext>
            </a:extLst>
          </p:cNvPr>
          <p:cNvSpPr>
            <a:spLocks noGrp="1"/>
          </p:cNvSpPr>
          <p:nvPr>
            <p:ph idx="1"/>
          </p:nvPr>
        </p:nvSpPr>
        <p:spPr/>
        <p:txBody>
          <a:bodyPr>
            <a:normAutofit/>
          </a:bodyPr>
          <a:lstStyle/>
          <a:p>
            <a:pPr marL="342900" indent="-342900">
              <a:buFont typeface="Arial"/>
              <a:buChar char="•"/>
            </a:pPr>
            <a:r>
              <a:rPr lang="en-US" sz="2400" dirty="0">
                <a:cs typeface="Minion pro"/>
              </a:rPr>
              <a:t>Washington State</a:t>
            </a:r>
          </a:p>
          <a:p>
            <a:pPr marL="342900" indent="-342900">
              <a:buFont typeface="Arial"/>
              <a:buChar char="•"/>
            </a:pPr>
            <a:r>
              <a:rPr lang="en-US" sz="2400" dirty="0">
                <a:cs typeface="Minion pro"/>
              </a:rPr>
              <a:t>Recreational and medical marijuana legal in the state </a:t>
            </a:r>
          </a:p>
          <a:p>
            <a:pPr marL="342900" indent="-342900">
              <a:buFont typeface="Arial"/>
              <a:buChar char="•"/>
            </a:pPr>
            <a:r>
              <a:rPr lang="en-US" sz="2400" dirty="0">
                <a:cs typeface="Minion pro"/>
              </a:rPr>
              <a:t>2015-first Tribal Compact with State (Washington State Liquor and Cannabis Board)</a:t>
            </a:r>
          </a:p>
          <a:p>
            <a:pPr marL="1257300" lvl="2" indent="-342900">
              <a:buFont typeface="Arial"/>
              <a:buChar char="•"/>
            </a:pPr>
            <a:r>
              <a:rPr lang="en-US" sz="2400" dirty="0">
                <a:cs typeface="Minion pro"/>
              </a:rPr>
              <a:t>1</a:t>
            </a:r>
            <a:r>
              <a:rPr lang="en-US" sz="2400" baseline="30000" dirty="0">
                <a:cs typeface="Minion pro"/>
              </a:rPr>
              <a:t>st</a:t>
            </a:r>
            <a:r>
              <a:rPr lang="en-US" sz="2400" dirty="0">
                <a:cs typeface="Minion pro"/>
              </a:rPr>
              <a:t> Tribal marijuana retailer</a:t>
            </a:r>
          </a:p>
          <a:p>
            <a:pPr marL="1257300" lvl="2" indent="-342900">
              <a:buFont typeface="Arial"/>
              <a:buChar char="•"/>
            </a:pPr>
            <a:r>
              <a:rPr lang="en-US" sz="2400" dirty="0">
                <a:cs typeface="Minion pro"/>
              </a:rPr>
              <a:t>Essentially complies with state retailer for MJ regulations</a:t>
            </a:r>
          </a:p>
          <a:p>
            <a:pPr marL="0" indent="0">
              <a:buNone/>
            </a:pPr>
            <a:r>
              <a:rPr lang="en-US" dirty="0"/>
              <a:t>https://</a:t>
            </a:r>
            <a:r>
              <a:rPr lang="en-US" dirty="0" err="1"/>
              <a:t>lcb.wa.gov</a:t>
            </a:r>
            <a:r>
              <a:rPr lang="en-US" dirty="0"/>
              <a:t>/publications/Marijuana/Compact-9-14-15.pdf</a:t>
            </a:r>
          </a:p>
        </p:txBody>
      </p:sp>
    </p:spTree>
    <p:extLst>
      <p:ext uri="{BB962C8B-B14F-4D97-AF65-F5344CB8AC3E}">
        <p14:creationId xmlns:p14="http://schemas.microsoft.com/office/powerpoint/2010/main" val="2566091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7D8C3-3212-E045-8551-1D1E2A12E040}"/>
              </a:ext>
            </a:extLst>
          </p:cNvPr>
          <p:cNvSpPr>
            <a:spLocks noGrp="1"/>
          </p:cNvSpPr>
          <p:nvPr>
            <p:ph type="title"/>
          </p:nvPr>
        </p:nvSpPr>
        <p:spPr/>
        <p:txBody>
          <a:bodyPr/>
          <a:lstStyle/>
          <a:p>
            <a:r>
              <a:rPr lang="en-US" dirty="0"/>
              <a:t>Other tribes in Washington Signing state Compacts</a:t>
            </a:r>
          </a:p>
        </p:txBody>
      </p:sp>
      <p:sp>
        <p:nvSpPr>
          <p:cNvPr id="3" name="Content Placeholder 2">
            <a:extLst>
              <a:ext uri="{FF2B5EF4-FFF2-40B4-BE49-F238E27FC236}">
                <a16:creationId xmlns:a16="http://schemas.microsoft.com/office/drawing/2014/main" id="{B66C619B-08EE-F942-BB3D-E206FBA31D73}"/>
              </a:ext>
            </a:extLst>
          </p:cNvPr>
          <p:cNvSpPr>
            <a:spLocks noGrp="1"/>
          </p:cNvSpPr>
          <p:nvPr>
            <p:ph idx="1"/>
          </p:nvPr>
        </p:nvSpPr>
        <p:spPr/>
        <p:txBody>
          <a:bodyPr>
            <a:normAutofit lnSpcReduction="10000"/>
          </a:bodyPr>
          <a:lstStyle/>
          <a:p>
            <a:pPr marL="800100" lvl="1" indent="-342900">
              <a:buFont typeface="Arial"/>
              <a:buChar char="•"/>
            </a:pPr>
            <a:r>
              <a:rPr lang="en-US" sz="2400" dirty="0">
                <a:cs typeface="Minion pro"/>
              </a:rPr>
              <a:t>Squaxin Island Tribe</a:t>
            </a:r>
          </a:p>
          <a:p>
            <a:pPr marL="1257300" lvl="2" indent="-342900">
              <a:buFont typeface="Arial"/>
              <a:buChar char="•"/>
            </a:pPr>
            <a:r>
              <a:rPr lang="en-US" sz="2400" dirty="0">
                <a:cs typeface="Minion pro"/>
              </a:rPr>
              <a:t>Also signed a compact with Washington</a:t>
            </a:r>
          </a:p>
          <a:p>
            <a:pPr marL="800100" lvl="1" indent="-342900">
              <a:buFont typeface="Arial"/>
              <a:buChar char="•"/>
            </a:pPr>
            <a:r>
              <a:rPr lang="en-US" sz="2400" dirty="0">
                <a:cs typeface="Minion pro"/>
              </a:rPr>
              <a:t>Puyallup</a:t>
            </a:r>
          </a:p>
          <a:p>
            <a:pPr marL="1257300" lvl="2" indent="-342900">
              <a:buFont typeface="Arial"/>
              <a:buChar char="•"/>
            </a:pPr>
            <a:r>
              <a:rPr lang="en-US" sz="2400" dirty="0">
                <a:cs typeface="Minion pro"/>
              </a:rPr>
              <a:t>Grow, test, and sell</a:t>
            </a:r>
          </a:p>
          <a:p>
            <a:pPr marL="800100" lvl="1" indent="-342900">
              <a:buFont typeface="Arial"/>
              <a:buChar char="•"/>
            </a:pPr>
            <a:r>
              <a:rPr lang="en-US" sz="2400" dirty="0">
                <a:cs typeface="Minion pro"/>
              </a:rPr>
              <a:t>Also:  </a:t>
            </a:r>
          </a:p>
          <a:p>
            <a:pPr marL="1257300" lvl="2" indent="-342900">
              <a:buFont typeface="Arial"/>
              <a:buChar char="•"/>
            </a:pPr>
            <a:r>
              <a:rPr lang="en-US" sz="2200" dirty="0">
                <a:cs typeface="Minion pro"/>
              </a:rPr>
              <a:t>Colville Confederated Tribes</a:t>
            </a:r>
          </a:p>
          <a:p>
            <a:pPr marL="1257300" lvl="2" indent="-342900">
              <a:buFont typeface="Arial"/>
              <a:buChar char="•"/>
            </a:pPr>
            <a:r>
              <a:rPr lang="en-US" sz="2200" dirty="0"/>
              <a:t>Jamestown S'Klallam Tribe</a:t>
            </a:r>
          </a:p>
          <a:p>
            <a:pPr marL="1257300" lvl="2" indent="-342900">
              <a:buFont typeface="Arial"/>
              <a:buChar char="•"/>
            </a:pPr>
            <a:r>
              <a:rPr lang="en-US" sz="2200" dirty="0">
                <a:cs typeface="Minion pro"/>
              </a:rPr>
              <a:t>Tulalip</a:t>
            </a:r>
          </a:p>
          <a:p>
            <a:pPr marL="1257300" lvl="2" indent="-342900">
              <a:buFont typeface="Arial"/>
              <a:buChar char="•"/>
            </a:pPr>
            <a:r>
              <a:rPr lang="en-US" sz="2200" dirty="0">
                <a:cs typeface="Minion pro"/>
              </a:rPr>
              <a:t>Muckleshoot</a:t>
            </a:r>
          </a:p>
          <a:p>
            <a:pPr marL="1257300" lvl="2" indent="-342900">
              <a:buFont typeface="Arial"/>
              <a:buChar char="•"/>
            </a:pPr>
            <a:r>
              <a:rPr lang="en-US" sz="2400" dirty="0"/>
              <a:t>Port Gamble </a:t>
            </a:r>
            <a:r>
              <a:rPr lang="en-US" sz="2400" dirty="0" err="1"/>
              <a:t>S'klallam</a:t>
            </a:r>
            <a:r>
              <a:rPr lang="en-US" sz="2400" dirty="0"/>
              <a:t> Tribe</a:t>
            </a:r>
          </a:p>
          <a:p>
            <a:pPr marL="1257300" lvl="2" indent="-342900">
              <a:buFont typeface="Arial"/>
              <a:buChar char="•"/>
            </a:pPr>
            <a:r>
              <a:rPr lang="en-US" sz="2400" dirty="0">
                <a:cs typeface="Minion pro"/>
              </a:rPr>
              <a:t>List not exhaustive</a:t>
            </a:r>
          </a:p>
          <a:p>
            <a:pPr marL="1257300" lvl="2" indent="-342900">
              <a:buFont typeface="Arial"/>
              <a:buChar char="•"/>
            </a:pPr>
            <a:endParaRPr lang="en-US" sz="2400" dirty="0">
              <a:cs typeface="Minion pro"/>
            </a:endParaRPr>
          </a:p>
          <a:p>
            <a:endParaRPr lang="en-US" dirty="0"/>
          </a:p>
        </p:txBody>
      </p:sp>
    </p:spTree>
    <p:extLst>
      <p:ext uri="{BB962C8B-B14F-4D97-AF65-F5344CB8AC3E}">
        <p14:creationId xmlns:p14="http://schemas.microsoft.com/office/powerpoint/2010/main" val="1652741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CED38-835D-B042-8ADA-213A77D175A4}"/>
              </a:ext>
            </a:extLst>
          </p:cNvPr>
          <p:cNvSpPr>
            <a:spLocks noGrp="1"/>
          </p:cNvSpPr>
          <p:nvPr>
            <p:ph type="title"/>
          </p:nvPr>
        </p:nvSpPr>
        <p:spPr/>
        <p:txBody>
          <a:bodyPr/>
          <a:lstStyle/>
          <a:p>
            <a:r>
              <a:rPr lang="en-US" dirty="0"/>
              <a:t>Menominee Tribe</a:t>
            </a:r>
          </a:p>
        </p:txBody>
      </p:sp>
      <p:sp>
        <p:nvSpPr>
          <p:cNvPr id="3" name="Content Placeholder 2">
            <a:extLst>
              <a:ext uri="{FF2B5EF4-FFF2-40B4-BE49-F238E27FC236}">
                <a16:creationId xmlns:a16="http://schemas.microsoft.com/office/drawing/2014/main" id="{0986D0F6-3021-EF49-BF8C-D669BFDB4998}"/>
              </a:ext>
            </a:extLst>
          </p:cNvPr>
          <p:cNvSpPr>
            <a:spLocks noGrp="1"/>
          </p:cNvSpPr>
          <p:nvPr>
            <p:ph idx="1"/>
          </p:nvPr>
        </p:nvSpPr>
        <p:spPr/>
        <p:txBody>
          <a:bodyPr/>
          <a:lstStyle/>
          <a:p>
            <a:pPr marL="342900" indent="-342900">
              <a:buFont typeface="Arial"/>
              <a:buChar char="•"/>
            </a:pPr>
            <a:r>
              <a:rPr lang="en-US" sz="2400" dirty="0">
                <a:cs typeface="Minion pro"/>
              </a:rPr>
              <a:t>Recreational use illegal state-wide Wisconsin</a:t>
            </a:r>
          </a:p>
          <a:p>
            <a:pPr marL="342900" indent="-342900">
              <a:buFont typeface="Arial"/>
              <a:buChar char="•"/>
            </a:pPr>
            <a:r>
              <a:rPr lang="en-US" sz="2400" dirty="0">
                <a:cs typeface="Minion pro"/>
              </a:rPr>
              <a:t>Menominee Tribe is Wisconsin’s only non-Public Law 280 Tribe.</a:t>
            </a:r>
          </a:p>
          <a:p>
            <a:pPr marL="342900" indent="-342900">
              <a:buFont typeface="Arial"/>
              <a:buChar char="•"/>
            </a:pPr>
            <a:r>
              <a:rPr lang="en-US" sz="2400" dirty="0">
                <a:cs typeface="Minion pro"/>
              </a:rPr>
              <a:t>May 2015-Tribal Members approved legalization of both recreational and medical marijuana on its 360-acre reservation near Shawano. </a:t>
            </a:r>
          </a:p>
          <a:p>
            <a:endParaRPr lang="en-US" dirty="0"/>
          </a:p>
        </p:txBody>
      </p:sp>
    </p:spTree>
    <p:extLst>
      <p:ext uri="{BB962C8B-B14F-4D97-AF65-F5344CB8AC3E}">
        <p14:creationId xmlns:p14="http://schemas.microsoft.com/office/powerpoint/2010/main" val="3156741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78E1B-964D-F64C-9090-528D4DB78282}"/>
              </a:ext>
            </a:extLst>
          </p:cNvPr>
          <p:cNvSpPr>
            <a:spLocks noGrp="1"/>
          </p:cNvSpPr>
          <p:nvPr>
            <p:ph type="title"/>
          </p:nvPr>
        </p:nvSpPr>
        <p:spPr/>
        <p:txBody>
          <a:bodyPr/>
          <a:lstStyle/>
          <a:p>
            <a:r>
              <a:rPr lang="en-US" dirty="0"/>
              <a:t>Menominee Tribe</a:t>
            </a:r>
          </a:p>
        </p:txBody>
      </p:sp>
      <p:sp>
        <p:nvSpPr>
          <p:cNvPr id="3" name="Content Placeholder 2">
            <a:extLst>
              <a:ext uri="{FF2B5EF4-FFF2-40B4-BE49-F238E27FC236}">
                <a16:creationId xmlns:a16="http://schemas.microsoft.com/office/drawing/2014/main" id="{FFB05A43-DE06-324E-A9C8-251AAAD49D2D}"/>
              </a:ext>
            </a:extLst>
          </p:cNvPr>
          <p:cNvSpPr>
            <a:spLocks noGrp="1"/>
          </p:cNvSpPr>
          <p:nvPr>
            <p:ph idx="1"/>
          </p:nvPr>
        </p:nvSpPr>
        <p:spPr/>
        <p:txBody>
          <a:bodyPr/>
          <a:lstStyle/>
          <a:p>
            <a:pPr marL="342900" indent="-342900">
              <a:buFont typeface="Arial"/>
              <a:buChar char="•"/>
            </a:pPr>
            <a:r>
              <a:rPr lang="en-US" sz="2400" dirty="0"/>
              <a:t>In May 2015, Tribe voted to legalize cultivation of low-THC hemp (Farm Bill)</a:t>
            </a:r>
          </a:p>
          <a:p>
            <a:pPr marL="342900" indent="-342900">
              <a:buFont typeface="Arial"/>
              <a:buChar char="•"/>
            </a:pPr>
            <a:r>
              <a:rPr lang="en-US" sz="2400" dirty="0">
                <a:cs typeface="Minion pro"/>
              </a:rPr>
              <a:t>October 2015-Federal agents destroy 30,000 plants on the reservation</a:t>
            </a:r>
          </a:p>
          <a:p>
            <a:pPr marL="342900" indent="-342900">
              <a:buFont typeface="Arial"/>
              <a:buChar char="•"/>
            </a:pPr>
            <a:r>
              <a:rPr lang="en-US" sz="2400" dirty="0">
                <a:cs typeface="Minion pro"/>
              </a:rPr>
              <a:t>Tribe asserts plants were intended for lawful research into growing industrial hemp (2014 Farm Bill)</a:t>
            </a:r>
          </a:p>
          <a:p>
            <a:pPr marL="342900" indent="-342900">
              <a:buFont typeface="Arial"/>
              <a:buChar char="•"/>
            </a:pPr>
            <a:r>
              <a:rPr lang="en-US" sz="2400" dirty="0">
                <a:cs typeface="Minion pro"/>
              </a:rPr>
              <a:t>DEA asserted that the plants were marijuana.  </a:t>
            </a:r>
          </a:p>
          <a:p>
            <a:endParaRPr lang="en-US" dirty="0"/>
          </a:p>
        </p:txBody>
      </p:sp>
    </p:spTree>
    <p:extLst>
      <p:ext uri="{BB962C8B-B14F-4D97-AF65-F5344CB8AC3E}">
        <p14:creationId xmlns:p14="http://schemas.microsoft.com/office/powerpoint/2010/main" val="3870364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3F08B-1B1A-C943-BA0E-6F440AC8DC81}"/>
              </a:ext>
            </a:extLst>
          </p:cNvPr>
          <p:cNvSpPr>
            <a:spLocks noGrp="1"/>
          </p:cNvSpPr>
          <p:nvPr>
            <p:ph type="title"/>
          </p:nvPr>
        </p:nvSpPr>
        <p:spPr/>
        <p:txBody>
          <a:bodyPr/>
          <a:lstStyle/>
          <a:p>
            <a:r>
              <a:rPr lang="en-US" dirty="0"/>
              <a:t>Menominee Tribe</a:t>
            </a:r>
          </a:p>
        </p:txBody>
      </p:sp>
      <p:sp>
        <p:nvSpPr>
          <p:cNvPr id="3" name="Content Placeholder 2">
            <a:extLst>
              <a:ext uri="{FF2B5EF4-FFF2-40B4-BE49-F238E27FC236}">
                <a16:creationId xmlns:a16="http://schemas.microsoft.com/office/drawing/2014/main" id="{0DDF2203-0665-E846-94F2-F1F9BE56D4E9}"/>
              </a:ext>
            </a:extLst>
          </p:cNvPr>
          <p:cNvSpPr>
            <a:spLocks noGrp="1"/>
          </p:cNvSpPr>
          <p:nvPr>
            <p:ph idx="1"/>
          </p:nvPr>
        </p:nvSpPr>
        <p:spPr/>
        <p:txBody>
          <a:bodyPr/>
          <a:lstStyle/>
          <a:p>
            <a:pPr marL="342900" indent="-342900">
              <a:buFont typeface="Arial"/>
              <a:buChar char="•"/>
            </a:pPr>
            <a:r>
              <a:rPr lang="en-US" sz="2800" dirty="0">
                <a:cs typeface="Minion pro"/>
              </a:rPr>
              <a:t>Notable Points from the 2015 Search and Seizure Warrant</a:t>
            </a:r>
          </a:p>
          <a:p>
            <a:pPr marL="800100" lvl="1" indent="-342900">
              <a:buFont typeface="Arial"/>
              <a:buChar char="•"/>
            </a:pPr>
            <a:r>
              <a:rPr lang="en-US" sz="2400" dirty="0">
                <a:cs typeface="Minion pro"/>
              </a:rPr>
              <a:t>Cole Memorandum points</a:t>
            </a:r>
          </a:p>
          <a:p>
            <a:pPr marL="1257300" lvl="2" indent="-342900">
              <a:buFont typeface="Arial"/>
              <a:buChar char="•"/>
            </a:pPr>
            <a:r>
              <a:rPr lang="en-US" sz="2200" dirty="0">
                <a:cs typeface="Minion pro"/>
              </a:rPr>
              <a:t>Workers hanging up plants were observed not using any protective equipment nor any breathing apparatus-Health and Safety concern enumerated in Cole</a:t>
            </a:r>
          </a:p>
          <a:p>
            <a:pPr marL="1257300" lvl="2" indent="-342900">
              <a:buFont typeface="Arial"/>
              <a:buChar char="•"/>
            </a:pPr>
            <a:r>
              <a:rPr lang="en-US" sz="2200" dirty="0">
                <a:cs typeface="Minion pro"/>
              </a:rPr>
              <a:t>Concerns that the weapons used for security may also have been in violation of the Cole Memorandum factors.  </a:t>
            </a:r>
          </a:p>
          <a:p>
            <a:endParaRPr lang="en-US" dirty="0"/>
          </a:p>
        </p:txBody>
      </p:sp>
    </p:spTree>
    <p:extLst>
      <p:ext uri="{BB962C8B-B14F-4D97-AF65-F5344CB8AC3E}">
        <p14:creationId xmlns:p14="http://schemas.microsoft.com/office/powerpoint/2010/main" val="887997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5ADBA-EF5B-604A-96D3-ADEE42CF61B1}"/>
              </a:ext>
            </a:extLst>
          </p:cNvPr>
          <p:cNvSpPr>
            <a:spLocks noGrp="1"/>
          </p:cNvSpPr>
          <p:nvPr>
            <p:ph type="title"/>
          </p:nvPr>
        </p:nvSpPr>
        <p:spPr/>
        <p:txBody>
          <a:bodyPr/>
          <a:lstStyle/>
          <a:p>
            <a:r>
              <a:rPr lang="en-US" dirty="0"/>
              <a:t>Menominee Tribe</a:t>
            </a:r>
          </a:p>
        </p:txBody>
      </p:sp>
      <p:sp>
        <p:nvSpPr>
          <p:cNvPr id="3" name="Content Placeholder 2">
            <a:extLst>
              <a:ext uri="{FF2B5EF4-FFF2-40B4-BE49-F238E27FC236}">
                <a16:creationId xmlns:a16="http://schemas.microsoft.com/office/drawing/2014/main" id="{BA14D067-EDFF-134F-B88A-9F46355C5926}"/>
              </a:ext>
            </a:extLst>
          </p:cNvPr>
          <p:cNvSpPr>
            <a:spLocks noGrp="1"/>
          </p:cNvSpPr>
          <p:nvPr>
            <p:ph idx="1"/>
          </p:nvPr>
        </p:nvSpPr>
        <p:spPr/>
        <p:txBody>
          <a:bodyPr/>
          <a:lstStyle/>
          <a:p>
            <a:pPr marL="342900" indent="-342900">
              <a:buFont typeface="Arial"/>
              <a:buChar char="•"/>
            </a:pPr>
            <a:r>
              <a:rPr lang="en-US" sz="2400" dirty="0">
                <a:cs typeface="Minion pro"/>
              </a:rPr>
              <a:t>Agents determined that non-Natives from Colorado were the main cultivators of the hemp operation and were subject to federal jurisdiction.</a:t>
            </a:r>
          </a:p>
          <a:p>
            <a:pPr marL="342900" indent="-342900">
              <a:buFont typeface="Arial"/>
              <a:buChar char="•"/>
            </a:pPr>
            <a:r>
              <a:rPr lang="en-US" sz="2400" dirty="0">
                <a:cs typeface="Minion pro"/>
              </a:rPr>
              <a:t>The warrant also identified a non-Native consultant from Colorado and concludes that another Cole factor was triggered regarding the diversion of marijuana from states where legal to state where prohibited</a:t>
            </a:r>
          </a:p>
          <a:p>
            <a:endParaRPr lang="en-US" dirty="0"/>
          </a:p>
        </p:txBody>
      </p:sp>
    </p:spTree>
    <p:extLst>
      <p:ext uri="{BB962C8B-B14F-4D97-AF65-F5344CB8AC3E}">
        <p14:creationId xmlns:p14="http://schemas.microsoft.com/office/powerpoint/2010/main" val="2779935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9B344-A4BA-4B4E-B83A-5E38C5D2F3CC}"/>
              </a:ext>
            </a:extLst>
          </p:cNvPr>
          <p:cNvSpPr>
            <a:spLocks noGrp="1"/>
          </p:cNvSpPr>
          <p:nvPr>
            <p:ph type="title"/>
          </p:nvPr>
        </p:nvSpPr>
        <p:spPr/>
        <p:txBody>
          <a:bodyPr/>
          <a:lstStyle/>
          <a:p>
            <a:r>
              <a:rPr lang="en-US" dirty="0"/>
              <a:t>U.S. District Court Case	</a:t>
            </a:r>
          </a:p>
        </p:txBody>
      </p:sp>
      <p:sp>
        <p:nvSpPr>
          <p:cNvPr id="3" name="Content Placeholder 2">
            <a:extLst>
              <a:ext uri="{FF2B5EF4-FFF2-40B4-BE49-F238E27FC236}">
                <a16:creationId xmlns:a16="http://schemas.microsoft.com/office/drawing/2014/main" id="{21F3F752-B576-1F4D-9E90-6ED1A1A56D05}"/>
              </a:ext>
            </a:extLst>
          </p:cNvPr>
          <p:cNvSpPr>
            <a:spLocks noGrp="1"/>
          </p:cNvSpPr>
          <p:nvPr>
            <p:ph idx="1"/>
          </p:nvPr>
        </p:nvSpPr>
        <p:spPr/>
        <p:txBody>
          <a:bodyPr/>
          <a:lstStyle/>
          <a:p>
            <a:pPr marL="342900" indent="-342900">
              <a:buFont typeface="Arial"/>
              <a:buChar char="•"/>
            </a:pPr>
            <a:r>
              <a:rPr lang="en-US" sz="2400" i="1" dirty="0">
                <a:cs typeface="Minion pro"/>
              </a:rPr>
              <a:t>Menominee Indian Tribe of Wisconsin v. DEA and DOJ</a:t>
            </a:r>
            <a:r>
              <a:rPr lang="en-US" sz="2400" dirty="0">
                <a:cs typeface="Minion pro"/>
              </a:rPr>
              <a:t>.  Filed 11/18/15</a:t>
            </a:r>
          </a:p>
          <a:p>
            <a:pPr marL="342900" indent="-342900">
              <a:buFont typeface="Arial"/>
              <a:buChar char="•"/>
            </a:pPr>
            <a:r>
              <a:rPr lang="en-US" sz="2400" dirty="0">
                <a:cs typeface="Minion pro"/>
              </a:rPr>
              <a:t>Action arises from Tribe’s attempt to cultivate industrial hemp on the reservation pursuant to tribal law and Agricultural Act of 2014 (2014 Farm Bill)</a:t>
            </a:r>
          </a:p>
          <a:p>
            <a:pPr marL="342900" indent="-342900">
              <a:buFont typeface="Arial"/>
              <a:buChar char="•"/>
            </a:pPr>
            <a:r>
              <a:rPr lang="en-US" sz="2400" dirty="0">
                <a:cs typeface="Minion pro"/>
              </a:rPr>
              <a:t>Tribe requested:</a:t>
            </a:r>
          </a:p>
          <a:p>
            <a:pPr marL="800100" lvl="1" indent="-342900">
              <a:buFont typeface="Arial"/>
              <a:buChar char="•"/>
            </a:pPr>
            <a:r>
              <a:rPr lang="en-US" dirty="0">
                <a:cs typeface="Minion pro"/>
              </a:rPr>
              <a:t>Declaration that Tribe acting as a State as described in Farm Bill</a:t>
            </a:r>
          </a:p>
          <a:p>
            <a:pPr marL="800100" lvl="1" indent="-342900">
              <a:buFont typeface="Arial"/>
              <a:buChar char="•"/>
            </a:pPr>
            <a:r>
              <a:rPr lang="en-US" dirty="0">
                <a:cs typeface="Minion pro"/>
              </a:rPr>
              <a:t>Declaration that cannabis laws of Wisconsin do not apply to industrial hemp cultivation by Tribe on reservation</a:t>
            </a:r>
          </a:p>
          <a:p>
            <a:pPr marL="800100" lvl="1" indent="-342900">
              <a:buFont typeface="Arial"/>
              <a:buChar char="•"/>
            </a:pPr>
            <a:r>
              <a:rPr lang="en-US" dirty="0">
                <a:cs typeface="Minion pro"/>
              </a:rPr>
              <a:t>Declaration that the Menominee College is an institution of higher education as described in the Farm Bill</a:t>
            </a:r>
          </a:p>
          <a:p>
            <a:endParaRPr lang="en-US" dirty="0"/>
          </a:p>
        </p:txBody>
      </p:sp>
    </p:spTree>
    <p:extLst>
      <p:ext uri="{BB962C8B-B14F-4D97-AF65-F5344CB8AC3E}">
        <p14:creationId xmlns:p14="http://schemas.microsoft.com/office/powerpoint/2010/main" val="1284972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0F1B1-BAF5-124A-B383-568F5F0B0A64}"/>
              </a:ext>
            </a:extLst>
          </p:cNvPr>
          <p:cNvSpPr>
            <a:spLocks noGrp="1"/>
          </p:cNvSpPr>
          <p:nvPr>
            <p:ph type="title"/>
          </p:nvPr>
        </p:nvSpPr>
        <p:spPr/>
        <p:txBody>
          <a:bodyPr/>
          <a:lstStyle/>
          <a:p>
            <a:r>
              <a:rPr lang="en-US" dirty="0"/>
              <a:t>U.S. District Court Case	</a:t>
            </a:r>
          </a:p>
        </p:txBody>
      </p:sp>
      <p:sp>
        <p:nvSpPr>
          <p:cNvPr id="3" name="Content Placeholder 2">
            <a:extLst>
              <a:ext uri="{FF2B5EF4-FFF2-40B4-BE49-F238E27FC236}">
                <a16:creationId xmlns:a16="http://schemas.microsoft.com/office/drawing/2014/main" id="{DAB738A1-014B-664B-AF42-F2C223191C81}"/>
              </a:ext>
            </a:extLst>
          </p:cNvPr>
          <p:cNvSpPr>
            <a:spLocks noGrp="1"/>
          </p:cNvSpPr>
          <p:nvPr>
            <p:ph idx="1"/>
          </p:nvPr>
        </p:nvSpPr>
        <p:spPr/>
        <p:txBody>
          <a:bodyPr>
            <a:normAutofit fontScale="92500"/>
          </a:bodyPr>
          <a:lstStyle/>
          <a:p>
            <a:pPr marL="342900" indent="-342900">
              <a:buFont typeface="Arial"/>
              <a:buChar char="•"/>
            </a:pPr>
            <a:r>
              <a:rPr lang="en-US" sz="2800" i="1" dirty="0">
                <a:cs typeface="Minion pro"/>
              </a:rPr>
              <a:t>Menominee Indian Tribe of Wisconsin v. DEA and DOJ</a:t>
            </a:r>
            <a:r>
              <a:rPr lang="en-US" sz="2800" dirty="0">
                <a:cs typeface="Minion pro"/>
              </a:rPr>
              <a:t>  </a:t>
            </a:r>
          </a:p>
          <a:p>
            <a:pPr marL="342900" indent="-342900">
              <a:buFont typeface="Arial"/>
              <a:buChar char="•"/>
            </a:pPr>
            <a:r>
              <a:rPr lang="en-US" sz="2800" dirty="0">
                <a:cs typeface="Minion pro"/>
              </a:rPr>
              <a:t>Case dismissed May 2016</a:t>
            </a:r>
          </a:p>
          <a:p>
            <a:pPr marL="342900" indent="-342900">
              <a:buFont typeface="Arial"/>
              <a:buChar char="•"/>
            </a:pPr>
            <a:r>
              <a:rPr lang="en-US" sz="2400" dirty="0">
                <a:cs typeface="Minion pro"/>
              </a:rPr>
              <a:t>Judge held that Menominee could not grow industrial hemp on its reservation</a:t>
            </a:r>
          </a:p>
          <a:p>
            <a:pPr marL="342900" indent="-342900">
              <a:buFont typeface="Arial"/>
              <a:buChar char="•"/>
            </a:pPr>
            <a:r>
              <a:rPr lang="en-US" sz="2400" dirty="0">
                <a:cs typeface="Minion pro"/>
              </a:rPr>
              <a:t>Rejected that Tribe should be treated as a state under Farm Bill</a:t>
            </a:r>
          </a:p>
          <a:p>
            <a:pPr marL="342900" indent="-342900">
              <a:buFont typeface="Arial"/>
              <a:buChar char="•"/>
            </a:pPr>
            <a:r>
              <a:rPr lang="en-US" sz="2400" dirty="0">
                <a:cs typeface="Minion pro"/>
              </a:rPr>
              <a:t>Compared situation to Indian Gaming Regulatory Act (IGRA) which permits a tribe to engage in some gaming activities if gaming is allowed under state law, even though the state would not regulate tribal gaming activities</a:t>
            </a:r>
          </a:p>
          <a:p>
            <a:pPr marL="342900" indent="-342900">
              <a:buFont typeface="Arial"/>
              <a:buChar char="•"/>
            </a:pPr>
            <a:r>
              <a:rPr lang="en-US" sz="2400" dirty="0">
                <a:cs typeface="Minion pro"/>
              </a:rPr>
              <a:t>Shows that individual state law could have impact on the federal approach to tribes and cannabis</a:t>
            </a:r>
          </a:p>
          <a:p>
            <a:endParaRPr lang="en-US" dirty="0"/>
          </a:p>
        </p:txBody>
      </p:sp>
    </p:spTree>
    <p:extLst>
      <p:ext uri="{BB962C8B-B14F-4D97-AF65-F5344CB8AC3E}">
        <p14:creationId xmlns:p14="http://schemas.microsoft.com/office/powerpoint/2010/main" val="2069391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252FB-3141-7F41-804B-2367A5C0849F}"/>
              </a:ext>
            </a:extLst>
          </p:cNvPr>
          <p:cNvSpPr>
            <a:spLocks noGrp="1"/>
          </p:cNvSpPr>
          <p:nvPr>
            <p:ph type="title"/>
          </p:nvPr>
        </p:nvSpPr>
        <p:spPr/>
        <p:txBody>
          <a:bodyPr/>
          <a:lstStyle/>
          <a:p>
            <a:r>
              <a:rPr lang="en-US" dirty="0"/>
              <a:t>Summary of Presentation</a:t>
            </a:r>
          </a:p>
        </p:txBody>
      </p:sp>
      <p:sp>
        <p:nvSpPr>
          <p:cNvPr id="3" name="Content Placeholder 2">
            <a:extLst>
              <a:ext uri="{FF2B5EF4-FFF2-40B4-BE49-F238E27FC236}">
                <a16:creationId xmlns:a16="http://schemas.microsoft.com/office/drawing/2014/main" id="{64C70313-9CDC-DC4A-A46B-AE95CBC17B09}"/>
              </a:ext>
            </a:extLst>
          </p:cNvPr>
          <p:cNvSpPr>
            <a:spLocks noGrp="1"/>
          </p:cNvSpPr>
          <p:nvPr>
            <p:ph idx="1"/>
          </p:nvPr>
        </p:nvSpPr>
        <p:spPr/>
        <p:txBody>
          <a:bodyPr/>
          <a:lstStyle/>
          <a:p>
            <a:r>
              <a:rPr lang="en-US" sz="2400" dirty="0"/>
              <a:t>Legalization </a:t>
            </a:r>
          </a:p>
          <a:p>
            <a:r>
              <a:rPr lang="en-US" sz="2400" dirty="0"/>
              <a:t>Federal and State Legalization Issues</a:t>
            </a:r>
          </a:p>
          <a:p>
            <a:r>
              <a:rPr lang="en-US" sz="2400" dirty="0"/>
              <a:t>Will Discuss Current Examples of Types of Legalization and Implementation at the Tribal Level</a:t>
            </a:r>
          </a:p>
          <a:p>
            <a:r>
              <a:rPr lang="en-US" sz="2400" dirty="0"/>
              <a:t>Tribal Case Studies </a:t>
            </a:r>
          </a:p>
          <a:p>
            <a:r>
              <a:rPr lang="en-US" sz="2400" dirty="0"/>
              <a:t>TDHE Challenges</a:t>
            </a:r>
          </a:p>
          <a:p>
            <a:pPr marL="0" indent="0">
              <a:buNone/>
            </a:pPr>
            <a:endParaRPr lang="en-US" sz="2400" dirty="0"/>
          </a:p>
          <a:p>
            <a:pPr marL="0" indent="0" algn="ctr">
              <a:buNone/>
            </a:pPr>
            <a:r>
              <a:rPr lang="en-US" sz="2400" dirty="0"/>
              <a:t>Not Advocating For or Against Legalization</a:t>
            </a:r>
          </a:p>
          <a:p>
            <a:endParaRPr lang="en-US" dirty="0"/>
          </a:p>
          <a:p>
            <a:endParaRPr lang="en-US" dirty="0"/>
          </a:p>
        </p:txBody>
      </p:sp>
    </p:spTree>
    <p:extLst>
      <p:ext uri="{BB962C8B-B14F-4D97-AF65-F5344CB8AC3E}">
        <p14:creationId xmlns:p14="http://schemas.microsoft.com/office/powerpoint/2010/main" val="14041809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3F5C-3504-6040-BE76-ED061968C3B4}"/>
              </a:ext>
            </a:extLst>
          </p:cNvPr>
          <p:cNvSpPr>
            <a:spLocks noGrp="1"/>
          </p:cNvSpPr>
          <p:nvPr>
            <p:ph type="title"/>
          </p:nvPr>
        </p:nvSpPr>
        <p:spPr/>
        <p:txBody>
          <a:bodyPr/>
          <a:lstStyle/>
          <a:p>
            <a:r>
              <a:rPr lang="en-US" dirty="0"/>
              <a:t>Current Status-Menominee Tribe</a:t>
            </a:r>
          </a:p>
        </p:txBody>
      </p:sp>
      <p:sp>
        <p:nvSpPr>
          <p:cNvPr id="3" name="Content Placeholder 2">
            <a:extLst>
              <a:ext uri="{FF2B5EF4-FFF2-40B4-BE49-F238E27FC236}">
                <a16:creationId xmlns:a16="http://schemas.microsoft.com/office/drawing/2014/main" id="{F2F7CDDB-8F15-B940-85E3-F6C3A75BE467}"/>
              </a:ext>
            </a:extLst>
          </p:cNvPr>
          <p:cNvSpPr>
            <a:spLocks noGrp="1"/>
          </p:cNvSpPr>
          <p:nvPr>
            <p:ph idx="1"/>
          </p:nvPr>
        </p:nvSpPr>
        <p:spPr/>
        <p:txBody>
          <a:bodyPr>
            <a:normAutofit/>
          </a:bodyPr>
          <a:lstStyle/>
          <a:p>
            <a:r>
              <a:rPr lang="en-US" sz="2400" dirty="0"/>
              <a:t>2019-USDA states that Tribes could enter into agreements with states to grow hemp for research</a:t>
            </a:r>
          </a:p>
          <a:p>
            <a:r>
              <a:rPr lang="en-US" sz="2400" dirty="0"/>
              <a:t>Hempstead Project HEART working to promote hemp cultivation and products. </a:t>
            </a:r>
          </a:p>
        </p:txBody>
      </p:sp>
    </p:spTree>
    <p:extLst>
      <p:ext uri="{BB962C8B-B14F-4D97-AF65-F5344CB8AC3E}">
        <p14:creationId xmlns:p14="http://schemas.microsoft.com/office/powerpoint/2010/main" val="2583377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43C00-9773-1B4C-A70E-09C83C932816}"/>
              </a:ext>
            </a:extLst>
          </p:cNvPr>
          <p:cNvSpPr>
            <a:spLocks noGrp="1"/>
          </p:cNvSpPr>
          <p:nvPr>
            <p:ph type="title"/>
          </p:nvPr>
        </p:nvSpPr>
        <p:spPr/>
        <p:txBody>
          <a:bodyPr/>
          <a:lstStyle/>
          <a:p>
            <a:r>
              <a:rPr lang="en-US" dirty="0"/>
              <a:t>Flandreau Santee Sioux-South Dakota</a:t>
            </a:r>
          </a:p>
        </p:txBody>
      </p:sp>
      <p:sp>
        <p:nvSpPr>
          <p:cNvPr id="3" name="Content Placeholder 2">
            <a:extLst>
              <a:ext uri="{FF2B5EF4-FFF2-40B4-BE49-F238E27FC236}">
                <a16:creationId xmlns:a16="http://schemas.microsoft.com/office/drawing/2014/main" id="{A2B4C59B-7756-4440-8BAE-F0AF3FD6C554}"/>
              </a:ext>
            </a:extLst>
          </p:cNvPr>
          <p:cNvSpPr>
            <a:spLocks noGrp="1"/>
          </p:cNvSpPr>
          <p:nvPr>
            <p:ph idx="1"/>
          </p:nvPr>
        </p:nvSpPr>
        <p:spPr/>
        <p:txBody>
          <a:bodyPr/>
          <a:lstStyle/>
          <a:p>
            <a:pPr marL="342900" indent="-342900">
              <a:buFont typeface="Arial"/>
              <a:buChar char="•"/>
            </a:pPr>
            <a:r>
              <a:rPr lang="en-US" sz="2400" dirty="0">
                <a:cs typeface="Minion pro"/>
              </a:rPr>
              <a:t>South Dakota-Recreational marijuana illegal</a:t>
            </a:r>
          </a:p>
          <a:p>
            <a:pPr marL="342900" indent="-342900">
              <a:buFont typeface="Arial"/>
              <a:buChar char="•"/>
            </a:pPr>
            <a:r>
              <a:rPr lang="en-US" sz="2400" dirty="0">
                <a:cs typeface="Minion pro"/>
              </a:rPr>
              <a:t>Non P.L. 280 Tribe</a:t>
            </a:r>
          </a:p>
          <a:p>
            <a:pPr marL="342900" indent="-342900">
              <a:buFont typeface="Arial"/>
              <a:buChar char="•"/>
            </a:pPr>
            <a:r>
              <a:rPr lang="en-US" sz="2400" dirty="0">
                <a:cs typeface="Minion pro"/>
              </a:rPr>
              <a:t>Planned to create a resort for recreational marijuana</a:t>
            </a:r>
          </a:p>
          <a:p>
            <a:pPr marL="342900" indent="-342900">
              <a:buFont typeface="Arial"/>
              <a:buChar char="•"/>
            </a:pPr>
            <a:r>
              <a:rPr lang="en-US" sz="2400" dirty="0">
                <a:cs typeface="Minion pro"/>
              </a:rPr>
              <a:t>Worked closely with state and federal officials to ensure all concerns addressed</a:t>
            </a:r>
          </a:p>
          <a:p>
            <a:pPr marL="342900" indent="-342900">
              <a:buFont typeface="Arial"/>
              <a:buChar char="•"/>
            </a:pPr>
            <a:r>
              <a:rPr lang="en-US" sz="2400" dirty="0">
                <a:cs typeface="Minion pro"/>
              </a:rPr>
              <a:t>Early November 2015, tribe burned crop due to concerns about a raid</a:t>
            </a:r>
          </a:p>
          <a:p>
            <a:pPr marL="342900" indent="-342900">
              <a:buFont typeface="Arial"/>
              <a:buChar char="•"/>
            </a:pPr>
            <a:r>
              <a:rPr lang="en-US" sz="2400" dirty="0">
                <a:cs typeface="Minion pro"/>
              </a:rPr>
              <a:t>Resort opening and cultivation put on hold until jurisdictional issues clarified</a:t>
            </a:r>
            <a:endParaRPr lang="en-US" dirty="0"/>
          </a:p>
        </p:txBody>
      </p:sp>
    </p:spTree>
    <p:extLst>
      <p:ext uri="{BB962C8B-B14F-4D97-AF65-F5344CB8AC3E}">
        <p14:creationId xmlns:p14="http://schemas.microsoft.com/office/powerpoint/2010/main" val="40929229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CD8F7-2399-A848-BE5E-6760672B65C1}"/>
              </a:ext>
            </a:extLst>
          </p:cNvPr>
          <p:cNvSpPr>
            <a:spLocks noGrp="1"/>
          </p:cNvSpPr>
          <p:nvPr>
            <p:ph type="title"/>
          </p:nvPr>
        </p:nvSpPr>
        <p:spPr/>
        <p:txBody>
          <a:bodyPr/>
          <a:lstStyle/>
          <a:p>
            <a:r>
              <a:rPr lang="en-US" dirty="0" err="1"/>
              <a:t>flandreau</a:t>
            </a:r>
            <a:endParaRPr lang="en-US" dirty="0"/>
          </a:p>
        </p:txBody>
      </p:sp>
      <p:sp>
        <p:nvSpPr>
          <p:cNvPr id="3" name="Content Placeholder 2">
            <a:extLst>
              <a:ext uri="{FF2B5EF4-FFF2-40B4-BE49-F238E27FC236}">
                <a16:creationId xmlns:a16="http://schemas.microsoft.com/office/drawing/2014/main" id="{85EDAFCB-AF2F-3449-AB80-0615297DA307}"/>
              </a:ext>
            </a:extLst>
          </p:cNvPr>
          <p:cNvSpPr>
            <a:spLocks noGrp="1"/>
          </p:cNvSpPr>
          <p:nvPr>
            <p:ph idx="1"/>
          </p:nvPr>
        </p:nvSpPr>
        <p:spPr>
          <a:xfrm>
            <a:off x="685800" y="2057401"/>
            <a:ext cx="10820400" cy="4024125"/>
          </a:xfrm>
        </p:spPr>
        <p:txBody>
          <a:bodyPr/>
          <a:lstStyle/>
          <a:p>
            <a:pPr marL="342900" indent="-342900">
              <a:buFont typeface="Arial"/>
              <a:buChar char="•"/>
            </a:pPr>
            <a:r>
              <a:rPr lang="en-US" sz="2400" dirty="0">
                <a:cs typeface="Minion pro"/>
              </a:rPr>
              <a:t>Highlights problem when non-Natives travel to a reservation for marijuana</a:t>
            </a:r>
          </a:p>
          <a:p>
            <a:pPr marL="342900" indent="-342900">
              <a:buFont typeface="Arial"/>
              <a:buChar char="•"/>
            </a:pPr>
            <a:r>
              <a:rPr lang="en-US" sz="2400" dirty="0">
                <a:cs typeface="Minion pro"/>
              </a:rPr>
              <a:t>City of Flandreau Police Chief Anthony </a:t>
            </a:r>
            <a:r>
              <a:rPr lang="en-US" sz="2400" dirty="0" err="1">
                <a:cs typeface="Minion pro"/>
              </a:rPr>
              <a:t>Schrad</a:t>
            </a:r>
            <a:endParaRPr lang="en-US" sz="2400" dirty="0">
              <a:cs typeface="Minion pro"/>
            </a:endParaRPr>
          </a:p>
          <a:p>
            <a:pPr marL="800100" lvl="1" indent="-342900">
              <a:buFont typeface="Arial"/>
              <a:buChar char="•"/>
            </a:pPr>
            <a:r>
              <a:rPr lang="en-US" sz="2400" dirty="0">
                <a:cs typeface="Minion pro"/>
              </a:rPr>
              <a:t>“…[W]e could essentially arrest everyone who is non-Native”  </a:t>
            </a:r>
          </a:p>
          <a:p>
            <a:pPr marL="342900" indent="-342900">
              <a:buFont typeface="Arial"/>
              <a:buChar char="•"/>
            </a:pPr>
            <a:r>
              <a:rPr lang="en-US" sz="2400" dirty="0">
                <a:cs typeface="Minion pro"/>
              </a:rPr>
              <a:t>South Dakota Attorney General Marty Jackley</a:t>
            </a:r>
          </a:p>
          <a:p>
            <a:pPr marL="800100" lvl="1" indent="-342900">
              <a:buFont typeface="Arial"/>
              <a:buChar char="•"/>
            </a:pPr>
            <a:r>
              <a:rPr lang="en-US" sz="2400" dirty="0">
                <a:cs typeface="Minion pro"/>
              </a:rPr>
              <a:t>For non-Native Americans, “it’s against the law everywhere in South Dakota on tribal land or otherwise” to smoke marijuana…</a:t>
            </a:r>
          </a:p>
          <a:p>
            <a:pPr marL="800100" lvl="1" indent="-342900">
              <a:buFont typeface="Arial"/>
              <a:buChar char="•"/>
            </a:pPr>
            <a:r>
              <a:rPr lang="en-US" sz="2400" dirty="0">
                <a:cs typeface="Minion pro"/>
              </a:rPr>
              <a:t>“[A]</a:t>
            </a:r>
            <a:r>
              <a:rPr lang="en-US" sz="2400" dirty="0" err="1">
                <a:cs typeface="Minion pro"/>
              </a:rPr>
              <a:t>ny</a:t>
            </a:r>
            <a:r>
              <a:rPr lang="en-US" sz="2400" dirty="0">
                <a:cs typeface="Minion pro"/>
              </a:rPr>
              <a:t> changes in tribal laws wouldn’t affect any non-Indians or non-tribal lands.”</a:t>
            </a:r>
          </a:p>
          <a:p>
            <a:endParaRPr lang="en-US" dirty="0"/>
          </a:p>
        </p:txBody>
      </p:sp>
    </p:spTree>
    <p:extLst>
      <p:ext uri="{BB962C8B-B14F-4D97-AF65-F5344CB8AC3E}">
        <p14:creationId xmlns:p14="http://schemas.microsoft.com/office/powerpoint/2010/main" val="13382579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B2C7C-500D-EC46-A078-DE9EECD94AAF}"/>
              </a:ext>
            </a:extLst>
          </p:cNvPr>
          <p:cNvSpPr>
            <a:spLocks noGrp="1"/>
          </p:cNvSpPr>
          <p:nvPr>
            <p:ph type="title"/>
          </p:nvPr>
        </p:nvSpPr>
        <p:spPr/>
        <p:txBody>
          <a:bodyPr/>
          <a:lstStyle/>
          <a:p>
            <a:r>
              <a:rPr lang="en-US" dirty="0" err="1"/>
              <a:t>flandreau</a:t>
            </a:r>
            <a:endParaRPr lang="en-US" dirty="0"/>
          </a:p>
        </p:txBody>
      </p:sp>
      <p:sp>
        <p:nvSpPr>
          <p:cNvPr id="3" name="Content Placeholder 2">
            <a:extLst>
              <a:ext uri="{FF2B5EF4-FFF2-40B4-BE49-F238E27FC236}">
                <a16:creationId xmlns:a16="http://schemas.microsoft.com/office/drawing/2014/main" id="{80BE9751-CFFB-5349-B900-1EEC02AEBB6D}"/>
              </a:ext>
            </a:extLst>
          </p:cNvPr>
          <p:cNvSpPr>
            <a:spLocks noGrp="1"/>
          </p:cNvSpPr>
          <p:nvPr>
            <p:ph idx="1"/>
          </p:nvPr>
        </p:nvSpPr>
        <p:spPr/>
        <p:txBody>
          <a:bodyPr/>
          <a:lstStyle/>
          <a:p>
            <a:pPr marL="342900" indent="-342900">
              <a:buFont typeface="Arial"/>
              <a:buChar char="•"/>
            </a:pPr>
            <a:r>
              <a:rPr lang="en-US" sz="2400" dirty="0">
                <a:cs typeface="Minion pro"/>
              </a:rPr>
              <a:t>Two Non-Tribal member Consultant/Advisors who worked with Flandreau Santee Sioux have been criminally charged in South Dakota</a:t>
            </a:r>
          </a:p>
          <a:p>
            <a:pPr marL="800100" lvl="1" indent="-342900">
              <a:buFont typeface="Arial"/>
              <a:buChar char="•"/>
            </a:pPr>
            <a:r>
              <a:rPr lang="en-US" sz="2400" dirty="0">
                <a:cs typeface="Minion pro"/>
              </a:rPr>
              <a:t>One pleaded guilty to count of drug conspiracy</a:t>
            </a:r>
          </a:p>
          <a:p>
            <a:pPr marL="1257300" lvl="2" indent="-342900">
              <a:buFont typeface="Arial"/>
              <a:buChar char="•"/>
            </a:pPr>
            <a:r>
              <a:rPr lang="en-US" sz="2400" dirty="0">
                <a:cs typeface="Minion pro"/>
              </a:rPr>
              <a:t>To be sentenced later in December, 2016</a:t>
            </a:r>
          </a:p>
          <a:p>
            <a:pPr marL="800100" lvl="1" indent="-342900">
              <a:buFont typeface="Arial"/>
              <a:buChar char="•"/>
            </a:pPr>
            <a:r>
              <a:rPr lang="en-US" sz="2400" dirty="0">
                <a:cs typeface="Minion pro"/>
              </a:rPr>
              <a:t>Another pleaded not guilty to charges of conspiracy to possess, possession and attempt to possess more than 10 pounds of marijuana</a:t>
            </a:r>
          </a:p>
          <a:p>
            <a:pPr marL="1257300" lvl="2" indent="-342900">
              <a:buFont typeface="Arial"/>
              <a:buChar char="•"/>
            </a:pPr>
            <a:r>
              <a:rPr lang="en-US" sz="2400" dirty="0">
                <a:cs typeface="Minion pro"/>
              </a:rPr>
              <a:t>Asserts that marijuana was owned by the Tribe </a:t>
            </a:r>
          </a:p>
          <a:p>
            <a:endParaRPr lang="en-US" dirty="0"/>
          </a:p>
        </p:txBody>
      </p:sp>
    </p:spTree>
    <p:extLst>
      <p:ext uri="{BB962C8B-B14F-4D97-AF65-F5344CB8AC3E}">
        <p14:creationId xmlns:p14="http://schemas.microsoft.com/office/powerpoint/2010/main" val="13090714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CF60C-5029-194E-AEB0-D04B2E05DEA5}"/>
              </a:ext>
            </a:extLst>
          </p:cNvPr>
          <p:cNvSpPr>
            <a:spLocks noGrp="1"/>
          </p:cNvSpPr>
          <p:nvPr>
            <p:ph type="title"/>
          </p:nvPr>
        </p:nvSpPr>
        <p:spPr/>
        <p:txBody>
          <a:bodyPr/>
          <a:lstStyle/>
          <a:p>
            <a:r>
              <a:rPr lang="en-US" dirty="0"/>
              <a:t>Current status at Flandreau</a:t>
            </a:r>
          </a:p>
        </p:txBody>
      </p:sp>
      <p:sp>
        <p:nvSpPr>
          <p:cNvPr id="3" name="Content Placeholder 2">
            <a:extLst>
              <a:ext uri="{FF2B5EF4-FFF2-40B4-BE49-F238E27FC236}">
                <a16:creationId xmlns:a16="http://schemas.microsoft.com/office/drawing/2014/main" id="{E6DFEE79-531F-2D41-A9F1-73AE4379BBBE}"/>
              </a:ext>
            </a:extLst>
          </p:cNvPr>
          <p:cNvSpPr>
            <a:spLocks noGrp="1"/>
          </p:cNvSpPr>
          <p:nvPr>
            <p:ph idx="1"/>
          </p:nvPr>
        </p:nvSpPr>
        <p:spPr/>
        <p:txBody>
          <a:bodyPr/>
          <a:lstStyle/>
          <a:p>
            <a:r>
              <a:rPr lang="en-US" sz="2400" dirty="0"/>
              <a:t>Medical marijuana now legal in South Dakota</a:t>
            </a:r>
          </a:p>
          <a:p>
            <a:r>
              <a:rPr lang="en-US" sz="2400" dirty="0"/>
              <a:t>2021-Medical marijuana dispensary and cultivation</a:t>
            </a:r>
          </a:p>
          <a:p>
            <a:r>
              <a:rPr lang="en-US" sz="2400" dirty="0"/>
              <a:t>Employs at least 50 employees</a:t>
            </a:r>
          </a:p>
          <a:p>
            <a:r>
              <a:rPr lang="en-US" sz="2400" dirty="0"/>
              <a:t>2022-2 new cultivation facilities for medical marijuana </a:t>
            </a:r>
          </a:p>
          <a:p>
            <a:pPr fontAlgn="base"/>
            <a:r>
              <a:rPr lang="en-US" sz="2400" dirty="0"/>
              <a:t>Current cultivation in a 10,000-square-foot facility yielding estimated 80 pounds per week</a:t>
            </a:r>
          </a:p>
          <a:p>
            <a:pPr fontAlgn="base"/>
            <a:r>
              <a:rPr lang="en-US" sz="2400" dirty="0"/>
              <a:t>Customers limited to buying 4 grams of medical cannabis per day</a:t>
            </a:r>
          </a:p>
          <a:p>
            <a:endParaRPr lang="en-US" dirty="0"/>
          </a:p>
        </p:txBody>
      </p:sp>
    </p:spTree>
    <p:extLst>
      <p:ext uri="{BB962C8B-B14F-4D97-AF65-F5344CB8AC3E}">
        <p14:creationId xmlns:p14="http://schemas.microsoft.com/office/powerpoint/2010/main" val="532785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B7FE0-876F-FD47-BB93-65B665204167}"/>
              </a:ext>
            </a:extLst>
          </p:cNvPr>
          <p:cNvSpPr>
            <a:spLocks noGrp="1"/>
          </p:cNvSpPr>
          <p:nvPr>
            <p:ph type="title"/>
          </p:nvPr>
        </p:nvSpPr>
        <p:spPr/>
        <p:txBody>
          <a:bodyPr/>
          <a:lstStyle/>
          <a:p>
            <a:r>
              <a:rPr lang="en-US" dirty="0"/>
              <a:t>Current status at Flandreau</a:t>
            </a:r>
          </a:p>
        </p:txBody>
      </p:sp>
      <p:sp>
        <p:nvSpPr>
          <p:cNvPr id="3" name="Content Placeholder 2">
            <a:extLst>
              <a:ext uri="{FF2B5EF4-FFF2-40B4-BE49-F238E27FC236}">
                <a16:creationId xmlns:a16="http://schemas.microsoft.com/office/drawing/2014/main" id="{8EB8B958-CD9B-EC4A-B909-E35A376091CA}"/>
              </a:ext>
            </a:extLst>
          </p:cNvPr>
          <p:cNvSpPr>
            <a:spLocks noGrp="1"/>
          </p:cNvSpPr>
          <p:nvPr>
            <p:ph idx="1"/>
          </p:nvPr>
        </p:nvSpPr>
        <p:spPr/>
        <p:txBody>
          <a:bodyPr/>
          <a:lstStyle/>
          <a:p>
            <a:pPr fontAlgn="base"/>
            <a:r>
              <a:rPr lang="en-US" sz="2400" dirty="0"/>
              <a:t>BUT</a:t>
            </a:r>
          </a:p>
          <a:p>
            <a:pPr fontAlgn="base"/>
            <a:r>
              <a:rPr lang="en-US" sz="2400" dirty="0"/>
              <a:t>More than 100 people who had tribal medical marijuana cards have been arrested since 2021</a:t>
            </a:r>
          </a:p>
          <a:p>
            <a:pPr lvl="1" fontAlgn="base"/>
            <a:r>
              <a:rPr lang="en-US" sz="2400" dirty="0"/>
              <a:t>About 8000 cards issues (members and non-members)</a:t>
            </a:r>
          </a:p>
          <a:p>
            <a:pPr lvl="1" fontAlgn="base"/>
            <a:r>
              <a:rPr lang="en-US" sz="2400" dirty="0"/>
              <a:t>State AG and Department of Public Safety assert cards are not valid for non-tribal members</a:t>
            </a:r>
          </a:p>
          <a:p>
            <a:pPr marL="457200" lvl="1" indent="0" fontAlgn="base">
              <a:buNone/>
            </a:pPr>
            <a:endParaRPr lang="en-US" sz="2400" dirty="0"/>
          </a:p>
          <a:p>
            <a:pPr marL="457200" lvl="1" indent="0" fontAlgn="base">
              <a:buNone/>
            </a:pPr>
            <a:r>
              <a:rPr lang="en-US" sz="2400" dirty="0"/>
              <a:t>https://</a:t>
            </a:r>
            <a:r>
              <a:rPr lang="en-US" sz="2400" dirty="0" err="1"/>
              <a:t>tribalbusinessnews.com</a:t>
            </a:r>
            <a:r>
              <a:rPr lang="en-US" sz="2400" dirty="0"/>
              <a:t>/sections/economic-development/13902-after-amazing-10-months-flandreau-santee-sioux-plans-to-expand-cannabis-operations </a:t>
            </a:r>
          </a:p>
          <a:p>
            <a:endParaRPr lang="en-US" dirty="0"/>
          </a:p>
        </p:txBody>
      </p:sp>
    </p:spTree>
    <p:extLst>
      <p:ext uri="{BB962C8B-B14F-4D97-AF65-F5344CB8AC3E}">
        <p14:creationId xmlns:p14="http://schemas.microsoft.com/office/powerpoint/2010/main" val="2474148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360C6-0A3B-2F44-8EE7-06709A28F787}"/>
              </a:ext>
            </a:extLst>
          </p:cNvPr>
          <p:cNvSpPr>
            <a:spLocks noGrp="1"/>
          </p:cNvSpPr>
          <p:nvPr>
            <p:ph type="title"/>
          </p:nvPr>
        </p:nvSpPr>
        <p:spPr/>
        <p:txBody>
          <a:bodyPr/>
          <a:lstStyle/>
          <a:p>
            <a:r>
              <a:rPr lang="en-US" dirty="0"/>
              <a:t>Oglala Sioux tribe</a:t>
            </a:r>
          </a:p>
        </p:txBody>
      </p:sp>
      <p:sp>
        <p:nvSpPr>
          <p:cNvPr id="3" name="Content Placeholder 2">
            <a:extLst>
              <a:ext uri="{FF2B5EF4-FFF2-40B4-BE49-F238E27FC236}">
                <a16:creationId xmlns:a16="http://schemas.microsoft.com/office/drawing/2014/main" id="{048BB186-E876-5444-9512-A589CE2B28ED}"/>
              </a:ext>
            </a:extLst>
          </p:cNvPr>
          <p:cNvSpPr>
            <a:spLocks noGrp="1"/>
          </p:cNvSpPr>
          <p:nvPr>
            <p:ph idx="1"/>
          </p:nvPr>
        </p:nvSpPr>
        <p:spPr/>
        <p:txBody>
          <a:bodyPr>
            <a:normAutofit/>
          </a:bodyPr>
          <a:lstStyle/>
          <a:p>
            <a:r>
              <a:rPr lang="en-US" sz="2400" dirty="0"/>
              <a:t>2020-Members voted to legalize recreational and medical marijuana</a:t>
            </a:r>
          </a:p>
          <a:p>
            <a:r>
              <a:rPr lang="en-US" sz="2400" dirty="0"/>
              <a:t>Tribe issuing licenses to tribal business owners for cultivating, processing, sales  </a:t>
            </a:r>
          </a:p>
          <a:p>
            <a:r>
              <a:rPr lang="en-US" sz="2400" dirty="0"/>
              <a:t>Pine Ridge currently has one dispensary open</a:t>
            </a:r>
          </a:p>
          <a:p>
            <a:r>
              <a:rPr lang="en-US" sz="2400" dirty="0"/>
              <a:t>Alcohol still illegal on reservation</a:t>
            </a:r>
          </a:p>
          <a:p>
            <a:endParaRPr lang="en-US" dirty="0"/>
          </a:p>
          <a:p>
            <a:r>
              <a:rPr lang="en-US" dirty="0"/>
              <a:t>https://</a:t>
            </a:r>
            <a:r>
              <a:rPr lang="en-US" dirty="0" err="1"/>
              <a:t>www.keloland.com</a:t>
            </a:r>
            <a:r>
              <a:rPr lang="en-US" dirty="0"/>
              <a:t>/</a:t>
            </a:r>
            <a:r>
              <a:rPr lang="en-US" dirty="0" err="1"/>
              <a:t>keloland</a:t>
            </a:r>
            <a:r>
              <a:rPr lang="en-US" dirty="0"/>
              <a:t>-com-original/south-</a:t>
            </a:r>
            <a:r>
              <a:rPr lang="en-US" dirty="0" err="1"/>
              <a:t>dakotas</a:t>
            </a:r>
            <a:r>
              <a:rPr lang="en-US" dirty="0"/>
              <a:t>-first-recreational-marijuana-dispensary/?</a:t>
            </a:r>
            <a:r>
              <a:rPr lang="en-US" dirty="0" err="1"/>
              <a:t>fbclid</a:t>
            </a:r>
            <a:r>
              <a:rPr lang="en-US" dirty="0"/>
              <a:t>=IwAR05EKth9xRvjw988ocHSlxb0byaELLFjiBc9l9ekVpNPVk8WSBZ1ry9d_0</a:t>
            </a:r>
          </a:p>
          <a:p>
            <a:endParaRPr lang="en-US" dirty="0"/>
          </a:p>
          <a:p>
            <a:endParaRPr lang="en-US" dirty="0"/>
          </a:p>
        </p:txBody>
      </p:sp>
    </p:spTree>
    <p:extLst>
      <p:ext uri="{BB962C8B-B14F-4D97-AF65-F5344CB8AC3E}">
        <p14:creationId xmlns:p14="http://schemas.microsoft.com/office/powerpoint/2010/main" val="7691882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C31BF-C5B7-684E-9BB5-BF8138ABB19B}"/>
              </a:ext>
            </a:extLst>
          </p:cNvPr>
          <p:cNvSpPr>
            <a:spLocks noGrp="1"/>
          </p:cNvSpPr>
          <p:nvPr>
            <p:ph type="title"/>
          </p:nvPr>
        </p:nvSpPr>
        <p:spPr/>
        <p:txBody>
          <a:bodyPr/>
          <a:lstStyle/>
          <a:p>
            <a:r>
              <a:rPr lang="en-US" dirty="0"/>
              <a:t>Oglala Sioux Tribe</a:t>
            </a:r>
          </a:p>
        </p:txBody>
      </p:sp>
      <p:sp>
        <p:nvSpPr>
          <p:cNvPr id="3" name="Content Placeholder 2">
            <a:extLst>
              <a:ext uri="{FF2B5EF4-FFF2-40B4-BE49-F238E27FC236}">
                <a16:creationId xmlns:a16="http://schemas.microsoft.com/office/drawing/2014/main" id="{A1D61B34-D7C2-C44D-BBBE-6D8F8DFD8C86}"/>
              </a:ext>
            </a:extLst>
          </p:cNvPr>
          <p:cNvSpPr>
            <a:spLocks noGrp="1"/>
          </p:cNvSpPr>
          <p:nvPr>
            <p:ph idx="1"/>
          </p:nvPr>
        </p:nvSpPr>
        <p:spPr/>
        <p:txBody>
          <a:bodyPr>
            <a:normAutofit/>
          </a:bodyPr>
          <a:lstStyle/>
          <a:p>
            <a:pPr fontAlgn="base"/>
            <a:r>
              <a:rPr lang="en-US" sz="2400" dirty="0"/>
              <a:t>SD-Recreational illegal, medical legal</a:t>
            </a:r>
          </a:p>
          <a:p>
            <a:pPr fontAlgn="base"/>
            <a:r>
              <a:rPr lang="en-US" sz="2400" dirty="0"/>
              <a:t>Owner of dispensary in Pine Ridge estimates that half of the customers come from off the reservation, including nearby Nebraska.</a:t>
            </a:r>
          </a:p>
          <a:p>
            <a:pPr fontAlgn="base"/>
            <a:r>
              <a:rPr lang="en-US" sz="2400" dirty="0"/>
              <a:t>Potential risk taking purchased items home when they leave reservations, risk greater if the customer does not have SD medical card.</a:t>
            </a:r>
          </a:p>
          <a:p>
            <a:endParaRPr lang="en-US" dirty="0"/>
          </a:p>
        </p:txBody>
      </p:sp>
    </p:spTree>
    <p:extLst>
      <p:ext uri="{BB962C8B-B14F-4D97-AF65-F5344CB8AC3E}">
        <p14:creationId xmlns:p14="http://schemas.microsoft.com/office/powerpoint/2010/main" val="7721243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6BC19-924A-5340-851D-22FDA1688C3D}"/>
              </a:ext>
            </a:extLst>
          </p:cNvPr>
          <p:cNvSpPr>
            <a:spLocks noGrp="1"/>
          </p:cNvSpPr>
          <p:nvPr>
            <p:ph type="title"/>
          </p:nvPr>
        </p:nvSpPr>
        <p:spPr/>
        <p:txBody>
          <a:bodyPr/>
          <a:lstStyle/>
          <a:p>
            <a:r>
              <a:rPr lang="en-US" dirty="0"/>
              <a:t>California tribes</a:t>
            </a:r>
          </a:p>
        </p:txBody>
      </p:sp>
      <p:sp>
        <p:nvSpPr>
          <p:cNvPr id="3" name="Content Placeholder 2">
            <a:extLst>
              <a:ext uri="{FF2B5EF4-FFF2-40B4-BE49-F238E27FC236}">
                <a16:creationId xmlns:a16="http://schemas.microsoft.com/office/drawing/2014/main" id="{BCB59B47-F0C0-2743-A3ED-FC79F9E843E6}"/>
              </a:ext>
            </a:extLst>
          </p:cNvPr>
          <p:cNvSpPr>
            <a:spLocks noGrp="1"/>
          </p:cNvSpPr>
          <p:nvPr>
            <p:ph idx="1"/>
          </p:nvPr>
        </p:nvSpPr>
        <p:spPr/>
        <p:txBody>
          <a:bodyPr/>
          <a:lstStyle/>
          <a:p>
            <a:pPr marL="342900" indent="-342900">
              <a:buFont typeface="Arial"/>
              <a:buChar char="•"/>
            </a:pPr>
            <a:r>
              <a:rPr lang="en-US" sz="2400" dirty="0">
                <a:cs typeface="Minion pro"/>
              </a:rPr>
              <a:t>Recreational and medical legal</a:t>
            </a:r>
          </a:p>
          <a:p>
            <a:pPr marL="342900" indent="-342900">
              <a:buFont typeface="Arial"/>
              <a:buChar char="•"/>
            </a:pPr>
            <a:r>
              <a:rPr lang="en-US" sz="2400" dirty="0">
                <a:cs typeface="Minion pro"/>
              </a:rPr>
              <a:t>Alturas Indian Rancheria/Pit River Reservation</a:t>
            </a:r>
          </a:p>
          <a:p>
            <a:pPr marL="800100" lvl="1" indent="-342900">
              <a:buFont typeface="Arial"/>
              <a:buChar char="•"/>
            </a:pPr>
            <a:r>
              <a:rPr lang="en-US" sz="2400" dirty="0">
                <a:cs typeface="Minion pro"/>
              </a:rPr>
              <a:t>Prior to legalization of recreational MJ</a:t>
            </a:r>
          </a:p>
          <a:p>
            <a:pPr marL="800100" lvl="1" indent="-342900">
              <a:buFont typeface="Arial"/>
              <a:buChar char="•"/>
            </a:pPr>
            <a:r>
              <a:rPr lang="en-US" sz="2400" dirty="0">
                <a:cs typeface="Minion pro"/>
              </a:rPr>
              <a:t>Enrolled population small.</a:t>
            </a:r>
          </a:p>
          <a:p>
            <a:pPr marL="800100" lvl="1" indent="-342900">
              <a:buFont typeface="Arial"/>
              <a:buChar char="•"/>
            </a:pPr>
            <a:r>
              <a:rPr lang="en-US" sz="2400" dirty="0">
                <a:cs typeface="Minion pro"/>
              </a:rPr>
              <a:t>DOJ received information about large scale marijuana cultivation</a:t>
            </a:r>
          </a:p>
          <a:p>
            <a:pPr marL="800100" lvl="1" indent="-342900">
              <a:buFont typeface="Arial"/>
              <a:buChar char="•"/>
            </a:pPr>
            <a:r>
              <a:rPr lang="en-US" sz="2400" dirty="0">
                <a:cs typeface="Minion pro"/>
              </a:rPr>
              <a:t>Raid conducted by BIA/DEA/State and County officials</a:t>
            </a:r>
          </a:p>
          <a:p>
            <a:pPr marL="800100" lvl="1" indent="-342900">
              <a:buFont typeface="Arial"/>
              <a:buChar char="•"/>
            </a:pPr>
            <a:r>
              <a:rPr lang="en-US" sz="2400" dirty="0">
                <a:cs typeface="Minion pro"/>
              </a:rPr>
              <a:t>Seized over 12,000 plants and over 100 pounds of processed marijuana</a:t>
            </a:r>
          </a:p>
          <a:p>
            <a:endParaRPr lang="en-US" dirty="0"/>
          </a:p>
        </p:txBody>
      </p:sp>
    </p:spTree>
    <p:extLst>
      <p:ext uri="{BB962C8B-B14F-4D97-AF65-F5344CB8AC3E}">
        <p14:creationId xmlns:p14="http://schemas.microsoft.com/office/powerpoint/2010/main" val="20631467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34773-20E0-D14B-B37E-524FB6C166D7}"/>
              </a:ext>
            </a:extLst>
          </p:cNvPr>
          <p:cNvSpPr>
            <a:spLocks noGrp="1"/>
          </p:cNvSpPr>
          <p:nvPr>
            <p:ph type="title"/>
          </p:nvPr>
        </p:nvSpPr>
        <p:spPr/>
        <p:txBody>
          <a:bodyPr/>
          <a:lstStyle/>
          <a:p>
            <a:r>
              <a:rPr lang="en-US" dirty="0"/>
              <a:t>California tribes</a:t>
            </a:r>
          </a:p>
        </p:txBody>
      </p:sp>
      <p:sp>
        <p:nvSpPr>
          <p:cNvPr id="3" name="Content Placeholder 2">
            <a:extLst>
              <a:ext uri="{FF2B5EF4-FFF2-40B4-BE49-F238E27FC236}">
                <a16:creationId xmlns:a16="http://schemas.microsoft.com/office/drawing/2014/main" id="{93C6E76A-95AC-1B43-A4D5-2CD5D78EAA04}"/>
              </a:ext>
            </a:extLst>
          </p:cNvPr>
          <p:cNvSpPr>
            <a:spLocks noGrp="1"/>
          </p:cNvSpPr>
          <p:nvPr>
            <p:ph idx="1"/>
          </p:nvPr>
        </p:nvSpPr>
        <p:spPr/>
        <p:txBody>
          <a:bodyPr/>
          <a:lstStyle/>
          <a:p>
            <a:pPr marL="342900" indent="-342900">
              <a:buFont typeface="Arial"/>
              <a:buChar char="•"/>
            </a:pPr>
            <a:r>
              <a:rPr lang="en-US" sz="2800" dirty="0">
                <a:cs typeface="Minion pro"/>
              </a:rPr>
              <a:t>Pinoleville Pomo Nation</a:t>
            </a:r>
          </a:p>
          <a:p>
            <a:pPr marL="800100" lvl="1" indent="-342900">
              <a:buFont typeface="Arial"/>
              <a:buChar char="•"/>
            </a:pPr>
            <a:r>
              <a:rPr lang="en-US" sz="2400" dirty="0">
                <a:cs typeface="Minion pro"/>
              </a:rPr>
              <a:t>Grow and manufacture MMJ on tribal lands, operation was to sell to authorized users and dispensaries in accordance with CA state law</a:t>
            </a:r>
          </a:p>
          <a:p>
            <a:pPr marL="800100" lvl="1" indent="-342900">
              <a:buFont typeface="Arial"/>
              <a:buChar char="•"/>
            </a:pPr>
            <a:r>
              <a:rPr lang="en-US" sz="2400" dirty="0">
                <a:cs typeface="Minion pro"/>
              </a:rPr>
              <a:t>Small tribal population</a:t>
            </a:r>
          </a:p>
          <a:p>
            <a:pPr marL="800100" lvl="1" indent="-342900">
              <a:buFont typeface="Arial"/>
              <a:buChar char="•"/>
            </a:pPr>
            <a:r>
              <a:rPr lang="en-US" sz="2400" dirty="0">
                <a:cs typeface="Minion pro"/>
              </a:rPr>
              <a:t>Mendocino County Sheriff’s Office conducted raid in September, 2015</a:t>
            </a:r>
          </a:p>
          <a:p>
            <a:pPr marL="800100" lvl="1" indent="-342900">
              <a:buFont typeface="Arial"/>
              <a:buChar char="•"/>
            </a:pPr>
            <a:r>
              <a:rPr lang="en-US" sz="2400" dirty="0">
                <a:cs typeface="Minion pro"/>
              </a:rPr>
              <a:t>382 MJ plants destroyed</a:t>
            </a:r>
          </a:p>
          <a:p>
            <a:pPr marL="800100" lvl="1" indent="-342900">
              <a:buFont typeface="Arial"/>
              <a:buChar char="•"/>
            </a:pPr>
            <a:r>
              <a:rPr lang="en-US" sz="2400" dirty="0">
                <a:cs typeface="Minion pro"/>
              </a:rPr>
              <a:t>“Sheer size of the operation.”</a:t>
            </a:r>
          </a:p>
          <a:p>
            <a:pPr marL="800100" lvl="1" indent="-342900">
              <a:buFont typeface="Arial"/>
              <a:buChar char="•"/>
            </a:pPr>
            <a:r>
              <a:rPr lang="en-US" sz="2400" dirty="0">
                <a:cs typeface="Minion pro"/>
              </a:rPr>
              <a:t>Sheriff asserted aim was financial gain not allowed under state law</a:t>
            </a:r>
            <a:endParaRPr lang="en-US" sz="2800" dirty="0">
              <a:cs typeface="Minion pro"/>
            </a:endParaRPr>
          </a:p>
          <a:p>
            <a:endParaRPr lang="en-US" dirty="0"/>
          </a:p>
        </p:txBody>
      </p:sp>
    </p:spTree>
    <p:extLst>
      <p:ext uri="{BB962C8B-B14F-4D97-AF65-F5344CB8AC3E}">
        <p14:creationId xmlns:p14="http://schemas.microsoft.com/office/powerpoint/2010/main" val="247244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173D-6E76-7040-8B86-F2855844A9AB}"/>
              </a:ext>
            </a:extLst>
          </p:cNvPr>
          <p:cNvSpPr>
            <a:spLocks noGrp="1"/>
          </p:cNvSpPr>
          <p:nvPr>
            <p:ph type="title"/>
          </p:nvPr>
        </p:nvSpPr>
        <p:spPr/>
        <p:txBody>
          <a:bodyPr/>
          <a:lstStyle/>
          <a:p>
            <a:r>
              <a:rPr lang="en-US" dirty="0"/>
              <a:t>Cannabis in </a:t>
            </a:r>
            <a:r>
              <a:rPr lang="en-US" dirty="0" err="1"/>
              <a:t>u.s.</a:t>
            </a:r>
            <a:r>
              <a:rPr lang="en-US" dirty="0"/>
              <a:t> Historically </a:t>
            </a:r>
          </a:p>
        </p:txBody>
      </p:sp>
      <p:sp>
        <p:nvSpPr>
          <p:cNvPr id="3" name="Content Placeholder 2">
            <a:extLst>
              <a:ext uri="{FF2B5EF4-FFF2-40B4-BE49-F238E27FC236}">
                <a16:creationId xmlns:a16="http://schemas.microsoft.com/office/drawing/2014/main" id="{197BBF13-3B0E-074F-93D9-C2836E21AFBF}"/>
              </a:ext>
            </a:extLst>
          </p:cNvPr>
          <p:cNvSpPr>
            <a:spLocks noGrp="1"/>
          </p:cNvSpPr>
          <p:nvPr>
            <p:ph idx="1"/>
          </p:nvPr>
        </p:nvSpPr>
        <p:spPr/>
        <p:txBody>
          <a:bodyPr>
            <a:normAutofit fontScale="92500" lnSpcReduction="10000"/>
          </a:bodyPr>
          <a:lstStyle/>
          <a:p>
            <a:r>
              <a:rPr lang="en-US" dirty="0"/>
              <a:t>Federal Law-Use and possession illegal</a:t>
            </a:r>
          </a:p>
          <a:p>
            <a:pPr lvl="1"/>
            <a:r>
              <a:rPr lang="en-US" dirty="0"/>
              <a:t>Controlled Substances Act</a:t>
            </a:r>
          </a:p>
          <a:p>
            <a:pPr lvl="1"/>
            <a:r>
              <a:rPr lang="en-US" dirty="0"/>
              <a:t>Schedule I substance</a:t>
            </a:r>
          </a:p>
          <a:p>
            <a:pPr lvl="2"/>
            <a:r>
              <a:rPr lang="en-US" dirty="0"/>
              <a:t>Great potential for abuse</a:t>
            </a:r>
          </a:p>
          <a:p>
            <a:pPr lvl="2"/>
            <a:r>
              <a:rPr lang="en-US" dirty="0"/>
              <a:t>No exceptions for medical</a:t>
            </a:r>
          </a:p>
          <a:p>
            <a:r>
              <a:rPr lang="en-US" dirty="0"/>
              <a:t>Medical Use</a:t>
            </a:r>
          </a:p>
          <a:p>
            <a:pPr lvl="1"/>
            <a:r>
              <a:rPr lang="en-US" dirty="0"/>
              <a:t>1996-California first state to approve for medical use by ballot measure</a:t>
            </a:r>
          </a:p>
          <a:p>
            <a:pPr lvl="1"/>
            <a:r>
              <a:rPr lang="en-US" dirty="0"/>
              <a:t>2014-Rohrabacher-Farr Amendment prevents Justice Department from spending funds to interfere with the implementation of state MMJ laws.  </a:t>
            </a:r>
          </a:p>
          <a:p>
            <a:pPr lvl="2"/>
            <a:r>
              <a:rPr lang="en-US" dirty="0"/>
              <a:t>Currently effective until December 16, 2022.  </a:t>
            </a:r>
          </a:p>
          <a:p>
            <a:r>
              <a:rPr lang="en-US" dirty="0"/>
              <a:t>Recreational Use</a:t>
            </a:r>
          </a:p>
          <a:p>
            <a:pPr lvl="1"/>
            <a:r>
              <a:rPr lang="en-US" dirty="0"/>
              <a:t>2012-Washington and Colorado first to legalize by ballot measure</a:t>
            </a:r>
          </a:p>
          <a:p>
            <a:pPr lvl="1"/>
            <a:r>
              <a:rPr lang="en-US" dirty="0"/>
              <a:t>2014-Colorado first to implement licensed sales</a:t>
            </a:r>
          </a:p>
        </p:txBody>
      </p:sp>
    </p:spTree>
    <p:extLst>
      <p:ext uri="{BB962C8B-B14F-4D97-AF65-F5344CB8AC3E}">
        <p14:creationId xmlns:p14="http://schemas.microsoft.com/office/powerpoint/2010/main" val="24915658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D2252-7D55-2245-8478-823CB47C81AF}"/>
              </a:ext>
            </a:extLst>
          </p:cNvPr>
          <p:cNvSpPr>
            <a:spLocks noGrp="1"/>
          </p:cNvSpPr>
          <p:nvPr>
            <p:ph type="title"/>
          </p:nvPr>
        </p:nvSpPr>
        <p:spPr/>
        <p:txBody>
          <a:bodyPr/>
          <a:lstStyle/>
          <a:p>
            <a:r>
              <a:rPr lang="en-US" dirty="0"/>
              <a:t>California</a:t>
            </a:r>
          </a:p>
        </p:txBody>
      </p:sp>
      <p:sp>
        <p:nvSpPr>
          <p:cNvPr id="3" name="Content Placeholder 2">
            <a:extLst>
              <a:ext uri="{FF2B5EF4-FFF2-40B4-BE49-F238E27FC236}">
                <a16:creationId xmlns:a16="http://schemas.microsoft.com/office/drawing/2014/main" id="{3D598A13-E96F-344E-81CF-DB6E22A18B5B}"/>
              </a:ext>
            </a:extLst>
          </p:cNvPr>
          <p:cNvSpPr>
            <a:spLocks noGrp="1"/>
          </p:cNvSpPr>
          <p:nvPr>
            <p:ph idx="1"/>
          </p:nvPr>
        </p:nvSpPr>
        <p:spPr/>
        <p:txBody>
          <a:bodyPr>
            <a:normAutofit/>
          </a:bodyPr>
          <a:lstStyle/>
          <a:p>
            <a:r>
              <a:rPr lang="en-US" sz="2400" dirty="0"/>
              <a:t>San Ysabel Tribe</a:t>
            </a:r>
          </a:p>
          <a:p>
            <a:r>
              <a:rPr lang="en-US" sz="2400" dirty="0"/>
              <a:t>Converted unused casino to cannabis cultivation and processing</a:t>
            </a:r>
          </a:p>
          <a:p>
            <a:r>
              <a:rPr lang="en-US" sz="2400" dirty="0"/>
              <a:t>California does not currently allow Tribes to participate in state cannabis programs.</a:t>
            </a:r>
          </a:p>
          <a:p>
            <a:pPr lvl="1"/>
            <a:r>
              <a:rPr lang="en-US" sz="2400" dirty="0"/>
              <a:t>No compact system</a:t>
            </a:r>
          </a:p>
          <a:p>
            <a:r>
              <a:rPr lang="en-US" sz="2400" dirty="0"/>
              <a:t>Tribes considering an in-state intertribal exchange</a:t>
            </a:r>
          </a:p>
        </p:txBody>
      </p:sp>
    </p:spTree>
    <p:extLst>
      <p:ext uri="{BB962C8B-B14F-4D97-AF65-F5344CB8AC3E}">
        <p14:creationId xmlns:p14="http://schemas.microsoft.com/office/powerpoint/2010/main" val="17511836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CFA73-C594-6D42-BFDD-772CEC00AFAA}"/>
              </a:ext>
            </a:extLst>
          </p:cNvPr>
          <p:cNvSpPr>
            <a:spLocks noGrp="1"/>
          </p:cNvSpPr>
          <p:nvPr>
            <p:ph type="title"/>
          </p:nvPr>
        </p:nvSpPr>
        <p:spPr/>
        <p:txBody>
          <a:bodyPr/>
          <a:lstStyle/>
          <a:p>
            <a:r>
              <a:rPr lang="en-US" dirty="0"/>
              <a:t>New Mexico</a:t>
            </a:r>
          </a:p>
        </p:txBody>
      </p:sp>
      <p:sp>
        <p:nvSpPr>
          <p:cNvPr id="3" name="Content Placeholder 2">
            <a:extLst>
              <a:ext uri="{FF2B5EF4-FFF2-40B4-BE49-F238E27FC236}">
                <a16:creationId xmlns:a16="http://schemas.microsoft.com/office/drawing/2014/main" id="{DFD055DC-8B37-0342-9038-B49AEC72F5CB}"/>
              </a:ext>
            </a:extLst>
          </p:cNvPr>
          <p:cNvSpPr>
            <a:spLocks noGrp="1"/>
          </p:cNvSpPr>
          <p:nvPr>
            <p:ph idx="1"/>
          </p:nvPr>
        </p:nvSpPr>
        <p:spPr>
          <a:xfrm>
            <a:off x="453044" y="2227811"/>
            <a:ext cx="10820400" cy="4024125"/>
          </a:xfrm>
        </p:spPr>
        <p:txBody>
          <a:bodyPr>
            <a:normAutofit/>
          </a:bodyPr>
          <a:lstStyle/>
          <a:p>
            <a:r>
              <a:rPr lang="en-US" sz="2400" dirty="0"/>
              <a:t>Pueblo of Picuris and Pueblo of Pojoaque sign intergovernmental agreements with New State</a:t>
            </a:r>
          </a:p>
          <a:p>
            <a:pPr lvl="1"/>
            <a:r>
              <a:rPr lang="en-US" sz="2200" dirty="0"/>
              <a:t>Prevents federal enforcement on tribal land</a:t>
            </a:r>
          </a:p>
          <a:p>
            <a:r>
              <a:rPr lang="en-US" sz="2400" dirty="0"/>
              <a:t>July, 2022-Pueblo of Pojoaque opens first cannabis dispensary on tribal lands located in New Mexico</a:t>
            </a:r>
            <a:endParaRPr lang="en-US" sz="2400" u="sng" dirty="0">
              <a:hlinkClick r:id="rId2">
                <a:extLst>
                  <a:ext uri="{A12FA001-AC4F-418D-AE19-62706E023703}">
                    <ahyp:hlinkClr xmlns:ahyp="http://schemas.microsoft.com/office/drawing/2018/hyperlinkcolor" val="tx"/>
                  </a:ext>
                </a:extLst>
              </a:hlinkClick>
            </a:endParaRPr>
          </a:p>
          <a:p>
            <a:r>
              <a:rPr lang="en-US" sz="2400" dirty="0">
                <a:hlinkClick r:id="rId2">
                  <a:extLst>
                    <a:ext uri="{A12FA001-AC4F-418D-AE19-62706E023703}">
                      <ahyp:hlinkClr xmlns:ahyp="http://schemas.microsoft.com/office/drawing/2018/hyperlinkcolor" val="tx"/>
                    </a:ext>
                  </a:extLst>
                </a:hlinkClick>
              </a:rPr>
              <a:t>https://www.santafenewmexican.com/news/local_news/new-mexico-signs-agreement-to-let-2-pueblos-engage-in-cannabis-activities/article_c271f03e-ac61-11ec-81c1-ffa52b018fc9.html</a:t>
            </a:r>
            <a:endParaRPr lang="en-US" sz="2400" dirty="0"/>
          </a:p>
          <a:p>
            <a:r>
              <a:rPr lang="en-US" sz="2400" dirty="0">
                <a:hlinkClick r:id="rId3">
                  <a:extLst>
                    <a:ext uri="{A12FA001-AC4F-418D-AE19-62706E023703}">
                      <ahyp:hlinkClr xmlns:ahyp="http://schemas.microsoft.com/office/drawing/2018/hyperlinkcolor" val="tx"/>
                    </a:ext>
                  </a:extLst>
                </a:hlinkClick>
              </a:rPr>
              <a:t>https://www.politico.com/news/2022/04/05/tribes-marijuana-laws-00022899</a:t>
            </a:r>
            <a:endParaRPr lang="en-US" sz="2400" dirty="0"/>
          </a:p>
        </p:txBody>
      </p:sp>
    </p:spTree>
    <p:extLst>
      <p:ext uri="{BB962C8B-B14F-4D97-AF65-F5344CB8AC3E}">
        <p14:creationId xmlns:p14="http://schemas.microsoft.com/office/powerpoint/2010/main" val="14017378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2051-A5CC-794F-BD33-BEED3119FDDD}"/>
              </a:ext>
            </a:extLst>
          </p:cNvPr>
          <p:cNvSpPr>
            <a:spLocks noGrp="1"/>
          </p:cNvSpPr>
          <p:nvPr>
            <p:ph type="title"/>
          </p:nvPr>
        </p:nvSpPr>
        <p:spPr/>
        <p:txBody>
          <a:bodyPr/>
          <a:lstStyle/>
          <a:p>
            <a:r>
              <a:rPr lang="en-US" dirty="0"/>
              <a:t>Las Vegas Paiute Tribe</a:t>
            </a:r>
          </a:p>
        </p:txBody>
      </p:sp>
      <p:sp>
        <p:nvSpPr>
          <p:cNvPr id="3" name="Content Placeholder 2">
            <a:extLst>
              <a:ext uri="{FF2B5EF4-FFF2-40B4-BE49-F238E27FC236}">
                <a16:creationId xmlns:a16="http://schemas.microsoft.com/office/drawing/2014/main" id="{8441F757-3984-C144-880A-39E64BFE6AC5}"/>
              </a:ext>
            </a:extLst>
          </p:cNvPr>
          <p:cNvSpPr>
            <a:spLocks noGrp="1"/>
          </p:cNvSpPr>
          <p:nvPr>
            <p:ph idx="1"/>
          </p:nvPr>
        </p:nvSpPr>
        <p:spPr/>
        <p:txBody>
          <a:bodyPr/>
          <a:lstStyle/>
          <a:p>
            <a:r>
              <a:rPr lang="en-US" sz="2400" dirty="0"/>
              <a:t>Nevada-Recreational legal since 2016</a:t>
            </a:r>
          </a:p>
          <a:p>
            <a:r>
              <a:rPr lang="en-US" sz="2400" dirty="0"/>
              <a:t>June 2017-Nevada SB375 authorizes agreements between the Governor and Indian Tribes related to the use of marijuana</a:t>
            </a:r>
          </a:p>
          <a:p>
            <a:r>
              <a:rPr lang="en-US" sz="2400" dirty="0"/>
              <a:t>October 2017-Tribe opens 15,800 square foot </a:t>
            </a:r>
            <a:r>
              <a:rPr lang="en-US" sz="2400" dirty="0" err="1"/>
              <a:t>NuWu</a:t>
            </a:r>
            <a:r>
              <a:rPr lang="en-US" sz="2400" dirty="0"/>
              <a:t> Cannabis Marketplace</a:t>
            </a:r>
          </a:p>
          <a:p>
            <a:r>
              <a:rPr lang="en-US" sz="2400" dirty="0"/>
              <a:t>Also have cultivation and production facilities</a:t>
            </a:r>
          </a:p>
          <a:p>
            <a:pPr marL="0" indent="0">
              <a:buNone/>
            </a:pPr>
            <a:endParaRPr lang="en-US" dirty="0"/>
          </a:p>
        </p:txBody>
      </p:sp>
    </p:spTree>
    <p:extLst>
      <p:ext uri="{BB962C8B-B14F-4D97-AF65-F5344CB8AC3E}">
        <p14:creationId xmlns:p14="http://schemas.microsoft.com/office/powerpoint/2010/main" val="32145084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88D0D-6419-9E49-B870-59C3E132BD7A}"/>
              </a:ext>
            </a:extLst>
          </p:cNvPr>
          <p:cNvSpPr>
            <a:spLocks noGrp="1"/>
          </p:cNvSpPr>
          <p:nvPr>
            <p:ph type="title"/>
          </p:nvPr>
        </p:nvSpPr>
        <p:spPr/>
        <p:txBody>
          <a:bodyPr/>
          <a:lstStyle/>
          <a:p>
            <a:r>
              <a:rPr lang="en-US" dirty="0"/>
              <a:t>Other Tribal Activity</a:t>
            </a:r>
          </a:p>
        </p:txBody>
      </p:sp>
      <p:sp>
        <p:nvSpPr>
          <p:cNvPr id="3" name="Content Placeholder 2">
            <a:extLst>
              <a:ext uri="{FF2B5EF4-FFF2-40B4-BE49-F238E27FC236}">
                <a16:creationId xmlns:a16="http://schemas.microsoft.com/office/drawing/2014/main" id="{81F57524-B515-1942-A475-B38819B267D2}"/>
              </a:ext>
            </a:extLst>
          </p:cNvPr>
          <p:cNvSpPr>
            <a:spLocks noGrp="1"/>
          </p:cNvSpPr>
          <p:nvPr>
            <p:ph idx="1"/>
          </p:nvPr>
        </p:nvSpPr>
        <p:spPr/>
        <p:txBody>
          <a:bodyPr>
            <a:normAutofit/>
          </a:bodyPr>
          <a:lstStyle/>
          <a:p>
            <a:pPr marL="342900" indent="-342900">
              <a:buFont typeface="Arial"/>
              <a:buChar char="•"/>
            </a:pPr>
            <a:r>
              <a:rPr lang="en-US" sz="2600" dirty="0"/>
              <a:t>Omaha Tribe of Nebraska and Winnebago Tribe-Hemp</a:t>
            </a:r>
          </a:p>
          <a:p>
            <a:pPr marL="342900" indent="-342900">
              <a:buFont typeface="Arial"/>
              <a:buChar char="•"/>
            </a:pPr>
            <a:r>
              <a:rPr lang="en-US" sz="2600" dirty="0"/>
              <a:t>Yakama Nation-ban on MJ grows and sales on tribal and ancestral lands, but cultivation, processing and distribution of hemp now legal</a:t>
            </a:r>
          </a:p>
          <a:p>
            <a:pPr marL="342900" indent="-342900">
              <a:buFont typeface="Arial"/>
              <a:buChar char="•"/>
            </a:pPr>
            <a:r>
              <a:rPr lang="en-US" sz="2600" dirty="0"/>
              <a:t>Navajo Nation-hemp pilot project with NM State University, but recreational and medical marijuana still illegal </a:t>
            </a:r>
          </a:p>
          <a:p>
            <a:endParaRPr lang="en-US" dirty="0"/>
          </a:p>
        </p:txBody>
      </p:sp>
    </p:spTree>
    <p:extLst>
      <p:ext uri="{BB962C8B-B14F-4D97-AF65-F5344CB8AC3E}">
        <p14:creationId xmlns:p14="http://schemas.microsoft.com/office/powerpoint/2010/main" val="23857576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1A28B-14C2-6345-AE07-ED15F7A48A7A}"/>
              </a:ext>
            </a:extLst>
          </p:cNvPr>
          <p:cNvSpPr>
            <a:spLocks noGrp="1"/>
          </p:cNvSpPr>
          <p:nvPr>
            <p:ph type="title"/>
          </p:nvPr>
        </p:nvSpPr>
        <p:spPr/>
        <p:txBody>
          <a:bodyPr/>
          <a:lstStyle/>
          <a:p>
            <a:r>
              <a:rPr lang="en-US" dirty="0"/>
              <a:t>Tribal legalization</a:t>
            </a:r>
          </a:p>
        </p:txBody>
      </p:sp>
      <p:sp>
        <p:nvSpPr>
          <p:cNvPr id="3" name="Content Placeholder 2">
            <a:extLst>
              <a:ext uri="{FF2B5EF4-FFF2-40B4-BE49-F238E27FC236}">
                <a16:creationId xmlns:a16="http://schemas.microsoft.com/office/drawing/2014/main" id="{3BB8421E-0F44-4D4C-AB07-30C09D8F4443}"/>
              </a:ext>
            </a:extLst>
          </p:cNvPr>
          <p:cNvSpPr>
            <a:spLocks noGrp="1"/>
          </p:cNvSpPr>
          <p:nvPr>
            <p:ph idx="1"/>
          </p:nvPr>
        </p:nvSpPr>
        <p:spPr/>
        <p:txBody>
          <a:bodyPr>
            <a:normAutofit/>
          </a:bodyPr>
          <a:lstStyle/>
          <a:p>
            <a:pPr marL="457200" indent="-457200">
              <a:buFont typeface="Arial"/>
              <a:buChar char="•"/>
            </a:pPr>
            <a:r>
              <a:rPr lang="en-US" sz="2400" dirty="0"/>
              <a:t>We recommend that TDHEs provide input and try to be involved if their Tribe considers legalization. </a:t>
            </a:r>
          </a:p>
          <a:p>
            <a:pPr marL="457200" indent="-457200">
              <a:buFont typeface="Arial"/>
              <a:buChar char="•"/>
            </a:pPr>
            <a:r>
              <a:rPr lang="en-US" sz="2400" dirty="0"/>
              <a:t>Revenue to Tribe—advocate to put some $$ to Housing.</a:t>
            </a:r>
          </a:p>
          <a:p>
            <a:pPr marL="457200" indent="-457200">
              <a:buFont typeface="Arial"/>
              <a:buChar char="•"/>
            </a:pPr>
            <a:r>
              <a:rPr lang="en-US" sz="2400" dirty="0"/>
              <a:t>Be prepared to reconsider and revise some policies and/or practices</a:t>
            </a:r>
          </a:p>
          <a:p>
            <a:pPr marL="457200" indent="-457200">
              <a:buFont typeface="Arial"/>
              <a:buChar char="•"/>
            </a:pPr>
            <a:r>
              <a:rPr lang="en-US" sz="2400" dirty="0"/>
              <a:t>TDHEs will be impacted</a:t>
            </a:r>
          </a:p>
          <a:p>
            <a:pPr marL="457200" indent="-457200">
              <a:buFont typeface="Arial"/>
              <a:buChar char="•"/>
            </a:pPr>
            <a:endParaRPr lang="en-US" sz="2400" dirty="0"/>
          </a:p>
          <a:p>
            <a:pPr marL="457200" indent="-457200">
              <a:buFont typeface="Arial"/>
              <a:buChar char="•"/>
            </a:pPr>
            <a:r>
              <a:rPr lang="en-US" dirty="0"/>
              <a:t>https://</a:t>
            </a:r>
            <a:r>
              <a:rPr lang="en-US" dirty="0" err="1"/>
              <a:t>www.projectcbd.org</a:t>
            </a:r>
            <a:r>
              <a:rPr lang="en-US" dirty="0"/>
              <a:t>/culture/showdown-</a:t>
            </a:r>
            <a:r>
              <a:rPr lang="en-US" dirty="0" err="1"/>
              <a:t>navajo</a:t>
            </a:r>
            <a:r>
              <a:rPr lang="en-US" dirty="0"/>
              <a:t>-nation</a:t>
            </a:r>
          </a:p>
        </p:txBody>
      </p:sp>
    </p:spTree>
    <p:extLst>
      <p:ext uri="{BB962C8B-B14F-4D97-AF65-F5344CB8AC3E}">
        <p14:creationId xmlns:p14="http://schemas.microsoft.com/office/powerpoint/2010/main" val="21578515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019CD-2E19-0340-B6CB-638D0E6C2603}"/>
              </a:ext>
            </a:extLst>
          </p:cNvPr>
          <p:cNvSpPr>
            <a:spLocks noGrp="1"/>
          </p:cNvSpPr>
          <p:nvPr>
            <p:ph type="title"/>
          </p:nvPr>
        </p:nvSpPr>
        <p:spPr/>
        <p:txBody>
          <a:bodyPr/>
          <a:lstStyle/>
          <a:p>
            <a:r>
              <a:rPr lang="en-US" dirty="0" err="1"/>
              <a:t>Tdhe</a:t>
            </a:r>
            <a:r>
              <a:rPr lang="en-US" dirty="0"/>
              <a:t> management issues</a:t>
            </a:r>
          </a:p>
        </p:txBody>
      </p:sp>
      <p:sp>
        <p:nvSpPr>
          <p:cNvPr id="3" name="Content Placeholder 2">
            <a:extLst>
              <a:ext uri="{FF2B5EF4-FFF2-40B4-BE49-F238E27FC236}">
                <a16:creationId xmlns:a16="http://schemas.microsoft.com/office/drawing/2014/main" id="{C2079E4C-C483-7040-9436-9D84AC1FCDFE}"/>
              </a:ext>
            </a:extLst>
          </p:cNvPr>
          <p:cNvSpPr>
            <a:spLocks noGrp="1"/>
          </p:cNvSpPr>
          <p:nvPr>
            <p:ph idx="1"/>
          </p:nvPr>
        </p:nvSpPr>
        <p:spPr/>
        <p:txBody>
          <a:bodyPr>
            <a:normAutofit lnSpcReduction="10000"/>
          </a:bodyPr>
          <a:lstStyle/>
          <a:p>
            <a:pPr marL="342900" indent="-342900">
              <a:buFont typeface="Arial"/>
              <a:buChar char="•"/>
            </a:pPr>
            <a:r>
              <a:rPr lang="en-US" sz="2400" dirty="0">
                <a:cs typeface="Minion pro"/>
              </a:rPr>
              <a:t>Determine what will be allowed in units (use, sale, cultivation)</a:t>
            </a:r>
          </a:p>
          <a:p>
            <a:pPr marL="342900" indent="-342900">
              <a:buFont typeface="Arial"/>
              <a:buChar char="•"/>
            </a:pPr>
            <a:r>
              <a:rPr lang="en-US" sz="2400" dirty="0">
                <a:cs typeface="Minion pro"/>
              </a:rPr>
              <a:t>Establish a uniform standard to enforce</a:t>
            </a:r>
          </a:p>
          <a:p>
            <a:pPr marL="342900" indent="-342900">
              <a:buFont typeface="Arial"/>
              <a:buChar char="•"/>
            </a:pPr>
            <a:r>
              <a:rPr lang="en-US" sz="2400" dirty="0">
                <a:cs typeface="Minion pro"/>
              </a:rPr>
              <a:t>Smoking violations</a:t>
            </a:r>
          </a:p>
          <a:p>
            <a:pPr marL="342900" indent="-342900">
              <a:buFont typeface="Arial"/>
              <a:buChar char="•"/>
            </a:pPr>
            <a:r>
              <a:rPr lang="en-US" sz="2400" dirty="0">
                <a:cs typeface="Minion pro"/>
              </a:rPr>
              <a:t>Odors and other nuisances</a:t>
            </a:r>
          </a:p>
          <a:p>
            <a:pPr marL="342900" indent="-342900">
              <a:buFont typeface="Arial"/>
              <a:buChar char="•"/>
            </a:pPr>
            <a:r>
              <a:rPr lang="en-US" sz="2400" dirty="0">
                <a:cs typeface="Minion pro"/>
              </a:rPr>
              <a:t>Behavior</a:t>
            </a:r>
          </a:p>
          <a:p>
            <a:pPr marL="342900" indent="-342900">
              <a:buFont typeface="Arial"/>
              <a:buChar char="•"/>
            </a:pPr>
            <a:r>
              <a:rPr lang="en-US" sz="2400" dirty="0">
                <a:cs typeface="Minion pro"/>
              </a:rPr>
              <a:t>Impact on Unit </a:t>
            </a:r>
          </a:p>
          <a:p>
            <a:pPr marL="800100" lvl="1" indent="-342900">
              <a:buFont typeface="Arial"/>
              <a:buChar char="•"/>
            </a:pPr>
            <a:r>
              <a:rPr lang="en-US" sz="2400" dirty="0">
                <a:cs typeface="Minion pro"/>
              </a:rPr>
              <a:t>Private Cultivation (increased water and electricity usage, weight, wiring issues)</a:t>
            </a:r>
          </a:p>
          <a:p>
            <a:pPr marL="342900" indent="-342900">
              <a:buFont typeface="Arial"/>
              <a:buChar char="•"/>
            </a:pPr>
            <a:r>
              <a:rPr lang="en-US" sz="2400" dirty="0">
                <a:cs typeface="Minion pro"/>
              </a:rPr>
              <a:t> Impact on communities</a:t>
            </a:r>
          </a:p>
          <a:p>
            <a:pPr marL="342900" indent="-342900">
              <a:buFont typeface="Arial"/>
              <a:buChar char="•"/>
            </a:pPr>
            <a:r>
              <a:rPr lang="en-US" sz="2400" dirty="0">
                <a:cs typeface="Minion pro"/>
              </a:rPr>
              <a:t>Commercial Activity in Units</a:t>
            </a:r>
            <a:endParaRPr lang="en-US" dirty="0"/>
          </a:p>
        </p:txBody>
      </p:sp>
    </p:spTree>
    <p:extLst>
      <p:ext uri="{BB962C8B-B14F-4D97-AF65-F5344CB8AC3E}">
        <p14:creationId xmlns:p14="http://schemas.microsoft.com/office/powerpoint/2010/main" val="10533290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F6642-A15E-7141-9FFD-33DCBA040BFF}"/>
              </a:ext>
            </a:extLst>
          </p:cNvPr>
          <p:cNvSpPr>
            <a:spLocks noGrp="1"/>
          </p:cNvSpPr>
          <p:nvPr>
            <p:ph type="title"/>
          </p:nvPr>
        </p:nvSpPr>
        <p:spPr/>
        <p:txBody>
          <a:bodyPr/>
          <a:lstStyle/>
          <a:p>
            <a:r>
              <a:rPr lang="en-US" dirty="0"/>
              <a:t>Hud’s position so far</a:t>
            </a:r>
          </a:p>
        </p:txBody>
      </p:sp>
      <p:sp>
        <p:nvSpPr>
          <p:cNvPr id="3" name="Content Placeholder 2">
            <a:extLst>
              <a:ext uri="{FF2B5EF4-FFF2-40B4-BE49-F238E27FC236}">
                <a16:creationId xmlns:a16="http://schemas.microsoft.com/office/drawing/2014/main" id="{E7E7C82A-FD69-4945-AE20-823737E561CC}"/>
              </a:ext>
            </a:extLst>
          </p:cNvPr>
          <p:cNvSpPr>
            <a:spLocks noGrp="1"/>
          </p:cNvSpPr>
          <p:nvPr>
            <p:ph idx="1"/>
          </p:nvPr>
        </p:nvSpPr>
        <p:spPr/>
        <p:txBody>
          <a:bodyPr/>
          <a:lstStyle/>
          <a:p>
            <a:pPr marL="342900" indent="-342900">
              <a:buFont typeface="Arial"/>
              <a:buChar char="•"/>
            </a:pPr>
            <a:r>
              <a:rPr lang="en-US" sz="2400" dirty="0">
                <a:cs typeface="Minion pro"/>
              </a:rPr>
              <a:t>September 24, 1999 Memo</a:t>
            </a:r>
          </a:p>
          <a:p>
            <a:pPr marL="800100" lvl="1" indent="-342900">
              <a:buFont typeface="Arial"/>
              <a:buChar char="•"/>
            </a:pPr>
            <a:r>
              <a:rPr lang="en-US" sz="2400" dirty="0">
                <a:cs typeface="Minion pro"/>
              </a:rPr>
              <a:t>Medical Use of Marijuana in Public Housing</a:t>
            </a:r>
          </a:p>
          <a:p>
            <a:pPr marL="342900" indent="-342900">
              <a:buFont typeface="Arial"/>
              <a:buChar char="•"/>
            </a:pPr>
            <a:r>
              <a:rPr lang="en-US" sz="2400" dirty="0">
                <a:cs typeface="Minion pro"/>
              </a:rPr>
              <a:t>January 20, 2011 Memo</a:t>
            </a:r>
          </a:p>
          <a:p>
            <a:pPr marL="800100" lvl="1" indent="-342900">
              <a:buFont typeface="Arial"/>
              <a:buChar char="•"/>
            </a:pPr>
            <a:r>
              <a:rPr lang="en-US" sz="2400" dirty="0">
                <a:cs typeface="Minion pro"/>
              </a:rPr>
              <a:t>Medical Use of Marijuana and Reasonable Accommodation in Federal Public and Assisted Housing</a:t>
            </a:r>
          </a:p>
          <a:p>
            <a:pPr marL="342900" indent="-342900">
              <a:buFont typeface="Arial"/>
              <a:buChar char="•"/>
            </a:pPr>
            <a:r>
              <a:rPr lang="en-US" sz="2400" dirty="0">
                <a:cs typeface="Minion pro"/>
              </a:rPr>
              <a:t>February 10, 2011 Memo</a:t>
            </a:r>
          </a:p>
          <a:p>
            <a:pPr marL="800100" lvl="1" indent="-342900">
              <a:buFont typeface="Arial"/>
              <a:buChar char="•"/>
            </a:pPr>
            <a:r>
              <a:rPr lang="en-US" sz="2400" dirty="0">
                <a:cs typeface="Minion pro"/>
              </a:rPr>
              <a:t>Medical Marijuana Use in Public Housing and Housing Choice Voucher Program</a:t>
            </a:r>
          </a:p>
          <a:p>
            <a:pPr marL="342900" indent="-342900">
              <a:buFont typeface="Arial"/>
              <a:buChar char="•"/>
            </a:pPr>
            <a:r>
              <a:rPr lang="en-US" sz="2400" dirty="0">
                <a:cs typeface="Minion pro"/>
              </a:rPr>
              <a:t>December 29, 2014 Memo</a:t>
            </a:r>
          </a:p>
          <a:p>
            <a:pPr marL="800100" lvl="1" indent="-342900">
              <a:buFont typeface="Arial"/>
              <a:buChar char="•"/>
            </a:pPr>
            <a:r>
              <a:rPr lang="en-US" sz="2400" dirty="0">
                <a:cs typeface="Minion pro"/>
              </a:rPr>
              <a:t>Use of Marijuana in Multifamily Assisted Properties</a:t>
            </a:r>
            <a:endParaRPr lang="en-US" dirty="0"/>
          </a:p>
        </p:txBody>
      </p:sp>
    </p:spTree>
    <p:extLst>
      <p:ext uri="{BB962C8B-B14F-4D97-AF65-F5344CB8AC3E}">
        <p14:creationId xmlns:p14="http://schemas.microsoft.com/office/powerpoint/2010/main" val="19382836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0265D-C00B-8E41-9FD7-5F34F2D04D8E}"/>
              </a:ext>
            </a:extLst>
          </p:cNvPr>
          <p:cNvSpPr>
            <a:spLocks noGrp="1"/>
          </p:cNvSpPr>
          <p:nvPr>
            <p:ph type="title"/>
          </p:nvPr>
        </p:nvSpPr>
        <p:spPr/>
        <p:txBody>
          <a:bodyPr/>
          <a:lstStyle/>
          <a:p>
            <a:r>
              <a:rPr lang="en-US" dirty="0"/>
              <a:t>Hud’s position so far</a:t>
            </a:r>
          </a:p>
        </p:txBody>
      </p:sp>
      <p:sp>
        <p:nvSpPr>
          <p:cNvPr id="3" name="Content Placeholder 2">
            <a:extLst>
              <a:ext uri="{FF2B5EF4-FFF2-40B4-BE49-F238E27FC236}">
                <a16:creationId xmlns:a16="http://schemas.microsoft.com/office/drawing/2014/main" id="{83D53983-93E4-7740-826D-23E568D1C1AC}"/>
              </a:ext>
            </a:extLst>
          </p:cNvPr>
          <p:cNvSpPr>
            <a:spLocks noGrp="1"/>
          </p:cNvSpPr>
          <p:nvPr>
            <p:ph idx="1"/>
          </p:nvPr>
        </p:nvSpPr>
        <p:spPr/>
        <p:txBody>
          <a:bodyPr/>
          <a:lstStyle/>
          <a:p>
            <a:pPr marL="457200" indent="-457200">
              <a:buFont typeface="Arial"/>
              <a:buChar char="•"/>
            </a:pPr>
            <a:r>
              <a:rPr lang="en-US" sz="2400" dirty="0">
                <a:cs typeface="Arial" panose="020B0604020202020204" pitchFamily="34" charset="0"/>
              </a:rPr>
              <a:t>Manufacture, distribution or possession of marijuana is a federal criminal offense</a:t>
            </a:r>
          </a:p>
          <a:p>
            <a:endParaRPr lang="en-US" sz="2400" dirty="0">
              <a:cs typeface="Arial" panose="020B0604020202020204" pitchFamily="34" charset="0"/>
            </a:endParaRPr>
          </a:p>
          <a:p>
            <a:pPr marL="457200" indent="-457200">
              <a:buFont typeface="Arial"/>
              <a:buChar char="•"/>
            </a:pPr>
            <a:r>
              <a:rPr lang="en-US" sz="2400" dirty="0">
                <a:cs typeface="Arial" panose="020B0604020202020204" pitchFamily="34" charset="0"/>
              </a:rPr>
              <a:t>None of the opinions specifically cover NAHASDA  </a:t>
            </a:r>
          </a:p>
          <a:p>
            <a:endParaRPr lang="en-US" sz="2400" dirty="0">
              <a:cs typeface="Arial" panose="020B0604020202020204" pitchFamily="34" charset="0"/>
            </a:endParaRPr>
          </a:p>
          <a:p>
            <a:pPr marL="457200" indent="-457200">
              <a:buFont typeface="Arial"/>
              <a:buChar char="•"/>
            </a:pPr>
            <a:r>
              <a:rPr lang="en-US" sz="2400" dirty="0">
                <a:cs typeface="Arial" panose="020B0604020202020204" pitchFamily="34" charset="0"/>
              </a:rPr>
              <a:t>HUD relies on Quality Housing and Work Responsibility Act of 1998 (QHWRA) as authority</a:t>
            </a:r>
          </a:p>
          <a:p>
            <a:pPr marL="0" indent="0">
              <a:buNone/>
            </a:pPr>
            <a:endParaRPr lang="en-US" dirty="0"/>
          </a:p>
        </p:txBody>
      </p:sp>
    </p:spTree>
    <p:extLst>
      <p:ext uri="{BB962C8B-B14F-4D97-AF65-F5344CB8AC3E}">
        <p14:creationId xmlns:p14="http://schemas.microsoft.com/office/powerpoint/2010/main" val="32069090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F20BC-2290-4445-AD3A-F16047B58B0C}"/>
              </a:ext>
            </a:extLst>
          </p:cNvPr>
          <p:cNvSpPr>
            <a:spLocks noGrp="1"/>
          </p:cNvSpPr>
          <p:nvPr>
            <p:ph type="title"/>
          </p:nvPr>
        </p:nvSpPr>
        <p:spPr/>
        <p:txBody>
          <a:bodyPr/>
          <a:lstStyle/>
          <a:p>
            <a:r>
              <a:rPr lang="en-US" dirty="0">
                <a:cs typeface="Minion pro"/>
              </a:rPr>
              <a:t>QHWRA and Admission</a:t>
            </a:r>
            <a:endParaRPr lang="en-US" dirty="0"/>
          </a:p>
        </p:txBody>
      </p:sp>
      <p:sp>
        <p:nvSpPr>
          <p:cNvPr id="3" name="Content Placeholder 2">
            <a:extLst>
              <a:ext uri="{FF2B5EF4-FFF2-40B4-BE49-F238E27FC236}">
                <a16:creationId xmlns:a16="http://schemas.microsoft.com/office/drawing/2014/main" id="{CE68A5C7-30C6-5540-9267-B5C9DEC35552}"/>
              </a:ext>
            </a:extLst>
          </p:cNvPr>
          <p:cNvSpPr>
            <a:spLocks noGrp="1"/>
          </p:cNvSpPr>
          <p:nvPr>
            <p:ph idx="1"/>
          </p:nvPr>
        </p:nvSpPr>
        <p:spPr/>
        <p:txBody>
          <a:bodyPr/>
          <a:lstStyle/>
          <a:p>
            <a:pPr marL="342900" indent="-342900">
              <a:buFont typeface="Arial"/>
              <a:buChar char="•"/>
            </a:pPr>
            <a:r>
              <a:rPr lang="en-US" sz="2400" dirty="0"/>
              <a:t>Public Housing Authorities (PHAs) required to deny admission to any household with a member who the owner determines is illegally using a controlled substance, including marijuana</a:t>
            </a:r>
          </a:p>
          <a:p>
            <a:pPr marL="342900" indent="-342900">
              <a:buFont typeface="Arial"/>
              <a:buChar char="•"/>
            </a:pPr>
            <a:r>
              <a:rPr lang="en-US" sz="2400" dirty="0"/>
              <a:t>No discretion for PHAs</a:t>
            </a:r>
          </a:p>
          <a:p>
            <a:pPr marL="342900" indent="-342900">
              <a:buFont typeface="Arial"/>
              <a:buChar char="•"/>
            </a:pPr>
            <a:r>
              <a:rPr lang="en-US" sz="2400" dirty="0"/>
              <a:t>MMJ costs cannot be used as part of medical deduction when calculating rent</a:t>
            </a:r>
          </a:p>
          <a:p>
            <a:pPr marL="342900" indent="-342900">
              <a:buFont typeface="Arial"/>
              <a:buChar char="•"/>
            </a:pPr>
            <a:r>
              <a:rPr lang="en-US" sz="2400" dirty="0"/>
              <a:t>No similar language in NAHASDA</a:t>
            </a:r>
            <a:endParaRPr lang="en-US" dirty="0"/>
          </a:p>
        </p:txBody>
      </p:sp>
    </p:spTree>
    <p:extLst>
      <p:ext uri="{BB962C8B-B14F-4D97-AF65-F5344CB8AC3E}">
        <p14:creationId xmlns:p14="http://schemas.microsoft.com/office/powerpoint/2010/main" val="9285541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90A87-2D22-0C42-9AAF-2DD35D212B91}"/>
              </a:ext>
            </a:extLst>
          </p:cNvPr>
          <p:cNvSpPr>
            <a:spLocks noGrp="1"/>
          </p:cNvSpPr>
          <p:nvPr>
            <p:ph type="title"/>
          </p:nvPr>
        </p:nvSpPr>
        <p:spPr/>
        <p:txBody>
          <a:bodyPr/>
          <a:lstStyle/>
          <a:p>
            <a:r>
              <a:rPr lang="en-US" dirty="0">
                <a:cs typeface="Minion pro"/>
              </a:rPr>
              <a:t>QHWRA and Continued Occupancy</a:t>
            </a:r>
            <a:endParaRPr lang="en-US" dirty="0"/>
          </a:p>
        </p:txBody>
      </p:sp>
      <p:sp>
        <p:nvSpPr>
          <p:cNvPr id="3" name="Content Placeholder 2">
            <a:extLst>
              <a:ext uri="{FF2B5EF4-FFF2-40B4-BE49-F238E27FC236}">
                <a16:creationId xmlns:a16="http://schemas.microsoft.com/office/drawing/2014/main" id="{F78C429C-9857-FD41-8957-2A5B300411CD}"/>
              </a:ext>
            </a:extLst>
          </p:cNvPr>
          <p:cNvSpPr>
            <a:spLocks noGrp="1"/>
          </p:cNvSpPr>
          <p:nvPr>
            <p:ph idx="1"/>
          </p:nvPr>
        </p:nvSpPr>
        <p:spPr/>
        <p:txBody>
          <a:bodyPr>
            <a:normAutofit lnSpcReduction="10000"/>
          </a:bodyPr>
          <a:lstStyle/>
          <a:p>
            <a:pPr marL="342900" indent="-342900">
              <a:buFont typeface="Arial"/>
              <a:buChar char="•"/>
            </a:pPr>
            <a:r>
              <a:rPr lang="en-US" sz="2400" dirty="0"/>
              <a:t>PHA must establish policies which allow for the termination of tenancy for illegal use of marijuana</a:t>
            </a:r>
          </a:p>
          <a:p>
            <a:pPr marL="342900" indent="-342900">
              <a:buFont typeface="Arial"/>
              <a:buChar char="•"/>
            </a:pPr>
            <a:endParaRPr lang="en-US" sz="2400" dirty="0"/>
          </a:p>
          <a:p>
            <a:pPr marL="342900" indent="-342900">
              <a:buFont typeface="Arial"/>
              <a:buChar char="•"/>
            </a:pPr>
            <a:r>
              <a:rPr lang="en-US" sz="2400" dirty="0"/>
              <a:t>Enforcement is discretionary</a:t>
            </a:r>
          </a:p>
          <a:p>
            <a:pPr marL="342900" indent="-342900">
              <a:buFont typeface="Arial"/>
              <a:buChar char="•"/>
            </a:pPr>
            <a:endParaRPr lang="en-US" sz="2400" dirty="0"/>
          </a:p>
          <a:p>
            <a:pPr marL="342900" indent="-342900">
              <a:buFont typeface="Arial"/>
              <a:buChar char="•"/>
            </a:pPr>
            <a:r>
              <a:rPr lang="en-US" sz="2400" dirty="0"/>
              <a:t>Cannot have lease provisions or policies that affirmatively permit occupancy by any member who uses marijuana</a:t>
            </a:r>
          </a:p>
          <a:p>
            <a:r>
              <a:rPr lang="en-US" sz="2400" dirty="0"/>
              <a:t> </a:t>
            </a:r>
          </a:p>
          <a:p>
            <a:pPr marL="342900" indent="-342900">
              <a:buFont typeface="Arial"/>
              <a:buChar char="•"/>
            </a:pPr>
            <a:r>
              <a:rPr lang="en-US" sz="2400" dirty="0"/>
              <a:t>NAHASDA allows for discretionary termination for drug-related criminal activity</a:t>
            </a:r>
          </a:p>
          <a:p>
            <a:endParaRPr lang="en-US" sz="2400" dirty="0"/>
          </a:p>
          <a:p>
            <a:endParaRPr lang="en-US" dirty="0"/>
          </a:p>
        </p:txBody>
      </p:sp>
    </p:spTree>
    <p:extLst>
      <p:ext uri="{BB962C8B-B14F-4D97-AF65-F5344CB8AC3E}">
        <p14:creationId xmlns:p14="http://schemas.microsoft.com/office/powerpoint/2010/main" val="2988164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49E9B-69CB-9940-ABC7-F4A8DDA45C50}"/>
              </a:ext>
            </a:extLst>
          </p:cNvPr>
          <p:cNvSpPr>
            <a:spLocks noGrp="1"/>
          </p:cNvSpPr>
          <p:nvPr>
            <p:ph type="title"/>
          </p:nvPr>
        </p:nvSpPr>
        <p:spPr/>
        <p:txBody>
          <a:bodyPr/>
          <a:lstStyle/>
          <a:p>
            <a:r>
              <a:rPr lang="en-US" dirty="0"/>
              <a:t>Cannabidiol (CBD) </a:t>
            </a:r>
          </a:p>
        </p:txBody>
      </p:sp>
      <p:sp>
        <p:nvSpPr>
          <p:cNvPr id="3" name="Content Placeholder 2">
            <a:extLst>
              <a:ext uri="{FF2B5EF4-FFF2-40B4-BE49-F238E27FC236}">
                <a16:creationId xmlns:a16="http://schemas.microsoft.com/office/drawing/2014/main" id="{8A4A2637-5BC0-EB44-B4C4-AF62D34CBDAA}"/>
              </a:ext>
            </a:extLst>
          </p:cNvPr>
          <p:cNvSpPr>
            <a:spLocks noGrp="1"/>
          </p:cNvSpPr>
          <p:nvPr>
            <p:ph idx="1"/>
          </p:nvPr>
        </p:nvSpPr>
        <p:spPr/>
        <p:txBody>
          <a:bodyPr>
            <a:normAutofit/>
          </a:bodyPr>
          <a:lstStyle/>
          <a:p>
            <a:r>
              <a:rPr lang="en-US" sz="2400" dirty="0"/>
              <a:t>Cannabidiol (CBD) is a compound found in marijuana</a:t>
            </a:r>
          </a:p>
          <a:p>
            <a:r>
              <a:rPr lang="en-US" sz="2400" dirty="0"/>
              <a:t>CBD can be derived from hemp or marijuana </a:t>
            </a:r>
          </a:p>
          <a:p>
            <a:r>
              <a:rPr lang="en-US" sz="2400" i="1" dirty="0"/>
              <a:t>Cannabis Sativa </a:t>
            </a:r>
            <a:r>
              <a:rPr lang="en-US" sz="2400" dirty="0"/>
              <a:t>Plant</a:t>
            </a:r>
          </a:p>
          <a:p>
            <a:pPr lvl="1"/>
            <a:r>
              <a:rPr lang="en-US" sz="2400" dirty="0"/>
              <a:t>Hemp and marijuana are two different varieties </a:t>
            </a:r>
          </a:p>
          <a:p>
            <a:pPr lvl="1"/>
            <a:r>
              <a:rPr lang="en-US" sz="2400" dirty="0"/>
              <a:t>Both naturally produce CBD, along with other cannabinoids </a:t>
            </a:r>
          </a:p>
          <a:p>
            <a:pPr lvl="1"/>
            <a:r>
              <a:rPr lang="en-US" sz="2400" dirty="0"/>
              <a:t>They look the same</a:t>
            </a:r>
          </a:p>
          <a:p>
            <a:pPr lvl="1"/>
            <a:r>
              <a:rPr lang="en-US" sz="2400" dirty="0"/>
              <a:t>Difference is the level of tetrahydrocannabinol (THC)</a:t>
            </a:r>
          </a:p>
          <a:p>
            <a:pPr marL="457200" lvl="1" indent="0">
              <a:buNone/>
            </a:pPr>
            <a:endParaRPr lang="en-US" dirty="0"/>
          </a:p>
        </p:txBody>
      </p:sp>
    </p:spTree>
    <p:extLst>
      <p:ext uri="{BB962C8B-B14F-4D97-AF65-F5344CB8AC3E}">
        <p14:creationId xmlns:p14="http://schemas.microsoft.com/office/powerpoint/2010/main" val="3927285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5B81D-2B48-814D-9B9F-779C461A882C}"/>
              </a:ext>
            </a:extLst>
          </p:cNvPr>
          <p:cNvSpPr>
            <a:spLocks noGrp="1"/>
          </p:cNvSpPr>
          <p:nvPr>
            <p:ph type="title"/>
          </p:nvPr>
        </p:nvSpPr>
        <p:spPr/>
        <p:txBody>
          <a:bodyPr>
            <a:normAutofit/>
          </a:bodyPr>
          <a:lstStyle/>
          <a:p>
            <a:r>
              <a:rPr lang="en-US" dirty="0"/>
              <a:t>Examples from Colorado Public Housing Authorities</a:t>
            </a:r>
          </a:p>
        </p:txBody>
      </p:sp>
      <p:sp>
        <p:nvSpPr>
          <p:cNvPr id="3" name="Content Placeholder 2">
            <a:extLst>
              <a:ext uri="{FF2B5EF4-FFF2-40B4-BE49-F238E27FC236}">
                <a16:creationId xmlns:a16="http://schemas.microsoft.com/office/drawing/2014/main" id="{3854A11E-1CBD-C843-B2E3-1DC81156EED8}"/>
              </a:ext>
            </a:extLst>
          </p:cNvPr>
          <p:cNvSpPr>
            <a:spLocks noGrp="1"/>
          </p:cNvSpPr>
          <p:nvPr>
            <p:ph idx="1"/>
          </p:nvPr>
        </p:nvSpPr>
        <p:spPr/>
        <p:txBody>
          <a:bodyPr>
            <a:normAutofit/>
          </a:bodyPr>
          <a:lstStyle/>
          <a:p>
            <a:r>
              <a:rPr lang="en-US" sz="2400" dirty="0"/>
              <a:t>We represent a diverse group of PHAs who have differing approaches to marijuana in their units. </a:t>
            </a:r>
          </a:p>
          <a:p>
            <a:pPr marL="0" indent="0">
              <a:buNone/>
            </a:pPr>
            <a:endParaRPr lang="en-US" sz="2400" dirty="0"/>
          </a:p>
          <a:p>
            <a:pPr lvl="1"/>
            <a:r>
              <a:rPr lang="en-US" sz="2400" dirty="0"/>
              <a:t>Client in a small and conservation community prohibits all marijuana in their units, including medical. </a:t>
            </a:r>
          </a:p>
          <a:p>
            <a:pPr lvl="1"/>
            <a:r>
              <a:rPr lang="en-US" sz="2400" dirty="0"/>
              <a:t>Client in metro area will evict only when it interferes with the health, safety and right to peaceful enjoyment of other residents.</a:t>
            </a:r>
          </a:p>
          <a:p>
            <a:pPr lvl="1"/>
            <a:r>
              <a:rPr lang="en-US" sz="2400" dirty="0"/>
              <a:t>Client with no smoking policy where smoking marijuana would be a violation that could lead to eviction.  </a:t>
            </a:r>
          </a:p>
          <a:p>
            <a:endParaRPr lang="en-US" dirty="0"/>
          </a:p>
        </p:txBody>
      </p:sp>
    </p:spTree>
    <p:extLst>
      <p:ext uri="{BB962C8B-B14F-4D97-AF65-F5344CB8AC3E}">
        <p14:creationId xmlns:p14="http://schemas.microsoft.com/office/powerpoint/2010/main" val="30151894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3223D-900D-2D44-B332-982D74C507FB}"/>
              </a:ext>
            </a:extLst>
          </p:cNvPr>
          <p:cNvSpPr>
            <a:spLocks noGrp="1"/>
          </p:cNvSpPr>
          <p:nvPr>
            <p:ph type="title"/>
          </p:nvPr>
        </p:nvSpPr>
        <p:spPr/>
        <p:txBody>
          <a:bodyPr/>
          <a:lstStyle/>
          <a:p>
            <a:r>
              <a:rPr lang="en-US" dirty="0"/>
              <a:t>Employment issues</a:t>
            </a:r>
          </a:p>
        </p:txBody>
      </p:sp>
      <p:sp>
        <p:nvSpPr>
          <p:cNvPr id="3" name="Content Placeholder 2">
            <a:extLst>
              <a:ext uri="{FF2B5EF4-FFF2-40B4-BE49-F238E27FC236}">
                <a16:creationId xmlns:a16="http://schemas.microsoft.com/office/drawing/2014/main" id="{3BAE95EC-CC16-134C-9E59-303305918A57}"/>
              </a:ext>
            </a:extLst>
          </p:cNvPr>
          <p:cNvSpPr>
            <a:spLocks noGrp="1"/>
          </p:cNvSpPr>
          <p:nvPr>
            <p:ph idx="1"/>
          </p:nvPr>
        </p:nvSpPr>
        <p:spPr/>
        <p:txBody>
          <a:bodyPr>
            <a:normAutofit/>
          </a:bodyPr>
          <a:lstStyle/>
          <a:p>
            <a:pPr marL="342900" indent="-342900">
              <a:buFont typeface="Arial"/>
              <a:buChar char="•"/>
            </a:pPr>
            <a:r>
              <a:rPr lang="en-US" sz="2400" dirty="0"/>
              <a:t>NAHASDA requires TDHEs to be Drug Free Workplaces</a:t>
            </a:r>
          </a:p>
          <a:p>
            <a:pPr marL="342900" indent="-342900">
              <a:buFont typeface="Arial"/>
              <a:buChar char="•"/>
            </a:pPr>
            <a:r>
              <a:rPr lang="en-US" sz="2400" dirty="0"/>
              <a:t>Potential Conflicts</a:t>
            </a:r>
          </a:p>
          <a:p>
            <a:pPr marL="800100" lvl="1" indent="-342900">
              <a:buFont typeface="Arial"/>
              <a:buChar char="•"/>
            </a:pPr>
            <a:r>
              <a:rPr lang="en-US" sz="2400" dirty="0"/>
              <a:t>Between Tribal Law and TDHE Employment Policy</a:t>
            </a:r>
          </a:p>
          <a:p>
            <a:pPr marL="800100" lvl="1" indent="-342900">
              <a:buFont typeface="Arial"/>
              <a:buChar char="•"/>
            </a:pPr>
            <a:r>
              <a:rPr lang="en-US" sz="2400" dirty="0"/>
              <a:t>Differing standards for employees and tenants</a:t>
            </a:r>
          </a:p>
          <a:p>
            <a:pPr marL="342900" indent="-342900">
              <a:buFont typeface="Arial"/>
              <a:buChar char="•"/>
            </a:pPr>
            <a:r>
              <a:rPr lang="en-US" sz="2400" dirty="0"/>
              <a:t>Harder to enforce because of testing issues</a:t>
            </a:r>
          </a:p>
          <a:p>
            <a:pPr marL="342900" indent="-342900">
              <a:buFont typeface="Arial"/>
              <a:buChar char="•"/>
            </a:pPr>
            <a:r>
              <a:rPr lang="en-US" sz="2400" dirty="0"/>
              <a:t>Colorado Supreme Court case</a:t>
            </a:r>
          </a:p>
          <a:p>
            <a:pPr marL="800100" lvl="1" indent="-342900">
              <a:buFont typeface="Arial"/>
              <a:buChar char="•"/>
            </a:pPr>
            <a:r>
              <a:rPr lang="en-US" sz="2400" i="1" dirty="0"/>
              <a:t>Coats v. Dish Network</a:t>
            </a:r>
          </a:p>
          <a:p>
            <a:pPr marL="800100" lvl="1" indent="-342900">
              <a:buFont typeface="Arial"/>
              <a:buChar char="•"/>
            </a:pPr>
            <a:r>
              <a:rPr lang="en-US" sz="2400" dirty="0"/>
              <a:t>Colorado Supreme Court held that employer zero-tolerance policy can override Colorado MMJ laws</a:t>
            </a:r>
          </a:p>
        </p:txBody>
      </p:sp>
    </p:spTree>
    <p:extLst>
      <p:ext uri="{BB962C8B-B14F-4D97-AF65-F5344CB8AC3E}">
        <p14:creationId xmlns:p14="http://schemas.microsoft.com/office/powerpoint/2010/main" val="15526388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9BC61-F355-744F-AA93-08D8DF684722}"/>
              </a:ext>
            </a:extLst>
          </p:cNvPr>
          <p:cNvSpPr>
            <a:spLocks noGrp="1"/>
          </p:cNvSpPr>
          <p:nvPr>
            <p:ph type="title"/>
          </p:nvPr>
        </p:nvSpPr>
        <p:spPr/>
        <p:txBody>
          <a:bodyPr/>
          <a:lstStyle/>
          <a:p>
            <a:r>
              <a:rPr lang="en-US" dirty="0"/>
              <a:t>2023 and beyond</a:t>
            </a:r>
          </a:p>
        </p:txBody>
      </p:sp>
      <p:sp>
        <p:nvSpPr>
          <p:cNvPr id="3" name="Content Placeholder 2">
            <a:extLst>
              <a:ext uri="{FF2B5EF4-FFF2-40B4-BE49-F238E27FC236}">
                <a16:creationId xmlns:a16="http://schemas.microsoft.com/office/drawing/2014/main" id="{A5BCE92D-F841-2B44-80AB-FD5B60A1E4B5}"/>
              </a:ext>
            </a:extLst>
          </p:cNvPr>
          <p:cNvSpPr>
            <a:spLocks noGrp="1"/>
          </p:cNvSpPr>
          <p:nvPr>
            <p:ph idx="1"/>
          </p:nvPr>
        </p:nvSpPr>
        <p:spPr/>
        <p:txBody>
          <a:bodyPr/>
          <a:lstStyle/>
          <a:p>
            <a:pPr marL="457200" lvl="1" indent="0">
              <a:buNone/>
            </a:pPr>
            <a:endParaRPr lang="en-US" sz="2400" dirty="0"/>
          </a:p>
          <a:p>
            <a:pPr marL="800100" lvl="1" indent="-342900">
              <a:buFont typeface="Arial"/>
              <a:buChar char="•"/>
            </a:pPr>
            <a:r>
              <a:rPr lang="en-US" sz="2400" dirty="0"/>
              <a:t>Federal Law</a:t>
            </a:r>
          </a:p>
          <a:p>
            <a:pPr marL="800100" lvl="1" indent="-342900">
              <a:buFont typeface="Arial"/>
              <a:buChar char="•"/>
            </a:pPr>
            <a:r>
              <a:rPr lang="en-US" sz="2400" dirty="0"/>
              <a:t>Changes to Controlled Substances Act</a:t>
            </a:r>
          </a:p>
          <a:p>
            <a:pPr marL="800100" lvl="1" indent="-342900">
              <a:buFont typeface="Arial"/>
              <a:buChar char="•"/>
            </a:pPr>
            <a:r>
              <a:rPr lang="en-US" sz="2400" dirty="0"/>
              <a:t>New version of Cole Memorandum</a:t>
            </a:r>
          </a:p>
          <a:p>
            <a:pPr marL="800100" lvl="1" indent="-342900">
              <a:buFont typeface="Arial"/>
              <a:buChar char="•"/>
            </a:pPr>
            <a:r>
              <a:rPr lang="en-US" sz="2400" dirty="0"/>
              <a:t>House and Senate bills would need to be re-introduced to move forward</a:t>
            </a:r>
          </a:p>
          <a:p>
            <a:pPr marL="800100" lvl="1" indent="-342900">
              <a:buFont typeface="Arial"/>
              <a:buChar char="•"/>
            </a:pPr>
            <a:endParaRPr lang="en-US" sz="2400" dirty="0"/>
          </a:p>
          <a:p>
            <a:pPr marL="800100" lvl="1" indent="-342900">
              <a:buFont typeface="Arial"/>
              <a:buChar char="•"/>
            </a:pPr>
            <a:r>
              <a:rPr lang="en-US" sz="2400" dirty="0"/>
              <a:t>State Law</a:t>
            </a:r>
          </a:p>
          <a:p>
            <a:pPr marL="800100" lvl="1" indent="-342900">
              <a:buFont typeface="Arial"/>
              <a:buChar char="•"/>
            </a:pPr>
            <a:r>
              <a:rPr lang="en-US" sz="2400" dirty="0"/>
              <a:t>State legalization likely to continue</a:t>
            </a:r>
          </a:p>
          <a:p>
            <a:pPr marL="0" indent="0">
              <a:buNone/>
            </a:pPr>
            <a:endParaRPr lang="en-US" dirty="0"/>
          </a:p>
        </p:txBody>
      </p:sp>
    </p:spTree>
    <p:extLst>
      <p:ext uri="{BB962C8B-B14F-4D97-AF65-F5344CB8AC3E}">
        <p14:creationId xmlns:p14="http://schemas.microsoft.com/office/powerpoint/2010/main" val="16120855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D6F49-0412-2441-8D7B-0B5A5FCC982E}"/>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2C5DE913-3A51-8B47-85A7-38217F3A22A1}"/>
              </a:ext>
            </a:extLst>
          </p:cNvPr>
          <p:cNvSpPr>
            <a:spLocks noGrp="1"/>
          </p:cNvSpPr>
          <p:nvPr>
            <p:ph idx="1"/>
          </p:nvPr>
        </p:nvSpPr>
        <p:spPr/>
        <p:txBody>
          <a:bodyPr/>
          <a:lstStyle/>
          <a:p>
            <a:pPr marL="0" indent="0" algn="ctr">
              <a:buNone/>
            </a:pPr>
            <a:r>
              <a:rPr lang="en-US" dirty="0"/>
              <a:t>Wagenlander &amp; Heisterkamp, LLC</a:t>
            </a:r>
          </a:p>
          <a:p>
            <a:pPr marL="0" indent="0" algn="ctr">
              <a:buNone/>
            </a:pPr>
            <a:r>
              <a:rPr lang="en-US" dirty="0"/>
              <a:t>1700 Broadway, Suite 710</a:t>
            </a:r>
          </a:p>
          <a:p>
            <a:pPr marL="0" indent="0" algn="ctr">
              <a:buNone/>
            </a:pPr>
            <a:r>
              <a:rPr lang="en-US" dirty="0"/>
              <a:t>Denver, CO 80290</a:t>
            </a:r>
          </a:p>
          <a:p>
            <a:pPr marL="0" indent="0" algn="ctr">
              <a:buNone/>
            </a:pPr>
            <a:endParaRPr lang="en-US" dirty="0"/>
          </a:p>
          <a:p>
            <a:pPr marL="0" indent="0" algn="ctr">
              <a:buNone/>
            </a:pPr>
            <a:r>
              <a:rPr lang="en-US" dirty="0">
                <a:hlinkClick r:id="rId2"/>
              </a:rPr>
              <a:t>sylviaw@wagenlander.com</a:t>
            </a:r>
            <a:endParaRPr lang="en-US" dirty="0"/>
          </a:p>
          <a:p>
            <a:pPr marL="0" indent="0" algn="ctr">
              <a:buNone/>
            </a:pPr>
            <a:r>
              <a:rPr lang="en-US" dirty="0">
                <a:hlinkClick r:id="rId3"/>
              </a:rPr>
              <a:t>jonathant@wagenlander.com</a:t>
            </a:r>
            <a:endParaRPr lang="en-US" dirty="0"/>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2010956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6FD08-F766-6346-AA79-6B71141935B2}"/>
              </a:ext>
            </a:extLst>
          </p:cNvPr>
          <p:cNvSpPr>
            <a:spLocks noGrp="1"/>
          </p:cNvSpPr>
          <p:nvPr>
            <p:ph type="title"/>
          </p:nvPr>
        </p:nvSpPr>
        <p:spPr/>
        <p:txBody>
          <a:bodyPr/>
          <a:lstStyle/>
          <a:p>
            <a:r>
              <a:rPr lang="en-US" dirty="0"/>
              <a:t>CBD and Hemp </a:t>
            </a:r>
          </a:p>
        </p:txBody>
      </p:sp>
      <p:sp>
        <p:nvSpPr>
          <p:cNvPr id="3" name="Content Placeholder 2">
            <a:extLst>
              <a:ext uri="{FF2B5EF4-FFF2-40B4-BE49-F238E27FC236}">
                <a16:creationId xmlns:a16="http://schemas.microsoft.com/office/drawing/2014/main" id="{7506FB0F-6B88-104E-AEF2-09A0E09F47F6}"/>
              </a:ext>
            </a:extLst>
          </p:cNvPr>
          <p:cNvSpPr>
            <a:spLocks noGrp="1"/>
          </p:cNvSpPr>
          <p:nvPr>
            <p:ph idx="1"/>
          </p:nvPr>
        </p:nvSpPr>
        <p:spPr/>
        <p:txBody>
          <a:bodyPr>
            <a:normAutofit fontScale="92500" lnSpcReduction="20000"/>
          </a:bodyPr>
          <a:lstStyle/>
          <a:p>
            <a:r>
              <a:rPr lang="en-US" dirty="0"/>
              <a:t>THC is the compound that causes people to get “high.</a:t>
            </a:r>
          </a:p>
          <a:p>
            <a:r>
              <a:rPr lang="en-US" dirty="0"/>
              <a:t>Marijuana plants contain a much higher amount of THC, which can be as high as 30%</a:t>
            </a:r>
          </a:p>
          <a:p>
            <a:r>
              <a:rPr lang="en-US" dirty="0"/>
              <a:t>Hemp has a nearly non-existent amount of THC</a:t>
            </a:r>
          </a:p>
          <a:p>
            <a:pPr lvl="1"/>
            <a:r>
              <a:rPr lang="en-US" dirty="0"/>
              <a:t> Less than 0.3% THC  </a:t>
            </a:r>
          </a:p>
          <a:p>
            <a:r>
              <a:rPr lang="en-US" dirty="0"/>
              <a:t>CBD is marketed in many consumer products:</a:t>
            </a:r>
          </a:p>
          <a:p>
            <a:pPr lvl="1"/>
            <a:r>
              <a:rPr lang="en-US" dirty="0"/>
              <a:t>Foods</a:t>
            </a:r>
          </a:p>
          <a:p>
            <a:pPr lvl="1"/>
            <a:r>
              <a:rPr lang="en-US" dirty="0"/>
              <a:t>Oils</a:t>
            </a:r>
          </a:p>
          <a:p>
            <a:pPr lvl="1"/>
            <a:r>
              <a:rPr lang="en-US" dirty="0"/>
              <a:t>Lotions</a:t>
            </a:r>
          </a:p>
          <a:p>
            <a:pPr lvl="1"/>
            <a:r>
              <a:rPr lang="en-US" dirty="0"/>
              <a:t>Capsules</a:t>
            </a:r>
          </a:p>
          <a:p>
            <a:pPr lvl="1"/>
            <a:r>
              <a:rPr lang="en-US" dirty="0"/>
              <a:t>Cosmetics</a:t>
            </a:r>
          </a:p>
          <a:p>
            <a:r>
              <a:rPr lang="en-US" dirty="0"/>
              <a:t>As with other cannabis types, legality will vary from state to state depending on level of THC</a:t>
            </a:r>
          </a:p>
          <a:p>
            <a:endParaRPr lang="en-US" dirty="0"/>
          </a:p>
        </p:txBody>
      </p:sp>
    </p:spTree>
    <p:extLst>
      <p:ext uri="{BB962C8B-B14F-4D97-AF65-F5344CB8AC3E}">
        <p14:creationId xmlns:p14="http://schemas.microsoft.com/office/powerpoint/2010/main" val="2276953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B56FB-C271-0549-8A6B-A34197129454}"/>
              </a:ext>
            </a:extLst>
          </p:cNvPr>
          <p:cNvSpPr>
            <a:spLocks noGrp="1"/>
          </p:cNvSpPr>
          <p:nvPr>
            <p:ph type="title"/>
          </p:nvPr>
        </p:nvSpPr>
        <p:spPr/>
        <p:txBody>
          <a:bodyPr/>
          <a:lstStyle/>
          <a:p>
            <a:r>
              <a:rPr lang="en-US" dirty="0"/>
              <a:t>Federal farm bills</a:t>
            </a:r>
          </a:p>
        </p:txBody>
      </p:sp>
      <p:sp>
        <p:nvSpPr>
          <p:cNvPr id="3" name="Content Placeholder 2">
            <a:extLst>
              <a:ext uri="{FF2B5EF4-FFF2-40B4-BE49-F238E27FC236}">
                <a16:creationId xmlns:a16="http://schemas.microsoft.com/office/drawing/2014/main" id="{FD6E8A3F-1787-054A-96F7-FA3B6EDEF1E4}"/>
              </a:ext>
            </a:extLst>
          </p:cNvPr>
          <p:cNvSpPr>
            <a:spLocks noGrp="1"/>
          </p:cNvSpPr>
          <p:nvPr>
            <p:ph idx="1"/>
          </p:nvPr>
        </p:nvSpPr>
        <p:spPr/>
        <p:txBody>
          <a:bodyPr>
            <a:normAutofit/>
          </a:bodyPr>
          <a:lstStyle/>
          <a:p>
            <a:pPr marL="742950" lvl="3" indent="-285750">
              <a:buFont typeface="Arial"/>
              <a:buChar char="•"/>
            </a:pPr>
            <a:endParaRPr lang="en-US" sz="2400" b="1" dirty="0">
              <a:solidFill>
                <a:schemeClr val="tx2"/>
              </a:solidFill>
            </a:endParaRPr>
          </a:p>
          <a:p>
            <a:pPr marL="742950" lvl="3" indent="-285750">
              <a:buFont typeface="Arial"/>
              <a:buChar char="•"/>
            </a:pPr>
            <a:r>
              <a:rPr lang="en-US" sz="2400" dirty="0"/>
              <a:t>2014-Allowed states to implement pilot programs growing hemp for academic or agricultural research</a:t>
            </a:r>
          </a:p>
          <a:p>
            <a:pPr marL="742950" lvl="3" indent="-285750">
              <a:buFont typeface="Arial"/>
              <a:buChar char="•"/>
            </a:pPr>
            <a:r>
              <a:rPr lang="en-US" sz="2400" dirty="0"/>
              <a:t>2018-Allows hemp</a:t>
            </a:r>
            <a:r>
              <a:rPr lang="en-US" sz="2400" b="1" dirty="0">
                <a:solidFill>
                  <a:schemeClr val="tx2"/>
                </a:solidFill>
              </a:rPr>
              <a:t> </a:t>
            </a:r>
            <a:r>
              <a:rPr lang="en-US" sz="2400" dirty="0"/>
              <a:t>cultivation with some restrictions. Allows for the transfer of hemp-derived products across state lines for commercial or other purposes. It also puts no restrictions on the sale, transport, or possession of hemp-derived products, so long as those items are produced in a manner consistent with the law.  (Hemp CBD)  </a:t>
            </a:r>
          </a:p>
          <a:p>
            <a:pPr marL="742950" lvl="3" indent="-285750">
              <a:buFont typeface="Arial"/>
              <a:buChar char="•"/>
            </a:pPr>
            <a:r>
              <a:rPr lang="en-US" sz="2400" dirty="0"/>
              <a:t>2019-USDA clarified applicability to Tribes</a:t>
            </a:r>
          </a:p>
        </p:txBody>
      </p:sp>
    </p:spTree>
    <p:extLst>
      <p:ext uri="{BB962C8B-B14F-4D97-AF65-F5344CB8AC3E}">
        <p14:creationId xmlns:p14="http://schemas.microsoft.com/office/powerpoint/2010/main" val="1750519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48C54F-0AD0-DF45-A270-8836D52FD7E3}"/>
              </a:ext>
            </a:extLst>
          </p:cNvPr>
          <p:cNvPicPr>
            <a:picLocks noChangeAspect="1"/>
          </p:cNvPicPr>
          <p:nvPr/>
        </p:nvPicPr>
        <p:blipFill>
          <a:blip r:embed="rId2"/>
          <a:stretch>
            <a:fillRect/>
          </a:stretch>
        </p:blipFill>
        <p:spPr>
          <a:xfrm>
            <a:off x="4536574" y="866274"/>
            <a:ext cx="5016500" cy="5034882"/>
          </a:xfrm>
          <a:prstGeom prst="rect">
            <a:avLst/>
          </a:prstGeom>
        </p:spPr>
      </p:pic>
    </p:spTree>
    <p:extLst>
      <p:ext uri="{BB962C8B-B14F-4D97-AF65-F5344CB8AC3E}">
        <p14:creationId xmlns:p14="http://schemas.microsoft.com/office/powerpoint/2010/main" val="3883836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BF754-C7F1-8646-8A65-7262A51A2F95}"/>
              </a:ext>
            </a:extLst>
          </p:cNvPr>
          <p:cNvSpPr>
            <a:spLocks noGrp="1"/>
          </p:cNvSpPr>
          <p:nvPr>
            <p:ph type="title"/>
          </p:nvPr>
        </p:nvSpPr>
        <p:spPr/>
        <p:txBody>
          <a:bodyPr/>
          <a:lstStyle/>
          <a:p>
            <a:r>
              <a:rPr lang="en-US" dirty="0"/>
              <a:t>Current National Statistics</a:t>
            </a:r>
          </a:p>
        </p:txBody>
      </p:sp>
      <p:sp>
        <p:nvSpPr>
          <p:cNvPr id="3" name="Content Placeholder 2">
            <a:extLst>
              <a:ext uri="{FF2B5EF4-FFF2-40B4-BE49-F238E27FC236}">
                <a16:creationId xmlns:a16="http://schemas.microsoft.com/office/drawing/2014/main" id="{F0C3678A-CEB6-8B47-A265-384869319CF5}"/>
              </a:ext>
            </a:extLst>
          </p:cNvPr>
          <p:cNvSpPr>
            <a:spLocks noGrp="1"/>
          </p:cNvSpPr>
          <p:nvPr>
            <p:ph idx="1"/>
          </p:nvPr>
        </p:nvSpPr>
        <p:spPr/>
        <p:txBody>
          <a:bodyPr>
            <a:noAutofit/>
          </a:bodyPr>
          <a:lstStyle/>
          <a:p>
            <a:pPr fontAlgn="base"/>
            <a:r>
              <a:rPr lang="en-US" sz="2000" dirty="0"/>
              <a:t>As of November, 2022</a:t>
            </a:r>
          </a:p>
          <a:p>
            <a:pPr lvl="1" fontAlgn="base"/>
            <a:r>
              <a:rPr lang="en-US" sz="1800" dirty="0"/>
              <a:t>Recreational </a:t>
            </a:r>
          </a:p>
          <a:p>
            <a:pPr lvl="2" fontAlgn="base"/>
            <a:r>
              <a:rPr lang="en-US" dirty="0"/>
              <a:t>21 states and D.C.  (Maryland and Missouri November 2022)</a:t>
            </a:r>
          </a:p>
          <a:p>
            <a:pPr lvl="1" fontAlgn="base"/>
            <a:r>
              <a:rPr lang="en-US" sz="1800" dirty="0"/>
              <a:t>Medical</a:t>
            </a:r>
          </a:p>
          <a:p>
            <a:pPr lvl="2" fontAlgn="base"/>
            <a:r>
              <a:rPr lang="en-US" dirty="0"/>
              <a:t>39 states and D.C,  </a:t>
            </a:r>
          </a:p>
          <a:p>
            <a:pPr lvl="1" fontAlgn="base"/>
            <a:r>
              <a:rPr lang="en-US" sz="1800" dirty="0"/>
              <a:t>Decriminalized</a:t>
            </a:r>
          </a:p>
          <a:p>
            <a:pPr lvl="2" fontAlgn="base"/>
            <a:r>
              <a:rPr lang="en-US" dirty="0"/>
              <a:t>27 states have partially or fully decriminalized some offenses for possession</a:t>
            </a:r>
          </a:p>
          <a:p>
            <a:pPr lvl="1" fontAlgn="base"/>
            <a:r>
              <a:rPr lang="en-US" sz="1800" dirty="0"/>
              <a:t>CBD with THC Only</a:t>
            </a:r>
          </a:p>
          <a:p>
            <a:pPr lvl="2" fontAlgn="base"/>
            <a:r>
              <a:rPr lang="en-US" dirty="0"/>
              <a:t>7 states</a:t>
            </a:r>
          </a:p>
          <a:p>
            <a:pPr lvl="1" fontAlgn="base"/>
            <a:r>
              <a:rPr lang="en-US" sz="1800" dirty="0"/>
              <a:t>Fully illegal</a:t>
            </a:r>
          </a:p>
          <a:p>
            <a:pPr lvl="2" fontAlgn="base"/>
            <a:r>
              <a:rPr lang="en-US" dirty="0"/>
              <a:t>6 states </a:t>
            </a:r>
          </a:p>
          <a:p>
            <a:pPr marL="0" indent="0">
              <a:buNone/>
            </a:pPr>
            <a:br>
              <a:rPr lang="en-US" sz="2000" dirty="0"/>
            </a:br>
            <a:endParaRPr lang="en-US" sz="2000" dirty="0"/>
          </a:p>
        </p:txBody>
      </p:sp>
    </p:spTree>
    <p:extLst>
      <p:ext uri="{BB962C8B-B14F-4D97-AF65-F5344CB8AC3E}">
        <p14:creationId xmlns:p14="http://schemas.microsoft.com/office/powerpoint/2010/main" val="1883620693"/>
      </p:ext>
    </p:extLst>
  </p:cSld>
  <p:clrMapOvr>
    <a:masterClrMapping/>
  </p:clrMapOvr>
</p:sld>
</file>

<file path=ppt/theme/theme1.xml><?xml version="1.0" encoding="utf-8"?>
<a:theme xmlns:a="http://schemas.openxmlformats.org/drawingml/2006/main" name="Vapor Trail">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5AD173B26DE943A2358E8B4BA3FE3D" ma:contentTypeVersion="14" ma:contentTypeDescription="Create a new document." ma:contentTypeScope="" ma:versionID="09a8bc3a19ec71b09e2789e7cfbaa70b">
  <xsd:schema xmlns:xsd="http://www.w3.org/2001/XMLSchema" xmlns:xs="http://www.w3.org/2001/XMLSchema" xmlns:p="http://schemas.microsoft.com/office/2006/metadata/properties" xmlns:ns2="96db23fb-6668-4f2b-aaf4-84ff1087ddbb" xmlns:ns3="5d1e7f21-43e9-4a3c-b48c-0a4faadaced9" targetNamespace="http://schemas.microsoft.com/office/2006/metadata/properties" ma:root="true" ma:fieldsID="99e280e9995b51b3dece8793426bb4b3" ns2:_="" ns3:_="">
    <xsd:import namespace="96db23fb-6668-4f2b-aaf4-84ff1087ddbb"/>
    <xsd:import namespace="5d1e7f21-43e9-4a3c-b48c-0a4faadaced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db23fb-6668-4f2b-aaf4-84ff1087dd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4e84032d-d509-4fe6-88de-25e26b17c9e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d1e7f21-43e9-4a3c-b48c-0a4faadaced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220f419-3de3-41a7-b625-c55020a71b1f}" ma:internalName="TaxCatchAll" ma:showField="CatchAllData" ma:web="5d1e7f21-43e9-4a3c-b48c-0a4faadace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6db23fb-6668-4f2b-aaf4-84ff1087ddbb">
      <Terms xmlns="http://schemas.microsoft.com/office/infopath/2007/PartnerControls"/>
    </lcf76f155ced4ddcb4097134ff3c332f>
    <TaxCatchAll xmlns="5d1e7f21-43e9-4a3c-b48c-0a4faadaced9" xsi:nil="true"/>
  </documentManagement>
</p:properties>
</file>

<file path=customXml/itemProps1.xml><?xml version="1.0" encoding="utf-8"?>
<ds:datastoreItem xmlns:ds="http://schemas.openxmlformats.org/officeDocument/2006/customXml" ds:itemID="{C3F54670-8A83-42E1-A900-73A06CFBE7E1}"/>
</file>

<file path=customXml/itemProps2.xml><?xml version="1.0" encoding="utf-8"?>
<ds:datastoreItem xmlns:ds="http://schemas.openxmlformats.org/officeDocument/2006/customXml" ds:itemID="{BEC85EDD-D6AB-4403-B7D4-A36EBE14527E}"/>
</file>

<file path=customXml/itemProps3.xml><?xml version="1.0" encoding="utf-8"?>
<ds:datastoreItem xmlns:ds="http://schemas.openxmlformats.org/officeDocument/2006/customXml" ds:itemID="{09FFEBFD-E369-485A-9011-65C904461F88}"/>
</file>

<file path=docProps/app.xml><?xml version="1.0" encoding="utf-8"?>
<Properties xmlns="http://schemas.openxmlformats.org/officeDocument/2006/extended-properties" xmlns:vt="http://schemas.openxmlformats.org/officeDocument/2006/docPropsVTypes">
  <Template>{277A0060-4A7E-344F-B80D-C67AA73EC59E}tf10001079</Template>
  <TotalTime>884</TotalTime>
  <Words>3171</Words>
  <Application>Microsoft Office PowerPoint</Application>
  <PresentationFormat>Widescreen</PresentationFormat>
  <Paragraphs>373</Paragraphs>
  <Slides>53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Calibri</vt:lpstr>
      <vt:lpstr>Century Gothic</vt:lpstr>
      <vt:lpstr>Vapor Trail</vt:lpstr>
      <vt:lpstr>Legal Update: Marijuana Law IN  Indian Country</vt:lpstr>
      <vt:lpstr>Introductions</vt:lpstr>
      <vt:lpstr>Summary of Presentation</vt:lpstr>
      <vt:lpstr>Cannabis in u.s. Historically </vt:lpstr>
      <vt:lpstr>Cannabidiol (CBD) </vt:lpstr>
      <vt:lpstr>CBD and Hemp </vt:lpstr>
      <vt:lpstr>Federal farm bills</vt:lpstr>
      <vt:lpstr>PowerPoint Presentation</vt:lpstr>
      <vt:lpstr>Current National Statistics</vt:lpstr>
      <vt:lpstr>Tribes</vt:lpstr>
      <vt:lpstr>October 6, 2022  White house announcement</vt:lpstr>
      <vt:lpstr>Numerous bills introduced in congress</vt:lpstr>
      <vt:lpstr>Bills Introduced Recently</vt:lpstr>
      <vt:lpstr>More act continued</vt:lpstr>
      <vt:lpstr>Fy 2023 spending bill</vt:lpstr>
      <vt:lpstr>Other language in draft  FY23 bill</vt:lpstr>
      <vt:lpstr>Cole and Wilkinson memorandums</vt:lpstr>
      <vt:lpstr>Current status of CM &amp; WM</vt:lpstr>
      <vt:lpstr>Enforcement in Indian Country</vt:lpstr>
      <vt:lpstr>Enforcement in Indian country</vt:lpstr>
      <vt:lpstr>Early example of Conflicts of law between State jurisdictions</vt:lpstr>
      <vt:lpstr>Suquamish Tribe</vt:lpstr>
      <vt:lpstr>Other tribes in Washington Signing state Compacts</vt:lpstr>
      <vt:lpstr>Menominee Tribe</vt:lpstr>
      <vt:lpstr>Menominee Tribe</vt:lpstr>
      <vt:lpstr>Menominee Tribe</vt:lpstr>
      <vt:lpstr>Menominee Tribe</vt:lpstr>
      <vt:lpstr>U.S. District Court Case </vt:lpstr>
      <vt:lpstr>U.S. District Court Case </vt:lpstr>
      <vt:lpstr>Current Status-Menominee Tribe</vt:lpstr>
      <vt:lpstr>Flandreau Santee Sioux-South Dakota</vt:lpstr>
      <vt:lpstr>flandreau</vt:lpstr>
      <vt:lpstr>flandreau</vt:lpstr>
      <vt:lpstr>Current status at Flandreau</vt:lpstr>
      <vt:lpstr>Current status at Flandreau</vt:lpstr>
      <vt:lpstr>Oglala Sioux tribe</vt:lpstr>
      <vt:lpstr>Oglala Sioux Tribe</vt:lpstr>
      <vt:lpstr>California tribes</vt:lpstr>
      <vt:lpstr>California tribes</vt:lpstr>
      <vt:lpstr>California</vt:lpstr>
      <vt:lpstr>New Mexico</vt:lpstr>
      <vt:lpstr>Las Vegas Paiute Tribe</vt:lpstr>
      <vt:lpstr>Other Tribal Activity</vt:lpstr>
      <vt:lpstr>Tribal legalization</vt:lpstr>
      <vt:lpstr>Tdhe management issues</vt:lpstr>
      <vt:lpstr>Hud’s position so far</vt:lpstr>
      <vt:lpstr>Hud’s position so far</vt:lpstr>
      <vt:lpstr>QHWRA and Admission</vt:lpstr>
      <vt:lpstr>QHWRA and Continued Occupancy</vt:lpstr>
      <vt:lpstr>Examples from Colorado Public Housing Authorities</vt:lpstr>
      <vt:lpstr>Employment issues</vt:lpstr>
      <vt:lpstr>2023 and beyond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Update on Marijuana Law in Indian Country</dc:title>
  <dc:creator>Sylvia Wirba</dc:creator>
  <cp:lastModifiedBy>Ryan Edwards</cp:lastModifiedBy>
  <cp:revision>55</cp:revision>
  <dcterms:created xsi:type="dcterms:W3CDTF">2022-11-30T01:24:21Z</dcterms:created>
  <dcterms:modified xsi:type="dcterms:W3CDTF">2022-12-05T17:08:13Z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0x010100C45AD173B26DE943A2358E8B4BA3FE3D</vt:lpwstr>
  </property>
</Properties>
</file>