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310" r:id="rId3"/>
    <p:sldId id="306" r:id="rId4"/>
    <p:sldId id="315" r:id="rId5"/>
    <p:sldId id="292" r:id="rId6"/>
    <p:sldId id="268" r:id="rId7"/>
    <p:sldId id="302" r:id="rId8"/>
    <p:sldId id="277" r:id="rId9"/>
    <p:sldId id="307" r:id="rId10"/>
    <p:sldId id="283" r:id="rId11"/>
    <p:sldId id="312" r:id="rId12"/>
    <p:sldId id="278" r:id="rId13"/>
    <p:sldId id="311" r:id="rId14"/>
    <p:sldId id="279" r:id="rId15"/>
    <p:sldId id="293" r:id="rId16"/>
    <p:sldId id="309" r:id="rId17"/>
    <p:sldId id="316" r:id="rId18"/>
    <p:sldId id="3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CC0000"/>
    <a:srgbClr val="973A20"/>
    <a:srgbClr val="79112D"/>
    <a:srgbClr val="224261"/>
    <a:srgbClr val="F5C56E"/>
    <a:srgbClr val="087BB7"/>
    <a:srgbClr val="FFFFFF"/>
    <a:srgbClr val="C84729"/>
    <a:srgbClr val="F3D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28" autoAdjust="0"/>
    <p:restoredTop sz="94660"/>
  </p:normalViewPr>
  <p:slideViewPr>
    <p:cSldViewPr>
      <p:cViewPr varScale="1">
        <p:scale>
          <a:sx n="62" d="100"/>
          <a:sy n="62" d="100"/>
        </p:scale>
        <p:origin x="1704" y="5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46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28557-D08D-42D1-8527-CA6BFBE4C8E5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D3970-2FC8-421A-A6ED-1E4DBC547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78F0D-6104-4631-B9EC-F2551EDA2347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C00A-FD70-43D5-BA3A-0F268CB6F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F9C00A-FD70-43D5-BA3A-0F268CB6F8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7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7200" y="304800"/>
            <a:ext cx="4800600" cy="1752600"/>
          </a:xfrm>
        </p:spPr>
        <p:txBody>
          <a:bodyPr>
            <a:normAutofit/>
          </a:bodyPr>
          <a:lstStyle>
            <a:lvl1pPr>
              <a:defRPr sz="3600" b="1" spc="200" baseline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6477000" cy="685800"/>
          </a:xfrm>
        </p:spPr>
        <p:txBody>
          <a:bodyPr anchor="ctr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Gill Sans MT Condensed" panose="020B0506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2"/>
            <a:ext cx="8534400" cy="4830763"/>
          </a:xfrm>
        </p:spPr>
        <p:txBody>
          <a:bodyPr/>
          <a:lstStyle>
            <a:lvl1pPr>
              <a:defRPr sz="32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1F150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EE4289-AC38-45E6-BF28-ACE07B39048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F98891-39E0-4B27-872B-48A35E643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4289-AC38-45E6-BF28-ACE07B39048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8891-39E0-4B27-872B-48A35E643F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4289-AC38-45E6-BF28-ACE07B39048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8891-39E0-4B27-872B-48A35E643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aihc.net/tribal-housing-assistance-resource-hub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20.rs6.net/tn.jsp?f=001gWtRB32BJYxo2j1bXqQeAHu2PctgfA_ux4ZzK2uiD--LMtMd9HBBUl38iovom2PpEbFGFsb3IObOi8UTzutJdXydktcaQKm2GEkOO6Uv8566PVUIFItcl6V2HaFU7xhkmfWvM6UZ4zjupRllOLPGvA==&amp;c=A7s9Io_mwZcsFV6Ydd1socY82jSgAGV4pOe0bkVscv39twr1SEk3BA==&amp;ch=a97D-wcpRZQRKugBHwbU7DHSRq2CtuupLDE9Ar_tdMD6wsUyjODRQg==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20.rs6.net/tn.jsp?f=001gWtRB32BJYxo2j1bXqQeAHu2PctgfA_ux4ZzK2uiD--LMtMd9HBBUl38iovom2PpEbFGFsb3IObOi8UTzutJdXydktcaQKm2GEkOO6Uv8566PVUIFItcl6V2HaFU7xhkmfWvM6UZ4zjupRllOLPGvA==&amp;c=A7s9Io_mwZcsFV6Ydd1socY82jSgAGV4pOe0bkVscv39twr1SEk3BA==&amp;ch=a97D-wcpRZQRKugBHwbU7DHSRq2CtuupLDE9Ar_tdMD6wsUyjODRQg==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6340477"/>
            <a:ext cx="2209800" cy="365125"/>
          </a:xfrm>
        </p:spPr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0" y="2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B1492E-C07F-402A-92EB-B3A74CBF6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2" y="1295402"/>
            <a:ext cx="3424237" cy="30133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8FACE1-706B-4D6D-A221-C130D9D188AA}"/>
              </a:ext>
            </a:extLst>
          </p:cNvPr>
          <p:cNvSpPr txBox="1"/>
          <p:nvPr/>
        </p:nvSpPr>
        <p:spPr>
          <a:xfrm>
            <a:off x="4831078" y="4648200"/>
            <a:ext cx="32108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Tony Walters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Executive Director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6E8422-1BA9-46DF-9D32-9995E61C99AD}"/>
              </a:ext>
            </a:extLst>
          </p:cNvPr>
          <p:cNvSpPr txBox="1"/>
          <p:nvPr/>
        </p:nvSpPr>
        <p:spPr>
          <a:xfrm>
            <a:off x="838200" y="2362200"/>
            <a:ext cx="3168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will begin at 1:03 Eastern</a:t>
            </a:r>
          </a:p>
        </p:txBody>
      </p:sp>
    </p:spTree>
    <p:extLst>
      <p:ext uri="{BB962C8B-B14F-4D97-AF65-F5344CB8AC3E}">
        <p14:creationId xmlns:p14="http://schemas.microsoft.com/office/powerpoint/2010/main" val="2677203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74750"/>
            <a:ext cx="8610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FY24 Budget/Appropriations Process</a:t>
            </a:r>
          </a:p>
          <a:p>
            <a:pPr marL="0" indent="0" algn="ctr">
              <a:buNone/>
            </a:pPr>
            <a:endParaRPr lang="en-US" sz="12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Biden Administration should release budget in February, now maybe March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NAIHC met with OMB Tribal Liaison Liz </a:t>
            </a:r>
            <a:r>
              <a:rPr lang="en-US" sz="2400" dirty="0" err="1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Congressional Appropriations Timeline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Spring: House/Senate Appropriations Committees hold hearings, get feedback, accept priority letters from Members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Summer: Appropriation bills/text worked on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September 30: Deadline to pass funding 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Allies: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THUD Appropriations Chairs are Senator Schatz and Representative Tom Cole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16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22396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74750"/>
            <a:ext cx="8610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118</a:t>
            </a:r>
            <a:r>
              <a:rPr lang="en-US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Congress Strategy</a:t>
            </a:r>
          </a:p>
          <a:p>
            <a:pPr marL="0" indent="0" algn="ctr">
              <a:buNone/>
            </a:pPr>
            <a:endParaRPr lang="en-US" sz="1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Continue pushing for NAHASDA &amp; More Resources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Moving Legislative Conference back to beginning of year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Congressional Awareness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Aligns better with Budget Cycle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engagement with Regional Housing groups for letter writing campaigns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coordination with NCAI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16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424982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056"/>
            <a:ext cx="8534400" cy="489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Current HUD &amp; ONAP Grants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FY22 ICDBG (annual)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$92M; NOFO Posted July 19;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DEADLINE October 24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Waiting on Awards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FY22 IHBG Competitive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$130M; NOFO Posted July 26;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DEADLINE </a:t>
            </a:r>
            <a:r>
              <a:rPr lang="en-US" sz="2400" b="1" i="1" strike="sngStrik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17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Extended to January 24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Webinars Held November 8 &amp; 9, recordings on HUD/ONAP website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FAQ on HUD/ONAP website, updated December 15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501593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056"/>
            <a:ext cx="8534400" cy="48946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Current Open Comment Periods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HUD 184 Loan Guarantee Proposed Rule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Published in Federal Register on December 21, 2022</a:t>
            </a:r>
          </a:p>
          <a:p>
            <a:pPr lvl="1"/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DEADLINE March 17, 2023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Several Tribal Consultations (regional and national)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at NAIHC Legislative Conference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HUD CDBG-Disaster Recovery program RFI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 that no tribe has received this grant, requests feedback on how to improve program for tribes (policy revisions, fund allocation, etc.) </a:t>
            </a:r>
          </a:p>
          <a:p>
            <a:pPr lvl="1"/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 February 21, 2023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HUD Office of Housing Counseling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 January 26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 Due March 27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4117851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056"/>
            <a:ext cx="8534400" cy="489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Emergency Rental Assistance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ERAP funds expired on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 30, 2022 for tribes who did not receive reallocation</a:t>
            </a:r>
          </a:p>
          <a:p>
            <a:pPr lvl="2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 out Deadline January 30, 2023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 29, 2022 for tribes that did receive reallocation</a:t>
            </a:r>
          </a:p>
          <a:p>
            <a:pPr lvl="2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Quarterly Report for 2022 Q4 due on January 17, 2023</a:t>
            </a:r>
          </a:p>
          <a:p>
            <a:pPr lvl="2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 out deadline April 28, 2023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Closeout Training hosted by Treasury on Tuesday, January 10, 3pm Eastern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Effort to Extend Tribal ERA is a Long Shot, not many moving legislative vehicles, little appetite to extend COVID programs</a:t>
            </a:r>
            <a:endParaRPr lang="en-US" sz="2000" b="1" i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12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18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530774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056"/>
            <a:ext cx="8534400" cy="489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SzPct val="100000"/>
              <a:buNone/>
              <a:tabLst>
                <a:tab pos="457200" algn="l"/>
              </a:tabLst>
            </a:pPr>
            <a:r>
              <a:rPr lang="en-US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Homeowner Assistance Fund</a:t>
            </a:r>
          </a:p>
          <a:p>
            <a:pPr marL="0" indent="0" algn="ctr">
              <a:spcBef>
                <a:spcPts val="0"/>
              </a:spcBef>
              <a:buSzPct val="100000"/>
              <a:buNone/>
              <a:tabLst>
                <a:tab pos="457200" algn="l"/>
              </a:tabLst>
            </a:pPr>
            <a:endParaRPr lang="en-US" sz="1200" b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180 tribes have received HAF plan approval and funds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Approximately 100 tribes </a:t>
            </a: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 have not submitted their HAF plan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NAIHC can help with TTA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 – Treasury funds look unobligated if tribes not submitting plans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do have limited T&amp;TA regarding ERAP &amp; HAF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form, went out in last few NHUs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https://naihc.net/tribal-housing-assistance-resource-hub/</a:t>
            </a: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NAIHC launched webpage to help Native homeowners find ERAP and HAF program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97743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323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NAIHC Legislative Conference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6-7-8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Hilton Capitol Hill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Washington, DC</a:t>
            </a:r>
          </a:p>
          <a:p>
            <a:pPr marL="0" indent="0" algn="ctr">
              <a:buNone/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6: </a:t>
            </a: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Advocacy 101, Legislative Committee, Reception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7: </a:t>
            </a: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AM/PM General Sessions, Panel Discussion,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HUD 184 Proposed Rule Consultation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 8: </a:t>
            </a: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Hill Day, Group Meetings</a:t>
            </a:r>
          </a:p>
          <a:p>
            <a:pPr marL="0" indent="0">
              <a:buNone/>
            </a:pPr>
            <a:endParaRPr lang="en-US" sz="2400" b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Registration Open!</a:t>
            </a: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  <p:pic>
        <p:nvPicPr>
          <p:cNvPr id="1028" name="Picture 4" descr="Registration link for LegisConf23">
            <a:hlinkClick r:id="rId2"/>
            <a:extLst>
              <a:ext uri="{FF2B5EF4-FFF2-40B4-BE49-F238E27FC236}">
                <a16:creationId xmlns:a16="http://schemas.microsoft.com/office/drawing/2014/main" id="{D95AB214-A042-F9B3-F82E-EED4E53E0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56052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339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3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NAIHC Legislative Conference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Pre-Event Advocacy Call/Webinar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Meeting Targets, Committee Structures, Etc.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  <p:pic>
        <p:nvPicPr>
          <p:cNvPr id="1028" name="Picture 4" descr="Registration link for LegisConf23">
            <a:hlinkClick r:id="rId2"/>
            <a:extLst>
              <a:ext uri="{FF2B5EF4-FFF2-40B4-BE49-F238E27FC236}">
                <a16:creationId xmlns:a16="http://schemas.microsoft.com/office/drawing/2014/main" id="{D95AB214-A042-F9B3-F82E-EED4E53E0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56052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95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Open Discussion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2256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BIG UPDATES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118</a:t>
            </a:r>
            <a:r>
              <a:rPr lang="en-US" b="1" baseline="30000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Congress! Still Organizing…</a:t>
            </a:r>
          </a:p>
          <a:p>
            <a:r>
              <a:rPr lang="en-US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NAIHC Board Chair Trip to DC</a:t>
            </a:r>
          </a:p>
          <a:p>
            <a:pPr lvl="1"/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Members, Education/Awareness</a:t>
            </a:r>
          </a:p>
          <a:p>
            <a:r>
              <a:rPr lang="en-US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NAHASDA Update</a:t>
            </a:r>
            <a:endParaRPr lang="en-US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Starts Over</a:t>
            </a:r>
          </a:p>
          <a:p>
            <a:pPr lvl="2"/>
            <a:r>
              <a:rPr lang="en-US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 Senate/Republican House</a:t>
            </a:r>
          </a:p>
          <a:p>
            <a:r>
              <a:rPr lang="en-US" b="1" dirty="0">
                <a:solidFill>
                  <a:srgbClr val="201F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Bills</a:t>
            </a:r>
          </a:p>
          <a:p>
            <a:pPr lvl="1"/>
            <a:endParaRPr lang="en-US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26690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87951"/>
            <a:ext cx="8534400" cy="52684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NAHASDA Reauthorization: </a:t>
            </a:r>
          </a:p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117</a:t>
            </a:r>
            <a:r>
              <a:rPr lang="en-US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Congress Wrap-Up</a:t>
            </a:r>
          </a:p>
          <a:p>
            <a:pPr marL="0" indent="0" algn="ctr">
              <a:buNone/>
            </a:pP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Senate Side: S. 2264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13 bipartisan cosponsors: 9 Dems/4 Republicans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10-year Reauthorization, Includes Hawaiians, Included Tribal Rent provisions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Passed Senate in 2021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House Side: H.R. 5195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 sponsor: Rep. Waters (D-CA)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American Housing &amp; Economic Mobility Act: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S. 1368, H.R. 2768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Sponsors: 7 Dem Senators/14 Dem Representatives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10-year NAHASDA Reauthorization, $2.5 billion in Year 1, Access to Section 8 vouchers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7"/>
            <a:ext cx="2133600" cy="365125"/>
          </a:xfrm>
        </p:spPr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  <a:p>
            <a:endParaRPr lang="en-US" sz="1600" b="1" dirty="0">
              <a:solidFill>
                <a:srgbClr val="F4EA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9835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87951"/>
            <a:ext cx="8534400" cy="52684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NAHASDA Reauthorization: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118</a:t>
            </a:r>
            <a:r>
              <a:rPr lang="en-US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Congress Update</a:t>
            </a:r>
          </a:p>
          <a:p>
            <a:pPr marL="0" indent="0" algn="ctr">
              <a:buNone/>
            </a:pP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NAIHC Chair’s DC Trip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15 Meetings</a:t>
            </a:r>
          </a:p>
          <a:p>
            <a:pPr lvl="2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12 Congressional Offices</a:t>
            </a:r>
          </a:p>
          <a:p>
            <a:pPr lvl="2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Republican Study Committee</a:t>
            </a:r>
          </a:p>
          <a:p>
            <a:pPr lvl="2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0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OMB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Senate Side: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Met with SCIA Majority/Minority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Interested in Similar NAHASDA Bill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House Side: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Met with Chairman McHenry &amp; Republican Financial Services Committee Members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GOAL: Introduction Soon with Companion bills in both chambers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7"/>
            <a:ext cx="2133600" cy="365125"/>
          </a:xfrm>
        </p:spPr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  <a:p>
            <a:endParaRPr lang="en-US" sz="1600" b="1" dirty="0">
              <a:solidFill>
                <a:srgbClr val="F4EA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83384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24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Other Tribal Housing Bills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Tribal Trust Land Homeownership Act, S. 70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bipartisan cosponsors:</a:t>
            </a:r>
          </a:p>
          <a:p>
            <a:pPr lvl="2">
              <a:lnSpc>
                <a:spcPct val="115000"/>
              </a:lnSpc>
              <a:spcBef>
                <a:spcPts val="0"/>
              </a:spcBef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Thune (SD),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Smith (MN), Rounds (SD), Tester (MT)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establish timeframes for Realty/Land Title processes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Introduced January 25, Expected to be included in early SCIA Mark-Up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endParaRPr lang="en-US" sz="2400" b="1" i="1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HUD-VASH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 been included in larger NAHASDA efforts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b="1" i="1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Passed Senate in 2021 as part of NAHASDA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sz="2400" b="1" i="1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49107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9711"/>
            <a:ext cx="8534400" cy="540349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b="1" dirty="0">
                <a:latin typeface="Calibri" panose="020F0502020204030204" pitchFamily="34" charset="0"/>
                <a:cs typeface="Calibri" panose="020F0502020204030204" pitchFamily="34" charset="0"/>
              </a:rPr>
              <a:t>Other Tribal Housing Bills</a:t>
            </a: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51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Native American Rural Homeownership Improvement Act, S. 2092, H.R. 6331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bipartisan cosponsors in Senate: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Smith (MN) and Rounds (SD)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Tester (MT), Thune (SD), Cramer (ND), Schatz (HI), Cortez Masto (NV), Warren (MA), Lujan (NM), Lummis (WY)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 bipartisan cosponsors in House: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Rep. Dusty Johnson (SD), Rep. Leger Fernandez (NM) &amp;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Kahele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(HI),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(KS), Case (HI),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Pocan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(WI)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provide $50M from USDA Single Family Home Loan program to Native CDFIs to provide home loans in tribal communities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Introduced in June, Subcommittee Hearing Held in July 2021 &amp; January 2022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Likely target is the Farm Bill in 118</a:t>
            </a:r>
            <a:r>
              <a:rPr lang="en-US" sz="3600" b="1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Congress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367481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24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Other Tribal Housing Bills</a:t>
            </a:r>
          </a:p>
          <a:p>
            <a:pPr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Native American Direct Loan Improvement Act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Reintroduced, S. 185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 by Senator Rounds (SD) and Senator Tester (MT)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Senate VA Committee Markup late February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Issues Found in GAO Report: GAO-22-104627</a:t>
            </a:r>
          </a:p>
          <a:p>
            <a:pPr lvl="2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180 Loans Between 2012-2021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would</a:t>
            </a:r>
          </a:p>
          <a:p>
            <a:pPr lvl="2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VA NADL Loans for Refinancing</a:t>
            </a:r>
          </a:p>
          <a:p>
            <a:pPr lvl="2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Grants to Tribal Orgs for Outreach</a:t>
            </a:r>
          </a:p>
          <a:p>
            <a:pPr lvl="2">
              <a:lnSpc>
                <a:spcPct val="115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Relending through Native CDFIs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sz="24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66950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33057"/>
            <a:ext cx="8458200" cy="4786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FY23 Appropriations</a:t>
            </a:r>
          </a:p>
          <a:p>
            <a:pPr marL="0" indent="0" algn="ctr">
              <a:buNone/>
            </a:pPr>
            <a:endParaRPr lang="en-US" sz="19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Year FY23 Passed on December 23</a:t>
            </a:r>
            <a:r>
              <a:rPr lang="en-US" sz="2800" baseline="300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 Increase for Tribal Housing programs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IHBG Formula increased to $787 Million (+1.9%)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IHBG Competitive Grant steady at $150 M </a:t>
            </a:r>
          </a:p>
          <a:p>
            <a:pPr lvl="1"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ICDBG increased to $75 M (4%)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Increases Still Keep Tribal Housing Funds below 1998 Adjusted NAHASDA Levels</a:t>
            </a:r>
          </a:p>
          <a:p>
            <a:pPr>
              <a:spcBef>
                <a:spcPts val="0"/>
              </a:spcBef>
              <a:buSzPct val="100000"/>
              <a:tabLst>
                <a:tab pos="457200" algn="l"/>
              </a:tabLst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Percentage of HUD Budget for Tribal Housing Continues to Fall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46862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5293-7E1C-4F3C-8BEF-9D10A32C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D5D5-348F-4DFC-B2ED-F29F0C30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74750"/>
            <a:ext cx="8624082" cy="730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FY23 Final Appropriations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>
                <a:solidFill>
                  <a:srgbClr val="F4EA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-25400" y="-13856"/>
            <a:ext cx="9169400" cy="1080655"/>
          </a:xfrm>
          <a:prstGeom prst="rect">
            <a:avLst/>
          </a:prstGeom>
          <a:solidFill>
            <a:srgbClr val="96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b="1" spc="100" dirty="0">
                <a:solidFill>
                  <a:schemeClr val="bg1"/>
                </a:solidFill>
                <a:ea typeface="+mj-ea"/>
                <a:cs typeface="+mj-cs"/>
              </a:rPr>
              <a:t>NAIHC Legislative Committee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E9E8C-D8B7-1FE5-717F-A27A57F6E51D}"/>
              </a:ext>
            </a:extLst>
          </p:cNvPr>
          <p:cNvSpPr txBox="1"/>
          <p:nvPr/>
        </p:nvSpPr>
        <p:spPr>
          <a:xfrm>
            <a:off x="398980" y="1887020"/>
            <a:ext cx="82878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Indian Housing Block Grant: 	$787M (+$15M)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IHBG Competitive: 		$150M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ICDBG: 				$75M (+2.9M)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TTA: 				$7M 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184 Loan Guarantees:		$5.5M (+$2M)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VI Loan Guarantees: 	$1M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HUD-VASH: 			$7.5M (+$2.5M)</a:t>
            </a: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lang="en-US" sz="2800" dirty="0">
              <a:solidFill>
                <a:srgbClr val="201F1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SzPct val="100000"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FY2023 HUD Budget: $70.5 Billion (+$4.8B, 7.4%)</a:t>
            </a:r>
          </a:p>
        </p:txBody>
      </p:sp>
    </p:spTree>
    <p:extLst>
      <p:ext uri="{BB962C8B-B14F-4D97-AF65-F5344CB8AC3E}">
        <p14:creationId xmlns:p14="http://schemas.microsoft.com/office/powerpoint/2010/main" val="37328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53661</TotalTime>
  <Words>1214</Words>
  <Application>Microsoft Office PowerPoint</Application>
  <PresentationFormat>On-screen Show (4:3)</PresentationFormat>
  <Paragraphs>212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Book</vt:lpstr>
      <vt:lpstr>Gill Sans MT Condensed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 Fischer</dc:creator>
  <cp:lastModifiedBy>Anthony Walters</cp:lastModifiedBy>
  <cp:revision>183</cp:revision>
  <dcterms:created xsi:type="dcterms:W3CDTF">2011-07-15T20:16:17Z</dcterms:created>
  <dcterms:modified xsi:type="dcterms:W3CDTF">2023-02-06T17:29:17Z</dcterms:modified>
</cp:coreProperties>
</file>