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sldIdLst>
    <p:sldId id="256" r:id="rId5"/>
    <p:sldId id="266" r:id="rId6"/>
    <p:sldId id="276" r:id="rId7"/>
    <p:sldId id="267" r:id="rId8"/>
    <p:sldId id="269" r:id="rId9"/>
    <p:sldId id="277" r:id="rId10"/>
    <p:sldId id="279" r:id="rId11"/>
    <p:sldId id="285" r:id="rId12"/>
    <p:sldId id="280" r:id="rId13"/>
    <p:sldId id="281" r:id="rId14"/>
    <p:sldId id="282" r:id="rId15"/>
    <p:sldId id="284" r:id="rId16"/>
    <p:sldId id="283" r:id="rId17"/>
    <p:sldId id="272"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BB8E8"/>
    <a:srgbClr val="2E008B"/>
    <a:srgbClr val="071D4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9EB8BCF-ADFE-4904-8179-D9EB1FD410FA}" v="86" dt="2024-06-21T19:17:25.46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08" autoAdjust="0"/>
    <p:restoredTop sz="94660"/>
  </p:normalViewPr>
  <p:slideViewPr>
    <p:cSldViewPr snapToGrid="0">
      <p:cViewPr varScale="1">
        <p:scale>
          <a:sx n="64" d="100"/>
          <a:sy n="64" d="100"/>
        </p:scale>
        <p:origin x="712"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4" name="Picture Placeholder 31">
            <a:extLst>
              <a:ext uri="{FF2B5EF4-FFF2-40B4-BE49-F238E27FC236}">
                <a16:creationId xmlns:a16="http://schemas.microsoft.com/office/drawing/2014/main" id="{0ED12E1D-8D3A-CA6F-7797-503E2FBDB10F}"/>
              </a:ext>
            </a:extLst>
          </p:cNvPr>
          <p:cNvSpPr>
            <a:spLocks noGrp="1"/>
          </p:cNvSpPr>
          <p:nvPr>
            <p:ph type="pic" sz="quarter" idx="15"/>
          </p:nvPr>
        </p:nvSpPr>
        <p:spPr>
          <a:xfrm>
            <a:off x="4305424" y="1803384"/>
            <a:ext cx="980537" cy="1037296"/>
          </a:xfrm>
          <a:prstGeom prst="rect">
            <a:avLst/>
          </a:prstGeom>
        </p:spPr>
        <p:txBody>
          <a:bodyPr/>
          <a:lstStyle>
            <a:lvl1pPr marL="0" indent="0">
              <a:buNone/>
              <a:defRPr sz="1200">
                <a:latin typeface="Arial" panose="020B0604020202020204" pitchFamily="34" charset="0"/>
                <a:cs typeface="Arial" panose="020B0604020202020204" pitchFamily="34" charset="0"/>
              </a:defRPr>
            </a:lvl1pPr>
          </a:lstStyle>
          <a:p>
            <a:endParaRPr lang="en-US" dirty="0"/>
          </a:p>
        </p:txBody>
      </p:sp>
      <p:sp>
        <p:nvSpPr>
          <p:cNvPr id="15" name="Text Placeholder 35">
            <a:extLst>
              <a:ext uri="{FF2B5EF4-FFF2-40B4-BE49-F238E27FC236}">
                <a16:creationId xmlns:a16="http://schemas.microsoft.com/office/drawing/2014/main" id="{7C4C9DCD-75F7-BF9C-38E5-1C6D9CDAD50C}"/>
              </a:ext>
            </a:extLst>
          </p:cNvPr>
          <p:cNvSpPr>
            <a:spLocks noGrp="1"/>
          </p:cNvSpPr>
          <p:nvPr>
            <p:ph type="body" sz="quarter" idx="16"/>
          </p:nvPr>
        </p:nvSpPr>
        <p:spPr>
          <a:xfrm>
            <a:off x="4305424" y="3001260"/>
            <a:ext cx="2972840" cy="650357"/>
          </a:xfrm>
          <a:prstGeom prst="rect">
            <a:avLst/>
          </a:prstGeom>
        </p:spPr>
        <p:txBody>
          <a:bodyPr/>
          <a:lstStyle>
            <a:lvl1pPr marL="0" indent="0">
              <a:buNone/>
              <a:defRPr sz="900">
                <a:latin typeface="Arial Nova Light" panose="020B0304020202020204" pitchFamily="34" charset="0"/>
              </a:defRPr>
            </a:lvl1pPr>
          </a:lstStyle>
          <a:p>
            <a:pPr lvl="0"/>
            <a:endParaRPr lang="en-US" dirty="0"/>
          </a:p>
        </p:txBody>
      </p:sp>
      <p:sp>
        <p:nvSpPr>
          <p:cNvPr id="16" name="Text Placeholder 39">
            <a:extLst>
              <a:ext uri="{FF2B5EF4-FFF2-40B4-BE49-F238E27FC236}">
                <a16:creationId xmlns:a16="http://schemas.microsoft.com/office/drawing/2014/main" id="{1552A67A-5947-54A2-E379-07523F72FAD5}"/>
              </a:ext>
            </a:extLst>
          </p:cNvPr>
          <p:cNvSpPr>
            <a:spLocks noGrp="1"/>
          </p:cNvSpPr>
          <p:nvPr>
            <p:ph type="body" sz="quarter" idx="17"/>
          </p:nvPr>
        </p:nvSpPr>
        <p:spPr>
          <a:xfrm>
            <a:off x="5420329" y="2438431"/>
            <a:ext cx="1817440" cy="342900"/>
          </a:xfrm>
          <a:prstGeom prst="rect">
            <a:avLst/>
          </a:prstGeom>
        </p:spPr>
        <p:txBody>
          <a:bodyPr/>
          <a:lstStyle>
            <a:lvl1pPr marL="0" indent="0">
              <a:buNone/>
              <a:defRPr sz="1000">
                <a:latin typeface="Arial Nova Light" panose="020B0304020202020204" pitchFamily="34" charset="0"/>
              </a:defRPr>
            </a:lvl1pPr>
          </a:lstStyle>
          <a:p>
            <a:pPr lvl="0"/>
            <a:endParaRPr lang="en-US" dirty="0"/>
          </a:p>
        </p:txBody>
      </p:sp>
      <p:sp>
        <p:nvSpPr>
          <p:cNvPr id="17" name="Text Placeholder 67">
            <a:extLst>
              <a:ext uri="{FF2B5EF4-FFF2-40B4-BE49-F238E27FC236}">
                <a16:creationId xmlns:a16="http://schemas.microsoft.com/office/drawing/2014/main" id="{4BCD23BE-4A81-A022-C684-35AFD111DE1C}"/>
              </a:ext>
            </a:extLst>
          </p:cNvPr>
          <p:cNvSpPr>
            <a:spLocks noGrp="1"/>
          </p:cNvSpPr>
          <p:nvPr>
            <p:ph type="body" sz="quarter" idx="34"/>
          </p:nvPr>
        </p:nvSpPr>
        <p:spPr>
          <a:xfrm>
            <a:off x="5420329" y="2066676"/>
            <a:ext cx="1817443" cy="224684"/>
          </a:xfrm>
          <a:prstGeom prst="rect">
            <a:avLst/>
          </a:prstGeom>
        </p:spPr>
        <p:txBody>
          <a:bodyPr anchor="ctr"/>
          <a:lstStyle>
            <a:lvl1pPr marL="0" indent="0">
              <a:buNone/>
              <a:defRPr sz="1200" b="1" cap="all" baseline="0">
                <a:solidFill>
                  <a:srgbClr val="2E008B"/>
                </a:solidFill>
                <a:latin typeface="Arial Nova" panose="020B0504020202020204" pitchFamily="34" charset="0"/>
              </a:defRPr>
            </a:lvl1pPr>
          </a:lstStyle>
          <a:p>
            <a:pPr lvl="0"/>
            <a:endParaRPr lang="en-US" dirty="0"/>
          </a:p>
        </p:txBody>
      </p:sp>
      <p:sp>
        <p:nvSpPr>
          <p:cNvPr id="18" name="Picture Placeholder 31">
            <a:extLst>
              <a:ext uri="{FF2B5EF4-FFF2-40B4-BE49-F238E27FC236}">
                <a16:creationId xmlns:a16="http://schemas.microsoft.com/office/drawing/2014/main" id="{EB617C6C-7751-220B-BD79-1A61955D29C9}"/>
              </a:ext>
            </a:extLst>
          </p:cNvPr>
          <p:cNvSpPr>
            <a:spLocks noGrp="1"/>
          </p:cNvSpPr>
          <p:nvPr>
            <p:ph type="pic" sz="quarter" idx="35"/>
          </p:nvPr>
        </p:nvSpPr>
        <p:spPr>
          <a:xfrm>
            <a:off x="792325" y="1795099"/>
            <a:ext cx="980537" cy="1037296"/>
          </a:xfrm>
          <a:prstGeom prst="rect">
            <a:avLst/>
          </a:prstGeom>
        </p:spPr>
        <p:txBody>
          <a:bodyPr/>
          <a:lstStyle>
            <a:lvl1pPr marL="0" indent="0">
              <a:buNone/>
              <a:defRPr sz="1200">
                <a:latin typeface="Arial" panose="020B0604020202020204" pitchFamily="34" charset="0"/>
                <a:cs typeface="Arial" panose="020B0604020202020204" pitchFamily="34" charset="0"/>
              </a:defRPr>
            </a:lvl1pPr>
          </a:lstStyle>
          <a:p>
            <a:endParaRPr lang="en-US" dirty="0"/>
          </a:p>
        </p:txBody>
      </p:sp>
      <p:sp>
        <p:nvSpPr>
          <p:cNvPr id="19" name="Text Placeholder 35">
            <a:extLst>
              <a:ext uri="{FF2B5EF4-FFF2-40B4-BE49-F238E27FC236}">
                <a16:creationId xmlns:a16="http://schemas.microsoft.com/office/drawing/2014/main" id="{EA111ABA-6884-763D-B3B0-999874102705}"/>
              </a:ext>
            </a:extLst>
          </p:cNvPr>
          <p:cNvSpPr>
            <a:spLocks noGrp="1"/>
          </p:cNvSpPr>
          <p:nvPr>
            <p:ph type="body" sz="quarter" idx="36"/>
          </p:nvPr>
        </p:nvSpPr>
        <p:spPr>
          <a:xfrm>
            <a:off x="792325" y="3020191"/>
            <a:ext cx="2972840" cy="604209"/>
          </a:xfrm>
          <a:prstGeom prst="rect">
            <a:avLst/>
          </a:prstGeom>
        </p:spPr>
        <p:txBody>
          <a:bodyPr/>
          <a:lstStyle>
            <a:lvl1pPr marL="0" indent="0">
              <a:buNone/>
              <a:defRPr sz="900">
                <a:latin typeface="Arial Nova Light" panose="020B0304020202020204" pitchFamily="34" charset="0"/>
              </a:defRPr>
            </a:lvl1pPr>
          </a:lstStyle>
          <a:p>
            <a:pPr lvl="0"/>
            <a:endParaRPr lang="en-US" dirty="0"/>
          </a:p>
        </p:txBody>
      </p:sp>
      <p:sp>
        <p:nvSpPr>
          <p:cNvPr id="20" name="Text Placeholder 39">
            <a:extLst>
              <a:ext uri="{FF2B5EF4-FFF2-40B4-BE49-F238E27FC236}">
                <a16:creationId xmlns:a16="http://schemas.microsoft.com/office/drawing/2014/main" id="{ACA0CEA1-3F28-5849-3E60-B88FC4312952}"/>
              </a:ext>
            </a:extLst>
          </p:cNvPr>
          <p:cNvSpPr>
            <a:spLocks noGrp="1"/>
          </p:cNvSpPr>
          <p:nvPr>
            <p:ph type="body" sz="quarter" idx="37"/>
          </p:nvPr>
        </p:nvSpPr>
        <p:spPr>
          <a:xfrm>
            <a:off x="1896956" y="2430146"/>
            <a:ext cx="1864816" cy="342900"/>
          </a:xfrm>
          <a:prstGeom prst="rect">
            <a:avLst/>
          </a:prstGeom>
        </p:spPr>
        <p:txBody>
          <a:bodyPr/>
          <a:lstStyle>
            <a:lvl1pPr marL="0" indent="0">
              <a:buNone/>
              <a:defRPr sz="1000">
                <a:latin typeface="Arial Nova Light" panose="020B0304020202020204" pitchFamily="34" charset="0"/>
              </a:defRPr>
            </a:lvl1pPr>
          </a:lstStyle>
          <a:p>
            <a:pPr lvl="0"/>
            <a:endParaRPr lang="en-US" dirty="0"/>
          </a:p>
        </p:txBody>
      </p:sp>
      <p:sp>
        <p:nvSpPr>
          <p:cNvPr id="21" name="Text Placeholder 67">
            <a:extLst>
              <a:ext uri="{FF2B5EF4-FFF2-40B4-BE49-F238E27FC236}">
                <a16:creationId xmlns:a16="http://schemas.microsoft.com/office/drawing/2014/main" id="{A153A5D0-438C-26D8-7CAA-07478C5D3312}"/>
              </a:ext>
            </a:extLst>
          </p:cNvPr>
          <p:cNvSpPr>
            <a:spLocks noGrp="1"/>
          </p:cNvSpPr>
          <p:nvPr>
            <p:ph type="body" sz="quarter" idx="38"/>
          </p:nvPr>
        </p:nvSpPr>
        <p:spPr>
          <a:xfrm>
            <a:off x="1896956" y="2058391"/>
            <a:ext cx="1817443" cy="224684"/>
          </a:xfrm>
          <a:prstGeom prst="rect">
            <a:avLst/>
          </a:prstGeom>
        </p:spPr>
        <p:txBody>
          <a:bodyPr anchor="ctr"/>
          <a:lstStyle>
            <a:lvl1pPr marL="0" indent="0">
              <a:buNone/>
              <a:defRPr sz="1200" b="1" cap="all" baseline="0">
                <a:solidFill>
                  <a:srgbClr val="2E008B"/>
                </a:solidFill>
                <a:latin typeface="Arial Nova" panose="020B0504020202020204" pitchFamily="34" charset="0"/>
              </a:defRPr>
            </a:lvl1pPr>
          </a:lstStyle>
          <a:p>
            <a:pPr lvl="0"/>
            <a:endParaRPr lang="en-US" dirty="0"/>
          </a:p>
        </p:txBody>
      </p:sp>
      <p:sp>
        <p:nvSpPr>
          <p:cNvPr id="22" name="Picture Placeholder 31">
            <a:extLst>
              <a:ext uri="{FF2B5EF4-FFF2-40B4-BE49-F238E27FC236}">
                <a16:creationId xmlns:a16="http://schemas.microsoft.com/office/drawing/2014/main" id="{301E5808-3C27-BC86-BAFF-846766330FAF}"/>
              </a:ext>
            </a:extLst>
          </p:cNvPr>
          <p:cNvSpPr>
            <a:spLocks noGrp="1"/>
          </p:cNvSpPr>
          <p:nvPr>
            <p:ph type="pic" sz="quarter" idx="39"/>
          </p:nvPr>
        </p:nvSpPr>
        <p:spPr>
          <a:xfrm>
            <a:off x="7887518" y="1803384"/>
            <a:ext cx="980537" cy="1037296"/>
          </a:xfrm>
          <a:prstGeom prst="rect">
            <a:avLst/>
          </a:prstGeom>
        </p:spPr>
        <p:txBody>
          <a:bodyPr/>
          <a:lstStyle>
            <a:lvl1pPr marL="0" indent="0">
              <a:buNone/>
              <a:defRPr sz="1200">
                <a:latin typeface="Arial" panose="020B0604020202020204" pitchFamily="34" charset="0"/>
                <a:cs typeface="Arial" panose="020B0604020202020204" pitchFamily="34" charset="0"/>
              </a:defRPr>
            </a:lvl1pPr>
          </a:lstStyle>
          <a:p>
            <a:endParaRPr lang="en-US" dirty="0"/>
          </a:p>
        </p:txBody>
      </p:sp>
      <p:sp>
        <p:nvSpPr>
          <p:cNvPr id="23" name="Text Placeholder 35">
            <a:extLst>
              <a:ext uri="{FF2B5EF4-FFF2-40B4-BE49-F238E27FC236}">
                <a16:creationId xmlns:a16="http://schemas.microsoft.com/office/drawing/2014/main" id="{2EECCAE8-29EA-449B-87DE-56F677EE14E6}"/>
              </a:ext>
            </a:extLst>
          </p:cNvPr>
          <p:cNvSpPr>
            <a:spLocks noGrp="1"/>
          </p:cNvSpPr>
          <p:nvPr>
            <p:ph type="body" sz="quarter" idx="40"/>
          </p:nvPr>
        </p:nvSpPr>
        <p:spPr>
          <a:xfrm>
            <a:off x="7887518" y="3021182"/>
            <a:ext cx="2972840" cy="691570"/>
          </a:xfrm>
          <a:prstGeom prst="rect">
            <a:avLst/>
          </a:prstGeom>
        </p:spPr>
        <p:txBody>
          <a:bodyPr/>
          <a:lstStyle>
            <a:lvl1pPr marL="0" indent="0">
              <a:buNone/>
              <a:defRPr sz="900">
                <a:latin typeface="Arial Nova Light" panose="020B0304020202020204" pitchFamily="34" charset="0"/>
              </a:defRPr>
            </a:lvl1pPr>
          </a:lstStyle>
          <a:p>
            <a:pPr lvl="0"/>
            <a:endParaRPr lang="en-US" dirty="0"/>
          </a:p>
        </p:txBody>
      </p:sp>
      <p:sp>
        <p:nvSpPr>
          <p:cNvPr id="24" name="Text Placeholder 39">
            <a:extLst>
              <a:ext uri="{FF2B5EF4-FFF2-40B4-BE49-F238E27FC236}">
                <a16:creationId xmlns:a16="http://schemas.microsoft.com/office/drawing/2014/main" id="{E4ED38F5-024D-F4F7-8489-51C4CA33D8E4}"/>
              </a:ext>
            </a:extLst>
          </p:cNvPr>
          <p:cNvSpPr>
            <a:spLocks noGrp="1"/>
          </p:cNvSpPr>
          <p:nvPr>
            <p:ph type="body" sz="quarter" idx="41"/>
          </p:nvPr>
        </p:nvSpPr>
        <p:spPr>
          <a:xfrm>
            <a:off x="9033245" y="2438431"/>
            <a:ext cx="1849229" cy="342900"/>
          </a:xfrm>
          <a:prstGeom prst="rect">
            <a:avLst/>
          </a:prstGeom>
        </p:spPr>
        <p:txBody>
          <a:bodyPr/>
          <a:lstStyle>
            <a:lvl1pPr marL="0" indent="0">
              <a:buNone/>
              <a:defRPr sz="1000">
                <a:latin typeface="Arial Nova Light" panose="020B0304020202020204" pitchFamily="34" charset="0"/>
              </a:defRPr>
            </a:lvl1pPr>
          </a:lstStyle>
          <a:p>
            <a:pPr lvl="0"/>
            <a:endParaRPr lang="en-US" dirty="0"/>
          </a:p>
        </p:txBody>
      </p:sp>
      <p:sp>
        <p:nvSpPr>
          <p:cNvPr id="25" name="Text Placeholder 67">
            <a:extLst>
              <a:ext uri="{FF2B5EF4-FFF2-40B4-BE49-F238E27FC236}">
                <a16:creationId xmlns:a16="http://schemas.microsoft.com/office/drawing/2014/main" id="{17C662D5-0F47-3AB8-3657-9DFC793C6199}"/>
              </a:ext>
            </a:extLst>
          </p:cNvPr>
          <p:cNvSpPr>
            <a:spLocks noGrp="1"/>
          </p:cNvSpPr>
          <p:nvPr>
            <p:ph type="body" sz="quarter" idx="42"/>
          </p:nvPr>
        </p:nvSpPr>
        <p:spPr>
          <a:xfrm>
            <a:off x="9033245" y="2066676"/>
            <a:ext cx="1817443" cy="224684"/>
          </a:xfrm>
          <a:prstGeom prst="rect">
            <a:avLst/>
          </a:prstGeom>
        </p:spPr>
        <p:txBody>
          <a:bodyPr anchor="ctr"/>
          <a:lstStyle>
            <a:lvl1pPr marL="0" indent="0">
              <a:buNone/>
              <a:defRPr sz="1200" b="1" cap="all" baseline="0">
                <a:solidFill>
                  <a:srgbClr val="2E008B"/>
                </a:solidFill>
                <a:latin typeface="Arial Nova" panose="020B0504020202020204" pitchFamily="34" charset="0"/>
              </a:defRPr>
            </a:lvl1pPr>
          </a:lstStyle>
          <a:p>
            <a:pPr lvl="0"/>
            <a:endParaRPr lang="en-US" dirty="0"/>
          </a:p>
        </p:txBody>
      </p:sp>
      <p:sp>
        <p:nvSpPr>
          <p:cNvPr id="26" name="Picture Placeholder 31">
            <a:extLst>
              <a:ext uri="{FF2B5EF4-FFF2-40B4-BE49-F238E27FC236}">
                <a16:creationId xmlns:a16="http://schemas.microsoft.com/office/drawing/2014/main" id="{D2F6194D-E9C2-A596-BF78-860910AB20E5}"/>
              </a:ext>
            </a:extLst>
          </p:cNvPr>
          <p:cNvSpPr>
            <a:spLocks noGrp="1"/>
          </p:cNvSpPr>
          <p:nvPr>
            <p:ph type="pic" sz="quarter" idx="43"/>
          </p:nvPr>
        </p:nvSpPr>
        <p:spPr>
          <a:xfrm>
            <a:off x="7919304" y="4118692"/>
            <a:ext cx="980537" cy="1037296"/>
          </a:xfrm>
          <a:prstGeom prst="rect">
            <a:avLst/>
          </a:prstGeom>
        </p:spPr>
        <p:txBody>
          <a:bodyPr/>
          <a:lstStyle>
            <a:lvl1pPr marL="0" indent="0">
              <a:buNone/>
              <a:defRPr sz="1200">
                <a:latin typeface="Arial" panose="020B0604020202020204" pitchFamily="34" charset="0"/>
                <a:cs typeface="Arial" panose="020B0604020202020204" pitchFamily="34" charset="0"/>
              </a:defRPr>
            </a:lvl1pPr>
          </a:lstStyle>
          <a:p>
            <a:endParaRPr lang="en-US" dirty="0"/>
          </a:p>
        </p:txBody>
      </p:sp>
      <p:sp>
        <p:nvSpPr>
          <p:cNvPr id="27" name="Text Placeholder 35">
            <a:extLst>
              <a:ext uri="{FF2B5EF4-FFF2-40B4-BE49-F238E27FC236}">
                <a16:creationId xmlns:a16="http://schemas.microsoft.com/office/drawing/2014/main" id="{2B7498AC-877C-167B-CFFF-B699D0A03B3C}"/>
              </a:ext>
            </a:extLst>
          </p:cNvPr>
          <p:cNvSpPr>
            <a:spLocks noGrp="1"/>
          </p:cNvSpPr>
          <p:nvPr>
            <p:ph type="body" sz="quarter" idx="44"/>
          </p:nvPr>
        </p:nvSpPr>
        <p:spPr>
          <a:xfrm>
            <a:off x="7919304" y="5316568"/>
            <a:ext cx="2972840" cy="621887"/>
          </a:xfrm>
          <a:prstGeom prst="rect">
            <a:avLst/>
          </a:prstGeom>
        </p:spPr>
        <p:txBody>
          <a:bodyPr/>
          <a:lstStyle>
            <a:lvl1pPr marL="0" indent="0">
              <a:buNone/>
              <a:defRPr sz="900">
                <a:latin typeface="Arial Nova Light" panose="020B0304020202020204" pitchFamily="34" charset="0"/>
              </a:defRPr>
            </a:lvl1pPr>
          </a:lstStyle>
          <a:p>
            <a:pPr lvl="0"/>
            <a:endParaRPr lang="en-US" dirty="0"/>
          </a:p>
        </p:txBody>
      </p:sp>
      <p:sp>
        <p:nvSpPr>
          <p:cNvPr id="28" name="Text Placeholder 39">
            <a:extLst>
              <a:ext uri="{FF2B5EF4-FFF2-40B4-BE49-F238E27FC236}">
                <a16:creationId xmlns:a16="http://schemas.microsoft.com/office/drawing/2014/main" id="{3BEC0F24-8392-4401-3B72-49F316E7C818}"/>
              </a:ext>
            </a:extLst>
          </p:cNvPr>
          <p:cNvSpPr>
            <a:spLocks noGrp="1"/>
          </p:cNvSpPr>
          <p:nvPr>
            <p:ph type="body" sz="quarter" idx="45"/>
          </p:nvPr>
        </p:nvSpPr>
        <p:spPr>
          <a:xfrm>
            <a:off x="9065031" y="4753739"/>
            <a:ext cx="1817443" cy="342900"/>
          </a:xfrm>
          <a:prstGeom prst="rect">
            <a:avLst/>
          </a:prstGeom>
        </p:spPr>
        <p:txBody>
          <a:bodyPr/>
          <a:lstStyle>
            <a:lvl1pPr marL="0" indent="0">
              <a:buNone/>
              <a:defRPr sz="1000">
                <a:latin typeface="Arial Nova Light" panose="020B0304020202020204" pitchFamily="34" charset="0"/>
              </a:defRPr>
            </a:lvl1pPr>
          </a:lstStyle>
          <a:p>
            <a:pPr lvl="0"/>
            <a:endParaRPr lang="en-US" dirty="0"/>
          </a:p>
        </p:txBody>
      </p:sp>
      <p:sp>
        <p:nvSpPr>
          <p:cNvPr id="29" name="Text Placeholder 67">
            <a:extLst>
              <a:ext uri="{FF2B5EF4-FFF2-40B4-BE49-F238E27FC236}">
                <a16:creationId xmlns:a16="http://schemas.microsoft.com/office/drawing/2014/main" id="{16982EB4-3130-326D-3773-DD3A26CEC01B}"/>
              </a:ext>
            </a:extLst>
          </p:cNvPr>
          <p:cNvSpPr>
            <a:spLocks noGrp="1"/>
          </p:cNvSpPr>
          <p:nvPr>
            <p:ph type="body" sz="quarter" idx="46"/>
          </p:nvPr>
        </p:nvSpPr>
        <p:spPr>
          <a:xfrm>
            <a:off x="9065031" y="4381984"/>
            <a:ext cx="1817443" cy="224684"/>
          </a:xfrm>
          <a:prstGeom prst="rect">
            <a:avLst/>
          </a:prstGeom>
        </p:spPr>
        <p:txBody>
          <a:bodyPr anchor="ctr"/>
          <a:lstStyle>
            <a:lvl1pPr marL="0" indent="0">
              <a:buNone/>
              <a:defRPr sz="1200" b="1" cap="all" baseline="0">
                <a:solidFill>
                  <a:srgbClr val="2E008B"/>
                </a:solidFill>
                <a:latin typeface="Arial Nova" panose="020B0504020202020204" pitchFamily="34" charset="0"/>
              </a:defRPr>
            </a:lvl1pPr>
          </a:lstStyle>
          <a:p>
            <a:pPr lvl="0"/>
            <a:endParaRPr lang="en-US" dirty="0"/>
          </a:p>
        </p:txBody>
      </p:sp>
      <p:sp>
        <p:nvSpPr>
          <p:cNvPr id="30" name="Picture Placeholder 31">
            <a:extLst>
              <a:ext uri="{FF2B5EF4-FFF2-40B4-BE49-F238E27FC236}">
                <a16:creationId xmlns:a16="http://schemas.microsoft.com/office/drawing/2014/main" id="{FF91D659-D94B-0F62-9ECB-2982E6272DE2}"/>
              </a:ext>
            </a:extLst>
          </p:cNvPr>
          <p:cNvSpPr>
            <a:spLocks noGrp="1"/>
          </p:cNvSpPr>
          <p:nvPr>
            <p:ph type="pic" sz="quarter" idx="47"/>
          </p:nvPr>
        </p:nvSpPr>
        <p:spPr>
          <a:xfrm>
            <a:off x="4305424" y="4118692"/>
            <a:ext cx="980537" cy="1037296"/>
          </a:xfrm>
          <a:prstGeom prst="rect">
            <a:avLst/>
          </a:prstGeom>
        </p:spPr>
        <p:txBody>
          <a:bodyPr/>
          <a:lstStyle>
            <a:lvl1pPr marL="0" indent="0">
              <a:buNone/>
              <a:defRPr sz="1200">
                <a:latin typeface="Arial" panose="020B0604020202020204" pitchFamily="34" charset="0"/>
                <a:cs typeface="Arial" panose="020B0604020202020204" pitchFamily="34" charset="0"/>
              </a:defRPr>
            </a:lvl1pPr>
          </a:lstStyle>
          <a:p>
            <a:endParaRPr lang="en-US" dirty="0"/>
          </a:p>
        </p:txBody>
      </p:sp>
      <p:sp>
        <p:nvSpPr>
          <p:cNvPr id="31" name="Text Placeholder 35">
            <a:extLst>
              <a:ext uri="{FF2B5EF4-FFF2-40B4-BE49-F238E27FC236}">
                <a16:creationId xmlns:a16="http://schemas.microsoft.com/office/drawing/2014/main" id="{70273B15-B34A-939F-F0F1-9ED4E8522BB0}"/>
              </a:ext>
            </a:extLst>
          </p:cNvPr>
          <p:cNvSpPr>
            <a:spLocks noGrp="1"/>
          </p:cNvSpPr>
          <p:nvPr>
            <p:ph type="body" sz="quarter" idx="48"/>
          </p:nvPr>
        </p:nvSpPr>
        <p:spPr>
          <a:xfrm>
            <a:off x="4305424" y="5316568"/>
            <a:ext cx="2972840" cy="621891"/>
          </a:xfrm>
          <a:prstGeom prst="rect">
            <a:avLst/>
          </a:prstGeom>
        </p:spPr>
        <p:txBody>
          <a:bodyPr/>
          <a:lstStyle>
            <a:lvl1pPr marL="0" indent="0">
              <a:buNone/>
              <a:defRPr sz="900">
                <a:latin typeface="Arial Nova Light" panose="020B0304020202020204" pitchFamily="34" charset="0"/>
              </a:defRPr>
            </a:lvl1pPr>
          </a:lstStyle>
          <a:p>
            <a:pPr lvl="0"/>
            <a:endParaRPr lang="en-US" dirty="0"/>
          </a:p>
        </p:txBody>
      </p:sp>
      <p:sp>
        <p:nvSpPr>
          <p:cNvPr id="32" name="Text Placeholder 39">
            <a:extLst>
              <a:ext uri="{FF2B5EF4-FFF2-40B4-BE49-F238E27FC236}">
                <a16:creationId xmlns:a16="http://schemas.microsoft.com/office/drawing/2014/main" id="{EEED11AB-81CD-1A65-B688-6539C619912C}"/>
              </a:ext>
            </a:extLst>
          </p:cNvPr>
          <p:cNvSpPr>
            <a:spLocks noGrp="1"/>
          </p:cNvSpPr>
          <p:nvPr>
            <p:ph type="body" sz="quarter" idx="49"/>
          </p:nvPr>
        </p:nvSpPr>
        <p:spPr>
          <a:xfrm>
            <a:off x="5420329" y="4753739"/>
            <a:ext cx="1817439" cy="342900"/>
          </a:xfrm>
          <a:prstGeom prst="rect">
            <a:avLst/>
          </a:prstGeom>
        </p:spPr>
        <p:txBody>
          <a:bodyPr/>
          <a:lstStyle>
            <a:lvl1pPr marL="0" indent="0">
              <a:buNone/>
              <a:defRPr sz="1000">
                <a:latin typeface="Arial Nova Light" panose="020B0304020202020204" pitchFamily="34" charset="0"/>
              </a:defRPr>
            </a:lvl1pPr>
          </a:lstStyle>
          <a:p>
            <a:pPr lvl="0"/>
            <a:endParaRPr lang="en-US" dirty="0"/>
          </a:p>
        </p:txBody>
      </p:sp>
      <p:sp>
        <p:nvSpPr>
          <p:cNvPr id="33" name="Text Placeholder 67">
            <a:extLst>
              <a:ext uri="{FF2B5EF4-FFF2-40B4-BE49-F238E27FC236}">
                <a16:creationId xmlns:a16="http://schemas.microsoft.com/office/drawing/2014/main" id="{8FF91672-BD92-45AA-F5CB-1F668EEBEF6A}"/>
              </a:ext>
            </a:extLst>
          </p:cNvPr>
          <p:cNvSpPr>
            <a:spLocks noGrp="1"/>
          </p:cNvSpPr>
          <p:nvPr>
            <p:ph type="body" sz="quarter" idx="50"/>
          </p:nvPr>
        </p:nvSpPr>
        <p:spPr>
          <a:xfrm>
            <a:off x="5420329" y="4381984"/>
            <a:ext cx="1817443" cy="224684"/>
          </a:xfrm>
          <a:prstGeom prst="rect">
            <a:avLst/>
          </a:prstGeom>
        </p:spPr>
        <p:txBody>
          <a:bodyPr anchor="ctr"/>
          <a:lstStyle>
            <a:lvl1pPr marL="0" indent="0">
              <a:buNone/>
              <a:defRPr sz="1200" b="1" cap="all" baseline="0">
                <a:solidFill>
                  <a:srgbClr val="2E008B"/>
                </a:solidFill>
                <a:latin typeface="Arial Nova" panose="020B0504020202020204" pitchFamily="34" charset="0"/>
              </a:defRPr>
            </a:lvl1pPr>
          </a:lstStyle>
          <a:p>
            <a:pPr lvl="0"/>
            <a:endParaRPr lang="en-US" dirty="0"/>
          </a:p>
        </p:txBody>
      </p:sp>
      <p:sp>
        <p:nvSpPr>
          <p:cNvPr id="34" name="Picture Placeholder 31">
            <a:extLst>
              <a:ext uri="{FF2B5EF4-FFF2-40B4-BE49-F238E27FC236}">
                <a16:creationId xmlns:a16="http://schemas.microsoft.com/office/drawing/2014/main" id="{72485BEF-EE5A-4420-9B65-0F550D12FB51}"/>
              </a:ext>
            </a:extLst>
          </p:cNvPr>
          <p:cNvSpPr>
            <a:spLocks noGrp="1"/>
          </p:cNvSpPr>
          <p:nvPr>
            <p:ph type="pic" sz="quarter" idx="51"/>
          </p:nvPr>
        </p:nvSpPr>
        <p:spPr>
          <a:xfrm>
            <a:off x="792325" y="4118692"/>
            <a:ext cx="980537" cy="1037296"/>
          </a:xfrm>
          <a:prstGeom prst="rect">
            <a:avLst/>
          </a:prstGeom>
        </p:spPr>
        <p:txBody>
          <a:bodyPr/>
          <a:lstStyle>
            <a:lvl1pPr marL="0" indent="0">
              <a:buNone/>
              <a:defRPr sz="1200">
                <a:latin typeface="Arial" panose="020B0604020202020204" pitchFamily="34" charset="0"/>
                <a:cs typeface="Arial" panose="020B0604020202020204" pitchFamily="34" charset="0"/>
              </a:defRPr>
            </a:lvl1pPr>
          </a:lstStyle>
          <a:p>
            <a:endParaRPr lang="en-US" dirty="0"/>
          </a:p>
        </p:txBody>
      </p:sp>
      <p:sp>
        <p:nvSpPr>
          <p:cNvPr id="35" name="Text Placeholder 35">
            <a:extLst>
              <a:ext uri="{FF2B5EF4-FFF2-40B4-BE49-F238E27FC236}">
                <a16:creationId xmlns:a16="http://schemas.microsoft.com/office/drawing/2014/main" id="{C56A2A65-4A0F-30CA-B411-A1F3B8ACB044}"/>
              </a:ext>
            </a:extLst>
          </p:cNvPr>
          <p:cNvSpPr>
            <a:spLocks noGrp="1"/>
          </p:cNvSpPr>
          <p:nvPr>
            <p:ph type="body" sz="quarter" idx="52"/>
          </p:nvPr>
        </p:nvSpPr>
        <p:spPr>
          <a:xfrm>
            <a:off x="792325" y="5316568"/>
            <a:ext cx="2972840" cy="621893"/>
          </a:xfrm>
          <a:prstGeom prst="rect">
            <a:avLst/>
          </a:prstGeom>
        </p:spPr>
        <p:txBody>
          <a:bodyPr/>
          <a:lstStyle>
            <a:lvl1pPr marL="0" indent="0">
              <a:buNone/>
              <a:defRPr sz="900">
                <a:latin typeface="Arial Nova Light" panose="020B0304020202020204" pitchFamily="34" charset="0"/>
              </a:defRPr>
            </a:lvl1pPr>
          </a:lstStyle>
          <a:p>
            <a:pPr lvl="0"/>
            <a:endParaRPr lang="en-US" dirty="0"/>
          </a:p>
        </p:txBody>
      </p:sp>
      <p:sp>
        <p:nvSpPr>
          <p:cNvPr id="36" name="Text Placeholder 39">
            <a:extLst>
              <a:ext uri="{FF2B5EF4-FFF2-40B4-BE49-F238E27FC236}">
                <a16:creationId xmlns:a16="http://schemas.microsoft.com/office/drawing/2014/main" id="{6E0D0FB2-0E38-5027-2FBE-FD785C644241}"/>
              </a:ext>
            </a:extLst>
          </p:cNvPr>
          <p:cNvSpPr>
            <a:spLocks noGrp="1"/>
          </p:cNvSpPr>
          <p:nvPr>
            <p:ph type="body" sz="quarter" idx="53"/>
          </p:nvPr>
        </p:nvSpPr>
        <p:spPr>
          <a:xfrm>
            <a:off x="1896956" y="4753739"/>
            <a:ext cx="1817443" cy="342900"/>
          </a:xfrm>
          <a:prstGeom prst="rect">
            <a:avLst/>
          </a:prstGeom>
        </p:spPr>
        <p:txBody>
          <a:bodyPr/>
          <a:lstStyle>
            <a:lvl1pPr marL="0" indent="0">
              <a:buNone/>
              <a:defRPr sz="1000">
                <a:latin typeface="Arial Nova Light" panose="020B0304020202020204" pitchFamily="34" charset="0"/>
              </a:defRPr>
            </a:lvl1pPr>
          </a:lstStyle>
          <a:p>
            <a:pPr lvl="0"/>
            <a:endParaRPr lang="en-US" dirty="0"/>
          </a:p>
        </p:txBody>
      </p:sp>
      <p:sp>
        <p:nvSpPr>
          <p:cNvPr id="37" name="Text Placeholder 67">
            <a:extLst>
              <a:ext uri="{FF2B5EF4-FFF2-40B4-BE49-F238E27FC236}">
                <a16:creationId xmlns:a16="http://schemas.microsoft.com/office/drawing/2014/main" id="{501F5BF5-D459-3DDB-D07F-B65428825074}"/>
              </a:ext>
            </a:extLst>
          </p:cNvPr>
          <p:cNvSpPr>
            <a:spLocks noGrp="1"/>
          </p:cNvSpPr>
          <p:nvPr>
            <p:ph type="body" sz="quarter" idx="54"/>
          </p:nvPr>
        </p:nvSpPr>
        <p:spPr>
          <a:xfrm>
            <a:off x="1896956" y="4381984"/>
            <a:ext cx="1817443" cy="224684"/>
          </a:xfrm>
          <a:prstGeom prst="rect">
            <a:avLst/>
          </a:prstGeom>
        </p:spPr>
        <p:txBody>
          <a:bodyPr anchor="ctr"/>
          <a:lstStyle>
            <a:lvl1pPr marL="0" indent="0">
              <a:buNone/>
              <a:defRPr sz="1200" b="1" cap="all" baseline="0">
                <a:solidFill>
                  <a:srgbClr val="2E008B"/>
                </a:solidFill>
                <a:latin typeface="Arial Nova" panose="020B0504020202020204" pitchFamily="34" charset="0"/>
              </a:defRPr>
            </a:lvl1pPr>
          </a:lstStyle>
          <a:p>
            <a:pPr lvl="0"/>
            <a:endParaRPr lang="en-US" dirty="0"/>
          </a:p>
        </p:txBody>
      </p:sp>
    </p:spTree>
    <p:extLst>
      <p:ext uri="{BB962C8B-B14F-4D97-AF65-F5344CB8AC3E}">
        <p14:creationId xmlns:p14="http://schemas.microsoft.com/office/powerpoint/2010/main" val="8547841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7AC74190-A8D9-4080-EE6D-A4D5417C9093}"/>
              </a:ext>
            </a:extLst>
          </p:cNvPr>
          <p:cNvSpPr txBox="1">
            <a:spLocks/>
          </p:cNvSpPr>
          <p:nvPr userDrawn="1"/>
        </p:nvSpPr>
        <p:spPr>
          <a:xfrm>
            <a:off x="365760" y="465685"/>
            <a:ext cx="11430000" cy="73152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71D49"/>
                </a:solidFill>
                <a:latin typeface="Arial Nova" panose="020B0504020202020204" pitchFamily="34" charset="0"/>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3800" b="1" i="0" u="none" strike="noStrike" kern="1200" cap="none" spc="0" normalizeH="0" baseline="0" noProof="0" dirty="0">
              <a:ln>
                <a:noFill/>
              </a:ln>
              <a:solidFill>
                <a:srgbClr val="071D49"/>
              </a:solidFill>
              <a:effectLst/>
              <a:uLnTx/>
              <a:uFillTx/>
              <a:latin typeface="Arial Nova" panose="020B0504020202020204" pitchFamily="34" charset="0"/>
              <a:ea typeface="+mj-ea"/>
              <a:cs typeface="+mj-cs"/>
            </a:endParaRPr>
          </a:p>
        </p:txBody>
      </p:sp>
      <p:sp>
        <p:nvSpPr>
          <p:cNvPr id="8" name="Title 1">
            <a:extLst>
              <a:ext uri="{FF2B5EF4-FFF2-40B4-BE49-F238E27FC236}">
                <a16:creationId xmlns:a16="http://schemas.microsoft.com/office/drawing/2014/main" id="{944EB2E3-B46B-8FB3-5D96-8D203836B245}"/>
              </a:ext>
            </a:extLst>
          </p:cNvPr>
          <p:cNvSpPr>
            <a:spLocks noGrp="1"/>
          </p:cNvSpPr>
          <p:nvPr>
            <p:ph type="title" hasCustomPrompt="1"/>
          </p:nvPr>
        </p:nvSpPr>
        <p:spPr>
          <a:xfrm>
            <a:off x="568570" y="653254"/>
            <a:ext cx="11430000" cy="731520"/>
          </a:xfrm>
          <a:prstGeom prst="rect">
            <a:avLst/>
          </a:prstGeom>
        </p:spPr>
        <p:txBody>
          <a:bodyPr/>
          <a:lstStyle>
            <a:lvl1pPr>
              <a:defRPr sz="3800" b="1">
                <a:solidFill>
                  <a:schemeClr val="accent6"/>
                </a:solidFill>
                <a:latin typeface="Arial Nova" panose="020B0504020202020204" pitchFamily="34" charset="0"/>
              </a:defRPr>
            </a:lvl1pPr>
          </a:lstStyle>
          <a:p>
            <a:r>
              <a:rPr lang="en-US" dirty="0"/>
              <a:t>Title here</a:t>
            </a:r>
          </a:p>
        </p:txBody>
      </p:sp>
    </p:spTree>
    <p:extLst>
      <p:ext uri="{BB962C8B-B14F-4D97-AF65-F5344CB8AC3E}">
        <p14:creationId xmlns:p14="http://schemas.microsoft.com/office/powerpoint/2010/main" val="10465645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2759779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Graphic 6">
            <a:extLst>
              <a:ext uri="{FF2B5EF4-FFF2-40B4-BE49-F238E27FC236}">
                <a16:creationId xmlns:a16="http://schemas.microsoft.com/office/drawing/2014/main" id="{EABFF996-65DB-C690-EFB6-4A063DE14058}"/>
              </a:ext>
            </a:extLst>
          </p:cNvPr>
          <p:cNvPicPr>
            <a:picLocks noChangeAspect="1"/>
          </p:cNvPicPr>
          <p:nvPr userDrawn="1"/>
        </p:nvPicPr>
        <p:blipFill>
          <a:blip r:embed="rId5">
            <a:extLst>
              <a:ext uri="{28A0092B-C50C-407E-A947-70E740481C1C}">
                <a14:useLocalDpi xmlns:a14="http://schemas.microsoft.com/office/drawing/2010/main" val="0"/>
              </a:ext>
            </a:extLst>
          </a:blip>
          <a:srcRect/>
          <a:stretch/>
        </p:blipFill>
        <p:spPr>
          <a:xfrm>
            <a:off x="10782300" y="6473567"/>
            <a:ext cx="731589" cy="251618"/>
          </a:xfrm>
          <a:prstGeom prst="rect">
            <a:avLst/>
          </a:prstGeom>
        </p:spPr>
      </p:pic>
      <p:sp>
        <p:nvSpPr>
          <p:cNvPr id="8" name="TextBox 7">
            <a:extLst>
              <a:ext uri="{FF2B5EF4-FFF2-40B4-BE49-F238E27FC236}">
                <a16:creationId xmlns:a16="http://schemas.microsoft.com/office/drawing/2014/main" id="{8A12764F-46C1-AB7B-34BD-71F44DC38C57}"/>
              </a:ext>
            </a:extLst>
          </p:cNvPr>
          <p:cNvSpPr txBox="1"/>
          <p:nvPr userDrawn="1"/>
        </p:nvSpPr>
        <p:spPr>
          <a:xfrm>
            <a:off x="770964" y="6520146"/>
            <a:ext cx="560294" cy="230832"/>
          </a:xfrm>
          <a:prstGeom prst="rect">
            <a:avLst/>
          </a:prstGeom>
          <a:noFill/>
        </p:spPr>
        <p:txBody>
          <a:bodyPr wrap="square" rtlCol="0">
            <a:spAutoFit/>
          </a:bodyPr>
          <a:lstStyle/>
          <a:p>
            <a:fld id="{13C196FA-083F-4A19-86CB-DADF7C95DEF7}" type="slidenum">
              <a:rPr lang="en-US" sz="900" smtClean="0">
                <a:solidFill>
                  <a:schemeClr val="bg1">
                    <a:lumMod val="50000"/>
                  </a:schemeClr>
                </a:solidFill>
                <a:latin typeface="Arial Nova Light" panose="020B0304020202020204" pitchFamily="34" charset="0"/>
              </a:rPr>
              <a:pPr/>
              <a:t>‹#›</a:t>
            </a:fld>
            <a:endParaRPr lang="en-US" sz="900" dirty="0">
              <a:solidFill>
                <a:schemeClr val="bg1">
                  <a:lumMod val="50000"/>
                </a:schemeClr>
              </a:solidFill>
              <a:latin typeface="Arial Nova Light" panose="020B0304020202020204" pitchFamily="34" charset="0"/>
            </a:endParaRPr>
          </a:p>
        </p:txBody>
      </p:sp>
      <p:sp>
        <p:nvSpPr>
          <p:cNvPr id="9" name="TextBox 8">
            <a:extLst>
              <a:ext uri="{FF2B5EF4-FFF2-40B4-BE49-F238E27FC236}">
                <a16:creationId xmlns:a16="http://schemas.microsoft.com/office/drawing/2014/main" id="{D50710D5-7A9A-B310-9F82-899B6511757C}"/>
              </a:ext>
            </a:extLst>
          </p:cNvPr>
          <p:cNvSpPr txBox="1"/>
          <p:nvPr userDrawn="1"/>
        </p:nvSpPr>
        <p:spPr>
          <a:xfrm>
            <a:off x="1174376" y="6520146"/>
            <a:ext cx="1353671" cy="2308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237811C-BEAA-4929-BCC2-7BC612B53EAB}" type="datetimeFigureOut">
              <a:rPr lang="en-US" sz="900" smtClean="0">
                <a:solidFill>
                  <a:schemeClr val="bg1">
                    <a:lumMod val="50000"/>
                  </a:schemeClr>
                </a:solidFill>
                <a:latin typeface="Arial Nova Light" panose="020B03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6/24/2024</a:t>
            </a:fld>
            <a:endParaRPr lang="en-US" sz="900" dirty="0">
              <a:solidFill>
                <a:schemeClr val="bg1">
                  <a:lumMod val="50000"/>
                </a:schemeClr>
              </a:solidFill>
              <a:latin typeface="Arial Nova Light" panose="020B0304020202020204" pitchFamily="34" charset="0"/>
            </a:endParaRPr>
          </a:p>
        </p:txBody>
      </p:sp>
      <p:sp>
        <p:nvSpPr>
          <p:cNvPr id="10" name="TextBox 9">
            <a:extLst>
              <a:ext uri="{FF2B5EF4-FFF2-40B4-BE49-F238E27FC236}">
                <a16:creationId xmlns:a16="http://schemas.microsoft.com/office/drawing/2014/main" id="{5FFF5B1A-5961-3099-3D12-B208AF2B55AF}"/>
              </a:ext>
            </a:extLst>
          </p:cNvPr>
          <p:cNvSpPr txBox="1"/>
          <p:nvPr userDrawn="1"/>
        </p:nvSpPr>
        <p:spPr>
          <a:xfrm>
            <a:off x="4038600" y="6520146"/>
            <a:ext cx="4114800" cy="230832"/>
          </a:xfrm>
          <a:prstGeom prst="rect">
            <a:avLst/>
          </a:prstGeom>
          <a:noFill/>
        </p:spPr>
        <p:txBody>
          <a:bodyPr wrap="square" rtlCol="0">
            <a:spAutoFit/>
          </a:bodyPr>
          <a:lstStyle/>
          <a:p>
            <a:pPr algn="ctr">
              <a:defRPr/>
            </a:pPr>
            <a:r>
              <a:rPr lang="en-US" sz="900" dirty="0">
                <a:solidFill>
                  <a:schemeClr val="bg1">
                    <a:lumMod val="65000"/>
                  </a:schemeClr>
                </a:solidFill>
                <a:latin typeface="Arial Nova Light" panose="020B0304020202020204" pitchFamily="34" charset="0"/>
              </a:rPr>
              <a:t>PROPRIETARY AND CONFIDENTIAL</a:t>
            </a:r>
          </a:p>
        </p:txBody>
      </p:sp>
      <p:cxnSp>
        <p:nvCxnSpPr>
          <p:cNvPr id="11" name="Straight Connector 10">
            <a:extLst>
              <a:ext uri="{FF2B5EF4-FFF2-40B4-BE49-F238E27FC236}">
                <a16:creationId xmlns:a16="http://schemas.microsoft.com/office/drawing/2014/main" id="{8F5DD5D4-54A3-4D69-2AA3-092A5030BFB3}"/>
              </a:ext>
            </a:extLst>
          </p:cNvPr>
          <p:cNvCxnSpPr/>
          <p:nvPr userDrawn="1"/>
        </p:nvCxnSpPr>
        <p:spPr>
          <a:xfrm flipV="1">
            <a:off x="0" y="6338791"/>
            <a:ext cx="12192000" cy="0"/>
          </a:xfrm>
          <a:prstGeom prst="line">
            <a:avLst/>
          </a:prstGeom>
          <a:ln>
            <a:solidFill>
              <a:schemeClr val="accent5">
                <a:lumMod val="20000"/>
                <a:lumOff val="8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981888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5"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arget="../media/image4.png" Type="http://schemas.openxmlformats.org/officeDocument/2006/relationships/image"/><Relationship Id="rId2" Target="../media/image9.jpeg" Type="http://schemas.openxmlformats.org/officeDocument/2006/relationships/image"/><Relationship Id="rId1" Target="../slideLayouts/slideLayout3.xml" Type="http://schemas.openxmlformats.org/officeDocument/2006/relationships/slideLayout"/></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g"/><Relationship Id="rId1" Type="http://schemas.openxmlformats.org/officeDocument/2006/relationships/slideLayout" Target="../slideLayouts/slideLayout3.xml"/><Relationship Id="rId4" Type="http://schemas.openxmlformats.org/officeDocument/2006/relationships/image" Target="../media/image11.png"/></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www.pathward.com/" TargetMode="Externa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hyperlink" Target="mailto:mpeeler@pathward.com"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8.jpeg"/><Relationship Id="rId1" Type="http://schemas.openxmlformats.org/officeDocument/2006/relationships/slideLayout" Target="../slideLayouts/slideLayout3.xml"/></Relationships>
</file>

<file path=ppt/slides/slide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descr="Solar panels in a field&#10;&#10;Description automatically generated" id="7" name="Picture 6">
            <a:extLst>
              <a:ext uri="{FF2B5EF4-FFF2-40B4-BE49-F238E27FC236}">
                <a16:creationId xmlns:a16="http://schemas.microsoft.com/office/drawing/2014/main" id="{C0D4098C-3F77-1461-7D05-8FF698A36E3B}"/>
              </a:ext>
            </a:extLst>
          </p:cNvPr>
          <p:cNvPicPr>
            <a:picLocks noChangeAspect="1"/>
          </p:cNvPicPr>
          <p:nvPr/>
        </p:nvPicPr>
        <p:blipFill rotWithShape="1">
          <a:blip r:embed="rId2">
            <a:extLst>
              <a:ext uri="{28A0092B-C50C-407E-A947-70E740481C1C}">
                <a14:useLocalDpi xmlns:a14="http://schemas.microsoft.com/office/drawing/2010/main" val="0"/>
              </a:ext>
            </a:extLst>
          </a:blip>
          <a:srcRect b="97" r="30" t="17"/>
          <a:stretch/>
        </p:blipFill>
        <p:spPr>
          <a:xfrm>
            <a:off x="-4" y="-859"/>
            <a:ext cx="12288084" cy="6858858"/>
          </a:xfrm>
          <a:prstGeom prst="rect">
            <a:avLst/>
          </a:prstGeom>
        </p:spPr>
      </p:pic>
      <p:sp>
        <p:nvSpPr>
          <p:cNvPr id="9" name="Freeform: Shape 8">
            <a:extLst>
              <a:ext uri="{FF2B5EF4-FFF2-40B4-BE49-F238E27FC236}">
                <a16:creationId xmlns:a16="http://schemas.microsoft.com/office/drawing/2014/main" id="{A020A914-7924-D002-6A9F-E355D4E4AB0A}"/>
              </a:ext>
            </a:extLst>
          </p:cNvPr>
          <p:cNvSpPr/>
          <p:nvPr/>
        </p:nvSpPr>
        <p:spPr>
          <a:xfrm flipH="1" flipV="1">
            <a:off x="-5" y="-859"/>
            <a:ext cx="7797525" cy="6858857"/>
          </a:xfrm>
          <a:custGeom>
            <a:avLst/>
            <a:gdLst>
              <a:gd fmla="*/ 2823421 w 6261846" name="connsiteX0"/>
              <a:gd fmla="*/ 0 h 6858003" name="connsiteY0"/>
              <a:gd fmla="*/ 6260358 w 6261846" name="connsiteX1"/>
              <a:gd fmla="*/ 0 h 6858003" name="connsiteY1"/>
              <a:gd fmla="*/ 6231137 w 6261846" name="connsiteX2"/>
              <a:gd fmla="*/ 70978 h 6858003" name="connsiteY2"/>
              <a:gd fmla="*/ 6261846 w 6261846" name="connsiteX3"/>
              <a:gd fmla="*/ 3 h 6858003" name="connsiteY3"/>
              <a:gd fmla="*/ 6261846 w 6261846" name="connsiteX4"/>
              <a:gd fmla="*/ 6858003 h 6858003" name="connsiteY4"/>
              <a:gd fmla="*/ 3294528 w 6261846" name="connsiteX5"/>
              <a:gd fmla="*/ 6858003 h 6858003" name="connsiteY5"/>
              <a:gd fmla="*/ 3294529 w 6261846" name="connsiteX6"/>
              <a:gd fmla="*/ 6858000 h 6858003" name="connsiteY6"/>
              <a:gd fmla="*/ 0 w 6261846" name="connsiteX7"/>
              <a:gd fmla="*/ 6858000 h 6858003" name="connsiteY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b="b" l="l" r="r" t="t"/>
            <a:pathLst>
              <a:path h="6858003" w="6261846">
                <a:moveTo>
                  <a:pt x="2823421" y="0"/>
                </a:moveTo>
                <a:lnTo>
                  <a:pt x="6260358" y="0"/>
                </a:lnTo>
                <a:lnTo>
                  <a:pt x="6231137" y="70978"/>
                </a:lnTo>
                <a:lnTo>
                  <a:pt x="6261846" y="3"/>
                </a:lnTo>
                <a:lnTo>
                  <a:pt x="6261846" y="6858003"/>
                </a:lnTo>
                <a:lnTo>
                  <a:pt x="3294528" y="6858003"/>
                </a:lnTo>
                <a:lnTo>
                  <a:pt x="3294529" y="6858000"/>
                </a:lnTo>
                <a:lnTo>
                  <a:pt x="0" y="6858000"/>
                </a:lnTo>
                <a:close/>
              </a:path>
            </a:pathLst>
          </a:custGeom>
          <a:gradFill flip="none" rotWithShape="1">
            <a:gsLst>
              <a:gs pos="98000">
                <a:srgbClr val="E10098">
                  <a:alpha val="72000"/>
                </a:srgbClr>
              </a:gs>
              <a:gs pos="92000">
                <a:srgbClr val="880092">
                  <a:lumMod val="100000"/>
                  <a:alpha val="99000"/>
                </a:srgbClr>
              </a:gs>
              <a:gs pos="69000">
                <a:srgbClr val="2E008B">
                  <a:alpha val="90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endParaRPr dirty="0" lang="en-US"/>
          </a:p>
        </p:txBody>
      </p:sp>
      <p:pic>
        <p:nvPicPr>
          <p:cNvPr descr="A picture containing font, graphics, graphic design, logo&#10;&#10;Description automatically generated" id="10" name="Picture 9">
            <a:extLst>
              <a:ext uri="{FF2B5EF4-FFF2-40B4-BE49-F238E27FC236}">
                <a16:creationId xmlns:a16="http://schemas.microsoft.com/office/drawing/2014/main" id="{BEC51421-484B-412A-4E56-1C17BA205A62}"/>
              </a:ext>
            </a:extLst>
          </p:cNvPr>
          <p:cNvPicPr>
            <a:picLocks noChangeAspect="1"/>
          </p:cNvPicPr>
          <p:nvPr/>
        </p:nvPicPr>
        <p:blipFill>
          <a:blip cstate="print" r:embed="rId3">
            <a:extLst>
              <a:ext uri="{28A0092B-C50C-407E-A947-70E740481C1C}">
                <a14:useLocalDpi xmlns:a14="http://schemas.microsoft.com/office/drawing/2010/main" val="0"/>
              </a:ext>
            </a:extLst>
          </a:blip>
          <a:stretch>
            <a:fillRect/>
          </a:stretch>
        </p:blipFill>
        <p:spPr>
          <a:xfrm>
            <a:off x="933085" y="673760"/>
            <a:ext cx="2045916" cy="703662"/>
          </a:xfrm>
          <a:prstGeom prst="rect">
            <a:avLst/>
          </a:prstGeom>
        </p:spPr>
      </p:pic>
      <p:pic>
        <p:nvPicPr>
          <p:cNvPr id="11" name="Picture 10">
            <a:extLst>
              <a:ext uri="{FF2B5EF4-FFF2-40B4-BE49-F238E27FC236}">
                <a16:creationId xmlns:a16="http://schemas.microsoft.com/office/drawing/2014/main" id="{22E2BF84-2A01-784C-4579-9656D0DDDB7D}"/>
              </a:ext>
            </a:extLst>
          </p:cNvPr>
          <p:cNvPicPr>
            <a:picLocks noChangeAspect="1"/>
          </p:cNvPicPr>
          <p:nvPr/>
        </p:nvPicPr>
        <p:blipFill>
          <a:blip r:embed="rId4"/>
          <a:stretch>
            <a:fillRect/>
          </a:stretch>
        </p:blipFill>
        <p:spPr>
          <a:xfrm>
            <a:off x="610867" y="2337945"/>
            <a:ext cx="201185" cy="237765"/>
          </a:xfrm>
          <a:prstGeom prst="rect">
            <a:avLst/>
          </a:prstGeom>
        </p:spPr>
      </p:pic>
      <p:sp>
        <p:nvSpPr>
          <p:cNvPr id="12" name="TextBox 11">
            <a:extLst>
              <a:ext uri="{FF2B5EF4-FFF2-40B4-BE49-F238E27FC236}">
                <a16:creationId xmlns:a16="http://schemas.microsoft.com/office/drawing/2014/main" id="{70C9D215-ADA0-7BC5-6B1B-2909BF6EE198}"/>
              </a:ext>
            </a:extLst>
          </p:cNvPr>
          <p:cNvSpPr txBox="1"/>
          <p:nvPr/>
        </p:nvSpPr>
        <p:spPr>
          <a:xfrm>
            <a:off x="812052" y="2051181"/>
            <a:ext cx="5127191" cy="3170099"/>
          </a:xfrm>
          <a:prstGeom prst="rect">
            <a:avLst/>
          </a:prstGeom>
          <a:noFill/>
        </p:spPr>
        <p:txBody>
          <a:bodyPr rtlCol="0" wrap="square">
            <a:spAutoFit/>
          </a:bodyPr>
          <a:lstStyle/>
          <a:p>
            <a:r>
              <a:rPr b="1" dirty="0" lang="en-US" sz="4000">
                <a:solidFill>
                  <a:srgbClr val="8BB8E8"/>
                </a:solidFill>
                <a:latin charset="0" panose="020B0504020202020204" pitchFamily="34" typeface="Arial Nova"/>
              </a:rPr>
              <a:t>USDA Loan Programs for Tribal Energy Sovereignty &amp; Economic Independence</a:t>
            </a:r>
          </a:p>
        </p:txBody>
      </p:sp>
    </p:spTree>
    <p:extLst>
      <p:ext uri="{BB962C8B-B14F-4D97-AF65-F5344CB8AC3E}">
        <p14:creationId xmlns:p14="http://schemas.microsoft.com/office/powerpoint/2010/main" val="504332672"/>
      </p:ext>
    </p:extLst>
  </p:cSld>
  <p:clrMapOvr>
    <a:masterClrMapping/>
  </p:clrMapOvr>
</p:sld>
</file>

<file path=ppt/slides/slide10.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BD63BAC0-3877-1978-4104-CA284EC0AA09}"/>
              </a:ext>
            </a:extLst>
          </p:cNvPr>
          <p:cNvPicPr>
            <a:picLocks noChangeAspect="1"/>
          </p:cNvPicPr>
          <p:nvPr/>
        </p:nvPicPr>
        <p:blipFill rotWithShape="1">
          <a:blip r:embed="rId2"/>
          <a:srcRect b="219" t="238"/>
          <a:stretch/>
        </p:blipFill>
        <p:spPr>
          <a:xfrm>
            <a:off x="7175338" y="-5986"/>
            <a:ext cx="5016662" cy="2068861"/>
          </a:xfrm>
          <a:prstGeom prst="rect">
            <a:avLst/>
          </a:prstGeom>
        </p:spPr>
      </p:pic>
      <p:sp>
        <p:nvSpPr>
          <p:cNvPr id="3" name="Freeform: Shape 2">
            <a:extLst>
              <a:ext uri="{FF2B5EF4-FFF2-40B4-BE49-F238E27FC236}">
                <a16:creationId xmlns:a16="http://schemas.microsoft.com/office/drawing/2014/main" id="{639DBBA8-20C5-3F37-49DB-A710E3BDF447}"/>
              </a:ext>
            </a:extLst>
          </p:cNvPr>
          <p:cNvSpPr/>
          <p:nvPr/>
        </p:nvSpPr>
        <p:spPr>
          <a:xfrm>
            <a:off x="1" y="-5985"/>
            <a:ext cx="7934306" cy="2068861"/>
          </a:xfrm>
          <a:custGeom>
            <a:avLst/>
            <a:gdLst>
              <a:gd fmla="*/ 0 w 6111412" name="connsiteX0"/>
              <a:gd fmla="*/ 0 h 2057851" name="connsiteY0"/>
              <a:gd fmla="*/ 598287 w 6111412" name="connsiteX1"/>
              <a:gd fmla="*/ 0 h 2057851" name="connsiteY1"/>
              <a:gd fmla="*/ 647453 w 6111412" name="connsiteX2"/>
              <a:gd fmla="*/ 0 h 2057851" name="connsiteY2"/>
              <a:gd fmla="*/ 6111412 w 6111412" name="connsiteX3"/>
              <a:gd fmla="*/ 0 h 2057851" name="connsiteY3"/>
              <a:gd fmla="*/ 5596949 w 6111412" name="connsiteX4"/>
              <a:gd fmla="*/ 2057851 h 2057851" name="connsiteY4"/>
              <a:gd fmla="*/ 647453 w 6111412" name="connsiteX5"/>
              <a:gd fmla="*/ 2057851 h 2057851" name="connsiteY5"/>
              <a:gd fmla="*/ 83824 w 6111412" name="connsiteX6"/>
              <a:gd fmla="*/ 2057851 h 2057851" name="connsiteY6"/>
              <a:gd fmla="*/ 0 w 6111412" name="connsiteX7"/>
              <a:gd fmla="*/ 2057851 h 2057851" name="connsiteY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b="b" l="l" r="r" t="t"/>
            <a:pathLst>
              <a:path h="2057851" w="6111412">
                <a:moveTo>
                  <a:pt x="0" y="0"/>
                </a:moveTo>
                <a:lnTo>
                  <a:pt x="598287" y="0"/>
                </a:lnTo>
                <a:lnTo>
                  <a:pt x="647453" y="0"/>
                </a:lnTo>
                <a:lnTo>
                  <a:pt x="6111412" y="0"/>
                </a:lnTo>
                <a:lnTo>
                  <a:pt x="5596949" y="2057851"/>
                </a:lnTo>
                <a:lnTo>
                  <a:pt x="647453" y="2057851"/>
                </a:lnTo>
                <a:lnTo>
                  <a:pt x="83824" y="2057851"/>
                </a:lnTo>
                <a:lnTo>
                  <a:pt x="0" y="2057851"/>
                </a:lnTo>
                <a:close/>
              </a:path>
            </a:pathLst>
          </a:custGeom>
          <a:gradFill flip="none" rotWithShape="1">
            <a:gsLst>
              <a:gs pos="99083">
                <a:srgbClr val="E10098"/>
              </a:gs>
              <a:gs pos="86000">
                <a:srgbClr val="880092">
                  <a:lumMod val="100000"/>
                </a:srgbClr>
              </a:gs>
              <a:gs pos="60000">
                <a:srgbClr val="2E008B"/>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endParaRPr dirty="0" lang="en-US"/>
          </a:p>
        </p:txBody>
      </p:sp>
      <p:pic>
        <p:nvPicPr>
          <p:cNvPr id="46" name="Picture 45">
            <a:extLst>
              <a:ext uri="{FF2B5EF4-FFF2-40B4-BE49-F238E27FC236}">
                <a16:creationId xmlns:a16="http://schemas.microsoft.com/office/drawing/2014/main" id="{DB804B08-DB6A-33A0-42A4-288D8E18E85B}"/>
              </a:ext>
            </a:extLst>
          </p:cNvPr>
          <p:cNvPicPr>
            <a:picLocks noChangeAspect="1"/>
          </p:cNvPicPr>
          <p:nvPr/>
        </p:nvPicPr>
        <p:blipFill>
          <a:blip r:embed="rId3"/>
          <a:stretch>
            <a:fillRect/>
          </a:stretch>
        </p:blipFill>
        <p:spPr>
          <a:xfrm>
            <a:off x="675297" y="564972"/>
            <a:ext cx="166488" cy="235245"/>
          </a:xfrm>
          <a:prstGeom prst="rect">
            <a:avLst/>
          </a:prstGeom>
        </p:spPr>
      </p:pic>
      <p:sp>
        <p:nvSpPr>
          <p:cNvPr id="48" name="TextBox 47">
            <a:extLst>
              <a:ext uri="{FF2B5EF4-FFF2-40B4-BE49-F238E27FC236}">
                <a16:creationId xmlns:a16="http://schemas.microsoft.com/office/drawing/2014/main" id="{FCB04609-EDD3-4DE5-C87F-6EF901D64FC6}"/>
              </a:ext>
            </a:extLst>
          </p:cNvPr>
          <p:cNvSpPr txBox="1"/>
          <p:nvPr/>
        </p:nvSpPr>
        <p:spPr>
          <a:xfrm>
            <a:off x="823123" y="410361"/>
            <a:ext cx="6352214" cy="1077218"/>
          </a:xfrm>
          <a:prstGeom prst="rect">
            <a:avLst/>
          </a:prstGeom>
          <a:noFill/>
        </p:spPr>
        <p:txBody>
          <a:bodyPr rtlCol="0" wrap="square">
            <a:spAutoFit/>
          </a:bodyPr>
          <a:lstStyle/>
          <a:p>
            <a:r>
              <a:rPr b="1" dirty="0" lang="en-US" sz="3200">
                <a:solidFill>
                  <a:schemeClr val="bg1"/>
                </a:solidFill>
                <a:latin charset="0" panose="020B0504020202020204" pitchFamily="34" typeface="Arial Nova"/>
              </a:rPr>
              <a:t>Water &amp; Waste Disposal (WEP) Program</a:t>
            </a:r>
          </a:p>
        </p:txBody>
      </p:sp>
      <p:sp>
        <p:nvSpPr>
          <p:cNvPr id="5" name="TextBox 4">
            <a:extLst>
              <a:ext uri="{FF2B5EF4-FFF2-40B4-BE49-F238E27FC236}">
                <a16:creationId xmlns:a16="http://schemas.microsoft.com/office/drawing/2014/main" id="{287EAF7C-6591-A3E3-4F87-54B0181C0E93}"/>
              </a:ext>
            </a:extLst>
          </p:cNvPr>
          <p:cNvSpPr txBox="1"/>
          <p:nvPr/>
        </p:nvSpPr>
        <p:spPr>
          <a:xfrm>
            <a:off x="1748721" y="2982148"/>
            <a:ext cx="9462617" cy="2308324"/>
          </a:xfrm>
          <a:prstGeom prst="rect">
            <a:avLst/>
          </a:prstGeom>
          <a:noFill/>
        </p:spPr>
        <p:txBody>
          <a:bodyPr rtlCol="0" wrap="square">
            <a:spAutoFit/>
          </a:bodyPr>
          <a:lstStyle/>
          <a:p>
            <a:pPr indent="-285750" marL="285750">
              <a:buClr>
                <a:schemeClr val="accent3"/>
              </a:buClr>
              <a:buFont charset="0" panose="020B0604020202020204" pitchFamily="34" typeface="Arial"/>
              <a:buChar char="•"/>
            </a:pPr>
            <a:r>
              <a:rPr dirty="0" lang="en-US" sz="1600">
                <a:latin charset="0" panose="020B0504020202020204" pitchFamily="34" typeface="Arial Nova"/>
              </a:rPr>
              <a:t>The </a:t>
            </a:r>
            <a:r>
              <a:rPr b="1" dirty="0" lang="en-US" sz="1600">
                <a:latin charset="0" panose="020B0504020202020204" pitchFamily="34" typeface="Arial Nova"/>
              </a:rPr>
              <a:t>WEP Program </a:t>
            </a:r>
            <a:r>
              <a:rPr dirty="0" lang="en-US" sz="1600">
                <a:latin charset="0" panose="020B0504020202020204" pitchFamily="34" typeface="Arial Nova"/>
              </a:rPr>
              <a:t>is intended to </a:t>
            </a:r>
            <a:r>
              <a:rPr b="1" dirty="0" lang="en-US" sz="1600">
                <a:latin charset="0" panose="020B0504020202020204" pitchFamily="34" typeface="Arial Nova"/>
              </a:rPr>
              <a:t>improve access to clean, reliable water and waste disposal systems</a:t>
            </a:r>
            <a:r>
              <a:rPr dirty="0" lang="en-US" sz="1600">
                <a:latin charset="0" panose="020B0504020202020204" pitchFamily="34" typeface="Arial Nova"/>
              </a:rPr>
              <a:t> for Tribal communities and businesses in rural areas.</a:t>
            </a:r>
            <a:br>
              <a:rPr dirty="0" lang="en-US" sz="1600">
                <a:latin charset="0" panose="020B0504020202020204" pitchFamily="34" typeface="Arial Nova"/>
              </a:rPr>
            </a:br>
            <a:endParaRPr dirty="0" lang="en-US" sz="1600">
              <a:latin charset="0" panose="020B0504020202020204" pitchFamily="34" typeface="Arial Nova"/>
            </a:endParaRPr>
          </a:p>
          <a:p>
            <a:pPr indent="-285750" marL="285750">
              <a:buClr>
                <a:schemeClr val="accent3"/>
              </a:buClr>
              <a:buFont charset="0" panose="020B0604020202020204" pitchFamily="34" typeface="Arial"/>
              <a:buChar char="•"/>
            </a:pPr>
            <a:r>
              <a:rPr b="1" dirty="0" lang="en-US" sz="1600">
                <a:latin charset="0" panose="020B0504020202020204" pitchFamily="34" typeface="Arial Nova"/>
              </a:rPr>
              <a:t>Eligible projects</a:t>
            </a:r>
            <a:r>
              <a:rPr dirty="0" lang="en-US" sz="1600">
                <a:latin charset="0" panose="020B0504020202020204" pitchFamily="34" typeface="Arial Nova"/>
              </a:rPr>
              <a:t> include drinking water, sanitary sewer, solid waste disposal, and stormwater disposal or drainage facilities.</a:t>
            </a:r>
            <a:br>
              <a:rPr dirty="0" lang="en-US" sz="1600">
                <a:latin charset="0" panose="020B0504020202020204" pitchFamily="34" typeface="Arial Nova"/>
              </a:rPr>
            </a:br>
            <a:endParaRPr b="1" dirty="0" lang="en-US" sz="1600">
              <a:latin charset="0" panose="020B0504020202020204" pitchFamily="34" typeface="Arial Nova"/>
            </a:endParaRPr>
          </a:p>
          <a:p>
            <a:pPr indent="-285750" marL="285750">
              <a:buClr>
                <a:schemeClr val="accent3"/>
              </a:buClr>
              <a:buFont charset="0" panose="020B0604020202020204" pitchFamily="34" typeface="Arial"/>
              <a:buChar char="•"/>
            </a:pPr>
            <a:r>
              <a:rPr b="1" dirty="0" lang="en-US" sz="1600">
                <a:latin charset="0" panose="020B0504020202020204" pitchFamily="34" typeface="Arial Nova"/>
              </a:rPr>
              <a:t>Loan amounts</a:t>
            </a:r>
            <a:r>
              <a:rPr dirty="0" lang="en-US" sz="1600">
                <a:latin charset="0" panose="020B0504020202020204" pitchFamily="34" typeface="Arial Nova"/>
              </a:rPr>
              <a:t> range from </a:t>
            </a:r>
            <a:r>
              <a:rPr b="1" dirty="0" lang="en-US" sz="1600">
                <a:latin charset="0" panose="020B0504020202020204" pitchFamily="34" typeface="Arial Nova"/>
              </a:rPr>
              <a:t>$1MM to $50MM per Borrower.</a:t>
            </a:r>
            <a:br>
              <a:rPr b="1" dirty="0" lang="en-US" sz="1600">
                <a:latin charset="0" panose="020B0504020202020204" pitchFamily="34" typeface="Arial Nova"/>
              </a:rPr>
            </a:br>
            <a:endParaRPr b="1" dirty="0" lang="en-US" sz="1600">
              <a:latin charset="0" panose="020B0504020202020204" pitchFamily="34" typeface="Arial Nova"/>
            </a:endParaRPr>
          </a:p>
          <a:p>
            <a:pPr indent="-285750" marL="285750">
              <a:buClr>
                <a:schemeClr val="accent3"/>
              </a:buClr>
              <a:buFont charset="0" panose="020B0604020202020204" pitchFamily="34" typeface="Arial"/>
              <a:buChar char="•"/>
            </a:pPr>
            <a:r>
              <a:rPr b="1" dirty="0" lang="en-US" sz="1600">
                <a:latin charset="0" panose="020B0504020202020204" pitchFamily="34" typeface="Arial Nova"/>
              </a:rPr>
              <a:t>No equity requirements</a:t>
            </a:r>
            <a:r>
              <a:rPr dirty="0" lang="en-US" sz="1600">
                <a:latin charset="0" panose="020B0504020202020204" pitchFamily="34" typeface="Arial Nova"/>
              </a:rPr>
              <a:t>.  (100% financing available)</a:t>
            </a:r>
            <a:endParaRPr b="1" dirty="0" lang="en-US" sz="1600">
              <a:latin charset="0" panose="020B0504020202020204" pitchFamily="34" typeface="Arial Nova"/>
            </a:endParaRPr>
          </a:p>
        </p:txBody>
      </p:sp>
    </p:spTree>
    <p:extLst>
      <p:ext uri="{BB962C8B-B14F-4D97-AF65-F5344CB8AC3E}">
        <p14:creationId xmlns:p14="http://schemas.microsoft.com/office/powerpoint/2010/main" val="2753378800"/>
      </p:ext>
    </p:extLst>
  </p:cSld>
  <p:clrMapOvr>
    <a:masterClrMapping/>
  </p:clrMapOvr>
</p:sld>
</file>

<file path=ppt/slides/slide1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descr="A group of people sitting at a table&#10;&#10;Description automatically generated" id="11" name="Picture 10">
            <a:extLst>
              <a:ext uri="{FF2B5EF4-FFF2-40B4-BE49-F238E27FC236}">
                <a16:creationId xmlns:a16="http://schemas.microsoft.com/office/drawing/2014/main" id="{AD5B6E2A-75EC-89B2-5A71-940EF76D1C36}"/>
              </a:ext>
            </a:extLst>
          </p:cNvPr>
          <p:cNvPicPr>
            <a:picLocks noChangeAspect="1"/>
          </p:cNvPicPr>
          <p:nvPr/>
        </p:nvPicPr>
        <p:blipFill rotWithShape="1">
          <a:blip r:embed="rId2">
            <a:extLst>
              <a:ext uri="{28A0092B-C50C-407E-A947-70E740481C1C}">
                <a14:useLocalDpi xmlns:a14="http://schemas.microsoft.com/office/drawing/2010/main" val="0"/>
              </a:ext>
            </a:extLst>
          </a:blip>
          <a:srcRect b="9" t="35"/>
          <a:stretch/>
        </p:blipFill>
        <p:spPr>
          <a:xfrm>
            <a:off x="7235687" y="-5986"/>
            <a:ext cx="4956313" cy="2068862"/>
          </a:xfrm>
          <a:prstGeom prst="rect">
            <a:avLst/>
          </a:prstGeom>
        </p:spPr>
      </p:pic>
      <p:sp>
        <p:nvSpPr>
          <p:cNvPr id="12" name="Freeform: Shape 11">
            <a:extLst>
              <a:ext uri="{FF2B5EF4-FFF2-40B4-BE49-F238E27FC236}">
                <a16:creationId xmlns:a16="http://schemas.microsoft.com/office/drawing/2014/main" id="{20DF2D05-5ACB-FA15-8C31-D57F2587175B}"/>
              </a:ext>
            </a:extLst>
          </p:cNvPr>
          <p:cNvSpPr/>
          <p:nvPr/>
        </p:nvSpPr>
        <p:spPr>
          <a:xfrm>
            <a:off x="1" y="-5985"/>
            <a:ext cx="7934306" cy="2068861"/>
          </a:xfrm>
          <a:custGeom>
            <a:avLst/>
            <a:gdLst>
              <a:gd fmla="*/ 0 w 6111412" name="connsiteX0"/>
              <a:gd fmla="*/ 0 h 2057851" name="connsiteY0"/>
              <a:gd fmla="*/ 598287 w 6111412" name="connsiteX1"/>
              <a:gd fmla="*/ 0 h 2057851" name="connsiteY1"/>
              <a:gd fmla="*/ 647453 w 6111412" name="connsiteX2"/>
              <a:gd fmla="*/ 0 h 2057851" name="connsiteY2"/>
              <a:gd fmla="*/ 6111412 w 6111412" name="connsiteX3"/>
              <a:gd fmla="*/ 0 h 2057851" name="connsiteY3"/>
              <a:gd fmla="*/ 5596949 w 6111412" name="connsiteX4"/>
              <a:gd fmla="*/ 2057851 h 2057851" name="connsiteY4"/>
              <a:gd fmla="*/ 647453 w 6111412" name="connsiteX5"/>
              <a:gd fmla="*/ 2057851 h 2057851" name="connsiteY5"/>
              <a:gd fmla="*/ 83824 w 6111412" name="connsiteX6"/>
              <a:gd fmla="*/ 2057851 h 2057851" name="connsiteY6"/>
              <a:gd fmla="*/ 0 w 6111412" name="connsiteX7"/>
              <a:gd fmla="*/ 2057851 h 2057851" name="connsiteY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b="b" l="l" r="r" t="t"/>
            <a:pathLst>
              <a:path h="2057851" w="6111412">
                <a:moveTo>
                  <a:pt x="0" y="0"/>
                </a:moveTo>
                <a:lnTo>
                  <a:pt x="598287" y="0"/>
                </a:lnTo>
                <a:lnTo>
                  <a:pt x="647453" y="0"/>
                </a:lnTo>
                <a:lnTo>
                  <a:pt x="6111412" y="0"/>
                </a:lnTo>
                <a:lnTo>
                  <a:pt x="5596949" y="2057851"/>
                </a:lnTo>
                <a:lnTo>
                  <a:pt x="647453" y="2057851"/>
                </a:lnTo>
                <a:lnTo>
                  <a:pt x="83824" y="2057851"/>
                </a:lnTo>
                <a:lnTo>
                  <a:pt x="0" y="2057851"/>
                </a:lnTo>
                <a:close/>
              </a:path>
            </a:pathLst>
          </a:custGeom>
          <a:gradFill flip="none" rotWithShape="1">
            <a:gsLst>
              <a:gs pos="99083">
                <a:srgbClr val="E10098"/>
              </a:gs>
              <a:gs pos="86000">
                <a:srgbClr val="880092">
                  <a:lumMod val="100000"/>
                </a:srgbClr>
              </a:gs>
              <a:gs pos="60000">
                <a:srgbClr val="2E008B"/>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endParaRPr dirty="0" lang="en-US"/>
          </a:p>
        </p:txBody>
      </p:sp>
      <p:pic>
        <p:nvPicPr>
          <p:cNvPr id="46" name="Picture 45">
            <a:extLst>
              <a:ext uri="{FF2B5EF4-FFF2-40B4-BE49-F238E27FC236}">
                <a16:creationId xmlns:a16="http://schemas.microsoft.com/office/drawing/2014/main" id="{DB804B08-DB6A-33A0-42A4-288D8E18E85B}"/>
              </a:ext>
            </a:extLst>
          </p:cNvPr>
          <p:cNvPicPr>
            <a:picLocks noChangeAspect="1"/>
          </p:cNvPicPr>
          <p:nvPr/>
        </p:nvPicPr>
        <p:blipFill>
          <a:blip r:embed="rId3"/>
          <a:stretch>
            <a:fillRect/>
          </a:stretch>
        </p:blipFill>
        <p:spPr>
          <a:xfrm>
            <a:off x="675297" y="564972"/>
            <a:ext cx="166488" cy="235245"/>
          </a:xfrm>
          <a:prstGeom prst="rect">
            <a:avLst/>
          </a:prstGeom>
        </p:spPr>
      </p:pic>
      <p:sp>
        <p:nvSpPr>
          <p:cNvPr id="48" name="TextBox 47">
            <a:extLst>
              <a:ext uri="{FF2B5EF4-FFF2-40B4-BE49-F238E27FC236}">
                <a16:creationId xmlns:a16="http://schemas.microsoft.com/office/drawing/2014/main" id="{FCB04609-EDD3-4DE5-C87F-6EF901D64FC6}"/>
              </a:ext>
            </a:extLst>
          </p:cNvPr>
          <p:cNvSpPr txBox="1"/>
          <p:nvPr/>
        </p:nvSpPr>
        <p:spPr>
          <a:xfrm>
            <a:off x="823123" y="410361"/>
            <a:ext cx="6064694" cy="1077218"/>
          </a:xfrm>
          <a:prstGeom prst="rect">
            <a:avLst/>
          </a:prstGeom>
          <a:noFill/>
        </p:spPr>
        <p:txBody>
          <a:bodyPr rtlCol="0" wrap="square">
            <a:spAutoFit/>
          </a:bodyPr>
          <a:lstStyle/>
          <a:p>
            <a:r>
              <a:rPr b="1" dirty="0" lang="en-US" sz="3200">
                <a:solidFill>
                  <a:schemeClr val="bg1"/>
                </a:solidFill>
                <a:latin charset="0" panose="020B0504020202020204" pitchFamily="34" typeface="Arial Nova"/>
              </a:rPr>
              <a:t>Other Tribal Loan Guarantee Programs</a:t>
            </a:r>
          </a:p>
        </p:txBody>
      </p:sp>
      <p:sp>
        <p:nvSpPr>
          <p:cNvPr id="9" name="TextBox 8">
            <a:extLst>
              <a:ext uri="{FF2B5EF4-FFF2-40B4-BE49-F238E27FC236}">
                <a16:creationId xmlns:a16="http://schemas.microsoft.com/office/drawing/2014/main" id="{547801CA-8950-99A8-655D-5537B171C110}"/>
              </a:ext>
            </a:extLst>
          </p:cNvPr>
          <p:cNvSpPr txBox="1"/>
          <p:nvPr/>
        </p:nvSpPr>
        <p:spPr>
          <a:xfrm>
            <a:off x="1722595" y="2886354"/>
            <a:ext cx="9462617" cy="2800767"/>
          </a:xfrm>
          <a:prstGeom prst="rect">
            <a:avLst/>
          </a:prstGeom>
          <a:noFill/>
        </p:spPr>
        <p:txBody>
          <a:bodyPr rtlCol="0" wrap="square">
            <a:spAutoFit/>
          </a:bodyPr>
          <a:lstStyle/>
          <a:p>
            <a:pPr indent="-285750" marL="285750">
              <a:buClr>
                <a:schemeClr val="accent3"/>
              </a:buClr>
              <a:buFont charset="0" panose="020B0604020202020204" pitchFamily="34" typeface="Arial"/>
              <a:buChar char="•"/>
            </a:pPr>
            <a:r>
              <a:rPr dirty="0" lang="en-US" sz="1600">
                <a:latin charset="0" panose="020B0504020202020204" pitchFamily="34" typeface="Arial Nova"/>
              </a:rPr>
              <a:t>The </a:t>
            </a:r>
            <a:r>
              <a:rPr b="1" dirty="0" lang="en-US" sz="1600">
                <a:latin charset="0" panose="020B0504020202020204" pitchFamily="34" typeface="Arial Nova"/>
              </a:rPr>
              <a:t>Bureau of Indian Affairs (BIA) Guaranteed Loan Program</a:t>
            </a:r>
            <a:r>
              <a:rPr dirty="0" lang="en-US" sz="1600">
                <a:latin charset="0" panose="020B0504020202020204" pitchFamily="34" typeface="Arial Nova"/>
              </a:rPr>
              <a:t> encourages private lenders to provide funding for economic development projects in Indian Country. These projects can include businesses, infrastructure, renewable energy, and community facilities.</a:t>
            </a:r>
            <a:br>
              <a:rPr dirty="0" lang="en-US" sz="1600">
                <a:latin charset="0" panose="020B0504020202020204" pitchFamily="34" typeface="Arial Nova"/>
              </a:rPr>
            </a:br>
            <a:endParaRPr dirty="0" lang="en-US" sz="1600">
              <a:latin charset="0" panose="020B0504020202020204" pitchFamily="34" typeface="Arial Nova"/>
            </a:endParaRPr>
          </a:p>
          <a:p>
            <a:pPr indent="-285750" marL="285750">
              <a:buClr>
                <a:schemeClr val="accent3"/>
              </a:buClr>
              <a:buFont charset="0" panose="020B0604020202020204" pitchFamily="34" typeface="Arial"/>
              <a:buChar char="•"/>
            </a:pPr>
            <a:r>
              <a:rPr dirty="0" lang="en-US" sz="1600">
                <a:latin charset="0" panose="020B0504020202020204" pitchFamily="34" typeface="Arial Nova"/>
              </a:rPr>
              <a:t>The </a:t>
            </a:r>
            <a:r>
              <a:rPr b="1" dirty="0" lang="en-US" sz="1600">
                <a:latin charset="0" panose="020B0504020202020204" pitchFamily="34" typeface="Arial Nova"/>
              </a:rPr>
              <a:t>Depart of Energy (DOE) Tribal Energy Loan Guarantee Program (TELGP) </a:t>
            </a:r>
            <a:r>
              <a:rPr dirty="0" lang="en-US" sz="1600">
                <a:latin charset="0" panose="020B0504020202020204" pitchFamily="34" typeface="Arial Nova"/>
              </a:rPr>
              <a:t>is exclusive for Tribal Nations and incentives private lenders to provide funding for renewable energy projects both on and off Tribal reservations nationwide.</a:t>
            </a:r>
            <a:br>
              <a:rPr dirty="0" lang="en-US" sz="1600">
                <a:latin charset="0" panose="020B0504020202020204" pitchFamily="34" typeface="Arial Nova"/>
              </a:rPr>
            </a:br>
            <a:endParaRPr dirty="0" lang="en-US" sz="1600">
              <a:latin charset="0" panose="020B0504020202020204" pitchFamily="34" typeface="Arial Nova"/>
            </a:endParaRPr>
          </a:p>
          <a:p>
            <a:pPr indent="-285750" marL="285750">
              <a:buClr>
                <a:schemeClr val="accent3"/>
              </a:buClr>
              <a:buFont charset="0" panose="020B0604020202020204" pitchFamily="34" typeface="Arial"/>
              <a:buChar char="•"/>
            </a:pPr>
            <a:r>
              <a:rPr b="1" dirty="0" lang="en-US" sz="1600">
                <a:latin charset="0" panose="020B0504020202020204" pitchFamily="34" typeface="Arial Nova"/>
              </a:rPr>
              <a:t>New Market Tax Credits (NMTC) </a:t>
            </a:r>
            <a:r>
              <a:rPr dirty="0" lang="en-US" sz="1600">
                <a:latin charset="0" panose="020B0504020202020204" pitchFamily="34" typeface="Arial Nova"/>
              </a:rPr>
              <a:t>provide outside tax equity investment (or private capital) to projects that help economically distressed communities. NMTC equity is often paired with loan guarantees (like USDA or BIA) to complete the capital stack.</a:t>
            </a:r>
            <a:endParaRPr b="1" dirty="0" lang="en-US" sz="1600">
              <a:latin charset="0" panose="020B0504020202020204" pitchFamily="34" typeface="Arial Nova"/>
            </a:endParaRPr>
          </a:p>
        </p:txBody>
      </p:sp>
    </p:spTree>
    <p:extLst>
      <p:ext uri="{BB962C8B-B14F-4D97-AF65-F5344CB8AC3E}">
        <p14:creationId xmlns:p14="http://schemas.microsoft.com/office/powerpoint/2010/main" val="18704924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E59A1DC3-B8C1-64D3-AF83-1B8746E6063C}"/>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0" y="-5985"/>
            <a:ext cx="12191999" cy="2068860"/>
          </a:xfrm>
          <a:prstGeom prst="rect">
            <a:avLst/>
          </a:prstGeom>
        </p:spPr>
      </p:pic>
      <p:sp>
        <p:nvSpPr>
          <p:cNvPr id="3" name="Freeform: Shape 2">
            <a:extLst>
              <a:ext uri="{FF2B5EF4-FFF2-40B4-BE49-F238E27FC236}">
                <a16:creationId xmlns:a16="http://schemas.microsoft.com/office/drawing/2014/main" id="{639DBBA8-20C5-3F37-49DB-A710E3BDF447}"/>
              </a:ext>
            </a:extLst>
          </p:cNvPr>
          <p:cNvSpPr/>
          <p:nvPr/>
        </p:nvSpPr>
        <p:spPr>
          <a:xfrm>
            <a:off x="1" y="-5985"/>
            <a:ext cx="7934306" cy="2068861"/>
          </a:xfrm>
          <a:custGeom>
            <a:avLst/>
            <a:gdLst>
              <a:gd name="connsiteX0" fmla="*/ 0 w 6111412"/>
              <a:gd name="connsiteY0" fmla="*/ 0 h 2057851"/>
              <a:gd name="connsiteX1" fmla="*/ 598287 w 6111412"/>
              <a:gd name="connsiteY1" fmla="*/ 0 h 2057851"/>
              <a:gd name="connsiteX2" fmla="*/ 647453 w 6111412"/>
              <a:gd name="connsiteY2" fmla="*/ 0 h 2057851"/>
              <a:gd name="connsiteX3" fmla="*/ 6111412 w 6111412"/>
              <a:gd name="connsiteY3" fmla="*/ 0 h 2057851"/>
              <a:gd name="connsiteX4" fmla="*/ 5596949 w 6111412"/>
              <a:gd name="connsiteY4" fmla="*/ 2057851 h 2057851"/>
              <a:gd name="connsiteX5" fmla="*/ 647453 w 6111412"/>
              <a:gd name="connsiteY5" fmla="*/ 2057851 h 2057851"/>
              <a:gd name="connsiteX6" fmla="*/ 83824 w 6111412"/>
              <a:gd name="connsiteY6" fmla="*/ 2057851 h 2057851"/>
              <a:gd name="connsiteX7" fmla="*/ 0 w 6111412"/>
              <a:gd name="connsiteY7" fmla="*/ 2057851 h 20578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111412" h="2057851">
                <a:moveTo>
                  <a:pt x="0" y="0"/>
                </a:moveTo>
                <a:lnTo>
                  <a:pt x="598287" y="0"/>
                </a:lnTo>
                <a:lnTo>
                  <a:pt x="647453" y="0"/>
                </a:lnTo>
                <a:lnTo>
                  <a:pt x="6111412" y="0"/>
                </a:lnTo>
                <a:lnTo>
                  <a:pt x="5596949" y="2057851"/>
                </a:lnTo>
                <a:lnTo>
                  <a:pt x="647453" y="2057851"/>
                </a:lnTo>
                <a:lnTo>
                  <a:pt x="83824" y="2057851"/>
                </a:lnTo>
                <a:lnTo>
                  <a:pt x="0" y="2057851"/>
                </a:lnTo>
                <a:close/>
              </a:path>
            </a:pathLst>
          </a:custGeom>
          <a:gradFill flip="none" rotWithShape="1">
            <a:gsLst>
              <a:gs pos="99083">
                <a:srgbClr val="E10098"/>
              </a:gs>
              <a:gs pos="86000">
                <a:srgbClr val="880092">
                  <a:lumMod val="100000"/>
                </a:srgbClr>
              </a:gs>
              <a:gs pos="60000">
                <a:srgbClr val="2E008B">
                  <a:alpha val="82000"/>
                </a:srgb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46" name="Picture 45">
            <a:extLst>
              <a:ext uri="{FF2B5EF4-FFF2-40B4-BE49-F238E27FC236}">
                <a16:creationId xmlns:a16="http://schemas.microsoft.com/office/drawing/2014/main" id="{DB804B08-DB6A-33A0-42A4-288D8E18E85B}"/>
              </a:ext>
            </a:extLst>
          </p:cNvPr>
          <p:cNvPicPr>
            <a:picLocks noChangeAspect="1"/>
          </p:cNvPicPr>
          <p:nvPr/>
        </p:nvPicPr>
        <p:blipFill>
          <a:blip r:embed="rId3"/>
          <a:stretch>
            <a:fillRect/>
          </a:stretch>
        </p:blipFill>
        <p:spPr>
          <a:xfrm>
            <a:off x="675297" y="564972"/>
            <a:ext cx="166488" cy="235245"/>
          </a:xfrm>
          <a:prstGeom prst="rect">
            <a:avLst/>
          </a:prstGeom>
        </p:spPr>
      </p:pic>
      <p:sp>
        <p:nvSpPr>
          <p:cNvPr id="48" name="TextBox 47">
            <a:extLst>
              <a:ext uri="{FF2B5EF4-FFF2-40B4-BE49-F238E27FC236}">
                <a16:creationId xmlns:a16="http://schemas.microsoft.com/office/drawing/2014/main" id="{FCB04609-EDD3-4DE5-C87F-6EF901D64FC6}"/>
              </a:ext>
            </a:extLst>
          </p:cNvPr>
          <p:cNvSpPr txBox="1"/>
          <p:nvPr/>
        </p:nvSpPr>
        <p:spPr>
          <a:xfrm>
            <a:off x="823123" y="410361"/>
            <a:ext cx="6064694" cy="1077218"/>
          </a:xfrm>
          <a:prstGeom prst="rect">
            <a:avLst/>
          </a:prstGeom>
          <a:noFill/>
        </p:spPr>
        <p:txBody>
          <a:bodyPr wrap="square" rtlCol="0">
            <a:spAutoFit/>
          </a:bodyPr>
          <a:lstStyle/>
          <a:p>
            <a:r>
              <a:rPr lang="en-US" sz="3200" b="1" dirty="0">
                <a:solidFill>
                  <a:schemeClr val="bg1"/>
                </a:solidFill>
                <a:latin typeface="Arial Nova" panose="020B0504020202020204" pitchFamily="34" charset="0"/>
              </a:rPr>
              <a:t>Information Needed for Loan Pre-Qualification</a:t>
            </a:r>
          </a:p>
        </p:txBody>
      </p:sp>
      <p:sp>
        <p:nvSpPr>
          <p:cNvPr id="9" name="TextBox 8">
            <a:extLst>
              <a:ext uri="{FF2B5EF4-FFF2-40B4-BE49-F238E27FC236}">
                <a16:creationId xmlns:a16="http://schemas.microsoft.com/office/drawing/2014/main" id="{547801CA-8950-99A8-655D-5537B171C110}"/>
              </a:ext>
            </a:extLst>
          </p:cNvPr>
          <p:cNvSpPr txBox="1"/>
          <p:nvPr/>
        </p:nvSpPr>
        <p:spPr>
          <a:xfrm>
            <a:off x="4379547" y="2546720"/>
            <a:ext cx="9462617" cy="3293209"/>
          </a:xfrm>
          <a:prstGeom prst="rect">
            <a:avLst/>
          </a:prstGeom>
          <a:noFill/>
        </p:spPr>
        <p:txBody>
          <a:bodyPr wrap="square" rtlCol="0">
            <a:spAutoFit/>
          </a:bodyPr>
          <a:lstStyle/>
          <a:p>
            <a:pPr marL="285750" indent="-285750">
              <a:buClr>
                <a:schemeClr val="accent3"/>
              </a:buClr>
              <a:buFont typeface="Arial" panose="020B0604020202020204" pitchFamily="34" charset="0"/>
              <a:buChar char="•"/>
            </a:pPr>
            <a:r>
              <a:rPr lang="en-US" sz="1600" dirty="0">
                <a:latin typeface="Arial Nova" panose="020B0504020202020204" pitchFamily="34" charset="0"/>
              </a:rPr>
              <a:t>Executive Business/Project Summary</a:t>
            </a:r>
            <a:br>
              <a:rPr lang="en-US" sz="1600" dirty="0">
                <a:latin typeface="Arial Nova" panose="020B0504020202020204" pitchFamily="34" charset="0"/>
              </a:rPr>
            </a:br>
            <a:endParaRPr lang="en-US" sz="1600" dirty="0">
              <a:latin typeface="Arial Nova" panose="020B0504020202020204" pitchFamily="34" charset="0"/>
            </a:endParaRPr>
          </a:p>
          <a:p>
            <a:pPr marL="285750" indent="-285750">
              <a:buClr>
                <a:schemeClr val="accent3"/>
              </a:buClr>
              <a:buFont typeface="Arial" panose="020B0604020202020204" pitchFamily="34" charset="0"/>
              <a:buChar char="•"/>
            </a:pPr>
            <a:r>
              <a:rPr lang="en-US" sz="1600" dirty="0">
                <a:latin typeface="Arial Nova" panose="020B0504020202020204" pitchFamily="34" charset="0"/>
              </a:rPr>
              <a:t>Project Address</a:t>
            </a:r>
            <a:br>
              <a:rPr lang="en-US" sz="1600" dirty="0">
                <a:latin typeface="Arial Nova" panose="020B0504020202020204" pitchFamily="34" charset="0"/>
              </a:rPr>
            </a:br>
            <a:endParaRPr lang="en-US" sz="1600" dirty="0">
              <a:latin typeface="Arial Nova" panose="020B0504020202020204" pitchFamily="34" charset="0"/>
            </a:endParaRPr>
          </a:p>
          <a:p>
            <a:pPr marL="285750" indent="-285750">
              <a:buClr>
                <a:schemeClr val="accent3"/>
              </a:buClr>
              <a:buFont typeface="Arial" panose="020B0604020202020204" pitchFamily="34" charset="0"/>
              <a:buChar char="•"/>
            </a:pPr>
            <a:r>
              <a:rPr lang="en-US" sz="1600" dirty="0">
                <a:latin typeface="Arial Nova" panose="020B0504020202020204" pitchFamily="34" charset="0"/>
              </a:rPr>
              <a:t>Borrower Information and Ownership Structure</a:t>
            </a:r>
            <a:br>
              <a:rPr lang="en-US" sz="1600" dirty="0">
                <a:latin typeface="Arial Nova" panose="020B0504020202020204" pitchFamily="34" charset="0"/>
              </a:rPr>
            </a:br>
            <a:endParaRPr lang="en-US" sz="1600" dirty="0">
              <a:latin typeface="Arial Nova" panose="020B0504020202020204" pitchFamily="34" charset="0"/>
            </a:endParaRPr>
          </a:p>
          <a:p>
            <a:pPr marL="285750" indent="-285750">
              <a:buClr>
                <a:schemeClr val="accent3"/>
              </a:buClr>
              <a:buFont typeface="Arial" panose="020B0604020202020204" pitchFamily="34" charset="0"/>
              <a:buChar char="•"/>
            </a:pPr>
            <a:r>
              <a:rPr lang="en-US" sz="1600" dirty="0">
                <a:latin typeface="Arial Nova" panose="020B0504020202020204" pitchFamily="34" charset="0"/>
              </a:rPr>
              <a:t>Project Budget (Capital Expenditures)</a:t>
            </a:r>
            <a:br>
              <a:rPr lang="en-US" sz="1600" dirty="0">
                <a:latin typeface="Arial Nova" panose="020B0504020202020204" pitchFamily="34" charset="0"/>
              </a:rPr>
            </a:br>
            <a:endParaRPr lang="en-US" sz="1600" dirty="0">
              <a:latin typeface="Arial Nova" panose="020B0504020202020204" pitchFamily="34" charset="0"/>
            </a:endParaRPr>
          </a:p>
          <a:p>
            <a:pPr marL="285750" indent="-285750">
              <a:buClr>
                <a:schemeClr val="accent3"/>
              </a:buClr>
              <a:buFont typeface="Arial" panose="020B0604020202020204" pitchFamily="34" charset="0"/>
              <a:buChar char="•"/>
            </a:pPr>
            <a:r>
              <a:rPr lang="en-US" sz="1600" dirty="0">
                <a:latin typeface="Arial Nova" panose="020B0504020202020204" pitchFamily="34" charset="0"/>
              </a:rPr>
              <a:t>Pro-Forma Financial Forecast (Minimum of 5-Years)</a:t>
            </a:r>
            <a:br>
              <a:rPr lang="en-US" sz="1600" dirty="0">
                <a:latin typeface="Arial Nova" panose="020B0504020202020204" pitchFamily="34" charset="0"/>
              </a:rPr>
            </a:br>
            <a:endParaRPr lang="en-US" sz="1600" dirty="0">
              <a:latin typeface="Arial Nova" panose="020B0504020202020204" pitchFamily="34" charset="0"/>
            </a:endParaRPr>
          </a:p>
          <a:p>
            <a:pPr marL="285750" indent="-285750">
              <a:buClr>
                <a:schemeClr val="accent3"/>
              </a:buClr>
              <a:buFont typeface="Arial" panose="020B0604020202020204" pitchFamily="34" charset="0"/>
              <a:buChar char="•"/>
            </a:pPr>
            <a:r>
              <a:rPr lang="en-US" sz="1600" dirty="0">
                <a:latin typeface="Arial Nova" panose="020B0504020202020204" pitchFamily="34" charset="0"/>
              </a:rPr>
              <a:t>Historical Tribal Audits and Current YTD Financials</a:t>
            </a:r>
            <a:br>
              <a:rPr lang="en-US" sz="1600" dirty="0">
                <a:latin typeface="Arial Nova" panose="020B0504020202020204" pitchFamily="34" charset="0"/>
              </a:rPr>
            </a:br>
            <a:endParaRPr lang="en-US" sz="1600" dirty="0">
              <a:latin typeface="Arial Nova" panose="020B0504020202020204" pitchFamily="34" charset="0"/>
            </a:endParaRPr>
          </a:p>
          <a:p>
            <a:pPr marL="285750" indent="-285750">
              <a:buClr>
                <a:schemeClr val="accent3"/>
              </a:buClr>
              <a:buFont typeface="Arial" panose="020B0604020202020204" pitchFamily="34" charset="0"/>
              <a:buChar char="•"/>
            </a:pPr>
            <a:r>
              <a:rPr lang="en-US" sz="1600" dirty="0">
                <a:latin typeface="Arial Nova" panose="020B0504020202020204" pitchFamily="34" charset="0"/>
              </a:rPr>
              <a:t>General Contractor (G.C.) Information &amp; Draw Schedule</a:t>
            </a:r>
          </a:p>
        </p:txBody>
      </p:sp>
      <p:pic>
        <p:nvPicPr>
          <p:cNvPr id="4" name="Picture 3">
            <a:extLst>
              <a:ext uri="{FF2B5EF4-FFF2-40B4-BE49-F238E27FC236}">
                <a16:creationId xmlns:a16="http://schemas.microsoft.com/office/drawing/2014/main" id="{7DD35E3A-43B2-AC6B-14D2-967D2A72126F}"/>
              </a:ext>
            </a:extLst>
          </p:cNvPr>
          <p:cNvPicPr>
            <a:picLocks noChangeAspect="1"/>
          </p:cNvPicPr>
          <p:nvPr/>
        </p:nvPicPr>
        <p:blipFill>
          <a:blip r:embed="rId4"/>
          <a:stretch>
            <a:fillRect/>
          </a:stretch>
        </p:blipFill>
        <p:spPr>
          <a:xfrm>
            <a:off x="1253040" y="3318163"/>
            <a:ext cx="2500459" cy="1750321"/>
          </a:xfrm>
          <a:prstGeom prst="rect">
            <a:avLst/>
          </a:prstGeom>
        </p:spPr>
      </p:pic>
    </p:spTree>
    <p:extLst>
      <p:ext uri="{BB962C8B-B14F-4D97-AF65-F5344CB8AC3E}">
        <p14:creationId xmlns:p14="http://schemas.microsoft.com/office/powerpoint/2010/main" val="4570512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0CAD9A0-BF5F-93AD-FC7A-34ECEFBB3AEA}"/>
              </a:ext>
            </a:extLst>
          </p:cNvPr>
          <p:cNvSpPr/>
          <p:nvPr/>
        </p:nvSpPr>
        <p:spPr>
          <a:xfrm>
            <a:off x="-19415" y="0"/>
            <a:ext cx="5101464" cy="6342472"/>
          </a:xfrm>
          <a:prstGeom prst="rect">
            <a:avLst/>
          </a:prstGeom>
          <a:gradFill flip="none" rotWithShape="1">
            <a:gsLst>
              <a:gs pos="92000">
                <a:srgbClr val="880092">
                  <a:lumMod val="100000"/>
                </a:srgbClr>
              </a:gs>
              <a:gs pos="77000">
                <a:srgbClr val="2E008B"/>
              </a:gs>
              <a:gs pos="100000">
                <a:srgbClr val="E10098"/>
              </a:gs>
            </a:gsLst>
            <a:lin ang="138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Isosceles Triangle 2">
            <a:extLst>
              <a:ext uri="{FF2B5EF4-FFF2-40B4-BE49-F238E27FC236}">
                <a16:creationId xmlns:a16="http://schemas.microsoft.com/office/drawing/2014/main" id="{D925B916-5F36-9264-7695-3B0644FB8464}"/>
              </a:ext>
            </a:extLst>
          </p:cNvPr>
          <p:cNvSpPr/>
          <p:nvPr/>
        </p:nvSpPr>
        <p:spPr>
          <a:xfrm rot="5400000">
            <a:off x="555013" y="1882869"/>
            <a:ext cx="371747" cy="283633"/>
          </a:xfrm>
          <a:prstGeom prst="triangle">
            <a:avLst/>
          </a:prstGeom>
          <a:solidFill>
            <a:srgbClr val="F2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4">
            <a:extLst>
              <a:ext uri="{FF2B5EF4-FFF2-40B4-BE49-F238E27FC236}">
                <a16:creationId xmlns:a16="http://schemas.microsoft.com/office/drawing/2014/main" id="{F2CC5C47-AABE-6CB8-7FA8-B349D5B82255}"/>
              </a:ext>
            </a:extLst>
          </p:cNvPr>
          <p:cNvSpPr txBox="1">
            <a:spLocks/>
          </p:cNvSpPr>
          <p:nvPr/>
        </p:nvSpPr>
        <p:spPr>
          <a:xfrm>
            <a:off x="882703" y="1706634"/>
            <a:ext cx="3508514" cy="50392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err="1">
                <a:solidFill>
                  <a:schemeClr val="bg1"/>
                </a:solidFill>
                <a:latin typeface="Arial Nova" panose="020B0504020202020204" pitchFamily="34" charset="0"/>
              </a:rPr>
              <a:t>Pathward</a:t>
            </a:r>
            <a:r>
              <a:rPr lang="en-US" b="1" dirty="0">
                <a:solidFill>
                  <a:schemeClr val="bg1"/>
                </a:solidFill>
                <a:latin typeface="Arial Nova" panose="020B0504020202020204" pitchFamily="34" charset="0"/>
              </a:rPr>
              <a:t>, National Association</a:t>
            </a:r>
          </a:p>
        </p:txBody>
      </p:sp>
      <p:sp>
        <p:nvSpPr>
          <p:cNvPr id="7" name="TextBox 6">
            <a:extLst>
              <a:ext uri="{FF2B5EF4-FFF2-40B4-BE49-F238E27FC236}">
                <a16:creationId xmlns:a16="http://schemas.microsoft.com/office/drawing/2014/main" id="{25A64E5A-BE32-1C4D-6895-682E09EF0F29}"/>
              </a:ext>
            </a:extLst>
          </p:cNvPr>
          <p:cNvSpPr txBox="1"/>
          <p:nvPr/>
        </p:nvSpPr>
        <p:spPr>
          <a:xfrm>
            <a:off x="5700534" y="1413063"/>
            <a:ext cx="5769550" cy="2862322"/>
          </a:xfrm>
          <a:prstGeom prst="rect">
            <a:avLst/>
          </a:prstGeom>
          <a:noFill/>
        </p:spPr>
        <p:txBody>
          <a:bodyPr wrap="square" rtlCol="0">
            <a:spAutoFit/>
          </a:bodyPr>
          <a:lstStyle/>
          <a:p>
            <a:pPr marL="285750" indent="-285750">
              <a:buClr>
                <a:schemeClr val="accent3"/>
              </a:buClr>
              <a:buFont typeface="Arial" panose="020B0604020202020204" pitchFamily="34" charset="0"/>
              <a:buChar char="•"/>
            </a:pPr>
            <a:r>
              <a:rPr lang="en-US" sz="1800" dirty="0"/>
              <a:t>FDIC-insured Bank headquartered in Sioux Falls, South Dakota with just under $8B in assets.</a:t>
            </a:r>
            <a:br>
              <a:rPr lang="en-US" sz="1800" dirty="0"/>
            </a:br>
            <a:endParaRPr lang="en-US" sz="1800" dirty="0"/>
          </a:p>
          <a:p>
            <a:pPr marL="285750" indent="-285750">
              <a:buClr>
                <a:schemeClr val="accent3"/>
              </a:buClr>
              <a:buFont typeface="Arial" panose="020B0604020202020204" pitchFamily="34" charset="0"/>
              <a:buChar char="•"/>
            </a:pPr>
            <a:r>
              <a:rPr lang="en-US" sz="1800" dirty="0"/>
              <a:t>Multi-State, </a:t>
            </a:r>
            <a:r>
              <a:rPr lang="en-US" sz="1800" dirty="0" err="1"/>
              <a:t>OneRD</a:t>
            </a:r>
            <a:r>
              <a:rPr lang="en-US" sz="1800" dirty="0"/>
              <a:t> Lender for USDA Rural Development.</a:t>
            </a:r>
            <a:br>
              <a:rPr lang="en-US" sz="1800" dirty="0"/>
            </a:br>
            <a:r>
              <a:rPr lang="en-US" sz="1800" dirty="0"/>
              <a:t>   </a:t>
            </a:r>
          </a:p>
          <a:p>
            <a:pPr marL="285750" indent="-285750">
              <a:buClr>
                <a:schemeClr val="accent3"/>
              </a:buClr>
              <a:buFont typeface="Arial" panose="020B0604020202020204" pitchFamily="34" charset="0"/>
              <a:buChar char="•"/>
            </a:pPr>
            <a:r>
              <a:rPr lang="en-US" sz="1800" dirty="0"/>
              <a:t>2021 USDA REAP/B&amp;I Top National Lender.</a:t>
            </a:r>
            <a:br>
              <a:rPr lang="en-US" sz="1800" dirty="0"/>
            </a:br>
            <a:endParaRPr lang="en-US" sz="1800" dirty="0"/>
          </a:p>
          <a:p>
            <a:pPr marL="285750" indent="-285750">
              <a:buClr>
                <a:schemeClr val="accent3"/>
              </a:buClr>
              <a:buFont typeface="Arial" panose="020B0604020202020204" pitchFamily="34" charset="0"/>
              <a:buChar char="•"/>
            </a:pPr>
            <a:r>
              <a:rPr lang="en-US" sz="1800" dirty="0"/>
              <a:t>Approved Lender for USDA, BIA and DOE Loan Programs.</a:t>
            </a:r>
            <a:br>
              <a:rPr lang="en-US" sz="1800" dirty="0"/>
            </a:br>
            <a:endParaRPr lang="en-US" sz="1800" dirty="0"/>
          </a:p>
          <a:p>
            <a:pPr marL="285750" indent="-285750">
              <a:buClr>
                <a:schemeClr val="accent3"/>
              </a:buClr>
              <a:buFont typeface="Arial" panose="020B0604020202020204" pitchFamily="34" charset="0"/>
              <a:buChar char="•"/>
            </a:pPr>
            <a:r>
              <a:rPr lang="en-US" sz="1800" dirty="0"/>
              <a:t>Learn more at </a:t>
            </a:r>
            <a:r>
              <a:rPr lang="en-US" sz="1800" dirty="0">
                <a:hlinkClick r:id="rId2"/>
              </a:rPr>
              <a:t>Pathward.com</a:t>
            </a:r>
            <a:r>
              <a:rPr lang="en-US" sz="1800" dirty="0"/>
              <a:t>. </a:t>
            </a:r>
          </a:p>
        </p:txBody>
      </p:sp>
      <p:pic>
        <p:nvPicPr>
          <p:cNvPr id="6" name="Picture 5" descr="A black and white logo&#10;&#10;Description automatically generated">
            <a:extLst>
              <a:ext uri="{FF2B5EF4-FFF2-40B4-BE49-F238E27FC236}">
                <a16:creationId xmlns:a16="http://schemas.microsoft.com/office/drawing/2014/main" id="{B9B2B99F-26BD-B127-C539-9536C927C67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4789" y="4458995"/>
            <a:ext cx="2918902" cy="1003911"/>
          </a:xfrm>
          <a:prstGeom prst="rect">
            <a:avLst/>
          </a:prstGeom>
        </p:spPr>
      </p:pic>
      <p:cxnSp>
        <p:nvCxnSpPr>
          <p:cNvPr id="9" name="Straight Connector 8">
            <a:extLst>
              <a:ext uri="{FF2B5EF4-FFF2-40B4-BE49-F238E27FC236}">
                <a16:creationId xmlns:a16="http://schemas.microsoft.com/office/drawing/2014/main" id="{E9E8AE34-B9F4-212F-1CFC-2697673CCBF9}"/>
              </a:ext>
            </a:extLst>
          </p:cNvPr>
          <p:cNvCxnSpPr>
            <a:cxnSpLocks/>
          </p:cNvCxnSpPr>
          <p:nvPr/>
        </p:nvCxnSpPr>
        <p:spPr>
          <a:xfrm>
            <a:off x="599070" y="3988525"/>
            <a:ext cx="3561148" cy="0"/>
          </a:xfrm>
          <a:prstGeom prst="line">
            <a:avLst/>
          </a:prstGeom>
        </p:spPr>
        <p:style>
          <a:lnRef idx="1">
            <a:schemeClr val="accent3"/>
          </a:lnRef>
          <a:fillRef idx="0">
            <a:schemeClr val="accent3"/>
          </a:fillRef>
          <a:effectRef idx="0">
            <a:schemeClr val="accent3"/>
          </a:effectRef>
          <a:fontRef idx="minor">
            <a:schemeClr val="tx1"/>
          </a:fontRef>
        </p:style>
      </p:cxnSp>
    </p:spTree>
    <p:extLst>
      <p:ext uri="{BB962C8B-B14F-4D97-AF65-F5344CB8AC3E}">
        <p14:creationId xmlns:p14="http://schemas.microsoft.com/office/powerpoint/2010/main" val="23321723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BE4EE75A-D646-71EC-0479-474D17853264}"/>
              </a:ext>
            </a:extLst>
          </p:cNvPr>
          <p:cNvSpPr/>
          <p:nvPr/>
        </p:nvSpPr>
        <p:spPr>
          <a:xfrm>
            <a:off x="-19416" y="0"/>
            <a:ext cx="12211415" cy="6858000"/>
          </a:xfrm>
          <a:prstGeom prst="rect">
            <a:avLst/>
          </a:prstGeom>
          <a:gradFill flip="none" rotWithShape="1">
            <a:gsLst>
              <a:gs pos="90000">
                <a:srgbClr val="880092">
                  <a:lumMod val="100000"/>
                </a:srgbClr>
              </a:gs>
              <a:gs pos="61000">
                <a:srgbClr val="2E008B"/>
              </a:gs>
              <a:gs pos="100000">
                <a:srgbClr val="E10098"/>
              </a:gs>
            </a:gsLst>
            <a:lin ang="14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Google Shape;309;p13">
            <a:extLst>
              <a:ext uri="{FF2B5EF4-FFF2-40B4-BE49-F238E27FC236}">
                <a16:creationId xmlns:a16="http://schemas.microsoft.com/office/drawing/2014/main" id="{3A45F9BA-789B-6A99-1CE7-5888847D9CEB}"/>
              </a:ext>
            </a:extLst>
          </p:cNvPr>
          <p:cNvSpPr txBox="1">
            <a:spLocks/>
          </p:cNvSpPr>
          <p:nvPr/>
        </p:nvSpPr>
        <p:spPr>
          <a:xfrm>
            <a:off x="897309" y="1641667"/>
            <a:ext cx="9791612" cy="2852737"/>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8000" b="1" kern="1200">
                <a:solidFill>
                  <a:schemeClr val="accent2"/>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8000" b="1" i="0" u="none" strike="noStrike" kern="1200" cap="none" spc="0" normalizeH="0" baseline="0" noProof="0" dirty="0">
                <a:ln>
                  <a:noFill/>
                </a:ln>
                <a:solidFill>
                  <a:srgbClr val="8BB8E8"/>
                </a:solidFill>
                <a:effectLst/>
                <a:uLnTx/>
                <a:uFillTx/>
                <a:latin typeface="Arial Nova"/>
                <a:ea typeface="+mj-ea"/>
                <a:cs typeface="+mj-cs"/>
              </a:rPr>
              <a:t>Thank you</a:t>
            </a:r>
          </a:p>
        </p:txBody>
      </p:sp>
      <p:sp>
        <p:nvSpPr>
          <p:cNvPr id="5" name="Text Placeholder 1">
            <a:extLst>
              <a:ext uri="{FF2B5EF4-FFF2-40B4-BE49-F238E27FC236}">
                <a16:creationId xmlns:a16="http://schemas.microsoft.com/office/drawing/2014/main" id="{83B5CF93-D95F-8793-2269-B7F114C48801}"/>
              </a:ext>
            </a:extLst>
          </p:cNvPr>
          <p:cNvSpPr txBox="1">
            <a:spLocks/>
          </p:cNvSpPr>
          <p:nvPr/>
        </p:nvSpPr>
        <p:spPr>
          <a:xfrm>
            <a:off x="954459" y="4722147"/>
            <a:ext cx="9791612" cy="687387"/>
          </a:xfrm>
          <a:prstGeom prst="rect">
            <a:avLst/>
          </a:prstGeom>
        </p:spPr>
        <p:txBody>
          <a:bodyPr vert="horz" lIns="0" tIns="0" rIns="0" bIns="0" rtlCol="0">
            <a:noAutofit/>
          </a:bodyPr>
          <a:lstStyle>
            <a:lvl1pPr marL="0" indent="0" algn="l" defTabSz="914400" rtl="0" eaLnBrk="1" latinLnBrk="0" hangingPunct="1">
              <a:lnSpc>
                <a:spcPct val="100000"/>
              </a:lnSpc>
              <a:spcBef>
                <a:spcPts val="1000"/>
              </a:spcBef>
              <a:spcAft>
                <a:spcPts val="800"/>
              </a:spcAft>
              <a:buFont typeface="Arial" panose="020B0604020202020204" pitchFamily="34" charset="0"/>
              <a:buNone/>
              <a:tabLst>
                <a:tab pos="1257300" algn="l"/>
              </a:tabLst>
              <a:defRPr sz="1600" b="1" kern="1200" cap="all" spc="140" baseline="0">
                <a:solidFill>
                  <a:schemeClr val="bg1"/>
                </a:solidFill>
                <a:latin typeface="+mj-lt"/>
                <a:ea typeface="+mn-ea"/>
                <a:cs typeface="+mn-cs"/>
              </a:defRPr>
            </a:lvl1pPr>
            <a:lvl2pPr marL="457200" indent="0" algn="l" defTabSz="914400" rtl="0" eaLnBrk="1" latinLnBrk="0" hangingPunct="1">
              <a:lnSpc>
                <a:spcPct val="120000"/>
              </a:lnSpc>
              <a:spcBef>
                <a:spcPts val="0"/>
              </a:spcBef>
              <a:spcAft>
                <a:spcPts val="800"/>
              </a:spcAft>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120000"/>
              </a:lnSpc>
              <a:spcBef>
                <a:spcPts val="0"/>
              </a:spcBef>
              <a:spcAft>
                <a:spcPts val="800"/>
              </a:spcAft>
              <a:buClr>
                <a:schemeClr val="accent3"/>
              </a:buClr>
              <a:buSzPct val="100000"/>
              <a:buFontTx/>
              <a:buNone/>
              <a:defRPr sz="1800" kern="1200">
                <a:solidFill>
                  <a:schemeClr val="tx1">
                    <a:tint val="75000"/>
                  </a:schemeClr>
                </a:solidFill>
                <a:latin typeface="+mn-lt"/>
                <a:ea typeface="+mn-ea"/>
                <a:cs typeface="+mn-cs"/>
              </a:defRPr>
            </a:lvl3pPr>
            <a:lvl4pPr marL="1371600" indent="0" algn="l" defTabSz="914400" rtl="0" eaLnBrk="1" latinLnBrk="0" hangingPunct="1">
              <a:lnSpc>
                <a:spcPct val="120000"/>
              </a:lnSpc>
              <a:spcBef>
                <a:spcPts val="0"/>
              </a:spcBef>
              <a:spcAft>
                <a:spcPts val="800"/>
              </a:spcAft>
              <a:buFont typeface="Arial Nova" panose="020B05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120000"/>
              </a:lnSpc>
              <a:spcBef>
                <a:spcPts val="0"/>
              </a:spcBef>
              <a:spcAft>
                <a:spcPts val="800"/>
              </a:spcAft>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r>
              <a:rPr lang="en-US" dirty="0"/>
              <a:t>Matt Peeler</a:t>
            </a:r>
          </a:p>
          <a:p>
            <a:r>
              <a:rPr lang="en-US" dirty="0"/>
              <a:t>Managing Director, USDA &amp; Tribal Lending</a:t>
            </a:r>
          </a:p>
          <a:p>
            <a:r>
              <a:rPr lang="en-US" dirty="0"/>
              <a:t>(336) 225-2246</a:t>
            </a:r>
          </a:p>
          <a:p>
            <a:r>
              <a:rPr lang="en-US" dirty="0">
                <a:solidFill>
                  <a:srgbClr val="8BB8E8"/>
                </a:solidFill>
                <a:hlinkClick r:id="rId2">
                  <a:extLst>
                    <a:ext uri="{A12FA001-AC4F-418D-AE19-62706E023703}">
                      <ahyp:hlinkClr xmlns:ahyp="http://schemas.microsoft.com/office/drawing/2018/hyperlinkcolor" val="tx"/>
                    </a:ext>
                  </a:extLst>
                </a:hlinkClick>
              </a:rPr>
              <a:t>mpeeler@pathward.com</a:t>
            </a:r>
            <a:endParaRPr lang="en-US" dirty="0">
              <a:solidFill>
                <a:srgbClr val="8BB8E8"/>
              </a:solidFill>
            </a:endParaRPr>
          </a:p>
        </p:txBody>
      </p:sp>
      <p:sp>
        <p:nvSpPr>
          <p:cNvPr id="7" name="Isosceles Triangle 6">
            <a:extLst>
              <a:ext uri="{FF2B5EF4-FFF2-40B4-BE49-F238E27FC236}">
                <a16:creationId xmlns:a16="http://schemas.microsoft.com/office/drawing/2014/main" id="{F58AB113-B8B6-B421-2AED-DC0E8641CA23}"/>
              </a:ext>
            </a:extLst>
          </p:cNvPr>
          <p:cNvSpPr/>
          <p:nvPr/>
        </p:nvSpPr>
        <p:spPr>
          <a:xfrm rot="5400000">
            <a:off x="438600" y="3821706"/>
            <a:ext cx="383126" cy="263674"/>
          </a:xfrm>
          <a:prstGeom prst="triangle">
            <a:avLst/>
          </a:prstGeom>
          <a:solidFill>
            <a:srgbClr val="F2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4270024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0CAD9A0-BF5F-93AD-FC7A-34ECEFBB3AEA}"/>
              </a:ext>
            </a:extLst>
          </p:cNvPr>
          <p:cNvSpPr/>
          <p:nvPr/>
        </p:nvSpPr>
        <p:spPr>
          <a:xfrm>
            <a:off x="-19415" y="0"/>
            <a:ext cx="5101464" cy="6342472"/>
          </a:xfrm>
          <a:prstGeom prst="rect">
            <a:avLst/>
          </a:prstGeom>
          <a:gradFill flip="none" rotWithShape="1">
            <a:gsLst>
              <a:gs pos="92000">
                <a:srgbClr val="880092">
                  <a:lumMod val="100000"/>
                </a:srgbClr>
              </a:gs>
              <a:gs pos="77000">
                <a:srgbClr val="2E008B"/>
              </a:gs>
              <a:gs pos="100000">
                <a:srgbClr val="E10098"/>
              </a:gs>
            </a:gsLst>
            <a:lin ang="138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Isosceles Triangle 2">
            <a:extLst>
              <a:ext uri="{FF2B5EF4-FFF2-40B4-BE49-F238E27FC236}">
                <a16:creationId xmlns:a16="http://schemas.microsoft.com/office/drawing/2014/main" id="{D925B916-5F36-9264-7695-3B0644FB8464}"/>
              </a:ext>
            </a:extLst>
          </p:cNvPr>
          <p:cNvSpPr/>
          <p:nvPr/>
        </p:nvSpPr>
        <p:spPr>
          <a:xfrm rot="5400000">
            <a:off x="555013" y="1882869"/>
            <a:ext cx="371747" cy="283633"/>
          </a:xfrm>
          <a:prstGeom prst="triangle">
            <a:avLst/>
          </a:prstGeom>
          <a:solidFill>
            <a:srgbClr val="F2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4">
            <a:extLst>
              <a:ext uri="{FF2B5EF4-FFF2-40B4-BE49-F238E27FC236}">
                <a16:creationId xmlns:a16="http://schemas.microsoft.com/office/drawing/2014/main" id="{F2CC5C47-AABE-6CB8-7FA8-B349D5B82255}"/>
              </a:ext>
            </a:extLst>
          </p:cNvPr>
          <p:cNvSpPr txBox="1">
            <a:spLocks/>
          </p:cNvSpPr>
          <p:nvPr/>
        </p:nvSpPr>
        <p:spPr>
          <a:xfrm>
            <a:off x="882703" y="1706634"/>
            <a:ext cx="3508514" cy="50392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chemeClr val="bg1"/>
                </a:solidFill>
                <a:latin typeface="Arial Nova" panose="020B0504020202020204" pitchFamily="34" charset="0"/>
              </a:rPr>
              <a:t>USDA </a:t>
            </a:r>
            <a:r>
              <a:rPr lang="en-US" b="1" dirty="0" err="1">
                <a:solidFill>
                  <a:schemeClr val="bg1"/>
                </a:solidFill>
                <a:latin typeface="Arial Nova" panose="020B0504020202020204" pitchFamily="34" charset="0"/>
              </a:rPr>
              <a:t>OneRD</a:t>
            </a:r>
            <a:r>
              <a:rPr lang="en-US" b="1" dirty="0">
                <a:solidFill>
                  <a:schemeClr val="bg1"/>
                </a:solidFill>
                <a:latin typeface="Arial Nova" panose="020B0504020202020204" pitchFamily="34" charset="0"/>
              </a:rPr>
              <a:t> Program – What is it?</a:t>
            </a:r>
          </a:p>
        </p:txBody>
      </p:sp>
      <p:sp>
        <p:nvSpPr>
          <p:cNvPr id="7" name="TextBox 6">
            <a:extLst>
              <a:ext uri="{FF2B5EF4-FFF2-40B4-BE49-F238E27FC236}">
                <a16:creationId xmlns:a16="http://schemas.microsoft.com/office/drawing/2014/main" id="{25A64E5A-BE32-1C4D-6895-682E09EF0F29}"/>
              </a:ext>
            </a:extLst>
          </p:cNvPr>
          <p:cNvSpPr txBox="1"/>
          <p:nvPr/>
        </p:nvSpPr>
        <p:spPr>
          <a:xfrm>
            <a:off x="5539747" y="1272641"/>
            <a:ext cx="5969766" cy="4069127"/>
          </a:xfrm>
          <a:prstGeom prst="rect">
            <a:avLst/>
          </a:prstGeom>
          <a:noFill/>
        </p:spPr>
        <p:txBody>
          <a:bodyPr wrap="square" rtlCol="0">
            <a:spAutoFit/>
          </a:bodyPr>
          <a:lstStyle/>
          <a:p>
            <a:pPr marL="514350" marR="0" indent="-285750">
              <a:lnSpc>
                <a:spcPct val="107000"/>
              </a:lnSpc>
              <a:spcBef>
                <a:spcPts val="0"/>
              </a:spcBef>
              <a:spcAft>
                <a:spcPts val="800"/>
              </a:spcAft>
              <a:buClr>
                <a:schemeClr val="accent3"/>
              </a:buClr>
              <a:buFont typeface="Arial" panose="020B0604020202020204" pitchFamily="34" charset="0"/>
              <a:buChar char="•"/>
            </a:pPr>
            <a:r>
              <a:rPr lang="en-US" sz="1600" b="1" kern="100" dirty="0">
                <a:effectLst/>
                <a:latin typeface="Arial Nova" panose="020B0504020202020204" pitchFamily="34" charset="0"/>
                <a:ea typeface="Aptos" panose="020B0004020202020204" pitchFamily="34" charset="0"/>
                <a:cs typeface="Times New Roman" panose="02020603050405020304" pitchFamily="18" charset="0"/>
              </a:rPr>
              <a:t>Loan guarantee program</a:t>
            </a:r>
            <a:r>
              <a:rPr lang="en-US" sz="1600" kern="100" dirty="0">
                <a:effectLst/>
                <a:latin typeface="Arial Nova" panose="020B0504020202020204" pitchFamily="34" charset="0"/>
                <a:ea typeface="Aptos" panose="020B0004020202020204" pitchFamily="34" charset="0"/>
                <a:cs typeface="Times New Roman" panose="02020603050405020304" pitchFamily="18" charset="0"/>
              </a:rPr>
              <a:t> offered by private banks and lenders nationwide.</a:t>
            </a:r>
            <a:br>
              <a:rPr lang="en-US" sz="1600" kern="100" dirty="0">
                <a:effectLst/>
                <a:latin typeface="Arial Nova" panose="020B0504020202020204" pitchFamily="34" charset="0"/>
                <a:ea typeface="Aptos" panose="020B0004020202020204" pitchFamily="34" charset="0"/>
                <a:cs typeface="Times New Roman" panose="02020603050405020304" pitchFamily="18" charset="0"/>
              </a:rPr>
            </a:br>
            <a:endParaRPr lang="en-US" sz="1600" kern="100" dirty="0">
              <a:effectLst/>
              <a:latin typeface="Arial Nova" panose="020B0504020202020204" pitchFamily="34" charset="0"/>
              <a:ea typeface="Aptos" panose="020B0004020202020204" pitchFamily="34" charset="0"/>
              <a:cs typeface="Times New Roman" panose="02020603050405020304" pitchFamily="18" charset="0"/>
            </a:endParaRPr>
          </a:p>
          <a:p>
            <a:pPr marL="514350" marR="0" indent="-285750">
              <a:lnSpc>
                <a:spcPct val="107000"/>
              </a:lnSpc>
              <a:spcBef>
                <a:spcPts val="0"/>
              </a:spcBef>
              <a:spcAft>
                <a:spcPts val="800"/>
              </a:spcAft>
              <a:buClr>
                <a:schemeClr val="accent3"/>
              </a:buClr>
              <a:buFont typeface="Arial" panose="020B0604020202020204" pitchFamily="34" charset="0"/>
              <a:buChar char="•"/>
            </a:pPr>
            <a:r>
              <a:rPr lang="en-US" sz="1600" kern="100" dirty="0">
                <a:effectLst/>
                <a:latin typeface="Arial Nova" panose="020B0504020202020204" pitchFamily="34" charset="0"/>
                <a:ea typeface="Aptos" panose="020B0004020202020204" pitchFamily="34" charset="0"/>
                <a:cs typeface="Times New Roman" panose="02020603050405020304" pitchFamily="18" charset="0"/>
              </a:rPr>
              <a:t>Eligible for </a:t>
            </a:r>
            <a:r>
              <a:rPr lang="en-US" sz="1600" b="1" kern="100" dirty="0">
                <a:effectLst/>
                <a:latin typeface="Arial Nova" panose="020B0504020202020204" pitchFamily="34" charset="0"/>
                <a:ea typeface="Aptos" panose="020B0004020202020204" pitchFamily="34" charset="0"/>
                <a:cs typeface="Times New Roman" panose="02020603050405020304" pitchFamily="18" charset="0"/>
              </a:rPr>
              <a:t>Federally-Recognized Indian Tribes</a:t>
            </a:r>
            <a:r>
              <a:rPr lang="en-US" sz="1600" kern="100" dirty="0">
                <a:effectLst/>
                <a:latin typeface="Arial Nova" panose="020B0504020202020204" pitchFamily="34" charset="0"/>
                <a:ea typeface="Aptos" panose="020B0004020202020204" pitchFamily="34" charset="0"/>
                <a:cs typeface="Times New Roman" panose="02020603050405020304" pitchFamily="18" charset="0"/>
              </a:rPr>
              <a:t>, </a:t>
            </a:r>
            <a:r>
              <a:rPr lang="en-US" sz="1600" b="1" kern="100" dirty="0">
                <a:effectLst/>
                <a:latin typeface="Arial Nova" panose="020B0504020202020204" pitchFamily="34" charset="0"/>
                <a:ea typeface="Aptos" panose="020B0004020202020204" pitchFamily="34" charset="0"/>
                <a:cs typeface="Times New Roman" panose="02020603050405020304" pitchFamily="18" charset="0"/>
              </a:rPr>
              <a:t>Tribal-Owned Businesses</a:t>
            </a:r>
            <a:r>
              <a:rPr lang="en-US" sz="1600" kern="100" dirty="0">
                <a:effectLst/>
                <a:latin typeface="Arial Nova" panose="020B0504020202020204" pitchFamily="34" charset="0"/>
                <a:ea typeface="Aptos" panose="020B0004020202020204" pitchFamily="34" charset="0"/>
                <a:cs typeface="Times New Roman" panose="02020603050405020304" pitchFamily="18" charset="0"/>
              </a:rPr>
              <a:t>, and </a:t>
            </a:r>
            <a:r>
              <a:rPr lang="en-US" sz="1600" b="1" kern="100" dirty="0">
                <a:effectLst/>
                <a:latin typeface="Arial Nova" panose="020B0504020202020204" pitchFamily="34" charset="0"/>
                <a:ea typeface="Aptos" panose="020B0004020202020204" pitchFamily="34" charset="0"/>
                <a:cs typeface="Times New Roman" panose="02020603050405020304" pitchFamily="18" charset="0"/>
              </a:rPr>
              <a:t>Alaska Native Villages/Corporations</a:t>
            </a:r>
            <a:r>
              <a:rPr lang="en-US" sz="1600" kern="100" dirty="0">
                <a:effectLst/>
                <a:latin typeface="Arial Nova" panose="020B0504020202020204" pitchFamily="34" charset="0"/>
                <a:ea typeface="Aptos" panose="020B0004020202020204" pitchFamily="34" charset="0"/>
                <a:cs typeface="Times New Roman" panose="02020603050405020304" pitchFamily="18" charset="0"/>
              </a:rPr>
              <a:t>.</a:t>
            </a:r>
            <a:br>
              <a:rPr lang="en-US" sz="1600" kern="100" dirty="0">
                <a:effectLst/>
                <a:latin typeface="Arial Nova" panose="020B0504020202020204" pitchFamily="34" charset="0"/>
                <a:ea typeface="Aptos" panose="020B0004020202020204" pitchFamily="34" charset="0"/>
                <a:cs typeface="Times New Roman" panose="02020603050405020304" pitchFamily="18" charset="0"/>
              </a:rPr>
            </a:br>
            <a:endParaRPr lang="en-US" sz="1600" kern="100" dirty="0">
              <a:effectLst/>
              <a:latin typeface="Arial Nova" panose="020B0504020202020204" pitchFamily="34" charset="0"/>
              <a:ea typeface="Aptos" panose="020B0004020202020204" pitchFamily="34" charset="0"/>
              <a:cs typeface="Times New Roman" panose="02020603050405020304" pitchFamily="18" charset="0"/>
            </a:endParaRPr>
          </a:p>
          <a:p>
            <a:pPr marL="514350" marR="0" indent="-285750">
              <a:lnSpc>
                <a:spcPct val="107000"/>
              </a:lnSpc>
              <a:spcBef>
                <a:spcPts val="0"/>
              </a:spcBef>
              <a:spcAft>
                <a:spcPts val="800"/>
              </a:spcAft>
              <a:buClr>
                <a:schemeClr val="accent3"/>
              </a:buClr>
              <a:buFont typeface="Arial" panose="020B0604020202020204" pitchFamily="34" charset="0"/>
              <a:buChar char="•"/>
            </a:pPr>
            <a:r>
              <a:rPr lang="en-US" sz="1600" kern="100" dirty="0">
                <a:effectLst/>
                <a:latin typeface="Arial Nova" panose="020B0504020202020204" pitchFamily="34" charset="0"/>
                <a:ea typeface="Aptos" panose="020B0004020202020204" pitchFamily="34" charset="0"/>
                <a:cs typeface="Times New Roman" panose="02020603050405020304" pitchFamily="18" charset="0"/>
              </a:rPr>
              <a:t>Administered by </a:t>
            </a:r>
            <a:r>
              <a:rPr lang="en-US" sz="1600" b="1" kern="100" dirty="0">
                <a:effectLst/>
                <a:latin typeface="Arial Nova" panose="020B0504020202020204" pitchFamily="34" charset="0"/>
                <a:ea typeface="Aptos" panose="020B0004020202020204" pitchFamily="34" charset="0"/>
                <a:cs typeface="Times New Roman" panose="02020603050405020304" pitchFamily="18" charset="0"/>
              </a:rPr>
              <a:t>USDA Rural Development (“USDA-RD”)</a:t>
            </a:r>
            <a:r>
              <a:rPr lang="en-US" sz="1600" kern="100" dirty="0">
                <a:effectLst/>
                <a:latin typeface="Arial Nova" panose="020B0504020202020204" pitchFamily="34" charset="0"/>
                <a:ea typeface="Aptos" panose="020B0004020202020204" pitchFamily="34" charset="0"/>
                <a:cs typeface="Times New Roman" panose="02020603050405020304" pitchFamily="18" charset="0"/>
              </a:rPr>
              <a:t> to promote </a:t>
            </a:r>
            <a:r>
              <a:rPr lang="en-US" sz="1600" b="1" kern="100" dirty="0">
                <a:effectLst/>
                <a:latin typeface="Arial Nova" panose="020B0504020202020204" pitchFamily="34" charset="0"/>
                <a:ea typeface="Aptos" panose="020B0004020202020204" pitchFamily="34" charset="0"/>
                <a:cs typeface="Times New Roman" panose="02020603050405020304" pitchFamily="18" charset="0"/>
              </a:rPr>
              <a:t>economic development</a:t>
            </a:r>
            <a:r>
              <a:rPr lang="en-US" sz="1600" kern="100" dirty="0">
                <a:effectLst/>
                <a:latin typeface="Arial Nova" panose="020B0504020202020204" pitchFamily="34" charset="0"/>
                <a:ea typeface="Aptos" panose="020B0004020202020204" pitchFamily="34" charset="0"/>
                <a:cs typeface="Times New Roman" panose="02020603050405020304" pitchFamily="18" charset="0"/>
              </a:rPr>
              <a:t>, </a:t>
            </a:r>
            <a:r>
              <a:rPr lang="en-US" sz="1600" b="1" kern="100" dirty="0">
                <a:effectLst/>
                <a:latin typeface="Arial Nova" panose="020B0504020202020204" pitchFamily="34" charset="0"/>
                <a:ea typeface="Aptos" panose="020B0004020202020204" pitchFamily="34" charset="0"/>
                <a:cs typeface="Times New Roman" panose="02020603050405020304" pitchFamily="18" charset="0"/>
              </a:rPr>
              <a:t>job creation</a:t>
            </a:r>
            <a:r>
              <a:rPr lang="en-US" sz="1600" kern="100" dirty="0">
                <a:effectLst/>
                <a:latin typeface="Arial Nova" panose="020B0504020202020204" pitchFamily="34" charset="0"/>
                <a:ea typeface="Aptos" panose="020B0004020202020204" pitchFamily="34" charset="0"/>
                <a:cs typeface="Times New Roman" panose="02020603050405020304" pitchFamily="18" charset="0"/>
              </a:rPr>
              <a:t>, and ensure the </a:t>
            </a:r>
            <a:r>
              <a:rPr lang="en-US" sz="1600" b="1" kern="100" dirty="0">
                <a:effectLst/>
                <a:latin typeface="Arial Nova" panose="020B0504020202020204" pitchFamily="34" charset="0"/>
                <a:ea typeface="Aptos" panose="020B0004020202020204" pitchFamily="34" charset="0"/>
                <a:cs typeface="Times New Roman" panose="02020603050405020304" pitchFamily="18" charset="0"/>
              </a:rPr>
              <a:t>long-term sustainability</a:t>
            </a:r>
            <a:r>
              <a:rPr lang="en-US" sz="1600" kern="100" dirty="0">
                <a:effectLst/>
                <a:latin typeface="Arial Nova" panose="020B0504020202020204" pitchFamily="34" charset="0"/>
                <a:ea typeface="Aptos" panose="020B0004020202020204" pitchFamily="34" charset="0"/>
                <a:cs typeface="Times New Roman" panose="02020603050405020304" pitchFamily="18" charset="0"/>
              </a:rPr>
              <a:t> </a:t>
            </a:r>
            <a:r>
              <a:rPr lang="en-US" sz="1600" b="1" kern="100" dirty="0">
                <a:effectLst/>
                <a:latin typeface="Arial Nova" panose="020B0504020202020204" pitchFamily="34" charset="0"/>
                <a:ea typeface="Aptos" panose="020B0004020202020204" pitchFamily="34" charset="0"/>
                <a:cs typeface="Times New Roman" panose="02020603050405020304" pitchFamily="18" charset="0"/>
              </a:rPr>
              <a:t>&amp; vitality of rural and underserved communities </a:t>
            </a:r>
            <a:r>
              <a:rPr lang="en-US" sz="1600" kern="100" dirty="0">
                <a:effectLst/>
                <a:latin typeface="Arial Nova" panose="020B0504020202020204" pitchFamily="34" charset="0"/>
                <a:ea typeface="Aptos" panose="020B0004020202020204" pitchFamily="34" charset="0"/>
                <a:cs typeface="Times New Roman" panose="02020603050405020304" pitchFamily="18" charset="0"/>
              </a:rPr>
              <a:t>in the United States.</a:t>
            </a:r>
            <a:br>
              <a:rPr lang="en-US" sz="1600" kern="100" dirty="0">
                <a:effectLst/>
                <a:latin typeface="Arial Nova" panose="020B0504020202020204" pitchFamily="34" charset="0"/>
                <a:ea typeface="Aptos" panose="020B0004020202020204" pitchFamily="34" charset="0"/>
                <a:cs typeface="Times New Roman" panose="02020603050405020304" pitchFamily="18" charset="0"/>
              </a:rPr>
            </a:br>
            <a:endParaRPr lang="en-US" sz="1600" kern="100" dirty="0">
              <a:effectLst/>
              <a:latin typeface="Arial Nova" panose="020B0504020202020204" pitchFamily="34" charset="0"/>
              <a:ea typeface="Aptos" panose="020B0004020202020204" pitchFamily="34" charset="0"/>
              <a:cs typeface="Times New Roman" panose="02020603050405020304" pitchFamily="18" charset="0"/>
            </a:endParaRPr>
          </a:p>
          <a:p>
            <a:pPr marL="514350" marR="0" indent="-285750">
              <a:lnSpc>
                <a:spcPct val="107000"/>
              </a:lnSpc>
              <a:spcBef>
                <a:spcPts val="0"/>
              </a:spcBef>
              <a:spcAft>
                <a:spcPts val="800"/>
              </a:spcAft>
              <a:buClr>
                <a:schemeClr val="accent3"/>
              </a:buClr>
              <a:buFont typeface="Arial" panose="020B0604020202020204" pitchFamily="34" charset="0"/>
              <a:buChar char="•"/>
            </a:pPr>
            <a:r>
              <a:rPr lang="en-US" sz="1600" kern="100" dirty="0">
                <a:effectLst/>
                <a:latin typeface="Arial Nova" panose="020B0504020202020204" pitchFamily="34" charset="0"/>
                <a:ea typeface="Aptos" panose="020B0004020202020204" pitchFamily="34" charset="0"/>
                <a:cs typeface="Times New Roman" panose="02020603050405020304" pitchFamily="18" charset="0"/>
              </a:rPr>
              <a:t>There are more than </a:t>
            </a:r>
            <a:r>
              <a:rPr lang="en-US" sz="1600" b="1" kern="100" dirty="0">
                <a:effectLst/>
                <a:latin typeface="Arial Nova" panose="020B0504020202020204" pitchFamily="34" charset="0"/>
                <a:ea typeface="Aptos" panose="020B0004020202020204" pitchFamily="34" charset="0"/>
                <a:cs typeface="Times New Roman" panose="02020603050405020304" pitchFamily="18" charset="0"/>
              </a:rPr>
              <a:t>$3 billion</a:t>
            </a:r>
            <a:r>
              <a:rPr lang="en-US" sz="1600" kern="100" dirty="0">
                <a:effectLst/>
                <a:latin typeface="Arial Nova" panose="020B0504020202020204" pitchFamily="34" charset="0"/>
                <a:ea typeface="Aptos" panose="020B0004020202020204" pitchFamily="34" charset="0"/>
                <a:cs typeface="Times New Roman" panose="02020603050405020304" pitchFamily="18" charset="0"/>
              </a:rPr>
              <a:t> in loan guarantees appropriated annually for USDA loan programs.</a:t>
            </a:r>
          </a:p>
        </p:txBody>
      </p:sp>
    </p:spTree>
    <p:extLst>
      <p:ext uri="{BB962C8B-B14F-4D97-AF65-F5344CB8AC3E}">
        <p14:creationId xmlns:p14="http://schemas.microsoft.com/office/powerpoint/2010/main" val="14721685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0CAD9A0-BF5F-93AD-FC7A-34ECEFBB3AEA}"/>
              </a:ext>
            </a:extLst>
          </p:cNvPr>
          <p:cNvSpPr/>
          <p:nvPr/>
        </p:nvSpPr>
        <p:spPr>
          <a:xfrm>
            <a:off x="-19415" y="0"/>
            <a:ext cx="5101464" cy="6342472"/>
          </a:xfrm>
          <a:prstGeom prst="rect">
            <a:avLst/>
          </a:prstGeom>
          <a:gradFill flip="none" rotWithShape="1">
            <a:gsLst>
              <a:gs pos="92000">
                <a:srgbClr val="880092">
                  <a:lumMod val="100000"/>
                </a:srgbClr>
              </a:gs>
              <a:gs pos="77000">
                <a:srgbClr val="2E008B"/>
              </a:gs>
              <a:gs pos="100000">
                <a:srgbClr val="E10098"/>
              </a:gs>
            </a:gsLst>
            <a:lin ang="138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Isosceles Triangle 2">
            <a:extLst>
              <a:ext uri="{FF2B5EF4-FFF2-40B4-BE49-F238E27FC236}">
                <a16:creationId xmlns:a16="http://schemas.microsoft.com/office/drawing/2014/main" id="{D925B916-5F36-9264-7695-3B0644FB8464}"/>
              </a:ext>
            </a:extLst>
          </p:cNvPr>
          <p:cNvSpPr/>
          <p:nvPr/>
        </p:nvSpPr>
        <p:spPr>
          <a:xfrm rot="5400000">
            <a:off x="555013" y="1882869"/>
            <a:ext cx="371747" cy="283633"/>
          </a:xfrm>
          <a:prstGeom prst="triangle">
            <a:avLst/>
          </a:prstGeom>
          <a:solidFill>
            <a:srgbClr val="F2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4">
            <a:extLst>
              <a:ext uri="{FF2B5EF4-FFF2-40B4-BE49-F238E27FC236}">
                <a16:creationId xmlns:a16="http://schemas.microsoft.com/office/drawing/2014/main" id="{F2CC5C47-AABE-6CB8-7FA8-B349D5B82255}"/>
              </a:ext>
            </a:extLst>
          </p:cNvPr>
          <p:cNvSpPr txBox="1">
            <a:spLocks/>
          </p:cNvSpPr>
          <p:nvPr/>
        </p:nvSpPr>
        <p:spPr>
          <a:xfrm>
            <a:off x="882703" y="1706634"/>
            <a:ext cx="3508514" cy="50392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chemeClr val="bg1"/>
                </a:solidFill>
                <a:latin typeface="Arial Nova" panose="020B0504020202020204" pitchFamily="34" charset="0"/>
              </a:rPr>
              <a:t>USDA </a:t>
            </a:r>
            <a:r>
              <a:rPr lang="en-US" b="1" dirty="0" err="1">
                <a:solidFill>
                  <a:schemeClr val="bg1"/>
                </a:solidFill>
                <a:latin typeface="Arial Nova" panose="020B0504020202020204" pitchFamily="34" charset="0"/>
              </a:rPr>
              <a:t>OneRD</a:t>
            </a:r>
            <a:r>
              <a:rPr lang="en-US" b="1" dirty="0">
                <a:solidFill>
                  <a:schemeClr val="bg1"/>
                </a:solidFill>
                <a:latin typeface="Arial Nova" panose="020B0504020202020204" pitchFamily="34" charset="0"/>
              </a:rPr>
              <a:t> Program – Continued</a:t>
            </a:r>
          </a:p>
        </p:txBody>
      </p:sp>
      <p:sp>
        <p:nvSpPr>
          <p:cNvPr id="7" name="TextBox 6">
            <a:extLst>
              <a:ext uri="{FF2B5EF4-FFF2-40B4-BE49-F238E27FC236}">
                <a16:creationId xmlns:a16="http://schemas.microsoft.com/office/drawing/2014/main" id="{25A64E5A-BE32-1C4D-6895-682E09EF0F29}"/>
              </a:ext>
            </a:extLst>
          </p:cNvPr>
          <p:cNvSpPr txBox="1"/>
          <p:nvPr/>
        </p:nvSpPr>
        <p:spPr>
          <a:xfrm>
            <a:off x="5700534" y="1413063"/>
            <a:ext cx="5769550" cy="4031873"/>
          </a:xfrm>
          <a:prstGeom prst="rect">
            <a:avLst/>
          </a:prstGeom>
          <a:noFill/>
        </p:spPr>
        <p:txBody>
          <a:bodyPr wrap="square" rtlCol="0">
            <a:spAutoFit/>
          </a:bodyPr>
          <a:lstStyle/>
          <a:p>
            <a:pPr marL="285750" indent="-285750">
              <a:buClr>
                <a:schemeClr val="accent3"/>
              </a:buClr>
              <a:buFont typeface="Arial" panose="020B0604020202020204" pitchFamily="34" charset="0"/>
              <a:buChar char="•"/>
            </a:pPr>
            <a:r>
              <a:rPr lang="en-US" sz="1600" b="1" dirty="0">
                <a:latin typeface="Arial Nova" panose="020B0504020202020204" pitchFamily="34" charset="0"/>
              </a:rPr>
              <a:t>Loan amounts </a:t>
            </a:r>
            <a:r>
              <a:rPr lang="en-US" sz="1600" dirty="0">
                <a:latin typeface="Arial Nova" panose="020B0504020202020204" pitchFamily="34" charset="0"/>
              </a:rPr>
              <a:t>range from </a:t>
            </a:r>
            <a:r>
              <a:rPr lang="en-US" sz="1600" b="1" dirty="0">
                <a:latin typeface="Arial Nova" panose="020B0504020202020204" pitchFamily="34" charset="0"/>
              </a:rPr>
              <a:t>$1MM to $100MM</a:t>
            </a:r>
            <a:r>
              <a:rPr lang="en-US" sz="1600" dirty="0">
                <a:latin typeface="Arial Nova" panose="020B0504020202020204" pitchFamily="34" charset="0"/>
              </a:rPr>
              <a:t>, depending on the program.</a:t>
            </a:r>
            <a:br>
              <a:rPr lang="en-US" sz="1600" dirty="0">
                <a:latin typeface="Arial Nova" panose="020B0504020202020204" pitchFamily="34" charset="0"/>
              </a:rPr>
            </a:br>
            <a:endParaRPr lang="en-US" sz="1600" dirty="0">
              <a:latin typeface="Arial Nova" panose="020B0504020202020204" pitchFamily="34" charset="0"/>
            </a:endParaRPr>
          </a:p>
          <a:p>
            <a:pPr marL="285750" indent="-285750">
              <a:buClr>
                <a:schemeClr val="accent3"/>
              </a:buClr>
              <a:buFont typeface="Arial" panose="020B0604020202020204" pitchFamily="34" charset="0"/>
              <a:buChar char="•"/>
            </a:pPr>
            <a:r>
              <a:rPr lang="en-US" sz="1600" b="1" dirty="0">
                <a:latin typeface="Arial Nova" panose="020B0504020202020204" pitchFamily="34" charset="0"/>
              </a:rPr>
              <a:t>Loan terms</a:t>
            </a:r>
            <a:r>
              <a:rPr lang="en-US" sz="1600" dirty="0">
                <a:latin typeface="Arial Nova" panose="020B0504020202020204" pitchFamily="34" charset="0"/>
              </a:rPr>
              <a:t> may go up to 40-years.</a:t>
            </a:r>
            <a:br>
              <a:rPr lang="en-US" sz="1600" dirty="0">
                <a:latin typeface="Arial Nova" panose="020B0504020202020204" pitchFamily="34" charset="0"/>
              </a:rPr>
            </a:br>
            <a:endParaRPr lang="en-US" sz="1600" b="1" dirty="0">
              <a:latin typeface="Arial Nova" panose="020B0504020202020204" pitchFamily="34" charset="0"/>
            </a:endParaRPr>
          </a:p>
          <a:p>
            <a:pPr marL="285750" indent="-285750">
              <a:buClr>
                <a:schemeClr val="accent3"/>
              </a:buClr>
              <a:buFont typeface="Arial" panose="020B0604020202020204" pitchFamily="34" charset="0"/>
              <a:buChar char="•"/>
            </a:pPr>
            <a:r>
              <a:rPr lang="en-US" sz="1600" b="1" dirty="0">
                <a:latin typeface="Arial Nova" panose="020B0504020202020204" pitchFamily="34" charset="0"/>
              </a:rPr>
              <a:t>Eligible uses</a:t>
            </a:r>
            <a:r>
              <a:rPr lang="en-US" sz="1600" dirty="0">
                <a:latin typeface="Arial Nova" panose="020B0504020202020204" pitchFamily="34" charset="0"/>
              </a:rPr>
              <a:t> of USDA proceeds include ground-up construction, acquisition of land or existing real estate, machinery &amp; equipment, furnishings &amp; fixtures, working capital, and debt refinancing.</a:t>
            </a:r>
            <a:br>
              <a:rPr lang="en-US" sz="1600" dirty="0">
                <a:latin typeface="Arial Nova" panose="020B0504020202020204" pitchFamily="34" charset="0"/>
              </a:rPr>
            </a:br>
            <a:endParaRPr lang="en-US" sz="1600" dirty="0">
              <a:latin typeface="Arial Nova" panose="020B0504020202020204" pitchFamily="34" charset="0"/>
            </a:endParaRPr>
          </a:p>
          <a:p>
            <a:pPr marL="285750" indent="-285750">
              <a:buClr>
                <a:schemeClr val="accent3"/>
              </a:buClr>
              <a:buFont typeface="Arial" panose="020B0604020202020204" pitchFamily="34" charset="0"/>
              <a:buChar char="•"/>
            </a:pPr>
            <a:r>
              <a:rPr lang="en-US" sz="1600" dirty="0">
                <a:latin typeface="Arial Nova" panose="020B0504020202020204" pitchFamily="34" charset="0"/>
              </a:rPr>
              <a:t>Projects may also be divided into four categories: </a:t>
            </a:r>
            <a:r>
              <a:rPr lang="en-US" sz="1600" b="1" dirty="0">
                <a:latin typeface="Arial Nova" panose="020B0504020202020204" pitchFamily="34" charset="0"/>
              </a:rPr>
              <a:t>Rural Businesses, Community Facilities, Renewable Energy, </a:t>
            </a:r>
            <a:r>
              <a:rPr lang="en-US" sz="1600" dirty="0">
                <a:latin typeface="Arial Nova" panose="020B0504020202020204" pitchFamily="34" charset="0"/>
              </a:rPr>
              <a:t>and </a:t>
            </a:r>
            <a:r>
              <a:rPr lang="en-US" sz="1600" b="1" dirty="0">
                <a:latin typeface="Arial Nova" panose="020B0504020202020204" pitchFamily="34" charset="0"/>
              </a:rPr>
              <a:t>Water &amp; Waste Disposal Systems.</a:t>
            </a:r>
            <a:br>
              <a:rPr lang="en-US" sz="1600" b="1" dirty="0">
                <a:latin typeface="Arial Nova" panose="020B0504020202020204" pitchFamily="34" charset="0"/>
              </a:rPr>
            </a:br>
            <a:endParaRPr lang="en-US" sz="1600" dirty="0">
              <a:latin typeface="Arial Nova" panose="020B0504020202020204" pitchFamily="34" charset="0"/>
            </a:endParaRPr>
          </a:p>
          <a:p>
            <a:pPr marL="285750" indent="-285750">
              <a:buClr>
                <a:schemeClr val="accent3"/>
              </a:buClr>
              <a:buFont typeface="Arial" panose="020B0604020202020204" pitchFamily="34" charset="0"/>
              <a:buChar char="•"/>
            </a:pPr>
            <a:r>
              <a:rPr lang="en-US" sz="1600" b="1" dirty="0">
                <a:latin typeface="Arial Nova" panose="020B0504020202020204" pitchFamily="34" charset="0"/>
              </a:rPr>
              <a:t>Eligible Borrowers </a:t>
            </a:r>
            <a:r>
              <a:rPr lang="en-US" sz="1600" dirty="0">
                <a:latin typeface="Arial Nova" panose="020B0504020202020204" pitchFamily="34" charset="0"/>
              </a:rPr>
              <a:t>can include non-profits, for-profits, public bodies, Tribes, and cooperatives.</a:t>
            </a:r>
          </a:p>
        </p:txBody>
      </p:sp>
    </p:spTree>
    <p:extLst>
      <p:ext uri="{BB962C8B-B14F-4D97-AF65-F5344CB8AC3E}">
        <p14:creationId xmlns:p14="http://schemas.microsoft.com/office/powerpoint/2010/main" val="1594458777"/>
      </p:ext>
    </p:extLst>
  </p:cSld>
  <p:clrMapOvr>
    <a:masterClrMapping/>
  </p:clrMapOvr>
</p:sld>
</file>

<file path=ppt/slides/slide4.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descr="Solar panels in a field&#10;&#10;Description automatically generated" id="2" name="Picture 1">
            <a:extLst>
              <a:ext uri="{FF2B5EF4-FFF2-40B4-BE49-F238E27FC236}">
                <a16:creationId xmlns:a16="http://schemas.microsoft.com/office/drawing/2014/main" id="{C0BADEC1-4ECD-2501-B62A-F14BF07C31E6}"/>
              </a:ext>
            </a:extLst>
          </p:cNvPr>
          <p:cNvPicPr>
            <a:picLocks noChangeAspect="1"/>
          </p:cNvPicPr>
          <p:nvPr/>
        </p:nvPicPr>
        <p:blipFill rotWithShape="1">
          <a:blip r:embed="rId2">
            <a:extLst>
              <a:ext uri="{28A0092B-C50C-407E-A947-70E740481C1C}">
                <a14:useLocalDpi xmlns:a14="http://schemas.microsoft.com/office/drawing/2010/main" val="0"/>
              </a:ext>
            </a:extLst>
          </a:blip>
          <a:srcRect b="26859" r="30" t="17"/>
          <a:stretch/>
        </p:blipFill>
        <p:spPr>
          <a:xfrm>
            <a:off x="7141481" y="0"/>
            <a:ext cx="5050518" cy="2063735"/>
          </a:xfrm>
          <a:prstGeom prst="rect">
            <a:avLst/>
          </a:prstGeom>
        </p:spPr>
      </p:pic>
      <p:sp>
        <p:nvSpPr>
          <p:cNvPr id="3" name="Freeform: Shape 2">
            <a:extLst>
              <a:ext uri="{FF2B5EF4-FFF2-40B4-BE49-F238E27FC236}">
                <a16:creationId xmlns:a16="http://schemas.microsoft.com/office/drawing/2014/main" id="{639DBBA8-20C5-3F37-49DB-A710E3BDF447}"/>
              </a:ext>
            </a:extLst>
          </p:cNvPr>
          <p:cNvSpPr/>
          <p:nvPr/>
        </p:nvSpPr>
        <p:spPr>
          <a:xfrm>
            <a:off x="1" y="-5985"/>
            <a:ext cx="7934306" cy="2068861"/>
          </a:xfrm>
          <a:custGeom>
            <a:avLst/>
            <a:gdLst>
              <a:gd fmla="*/ 0 w 6111412" name="connsiteX0"/>
              <a:gd fmla="*/ 0 h 2057851" name="connsiteY0"/>
              <a:gd fmla="*/ 598287 w 6111412" name="connsiteX1"/>
              <a:gd fmla="*/ 0 h 2057851" name="connsiteY1"/>
              <a:gd fmla="*/ 647453 w 6111412" name="connsiteX2"/>
              <a:gd fmla="*/ 0 h 2057851" name="connsiteY2"/>
              <a:gd fmla="*/ 6111412 w 6111412" name="connsiteX3"/>
              <a:gd fmla="*/ 0 h 2057851" name="connsiteY3"/>
              <a:gd fmla="*/ 5596949 w 6111412" name="connsiteX4"/>
              <a:gd fmla="*/ 2057851 h 2057851" name="connsiteY4"/>
              <a:gd fmla="*/ 647453 w 6111412" name="connsiteX5"/>
              <a:gd fmla="*/ 2057851 h 2057851" name="connsiteY5"/>
              <a:gd fmla="*/ 83824 w 6111412" name="connsiteX6"/>
              <a:gd fmla="*/ 2057851 h 2057851" name="connsiteY6"/>
              <a:gd fmla="*/ 0 w 6111412" name="connsiteX7"/>
              <a:gd fmla="*/ 2057851 h 2057851" name="connsiteY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b="b" l="l" r="r" t="t"/>
            <a:pathLst>
              <a:path h="2057851" w="6111412">
                <a:moveTo>
                  <a:pt x="0" y="0"/>
                </a:moveTo>
                <a:lnTo>
                  <a:pt x="598287" y="0"/>
                </a:lnTo>
                <a:lnTo>
                  <a:pt x="647453" y="0"/>
                </a:lnTo>
                <a:lnTo>
                  <a:pt x="6111412" y="0"/>
                </a:lnTo>
                <a:lnTo>
                  <a:pt x="5596949" y="2057851"/>
                </a:lnTo>
                <a:lnTo>
                  <a:pt x="647453" y="2057851"/>
                </a:lnTo>
                <a:lnTo>
                  <a:pt x="83824" y="2057851"/>
                </a:lnTo>
                <a:lnTo>
                  <a:pt x="0" y="2057851"/>
                </a:lnTo>
                <a:close/>
              </a:path>
            </a:pathLst>
          </a:custGeom>
          <a:gradFill flip="none" rotWithShape="1">
            <a:gsLst>
              <a:gs pos="99083">
                <a:srgbClr val="E10098"/>
              </a:gs>
              <a:gs pos="86000">
                <a:srgbClr val="880092">
                  <a:lumMod val="100000"/>
                </a:srgbClr>
              </a:gs>
              <a:gs pos="60000">
                <a:srgbClr val="2E008B"/>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endParaRPr dirty="0" lang="en-US"/>
          </a:p>
        </p:txBody>
      </p:sp>
      <p:pic>
        <p:nvPicPr>
          <p:cNvPr id="46" name="Picture 45">
            <a:extLst>
              <a:ext uri="{FF2B5EF4-FFF2-40B4-BE49-F238E27FC236}">
                <a16:creationId xmlns:a16="http://schemas.microsoft.com/office/drawing/2014/main" id="{DB804B08-DB6A-33A0-42A4-288D8E18E85B}"/>
              </a:ext>
            </a:extLst>
          </p:cNvPr>
          <p:cNvPicPr>
            <a:picLocks noChangeAspect="1"/>
          </p:cNvPicPr>
          <p:nvPr/>
        </p:nvPicPr>
        <p:blipFill>
          <a:blip r:embed="rId3"/>
          <a:stretch>
            <a:fillRect/>
          </a:stretch>
        </p:blipFill>
        <p:spPr>
          <a:xfrm>
            <a:off x="675297" y="564972"/>
            <a:ext cx="166488" cy="235245"/>
          </a:xfrm>
          <a:prstGeom prst="rect">
            <a:avLst/>
          </a:prstGeom>
        </p:spPr>
      </p:pic>
      <p:sp>
        <p:nvSpPr>
          <p:cNvPr id="48" name="TextBox 47">
            <a:extLst>
              <a:ext uri="{FF2B5EF4-FFF2-40B4-BE49-F238E27FC236}">
                <a16:creationId xmlns:a16="http://schemas.microsoft.com/office/drawing/2014/main" id="{FCB04609-EDD3-4DE5-C87F-6EF901D64FC6}"/>
              </a:ext>
            </a:extLst>
          </p:cNvPr>
          <p:cNvSpPr txBox="1"/>
          <p:nvPr/>
        </p:nvSpPr>
        <p:spPr>
          <a:xfrm>
            <a:off x="823123" y="410361"/>
            <a:ext cx="6352214" cy="1569660"/>
          </a:xfrm>
          <a:prstGeom prst="rect">
            <a:avLst/>
          </a:prstGeom>
          <a:noFill/>
        </p:spPr>
        <p:txBody>
          <a:bodyPr rtlCol="0" wrap="square">
            <a:spAutoFit/>
          </a:bodyPr>
          <a:lstStyle/>
          <a:p>
            <a:r>
              <a:rPr b="1" dirty="0" lang="en-US" sz="3200">
                <a:solidFill>
                  <a:schemeClr val="bg1"/>
                </a:solidFill>
                <a:latin charset="0" panose="020B0504020202020204" pitchFamily="34" typeface="Arial Nova"/>
              </a:rPr>
              <a:t>What makes USDA Loan Guarantees unique for Tribes and Tribal businesses?</a:t>
            </a:r>
          </a:p>
        </p:txBody>
      </p:sp>
      <p:sp>
        <p:nvSpPr>
          <p:cNvPr id="19" name="TextBox 18">
            <a:extLst>
              <a:ext uri="{FF2B5EF4-FFF2-40B4-BE49-F238E27FC236}">
                <a16:creationId xmlns:a16="http://schemas.microsoft.com/office/drawing/2014/main" id="{6E38A941-68FD-AD1E-BB82-39C40A255C0B}"/>
              </a:ext>
            </a:extLst>
          </p:cNvPr>
          <p:cNvSpPr txBox="1"/>
          <p:nvPr/>
        </p:nvSpPr>
        <p:spPr>
          <a:xfrm>
            <a:off x="1599635" y="2396367"/>
            <a:ext cx="9909877" cy="3785652"/>
          </a:xfrm>
          <a:prstGeom prst="rect">
            <a:avLst/>
          </a:prstGeom>
          <a:noFill/>
        </p:spPr>
        <p:txBody>
          <a:bodyPr wrap="square">
            <a:spAutoFit/>
          </a:bodyPr>
          <a:lstStyle/>
          <a:p>
            <a:pPr indent="-285750" marL="285750">
              <a:buClr>
                <a:schemeClr val="accent3"/>
              </a:buClr>
              <a:buFont charset="0" panose="020B0604020202020204" pitchFamily="34" typeface="Arial"/>
              <a:buChar char="•"/>
            </a:pPr>
            <a:r>
              <a:rPr b="1" dirty="0" lang="en-US" sz="1600">
                <a:latin charset="0" panose="020B0504020202020204" pitchFamily="34" typeface="Arial Nova"/>
              </a:rPr>
              <a:t>Longer terms and competitive rates </a:t>
            </a:r>
            <a:r>
              <a:rPr dirty="0" lang="en-US" sz="1600">
                <a:latin charset="0" panose="020B0504020202020204" pitchFamily="34" typeface="Arial Nova"/>
              </a:rPr>
              <a:t>compared to conventional financing.</a:t>
            </a:r>
            <a:br>
              <a:rPr dirty="0" lang="en-US" sz="1600">
                <a:latin charset="0" panose="020B0504020202020204" pitchFamily="34" typeface="Arial Nova"/>
              </a:rPr>
            </a:br>
            <a:endParaRPr dirty="0" lang="en-US" sz="1600">
              <a:latin charset="0" panose="020B0504020202020204" pitchFamily="34" typeface="Arial Nova"/>
            </a:endParaRPr>
          </a:p>
          <a:p>
            <a:pPr indent="-285750" marL="285750">
              <a:buClr>
                <a:schemeClr val="accent3"/>
              </a:buClr>
              <a:buFont charset="0" panose="020B0604020202020204" pitchFamily="34" typeface="Arial"/>
              <a:buChar char="•"/>
            </a:pPr>
            <a:r>
              <a:rPr b="1" dirty="0" lang="en-US" sz="1600">
                <a:latin charset="0" panose="020B0504020202020204" pitchFamily="34" typeface="Arial Nova"/>
              </a:rPr>
              <a:t>Interest-only period available up to 36-months </a:t>
            </a:r>
            <a:r>
              <a:rPr dirty="0" lang="en-US" sz="1600">
                <a:latin charset="0" panose="020B0504020202020204" pitchFamily="34" typeface="Arial Nova"/>
              </a:rPr>
              <a:t>for ground-up construction.</a:t>
            </a:r>
            <a:br>
              <a:rPr dirty="0" lang="en-US" sz="1600">
                <a:latin charset="0" panose="020B0504020202020204" pitchFamily="34" typeface="Arial Nova"/>
              </a:rPr>
            </a:br>
            <a:endParaRPr dirty="0" lang="en-US" sz="1600">
              <a:latin charset="0" panose="020B0504020202020204" pitchFamily="34" typeface="Arial Nova"/>
            </a:endParaRPr>
          </a:p>
          <a:p>
            <a:pPr indent="-285750" marL="285750">
              <a:buClr>
                <a:schemeClr val="accent3"/>
              </a:buClr>
              <a:buFont charset="0" panose="020B0604020202020204" pitchFamily="34" typeface="Arial"/>
              <a:buChar char="•"/>
            </a:pPr>
            <a:r>
              <a:rPr dirty="0" lang="en-US" sz="1600">
                <a:latin charset="0" panose="020B0504020202020204" pitchFamily="34" typeface="Arial Nova"/>
              </a:rPr>
              <a:t>Loans are </a:t>
            </a:r>
            <a:r>
              <a:rPr b="1" dirty="0" lang="en-US" sz="1600">
                <a:latin charset="0" panose="020B0504020202020204" pitchFamily="34" typeface="Arial Nova"/>
              </a:rPr>
              <a:t>fully amortizing with no balloon payments</a:t>
            </a:r>
            <a:r>
              <a:rPr dirty="0" lang="en-US" sz="1600">
                <a:latin charset="0" panose="020B0504020202020204" pitchFamily="34" typeface="Arial Nova"/>
              </a:rPr>
              <a:t>.</a:t>
            </a:r>
            <a:br>
              <a:rPr dirty="0" lang="en-US" sz="1600">
                <a:latin charset="0" panose="020B0504020202020204" pitchFamily="34" typeface="Arial Nova"/>
              </a:rPr>
            </a:br>
            <a:endParaRPr dirty="0" lang="en-US" sz="1600">
              <a:latin charset="0" panose="020B0504020202020204" pitchFamily="34" typeface="Arial Nova"/>
            </a:endParaRPr>
          </a:p>
          <a:p>
            <a:pPr indent="-285750" marL="285750">
              <a:buClr>
                <a:schemeClr val="accent3"/>
              </a:buClr>
              <a:buFont charset="0" panose="020B0604020202020204" pitchFamily="34" typeface="Arial"/>
              <a:buChar char="•"/>
            </a:pPr>
            <a:r>
              <a:rPr b="1" dirty="0" lang="en-US" sz="1600">
                <a:latin charset="0" panose="020B0504020202020204" pitchFamily="34" typeface="Arial Nova"/>
              </a:rPr>
              <a:t>Minimum equity required</a:t>
            </a:r>
            <a:r>
              <a:rPr dirty="0" lang="en-US" sz="1600">
                <a:latin charset="0" panose="020B0504020202020204" pitchFamily="34" typeface="Arial Nova"/>
              </a:rPr>
              <a:t>, with </a:t>
            </a:r>
            <a:r>
              <a:rPr b="1" dirty="0" lang="en-US" sz="1600">
                <a:latin charset="0" panose="020B0504020202020204" pitchFamily="34" typeface="Arial Nova"/>
              </a:rPr>
              <a:t>100% financing available </a:t>
            </a:r>
            <a:r>
              <a:rPr dirty="0" lang="en-US" sz="1600">
                <a:latin charset="0" panose="020B0504020202020204" pitchFamily="34" typeface="Arial Nova"/>
              </a:rPr>
              <a:t>for community facility projects up to </a:t>
            </a:r>
            <a:r>
              <a:rPr b="1" dirty="0" lang="en-US" sz="1600">
                <a:latin charset="0" panose="020B0504020202020204" pitchFamily="34" typeface="Arial Nova"/>
              </a:rPr>
              <a:t>$100MM.</a:t>
            </a:r>
            <a:br>
              <a:rPr b="1" dirty="0" lang="en-US" sz="1600">
                <a:latin charset="0" panose="020B0504020202020204" pitchFamily="34" typeface="Arial Nova"/>
              </a:rPr>
            </a:br>
            <a:endParaRPr dirty="0" lang="en-US" sz="1600">
              <a:latin charset="0" panose="020B0504020202020204" pitchFamily="34" typeface="Arial Nova"/>
            </a:endParaRPr>
          </a:p>
          <a:p>
            <a:pPr indent="-285750" marL="285750">
              <a:buClr>
                <a:schemeClr val="accent3"/>
              </a:buClr>
              <a:buFont charset="0" panose="020B0604020202020204" pitchFamily="34" typeface="Arial"/>
              <a:buChar char="•"/>
            </a:pPr>
            <a:r>
              <a:rPr b="1" dirty="0" lang="en-US" sz="1600">
                <a:latin charset="0" panose="020B0504020202020204" pitchFamily="34" typeface="Arial Nova"/>
              </a:rPr>
              <a:t>Priority points are awarded</a:t>
            </a:r>
            <a:r>
              <a:rPr dirty="0" lang="en-US" sz="1600">
                <a:latin charset="0" panose="020B0504020202020204" pitchFamily="34" typeface="Arial Nova"/>
              </a:rPr>
              <a:t> to projects located within the boundaries of a federally recognized Tribe’s reservation, within Tribal trust lands, or within land owned by an Alaskan Native Regional or Village Corporation.</a:t>
            </a:r>
            <a:br>
              <a:rPr dirty="0" lang="en-US" sz="1600">
                <a:latin charset="0" panose="020B0504020202020204" pitchFamily="34" typeface="Arial Nova"/>
              </a:rPr>
            </a:br>
            <a:endParaRPr dirty="0" lang="en-US" sz="1600">
              <a:latin charset="0" panose="020B0504020202020204" pitchFamily="34" typeface="Arial Nova"/>
            </a:endParaRPr>
          </a:p>
          <a:p>
            <a:pPr indent="-285750" marL="285750">
              <a:buClr>
                <a:schemeClr val="accent3"/>
              </a:buClr>
              <a:buFont charset="0" panose="020B0604020202020204" pitchFamily="34" typeface="Arial"/>
              <a:buChar char="•"/>
            </a:pPr>
            <a:r>
              <a:rPr dirty="0" lang="en-US" sz="1600">
                <a:latin charset="0" panose="020B0504020202020204" pitchFamily="34" typeface="Arial Nova"/>
              </a:rPr>
              <a:t>Projects on tribal trust lands can be secured with a </a:t>
            </a:r>
            <a:r>
              <a:rPr b="1" dirty="0" lang="en-US" sz="1600">
                <a:latin charset="0" panose="020B0504020202020204" pitchFamily="34" typeface="Arial Nova"/>
              </a:rPr>
              <a:t>revenue pledge </a:t>
            </a:r>
            <a:r>
              <a:rPr dirty="0" lang="en-US" sz="1600">
                <a:latin charset="0" panose="020B0504020202020204" pitchFamily="34" typeface="Arial Nova"/>
              </a:rPr>
              <a:t>in lieu of tangible collateral like real estate.</a:t>
            </a:r>
          </a:p>
        </p:txBody>
      </p:sp>
    </p:spTree>
    <p:extLst>
      <p:ext uri="{BB962C8B-B14F-4D97-AF65-F5344CB8AC3E}">
        <p14:creationId xmlns:p14="http://schemas.microsoft.com/office/powerpoint/2010/main" val="41131300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E59A1DC3-B8C1-64D3-AF83-1B8746E6063C}"/>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0" y="-5985"/>
            <a:ext cx="12191999" cy="2068860"/>
          </a:xfrm>
          <a:prstGeom prst="rect">
            <a:avLst/>
          </a:prstGeom>
        </p:spPr>
      </p:pic>
      <p:sp>
        <p:nvSpPr>
          <p:cNvPr id="3" name="Freeform: Shape 2">
            <a:extLst>
              <a:ext uri="{FF2B5EF4-FFF2-40B4-BE49-F238E27FC236}">
                <a16:creationId xmlns:a16="http://schemas.microsoft.com/office/drawing/2014/main" id="{639DBBA8-20C5-3F37-49DB-A710E3BDF447}"/>
              </a:ext>
            </a:extLst>
          </p:cNvPr>
          <p:cNvSpPr/>
          <p:nvPr/>
        </p:nvSpPr>
        <p:spPr>
          <a:xfrm>
            <a:off x="1" y="-5985"/>
            <a:ext cx="7934306" cy="2068861"/>
          </a:xfrm>
          <a:custGeom>
            <a:avLst/>
            <a:gdLst>
              <a:gd name="connsiteX0" fmla="*/ 0 w 6111412"/>
              <a:gd name="connsiteY0" fmla="*/ 0 h 2057851"/>
              <a:gd name="connsiteX1" fmla="*/ 598287 w 6111412"/>
              <a:gd name="connsiteY1" fmla="*/ 0 h 2057851"/>
              <a:gd name="connsiteX2" fmla="*/ 647453 w 6111412"/>
              <a:gd name="connsiteY2" fmla="*/ 0 h 2057851"/>
              <a:gd name="connsiteX3" fmla="*/ 6111412 w 6111412"/>
              <a:gd name="connsiteY3" fmla="*/ 0 h 2057851"/>
              <a:gd name="connsiteX4" fmla="*/ 5596949 w 6111412"/>
              <a:gd name="connsiteY4" fmla="*/ 2057851 h 2057851"/>
              <a:gd name="connsiteX5" fmla="*/ 647453 w 6111412"/>
              <a:gd name="connsiteY5" fmla="*/ 2057851 h 2057851"/>
              <a:gd name="connsiteX6" fmla="*/ 83824 w 6111412"/>
              <a:gd name="connsiteY6" fmla="*/ 2057851 h 2057851"/>
              <a:gd name="connsiteX7" fmla="*/ 0 w 6111412"/>
              <a:gd name="connsiteY7" fmla="*/ 2057851 h 20578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111412" h="2057851">
                <a:moveTo>
                  <a:pt x="0" y="0"/>
                </a:moveTo>
                <a:lnTo>
                  <a:pt x="598287" y="0"/>
                </a:lnTo>
                <a:lnTo>
                  <a:pt x="647453" y="0"/>
                </a:lnTo>
                <a:lnTo>
                  <a:pt x="6111412" y="0"/>
                </a:lnTo>
                <a:lnTo>
                  <a:pt x="5596949" y="2057851"/>
                </a:lnTo>
                <a:lnTo>
                  <a:pt x="647453" y="2057851"/>
                </a:lnTo>
                <a:lnTo>
                  <a:pt x="83824" y="2057851"/>
                </a:lnTo>
                <a:lnTo>
                  <a:pt x="0" y="2057851"/>
                </a:lnTo>
                <a:close/>
              </a:path>
            </a:pathLst>
          </a:custGeom>
          <a:gradFill flip="none" rotWithShape="1">
            <a:gsLst>
              <a:gs pos="99083">
                <a:srgbClr val="E10098"/>
              </a:gs>
              <a:gs pos="86000">
                <a:srgbClr val="880092">
                  <a:lumMod val="100000"/>
                </a:srgbClr>
              </a:gs>
              <a:gs pos="60000">
                <a:srgbClr val="2E008B">
                  <a:alpha val="82000"/>
                </a:srgb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46" name="Picture 45">
            <a:extLst>
              <a:ext uri="{FF2B5EF4-FFF2-40B4-BE49-F238E27FC236}">
                <a16:creationId xmlns:a16="http://schemas.microsoft.com/office/drawing/2014/main" id="{DB804B08-DB6A-33A0-42A4-288D8E18E85B}"/>
              </a:ext>
            </a:extLst>
          </p:cNvPr>
          <p:cNvPicPr>
            <a:picLocks noChangeAspect="1"/>
          </p:cNvPicPr>
          <p:nvPr/>
        </p:nvPicPr>
        <p:blipFill>
          <a:blip r:embed="rId3"/>
          <a:stretch>
            <a:fillRect/>
          </a:stretch>
        </p:blipFill>
        <p:spPr>
          <a:xfrm>
            <a:off x="675297" y="564972"/>
            <a:ext cx="166488" cy="235245"/>
          </a:xfrm>
          <a:prstGeom prst="rect">
            <a:avLst/>
          </a:prstGeom>
        </p:spPr>
      </p:pic>
      <p:sp>
        <p:nvSpPr>
          <p:cNvPr id="48" name="TextBox 47">
            <a:extLst>
              <a:ext uri="{FF2B5EF4-FFF2-40B4-BE49-F238E27FC236}">
                <a16:creationId xmlns:a16="http://schemas.microsoft.com/office/drawing/2014/main" id="{FCB04609-EDD3-4DE5-C87F-6EF901D64FC6}"/>
              </a:ext>
            </a:extLst>
          </p:cNvPr>
          <p:cNvSpPr txBox="1"/>
          <p:nvPr/>
        </p:nvSpPr>
        <p:spPr>
          <a:xfrm>
            <a:off x="823123" y="410361"/>
            <a:ext cx="6064694" cy="584775"/>
          </a:xfrm>
          <a:prstGeom prst="rect">
            <a:avLst/>
          </a:prstGeom>
          <a:noFill/>
        </p:spPr>
        <p:txBody>
          <a:bodyPr wrap="square" rtlCol="0">
            <a:spAutoFit/>
          </a:bodyPr>
          <a:lstStyle/>
          <a:p>
            <a:r>
              <a:rPr lang="en-US" sz="3200" b="1" dirty="0">
                <a:solidFill>
                  <a:schemeClr val="bg1"/>
                </a:solidFill>
                <a:latin typeface="Arial Nova" panose="020B0504020202020204" pitchFamily="34" charset="0"/>
              </a:rPr>
              <a:t>USDA </a:t>
            </a:r>
            <a:r>
              <a:rPr lang="en-US" sz="3200" b="1" dirty="0" err="1">
                <a:solidFill>
                  <a:schemeClr val="bg1"/>
                </a:solidFill>
                <a:latin typeface="Arial Nova" panose="020B0504020202020204" pitchFamily="34" charset="0"/>
              </a:rPr>
              <a:t>OneRD</a:t>
            </a:r>
            <a:r>
              <a:rPr lang="en-US" sz="3200" b="1" dirty="0">
                <a:solidFill>
                  <a:schemeClr val="bg1"/>
                </a:solidFill>
                <a:latin typeface="Arial Nova" panose="020B0504020202020204" pitchFamily="34" charset="0"/>
              </a:rPr>
              <a:t> Loan Programs</a:t>
            </a:r>
          </a:p>
        </p:txBody>
      </p:sp>
      <p:sp>
        <p:nvSpPr>
          <p:cNvPr id="101" name="Google Shape;235;p7">
            <a:extLst>
              <a:ext uri="{FF2B5EF4-FFF2-40B4-BE49-F238E27FC236}">
                <a16:creationId xmlns:a16="http://schemas.microsoft.com/office/drawing/2014/main" id="{B075F651-4B9D-927A-6E9D-06A420017523}"/>
              </a:ext>
            </a:extLst>
          </p:cNvPr>
          <p:cNvSpPr/>
          <p:nvPr/>
        </p:nvSpPr>
        <p:spPr>
          <a:xfrm>
            <a:off x="1406046" y="3155362"/>
            <a:ext cx="3294951" cy="377991"/>
          </a:xfrm>
          <a:prstGeom prst="rect">
            <a:avLst/>
          </a:prstGeom>
          <a:noFill/>
          <a:ln>
            <a:noFill/>
          </a:ln>
        </p:spPr>
        <p:txBody>
          <a:bodyPr spcFirstLastPara="1" wrap="square" lIns="0" tIns="45700" rIns="0" bIns="45700" anchor="ctr" anchorCtr="0">
            <a:noAutofit/>
          </a:bodyPr>
          <a:lstStyle/>
          <a:p>
            <a:pPr>
              <a:tabLst>
                <a:tab pos="1257300" algn="l"/>
              </a:tabLst>
              <a:defRPr/>
            </a:pPr>
            <a:r>
              <a:rPr lang="en-US" b="1" dirty="0">
                <a:solidFill>
                  <a:srgbClr val="2E008B"/>
                </a:solidFill>
                <a:latin typeface="Georgia" panose="02040502050405020303" pitchFamily="18" charset="0"/>
              </a:rPr>
              <a:t>Business &amp; Industry (B&amp;I)</a:t>
            </a:r>
          </a:p>
          <a:p>
            <a:pPr marL="0" marR="0" lvl="0" indent="0" defTabSz="914400" rtl="0" eaLnBrk="1" fontAlgn="auto" latinLnBrk="0" hangingPunct="1">
              <a:lnSpc>
                <a:spcPct val="100000"/>
              </a:lnSpc>
              <a:spcBef>
                <a:spcPts val="0"/>
              </a:spcBef>
              <a:spcAft>
                <a:spcPts val="0"/>
              </a:spcAft>
              <a:buClrTx/>
              <a:buSzTx/>
              <a:buFont typeface="Arial" panose="020B0604020202020204" pitchFamily="34" charset="0"/>
              <a:buNone/>
              <a:tabLst>
                <a:tab pos="1257300" algn="l"/>
              </a:tabLst>
              <a:defRPr/>
            </a:pPr>
            <a:endParaRPr kumimoji="0" lang="en-US" b="1" i="0" u="none" strike="noStrike" kern="1200" cap="all" normalizeH="0" baseline="0" noProof="0" dirty="0">
              <a:ln>
                <a:noFill/>
              </a:ln>
              <a:solidFill>
                <a:srgbClr val="2E008B"/>
              </a:solidFill>
              <a:effectLst/>
              <a:uLnTx/>
              <a:uFillTx/>
              <a:latin typeface="Georgia Pro" panose="02040502050405020303" pitchFamily="18" charset="0"/>
            </a:endParaRPr>
          </a:p>
        </p:txBody>
      </p:sp>
      <p:cxnSp>
        <p:nvCxnSpPr>
          <p:cNvPr id="152" name="Straight Connector 151">
            <a:extLst>
              <a:ext uri="{FF2B5EF4-FFF2-40B4-BE49-F238E27FC236}">
                <a16:creationId xmlns:a16="http://schemas.microsoft.com/office/drawing/2014/main" id="{80BA70A2-86CC-4BD0-317A-0AE81C3CA477}"/>
              </a:ext>
            </a:extLst>
          </p:cNvPr>
          <p:cNvCxnSpPr>
            <a:cxnSpLocks/>
          </p:cNvCxnSpPr>
          <p:nvPr/>
        </p:nvCxnSpPr>
        <p:spPr>
          <a:xfrm>
            <a:off x="1187020" y="4253421"/>
            <a:ext cx="4571996" cy="0"/>
          </a:xfrm>
          <a:prstGeom prst="line">
            <a:avLst/>
          </a:prstGeom>
          <a:ln>
            <a:solidFill>
              <a:srgbClr val="2E008B"/>
            </a:solidFill>
          </a:ln>
        </p:spPr>
        <p:style>
          <a:lnRef idx="1">
            <a:schemeClr val="accent1"/>
          </a:lnRef>
          <a:fillRef idx="0">
            <a:schemeClr val="accent1"/>
          </a:fillRef>
          <a:effectRef idx="0">
            <a:schemeClr val="accent1"/>
          </a:effectRef>
          <a:fontRef idx="minor">
            <a:schemeClr val="tx1"/>
          </a:fontRef>
        </p:style>
      </p:cxnSp>
      <p:cxnSp>
        <p:nvCxnSpPr>
          <p:cNvPr id="153" name="Straight Connector 152">
            <a:extLst>
              <a:ext uri="{FF2B5EF4-FFF2-40B4-BE49-F238E27FC236}">
                <a16:creationId xmlns:a16="http://schemas.microsoft.com/office/drawing/2014/main" id="{54B95A87-210A-065B-9EC5-E6B2F16FEAD5}"/>
              </a:ext>
            </a:extLst>
          </p:cNvPr>
          <p:cNvCxnSpPr>
            <a:cxnSpLocks/>
          </p:cNvCxnSpPr>
          <p:nvPr/>
        </p:nvCxnSpPr>
        <p:spPr>
          <a:xfrm>
            <a:off x="5880314" y="2527024"/>
            <a:ext cx="0" cy="1634668"/>
          </a:xfrm>
          <a:prstGeom prst="line">
            <a:avLst/>
          </a:prstGeom>
          <a:ln>
            <a:solidFill>
              <a:srgbClr val="2E008B"/>
            </a:solidFill>
          </a:ln>
        </p:spPr>
        <p:style>
          <a:lnRef idx="1">
            <a:schemeClr val="accent1"/>
          </a:lnRef>
          <a:fillRef idx="0">
            <a:schemeClr val="accent1"/>
          </a:fillRef>
          <a:effectRef idx="0">
            <a:schemeClr val="accent1"/>
          </a:effectRef>
          <a:fontRef idx="minor">
            <a:schemeClr val="tx1"/>
          </a:fontRef>
        </p:style>
      </p:cxnSp>
      <p:cxnSp>
        <p:nvCxnSpPr>
          <p:cNvPr id="154" name="Straight Connector 153">
            <a:extLst>
              <a:ext uri="{FF2B5EF4-FFF2-40B4-BE49-F238E27FC236}">
                <a16:creationId xmlns:a16="http://schemas.microsoft.com/office/drawing/2014/main" id="{9B10E399-0354-65FE-E127-D1BC93F34340}"/>
              </a:ext>
            </a:extLst>
          </p:cNvPr>
          <p:cNvCxnSpPr>
            <a:cxnSpLocks/>
          </p:cNvCxnSpPr>
          <p:nvPr/>
        </p:nvCxnSpPr>
        <p:spPr>
          <a:xfrm>
            <a:off x="5982951" y="4253421"/>
            <a:ext cx="4357391" cy="0"/>
          </a:xfrm>
          <a:prstGeom prst="line">
            <a:avLst/>
          </a:prstGeom>
          <a:ln>
            <a:solidFill>
              <a:srgbClr val="2E008B"/>
            </a:solidFill>
          </a:ln>
        </p:spPr>
        <p:style>
          <a:lnRef idx="1">
            <a:schemeClr val="accent1"/>
          </a:lnRef>
          <a:fillRef idx="0">
            <a:schemeClr val="accent1"/>
          </a:fillRef>
          <a:effectRef idx="0">
            <a:schemeClr val="accent1"/>
          </a:effectRef>
          <a:fontRef idx="minor">
            <a:schemeClr val="tx1"/>
          </a:fontRef>
        </p:style>
      </p:cxnSp>
      <p:cxnSp>
        <p:nvCxnSpPr>
          <p:cNvPr id="155" name="Straight Connector 154">
            <a:extLst>
              <a:ext uri="{FF2B5EF4-FFF2-40B4-BE49-F238E27FC236}">
                <a16:creationId xmlns:a16="http://schemas.microsoft.com/office/drawing/2014/main" id="{9C2CDA8F-9938-E62D-BD07-470B2A83F50C}"/>
              </a:ext>
            </a:extLst>
          </p:cNvPr>
          <p:cNvCxnSpPr>
            <a:cxnSpLocks/>
          </p:cNvCxnSpPr>
          <p:nvPr/>
        </p:nvCxnSpPr>
        <p:spPr>
          <a:xfrm>
            <a:off x="5902085" y="4338740"/>
            <a:ext cx="0" cy="1713333"/>
          </a:xfrm>
          <a:prstGeom prst="line">
            <a:avLst/>
          </a:prstGeom>
          <a:ln>
            <a:solidFill>
              <a:srgbClr val="2E008B"/>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E1DE244C-7B18-90C9-762D-6779A255164A}"/>
              </a:ext>
            </a:extLst>
          </p:cNvPr>
          <p:cNvSpPr txBox="1"/>
          <p:nvPr/>
        </p:nvSpPr>
        <p:spPr>
          <a:xfrm>
            <a:off x="6732104" y="3079546"/>
            <a:ext cx="3405809" cy="369332"/>
          </a:xfrm>
          <a:prstGeom prst="rect">
            <a:avLst/>
          </a:prstGeom>
          <a:noFill/>
        </p:spPr>
        <p:txBody>
          <a:bodyPr wrap="square">
            <a:spAutoFit/>
          </a:bodyPr>
          <a:lstStyle/>
          <a:p>
            <a:pPr>
              <a:tabLst>
                <a:tab pos="1257300" algn="l"/>
              </a:tabLst>
              <a:defRPr/>
            </a:pPr>
            <a:r>
              <a:rPr lang="en-US" b="1" dirty="0">
                <a:solidFill>
                  <a:srgbClr val="2E008B"/>
                </a:solidFill>
                <a:latin typeface="Georgia" panose="02040502050405020303" pitchFamily="18" charset="0"/>
              </a:rPr>
              <a:t>Community Facilities (CF)</a:t>
            </a:r>
          </a:p>
        </p:txBody>
      </p:sp>
      <p:sp>
        <p:nvSpPr>
          <p:cNvPr id="7" name="Google Shape;235;p7">
            <a:extLst>
              <a:ext uri="{FF2B5EF4-FFF2-40B4-BE49-F238E27FC236}">
                <a16:creationId xmlns:a16="http://schemas.microsoft.com/office/drawing/2014/main" id="{E62E80D1-4DC6-D767-1D44-1DB6B6E76EC9}"/>
              </a:ext>
            </a:extLst>
          </p:cNvPr>
          <p:cNvSpPr/>
          <p:nvPr/>
        </p:nvSpPr>
        <p:spPr>
          <a:xfrm>
            <a:off x="1345430" y="5153826"/>
            <a:ext cx="4063789" cy="377991"/>
          </a:xfrm>
          <a:prstGeom prst="rect">
            <a:avLst/>
          </a:prstGeom>
          <a:noFill/>
          <a:ln>
            <a:noFill/>
          </a:ln>
        </p:spPr>
        <p:txBody>
          <a:bodyPr spcFirstLastPara="1" wrap="square" lIns="0" tIns="45700" rIns="0" bIns="45700" anchor="ctr" anchorCtr="0">
            <a:noAutofit/>
          </a:bodyPr>
          <a:lstStyle/>
          <a:p>
            <a:pPr>
              <a:tabLst>
                <a:tab pos="1257300" algn="l"/>
              </a:tabLst>
              <a:defRPr/>
            </a:pPr>
            <a:r>
              <a:rPr lang="en-US" b="1" dirty="0">
                <a:solidFill>
                  <a:srgbClr val="2E008B"/>
                </a:solidFill>
                <a:latin typeface="Georgia" panose="02040502050405020303" pitchFamily="18" charset="0"/>
              </a:rPr>
              <a:t>Rural Energy for America (REAP)</a:t>
            </a:r>
          </a:p>
          <a:p>
            <a:pPr marL="0" marR="0" lvl="0" indent="0" defTabSz="914400" rtl="0" eaLnBrk="1" fontAlgn="auto" latinLnBrk="0" hangingPunct="1">
              <a:lnSpc>
                <a:spcPct val="100000"/>
              </a:lnSpc>
              <a:spcBef>
                <a:spcPts val="0"/>
              </a:spcBef>
              <a:spcAft>
                <a:spcPts val="0"/>
              </a:spcAft>
              <a:buClrTx/>
              <a:buSzTx/>
              <a:buFont typeface="Arial" panose="020B0604020202020204" pitchFamily="34" charset="0"/>
              <a:buNone/>
              <a:tabLst>
                <a:tab pos="1257300" algn="l"/>
              </a:tabLst>
              <a:defRPr/>
            </a:pPr>
            <a:endParaRPr kumimoji="0" lang="en-US" b="1" i="0" u="none" strike="noStrike" kern="1200" cap="all" normalizeH="0" baseline="0" noProof="0" dirty="0">
              <a:ln>
                <a:noFill/>
              </a:ln>
              <a:solidFill>
                <a:srgbClr val="2E008B"/>
              </a:solidFill>
              <a:effectLst/>
              <a:uLnTx/>
              <a:uFillTx/>
              <a:latin typeface="Georgia Pro" panose="02040502050405020303" pitchFamily="18" charset="0"/>
            </a:endParaRPr>
          </a:p>
        </p:txBody>
      </p:sp>
      <p:sp>
        <p:nvSpPr>
          <p:cNvPr id="8" name="TextBox 7">
            <a:extLst>
              <a:ext uri="{FF2B5EF4-FFF2-40B4-BE49-F238E27FC236}">
                <a16:creationId xmlns:a16="http://schemas.microsoft.com/office/drawing/2014/main" id="{47A743A9-96B4-DFBC-2F1B-1B82F4B7326F}"/>
              </a:ext>
            </a:extLst>
          </p:cNvPr>
          <p:cNvSpPr txBox="1"/>
          <p:nvPr/>
        </p:nvSpPr>
        <p:spPr>
          <a:xfrm>
            <a:off x="6732104" y="5010740"/>
            <a:ext cx="4144618" cy="369332"/>
          </a:xfrm>
          <a:prstGeom prst="rect">
            <a:avLst/>
          </a:prstGeom>
          <a:noFill/>
        </p:spPr>
        <p:txBody>
          <a:bodyPr wrap="square">
            <a:spAutoFit/>
          </a:bodyPr>
          <a:lstStyle/>
          <a:p>
            <a:pPr>
              <a:tabLst>
                <a:tab pos="1257300" algn="l"/>
              </a:tabLst>
              <a:defRPr/>
            </a:pPr>
            <a:r>
              <a:rPr lang="en-US" b="1" dirty="0">
                <a:solidFill>
                  <a:srgbClr val="2E008B"/>
                </a:solidFill>
                <a:latin typeface="Georgia" panose="02040502050405020303" pitchFamily="18" charset="0"/>
              </a:rPr>
              <a:t>Water &amp; Waste Disposal (</a:t>
            </a:r>
            <a:r>
              <a:rPr lang="en-US" b="1" dirty="0" err="1">
                <a:solidFill>
                  <a:srgbClr val="2E008B"/>
                </a:solidFill>
                <a:latin typeface="Georgia" panose="02040502050405020303" pitchFamily="18" charset="0"/>
              </a:rPr>
              <a:t>wep</a:t>
            </a:r>
            <a:r>
              <a:rPr lang="en-US" b="1" dirty="0">
                <a:solidFill>
                  <a:srgbClr val="2E008B"/>
                </a:solidFill>
                <a:latin typeface="Georgia" panose="02040502050405020303" pitchFamily="18" charset="0"/>
              </a:rPr>
              <a:t>)</a:t>
            </a:r>
          </a:p>
        </p:txBody>
      </p:sp>
    </p:spTree>
    <p:extLst>
      <p:ext uri="{BB962C8B-B14F-4D97-AF65-F5344CB8AC3E}">
        <p14:creationId xmlns:p14="http://schemas.microsoft.com/office/powerpoint/2010/main" val="509286319"/>
      </p:ext>
    </p:extLst>
  </p:cSld>
  <p:clrMapOvr>
    <a:masterClrMapping/>
  </p:clrMapOvr>
</p:sld>
</file>

<file path=ppt/slides/slide6.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descr="Energy nonprofit announces grants up to $200k for tribal capacity-building  on renewables" id="2" name="Picture 4">
            <a:extLst>
              <a:ext uri="{FF2B5EF4-FFF2-40B4-BE49-F238E27FC236}">
                <a16:creationId xmlns:a16="http://schemas.microsoft.com/office/drawing/2014/main" id="{F608F848-A41D-3E9F-E09C-774B0CB7B267}"/>
              </a:ext>
            </a:extLst>
          </p:cNvPr>
          <p:cNvPicPr>
            <a:picLocks noChangeArrowheads="1" noChangeAspect="1"/>
          </p:cNvPicPr>
          <p:nvPr/>
        </p:nvPicPr>
        <p:blipFill rotWithShape="1">
          <a:blip r:embed="rId2">
            <a:extLst>
              <a:ext uri="{28A0092B-C50C-407E-A947-70E740481C1C}">
                <a14:useLocalDpi xmlns:a14="http://schemas.microsoft.com/office/drawing/2010/main" val="0"/>
              </a:ext>
            </a:extLst>
          </a:blip>
          <a:srcRect b="74" t="118"/>
          <a:stretch/>
        </p:blipFill>
        <p:spPr bwMode="auto">
          <a:xfrm>
            <a:off x="7175337" y="-1"/>
            <a:ext cx="5016663" cy="2062877"/>
          </a:xfrm>
          <a:prstGeom prst="rect">
            <a:avLst/>
          </a:prstGeom>
          <a:noFill/>
          <a:extLst>
            <a:ext uri="{909E8E84-426E-40DD-AFC4-6F175D3DCCD1}">
              <a14:hiddenFill xmlns:a14="http://schemas.microsoft.com/office/drawing/2010/main">
                <a:solidFill>
                  <a:srgbClr val="FFFFFF"/>
                </a:solidFill>
              </a14:hiddenFill>
            </a:ext>
          </a:extLst>
        </p:spPr>
      </p:pic>
      <p:sp>
        <p:nvSpPr>
          <p:cNvPr id="3" name="Freeform: Shape 2">
            <a:extLst>
              <a:ext uri="{FF2B5EF4-FFF2-40B4-BE49-F238E27FC236}">
                <a16:creationId xmlns:a16="http://schemas.microsoft.com/office/drawing/2014/main" id="{639DBBA8-20C5-3F37-49DB-A710E3BDF447}"/>
              </a:ext>
            </a:extLst>
          </p:cNvPr>
          <p:cNvSpPr/>
          <p:nvPr/>
        </p:nvSpPr>
        <p:spPr>
          <a:xfrm>
            <a:off x="1" y="-5985"/>
            <a:ext cx="7934306" cy="2068861"/>
          </a:xfrm>
          <a:custGeom>
            <a:avLst/>
            <a:gdLst>
              <a:gd fmla="*/ 0 w 6111412" name="connsiteX0"/>
              <a:gd fmla="*/ 0 h 2057851" name="connsiteY0"/>
              <a:gd fmla="*/ 598287 w 6111412" name="connsiteX1"/>
              <a:gd fmla="*/ 0 h 2057851" name="connsiteY1"/>
              <a:gd fmla="*/ 647453 w 6111412" name="connsiteX2"/>
              <a:gd fmla="*/ 0 h 2057851" name="connsiteY2"/>
              <a:gd fmla="*/ 6111412 w 6111412" name="connsiteX3"/>
              <a:gd fmla="*/ 0 h 2057851" name="connsiteY3"/>
              <a:gd fmla="*/ 5596949 w 6111412" name="connsiteX4"/>
              <a:gd fmla="*/ 2057851 h 2057851" name="connsiteY4"/>
              <a:gd fmla="*/ 647453 w 6111412" name="connsiteX5"/>
              <a:gd fmla="*/ 2057851 h 2057851" name="connsiteY5"/>
              <a:gd fmla="*/ 83824 w 6111412" name="connsiteX6"/>
              <a:gd fmla="*/ 2057851 h 2057851" name="connsiteY6"/>
              <a:gd fmla="*/ 0 w 6111412" name="connsiteX7"/>
              <a:gd fmla="*/ 2057851 h 2057851" name="connsiteY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b="b" l="l" r="r" t="t"/>
            <a:pathLst>
              <a:path h="2057851" w="6111412">
                <a:moveTo>
                  <a:pt x="0" y="0"/>
                </a:moveTo>
                <a:lnTo>
                  <a:pt x="598287" y="0"/>
                </a:lnTo>
                <a:lnTo>
                  <a:pt x="647453" y="0"/>
                </a:lnTo>
                <a:lnTo>
                  <a:pt x="6111412" y="0"/>
                </a:lnTo>
                <a:lnTo>
                  <a:pt x="5596949" y="2057851"/>
                </a:lnTo>
                <a:lnTo>
                  <a:pt x="647453" y="2057851"/>
                </a:lnTo>
                <a:lnTo>
                  <a:pt x="83824" y="2057851"/>
                </a:lnTo>
                <a:lnTo>
                  <a:pt x="0" y="2057851"/>
                </a:lnTo>
                <a:close/>
              </a:path>
            </a:pathLst>
          </a:custGeom>
          <a:gradFill flip="none" rotWithShape="1">
            <a:gsLst>
              <a:gs pos="99083">
                <a:srgbClr val="E10098"/>
              </a:gs>
              <a:gs pos="86000">
                <a:srgbClr val="880092">
                  <a:lumMod val="100000"/>
                </a:srgbClr>
              </a:gs>
              <a:gs pos="60000">
                <a:srgbClr val="2E008B"/>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endParaRPr dirty="0" lang="en-US"/>
          </a:p>
        </p:txBody>
      </p:sp>
      <p:pic>
        <p:nvPicPr>
          <p:cNvPr id="46" name="Picture 45">
            <a:extLst>
              <a:ext uri="{FF2B5EF4-FFF2-40B4-BE49-F238E27FC236}">
                <a16:creationId xmlns:a16="http://schemas.microsoft.com/office/drawing/2014/main" id="{DB804B08-DB6A-33A0-42A4-288D8E18E85B}"/>
              </a:ext>
            </a:extLst>
          </p:cNvPr>
          <p:cNvPicPr>
            <a:picLocks noChangeAspect="1"/>
          </p:cNvPicPr>
          <p:nvPr/>
        </p:nvPicPr>
        <p:blipFill>
          <a:blip r:embed="rId3"/>
          <a:stretch>
            <a:fillRect/>
          </a:stretch>
        </p:blipFill>
        <p:spPr>
          <a:xfrm>
            <a:off x="675297" y="564972"/>
            <a:ext cx="166488" cy="235245"/>
          </a:xfrm>
          <a:prstGeom prst="rect">
            <a:avLst/>
          </a:prstGeom>
        </p:spPr>
      </p:pic>
      <p:sp>
        <p:nvSpPr>
          <p:cNvPr id="48" name="TextBox 47">
            <a:extLst>
              <a:ext uri="{FF2B5EF4-FFF2-40B4-BE49-F238E27FC236}">
                <a16:creationId xmlns:a16="http://schemas.microsoft.com/office/drawing/2014/main" id="{FCB04609-EDD3-4DE5-C87F-6EF901D64FC6}"/>
              </a:ext>
            </a:extLst>
          </p:cNvPr>
          <p:cNvSpPr txBox="1"/>
          <p:nvPr/>
        </p:nvSpPr>
        <p:spPr>
          <a:xfrm>
            <a:off x="823123" y="410361"/>
            <a:ext cx="6352214" cy="1077218"/>
          </a:xfrm>
          <a:prstGeom prst="rect">
            <a:avLst/>
          </a:prstGeom>
          <a:noFill/>
        </p:spPr>
        <p:txBody>
          <a:bodyPr rtlCol="0" wrap="square">
            <a:spAutoFit/>
          </a:bodyPr>
          <a:lstStyle/>
          <a:p>
            <a:r>
              <a:rPr b="1" dirty="0" lang="en-US" sz="3200">
                <a:solidFill>
                  <a:schemeClr val="bg1"/>
                </a:solidFill>
                <a:latin charset="0" panose="020B0504020202020204" pitchFamily="34" typeface="Arial Nova"/>
              </a:rPr>
              <a:t>Business &amp; Industry (B&amp;I) Program</a:t>
            </a:r>
          </a:p>
        </p:txBody>
      </p:sp>
      <p:sp>
        <p:nvSpPr>
          <p:cNvPr id="19" name="TextBox 18">
            <a:extLst>
              <a:ext uri="{FF2B5EF4-FFF2-40B4-BE49-F238E27FC236}">
                <a16:creationId xmlns:a16="http://schemas.microsoft.com/office/drawing/2014/main" id="{6E38A941-68FD-AD1E-BB82-39C40A255C0B}"/>
              </a:ext>
            </a:extLst>
          </p:cNvPr>
          <p:cNvSpPr txBox="1"/>
          <p:nvPr/>
        </p:nvSpPr>
        <p:spPr>
          <a:xfrm>
            <a:off x="1679149" y="2316227"/>
            <a:ext cx="9909877" cy="4031873"/>
          </a:xfrm>
          <a:prstGeom prst="rect">
            <a:avLst/>
          </a:prstGeom>
          <a:noFill/>
        </p:spPr>
        <p:txBody>
          <a:bodyPr wrap="square">
            <a:spAutoFit/>
          </a:bodyPr>
          <a:lstStyle/>
          <a:p>
            <a:pPr indent="-285750" marL="285750">
              <a:buClr>
                <a:schemeClr val="accent3"/>
              </a:buClr>
              <a:buFont charset="0" panose="020B0604020202020204" pitchFamily="34" typeface="Arial"/>
              <a:buChar char="•"/>
            </a:pPr>
            <a:r>
              <a:rPr dirty="0" lang="en-US" sz="1600">
                <a:latin charset="0" panose="020B0504020202020204" pitchFamily="34" typeface="Arial Nova"/>
              </a:rPr>
              <a:t>The </a:t>
            </a:r>
            <a:r>
              <a:rPr b="1" dirty="0" lang="en-US" sz="1600">
                <a:latin charset="0" panose="020B0504020202020204" pitchFamily="34" typeface="Arial Nova"/>
              </a:rPr>
              <a:t>B&amp;I Program</a:t>
            </a:r>
            <a:r>
              <a:rPr dirty="0" lang="en-US" sz="1600">
                <a:latin charset="0" panose="020B0504020202020204" pitchFamily="34" typeface="Arial Nova"/>
              </a:rPr>
              <a:t> is the most widely-known and utilized USDA program nationally.</a:t>
            </a:r>
            <a:br>
              <a:rPr dirty="0" lang="en-US" sz="1600">
                <a:latin charset="0" panose="020B0504020202020204" pitchFamily="34" typeface="Arial Nova"/>
              </a:rPr>
            </a:br>
            <a:endParaRPr dirty="0" lang="en-US" sz="1600">
              <a:latin charset="0" panose="020B0504020202020204" pitchFamily="34" typeface="Arial Nova"/>
            </a:endParaRPr>
          </a:p>
          <a:p>
            <a:pPr indent="-285750" marL="285750">
              <a:buClr>
                <a:schemeClr val="accent3"/>
              </a:buClr>
              <a:buFont charset="0" panose="020B0604020202020204" pitchFamily="34" typeface="Arial"/>
              <a:buChar char="•"/>
            </a:pPr>
            <a:r>
              <a:rPr dirty="0" lang="en-US" sz="1600">
                <a:latin charset="0" panose="020B0504020202020204" pitchFamily="34" typeface="Arial Nova"/>
              </a:rPr>
              <a:t>B&amp;I loans are often used to </a:t>
            </a:r>
            <a:r>
              <a:rPr b="1" dirty="0" lang="en-US" sz="1600">
                <a:latin charset="0" panose="020B0504020202020204" pitchFamily="34" typeface="Arial Nova"/>
              </a:rPr>
              <a:t>buy or develop land</a:t>
            </a:r>
            <a:r>
              <a:rPr dirty="0" lang="en-US" sz="1600">
                <a:latin charset="0" panose="020B0504020202020204" pitchFamily="34" typeface="Arial Nova"/>
              </a:rPr>
              <a:t>, </a:t>
            </a:r>
            <a:r>
              <a:rPr b="1" dirty="0" lang="en-US" sz="1600">
                <a:latin charset="0" panose="020B0504020202020204" pitchFamily="34" typeface="Arial Nova"/>
              </a:rPr>
              <a:t>buildings, and associated infrastructure for commercial or industrial use.</a:t>
            </a:r>
            <a:br>
              <a:rPr b="1" dirty="0" lang="en-US" sz="1600">
                <a:latin charset="0" panose="020B0504020202020204" pitchFamily="34" typeface="Arial Nova"/>
              </a:rPr>
            </a:br>
            <a:endParaRPr b="1" dirty="0" lang="en-US" sz="1600">
              <a:latin charset="0" panose="020B0504020202020204" pitchFamily="34" typeface="Arial Nova"/>
            </a:endParaRPr>
          </a:p>
          <a:p>
            <a:pPr indent="-285750" marL="285750">
              <a:buClr>
                <a:schemeClr val="accent3"/>
              </a:buClr>
              <a:buFont charset="0" panose="020B0604020202020204" pitchFamily="34" typeface="Arial"/>
              <a:buChar char="•"/>
            </a:pPr>
            <a:r>
              <a:rPr b="1" dirty="0" lang="en-US" sz="1600">
                <a:latin charset="0" panose="020B0504020202020204" pitchFamily="34" typeface="Arial Nova"/>
              </a:rPr>
              <a:t>Loan Amounts</a:t>
            </a:r>
            <a:r>
              <a:rPr dirty="0" lang="en-US" sz="1600">
                <a:latin charset="0" panose="020B0504020202020204" pitchFamily="34" typeface="Arial Nova"/>
              </a:rPr>
              <a:t> range from </a:t>
            </a:r>
            <a:r>
              <a:rPr b="1" dirty="0" lang="en-US" sz="1600">
                <a:latin charset="0" panose="020B0504020202020204" pitchFamily="34" typeface="Arial Nova"/>
              </a:rPr>
              <a:t>$1MM to $25MM per Borrower</a:t>
            </a:r>
            <a:r>
              <a:rPr dirty="0" lang="en-US" sz="1600">
                <a:latin charset="0" panose="020B0504020202020204" pitchFamily="34" typeface="Arial Nova"/>
              </a:rPr>
              <a:t>.</a:t>
            </a:r>
            <a:br>
              <a:rPr dirty="0" lang="en-US" sz="1600">
                <a:latin charset="0" panose="020B0504020202020204" pitchFamily="34" typeface="Arial Nova"/>
              </a:rPr>
            </a:br>
            <a:endParaRPr dirty="0" lang="en-US" sz="1600">
              <a:latin charset="0" panose="020B0504020202020204" pitchFamily="34" typeface="Arial Nova"/>
            </a:endParaRPr>
          </a:p>
          <a:p>
            <a:pPr indent="-285750" marL="285750">
              <a:buClr>
                <a:schemeClr val="accent3"/>
              </a:buClr>
              <a:buFont charset="0" panose="020B0604020202020204" pitchFamily="34" typeface="Arial"/>
              <a:buChar char="•"/>
            </a:pPr>
            <a:r>
              <a:rPr b="1" dirty="0" lang="en-US" sz="1600">
                <a:latin charset="0" panose="020B0504020202020204" pitchFamily="34" typeface="Arial Nova"/>
              </a:rPr>
              <a:t>Common tribal projects</a:t>
            </a:r>
            <a:r>
              <a:rPr dirty="0" lang="en-US" sz="1600">
                <a:latin charset="0" panose="020B0504020202020204" pitchFamily="34" typeface="Arial Nova"/>
              </a:rPr>
              <a:t> financed by B&amp;I loans include:</a:t>
            </a:r>
            <a:br>
              <a:rPr dirty="0" lang="en-US" sz="1600">
                <a:latin charset="0" panose="020B0504020202020204" pitchFamily="34" typeface="Arial Nova"/>
              </a:rPr>
            </a:br>
            <a:endParaRPr dirty="0" lang="en-US" sz="1600">
              <a:latin charset="0" panose="020B0504020202020204" pitchFamily="34" typeface="Arial Nova"/>
            </a:endParaRPr>
          </a:p>
          <a:p>
            <a:pPr indent="-285750" lvl="1" marL="742950">
              <a:buClr>
                <a:schemeClr val="accent3"/>
              </a:buClr>
              <a:buFont charset="0" panose="020B0604020202020204" pitchFamily="34" typeface="Arial"/>
              <a:buChar char="•"/>
            </a:pPr>
            <a:r>
              <a:rPr b="1" dirty="0" lang="en-US" sz="1600">
                <a:latin charset="0" panose="020B0504020202020204" pitchFamily="34" typeface="Arial Nova"/>
              </a:rPr>
              <a:t>Hotels</a:t>
            </a:r>
            <a:br>
              <a:rPr b="1" dirty="0" lang="en-US" sz="1600">
                <a:latin charset="0" panose="020B0504020202020204" pitchFamily="34" typeface="Arial Nova"/>
              </a:rPr>
            </a:br>
            <a:endParaRPr b="1" dirty="0" lang="en-US" sz="1600">
              <a:latin charset="0" panose="020B0504020202020204" pitchFamily="34" typeface="Arial Nova"/>
            </a:endParaRPr>
          </a:p>
          <a:p>
            <a:pPr indent="-285750" lvl="1" marL="742950">
              <a:buClr>
                <a:schemeClr val="accent3"/>
              </a:buClr>
              <a:buFont charset="0" panose="020B0604020202020204" pitchFamily="34" typeface="Arial"/>
              <a:buChar char="•"/>
            </a:pPr>
            <a:r>
              <a:rPr b="1" dirty="0" lang="en-US" sz="1600">
                <a:latin charset="0" panose="020B0504020202020204" pitchFamily="34" typeface="Arial Nova"/>
              </a:rPr>
              <a:t>Convenience Stores/Gas Stations</a:t>
            </a:r>
            <a:br>
              <a:rPr b="1" dirty="0" lang="en-US" sz="1600">
                <a:latin charset="0" panose="020B0504020202020204" pitchFamily="34" typeface="Arial Nova"/>
              </a:rPr>
            </a:br>
            <a:endParaRPr b="1" dirty="0" lang="en-US" sz="1600">
              <a:latin charset="0" panose="020B0504020202020204" pitchFamily="34" typeface="Arial Nova"/>
            </a:endParaRPr>
          </a:p>
          <a:p>
            <a:pPr indent="-285750" lvl="1" marL="742950">
              <a:buClr>
                <a:schemeClr val="accent3"/>
              </a:buClr>
              <a:buFont charset="0" panose="020B0604020202020204" pitchFamily="34" typeface="Arial"/>
              <a:buChar char="•"/>
            </a:pPr>
            <a:r>
              <a:rPr b="1" dirty="0" lang="en-US" sz="1600">
                <a:latin charset="0" panose="020B0504020202020204" pitchFamily="34" typeface="Arial Nova"/>
              </a:rPr>
              <a:t>Microgrids/Renewable Energy</a:t>
            </a:r>
            <a:br>
              <a:rPr b="1" dirty="0" lang="en-US" sz="1600">
                <a:latin charset="0" panose="020B0504020202020204" pitchFamily="34" typeface="Arial Nova"/>
              </a:rPr>
            </a:br>
            <a:endParaRPr b="1" dirty="0" lang="en-US" sz="1600">
              <a:latin charset="0" panose="020B0504020202020204" pitchFamily="34" typeface="Arial Nova"/>
            </a:endParaRPr>
          </a:p>
          <a:p>
            <a:pPr indent="-285750" lvl="1" marL="742950">
              <a:buClr>
                <a:schemeClr val="accent3"/>
              </a:buClr>
              <a:buFont charset="0" panose="020B0604020202020204" pitchFamily="34" typeface="Arial"/>
              <a:buChar char="•"/>
            </a:pPr>
            <a:r>
              <a:rPr b="1" dirty="0" lang="en-US" sz="1600">
                <a:latin charset="0" panose="020B0504020202020204" pitchFamily="34" typeface="Arial Nova"/>
              </a:rPr>
              <a:t>Other Commercial/Industrial Projects</a:t>
            </a:r>
            <a:endParaRPr dirty="0" lang="en-US" sz="1600">
              <a:latin charset="0" panose="020B0504020202020204" pitchFamily="34" typeface="Arial Nova"/>
            </a:endParaRPr>
          </a:p>
        </p:txBody>
      </p:sp>
    </p:spTree>
    <p:extLst>
      <p:ext uri="{BB962C8B-B14F-4D97-AF65-F5344CB8AC3E}">
        <p14:creationId xmlns:p14="http://schemas.microsoft.com/office/powerpoint/2010/main" val="3231684938"/>
      </p:ext>
    </p:extLst>
  </p:cSld>
  <p:clrMapOvr>
    <a:masterClrMapping/>
  </p:clrMapOvr>
</p:sld>
</file>

<file path=ppt/slides/slide7.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descr="Community Center &amp; Park | City of Palm Coast, Florida" id="6" name="Picture 2">
            <a:extLst>
              <a:ext uri="{FF2B5EF4-FFF2-40B4-BE49-F238E27FC236}">
                <a16:creationId xmlns:a16="http://schemas.microsoft.com/office/drawing/2014/main" id="{BD7978AC-90FD-0AFE-351F-88F8920B934D}"/>
              </a:ext>
            </a:extLst>
          </p:cNvPr>
          <p:cNvPicPr>
            <a:picLocks noChangeArrowheads="1" noChangeAspect="1"/>
          </p:cNvPicPr>
          <p:nvPr/>
        </p:nvPicPr>
        <p:blipFill rotWithShape="1">
          <a:blip r:embed="rId2">
            <a:extLst>
              <a:ext uri="{28A0092B-C50C-407E-A947-70E740481C1C}">
                <a14:useLocalDpi xmlns:a14="http://schemas.microsoft.com/office/drawing/2010/main" val="0"/>
              </a:ext>
            </a:extLst>
          </a:blip>
          <a:srcRect b="227" t="82"/>
          <a:stretch/>
        </p:blipFill>
        <p:spPr bwMode="auto">
          <a:xfrm>
            <a:off x="7175337" y="-5985"/>
            <a:ext cx="5016663" cy="2062877"/>
          </a:xfrm>
          <a:prstGeom prst="rect">
            <a:avLst/>
          </a:prstGeom>
          <a:noFill/>
          <a:extLst>
            <a:ext uri="{909E8E84-426E-40DD-AFC4-6F175D3DCCD1}">
              <a14:hiddenFill xmlns:a14="http://schemas.microsoft.com/office/drawing/2010/main">
                <a:solidFill>
                  <a:srgbClr val="FFFFFF"/>
                </a:solidFill>
              </a14:hiddenFill>
            </a:ext>
          </a:extLst>
        </p:spPr>
      </p:pic>
      <p:sp>
        <p:nvSpPr>
          <p:cNvPr id="3" name="Freeform: Shape 2">
            <a:extLst>
              <a:ext uri="{FF2B5EF4-FFF2-40B4-BE49-F238E27FC236}">
                <a16:creationId xmlns:a16="http://schemas.microsoft.com/office/drawing/2014/main" id="{639DBBA8-20C5-3F37-49DB-A710E3BDF447}"/>
              </a:ext>
            </a:extLst>
          </p:cNvPr>
          <p:cNvSpPr/>
          <p:nvPr/>
        </p:nvSpPr>
        <p:spPr>
          <a:xfrm>
            <a:off x="1" y="-5985"/>
            <a:ext cx="7934306" cy="2068861"/>
          </a:xfrm>
          <a:custGeom>
            <a:avLst/>
            <a:gdLst>
              <a:gd fmla="*/ 0 w 6111412" name="connsiteX0"/>
              <a:gd fmla="*/ 0 h 2057851" name="connsiteY0"/>
              <a:gd fmla="*/ 598287 w 6111412" name="connsiteX1"/>
              <a:gd fmla="*/ 0 h 2057851" name="connsiteY1"/>
              <a:gd fmla="*/ 647453 w 6111412" name="connsiteX2"/>
              <a:gd fmla="*/ 0 h 2057851" name="connsiteY2"/>
              <a:gd fmla="*/ 6111412 w 6111412" name="connsiteX3"/>
              <a:gd fmla="*/ 0 h 2057851" name="connsiteY3"/>
              <a:gd fmla="*/ 5596949 w 6111412" name="connsiteX4"/>
              <a:gd fmla="*/ 2057851 h 2057851" name="connsiteY4"/>
              <a:gd fmla="*/ 647453 w 6111412" name="connsiteX5"/>
              <a:gd fmla="*/ 2057851 h 2057851" name="connsiteY5"/>
              <a:gd fmla="*/ 83824 w 6111412" name="connsiteX6"/>
              <a:gd fmla="*/ 2057851 h 2057851" name="connsiteY6"/>
              <a:gd fmla="*/ 0 w 6111412" name="connsiteX7"/>
              <a:gd fmla="*/ 2057851 h 2057851" name="connsiteY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b="b" l="l" r="r" t="t"/>
            <a:pathLst>
              <a:path h="2057851" w="6111412">
                <a:moveTo>
                  <a:pt x="0" y="0"/>
                </a:moveTo>
                <a:lnTo>
                  <a:pt x="598287" y="0"/>
                </a:lnTo>
                <a:lnTo>
                  <a:pt x="647453" y="0"/>
                </a:lnTo>
                <a:lnTo>
                  <a:pt x="6111412" y="0"/>
                </a:lnTo>
                <a:lnTo>
                  <a:pt x="5596949" y="2057851"/>
                </a:lnTo>
                <a:lnTo>
                  <a:pt x="647453" y="2057851"/>
                </a:lnTo>
                <a:lnTo>
                  <a:pt x="83824" y="2057851"/>
                </a:lnTo>
                <a:lnTo>
                  <a:pt x="0" y="2057851"/>
                </a:lnTo>
                <a:close/>
              </a:path>
            </a:pathLst>
          </a:custGeom>
          <a:gradFill flip="none" rotWithShape="1">
            <a:gsLst>
              <a:gs pos="99083">
                <a:srgbClr val="E10098"/>
              </a:gs>
              <a:gs pos="86000">
                <a:srgbClr val="880092">
                  <a:lumMod val="100000"/>
                </a:srgbClr>
              </a:gs>
              <a:gs pos="60000">
                <a:srgbClr val="2E008B"/>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endParaRPr dirty="0" lang="en-US"/>
          </a:p>
        </p:txBody>
      </p:sp>
      <p:pic>
        <p:nvPicPr>
          <p:cNvPr id="46" name="Picture 45">
            <a:extLst>
              <a:ext uri="{FF2B5EF4-FFF2-40B4-BE49-F238E27FC236}">
                <a16:creationId xmlns:a16="http://schemas.microsoft.com/office/drawing/2014/main" id="{DB804B08-DB6A-33A0-42A4-288D8E18E85B}"/>
              </a:ext>
            </a:extLst>
          </p:cNvPr>
          <p:cNvPicPr>
            <a:picLocks noChangeAspect="1"/>
          </p:cNvPicPr>
          <p:nvPr/>
        </p:nvPicPr>
        <p:blipFill>
          <a:blip r:embed="rId3"/>
          <a:stretch>
            <a:fillRect/>
          </a:stretch>
        </p:blipFill>
        <p:spPr>
          <a:xfrm>
            <a:off x="675297" y="564972"/>
            <a:ext cx="166488" cy="235245"/>
          </a:xfrm>
          <a:prstGeom prst="rect">
            <a:avLst/>
          </a:prstGeom>
        </p:spPr>
      </p:pic>
      <p:sp>
        <p:nvSpPr>
          <p:cNvPr id="48" name="TextBox 47">
            <a:extLst>
              <a:ext uri="{FF2B5EF4-FFF2-40B4-BE49-F238E27FC236}">
                <a16:creationId xmlns:a16="http://schemas.microsoft.com/office/drawing/2014/main" id="{FCB04609-EDD3-4DE5-C87F-6EF901D64FC6}"/>
              </a:ext>
            </a:extLst>
          </p:cNvPr>
          <p:cNvSpPr txBox="1"/>
          <p:nvPr/>
        </p:nvSpPr>
        <p:spPr>
          <a:xfrm>
            <a:off x="823123" y="410361"/>
            <a:ext cx="6352214" cy="1077218"/>
          </a:xfrm>
          <a:prstGeom prst="rect">
            <a:avLst/>
          </a:prstGeom>
          <a:noFill/>
        </p:spPr>
        <p:txBody>
          <a:bodyPr rtlCol="0" wrap="square">
            <a:spAutoFit/>
          </a:bodyPr>
          <a:lstStyle/>
          <a:p>
            <a:r>
              <a:rPr b="1" dirty="0" lang="en-US" sz="3200">
                <a:solidFill>
                  <a:schemeClr val="bg1"/>
                </a:solidFill>
                <a:latin charset="0" panose="020B0504020202020204" pitchFamily="34" typeface="Arial Nova"/>
              </a:rPr>
              <a:t>Community Facilities (CF) Program</a:t>
            </a:r>
          </a:p>
        </p:txBody>
      </p:sp>
      <p:sp>
        <p:nvSpPr>
          <p:cNvPr id="5" name="TextBox 4">
            <a:extLst>
              <a:ext uri="{FF2B5EF4-FFF2-40B4-BE49-F238E27FC236}">
                <a16:creationId xmlns:a16="http://schemas.microsoft.com/office/drawing/2014/main" id="{287EAF7C-6591-A3E3-4F87-54B0181C0E93}"/>
              </a:ext>
            </a:extLst>
          </p:cNvPr>
          <p:cNvSpPr txBox="1"/>
          <p:nvPr/>
        </p:nvSpPr>
        <p:spPr>
          <a:xfrm>
            <a:off x="1639391" y="2306287"/>
            <a:ext cx="9462617" cy="4031873"/>
          </a:xfrm>
          <a:prstGeom prst="rect">
            <a:avLst/>
          </a:prstGeom>
          <a:noFill/>
        </p:spPr>
        <p:txBody>
          <a:bodyPr rtlCol="0" wrap="square">
            <a:spAutoFit/>
          </a:bodyPr>
          <a:lstStyle/>
          <a:p>
            <a:pPr indent="-285750" marL="285750">
              <a:buClr>
                <a:schemeClr val="accent3"/>
              </a:buClr>
              <a:buFont charset="0" panose="020B0604020202020204" pitchFamily="34" typeface="Arial"/>
              <a:buChar char="•"/>
            </a:pPr>
            <a:r>
              <a:rPr dirty="0" lang="en-US" sz="1600">
                <a:latin charset="0" panose="020B0504020202020204" pitchFamily="34" typeface="Arial Nova"/>
              </a:rPr>
              <a:t>The </a:t>
            </a:r>
            <a:r>
              <a:rPr b="1" dirty="0" lang="en-US" sz="1600">
                <a:latin charset="0" panose="020B0504020202020204" pitchFamily="34" typeface="Arial Nova"/>
              </a:rPr>
              <a:t>CF Program </a:t>
            </a:r>
            <a:r>
              <a:rPr dirty="0" lang="en-US" sz="1600">
                <a:latin charset="0" panose="020B0504020202020204" pitchFamily="34" typeface="Arial Nova"/>
              </a:rPr>
              <a:t>is intended to finance the </a:t>
            </a:r>
            <a:r>
              <a:rPr b="1" dirty="0" lang="en-US" sz="1600">
                <a:latin charset="0" panose="020B0504020202020204" pitchFamily="34" typeface="Arial Nova"/>
              </a:rPr>
              <a:t>development of essential community facilities</a:t>
            </a:r>
            <a:r>
              <a:rPr dirty="0" lang="en-US" sz="1600">
                <a:latin charset="0" panose="020B0504020202020204" pitchFamily="34" typeface="Arial Nova"/>
              </a:rPr>
              <a:t> in rural areas.</a:t>
            </a:r>
            <a:br>
              <a:rPr dirty="0" lang="en-US" sz="1600">
                <a:latin charset="0" panose="020B0504020202020204" pitchFamily="34" typeface="Arial Nova"/>
              </a:rPr>
            </a:br>
            <a:endParaRPr dirty="0" lang="en-US" sz="1600">
              <a:latin charset="0" panose="020B0504020202020204" pitchFamily="34" typeface="Arial Nova"/>
            </a:endParaRPr>
          </a:p>
          <a:p>
            <a:pPr indent="-285750" marL="285750">
              <a:buClr>
                <a:schemeClr val="accent3"/>
              </a:buClr>
              <a:buFont charset="0" panose="020B0604020202020204" pitchFamily="34" typeface="Arial"/>
              <a:buChar char="•"/>
            </a:pPr>
            <a:r>
              <a:rPr dirty="0" lang="en-US" sz="1600">
                <a:latin charset="0" panose="020B0504020202020204" pitchFamily="34" typeface="Arial Nova"/>
              </a:rPr>
              <a:t>An </a:t>
            </a:r>
            <a:r>
              <a:rPr b="1" dirty="0" lang="en-US" sz="1600">
                <a:latin charset="0" panose="020B0504020202020204" pitchFamily="34" typeface="Arial Nova"/>
              </a:rPr>
              <a:t>essential community facility</a:t>
            </a:r>
            <a:r>
              <a:rPr dirty="0" lang="en-US" sz="1600">
                <a:latin charset="0" panose="020B0504020202020204" pitchFamily="34" typeface="Arial Nova"/>
              </a:rPr>
              <a:t> is a public improvement, operated on a not-for-profit basis, needed for the orderly development of a rural community.</a:t>
            </a:r>
            <a:br>
              <a:rPr dirty="0" lang="en-US" sz="1600">
                <a:latin charset="0" panose="020B0504020202020204" pitchFamily="34" typeface="Arial Nova"/>
              </a:rPr>
            </a:br>
            <a:endParaRPr dirty="0" lang="en-US" sz="1600">
              <a:latin charset="0" panose="020B0504020202020204" pitchFamily="34" typeface="Arial Nova"/>
            </a:endParaRPr>
          </a:p>
          <a:p>
            <a:pPr indent="-285750" marL="285750">
              <a:buClr>
                <a:schemeClr val="accent3"/>
              </a:buClr>
              <a:buFont charset="0" panose="020B0604020202020204" pitchFamily="34" typeface="Arial"/>
              <a:buChar char="•"/>
            </a:pPr>
            <a:r>
              <a:rPr b="1" dirty="0" lang="en-US" sz="1600">
                <a:latin charset="0" panose="020B0504020202020204" pitchFamily="34" typeface="Arial Nova"/>
              </a:rPr>
              <a:t>Examples</a:t>
            </a:r>
            <a:r>
              <a:rPr dirty="0" lang="en-US" sz="1600">
                <a:latin charset="0" panose="020B0504020202020204" pitchFamily="34" typeface="Arial Nova"/>
              </a:rPr>
              <a:t> include Tribal Administration Buildings, Cultural Resource Centers, Healthcare Facilities (Hospitals), Long-Term Care Facilities, Schools, Fire Stations (Public Safety), Community Parks, and Activity Centers.</a:t>
            </a:r>
            <a:br>
              <a:rPr dirty="0" lang="en-US" sz="1600">
                <a:latin charset="0" panose="020B0504020202020204" pitchFamily="34" typeface="Arial Nova"/>
              </a:rPr>
            </a:br>
            <a:endParaRPr dirty="0" lang="en-US" sz="1600">
              <a:latin charset="0" panose="020B0504020202020204" pitchFamily="34" typeface="Arial Nova"/>
            </a:endParaRPr>
          </a:p>
          <a:p>
            <a:pPr indent="-285750" marL="285750">
              <a:buClr>
                <a:schemeClr val="accent3"/>
              </a:buClr>
              <a:buFont charset="0" panose="020B0604020202020204" pitchFamily="34" typeface="Arial"/>
              <a:buChar char="•"/>
            </a:pPr>
            <a:r>
              <a:rPr b="1" dirty="0" lang="en-US" sz="1600">
                <a:latin charset="0" panose="020B0504020202020204" pitchFamily="34" typeface="Arial Nova"/>
              </a:rPr>
              <a:t>Loan amounts</a:t>
            </a:r>
            <a:r>
              <a:rPr dirty="0" lang="en-US" sz="1600">
                <a:latin charset="0" panose="020B0504020202020204" pitchFamily="34" typeface="Arial Nova"/>
              </a:rPr>
              <a:t> range from </a:t>
            </a:r>
            <a:r>
              <a:rPr b="1" dirty="0" lang="en-US" sz="1600">
                <a:latin charset="0" panose="020B0504020202020204" pitchFamily="34" typeface="Arial Nova"/>
              </a:rPr>
              <a:t>$1MM to $100MM per Borrower.</a:t>
            </a:r>
            <a:br>
              <a:rPr b="1" dirty="0" lang="en-US" sz="1600">
                <a:latin charset="0" panose="020B0504020202020204" pitchFamily="34" typeface="Arial Nova"/>
              </a:rPr>
            </a:br>
            <a:endParaRPr b="1" dirty="0" lang="en-US" sz="1600">
              <a:latin charset="0" panose="020B0504020202020204" pitchFamily="34" typeface="Arial Nova"/>
            </a:endParaRPr>
          </a:p>
          <a:p>
            <a:pPr indent="-285750" marL="285750">
              <a:buClr>
                <a:schemeClr val="accent3"/>
              </a:buClr>
              <a:buFont charset="0" panose="020B0604020202020204" pitchFamily="34" typeface="Arial"/>
              <a:buChar char="•"/>
            </a:pPr>
            <a:r>
              <a:rPr b="1" dirty="0" lang="en-US" sz="1600">
                <a:latin charset="0" panose="020B0504020202020204" pitchFamily="34" typeface="Arial Nova"/>
              </a:rPr>
              <a:t>No equity requirements</a:t>
            </a:r>
            <a:r>
              <a:rPr dirty="0" lang="en-US" sz="1600">
                <a:latin charset="0" panose="020B0504020202020204" pitchFamily="34" typeface="Arial Nova"/>
              </a:rPr>
              <a:t>.  (100% financing available)</a:t>
            </a:r>
            <a:br>
              <a:rPr dirty="0" lang="en-US" sz="1600">
                <a:latin charset="0" panose="020B0504020202020204" pitchFamily="34" typeface="Arial Nova"/>
              </a:rPr>
            </a:br>
            <a:endParaRPr b="1" dirty="0" lang="en-US" sz="1600">
              <a:latin charset="0" panose="020B0504020202020204" pitchFamily="34" typeface="Arial Nova"/>
            </a:endParaRPr>
          </a:p>
          <a:p>
            <a:pPr indent="-285750" marL="285750">
              <a:buClr>
                <a:schemeClr val="accent3"/>
              </a:buClr>
              <a:buFont charset="0" panose="020B0604020202020204" pitchFamily="34" typeface="Arial"/>
              <a:buChar char="•"/>
            </a:pPr>
            <a:r>
              <a:rPr dirty="0" lang="en-US" sz="1600">
                <a:latin charset="0" panose="020B0504020202020204" pitchFamily="34" typeface="Arial Nova"/>
              </a:rPr>
              <a:t>Projects are eligible to receive </a:t>
            </a:r>
            <a:r>
              <a:rPr b="1" dirty="0" lang="en-US" sz="1600">
                <a:latin charset="0" panose="020B0504020202020204" pitchFamily="34" typeface="Arial Nova"/>
              </a:rPr>
              <a:t>IHS 105(l) Lease Payments</a:t>
            </a:r>
            <a:r>
              <a:rPr dirty="0" lang="en-US" sz="1600">
                <a:latin charset="0" panose="020B0504020202020204" pitchFamily="34" typeface="Arial Nova"/>
              </a:rPr>
              <a:t> from the Department of Interior, which can </a:t>
            </a:r>
            <a:r>
              <a:rPr b="1" dirty="0" lang="en-US" sz="1600">
                <a:latin charset="0" panose="020B0504020202020204" pitchFamily="34" typeface="Arial Nova"/>
              </a:rPr>
              <a:t>cover all future debt service payments </a:t>
            </a:r>
            <a:r>
              <a:rPr dirty="0" lang="en-US" sz="1600">
                <a:latin charset="0" panose="020B0504020202020204" pitchFamily="34" typeface="Arial Nova"/>
              </a:rPr>
              <a:t>and be used as </a:t>
            </a:r>
            <a:r>
              <a:rPr b="1" dirty="0" lang="en-US" sz="1600">
                <a:latin charset="0" panose="020B0504020202020204" pitchFamily="34" typeface="Arial Nova"/>
              </a:rPr>
              <a:t>collateral </a:t>
            </a:r>
            <a:r>
              <a:rPr dirty="0" lang="en-US" sz="1600">
                <a:latin charset="0" panose="020B0504020202020204" pitchFamily="34" typeface="Arial Nova"/>
              </a:rPr>
              <a:t>for USDA CF Loans.</a:t>
            </a:r>
            <a:endParaRPr b="1" dirty="0" lang="en-US" sz="1600">
              <a:latin charset="0" panose="020B0504020202020204" pitchFamily="34" typeface="Arial Nova"/>
            </a:endParaRPr>
          </a:p>
        </p:txBody>
      </p:sp>
    </p:spTree>
    <p:extLst>
      <p:ext uri="{BB962C8B-B14F-4D97-AF65-F5344CB8AC3E}">
        <p14:creationId xmlns:p14="http://schemas.microsoft.com/office/powerpoint/2010/main" val="1752636131"/>
      </p:ext>
    </p:extLst>
  </p:cSld>
  <p:clrMapOvr>
    <a:masterClrMapping/>
  </p:clrMapOvr>
</p:sld>
</file>

<file path=ppt/slides/slide8.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descr="Tribal Energy Project Successes | Department of Energy" id="2" name="Picture 2">
            <a:extLst>
              <a:ext uri="{FF2B5EF4-FFF2-40B4-BE49-F238E27FC236}">
                <a16:creationId xmlns:a16="http://schemas.microsoft.com/office/drawing/2014/main" id="{74AD5DC9-80F7-D865-3EBF-138CEFCCCEAC}"/>
              </a:ext>
            </a:extLst>
          </p:cNvPr>
          <p:cNvPicPr>
            <a:picLocks noChangeArrowheads="1" noChangeAspect="1"/>
          </p:cNvPicPr>
          <p:nvPr/>
        </p:nvPicPr>
        <p:blipFill rotWithShape="1">
          <a:blip r:embed="rId2">
            <a:extLst>
              <a:ext uri="{28A0092B-C50C-407E-A947-70E740481C1C}">
                <a14:useLocalDpi xmlns:a14="http://schemas.microsoft.com/office/drawing/2010/main" val="0"/>
              </a:ext>
            </a:extLst>
          </a:blip>
          <a:srcRect b="440" t="144"/>
          <a:stretch/>
        </p:blipFill>
        <p:spPr bwMode="auto">
          <a:xfrm>
            <a:off x="7175337" y="-5985"/>
            <a:ext cx="5016662" cy="2068861"/>
          </a:xfrm>
          <a:prstGeom prst="rect">
            <a:avLst/>
          </a:prstGeom>
          <a:noFill/>
          <a:extLst>
            <a:ext uri="{909E8E84-426E-40DD-AFC4-6F175D3DCCD1}">
              <a14:hiddenFill xmlns:a14="http://schemas.microsoft.com/office/drawing/2010/main">
                <a:solidFill>
                  <a:srgbClr val="FFFFFF"/>
                </a:solidFill>
              </a14:hiddenFill>
            </a:ext>
          </a:extLst>
        </p:spPr>
      </p:pic>
      <p:sp>
        <p:nvSpPr>
          <p:cNvPr id="3" name="Freeform: Shape 2">
            <a:extLst>
              <a:ext uri="{FF2B5EF4-FFF2-40B4-BE49-F238E27FC236}">
                <a16:creationId xmlns:a16="http://schemas.microsoft.com/office/drawing/2014/main" id="{639DBBA8-20C5-3F37-49DB-A710E3BDF447}"/>
              </a:ext>
            </a:extLst>
          </p:cNvPr>
          <p:cNvSpPr/>
          <p:nvPr/>
        </p:nvSpPr>
        <p:spPr>
          <a:xfrm>
            <a:off x="1" y="-5985"/>
            <a:ext cx="7934306" cy="2068861"/>
          </a:xfrm>
          <a:custGeom>
            <a:avLst/>
            <a:gdLst>
              <a:gd fmla="*/ 0 w 6111412" name="connsiteX0"/>
              <a:gd fmla="*/ 0 h 2057851" name="connsiteY0"/>
              <a:gd fmla="*/ 598287 w 6111412" name="connsiteX1"/>
              <a:gd fmla="*/ 0 h 2057851" name="connsiteY1"/>
              <a:gd fmla="*/ 647453 w 6111412" name="connsiteX2"/>
              <a:gd fmla="*/ 0 h 2057851" name="connsiteY2"/>
              <a:gd fmla="*/ 6111412 w 6111412" name="connsiteX3"/>
              <a:gd fmla="*/ 0 h 2057851" name="connsiteY3"/>
              <a:gd fmla="*/ 5596949 w 6111412" name="connsiteX4"/>
              <a:gd fmla="*/ 2057851 h 2057851" name="connsiteY4"/>
              <a:gd fmla="*/ 647453 w 6111412" name="connsiteX5"/>
              <a:gd fmla="*/ 2057851 h 2057851" name="connsiteY5"/>
              <a:gd fmla="*/ 83824 w 6111412" name="connsiteX6"/>
              <a:gd fmla="*/ 2057851 h 2057851" name="connsiteY6"/>
              <a:gd fmla="*/ 0 w 6111412" name="connsiteX7"/>
              <a:gd fmla="*/ 2057851 h 2057851" name="connsiteY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b="b" l="l" r="r" t="t"/>
            <a:pathLst>
              <a:path h="2057851" w="6111412">
                <a:moveTo>
                  <a:pt x="0" y="0"/>
                </a:moveTo>
                <a:lnTo>
                  <a:pt x="598287" y="0"/>
                </a:lnTo>
                <a:lnTo>
                  <a:pt x="647453" y="0"/>
                </a:lnTo>
                <a:lnTo>
                  <a:pt x="6111412" y="0"/>
                </a:lnTo>
                <a:lnTo>
                  <a:pt x="5596949" y="2057851"/>
                </a:lnTo>
                <a:lnTo>
                  <a:pt x="647453" y="2057851"/>
                </a:lnTo>
                <a:lnTo>
                  <a:pt x="83824" y="2057851"/>
                </a:lnTo>
                <a:lnTo>
                  <a:pt x="0" y="2057851"/>
                </a:lnTo>
                <a:close/>
              </a:path>
            </a:pathLst>
          </a:custGeom>
          <a:gradFill flip="none" rotWithShape="1">
            <a:gsLst>
              <a:gs pos="99083">
                <a:srgbClr val="E10098"/>
              </a:gs>
              <a:gs pos="86000">
                <a:srgbClr val="880092">
                  <a:lumMod val="100000"/>
                </a:srgbClr>
              </a:gs>
              <a:gs pos="60000">
                <a:srgbClr val="2E008B"/>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endParaRPr dirty="0" lang="en-US"/>
          </a:p>
        </p:txBody>
      </p:sp>
      <p:pic>
        <p:nvPicPr>
          <p:cNvPr id="46" name="Picture 45">
            <a:extLst>
              <a:ext uri="{FF2B5EF4-FFF2-40B4-BE49-F238E27FC236}">
                <a16:creationId xmlns:a16="http://schemas.microsoft.com/office/drawing/2014/main" id="{DB804B08-DB6A-33A0-42A4-288D8E18E85B}"/>
              </a:ext>
            </a:extLst>
          </p:cNvPr>
          <p:cNvPicPr>
            <a:picLocks noChangeAspect="1"/>
          </p:cNvPicPr>
          <p:nvPr/>
        </p:nvPicPr>
        <p:blipFill>
          <a:blip r:embed="rId3"/>
          <a:stretch>
            <a:fillRect/>
          </a:stretch>
        </p:blipFill>
        <p:spPr>
          <a:xfrm>
            <a:off x="675297" y="564972"/>
            <a:ext cx="166488" cy="235245"/>
          </a:xfrm>
          <a:prstGeom prst="rect">
            <a:avLst/>
          </a:prstGeom>
        </p:spPr>
      </p:pic>
      <p:sp>
        <p:nvSpPr>
          <p:cNvPr id="48" name="TextBox 47">
            <a:extLst>
              <a:ext uri="{FF2B5EF4-FFF2-40B4-BE49-F238E27FC236}">
                <a16:creationId xmlns:a16="http://schemas.microsoft.com/office/drawing/2014/main" id="{FCB04609-EDD3-4DE5-C87F-6EF901D64FC6}"/>
              </a:ext>
            </a:extLst>
          </p:cNvPr>
          <p:cNvSpPr txBox="1"/>
          <p:nvPr/>
        </p:nvSpPr>
        <p:spPr>
          <a:xfrm>
            <a:off x="823123" y="410361"/>
            <a:ext cx="6352214" cy="1077218"/>
          </a:xfrm>
          <a:prstGeom prst="rect">
            <a:avLst/>
          </a:prstGeom>
          <a:noFill/>
        </p:spPr>
        <p:txBody>
          <a:bodyPr rtlCol="0" wrap="square">
            <a:spAutoFit/>
          </a:bodyPr>
          <a:lstStyle/>
          <a:p>
            <a:r>
              <a:rPr b="1" dirty="0" lang="en-US" sz="3200">
                <a:solidFill>
                  <a:schemeClr val="bg1"/>
                </a:solidFill>
                <a:latin charset="0" panose="020B0504020202020204" pitchFamily="34" typeface="Arial Nova"/>
              </a:rPr>
              <a:t>Rural Energy for America (REAP)</a:t>
            </a:r>
          </a:p>
        </p:txBody>
      </p:sp>
      <p:sp>
        <p:nvSpPr>
          <p:cNvPr id="5" name="TextBox 4">
            <a:extLst>
              <a:ext uri="{FF2B5EF4-FFF2-40B4-BE49-F238E27FC236}">
                <a16:creationId xmlns:a16="http://schemas.microsoft.com/office/drawing/2014/main" id="{287EAF7C-6591-A3E3-4F87-54B0181C0E93}"/>
              </a:ext>
            </a:extLst>
          </p:cNvPr>
          <p:cNvSpPr txBox="1"/>
          <p:nvPr/>
        </p:nvSpPr>
        <p:spPr>
          <a:xfrm>
            <a:off x="1728843" y="2723731"/>
            <a:ext cx="9462617" cy="2862322"/>
          </a:xfrm>
          <a:prstGeom prst="rect">
            <a:avLst/>
          </a:prstGeom>
          <a:noFill/>
        </p:spPr>
        <p:txBody>
          <a:bodyPr rtlCol="0" wrap="square">
            <a:spAutoFit/>
          </a:bodyPr>
          <a:lstStyle/>
          <a:p>
            <a:pPr indent="-285750" marL="285750">
              <a:buFont charset="0" panose="020B0604020202020204" pitchFamily="34" typeface="Arial"/>
              <a:buChar char="•"/>
            </a:pPr>
            <a:r>
              <a:rPr dirty="0" lang="en-US" sz="1800"/>
              <a:t>The </a:t>
            </a:r>
            <a:r>
              <a:rPr b="1" dirty="0" lang="en-US" sz="1800"/>
              <a:t>REAP Program</a:t>
            </a:r>
            <a:r>
              <a:rPr dirty="0" lang="en-US" sz="1800"/>
              <a:t> is primarily intended to finance the development, installation, or purchase of </a:t>
            </a:r>
            <a:r>
              <a:rPr b="1" dirty="0" lang="en-US" sz="1800"/>
              <a:t>renewable energy systems (RES), </a:t>
            </a:r>
            <a:r>
              <a:rPr dirty="0" lang="en-US" sz="1800"/>
              <a:t>such as </a:t>
            </a:r>
            <a:r>
              <a:rPr b="1" dirty="0" lang="en-US" sz="1800"/>
              <a:t>solar, wind, hydroelectric, geothermal, hydrogen, </a:t>
            </a:r>
            <a:r>
              <a:rPr dirty="0" lang="en-US" sz="1800"/>
              <a:t>and </a:t>
            </a:r>
            <a:r>
              <a:rPr b="1" dirty="0" lang="en-US" sz="1800"/>
              <a:t>bioenergy</a:t>
            </a:r>
            <a:r>
              <a:rPr dirty="0" lang="en-US" sz="1800"/>
              <a:t>.</a:t>
            </a:r>
          </a:p>
          <a:p>
            <a:r>
              <a:rPr dirty="0" lang="en-US" sz="1800"/>
              <a:t>  </a:t>
            </a:r>
          </a:p>
          <a:p>
            <a:pPr indent="-285750" marL="285750">
              <a:buFont charset="0" panose="020B0604020202020204" pitchFamily="34" typeface="Arial"/>
              <a:buChar char="•"/>
            </a:pPr>
            <a:r>
              <a:rPr dirty="0" lang="en-US" sz="1800"/>
              <a:t>Funds may also be used to finance </a:t>
            </a:r>
            <a:r>
              <a:rPr b="1" dirty="0" lang="en-US" sz="1800"/>
              <a:t>energy efficiency improvements (EEI) </a:t>
            </a:r>
            <a:r>
              <a:rPr dirty="0" lang="en-US" sz="1800"/>
              <a:t>to existing buildings, or finance </a:t>
            </a:r>
            <a:r>
              <a:rPr b="1" dirty="0" lang="en-US" sz="1800"/>
              <a:t>energy efficiency equipment (EEE) </a:t>
            </a:r>
            <a:r>
              <a:rPr dirty="0" lang="en-US" sz="1800"/>
              <a:t>for agricultural producers.</a:t>
            </a:r>
          </a:p>
          <a:p>
            <a:endParaRPr dirty="0" lang="en-US" sz="1800"/>
          </a:p>
          <a:p>
            <a:pPr indent="-285750" marL="285750">
              <a:buFont charset="0" panose="020B0604020202020204" pitchFamily="34" typeface="Arial"/>
              <a:buChar char="•"/>
            </a:pPr>
            <a:r>
              <a:rPr dirty="0" lang="en-US" sz="1800"/>
              <a:t>Technology must be </a:t>
            </a:r>
            <a:r>
              <a:rPr b="1" dirty="0" lang="en-US" sz="1800"/>
              <a:t>commercially available</a:t>
            </a:r>
            <a:r>
              <a:rPr dirty="0" lang="en-US" sz="1800"/>
              <a:t> to qualify for USDA funding.</a:t>
            </a:r>
          </a:p>
          <a:p>
            <a:endParaRPr dirty="0" lang="en-US" sz="1800"/>
          </a:p>
          <a:p>
            <a:pPr indent="-285750" marL="285750">
              <a:buFont charset="0" panose="020B0604020202020204" pitchFamily="34" typeface="Arial"/>
              <a:buChar char="•"/>
            </a:pPr>
            <a:r>
              <a:rPr dirty="0" lang="en-US" sz="1800"/>
              <a:t>Loan amounts range from </a:t>
            </a:r>
            <a:r>
              <a:rPr b="1" dirty="0" lang="en-US" sz="1800"/>
              <a:t>$1MM to $25MM</a:t>
            </a:r>
            <a:r>
              <a:rPr dirty="0" lang="en-US" sz="1800"/>
              <a:t> </a:t>
            </a:r>
            <a:r>
              <a:rPr b="1" dirty="0" lang="en-US" sz="1800"/>
              <a:t>per Borrower.</a:t>
            </a:r>
            <a:endParaRPr dirty="0" lang="en-US" sz="1800"/>
          </a:p>
        </p:txBody>
      </p:sp>
    </p:spTree>
    <p:extLst>
      <p:ext uri="{BB962C8B-B14F-4D97-AF65-F5344CB8AC3E}">
        <p14:creationId xmlns:p14="http://schemas.microsoft.com/office/powerpoint/2010/main" val="2231909747"/>
      </p:ext>
    </p:extLst>
  </p:cSld>
  <p:clrMapOvr>
    <a:masterClrMapping/>
  </p:clrMapOvr>
</p:sld>
</file>

<file path=ppt/slides/slide9.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descr="Tribal Energy Project Successes | Department of Energy" id="2" name="Picture 2">
            <a:extLst>
              <a:ext uri="{FF2B5EF4-FFF2-40B4-BE49-F238E27FC236}">
                <a16:creationId xmlns:a16="http://schemas.microsoft.com/office/drawing/2014/main" id="{74AD5DC9-80F7-D865-3EBF-138CEFCCCEAC}"/>
              </a:ext>
            </a:extLst>
          </p:cNvPr>
          <p:cNvPicPr>
            <a:picLocks noChangeArrowheads="1" noChangeAspect="1"/>
          </p:cNvPicPr>
          <p:nvPr/>
        </p:nvPicPr>
        <p:blipFill rotWithShape="1">
          <a:blip r:embed="rId2">
            <a:extLst>
              <a:ext uri="{28A0092B-C50C-407E-A947-70E740481C1C}">
                <a14:useLocalDpi xmlns:a14="http://schemas.microsoft.com/office/drawing/2010/main" val="0"/>
              </a:ext>
            </a:extLst>
          </a:blip>
          <a:srcRect b="440" t="144"/>
          <a:stretch/>
        </p:blipFill>
        <p:spPr bwMode="auto">
          <a:xfrm>
            <a:off x="7175337" y="-5985"/>
            <a:ext cx="5016662" cy="2068861"/>
          </a:xfrm>
          <a:prstGeom prst="rect">
            <a:avLst/>
          </a:prstGeom>
          <a:noFill/>
          <a:extLst>
            <a:ext uri="{909E8E84-426E-40DD-AFC4-6F175D3DCCD1}">
              <a14:hiddenFill xmlns:a14="http://schemas.microsoft.com/office/drawing/2010/main">
                <a:solidFill>
                  <a:srgbClr val="FFFFFF"/>
                </a:solidFill>
              </a14:hiddenFill>
            </a:ext>
          </a:extLst>
        </p:spPr>
      </p:pic>
      <p:sp>
        <p:nvSpPr>
          <p:cNvPr id="3" name="Freeform: Shape 2">
            <a:extLst>
              <a:ext uri="{FF2B5EF4-FFF2-40B4-BE49-F238E27FC236}">
                <a16:creationId xmlns:a16="http://schemas.microsoft.com/office/drawing/2014/main" id="{639DBBA8-20C5-3F37-49DB-A710E3BDF447}"/>
              </a:ext>
            </a:extLst>
          </p:cNvPr>
          <p:cNvSpPr/>
          <p:nvPr/>
        </p:nvSpPr>
        <p:spPr>
          <a:xfrm>
            <a:off x="1" y="-5985"/>
            <a:ext cx="7934306" cy="2068861"/>
          </a:xfrm>
          <a:custGeom>
            <a:avLst/>
            <a:gdLst>
              <a:gd fmla="*/ 0 w 6111412" name="connsiteX0"/>
              <a:gd fmla="*/ 0 h 2057851" name="connsiteY0"/>
              <a:gd fmla="*/ 598287 w 6111412" name="connsiteX1"/>
              <a:gd fmla="*/ 0 h 2057851" name="connsiteY1"/>
              <a:gd fmla="*/ 647453 w 6111412" name="connsiteX2"/>
              <a:gd fmla="*/ 0 h 2057851" name="connsiteY2"/>
              <a:gd fmla="*/ 6111412 w 6111412" name="connsiteX3"/>
              <a:gd fmla="*/ 0 h 2057851" name="connsiteY3"/>
              <a:gd fmla="*/ 5596949 w 6111412" name="connsiteX4"/>
              <a:gd fmla="*/ 2057851 h 2057851" name="connsiteY4"/>
              <a:gd fmla="*/ 647453 w 6111412" name="connsiteX5"/>
              <a:gd fmla="*/ 2057851 h 2057851" name="connsiteY5"/>
              <a:gd fmla="*/ 83824 w 6111412" name="connsiteX6"/>
              <a:gd fmla="*/ 2057851 h 2057851" name="connsiteY6"/>
              <a:gd fmla="*/ 0 w 6111412" name="connsiteX7"/>
              <a:gd fmla="*/ 2057851 h 2057851" name="connsiteY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b="b" l="l" r="r" t="t"/>
            <a:pathLst>
              <a:path h="2057851" w="6111412">
                <a:moveTo>
                  <a:pt x="0" y="0"/>
                </a:moveTo>
                <a:lnTo>
                  <a:pt x="598287" y="0"/>
                </a:lnTo>
                <a:lnTo>
                  <a:pt x="647453" y="0"/>
                </a:lnTo>
                <a:lnTo>
                  <a:pt x="6111412" y="0"/>
                </a:lnTo>
                <a:lnTo>
                  <a:pt x="5596949" y="2057851"/>
                </a:lnTo>
                <a:lnTo>
                  <a:pt x="647453" y="2057851"/>
                </a:lnTo>
                <a:lnTo>
                  <a:pt x="83824" y="2057851"/>
                </a:lnTo>
                <a:lnTo>
                  <a:pt x="0" y="2057851"/>
                </a:lnTo>
                <a:close/>
              </a:path>
            </a:pathLst>
          </a:custGeom>
          <a:gradFill flip="none" rotWithShape="1">
            <a:gsLst>
              <a:gs pos="99083">
                <a:srgbClr val="E10098"/>
              </a:gs>
              <a:gs pos="86000">
                <a:srgbClr val="880092">
                  <a:lumMod val="100000"/>
                </a:srgbClr>
              </a:gs>
              <a:gs pos="60000">
                <a:srgbClr val="2E008B"/>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endParaRPr dirty="0" lang="en-US"/>
          </a:p>
        </p:txBody>
      </p:sp>
      <p:pic>
        <p:nvPicPr>
          <p:cNvPr id="46" name="Picture 45">
            <a:extLst>
              <a:ext uri="{FF2B5EF4-FFF2-40B4-BE49-F238E27FC236}">
                <a16:creationId xmlns:a16="http://schemas.microsoft.com/office/drawing/2014/main" id="{DB804B08-DB6A-33A0-42A4-288D8E18E85B}"/>
              </a:ext>
            </a:extLst>
          </p:cNvPr>
          <p:cNvPicPr>
            <a:picLocks noChangeAspect="1"/>
          </p:cNvPicPr>
          <p:nvPr/>
        </p:nvPicPr>
        <p:blipFill>
          <a:blip r:embed="rId3"/>
          <a:stretch>
            <a:fillRect/>
          </a:stretch>
        </p:blipFill>
        <p:spPr>
          <a:xfrm>
            <a:off x="675297" y="564972"/>
            <a:ext cx="166488" cy="235245"/>
          </a:xfrm>
          <a:prstGeom prst="rect">
            <a:avLst/>
          </a:prstGeom>
        </p:spPr>
      </p:pic>
      <p:sp>
        <p:nvSpPr>
          <p:cNvPr id="48" name="TextBox 47">
            <a:extLst>
              <a:ext uri="{FF2B5EF4-FFF2-40B4-BE49-F238E27FC236}">
                <a16:creationId xmlns:a16="http://schemas.microsoft.com/office/drawing/2014/main" id="{FCB04609-EDD3-4DE5-C87F-6EF901D64FC6}"/>
              </a:ext>
            </a:extLst>
          </p:cNvPr>
          <p:cNvSpPr txBox="1"/>
          <p:nvPr/>
        </p:nvSpPr>
        <p:spPr>
          <a:xfrm>
            <a:off x="823123" y="410361"/>
            <a:ext cx="6352214" cy="1077218"/>
          </a:xfrm>
          <a:prstGeom prst="rect">
            <a:avLst/>
          </a:prstGeom>
          <a:noFill/>
        </p:spPr>
        <p:txBody>
          <a:bodyPr rtlCol="0" wrap="square">
            <a:spAutoFit/>
          </a:bodyPr>
          <a:lstStyle/>
          <a:p>
            <a:r>
              <a:rPr b="1" dirty="0" lang="en-US" sz="3200">
                <a:solidFill>
                  <a:schemeClr val="bg1"/>
                </a:solidFill>
                <a:latin charset="0" panose="020B0504020202020204" pitchFamily="34" typeface="Arial Nova"/>
              </a:rPr>
              <a:t>REAP Program – Types of Solar Projects</a:t>
            </a:r>
          </a:p>
        </p:txBody>
      </p:sp>
      <p:sp>
        <p:nvSpPr>
          <p:cNvPr id="5" name="TextBox 4">
            <a:extLst>
              <a:ext uri="{FF2B5EF4-FFF2-40B4-BE49-F238E27FC236}">
                <a16:creationId xmlns:a16="http://schemas.microsoft.com/office/drawing/2014/main" id="{287EAF7C-6591-A3E3-4F87-54B0181C0E93}"/>
              </a:ext>
            </a:extLst>
          </p:cNvPr>
          <p:cNvSpPr txBox="1"/>
          <p:nvPr/>
        </p:nvSpPr>
        <p:spPr>
          <a:xfrm>
            <a:off x="1728843" y="2723731"/>
            <a:ext cx="9462617" cy="3046988"/>
          </a:xfrm>
          <a:prstGeom prst="rect">
            <a:avLst/>
          </a:prstGeom>
          <a:noFill/>
        </p:spPr>
        <p:txBody>
          <a:bodyPr rtlCol="0" wrap="square">
            <a:spAutoFit/>
          </a:bodyPr>
          <a:lstStyle/>
          <a:p>
            <a:pPr indent="-285750" marL="285750">
              <a:buClr>
                <a:schemeClr val="accent3"/>
              </a:buClr>
              <a:buFont charset="0" panose="020B0604020202020204" pitchFamily="34" typeface="Arial"/>
              <a:buChar char="•"/>
            </a:pPr>
            <a:r>
              <a:rPr dirty="0" lang="en-US" sz="1600">
                <a:latin charset="0" panose="020B0504020202020204" pitchFamily="34" typeface="Arial Nova"/>
              </a:rPr>
              <a:t>A </a:t>
            </a:r>
            <a:r>
              <a:rPr b="1" dirty="0" lang="en-US" sz="1600">
                <a:latin charset="0" panose="020B0504020202020204" pitchFamily="34" typeface="Arial Nova"/>
              </a:rPr>
              <a:t>Utility-Scale Solar</a:t>
            </a:r>
            <a:r>
              <a:rPr dirty="0" lang="en-US" sz="1600">
                <a:latin charset="0" panose="020B0504020202020204" pitchFamily="34" typeface="Arial Nova"/>
              </a:rPr>
              <a:t> facility is one which generates solar power that ties into the grid, supplying energy to a utility.</a:t>
            </a:r>
            <a:br>
              <a:rPr dirty="0" lang="en-US" sz="1600">
                <a:latin charset="0" panose="020B0504020202020204" pitchFamily="34" typeface="Arial Nova"/>
              </a:rPr>
            </a:br>
            <a:endParaRPr b="1" dirty="0" lang="en-US" sz="1600">
              <a:latin charset="0" panose="020B0504020202020204" pitchFamily="34" typeface="Arial Nova"/>
            </a:endParaRPr>
          </a:p>
          <a:p>
            <a:pPr indent="-285750" marL="285750">
              <a:buClr>
                <a:schemeClr val="accent3"/>
              </a:buClr>
              <a:buFont charset="0" panose="020B0604020202020204" pitchFamily="34" typeface="Arial"/>
              <a:buChar char="•"/>
            </a:pPr>
            <a:r>
              <a:rPr dirty="0" lang="en-US" sz="1600">
                <a:latin charset="0" panose="020B0504020202020204" pitchFamily="34" typeface="Arial Nova"/>
              </a:rPr>
              <a:t>A </a:t>
            </a:r>
            <a:r>
              <a:rPr b="1" dirty="0" lang="en-US" sz="1600">
                <a:latin charset="0" panose="020B0504020202020204" pitchFamily="34" typeface="Arial Nova"/>
              </a:rPr>
              <a:t>Community Solar </a:t>
            </a:r>
            <a:r>
              <a:rPr dirty="0" lang="en-US" sz="1600">
                <a:latin charset="0" panose="020B0504020202020204" pitchFamily="34" typeface="Arial Nova"/>
              </a:rPr>
              <a:t>facility is a solar facility shared by multiple community subscribers who received credit on their electricity bills for their share of the power produced.</a:t>
            </a:r>
            <a:br>
              <a:rPr dirty="0" lang="en-US" sz="1600">
                <a:latin charset="0" panose="020B0504020202020204" pitchFamily="34" typeface="Arial Nova"/>
              </a:rPr>
            </a:br>
            <a:endParaRPr b="1" dirty="0" lang="en-US" sz="1600">
              <a:latin charset="0" panose="020B0504020202020204" pitchFamily="34" typeface="Arial Nova"/>
            </a:endParaRPr>
          </a:p>
          <a:p>
            <a:pPr indent="-285750" marL="285750">
              <a:buClr>
                <a:schemeClr val="accent3"/>
              </a:buClr>
              <a:buFont charset="0" panose="020B0604020202020204" pitchFamily="34" typeface="Arial"/>
              <a:buChar char="•"/>
            </a:pPr>
            <a:r>
              <a:rPr b="1" dirty="0" lang="en-US" sz="1600">
                <a:latin charset="0" panose="020B0504020202020204" pitchFamily="34" typeface="Arial Nova"/>
              </a:rPr>
              <a:t>Commercial &amp; Industrial (C&amp;I) Solar </a:t>
            </a:r>
            <a:r>
              <a:rPr dirty="0" lang="en-US" sz="1600">
                <a:latin charset="0" panose="020B0504020202020204" pitchFamily="34" typeface="Arial Nova"/>
              </a:rPr>
              <a:t>projects are solar facilities that support commercial and industrial businesses, such as rooftop solar panels.</a:t>
            </a:r>
            <a:br>
              <a:rPr dirty="0" lang="en-US" sz="1600">
                <a:latin charset="0" panose="020B0504020202020204" pitchFamily="34" typeface="Arial Nova"/>
              </a:rPr>
            </a:br>
            <a:endParaRPr dirty="0" lang="en-US" sz="1600">
              <a:latin charset="0" panose="020B0504020202020204" pitchFamily="34" typeface="Arial Nova"/>
            </a:endParaRPr>
          </a:p>
          <a:p>
            <a:pPr indent="-285750" marL="285750">
              <a:buClr>
                <a:schemeClr val="accent3"/>
              </a:buClr>
              <a:buFont charset="0" panose="020B0604020202020204" pitchFamily="34" typeface="Arial"/>
              <a:buChar char="•"/>
            </a:pPr>
            <a:r>
              <a:rPr b="1" dirty="0" lang="en-US" sz="1600">
                <a:latin charset="0" panose="020B0504020202020204" pitchFamily="34" typeface="Arial Nova"/>
              </a:rPr>
              <a:t>Microgrids</a:t>
            </a:r>
            <a:r>
              <a:rPr dirty="0" lang="en-US" sz="1600">
                <a:latin charset="0" panose="020B0504020202020204" pitchFamily="34" typeface="Arial Nova"/>
              </a:rPr>
              <a:t> are localized energy systems that can operate independently or in conjunction with the main power grid. It integrates various energy sources like renewable energy, storage systems, and traditional generators to provide reliable power to Tribal communities.</a:t>
            </a:r>
            <a:endParaRPr b="1" dirty="0" lang="en-US" sz="1600">
              <a:latin charset="0" panose="020B0504020202020204" pitchFamily="34" typeface="Arial Nova"/>
            </a:endParaRPr>
          </a:p>
        </p:txBody>
      </p:sp>
    </p:spTree>
    <p:extLst>
      <p:ext uri="{BB962C8B-B14F-4D97-AF65-F5344CB8AC3E}">
        <p14:creationId xmlns:p14="http://schemas.microsoft.com/office/powerpoint/2010/main" val="2109634814"/>
      </p:ext>
    </p:extLst>
  </p:cSld>
  <p:clrMapOvr>
    <a:masterClrMapping/>
  </p:clrMapOvr>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071D49"/>
      </a:dk2>
      <a:lt2>
        <a:srgbClr val="E5E9ED"/>
      </a:lt2>
      <a:accent1>
        <a:srgbClr val="2E008B"/>
      </a:accent1>
      <a:accent2>
        <a:srgbClr val="8BB8E8"/>
      </a:accent2>
      <a:accent3>
        <a:srgbClr val="E10098"/>
      </a:accent3>
      <a:accent4>
        <a:srgbClr val="F2A900"/>
      </a:accent4>
      <a:accent5>
        <a:srgbClr val="7E93A7"/>
      </a:accent5>
      <a:accent6>
        <a:srgbClr val="071D49"/>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AC1C4320CAD8849A06215421827A572" ma:contentTypeVersion="19" ma:contentTypeDescription="Create a new document." ma:contentTypeScope="" ma:versionID="b64dbc69515aa802ed425fdeb7c6aaaf">
  <xsd:schema xmlns:xsd="http://www.w3.org/2001/XMLSchema" xmlns:xs="http://www.w3.org/2001/XMLSchema" xmlns:p="http://schemas.microsoft.com/office/2006/metadata/properties" xmlns:ns2="a56ae3c6-f8ae-427b-a9b4-4c6703f05c64" xmlns:ns3="905cde66-120c-469d-bd53-0090b03f6c37" targetNamespace="http://schemas.microsoft.com/office/2006/metadata/properties" ma:root="true" ma:fieldsID="f9604cde18e8f1ba8b1685378ee95088" ns2:_="" ns3:_="">
    <xsd:import namespace="a56ae3c6-f8ae-427b-a9b4-4c6703f05c64"/>
    <xsd:import namespace="905cde66-120c-469d-bd53-0090b03f6c37"/>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3:SharedWithUsers" minOccurs="0"/>
                <xsd:element ref="ns3:SharedWithDetails" minOccurs="0"/>
                <xsd:element ref="ns2:MediaServiceDateTake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56ae3c6-f8ae-427b-a9b4-4c6703f05c64" elementFormDefault="qualified">
    <xsd:import namespace="http://schemas.microsoft.com/office/2006/documentManagement/types"/>
    <xsd:import namespace="http://schemas.microsoft.com/office/infopath/2007/PartnerControls"/>
    <xsd:element name="MediaServiceMetadata" ma:index="4" nillable="true" ma:displayName="MediaServiceMetadata" ma:hidden="true" ma:internalName="MediaServiceMetadata" ma:readOnly="true">
      <xsd:simpleType>
        <xsd:restriction base="dms:Note"/>
      </xsd:simpleType>
    </xsd:element>
    <xsd:element name="MediaServiceFastMetadata" ma:index="5" nillable="true" ma:displayName="MediaServiceFastMetadata" ma:hidden="true" ma:internalName="MediaServiceFastMetadata" ma:readOnly="true">
      <xsd:simpleType>
        <xsd:restriction base="dms:Note"/>
      </xsd:simpleType>
    </xsd:element>
    <xsd:element name="lcf76f155ced4ddcb4097134ff3c332f" ma:index="7" nillable="true" ma:taxonomy="true" ma:internalName="lcf76f155ced4ddcb4097134ff3c332f" ma:taxonomyFieldName="MediaServiceImageTags" ma:displayName="Image Tags" ma:readOnly="false" ma:fieldId="{5cf76f15-5ced-4ddc-b409-7134ff3c332f}" ma:taxonomyMulti="true" ma:sspId="4e06270a-cac0-4eea-932d-3b7de07888f1" ma:termSetId="09814cd3-568e-fe90-9814-8d621ff8fb84" ma:anchorId="fba54fb3-c3e1-fe81-a776-ca4b69148c4d" ma:open="true" ma:isKeyword="false">
      <xsd:complexType>
        <xsd:sequence>
          <xsd:element ref="pc:Terms" minOccurs="0" maxOccurs="1"/>
        </xsd:sequence>
      </xsd:complexType>
    </xsd:element>
    <xsd:element name="MediaServiceGenerationTime" ma:index="9" nillable="true" ma:displayName="MediaServiceGenerationTime" ma:hidden="true" ma:internalName="MediaServiceGenerationTime" ma:readOnly="true">
      <xsd:simpleType>
        <xsd:restriction base="dms:Text"/>
      </xsd:simpleType>
    </xsd:element>
    <xsd:element name="MediaServiceEventHashCode" ma:index="10" nillable="true" ma:displayName="MediaServiceEventHashCode" ma:hidden="true" ma:internalName="MediaServiceEventHashCode"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05cde66-120c-469d-bd53-0090b03f6c37" elementFormDefault="qualified">
    <xsd:import namespace="http://schemas.microsoft.com/office/2006/documentManagement/types"/>
    <xsd:import namespace="http://schemas.microsoft.com/office/infopath/2007/PartnerControls"/>
    <xsd:element name="TaxCatchAll" ma:index="8" nillable="true" ma:displayName="Taxonomy Catch All Column" ma:hidden="true" ma:list="{da7ec48e-69dd-48ff-85d4-022d148f94e2}" ma:internalName="TaxCatchAll" ma:showField="CatchAllData" ma:web="905cde66-120c-469d-bd53-0090b03f6c37">
      <xsd:complexType>
        <xsd:complexContent>
          <xsd:extension base="dms:MultiChoiceLookup">
            <xsd:sequence>
              <xsd:element name="Value" type="dms:Lookup" maxOccurs="unbounded" minOccurs="0" nillable="true"/>
            </xsd:sequence>
          </xsd:extension>
        </xsd:complexContent>
      </xsd:complexType>
    </xsd:element>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4"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905cde66-120c-469d-bd53-0090b03f6c37" xsi:nil="true"/>
    <lcf76f155ced4ddcb4097134ff3c332f xmlns="a56ae3c6-f8ae-427b-a9b4-4c6703f05c64">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78F88BAF-ADF9-4CC7-8646-891E168BEFAF}">
  <ds:schemaRefs>
    <ds:schemaRef ds:uri="http://schemas.microsoft.com/sharepoint/v3/contenttype/forms"/>
  </ds:schemaRefs>
</ds:datastoreItem>
</file>

<file path=customXml/itemProps2.xml><?xml version="1.0" encoding="utf-8"?>
<ds:datastoreItem xmlns:ds="http://schemas.openxmlformats.org/officeDocument/2006/customXml" ds:itemID="{DD1344DA-5733-4E5A-89BB-71425102E8B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56ae3c6-f8ae-427b-a9b4-4c6703f05c64"/>
    <ds:schemaRef ds:uri="905cde66-120c-469d-bd53-0090b03f6c3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C7E41F5-1250-4660-A073-2A65697EBC4F}">
  <ds:schemaRefs>
    <ds:schemaRef ds:uri="http://purl.org/dc/terms/"/>
    <ds:schemaRef ds:uri="http://schemas.microsoft.com/office/2006/documentManagement/types"/>
    <ds:schemaRef ds:uri="a56ae3c6-f8ae-427b-a9b4-4c6703f05c64"/>
    <ds:schemaRef ds:uri="http://purl.org/dc/dcmitype/"/>
    <ds:schemaRef ds:uri="http://schemas.microsoft.com/office/infopath/2007/PartnerControls"/>
    <ds:schemaRef ds:uri="905cde66-120c-469d-bd53-0090b03f6c37"/>
    <ds:schemaRef ds:uri="http://purl.org/dc/elements/1.1/"/>
    <ds:schemaRef ds:uri="http://schemas.microsoft.com/office/2006/metadata/propertie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0</TotalTime>
  <Words>1165</Words>
  <Application>Microsoft Office PowerPoint</Application>
  <PresentationFormat>Widescreen</PresentationFormat>
  <Paragraphs>81</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Arial Nova</vt:lpstr>
      <vt:lpstr>Arial Nova Light</vt:lpstr>
      <vt:lpstr>Georgia</vt:lpstr>
      <vt:lpstr>Georgia Pro</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
  <cp:revision>6</cp:revision>
  <dcterms:created xsi:type="dcterms:W3CDTF">2023-12-06T19:31:57Z</dcterms:created>
  <dcterms:modified xsi:type="dcterms:W3CDTF">2024-06-26T13:55:54Z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ContentTypeId" pid="2">
    <vt:lpwstr>0x0101007AC1C4320CAD8849A06215421827A572</vt:lpwstr>
  </property>
  <property fmtid="{D5CDD505-2E9C-101B-9397-08002B2CF9AE}" name="MSIP_Label_f9a40f2f-a699-4e45-88c8-cf3dcd490672_ActionId" pid="3">
    <vt:lpwstr>016334be-541a-46fb-9037-74e48bc7df5c</vt:lpwstr>
  </property>
  <property fmtid="{D5CDD505-2E9C-101B-9397-08002B2CF9AE}" name="MSIP_Label_f9a40f2f-a699-4e45-88c8-cf3dcd490672_ContentBits" pid="4">
    <vt:lpwstr>0</vt:lpwstr>
  </property>
  <property fmtid="{D5CDD505-2E9C-101B-9397-08002B2CF9AE}" name="MSIP_Label_f9a40f2f-a699-4e45-88c8-cf3dcd490672_Enabled" pid="5">
    <vt:lpwstr>true</vt:lpwstr>
  </property>
  <property fmtid="{D5CDD505-2E9C-101B-9397-08002B2CF9AE}" name="MSIP_Label_f9a40f2f-a699-4e45-88c8-cf3dcd490672_Method" pid="6">
    <vt:lpwstr>Standard</vt:lpwstr>
  </property>
  <property fmtid="{D5CDD505-2E9C-101B-9397-08002B2CF9AE}" name="MSIP_Label_f9a40f2f-a699-4e45-88c8-cf3dcd490672_Name" pid="7">
    <vt:lpwstr>Internal Use Only</vt:lpwstr>
  </property>
  <property fmtid="{D5CDD505-2E9C-101B-9397-08002B2CF9AE}" name="MSIP_Label_f9a40f2f-a699-4e45-88c8-cf3dcd490672_SetDate" pid="8">
    <vt:lpwstr>2023-12-06T19:32:26Z</vt:lpwstr>
  </property>
  <property fmtid="{D5CDD505-2E9C-101B-9397-08002B2CF9AE}" name="MSIP_Label_f9a40f2f-a699-4e45-88c8-cf3dcd490672_SiteId" pid="9">
    <vt:lpwstr>38821221-2b65-4519-9c7c-8f220162ab8e</vt:lpwstr>
  </property>
  <property fmtid="{D5CDD505-2E9C-101B-9397-08002B2CF9AE}" name="MediaServiceImageTags" pid="10">
    <vt:lpwstr/>
  </property>
  <property fmtid="{D5CDD505-2E9C-101B-9397-08002B2CF9AE}" name="NXPowerLiteLastOptimized" pid="11">
    <vt:lpwstr>346787</vt:lpwstr>
  </property>
  <property fmtid="{D5CDD505-2E9C-101B-9397-08002B2CF9AE}" name="NXPowerLiteSettings" pid="12">
    <vt:lpwstr>F7C0031C027800</vt:lpwstr>
  </property>
  <property fmtid="{D5CDD505-2E9C-101B-9397-08002B2CF9AE}" name="NXPowerLiteVersion" pid="13">
    <vt:lpwstr>D10.0.2</vt:lpwstr>
  </property>
</Properties>
</file>