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9" r:id="rId3"/>
    <p:sldId id="341" r:id="rId4"/>
    <p:sldId id="342" r:id="rId5"/>
    <p:sldId id="349" r:id="rId6"/>
    <p:sldId id="345" r:id="rId7"/>
    <p:sldId id="344" r:id="rId8"/>
    <p:sldId id="346" r:id="rId9"/>
    <p:sldId id="347" r:id="rId10"/>
    <p:sldId id="348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280" r:id="rId3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R. Dandurand" initials="srd" lastIdx="1" clrIdx="0"/>
  <p:cmAuthor id="2" name="Hunter S. Cox" initials="HS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33"/>
    <a:srgbClr val="ECE7BF"/>
    <a:srgbClr val="D6ED9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151" autoAdjust="0"/>
  </p:normalViewPr>
  <p:slideViewPr>
    <p:cSldViewPr>
      <p:cViewPr varScale="1">
        <p:scale>
          <a:sx n="71" d="100"/>
          <a:sy n="71" d="100"/>
        </p:scale>
        <p:origin x="6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956" y="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8190"/>
            <a:ext cx="5114508" cy="60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2" tIns="45786" rIns="91572" bIns="45786" numCol="1" anchor="b" anchorCtr="0" compatLnSpc="1">
            <a:prstTxWarp prst="textNoShape">
              <a:avLst/>
            </a:prstTxWarp>
          </a:bodyPr>
          <a:lstStyle>
            <a:lvl1pPr defTabSz="915347" eaLnBrk="0" hangingPunct="0">
              <a:defRPr sz="1300" smtClean="0"/>
            </a:lvl1pPr>
          </a:lstStyle>
          <a:p>
            <a:pPr>
              <a:defRPr/>
            </a:pPr>
            <a:r>
              <a:rPr lang="en-US"/>
              <a:t>Washington DC | Portland OR | Oklahoma City OK | Sacramento CA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6" y="8842030"/>
            <a:ext cx="1754150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2" tIns="45786" rIns="91572" bIns="45786" numCol="1" anchor="b" anchorCtr="0" compatLnSpc="1">
            <a:prstTxWarp prst="textNoShape">
              <a:avLst/>
            </a:prstTxWarp>
          </a:bodyPr>
          <a:lstStyle>
            <a:lvl1pPr algn="r" defTabSz="915347" eaLnBrk="0" hangingPunct="0">
              <a:defRPr sz="1300"/>
            </a:lvl1pPr>
          </a:lstStyle>
          <a:p>
            <a:fld id="{661BBA80-B0CA-4AC5-9F77-1003AC6E3B5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196" name="Picture 7" descr="HSDW Logo_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0" y="75960"/>
            <a:ext cx="577129" cy="5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89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791CAA13-7BCD-4F3B-BCA1-0D0F5D841778}" type="datetime6">
              <a:rPr lang="en-US"/>
              <a:pPr>
                <a:defRPr/>
              </a:pPr>
              <a:t>June 24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661BC14B-F30F-4DFF-9F14-EE3DB42F8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2399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198" indent="-291615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6459" indent="-233292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3043" indent="-233292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9627" indent="-233292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6211" indent="-233292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2794" indent="-233292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9378" indent="-233292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5962" indent="-233292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BB71CD-89C4-4A26-A8F9-45DED8C3E4EC}" type="datetime6">
              <a:rPr lang="en-US" altLang="en-US" sz="1300">
                <a:latin typeface="Arial" panose="020B0604020202020204" pitchFamily="34" charset="0"/>
              </a:rPr>
              <a:pPr eaLnBrk="1" hangingPunct="1"/>
              <a:t>June 24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Slide 19 ex.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Move to margin notes</a:t>
            </a:r>
          </a:p>
        </p:txBody>
      </p:sp>
    </p:spTree>
    <p:extLst>
      <p:ext uri="{BB962C8B-B14F-4D97-AF65-F5344CB8AC3E}">
        <p14:creationId xmlns:p14="http://schemas.microsoft.com/office/powerpoint/2010/main" val="273452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666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29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ea typeface="Times New Roman" panose="02020603050405020304" pitchFamily="18" charset="0"/>
              </a:rPr>
              <a:t>Pros:  the TDHEs funding is secured by the property [</a:t>
            </a:r>
            <a:r>
              <a:rPr lang="en-US" sz="1200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  <a:t>more on this later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42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b="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are provisions pulled from the Cowlitz DPA program; would it make more sense to pull up a template (no tribal name) during the presentation instead?]</a:t>
            </a:r>
            <a:endParaRPr lang="en-US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14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This may be too much/not worth it to include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85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353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91CAA13-7BCD-4F3B-BCA1-0D0F5D841778}" type="datetime6">
              <a:rPr lang="en-US" smtClean="0"/>
              <a:pPr>
                <a:defRPr/>
              </a:pPr>
              <a:t>June 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C14B-F30F-4DFF-9F14-EE3DB42F8F17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2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2599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>
            <a:lvl1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221162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3413713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5" Target="../media/image2.jpeg" Type="http://schemas.openxmlformats.org/officeDocument/2006/relationships/image"/><Relationship Id="rId4" Target="../media/image1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7BF">
            <a:alpha val="5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8" name="Picture 6" descr="hobbs_masthead_wo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 descr="HSDW Logo_2Colo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7696200" y="631983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D7E479B-8834-400D-BB61-CE144726D8E2}" type="slidenum">
              <a:rPr lang="en-US" altLang="en-US" sz="1200" b="1">
                <a:solidFill>
                  <a:srgbClr val="996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200" b="1">
              <a:solidFill>
                <a:srgbClr val="9966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457200" y="6319838"/>
            <a:ext cx="7543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996633"/>
                </a:solidFill>
              </a:rPr>
              <a:t>HOBBS STRAUS DEAN &amp; WALKER, LLP</a:t>
            </a:r>
            <a:endParaRPr lang="en-US" altLang="en-US" sz="1200" dirty="0">
              <a:solidFill>
                <a:srgbClr val="996633"/>
              </a:solidFill>
            </a:endParaRPr>
          </a:p>
          <a:p>
            <a:pPr eaLnBrk="1" hangingPunct="1"/>
            <a:r>
              <a:rPr lang="en-US" altLang="en-US" sz="1000" dirty="0">
                <a:solidFill>
                  <a:srgbClr val="996633"/>
                </a:solidFill>
              </a:rPr>
              <a:t>WASHINGTON, DC | PORTLAND, OR | OKLAHOMA CITY, OK | SACRAMENTO, CA | ANCHORAGE AK</a:t>
            </a:r>
            <a:endParaRPr lang="en-US" alt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goodman@hobbsstrau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baermann@hobbsstraus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a.gov/bia/ots/dlt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EGoodman@hobbsstraus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Baermann@hobbsstrau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828800"/>
          </a:xfrm>
        </p:spPr>
        <p:txBody>
          <a:bodyPr/>
          <a:lstStyle/>
          <a:p>
            <a:r>
              <a:rPr lang="en-US" sz="3600" b="1" dirty="0"/>
              <a:t>Homebuyer Assistance:  Down Payment Assistance and Mortgage Programs</a:t>
            </a:r>
            <a:endParaRPr lang="en-US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667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/>
              <a:t>Edmund Clay Goodman, </a:t>
            </a:r>
            <a:r>
              <a:rPr lang="en-US" sz="2400" b="1" i="1" dirty="0"/>
              <a:t>Partner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Cari Baermann, </a:t>
            </a:r>
            <a:r>
              <a:rPr lang="en-US" sz="2400" b="1" i="1" dirty="0"/>
              <a:t>Associate Attorney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Hobbs, Straus, Dean, &amp; Walker, LLP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215 S.W. Washington Street, Ste. 200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Portland, OR  97204</a:t>
            </a:r>
          </a:p>
          <a:p>
            <a:pPr>
              <a:spcBef>
                <a:spcPts val="0"/>
              </a:spcBef>
            </a:pPr>
            <a:r>
              <a:rPr lang="en-US" sz="1800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egoodman@hobbsstraus.com</a:t>
            </a:r>
            <a:r>
              <a:rPr lang="en-US" sz="1800" u="sng" dirty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cbaermann@hobbsstraus.com</a:t>
            </a:r>
            <a:r>
              <a:rPr lang="en-US" sz="1800" u="sng" dirty="0">
                <a:solidFill>
                  <a:srgbClr val="0000FF"/>
                </a:solidFill>
              </a:rPr>
              <a:t>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28927"/>
            <a:ext cx="8229600" cy="8540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DPA Structure</a:t>
            </a: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8288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Outright grant of funds </a:t>
            </a:r>
            <a:r>
              <a:rPr lang="en-US" dirty="0">
                <a:effectLst/>
                <a:ea typeface="Times New Roman" panose="02020603050405020304" pitchFamily="18" charset="0"/>
              </a:rPr>
              <a:t>(through a grant agreement)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Pros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would be a simpler process than a loan; allows a TDHE to enforce terms through filing a court action for breach of contract; shorter process than a foreclosure action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Cons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funding is not secured by the property; remedy is through a breach of contract case;  It may be difficult to enforce a breach of contract judgment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2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E.g.:  to enforce the judgment, the TDHE may need to file a judgment in tribal or state court to garnish the borrower’s wages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6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40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DPA Structure</a:t>
            </a: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57337"/>
            <a:ext cx="8343900" cy="50061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640080" algn="l"/>
              </a:tabLs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A forgivable loan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(i.e. second mortgage or deed of trust)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The loan amount to be repaid </a:t>
            </a:r>
            <a:r>
              <a:rPr lang="en-US" sz="2200" u="sng" dirty="0">
                <a:effectLst/>
                <a:ea typeface="Times New Roman" panose="02020603050405020304" pitchFamily="18" charset="0"/>
              </a:rPr>
              <a:t>decreases by a percentage 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for each year that the borrow remains in the home and complies with the terms of the loan. </a:t>
            </a:r>
          </a:p>
          <a:p>
            <a:pPr lvl="2"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</a:tabLst>
            </a:pPr>
            <a:r>
              <a:rPr lang="en-US" sz="2200" b="1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Example</a:t>
            </a:r>
            <a:r>
              <a:rPr lang="en-US" sz="22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: the borrower sells the home or fails to comply with the terms of the loan, the full loan amount could be due based on the following schedule: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Before or within one year 		100% of the debt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Between one to two years		80% of the debt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Between two to three years 	60% of the debt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Between three to four years 	40% of the debt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Between four to five years		20% of the debt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After five years 			0% of the debt 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1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540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DPA Structure</a:t>
            </a: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689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A forgivable loan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(i.e. second mortgage or deed of trust)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Pros</a:t>
            </a:r>
            <a:r>
              <a:rPr lang="en-US" dirty="0">
                <a:effectLst/>
                <a:ea typeface="Times New Roman" panose="02020603050405020304" pitchFamily="18" charset="0"/>
              </a:rPr>
              <a:t>:  the TDHEs funding is secured by the property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Cons</a:t>
            </a:r>
            <a:r>
              <a:rPr lang="en-US" dirty="0">
                <a:effectLst/>
                <a:ea typeface="Times New Roman" panose="02020603050405020304" pitchFamily="18" charset="0"/>
              </a:rPr>
              <a:t>: </a:t>
            </a:r>
          </a:p>
          <a:p>
            <a:pPr lvl="2"/>
            <a:r>
              <a:rPr lang="en-US" dirty="0"/>
              <a:t>Might require BIA approval; </a:t>
            </a:r>
          </a:p>
          <a:p>
            <a:pPr lvl="2"/>
            <a:r>
              <a:rPr lang="en-US" dirty="0"/>
              <a:t>Requires leases and subleases; </a:t>
            </a:r>
          </a:p>
          <a:p>
            <a:pPr lvl="2"/>
            <a:r>
              <a:rPr lang="en-US" dirty="0"/>
              <a:t>Must be recorded; </a:t>
            </a:r>
          </a:p>
          <a:p>
            <a:pPr lvl="2"/>
            <a:r>
              <a:rPr lang="en-US" dirty="0"/>
              <a:t>Foreclosure is the only remedy</a:t>
            </a:r>
          </a:p>
          <a:p>
            <a:pPr lvl="2"/>
            <a:r>
              <a:rPr lang="en-US" dirty="0"/>
              <a:t>A first mortgage (e.g. the primary loan) would have priority in a foreclosure proceeding</a:t>
            </a:r>
          </a:p>
          <a:p>
            <a:pPr lvl="2"/>
            <a:r>
              <a:rPr lang="en-US" dirty="0"/>
              <a:t>The foreclosure process is tedious, lengthy, and time consuming—Often takes at least 120 days; and</a:t>
            </a:r>
          </a:p>
          <a:p>
            <a:pPr lvl="2"/>
            <a:r>
              <a:rPr lang="en-US" dirty="0"/>
              <a:t>May be prohibited in certain states.</a:t>
            </a:r>
          </a:p>
          <a:p>
            <a:pPr>
              <a:spcAft>
                <a:spcPts val="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6155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540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DPA Documents</a:t>
            </a: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646237"/>
            <a:ext cx="7429500" cy="42211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Documents needed for a DPA program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DPA Program Policy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Loan agreement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Mortgage/Deed of trust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Promissory Note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Right of First to Option to Purchase Agreement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Primary residence affidavit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Escrow instructions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0821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Suggestions of Things to Cover in a DPA Policy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9812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The process for applications, waitlists, and selection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The maximum amount of assistance to be provided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Any eligibility requirements for the borrower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b="1" dirty="0">
                <a:effectLst/>
                <a:ea typeface="Times New Roman" panose="02020603050405020304" pitchFamily="18" charset="0"/>
              </a:rPr>
              <a:t>Who Is Eligible</a:t>
            </a:r>
            <a:r>
              <a:rPr lang="en-US" sz="2300" dirty="0">
                <a:effectLst/>
                <a:ea typeface="Times New Roman" panose="02020603050405020304" pitchFamily="18" charset="0"/>
              </a:rPr>
              <a:t>:  Only tribal members?  All Native Americans/Alaska Natives? Only first-time homebuyers?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b="1" dirty="0">
                <a:effectLst/>
                <a:ea typeface="Times New Roman" panose="02020603050405020304" pitchFamily="18" charset="0"/>
              </a:rPr>
              <a:t>Any Finance Eligibility Requirements</a:t>
            </a:r>
            <a:r>
              <a:rPr lang="en-US" sz="2300" dirty="0">
                <a:effectLst/>
                <a:ea typeface="Times New Roman" panose="02020603050405020304" pitchFamily="18" charset="0"/>
              </a:rPr>
              <a:t>: E.g., annual income requirements; job requirements; a minimum credit score;</a:t>
            </a:r>
            <a:r>
              <a:rPr lang="en-US" sz="2300" dirty="0">
                <a:ea typeface="Times New Roman" panose="02020603050405020304" pitchFamily="18" charset="0"/>
              </a:rPr>
              <a:t> credit counseling,</a:t>
            </a:r>
            <a:r>
              <a:rPr lang="en-US" sz="2300" dirty="0">
                <a:effectLst/>
                <a:ea typeface="Times New Roman" panose="02020603050405020304" pitchFamily="18" charset="0"/>
              </a:rPr>
              <a:t> etc.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835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0925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Suggestions of Things to Cover in a DPA Policy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981200"/>
            <a:ext cx="8763000" cy="4428517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Whether the TDHE will conduct a background check and credit check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Types of homes to be covered:  stick built homes, construction loans, manufactured homes, etc.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The geographic areas in which the TDHE will provide assistance.  </a:t>
            </a:r>
            <a:endParaRPr lang="en-US" sz="21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Some examples: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Only on the tribe's reservation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Within 100 miles of the reservation or within a certain county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Within the state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Anywhere in the U.S.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Anywhere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10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30275"/>
          </a:xfrm>
        </p:spPr>
        <p:txBody>
          <a:bodyPr/>
          <a:lstStyle/>
          <a:p>
            <a:r>
              <a:rPr lang="en-US" sz="2400" b="1" kern="0" dirty="0">
                <a:effectLst/>
                <a:ea typeface="Times New Roman" panose="02020603050405020304" pitchFamily="18" charset="0"/>
              </a:rPr>
              <a:t>Loan Agreement/Promissory Note</a:t>
            </a:r>
            <a:b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3838"/>
            <a:ext cx="8763000" cy="45259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b="1" dirty="0"/>
              <a:t>A Promissory Note: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/>
              <a:t>Is a legally binding, unconditional written promise by the borrower to repay a loan to the lender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/>
              <a:t>Sets out the date of repayment, interest rate, repayment schedule, and other terms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/>
              <a:t>Should specifically state that the Note is secured by a mortgage/deed of trust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b="1" dirty="0"/>
              <a:t>Loan Agreement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/>
              <a:t>Is similar to a Note, but more detailed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/>
              <a:t>Is a contract between a borrower and a lender that specifies what each party has agreed to.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/>
              <a:t>Sets out more specific terms than a Note on the date of repayment, interest rate, repayment schedule, and other terms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4670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677862"/>
            <a:ext cx="8229600" cy="930275"/>
          </a:xfrm>
        </p:spPr>
        <p:txBody>
          <a:bodyPr/>
          <a:lstStyle/>
          <a:p>
            <a:r>
              <a:rPr lang="en-US" sz="2400" b="1" kern="0" dirty="0">
                <a:effectLst/>
                <a:ea typeface="Times New Roman" panose="02020603050405020304" pitchFamily="18" charset="0"/>
              </a:rPr>
              <a:t>Mortgage/Deed of Trust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8" y="15240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b="1" dirty="0">
                <a:effectLst/>
                <a:ea typeface="Times New Roman" panose="02020603050405020304" pitchFamily="18" charset="0"/>
              </a:rPr>
              <a:t>A Mortgage/Deed of Trust: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Secures the loan for purchasing/constructing a home through a lien on the property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>
                <a:effectLst/>
                <a:ea typeface="Times New Roman" panose="02020603050405020304" pitchFamily="18" charset="0"/>
              </a:rPr>
              <a:t>Describes the borrower's obligations and responsibilities, including but not limited to any repayment obligation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b="1" dirty="0">
                <a:effectLst/>
                <a:ea typeface="Times New Roman" panose="02020603050405020304" pitchFamily="18" charset="0"/>
              </a:rPr>
              <a:t>Mortgage vs Deed of Trust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: depends on state/tribal law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b="1" dirty="0">
                <a:effectLst/>
                <a:ea typeface="Times New Roman" panose="02020603050405020304" pitchFamily="18" charset="0"/>
              </a:rPr>
              <a:t>Mortgage</a:t>
            </a:r>
            <a:r>
              <a:rPr lang="en-US" sz="2100" dirty="0">
                <a:effectLst/>
                <a:ea typeface="Times New Roman" panose="02020603050405020304" pitchFamily="18" charset="0"/>
              </a:rPr>
              <a:t>: between lender and borrower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1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Mortgages usually go through a judicial foreclosure process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b="1" dirty="0">
                <a:effectLst/>
                <a:ea typeface="Times New Roman" panose="02020603050405020304" pitchFamily="18" charset="0"/>
              </a:rPr>
              <a:t>Deed of trust</a:t>
            </a:r>
            <a:r>
              <a:rPr lang="en-US" sz="2100" dirty="0">
                <a:effectLst/>
                <a:ea typeface="Times New Roman" panose="02020603050405020304" pitchFamily="18" charset="0"/>
              </a:rPr>
              <a:t>: between lender, borrower, and trustee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1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Deeds of trust usually go through a non-judicial foreclosure process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3409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677862"/>
            <a:ext cx="8229600" cy="930275"/>
          </a:xfrm>
        </p:spPr>
        <p:txBody>
          <a:bodyPr/>
          <a:lstStyle/>
          <a:p>
            <a:r>
              <a:rPr lang="en-US" sz="2400" b="1" kern="0" dirty="0">
                <a:effectLst/>
                <a:ea typeface="Times New Roman" panose="02020603050405020304" pitchFamily="18" charset="0"/>
              </a:rPr>
              <a:t>Mortgage/Deed of Trust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5240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b="1" dirty="0">
                <a:effectLst/>
                <a:ea typeface="Times New Roman" panose="02020603050405020304" pitchFamily="18" charset="0"/>
              </a:rPr>
              <a:t>Mortgages/Deeds of Trust </a:t>
            </a:r>
            <a:r>
              <a:rPr lang="en-US" sz="2100" dirty="0">
                <a:effectLst/>
                <a:ea typeface="Times New Roman" panose="02020603050405020304" pitchFamily="18" charset="0"/>
              </a:rPr>
              <a:t>must be recorded to secure the loan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Mortgages on state lands are recorded in County Recording offices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Leases and leasehold mortgages of trust land must be recorded with the Bureau of Indian Affairs (BIA) Division of Land Titles and Records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  <a:hlinkClick r:id="rId2"/>
              </a:rPr>
              <a:t>https://www.bia.gov/bia/ots/dltr</a:t>
            </a:r>
            <a:r>
              <a:rPr lang="en-US" sz="20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The process of obtaining a title status report and recording documents can take a long time, so plan ahead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100" b="1" dirty="0">
                <a:effectLst/>
                <a:ea typeface="Times New Roman" panose="02020603050405020304" pitchFamily="18" charset="0"/>
              </a:rPr>
              <a:t>Types of security interests: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Mortgage: for land that the borrower would own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Leasehold mortgage:  for property on trust land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Requires a lease between the tribe/TDHE and the borrower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0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The lease itself would be the security for the loan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7463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677862"/>
            <a:ext cx="8229600" cy="930275"/>
          </a:xfrm>
        </p:spPr>
        <p:txBody>
          <a:bodyPr/>
          <a:lstStyle/>
          <a:p>
            <a:r>
              <a:rPr lang="en-US" sz="2400" b="1" kern="0" dirty="0">
                <a:effectLst/>
                <a:ea typeface="Times New Roman" panose="02020603050405020304" pitchFamily="18" charset="0"/>
              </a:rPr>
              <a:t>Mortgage/Deed of Trust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87" y="17526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800" b="1" dirty="0"/>
              <a:t>Leases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Tribal lease directly with homebuyer; or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Tribal master lease with TDHE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TDHE then has sublease with homebuyer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Lease terms:  lenders usually require a lease to extend for at least the length of the mortgage (i.e. +30 years)</a:t>
            </a:r>
          </a:p>
        </p:txBody>
      </p:sp>
    </p:spTree>
    <p:extLst>
      <p:ext uri="{BB962C8B-B14F-4D97-AF65-F5344CB8AC3E}">
        <p14:creationId xmlns:p14="http://schemas.microsoft.com/office/powerpoint/2010/main" val="255786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6CC9-11E6-417C-931B-7351A5FE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91" y="805774"/>
            <a:ext cx="8229600" cy="1738313"/>
          </a:xfrm>
        </p:spPr>
        <p:txBody>
          <a:bodyPr/>
          <a:lstStyle/>
          <a:p>
            <a:r>
              <a:rPr lang="en-US" sz="3200" b="1" dirty="0"/>
              <a:t>Homebuyer Assistance:  Down Payment Assistance and Mortgage Loan Programs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356C-E41C-42C2-BB06-75C706797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2667000"/>
            <a:ext cx="8439150" cy="3352800"/>
          </a:xfrm>
        </p:spPr>
        <p:txBody>
          <a:bodyPr/>
          <a:lstStyle/>
          <a:p>
            <a:r>
              <a:rPr lang="en-US" sz="2800" dirty="0"/>
              <a:t>Topics covered: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Overview of home loans and barriers to homeownership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Overview of down payment assistance (DPA) loan programs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Typical documents for these programs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Examples of how DPA programs are structured and why.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DPA issues and ideas for troubleshooting them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dirty="0">
                <a:ea typeface="Times New Roman" panose="02020603050405020304" pitchFamily="18" charset="0"/>
              </a:rPr>
              <a:t>Mortgage loan programs and issues involved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7605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822325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Mortgage/Deed of Trust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7526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Tribal approval for leasehold mortgages on trust land: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dirty="0"/>
              <a:t>The tribe must approve the master lease and subleases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dirty="0"/>
              <a:t>The tribe must also approve a leasehold mortgage of trust land</a:t>
            </a:r>
            <a:endParaRPr lang="en-US" sz="2300" dirty="0"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BIA Approval for leasehold mortgages on trust land: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The BIA must approve the leases and possibly the subleases (</a:t>
            </a:r>
            <a:r>
              <a:rPr lang="en-US" sz="2300" i="1" dirty="0">
                <a:effectLst/>
                <a:ea typeface="Times New Roman" panose="02020603050405020304" pitchFamily="18" charset="0"/>
              </a:rPr>
              <a:t>Depends on what the master lease says</a:t>
            </a:r>
            <a:r>
              <a:rPr lang="en-US" sz="2300" dirty="0">
                <a:effectLst/>
                <a:ea typeface="Times New Roman" panose="02020603050405020304" pitchFamily="18" charset="0"/>
              </a:rPr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BIA must approve the leasehold mortgages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If the Tribe has a HEARTH Act ordinance, BIA approval of leases is not needed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65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677862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Primary Residence Affidavit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7526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800" dirty="0"/>
              <a:t>Affirmation and Acknowledgement of Use of Premises as Primary Residence ("Primary Residence Affidavit")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States the borrower's obligation to use the premises as their primary residence for the term of the loan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Prevents borrowers from using a tribal grant to flip a home or rent it out for profit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Ensures that the home is used by a tribal member or other eligible borrower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5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838200"/>
            <a:ext cx="8229600" cy="930275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3200" b="1" dirty="0"/>
              <a:t>Useful Life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98638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NAHASDA requires binding commitments that the property will remain affordable for the "useful life" of the home (NAHASDA 205(a)(2), § 24 CFR 1000.142, § 24 CFR 1000.144)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If a TDHE uses NAHASDA funds for DPA, they should require the homebuyer to execute a useful life binding commitment: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Provides that, for the useful life, the homebuyer can only sell/convey the home to a low-income Indian family, or to a family member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If the homebuyer sells to someone over income or a non-Indian, they must repay a portion of the down payment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34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30275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3200" b="1" kern="0" dirty="0">
                <a:effectLst/>
                <a:ea typeface="Times New Roman" panose="02020603050405020304" pitchFamily="18" charset="0"/>
              </a:rPr>
              <a:t>Right of First to Option to </a:t>
            </a: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r>
              <a:rPr lang="en-US" sz="3200" b="1" kern="0" dirty="0">
                <a:effectLst/>
                <a:ea typeface="Times New Roman" panose="02020603050405020304" pitchFamily="18" charset="0"/>
              </a:rPr>
              <a:t>Purchase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800" dirty="0"/>
              <a:t>Right of First to Option to Purchase Agreement: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If the borrower sells the home, this agreement grants the TDHE the right to have the first option to purchase the home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Allows the TDHE the option to keep the property as an asset of the tribe or a tribal member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The TDHE can purchase the property and then sell it to another tribal member, or use it as a rental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61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35062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3200" b="1" dirty="0"/>
              <a:t>Escrow instruction</a:t>
            </a:r>
            <a:b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4300" y="1752600"/>
            <a:ext cx="8763000" cy="4221162"/>
          </a:xfrm>
        </p:spPr>
        <p:txBody>
          <a:bodyPr/>
          <a:lstStyle/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Home loans are usually transferred through an escrow agent/title company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E.g., a TDHE transfers the DPA to the escrow agent, who then transfers it to the seller on the closing date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b="1" dirty="0"/>
              <a:t>Escrow instructions 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Describes how, when, and to whom the loan funds will be transferred 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Provides that the escrow agent/title company shall not transfer funds to the seller until all conditions are met by the closing date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0622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9699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/>
              <a:t>Issues Related to Mortgage/Deed of Trust </a:t>
            </a:r>
            <a:b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71199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Issues related to mortgage/deed of trust and enforcement in event of default.</a:t>
            </a:r>
          </a:p>
          <a:p>
            <a:pPr lvl="2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DPA usually structured as a second mortgage </a:t>
            </a:r>
          </a:p>
          <a:p>
            <a:pPr lvl="2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Mortgages/deeds of trust are usually structured as a nonrecourse loan</a:t>
            </a:r>
          </a:p>
          <a:p>
            <a:pPr lvl="3"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Nonrecourse loan:  if the borrower defaults, the only remedy is foreclosure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Default Examples: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Failing to use the house as a primary residence</a:t>
            </a:r>
          </a:p>
          <a:p>
            <a:pPr lvl="2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Causing damages to house </a:t>
            </a:r>
          </a:p>
          <a:p>
            <a:pPr lvl="2">
              <a:spcBef>
                <a:spcPts val="0"/>
              </a:spcBef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Failing to keep house insured</a:t>
            </a:r>
          </a:p>
        </p:txBody>
      </p:sp>
    </p:spTree>
    <p:extLst>
      <p:ext uri="{BB962C8B-B14F-4D97-AF65-F5344CB8AC3E}">
        <p14:creationId xmlns:p14="http://schemas.microsoft.com/office/powerpoint/2010/main" val="1466788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9699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/>
              <a:t>Issues Related to Mortgage/Deed of Trust </a:t>
            </a:r>
            <a:b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1600200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Default issues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The primary loan is the first mortgage/lien on the property and has priority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If a borrower defaults on the DPA loan, the only remedy is to start a foreclosure process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Since a TDHE's DPA loan is the second mortgage, the start of the foreclosure process forces the primary lender to also foreclosure;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Foreclosure proceeds go first to paying off primary loan; there may be no money left over for recovering the TDHE's loan 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200" dirty="0"/>
              <a:t>The TDHE then loses any funds they provided for the DPA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200" dirty="0"/>
              <a:t>A TDHE cannot seek to evict the borrower through a landlord/tenant rental eviction process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36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7125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/>
              <a:t>Mortgage Due Diligence</a:t>
            </a:r>
            <a:endParaRPr lang="en-US" sz="2800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1FBC9-1C83-4646-B4D3-6B57D54814C0}"/>
              </a:ext>
            </a:extLst>
          </p:cNvPr>
          <p:cNvSpPr txBox="1"/>
          <p:nvPr/>
        </p:nvSpPr>
        <p:spPr>
          <a:xfrm>
            <a:off x="304800" y="2286000"/>
            <a:ext cx="838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457200" algn="l"/>
                <a:tab pos="64008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Prior to finalizing loan documents, lenders (and their attorneys) conduct due diligence.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  <a:tab pos="64008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Due diligence is done to make sure that: </a:t>
            </a:r>
          </a:p>
          <a:p>
            <a:pPr marL="1600200" lvl="3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All of the loan numbers add up; </a:t>
            </a:r>
          </a:p>
          <a:p>
            <a:pPr marL="1600200" lvl="3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legal description is accurate; </a:t>
            </a:r>
          </a:p>
          <a:p>
            <a:pPr marL="1600200" lvl="3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title is marketable; </a:t>
            </a:r>
          </a:p>
          <a:p>
            <a:pPr marL="1600200" lvl="3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There are no provisions prohibiting a second mortgage; </a:t>
            </a:r>
          </a:p>
          <a:p>
            <a:pPr marL="1600200" lvl="3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There are no provisions detrimental to a TDHE, etc.</a:t>
            </a:r>
          </a:p>
        </p:txBody>
      </p:sp>
    </p:spTree>
    <p:extLst>
      <p:ext uri="{BB962C8B-B14F-4D97-AF65-F5344CB8AC3E}">
        <p14:creationId xmlns:p14="http://schemas.microsoft.com/office/powerpoint/2010/main" val="421179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8197"/>
            <a:ext cx="8229600" cy="7744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/>
              <a:t>Mortgage Due Diligence</a:t>
            </a:r>
            <a:endParaRPr lang="en-US" sz="2400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490144"/>
            <a:ext cx="8724900" cy="3389660"/>
          </a:xfrm>
        </p:spPr>
        <p:txBody>
          <a:bodyPr numCol="2"/>
          <a:lstStyle/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Purchase and Sale Agreement showing sale price and closing date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Title Report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Loan Application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Closing Disclosure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Loan Agreement with bank/lender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Bank's Promissory Note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Bank's Deed of Trust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Second mortgage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Disclosure statement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Escrow instructions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1FBC9-1C83-4646-B4D3-6B57D54814C0}"/>
              </a:ext>
            </a:extLst>
          </p:cNvPr>
          <p:cNvSpPr txBox="1"/>
          <p:nvPr/>
        </p:nvSpPr>
        <p:spPr>
          <a:xfrm>
            <a:off x="571500" y="1890539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Documents that the lender/attorney reviews:</a:t>
            </a:r>
          </a:p>
        </p:txBody>
      </p:sp>
    </p:spTree>
    <p:extLst>
      <p:ext uri="{BB962C8B-B14F-4D97-AF65-F5344CB8AC3E}">
        <p14:creationId xmlns:p14="http://schemas.microsoft.com/office/powerpoint/2010/main" val="520861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>
                <a:effectLst/>
                <a:ea typeface="Calibri" panose="020F0502020204030204" pitchFamily="34" charset="0"/>
              </a:rPr>
              <a:t>Down Payment Case Studies </a:t>
            </a:r>
            <a:endParaRPr lang="en-US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81200"/>
            <a:ext cx="8763000" cy="2895599"/>
          </a:xfrm>
        </p:spPr>
        <p:txBody>
          <a:bodyPr numCol="1"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"The Down Payment Assistance Program will serve and provide a preference for [XXXX] Tribal members, but may also assist other Indians in the State of Washington, assuming funds are available after Tribal members have been served.“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200" dirty="0"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"</a:t>
            </a:r>
            <a:r>
              <a:rPr lang="en-US" sz="2200" dirty="0">
                <a:effectLst/>
                <a:ea typeface="Gulim" panose="020B0503020000020004" pitchFamily="34" charset="-127"/>
              </a:rPr>
              <a:t>The TDHE will provide down payment assistance in a maximum amount of $35,000 for each Recipient, provided that this $35,000 is a max. amount per household (i.e. two eligible Tribal members purchasing a home may only receive a total max. amount of $35,000).  Recipients may use the down payment assistance to help with the down payment, closing costs, and/or escrow costs."</a:t>
            </a:r>
            <a:endParaRPr lang="en-US" sz="2200" dirty="0"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714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6CC9-11E6-417C-931B-7351A5FE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738313"/>
          </a:xfrm>
        </p:spPr>
        <p:txBody>
          <a:bodyPr/>
          <a:lstStyle/>
          <a:p>
            <a:r>
              <a:rPr lang="en-US" b="1" dirty="0"/>
              <a:t>Tribal Ownership Programs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356C-E41C-42C2-BB06-75C706797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352800"/>
          </a:xfrm>
        </p:spPr>
        <p:txBody>
          <a:bodyPr/>
          <a:lstStyle/>
          <a:p>
            <a:r>
              <a:rPr lang="en-US" sz="2600" dirty="0"/>
              <a:t>Tribes and Tribally Designated Housing Entities (TDHEs) often create and operate their own mortgage loan or downpayment assistance program</a:t>
            </a:r>
          </a:p>
          <a:p>
            <a:pPr lvl="1"/>
            <a:r>
              <a:rPr lang="en-US" sz="2600" dirty="0"/>
              <a:t>These programs can help tribal members obtain homeownership</a:t>
            </a:r>
          </a:p>
        </p:txBody>
      </p:sp>
    </p:spTree>
    <p:extLst>
      <p:ext uri="{BB962C8B-B14F-4D97-AF65-F5344CB8AC3E}">
        <p14:creationId xmlns:p14="http://schemas.microsoft.com/office/powerpoint/2010/main" val="564732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7746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>
                <a:effectLst/>
                <a:ea typeface="Calibri" panose="020F0502020204030204" pitchFamily="34" charset="0"/>
              </a:rPr>
              <a:t>Down Payment Case Studies </a:t>
            </a:r>
            <a:endParaRPr lang="en-US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8763000" cy="2895599"/>
          </a:xfrm>
        </p:spPr>
        <p:txBody>
          <a:bodyPr numCol="1"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/>
              <a:t>"The Down Payment Assistance will be provided in the form of a forgivable loan, secured through a mortgage against the property being purchased."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/>
              <a:t>"Property Eligibility Requirements: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/>
              <a:t>The property to be purchased will be used as the primary residence of the applicant.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/>
              <a:t>The property to be purchased must be located within [XXX] County, [State].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/>
              <a:t>The dwelling must be wood-framed, a modular home, or a manufactured home.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100" dirty="0"/>
              <a:t>All homes must be homes in standard condition and must meet the inspection requirements of the lender."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4221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>
                <a:effectLst/>
                <a:ea typeface="Calibri" panose="020F0502020204030204" pitchFamily="34" charset="0"/>
              </a:rPr>
              <a:t>Down Payment Assistance Case Study</a:t>
            </a:r>
            <a:endParaRPr lang="en-US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534400" cy="4129054"/>
          </a:xfrm>
        </p:spPr>
        <p:txBody>
          <a:bodyPr numCol="1"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Issues can come up if a borrower fails to comply with the DPA loan terms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Example: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A homebuyer uses DPA to purchase a home in another state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The DPA is a forgivable loan, structured as a second mortgage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The homebuyer rents out their home, in violation of the DPA primary residence requirement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1086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762000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>
                <a:effectLst/>
                <a:ea typeface="Calibri" panose="020F0502020204030204" pitchFamily="34" charset="0"/>
              </a:rPr>
              <a:t>Down Payment </a:t>
            </a:r>
            <a:r>
              <a:rPr lang="en-US" sz="2800" b="1" dirty="0">
                <a:ea typeface="Calibri" panose="020F0502020204030204" pitchFamily="34" charset="0"/>
              </a:rPr>
              <a:t>Assistance C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ase Study</a:t>
            </a:r>
            <a:endParaRPr lang="en-US" b="1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1566155"/>
            <a:ext cx="8915400" cy="2895599"/>
          </a:xfrm>
        </p:spPr>
        <p:txBody>
          <a:bodyPr numCol="1"/>
          <a:lstStyle/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  <a:tab pos="685800" algn="l"/>
              </a:tabLst>
            </a:pPr>
            <a:r>
              <a:rPr lang="en-US" sz="2400" b="1" dirty="0"/>
              <a:t>Example</a:t>
            </a:r>
            <a:r>
              <a:rPr lang="en-US" sz="2400" dirty="0"/>
              <a:t> (cont.):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Foreclosing on the DPA second mortgage would trigger the primary lender to foreclose, so the TDHE would be unable recoup any of the DPA funds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Foreclosing in another state is time-consuming, complicated, and not guaranteed to be successful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/>
              <a:t>The TDHE decides to file a breach of contract case in tribal court; the court enters a judgment in the TDHE's favor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dirty="0"/>
              <a:t>The TDHE must then seek to enforce that judgment in tribal court or state court (e.g. as a garnishment on the homebuyer's wages)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93851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/>
              <a:t>Government-Backed Mortgage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81200"/>
            <a:ext cx="8839200" cy="4343400"/>
          </a:xfrm>
        </p:spPr>
        <p:txBody>
          <a:bodyPr numCol="1"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/>
              <a:t>HUD Section 184 Indian Home Loan Guarantee Program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Designed for American Indian and Alaska Native families, Alaska Villages, Tribes, or TDHEs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Can be used, both on and off trust land, for new construction, rehabilitation, purchase of an existing home, or refinance.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Guaranteed 100% by the Office of Loan Guarantee within HUD’s Office of Native American Programs.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Low Down Payment: 2.25% on loans over $50,000 and only 1.25% on loans under $50,000.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Low Interest Rates: Based on market rates, not on applicant’s credit scores.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  <a:tab pos="640080" algn="l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0156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F788-221A-428D-9640-968945C3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30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274320" algn="l"/>
                <a:tab pos="457200" algn="l"/>
              </a:tabLst>
            </a:pPr>
            <a:r>
              <a:rPr lang="en-US" sz="2800" b="1" dirty="0"/>
              <a:t>Government-Backed Mortgage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954-D0E0-47D9-AFCF-A68F5C4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572000"/>
          </a:xfrm>
        </p:spPr>
        <p:txBody>
          <a:bodyPr numCol="1"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/>
              <a:t>Federal Housing Administration (FHA) Loans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Minimum down payment: 3.5% of the sale price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FHA will allow credit scores as low as 580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/>
              <a:t>U.S. Dept. Agriculture (USDA) Home Loans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For homes in rural areas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Maximum income limits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Zero down payment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200" dirty="0"/>
              <a:t>Veterans Affairs (VA) loans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Zero down payment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No monthly mortgage insurance (MI)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/>
              <a:t>Flexible underwriting guidelines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04916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133600"/>
          </a:xfrm>
        </p:spPr>
        <p:txBody>
          <a:bodyPr/>
          <a:lstStyle/>
          <a:p>
            <a:br>
              <a:rPr lang="en-US" altLang="en-US" sz="5400" b="1" i="1" dirty="0"/>
            </a:br>
            <a:r>
              <a:rPr lang="en-US" altLang="en-US" sz="5400" b="1" i="1" dirty="0"/>
              <a:t>Questions?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F66206-3700-4B93-A783-092CC3F1F99F}"/>
              </a:ext>
            </a:extLst>
          </p:cNvPr>
          <p:cNvSpPr txBox="1"/>
          <p:nvPr/>
        </p:nvSpPr>
        <p:spPr>
          <a:xfrm>
            <a:off x="1028700" y="2585859"/>
            <a:ext cx="708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n-lt"/>
                <a:cs typeface="Calibri" panose="020F0502020204030204" pitchFamily="34" charset="0"/>
              </a:rPr>
              <a:t>Edmund Clay Goodman</a:t>
            </a:r>
          </a:p>
          <a:p>
            <a:pPr algn="ctr"/>
            <a:r>
              <a:rPr lang="en-US" sz="2800" b="1" dirty="0">
                <a:latin typeface="+mn-lt"/>
                <a:cs typeface="Calibri" panose="020F0502020204030204" pitchFamily="34" charset="0"/>
              </a:rPr>
              <a:t>Cari L. Baermann </a:t>
            </a:r>
          </a:p>
          <a:p>
            <a:pPr algn="ctr"/>
            <a:r>
              <a:rPr lang="en-US" sz="2400" dirty="0">
                <a:latin typeface="+mn-lt"/>
                <a:cs typeface="Calibri" panose="020F0502020204030204" pitchFamily="34" charset="0"/>
              </a:rPr>
              <a:t>Hobbs, Straus, Dean, &amp; Walker, LLP</a:t>
            </a:r>
          </a:p>
          <a:p>
            <a:pPr algn="ctr"/>
            <a:r>
              <a:rPr lang="en-US" sz="2400" dirty="0">
                <a:latin typeface="+mn-lt"/>
                <a:cs typeface="Calibri" panose="020F0502020204030204" pitchFamily="34" charset="0"/>
              </a:rPr>
              <a:t>215 S.W. Washington Street, Ste. 200</a:t>
            </a:r>
          </a:p>
          <a:p>
            <a:pPr algn="ctr"/>
            <a:r>
              <a:rPr lang="en-US" sz="2400" dirty="0">
                <a:latin typeface="+mn-lt"/>
                <a:cs typeface="Calibri" panose="020F0502020204030204" pitchFamily="34" charset="0"/>
              </a:rPr>
              <a:t>Portland, OR  97204</a:t>
            </a:r>
          </a:p>
          <a:p>
            <a:pPr algn="ctr"/>
            <a:r>
              <a:rPr lang="en-US" sz="2000" u="sng" dirty="0">
                <a:solidFill>
                  <a:srgbClr val="0000FF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EGoodman@hobbsstraus.com</a:t>
            </a:r>
            <a:endParaRPr lang="en-US" sz="2000" u="sng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en-US" sz="2000" u="sng" dirty="0">
                <a:solidFill>
                  <a:srgbClr val="0000FF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CBaermann@hobbsstraus.com</a:t>
            </a:r>
            <a:r>
              <a:rPr lang="en-US" sz="2000" u="sng" dirty="0">
                <a:solidFill>
                  <a:srgbClr val="0000FF"/>
                </a:solidFill>
                <a:latin typeface="+mn-lt"/>
              </a:rPr>
              <a:t>  </a:t>
            </a:r>
          </a:p>
          <a:p>
            <a:pPr algn="ctr"/>
            <a:endParaRPr lang="en-US" sz="2000" u="sng" dirty="0">
              <a:latin typeface="+mn-lt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1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302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Home Loan overview</a:t>
            </a:r>
            <a:b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46238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Home loans (secured by a mortgage or deed of trust) are the main tool for buying a home.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An individual or family borrows money from a lender to pay the purchase price for the home.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The lender secures the loan with a mortgage or deed of trust on the borrower’s home or property interest.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Lender usually requires the homebuyer to put up money towards the purchase price. This is what’s known as the down payment.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The rule of thumb is 20% for a down payment (but can vary based on the program).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Some lenders require 3-5%, or even 0% for certain assistance programs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44377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426" y="1295400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Barriers to Homeownership in Indian Country</a:t>
            </a:r>
            <a:br>
              <a:rPr lang="en-US" sz="2800" b="1" kern="0" dirty="0">
                <a:effectLst/>
                <a:ea typeface="Times New Roman" panose="02020603050405020304" pitchFamily="18" charset="0"/>
              </a:rPr>
            </a:br>
            <a:br>
              <a:rPr lang="en-US" sz="2800" b="1" kern="0" dirty="0">
                <a:effectLst/>
                <a:ea typeface="Times New Roman" panose="02020603050405020304" pitchFamily="18" charset="0"/>
              </a:rPr>
            </a:b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Tribal members face additional hurdles to obtaining homeownership in Indian Country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Tough to borrow money: low employment rates in tribal areas, low credit scores of borrowers, and a limited number of lenders willing to lend in Indian Country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Lack of resources:  limited land, limited jobs, and high construction costs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Specific issue here: lack of resources to come up with money for a 20% down payment.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Even if the household has the income to make monthly payments on the home loan, it might take them years to save up for the 20% down payment.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Or, if they only put 3% as a down payment, that will cause their monthly home loan payments to be unaffordable.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283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1101"/>
            <a:ext cx="8229600" cy="9302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Down Payment Assistance Overview </a:t>
            </a:r>
            <a:b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78664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  <a:tab pos="640080" algn="l"/>
              </a:tabLst>
            </a:pPr>
            <a:r>
              <a:rPr lang="en-US" sz="2800" dirty="0"/>
              <a:t>Down Payment Assistance (DPA) program assists tribal members in coming up with a 20% down payment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lang="en-US" sz="2400" dirty="0"/>
              <a:t>The TDHE provides funding to the borrower for up to 20% of the purchase price as a down payment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lang="en-US" sz="2400" dirty="0"/>
              <a:t>Some TDHEs require the borrower to come up with a portion of the down payment (e.g. 2–5% of purchase price).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lang="en-US" sz="2400" dirty="0"/>
              <a:t>Could also be used for closing cost assistance and/or escrow cost assistance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6190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Down Payment Assistance Overview 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46238"/>
            <a:ext cx="8763000" cy="4754562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  <a:tab pos="640080" algn="l"/>
              </a:tabLst>
            </a:pPr>
            <a:r>
              <a:rPr lang="en-US" sz="2800" b="1" dirty="0">
                <a:effectLst/>
                <a:ea typeface="Times New Roman" panose="02020603050405020304" pitchFamily="18" charset="0"/>
              </a:rPr>
              <a:t> How it works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Program overview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 the TDHE receives applications; selects eligible homebuyer; helps them through the purchase process; services the loan; and takes action if the property is resold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 TDHE provides the down payment as part of closing process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 TDHE pays that down payment directly to the escrow agent (not to the borrower)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DPA can be provided for homes on or off tribal lands, in that same state or in multiple states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097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1142"/>
            <a:ext cx="8229600" cy="930275"/>
          </a:xfrm>
        </p:spPr>
        <p:txBody>
          <a:bodyPr/>
          <a:lstStyle/>
          <a:p>
            <a:r>
              <a:rPr lang="en-US" sz="2800" b="1" kern="0" dirty="0">
                <a:effectLst/>
                <a:ea typeface="Times New Roman" panose="02020603050405020304" pitchFamily="18" charset="0"/>
              </a:rPr>
              <a:t>Down Payment Assistance Overview 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255" y="1902482"/>
            <a:ext cx="8763000" cy="42211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If a tribe has enough resources, the tribe can also be the primary lender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Tribes can use tribal funding, NAHASDA funding, or other sources to provide DPA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DPA under NAHASDA to non-low-income families cannot exceed: 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(Income of family at 80 percent of median income/Income of non-low-income family) × (Present value of the assistance provided to family at 80 percent of median income).  24 C.F.R. 1000.110(d).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76833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FFC-3B56-414D-B86E-E46DC60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30275"/>
          </a:xfrm>
        </p:spPr>
        <p:txBody>
          <a:bodyPr/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DPA Structure</a:t>
            </a: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br>
              <a:rPr lang="en-US" sz="3200" b="1" kern="0" dirty="0">
                <a:effectLst/>
                <a:ea typeface="Times New Roman" panose="02020603050405020304" pitchFamily="18" charset="0"/>
              </a:rPr>
            </a:b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9A54-A3EF-44D4-AFBB-DD615DD7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788099"/>
            <a:ext cx="8763000" cy="42211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Down Payment Assistance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40080" algn="l"/>
              </a:tabLst>
            </a:pPr>
            <a:r>
              <a:rPr lang="en-US" sz="2600" dirty="0">
                <a:effectLst/>
                <a:ea typeface="Times New Roman" panose="02020603050405020304" pitchFamily="18" charset="0"/>
              </a:rPr>
              <a:t>Can be structured in several ways: outright grant of funds or as a forgivable loan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tabLst>
                <a:tab pos="457200" algn="l"/>
                <a:tab pos="685800" algn="l"/>
              </a:tabLst>
            </a:pPr>
            <a:r>
              <a:rPr lang="en-US" sz="2600" dirty="0">
                <a:effectLst/>
                <a:ea typeface="Times New Roman" panose="02020603050405020304" pitchFamily="18" charset="0"/>
              </a:rPr>
              <a:t>It is best to ensure that there is a mechanism to enforce the terms of the DPA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tabLst>
                <a:tab pos="457200" algn="l"/>
                <a:tab pos="914400" algn="l"/>
              </a:tabLst>
            </a:pPr>
            <a:r>
              <a:rPr lang="en-US" sz="26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ea typeface="Times New Roman" panose="02020603050405020304" pitchFamily="18" charset="0"/>
              </a:rPr>
              <a:t>E.g.:  if the borrower rents the house and does not use it as their primary residence, the TDHE may want a way to recover the cost of the DPA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9360336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Masthead Template_09-10-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DE7D3B8-236E-4C23-8B01-68B11CBF0634}" vid="{7A137E12-5757-47D9-84E6-60B1654E88C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Masthead Template_09-10-2015</Template>
  <TotalTime>5057</TotalTime>
  <Words>3080</Words>
  <Application>Microsoft Office PowerPoint</Application>
  <PresentationFormat>On-screen Show (4:3)</PresentationFormat>
  <Paragraphs>278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Gulim</vt:lpstr>
      <vt:lpstr>Arial</vt:lpstr>
      <vt:lpstr>Calibri</vt:lpstr>
      <vt:lpstr>Times New Roman</vt:lpstr>
      <vt:lpstr>PowerPoint Masthead Template_09-10-2015</vt:lpstr>
      <vt:lpstr>Homebuyer Assistance:  Down Payment Assistance and Mortgage Programs</vt:lpstr>
      <vt:lpstr>Homebuyer Assistance:  Down Payment Assistance and Mortgage Loan Programs</vt:lpstr>
      <vt:lpstr>Tribal Ownership Programs</vt:lpstr>
      <vt:lpstr>Home Loan overview </vt:lpstr>
      <vt:lpstr>Barriers to Homeownership in Indian Country  </vt:lpstr>
      <vt:lpstr>Down Payment Assistance Overview  </vt:lpstr>
      <vt:lpstr>Down Payment Assistance Overview </vt:lpstr>
      <vt:lpstr>Down Payment Assistance Overview </vt:lpstr>
      <vt:lpstr>DPA Structure  </vt:lpstr>
      <vt:lpstr>DPA Structure </vt:lpstr>
      <vt:lpstr>DPA Structure  </vt:lpstr>
      <vt:lpstr>DPA Structure  </vt:lpstr>
      <vt:lpstr>DPA Documents  </vt:lpstr>
      <vt:lpstr>Suggestions of Things to Cover in a DPA Policy</vt:lpstr>
      <vt:lpstr>Suggestions of Things to Cover in a DPA Policy</vt:lpstr>
      <vt:lpstr>Loan Agreement/Promissory Note  </vt:lpstr>
      <vt:lpstr>Mortgage/Deed of Trust</vt:lpstr>
      <vt:lpstr>Mortgage/Deed of Trust</vt:lpstr>
      <vt:lpstr>Mortgage/Deed of Trust</vt:lpstr>
      <vt:lpstr>Mortgage/Deed of Trust</vt:lpstr>
      <vt:lpstr>Primary Residence Affidavit</vt:lpstr>
      <vt:lpstr>Useful Life Restrictions</vt:lpstr>
      <vt:lpstr>Right of First to Option to  Purchase Agreement</vt:lpstr>
      <vt:lpstr>Escrow instruction </vt:lpstr>
      <vt:lpstr>Issues Related to Mortgage/Deed of Trust  </vt:lpstr>
      <vt:lpstr>Issues Related to Mortgage/Deed of Trust  </vt:lpstr>
      <vt:lpstr>Mortgage Due Diligence</vt:lpstr>
      <vt:lpstr>Mortgage Due Diligence</vt:lpstr>
      <vt:lpstr>Down Payment Case Studies </vt:lpstr>
      <vt:lpstr>Down Payment Case Studies </vt:lpstr>
      <vt:lpstr>Down Payment Assistance Case Study</vt:lpstr>
      <vt:lpstr>Down Payment Assistance Case Study</vt:lpstr>
      <vt:lpstr>Government-Backed Mortgage Programs </vt:lpstr>
      <vt:lpstr>Government-Backed Mortgage Programs </vt:lpstr>
      <vt:lpstr> Questions?</vt:lpstr>
    </vt:vector>
  </TitlesOfParts>
  <Company>Hobbs Straus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HSDW</dc:creator>
  <cp:lastModifiedBy>Cari L. Baermann</cp:lastModifiedBy>
  <cp:revision>257</cp:revision>
  <cp:lastPrinted>2023-10-26T00:11:38Z</cp:lastPrinted>
  <dcterms:created xsi:type="dcterms:W3CDTF">2015-09-29T21:58:58Z</dcterms:created>
  <dcterms:modified xsi:type="dcterms:W3CDTF">2024-06-20T14:26:23Z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119400</vt:lpwstr>
  </property>
  <property fmtid="{D5CDD505-2E9C-101B-9397-08002B2CF9AE}" name="NXPowerLiteSettings" pid="3">
    <vt:lpwstr>F7C0031C027800</vt:lpwstr>
  </property>
  <property fmtid="{D5CDD505-2E9C-101B-9397-08002B2CF9AE}" name="NXPowerLiteVersion" pid="4">
    <vt:lpwstr>D10.0.2</vt:lpwstr>
  </property>
</Properties>
</file>