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notesMaster+xml" PartName="/ppt/notesMasters/notesMaster1.xml"/>
  <Override ContentType="application/vnd.openxmlformats-officedocument.presentationml.handoutMaster+xml" PartName="/ppt/handoutMasters/handoutMaster1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329" r:id="rId3"/>
    <p:sldId id="341" r:id="rId4"/>
    <p:sldId id="342" r:id="rId5"/>
    <p:sldId id="349" r:id="rId6"/>
    <p:sldId id="345" r:id="rId7"/>
    <p:sldId id="344" r:id="rId8"/>
    <p:sldId id="346" r:id="rId9"/>
    <p:sldId id="347" r:id="rId10"/>
    <p:sldId id="348" r:id="rId11"/>
    <p:sldId id="350" r:id="rId12"/>
    <p:sldId id="351" r:id="rId13"/>
    <p:sldId id="352" r:id="rId14"/>
    <p:sldId id="353" r:id="rId15"/>
    <p:sldId id="354" r:id="rId16"/>
    <p:sldId id="355" r:id="rId17"/>
    <p:sldId id="356" r:id="rId18"/>
    <p:sldId id="357" r:id="rId19"/>
    <p:sldId id="358" r:id="rId20"/>
    <p:sldId id="359" r:id="rId21"/>
    <p:sldId id="360" r:id="rId22"/>
    <p:sldId id="361" r:id="rId23"/>
    <p:sldId id="362" r:id="rId24"/>
    <p:sldId id="363" r:id="rId25"/>
    <p:sldId id="364" r:id="rId26"/>
    <p:sldId id="365" r:id="rId27"/>
    <p:sldId id="366" r:id="rId28"/>
    <p:sldId id="367" r:id="rId29"/>
    <p:sldId id="368" r:id="rId30"/>
    <p:sldId id="369" r:id="rId31"/>
    <p:sldId id="370" r:id="rId32"/>
    <p:sldId id="371" r:id="rId33"/>
    <p:sldId id="372" r:id="rId34"/>
    <p:sldId id="373" r:id="rId35"/>
    <p:sldId id="280" r:id="rId36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R. Dandurand" initials="srd" lastIdx="1" clrIdx="0"/>
  <p:cmAuthor id="2" name="Hunter S. Cox" initials="HSC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6633"/>
    <a:srgbClr val="ECE7BF"/>
    <a:srgbClr val="D6ED91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18" autoAdjust="0"/>
    <p:restoredTop sz="94151" autoAdjust="0"/>
  </p:normalViewPr>
  <p:slideViewPr>
    <p:cSldViewPr>
      <p:cViewPr varScale="1">
        <p:scale>
          <a:sx n="71" d="100"/>
          <a:sy n="71" d="100"/>
        </p:scale>
        <p:origin x="67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1956" y="10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98190"/>
            <a:ext cx="5114508" cy="609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2" tIns="45786" rIns="91572" bIns="45786" numCol="1" anchor="b" anchorCtr="0" compatLnSpc="1">
            <a:prstTxWarp prst="textNoShape">
              <a:avLst/>
            </a:prstTxWarp>
          </a:bodyPr>
          <a:lstStyle>
            <a:lvl1pPr defTabSz="915347" eaLnBrk="0" hangingPunct="0">
              <a:defRPr sz="1300" smtClean="0"/>
            </a:lvl1pPr>
          </a:lstStyle>
          <a:p>
            <a:pPr>
              <a:defRPr/>
            </a:pPr>
            <a:r>
              <a:rPr lang="en-US"/>
              <a:t>Washington DC | Portland OR | Oklahoma City OK | Sacramento CA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7326" y="8842030"/>
            <a:ext cx="1754150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2" tIns="45786" rIns="91572" bIns="45786" numCol="1" anchor="b" anchorCtr="0" compatLnSpc="1">
            <a:prstTxWarp prst="textNoShape">
              <a:avLst/>
            </a:prstTxWarp>
          </a:bodyPr>
          <a:lstStyle>
            <a:lvl1pPr algn="r" defTabSz="915347" eaLnBrk="0" hangingPunct="0">
              <a:defRPr sz="1300"/>
            </a:lvl1pPr>
          </a:lstStyle>
          <a:p>
            <a:fld id="{661BBA80-B0CA-4AC5-9F77-1003AC6E3B51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196" name="Picture 7" descr="HSDW Logo_Bla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0" y="75960"/>
            <a:ext cx="577129" cy="5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5891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312" tIns="46656" rIns="93312" bIns="46656" numCol="1" anchor="t" anchorCtr="0" compatLnSpc="1">
            <a:prstTxWarp prst="textNoShape">
              <a:avLst/>
            </a:prstTxWarp>
          </a:bodyPr>
          <a:lstStyle>
            <a:lvl1pPr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1" y="0"/>
            <a:ext cx="3043343" cy="465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312" tIns="46656" rIns="93312" bIns="46656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fld id="{791CAA13-7BCD-4F3B-BCA1-0D0F5D841778}" type="datetime6">
              <a:rPr lang="en-US"/>
              <a:pPr>
                <a:defRPr/>
              </a:pPr>
              <a:t>June 24</a:t>
            </a:fld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312" tIns="46656" rIns="93312" bIns="466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30"/>
            <a:ext cx="3043343" cy="465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312" tIns="46656" rIns="93312" bIns="46656" numCol="1" anchor="b" anchorCtr="0" compatLnSpc="1">
            <a:prstTxWarp prst="textNoShape">
              <a:avLst/>
            </a:prstTxWarp>
          </a:bodyPr>
          <a:lstStyle>
            <a:lvl1pPr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1" y="8842030"/>
            <a:ext cx="3043343" cy="465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312" tIns="46656" rIns="93312" bIns="46656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661BC14B-F30F-4DFF-9F14-EE3DB42F8F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23997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 sz="3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8198" indent="-291615" eaLnBrk="0" hangingPunct="0">
              <a:defRPr sz="3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6459" indent="-233292" eaLnBrk="0" hangingPunct="0">
              <a:defRPr sz="33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3043" indent="-233292" eaLnBrk="0" hangingPunct="0">
              <a:defRPr sz="3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9627" indent="-233292" eaLnBrk="0" hangingPunct="0">
              <a:defRPr sz="3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6211" indent="-233292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2794" indent="-233292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9378" indent="-233292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5962" indent="-233292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ABB71CD-89C4-4A26-A8F9-45DED8C3E4EC}" type="datetime6">
              <a:rPr lang="en-US" altLang="en-US" sz="1300">
                <a:latin typeface="Arial" panose="020B0604020202020204" pitchFamily="34" charset="0"/>
              </a:rPr>
              <a:pPr eaLnBrk="1" hangingPunct="1"/>
              <a:t>June 24</a:t>
            </a:fld>
            <a:endParaRPr lang="en-US" altLang="en-US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Slide 19 ex. 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Move to margin notes</a:t>
            </a:r>
          </a:p>
        </p:txBody>
      </p:sp>
    </p:spTree>
    <p:extLst>
      <p:ext uri="{BB962C8B-B14F-4D97-AF65-F5344CB8AC3E}">
        <p14:creationId xmlns:p14="http://schemas.microsoft.com/office/powerpoint/2010/main" val="2734526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791CAA13-7BCD-4F3B-BCA1-0D0F5D841778}" type="datetime6">
              <a:rPr lang="en-US" smtClean="0"/>
              <a:pPr>
                <a:defRPr/>
              </a:pPr>
              <a:t>June 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BC14B-F30F-4DFF-9F14-EE3DB42F8F17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666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791CAA13-7BCD-4F3B-BCA1-0D0F5D841778}" type="datetime6">
              <a:rPr lang="en-US" smtClean="0"/>
              <a:pPr>
                <a:defRPr/>
              </a:pPr>
              <a:t>June 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BC14B-F30F-4DFF-9F14-EE3DB42F8F17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4296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effectLst/>
                <a:ea typeface="Times New Roman" panose="02020603050405020304" pitchFamily="18" charset="0"/>
              </a:rPr>
              <a:t>Pros:  the TDHEs funding is secured by the property [</a:t>
            </a:r>
            <a:r>
              <a:rPr lang="en-US" sz="1200" dirty="0">
                <a:solidFill>
                  <a:srgbClr val="0000FF"/>
                </a:solidFill>
                <a:effectLst/>
                <a:ea typeface="Times New Roman" panose="02020603050405020304" pitchFamily="18" charset="0"/>
              </a:rPr>
              <a:t>more on this later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]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791CAA13-7BCD-4F3B-BCA1-0D0F5D841778}" type="datetime6">
              <a:rPr lang="en-US" smtClean="0"/>
              <a:pPr>
                <a:defRPr/>
              </a:pPr>
              <a:t>June 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BC14B-F30F-4DFF-9F14-EE3DB42F8F17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426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800" b="0" kern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 are provisions pulled from the Cowlitz DPA program; would it make more sense to pull up a template (no tribal name) during the presentation instead?]</a:t>
            </a:r>
            <a:endParaRPr lang="en-US" sz="1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791CAA13-7BCD-4F3B-BCA1-0D0F5D841778}" type="datetime6">
              <a:rPr lang="en-US" smtClean="0"/>
              <a:pPr>
                <a:defRPr/>
              </a:pPr>
              <a:t>June 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BC14B-F30F-4DFF-9F14-EE3DB42F8F17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5149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[</a:t>
            </a:r>
            <a:r>
              <a:rPr lang="en-US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This may be too much/not worth it to include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791CAA13-7BCD-4F3B-BCA1-0D0F5D841778}" type="datetime6">
              <a:rPr lang="en-US" smtClean="0"/>
              <a:pPr>
                <a:defRPr/>
              </a:pPr>
              <a:t>June 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BC14B-F30F-4DFF-9F14-EE3DB42F8F17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385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791CAA13-7BCD-4F3B-BCA1-0D0F5D841778}" type="datetime6">
              <a:rPr lang="en-US" smtClean="0"/>
              <a:pPr>
                <a:defRPr/>
              </a:pPr>
              <a:t>June 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BC14B-F30F-4DFF-9F14-EE3DB42F8F17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4353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791CAA13-7BCD-4F3B-BCA1-0D0F5D841778}" type="datetime6">
              <a:rPr lang="en-US" smtClean="0"/>
              <a:pPr>
                <a:defRPr/>
              </a:pPr>
              <a:t>June 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BC14B-F30F-4DFF-9F14-EE3DB42F8F17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5024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25991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30275"/>
          </a:xfrm>
        </p:spPr>
        <p:txBody>
          <a:bodyPr/>
          <a:lstStyle>
            <a:lvl1pPr>
              <a:defRPr sz="36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7238"/>
            <a:ext cx="8229600" cy="4221162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3413713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1" Target="../slideLayouts/slideLayout1.xml" Type="http://schemas.openxmlformats.org/officeDocument/2006/relationships/slideLayout"/><Relationship Id="rId5" Target="../media/image2.jpeg" Type="http://schemas.openxmlformats.org/officeDocument/2006/relationships/image"/><Relationship Id="rId4" Target="../media/image1.jpeg" Type="http://schemas.openxmlformats.org/officeDocument/2006/relationships/imag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7BF">
            <a:alpha val="599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14400"/>
            <a:ext cx="8229600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27238"/>
            <a:ext cx="8229600" cy="422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1028" name="Picture 6" descr="hobbs_masthead_wo_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7" descr="HSDW Logo_2Color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76200"/>
            <a:ext cx="730250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TextBox 8"/>
          <p:cNvSpPr txBox="1">
            <a:spLocks noChangeArrowheads="1"/>
          </p:cNvSpPr>
          <p:nvPr/>
        </p:nvSpPr>
        <p:spPr bwMode="auto">
          <a:xfrm>
            <a:off x="7696200" y="6319838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7D7E479B-8834-400D-BB61-CE144726D8E2}" type="slidenum">
              <a:rPr lang="en-US" altLang="en-US" sz="1200" b="1">
                <a:solidFill>
                  <a:srgbClr val="9966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 eaLnBrk="1" hangingPunct="1"/>
              <a:t>‹#›</a:t>
            </a:fld>
            <a:endParaRPr lang="en-US" altLang="en-US" sz="1200" b="1">
              <a:solidFill>
                <a:srgbClr val="9966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1" name="Rectangle 9"/>
          <p:cNvSpPr>
            <a:spLocks noChangeArrowheads="1"/>
          </p:cNvSpPr>
          <p:nvPr/>
        </p:nvSpPr>
        <p:spPr bwMode="auto">
          <a:xfrm>
            <a:off x="457200" y="6319838"/>
            <a:ext cx="75438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996633"/>
                </a:solidFill>
              </a:rPr>
              <a:t>HOBBS STRAUS DEAN &amp; WALKER, LLP</a:t>
            </a:r>
            <a:endParaRPr lang="en-US" altLang="en-US" sz="1200" dirty="0">
              <a:solidFill>
                <a:srgbClr val="996633"/>
              </a:solidFill>
            </a:endParaRPr>
          </a:p>
          <a:p>
            <a:pPr eaLnBrk="1" hangingPunct="1"/>
            <a:r>
              <a:rPr lang="en-US" altLang="en-US" sz="1000" dirty="0">
                <a:solidFill>
                  <a:srgbClr val="996633"/>
                </a:solidFill>
              </a:rPr>
              <a:t>WASHINGTON, DC | PORTLAND, OR | OKLAHOMA CITY, OK | SACRAMENTO, CA | ANCHORAGE AK</a:t>
            </a:r>
            <a:endParaRPr lang="en-US" alt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goodman@hobbsstraus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baermann@hobbsstraus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a.gov/bia/ots/dltr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mailto:EGoodman@hobbsstraus.co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Baermann@hobbsstraus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828800"/>
          </a:xfrm>
        </p:spPr>
        <p:txBody>
          <a:bodyPr/>
          <a:lstStyle/>
          <a:p>
            <a:r>
              <a:rPr lang="en-US" sz="3600" b="1" dirty="0"/>
              <a:t>Homebuyer Assistance:  Down Payment Assistance and Mortgage Programs</a:t>
            </a:r>
            <a:endParaRPr lang="en-US" altLang="en-US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667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b="1" dirty="0"/>
              <a:t>Edmund Clay Goodman, </a:t>
            </a:r>
            <a:r>
              <a:rPr lang="en-US" sz="2400" b="1" i="1" dirty="0"/>
              <a:t>Partner</a:t>
            </a:r>
          </a:p>
          <a:p>
            <a:pPr>
              <a:spcBef>
                <a:spcPts val="0"/>
              </a:spcBef>
            </a:pPr>
            <a:r>
              <a:rPr lang="en-US" sz="2400" b="1" dirty="0"/>
              <a:t>Cari Baermann, </a:t>
            </a:r>
            <a:r>
              <a:rPr lang="en-US" sz="2400" b="1" i="1" dirty="0"/>
              <a:t>Associate Attorney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Hobbs, Straus, Dean, &amp; Walker, LLP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215 S.W. Washington Street, Ste. 200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Portland, OR  97204</a:t>
            </a:r>
          </a:p>
          <a:p>
            <a:pPr>
              <a:spcBef>
                <a:spcPts val="0"/>
              </a:spcBef>
            </a:pPr>
            <a:r>
              <a:rPr lang="en-US" sz="1800" u="sng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egoodman@hobbsstraus.com</a:t>
            </a:r>
            <a:r>
              <a:rPr lang="en-US" sz="1800" u="sng" dirty="0">
                <a:solidFill>
                  <a:srgbClr val="0000FF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1800" u="sng" dirty="0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cbaermann@hobbsstraus.com</a:t>
            </a:r>
            <a:r>
              <a:rPr lang="en-US" sz="1800" u="sng" dirty="0">
                <a:solidFill>
                  <a:srgbClr val="0000FF"/>
                </a:solidFill>
              </a:rPr>
              <a:t> 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F0FFC-3B56-414D-B86E-E46DC60E6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228927"/>
            <a:ext cx="8229600" cy="854075"/>
          </a:xfrm>
        </p:spPr>
        <p:txBody>
          <a:bodyPr/>
          <a:lstStyle/>
          <a:p>
            <a:r>
              <a:rPr lang="en-US" sz="3200" b="1" kern="0" dirty="0">
                <a:effectLst/>
                <a:ea typeface="Times New Roman" panose="02020603050405020304" pitchFamily="18" charset="0"/>
              </a:rPr>
              <a:t>DPA Structure</a:t>
            </a:r>
            <a:br>
              <a:rPr lang="en-US" sz="3200" b="1" kern="0" dirty="0">
                <a:effectLst/>
                <a:ea typeface="Times New Roman" panose="02020603050405020304" pitchFamily="18" charset="0"/>
              </a:rPr>
            </a:b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F9A54-A3EF-44D4-AFBB-DD615DD73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1828800"/>
            <a:ext cx="8763000" cy="4221162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b="1" dirty="0">
                <a:effectLst/>
                <a:ea typeface="Times New Roman" panose="02020603050405020304" pitchFamily="18" charset="0"/>
              </a:rPr>
              <a:t>Outright grant of funds </a:t>
            </a:r>
            <a:r>
              <a:rPr lang="en-US" dirty="0">
                <a:effectLst/>
                <a:ea typeface="Times New Roman" panose="02020603050405020304" pitchFamily="18" charset="0"/>
              </a:rPr>
              <a:t>(through a grant agreement)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400" b="1" dirty="0">
                <a:effectLst/>
                <a:ea typeface="Times New Roman" panose="02020603050405020304" pitchFamily="18" charset="0"/>
              </a:rPr>
              <a:t>Pros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: would be a simpler process than a loan; allows a TDHE to enforce terms through filing a court action for breach of contract; shorter process than a foreclosure action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400" b="1" dirty="0">
                <a:effectLst/>
                <a:ea typeface="Times New Roman" panose="02020603050405020304" pitchFamily="18" charset="0"/>
              </a:rPr>
              <a:t>Cons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: funding is not secured by the property; remedy is through a breach of contract case;  It may be difficult to enforce a breach of contract judgment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r>
              <a:rPr lang="en-US" sz="22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ea typeface="Times New Roman" panose="02020603050405020304" pitchFamily="18" charset="0"/>
              </a:rPr>
              <a:t>E.g.:  to enforce the judgment, the TDHE may need to file a judgment in tribal or state court to garnish the borrower’s wages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061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F0FFC-3B56-414D-B86E-E46DC60E6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854075"/>
          </a:xfrm>
        </p:spPr>
        <p:txBody>
          <a:bodyPr/>
          <a:lstStyle/>
          <a:p>
            <a:r>
              <a:rPr lang="en-US" sz="3200" b="1" kern="0" dirty="0">
                <a:effectLst/>
                <a:ea typeface="Times New Roman" panose="02020603050405020304" pitchFamily="18" charset="0"/>
              </a:rPr>
              <a:t>DPA Structure</a:t>
            </a:r>
            <a:br>
              <a:rPr lang="en-US" sz="3200" b="1" kern="0" dirty="0">
                <a:effectLst/>
                <a:ea typeface="Times New Roman" panose="02020603050405020304" pitchFamily="18" charset="0"/>
              </a:rPr>
            </a:br>
            <a:br>
              <a:rPr lang="en-US" sz="3200" b="1" kern="0" dirty="0">
                <a:effectLst/>
                <a:ea typeface="Times New Roman" panose="02020603050405020304" pitchFamily="18" charset="0"/>
              </a:rPr>
            </a:b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F9A54-A3EF-44D4-AFBB-DD615DD73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57337"/>
            <a:ext cx="8343900" cy="500618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  <a:tab pos="640080" algn="l"/>
              </a:tabLst>
            </a:pPr>
            <a:r>
              <a:rPr lang="en-US" sz="2400" b="1" dirty="0">
                <a:effectLst/>
                <a:ea typeface="Times New Roman" panose="02020603050405020304" pitchFamily="18" charset="0"/>
              </a:rPr>
              <a:t>A forgivable loan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(i.e. second mortgage or deed of trust)</a:t>
            </a:r>
          </a:p>
          <a:p>
            <a:pPr lvl="1">
              <a:spcBef>
                <a:spcPts val="0"/>
              </a:spcBef>
              <a:spcAft>
                <a:spcPts val="0"/>
              </a:spcAft>
              <a:tabLst>
                <a:tab pos="457200" algn="l"/>
                <a:tab pos="685800" algn="l"/>
              </a:tabLst>
            </a:pPr>
            <a:r>
              <a:rPr lang="en-US" sz="2200" dirty="0">
                <a:effectLst/>
                <a:ea typeface="Times New Roman" panose="02020603050405020304" pitchFamily="18" charset="0"/>
              </a:rPr>
              <a:t>The loan amount to be repaid </a:t>
            </a:r>
            <a:r>
              <a:rPr lang="en-US" sz="2200" u="sng" dirty="0">
                <a:effectLst/>
                <a:ea typeface="Times New Roman" panose="02020603050405020304" pitchFamily="18" charset="0"/>
              </a:rPr>
              <a:t>decreases by a percentage 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for each year that the borrow remains in the home and complies with the terms of the loan. </a:t>
            </a:r>
          </a:p>
          <a:p>
            <a:pPr lvl="2">
              <a:spcBef>
                <a:spcPts val="0"/>
              </a:spcBef>
              <a:spcAft>
                <a:spcPts val="0"/>
              </a:spcAft>
              <a:tabLst>
                <a:tab pos="457200" algn="l"/>
                <a:tab pos="914400" algn="l"/>
              </a:tabLst>
            </a:pPr>
            <a:r>
              <a:rPr lang="en-US" sz="2200" b="1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ea typeface="Times New Roman" panose="02020603050405020304" pitchFamily="18" charset="0"/>
              </a:rPr>
              <a:t>Example</a:t>
            </a:r>
            <a:r>
              <a:rPr lang="en-US" sz="22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ea typeface="Times New Roman" panose="02020603050405020304" pitchFamily="18" charset="0"/>
              </a:rPr>
              <a:t>: the borrower sells the home or fails to comply with the terms of the loan, the full loan amount could be due based on the following schedule: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r>
              <a:rPr lang="en-US" sz="20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Before or within one year 		100% of the debt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r>
              <a:rPr lang="en-US" sz="20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Between one to two years		80% of the debt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r>
              <a:rPr lang="en-US" sz="20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Between two to three years 	60% of the debt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r>
              <a:rPr lang="en-US" sz="20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Between three to four years 	40% of the debt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r>
              <a:rPr lang="en-US" sz="20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Between four to five years		20% of the debt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r>
              <a:rPr lang="en-US" sz="20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After five years 			0% of the debt 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616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F0FFC-3B56-414D-B86E-E46DC60E6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854075"/>
          </a:xfrm>
        </p:spPr>
        <p:txBody>
          <a:bodyPr/>
          <a:lstStyle/>
          <a:p>
            <a:r>
              <a:rPr lang="en-US" sz="3200" b="1" kern="0" dirty="0">
                <a:effectLst/>
                <a:ea typeface="Times New Roman" panose="02020603050405020304" pitchFamily="18" charset="0"/>
              </a:rPr>
              <a:t>DPA Structure</a:t>
            </a:r>
            <a:br>
              <a:rPr lang="en-US" sz="3200" b="1" kern="0" dirty="0">
                <a:effectLst/>
                <a:ea typeface="Times New Roman" panose="02020603050405020304" pitchFamily="18" charset="0"/>
              </a:rPr>
            </a:br>
            <a:br>
              <a:rPr lang="en-US" sz="3200" b="1" kern="0" dirty="0">
                <a:effectLst/>
                <a:ea typeface="Times New Roman" panose="02020603050405020304" pitchFamily="18" charset="0"/>
              </a:rPr>
            </a:b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F9A54-A3EF-44D4-AFBB-DD615DD73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8534400" cy="468971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  <a:tab pos="685800" algn="l"/>
              </a:tabLst>
            </a:pPr>
            <a:r>
              <a:rPr lang="en-US" sz="2400" b="1" dirty="0">
                <a:effectLst/>
                <a:ea typeface="Times New Roman" panose="02020603050405020304" pitchFamily="18" charset="0"/>
              </a:rPr>
              <a:t>A forgivable loan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(i.e. second mortgage or deed of trust)</a:t>
            </a:r>
          </a:p>
          <a:p>
            <a:pPr lvl="1">
              <a:spcBef>
                <a:spcPts val="0"/>
              </a:spcBef>
              <a:spcAft>
                <a:spcPts val="0"/>
              </a:spcAft>
              <a:tabLst>
                <a:tab pos="457200" algn="l"/>
                <a:tab pos="685800" algn="l"/>
              </a:tabLst>
            </a:pPr>
            <a:r>
              <a:rPr lang="en-US" b="1" dirty="0">
                <a:effectLst/>
                <a:ea typeface="Times New Roman" panose="02020603050405020304" pitchFamily="18" charset="0"/>
              </a:rPr>
              <a:t>Pros</a:t>
            </a:r>
            <a:r>
              <a:rPr lang="en-US" dirty="0">
                <a:effectLst/>
                <a:ea typeface="Times New Roman" panose="02020603050405020304" pitchFamily="18" charset="0"/>
              </a:rPr>
              <a:t>:  the TDHEs funding is secured by the property</a:t>
            </a:r>
          </a:p>
          <a:p>
            <a:pPr lvl="1">
              <a:spcBef>
                <a:spcPts val="0"/>
              </a:spcBef>
              <a:spcAft>
                <a:spcPts val="0"/>
              </a:spcAft>
              <a:tabLst>
                <a:tab pos="457200" algn="l"/>
                <a:tab pos="685800" algn="l"/>
              </a:tabLst>
            </a:pPr>
            <a:r>
              <a:rPr lang="en-US" b="1" dirty="0">
                <a:effectLst/>
                <a:ea typeface="Times New Roman" panose="02020603050405020304" pitchFamily="18" charset="0"/>
              </a:rPr>
              <a:t>Cons</a:t>
            </a:r>
            <a:r>
              <a:rPr lang="en-US" dirty="0">
                <a:effectLst/>
                <a:ea typeface="Times New Roman" panose="02020603050405020304" pitchFamily="18" charset="0"/>
              </a:rPr>
              <a:t>: </a:t>
            </a:r>
          </a:p>
          <a:p>
            <a:pPr lvl="2"/>
            <a:r>
              <a:rPr lang="en-US" dirty="0"/>
              <a:t>Might require BIA approval; </a:t>
            </a:r>
          </a:p>
          <a:p>
            <a:pPr lvl="2"/>
            <a:r>
              <a:rPr lang="en-US" dirty="0"/>
              <a:t>Requires leases and subleases; </a:t>
            </a:r>
          </a:p>
          <a:p>
            <a:pPr lvl="2"/>
            <a:r>
              <a:rPr lang="en-US" dirty="0"/>
              <a:t>Must be recorded; </a:t>
            </a:r>
          </a:p>
          <a:p>
            <a:pPr lvl="2"/>
            <a:r>
              <a:rPr lang="en-US" dirty="0"/>
              <a:t>Foreclosure is the only remedy</a:t>
            </a:r>
          </a:p>
          <a:p>
            <a:pPr lvl="2"/>
            <a:r>
              <a:rPr lang="en-US" dirty="0"/>
              <a:t>A first mortgage (e.g. the primary loan) would have priority in a foreclosure proceeding</a:t>
            </a:r>
          </a:p>
          <a:p>
            <a:pPr lvl="2"/>
            <a:r>
              <a:rPr lang="en-US" dirty="0"/>
              <a:t>The foreclosure process is tedious, lengthy, and time consuming—Often takes at least 120 days; and</a:t>
            </a:r>
          </a:p>
          <a:p>
            <a:pPr lvl="2"/>
            <a:r>
              <a:rPr lang="en-US" dirty="0"/>
              <a:t>May be prohibited in certain states.</a:t>
            </a:r>
          </a:p>
          <a:p>
            <a:pPr>
              <a:spcAft>
                <a:spcPts val="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46155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F0FFC-3B56-414D-B86E-E46DC60E6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854075"/>
          </a:xfrm>
        </p:spPr>
        <p:txBody>
          <a:bodyPr/>
          <a:lstStyle/>
          <a:p>
            <a:r>
              <a:rPr lang="en-US" sz="3200" b="1" kern="0" dirty="0">
                <a:effectLst/>
                <a:ea typeface="Times New Roman" panose="02020603050405020304" pitchFamily="18" charset="0"/>
              </a:rPr>
              <a:t>DPA Documents</a:t>
            </a:r>
            <a:br>
              <a:rPr lang="en-US" sz="3200" b="1" kern="0" dirty="0">
                <a:effectLst/>
                <a:ea typeface="Times New Roman" panose="02020603050405020304" pitchFamily="18" charset="0"/>
              </a:rPr>
            </a:br>
            <a:br>
              <a:rPr lang="en-US" sz="3200" b="1" kern="0" dirty="0">
                <a:effectLst/>
                <a:ea typeface="Times New Roman" panose="02020603050405020304" pitchFamily="18" charset="0"/>
              </a:rPr>
            </a:b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F9A54-A3EF-44D4-AFBB-DD615DD73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1646237"/>
            <a:ext cx="7429500" cy="422116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Documents needed for a DPA program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DPA Program Policy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Loan agreement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Mortgage/Deed of trust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Promissory Note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Right of First to Option to Purchase Agreement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Primary residence affidavit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Escrow instructions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20821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F788-221A-428D-9640-968945C3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84238"/>
            <a:ext cx="8229600" cy="930275"/>
          </a:xfrm>
        </p:spPr>
        <p:txBody>
          <a:bodyPr/>
          <a:lstStyle/>
          <a:p>
            <a:r>
              <a:rPr lang="en-US" sz="2800" b="1" kern="0" dirty="0">
                <a:effectLst/>
                <a:ea typeface="Times New Roman" panose="02020603050405020304" pitchFamily="18" charset="0"/>
              </a:rPr>
              <a:t>Suggestions of Things to Cover in a DPA Policy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C954-D0E0-47D9-AFCF-A68F5C48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1981200"/>
            <a:ext cx="8763000" cy="4221162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The process for applications, waitlists, and selection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The maximum amount of assistance to be provided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Any eligibility requirements for the borrower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300" b="1" dirty="0">
                <a:effectLst/>
                <a:ea typeface="Times New Roman" panose="02020603050405020304" pitchFamily="18" charset="0"/>
              </a:rPr>
              <a:t>Who Is Eligible</a:t>
            </a:r>
            <a:r>
              <a:rPr lang="en-US" sz="2300" dirty="0">
                <a:effectLst/>
                <a:ea typeface="Times New Roman" panose="02020603050405020304" pitchFamily="18" charset="0"/>
              </a:rPr>
              <a:t>:  Only tribal members?  All Native Americans/Alaska Natives? Only first-time homebuyers?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300" b="1" dirty="0">
                <a:effectLst/>
                <a:ea typeface="Times New Roman" panose="02020603050405020304" pitchFamily="18" charset="0"/>
              </a:rPr>
              <a:t>Any Finance Eligibility Requirements</a:t>
            </a:r>
            <a:r>
              <a:rPr lang="en-US" sz="2300" dirty="0">
                <a:effectLst/>
                <a:ea typeface="Times New Roman" panose="02020603050405020304" pitchFamily="18" charset="0"/>
              </a:rPr>
              <a:t>: E.g., annual income requirements; job requirements; a minimum credit score;</a:t>
            </a:r>
            <a:r>
              <a:rPr lang="en-US" sz="2300" dirty="0">
                <a:ea typeface="Times New Roman" panose="02020603050405020304" pitchFamily="18" charset="0"/>
              </a:rPr>
              <a:t> credit counseling,</a:t>
            </a:r>
            <a:r>
              <a:rPr lang="en-US" sz="2300" dirty="0">
                <a:effectLst/>
                <a:ea typeface="Times New Roman" panose="02020603050405020304" pitchFamily="18" charset="0"/>
              </a:rPr>
              <a:t> etc.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2835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F788-221A-428D-9640-968945C3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50925"/>
            <a:ext cx="8229600" cy="930275"/>
          </a:xfrm>
        </p:spPr>
        <p:txBody>
          <a:bodyPr/>
          <a:lstStyle/>
          <a:p>
            <a:r>
              <a:rPr lang="en-US" sz="2800" b="1" kern="0" dirty="0">
                <a:effectLst/>
                <a:ea typeface="Times New Roman" panose="02020603050405020304" pitchFamily="18" charset="0"/>
              </a:rPr>
              <a:t>Suggestions of Things to Cover in a DPA Policy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C954-D0E0-47D9-AFCF-A68F5C48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1981200"/>
            <a:ext cx="8763000" cy="4428517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100" dirty="0">
                <a:effectLst/>
                <a:ea typeface="Times New Roman" panose="02020603050405020304" pitchFamily="18" charset="0"/>
              </a:rPr>
              <a:t>Whether the TDHE will conduct a background check and credit check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100" dirty="0">
                <a:effectLst/>
                <a:ea typeface="Times New Roman" panose="02020603050405020304" pitchFamily="18" charset="0"/>
              </a:rPr>
              <a:t>Types of homes to be covered:  stick built homes, construction loans, manufactured homes, etc.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100" dirty="0">
                <a:effectLst/>
                <a:ea typeface="Times New Roman" panose="02020603050405020304" pitchFamily="18" charset="0"/>
              </a:rPr>
              <a:t>The geographic areas in which the TDHE will provide assistance.  </a:t>
            </a:r>
            <a:endParaRPr lang="en-US" sz="2100" dirty="0"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100" dirty="0">
                <a:effectLst/>
                <a:ea typeface="Times New Roman" panose="02020603050405020304" pitchFamily="18" charset="0"/>
              </a:rPr>
              <a:t>Some examples: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100" dirty="0">
                <a:effectLst/>
                <a:ea typeface="Times New Roman" panose="02020603050405020304" pitchFamily="18" charset="0"/>
              </a:rPr>
              <a:t>Only on the tribe's reservation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100" dirty="0">
                <a:effectLst/>
                <a:ea typeface="Times New Roman" panose="02020603050405020304" pitchFamily="18" charset="0"/>
              </a:rPr>
              <a:t>Within 100 miles of the reservation or within a certain county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100" dirty="0">
                <a:effectLst/>
                <a:ea typeface="Times New Roman" panose="02020603050405020304" pitchFamily="18" charset="0"/>
              </a:rPr>
              <a:t>Within the state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100" dirty="0">
                <a:effectLst/>
                <a:ea typeface="Times New Roman" panose="02020603050405020304" pitchFamily="18" charset="0"/>
              </a:rPr>
              <a:t>Anywhere in the U.S.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100" dirty="0">
                <a:effectLst/>
                <a:ea typeface="Times New Roman" panose="02020603050405020304" pitchFamily="18" charset="0"/>
              </a:rPr>
              <a:t>Anywhere in the U.S.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5104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F788-221A-428D-9640-968945C3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30275"/>
          </a:xfrm>
        </p:spPr>
        <p:txBody>
          <a:bodyPr/>
          <a:lstStyle/>
          <a:p>
            <a:r>
              <a:rPr lang="en-US" sz="2400" b="1" kern="0" dirty="0">
                <a:effectLst/>
                <a:ea typeface="Times New Roman" panose="02020603050405020304" pitchFamily="18" charset="0"/>
              </a:rPr>
              <a:t>Loan Agreement/Promissory Note</a:t>
            </a:r>
            <a:b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C954-D0E0-47D9-AFCF-A68F5C48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93838"/>
            <a:ext cx="8763000" cy="4525962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100" b="1" dirty="0"/>
              <a:t>A Promissory Note: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dirty="0"/>
              <a:t>Is a legally binding, unconditional written promise by the borrower to repay a loan to the lender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dirty="0"/>
              <a:t>Sets out the date of repayment, interest rate, repayment schedule, and other terms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dirty="0"/>
              <a:t>Should specifically state that the Note is secured by a mortgage/deed of trust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100" b="1" dirty="0"/>
              <a:t>Loan Agreement 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dirty="0"/>
              <a:t>Is similar to a Note, but more detailed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dirty="0"/>
              <a:t>Is a contract between a borrower and a lender that specifies what each party has agreed to.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dirty="0"/>
              <a:t>Sets out more specific terms than a Note on the date of repayment, interest rate, repayment schedule, and other terms</a:t>
            </a:r>
          </a:p>
          <a:p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946708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F788-221A-428D-9640-968945C3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677862"/>
            <a:ext cx="8229600" cy="930275"/>
          </a:xfrm>
        </p:spPr>
        <p:txBody>
          <a:bodyPr/>
          <a:lstStyle/>
          <a:p>
            <a:r>
              <a:rPr lang="en-US" sz="2400" b="1" kern="0" dirty="0">
                <a:effectLst/>
                <a:ea typeface="Times New Roman" panose="02020603050405020304" pitchFamily="18" charset="0"/>
              </a:rPr>
              <a:t>Mortgage/Deed of Trust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C954-D0E0-47D9-AFCF-A68F5C48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98" y="1524000"/>
            <a:ext cx="8763000" cy="4221162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200" b="1" dirty="0">
                <a:effectLst/>
                <a:ea typeface="Times New Roman" panose="02020603050405020304" pitchFamily="18" charset="0"/>
              </a:rPr>
              <a:t>A Mortgage/Deed of Trust: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100" dirty="0">
                <a:effectLst/>
                <a:ea typeface="Times New Roman" panose="02020603050405020304" pitchFamily="18" charset="0"/>
              </a:rPr>
              <a:t>Secures the loan for purchasing/constructing a home through a lien on the property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100" dirty="0">
                <a:effectLst/>
                <a:ea typeface="Times New Roman" panose="02020603050405020304" pitchFamily="18" charset="0"/>
              </a:rPr>
              <a:t>Describes the borrower's obligations and responsibilities, including but not limited to any repayment obligation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200" b="1" dirty="0">
                <a:effectLst/>
                <a:ea typeface="Times New Roman" panose="02020603050405020304" pitchFamily="18" charset="0"/>
              </a:rPr>
              <a:t>Mortgage vs Deed of Trust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: depends on state/tribal law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100" b="1" dirty="0">
                <a:effectLst/>
                <a:ea typeface="Times New Roman" panose="02020603050405020304" pitchFamily="18" charset="0"/>
              </a:rPr>
              <a:t>Mortgage</a:t>
            </a:r>
            <a:r>
              <a:rPr lang="en-US" sz="2100" dirty="0">
                <a:effectLst/>
                <a:ea typeface="Times New Roman" panose="02020603050405020304" pitchFamily="18" charset="0"/>
              </a:rPr>
              <a:t>: between lender and borrower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r>
              <a:rPr lang="en-US" sz="21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ea typeface="Times New Roman" panose="02020603050405020304" pitchFamily="18" charset="0"/>
              </a:rPr>
              <a:t>Mortgages usually go through a judicial foreclosure process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100" b="1" dirty="0">
                <a:effectLst/>
                <a:ea typeface="Times New Roman" panose="02020603050405020304" pitchFamily="18" charset="0"/>
              </a:rPr>
              <a:t>Deed of trust</a:t>
            </a:r>
            <a:r>
              <a:rPr lang="en-US" sz="2100" dirty="0">
                <a:effectLst/>
                <a:ea typeface="Times New Roman" panose="02020603050405020304" pitchFamily="18" charset="0"/>
              </a:rPr>
              <a:t>: between lender, borrower, and trustee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r>
              <a:rPr lang="en-US" sz="21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ea typeface="Times New Roman" panose="02020603050405020304" pitchFamily="18" charset="0"/>
              </a:rPr>
              <a:t>Deeds of trust usually go through a non-judicial foreclosure process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340909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F788-221A-428D-9640-968945C3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677862"/>
            <a:ext cx="8229600" cy="930275"/>
          </a:xfrm>
        </p:spPr>
        <p:txBody>
          <a:bodyPr/>
          <a:lstStyle/>
          <a:p>
            <a:r>
              <a:rPr lang="en-US" sz="2400" b="1" kern="0" dirty="0">
                <a:effectLst/>
                <a:ea typeface="Times New Roman" panose="02020603050405020304" pitchFamily="18" charset="0"/>
              </a:rPr>
              <a:t>Mortgage/Deed of Trust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C954-D0E0-47D9-AFCF-A68F5C48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1524000"/>
            <a:ext cx="8763000" cy="4221162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100" b="1" dirty="0">
                <a:effectLst/>
                <a:ea typeface="Times New Roman" panose="02020603050405020304" pitchFamily="18" charset="0"/>
              </a:rPr>
              <a:t>Mortgages/Deeds of Trust </a:t>
            </a:r>
            <a:r>
              <a:rPr lang="en-US" sz="2100" dirty="0">
                <a:effectLst/>
                <a:ea typeface="Times New Roman" panose="02020603050405020304" pitchFamily="18" charset="0"/>
              </a:rPr>
              <a:t>must be recorded to secure the loan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Mortgages on state lands are recorded in County Recording offices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Leases and leasehold mortgages of trust land must be recorded with the Bureau of Indian Affairs (BIA) Division of Land Titles and Records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r>
              <a:rPr lang="en-US" sz="20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ea typeface="Times New Roman" panose="02020603050405020304" pitchFamily="18" charset="0"/>
                <a:hlinkClick r:id="rId2"/>
              </a:rPr>
              <a:t>https://www.bia.gov/bia/ots/dltr</a:t>
            </a:r>
            <a:r>
              <a:rPr lang="en-US" sz="20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ea typeface="Times New Roman" panose="02020603050405020304" pitchFamily="18" charset="0"/>
              </a:rPr>
              <a:t> 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The process of obtaining a title status report and recording documents can take a long time, so plan ahead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100" b="1" dirty="0">
                <a:effectLst/>
                <a:ea typeface="Times New Roman" panose="02020603050405020304" pitchFamily="18" charset="0"/>
              </a:rPr>
              <a:t>Types of security interests: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Mortgage: for land that the borrower would own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Leasehold mortgage:  for property on trust land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r>
              <a:rPr lang="en-US" sz="20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ea typeface="Times New Roman" panose="02020603050405020304" pitchFamily="18" charset="0"/>
              </a:rPr>
              <a:t>Requires a lease between the tribe/TDHE and the borrower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r>
              <a:rPr lang="en-US" sz="20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ea typeface="Times New Roman" panose="02020603050405020304" pitchFamily="18" charset="0"/>
              </a:rPr>
              <a:t>The lease itself would be the security for the loan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274632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F788-221A-428D-9640-968945C3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677862"/>
            <a:ext cx="8229600" cy="930275"/>
          </a:xfrm>
        </p:spPr>
        <p:txBody>
          <a:bodyPr/>
          <a:lstStyle/>
          <a:p>
            <a:r>
              <a:rPr lang="en-US" sz="2400" b="1" kern="0" dirty="0">
                <a:effectLst/>
                <a:ea typeface="Times New Roman" panose="02020603050405020304" pitchFamily="18" charset="0"/>
              </a:rPr>
              <a:t>Mortgage/Deed of Trust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C954-D0E0-47D9-AFCF-A68F5C48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487" y="1752600"/>
            <a:ext cx="8763000" cy="4221162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800" b="1" dirty="0"/>
              <a:t>Leases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400" dirty="0"/>
              <a:t>Tribal lease directly with homebuyer; or 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400" dirty="0"/>
              <a:t>Tribal master lease with TDHE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r>
              <a:rPr lang="en-US" sz="2400" dirty="0"/>
              <a:t>TDHE then has sublease with homebuyer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400" dirty="0"/>
              <a:t>Lease terms:  lenders usually require a lease to extend for at least the length of the mortgage (i.e. +30 years)</a:t>
            </a:r>
          </a:p>
        </p:txBody>
      </p:sp>
    </p:spTree>
    <p:extLst>
      <p:ext uri="{BB962C8B-B14F-4D97-AF65-F5344CB8AC3E}">
        <p14:creationId xmlns:p14="http://schemas.microsoft.com/office/powerpoint/2010/main" val="2557862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26CC9-11E6-417C-931B-7351A5FE2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591" y="805774"/>
            <a:ext cx="8229600" cy="1738313"/>
          </a:xfrm>
        </p:spPr>
        <p:txBody>
          <a:bodyPr/>
          <a:lstStyle/>
          <a:p>
            <a:r>
              <a:rPr lang="en-US" sz="3200" b="1" dirty="0"/>
              <a:t>Homebuyer Assistance:  Down Payment Assistance and Mortgage Loan Programs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7356C-E41C-42C2-BB06-75C706797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25" y="2667000"/>
            <a:ext cx="8439150" cy="3352800"/>
          </a:xfrm>
        </p:spPr>
        <p:txBody>
          <a:bodyPr/>
          <a:lstStyle/>
          <a:p>
            <a:r>
              <a:rPr lang="en-US" sz="2800" dirty="0"/>
              <a:t>Topics covered: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Overview of home loans and barriers to homeownership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Overview of down payment assistance (DPA) loan programs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Typical documents for these programs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Examples of how DPA programs are structured and why.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DPA issues and ideas for troubleshooting them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dirty="0">
                <a:ea typeface="Times New Roman" panose="02020603050405020304" pitchFamily="18" charset="0"/>
              </a:rPr>
              <a:t>Mortgage loan programs and issues involved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476056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F788-221A-428D-9640-968945C3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822325"/>
            <a:ext cx="8229600" cy="930275"/>
          </a:xfrm>
        </p:spPr>
        <p:txBody>
          <a:bodyPr/>
          <a:lstStyle/>
          <a:p>
            <a:r>
              <a:rPr lang="en-US" sz="2800" b="1" kern="0" dirty="0">
                <a:effectLst/>
                <a:ea typeface="Times New Roman" panose="02020603050405020304" pitchFamily="18" charset="0"/>
              </a:rPr>
              <a:t>Mortgage/Deed of Trust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C954-D0E0-47D9-AFCF-A68F5C48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752600"/>
            <a:ext cx="8763000" cy="4221162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dirty="0"/>
              <a:t>Tribal approval for leasehold mortgages on trust land: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300" dirty="0"/>
              <a:t>The tribe must approve the master lease and subleases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300" dirty="0"/>
              <a:t>The tribe must also approve a leasehold mortgage of trust land</a:t>
            </a:r>
            <a:endParaRPr lang="en-US" sz="2300" dirty="0">
              <a:effectLst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BIA Approval for leasehold mortgages on trust land: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300" dirty="0">
                <a:effectLst/>
                <a:ea typeface="Times New Roman" panose="02020603050405020304" pitchFamily="18" charset="0"/>
              </a:rPr>
              <a:t>The BIA must approve the leases and possibly the subleases (</a:t>
            </a:r>
            <a:r>
              <a:rPr lang="en-US" sz="2300" i="1" dirty="0">
                <a:effectLst/>
                <a:ea typeface="Times New Roman" panose="02020603050405020304" pitchFamily="18" charset="0"/>
              </a:rPr>
              <a:t>Depends on what the master lease says</a:t>
            </a:r>
            <a:r>
              <a:rPr lang="en-US" sz="2300" dirty="0">
                <a:effectLst/>
                <a:ea typeface="Times New Roman" panose="02020603050405020304" pitchFamily="18" charset="0"/>
              </a:rPr>
              <a:t>)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300" dirty="0">
                <a:effectLst/>
                <a:ea typeface="Times New Roman" panose="02020603050405020304" pitchFamily="18" charset="0"/>
              </a:rPr>
              <a:t>BIA must approve the leasehold mortgages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300" dirty="0">
                <a:effectLst/>
                <a:ea typeface="Times New Roman" panose="02020603050405020304" pitchFamily="18" charset="0"/>
              </a:rPr>
              <a:t>If the Tribe has a HEARTH Act ordinance, BIA approval of leases is not needed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9653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F788-221A-428D-9640-968945C3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677862"/>
            <a:ext cx="8229600" cy="930275"/>
          </a:xfrm>
        </p:spPr>
        <p:txBody>
          <a:bodyPr/>
          <a:lstStyle/>
          <a:p>
            <a:r>
              <a:rPr lang="en-US" sz="2800" b="1" kern="0" dirty="0">
                <a:effectLst/>
                <a:ea typeface="Times New Roman" panose="02020603050405020304" pitchFamily="18" charset="0"/>
              </a:rPr>
              <a:t>Primary Residence Affidavit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C954-D0E0-47D9-AFCF-A68F5C48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752600"/>
            <a:ext cx="8763000" cy="4221162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800" dirty="0"/>
              <a:t>Affirmation and Acknowledgement of Use of Premises as Primary Residence ("Primary Residence Affidavit")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400" dirty="0"/>
              <a:t>States the borrower's obligation to use the premises as their primary residence for the term of the loan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400" dirty="0"/>
              <a:t>Prevents borrowers from using a tribal grant to flip a home or rent it out for profit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400" dirty="0"/>
              <a:t>Ensures that the home is used by a tribal member or other eligible borrower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2659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F788-221A-428D-9640-968945C3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838200"/>
            <a:ext cx="8229600" cy="930275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1200"/>
              </a:spcAft>
              <a:tabLst>
                <a:tab pos="274320" algn="l"/>
                <a:tab pos="457200" algn="l"/>
              </a:tabLst>
            </a:pPr>
            <a:r>
              <a:rPr lang="en-US" sz="3200" b="1" dirty="0"/>
              <a:t>Useful Life Restrictions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C954-D0E0-47D9-AFCF-A68F5C48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98638"/>
            <a:ext cx="8763000" cy="4221162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dirty="0"/>
              <a:t>NAHASDA requires binding commitments that the property will remain affordable for the "useful life" of the home (NAHASDA 205(a)(2), § 24 CFR 1000.142, § 24 CFR 1000.144)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dirty="0"/>
              <a:t>If a TDHE uses NAHASDA funds for DPA, they should require the homebuyer to execute a useful life binding commitment: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400" dirty="0"/>
              <a:t>Provides that, for the useful life, the homebuyer can only sell/convey the home to a low-income Indian family, or to a family member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400" dirty="0"/>
              <a:t>If the homebuyer sells to someone over income or a non-Indian, they must repay a portion of the down payment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8346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F788-221A-428D-9640-968945C3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30275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1200"/>
              </a:spcAft>
              <a:tabLst>
                <a:tab pos="274320" algn="l"/>
                <a:tab pos="457200" algn="l"/>
              </a:tabLst>
            </a:pPr>
            <a:r>
              <a:rPr lang="en-US" sz="3200" b="1" kern="0" dirty="0">
                <a:effectLst/>
                <a:ea typeface="Times New Roman" panose="02020603050405020304" pitchFamily="18" charset="0"/>
              </a:rPr>
              <a:t>Right of First to Option to </a:t>
            </a:r>
            <a:br>
              <a:rPr lang="en-US" sz="3200" b="1" kern="0" dirty="0">
                <a:effectLst/>
                <a:ea typeface="Times New Roman" panose="02020603050405020304" pitchFamily="18" charset="0"/>
              </a:rPr>
            </a:br>
            <a:r>
              <a:rPr lang="en-US" sz="3200" b="1" kern="0" dirty="0">
                <a:effectLst/>
                <a:ea typeface="Times New Roman" panose="02020603050405020304" pitchFamily="18" charset="0"/>
              </a:rPr>
              <a:t>Purchase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C954-D0E0-47D9-AFCF-A68F5C48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2286000"/>
            <a:ext cx="8763000" cy="4221162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800" dirty="0"/>
              <a:t>Right of First to Option to Purchase Agreement: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400" dirty="0"/>
              <a:t>If the borrower sells the home, this agreement grants the TDHE the right to have the first option to purchase the home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400" dirty="0"/>
              <a:t>Allows the TDHE the option to keep the property as an asset of the tribe or a tribal member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400" dirty="0"/>
              <a:t>The TDHE can purchase the property and then sell it to another tribal member, or use it as a rental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4616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F788-221A-428D-9640-968945C3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35062"/>
            <a:ext cx="8229600" cy="93027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tabLst>
                <a:tab pos="274320" algn="l"/>
                <a:tab pos="457200" algn="l"/>
              </a:tabLst>
            </a:pPr>
            <a:r>
              <a:rPr lang="en-US" sz="3200" b="1" dirty="0"/>
              <a:t>Escrow instruction</a:t>
            </a:r>
            <a:b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kern="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C954-D0E0-47D9-AFCF-A68F5C48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14300" y="1752600"/>
            <a:ext cx="8763000" cy="4221162"/>
          </a:xfrm>
        </p:spPr>
        <p:txBody>
          <a:bodyPr/>
          <a:lstStyle/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400" dirty="0"/>
              <a:t>Home loans are usually transferred through an escrow agent/title company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r>
              <a:rPr lang="en-US" sz="2400" dirty="0"/>
              <a:t>E.g., a TDHE transfers the DPA to the escrow agent, who then transfers it to the seller on the closing date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400" b="1" dirty="0"/>
              <a:t>Escrow instructions 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r>
              <a:rPr lang="en-US" sz="2400" dirty="0"/>
              <a:t>Describes how, when, and to whom the loan funds will be transferred 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r>
              <a:rPr lang="en-US" sz="2400" dirty="0"/>
              <a:t>Provides that the escrow agent/title company shall not transfer funds to the seller until all conditions are met by the closing date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906226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F788-221A-428D-9640-968945C3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39699"/>
            <a:ext cx="8229600" cy="93027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tabLst>
                <a:tab pos="274320" algn="l"/>
                <a:tab pos="457200" algn="l"/>
              </a:tabLst>
            </a:pPr>
            <a:r>
              <a:rPr lang="en-US" sz="2800" b="1" dirty="0"/>
              <a:t>Issues Related to Mortgage/Deed of Trust </a:t>
            </a:r>
            <a:b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kern="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C954-D0E0-47D9-AFCF-A68F5C48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1671199"/>
            <a:ext cx="8763000" cy="4221162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0"/>
              </a:spcAft>
              <a:tabLst>
                <a:tab pos="457200" algn="l"/>
                <a:tab pos="640080" algn="l"/>
              </a:tabLst>
            </a:pPr>
            <a:r>
              <a:rPr lang="en-US" dirty="0"/>
              <a:t>Issues related to mortgage/deed of trust and enforcement in event of default.</a:t>
            </a:r>
          </a:p>
          <a:p>
            <a:pPr lvl="2">
              <a:spcBef>
                <a:spcPts val="0"/>
              </a:spcBef>
              <a:spcAft>
                <a:spcPts val="0"/>
              </a:spcAft>
              <a:tabLst>
                <a:tab pos="457200" algn="l"/>
                <a:tab pos="685800" algn="l"/>
              </a:tabLst>
            </a:pPr>
            <a:r>
              <a:rPr lang="en-US" sz="2400" dirty="0"/>
              <a:t>DPA usually structured as a second mortgage </a:t>
            </a:r>
          </a:p>
          <a:p>
            <a:pPr lvl="2">
              <a:spcBef>
                <a:spcPts val="0"/>
              </a:spcBef>
              <a:spcAft>
                <a:spcPts val="0"/>
              </a:spcAft>
              <a:tabLst>
                <a:tab pos="457200" algn="l"/>
                <a:tab pos="685800" algn="l"/>
              </a:tabLst>
            </a:pPr>
            <a:r>
              <a:rPr lang="en-US" sz="2400" dirty="0"/>
              <a:t>Mortgages/deeds of trust are usually structured as a nonrecourse loan</a:t>
            </a:r>
          </a:p>
          <a:p>
            <a:pPr lvl="3">
              <a:spcBef>
                <a:spcPts val="0"/>
              </a:spcBef>
              <a:spcAft>
                <a:spcPts val="0"/>
              </a:spcAft>
              <a:tabLst>
                <a:tab pos="457200" algn="l"/>
                <a:tab pos="914400" algn="l"/>
              </a:tabLst>
            </a:pPr>
            <a:r>
              <a:rPr lang="en-US" sz="2400" dirty="0"/>
              <a:t>Nonrecourse loan:  if the borrower defaults, the only remedy is foreclosure</a:t>
            </a:r>
          </a:p>
          <a:p>
            <a:pPr lvl="1">
              <a:spcBef>
                <a:spcPts val="0"/>
              </a:spcBef>
              <a:spcAft>
                <a:spcPts val="0"/>
              </a:spcAft>
              <a:tabLst>
                <a:tab pos="457200" algn="l"/>
                <a:tab pos="640080" algn="l"/>
              </a:tabLst>
            </a:pPr>
            <a:r>
              <a:rPr lang="en-US" dirty="0"/>
              <a:t>Default Examples:</a:t>
            </a:r>
          </a:p>
          <a:p>
            <a:pPr lvl="2">
              <a:spcBef>
                <a:spcPts val="0"/>
              </a:spcBef>
              <a:spcAft>
                <a:spcPts val="0"/>
              </a:spcAft>
              <a:tabLst>
                <a:tab pos="457200" algn="l"/>
                <a:tab pos="685800" algn="l"/>
              </a:tabLst>
            </a:pPr>
            <a:r>
              <a:rPr lang="en-US" sz="2400" dirty="0"/>
              <a:t>Failing to use the house as a primary residence</a:t>
            </a:r>
          </a:p>
          <a:p>
            <a:pPr lvl="2">
              <a:spcBef>
                <a:spcPts val="0"/>
              </a:spcBef>
              <a:spcAft>
                <a:spcPts val="0"/>
              </a:spcAft>
              <a:tabLst>
                <a:tab pos="457200" algn="l"/>
                <a:tab pos="685800" algn="l"/>
              </a:tabLst>
            </a:pPr>
            <a:r>
              <a:rPr lang="en-US" sz="2400" dirty="0"/>
              <a:t>Causing damages to house </a:t>
            </a:r>
          </a:p>
          <a:p>
            <a:pPr lvl="2">
              <a:spcBef>
                <a:spcPts val="0"/>
              </a:spcBef>
              <a:spcAft>
                <a:spcPts val="0"/>
              </a:spcAft>
              <a:tabLst>
                <a:tab pos="457200" algn="l"/>
                <a:tab pos="685800" algn="l"/>
              </a:tabLst>
            </a:pPr>
            <a:r>
              <a:rPr lang="en-US" sz="2400" dirty="0"/>
              <a:t>Failing to keep house insured</a:t>
            </a:r>
          </a:p>
        </p:txBody>
      </p:sp>
    </p:spTree>
    <p:extLst>
      <p:ext uri="{BB962C8B-B14F-4D97-AF65-F5344CB8AC3E}">
        <p14:creationId xmlns:p14="http://schemas.microsoft.com/office/powerpoint/2010/main" val="14667882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F788-221A-428D-9640-968945C3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39699"/>
            <a:ext cx="8229600" cy="93027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tabLst>
                <a:tab pos="274320" algn="l"/>
                <a:tab pos="457200" algn="l"/>
              </a:tabLst>
            </a:pPr>
            <a:r>
              <a:rPr lang="en-US" sz="2800" b="1" dirty="0"/>
              <a:t>Issues Related to Mortgage/Deed of Trust </a:t>
            </a:r>
            <a:b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kern="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C954-D0E0-47D9-AFCF-A68F5C48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76200" y="1600200"/>
            <a:ext cx="8763000" cy="4221162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dirty="0"/>
              <a:t>Default issues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/>
              <a:t>The primary loan is the first mortgage/lien on the property and has priority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/>
              <a:t>If a borrower defaults on the DPA loan, the only remedy is to start a foreclosure process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/>
              <a:t>Since a TDHE's DPA loan is the second mortgage, the start of the foreclosure process forces the primary lender to also foreclosure; 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/>
              <a:t>Foreclosure proceeds go first to paying off primary loan; there may be no money left over for recovering the TDHE's loan 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r>
              <a:rPr lang="en-US" sz="2200" dirty="0"/>
              <a:t>The TDHE then loses any funds they provided for the DPA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r>
              <a:rPr lang="en-US" sz="2200" dirty="0"/>
              <a:t>A TDHE cannot seek to evict the borrower through a landlord/tenant rental eviction process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2369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F788-221A-428D-9640-968945C3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27125"/>
            <a:ext cx="8229600" cy="93027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tabLst>
                <a:tab pos="274320" algn="l"/>
                <a:tab pos="457200" algn="l"/>
              </a:tabLst>
            </a:pPr>
            <a:r>
              <a:rPr lang="en-US" sz="2800" b="1" dirty="0"/>
              <a:t>Mortgage Due Diligence</a:t>
            </a:r>
            <a:endParaRPr lang="en-US" sz="2800" b="1" kern="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61FBC9-1C83-4646-B4D3-6B57D54814C0}"/>
              </a:ext>
            </a:extLst>
          </p:cNvPr>
          <p:cNvSpPr txBox="1"/>
          <p:nvPr/>
        </p:nvSpPr>
        <p:spPr>
          <a:xfrm>
            <a:off x="304800" y="2286000"/>
            <a:ext cx="83820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tabLst>
                <a:tab pos="457200" algn="l"/>
                <a:tab pos="640080" algn="l"/>
              </a:tabLs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Prior to finalizing loan documents, lenders (and their attorneys) conduct due diligence.</a:t>
            </a:r>
          </a:p>
          <a:p>
            <a:pPr marL="1200150" lvl="2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  <a:tab pos="640080" algn="l"/>
              </a:tabLs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Due diligence is done to make sure that: </a:t>
            </a:r>
          </a:p>
          <a:p>
            <a:pPr marL="1600200" lvl="3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All of the loan numbers add up; </a:t>
            </a:r>
          </a:p>
          <a:p>
            <a:pPr marL="1600200" lvl="3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The legal description is accurate; </a:t>
            </a:r>
          </a:p>
          <a:p>
            <a:pPr marL="1600200" lvl="3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The title is marketable; </a:t>
            </a:r>
          </a:p>
          <a:p>
            <a:pPr marL="1600200" lvl="3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There are no provisions prohibiting a second mortgage; </a:t>
            </a:r>
          </a:p>
          <a:p>
            <a:pPr marL="1600200" lvl="3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There are no provisions detrimental to a TDHE, etc.</a:t>
            </a:r>
          </a:p>
        </p:txBody>
      </p:sp>
    </p:spTree>
    <p:extLst>
      <p:ext uri="{BB962C8B-B14F-4D97-AF65-F5344CB8AC3E}">
        <p14:creationId xmlns:p14="http://schemas.microsoft.com/office/powerpoint/2010/main" val="4211796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F788-221A-428D-9640-968945C3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78197"/>
            <a:ext cx="8229600" cy="77440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tabLst>
                <a:tab pos="274320" algn="l"/>
                <a:tab pos="457200" algn="l"/>
              </a:tabLst>
            </a:pPr>
            <a:r>
              <a:rPr lang="en-US" sz="2800" b="1" dirty="0"/>
              <a:t>Mortgage Due Diligence</a:t>
            </a:r>
            <a:endParaRPr lang="en-US" sz="2400" b="1" kern="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C954-D0E0-47D9-AFCF-A68F5C48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2490144"/>
            <a:ext cx="8724900" cy="3389660"/>
          </a:xfrm>
        </p:spPr>
        <p:txBody>
          <a:bodyPr numCol="2"/>
          <a:lstStyle/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>
                <a:effectLst/>
                <a:ea typeface="Times New Roman" panose="02020603050405020304" pitchFamily="18" charset="0"/>
              </a:rPr>
              <a:t>Purchase and Sale Agreement showing sale price and closing date 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>
                <a:effectLst/>
                <a:ea typeface="Times New Roman" panose="02020603050405020304" pitchFamily="18" charset="0"/>
              </a:rPr>
              <a:t>Title Report 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>
                <a:effectLst/>
                <a:ea typeface="Times New Roman" panose="02020603050405020304" pitchFamily="18" charset="0"/>
              </a:rPr>
              <a:t>Loan Application 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>
                <a:effectLst/>
                <a:ea typeface="Times New Roman" panose="02020603050405020304" pitchFamily="18" charset="0"/>
              </a:rPr>
              <a:t>Closing Disclosure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>
                <a:effectLst/>
                <a:ea typeface="Times New Roman" panose="02020603050405020304" pitchFamily="18" charset="0"/>
              </a:rPr>
              <a:t>Loan Agreement with bank/lender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>
                <a:effectLst/>
                <a:ea typeface="Times New Roman" panose="02020603050405020304" pitchFamily="18" charset="0"/>
              </a:rPr>
              <a:t>Bank's Promissory Note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>
                <a:effectLst/>
                <a:ea typeface="Times New Roman" panose="02020603050405020304" pitchFamily="18" charset="0"/>
              </a:rPr>
              <a:t>Bank's Deed of Trust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>
                <a:effectLst/>
                <a:ea typeface="Times New Roman" panose="02020603050405020304" pitchFamily="18" charset="0"/>
              </a:rPr>
              <a:t>Second mortgage 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>
                <a:effectLst/>
                <a:ea typeface="Times New Roman" panose="02020603050405020304" pitchFamily="18" charset="0"/>
              </a:rPr>
              <a:t>Disclosure statement 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>
                <a:effectLst/>
                <a:ea typeface="Times New Roman" panose="02020603050405020304" pitchFamily="18" charset="0"/>
              </a:rPr>
              <a:t>Escrow instructions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endParaRPr lang="en-US" sz="2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61FBC9-1C83-4646-B4D3-6B57D54814C0}"/>
              </a:ext>
            </a:extLst>
          </p:cNvPr>
          <p:cNvSpPr txBox="1"/>
          <p:nvPr/>
        </p:nvSpPr>
        <p:spPr>
          <a:xfrm>
            <a:off x="571500" y="1890539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Documents that the lender/attorney reviews:</a:t>
            </a:r>
          </a:p>
        </p:txBody>
      </p:sp>
    </p:spTree>
    <p:extLst>
      <p:ext uri="{BB962C8B-B14F-4D97-AF65-F5344CB8AC3E}">
        <p14:creationId xmlns:p14="http://schemas.microsoft.com/office/powerpoint/2010/main" val="5208619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F788-221A-428D-9640-968945C3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3027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tabLst>
                <a:tab pos="274320" algn="l"/>
                <a:tab pos="457200" algn="l"/>
              </a:tabLst>
            </a:pPr>
            <a:r>
              <a:rPr lang="en-US" sz="2800" b="1" dirty="0">
                <a:effectLst/>
                <a:ea typeface="Calibri" panose="020F0502020204030204" pitchFamily="34" charset="0"/>
              </a:rPr>
              <a:t>Down Payment Case Studies </a:t>
            </a:r>
            <a:endParaRPr lang="en-US" b="1" kern="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C954-D0E0-47D9-AFCF-A68F5C48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981200"/>
            <a:ext cx="8763000" cy="2895599"/>
          </a:xfrm>
        </p:spPr>
        <p:txBody>
          <a:bodyPr numCol="1"/>
          <a:lstStyle/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200" dirty="0">
                <a:effectLst/>
                <a:ea typeface="Times New Roman" panose="02020603050405020304" pitchFamily="18" charset="0"/>
              </a:rPr>
              <a:t>"The Down Payment Assistance Program will serve and provide a preference for [XXXX] Tribal members, but may also assist other Indians in the State of Washington, assuming funds are available after Tribal members have been served.“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endParaRPr lang="en-US" sz="2200" dirty="0">
              <a:effectLst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200" dirty="0">
                <a:effectLst/>
                <a:ea typeface="Times New Roman" panose="02020603050405020304" pitchFamily="18" charset="0"/>
              </a:rPr>
              <a:t>"</a:t>
            </a:r>
            <a:r>
              <a:rPr lang="en-US" sz="2200" dirty="0">
                <a:effectLst/>
                <a:ea typeface="Gulim" panose="020B0503020000020004" pitchFamily="34" charset="-127"/>
              </a:rPr>
              <a:t>The TDHE will provide down payment assistance in a maximum amount of $35,000 for each Recipient, provided that this $35,000 is a max. amount per household (i.e. two eligible Tribal members purchasing a home may only receive a total max. amount of $35,000).  Recipients may use the down payment assistance to help with the down payment, closing costs, and/or escrow costs."</a:t>
            </a:r>
            <a:endParaRPr lang="en-US" sz="2200" dirty="0">
              <a:effectLst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4714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26CC9-11E6-417C-931B-7351A5FE2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738313"/>
          </a:xfrm>
        </p:spPr>
        <p:txBody>
          <a:bodyPr/>
          <a:lstStyle/>
          <a:p>
            <a:r>
              <a:rPr lang="en-US" b="1" dirty="0"/>
              <a:t>Tribal Ownership Programs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7356C-E41C-42C2-BB06-75C706797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352800"/>
          </a:xfrm>
        </p:spPr>
        <p:txBody>
          <a:bodyPr/>
          <a:lstStyle/>
          <a:p>
            <a:r>
              <a:rPr lang="en-US" sz="2600" dirty="0"/>
              <a:t>Tribes and Tribally Designated Housing Entities (TDHEs) often create and operate their own mortgage loan or downpayment assistance program</a:t>
            </a:r>
          </a:p>
          <a:p>
            <a:pPr lvl="1"/>
            <a:r>
              <a:rPr lang="en-US" sz="2600" dirty="0"/>
              <a:t>These programs can help tribal members obtain homeownership</a:t>
            </a:r>
          </a:p>
        </p:txBody>
      </p:sp>
    </p:spTree>
    <p:extLst>
      <p:ext uri="{BB962C8B-B14F-4D97-AF65-F5344CB8AC3E}">
        <p14:creationId xmlns:p14="http://schemas.microsoft.com/office/powerpoint/2010/main" val="5647321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F788-221A-428D-9640-968945C3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47746"/>
            <a:ext cx="8229600" cy="93027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tabLst>
                <a:tab pos="274320" algn="l"/>
                <a:tab pos="457200" algn="l"/>
              </a:tabLst>
            </a:pPr>
            <a:r>
              <a:rPr lang="en-US" sz="2800" b="1" dirty="0">
                <a:effectLst/>
                <a:ea typeface="Calibri" panose="020F0502020204030204" pitchFamily="34" charset="0"/>
              </a:rPr>
              <a:t>Down Payment Case Studies </a:t>
            </a:r>
            <a:endParaRPr lang="en-US" b="1" kern="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C954-D0E0-47D9-AFCF-A68F5C48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8763000" cy="2895599"/>
          </a:xfrm>
        </p:spPr>
        <p:txBody>
          <a:bodyPr numCol="1"/>
          <a:lstStyle/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200" dirty="0"/>
              <a:t>"The Down Payment Assistance will be provided in the form of a forgivable loan, secured through a mortgage against the property being purchased."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200" dirty="0"/>
              <a:t>"Property Eligibility Requirements: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100" dirty="0"/>
              <a:t>The property to be purchased will be used as the primary residence of the applicant.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100" dirty="0"/>
              <a:t>The property to be purchased must be located within [XXX] County, [State].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100" dirty="0"/>
              <a:t>The dwelling must be wood-framed, a modular home, or a manufactured home.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100" dirty="0"/>
              <a:t>All homes must be homes in standard condition and must meet the inspection requirements of the lender."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42217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F788-221A-428D-9640-968945C3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3027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tabLst>
                <a:tab pos="274320" algn="l"/>
                <a:tab pos="457200" algn="l"/>
              </a:tabLst>
            </a:pPr>
            <a:r>
              <a:rPr lang="en-US" sz="2800" b="1" dirty="0">
                <a:effectLst/>
                <a:ea typeface="Calibri" panose="020F0502020204030204" pitchFamily="34" charset="0"/>
              </a:rPr>
              <a:t>Down Payment Assistance Case Study</a:t>
            </a:r>
            <a:endParaRPr lang="en-US" b="1" kern="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C954-D0E0-47D9-AFCF-A68F5C48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981200"/>
            <a:ext cx="8534400" cy="4129054"/>
          </a:xfrm>
        </p:spPr>
        <p:txBody>
          <a:bodyPr numCol="1"/>
          <a:lstStyle/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dirty="0"/>
              <a:t>Issues can come up if a borrower fails to comply with the DPA loan terms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dirty="0"/>
              <a:t>Example: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/>
              <a:t>A homebuyer uses DPA to purchase a home in another state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/>
              <a:t>The DPA is a forgivable loan, structured as a second mortgage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/>
              <a:t>The homebuyer rents out their home, in violation of the DPA primary residence requirement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110867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F788-221A-428D-9640-968945C3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762000"/>
            <a:ext cx="8229600" cy="93027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tabLst>
                <a:tab pos="274320" algn="l"/>
                <a:tab pos="457200" algn="l"/>
              </a:tabLst>
            </a:pPr>
            <a:r>
              <a:rPr lang="en-US" sz="2800" b="1" dirty="0">
                <a:effectLst/>
                <a:ea typeface="Calibri" panose="020F0502020204030204" pitchFamily="34" charset="0"/>
              </a:rPr>
              <a:t>Down Payment </a:t>
            </a:r>
            <a:r>
              <a:rPr lang="en-US" sz="2800" b="1" dirty="0">
                <a:ea typeface="Calibri" panose="020F0502020204030204" pitchFamily="34" charset="0"/>
              </a:rPr>
              <a:t>Assistance C</a:t>
            </a:r>
            <a:r>
              <a:rPr lang="en-US" sz="2800" b="1" dirty="0">
                <a:effectLst/>
                <a:ea typeface="Calibri" panose="020F0502020204030204" pitchFamily="34" charset="0"/>
              </a:rPr>
              <a:t>ase Study</a:t>
            </a:r>
            <a:endParaRPr lang="en-US" b="1" kern="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C954-D0E0-47D9-AFCF-A68F5C48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28600" y="1566155"/>
            <a:ext cx="8915400" cy="2895599"/>
          </a:xfrm>
        </p:spPr>
        <p:txBody>
          <a:bodyPr numCol="1"/>
          <a:lstStyle/>
          <a:p>
            <a:pPr marL="914400" lvl="2" indent="0">
              <a:spcBef>
                <a:spcPts val="0"/>
              </a:spcBef>
              <a:spcAft>
                <a:spcPts val="600"/>
              </a:spcAft>
              <a:buNone/>
              <a:tabLst>
                <a:tab pos="457200" algn="l"/>
                <a:tab pos="685800" algn="l"/>
              </a:tabLst>
            </a:pPr>
            <a:r>
              <a:rPr lang="en-US" sz="2400" b="1" dirty="0"/>
              <a:t>Example</a:t>
            </a:r>
            <a:r>
              <a:rPr lang="en-US" sz="2400" dirty="0"/>
              <a:t> (cont.): 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400" dirty="0"/>
              <a:t>Foreclosing on the DPA second mortgage would trigger the primary lender to foreclose, so the TDHE would be unable recoup any of the DPA funds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r>
              <a:rPr lang="en-US" sz="2400" dirty="0"/>
              <a:t>Foreclosing in another state is time-consuming, complicated, and not guaranteed to be successful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400" dirty="0"/>
              <a:t>The TDHE decides to file a breach of contract case in tribal court; the court enters a judgment in the TDHE's favor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r>
              <a:rPr lang="en-US" sz="2400" dirty="0"/>
              <a:t>The TDHE must then seek to enforce that judgment in tribal court or state court (e.g. as a garnishment on the homebuyer's wages)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2938516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F788-221A-428D-9640-968945C3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3027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tabLst>
                <a:tab pos="274320" algn="l"/>
                <a:tab pos="457200" algn="l"/>
              </a:tabLst>
            </a:pPr>
            <a:r>
              <a:rPr lang="en-US" sz="2800" b="1" dirty="0"/>
              <a:t>Government-Backed Mortgage Programs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C954-D0E0-47D9-AFCF-A68F5C48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981200"/>
            <a:ext cx="8839200" cy="4343400"/>
          </a:xfrm>
        </p:spPr>
        <p:txBody>
          <a:bodyPr numCol="1"/>
          <a:lstStyle/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dirty="0"/>
              <a:t>HUD Section 184 Indian Home Loan Guarantee Program 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/>
              <a:t>Designed for American Indian and Alaska Native families, Alaska Villages, Tribes, or TDHEs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/>
              <a:t>Can be used, both on and off trust land, for new construction, rehabilitation, purchase of an existing home, or refinance.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/>
              <a:t>Guaranteed 100% by the Office of Loan Guarantee within HUD’s Office of Native American Programs.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/>
              <a:t>Low Down Payment: 2.25% on loans over $50,000 and only 1.25% on loans under $50,000.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/>
              <a:t>Low Interest Rates: Based on market rates, not on applicant’s credit scores.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  <a:tabLst>
                <a:tab pos="457200" algn="l"/>
                <a:tab pos="640080" algn="l"/>
              </a:tabLst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301561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F788-221A-428D-9640-968945C3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93027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tabLst>
                <a:tab pos="274320" algn="l"/>
                <a:tab pos="457200" algn="l"/>
              </a:tabLst>
            </a:pPr>
            <a:r>
              <a:rPr lang="en-US" sz="2800" b="1" dirty="0"/>
              <a:t>Government-Backed Mortgage Programs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C954-D0E0-47D9-AFCF-A68F5C48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572000"/>
          </a:xfrm>
        </p:spPr>
        <p:txBody>
          <a:bodyPr numCol="1"/>
          <a:lstStyle/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200" dirty="0"/>
              <a:t>Federal Housing Administration (FHA) Loans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/>
              <a:t>Minimum down payment: 3.5% of the sale price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/>
              <a:t>FHA will allow credit scores as low as 580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200" dirty="0"/>
              <a:t>U.S. Dept. Agriculture (USDA) Home Loans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/>
              <a:t>For homes in rural areas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/>
              <a:t>Maximum income limits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/>
              <a:t>Zero down payment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200" dirty="0"/>
              <a:t>Veterans Affairs (VA) loans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/>
              <a:t>Zero down payment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/>
              <a:t>No monthly mortgage insurance (MI)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/>
              <a:t>Flexible underwriting guidelines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049169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2133600"/>
          </a:xfrm>
        </p:spPr>
        <p:txBody>
          <a:bodyPr/>
          <a:lstStyle/>
          <a:p>
            <a:br>
              <a:rPr lang="en-US" altLang="en-US" sz="5400" b="1" i="1" dirty="0"/>
            </a:br>
            <a:r>
              <a:rPr lang="en-US" altLang="en-US" sz="5400" b="1" i="1" dirty="0"/>
              <a:t>Questions?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8F66206-3700-4B93-A783-092CC3F1F99F}"/>
              </a:ext>
            </a:extLst>
          </p:cNvPr>
          <p:cNvSpPr txBox="1"/>
          <p:nvPr/>
        </p:nvSpPr>
        <p:spPr>
          <a:xfrm>
            <a:off x="1028700" y="2585859"/>
            <a:ext cx="7086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+mn-lt"/>
                <a:cs typeface="Calibri" panose="020F0502020204030204" pitchFamily="34" charset="0"/>
              </a:rPr>
              <a:t>Edmund Clay Goodman</a:t>
            </a:r>
          </a:p>
          <a:p>
            <a:pPr algn="ctr"/>
            <a:r>
              <a:rPr lang="en-US" sz="2800" b="1" dirty="0">
                <a:latin typeface="+mn-lt"/>
                <a:cs typeface="Calibri" panose="020F0502020204030204" pitchFamily="34" charset="0"/>
              </a:rPr>
              <a:t>Cari L. Baermann </a:t>
            </a:r>
          </a:p>
          <a:p>
            <a:pPr algn="ctr"/>
            <a:r>
              <a:rPr lang="en-US" sz="2400" dirty="0">
                <a:latin typeface="+mn-lt"/>
                <a:cs typeface="Calibri" panose="020F0502020204030204" pitchFamily="34" charset="0"/>
              </a:rPr>
              <a:t>Hobbs, Straus, Dean, &amp; Walker, LLP</a:t>
            </a:r>
          </a:p>
          <a:p>
            <a:pPr algn="ctr"/>
            <a:r>
              <a:rPr lang="en-US" sz="2400" dirty="0">
                <a:latin typeface="+mn-lt"/>
                <a:cs typeface="Calibri" panose="020F0502020204030204" pitchFamily="34" charset="0"/>
              </a:rPr>
              <a:t>215 S.W. Washington Street, Ste. 200</a:t>
            </a:r>
          </a:p>
          <a:p>
            <a:pPr algn="ctr"/>
            <a:r>
              <a:rPr lang="en-US" sz="2400" dirty="0">
                <a:latin typeface="+mn-lt"/>
                <a:cs typeface="Calibri" panose="020F0502020204030204" pitchFamily="34" charset="0"/>
              </a:rPr>
              <a:t>Portland, OR  97204</a:t>
            </a:r>
          </a:p>
          <a:p>
            <a:pPr algn="ctr"/>
            <a:r>
              <a:rPr lang="en-US" sz="2000" u="sng" dirty="0">
                <a:solidFill>
                  <a:srgbClr val="0000FF"/>
                </a:solidFill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EGoodman@hobbsstraus.com</a:t>
            </a:r>
            <a:endParaRPr lang="en-US" sz="2000" u="sng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en-US" sz="2000" u="sng" dirty="0">
                <a:solidFill>
                  <a:srgbClr val="0000FF"/>
                </a:solidFill>
                <a:latin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CBaermann@hobbsstraus.com</a:t>
            </a:r>
            <a:r>
              <a:rPr lang="en-US" sz="2000" u="sng" dirty="0">
                <a:solidFill>
                  <a:srgbClr val="0000FF"/>
                </a:solidFill>
                <a:latin typeface="+mn-lt"/>
              </a:rPr>
              <a:t>  </a:t>
            </a:r>
          </a:p>
          <a:p>
            <a:pPr algn="ctr"/>
            <a:endParaRPr lang="en-US" sz="2000" u="sng" dirty="0">
              <a:latin typeface="+mn-lt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112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F0FFC-3B56-414D-B86E-E46DC60E6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30275"/>
          </a:xfrm>
        </p:spPr>
        <p:txBody>
          <a:bodyPr/>
          <a:lstStyle/>
          <a:p>
            <a:r>
              <a:rPr lang="en-US" sz="3200" b="1" kern="0" dirty="0">
                <a:effectLst/>
                <a:ea typeface="Times New Roman" panose="02020603050405020304" pitchFamily="18" charset="0"/>
              </a:rPr>
              <a:t>Home Loan overview</a:t>
            </a:r>
            <a:br>
              <a:rPr lang="en-US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F9A54-A3EF-44D4-AFBB-DD615DD73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46238"/>
            <a:ext cx="8763000" cy="4221162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300" dirty="0">
                <a:effectLst/>
                <a:ea typeface="Times New Roman" panose="02020603050405020304" pitchFamily="18" charset="0"/>
              </a:rPr>
              <a:t>Home loans (secured by a mortgage or deed of trust) are the main tool for buying a home.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300" dirty="0">
                <a:effectLst/>
                <a:ea typeface="Times New Roman" panose="02020603050405020304" pitchFamily="18" charset="0"/>
              </a:rPr>
              <a:t>An individual or family borrows money from a lender to pay the purchase price for the home.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300" dirty="0">
                <a:effectLst/>
                <a:ea typeface="Times New Roman" panose="02020603050405020304" pitchFamily="18" charset="0"/>
              </a:rPr>
              <a:t>The lender secures the loan with a mortgage or deed of trust on the borrower’s home or property interest.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300" dirty="0">
                <a:effectLst/>
                <a:ea typeface="Times New Roman" panose="02020603050405020304" pitchFamily="18" charset="0"/>
              </a:rPr>
              <a:t>Lender usually requires the homebuyer to put up money towards the purchase price. This is what’s known as the down payment.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>
                <a:effectLst/>
                <a:ea typeface="Times New Roman" panose="02020603050405020304" pitchFamily="18" charset="0"/>
              </a:rPr>
              <a:t>The rule of thumb is 20% for a down payment (but can vary based on the program). 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200" dirty="0">
                <a:effectLst/>
                <a:ea typeface="Times New Roman" panose="02020603050405020304" pitchFamily="18" charset="0"/>
              </a:rPr>
              <a:t>Some lenders require 3-5%, or even 0% for certain assistance programs</a:t>
            </a:r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443774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F0FFC-3B56-414D-B86E-E46DC60E6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426" y="1295400"/>
            <a:ext cx="8229600" cy="930275"/>
          </a:xfrm>
        </p:spPr>
        <p:txBody>
          <a:bodyPr/>
          <a:lstStyle/>
          <a:p>
            <a:r>
              <a:rPr lang="en-US" sz="2800" b="1" kern="0" dirty="0">
                <a:effectLst/>
                <a:ea typeface="Times New Roman" panose="02020603050405020304" pitchFamily="18" charset="0"/>
              </a:rPr>
              <a:t>Barriers to Homeownership in Indian Country</a:t>
            </a:r>
            <a:br>
              <a:rPr lang="en-US" sz="2800" b="1" kern="0" dirty="0">
                <a:effectLst/>
                <a:ea typeface="Times New Roman" panose="02020603050405020304" pitchFamily="18" charset="0"/>
              </a:rPr>
            </a:br>
            <a:br>
              <a:rPr lang="en-US" sz="2800" b="1" kern="0" dirty="0">
                <a:effectLst/>
                <a:ea typeface="Times New Roman" panose="02020603050405020304" pitchFamily="18" charset="0"/>
              </a:rPr>
            </a:br>
            <a:endParaRPr lang="en-US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F9A54-A3EF-44D4-AFBB-DD615DD73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800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Tribal members face additional hurdles to obtaining homeownership in Indian Country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000" dirty="0">
                <a:effectLst/>
                <a:ea typeface="Times New Roman" panose="02020603050405020304" pitchFamily="18" charset="0"/>
              </a:rPr>
              <a:t>Tough to borrow money: low employment rates in tribal areas, low credit scores of borrowers, and a limited number of lenders willing to lend in Indian Country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000" dirty="0">
                <a:effectLst/>
                <a:ea typeface="Times New Roman" panose="02020603050405020304" pitchFamily="18" charset="0"/>
              </a:rPr>
              <a:t>Lack of resources:  limited land, limited jobs, and high construction costs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000" dirty="0">
                <a:effectLst/>
                <a:ea typeface="Times New Roman" panose="02020603050405020304" pitchFamily="18" charset="0"/>
              </a:rPr>
              <a:t>Specific issue here: lack of resources to come up with money for a 20% down payment. 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r>
              <a:rPr lang="en-US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ea typeface="Times New Roman" panose="02020603050405020304" pitchFamily="18" charset="0"/>
              </a:rPr>
              <a:t>Even if the household has the income to make monthly payments on the home loan, it might take them years to save up for the 20% down payment.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r>
              <a:rPr lang="en-US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ea typeface="Times New Roman" panose="02020603050405020304" pitchFamily="18" charset="0"/>
              </a:rPr>
              <a:t>Or, if they only put 3% as a down payment, that will cause their monthly home loan payments to be unaffordable.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92838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F0FFC-3B56-414D-B86E-E46DC60E6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81101"/>
            <a:ext cx="8229600" cy="930275"/>
          </a:xfrm>
        </p:spPr>
        <p:txBody>
          <a:bodyPr/>
          <a:lstStyle/>
          <a:p>
            <a:r>
              <a:rPr lang="en-US" sz="3200" b="1" kern="0" dirty="0">
                <a:effectLst/>
                <a:ea typeface="Times New Roman" panose="02020603050405020304" pitchFamily="18" charset="0"/>
              </a:rPr>
              <a:t>Down Payment Assistance Overview </a:t>
            </a:r>
            <a:br>
              <a:rPr lang="en-US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F9A54-A3EF-44D4-AFBB-DD615DD73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678664"/>
            <a:ext cx="8763000" cy="4221162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  <a:tab pos="640080" algn="l"/>
              </a:tabLst>
            </a:pPr>
            <a:r>
              <a:rPr lang="en-US" sz="2800" dirty="0"/>
              <a:t>Down Payment Assistance (DPA) program assists tribal members in coming up with a 20% down payment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  <a:tab pos="685800" algn="l"/>
              </a:tabLst>
            </a:pPr>
            <a:r>
              <a:rPr lang="en-US" sz="2400" dirty="0"/>
              <a:t>The TDHE provides funding to the borrower for up to 20% of the purchase price as a down payment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  <a:tab pos="685800" algn="l"/>
              </a:tabLst>
            </a:pPr>
            <a:r>
              <a:rPr lang="en-US" sz="2400" dirty="0"/>
              <a:t>Some TDHEs require the borrower to come up with a portion of the down payment (e.g. 2–5% of purchase price).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  <a:tab pos="685800" algn="l"/>
              </a:tabLst>
            </a:pPr>
            <a:r>
              <a:rPr lang="en-US" sz="2400" dirty="0"/>
              <a:t>Could also be used for closing cost assistance and/or escrow cost assistance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861903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F0FFC-3B56-414D-B86E-E46DC60E6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30275"/>
          </a:xfrm>
        </p:spPr>
        <p:txBody>
          <a:bodyPr/>
          <a:lstStyle/>
          <a:p>
            <a:r>
              <a:rPr lang="en-US" sz="2800" b="1" kern="0" dirty="0">
                <a:effectLst/>
                <a:ea typeface="Times New Roman" panose="02020603050405020304" pitchFamily="18" charset="0"/>
              </a:rPr>
              <a:t>Down Payment Assistance Overview </a:t>
            </a:r>
            <a:endParaRPr lang="en-US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F9A54-A3EF-44D4-AFBB-DD615DD73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46238"/>
            <a:ext cx="8763000" cy="4754562"/>
          </a:xfrm>
        </p:spPr>
        <p:txBody>
          <a:bodyPr/>
          <a:lstStyle/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  <a:tabLst>
                <a:tab pos="457200" algn="l"/>
                <a:tab pos="640080" algn="l"/>
              </a:tabLst>
            </a:pPr>
            <a:r>
              <a:rPr lang="en-US" sz="2800" b="1" dirty="0">
                <a:effectLst/>
                <a:ea typeface="Times New Roman" panose="02020603050405020304" pitchFamily="18" charset="0"/>
              </a:rPr>
              <a:t> How it works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400" b="1" dirty="0">
                <a:effectLst/>
                <a:ea typeface="Times New Roman" panose="02020603050405020304" pitchFamily="18" charset="0"/>
              </a:rPr>
              <a:t>Program overview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:  the TDHE receives applications; selects eligible homebuyer; helps them through the purchase process; services the loan; and takes action if the property is resold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The TDHE provides the down payment as part of closing process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The TDHE pays that down payment directly to the escrow agent (not to the borrower)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DPA can be provided for homes on or off tribal lands, in that same state or in multiple states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0975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F0FFC-3B56-414D-B86E-E46DC60E6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71142"/>
            <a:ext cx="8229600" cy="930275"/>
          </a:xfrm>
        </p:spPr>
        <p:txBody>
          <a:bodyPr/>
          <a:lstStyle/>
          <a:p>
            <a:r>
              <a:rPr lang="en-US" sz="2800" b="1" kern="0" dirty="0">
                <a:effectLst/>
                <a:ea typeface="Times New Roman" panose="02020603050405020304" pitchFamily="18" charset="0"/>
              </a:rPr>
              <a:t>Down Payment Assistance Overview </a:t>
            </a:r>
            <a:endParaRPr lang="en-US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F9A54-A3EF-44D4-AFBB-DD615DD73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255" y="1902482"/>
            <a:ext cx="8763000" cy="4221162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If a tribe has enough resources, the tribe can also be the primary lender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Tribes can use tribal funding, NAHASDA funding, or other sources to provide DPA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DPA under NAHASDA to non-low-income families cannot exceed: 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r>
              <a:rPr lang="en-US" sz="24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ea typeface="Times New Roman" panose="02020603050405020304" pitchFamily="18" charset="0"/>
              </a:rPr>
              <a:t>(Income of family at 80 percent of median income/Income of non-low-income family) × (Present value of the assistance provided to family at 80 percent of median income).  24 C.F.R. 1000.110(d).</a:t>
            </a:r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768337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F0FFC-3B56-414D-B86E-E46DC60E6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30275"/>
          </a:xfrm>
        </p:spPr>
        <p:txBody>
          <a:bodyPr/>
          <a:lstStyle/>
          <a:p>
            <a:r>
              <a:rPr lang="en-US" sz="3200" b="1" kern="0" dirty="0">
                <a:effectLst/>
                <a:ea typeface="Times New Roman" panose="02020603050405020304" pitchFamily="18" charset="0"/>
              </a:rPr>
              <a:t>DPA Structure</a:t>
            </a:r>
            <a:br>
              <a:rPr lang="en-US" sz="3200" b="1" kern="0" dirty="0">
                <a:effectLst/>
                <a:ea typeface="Times New Roman" panose="02020603050405020304" pitchFamily="18" charset="0"/>
              </a:rPr>
            </a:br>
            <a:br>
              <a:rPr lang="en-US" sz="3200" b="1" kern="0" dirty="0">
                <a:effectLst/>
                <a:ea typeface="Times New Roman" panose="02020603050405020304" pitchFamily="18" charset="0"/>
              </a:rPr>
            </a:br>
            <a:endParaRPr lang="en-US" sz="6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F9A54-A3EF-44D4-AFBB-DD615DD73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1788099"/>
            <a:ext cx="8763000" cy="422116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dirty="0">
                <a:effectLst/>
                <a:ea typeface="Times New Roman" panose="02020603050405020304" pitchFamily="18" charset="0"/>
              </a:rPr>
              <a:t>Down Payment Assistance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40080" algn="l"/>
              </a:tabLst>
            </a:pPr>
            <a:r>
              <a:rPr lang="en-US" sz="2600" dirty="0">
                <a:effectLst/>
                <a:ea typeface="Times New Roman" panose="02020603050405020304" pitchFamily="18" charset="0"/>
              </a:rPr>
              <a:t>Can be structured in several ways: outright grant of funds or as a forgivable loan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tabLst>
                <a:tab pos="457200" algn="l"/>
                <a:tab pos="685800" algn="l"/>
              </a:tabLst>
            </a:pPr>
            <a:r>
              <a:rPr lang="en-US" sz="2600" dirty="0">
                <a:effectLst/>
                <a:ea typeface="Times New Roman" panose="02020603050405020304" pitchFamily="18" charset="0"/>
              </a:rPr>
              <a:t>It is best to ensure that there is a mechanism to enforce the terms of the DPA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tabLst>
                <a:tab pos="457200" algn="l"/>
                <a:tab pos="914400" algn="l"/>
              </a:tabLst>
            </a:pPr>
            <a:r>
              <a:rPr lang="en-US" sz="26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ea typeface="Times New Roman" panose="02020603050405020304" pitchFamily="18" charset="0"/>
              </a:rPr>
              <a:t>E.g.:  if the borrower rents the house and does not use it as their primary residence, the TDHE may want a way to recover the cost of the DPA</a:t>
            </a:r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893603366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Masthead Template_09-10-2015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6DE7D3B8-236E-4C23-8B01-68B11CBF0634}" vid="{7A137E12-5757-47D9-84E6-60B1654E88C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Masthead Template_09-10-2015</Template>
  <TotalTime>5057</TotalTime>
  <Words>3080</Words>
  <Application>Microsoft Office PowerPoint</Application>
  <PresentationFormat>On-screen Show (4:3)</PresentationFormat>
  <Paragraphs>278</Paragraphs>
  <Slides>35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Gulim</vt:lpstr>
      <vt:lpstr>Arial</vt:lpstr>
      <vt:lpstr>Calibri</vt:lpstr>
      <vt:lpstr>Times New Roman</vt:lpstr>
      <vt:lpstr>PowerPoint Masthead Template_09-10-2015</vt:lpstr>
      <vt:lpstr>Homebuyer Assistance:  Down Payment Assistance and Mortgage Programs</vt:lpstr>
      <vt:lpstr>Homebuyer Assistance:  Down Payment Assistance and Mortgage Loan Programs</vt:lpstr>
      <vt:lpstr>Tribal Ownership Programs</vt:lpstr>
      <vt:lpstr>Home Loan overview </vt:lpstr>
      <vt:lpstr>Barriers to Homeownership in Indian Country  </vt:lpstr>
      <vt:lpstr>Down Payment Assistance Overview  </vt:lpstr>
      <vt:lpstr>Down Payment Assistance Overview </vt:lpstr>
      <vt:lpstr>Down Payment Assistance Overview </vt:lpstr>
      <vt:lpstr>DPA Structure  </vt:lpstr>
      <vt:lpstr>DPA Structure </vt:lpstr>
      <vt:lpstr>DPA Structure  </vt:lpstr>
      <vt:lpstr>DPA Structure  </vt:lpstr>
      <vt:lpstr>DPA Documents  </vt:lpstr>
      <vt:lpstr>Suggestions of Things to Cover in a DPA Policy</vt:lpstr>
      <vt:lpstr>Suggestions of Things to Cover in a DPA Policy</vt:lpstr>
      <vt:lpstr>Loan Agreement/Promissory Note  </vt:lpstr>
      <vt:lpstr>Mortgage/Deed of Trust</vt:lpstr>
      <vt:lpstr>Mortgage/Deed of Trust</vt:lpstr>
      <vt:lpstr>Mortgage/Deed of Trust</vt:lpstr>
      <vt:lpstr>Mortgage/Deed of Trust</vt:lpstr>
      <vt:lpstr>Primary Residence Affidavit</vt:lpstr>
      <vt:lpstr>Useful Life Restrictions</vt:lpstr>
      <vt:lpstr>Right of First to Option to  Purchase Agreement</vt:lpstr>
      <vt:lpstr>Escrow instruction </vt:lpstr>
      <vt:lpstr>Issues Related to Mortgage/Deed of Trust  </vt:lpstr>
      <vt:lpstr>Issues Related to Mortgage/Deed of Trust  </vt:lpstr>
      <vt:lpstr>Mortgage Due Diligence</vt:lpstr>
      <vt:lpstr>Mortgage Due Diligence</vt:lpstr>
      <vt:lpstr>Down Payment Case Studies </vt:lpstr>
      <vt:lpstr>Down Payment Case Studies </vt:lpstr>
      <vt:lpstr>Down Payment Assistance Case Study</vt:lpstr>
      <vt:lpstr>Down Payment Assistance Case Study</vt:lpstr>
      <vt:lpstr>Government-Backed Mortgage Programs </vt:lpstr>
      <vt:lpstr>Government-Backed Mortgage Programs </vt:lpstr>
      <vt:lpstr> Questions?</vt:lpstr>
    </vt:vector>
  </TitlesOfParts>
  <Company>Hobbs Straus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HSDW</dc:creator>
  <cp:lastModifiedBy>Cari L. Baermann</cp:lastModifiedBy>
  <cp:revision>257</cp:revision>
  <cp:lastPrinted>2023-10-26T00:11:38Z</cp:lastPrinted>
  <dcterms:created xsi:type="dcterms:W3CDTF">2015-09-29T21:58:58Z</dcterms:created>
  <dcterms:modified xsi:type="dcterms:W3CDTF">2024-06-20T14:26:23Z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119400</vt:lpwstr>
  </property>
  <property fmtid="{D5CDD505-2E9C-101B-9397-08002B2CF9AE}" name="NXPowerLiteSettings" pid="3">
    <vt:lpwstr>F7C0031C027800</vt:lpwstr>
  </property>
  <property fmtid="{D5CDD505-2E9C-101B-9397-08002B2CF9AE}" name="NXPowerLiteVersion" pid="4">
    <vt:lpwstr>D10.0.2</vt:lpwstr>
  </property>
</Properties>
</file>