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ms-powerpoint.comments+xml" PartName="/ppt/comments/modernComment_264_354C8EDA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ms-powerpoint.comments+xml" PartName="/ppt/comments/modernComment_104_CC5DCB0C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ms-powerpoint.changesinfo+xml" PartName="/ppt/changesInfos/changesInfo1.xml"/>
  <Override ContentType="application/vnd.ms-powerpoint.revisioninfo+xml" PartName="/ppt/revisionInfo.xml"/>
  <Override ContentType="application/vnd.ms-powerpoint.authors+xml" PartName="/ppt/authors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7" r:id="rId2"/>
    <p:sldId id="616" r:id="rId3"/>
    <p:sldId id="603" r:id="rId4"/>
    <p:sldId id="606" r:id="rId5"/>
    <p:sldId id="605" r:id="rId6"/>
    <p:sldId id="621" r:id="rId7"/>
    <p:sldId id="613" r:id="rId8"/>
    <p:sldId id="599" r:id="rId9"/>
    <p:sldId id="604" r:id="rId10"/>
    <p:sldId id="608" r:id="rId11"/>
    <p:sldId id="609" r:id="rId12"/>
    <p:sldId id="615" r:id="rId13"/>
    <p:sldId id="610" r:id="rId14"/>
    <p:sldId id="622" r:id="rId15"/>
    <p:sldId id="624" r:id="rId16"/>
    <p:sldId id="611" r:id="rId17"/>
    <p:sldId id="612" r:id="rId18"/>
    <p:sldId id="618" r:id="rId19"/>
    <p:sldId id="259" r:id="rId20"/>
    <p:sldId id="258" r:id="rId21"/>
    <p:sldId id="61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95" r:id="rId31"/>
    <p:sldId id="299" r:id="rId32"/>
    <p:sldId id="305" r:id="rId33"/>
    <p:sldId id="314" r:id="rId34"/>
    <p:sldId id="322" r:id="rId35"/>
    <p:sldId id="333" r:id="rId36"/>
    <p:sldId id="344" r:id="rId37"/>
    <p:sldId id="354" r:id="rId38"/>
    <p:sldId id="300" r:id="rId39"/>
    <p:sldId id="306" r:id="rId40"/>
    <p:sldId id="315" r:id="rId41"/>
    <p:sldId id="323" r:id="rId42"/>
    <p:sldId id="334" r:id="rId43"/>
    <p:sldId id="345" r:id="rId44"/>
    <p:sldId id="355" r:id="rId45"/>
    <p:sldId id="367" r:id="rId46"/>
    <p:sldId id="366" r:id="rId47"/>
    <p:sldId id="268" r:id="rId48"/>
    <p:sldId id="312" r:id="rId49"/>
    <p:sldId id="316" r:id="rId50"/>
    <p:sldId id="311" r:id="rId51"/>
    <p:sldId id="269" r:id="rId52"/>
    <p:sldId id="270" r:id="rId53"/>
    <p:sldId id="277" r:id="rId54"/>
    <p:sldId id="276" r:id="rId55"/>
    <p:sldId id="279" r:id="rId56"/>
    <p:sldId id="286" r:id="rId57"/>
    <p:sldId id="287" r:id="rId58"/>
    <p:sldId id="288" r:id="rId59"/>
    <p:sldId id="330" r:id="rId60"/>
    <p:sldId id="331" r:id="rId61"/>
    <p:sldId id="332" r:id="rId62"/>
    <p:sldId id="341" r:id="rId63"/>
    <p:sldId id="368" r:id="rId64"/>
    <p:sldId id="537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5CC254E6-41DA-AE4F-95D5-9754D09E1881}">
          <p14:sldIdLst>
            <p14:sldId id="257"/>
            <p14:sldId id="616"/>
            <p14:sldId id="603"/>
            <p14:sldId id="606"/>
            <p14:sldId id="605"/>
            <p14:sldId id="621"/>
            <p14:sldId id="613"/>
            <p14:sldId id="599"/>
            <p14:sldId id="604"/>
            <p14:sldId id="608"/>
            <p14:sldId id="609"/>
            <p14:sldId id="615"/>
            <p14:sldId id="610"/>
            <p14:sldId id="622"/>
            <p14:sldId id="624"/>
            <p14:sldId id="611"/>
            <p14:sldId id="612"/>
            <p14:sldId id="618"/>
            <p14:sldId id="259"/>
            <p14:sldId id="258"/>
            <p14:sldId id="61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95"/>
            <p14:sldId id="299"/>
            <p14:sldId id="305"/>
            <p14:sldId id="314"/>
            <p14:sldId id="322"/>
            <p14:sldId id="333"/>
            <p14:sldId id="344"/>
            <p14:sldId id="354"/>
            <p14:sldId id="300"/>
            <p14:sldId id="306"/>
            <p14:sldId id="315"/>
            <p14:sldId id="323"/>
            <p14:sldId id="334"/>
            <p14:sldId id="345"/>
            <p14:sldId id="355"/>
            <p14:sldId id="367"/>
            <p14:sldId id="366"/>
            <p14:sldId id="268"/>
            <p14:sldId id="312"/>
            <p14:sldId id="316"/>
            <p14:sldId id="311"/>
            <p14:sldId id="269"/>
            <p14:sldId id="270"/>
            <p14:sldId id="277"/>
            <p14:sldId id="276"/>
            <p14:sldId id="279"/>
            <p14:sldId id="286"/>
            <p14:sldId id="287"/>
            <p14:sldId id="288"/>
            <p14:sldId id="330"/>
            <p14:sldId id="331"/>
            <p14:sldId id="332"/>
            <p14:sldId id="341"/>
            <p14:sldId id="368"/>
            <p14:sldId id="5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4BF550-6AC1-1083-2664-AE18760B9E91}" name="Suenary Philavanh" initials="SP" userId="6f5b990510d559e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203DF3-BDE1-429F-98F3-3E5F04FFD15B}" v="589" dt="2024-05-22T15:18:29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7" autoAdjust="0"/>
    <p:restoredTop sz="94648"/>
  </p:normalViewPr>
  <p:slideViewPr>
    <p:cSldViewPr snapToGrid="0">
      <p:cViewPr varScale="1">
        <p:scale>
          <a:sx n="117" d="100"/>
          <a:sy n="117" d="100"/>
        </p:scale>
        <p:origin x="3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Peterson" clId="Web-{56B7AC72-F0EB-4CD5-8008-9747AB6F5D03}"/>
    <pc:docChg chg="modSld">
      <pc:chgData name="John Peterson" userId="" providerId="" clId="Web-{56B7AC72-F0EB-4CD5-8008-9747AB6F5D03}" dt="2024-05-20T15:10:28.848" v="60" actId="20577"/>
      <pc:docMkLst>
        <pc:docMk/>
      </pc:docMkLst>
      <pc:sldChg chg="modSp">
        <pc:chgData name="John Peterson" userId="" providerId="" clId="Web-{56B7AC72-F0EB-4CD5-8008-9747AB6F5D03}" dt="2024-05-20T15:10:28.848" v="60" actId="20577"/>
        <pc:sldMkLst>
          <pc:docMk/>
          <pc:sldMk cId="2410557011" sldId="515"/>
        </pc:sldMkLst>
        <pc:spChg chg="mod">
          <ac:chgData name="John Peterson" userId="" providerId="" clId="Web-{56B7AC72-F0EB-4CD5-8008-9747AB6F5D03}" dt="2024-05-20T15:10:28.848" v="60" actId="20577"/>
          <ac:spMkLst>
            <pc:docMk/>
            <pc:sldMk cId="2410557011" sldId="515"/>
            <ac:spMk id="3" creationId="{8657B119-BACC-E045-8612-9C4C49E6D838}"/>
          </ac:spMkLst>
        </pc:spChg>
      </pc:sldChg>
      <pc:sldChg chg="modSp">
        <pc:chgData name="John Peterson" userId="" providerId="" clId="Web-{56B7AC72-F0EB-4CD5-8008-9747AB6F5D03}" dt="2024-05-20T14:22:24.914" v="1" actId="20577"/>
        <pc:sldMkLst>
          <pc:docMk/>
          <pc:sldMk cId="3910719716" sldId="526"/>
        </pc:sldMkLst>
        <pc:spChg chg="mod">
          <ac:chgData name="John Peterson" userId="" providerId="" clId="Web-{56B7AC72-F0EB-4CD5-8008-9747AB6F5D03}" dt="2024-05-20T14:22:24.914" v="1" actId="20577"/>
          <ac:spMkLst>
            <pc:docMk/>
            <pc:sldMk cId="3910719716" sldId="526"/>
            <ac:spMk id="2" creationId="{3AA78D04-4F37-8135-6020-DF6774FD4551}"/>
          </ac:spMkLst>
        </pc:spChg>
      </pc:sldChg>
    </pc:docChg>
  </pc:docChgLst>
  <pc:docChgLst>
    <pc:chgData name="John Peterson" clId="Web-{A0203DF3-BDE1-429F-98F3-3E5F04FFD15B}"/>
    <pc:docChg chg="addSld modSld sldOrd">
      <pc:chgData name="John Peterson" userId="" providerId="" clId="Web-{A0203DF3-BDE1-429F-98F3-3E5F04FFD15B}" dt="2024-05-22T15:18:29.200" v="592" actId="20577"/>
      <pc:docMkLst>
        <pc:docMk/>
      </pc:docMkLst>
      <pc:sldChg chg="modSp">
        <pc:chgData name="John Peterson" userId="" providerId="" clId="Web-{A0203DF3-BDE1-429F-98F3-3E5F04FFD15B}" dt="2024-05-22T14:18:12.342" v="17" actId="20577"/>
        <pc:sldMkLst>
          <pc:docMk/>
          <pc:sldMk cId="113201868" sldId="465"/>
        </pc:sldMkLst>
        <pc:spChg chg="mod">
          <ac:chgData name="John Peterson" userId="" providerId="" clId="Web-{A0203DF3-BDE1-429F-98F3-3E5F04FFD15B}" dt="2024-05-22T14:18:12.342" v="17" actId="20577"/>
          <ac:spMkLst>
            <pc:docMk/>
            <pc:sldMk cId="113201868" sldId="465"/>
            <ac:spMk id="6" creationId="{38F5A39D-C67B-4794-828B-4B267CC6492C}"/>
          </ac:spMkLst>
        </pc:spChg>
      </pc:sldChg>
      <pc:sldChg chg="modSp">
        <pc:chgData name="John Peterson" userId="" providerId="" clId="Web-{A0203DF3-BDE1-429F-98F3-3E5F04FFD15B}" dt="2024-05-22T14:39:45.213" v="290" actId="1076"/>
        <pc:sldMkLst>
          <pc:docMk/>
          <pc:sldMk cId="4047242210" sldId="468"/>
        </pc:sldMkLst>
        <pc:spChg chg="mod">
          <ac:chgData name="John Peterson" userId="" providerId="" clId="Web-{A0203DF3-BDE1-429F-98F3-3E5F04FFD15B}" dt="2024-05-22T14:39:45.213" v="290" actId="1076"/>
          <ac:spMkLst>
            <pc:docMk/>
            <pc:sldMk cId="4047242210" sldId="468"/>
            <ac:spMk id="5" creationId="{B5C2F442-CDA7-104A-9027-711E0B4B03C6}"/>
          </ac:spMkLst>
        </pc:spChg>
      </pc:sldChg>
      <pc:sldChg chg="modSp">
        <pc:chgData name="John Peterson" userId="" providerId="" clId="Web-{A0203DF3-BDE1-429F-98F3-3E5F04FFD15B}" dt="2024-05-22T14:29:34.638" v="77" actId="20577"/>
        <pc:sldMkLst>
          <pc:docMk/>
          <pc:sldMk cId="2411624286" sldId="470"/>
        </pc:sldMkLst>
        <pc:spChg chg="mod">
          <ac:chgData name="John Peterson" userId="" providerId="" clId="Web-{A0203DF3-BDE1-429F-98F3-3E5F04FFD15B}" dt="2024-05-22T14:29:34.638" v="77" actId="20577"/>
          <ac:spMkLst>
            <pc:docMk/>
            <pc:sldMk cId="2411624286" sldId="470"/>
            <ac:spMk id="4" creationId="{A979F99D-187A-4EA3-AF1D-543127E64509}"/>
          </ac:spMkLst>
        </pc:spChg>
      </pc:sldChg>
      <pc:sldChg chg="modSp">
        <pc:chgData name="John Peterson" userId="" providerId="" clId="Web-{A0203DF3-BDE1-429F-98F3-3E5F04FFD15B}" dt="2024-05-22T14:40:26.276" v="291" actId="20577"/>
        <pc:sldMkLst>
          <pc:docMk/>
          <pc:sldMk cId="3004199240" sldId="534"/>
        </pc:sldMkLst>
        <pc:spChg chg="mod">
          <ac:chgData name="John Peterson" userId="" providerId="" clId="Web-{A0203DF3-BDE1-429F-98F3-3E5F04FFD15B}" dt="2024-05-22T14:40:26.276" v="291" actId="20577"/>
          <ac:spMkLst>
            <pc:docMk/>
            <pc:sldMk cId="3004199240" sldId="534"/>
            <ac:spMk id="2" creationId="{2065A8ED-ECFA-1B57-DAD9-6C61246F7B94}"/>
          </ac:spMkLst>
        </pc:spChg>
      </pc:sldChg>
      <pc:sldChg chg="ord">
        <pc:chgData name="John Peterson" userId="" providerId="" clId="Web-{A0203DF3-BDE1-429F-98F3-3E5F04FFD15B}" dt="2024-05-22T14:46:21.190" v="343"/>
        <pc:sldMkLst>
          <pc:docMk/>
          <pc:sldMk cId="2474520110" sldId="536"/>
        </pc:sldMkLst>
      </pc:sldChg>
      <pc:sldChg chg="modSp">
        <pc:chgData name="John Peterson" userId="" providerId="" clId="Web-{A0203DF3-BDE1-429F-98F3-3E5F04FFD15B}" dt="2024-05-22T15:18:29.200" v="592" actId="20577"/>
        <pc:sldMkLst>
          <pc:docMk/>
          <pc:sldMk cId="1440677316" sldId="567"/>
        </pc:sldMkLst>
        <pc:spChg chg="mod">
          <ac:chgData name="John Peterson" userId="" providerId="" clId="Web-{A0203DF3-BDE1-429F-98F3-3E5F04FFD15B}" dt="2024-05-22T15:18:17.215" v="591" actId="1076"/>
          <ac:spMkLst>
            <pc:docMk/>
            <pc:sldMk cId="1440677316" sldId="567"/>
            <ac:spMk id="3" creationId="{051BC43A-59DA-42E1-91D6-923EC589A7EB}"/>
          </ac:spMkLst>
        </pc:spChg>
        <pc:spChg chg="mod">
          <ac:chgData name="John Peterson" userId="" providerId="" clId="Web-{A0203DF3-BDE1-429F-98F3-3E5F04FFD15B}" dt="2024-05-22T15:18:29.200" v="592" actId="20577"/>
          <ac:spMkLst>
            <pc:docMk/>
            <pc:sldMk cId="1440677316" sldId="567"/>
            <ac:spMk id="4" creationId="{0171D4C4-EE00-4622-B57B-1F37295C539B}"/>
          </ac:spMkLst>
        </pc:spChg>
        <pc:spChg chg="mod">
          <ac:chgData name="John Peterson" userId="" providerId="" clId="Web-{A0203DF3-BDE1-429F-98F3-3E5F04FFD15B}" dt="2024-05-22T15:18:11.762" v="590" actId="1076"/>
          <ac:spMkLst>
            <pc:docMk/>
            <pc:sldMk cId="1440677316" sldId="567"/>
            <ac:spMk id="10" creationId="{C4AE3368-D24A-44A6-92B5-8220C2D91A3D}"/>
          </ac:spMkLst>
        </pc:spChg>
      </pc:sldChg>
      <pc:sldChg chg="modSp new ord">
        <pc:chgData name="John Peterson" userId="" providerId="" clId="Web-{A0203DF3-BDE1-429F-98F3-3E5F04FFD15B}" dt="2024-05-22T15:17:19.558" v="589" actId="20577"/>
        <pc:sldMkLst>
          <pc:docMk/>
          <pc:sldMk cId="850829229" sldId="569"/>
        </pc:sldMkLst>
        <pc:spChg chg="mod">
          <ac:chgData name="John Peterson" userId="" providerId="" clId="Web-{A0203DF3-BDE1-429F-98F3-3E5F04FFD15B}" dt="2024-05-22T14:21:51.097" v="45" actId="20577"/>
          <ac:spMkLst>
            <pc:docMk/>
            <pc:sldMk cId="850829229" sldId="569"/>
            <ac:spMk id="2" creationId="{60E4901E-DC60-B208-A31E-6C66B5B55628}"/>
          </ac:spMkLst>
        </pc:spChg>
        <pc:spChg chg="mod">
          <ac:chgData name="John Peterson" userId="" providerId="" clId="Web-{A0203DF3-BDE1-429F-98F3-3E5F04FFD15B}" dt="2024-05-22T15:17:19.558" v="589" actId="20577"/>
          <ac:spMkLst>
            <pc:docMk/>
            <pc:sldMk cId="850829229" sldId="569"/>
            <ac:spMk id="3" creationId="{15C14CEC-B501-B609-E3D0-72E1D4A1090B}"/>
          </ac:spMkLst>
        </pc:spChg>
      </pc:sldChg>
      <pc:sldChg chg="modSp new">
        <pc:chgData name="John Peterson" userId="" providerId="" clId="Web-{A0203DF3-BDE1-429F-98F3-3E5F04FFD15B}" dt="2024-05-22T14:45:16.376" v="339" actId="20577"/>
        <pc:sldMkLst>
          <pc:docMk/>
          <pc:sldMk cId="470569664" sldId="570"/>
        </pc:sldMkLst>
        <pc:spChg chg="mod">
          <ac:chgData name="John Peterson" userId="" providerId="" clId="Web-{A0203DF3-BDE1-429F-98F3-3E5F04FFD15B}" dt="2024-05-22T14:45:16.376" v="339" actId="20577"/>
          <ac:spMkLst>
            <pc:docMk/>
            <pc:sldMk cId="470569664" sldId="570"/>
            <ac:spMk id="2" creationId="{5B2FFC87-4D07-76F0-37DB-176E94B92821}"/>
          </ac:spMkLst>
        </pc:spChg>
      </pc:sldChg>
      <pc:sldChg chg="modSp new">
        <pc:chgData name="John Peterson" userId="" providerId="" clId="Web-{A0203DF3-BDE1-429F-98F3-3E5F04FFD15B}" dt="2024-05-22T14:49:41.523" v="359" actId="20577"/>
        <pc:sldMkLst>
          <pc:docMk/>
          <pc:sldMk cId="919267883" sldId="571"/>
        </pc:sldMkLst>
        <pc:spChg chg="mod">
          <ac:chgData name="John Peterson" userId="" providerId="" clId="Web-{A0203DF3-BDE1-429F-98F3-3E5F04FFD15B}" dt="2024-05-22T14:47:07.738" v="344" actId="20577"/>
          <ac:spMkLst>
            <pc:docMk/>
            <pc:sldMk cId="919267883" sldId="571"/>
            <ac:spMk id="2" creationId="{E201EF4D-2E83-47EC-1327-34444B314F5A}"/>
          </ac:spMkLst>
        </pc:spChg>
        <pc:spChg chg="mod">
          <ac:chgData name="John Peterson" userId="" providerId="" clId="Web-{A0203DF3-BDE1-429F-98F3-3E5F04FFD15B}" dt="2024-05-22T14:49:41.523" v="359" actId="20577"/>
          <ac:spMkLst>
            <pc:docMk/>
            <pc:sldMk cId="919267883" sldId="571"/>
            <ac:spMk id="3" creationId="{7EC79EB4-85BE-774E-EFC5-5ACD53D325E3}"/>
          </ac:spMkLst>
        </pc:spChg>
      </pc:sldChg>
      <pc:sldChg chg="modSp new">
        <pc:chgData name="John Peterson" userId="" providerId="" clId="Web-{A0203DF3-BDE1-429F-98F3-3E5F04FFD15B}" dt="2024-05-22T15:07:30.155" v="542" actId="20577"/>
        <pc:sldMkLst>
          <pc:docMk/>
          <pc:sldMk cId="347752033" sldId="572"/>
        </pc:sldMkLst>
        <pc:spChg chg="mod">
          <ac:chgData name="John Peterson" userId="" providerId="" clId="Web-{A0203DF3-BDE1-429F-98F3-3E5F04FFD15B}" dt="2024-05-22T14:53:37.465" v="404" actId="1076"/>
          <ac:spMkLst>
            <pc:docMk/>
            <pc:sldMk cId="347752033" sldId="572"/>
            <ac:spMk id="2" creationId="{31D7BBF8-A7C6-23B6-7734-965E507EBEE3}"/>
          </ac:spMkLst>
        </pc:spChg>
        <pc:spChg chg="mod">
          <ac:chgData name="John Peterson" userId="" providerId="" clId="Web-{A0203DF3-BDE1-429F-98F3-3E5F04FFD15B}" dt="2024-05-22T15:07:30.155" v="542" actId="20577"/>
          <ac:spMkLst>
            <pc:docMk/>
            <pc:sldMk cId="347752033" sldId="572"/>
            <ac:spMk id="3" creationId="{1BB53237-AF02-585A-AF8D-D3B2158B54D5}"/>
          </ac:spMkLst>
        </pc:spChg>
      </pc:sldChg>
      <pc:sldChg chg="modSp new">
        <pc:chgData name="John Peterson" userId="" providerId="" clId="Web-{A0203DF3-BDE1-429F-98F3-3E5F04FFD15B}" dt="2024-05-22T15:15:43.352" v="576" actId="20577"/>
        <pc:sldMkLst>
          <pc:docMk/>
          <pc:sldMk cId="899716047" sldId="573"/>
        </pc:sldMkLst>
        <pc:spChg chg="mod">
          <ac:chgData name="John Peterson" userId="" providerId="" clId="Web-{A0203DF3-BDE1-429F-98F3-3E5F04FFD15B}" dt="2024-05-22T15:08:35.203" v="558" actId="20577"/>
          <ac:spMkLst>
            <pc:docMk/>
            <pc:sldMk cId="899716047" sldId="573"/>
            <ac:spMk id="2" creationId="{8BFFA96E-3ABC-A1BE-87F1-371CB55E75D3}"/>
          </ac:spMkLst>
        </pc:spChg>
        <pc:spChg chg="mod">
          <ac:chgData name="John Peterson" userId="" providerId="" clId="Web-{A0203DF3-BDE1-429F-98F3-3E5F04FFD15B}" dt="2024-05-22T15:15:43.352" v="576" actId="20577"/>
          <ac:spMkLst>
            <pc:docMk/>
            <pc:sldMk cId="899716047" sldId="573"/>
            <ac:spMk id="3" creationId="{D45E4B13-DE49-6087-994B-ABD5A0256150}"/>
          </ac:spMkLst>
        </pc:spChg>
      </pc:sldChg>
    </pc:docChg>
  </pc:docChgLst>
</pc:chgInfo>
</file>

<file path=ppt/comments/modernComment_104_CC5DCB0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7501052-CBA7-E14C-B0B2-5723B3DFEE7F}" authorId="{4F4BF550-6AC1-1083-2664-AE18760B9E91}" status="resolved" created="2024-06-20T18:14:41.166" complete="100000">
    <pc:sldMkLst xmlns:pc="http://schemas.microsoft.com/office/powerpoint/2013/main/command">
      <pc:docMk/>
      <pc:sldMk cId="3428698892" sldId="260"/>
    </pc:sldMkLst>
    <p188:txBody>
      <a:bodyPr/>
      <a:lstStyle/>
      <a:p>
        <a:r>
          <a:rPr lang="en-US"/>
          <a:t>Make sure the timer works</a:t>
        </a:r>
      </a:p>
    </p188:txBody>
  </p188:cm>
</p188:cmLst>
</file>

<file path=ppt/comments/modernComment_264_354C8ED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4B3564E-72BE-A94B-949C-6C11558DFE7C}" authorId="{4F4BF550-6AC1-1083-2664-AE18760B9E91}" status="resolved" created="2024-06-20T18:26:10.093" complete="100000">
    <pc:sldMkLst xmlns:pc="http://schemas.microsoft.com/office/powerpoint/2013/main/command">
      <pc:docMk/>
      <pc:sldMk cId="894209754" sldId="612"/>
    </pc:sldMkLst>
    <p188:txBody>
      <a:bodyPr/>
      <a:lstStyle/>
      <a:p>
        <a:r>
          <a:rPr lang="en-US"/>
          <a:t>Add TDHE to all mentioning of tribes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57F78-6D91-9F40-8D95-196FDB5EAD03}" type="doc">
      <dgm:prSet loTypeId="urn:microsoft.com/office/officeart/2005/8/layout/default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0C37CBF-701B-724C-9B3D-C5A1AD176B87}">
      <dgm:prSet phldrT="[Text]"/>
      <dgm:spPr>
        <a:solidFill>
          <a:schemeClr val="accent1"/>
        </a:solidFill>
      </dgm:spPr>
      <dgm:t>
        <a:bodyPr/>
        <a:lstStyle/>
        <a:p>
          <a:r>
            <a:rPr lang="en-US"/>
            <a:t>Preventing</a:t>
          </a:r>
          <a:br>
            <a:rPr lang="en-US"/>
          </a:br>
          <a:r>
            <a:rPr lang="en-US"/>
            <a:t>Homelessness</a:t>
          </a:r>
        </a:p>
      </dgm:t>
    </dgm:pt>
    <dgm:pt modelId="{63197A0A-5641-584D-B1F5-91ECE1953508}" type="sibTrans" cxnId="{9783F74D-E928-0343-AB25-0D5523BC0F86}">
      <dgm:prSet/>
      <dgm:spPr/>
      <dgm:t>
        <a:bodyPr/>
        <a:lstStyle/>
        <a:p>
          <a:endParaRPr lang="en-US"/>
        </a:p>
      </dgm:t>
    </dgm:pt>
    <dgm:pt modelId="{1DB908C2-D3CE-D040-BBCE-40B1667E3CC1}" type="parTrans" cxnId="{9783F74D-E928-0343-AB25-0D5523BC0F86}">
      <dgm:prSet/>
      <dgm:spPr/>
      <dgm:t>
        <a:bodyPr/>
        <a:lstStyle/>
        <a:p>
          <a:endParaRPr lang="en-US"/>
        </a:p>
      </dgm:t>
    </dgm:pt>
    <dgm:pt modelId="{965DD583-0A2D-2544-AEBC-A2DD4BF2915F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Shelter Options</a:t>
          </a:r>
        </a:p>
      </dgm:t>
    </dgm:pt>
    <dgm:pt modelId="{3D37204C-01D2-2D43-9AE6-884A98895163}" type="sibTrans" cxnId="{DE228B28-B1C6-584C-8FEF-25F281F1846E}">
      <dgm:prSet/>
      <dgm:spPr/>
      <dgm:t>
        <a:bodyPr/>
        <a:lstStyle/>
        <a:p>
          <a:endParaRPr lang="en-US"/>
        </a:p>
      </dgm:t>
    </dgm:pt>
    <dgm:pt modelId="{CA8B8CB4-FDFB-0D43-87C5-3D8184DD0BF8}" type="parTrans" cxnId="{DE228B28-B1C6-584C-8FEF-25F281F1846E}">
      <dgm:prSet/>
      <dgm:spPr/>
      <dgm:t>
        <a:bodyPr/>
        <a:lstStyle/>
        <a:p>
          <a:endParaRPr lang="en-US"/>
        </a:p>
      </dgm:t>
    </dgm:pt>
    <dgm:pt modelId="{EE7BE556-898D-954E-81F7-F6297D3DB0FB}">
      <dgm:prSet phldrT="[Text]"/>
      <dgm:spPr/>
      <dgm:t>
        <a:bodyPr/>
        <a:lstStyle/>
        <a:p>
          <a:r>
            <a:rPr lang="en-US"/>
            <a:t>Rapid Rehousing</a:t>
          </a:r>
        </a:p>
      </dgm:t>
    </dgm:pt>
    <dgm:pt modelId="{EC791967-8D8C-5F4C-85F5-A185B89228D1}" type="sibTrans" cxnId="{B21E6415-BF51-1F45-B892-086725B86CF9}">
      <dgm:prSet/>
      <dgm:spPr/>
      <dgm:t>
        <a:bodyPr/>
        <a:lstStyle/>
        <a:p>
          <a:endParaRPr lang="en-US"/>
        </a:p>
      </dgm:t>
    </dgm:pt>
    <dgm:pt modelId="{A7DC35B3-831C-7744-BA3F-3FFD582DAB01}" type="parTrans" cxnId="{B21E6415-BF51-1F45-B892-086725B86CF9}">
      <dgm:prSet/>
      <dgm:spPr/>
      <dgm:t>
        <a:bodyPr/>
        <a:lstStyle/>
        <a:p>
          <a:endParaRPr lang="en-US"/>
        </a:p>
      </dgm:t>
    </dgm:pt>
    <dgm:pt modelId="{F36D8DAE-AFC3-9D41-BA6A-6F957B4FAC59}">
      <dgm:prSet phldrT="[Text]"/>
      <dgm:spPr>
        <a:solidFill>
          <a:schemeClr val="accent4"/>
        </a:solidFill>
      </dgm:spPr>
      <dgm:t>
        <a:bodyPr/>
        <a:lstStyle/>
        <a:p>
          <a:r>
            <a:rPr lang="en-US"/>
            <a:t>Transitional Housing</a:t>
          </a:r>
        </a:p>
      </dgm:t>
    </dgm:pt>
    <dgm:pt modelId="{C6F58BD2-776E-0F42-B966-59FBC2B01120}" type="sibTrans" cxnId="{252FC27E-909F-8543-B62F-61DB7B5AEF17}">
      <dgm:prSet/>
      <dgm:spPr/>
      <dgm:t>
        <a:bodyPr/>
        <a:lstStyle/>
        <a:p>
          <a:endParaRPr lang="en-US"/>
        </a:p>
      </dgm:t>
    </dgm:pt>
    <dgm:pt modelId="{87C93D1A-6C62-CE48-9E61-168FB6AE096C}" type="parTrans" cxnId="{252FC27E-909F-8543-B62F-61DB7B5AEF17}">
      <dgm:prSet/>
      <dgm:spPr/>
      <dgm:t>
        <a:bodyPr/>
        <a:lstStyle/>
        <a:p>
          <a:endParaRPr lang="en-US"/>
        </a:p>
      </dgm:t>
    </dgm:pt>
    <dgm:pt modelId="{0466A241-9858-924E-BF04-9E488224E8E4}">
      <dgm:prSet phldrT="[Text]"/>
      <dgm:spPr>
        <a:solidFill>
          <a:schemeClr val="accent5"/>
        </a:solidFill>
      </dgm:spPr>
      <dgm:t>
        <a:bodyPr/>
        <a:lstStyle/>
        <a:p>
          <a:r>
            <a:rPr lang="en-US"/>
            <a:t>Supportive Housing </a:t>
          </a:r>
        </a:p>
      </dgm:t>
    </dgm:pt>
    <dgm:pt modelId="{20D47BFE-4FF4-0243-9604-853ACB203C85}" type="sibTrans" cxnId="{20B3AFE3-92BE-2D41-848E-160A807F1BC8}">
      <dgm:prSet/>
      <dgm:spPr/>
      <dgm:t>
        <a:bodyPr/>
        <a:lstStyle/>
        <a:p>
          <a:endParaRPr lang="en-US"/>
        </a:p>
      </dgm:t>
    </dgm:pt>
    <dgm:pt modelId="{7406C7E7-582C-D749-A71E-6C80FB035011}" type="parTrans" cxnId="{20B3AFE3-92BE-2D41-848E-160A807F1BC8}">
      <dgm:prSet/>
      <dgm:spPr/>
      <dgm:t>
        <a:bodyPr/>
        <a:lstStyle/>
        <a:p>
          <a:endParaRPr lang="en-US"/>
        </a:p>
      </dgm:t>
    </dgm:pt>
    <dgm:pt modelId="{860A0D7E-2983-414B-9F83-D920E5674CBA}">
      <dgm:prSet phldrT="[Text]"/>
      <dgm:spPr>
        <a:solidFill>
          <a:schemeClr val="accent6"/>
        </a:solidFill>
      </dgm:spPr>
      <dgm:t>
        <a:bodyPr/>
        <a:lstStyle/>
        <a:p>
          <a:r>
            <a:rPr lang="en-US"/>
            <a:t>Affordable Rental Housing</a:t>
          </a:r>
        </a:p>
      </dgm:t>
    </dgm:pt>
    <dgm:pt modelId="{98FA7DE9-1379-D348-9365-56A92453769A}" type="sibTrans" cxnId="{5628AC59-A659-DD4B-92A0-75E7015BB6EF}">
      <dgm:prSet/>
      <dgm:spPr/>
      <dgm:t>
        <a:bodyPr/>
        <a:lstStyle/>
        <a:p>
          <a:endParaRPr lang="en-US"/>
        </a:p>
      </dgm:t>
    </dgm:pt>
    <dgm:pt modelId="{23EFBC13-7C2C-5A4B-9869-04F76C36BF16}" type="parTrans" cxnId="{5628AC59-A659-DD4B-92A0-75E7015BB6EF}">
      <dgm:prSet/>
      <dgm:spPr/>
      <dgm:t>
        <a:bodyPr/>
        <a:lstStyle/>
        <a:p>
          <a:endParaRPr lang="en-US"/>
        </a:p>
      </dgm:t>
    </dgm:pt>
    <dgm:pt modelId="{12882EAF-49A3-1046-B8A8-D5018DBD2663}">
      <dgm:prSet/>
      <dgm:spPr>
        <a:solidFill>
          <a:schemeClr val="tx2"/>
        </a:solidFill>
      </dgm:spPr>
      <dgm:t>
        <a:bodyPr/>
        <a:lstStyle/>
        <a:p>
          <a:r>
            <a:rPr lang="en-US"/>
            <a:t>Rental Housing</a:t>
          </a:r>
        </a:p>
      </dgm:t>
    </dgm:pt>
    <dgm:pt modelId="{12037B61-2072-C741-AC10-2E90A9BABE47}" type="sibTrans" cxnId="{F622446F-E6E0-7341-9E7E-A687442118CB}">
      <dgm:prSet/>
      <dgm:spPr/>
      <dgm:t>
        <a:bodyPr/>
        <a:lstStyle/>
        <a:p>
          <a:endParaRPr lang="en-US"/>
        </a:p>
      </dgm:t>
    </dgm:pt>
    <dgm:pt modelId="{83D396F4-C62B-EF4D-8419-DBA56F9717B6}" type="parTrans" cxnId="{F622446F-E6E0-7341-9E7E-A687442118CB}">
      <dgm:prSet/>
      <dgm:spPr/>
      <dgm:t>
        <a:bodyPr/>
        <a:lstStyle/>
        <a:p>
          <a:endParaRPr lang="en-US"/>
        </a:p>
      </dgm:t>
    </dgm:pt>
    <dgm:pt modelId="{228F0229-94A3-A147-B2C2-E96C3EA95D6D}">
      <dgm:prSet/>
      <dgm:spPr>
        <a:solidFill>
          <a:schemeClr val="accent1"/>
        </a:solidFill>
      </dgm:spPr>
      <dgm:t>
        <a:bodyPr/>
        <a:lstStyle/>
        <a:p>
          <a:r>
            <a:rPr lang="en-US"/>
            <a:t> Home Ownership </a:t>
          </a:r>
        </a:p>
      </dgm:t>
    </dgm:pt>
    <dgm:pt modelId="{CCE01666-80D4-0B41-B943-A2A6B8965BE1}" type="sibTrans" cxnId="{3F14A83F-C83A-4B4D-AE5A-E12BA0F150E9}">
      <dgm:prSet/>
      <dgm:spPr/>
      <dgm:t>
        <a:bodyPr/>
        <a:lstStyle/>
        <a:p>
          <a:endParaRPr lang="en-US"/>
        </a:p>
      </dgm:t>
    </dgm:pt>
    <dgm:pt modelId="{5D35BE54-7965-D645-8CFA-EF80A024B96B}" type="parTrans" cxnId="{3F14A83F-C83A-4B4D-AE5A-E12BA0F150E9}">
      <dgm:prSet/>
      <dgm:spPr/>
      <dgm:t>
        <a:bodyPr/>
        <a:lstStyle/>
        <a:p>
          <a:endParaRPr lang="en-US"/>
        </a:p>
      </dgm:t>
    </dgm:pt>
    <dgm:pt modelId="{EEBD32D5-F811-D442-9F26-706436757657}" type="pres">
      <dgm:prSet presAssocID="{21857F78-6D91-9F40-8D95-196FDB5EAD03}" presName="diagram" presStyleCnt="0">
        <dgm:presLayoutVars>
          <dgm:dir/>
          <dgm:resizeHandles val="exact"/>
        </dgm:presLayoutVars>
      </dgm:prSet>
      <dgm:spPr/>
    </dgm:pt>
    <dgm:pt modelId="{750A7599-6B92-F840-BB58-A18A9D236D57}" type="pres">
      <dgm:prSet presAssocID="{30C37CBF-701B-724C-9B3D-C5A1AD176B87}" presName="node" presStyleLbl="node1" presStyleIdx="0" presStyleCnt="8">
        <dgm:presLayoutVars>
          <dgm:bulletEnabled val="1"/>
        </dgm:presLayoutVars>
      </dgm:prSet>
      <dgm:spPr/>
    </dgm:pt>
    <dgm:pt modelId="{C250A9B6-5AAB-6B4B-8E0E-E3302EA82A98}" type="pres">
      <dgm:prSet presAssocID="{63197A0A-5641-584D-B1F5-91ECE1953508}" presName="sibTrans" presStyleCnt="0"/>
      <dgm:spPr/>
    </dgm:pt>
    <dgm:pt modelId="{12BDACD6-FA35-0F44-9811-DA66FE090894}" type="pres">
      <dgm:prSet presAssocID="{965DD583-0A2D-2544-AEBC-A2DD4BF2915F}" presName="node" presStyleLbl="node1" presStyleIdx="1" presStyleCnt="8">
        <dgm:presLayoutVars>
          <dgm:bulletEnabled val="1"/>
        </dgm:presLayoutVars>
      </dgm:prSet>
      <dgm:spPr/>
    </dgm:pt>
    <dgm:pt modelId="{553559B2-6126-D040-A50D-181A3FF60919}" type="pres">
      <dgm:prSet presAssocID="{3D37204C-01D2-2D43-9AE6-884A98895163}" presName="sibTrans" presStyleCnt="0"/>
      <dgm:spPr/>
    </dgm:pt>
    <dgm:pt modelId="{29446F3F-8EED-DA48-A87F-9AEF570A2406}" type="pres">
      <dgm:prSet presAssocID="{EE7BE556-898D-954E-81F7-F6297D3DB0FB}" presName="node" presStyleLbl="node1" presStyleIdx="2" presStyleCnt="8">
        <dgm:presLayoutVars>
          <dgm:bulletEnabled val="1"/>
        </dgm:presLayoutVars>
      </dgm:prSet>
      <dgm:spPr/>
    </dgm:pt>
    <dgm:pt modelId="{38AEAD58-B1C3-9E48-85BB-400773FDCE4F}" type="pres">
      <dgm:prSet presAssocID="{EC791967-8D8C-5F4C-85F5-A185B89228D1}" presName="sibTrans" presStyleCnt="0"/>
      <dgm:spPr/>
    </dgm:pt>
    <dgm:pt modelId="{1663829B-9436-3343-B2AE-5686E2CA757E}" type="pres">
      <dgm:prSet presAssocID="{F36D8DAE-AFC3-9D41-BA6A-6F957B4FAC59}" presName="node" presStyleLbl="node1" presStyleIdx="3" presStyleCnt="8">
        <dgm:presLayoutVars>
          <dgm:bulletEnabled val="1"/>
        </dgm:presLayoutVars>
      </dgm:prSet>
      <dgm:spPr/>
    </dgm:pt>
    <dgm:pt modelId="{E632CC8E-21E4-A241-8E0E-1B052604EAE7}" type="pres">
      <dgm:prSet presAssocID="{C6F58BD2-776E-0F42-B966-59FBC2B01120}" presName="sibTrans" presStyleCnt="0"/>
      <dgm:spPr/>
    </dgm:pt>
    <dgm:pt modelId="{70095ED7-AC83-8E45-B22D-6788B26F8619}" type="pres">
      <dgm:prSet presAssocID="{0466A241-9858-924E-BF04-9E488224E8E4}" presName="node" presStyleLbl="node1" presStyleIdx="4" presStyleCnt="8">
        <dgm:presLayoutVars>
          <dgm:bulletEnabled val="1"/>
        </dgm:presLayoutVars>
      </dgm:prSet>
      <dgm:spPr/>
    </dgm:pt>
    <dgm:pt modelId="{1D8E3DF1-6009-DF4C-ACF6-7F69B90DB289}" type="pres">
      <dgm:prSet presAssocID="{20D47BFE-4FF4-0243-9604-853ACB203C85}" presName="sibTrans" presStyleCnt="0"/>
      <dgm:spPr/>
    </dgm:pt>
    <dgm:pt modelId="{92E5D5A8-84DD-1F4A-AEF4-505999427AF0}" type="pres">
      <dgm:prSet presAssocID="{860A0D7E-2983-414B-9F83-D920E5674CBA}" presName="node" presStyleLbl="node1" presStyleIdx="5" presStyleCnt="8">
        <dgm:presLayoutVars>
          <dgm:bulletEnabled val="1"/>
        </dgm:presLayoutVars>
      </dgm:prSet>
      <dgm:spPr/>
    </dgm:pt>
    <dgm:pt modelId="{3EAC742C-CC13-FB48-BFB2-D01F032770C5}" type="pres">
      <dgm:prSet presAssocID="{98FA7DE9-1379-D348-9365-56A92453769A}" presName="sibTrans" presStyleCnt="0"/>
      <dgm:spPr/>
    </dgm:pt>
    <dgm:pt modelId="{AA89DD5E-1AF4-E049-871F-6607D6F96B6B}" type="pres">
      <dgm:prSet presAssocID="{12882EAF-49A3-1046-B8A8-D5018DBD2663}" presName="node" presStyleLbl="node1" presStyleIdx="6" presStyleCnt="8">
        <dgm:presLayoutVars>
          <dgm:bulletEnabled val="1"/>
        </dgm:presLayoutVars>
      </dgm:prSet>
      <dgm:spPr/>
    </dgm:pt>
    <dgm:pt modelId="{F4E37B63-C9D1-544F-BAE4-56F450007A5D}" type="pres">
      <dgm:prSet presAssocID="{12037B61-2072-C741-AC10-2E90A9BABE47}" presName="sibTrans" presStyleCnt="0"/>
      <dgm:spPr/>
    </dgm:pt>
    <dgm:pt modelId="{52545635-656C-1C4A-B372-F67FF754B3DA}" type="pres">
      <dgm:prSet presAssocID="{228F0229-94A3-A147-B2C2-E96C3EA95D6D}" presName="node" presStyleLbl="node1" presStyleIdx="7" presStyleCnt="8">
        <dgm:presLayoutVars>
          <dgm:bulletEnabled val="1"/>
        </dgm:presLayoutVars>
      </dgm:prSet>
      <dgm:spPr/>
    </dgm:pt>
  </dgm:ptLst>
  <dgm:cxnLst>
    <dgm:cxn modelId="{B21E6415-BF51-1F45-B892-086725B86CF9}" srcId="{21857F78-6D91-9F40-8D95-196FDB5EAD03}" destId="{EE7BE556-898D-954E-81F7-F6297D3DB0FB}" srcOrd="2" destOrd="0" parTransId="{A7DC35B3-831C-7744-BA3F-3FFD582DAB01}" sibTransId="{EC791967-8D8C-5F4C-85F5-A185B89228D1}"/>
    <dgm:cxn modelId="{E7DC9315-7292-C24E-85AF-34A95B663BAC}" type="presOf" srcId="{228F0229-94A3-A147-B2C2-E96C3EA95D6D}" destId="{52545635-656C-1C4A-B372-F67FF754B3DA}" srcOrd="0" destOrd="0" presId="urn:microsoft.com/office/officeart/2005/8/layout/default"/>
    <dgm:cxn modelId="{DE228B28-B1C6-584C-8FEF-25F281F1846E}" srcId="{21857F78-6D91-9F40-8D95-196FDB5EAD03}" destId="{965DD583-0A2D-2544-AEBC-A2DD4BF2915F}" srcOrd="1" destOrd="0" parTransId="{CA8B8CB4-FDFB-0D43-87C5-3D8184DD0BF8}" sibTransId="{3D37204C-01D2-2D43-9AE6-884A98895163}"/>
    <dgm:cxn modelId="{456C192B-7981-1447-B579-4D1A64A59E1E}" type="presOf" srcId="{0466A241-9858-924E-BF04-9E488224E8E4}" destId="{70095ED7-AC83-8E45-B22D-6788B26F8619}" srcOrd="0" destOrd="0" presId="urn:microsoft.com/office/officeart/2005/8/layout/default"/>
    <dgm:cxn modelId="{E81B132D-3683-D84C-87BC-D395AB1AE56F}" type="presOf" srcId="{860A0D7E-2983-414B-9F83-D920E5674CBA}" destId="{92E5D5A8-84DD-1F4A-AEF4-505999427AF0}" srcOrd="0" destOrd="0" presId="urn:microsoft.com/office/officeart/2005/8/layout/default"/>
    <dgm:cxn modelId="{2A40E733-4C76-D64E-8E5F-64B7E56B7A48}" type="presOf" srcId="{21857F78-6D91-9F40-8D95-196FDB5EAD03}" destId="{EEBD32D5-F811-D442-9F26-706436757657}" srcOrd="0" destOrd="0" presId="urn:microsoft.com/office/officeart/2005/8/layout/default"/>
    <dgm:cxn modelId="{E2EB8435-3824-7141-A197-FDF646A61BD6}" type="presOf" srcId="{965DD583-0A2D-2544-AEBC-A2DD4BF2915F}" destId="{12BDACD6-FA35-0F44-9811-DA66FE090894}" srcOrd="0" destOrd="0" presId="urn:microsoft.com/office/officeart/2005/8/layout/default"/>
    <dgm:cxn modelId="{3F14A83F-C83A-4B4D-AE5A-E12BA0F150E9}" srcId="{21857F78-6D91-9F40-8D95-196FDB5EAD03}" destId="{228F0229-94A3-A147-B2C2-E96C3EA95D6D}" srcOrd="7" destOrd="0" parTransId="{5D35BE54-7965-D645-8CFA-EF80A024B96B}" sibTransId="{CCE01666-80D4-0B41-B943-A2A6B8965BE1}"/>
    <dgm:cxn modelId="{9783F74D-E928-0343-AB25-0D5523BC0F86}" srcId="{21857F78-6D91-9F40-8D95-196FDB5EAD03}" destId="{30C37CBF-701B-724C-9B3D-C5A1AD176B87}" srcOrd="0" destOrd="0" parTransId="{1DB908C2-D3CE-D040-BBCE-40B1667E3CC1}" sibTransId="{63197A0A-5641-584D-B1F5-91ECE1953508}"/>
    <dgm:cxn modelId="{5628AC59-A659-DD4B-92A0-75E7015BB6EF}" srcId="{21857F78-6D91-9F40-8D95-196FDB5EAD03}" destId="{860A0D7E-2983-414B-9F83-D920E5674CBA}" srcOrd="5" destOrd="0" parTransId="{23EFBC13-7C2C-5A4B-9869-04F76C36BF16}" sibTransId="{98FA7DE9-1379-D348-9365-56A92453769A}"/>
    <dgm:cxn modelId="{F622446F-E6E0-7341-9E7E-A687442118CB}" srcId="{21857F78-6D91-9F40-8D95-196FDB5EAD03}" destId="{12882EAF-49A3-1046-B8A8-D5018DBD2663}" srcOrd="6" destOrd="0" parTransId="{83D396F4-C62B-EF4D-8419-DBA56F9717B6}" sibTransId="{12037B61-2072-C741-AC10-2E90A9BABE47}"/>
    <dgm:cxn modelId="{9A958B74-6B20-794C-9288-D5EAFE917BFB}" type="presOf" srcId="{30C37CBF-701B-724C-9B3D-C5A1AD176B87}" destId="{750A7599-6B92-F840-BB58-A18A9D236D57}" srcOrd="0" destOrd="0" presId="urn:microsoft.com/office/officeart/2005/8/layout/default"/>
    <dgm:cxn modelId="{252FC27E-909F-8543-B62F-61DB7B5AEF17}" srcId="{21857F78-6D91-9F40-8D95-196FDB5EAD03}" destId="{F36D8DAE-AFC3-9D41-BA6A-6F957B4FAC59}" srcOrd="3" destOrd="0" parTransId="{87C93D1A-6C62-CE48-9E61-168FB6AE096C}" sibTransId="{C6F58BD2-776E-0F42-B966-59FBC2B01120}"/>
    <dgm:cxn modelId="{038CBEB0-AD3C-204E-A1FE-4A4ED5E99C55}" type="presOf" srcId="{F36D8DAE-AFC3-9D41-BA6A-6F957B4FAC59}" destId="{1663829B-9436-3343-B2AE-5686E2CA757E}" srcOrd="0" destOrd="0" presId="urn:microsoft.com/office/officeart/2005/8/layout/default"/>
    <dgm:cxn modelId="{89433CD2-16AE-214E-85CB-44FD21345326}" type="presOf" srcId="{12882EAF-49A3-1046-B8A8-D5018DBD2663}" destId="{AA89DD5E-1AF4-E049-871F-6607D6F96B6B}" srcOrd="0" destOrd="0" presId="urn:microsoft.com/office/officeart/2005/8/layout/default"/>
    <dgm:cxn modelId="{71F466D6-A6D8-9743-896C-547CF801BCF7}" type="presOf" srcId="{EE7BE556-898D-954E-81F7-F6297D3DB0FB}" destId="{29446F3F-8EED-DA48-A87F-9AEF570A2406}" srcOrd="0" destOrd="0" presId="urn:microsoft.com/office/officeart/2005/8/layout/default"/>
    <dgm:cxn modelId="{20B3AFE3-92BE-2D41-848E-160A807F1BC8}" srcId="{21857F78-6D91-9F40-8D95-196FDB5EAD03}" destId="{0466A241-9858-924E-BF04-9E488224E8E4}" srcOrd="4" destOrd="0" parTransId="{7406C7E7-582C-D749-A71E-6C80FB035011}" sibTransId="{20D47BFE-4FF4-0243-9604-853ACB203C85}"/>
    <dgm:cxn modelId="{2922C2A6-85A7-6548-BD93-B3EB52CC9D3E}" type="presParOf" srcId="{EEBD32D5-F811-D442-9F26-706436757657}" destId="{750A7599-6B92-F840-BB58-A18A9D236D57}" srcOrd="0" destOrd="0" presId="urn:microsoft.com/office/officeart/2005/8/layout/default"/>
    <dgm:cxn modelId="{44D8E16C-11FA-9942-ADF1-601C9D57AD52}" type="presParOf" srcId="{EEBD32D5-F811-D442-9F26-706436757657}" destId="{C250A9B6-5AAB-6B4B-8E0E-E3302EA82A98}" srcOrd="1" destOrd="0" presId="urn:microsoft.com/office/officeart/2005/8/layout/default"/>
    <dgm:cxn modelId="{99FFCC21-C51E-CF48-B43B-482385E74973}" type="presParOf" srcId="{EEBD32D5-F811-D442-9F26-706436757657}" destId="{12BDACD6-FA35-0F44-9811-DA66FE090894}" srcOrd="2" destOrd="0" presId="urn:microsoft.com/office/officeart/2005/8/layout/default"/>
    <dgm:cxn modelId="{FC49BAEC-A98C-DC44-AF00-B4EF5D4B1A59}" type="presParOf" srcId="{EEBD32D5-F811-D442-9F26-706436757657}" destId="{553559B2-6126-D040-A50D-181A3FF60919}" srcOrd="3" destOrd="0" presId="urn:microsoft.com/office/officeart/2005/8/layout/default"/>
    <dgm:cxn modelId="{D56B6B97-391F-EE4D-8DB1-6B3E302B7911}" type="presParOf" srcId="{EEBD32D5-F811-D442-9F26-706436757657}" destId="{29446F3F-8EED-DA48-A87F-9AEF570A2406}" srcOrd="4" destOrd="0" presId="urn:microsoft.com/office/officeart/2005/8/layout/default"/>
    <dgm:cxn modelId="{C527A147-38F4-B344-B066-52060B2C770B}" type="presParOf" srcId="{EEBD32D5-F811-D442-9F26-706436757657}" destId="{38AEAD58-B1C3-9E48-85BB-400773FDCE4F}" srcOrd="5" destOrd="0" presId="urn:microsoft.com/office/officeart/2005/8/layout/default"/>
    <dgm:cxn modelId="{FF3425DB-3D4A-224B-82EC-7050BC3E003E}" type="presParOf" srcId="{EEBD32D5-F811-D442-9F26-706436757657}" destId="{1663829B-9436-3343-B2AE-5686E2CA757E}" srcOrd="6" destOrd="0" presId="urn:microsoft.com/office/officeart/2005/8/layout/default"/>
    <dgm:cxn modelId="{DBFEF5F4-DBF3-2D46-8EB4-306A02FC6546}" type="presParOf" srcId="{EEBD32D5-F811-D442-9F26-706436757657}" destId="{E632CC8E-21E4-A241-8E0E-1B052604EAE7}" srcOrd="7" destOrd="0" presId="urn:microsoft.com/office/officeart/2005/8/layout/default"/>
    <dgm:cxn modelId="{C40DC5F1-14F3-8F4A-ADDD-5AC6EE4970F6}" type="presParOf" srcId="{EEBD32D5-F811-D442-9F26-706436757657}" destId="{70095ED7-AC83-8E45-B22D-6788B26F8619}" srcOrd="8" destOrd="0" presId="urn:microsoft.com/office/officeart/2005/8/layout/default"/>
    <dgm:cxn modelId="{74B22071-A29F-E14B-870B-8EB828D4863E}" type="presParOf" srcId="{EEBD32D5-F811-D442-9F26-706436757657}" destId="{1D8E3DF1-6009-DF4C-ACF6-7F69B90DB289}" srcOrd="9" destOrd="0" presId="urn:microsoft.com/office/officeart/2005/8/layout/default"/>
    <dgm:cxn modelId="{74C99E6E-EBC0-224F-AF8A-81C95AB60678}" type="presParOf" srcId="{EEBD32D5-F811-D442-9F26-706436757657}" destId="{92E5D5A8-84DD-1F4A-AEF4-505999427AF0}" srcOrd="10" destOrd="0" presId="urn:microsoft.com/office/officeart/2005/8/layout/default"/>
    <dgm:cxn modelId="{BD284708-37D7-024F-8FA7-1F51D8AFCE79}" type="presParOf" srcId="{EEBD32D5-F811-D442-9F26-706436757657}" destId="{3EAC742C-CC13-FB48-BFB2-D01F032770C5}" srcOrd="11" destOrd="0" presId="urn:microsoft.com/office/officeart/2005/8/layout/default"/>
    <dgm:cxn modelId="{775BBA3F-0A03-1F4D-9D07-61738B1F7950}" type="presParOf" srcId="{EEBD32D5-F811-D442-9F26-706436757657}" destId="{AA89DD5E-1AF4-E049-871F-6607D6F96B6B}" srcOrd="12" destOrd="0" presId="urn:microsoft.com/office/officeart/2005/8/layout/default"/>
    <dgm:cxn modelId="{F7DF751C-9E61-2048-8BCB-7510251D34FF}" type="presParOf" srcId="{EEBD32D5-F811-D442-9F26-706436757657}" destId="{F4E37B63-C9D1-544F-BAE4-56F450007A5D}" srcOrd="13" destOrd="0" presId="urn:microsoft.com/office/officeart/2005/8/layout/default"/>
    <dgm:cxn modelId="{26F71231-3D5E-C946-9E6C-432CA5051002}" type="presParOf" srcId="{EEBD32D5-F811-D442-9F26-706436757657}" destId="{52545635-656C-1C4A-B372-F67FF754B3D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A7599-6B92-F840-BB58-A18A9D236D57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Preventing</a:t>
          </a:r>
          <a:br>
            <a:rPr lang="en-US" sz="2900" kern="1200"/>
          </a:br>
          <a:r>
            <a:rPr lang="en-US" sz="2900" kern="1200"/>
            <a:t>Homelessness</a:t>
          </a:r>
        </a:p>
      </dsp:txBody>
      <dsp:txXfrm>
        <a:off x="3080" y="587032"/>
        <a:ext cx="2444055" cy="1466433"/>
      </dsp:txXfrm>
    </dsp:sp>
    <dsp:sp modelId="{12BDACD6-FA35-0F44-9811-DA66FE090894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Shelter Options</a:t>
          </a:r>
        </a:p>
      </dsp:txBody>
      <dsp:txXfrm>
        <a:off x="2691541" y="587032"/>
        <a:ext cx="2444055" cy="1466433"/>
      </dsp:txXfrm>
    </dsp:sp>
    <dsp:sp modelId="{29446F3F-8EED-DA48-A87F-9AEF570A2406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Rapid Rehousing</a:t>
          </a:r>
        </a:p>
      </dsp:txBody>
      <dsp:txXfrm>
        <a:off x="5380002" y="587032"/>
        <a:ext cx="2444055" cy="1466433"/>
      </dsp:txXfrm>
    </dsp:sp>
    <dsp:sp modelId="{1663829B-9436-3343-B2AE-5686E2CA757E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Transitional Housing</a:t>
          </a:r>
        </a:p>
      </dsp:txBody>
      <dsp:txXfrm>
        <a:off x="8068463" y="587032"/>
        <a:ext cx="2444055" cy="1466433"/>
      </dsp:txXfrm>
    </dsp:sp>
    <dsp:sp modelId="{70095ED7-AC83-8E45-B22D-6788B26F8619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Supportive Housing </a:t>
          </a:r>
        </a:p>
      </dsp:txBody>
      <dsp:txXfrm>
        <a:off x="3080" y="2297871"/>
        <a:ext cx="2444055" cy="1466433"/>
      </dsp:txXfrm>
    </dsp:sp>
    <dsp:sp modelId="{92E5D5A8-84DD-1F4A-AEF4-505999427AF0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Affordable Rental Housing</a:t>
          </a:r>
        </a:p>
      </dsp:txBody>
      <dsp:txXfrm>
        <a:off x="2691541" y="2297871"/>
        <a:ext cx="2444055" cy="1466433"/>
      </dsp:txXfrm>
    </dsp:sp>
    <dsp:sp modelId="{AA89DD5E-1AF4-E049-871F-6607D6F96B6B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Rental Housing</a:t>
          </a:r>
        </a:p>
      </dsp:txBody>
      <dsp:txXfrm>
        <a:off x="5380002" y="2297871"/>
        <a:ext cx="2444055" cy="1466433"/>
      </dsp:txXfrm>
    </dsp:sp>
    <dsp:sp modelId="{52545635-656C-1C4A-B372-F67FF754B3DA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 Home Ownership </a:t>
          </a:r>
        </a:p>
      </dsp:txBody>
      <dsp:txXfrm>
        <a:off x="806846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12A0D-EC0C-404E-A720-CC0E6A6C8D54}" type="datetimeFigureOut">
              <a:rPr lang="en-US" smtClean="0"/>
              <a:t>6/25/24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D40F6-614C-4C00-AE06-1F4124F9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0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4A148-13E4-4EA2-A156-DBD76E3BED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97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4A148-13E4-4EA2-A156-DBD76E3BED0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57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GTEC, </a:t>
            </a:r>
            <a:r>
              <a:rPr lang="en-US" dirty="0" err="1"/>
              <a:t>RTHawk</a:t>
            </a:r>
            <a:r>
              <a:rPr lang="en-US" dirty="0"/>
              <a:t>, Competitive IHBG, surveys, land!, master plan, BIA roads, Water/Sewer, congressional funds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4A148-13E4-4EA2-A156-DBD76E3BED0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5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4A148-13E4-4EA2-A156-DBD76E3BED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6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run through of the construction of Townhouse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4A148-13E4-4EA2-A156-DBD76E3BED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0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4A148-13E4-4EA2-A156-DBD76E3BED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09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of established households May 30</a:t>
            </a:r>
          </a:p>
          <a:p>
            <a:r>
              <a:rPr lang="en-US" dirty="0"/>
              <a:t>Families started moving </a:t>
            </a:r>
            <a:r>
              <a:rPr lang="en-US"/>
              <a:t>in Sept 2023</a:t>
            </a:r>
          </a:p>
          <a:p>
            <a:r>
              <a:rPr lang="en-US"/>
              <a:t>Getting </a:t>
            </a:r>
            <a:r>
              <a:rPr lang="en-US" dirty="0"/>
              <a:t>to this point wasn’t easy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4A148-13E4-4EA2-A156-DBD76E3BED0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10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GTB teamed up with </a:t>
            </a:r>
            <a:r>
              <a:rPr lang="en-US" dirty="0" err="1"/>
              <a:t>RTHawk</a:t>
            </a:r>
            <a:r>
              <a:rPr lang="en-US" dirty="0"/>
              <a:t> back in August of 2019 (entered into the contract) </a:t>
            </a:r>
          </a:p>
          <a:p>
            <a:r>
              <a:rPr lang="en-US" dirty="0"/>
              <a:t>Applied in 2019, 2020 unsuccessfully</a:t>
            </a:r>
          </a:p>
          <a:p>
            <a:r>
              <a:rPr lang="en-US" dirty="0"/>
              <a:t>2021 a Tribal Set Aside was established by MSHDA and GTB was successful in obtaining that award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4A148-13E4-4EA2-A156-DBD76E3BED0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04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get to the point of a set aside took a lot of work and dedication by </a:t>
            </a:r>
            <a:r>
              <a:rPr lang="en-US" dirty="0" err="1"/>
              <a:t>RTHawk</a:t>
            </a:r>
            <a:r>
              <a:rPr lang="en-US" dirty="0"/>
              <a:t> participating along with GTB in consultation talks regarding the QAP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4A148-13E4-4EA2-A156-DBD76E3BED0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27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paired this funding with the Competitive IHBG grant funding (again in this case…3</a:t>
            </a:r>
            <a:r>
              <a:rPr lang="en-US" baseline="30000" dirty="0"/>
              <a:t>rd</a:t>
            </a:r>
            <a:r>
              <a:rPr lang="en-US" dirty="0"/>
              <a:t> time was a charm)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4A148-13E4-4EA2-A156-DBD76E3BED0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39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apply on your own, I highly suggest using a consulting firm that has the knowledge and expertise in assisting you with your application 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4A148-13E4-4EA2-A156-DBD76E3BED0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5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FC24-D45D-754F-ACDE-1300E68BD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 b="1" i="0">
                <a:solidFill>
                  <a:schemeClr val="accent3"/>
                </a:solidFill>
                <a:latin typeface="Didot" panose="02000503000000020003" pitchFamily="2" charset="-79"/>
                <a:ea typeface="Open Sans" panose="020B0606030504020204" pitchFamily="34" charset="0"/>
                <a:cs typeface="Didot" panose="02000503000000020003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85F4F-9E15-4B4C-BB94-1EC8050AB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0" i="0"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B14DDD4-7E27-7D45-B07B-54834F7837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563" y="6169355"/>
            <a:ext cx="1522272" cy="6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5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7082-F415-0C44-93E5-062670787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D7DCF-9ABB-8D42-81DA-78111B519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D6C38-8ED0-4048-A56D-5DEFCB2A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B4F1-6C4C-654B-9045-690D555BA20E}" type="datetimeFigureOut">
              <a:rPr lang="en-US" smtClean="0"/>
              <a:t>6/25/24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53E57-FECD-9549-93C7-3292D26C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692C6-393A-6446-89D7-A695DC3A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2F7B-ECB4-8247-871E-4F3DECBD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0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2F2168-4D5B-884A-9CA7-27DE3CAED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DC06C-9F71-8540-9939-0C6ABDF5A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13D30-7D93-954E-80A6-DAA238781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B4F1-6C4C-654B-9045-690D555BA20E}" type="datetimeFigureOut">
              <a:rPr lang="en-US" smtClean="0"/>
              <a:t>6/25/24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DA7EB-3C39-2047-AD31-3BB9344F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EF930-A21C-5447-8714-264971FB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2F7B-ECB4-8247-871E-4F3DECBD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2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BB91-1A73-0C4F-A027-192DC760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164AA-9FB3-AF42-A436-FBF47004B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39C39F5-EBDE-3C44-9C9E-748A1F4C7F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563" y="6169355"/>
            <a:ext cx="1522272" cy="6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12E9-1C39-EA46-804B-8392CC1C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FD7D5-344A-7647-93BB-F72B826AF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171207A-2C5E-9B4F-BB59-C8A22BB31C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563" y="6169355"/>
            <a:ext cx="1522272" cy="6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9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A5FFA-8CD3-1042-82EC-5E3A2787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C94BF-0D19-E04A-AE5A-863FA0877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2BD3A-4170-5845-B23C-962C6FBF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B4F1-6C4C-654B-9045-690D555BA20E}" type="datetimeFigureOut">
              <a:rPr lang="en-US" smtClean="0"/>
              <a:t>6/25/24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B0077-1967-1F40-BDD1-B2D6B7246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D09B4-0B24-7D44-B0EC-B11B0C75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2F7B-ECB4-8247-871E-4F3DECBD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8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75C17-D42E-6347-A3AD-354FFEF3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3EEF9-53D8-9B42-A69E-B2F0DA1E5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CA2B0-C3EE-3340-B07D-BF36A8BE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A4D10-73C9-3D41-84D6-1717567F3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6832B9-F9F0-BB4C-891E-F72434F30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551204-68DE-4D44-B531-98CFA1D8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B4F1-6C4C-654B-9045-690D555BA20E}" type="datetimeFigureOut">
              <a:rPr lang="en-US" smtClean="0"/>
              <a:t>6/25/24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925FFF-8ED1-5C41-AAEF-257C95E8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A916E-8248-7D4D-A1A3-5BC797E4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2F7B-ECB4-8247-871E-4F3DECBD51E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E8AFEBF-C113-4C65-935A-67470844AB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563" y="6169355"/>
            <a:ext cx="1522272" cy="6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5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0DA40-39F3-2142-80C6-F91E94F8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A2066-4747-7842-935B-DC6A82FA6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B4F1-6C4C-654B-9045-690D555BA20E}" type="datetimeFigureOut">
              <a:rPr lang="en-US" smtClean="0"/>
              <a:t>6/25/24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E0F7A-034B-5443-AB91-BB231253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9B68E-919A-A249-9EAE-6C4EB2EA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2F7B-ECB4-8247-871E-4F3DECBD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01136-FEF1-624A-8A50-4B80DAB6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B4F1-6C4C-654B-9045-690D555BA20E}" type="datetimeFigureOut">
              <a:rPr lang="en-US" smtClean="0"/>
              <a:t>6/25/24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0F10D-9531-0D45-B8FD-75EA7849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7C3A9-02BA-8742-9897-E48E0471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2F7B-ECB4-8247-871E-4F3DECBD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9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5FEF-7498-794F-8581-07D9EF4C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4565D-A8BD-A348-8FCE-F29FC797A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82BF4-0B50-B247-A9BB-D622B78CF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EE102-FDF0-914F-BD88-BCA95943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B4F1-6C4C-654B-9045-690D555BA20E}" type="datetimeFigureOut">
              <a:rPr lang="en-US" smtClean="0"/>
              <a:t>6/25/24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40B0C-DAB4-5A43-9BA1-B50BF2E7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6CFEC-D0F5-594A-8CB4-E88D1C1B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2F7B-ECB4-8247-871E-4F3DECBD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8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C9567-989E-8B4F-80AE-41B3440F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00035-96C5-DA46-8640-22AD1A1A5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F9556-BC20-DF40-B43C-FEDA6F579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850E8-9306-FE4F-BD2F-4C0CF060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B4F1-6C4C-654B-9045-690D555BA20E}" type="datetimeFigureOut">
              <a:rPr lang="en-US" smtClean="0"/>
              <a:t>6/25/24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30295-D61A-1E43-8537-86A0F011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43263-B731-B544-B432-6F960C85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2F7B-ECB4-8247-871E-4F3DECBD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2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7B1A21-E922-BE47-AB11-7D8F6E322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1EB0A-DEB6-AD49-A73B-2F628C960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7249A-7352-CD43-8B32-C9474C196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8B4F1-6C4C-654B-9045-690D555BA20E}" type="datetimeFigureOut">
              <a:rPr lang="en-US" smtClean="0"/>
              <a:t>6/25/24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11306-B990-D745-8B13-DEEB7DF3E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99E9-7B04-724E-AFB5-1383F95AC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F2F7B-ECB4-8247-871E-4F3DECBD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0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Didot" panose="02000503000000020003" pitchFamily="2" charset="-79"/>
          <a:ea typeface="+mj-ea"/>
          <a:cs typeface="Didot" panose="02000503000000020003" pitchFamily="2" charset="-79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64_354C8EDA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4_CC5DCB0C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cid:01B30DA7-65FD-4ADE-8FFA-4904E61C49B7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mailto:nicki.basch@gtb-nsn.gov" TargetMode="Externa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BrigidKorce@gmail.com" TargetMode="External"/><Relationship Id="rId2" Type="http://schemas.openxmlformats.org/officeDocument/2006/relationships/hyperlink" Target="mailto:Zoe@beauxsimon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icki.Basch@gtb-nsn.gov" TargetMode="External"/><Relationship Id="rId4" Type="http://schemas.openxmlformats.org/officeDocument/2006/relationships/hyperlink" Target="mailto:ESagg@naihc.ne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200C1-E92E-8B46-9366-ED4271103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5594"/>
            <a:ext cx="12042842" cy="146340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Tribal Nations</a:t>
            </a:r>
            <a:br>
              <a:rPr lang="en-US" sz="4000" dirty="0">
                <a:solidFill>
                  <a:schemeClr val="accent3"/>
                </a:solidFill>
              </a:rPr>
            </a:br>
            <a:r>
              <a:rPr lang="en-US" sz="4000" dirty="0">
                <a:solidFill>
                  <a:schemeClr val="accent3"/>
                </a:solidFill>
              </a:rPr>
              <a:t>Housing Development Assistance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CA6C8-1867-064E-47A6-E5E480E95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226667"/>
            <a:ext cx="9144000" cy="12840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Wednesday, June 26, 2024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2:05 p.m. to 3:35 p.m.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475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4F8D-6D60-6E1E-26F6-5B4C70D4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Outreach and Identifying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1A22A-1A44-67B8-3A17-F98A8F133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Outreach to 12 federally recognized tribal nations that share geography in Michigan</a:t>
            </a:r>
          </a:p>
          <a:p>
            <a:pPr lvl="1"/>
            <a:r>
              <a:rPr lang="en-US" sz="2000" dirty="0"/>
              <a:t>Traveling on-site to each tribe to assess the needs of each tribe</a:t>
            </a:r>
          </a:p>
          <a:p>
            <a:pPr lvl="1"/>
            <a:r>
              <a:rPr lang="en-US" sz="2000" dirty="0"/>
              <a:t>11 tribes/TDHEs confirmed participation</a:t>
            </a:r>
          </a:p>
          <a:p>
            <a:pPr marL="342900" lvl="1" indent="0">
              <a:buNone/>
            </a:pPr>
            <a:endParaRPr lang="en-US" sz="2000" dirty="0"/>
          </a:p>
          <a:p>
            <a:r>
              <a:rPr lang="en-US" sz="2400" dirty="0"/>
              <a:t>Identification of needs</a:t>
            </a:r>
          </a:p>
          <a:p>
            <a:pPr lvl="1"/>
            <a:r>
              <a:rPr lang="en-US" sz="2000" dirty="0"/>
              <a:t>Need was determined by reviewing existing data that a participating nation has and/or has access to</a:t>
            </a:r>
          </a:p>
          <a:p>
            <a:pPr lvl="1"/>
            <a:r>
              <a:rPr lang="en-US" sz="2000" dirty="0"/>
              <a:t>There were needs for affordable housing options, homeownership, developing on tribally owned trust land, developing wrap around services, gap funding sources, and more.</a:t>
            </a:r>
          </a:p>
          <a:p>
            <a:pPr marL="342900" lvl="1" indent="0">
              <a:buNone/>
            </a:pPr>
            <a:endParaRPr lang="en-US" sz="2000" dirty="0"/>
          </a:p>
          <a:p>
            <a:r>
              <a:rPr lang="en-US" sz="2400" dirty="0"/>
              <a:t>This phase informed the creation of the toolkit, tailored to the unique opportunities and challenges in tribal nations</a:t>
            </a:r>
          </a:p>
        </p:txBody>
      </p:sp>
    </p:spTree>
    <p:extLst>
      <p:ext uri="{BB962C8B-B14F-4D97-AF65-F5344CB8AC3E}">
        <p14:creationId xmlns:p14="http://schemas.microsoft.com/office/powerpoint/2010/main" val="320599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73BCB-F0D0-ED46-8FA6-C0BEAAB1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DC932-6127-E1BF-CD03-2AF41EE60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2-day in-person sessions combined with direct training, concept planning technical assistance, peer-to-peer learning, and case studies.</a:t>
            </a:r>
          </a:p>
          <a:p>
            <a:endParaRPr lang="en-US" dirty="0"/>
          </a:p>
          <a:p>
            <a:r>
              <a:rPr lang="en-US" dirty="0"/>
              <a:t>Topics include</a:t>
            </a:r>
          </a:p>
          <a:p>
            <a:pPr lvl="1"/>
            <a:r>
              <a:rPr lang="en-US" dirty="0"/>
              <a:t>Affordable housing models</a:t>
            </a:r>
          </a:p>
          <a:p>
            <a:pPr lvl="1"/>
            <a:r>
              <a:rPr lang="en-US" dirty="0"/>
              <a:t>Identification of needs</a:t>
            </a:r>
          </a:p>
          <a:p>
            <a:pPr lvl="1"/>
            <a:r>
              <a:rPr lang="en-US" dirty="0"/>
              <a:t>Development process</a:t>
            </a:r>
          </a:p>
          <a:p>
            <a:pPr lvl="1"/>
            <a:r>
              <a:rPr lang="en-US" dirty="0"/>
              <a:t>Development team</a:t>
            </a:r>
          </a:p>
          <a:p>
            <a:pPr lvl="1"/>
            <a:r>
              <a:rPr lang="en-US" dirty="0"/>
              <a:t>Financing programs and structures</a:t>
            </a:r>
          </a:p>
          <a:p>
            <a:pPr lvl="1"/>
            <a:r>
              <a:rPr lang="en-US" dirty="0"/>
              <a:t>Operations budgeting</a:t>
            </a:r>
          </a:p>
          <a:p>
            <a:pPr lvl="1"/>
            <a:r>
              <a:rPr lang="en-US" dirty="0"/>
              <a:t>Property management</a:t>
            </a:r>
          </a:p>
          <a:p>
            <a:pPr lvl="1"/>
            <a:r>
              <a:rPr lang="en-US" dirty="0"/>
              <a:t>Culturally relevant design</a:t>
            </a:r>
          </a:p>
          <a:p>
            <a:pPr lvl="1"/>
            <a:r>
              <a:rPr lang="en-US" dirty="0"/>
              <a:t>Homeownership programs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5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state of michigan&#10;&#10;Description automatically generated">
            <a:extLst>
              <a:ext uri="{FF2B5EF4-FFF2-40B4-BE49-F238E27FC236}">
                <a16:creationId xmlns:a16="http://schemas.microsoft.com/office/drawing/2014/main" id="{6B22DEE9-DFE2-2FD3-601D-2DDACA1FC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7944" r="47621" b="19974"/>
          <a:stretch/>
        </p:blipFill>
        <p:spPr>
          <a:xfrm>
            <a:off x="1361246" y="540971"/>
            <a:ext cx="6597896" cy="5776058"/>
          </a:xfrm>
          <a:prstGeom prst="rect">
            <a:avLst/>
          </a:prstGeom>
        </p:spPr>
      </p:pic>
      <p:sp>
        <p:nvSpPr>
          <p:cNvPr id="7" name="Star: 5 Points 9">
            <a:extLst>
              <a:ext uri="{FF2B5EF4-FFF2-40B4-BE49-F238E27FC236}">
                <a16:creationId xmlns:a16="http://schemas.microsoft.com/office/drawing/2014/main" id="{9F521BA2-F1B2-8540-2510-4C60722B968E}"/>
              </a:ext>
            </a:extLst>
          </p:cNvPr>
          <p:cNvSpPr/>
          <p:nvPr/>
        </p:nvSpPr>
        <p:spPr>
          <a:xfrm>
            <a:off x="5582359" y="1457663"/>
            <a:ext cx="502937" cy="413628"/>
          </a:xfrm>
          <a:prstGeom prst="star5">
            <a:avLst/>
          </a:prstGeom>
          <a:gradFill flip="none" rotWithShape="0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52400" dist="38100" dir="2700000" sx="103000" sy="103000" algn="tl" rotWithShape="0">
              <a:prstClr val="black">
                <a:alpha val="24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19050" h="12700" prst="angle"/>
            <a:bevelB w="152400" h="50800" prst="softRound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10">
            <a:extLst>
              <a:ext uri="{FF2B5EF4-FFF2-40B4-BE49-F238E27FC236}">
                <a16:creationId xmlns:a16="http://schemas.microsoft.com/office/drawing/2014/main" id="{A9D78B7D-928F-982D-4744-27D4DA02B96A}"/>
              </a:ext>
            </a:extLst>
          </p:cNvPr>
          <p:cNvSpPr/>
          <p:nvPr/>
        </p:nvSpPr>
        <p:spPr>
          <a:xfrm>
            <a:off x="4552617" y="2855018"/>
            <a:ext cx="502937" cy="413628"/>
          </a:xfrm>
          <a:prstGeom prst="star5">
            <a:avLst/>
          </a:prstGeom>
          <a:gradFill flip="none" rotWithShape="0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52400" dist="38100" dir="2700000" sx="103000" sy="103000" algn="tl" rotWithShape="0">
              <a:prstClr val="black">
                <a:alpha val="24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19050" h="12700" prst="angle"/>
            <a:bevelB w="152400" h="50800" prst="softRound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11">
            <a:extLst>
              <a:ext uri="{FF2B5EF4-FFF2-40B4-BE49-F238E27FC236}">
                <a16:creationId xmlns:a16="http://schemas.microsoft.com/office/drawing/2014/main" id="{009C6610-F9D3-22C6-6897-42B07C23CAD1}"/>
              </a:ext>
            </a:extLst>
          </p:cNvPr>
          <p:cNvSpPr/>
          <p:nvPr/>
        </p:nvSpPr>
        <p:spPr>
          <a:xfrm>
            <a:off x="5238590" y="3680532"/>
            <a:ext cx="502937" cy="413628"/>
          </a:xfrm>
          <a:prstGeom prst="star5">
            <a:avLst/>
          </a:prstGeom>
          <a:gradFill flip="none" rotWithShape="0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52400" dist="38100" dir="2700000" sx="103000" sy="103000" algn="tl" rotWithShape="0">
              <a:prstClr val="black">
                <a:alpha val="24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19050" h="12700" prst="angle"/>
            <a:bevelB w="152400" h="50800" prst="softRound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61E2DB-315E-205F-99A4-B26BD0AD3C88}"/>
              </a:ext>
            </a:extLst>
          </p:cNvPr>
          <p:cNvSpPr txBox="1"/>
          <p:nvPr/>
        </p:nvSpPr>
        <p:spPr>
          <a:xfrm>
            <a:off x="6085296" y="1501959"/>
            <a:ext cx="183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Sault Ste Marie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DB9BA-EF26-4068-B447-4FE9A812E1BD}"/>
              </a:ext>
            </a:extLst>
          </p:cNvPr>
          <p:cNvSpPr txBox="1"/>
          <p:nvPr/>
        </p:nvSpPr>
        <p:spPr>
          <a:xfrm>
            <a:off x="5060036" y="2899314"/>
            <a:ext cx="181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Grand Traverse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2D2B39-08C7-5F2B-39E4-F2229C9A9F12}"/>
              </a:ext>
            </a:extLst>
          </p:cNvPr>
          <p:cNvSpPr txBox="1"/>
          <p:nvPr/>
        </p:nvSpPr>
        <p:spPr>
          <a:xfrm>
            <a:off x="5741527" y="3724828"/>
            <a:ext cx="216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Saginaw Chippewa</a:t>
            </a:r>
          </a:p>
        </p:txBody>
      </p:sp>
      <p:pic>
        <p:nvPicPr>
          <p:cNvPr id="2" name="Content Placeholder 4" descr="A blue and green logo&#10;&#10;Description automatically generated">
            <a:extLst>
              <a:ext uri="{FF2B5EF4-FFF2-40B4-BE49-F238E27FC236}">
                <a16:creationId xmlns:a16="http://schemas.microsoft.com/office/drawing/2014/main" id="{1BB3745F-291F-78D4-EA1D-4AEF2F726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408" y="6277510"/>
            <a:ext cx="1752663" cy="461942"/>
          </a:xfrm>
        </p:spPr>
      </p:pic>
    </p:spTree>
    <p:extLst>
      <p:ext uri="{BB962C8B-B14F-4D97-AF65-F5344CB8AC3E}">
        <p14:creationId xmlns:p14="http://schemas.microsoft.com/office/powerpoint/2010/main" val="2550007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2DC9-76AB-F30F-1406-C7BE8A021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3: One-on-One Technical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131D4-C2D3-7CB3-E10F-C818963A2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assistance is offered between each session and after the completion of the training series</a:t>
            </a:r>
          </a:p>
          <a:p>
            <a:endParaRPr lang="en-US" dirty="0"/>
          </a:p>
          <a:p>
            <a:r>
              <a:rPr lang="en-US" dirty="0"/>
              <a:t>Assistance will cover project finance (identification of sources, supporting applications) and development (advancing project plans, predevelopment activities)</a:t>
            </a:r>
          </a:p>
          <a:p>
            <a:endParaRPr lang="en-US" dirty="0"/>
          </a:p>
          <a:p>
            <a:r>
              <a:rPr lang="en-US" dirty="0"/>
              <a:t>The provision of technical assistance will commence in 2024 and through 2026.</a:t>
            </a:r>
          </a:p>
          <a:p>
            <a:endParaRPr lang="en-US" dirty="0"/>
          </a:p>
          <a:p>
            <a:r>
              <a:rPr lang="en-US" dirty="0"/>
              <a:t>Additional technical assistance from HUD</a:t>
            </a:r>
          </a:p>
        </p:txBody>
      </p:sp>
    </p:spTree>
    <p:extLst>
      <p:ext uri="{BB962C8B-B14F-4D97-AF65-F5344CB8AC3E}">
        <p14:creationId xmlns:p14="http://schemas.microsoft.com/office/powerpoint/2010/main" val="3868636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FF1C9-A5DC-38EF-FD69-4A8B72DC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from Federal Home Loan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ACEE6-07DD-7785-0223-9121BC51B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mo"/>
                <a:ea typeface="Arimo"/>
                <a:cs typeface="Arimo"/>
              </a:rPr>
              <a:t>FHLBank is funding </a:t>
            </a:r>
            <a:r>
              <a:rPr lang="en-US" sz="2400" b="1" dirty="0">
                <a:latin typeface="Arimo"/>
                <a:ea typeface="Arimo"/>
                <a:cs typeface="Arimo"/>
              </a:rPr>
              <a:t>up to $3MM </a:t>
            </a:r>
            <a:r>
              <a:rPr lang="en-US" sz="2400" dirty="0">
                <a:latin typeface="Arimo"/>
                <a:ea typeface="Arimo"/>
                <a:cs typeface="Arimo"/>
              </a:rPr>
              <a:t>in grants to provide flexible funding to:</a:t>
            </a:r>
          </a:p>
          <a:p>
            <a:endParaRPr lang="en-US" sz="2400" dirty="0">
              <a:latin typeface="Arimo"/>
              <a:ea typeface="Arimo"/>
              <a:cs typeface="Arimo"/>
            </a:endParaRPr>
          </a:p>
          <a:p>
            <a:pPr marL="628650" lvl="1" indent="-285750"/>
            <a:r>
              <a:rPr lang="en-US" sz="2100" dirty="0">
                <a:latin typeface="Arimo"/>
                <a:ea typeface="Arimo"/>
                <a:cs typeface="Arimo"/>
              </a:rPr>
              <a:t>help remove barriers to program participation</a:t>
            </a:r>
          </a:p>
          <a:p>
            <a:pPr marL="628650" lvl="1" indent="-285750"/>
            <a:r>
              <a:rPr lang="en-US" sz="2100" dirty="0">
                <a:latin typeface="Arimo"/>
                <a:ea typeface="Arimo"/>
                <a:cs typeface="Arimo"/>
              </a:rPr>
              <a:t>cover critical predevelopment expenses</a:t>
            </a:r>
          </a:p>
          <a:p>
            <a:pPr marL="628650" lvl="1" indent="-285750"/>
            <a:r>
              <a:rPr lang="en-US" sz="2100" dirty="0">
                <a:latin typeface="Arimo"/>
                <a:ea typeface="Arimo"/>
                <a:cs typeface="Arimo"/>
              </a:rPr>
              <a:t>respond to additional capacity building needs and opportunities, and </a:t>
            </a:r>
          </a:p>
          <a:p>
            <a:pPr marL="628650" lvl="1" indent="-285750"/>
            <a:r>
              <a:rPr lang="en-US" sz="2100" dirty="0">
                <a:latin typeface="Arimo"/>
                <a:ea typeface="Arimo"/>
                <a:cs typeface="Arimo"/>
              </a:rPr>
              <a:t>help bridge project financing gaps.</a:t>
            </a:r>
          </a:p>
          <a:p>
            <a:pPr marL="0" indent="0">
              <a:buNone/>
            </a:pPr>
            <a:endParaRPr lang="en-US" sz="2400" b="1" dirty="0">
              <a:latin typeface="Arimo"/>
              <a:ea typeface="Arimo"/>
              <a:cs typeface="Arimo"/>
            </a:endParaRPr>
          </a:p>
          <a:p>
            <a:pPr marL="0" indent="0">
              <a:buNone/>
            </a:pPr>
            <a:r>
              <a:rPr lang="en-US" sz="2400" dirty="0">
                <a:latin typeface="Arimo"/>
                <a:ea typeface="Arimo"/>
                <a:cs typeface="Arimo"/>
              </a:rPr>
              <a:t>MSHDA is administering these funds. </a:t>
            </a:r>
          </a:p>
        </p:txBody>
      </p:sp>
      <p:pic>
        <p:nvPicPr>
          <p:cNvPr id="6" name="Content Placeholder 4" descr="A blue and green logo&#10;&#10;Description automatically generated">
            <a:extLst>
              <a:ext uri="{FF2B5EF4-FFF2-40B4-BE49-F238E27FC236}">
                <a16:creationId xmlns:a16="http://schemas.microsoft.com/office/drawing/2014/main" id="{AC73A01C-2945-6C02-BFCF-69FC758ED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408" y="6277510"/>
            <a:ext cx="1752663" cy="46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89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BDEDC-A8E4-B2E2-7855-6862A6DA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FHLBank additional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411F8-6A88-E2A7-09FE-A5413F4F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878"/>
            <a:ext cx="10515600" cy="160337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Financial Institution Member Survey</a:t>
            </a:r>
          </a:p>
          <a:p>
            <a:r>
              <a:rPr lang="en-US" sz="2400" dirty="0"/>
              <a:t>Series Engagement</a:t>
            </a:r>
          </a:p>
          <a:p>
            <a:r>
              <a:rPr lang="en-US" sz="2400" dirty="0"/>
              <a:t>AHP &amp; QAP Scoring Incentives</a:t>
            </a:r>
          </a:p>
          <a:p>
            <a:r>
              <a:rPr lang="en-US" sz="2400" dirty="0"/>
              <a:t>Affordable Housing Advisory Council Tribal Representative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03E400-FED7-7C1A-54FE-1074D8C1DC7A}"/>
              </a:ext>
            </a:extLst>
          </p:cNvPr>
          <p:cNvSpPr txBox="1">
            <a:spLocks/>
          </p:cNvSpPr>
          <p:nvPr/>
        </p:nvSpPr>
        <p:spPr>
          <a:xfrm>
            <a:off x="838200" y="30162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accent1"/>
                </a:solidFill>
                <a:latin typeface="Didot" panose="02000503000000020003" pitchFamily="2" charset="-79"/>
                <a:ea typeface="+mj-ea"/>
                <a:cs typeface="Didot" panose="02000503000000020003" pitchFamily="2" charset="-79"/>
              </a:defRPr>
            </a:lvl1pPr>
          </a:lstStyle>
          <a:p>
            <a:r>
              <a:rPr lang="en-US" sz="3200" dirty="0"/>
              <a:t>Additional resources made available to participants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DA9D1E-5B69-D870-3B4D-5E79D42E62F3}"/>
              </a:ext>
            </a:extLst>
          </p:cNvPr>
          <p:cNvSpPr txBox="1">
            <a:spLocks/>
          </p:cNvSpPr>
          <p:nvPr/>
        </p:nvSpPr>
        <p:spPr>
          <a:xfrm>
            <a:off x="838200" y="4064004"/>
            <a:ext cx="10515600" cy="2151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</a:rPr>
              <a:t>The Federal Home Loan Bank of Indianapolis provided financial resources available to participating tribal nations/TDHEs including</a:t>
            </a:r>
            <a:endParaRPr lang="en-US" sz="2400" dirty="0"/>
          </a:p>
          <a:p>
            <a:pPr lvl="1"/>
            <a:r>
              <a:rPr lang="en-US" sz="2100" dirty="0"/>
              <a:t>Travel Stipend</a:t>
            </a:r>
          </a:p>
          <a:p>
            <a:pPr lvl="1"/>
            <a:r>
              <a:rPr lang="en-US" sz="2100" dirty="0"/>
              <a:t>Project-specific Pre-development funding grants</a:t>
            </a:r>
          </a:p>
          <a:p>
            <a:pPr lvl="1"/>
            <a:r>
              <a:rPr lang="en-US" sz="2100" dirty="0"/>
              <a:t>Project-specific subsidy</a:t>
            </a:r>
          </a:p>
        </p:txBody>
      </p:sp>
      <p:pic>
        <p:nvPicPr>
          <p:cNvPr id="6" name="Content Placeholder 4" descr="A blue and green logo&#10;&#10;Description automatically generated">
            <a:extLst>
              <a:ext uri="{FF2B5EF4-FFF2-40B4-BE49-F238E27FC236}">
                <a16:creationId xmlns:a16="http://schemas.microsoft.com/office/drawing/2014/main" id="{B9D872F7-1F11-3DEF-B59E-4018DDF8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408" y="6277510"/>
            <a:ext cx="1752663" cy="46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70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F6B9-A9F0-7515-1905-354372421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going well so far?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ACE4-5BBB-3F65-1CB7-1930F1AD5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have participation from 11 of the 12 Michigan tribes/TDHEs</a:t>
            </a:r>
          </a:p>
          <a:p>
            <a:endParaRPr lang="en-US" sz="2400" dirty="0"/>
          </a:p>
          <a:p>
            <a:r>
              <a:rPr lang="en-US" sz="2400" dirty="0"/>
              <a:t>All participants have identified 1 or more affordable housing projects </a:t>
            </a:r>
          </a:p>
          <a:p>
            <a:endParaRPr lang="en-US" sz="2400" dirty="0"/>
          </a:p>
          <a:p>
            <a:r>
              <a:rPr lang="en-US" sz="2400" dirty="0"/>
              <a:t>High level active participation MSHDA, Federal Home Loan Bank, and Eastern Woodlands ONAP</a:t>
            </a:r>
          </a:p>
          <a:p>
            <a:endParaRPr lang="en-US" sz="2400" dirty="0"/>
          </a:p>
          <a:p>
            <a:r>
              <a:rPr lang="en-US" sz="2400" dirty="0"/>
              <a:t>Early identification of barriers within existing housing systems</a:t>
            </a:r>
          </a:p>
        </p:txBody>
      </p:sp>
    </p:spTree>
    <p:extLst>
      <p:ext uri="{BB962C8B-B14F-4D97-AF65-F5344CB8AC3E}">
        <p14:creationId xmlns:p14="http://schemas.microsoft.com/office/powerpoint/2010/main" val="3447095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F9BF0-1E62-AB15-76E6-5630C396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outcomes we’re anticipating?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FC860-A007-2E72-1DA3-49CF9C544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Healthy, high-quality units!</a:t>
            </a:r>
          </a:p>
          <a:p>
            <a:endParaRPr lang="en-US" sz="2400" dirty="0"/>
          </a:p>
          <a:p>
            <a:r>
              <a:rPr lang="en-US" sz="2400" dirty="0"/>
              <a:t>Changes to the existing housing systems to make them more accessible to tribes/TDHEs</a:t>
            </a:r>
          </a:p>
          <a:p>
            <a:endParaRPr lang="en-US" sz="2400" dirty="0"/>
          </a:p>
          <a:p>
            <a:r>
              <a:rPr lang="en-US" sz="2400" dirty="0"/>
              <a:t>Coordinated effort to change the housing systems</a:t>
            </a:r>
          </a:p>
          <a:p>
            <a:endParaRPr lang="en-US" sz="2400" dirty="0"/>
          </a:p>
          <a:p>
            <a:r>
              <a:rPr lang="en-US" sz="2400" dirty="0"/>
              <a:t>Improve and strengthen relationships between the state and tribes/TDHEs</a:t>
            </a:r>
          </a:p>
          <a:p>
            <a:endParaRPr lang="en-US" sz="2400" dirty="0"/>
          </a:p>
          <a:p>
            <a:r>
              <a:rPr lang="en-US" sz="2400" dirty="0"/>
              <a:t>To have more equitable access to funding </a:t>
            </a:r>
          </a:p>
          <a:p>
            <a:endParaRPr lang="en-US" sz="2400" dirty="0"/>
          </a:p>
          <a:p>
            <a:r>
              <a:rPr lang="en-US" sz="2400" dirty="0"/>
              <a:t>Creating a blueprint for other states, tribes/TDHEs, and Federal Home Loan Bank systems</a:t>
            </a:r>
          </a:p>
        </p:txBody>
      </p:sp>
    </p:spTree>
    <p:extLst>
      <p:ext uri="{BB962C8B-B14F-4D97-AF65-F5344CB8AC3E}">
        <p14:creationId xmlns:p14="http://schemas.microsoft.com/office/powerpoint/2010/main" val="8942097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FA1E9A-D4B5-AFF6-12A0-926120F6B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27" t="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6D25AD-0C98-C936-5B51-9EAF97315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Grand Traverse Band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Kchi-noodin Kaamdaakiing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8F028-E2B1-998D-9571-178CF1BBEAD1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LIHTC PROJECT #1 PROGRESS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!!footer rectangle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97772"/>
      </p:ext>
    </p:extLst>
  </p:cSld>
  <p:clrMapOvr>
    <a:overrideClrMapping accent1="accent1" accent2="accent2" accent3="accent3" accent4="accent4" accent5="accent5" accent6="accent6" bg1="dk1" bg2="dk2" folHlink="folHlink" hlink="hlink" tx1="lt1" tx2="lt2"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F43A89-FF65-44A9-BE4C-DC7389FF9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BC4341-33FB-4D46-A7B4-62039B616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394C5B-B8DE-4221-8CA4-A30237DB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A picture containing text, outdoor, ground, grass&#10;&#10;Description automatically generated" id="6" name="Picture Placeholder 5">
            <a:extLst>
              <a:ext uri="{FF2B5EF4-FFF2-40B4-BE49-F238E27FC236}">
                <a16:creationId xmlns:a16="http://schemas.microsoft.com/office/drawing/2014/main" id="{8B427249-1CE7-C31A-A9EB-3AC54A6BEADC}"/>
              </a:ext>
            </a:extLst>
          </p:cNvPr>
          <p:cNvPicPr>
            <a:picLocks noChangeAspect="1" noGrp="1"/>
          </p:cNvPicPr>
          <p:nvPr>
            <p:ph idx="4294967295" type="pic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" r="-1" t="44"/>
          <a:stretch/>
        </p:blipFill>
        <p:spPr>
          <a:xfrm>
            <a:off x="842772" y="841248"/>
            <a:ext cx="10506456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5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5AC8-679E-05A3-E536-BA543141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E7430-F42B-3C8E-8D0F-771F6932A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Grand Traverse Band of Ottawa and Chippewa Indians</a:t>
            </a:r>
          </a:p>
          <a:p>
            <a:endParaRPr lang="en-US" sz="2400" dirty="0"/>
          </a:p>
          <a:p>
            <a:r>
              <a:rPr lang="en-US" sz="2400" dirty="0"/>
              <a:t>National American Indian Housing Council</a:t>
            </a:r>
          </a:p>
          <a:p>
            <a:endParaRPr lang="en-US" sz="2400" dirty="0"/>
          </a:p>
          <a:p>
            <a:r>
              <a:rPr lang="en-US" sz="2400" dirty="0" err="1"/>
              <a:t>BeauxSimone</a:t>
            </a:r>
            <a:r>
              <a:rPr lang="en-US" sz="2400" dirty="0"/>
              <a:t> Consulting</a:t>
            </a:r>
          </a:p>
        </p:txBody>
      </p:sp>
    </p:spTree>
    <p:extLst>
      <p:ext uri="{BB962C8B-B14F-4D97-AF65-F5344CB8AC3E}">
        <p14:creationId xmlns:p14="http://schemas.microsoft.com/office/powerpoint/2010/main" val="2981098063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F43A89-FF65-44A9-BE4C-DC7389FF9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BC4341-33FB-4D46-A7B4-62039B616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394C5B-B8DE-4221-8CA4-A30237DB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A sign on a stone wall&#10;&#10;Description automatically generated with low confidence" id="6" name="Picture Placeholder 5">
            <a:extLst>
              <a:ext uri="{FF2B5EF4-FFF2-40B4-BE49-F238E27FC236}">
                <a16:creationId xmlns:a16="http://schemas.microsoft.com/office/drawing/2014/main" id="{C8DB6BF8-6327-A604-7662-12F27A5024A1}"/>
              </a:ext>
            </a:extLst>
          </p:cNvPr>
          <p:cNvPicPr>
            <a:picLocks noChangeAspect="1" noGrp="1"/>
          </p:cNvPicPr>
          <p:nvPr>
            <p:ph idx="4294967295" type="pic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" r="-1" t="44"/>
          <a:stretch/>
        </p:blipFill>
        <p:spPr>
          <a:xfrm>
            <a:off x="842772" y="841248"/>
            <a:ext cx="10506456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89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3B3B6C5-748F-437C-AE76-DB11FEA9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7CEB5D-9BB2-475C-BA8D-AC88BB8C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6FAFF-7500-D119-5EC5-68BB6B33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Townhouse 1 </a:t>
            </a:r>
            <a:b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(foundation for 2 in background)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14AD1F-ADD5-46E7-966F-4C0290232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594760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5" name="Straight Connector 3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2137C5-99FA-E37F-DA77-088D2E9CC834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/>
          <a:stretch/>
        </p:blipFill>
        <p:spPr bwMode="auto">
          <a:xfrm>
            <a:off x="-32" y="10"/>
            <a:ext cx="12192031" cy="6857990"/>
          </a:xfrm>
          <a:prstGeom prst="rect">
            <a:avLst/>
          </a:prstGeom>
          <a:noFill/>
        </p:spPr>
      </p:pic>
      <p:sp>
        <p:nvSpPr>
          <p:cNvPr id="46" name="Rectangle 35">
            <a:extLst>
              <a:ext uri="{FF2B5EF4-FFF2-40B4-BE49-F238E27FC236}">
                <a16:creationId xmlns:a16="http://schemas.microsoft.com/office/drawing/2014/main" id="{DFD57664-637D-40CA-83F2-B729A932B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915076"/>
            <a:ext cx="12188952" cy="1942924"/>
          </a:xfrm>
          <a:prstGeom prst="rect">
            <a:avLst/>
          </a:prstGeom>
          <a:gradFill>
            <a:gsLst>
              <a:gs pos="4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6746D95-6375-9F00-21D1-934108197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anchor="ctr" bIns="45720" lIns="91440" rIns="91440" rtlCol="0" tIns="45720" vert="horz">
            <a:normAutofit/>
          </a:bodyPr>
          <a:lstStyle/>
          <a:p>
            <a:pPr algn="r"/>
            <a:endParaRPr dirty="0" lang="en-US" sz="4800">
              <a:solidFill>
                <a:srgbClr val="FFFFFF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6C4E99-DEAF-9795-5E6C-CEAEA652CFF4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8289580" y="5120639"/>
            <a:ext cx="3073745" cy="1280160"/>
          </a:xfrm>
        </p:spPr>
        <p:txBody>
          <a:bodyPr anchor="ctr" bIns="45720" lIns="91440" rIns="91440" rtlCol="0" tIns="45720" vert="horz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cap="all" lang="en-US" spc="200" sz="1500">
                <a:solidFill>
                  <a:srgbClr val="FFFFFF"/>
                </a:solidFill>
              </a:rPr>
              <a:t>November 2, 2022</a:t>
            </a:r>
          </a:p>
        </p:txBody>
      </p:sp>
      <p:cxnSp>
        <p:nvCxnSpPr>
          <p:cNvPr id="47" name="Straight Connector 37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6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51ADC0-1E33-F931-7ADA-F800599E0B57}"/>
              </a:ext>
            </a:extLst>
          </p:cNvPr>
          <p:cNvPicPr>
            <a:picLocks noChangeAspect="1" noGrp="1"/>
          </p:cNvPicPr>
          <p:nvPr>
            <p:ph idx="4294967295" type="pic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" t="78"/>
          <a:stretch/>
        </p:blipFill>
        <p:spPr bwMode="auto">
          <a:xfrm>
            <a:off x="-32" y="10"/>
            <a:ext cx="12192031" cy="6857990"/>
          </a:xfrm>
          <a:prstGeom prst="rect">
            <a:avLst/>
          </a:prstGeom>
          <a:noFill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FD57664-637D-40CA-83F2-B729A932B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915076"/>
            <a:ext cx="12188952" cy="1942924"/>
          </a:xfrm>
          <a:prstGeom prst="rect">
            <a:avLst/>
          </a:prstGeom>
          <a:gradFill>
            <a:gsLst>
              <a:gs pos="4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08F37B-F13F-B3DC-CD8E-2C3F2EBE7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 bIns="45720" lIns="91440" rIns="91440" rtlCol="0" tIns="45720" vert="horz">
            <a:normAutofit/>
          </a:bodyPr>
          <a:lstStyle/>
          <a:p>
            <a:pPr algn="r"/>
            <a:endParaRPr dirty="0" lang="en-US" sz="4800">
              <a:solidFill>
                <a:srgbClr val="FFFFFF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03A2AFDB-C5C4-C0A4-F966-E1DB7F13BB25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r>
              <a:rPr lang="en-US" sz="15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December 14, 2022</a:t>
            </a:r>
            <a:endParaRPr dirty="0" lang="en-US" sz="1500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05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 rotWithShape="1">
          <a:blip cstate="print"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" t="55"/>
          <a:stretch>
            <a:fillRect/>
          </a:stretch>
        </p:blipFill>
        <p:spPr bwMode="auto">
          <a:xfrm>
            <a:off x="-32" y="10"/>
            <a:ext cx="12192031" cy="685799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FD57664-637D-40CA-83F2-B729A932B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915076"/>
            <a:ext cx="12188952" cy="1942924"/>
          </a:xfrm>
          <a:prstGeom prst="rect">
            <a:avLst/>
          </a:prstGeom>
          <a:gradFill>
            <a:gsLst>
              <a:gs pos="4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D2383-9984-6CC7-70AA-B2A3471E9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 bIns="45720" lIns="91440" rIns="91440" rtlCol="0" tIns="45720" vert="horz">
            <a:normAutofit/>
          </a:bodyPr>
          <a:lstStyle/>
          <a:p>
            <a:pPr algn="r"/>
            <a:endParaRPr dirty="0" lang="en-US" sz="4800">
              <a:solidFill>
                <a:srgbClr val="FFFFFF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r>
              <a:rPr lang="en-US" sz="15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January 6, 2023</a:t>
            </a:r>
            <a:endParaRPr dirty="0" lang="en-US" sz="1500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08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" t="264"/>
          <a:stretch/>
        </p:blipFill>
        <p:spPr bwMode="auto">
          <a:xfrm>
            <a:off x="-32" y="10"/>
            <a:ext cx="12192031" cy="685799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FD57664-637D-40CA-83F2-B729A932B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915076"/>
            <a:ext cx="12188952" cy="1942924"/>
          </a:xfrm>
          <a:prstGeom prst="rect">
            <a:avLst/>
          </a:prstGeom>
          <a:gradFill>
            <a:gsLst>
              <a:gs pos="4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D2383-9984-6CC7-70AA-B2A3471E9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 bIns="45720" lIns="91440" rIns="91440" rtlCol="0" tIns="45720" vert="horz">
            <a:normAutofit/>
          </a:bodyPr>
          <a:lstStyle/>
          <a:p>
            <a:pPr algn="r"/>
            <a:endParaRPr dirty="0" lang="en-US" sz="4800">
              <a:solidFill>
                <a:srgbClr val="FFFFFF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r>
              <a:rPr lang="en-US" sz="15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January 16, 2023</a:t>
            </a:r>
            <a:endParaRPr dirty="0" lang="en-US" sz="1500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2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 t="2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FEBRUARY 1, 2023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" t="2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FEBRUARY 14, 2023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1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" t="2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FEBRUARY 28, 2023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" t="2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MARCH 19, 2023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0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6E451-C229-D9DC-484D-EBFE8699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43020-4B9C-B050-418C-955E3D394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Tribal Nation Housing Development Assistance</a:t>
            </a:r>
          </a:p>
        </p:txBody>
      </p:sp>
    </p:spTree>
    <p:extLst>
      <p:ext uri="{BB962C8B-B14F-4D97-AF65-F5344CB8AC3E}">
        <p14:creationId xmlns:p14="http://schemas.microsoft.com/office/powerpoint/2010/main" val="2723474781"/>
      </p:ext>
    </p:extLst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APRIL 3, 2023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APRIL 20, 2023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MAY 4, 2023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MAY 16, 2023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6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JUNE 2</a:t>
            </a:r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, 2023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9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JUNE 15</a:t>
            </a:r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, 2023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JUNE 29</a:t>
            </a:r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, 2023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8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JULY 21</a:t>
            </a:r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, 2023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" t="11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APRIL 20, 2023 – Front view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MAY 4, 2023 – Front view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7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E35E-351B-1EF4-B979-C038509E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Tribal Nations Housing Development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0B4D3-014E-B4BA-20E0-8577A1576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Brings together government-to-government collaboration between Michigan Tribal Nations/TDHEs, Michigan State Housing Development Authority (MSHDA), and the Federal Home Loan Bank of Indianapolis (FHLBI) since January 2024.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r>
              <a:rPr lang="en-US" dirty="0">
                <a:solidFill>
                  <a:srgbClr val="222222"/>
                </a:solidFill>
                <a:latin typeface="+mn-lt"/>
              </a:rPr>
              <a:t>Seeks 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to provide the federally recognized tribal nations/TDHEs in Michigan with the financial, knowledge, and technical resources needed to develop affordable housing programs and projects that respond to the needs of your diverse communities.</a:t>
            </a:r>
          </a:p>
          <a:p>
            <a:endParaRPr lang="en-US" dirty="0">
              <a:solidFill>
                <a:srgbClr val="222222"/>
              </a:solidFill>
              <a:latin typeface="+mn-lt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Intends to build on tribal nations’/TDHEs’ existing affordable housing capacity and provide the supports needed to expand their affordable housing activities</a:t>
            </a:r>
            <a:r>
              <a:rPr lang="en-US" dirty="0">
                <a:solidFill>
                  <a:srgbClr val="222222"/>
                </a:solidFill>
                <a:latin typeface="+mn-lt"/>
              </a:rPr>
              <a:t>.</a:t>
            </a:r>
            <a:endParaRPr lang="en-US" b="0" i="0" dirty="0">
              <a:solidFill>
                <a:srgbClr val="22222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8989720"/>
      </p:ext>
    </p:extLst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MAY 16, 2023 – Front view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4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JUNE 2</a:t>
            </a:r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, 2023 – Front view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JUNE 15</a:t>
            </a:r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, 2023 – Front view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JUNE 29</a:t>
            </a:r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, 2023 – Front view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JULY 21</a:t>
            </a:r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, 2023 – Front view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7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 p14:dur="2000" spd="slow"/>
    </mc:Choice>
    <mc:Fallback xmlns="">
      <p:transition advClick="0" advTm="3000" spd="slow"/>
    </mc:Fallback>
  </mc:AlternateContent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May 30, 2024</a:t>
            </a:r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– Front view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48462"/>
      </p:ext>
    </p:extLst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May 30, 2024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07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3B3B6C5-748F-437C-AE76-DB11FEA9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7CEB5D-9BB2-475C-BA8D-AC88BB8C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6FAFF-7500-D119-5EC5-68BB6B33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Townhouse 2 </a:t>
            </a:r>
            <a:b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14AD1F-ADD5-46E7-966F-4C0290232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327480"/>
      </p:ext>
    </p:extLst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MAY 30, 2024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61562"/>
      </p:ext>
    </p:extLst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MAY 30, 2024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5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220E9-92FD-9A06-6F9D-C922D642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53A83-DE19-F9C4-99CF-430EC8E78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  <a:latin typeface="+mn-lt"/>
              </a:rPr>
              <a:t>What can MSHDA do to support tribal housing?</a:t>
            </a:r>
          </a:p>
          <a:p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Tribal Housing Directors in Michigan, including Nicki </a:t>
            </a:r>
            <a:r>
              <a:rPr lang="en-US" dirty="0" err="1">
                <a:latin typeface="+mn-lt"/>
              </a:rPr>
              <a:t>Basch</a:t>
            </a:r>
            <a:r>
              <a:rPr lang="en-US" dirty="0">
                <a:latin typeface="+mn-lt"/>
              </a:rPr>
              <a:t>, Grand Traverse Band of Ottawa and Chippewa Indians, participated on a joint committee selecting NAIHC and its technical assistance providers who will be having one-on-one conversations with Michigan’s tribes/TDHEs starting in January.</a:t>
            </a:r>
          </a:p>
        </p:txBody>
      </p:sp>
    </p:spTree>
    <p:extLst>
      <p:ext uri="{BB962C8B-B14F-4D97-AF65-F5344CB8AC3E}">
        <p14:creationId xmlns:p14="http://schemas.microsoft.com/office/powerpoint/2010/main" val="7494527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3B3B6C5-748F-437C-AE76-DB11FEA9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7CEB5D-9BB2-475C-BA8D-AC88BB8C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6FAFF-7500-D119-5EC5-68BB6B33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Townhouse 3 </a:t>
            </a:r>
            <a:b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14AD1F-ADD5-46E7-966F-4C0290232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668762"/>
      </p:ext>
    </p:extLst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May 30, 2024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50293"/>
      </p:ext>
    </p:extLst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May 30, 2024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46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3B3B6C5-748F-437C-AE76-DB11FEA9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7CEB5D-9BB2-475C-BA8D-AC88BB8C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6FAFF-7500-D119-5EC5-68BB6B33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Apartment 5 </a:t>
            </a:r>
            <a:b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14AD1F-ADD5-46E7-966F-4C0290232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550567"/>
      </p:ext>
    </p:extLst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May 30, 2024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65340"/>
      </p:ext>
    </p:extLst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May 30, 2024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514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3B3B6C5-748F-437C-AE76-DB11FEA9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7CEB5D-9BB2-475C-BA8D-AC88BB8C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6FAFF-7500-D119-5EC5-68BB6B33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Apartment 6 </a:t>
            </a:r>
            <a:b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14AD1F-ADD5-46E7-966F-4C0290232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998565"/>
      </p:ext>
    </p:extLst>
  </p:cSld>
  <p:clrMapOvr>
    <a:masterClrMapping/>
  </p:clrMapOvr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May 30, 2024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19461"/>
      </p:ext>
    </p:extLst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effectLst/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May 30, 2024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156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3B3B6C5-748F-437C-AE76-DB11FEA9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7CEB5D-9BB2-475C-BA8D-AC88BB8C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6FAFF-7500-D119-5EC5-68BB6B33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Cottages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14AD1F-ADD5-46E7-966F-4C0290232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16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5A58-01C2-A2B5-D0C5-9CDFE341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7CEB0-AE36-2833-A2BF-CD6E13D61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Michigan created its first statewide housing plan in 2022 (</a:t>
            </a:r>
            <a:r>
              <a:rPr lang="en-US" dirty="0" err="1"/>
              <a:t>Michigan.gov</a:t>
            </a:r>
            <a:r>
              <a:rPr lang="en-US" dirty="0"/>
              <a:t>/</a:t>
            </a:r>
            <a:r>
              <a:rPr lang="en-US" dirty="0" err="1"/>
              <a:t>HousingPlan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/>
              <a:t>Governor Gretchen Whitmer announced the Michigan Statewide Housing Partnership to oversee implementation, including tribal representation</a:t>
            </a:r>
          </a:p>
          <a:p>
            <a:endParaRPr lang="en-US" dirty="0"/>
          </a:p>
          <a:p>
            <a:r>
              <a:rPr lang="en-US" dirty="0"/>
              <a:t>Michigan State Housing Development Authority created 15 Regional Housing Partnerships responsible for regional housing action plans</a:t>
            </a:r>
          </a:p>
          <a:p>
            <a:endParaRPr lang="en-US" dirty="0"/>
          </a:p>
          <a:p>
            <a:r>
              <a:rPr lang="en-US" dirty="0"/>
              <a:t>MSHDA launched the Tribal Nations Housing Development Assistance Program in January 2024 to assist with tribal citizen housing needs</a:t>
            </a:r>
          </a:p>
          <a:p>
            <a:endParaRPr lang="en-US" dirty="0"/>
          </a:p>
          <a:p>
            <a:r>
              <a:rPr lang="en-US" dirty="0"/>
              <a:t>Federal Home Loan Bank of Indianapolis providing funds</a:t>
            </a:r>
          </a:p>
          <a:p>
            <a:endParaRPr lang="en-US" dirty="0"/>
          </a:p>
          <a:p>
            <a:r>
              <a:rPr lang="en-US" dirty="0"/>
              <a:t>National American Indian Housing Council hired as Consultant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41348D36-392F-B01D-8C0D-E0EF55596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6119621"/>
            <a:ext cx="2436586" cy="59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31801"/>
      </p:ext>
    </p:extLst>
  </p:cSld>
  <p:clrMapOvr>
    <a:masterClrMapping/>
  </p:clrMapOvr>
</p:sld>
</file>

<file path=ppt/slides/slide6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May 30, 2024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35854"/>
      </p:ext>
    </p:extLst>
  </p:cSld>
  <p:clrMapOvr>
    <a:masterClrMapping/>
  </p:clrMapOvr>
</p:sld>
</file>

<file path=ppt/slides/slide6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May 30, 2024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43074"/>
      </p:ext>
    </p:extLst>
  </p:cSld>
  <p:clrMapOvr>
    <a:masterClrMapping/>
  </p:clrMapOvr>
</p:sld>
</file>

<file path=ppt/slides/slide6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98596-3F15-F85D-39BE-507F54E519E3}"/>
              </a:ext>
            </a:extLst>
          </p:cNvPr>
          <p:cNvPicPr>
            <a:picLocks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69CF14-5848-01BF-178F-B0E603C0D5AA}"/>
              </a:ext>
            </a:extLst>
          </p:cNvPr>
          <p:cNvSpPr>
            <a:spLocks noGrp="1"/>
          </p:cNvSpPr>
          <p:nvPr>
            <p:ph idx="4294967295" type="subTitle"/>
          </p:nvPr>
        </p:nvSpPr>
        <p:spPr>
          <a:xfrm>
            <a:off x="9118600" y="5121275"/>
            <a:ext cx="3073400" cy="1279525"/>
          </a:xfrm>
        </p:spPr>
        <p:txBody>
          <a:bodyPr anchor="ctr">
            <a:normAutofit/>
          </a:bodyPr>
          <a:lstStyle/>
          <a:p>
            <a:r>
              <a:rPr dirty="0" lang="en-US" sz="1600">
                <a:solidFill>
                  <a:srgbClr val="FFFFFF"/>
                </a:solidFill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May 30, 2024</a:t>
            </a:r>
            <a:endParaRPr dirty="0"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75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3B3B6C5-748F-437C-AE76-DB11FEA9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7CEB5D-9BB2-475C-BA8D-AC88BB8C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6FAFF-7500-D119-5EC5-68BB6B33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  <a:b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Nicki Basch</a:t>
            </a:r>
            <a:b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Grand Traverse Band </a:t>
            </a:r>
            <a:b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nicki.basch@gtb-nsn.gov</a:t>
            </a:r>
            <a:b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231.534.7449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14AD1F-ADD5-46E7-966F-4C0290232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1017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5FB0-2BA4-0C71-1AAE-3BDC4ECB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Thank you for joining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03ECD-ADC5-82FA-338F-6B8072963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Zoe LeBeau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CEO, Consultant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BeauxSimone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Consulting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(218) 491-4018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Zoe@beauxsimone.com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Brigid </a:t>
            </a:r>
            <a:r>
              <a:rPr lang="en-US" sz="2400" b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Korce</a:t>
            </a:r>
            <a:endParaRPr lang="en-US" sz="2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Consultant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BeauxSimone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Consulting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(970) 764-4581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BrigidKorce@gmail.com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Erla </a:t>
            </a:r>
            <a:r>
              <a:rPr lang="en-US" sz="2400" b="1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Sagg</a:t>
            </a:r>
            <a:endParaRPr lang="en-US" sz="2400" b="1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&amp; Technical Assistance Program Director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NAIHC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(202) 454-0913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ESagg@naihc.net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Nicki </a:t>
            </a:r>
            <a:r>
              <a:rPr lang="en-US" sz="2400" b="1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Basch</a:t>
            </a:r>
            <a:endParaRPr lang="en-US" sz="2400" dirty="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Housing Director/Development Manager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Grand Traverse Band of Ottawa and Chippewa Indians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(231) 534-7449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Nicki.Basch@gtb-nsn.gov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8004812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1007-3E23-7549-3A0A-7236C9AE4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/>
              <a:t>Tribal Nations Context</a:t>
            </a:r>
          </a:p>
        </p:txBody>
      </p:sp>
      <p:pic>
        <p:nvPicPr>
          <p:cNvPr descr="A blue and green logo&#10;&#10;Description automatically generated" id="5" name="Content Placeholder 4">
            <a:extLst>
              <a:ext uri="{FF2B5EF4-FFF2-40B4-BE49-F238E27FC236}">
                <a16:creationId xmlns:a16="http://schemas.microsoft.com/office/drawing/2014/main" id="{B6151C3F-FA44-305F-206C-F81801DA7342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408" y="6277510"/>
            <a:ext cx="1752663" cy="461942"/>
          </a:xfrm>
        </p:spPr>
      </p:pic>
      <p:pic>
        <p:nvPicPr>
          <p:cNvPr descr="A picture containing text, screenshot, line, plot&#10;&#10;Description automatically generated" id="6" name="Picture 5">
            <a:extLst>
              <a:ext uri="{FF2B5EF4-FFF2-40B4-BE49-F238E27FC236}">
                <a16:creationId xmlns:a16="http://schemas.microsoft.com/office/drawing/2014/main" id="{47179F7A-8C5D-0AF8-FA03-C2A36D2C19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"/>
          <a:stretch/>
        </p:blipFill>
        <p:spPr>
          <a:xfrm>
            <a:off x="6295163" y="2370679"/>
            <a:ext cx="5896837" cy="2876927"/>
          </a:xfrm>
          <a:prstGeom prst="rect">
            <a:avLst/>
          </a:prstGeom>
        </p:spPr>
      </p:pic>
      <p:pic>
        <p:nvPicPr>
          <p:cNvPr descr="A map of the state of michigan&#10;&#10;Description automatically generated" id="7" name="Picture 6">
            <a:extLst>
              <a:ext uri="{FF2B5EF4-FFF2-40B4-BE49-F238E27FC236}">
                <a16:creationId xmlns:a16="http://schemas.microsoft.com/office/drawing/2014/main" id="{01972827-BEE5-D101-DAAD-976EE40C6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4" y="1867754"/>
            <a:ext cx="6077689" cy="388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5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E0620-6E0E-D282-5C3E-42E379108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60" y="690657"/>
            <a:ext cx="11835829" cy="113369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The TNHDA focuses on all affordable housing models!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45CF40B-6621-E7C5-5F45-40169C6F21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6568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logo with text on it&#10;&#10;Description automatically generated">
            <a:extLst>
              <a:ext uri="{FF2B5EF4-FFF2-40B4-BE49-F238E27FC236}">
                <a16:creationId xmlns:a16="http://schemas.microsoft.com/office/drawing/2014/main" id="{BA33034A-8657-B30B-18A2-10D6A5D19D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84" y="6176963"/>
            <a:ext cx="1502631" cy="6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BDEDC-A8E4-B2E2-7855-6862A6DA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TNHDA Scope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411F8-6A88-E2A7-09FE-A5413F4F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en-US" dirty="0"/>
              <a:t>Phase 1: Outreach and identifying the needs to build toolkit</a:t>
            </a:r>
          </a:p>
          <a:p>
            <a:r>
              <a:rPr lang="en-US" dirty="0"/>
              <a:t>Phase 2: Toolkit</a:t>
            </a:r>
          </a:p>
          <a:p>
            <a:r>
              <a:rPr lang="en-US" dirty="0"/>
              <a:t>Phase 3: One-on-one technical assistance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03E400-FED7-7C1A-54FE-1074D8C1DC7A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accent1"/>
                </a:solidFill>
                <a:latin typeface="Didot" panose="02000503000000020003" pitchFamily="2" charset="-79"/>
                <a:ea typeface="+mj-ea"/>
                <a:cs typeface="Didot" panose="02000503000000020003" pitchFamily="2" charset="-79"/>
              </a:defRPr>
            </a:lvl1pPr>
          </a:lstStyle>
          <a:p>
            <a:r>
              <a:rPr lang="en-US"/>
              <a:t>Program Timeline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DA9D1E-5B69-D870-3B4D-5E79D42E62F3}"/>
              </a:ext>
            </a:extLst>
          </p:cNvPr>
          <p:cNvSpPr txBox="1">
            <a:spLocks/>
          </p:cNvSpPr>
          <p:nvPr/>
        </p:nvSpPr>
        <p:spPr>
          <a:xfrm>
            <a:off x="838200" y="48894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Formally launched in January 2024</a:t>
            </a:r>
          </a:p>
          <a:p>
            <a:r>
              <a:rPr lang="en-US" dirty="0"/>
              <a:t>Program funds will be fully expended by the end of the third quarter in 2026 (if not sooner)</a:t>
            </a:r>
          </a:p>
        </p:txBody>
      </p:sp>
    </p:spTree>
    <p:extLst>
      <p:ext uri="{BB962C8B-B14F-4D97-AF65-F5344CB8AC3E}">
        <p14:creationId xmlns:p14="http://schemas.microsoft.com/office/powerpoint/2010/main" val="405886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eauxSimon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F4570"/>
      </a:accent1>
      <a:accent2>
        <a:srgbClr val="47337F"/>
      </a:accent2>
      <a:accent3>
        <a:srgbClr val="20516C"/>
      </a:accent3>
      <a:accent4>
        <a:srgbClr val="9F3B5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1313</Words>
  <Application>Microsoft Macintosh PowerPoint</Application>
  <PresentationFormat>Widescreen</PresentationFormat>
  <Paragraphs>218</Paragraphs>
  <Slides>64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Arimo</vt:lpstr>
      <vt:lpstr>Calibri</vt:lpstr>
      <vt:lpstr>Didot</vt:lpstr>
      <vt:lpstr>1_Office Theme</vt:lpstr>
      <vt:lpstr>Tribal Nations Housing Development Assistance</vt:lpstr>
      <vt:lpstr>Introductions</vt:lpstr>
      <vt:lpstr>Program Overview</vt:lpstr>
      <vt:lpstr>Tribal Nations Housing Development Assistance</vt:lpstr>
      <vt:lpstr>Addressing the Need</vt:lpstr>
      <vt:lpstr>Building the Program</vt:lpstr>
      <vt:lpstr>Tribal Nations Context</vt:lpstr>
      <vt:lpstr>The TNHDA focuses on all affordable housing models!</vt:lpstr>
      <vt:lpstr>TNHDA Scope of Work</vt:lpstr>
      <vt:lpstr>Phase 1: Outreach and Identifying Needs</vt:lpstr>
      <vt:lpstr>Phase 2: Toolkit</vt:lpstr>
      <vt:lpstr>PowerPoint Presentation</vt:lpstr>
      <vt:lpstr>Phase 3: One-on-One Technical Assistance</vt:lpstr>
      <vt:lpstr>Support from Federal Home Loan Bank</vt:lpstr>
      <vt:lpstr>FHLBank additional efforts</vt:lpstr>
      <vt:lpstr>What is going well so far?</vt:lpstr>
      <vt:lpstr>What are the outcomes we’re anticipating?</vt:lpstr>
      <vt:lpstr>Grand Traverse Band Kchi-noodin Kaamdaakiing</vt:lpstr>
      <vt:lpstr>PowerPoint Presentation</vt:lpstr>
      <vt:lpstr>PowerPoint Presentation</vt:lpstr>
      <vt:lpstr>Townhouse 1  (foundation for 2 in background)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Townhouse 2  </vt:lpstr>
      <vt:lpstr>PowerPoint Presentation</vt:lpstr>
      <vt:lpstr>PowerPoint Presentation</vt:lpstr>
      <vt:lpstr>Townhouse 3  </vt:lpstr>
      <vt:lpstr>PowerPoint Presentation</vt:lpstr>
      <vt:lpstr>PowerPoint Presentation</vt:lpstr>
      <vt:lpstr>Apartment 5  </vt:lpstr>
      <vt:lpstr>PowerPoint Presentation</vt:lpstr>
      <vt:lpstr>PowerPoint Presentation</vt:lpstr>
      <vt:lpstr>Apartment 6  </vt:lpstr>
      <vt:lpstr>PowerPoint Presentation</vt:lpstr>
      <vt:lpstr>PowerPoint Presentation</vt:lpstr>
      <vt:lpstr>Cottages</vt:lpstr>
      <vt:lpstr>PowerPoint Presentation</vt:lpstr>
      <vt:lpstr>PowerPoint Presentation</vt:lpstr>
      <vt:lpstr>PowerPoint Presentation</vt:lpstr>
      <vt:lpstr>Questions?  Nicki Basch Grand Traverse Band  nicki.basch@gtb-nsn.gov 231.534.7449</vt:lpstr>
      <vt:lpstr>Thank you for joining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Home Colorado Permanent Supportive Housing Toolkit</dc:title>
  <dc:creator>Kara Washburn</dc:creator>
  <cp:lastModifiedBy>Suenary Philavanh</cp:lastModifiedBy>
  <cp:revision>243</cp:revision>
  <dcterms:created xsi:type="dcterms:W3CDTF">2020-06-09T20:04:31Z</dcterms:created>
  <dcterms:modified xsi:type="dcterms:W3CDTF">2024-06-25T17:05:24Z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3108983</vt:lpwstr>
  </property>
  <property fmtid="{D5CDD505-2E9C-101B-9397-08002B2CF9AE}" name="NXPowerLiteSettings" pid="3">
    <vt:lpwstr>F7C0031C027800</vt:lpwstr>
  </property>
  <property fmtid="{D5CDD505-2E9C-101B-9397-08002B2CF9AE}" name="NXPowerLiteVersion" pid="4">
    <vt:lpwstr>D10.0.2</vt:lpwstr>
  </property>
</Properties>
</file>