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presentationml.notesSlide+xml" PartName="/ppt/notesSlides/notesSlide1.xml"/>
  <Override ContentType="application/vnd.ms-powerpoint.comments+xml" PartName="/ppt/comments/modernComment_100_0.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ms-powerpoint.authors+xml" PartName="/ppt/authors.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2"/>
  </p:notesMasterIdLst>
  <p:sldIdLst>
    <p:sldId id="256" r:id="rId2"/>
    <p:sldId id="464" r:id="rId3"/>
    <p:sldId id="103353" r:id="rId4"/>
    <p:sldId id="352" r:id="rId5"/>
    <p:sldId id="369" r:id="rId6"/>
    <p:sldId id="356" r:id="rId7"/>
    <p:sldId id="354" r:id="rId8"/>
    <p:sldId id="260" r:id="rId9"/>
    <p:sldId id="465" r:id="rId10"/>
    <p:sldId id="262" r:id="rId11"/>
    <p:sldId id="263" r:id="rId12"/>
    <p:sldId id="466" r:id="rId13"/>
    <p:sldId id="265" r:id="rId14"/>
    <p:sldId id="272" r:id="rId15"/>
    <p:sldId id="268" r:id="rId16"/>
    <p:sldId id="269" r:id="rId17"/>
    <p:sldId id="288" r:id="rId18"/>
    <p:sldId id="358" r:id="rId19"/>
    <p:sldId id="271" r:id="rId20"/>
    <p:sldId id="273" r:id="rId21"/>
    <p:sldId id="274" r:id="rId22"/>
    <p:sldId id="103352" r:id="rId23"/>
    <p:sldId id="468" r:id="rId24"/>
    <p:sldId id="469" r:id="rId25"/>
    <p:sldId id="277" r:id="rId26"/>
    <p:sldId id="292" r:id="rId27"/>
    <p:sldId id="470" r:id="rId28"/>
    <p:sldId id="103336" r:id="rId29"/>
    <p:sldId id="4575" r:id="rId30"/>
    <p:sldId id="103337" r:id="rId31"/>
    <p:sldId id="103338" r:id="rId32"/>
    <p:sldId id="1089" r:id="rId33"/>
    <p:sldId id="1042" r:id="rId34"/>
    <p:sldId id="103341" r:id="rId35"/>
    <p:sldId id="4649" r:id="rId36"/>
    <p:sldId id="281" r:id="rId37"/>
    <p:sldId id="258" r:id="rId38"/>
    <p:sldId id="463" r:id="rId39"/>
    <p:sldId id="276" r:id="rId40"/>
    <p:sldId id="259" r:id="rId41"/>
    <p:sldId id="103351" r:id="rId42"/>
    <p:sldId id="582" r:id="rId43"/>
    <p:sldId id="584" r:id="rId44"/>
    <p:sldId id="585" r:id="rId45"/>
    <p:sldId id="588" r:id="rId46"/>
    <p:sldId id="589" r:id="rId47"/>
    <p:sldId id="591" r:id="rId48"/>
    <p:sldId id="594" r:id="rId49"/>
    <p:sldId id="595" r:id="rId50"/>
    <p:sldId id="4658" r:id="rId51"/>
    <p:sldId id="368" r:id="rId52"/>
    <p:sldId id="103342" r:id="rId53"/>
    <p:sldId id="103343" r:id="rId54"/>
    <p:sldId id="4620" r:id="rId55"/>
    <p:sldId id="4621" r:id="rId56"/>
    <p:sldId id="4561" r:id="rId57"/>
    <p:sldId id="4606" r:id="rId58"/>
    <p:sldId id="4608" r:id="rId59"/>
    <p:sldId id="363" r:id="rId60"/>
    <p:sldId id="4597" r:id="rId61"/>
    <p:sldId id="4587" r:id="rId62"/>
    <p:sldId id="4612" r:id="rId63"/>
    <p:sldId id="4598" r:id="rId64"/>
    <p:sldId id="4596" r:id="rId65"/>
    <p:sldId id="459" r:id="rId66"/>
    <p:sldId id="456" r:id="rId67"/>
    <p:sldId id="457" r:id="rId68"/>
    <p:sldId id="458" r:id="rId69"/>
    <p:sldId id="284" r:id="rId70"/>
    <p:sldId id="299" r:id="rId71"/>
  </p:sldIdLst>
  <p:sldSz cx="12192000" cy="6858000"/>
  <p:notesSz cx="6858000" cy="9144000"/>
  <p:embeddedFontLst>
    <p:embeddedFont>
      <p:font typeface="Century Gothic" panose="020B0502020202020204" pitchFamily="34" charset="0"/>
      <p:regular r:id="rId73"/>
      <p:bold r:id="rId74"/>
      <p:italic r:id="rId75"/>
      <p:boldItalic r:id="rId76"/>
    </p:embeddedFont>
    <p:embeddedFont>
      <p:font typeface="Roboto Light" panose="020F0302020204030204" pitchFamily="34" charset="0"/>
      <p:regular r:id="rId77"/>
      <p:italic r:id="rId78"/>
    </p:embeddedFont>
    <p:embeddedFont>
      <p:font typeface="Trebuchet MS" panose="020B0703020202090204" pitchFamily="34" charset="0"/>
      <p:regular r:id="rId79"/>
      <p:bold r:id="rId80"/>
      <p: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gnFj26TPsNOXYE+0AjNeQn/8rZf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4BF550-6AC1-1083-2664-AE18760B9E91}" name="Suenary Philavanh" initials="SP" userId="6f5b990510d559e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04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2"/>
    <p:restoredTop sz="87324"/>
  </p:normalViewPr>
  <p:slideViewPr>
    <p:cSldViewPr snapToGrid="0" snapToObjects="1">
      <p:cViewPr varScale="1">
        <p:scale>
          <a:sx n="79" d="100"/>
          <a:sy n="79" d="100"/>
        </p:scale>
        <p:origin x="224" y="800"/>
      </p:cViewPr>
      <p:guideLst/>
    </p:cSldViewPr>
  </p:slideViewPr>
  <p:outlineViewPr>
    <p:cViewPr>
      <p:scale>
        <a:sx n="33" d="100"/>
        <a:sy n="33" d="100"/>
      </p:scale>
      <p:origin x="0" y="-40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6DD10EC0-CFB6-0742-AF2D-EC31AD0D2084}" authorId="{4F4BF550-6AC1-1083-2664-AE18760B9E91}" created="2024-06-20T18:32:42.579">
    <pc:sldMkLst xmlns:pc="http://schemas.microsoft.com/office/powerpoint/2013/main/command">
      <pc:docMk/>
      <pc:sldMk cId="0" sldId="256"/>
    </pc:sldMkLst>
    <p188:txBody>
      <a:bodyPr/>
      <a:lstStyle/>
      <a:p>
        <a:r>
          <a:rPr lang="en-US"/>
          <a:t>Fix up fonts, check spelling &amp; grammar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Katie</a:t>
            </a:r>
            <a:endParaRPr dirty="0"/>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18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043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Katie</a:t>
            </a:r>
          </a:p>
          <a:p>
            <a:pPr marL="0" lvl="0" indent="0" algn="l" rtl="0">
              <a:spcBef>
                <a:spcPts val="0"/>
              </a:spcBef>
              <a:spcAft>
                <a:spcPts val="0"/>
              </a:spcAft>
              <a:buNone/>
            </a:pPr>
            <a:endParaRPr dirty="0"/>
          </a:p>
        </p:txBody>
      </p:sp>
      <p:sp>
        <p:nvSpPr>
          <p:cNvPr id="435" name="Google Shape;4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54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Steve</a:t>
            </a:r>
          </a:p>
          <a:p>
            <a:pPr marL="342900" indent="-342900">
              <a:buFont typeface="Arial" panose="020B0604020202020204" pitchFamily="34" charset="0"/>
              <a:buChar char="•"/>
            </a:pPr>
            <a:r>
              <a:rPr lang="en-US" dirty="0"/>
              <a:t>Mental Illness and co-occurring disorders </a:t>
            </a:r>
          </a:p>
          <a:p>
            <a:pPr marL="342900" lvl="5" indent="-342900">
              <a:buFont typeface="Arial" panose="020B0604020202020204" pitchFamily="34" charset="0"/>
              <a:buChar char="•"/>
            </a:pPr>
            <a:r>
              <a:rPr lang="en-US" dirty="0"/>
              <a:t>Boarding Homes- generational </a:t>
            </a:r>
          </a:p>
          <a:p>
            <a:pPr marL="342900" lvl="2" indent="-342900">
              <a:buFont typeface="Arial" panose="020B0604020202020204" pitchFamily="34" charset="0"/>
              <a:buChar char="•"/>
            </a:pPr>
            <a:r>
              <a:rPr lang="en-US" dirty="0"/>
              <a:t>Veterans </a:t>
            </a:r>
          </a:p>
          <a:p>
            <a:pPr marL="342900" lvl="2" indent="-342900">
              <a:buFont typeface="Arial" panose="020B0604020202020204" pitchFamily="34" charset="0"/>
              <a:buChar char="•"/>
            </a:pPr>
            <a:r>
              <a:rPr lang="en-US" dirty="0"/>
              <a:t>Overwhelming rates of suicides – 3.5 x higher in native American people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384D60E-6613-B245-A29C-2DEEB09E5413}" type="slidenum">
              <a:rPr lang="en-US" smtClean="0">
                <a:latin typeface="Calibri" panose="020F0502020204030204" pitchFamily="34" charset="0"/>
                <a:cs typeface="Calibri" panose="020F0502020204030204" pitchFamily="34" charset="0"/>
              </a:rPr>
              <a:t>32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475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Substance Abuse &amp; Mental Health Services Administration (SAMHSA), </a:t>
            </a:r>
          </a:p>
        </p:txBody>
      </p:sp>
      <p:sp>
        <p:nvSpPr>
          <p:cNvPr id="4" name="Slide Number Placeholder 3"/>
          <p:cNvSpPr>
            <a:spLocks noGrp="1"/>
          </p:cNvSpPr>
          <p:nvPr>
            <p:ph type="sldNum" sz="quarter" idx="5"/>
          </p:nvPr>
        </p:nvSpPr>
        <p:spPr/>
        <p:txBody>
          <a:bodyPr/>
          <a:lstStyle/>
          <a:p>
            <a:fld id="{CE2C821C-E87E-2249-BD2D-78EF0FAD3906}" type="slidenum">
              <a:rPr lang="en-US" smtClean="0">
                <a:latin typeface="Calibri" panose="020F0502020204030204" pitchFamily="34" charset="0"/>
                <a:cs typeface="Calibri" panose="020F0502020204030204" pitchFamily="34" charset="0"/>
              </a:rPr>
              <a:t>35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49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Zoe</a:t>
            </a:r>
          </a:p>
          <a:p>
            <a:endParaRPr lang="en-US" dirty="0"/>
          </a:p>
          <a:p>
            <a:r>
              <a:rPr lang="en-US" dirty="0"/>
              <a:t>- 29 units, mix of efficiency, 1-3 bedrooms</a:t>
            </a:r>
          </a:p>
          <a:p>
            <a:r>
              <a:rPr lang="en-US" dirty="0"/>
              <a:t>- 9 million</a:t>
            </a:r>
          </a:p>
          <a:p>
            <a:r>
              <a:rPr lang="en-US" dirty="0"/>
              <a:t>- Duluth Indian Commission was the catalyst</a:t>
            </a:r>
          </a:p>
          <a:p>
            <a:r>
              <a:rPr lang="en-US" dirty="0"/>
              <a:t>- Significant contribution and on-going partnership with tribes</a:t>
            </a:r>
          </a:p>
          <a:p>
            <a:r>
              <a:rPr lang="en-US" dirty="0"/>
              <a:t>- More than housing: an American Indian Center, offices for tribal partners, rooftop gardens, art galleries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163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Community spaces: the gym, lobby, kitchen, Dr. Robert </a:t>
            </a:r>
            <a:r>
              <a:rPr lang="en-US" dirty="0" err="1"/>
              <a:t>Powless</a:t>
            </a:r>
            <a:r>
              <a:rPr lang="en-US" dirty="0"/>
              <a:t> Cultural Center, urban gardens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5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kitchen space is used to prep tenant meals, engage children, and tenant and youth cooking classes.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5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r>
              <a:rPr lang="en-US" dirty="0"/>
              <a:t>Opened in 2014</a:t>
            </a:r>
          </a:p>
          <a:p>
            <a:pPr marL="0" lvl="0" indent="0" algn="l" rtl="0">
              <a:spcBef>
                <a:spcPts val="0"/>
              </a:spcBef>
              <a:spcAft>
                <a:spcPts val="0"/>
              </a:spcAft>
              <a:buNone/>
            </a:pPr>
            <a:r>
              <a:rPr lang="en-US" dirty="0"/>
              <a:t>21 units of PSH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Makah Housing Authority are the lead service provider (with other tribal departments), the property manager, and the developer.</a:t>
            </a:r>
            <a:endParaRPr dirty="0"/>
          </a:p>
        </p:txBody>
      </p:sp>
      <p:sp>
        <p:nvSpPr>
          <p:cNvPr id="307" name="Google Shape;3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8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0"/>
              </a:spcBef>
              <a:buClr>
                <a:schemeClr val="accent1"/>
              </a:buClr>
              <a:buFont typeface="Wingdings" charset="0"/>
              <a:buNone/>
            </a:pPr>
            <a:r>
              <a:rPr lang="en-US" dirty="0">
                <a:latin typeface="Calibri" panose="020F0502020204030204" pitchFamily="34" charset="0"/>
              </a:rPr>
              <a:t>Stress permanent, independent, affordable housing for people with disabilities who are homeless or at risk of homelessness; services are provided as part of the normal operation of the housing as a way of helping residents maintain the maximum possible level of independence, stability and participation in the general community.</a:t>
            </a:r>
          </a:p>
          <a:p>
            <a:pPr lvl="1" eaLnBrk="1" hangingPunct="1">
              <a:spcBef>
                <a:spcPct val="0"/>
              </a:spcBef>
              <a:buClr>
                <a:schemeClr val="accent1"/>
              </a:buClr>
              <a:buFont typeface="Wingdings" charset="0"/>
              <a:buNone/>
            </a:pPr>
            <a:endParaRPr lang="en-US" dirty="0">
              <a:latin typeface="Calibri" panose="020F0502020204030204" pitchFamily="34" charset="0"/>
            </a:endParaRPr>
          </a:p>
          <a:p>
            <a:pPr lvl="1" eaLnBrk="1" hangingPunct="1">
              <a:spcBef>
                <a:spcPct val="0"/>
              </a:spcBef>
              <a:buClr>
                <a:schemeClr val="accent1"/>
              </a:buClr>
              <a:buFont typeface="Wingdings" charset="0"/>
              <a:buNone/>
            </a:pPr>
            <a:r>
              <a:rPr lang="en-US" dirty="0">
                <a:latin typeface="Calibri" panose="020F0502020204030204" pitchFamily="34" charset="0"/>
              </a:rPr>
              <a:t>Like other forms of housing – it typically looks and functions exactly the same way as any kind of permanent housing except that tenants have access to supportive services as one of the benefits of living there.</a:t>
            </a:r>
          </a:p>
          <a:p>
            <a:pPr lvl="1" eaLnBrk="1" hangingPunct="1">
              <a:spcBef>
                <a:spcPct val="0"/>
              </a:spcBef>
              <a:buClr>
                <a:schemeClr val="accent1"/>
              </a:buClr>
              <a:buFont typeface="Wingdings" charset="0"/>
              <a:buNone/>
            </a:pPr>
            <a:endParaRPr lang="en-US" dirty="0">
              <a:latin typeface="Calibri" panose="020F0502020204030204" pitchFamily="34" charset="0"/>
            </a:endParaRPr>
          </a:p>
          <a:p>
            <a:pPr lvl="1" eaLnBrk="1" hangingPunct="1">
              <a:spcBef>
                <a:spcPct val="0"/>
              </a:spcBef>
              <a:buClr>
                <a:schemeClr val="accent1"/>
              </a:buClr>
              <a:buFont typeface="Wingdings" charset="0"/>
              <a:buNone/>
            </a:pPr>
            <a:r>
              <a:rPr lang="en-US" u="sng" dirty="0">
                <a:latin typeface="Calibri" panose="020F0502020204030204" pitchFamily="34" charset="0"/>
              </a:rPr>
              <a:t>Enables</a:t>
            </a:r>
            <a:r>
              <a:rPr lang="en-US" dirty="0">
                <a:latin typeface="Calibri" panose="020F0502020204030204" pitchFamily="34" charset="0"/>
              </a:rPr>
              <a:t> families and individuals to live independently, with improved health, and greater participation in work and community</a:t>
            </a:r>
          </a:p>
          <a:p>
            <a:pPr lvl="1" eaLnBrk="1" hangingPunct="1">
              <a:spcBef>
                <a:spcPct val="0"/>
              </a:spcBef>
              <a:buClr>
                <a:schemeClr val="accent1"/>
              </a:buClr>
              <a:buFont typeface="Wingdings" charset="0"/>
              <a:buNone/>
            </a:pPr>
            <a:r>
              <a:rPr lang="en-US" u="sng" dirty="0">
                <a:latin typeface="Calibri" panose="020F0502020204030204" pitchFamily="34" charset="0"/>
                <a:cs typeface="Calibri" panose="020F0502020204030204" pitchFamily="34" charset="0"/>
              </a:rPr>
              <a:t>Saves</a:t>
            </a:r>
            <a:r>
              <a:rPr lang="en-US" dirty="0">
                <a:latin typeface="Calibri" panose="020F0502020204030204" pitchFamily="34" charset="0"/>
                <a:cs typeface="Calibri" panose="020F0502020204030204" pitchFamily="34" charset="0"/>
              </a:rPr>
              <a:t> public money by shifting resources from costly emergency services toward cost-effective, long-term solutions</a:t>
            </a:r>
          </a:p>
          <a:p>
            <a:endParaRPr lang="en-US" dirty="0"/>
          </a:p>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51</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14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38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962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59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69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Katie</a:t>
            </a:r>
          </a:p>
          <a:p>
            <a:endParaRPr lang="en-US" dirty="0"/>
          </a:p>
          <a:p>
            <a:endParaRPr lang="en-US" dirty="0"/>
          </a:p>
        </p:txBody>
      </p:sp>
      <p:sp>
        <p:nvSpPr>
          <p:cNvPr id="4" name="Slide Number Placeholder 3"/>
          <p:cNvSpPr>
            <a:spLocks noGrp="1"/>
          </p:cNvSpPr>
          <p:nvPr>
            <p:ph type="sldNum" sz="quarter" idx="5"/>
          </p:nvPr>
        </p:nvSpPr>
        <p:spPr/>
        <p:txBody>
          <a:bodyPr/>
          <a:lstStyle/>
          <a:p>
            <a:fld id="{B067EABC-18D8-7D45-8CEE-55F8EDC552E4}" type="slidenum">
              <a:rPr lang="en-US" smtClean="0">
                <a:latin typeface="Calibri" panose="020F0502020204030204" pitchFamily="34" charset="0"/>
                <a:cs typeface="Calibri" panose="020F0502020204030204" pitchFamily="34" charset="0"/>
              </a:rPr>
              <a:t>60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14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Katie</a:t>
            </a:r>
          </a:p>
          <a:p>
            <a:endParaRPr lang="en-US" dirty="0"/>
          </a:p>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63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08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Katie</a:t>
            </a:r>
          </a:p>
          <a:p>
            <a:endParaRPr lang="en-US" dirty="0"/>
          </a:p>
          <a:p>
            <a:endParaRPr lang="en-US" dirty="0"/>
          </a:p>
        </p:txBody>
      </p:sp>
      <p:sp>
        <p:nvSpPr>
          <p:cNvPr id="4" name="Slide Number Placeholder 3"/>
          <p:cNvSpPr>
            <a:spLocks noGrp="1"/>
          </p:cNvSpPr>
          <p:nvPr>
            <p:ph type="sldNum" sz="quarter" idx="5"/>
          </p:nvPr>
        </p:nvSpPr>
        <p:spPr/>
        <p:txBody>
          <a:bodyPr/>
          <a:lstStyle/>
          <a:p>
            <a:fld id="{B067EABC-18D8-7D45-8CEE-55F8EDC552E4}" type="slidenum">
              <a:rPr lang="en-US" smtClean="0">
                <a:latin typeface="Calibri" panose="020F0502020204030204" pitchFamily="34" charset="0"/>
                <a:cs typeface="Calibri" panose="020F0502020204030204" pitchFamily="34" charset="0"/>
              </a:rPr>
              <a:t>64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253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r>
              <a:rPr lang="en-US" dirty="0"/>
              <a:t>Opened in 2014</a:t>
            </a:r>
          </a:p>
          <a:p>
            <a:pPr marL="0" lvl="0" indent="0" algn="l" rtl="0">
              <a:spcBef>
                <a:spcPts val="0"/>
              </a:spcBef>
              <a:spcAft>
                <a:spcPts val="0"/>
              </a:spcAft>
              <a:buNone/>
            </a:pPr>
            <a:r>
              <a:rPr lang="en-US" dirty="0"/>
              <a:t>21 units of PSH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Makah Housing Authority are the lead service provider (with other tribal departments), the property manager, and the developer.</a:t>
            </a:r>
            <a:endParaRPr dirty="0"/>
          </a:p>
        </p:txBody>
      </p:sp>
      <p:sp>
        <p:nvSpPr>
          <p:cNvPr id="307" name="Google Shape;3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778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479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315" name="Google Shape;3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480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322" name="Google Shape;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741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39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Zoe</a:t>
            </a:r>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59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64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52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4DFB-3F4D-5842-ACED-B8A585DB1D38}" type="slidenum">
              <a:rPr lang="en-US" smtClean="0">
                <a:latin typeface="Calibri" panose="020F0502020204030204" pitchFamily="34" charset="0"/>
                <a:cs typeface="Calibri" panose="020F0502020204030204" pitchFamily="34" charset="0"/>
              </a:rPr>
              <a:t>7</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041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796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Brigid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71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6000"/>
              <a:buFont typeface="Arial"/>
              <a:buNone/>
              <a:defRPr sz="6000" b="0" i="0">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ea typeface="Calibri" panose="020F0502020204030204" pitchFamily="34" charset="0"/>
                <a:cs typeface="Calibri" panose="020F0502020204030204" pitchFamily="34" charset="0"/>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pic>
        <p:nvPicPr>
          <p:cNvPr id="18" name="Google Shape;18;p46" descr="A picture containing food, drawing&#10;&#10;Description automatically generated"/>
          <p:cNvPicPr preferRelativeResize="0"/>
          <p:nvPr/>
        </p:nvPicPr>
        <p:blipFill rotWithShape="1">
          <a:blip r:embed="rId2">
            <a:alphaModFix/>
          </a:blip>
          <a:srcRect/>
          <a:stretch/>
        </p:blipFill>
        <p:spPr>
          <a:xfrm>
            <a:off x="10540562" y="6169353"/>
            <a:ext cx="1522272" cy="6886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Arial"/>
              <a:buNone/>
              <a:defRPr b="0" i="0">
                <a:solidFill>
                  <a:schemeClr val="accen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21" name="Google Shape;2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pic>
        <p:nvPicPr>
          <p:cNvPr id="22" name="Google Shape;22;p47" descr="A picture containing food, drawing&#10;&#10;Description automatically generated"/>
          <p:cNvPicPr preferRelativeResize="0"/>
          <p:nvPr/>
        </p:nvPicPr>
        <p:blipFill rotWithShape="1">
          <a:blip r:embed="rId2">
            <a:alphaModFix/>
          </a:blip>
          <a:srcRect/>
          <a:stretch/>
        </p:blipFill>
        <p:spPr>
          <a:xfrm>
            <a:off x="10540562" y="6169353"/>
            <a:ext cx="1522272" cy="6886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42" name="Google Shape;4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43" name="Google Shape;4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67" name="Google Shape;67;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68" name="Google Shape;6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73" name="Google Shape;73;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74" name="Google Shape;7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type="twoObj">
  <p:cSld name="1_Two Content">
    <p:spTree>
      <p:nvGrpSpPr>
        <p:cNvPr id="1" name="Shape 27"/>
        <p:cNvGrpSpPr/>
        <p:nvPr/>
      </p:nvGrpSpPr>
      <p:grpSpPr>
        <a:xfrm>
          <a:off x="0" y="0"/>
          <a:ext cx="0" cy="0"/>
          <a:chOff x="0" y="0"/>
          <a:chExt cx="0" cy="0"/>
        </a:xfrm>
      </p:grpSpPr>
      <p:sp>
        <p:nvSpPr>
          <p:cNvPr id="28" name="Google Shape;28;p68"/>
          <p:cNvSpPr txBox="1">
            <a:spLocks noGrp="1"/>
          </p:cNvSpPr>
          <p:nvPr>
            <p:ph type="title"/>
          </p:nvPr>
        </p:nvSpPr>
        <p:spPr>
          <a:xfrm>
            <a:off x="913776" y="618519"/>
            <a:ext cx="10364451" cy="15961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68"/>
          <p:cNvSpPr txBox="1">
            <a:spLocks noGrp="1"/>
          </p:cNvSpPr>
          <p:nvPr>
            <p:ph type="body" idx="1"/>
          </p:nvPr>
        </p:nvSpPr>
        <p:spPr>
          <a:xfrm>
            <a:off x="913773" y="2367094"/>
            <a:ext cx="5106027"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68"/>
          <p:cNvSpPr txBox="1">
            <a:spLocks noGrp="1"/>
          </p:cNvSpPr>
          <p:nvPr>
            <p:ph type="body" idx="2"/>
          </p:nvPr>
        </p:nvSpPr>
        <p:spPr>
          <a:xfrm>
            <a:off x="6172200" y="2367094"/>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a:ea typeface="Calibri"/>
                <a:cs typeface="Calibri"/>
                <a:sym typeface="Calibri"/>
              </a:defRPr>
            </a:lvl1pPr>
            <a:lvl2pPr marL="0" lvl="1" indent="0" algn="r">
              <a:spcBef>
                <a:spcPts val="0"/>
              </a:spcBef>
              <a:buNone/>
              <a:defRPr>
                <a:latin typeface="Calibri"/>
                <a:ea typeface="Calibri"/>
                <a:cs typeface="Calibri"/>
                <a:sym typeface="Calibri"/>
              </a:defRPr>
            </a:lvl2pPr>
            <a:lvl3pPr marL="0" lvl="2" indent="0" algn="r">
              <a:spcBef>
                <a:spcPts val="0"/>
              </a:spcBef>
              <a:buNone/>
              <a:defRPr>
                <a:latin typeface="Calibri"/>
                <a:ea typeface="Calibri"/>
                <a:cs typeface="Calibri"/>
                <a:sym typeface="Calibri"/>
              </a:defRPr>
            </a:lvl3pPr>
            <a:lvl4pPr marL="0" lvl="3" indent="0" algn="r">
              <a:spcBef>
                <a:spcPts val="0"/>
              </a:spcBef>
              <a:buNone/>
              <a:defRPr>
                <a:latin typeface="Calibri"/>
                <a:ea typeface="Calibri"/>
                <a:cs typeface="Calibri"/>
                <a:sym typeface="Calibri"/>
              </a:defRPr>
            </a:lvl4pPr>
            <a:lvl5pPr marL="0" lvl="4" indent="0" algn="r">
              <a:spcBef>
                <a:spcPts val="0"/>
              </a:spcBef>
              <a:buNone/>
              <a:defRPr>
                <a:latin typeface="Calibri"/>
                <a:ea typeface="Calibri"/>
                <a:cs typeface="Calibri"/>
                <a:sym typeface="Calibri"/>
              </a:defRPr>
            </a:lvl5pPr>
            <a:lvl6pPr marL="0" lvl="5" indent="0" algn="r">
              <a:spcBef>
                <a:spcPts val="0"/>
              </a:spcBef>
              <a:buNone/>
              <a:defRPr>
                <a:latin typeface="Calibri"/>
                <a:ea typeface="Calibri"/>
                <a:cs typeface="Calibri"/>
                <a:sym typeface="Calibri"/>
              </a:defRPr>
            </a:lvl6pPr>
            <a:lvl7pPr marL="0" lvl="6" indent="0" algn="r">
              <a:spcBef>
                <a:spcPts val="0"/>
              </a:spcBef>
              <a:buNone/>
              <a:defRPr>
                <a:latin typeface="Calibri"/>
                <a:ea typeface="Calibri"/>
                <a:cs typeface="Calibri"/>
                <a:sym typeface="Calibri"/>
              </a:defRPr>
            </a:lvl7pPr>
            <a:lvl8pPr marL="0" lvl="7" indent="0" algn="r">
              <a:spcBef>
                <a:spcPts val="0"/>
              </a:spcBef>
              <a:buNone/>
              <a:defRPr>
                <a:latin typeface="Calibri"/>
                <a:ea typeface="Calibri"/>
                <a:cs typeface="Calibri"/>
                <a:sym typeface="Calibri"/>
              </a:defRPr>
            </a:lvl8pPr>
            <a:lvl9pPr marL="0" lvl="8" indent="0" algn="r">
              <a:spcBef>
                <a:spcPts val="0"/>
              </a:spcBef>
              <a:buNone/>
              <a:defRPr>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68"/>
          <p:cNvPicPr preferRelativeResize="0"/>
          <p:nvPr/>
        </p:nvPicPr>
        <p:blipFill rotWithShape="1">
          <a:blip r:embed="rId2">
            <a:alphaModFix/>
          </a:blip>
          <a:srcRect/>
          <a:stretch/>
        </p:blipFill>
        <p:spPr>
          <a:xfrm>
            <a:off x="10540562" y="6169353"/>
            <a:ext cx="1522272" cy="688647"/>
          </a:xfrm>
          <a:prstGeom prst="rect">
            <a:avLst/>
          </a:prstGeom>
          <a:noFill/>
          <a:ln>
            <a:noFill/>
          </a:ln>
        </p:spPr>
      </p:pic>
    </p:spTree>
    <p:extLst>
      <p:ext uri="{BB962C8B-B14F-4D97-AF65-F5344CB8AC3E}">
        <p14:creationId xmlns:p14="http://schemas.microsoft.com/office/powerpoint/2010/main" val="65410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DAF3-AF36-9269-396F-BB1500056943}"/>
              </a:ext>
            </a:extLst>
          </p:cNvPr>
          <p:cNvSpPr>
            <a:spLocks noGrp="1"/>
          </p:cNvSpPr>
          <p:nvPr>
            <p:ph type="title"/>
          </p:nvPr>
        </p:nvSpPr>
        <p:spPr>
          <a:xfrm>
            <a:off x="839788" y="457200"/>
            <a:ext cx="3932237" cy="1600200"/>
          </a:xfrm>
        </p:spPr>
        <p:txBody>
          <a:bodyPr anchor="b"/>
          <a:lstStyle>
            <a:lvl1pPr>
              <a:defRPr sz="3200" b="0"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8CEAAB-AF9E-E5B0-6D66-25902E6B4A96}"/>
              </a:ext>
            </a:extLst>
          </p:cNvPr>
          <p:cNvSpPr>
            <a:spLocks noGrp="1"/>
          </p:cNvSpPr>
          <p:nvPr>
            <p:ph type="pic" idx="1"/>
          </p:nvPr>
        </p:nvSpPr>
        <p:spPr>
          <a:xfrm>
            <a:off x="5183188" y="987425"/>
            <a:ext cx="6172200" cy="4873625"/>
          </a:xfrm>
        </p:spPr>
        <p:txBody>
          <a:bodyPr/>
          <a:lstStyle>
            <a:lvl1pPr marL="0" indent="0">
              <a:buNone/>
              <a:defRPr sz="3200" b="0" i="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0E02CB-4469-0CF2-72F7-8CF3303A796E}"/>
              </a:ext>
            </a:extLst>
          </p:cNvPr>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E59F8A0-FC97-2386-E58C-D3B0ECCC4225}"/>
              </a:ext>
            </a:extLst>
          </p:cNvPr>
          <p:cNvSpPr>
            <a:spLocks noGrp="1"/>
          </p:cNvSpPr>
          <p:nvPr>
            <p:ph type="dt" sz="half" idx="10"/>
          </p:nvPr>
        </p:nvSpPr>
        <p:spPr/>
        <p:txBody>
          <a:bodyPr/>
          <a:lstStyle/>
          <a:p>
            <a:fld id="{1C762D5B-E77C-AB47-A756-31F1E3C6A381}" type="datetimeFigureOut">
              <a:rPr lang="en-US" smtClean="0"/>
              <a:t>6/20/24</a:t>
            </a:fld>
            <a:endParaRPr lang="en-US"/>
          </a:p>
        </p:txBody>
      </p:sp>
      <p:sp>
        <p:nvSpPr>
          <p:cNvPr id="6" name="Footer Placeholder 5">
            <a:extLst>
              <a:ext uri="{FF2B5EF4-FFF2-40B4-BE49-F238E27FC236}">
                <a16:creationId xmlns:a16="http://schemas.microsoft.com/office/drawing/2014/main" id="{CBE361FD-CC6D-4EE6-9CFD-46B4DE4AA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3A198-A03E-07AB-7BE0-486BB59BA194}"/>
              </a:ext>
            </a:extLst>
          </p:cNvPr>
          <p:cNvSpPr>
            <a:spLocks noGrp="1"/>
          </p:cNvSpPr>
          <p:nvPr>
            <p:ph type="sldNum" sz="quarter" idx="12"/>
          </p:nvPr>
        </p:nvSpPr>
        <p:spPr/>
        <p:txBody>
          <a:bodyPr/>
          <a:lstStyle/>
          <a:p>
            <a:fld id="{AE36816C-886D-704C-81B9-E74ED5396449}" type="slidenum">
              <a:rPr lang="en-US" smtClean="0"/>
              <a:t>‹#›</a:t>
            </a:fld>
            <a:endParaRPr lang="en-US"/>
          </a:p>
        </p:txBody>
      </p:sp>
    </p:spTree>
    <p:extLst>
      <p:ext uri="{BB962C8B-B14F-4D97-AF65-F5344CB8AC3E}">
        <p14:creationId xmlns:p14="http://schemas.microsoft.com/office/powerpoint/2010/main" val="138267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6C347-797F-8AD3-53BD-1ABF10EB970C}"/>
              </a:ext>
            </a:extLst>
          </p:cNvPr>
          <p:cNvSpPr>
            <a:spLocks noGrp="1"/>
          </p:cNvSpPr>
          <p:nvPr>
            <p:ph type="dt" sz="half" idx="10"/>
          </p:nvPr>
        </p:nvSpPr>
        <p:spPr/>
        <p:txBody>
          <a:bodyPr/>
          <a:lstStyle/>
          <a:p>
            <a:fld id="{1C762D5B-E77C-AB47-A756-31F1E3C6A381}" type="datetimeFigureOut">
              <a:rPr lang="en-US" smtClean="0"/>
              <a:t>6/20/24</a:t>
            </a:fld>
            <a:endParaRPr lang="en-US"/>
          </a:p>
        </p:txBody>
      </p:sp>
      <p:sp>
        <p:nvSpPr>
          <p:cNvPr id="3" name="Footer Placeholder 2">
            <a:extLst>
              <a:ext uri="{FF2B5EF4-FFF2-40B4-BE49-F238E27FC236}">
                <a16:creationId xmlns:a16="http://schemas.microsoft.com/office/drawing/2014/main" id="{CAF2B307-4277-05D3-3C4A-1ABD45B52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5E306-3CB6-FD59-B9E4-FBC0F01800F5}"/>
              </a:ext>
            </a:extLst>
          </p:cNvPr>
          <p:cNvSpPr>
            <a:spLocks noGrp="1"/>
          </p:cNvSpPr>
          <p:nvPr>
            <p:ph type="sldNum" sz="quarter" idx="12"/>
          </p:nvPr>
        </p:nvSpPr>
        <p:spPr/>
        <p:txBody>
          <a:bodyPr/>
          <a:lstStyle/>
          <a:p>
            <a:fld id="{AE36816C-886D-704C-81B9-E74ED5396449}" type="slidenum">
              <a:rPr lang="en-US" smtClean="0"/>
              <a:t>‹#›</a:t>
            </a:fld>
            <a:endParaRPr lang="en-US"/>
          </a:p>
        </p:txBody>
      </p:sp>
    </p:spTree>
    <p:extLst>
      <p:ext uri="{BB962C8B-B14F-4D97-AF65-F5344CB8AC3E}">
        <p14:creationId xmlns:p14="http://schemas.microsoft.com/office/powerpoint/2010/main" val="46741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1" name="Google Shape;61;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708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8" r:id="rId4"/>
    <p:sldLayoutId id="2147483659" r:id="rId5"/>
    <p:sldLayoutId id="2147483660" r:id="rId6"/>
    <p:sldLayoutId id="2147483662" r:id="rId7"/>
    <p:sldLayoutId id="2147483663" r:id="rId8"/>
    <p:sldLayoutId id="2147483664"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Didot" panose="02000503000000020003" pitchFamily="2" charset="-79"/>
          <a:ea typeface="Didot" panose="02000503000000020003" pitchFamily="2" charset="-79"/>
          <a:cs typeface="Didot" panose="02000503000000020003" pitchFamily="2"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Didot" panose="02000503000000020003" pitchFamily="2" charset="-79"/>
          <a:ea typeface="Didot" panose="02000503000000020003" pitchFamily="2" charset="-79"/>
          <a:cs typeface="Didot" panose="02000503000000020003" pitchFamily="2"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26.jpe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4" Target="../media/image27.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arget="../media/image30.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media/image33.png" Type="http://schemas.openxmlformats.org/officeDocument/2006/relationships/image"/><Relationship Id="rId5" Target="../media/image32.jpeg" Type="http://schemas.openxmlformats.org/officeDocument/2006/relationships/image"/><Relationship Id="rId4" Target="../media/image31.pn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66.jpeg"/><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1.JPG"/></Relationships>
</file>

<file path=ppt/slides/_rels/slide6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75.jpg"/><Relationship Id="rId4" Type="http://schemas.openxmlformats.org/officeDocument/2006/relationships/image" Target="../media/image74.jpg"/></Relationships>
</file>

<file path=ppt/slides/_rels/slide6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arget="../media/image77.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zoe@beauxsimone.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1524000" y="1948761"/>
            <a:ext cx="9144000" cy="2387600"/>
          </a:xfrm>
          <a:prstGeom prst="rect">
            <a:avLst/>
          </a:prstGeom>
          <a:noFill/>
          <a:ln>
            <a:noFill/>
          </a:ln>
        </p:spPr>
        <p:txBody>
          <a:bodyPr spcFirstLastPara="1" wrap="square" lIns="91425" tIns="45700" rIns="91425" bIns="45700" anchor="ctr" anchorCtr="0">
            <a:normAutofit/>
          </a:bodyPr>
          <a:lstStyle/>
          <a:p>
            <a:pPr lvl="0"/>
            <a:r>
              <a:rPr lang="en-US" sz="5400" b="1" dirty="0">
                <a:latin typeface="Didot" panose="02000503000000020003" pitchFamily="2" charset="-79"/>
                <a:cs typeface="Didot" panose="02000503000000020003" pitchFamily="2" charset="-79"/>
              </a:rPr>
              <a:t>Supportive Housing</a:t>
            </a:r>
            <a:br>
              <a:rPr lang="en-US" b="1" dirty="0">
                <a:latin typeface="Didot" panose="02000503000000020003" pitchFamily="2" charset="-79"/>
                <a:cs typeface="Didot" panose="02000503000000020003" pitchFamily="2" charset="-79"/>
              </a:rPr>
            </a:br>
            <a:r>
              <a:rPr lang="en-US" sz="4400" b="1" dirty="0">
                <a:solidFill>
                  <a:srgbClr val="804571"/>
                </a:solidFill>
                <a:latin typeface="Didot" panose="02000503000000020003" pitchFamily="2" charset="-79"/>
                <a:cs typeface="Didot" panose="02000503000000020003" pitchFamily="2" charset="-79"/>
              </a:rPr>
              <a:t>An Overview</a:t>
            </a:r>
            <a:endParaRPr lang="en-US" b="1" dirty="0">
              <a:solidFill>
                <a:srgbClr val="804571"/>
              </a:solidFill>
              <a:latin typeface="Didot" panose="02000503000000020003" pitchFamily="2" charset="-79"/>
              <a:cs typeface="Didot" panose="02000503000000020003" pitchFamily="2" charset="-79"/>
            </a:endParaRPr>
          </a:p>
        </p:txBody>
      </p:sp>
      <p:sp>
        <p:nvSpPr>
          <p:cNvPr id="3" name="Subtitle 2">
            <a:extLst>
              <a:ext uri="{FF2B5EF4-FFF2-40B4-BE49-F238E27FC236}">
                <a16:creationId xmlns:a16="http://schemas.microsoft.com/office/drawing/2014/main" id="{711A97A1-9DEF-72A8-1C4F-A78A24765002}"/>
              </a:ext>
            </a:extLst>
          </p:cNvPr>
          <p:cNvSpPr>
            <a:spLocks noGrp="1"/>
          </p:cNvSpPr>
          <p:nvPr>
            <p:ph type="subTitle" idx="1"/>
          </p:nvPr>
        </p:nvSpPr>
        <p:spPr>
          <a:xfrm>
            <a:off x="1524000" y="4336361"/>
            <a:ext cx="9144000" cy="1477064"/>
          </a:xfrm>
        </p:spPr>
        <p:txBody>
          <a:bodyPr>
            <a:normAutofit/>
          </a:bodyPr>
          <a:lstStyle/>
          <a:p>
            <a:r>
              <a:rPr lang="en-US" sz="2000" b="1" dirty="0">
                <a:solidFill>
                  <a:schemeClr val="accent1"/>
                </a:solidFill>
                <a:latin typeface="Calibri" panose="020F0502020204030204" pitchFamily="34" charset="0"/>
                <a:cs typeface="Calibri" panose="020F0502020204030204" pitchFamily="34" charset="0"/>
              </a:rPr>
              <a:t>Wednesday, June </a:t>
            </a:r>
            <a:r>
              <a:rPr lang="en-US" sz="2000" b="1" dirty="0">
                <a:solidFill>
                  <a:schemeClr val="accent1"/>
                </a:solidFill>
              </a:rPr>
              <a:t>26</a:t>
            </a:r>
            <a:r>
              <a:rPr lang="en-US" sz="2000" b="1" dirty="0">
                <a:solidFill>
                  <a:schemeClr val="accent1"/>
                </a:solidFill>
                <a:latin typeface="Calibri" panose="020F0502020204030204" pitchFamily="34" charset="0"/>
                <a:cs typeface="Calibri" panose="020F0502020204030204" pitchFamily="34" charset="0"/>
              </a:rPr>
              <a:t>, 2024</a:t>
            </a:r>
          </a:p>
          <a:p>
            <a:r>
              <a:rPr lang="en-US" sz="2000" b="1" dirty="0">
                <a:solidFill>
                  <a:schemeClr val="accent1"/>
                </a:solidFill>
              </a:rPr>
              <a:t>2:05</a:t>
            </a:r>
            <a:r>
              <a:rPr lang="en-US" sz="2000" b="1" dirty="0">
                <a:solidFill>
                  <a:schemeClr val="accent1"/>
                </a:solidFill>
                <a:latin typeface="Calibri" panose="020F0502020204030204" pitchFamily="34" charset="0"/>
                <a:cs typeface="Calibri" panose="020F0502020204030204" pitchFamily="34" charset="0"/>
              </a:rPr>
              <a:t> – 3:35 </a:t>
            </a:r>
            <a:r>
              <a:rPr lang="en-US" sz="2000" b="1" dirty="0">
                <a:solidFill>
                  <a:schemeClr val="accent1"/>
                </a:solidFill>
              </a:rPr>
              <a:t>p</a:t>
            </a:r>
            <a:r>
              <a:rPr lang="en-US" sz="2000" b="1" dirty="0">
                <a:solidFill>
                  <a:schemeClr val="accent1"/>
                </a:solidFill>
                <a:latin typeface="Calibri" panose="020F0502020204030204" pitchFamily="34" charset="0"/>
                <a:cs typeface="Calibri" panose="020F0502020204030204" pitchFamily="34" charset="0"/>
              </a:rPr>
              <a:t>.m. ET (1.5 hours)</a:t>
            </a:r>
          </a:p>
          <a:p>
            <a:r>
              <a:rPr lang="en-US" sz="2000" b="1" dirty="0">
                <a:solidFill>
                  <a:schemeClr val="accent1"/>
                </a:solidFill>
              </a:rPr>
              <a:t>NAIHC Annual Convention</a:t>
            </a:r>
            <a:endParaRPr lang="en-US" sz="2000" b="1" dirty="0">
              <a:solidFill>
                <a:schemeClr val="accent1"/>
              </a:solidFill>
              <a:latin typeface="Calibri" panose="020F0502020204030204" pitchFamily="34" charset="0"/>
              <a:cs typeface="Calibri" panose="020F0502020204030204" pitchFamily="34" charset="0"/>
            </a:endParaRPr>
          </a:p>
        </p:txBody>
      </p:sp>
      <p:pic>
        <p:nvPicPr>
          <p:cNvPr id="83" name="Google Shape;83;p1" descr="A picture containing food, drawing&#10;&#10;Description automatically generated"/>
          <p:cNvPicPr preferRelativeResize="0"/>
          <p:nvPr/>
        </p:nvPicPr>
        <p:blipFill rotWithShape="1">
          <a:blip r:embed="rId5">
            <a:alphaModFix/>
          </a:blip>
          <a:srcRect/>
          <a:stretch/>
        </p:blipFill>
        <p:spPr>
          <a:xfrm>
            <a:off x="4565099" y="742357"/>
            <a:ext cx="3061802" cy="138510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7F62-17BC-6FC5-913F-934CF7275163}"/>
              </a:ext>
            </a:extLst>
          </p:cNvPr>
          <p:cNvSpPr>
            <a:spLocks noGrp="1"/>
          </p:cNvSpPr>
          <p:nvPr>
            <p:ph type="title"/>
          </p:nvPr>
        </p:nvSpPr>
        <p:spPr>
          <a:xfrm>
            <a:off x="712910" y="472003"/>
            <a:ext cx="10550235" cy="1325563"/>
          </a:xfrm>
        </p:spPr>
        <p:txBody>
          <a:bodyPr>
            <a:noAutofit/>
          </a:bodyPr>
          <a:lstStyle/>
          <a:p>
            <a:r>
              <a:rPr lang="en-US" sz="3200" b="1" dirty="0">
                <a:solidFill>
                  <a:schemeClr val="accent1"/>
                </a:solidFill>
                <a:latin typeface="Didot" panose="02000503000000020003" pitchFamily="2" charset="-79"/>
                <a:cs typeface="Didot" panose="02000503000000020003" pitchFamily="2" charset="-79"/>
              </a:rPr>
              <a:t>Supportive Housing is Independent Living</a:t>
            </a:r>
          </a:p>
        </p:txBody>
      </p:sp>
      <p:sp>
        <p:nvSpPr>
          <p:cNvPr id="3" name="Content Placeholder 2">
            <a:extLst>
              <a:ext uri="{FF2B5EF4-FFF2-40B4-BE49-F238E27FC236}">
                <a16:creationId xmlns:a16="http://schemas.microsoft.com/office/drawing/2014/main" id="{1CDBAC38-CCFF-E5A3-0EEA-CEE76E054695}"/>
              </a:ext>
            </a:extLst>
          </p:cNvPr>
          <p:cNvSpPr>
            <a:spLocks noGrp="1"/>
          </p:cNvSpPr>
          <p:nvPr>
            <p:ph sz="half" idx="1"/>
          </p:nvPr>
        </p:nvSpPr>
        <p:spPr>
          <a:xfrm>
            <a:off x="882000" y="2154303"/>
            <a:ext cx="5106027" cy="3424107"/>
          </a:xfrm>
        </p:spPr>
        <p:txBody>
          <a:bodyPr>
            <a:normAutofit fontScale="92500" lnSpcReduction="20000"/>
          </a:bodyPr>
          <a:lstStyle/>
          <a:p>
            <a:r>
              <a:rPr lang="en-US" dirty="0"/>
              <a:t>Provides tenants with a lease for their unit</a:t>
            </a:r>
          </a:p>
          <a:p>
            <a:endParaRPr lang="en-US" dirty="0"/>
          </a:p>
          <a:p>
            <a:r>
              <a:rPr lang="en-US" dirty="0"/>
              <a:t>Focused on helping tenants adjust to living in a housed environment</a:t>
            </a:r>
          </a:p>
          <a:p>
            <a:endParaRPr lang="en-US" dirty="0"/>
          </a:p>
          <a:p>
            <a:r>
              <a:rPr lang="en-US" dirty="0"/>
              <a:t>Supports tenants in treating past traumas</a:t>
            </a:r>
          </a:p>
          <a:p>
            <a:endParaRPr lang="en-US" dirty="0"/>
          </a:p>
        </p:txBody>
      </p:sp>
      <p:pic>
        <p:nvPicPr>
          <p:cNvPr id="4" name="Picture 3" descr="A picture containing person, outdoor, wooden&#10;&#10;Description automatically generated">
            <a:extLst>
              <a:ext uri="{FF2B5EF4-FFF2-40B4-BE49-F238E27FC236}">
                <a16:creationId xmlns:a16="http://schemas.microsoft.com/office/drawing/2014/main" id="{1DC0BD0A-5C57-E820-F0FF-36A4ADFD9B9F}"/>
              </a:ext>
            </a:extLst>
          </p:cNvPr>
          <p:cNvPicPr>
            <a:picLocks noChangeAspect="1"/>
          </p:cNvPicPr>
          <p:nvPr/>
        </p:nvPicPr>
        <p:blipFill>
          <a:blip r:embed="rId2"/>
          <a:stretch>
            <a:fillRect/>
          </a:stretch>
        </p:blipFill>
        <p:spPr>
          <a:xfrm>
            <a:off x="6928953" y="1690688"/>
            <a:ext cx="5263047" cy="4351338"/>
          </a:xfrm>
          <a:prstGeom prst="rect">
            <a:avLst/>
          </a:prstGeom>
        </p:spPr>
      </p:pic>
      <p:sp>
        <p:nvSpPr>
          <p:cNvPr id="5" name="TextBox 4">
            <a:extLst>
              <a:ext uri="{FF2B5EF4-FFF2-40B4-BE49-F238E27FC236}">
                <a16:creationId xmlns:a16="http://schemas.microsoft.com/office/drawing/2014/main" id="{8B2B34C5-5199-2D2A-71EB-6905DE9BDC40}"/>
              </a:ext>
            </a:extLst>
          </p:cNvPr>
          <p:cNvSpPr txBox="1"/>
          <p:nvPr/>
        </p:nvSpPr>
        <p:spPr>
          <a:xfrm>
            <a:off x="10336568" y="5734249"/>
            <a:ext cx="1853154"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845955"/>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1D0B-98EC-5A73-FC9B-FC422E81EE98}"/>
              </a:ext>
            </a:extLst>
          </p:cNvPr>
          <p:cNvSpPr>
            <a:spLocks noGrp="1"/>
          </p:cNvSpPr>
          <p:nvPr>
            <p:ph type="title"/>
          </p:nvPr>
        </p:nvSpPr>
        <p:spPr>
          <a:xfrm>
            <a:off x="913773" y="978837"/>
            <a:ext cx="6199545" cy="1325563"/>
          </a:xfrm>
        </p:spPr>
        <p:txBody>
          <a:bodyPr>
            <a:noAutofit/>
          </a:bodyPr>
          <a:lstStyle/>
          <a:p>
            <a:r>
              <a:rPr b="1" dirty="0" lang="en-US" sz="3600">
                <a:solidFill>
                  <a:schemeClr val="accent1"/>
                </a:solidFill>
                <a:latin charset="-79" panose="02000503000000020003" pitchFamily="2" typeface="Didot"/>
                <a:cs charset="-79" panose="02000503000000020003" pitchFamily="2" typeface="Didot"/>
              </a:rPr>
              <a:t>Who does Supportive Housing serve?</a:t>
            </a:r>
          </a:p>
        </p:txBody>
      </p:sp>
      <p:sp>
        <p:nvSpPr>
          <p:cNvPr id="3" name="Content Placeholder 2">
            <a:extLst>
              <a:ext uri="{FF2B5EF4-FFF2-40B4-BE49-F238E27FC236}">
                <a16:creationId xmlns:a16="http://schemas.microsoft.com/office/drawing/2014/main" id="{AAB5F092-AEB5-5445-B1BC-B9598FE90343}"/>
              </a:ext>
            </a:extLst>
          </p:cNvPr>
          <p:cNvSpPr>
            <a:spLocks noGrp="1"/>
          </p:cNvSpPr>
          <p:nvPr>
            <p:ph idx="1" sz="half"/>
          </p:nvPr>
        </p:nvSpPr>
        <p:spPr>
          <a:xfrm>
            <a:off x="913773" y="2304400"/>
            <a:ext cx="5106027" cy="3800430"/>
          </a:xfrm>
        </p:spPr>
        <p:txBody>
          <a:bodyPr>
            <a:normAutofit fontScale="85000" lnSpcReduction="20000"/>
          </a:bodyPr>
          <a:lstStyle/>
          <a:p>
            <a:r>
              <a:rPr dirty="0" lang="en-US"/>
              <a:t>Individuals and families who are</a:t>
            </a:r>
          </a:p>
          <a:p>
            <a:pPr lvl="1"/>
            <a:r>
              <a:rPr dirty="0" lang="en-US">
                <a:latin charset="0" panose="020F0502020204030204" pitchFamily="34" typeface="Calibri"/>
                <a:cs charset="0" panose="020F0502020204030204" pitchFamily="34" typeface="Calibri"/>
              </a:rPr>
              <a:t>Homeless, including those living on the streets and in shelters</a:t>
            </a:r>
          </a:p>
          <a:p>
            <a:pPr lvl="1"/>
            <a:endParaRPr dirty="0" lang="en-US">
              <a:latin charset="0" panose="020F0502020204030204" pitchFamily="34" typeface="Calibri"/>
              <a:cs charset="0" panose="020F0502020204030204" pitchFamily="34" typeface="Calibri"/>
            </a:endParaRPr>
          </a:p>
          <a:p>
            <a:pPr lvl="1"/>
            <a:r>
              <a:rPr dirty="0" lang="en-US">
                <a:latin charset="0" panose="020F0502020204030204" pitchFamily="34" typeface="Calibri"/>
                <a:cs charset="0" panose="020F0502020204030204" pitchFamily="34" typeface="Calibri"/>
              </a:rPr>
              <a:t>Living in overcrowded conditions and/or couch-surfing</a:t>
            </a:r>
          </a:p>
          <a:p>
            <a:pPr lvl="1"/>
            <a:endParaRPr dirty="0" lang="en-US">
              <a:latin charset="0" panose="020F0502020204030204" pitchFamily="34" typeface="Calibri"/>
              <a:cs charset="0" panose="020F0502020204030204" pitchFamily="34" typeface="Calibri"/>
            </a:endParaRPr>
          </a:p>
          <a:p>
            <a:pPr lvl="1"/>
            <a:r>
              <a:rPr dirty="0" lang="en-US">
                <a:latin charset="0" panose="020F0502020204030204" pitchFamily="34" typeface="Calibri"/>
                <a:cs charset="0" panose="020F0502020204030204" pitchFamily="34" typeface="Calibri"/>
              </a:rPr>
              <a:t>Being discharged from prison or other systems of care</a:t>
            </a:r>
          </a:p>
          <a:p>
            <a:pPr lvl="1"/>
            <a:endParaRPr dirty="0" lang="en-US">
              <a:latin charset="0" panose="020F0502020204030204" pitchFamily="34" typeface="Calibri"/>
              <a:cs charset="0" panose="020F0502020204030204" pitchFamily="34" typeface="Calibri"/>
            </a:endParaRPr>
          </a:p>
          <a:p>
            <a:pPr lvl="1"/>
            <a:r>
              <a:rPr dirty="0" lang="en-US">
                <a:latin charset="0" panose="020F0502020204030204" pitchFamily="34" typeface="Calibri"/>
                <a:cs charset="0" panose="020F0502020204030204" pitchFamily="34" typeface="Calibri"/>
              </a:rPr>
              <a:t>Living in places not meant for human habitation, i.e., cars, garages, abandoned buildings, etc.</a:t>
            </a:r>
          </a:p>
          <a:p>
            <a:endParaRPr dirty="0" lang="en-US"/>
          </a:p>
        </p:txBody>
      </p:sp>
      <p:pic>
        <p:nvPicPr>
          <p:cNvPr descr="A child holding a sign&#10;&#10;Description automatically generated" id="5" name="Picture 4">
            <a:extLst>
              <a:ext uri="{FF2B5EF4-FFF2-40B4-BE49-F238E27FC236}">
                <a16:creationId xmlns:a16="http://schemas.microsoft.com/office/drawing/2014/main" id="{BEF32F7D-9718-AE00-3A30-91D1CB1BD516}"/>
              </a:ext>
            </a:extLst>
          </p:cNvPr>
          <p:cNvPicPr>
            <a:picLocks noChangeAspect="1"/>
          </p:cNvPicPr>
          <p:nvPr/>
        </p:nvPicPr>
        <p:blipFill rotWithShape="1">
          <a:blip r:embed="rId2"/>
          <a:srcRect l="48" r="25"/>
          <a:stretch/>
        </p:blipFill>
        <p:spPr>
          <a:xfrm>
            <a:off x="7495661" y="776962"/>
            <a:ext cx="4712668" cy="5327868"/>
          </a:xfrm>
          <a:prstGeom prst="rect">
            <a:avLst/>
          </a:prstGeom>
        </p:spPr>
      </p:pic>
      <p:sp>
        <p:nvSpPr>
          <p:cNvPr id="6" name="TextBox 5">
            <a:extLst>
              <a:ext uri="{FF2B5EF4-FFF2-40B4-BE49-F238E27FC236}">
                <a16:creationId xmlns:a16="http://schemas.microsoft.com/office/drawing/2014/main" id="{026D2E78-C2C2-9BA3-6F09-986D3D37DDF3}"/>
              </a:ext>
            </a:extLst>
          </p:cNvPr>
          <p:cNvSpPr txBox="1"/>
          <p:nvPr/>
        </p:nvSpPr>
        <p:spPr>
          <a:xfrm>
            <a:off x="10528857" y="5797053"/>
            <a:ext cx="1706686"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277537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table, child&#10;&#10;Description automatically generated">
            <a:extLst>
              <a:ext uri="{FF2B5EF4-FFF2-40B4-BE49-F238E27FC236}">
                <a16:creationId xmlns:a16="http://schemas.microsoft.com/office/drawing/2014/main" id="{91833E02-F36D-805A-2944-7AC788816E27}"/>
              </a:ext>
            </a:extLst>
          </p:cNvPr>
          <p:cNvPicPr>
            <a:picLocks noChangeAspect="1"/>
          </p:cNvPicPr>
          <p:nvPr/>
        </p:nvPicPr>
        <p:blipFill>
          <a:blip r:embed="rId2"/>
          <a:stretch>
            <a:fillRect/>
          </a:stretch>
        </p:blipFill>
        <p:spPr>
          <a:xfrm>
            <a:off x="6390217" y="1716190"/>
            <a:ext cx="5801783" cy="4351338"/>
          </a:xfrm>
          <a:prstGeom prst="rect">
            <a:avLst/>
          </a:prstGeom>
        </p:spPr>
      </p:pic>
      <p:sp>
        <p:nvSpPr>
          <p:cNvPr id="2" name="Title 1">
            <a:extLst>
              <a:ext uri="{FF2B5EF4-FFF2-40B4-BE49-F238E27FC236}">
                <a16:creationId xmlns:a16="http://schemas.microsoft.com/office/drawing/2014/main" id="{DFCE7A33-A37D-4A32-1811-15380718BE3F}"/>
              </a:ext>
            </a:extLst>
          </p:cNvPr>
          <p:cNvSpPr>
            <a:spLocks noGrp="1"/>
          </p:cNvSpPr>
          <p:nvPr>
            <p:ph type="title"/>
          </p:nvPr>
        </p:nvSpPr>
        <p:spPr>
          <a:xfrm>
            <a:off x="838200" y="365125"/>
            <a:ext cx="10300855" cy="1325563"/>
          </a:xfrm>
        </p:spPr>
        <p:txBody>
          <a:bodyPr>
            <a:noAutofit/>
          </a:bodyPr>
          <a:lstStyle/>
          <a:p>
            <a:r>
              <a:rPr lang="en-US" sz="3200" b="1" dirty="0">
                <a:solidFill>
                  <a:schemeClr val="accent1"/>
                </a:solidFill>
                <a:latin typeface="Didot" panose="02000503000000020003" pitchFamily="2" charset="-79"/>
                <a:cs typeface="Didot" panose="02000503000000020003" pitchFamily="2" charset="-79"/>
              </a:rPr>
              <a:t>Who Lives Here in Supportive Housing?</a:t>
            </a:r>
          </a:p>
        </p:txBody>
      </p:sp>
      <p:sp>
        <p:nvSpPr>
          <p:cNvPr id="3" name="Content Placeholder 2">
            <a:extLst>
              <a:ext uri="{FF2B5EF4-FFF2-40B4-BE49-F238E27FC236}">
                <a16:creationId xmlns:a16="http://schemas.microsoft.com/office/drawing/2014/main" id="{20E4E382-CC33-654D-4586-37C13469CC49}"/>
              </a:ext>
            </a:extLst>
          </p:cNvPr>
          <p:cNvSpPr>
            <a:spLocks noGrp="1"/>
          </p:cNvSpPr>
          <p:nvPr>
            <p:ph sz="half" idx="1"/>
          </p:nvPr>
        </p:nvSpPr>
        <p:spPr>
          <a:xfrm>
            <a:off x="882600" y="1690689"/>
            <a:ext cx="5106027" cy="4376840"/>
          </a:xfrm>
        </p:spPr>
        <p:txBody>
          <a:bodyPr>
            <a:normAutofit fontScale="92500" lnSpcReduction="20000"/>
          </a:bodyPr>
          <a:lstStyle/>
          <a:p>
            <a:r>
              <a:rPr lang="en-US" dirty="0"/>
              <a:t>Individuals and families who have </a:t>
            </a:r>
          </a:p>
          <a:p>
            <a:endParaRPr lang="en-US" dirty="0"/>
          </a:p>
          <a:p>
            <a:pPr lvl="1"/>
            <a:r>
              <a:rPr lang="en-US" dirty="0">
                <a:latin typeface="Calibri" panose="020F0502020204030204" pitchFamily="34" charset="0"/>
                <a:cs typeface="Calibri" panose="020F0502020204030204" pitchFamily="34" charset="0"/>
              </a:rPr>
              <a:t>Experienced various past traumas, including Adverse Childhood Experiences</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Serious chemical dependency and/or mental health issues who need supportive services to maintain stable housing</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Frequently utilized emergency services in the community because they lack stable housing</a:t>
            </a:r>
          </a:p>
          <a:p>
            <a:pPr marL="0" indent="0">
              <a:buNone/>
            </a:pPr>
            <a:endParaRPr lang="en-US" dirty="0"/>
          </a:p>
        </p:txBody>
      </p:sp>
      <p:sp>
        <p:nvSpPr>
          <p:cNvPr id="6" name="TextBox 5">
            <a:extLst>
              <a:ext uri="{FF2B5EF4-FFF2-40B4-BE49-F238E27FC236}">
                <a16:creationId xmlns:a16="http://schemas.microsoft.com/office/drawing/2014/main" id="{8404DE7D-57A3-BAE4-0BC1-B12791131A1B}"/>
              </a:ext>
            </a:extLst>
          </p:cNvPr>
          <p:cNvSpPr txBox="1"/>
          <p:nvPr/>
        </p:nvSpPr>
        <p:spPr>
          <a:xfrm>
            <a:off x="10422858" y="5759751"/>
            <a:ext cx="177323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838729"/>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person, outdoor, tree, crowd&#10;&#10;Description automatically generated" id="4" name="Picture 3">
            <a:extLst>
              <a:ext uri="{FF2B5EF4-FFF2-40B4-BE49-F238E27FC236}">
                <a16:creationId xmlns:a16="http://schemas.microsoft.com/office/drawing/2014/main" id="{2BADBAE3-478A-D753-5EC3-18F6F27FC982}"/>
              </a:ext>
            </a:extLst>
          </p:cNvPr>
          <p:cNvPicPr>
            <a:picLocks noChangeAspect="1"/>
          </p:cNvPicPr>
          <p:nvPr/>
        </p:nvPicPr>
        <p:blipFill rotWithShape="1">
          <a:blip r:embed="rId2"/>
          <a:srcRect r="13"/>
          <a:stretch/>
        </p:blipFill>
        <p:spPr>
          <a:xfrm>
            <a:off x="6509512" y="1690688"/>
            <a:ext cx="5682488" cy="4352544"/>
          </a:xfrm>
          <a:prstGeom prst="rect">
            <a:avLst/>
          </a:prstGeom>
        </p:spPr>
      </p:pic>
      <p:sp>
        <p:nvSpPr>
          <p:cNvPr id="2" name="Title 1">
            <a:extLst>
              <a:ext uri="{FF2B5EF4-FFF2-40B4-BE49-F238E27FC236}">
                <a16:creationId xmlns:a16="http://schemas.microsoft.com/office/drawing/2014/main" id="{76983DAE-A531-1CD4-C1C8-D3412F0C3F4D}"/>
              </a:ext>
            </a:extLst>
          </p:cNvPr>
          <p:cNvSpPr>
            <a:spLocks noGrp="1"/>
          </p:cNvSpPr>
          <p:nvPr>
            <p:ph type="title"/>
          </p:nvPr>
        </p:nvSpPr>
        <p:spPr>
          <a:xfrm>
            <a:off x="703118" y="365125"/>
            <a:ext cx="10633364" cy="1325563"/>
          </a:xfrm>
        </p:spPr>
        <p:txBody>
          <a:bodyPr>
            <a:normAutofit/>
          </a:bodyPr>
          <a:lstStyle/>
          <a:p>
            <a:r>
              <a:rPr b="1" dirty="0" lang="en-US" sz="4000">
                <a:solidFill>
                  <a:schemeClr val="accent1"/>
                </a:solidFill>
                <a:latin charset="-79" panose="02000503000000020003" pitchFamily="2" typeface="Didot"/>
                <a:cs charset="-79" panose="02000503000000020003" pitchFamily="2" typeface="Didot"/>
              </a:rPr>
              <a:t>Benefits of Supportive Housing</a:t>
            </a:r>
          </a:p>
        </p:txBody>
      </p:sp>
      <p:sp>
        <p:nvSpPr>
          <p:cNvPr id="3" name="Content Placeholder 2">
            <a:extLst>
              <a:ext uri="{FF2B5EF4-FFF2-40B4-BE49-F238E27FC236}">
                <a16:creationId xmlns:a16="http://schemas.microsoft.com/office/drawing/2014/main" id="{E47B7F26-BA05-16A6-8B02-1467A5781ABD}"/>
              </a:ext>
            </a:extLst>
          </p:cNvPr>
          <p:cNvSpPr>
            <a:spLocks noGrp="1"/>
          </p:cNvSpPr>
          <p:nvPr>
            <p:ph idx="1" sz="half"/>
          </p:nvPr>
        </p:nvSpPr>
        <p:spPr>
          <a:xfrm>
            <a:off x="913773" y="1690688"/>
            <a:ext cx="5106027" cy="4351338"/>
          </a:xfrm>
        </p:spPr>
        <p:txBody>
          <a:bodyPr>
            <a:normAutofit fontScale="77500" lnSpcReduction="20000"/>
          </a:bodyPr>
          <a:lstStyle/>
          <a:p>
            <a:r>
              <a:rPr dirty="0" lang="en-US"/>
              <a:t>Reduces stress caused by doubled-up and overcrowding</a:t>
            </a:r>
          </a:p>
          <a:p>
            <a:pPr indent="0" marL="0">
              <a:buNone/>
            </a:pPr>
            <a:endParaRPr dirty="0" lang="en-US"/>
          </a:p>
          <a:p>
            <a:r>
              <a:rPr dirty="0" lang="en-US"/>
              <a:t>Reduces use of crisis and institutional services</a:t>
            </a:r>
          </a:p>
          <a:p>
            <a:pPr indent="0" marL="0">
              <a:buNone/>
            </a:pPr>
            <a:endParaRPr dirty="0" lang="en-US"/>
          </a:p>
          <a:p>
            <a:r>
              <a:rPr dirty="0" lang="en-US"/>
              <a:t>Produces better outcomes than the more expensive crisis care system</a:t>
            </a:r>
          </a:p>
          <a:p>
            <a:pPr indent="0" marL="0">
              <a:buNone/>
            </a:pPr>
            <a:endParaRPr dirty="0" lang="en-US"/>
          </a:p>
          <a:p>
            <a:r>
              <a:rPr dirty="0" lang="en-US"/>
              <a:t>Significantly reduces recidivism rates</a:t>
            </a:r>
          </a:p>
          <a:p>
            <a:endParaRPr dirty="0" lang="en-US"/>
          </a:p>
          <a:p>
            <a:r>
              <a:rPr dirty="0" lang="en-US"/>
              <a:t>Ends cycles of homelessness</a:t>
            </a:r>
          </a:p>
        </p:txBody>
      </p:sp>
      <p:sp>
        <p:nvSpPr>
          <p:cNvPr id="6" name="TextBox 5">
            <a:extLst>
              <a:ext uri="{FF2B5EF4-FFF2-40B4-BE49-F238E27FC236}">
                <a16:creationId xmlns:a16="http://schemas.microsoft.com/office/drawing/2014/main" id="{490382B5-B6E2-851B-99A1-87CE6767ADC1}"/>
              </a:ext>
            </a:extLst>
          </p:cNvPr>
          <p:cNvSpPr txBox="1"/>
          <p:nvPr/>
        </p:nvSpPr>
        <p:spPr>
          <a:xfrm>
            <a:off x="10452979" y="5734249"/>
            <a:ext cx="1751722"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428439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title"/>
          </p:nvPr>
        </p:nvSpPr>
        <p:spPr>
          <a:xfrm>
            <a:off x="913774" y="199419"/>
            <a:ext cx="10364451" cy="11822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b="1" dirty="0">
                <a:solidFill>
                  <a:schemeClr val="accent1"/>
                </a:solidFill>
                <a:latin typeface="Didot" panose="02000503000000020003" pitchFamily="2" charset="-79"/>
                <a:cs typeface="Didot" panose="02000503000000020003" pitchFamily="2" charset="-79"/>
              </a:rPr>
              <a:t>Service Models &amp; Philosophies</a:t>
            </a:r>
            <a:endParaRPr b="1" dirty="0">
              <a:latin typeface="Didot" panose="02000503000000020003" pitchFamily="2" charset="-79"/>
              <a:cs typeface="Didot" panose="02000503000000020003" pitchFamily="2" charset="-79"/>
            </a:endParaRPr>
          </a:p>
        </p:txBody>
      </p:sp>
      <p:sp>
        <p:nvSpPr>
          <p:cNvPr id="250" name="Google Shape;250;p17"/>
          <p:cNvSpPr txBox="1">
            <a:spLocks noGrp="1"/>
          </p:cNvSpPr>
          <p:nvPr>
            <p:ph type="body" idx="2"/>
          </p:nvPr>
        </p:nvSpPr>
        <p:spPr>
          <a:xfrm>
            <a:off x="6515099" y="1448317"/>
            <a:ext cx="5270501" cy="477737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170"/>
              <a:buChar char="•"/>
            </a:pPr>
            <a:r>
              <a:rPr lang="en-US" sz="2400" dirty="0"/>
              <a:t>Comprehensive</a:t>
            </a:r>
            <a:endParaRPr sz="2400" dirty="0"/>
          </a:p>
          <a:p>
            <a:pPr marL="228600" lvl="0" indent="-228600" algn="l" rtl="0">
              <a:lnSpc>
                <a:spcPct val="70000"/>
              </a:lnSpc>
              <a:spcBef>
                <a:spcPts val="1200"/>
              </a:spcBef>
              <a:spcAft>
                <a:spcPts val="0"/>
              </a:spcAft>
              <a:buClr>
                <a:schemeClr val="dk1"/>
              </a:buClr>
              <a:buSzPts val="2170"/>
              <a:buChar char="•"/>
            </a:pPr>
            <a:r>
              <a:rPr lang="en-US" sz="2400" dirty="0"/>
              <a:t>Tenant-Driven Philosophy</a:t>
            </a:r>
            <a:endParaRPr sz="2400" dirty="0"/>
          </a:p>
          <a:p>
            <a:pPr marL="228600" lvl="0" indent="-228600" algn="l" rtl="0">
              <a:lnSpc>
                <a:spcPct val="70000"/>
              </a:lnSpc>
              <a:spcBef>
                <a:spcPts val="1200"/>
              </a:spcBef>
              <a:spcAft>
                <a:spcPts val="0"/>
              </a:spcAft>
              <a:buClr>
                <a:schemeClr val="dk1"/>
              </a:buClr>
              <a:buSzPts val="2170"/>
              <a:buChar char="•"/>
            </a:pPr>
            <a:r>
              <a:rPr lang="en-US" sz="2400" dirty="0"/>
              <a:t>Focus on Housing Stability</a:t>
            </a:r>
            <a:endParaRPr sz="2400" dirty="0"/>
          </a:p>
          <a:p>
            <a:pPr marL="228600" lvl="0" indent="-228600" algn="l" rtl="0">
              <a:lnSpc>
                <a:spcPct val="70000"/>
              </a:lnSpc>
              <a:spcBef>
                <a:spcPts val="1200"/>
              </a:spcBef>
              <a:spcAft>
                <a:spcPts val="0"/>
              </a:spcAft>
              <a:buClr>
                <a:schemeClr val="dk1"/>
              </a:buClr>
              <a:buSzPts val="2170"/>
              <a:buChar char="•"/>
            </a:pPr>
            <a:r>
              <a:rPr lang="en-US" sz="2400" dirty="0"/>
              <a:t>Effective Engagement Strategies</a:t>
            </a:r>
            <a:endParaRPr sz="2400" dirty="0"/>
          </a:p>
          <a:p>
            <a:pPr marL="228600" lvl="0" indent="-228600" algn="l" rtl="0">
              <a:lnSpc>
                <a:spcPct val="70000"/>
              </a:lnSpc>
              <a:spcBef>
                <a:spcPts val="1200"/>
              </a:spcBef>
              <a:spcAft>
                <a:spcPts val="0"/>
              </a:spcAft>
              <a:buClr>
                <a:schemeClr val="dk1"/>
              </a:buClr>
              <a:buSzPts val="2170"/>
              <a:buChar char="•"/>
            </a:pPr>
            <a:r>
              <a:rPr lang="en-US" sz="2400" dirty="0"/>
              <a:t>Staffing and Supervision</a:t>
            </a:r>
            <a:endParaRPr sz="2400" dirty="0"/>
          </a:p>
          <a:p>
            <a:pPr marL="228600" lvl="0" indent="-228600" algn="l" rtl="0">
              <a:lnSpc>
                <a:spcPct val="70000"/>
              </a:lnSpc>
              <a:spcBef>
                <a:spcPts val="1200"/>
              </a:spcBef>
              <a:spcAft>
                <a:spcPts val="0"/>
              </a:spcAft>
              <a:buClr>
                <a:schemeClr val="dk1"/>
              </a:buClr>
              <a:buSzPts val="2170"/>
              <a:buChar char="•"/>
            </a:pPr>
            <a:r>
              <a:rPr lang="en-US" sz="2400" dirty="0"/>
              <a:t>Service Partners and Linkages</a:t>
            </a:r>
            <a:endParaRPr sz="2400" dirty="0"/>
          </a:p>
          <a:p>
            <a:pPr marL="228600" lvl="0" indent="-228600" algn="l" rtl="0">
              <a:lnSpc>
                <a:spcPct val="70000"/>
              </a:lnSpc>
              <a:spcBef>
                <a:spcPts val="1200"/>
              </a:spcBef>
              <a:spcAft>
                <a:spcPts val="0"/>
              </a:spcAft>
              <a:buClr>
                <a:schemeClr val="dk1"/>
              </a:buClr>
              <a:buSzPts val="2170"/>
              <a:buChar char="•"/>
            </a:pPr>
            <a:r>
              <a:rPr lang="en-US" sz="2400" dirty="0"/>
              <a:t>Cultural Competency</a:t>
            </a:r>
            <a:endParaRPr sz="2400" dirty="0"/>
          </a:p>
          <a:p>
            <a:pPr marL="0" lvl="0" indent="0" algn="l" rtl="0">
              <a:lnSpc>
                <a:spcPct val="70000"/>
              </a:lnSpc>
              <a:spcBef>
                <a:spcPts val="1200"/>
              </a:spcBef>
              <a:spcAft>
                <a:spcPts val="0"/>
              </a:spcAft>
              <a:buClr>
                <a:schemeClr val="accent1"/>
              </a:buClr>
              <a:buSzPts val="2402"/>
              <a:buNone/>
            </a:pPr>
            <a:endParaRPr lang="en-US" sz="2400" dirty="0"/>
          </a:p>
          <a:p>
            <a:pPr marL="0" lvl="0" indent="0" algn="l" rtl="0">
              <a:lnSpc>
                <a:spcPct val="70000"/>
              </a:lnSpc>
              <a:spcBef>
                <a:spcPts val="1200"/>
              </a:spcBef>
              <a:spcAft>
                <a:spcPts val="0"/>
              </a:spcAft>
              <a:buClr>
                <a:schemeClr val="accent1"/>
              </a:buClr>
              <a:buSzPts val="2402"/>
              <a:buNone/>
            </a:pPr>
            <a:r>
              <a:rPr lang="en-US" sz="2400" dirty="0">
                <a:solidFill>
                  <a:schemeClr val="accent3"/>
                </a:solidFill>
              </a:rPr>
              <a:t>Collaborative relationship with Property Management is critical!</a:t>
            </a:r>
            <a:endParaRPr sz="2400" dirty="0">
              <a:solidFill>
                <a:schemeClr val="accent3"/>
              </a:solidFill>
            </a:endParaRPr>
          </a:p>
        </p:txBody>
      </p:sp>
      <p:pic>
        <p:nvPicPr>
          <p:cNvPr id="3" name="Picture 2" descr="A group of people posing for a photo&#10;&#10;Description automatically generated">
            <a:extLst>
              <a:ext uri="{FF2B5EF4-FFF2-40B4-BE49-F238E27FC236}">
                <a16:creationId xmlns:a16="http://schemas.microsoft.com/office/drawing/2014/main" id="{0978C66C-C64D-B5A8-4DF5-63FFFE81DD2D}"/>
              </a:ext>
            </a:extLst>
          </p:cNvPr>
          <p:cNvPicPr>
            <a:picLocks noChangeAspect="1"/>
          </p:cNvPicPr>
          <p:nvPr/>
        </p:nvPicPr>
        <p:blipFill>
          <a:blip r:embed="rId3"/>
          <a:stretch>
            <a:fillRect/>
          </a:stretch>
        </p:blipFill>
        <p:spPr>
          <a:xfrm>
            <a:off x="0" y="1381708"/>
            <a:ext cx="5983405" cy="4843987"/>
          </a:xfrm>
          <a:prstGeom prst="rect">
            <a:avLst/>
          </a:prstGeom>
        </p:spPr>
      </p:pic>
      <p:sp>
        <p:nvSpPr>
          <p:cNvPr id="4" name="TextBox 3">
            <a:extLst>
              <a:ext uri="{FF2B5EF4-FFF2-40B4-BE49-F238E27FC236}">
                <a16:creationId xmlns:a16="http://schemas.microsoft.com/office/drawing/2014/main" id="{482E754C-7BD2-39ED-2BFE-161362D478D5}"/>
              </a:ext>
            </a:extLst>
          </p:cNvPr>
          <p:cNvSpPr txBox="1"/>
          <p:nvPr/>
        </p:nvSpPr>
        <p:spPr>
          <a:xfrm>
            <a:off x="-12803" y="5917918"/>
            <a:ext cx="1853154"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29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orking at a table&#10;&#10;Description automatically generated with medium confidence">
            <a:extLst>
              <a:ext uri="{FF2B5EF4-FFF2-40B4-BE49-F238E27FC236}">
                <a16:creationId xmlns:a16="http://schemas.microsoft.com/office/drawing/2014/main" id="{11CAF331-D49A-F8CF-417C-438EF7330731}"/>
              </a:ext>
            </a:extLst>
          </p:cNvPr>
          <p:cNvPicPr>
            <a:picLocks noChangeAspect="1"/>
          </p:cNvPicPr>
          <p:nvPr/>
        </p:nvPicPr>
        <p:blipFill>
          <a:blip r:embed="rId2"/>
          <a:stretch>
            <a:fillRect/>
          </a:stretch>
        </p:blipFill>
        <p:spPr>
          <a:xfrm>
            <a:off x="6096000" y="1471232"/>
            <a:ext cx="6096000" cy="4572000"/>
          </a:xfrm>
          <a:prstGeom prst="rect">
            <a:avLst/>
          </a:prstGeom>
        </p:spPr>
      </p:pic>
      <p:sp>
        <p:nvSpPr>
          <p:cNvPr id="2" name="Title 1">
            <a:extLst>
              <a:ext uri="{FF2B5EF4-FFF2-40B4-BE49-F238E27FC236}">
                <a16:creationId xmlns:a16="http://schemas.microsoft.com/office/drawing/2014/main" id="{2DA80041-5540-3103-CA38-703B52D1AD12}"/>
              </a:ext>
            </a:extLst>
          </p:cNvPr>
          <p:cNvSpPr>
            <a:spLocks noGrp="1"/>
          </p:cNvSpPr>
          <p:nvPr>
            <p:ph type="title"/>
          </p:nvPr>
        </p:nvSpPr>
        <p:spPr>
          <a:xfrm>
            <a:off x="838199" y="365125"/>
            <a:ext cx="6738257" cy="1325563"/>
          </a:xfrm>
        </p:spPr>
        <p:txBody>
          <a:bodyPr/>
          <a:lstStyle/>
          <a:p>
            <a:r>
              <a:rPr lang="en-US" b="1" dirty="0">
                <a:solidFill>
                  <a:schemeClr val="accent1"/>
                </a:solidFill>
                <a:latin typeface="Didot" panose="02000503000000020003" pitchFamily="2" charset="-79"/>
                <a:cs typeface="Didot" panose="02000503000000020003" pitchFamily="2" charset="-79"/>
              </a:rPr>
              <a:t>The Housing First Model</a:t>
            </a:r>
          </a:p>
        </p:txBody>
      </p:sp>
      <p:sp>
        <p:nvSpPr>
          <p:cNvPr id="3" name="Content Placeholder 2">
            <a:extLst>
              <a:ext uri="{FF2B5EF4-FFF2-40B4-BE49-F238E27FC236}">
                <a16:creationId xmlns:a16="http://schemas.microsoft.com/office/drawing/2014/main" id="{9C3DEB37-AF4C-76E3-C0E1-A87F3E426EF7}"/>
              </a:ext>
            </a:extLst>
          </p:cNvPr>
          <p:cNvSpPr>
            <a:spLocks noGrp="1"/>
          </p:cNvSpPr>
          <p:nvPr>
            <p:ph sz="half" idx="1"/>
          </p:nvPr>
        </p:nvSpPr>
        <p:spPr>
          <a:xfrm>
            <a:off x="913773" y="1765300"/>
            <a:ext cx="5106027" cy="4287156"/>
          </a:xfrm>
        </p:spPr>
        <p:txBody>
          <a:bodyPr>
            <a:normAutofit fontScale="77500" lnSpcReduction="20000"/>
          </a:bodyPr>
          <a:lstStyle/>
          <a:p>
            <a:r>
              <a:rPr lang="en-US" dirty="0"/>
              <a:t>Offers permanent, affordable housing as quickly as possible then provides supportive services and connections to community-based supports</a:t>
            </a:r>
          </a:p>
          <a:p>
            <a:endParaRPr lang="en-US" dirty="0"/>
          </a:p>
          <a:p>
            <a:r>
              <a:rPr lang="en-US" dirty="0"/>
              <a:t>Provides foundation from which services and supports for stability can be achieved</a:t>
            </a:r>
          </a:p>
          <a:p>
            <a:endParaRPr lang="en-US" dirty="0"/>
          </a:p>
          <a:p>
            <a:r>
              <a:rPr lang="en-US" dirty="0"/>
              <a:t>Housing is a basic human right</a:t>
            </a:r>
          </a:p>
          <a:p>
            <a:endParaRPr lang="en-US" dirty="0"/>
          </a:p>
          <a:p>
            <a:r>
              <a:rPr lang="en-US" dirty="0"/>
              <a:t>Homelessness is an ineffective treatment plan</a:t>
            </a:r>
          </a:p>
        </p:txBody>
      </p:sp>
      <p:sp>
        <p:nvSpPr>
          <p:cNvPr id="6" name="TextBox 5">
            <a:extLst>
              <a:ext uri="{FF2B5EF4-FFF2-40B4-BE49-F238E27FC236}">
                <a16:creationId xmlns:a16="http://schemas.microsoft.com/office/drawing/2014/main" id="{9FF69D99-752C-10B9-8BF6-FA9DBFD9DF3A}"/>
              </a:ext>
            </a:extLst>
          </p:cNvPr>
          <p:cNvSpPr txBox="1"/>
          <p:nvPr/>
        </p:nvSpPr>
        <p:spPr>
          <a:xfrm>
            <a:off x="10489267" y="5744679"/>
            <a:ext cx="170273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534947"/>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451B-510C-5CA2-4754-52F567E13C03}"/>
              </a:ext>
            </a:extLst>
          </p:cNvPr>
          <p:cNvSpPr>
            <a:spLocks noGrp="1"/>
          </p:cNvSpPr>
          <p:nvPr>
            <p:ph type="title"/>
          </p:nvPr>
        </p:nvSpPr>
        <p:spPr>
          <a:xfrm>
            <a:off x="838199" y="365125"/>
            <a:ext cx="8780813" cy="1325563"/>
          </a:xfrm>
        </p:spPr>
        <p:txBody>
          <a:bodyPr/>
          <a:lstStyle/>
          <a:p>
            <a:r>
              <a:rPr b="1" dirty="0" lang="en-US">
                <a:solidFill>
                  <a:schemeClr val="accent1"/>
                </a:solidFill>
                <a:latin charset="-79" panose="02000503000000020003" pitchFamily="2" typeface="Didot"/>
                <a:cs charset="-79" panose="02000503000000020003" pitchFamily="2" typeface="Didot"/>
              </a:rPr>
              <a:t>Five Principles of Housing First</a:t>
            </a:r>
          </a:p>
        </p:txBody>
      </p:sp>
      <p:sp>
        <p:nvSpPr>
          <p:cNvPr id="3" name="Content Placeholder 2">
            <a:extLst>
              <a:ext uri="{FF2B5EF4-FFF2-40B4-BE49-F238E27FC236}">
                <a16:creationId xmlns:a16="http://schemas.microsoft.com/office/drawing/2014/main" id="{F9FAC860-C8EE-C7B8-E8E7-0AEC5FA8803D}"/>
              </a:ext>
            </a:extLst>
          </p:cNvPr>
          <p:cNvSpPr>
            <a:spLocks noGrp="1"/>
          </p:cNvSpPr>
          <p:nvPr>
            <p:ph idx="1" sz="half"/>
          </p:nvPr>
        </p:nvSpPr>
        <p:spPr>
          <a:xfrm>
            <a:off x="913773" y="1825625"/>
            <a:ext cx="5106027" cy="4028909"/>
          </a:xfrm>
        </p:spPr>
        <p:txBody>
          <a:bodyPr>
            <a:normAutofit/>
          </a:bodyPr>
          <a:lstStyle/>
          <a:p>
            <a:pPr indent="-514350" marL="514350">
              <a:buFont typeface="+mj-lt"/>
              <a:buAutoNum type="arabicPeriod"/>
            </a:pPr>
            <a:r>
              <a:rPr dirty="0" lang="en-US"/>
              <a:t>No pre-conditions to be considered “housing ready”</a:t>
            </a:r>
          </a:p>
          <a:p>
            <a:pPr indent="-514350" marL="514350">
              <a:buFont typeface="+mj-lt"/>
              <a:buAutoNum type="arabicPeriod"/>
            </a:pPr>
            <a:r>
              <a:rPr dirty="0" lang="en-US"/>
              <a:t>Self-determination in participating in services</a:t>
            </a:r>
          </a:p>
          <a:p>
            <a:pPr indent="-514350" marL="514350">
              <a:buFont typeface="+mj-lt"/>
              <a:buAutoNum type="arabicPeriod"/>
            </a:pPr>
            <a:r>
              <a:rPr dirty="0" lang="en-US"/>
              <a:t>Harm Reduction and recovery </a:t>
            </a:r>
          </a:p>
          <a:p>
            <a:pPr indent="-514350" marL="514350">
              <a:buFont typeface="+mj-lt"/>
              <a:buAutoNum type="arabicPeriod"/>
            </a:pPr>
            <a:r>
              <a:rPr dirty="0" lang="en-US"/>
              <a:t>Client-drive supports</a:t>
            </a:r>
          </a:p>
          <a:p>
            <a:pPr indent="-514350" marL="514350">
              <a:buFont typeface="+mj-lt"/>
              <a:buAutoNum type="arabicPeriod"/>
            </a:pPr>
            <a:r>
              <a:rPr dirty="0" lang="en-US"/>
              <a:t>Social integration and community building</a:t>
            </a:r>
          </a:p>
        </p:txBody>
      </p:sp>
      <p:pic>
        <p:nvPicPr>
          <p:cNvPr descr="A child holding a baseball bat&#10;&#10;Description automatically generated with low confidence" id="5" name="Picture 4">
            <a:extLst>
              <a:ext uri="{FF2B5EF4-FFF2-40B4-BE49-F238E27FC236}">
                <a16:creationId xmlns:a16="http://schemas.microsoft.com/office/drawing/2014/main" id="{3EE6B33A-D4E1-C621-4D40-CB2196F09EC2}"/>
              </a:ext>
            </a:extLst>
          </p:cNvPr>
          <p:cNvPicPr>
            <a:picLocks noChangeAspect="1"/>
          </p:cNvPicPr>
          <p:nvPr/>
        </p:nvPicPr>
        <p:blipFill rotWithShape="1">
          <a:blip r:embed="rId2"/>
          <a:srcRect r="41"/>
          <a:stretch/>
        </p:blipFill>
        <p:spPr>
          <a:xfrm>
            <a:off x="7011079" y="1819481"/>
            <a:ext cx="5180921" cy="3761922"/>
          </a:xfrm>
          <a:prstGeom prst="rect">
            <a:avLst/>
          </a:prstGeom>
        </p:spPr>
      </p:pic>
      <p:sp>
        <p:nvSpPr>
          <p:cNvPr id="6" name="TextBox 5">
            <a:extLst>
              <a:ext uri="{FF2B5EF4-FFF2-40B4-BE49-F238E27FC236}">
                <a16:creationId xmlns:a16="http://schemas.microsoft.com/office/drawing/2014/main" id="{E8683F3D-75CD-D4E3-7EBC-9F83A4013DA5}"/>
              </a:ext>
            </a:extLst>
          </p:cNvPr>
          <p:cNvSpPr txBox="1"/>
          <p:nvPr/>
        </p:nvSpPr>
        <p:spPr>
          <a:xfrm>
            <a:off x="10478833" y="5273626"/>
            <a:ext cx="1729317"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85383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8D39F2-7400-8AC5-E716-2FAEF032F3E0}"/>
              </a:ext>
            </a:extLst>
          </p:cNvPr>
          <p:cNvSpPr txBox="1">
            <a:spLocks/>
          </p:cNvSpPr>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accent3"/>
              </a:buClr>
              <a:buSzPts val="6000"/>
              <a:buFont typeface="Arial"/>
              <a:buNone/>
              <a:defRPr sz="6000" b="1" i="0" u="none" strike="noStrike" cap="none">
                <a:solidFill>
                  <a:schemeClr val="accent3"/>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solidFill>
                  <a:schemeClr val="accent1"/>
                </a:solidFill>
                <a:latin typeface="Didot" panose="02000503000000020003" pitchFamily="2" charset="-79"/>
                <a:cs typeface="Didot" panose="02000503000000020003" pitchFamily="2" charset="-79"/>
              </a:rPr>
              <a:t>Services Philosophy</a:t>
            </a:r>
          </a:p>
        </p:txBody>
      </p:sp>
      <p:sp>
        <p:nvSpPr>
          <p:cNvPr id="9" name="Text Placeholder 7">
            <a:extLst>
              <a:ext uri="{FF2B5EF4-FFF2-40B4-BE49-F238E27FC236}">
                <a16:creationId xmlns:a16="http://schemas.microsoft.com/office/drawing/2014/main" id="{965A1A82-2050-7C20-6837-2C92B764C796}"/>
              </a:ext>
            </a:extLst>
          </p:cNvPr>
          <p:cNvSpPr txBox="1">
            <a:spLocks/>
          </p:cNvSpPr>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r>
              <a:rPr lang="en-US" dirty="0">
                <a:solidFill>
                  <a:schemeClr val="accent3"/>
                </a:solidFill>
                <a:latin typeface="Calibri" panose="020F0502020204030204" pitchFamily="34" charset="0"/>
                <a:cs typeface="Calibri" panose="020F0502020204030204" pitchFamily="34" charset="0"/>
              </a:rPr>
              <a:t>An overview</a:t>
            </a:r>
          </a:p>
        </p:txBody>
      </p:sp>
    </p:spTree>
    <p:extLst>
      <p:ext uri="{BB962C8B-B14F-4D97-AF65-F5344CB8AC3E}">
        <p14:creationId xmlns:p14="http://schemas.microsoft.com/office/powerpoint/2010/main" val="105745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a:xfrm>
            <a:off x="6413115" y="278705"/>
            <a:ext cx="5618018" cy="1325563"/>
          </a:xfrm>
        </p:spPr>
        <p:txBody>
          <a:bodyPr/>
          <a:lstStyle/>
          <a:p>
            <a:pPr algn="ctr"/>
            <a:r>
              <a:rPr lang="en-US" b="1" dirty="0">
                <a:latin typeface="Didot" panose="02000503000000020003" pitchFamily="2" charset="-79"/>
                <a:cs typeface="Didot" panose="02000503000000020003" pitchFamily="2" charset="-79"/>
              </a:rPr>
              <a:t>Services are the key</a:t>
            </a:r>
          </a:p>
        </p:txBody>
      </p:sp>
      <p:sp>
        <p:nvSpPr>
          <p:cNvPr id="9" name="Text Placeholder 8">
            <a:extLst>
              <a:ext uri="{FF2B5EF4-FFF2-40B4-BE49-F238E27FC236}">
                <a16:creationId xmlns:a16="http://schemas.microsoft.com/office/drawing/2014/main" id="{A4D22045-1D0C-8E4F-A9B6-4A15CE8F169E}"/>
              </a:ext>
            </a:extLst>
          </p:cNvPr>
          <p:cNvSpPr>
            <a:spLocks noGrp="1"/>
          </p:cNvSpPr>
          <p:nvPr>
            <p:ph type="body" idx="1"/>
          </p:nvPr>
        </p:nvSpPr>
        <p:spPr>
          <a:xfrm>
            <a:off x="6773333" y="1604268"/>
            <a:ext cx="5257800" cy="4351338"/>
          </a:xfrm>
        </p:spPr>
        <p:txBody>
          <a:bodyPr>
            <a:normAutofit fontScale="92500" lnSpcReduction="20000"/>
          </a:bodyPr>
          <a:lstStyle/>
          <a:p>
            <a:r>
              <a:rPr lang="en-US" dirty="0">
                <a:solidFill>
                  <a:schemeClr val="accent3"/>
                </a:solidFill>
              </a:rPr>
              <a:t>Targeted: </a:t>
            </a:r>
            <a:r>
              <a:rPr lang="en-US" dirty="0"/>
              <a:t>Based on populations served</a:t>
            </a:r>
          </a:p>
          <a:p>
            <a:endParaRPr lang="en-US" dirty="0"/>
          </a:p>
          <a:p>
            <a:r>
              <a:rPr lang="en-US" dirty="0">
                <a:solidFill>
                  <a:schemeClr val="accent3"/>
                </a:solidFill>
              </a:rPr>
              <a:t>Flexible: </a:t>
            </a:r>
            <a:r>
              <a:rPr lang="en-US" dirty="0"/>
              <a:t>Responsive to residents’ needs</a:t>
            </a:r>
          </a:p>
          <a:p>
            <a:endParaRPr lang="en-US" dirty="0"/>
          </a:p>
          <a:p>
            <a:r>
              <a:rPr lang="en-US" dirty="0">
                <a:solidFill>
                  <a:schemeClr val="accent3"/>
                </a:solidFill>
              </a:rPr>
              <a:t>Voluntary: </a:t>
            </a:r>
            <a:r>
              <a:rPr lang="en-US" dirty="0"/>
              <a:t>Participation is not a condition of residency</a:t>
            </a:r>
          </a:p>
          <a:p>
            <a:endParaRPr lang="en-US" dirty="0"/>
          </a:p>
          <a:p>
            <a:r>
              <a:rPr lang="en-US" dirty="0">
                <a:solidFill>
                  <a:schemeClr val="accent3"/>
                </a:solidFill>
              </a:rPr>
              <a:t>Independent: </a:t>
            </a:r>
            <a:r>
              <a:rPr lang="en-US" dirty="0"/>
              <a:t>Focus is on housing stability</a:t>
            </a:r>
            <a:endParaRPr lang="en-US" u="sng" dirty="0"/>
          </a:p>
        </p:txBody>
      </p:sp>
      <p:pic>
        <p:nvPicPr>
          <p:cNvPr id="3" name="Picture 2" descr="A group of children sitting on the floor&#10;&#10;Description automatically generated with low confidence">
            <a:extLst>
              <a:ext uri="{FF2B5EF4-FFF2-40B4-BE49-F238E27FC236}">
                <a16:creationId xmlns:a16="http://schemas.microsoft.com/office/drawing/2014/main" id="{C61950DB-AD6C-68A5-2368-8934A898A440}"/>
              </a:ext>
            </a:extLst>
          </p:cNvPr>
          <p:cNvPicPr>
            <a:picLocks noChangeAspect="1"/>
          </p:cNvPicPr>
          <p:nvPr/>
        </p:nvPicPr>
        <p:blipFill>
          <a:blip r:embed="rId3"/>
          <a:stretch>
            <a:fillRect/>
          </a:stretch>
        </p:blipFill>
        <p:spPr>
          <a:xfrm>
            <a:off x="-12700" y="1449487"/>
            <a:ext cx="6214533" cy="4660900"/>
          </a:xfrm>
          <a:prstGeom prst="rect">
            <a:avLst/>
          </a:prstGeom>
        </p:spPr>
      </p:pic>
      <p:sp>
        <p:nvSpPr>
          <p:cNvPr id="4" name="TextBox 3">
            <a:extLst>
              <a:ext uri="{FF2B5EF4-FFF2-40B4-BE49-F238E27FC236}">
                <a16:creationId xmlns:a16="http://schemas.microsoft.com/office/drawing/2014/main" id="{DBC0F72E-53B2-3B7E-4A8D-9C935BA32C59}"/>
              </a:ext>
            </a:extLst>
          </p:cNvPr>
          <p:cNvSpPr txBox="1"/>
          <p:nvPr/>
        </p:nvSpPr>
        <p:spPr>
          <a:xfrm>
            <a:off x="-12700" y="5801717"/>
            <a:ext cx="1853154"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1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atering plants&#10;&#10;Description automatically generated">
            <a:extLst>
              <a:ext uri="{FF2B5EF4-FFF2-40B4-BE49-F238E27FC236}">
                <a16:creationId xmlns:a16="http://schemas.microsoft.com/office/drawing/2014/main" id="{0C4F95AA-8C87-EC9C-B9D3-A01E2ECE6B1F}"/>
              </a:ext>
            </a:extLst>
          </p:cNvPr>
          <p:cNvPicPr>
            <a:picLocks noChangeAspect="1"/>
          </p:cNvPicPr>
          <p:nvPr/>
        </p:nvPicPr>
        <p:blipFill>
          <a:blip r:embed="rId2"/>
          <a:stretch>
            <a:fillRect/>
          </a:stretch>
        </p:blipFill>
        <p:spPr>
          <a:xfrm>
            <a:off x="5614515" y="1690688"/>
            <a:ext cx="6577485" cy="4380707"/>
          </a:xfrm>
          <a:prstGeom prst="rect">
            <a:avLst/>
          </a:prstGeom>
        </p:spPr>
      </p:pic>
      <p:sp>
        <p:nvSpPr>
          <p:cNvPr id="2" name="Title 1">
            <a:extLst>
              <a:ext uri="{FF2B5EF4-FFF2-40B4-BE49-F238E27FC236}">
                <a16:creationId xmlns:a16="http://schemas.microsoft.com/office/drawing/2014/main" id="{95D80B45-DF89-A2DD-6151-39B157201830}"/>
              </a:ext>
            </a:extLst>
          </p:cNvPr>
          <p:cNvSpPr>
            <a:spLocks noGrp="1"/>
          </p:cNvSpPr>
          <p:nvPr>
            <p:ph type="title"/>
          </p:nvPr>
        </p:nvSpPr>
        <p:spPr>
          <a:xfrm>
            <a:off x="838199" y="270125"/>
            <a:ext cx="9279577" cy="1325563"/>
          </a:xfrm>
        </p:spPr>
        <p:txBody>
          <a:bodyPr/>
          <a:lstStyle/>
          <a:p>
            <a:r>
              <a:rPr lang="en-US" b="1" dirty="0">
                <a:solidFill>
                  <a:schemeClr val="accent1"/>
                </a:solidFill>
                <a:latin typeface="Didot" panose="02000503000000020003" pitchFamily="2" charset="-79"/>
                <a:cs typeface="Didot" panose="02000503000000020003" pitchFamily="2" charset="-79"/>
              </a:rPr>
              <a:t>The Keys to Working Services</a:t>
            </a:r>
          </a:p>
        </p:txBody>
      </p:sp>
      <p:sp>
        <p:nvSpPr>
          <p:cNvPr id="3" name="Content Placeholder 2">
            <a:extLst>
              <a:ext uri="{FF2B5EF4-FFF2-40B4-BE49-F238E27FC236}">
                <a16:creationId xmlns:a16="http://schemas.microsoft.com/office/drawing/2014/main" id="{4D006F6F-9BC9-E2F5-3998-4320764537FC}"/>
              </a:ext>
            </a:extLst>
          </p:cNvPr>
          <p:cNvSpPr>
            <a:spLocks noGrp="1"/>
          </p:cNvSpPr>
          <p:nvPr>
            <p:ph sz="half" idx="1"/>
          </p:nvPr>
        </p:nvSpPr>
        <p:spPr>
          <a:xfrm>
            <a:off x="432510" y="1690688"/>
            <a:ext cx="4857635" cy="4100513"/>
          </a:xfrm>
        </p:spPr>
        <p:txBody>
          <a:bodyPr>
            <a:normAutofit fontScale="85000" lnSpcReduction="20000"/>
          </a:bodyPr>
          <a:lstStyle/>
          <a:p>
            <a:r>
              <a:rPr lang="en-US" dirty="0"/>
              <a:t>Services should be comprehensive, culturally relevant, and tenant-drive</a:t>
            </a:r>
          </a:p>
          <a:p>
            <a:endParaRPr lang="en-US" dirty="0"/>
          </a:p>
          <a:p>
            <a:r>
              <a:rPr lang="en-US" dirty="0"/>
              <a:t>Services focus on Housing Stability</a:t>
            </a:r>
          </a:p>
          <a:p>
            <a:endParaRPr lang="en-US" dirty="0"/>
          </a:p>
          <a:p>
            <a:r>
              <a:rPr lang="en-US" dirty="0"/>
              <a:t>Services must have effective engagement strategies, staffing and supervision, service partners and linkages and collaborative relationship with Property Management</a:t>
            </a:r>
          </a:p>
          <a:p>
            <a:endParaRPr lang="en-US" dirty="0"/>
          </a:p>
        </p:txBody>
      </p:sp>
      <p:sp>
        <p:nvSpPr>
          <p:cNvPr id="6" name="TextBox 5">
            <a:extLst>
              <a:ext uri="{FF2B5EF4-FFF2-40B4-BE49-F238E27FC236}">
                <a16:creationId xmlns:a16="http://schemas.microsoft.com/office/drawing/2014/main" id="{922541A3-6727-59C4-B684-CF121CDC848C}"/>
              </a:ext>
            </a:extLst>
          </p:cNvPr>
          <p:cNvSpPr txBox="1"/>
          <p:nvPr/>
        </p:nvSpPr>
        <p:spPr>
          <a:xfrm>
            <a:off x="10486131" y="5763618"/>
            <a:ext cx="1705869"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04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BF903-86FB-86D0-87E0-52EFFE4D2E72}"/>
              </a:ext>
            </a:extLst>
          </p:cNvPr>
          <p:cNvSpPr>
            <a:spLocks noGrp="1"/>
          </p:cNvSpPr>
          <p:nvPr>
            <p:ph type="body" idx="4294967295"/>
          </p:nvPr>
        </p:nvSpPr>
        <p:spPr>
          <a:xfrm>
            <a:off x="838199" y="2032616"/>
            <a:ext cx="10515600" cy="4351338"/>
          </a:xfrm>
        </p:spPr>
        <p:txBody>
          <a:bodyPr/>
          <a:lstStyle/>
          <a:p>
            <a:pPr marL="0" indent="0">
              <a:spcAft>
                <a:spcPts val="1200"/>
              </a:spcAft>
              <a:buNone/>
            </a:pPr>
            <a:r>
              <a:rPr lang="en-US" sz="2800" dirty="0">
                <a:solidFill>
                  <a:schemeClr val="tx1"/>
                </a:solidFill>
                <a:latin typeface="Calibri" panose="020F0502020204030204" pitchFamily="34" charset="0"/>
                <a:ea typeface="Roboto" panose="02000000000000000000" pitchFamily="2" charset="0"/>
                <a:cs typeface="Calibri" panose="020F0502020204030204" pitchFamily="34" charset="0"/>
              </a:rPr>
              <a:t>Supportive Housing </a:t>
            </a:r>
            <a:r>
              <a:rPr lang="en-US" dirty="0">
                <a:solidFill>
                  <a:schemeClr val="tx1"/>
                </a:solidFill>
                <a:latin typeface="Calibri" panose="020F0502020204030204" pitchFamily="34" charset="0"/>
                <a:ea typeface="Roboto" panose="02000000000000000000" pitchFamily="2" charset="0"/>
                <a:cs typeface="Calibri" panose="020F0502020204030204" pitchFamily="34" charset="0"/>
              </a:rPr>
              <a:t>C</a:t>
            </a:r>
            <a:r>
              <a:rPr lang="en-US" sz="2800" dirty="0">
                <a:solidFill>
                  <a:schemeClr val="tx1"/>
                </a:solidFill>
                <a:latin typeface="Calibri" panose="020F0502020204030204" pitchFamily="34" charset="0"/>
                <a:ea typeface="Roboto" panose="02000000000000000000" pitchFamily="2" charset="0"/>
                <a:cs typeface="Calibri" panose="020F0502020204030204" pitchFamily="34" charset="0"/>
              </a:rPr>
              <a:t>onsulting business by partners CEO Zoe LeBeau and CFO Katie Symons</a:t>
            </a:r>
          </a:p>
          <a:p>
            <a:pPr marL="0" indent="0">
              <a:spcAft>
                <a:spcPts val="1200"/>
              </a:spcAft>
              <a:buNone/>
            </a:pPr>
            <a:r>
              <a:rPr lang="en-US" sz="2800" dirty="0">
                <a:solidFill>
                  <a:schemeClr val="tx1"/>
                </a:solidFill>
                <a:latin typeface="Calibri" panose="020F0502020204030204" pitchFamily="34" charset="0"/>
                <a:ea typeface="Roboto" panose="02000000000000000000" pitchFamily="2" charset="0"/>
                <a:cs typeface="Calibri" panose="020F0502020204030204" pitchFamily="34" charset="0"/>
              </a:rPr>
              <a:t>Over 40 years of collective experience working with Tribes, rural and urban communities</a:t>
            </a:r>
          </a:p>
          <a:p>
            <a:pPr marL="0" indent="0">
              <a:spcAft>
                <a:spcPts val="1200"/>
              </a:spcAft>
              <a:buNone/>
            </a:pPr>
            <a:r>
              <a:rPr lang="en-US" sz="2800" dirty="0">
                <a:solidFill>
                  <a:schemeClr val="tx1"/>
                </a:solidFill>
                <a:latin typeface="Calibri" panose="020F0502020204030204" pitchFamily="34" charset="0"/>
                <a:ea typeface="Roboto" panose="02000000000000000000" pitchFamily="2" charset="0"/>
                <a:cs typeface="Calibri" panose="020F0502020204030204" pitchFamily="34" charset="0"/>
              </a:rPr>
              <a:t>Experience from direct homeless services to affordable housing development</a:t>
            </a:r>
          </a:p>
          <a:p>
            <a:pPr marL="0" indent="0">
              <a:spcAft>
                <a:spcPts val="1200"/>
              </a:spcAft>
              <a:buNone/>
            </a:pPr>
            <a:r>
              <a:rPr lang="en-US" sz="2800" dirty="0">
                <a:solidFill>
                  <a:schemeClr val="tx1"/>
                </a:solidFill>
                <a:latin typeface="Calibri" panose="020F0502020204030204" pitchFamily="34" charset="0"/>
                <a:ea typeface="Roboto" panose="02000000000000000000" pitchFamily="2" charset="0"/>
                <a:cs typeface="Calibri" panose="020F0502020204030204" pitchFamily="34" charset="0"/>
              </a:rPr>
              <a:t>Offer “PSH Toolkit” in Colorado, Project Management and Technical Assistance</a:t>
            </a:r>
            <a:endParaRPr lang="en-US" dirty="0">
              <a:solidFill>
                <a:schemeClr val="tx1"/>
              </a:solidFill>
              <a:latin typeface="Calibri" panose="020F0502020204030204" pitchFamily="34" charset="0"/>
              <a:cs typeface="Calibri" panose="020F0502020204030204" pitchFamily="34" charset="0"/>
            </a:endParaRPr>
          </a:p>
        </p:txBody>
      </p:sp>
      <p:pic>
        <p:nvPicPr>
          <p:cNvPr id="4" name="Google Shape;83;p1" descr="A picture containing food, drawing&#10;&#10;Description automatically generated">
            <a:extLst>
              <a:ext uri="{FF2B5EF4-FFF2-40B4-BE49-F238E27FC236}">
                <a16:creationId xmlns:a16="http://schemas.microsoft.com/office/drawing/2014/main" id="{796D498B-CA49-D25A-CA98-3BCA03314F15}"/>
              </a:ext>
            </a:extLst>
          </p:cNvPr>
          <p:cNvPicPr preferRelativeResize="0">
            <a:picLocks noChangeAspect="1"/>
          </p:cNvPicPr>
          <p:nvPr/>
        </p:nvPicPr>
        <p:blipFill rotWithShape="1">
          <a:blip r:embed="rId3"/>
          <a:stretch/>
        </p:blipFill>
        <p:spPr>
          <a:xfrm>
            <a:off x="3838723" y="122237"/>
            <a:ext cx="4514553" cy="2041442"/>
          </a:xfrm>
          <a:prstGeom prst="rect">
            <a:avLst/>
          </a:prstGeom>
          <a:noFill/>
        </p:spPr>
      </p:pic>
    </p:spTree>
    <p:extLst>
      <p:ext uri="{BB962C8B-B14F-4D97-AF65-F5344CB8AC3E}">
        <p14:creationId xmlns:p14="http://schemas.microsoft.com/office/powerpoint/2010/main" val="64757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AE22-C7A4-8AFA-D8E5-1A89B162FB84}"/>
              </a:ext>
            </a:extLst>
          </p:cNvPr>
          <p:cNvSpPr>
            <a:spLocks noGrp="1"/>
          </p:cNvSpPr>
          <p:nvPr>
            <p:ph type="title"/>
          </p:nvPr>
        </p:nvSpPr>
        <p:spPr>
          <a:xfrm>
            <a:off x="6096000" y="665915"/>
            <a:ext cx="5257800" cy="1325563"/>
          </a:xfrm>
        </p:spPr>
        <p:txBody>
          <a:bodyPr/>
          <a:lstStyle/>
          <a:p>
            <a:r>
              <a:rPr lang="en-US" b="1" dirty="0">
                <a:solidFill>
                  <a:schemeClr val="accent1"/>
                </a:solidFill>
                <a:latin typeface="Didot" panose="02000503000000020003" pitchFamily="2" charset="-79"/>
                <a:cs typeface="Didot" panose="02000503000000020003" pitchFamily="2" charset="-79"/>
              </a:rPr>
              <a:t>Tenant Centered Services</a:t>
            </a:r>
          </a:p>
        </p:txBody>
      </p:sp>
      <p:sp>
        <p:nvSpPr>
          <p:cNvPr id="3" name="Content Placeholder 2">
            <a:extLst>
              <a:ext uri="{FF2B5EF4-FFF2-40B4-BE49-F238E27FC236}">
                <a16:creationId xmlns:a16="http://schemas.microsoft.com/office/drawing/2014/main" id="{CEE1FC41-71B4-8442-5634-419389D0B778}"/>
              </a:ext>
            </a:extLst>
          </p:cNvPr>
          <p:cNvSpPr>
            <a:spLocks noGrp="1"/>
          </p:cNvSpPr>
          <p:nvPr>
            <p:ph sz="half" idx="1"/>
          </p:nvPr>
        </p:nvSpPr>
        <p:spPr>
          <a:xfrm>
            <a:off x="6171573" y="2667884"/>
            <a:ext cx="5106027" cy="3424107"/>
          </a:xfrm>
        </p:spPr>
        <p:txBody>
          <a:bodyPr>
            <a:normAutofit fontScale="92500" lnSpcReduction="20000"/>
          </a:bodyPr>
          <a:lstStyle/>
          <a:p>
            <a:r>
              <a:rPr lang="en-US" dirty="0"/>
              <a:t>Services are individualized, not “cookie cutter”</a:t>
            </a:r>
          </a:p>
          <a:p>
            <a:r>
              <a:rPr lang="en-US" dirty="0"/>
              <a:t>Tenants involved in the design, development, and implementation of their plans – empowered</a:t>
            </a:r>
          </a:p>
          <a:p>
            <a:r>
              <a:rPr lang="en-US" dirty="0"/>
              <a:t>Strengths-based approach to goal setting</a:t>
            </a:r>
          </a:p>
          <a:p>
            <a:r>
              <a:rPr lang="en-US" dirty="0"/>
              <a:t>Assessments and service plans updated regularly</a:t>
            </a:r>
          </a:p>
        </p:txBody>
      </p:sp>
      <p:pic>
        <p:nvPicPr>
          <p:cNvPr id="5" name="Picture 4" descr="A picture containing person, using, working&#10;&#10;Description automatically generated">
            <a:extLst>
              <a:ext uri="{FF2B5EF4-FFF2-40B4-BE49-F238E27FC236}">
                <a16:creationId xmlns:a16="http://schemas.microsoft.com/office/drawing/2014/main" id="{9CEA85A5-3B33-B0BC-18C1-B87BD2A10C39}"/>
              </a:ext>
            </a:extLst>
          </p:cNvPr>
          <p:cNvPicPr>
            <a:picLocks noChangeAspect="1"/>
          </p:cNvPicPr>
          <p:nvPr/>
        </p:nvPicPr>
        <p:blipFill>
          <a:blip r:embed="rId2"/>
          <a:stretch>
            <a:fillRect/>
          </a:stretch>
        </p:blipFill>
        <p:spPr>
          <a:xfrm>
            <a:off x="0" y="0"/>
            <a:ext cx="5148661" cy="6864880"/>
          </a:xfrm>
          <a:prstGeom prst="rect">
            <a:avLst/>
          </a:prstGeom>
        </p:spPr>
      </p:pic>
      <p:sp>
        <p:nvSpPr>
          <p:cNvPr id="6" name="TextBox 5">
            <a:extLst>
              <a:ext uri="{FF2B5EF4-FFF2-40B4-BE49-F238E27FC236}">
                <a16:creationId xmlns:a16="http://schemas.microsoft.com/office/drawing/2014/main" id="{731FAF1C-7584-4926-33E0-DD5739D2A2A8}"/>
              </a:ext>
            </a:extLst>
          </p:cNvPr>
          <p:cNvSpPr txBox="1"/>
          <p:nvPr/>
        </p:nvSpPr>
        <p:spPr>
          <a:xfrm>
            <a:off x="0" y="6557103"/>
            <a:ext cx="162426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4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63BF-41FA-6DF1-76F4-87E37502B0AC}"/>
              </a:ext>
            </a:extLst>
          </p:cNvPr>
          <p:cNvSpPr>
            <a:spLocks noGrp="1"/>
          </p:cNvSpPr>
          <p:nvPr>
            <p:ph type="title"/>
          </p:nvPr>
        </p:nvSpPr>
        <p:spPr>
          <a:xfrm>
            <a:off x="838199" y="365125"/>
            <a:ext cx="8495805" cy="1325563"/>
          </a:xfrm>
        </p:spPr>
        <p:txBody>
          <a:bodyPr/>
          <a:lstStyle/>
          <a:p>
            <a:r>
              <a:rPr lang="en-US" b="1" dirty="0">
                <a:solidFill>
                  <a:schemeClr val="accent1"/>
                </a:solidFill>
                <a:latin typeface="Didot" panose="02000503000000020003" pitchFamily="2" charset="-79"/>
                <a:cs typeface="Didot" panose="02000503000000020003" pitchFamily="2" charset="-79"/>
              </a:rPr>
              <a:t>Tenant Centered Services</a:t>
            </a:r>
          </a:p>
        </p:txBody>
      </p:sp>
      <p:sp>
        <p:nvSpPr>
          <p:cNvPr id="3" name="Content Placeholder 2">
            <a:extLst>
              <a:ext uri="{FF2B5EF4-FFF2-40B4-BE49-F238E27FC236}">
                <a16:creationId xmlns:a16="http://schemas.microsoft.com/office/drawing/2014/main" id="{53CF0A6E-151A-BFE3-9307-CBFE8889C41C}"/>
              </a:ext>
            </a:extLst>
          </p:cNvPr>
          <p:cNvSpPr>
            <a:spLocks noGrp="1"/>
          </p:cNvSpPr>
          <p:nvPr>
            <p:ph sz="half" idx="1"/>
          </p:nvPr>
        </p:nvSpPr>
        <p:spPr>
          <a:xfrm>
            <a:off x="913773" y="1448790"/>
            <a:ext cx="5106027" cy="4724380"/>
          </a:xfrm>
        </p:spPr>
        <p:txBody>
          <a:bodyPr>
            <a:normAutofit fontScale="85000" lnSpcReduction="20000"/>
          </a:bodyPr>
          <a:lstStyle/>
          <a:p>
            <a:r>
              <a:rPr lang="en-US" dirty="0"/>
              <a:t>Ideally: 15:1 tenant to care manager ratio</a:t>
            </a:r>
          </a:p>
          <a:p>
            <a:pPr marL="114300" indent="0">
              <a:buNone/>
            </a:pPr>
            <a:endParaRPr lang="en-US" dirty="0"/>
          </a:p>
          <a:p>
            <a:r>
              <a:rPr lang="en-US" dirty="0"/>
              <a:t>Services staff may include front desk staff, care managers, housing advocates, traditional language teachers, cultural and spiritual practitioner, mental health professionals, mentors, peer specialists or navigators, activities coordinator, children’s program staff, property management or leasing assistant, maintenance technician, program or housing manager</a:t>
            </a:r>
          </a:p>
        </p:txBody>
      </p:sp>
      <p:pic>
        <p:nvPicPr>
          <p:cNvPr id="4" name="Picture 3" descr="A group of people posing for a photo&#10;&#10;Description automatically generated">
            <a:extLst>
              <a:ext uri="{FF2B5EF4-FFF2-40B4-BE49-F238E27FC236}">
                <a16:creationId xmlns:a16="http://schemas.microsoft.com/office/drawing/2014/main" id="{D23A1841-E78C-C2BB-C5C5-7DA64DD3DA2A}"/>
              </a:ext>
            </a:extLst>
          </p:cNvPr>
          <p:cNvPicPr>
            <a:picLocks noChangeAspect="1"/>
          </p:cNvPicPr>
          <p:nvPr/>
        </p:nvPicPr>
        <p:blipFill>
          <a:blip r:embed="rId2"/>
          <a:stretch>
            <a:fillRect/>
          </a:stretch>
        </p:blipFill>
        <p:spPr>
          <a:xfrm>
            <a:off x="6356336" y="1448790"/>
            <a:ext cx="5835664" cy="4724380"/>
          </a:xfrm>
          <a:prstGeom prst="rect">
            <a:avLst/>
          </a:prstGeom>
        </p:spPr>
      </p:pic>
      <p:sp>
        <p:nvSpPr>
          <p:cNvPr id="5" name="TextBox 4">
            <a:extLst>
              <a:ext uri="{FF2B5EF4-FFF2-40B4-BE49-F238E27FC236}">
                <a16:creationId xmlns:a16="http://schemas.microsoft.com/office/drawing/2014/main" id="{21968A3D-0A58-627B-E4BC-41315D29D937}"/>
              </a:ext>
            </a:extLst>
          </p:cNvPr>
          <p:cNvSpPr txBox="1"/>
          <p:nvPr/>
        </p:nvSpPr>
        <p:spPr>
          <a:xfrm>
            <a:off x="10489780" y="5865393"/>
            <a:ext cx="1702220"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48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8D39F2-7400-8AC5-E716-2FAEF032F3E0}"/>
              </a:ext>
            </a:extLst>
          </p:cNvPr>
          <p:cNvSpPr txBox="1">
            <a:spLocks/>
          </p:cNvSpPr>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accent3"/>
              </a:buClr>
              <a:buSzPts val="6000"/>
              <a:buFont typeface="Arial"/>
              <a:buNone/>
              <a:defRPr sz="6000" b="1" i="0" u="none" strike="noStrike" cap="none">
                <a:solidFill>
                  <a:schemeClr val="accent3"/>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solidFill>
                  <a:schemeClr val="accent1"/>
                </a:solidFill>
                <a:latin typeface="Didot" panose="02000503000000020003" pitchFamily="2" charset="-79"/>
                <a:cs typeface="Didot" panose="02000503000000020003" pitchFamily="2" charset="-79"/>
              </a:rPr>
              <a:t>Harm Reduction</a:t>
            </a:r>
          </a:p>
        </p:txBody>
      </p:sp>
      <p:sp>
        <p:nvSpPr>
          <p:cNvPr id="9" name="Text Placeholder 7">
            <a:extLst>
              <a:ext uri="{FF2B5EF4-FFF2-40B4-BE49-F238E27FC236}">
                <a16:creationId xmlns:a16="http://schemas.microsoft.com/office/drawing/2014/main" id="{965A1A82-2050-7C20-6837-2C92B764C796}"/>
              </a:ext>
            </a:extLst>
          </p:cNvPr>
          <p:cNvSpPr txBox="1">
            <a:spLocks/>
          </p:cNvSpPr>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r>
              <a:rPr lang="en-US" b="1" dirty="0">
                <a:solidFill>
                  <a:schemeClr val="accent3"/>
                </a:solidFill>
                <a:latin typeface="Calibri" panose="020F0502020204030204" pitchFamily="34" charset="0"/>
                <a:cs typeface="Calibri" panose="020F0502020204030204" pitchFamily="34" charset="0"/>
              </a:rPr>
              <a:t>An overview</a:t>
            </a:r>
          </a:p>
        </p:txBody>
      </p:sp>
    </p:spTree>
    <p:extLst>
      <p:ext uri="{BB962C8B-B14F-4D97-AF65-F5344CB8AC3E}">
        <p14:creationId xmlns:p14="http://schemas.microsoft.com/office/powerpoint/2010/main" val="278302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9479-1BDD-3742-225D-F14B588470B8}"/>
              </a:ext>
            </a:extLst>
          </p:cNvPr>
          <p:cNvSpPr>
            <a:spLocks noGrp="1"/>
          </p:cNvSpPr>
          <p:nvPr>
            <p:ph type="title"/>
          </p:nvPr>
        </p:nvSpPr>
        <p:spPr>
          <a:xfrm>
            <a:off x="838199" y="365125"/>
            <a:ext cx="8222673" cy="1325563"/>
          </a:xfrm>
        </p:spPr>
        <p:txBody>
          <a:bodyPr/>
          <a:lstStyle/>
          <a:p>
            <a:r>
              <a:rPr lang="en-US" b="1" dirty="0">
                <a:solidFill>
                  <a:schemeClr val="accent1"/>
                </a:solidFill>
                <a:latin typeface="Didot" panose="02000503000000020003" pitchFamily="2" charset="-79"/>
                <a:cs typeface="Didot" panose="02000503000000020003" pitchFamily="2" charset="-79"/>
              </a:rPr>
              <a:t>Harm Reduction Framework</a:t>
            </a:r>
          </a:p>
        </p:txBody>
      </p:sp>
      <p:sp>
        <p:nvSpPr>
          <p:cNvPr id="3" name="Content Placeholder 2">
            <a:extLst>
              <a:ext uri="{FF2B5EF4-FFF2-40B4-BE49-F238E27FC236}">
                <a16:creationId xmlns:a16="http://schemas.microsoft.com/office/drawing/2014/main" id="{D8807100-FAAA-881A-DCBD-E7937E9224B2}"/>
              </a:ext>
            </a:extLst>
          </p:cNvPr>
          <p:cNvSpPr>
            <a:spLocks noGrp="1"/>
          </p:cNvSpPr>
          <p:nvPr>
            <p:ph sz="half" idx="1"/>
          </p:nvPr>
        </p:nvSpPr>
        <p:spPr>
          <a:xfrm>
            <a:off x="913773" y="1950313"/>
            <a:ext cx="5106027" cy="4224855"/>
          </a:xfrm>
        </p:spPr>
        <p:txBody>
          <a:bodyPr>
            <a:normAutofit fontScale="92500" lnSpcReduction="20000"/>
          </a:bodyPr>
          <a:lstStyle/>
          <a:p>
            <a:r>
              <a:rPr lang="en-US" dirty="0"/>
              <a:t>Accepts that licit and illicit chemical use is part of our world</a:t>
            </a:r>
          </a:p>
          <a:p>
            <a:r>
              <a:rPr lang="en-US" dirty="0"/>
              <a:t>Chooses to minimize its harmful effects rather than ignore, stigmatize, or condemn chemical use</a:t>
            </a:r>
          </a:p>
          <a:p>
            <a:r>
              <a:rPr lang="en-US" dirty="0"/>
              <a:t>Uses motivational interviewing  to strengthen personal motivation for and commitment to a specific goal identified by the tenant</a:t>
            </a:r>
          </a:p>
          <a:p>
            <a:r>
              <a:rPr lang="en-US" dirty="0"/>
              <a:t>Incorporates strengths-base programming</a:t>
            </a:r>
          </a:p>
          <a:p>
            <a:endParaRPr lang="en-US" dirty="0"/>
          </a:p>
        </p:txBody>
      </p:sp>
      <p:pic>
        <p:nvPicPr>
          <p:cNvPr id="5" name="Picture 4" descr="A person hugging another person in the snow&#10;&#10;Description automatically generated with medium confidence">
            <a:extLst>
              <a:ext uri="{FF2B5EF4-FFF2-40B4-BE49-F238E27FC236}">
                <a16:creationId xmlns:a16="http://schemas.microsoft.com/office/drawing/2014/main" id="{0C0D3830-7EB3-5762-4814-B4B23C531B6B}"/>
              </a:ext>
            </a:extLst>
          </p:cNvPr>
          <p:cNvPicPr>
            <a:picLocks noChangeAspect="1"/>
          </p:cNvPicPr>
          <p:nvPr/>
        </p:nvPicPr>
        <p:blipFill>
          <a:blip r:embed="rId2"/>
          <a:stretch>
            <a:fillRect/>
          </a:stretch>
        </p:blipFill>
        <p:spPr>
          <a:xfrm>
            <a:off x="6051901" y="1950313"/>
            <a:ext cx="6140099" cy="3975474"/>
          </a:xfrm>
          <a:prstGeom prst="rect">
            <a:avLst/>
          </a:prstGeom>
        </p:spPr>
      </p:pic>
      <p:sp>
        <p:nvSpPr>
          <p:cNvPr id="6" name="TextBox 5">
            <a:extLst>
              <a:ext uri="{FF2B5EF4-FFF2-40B4-BE49-F238E27FC236}">
                <a16:creationId xmlns:a16="http://schemas.microsoft.com/office/drawing/2014/main" id="{C10CBDA4-C5FA-7A7C-6A67-338025BA672F}"/>
              </a:ext>
            </a:extLst>
          </p:cNvPr>
          <p:cNvSpPr txBox="1"/>
          <p:nvPr/>
        </p:nvSpPr>
        <p:spPr>
          <a:xfrm>
            <a:off x="10486255" y="5618010"/>
            <a:ext cx="1705745"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41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32CC-DB61-A196-2BE2-F976FA727297}"/>
              </a:ext>
            </a:extLst>
          </p:cNvPr>
          <p:cNvSpPr>
            <a:spLocks noGrp="1"/>
          </p:cNvSpPr>
          <p:nvPr>
            <p:ph type="title"/>
          </p:nvPr>
        </p:nvSpPr>
        <p:spPr>
          <a:xfrm>
            <a:off x="838200" y="557630"/>
            <a:ext cx="8175171" cy="1325563"/>
          </a:xfrm>
        </p:spPr>
        <p:txBody>
          <a:bodyPr>
            <a:normAutofit/>
          </a:bodyPr>
          <a:lstStyle/>
          <a:p>
            <a:r>
              <a:rPr lang="en-US" b="1" dirty="0">
                <a:solidFill>
                  <a:schemeClr val="accent1"/>
                </a:solidFill>
                <a:latin typeface="Didot" panose="02000503000000020003" pitchFamily="2" charset="-79"/>
                <a:cs typeface="Didot" panose="02000503000000020003" pitchFamily="2" charset="-79"/>
              </a:rPr>
              <a:t>Supportive Housing uses Harm Reduction Approaches</a:t>
            </a:r>
          </a:p>
        </p:txBody>
      </p:sp>
      <p:sp>
        <p:nvSpPr>
          <p:cNvPr id="3" name="Content Placeholder 2">
            <a:extLst>
              <a:ext uri="{FF2B5EF4-FFF2-40B4-BE49-F238E27FC236}">
                <a16:creationId xmlns:a16="http://schemas.microsoft.com/office/drawing/2014/main" id="{A041C0AC-375A-A608-3C54-2BD7AF1C69A7}"/>
              </a:ext>
            </a:extLst>
          </p:cNvPr>
          <p:cNvSpPr>
            <a:spLocks noGrp="1"/>
          </p:cNvSpPr>
          <p:nvPr>
            <p:ph sz="half" idx="1"/>
          </p:nvPr>
        </p:nvSpPr>
        <p:spPr>
          <a:xfrm>
            <a:off x="838200" y="2141537"/>
            <a:ext cx="5181600" cy="4351338"/>
          </a:xfrm>
        </p:spPr>
        <p:txBody>
          <a:bodyPr/>
          <a:lstStyle/>
          <a:p>
            <a:r>
              <a:rPr lang="en-US" dirty="0"/>
              <a:t>Staff should not go out of their way to catch tenants in an act of big behaviors</a:t>
            </a:r>
          </a:p>
          <a:p>
            <a:r>
              <a:rPr lang="en-US" dirty="0"/>
              <a:t>Find a balance between maintaining safety without eliminating trust</a:t>
            </a:r>
          </a:p>
          <a:p>
            <a:r>
              <a:rPr lang="en-US" dirty="0"/>
              <a:t>Allow tenants to make their own choices</a:t>
            </a:r>
          </a:p>
        </p:txBody>
      </p:sp>
      <p:pic>
        <p:nvPicPr>
          <p:cNvPr id="6" name="Picture 5" descr="A group of people standing next to a car&#10;&#10;Description automatically generated with low confidence">
            <a:extLst>
              <a:ext uri="{FF2B5EF4-FFF2-40B4-BE49-F238E27FC236}">
                <a16:creationId xmlns:a16="http://schemas.microsoft.com/office/drawing/2014/main" id="{2C6CB179-8021-D67B-AD86-947BB833B0E7}"/>
              </a:ext>
            </a:extLst>
          </p:cNvPr>
          <p:cNvPicPr>
            <a:picLocks noChangeAspect="1"/>
          </p:cNvPicPr>
          <p:nvPr/>
        </p:nvPicPr>
        <p:blipFill>
          <a:blip r:embed="rId2"/>
          <a:stretch>
            <a:fillRect/>
          </a:stretch>
        </p:blipFill>
        <p:spPr>
          <a:xfrm>
            <a:off x="6044986" y="1974543"/>
            <a:ext cx="6147014" cy="4096448"/>
          </a:xfrm>
          <a:prstGeom prst="rect">
            <a:avLst/>
          </a:prstGeom>
        </p:spPr>
      </p:pic>
      <p:sp>
        <p:nvSpPr>
          <p:cNvPr id="7" name="TextBox 6">
            <a:extLst>
              <a:ext uri="{FF2B5EF4-FFF2-40B4-BE49-F238E27FC236}">
                <a16:creationId xmlns:a16="http://schemas.microsoft.com/office/drawing/2014/main" id="{D5EA8E72-6FD7-7F72-1C0B-C53FDEDAEA4F}"/>
              </a:ext>
            </a:extLst>
          </p:cNvPr>
          <p:cNvSpPr txBox="1"/>
          <p:nvPr/>
        </p:nvSpPr>
        <p:spPr>
          <a:xfrm>
            <a:off x="10457213" y="5763214"/>
            <a:ext cx="1734787"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44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6D41-D44C-5996-563E-A8AA33C31FD8}"/>
              </a:ext>
            </a:extLst>
          </p:cNvPr>
          <p:cNvSpPr>
            <a:spLocks noGrp="1"/>
          </p:cNvSpPr>
          <p:nvPr>
            <p:ph type="title"/>
          </p:nvPr>
        </p:nvSpPr>
        <p:spPr>
          <a:xfrm>
            <a:off x="838199" y="365125"/>
            <a:ext cx="7973291" cy="1325563"/>
          </a:xfrm>
        </p:spPr>
        <p:txBody>
          <a:bodyPr/>
          <a:lstStyle/>
          <a:p>
            <a:r>
              <a:rPr lang="en-US" b="1" dirty="0">
                <a:solidFill>
                  <a:schemeClr val="accent1"/>
                </a:solidFill>
                <a:latin typeface="Didot" panose="02000503000000020003" pitchFamily="2" charset="-79"/>
                <a:cs typeface="Didot" panose="02000503000000020003" pitchFamily="2" charset="-79"/>
              </a:rPr>
              <a:t>Harm Reduction Framework</a:t>
            </a:r>
          </a:p>
        </p:txBody>
      </p:sp>
      <p:sp>
        <p:nvSpPr>
          <p:cNvPr id="3" name="Content Placeholder 2">
            <a:extLst>
              <a:ext uri="{FF2B5EF4-FFF2-40B4-BE49-F238E27FC236}">
                <a16:creationId xmlns:a16="http://schemas.microsoft.com/office/drawing/2014/main" id="{9E2C21AF-F443-8CF9-0750-D2CE0445E468}"/>
              </a:ext>
            </a:extLst>
          </p:cNvPr>
          <p:cNvSpPr>
            <a:spLocks noGrp="1"/>
          </p:cNvSpPr>
          <p:nvPr>
            <p:ph sz="half" idx="1"/>
          </p:nvPr>
        </p:nvSpPr>
        <p:spPr>
          <a:xfrm>
            <a:off x="913774" y="1690688"/>
            <a:ext cx="4940762" cy="4235099"/>
          </a:xfrm>
        </p:spPr>
        <p:txBody>
          <a:bodyPr>
            <a:normAutofit fontScale="77500" lnSpcReduction="20000"/>
          </a:bodyPr>
          <a:lstStyle/>
          <a:p>
            <a:r>
              <a:rPr lang="en-US" dirty="0"/>
              <a:t>Recognizes abstinence and changed behavior is an ideal outcome</a:t>
            </a:r>
          </a:p>
          <a:p>
            <a:r>
              <a:rPr lang="en-US" dirty="0"/>
              <a:t>Accepts alternative solutions that reduce harm</a:t>
            </a:r>
          </a:p>
          <a:p>
            <a:r>
              <a:rPr lang="en-US" dirty="0"/>
              <a:t>Promotes low-threshold access to services as an alternative to traditional high-threshold approaches</a:t>
            </a:r>
          </a:p>
          <a:p>
            <a:r>
              <a:rPr lang="en-US" dirty="0"/>
              <a:t>Helps tenants reach goals they’ve created for themselves</a:t>
            </a:r>
          </a:p>
          <a:p>
            <a:r>
              <a:rPr lang="en-US" dirty="0"/>
              <a:t>Understands that substance use is a coping mechanism for other issues</a:t>
            </a:r>
          </a:p>
          <a:p>
            <a:r>
              <a:rPr lang="en-US" dirty="0"/>
              <a:t>Focuses on quality of life and well-being, not reduction in use or behaviors</a:t>
            </a:r>
          </a:p>
        </p:txBody>
      </p:sp>
      <p:pic>
        <p:nvPicPr>
          <p:cNvPr id="6" name="Picture 5" descr="A person holding a feather fan&#10;&#10;Description automatically generated with medium confidence">
            <a:extLst>
              <a:ext uri="{FF2B5EF4-FFF2-40B4-BE49-F238E27FC236}">
                <a16:creationId xmlns:a16="http://schemas.microsoft.com/office/drawing/2014/main" id="{830E850C-C8BC-7254-3D77-35AD067CD907}"/>
              </a:ext>
            </a:extLst>
          </p:cNvPr>
          <p:cNvPicPr>
            <a:picLocks noChangeAspect="1"/>
          </p:cNvPicPr>
          <p:nvPr/>
        </p:nvPicPr>
        <p:blipFill>
          <a:blip r:embed="rId2"/>
          <a:stretch>
            <a:fillRect/>
          </a:stretch>
        </p:blipFill>
        <p:spPr>
          <a:xfrm>
            <a:off x="6037753" y="1690688"/>
            <a:ext cx="6154247" cy="3721608"/>
          </a:xfrm>
          <a:prstGeom prst="rect">
            <a:avLst/>
          </a:prstGeom>
        </p:spPr>
      </p:pic>
      <p:sp>
        <p:nvSpPr>
          <p:cNvPr id="7" name="TextBox 6">
            <a:extLst>
              <a:ext uri="{FF2B5EF4-FFF2-40B4-BE49-F238E27FC236}">
                <a16:creationId xmlns:a16="http://schemas.microsoft.com/office/drawing/2014/main" id="{F17AB905-9229-29C5-614D-8A00C376AF96}"/>
              </a:ext>
            </a:extLst>
          </p:cNvPr>
          <p:cNvSpPr txBox="1"/>
          <p:nvPr/>
        </p:nvSpPr>
        <p:spPr>
          <a:xfrm>
            <a:off x="10467111" y="5104519"/>
            <a:ext cx="1724889"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8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70D6B1-E739-4C77-22BE-69B8BD63056D}"/>
              </a:ext>
            </a:extLst>
          </p:cNvPr>
          <p:cNvSpPr txBox="1">
            <a:spLocks/>
          </p:cNvSpPr>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accent3"/>
              </a:buClr>
              <a:buSzPts val="6000"/>
              <a:buFont typeface="Arial"/>
              <a:buNone/>
              <a:defRPr sz="6000" b="1" i="0" u="none" strike="noStrike" cap="none">
                <a:solidFill>
                  <a:schemeClr val="accent3"/>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solidFill>
                  <a:schemeClr val="accent1"/>
                </a:solidFill>
                <a:latin typeface="Didot" panose="02000503000000020003" pitchFamily="2" charset="-79"/>
                <a:cs typeface="Didot" panose="02000503000000020003" pitchFamily="2" charset="-79"/>
              </a:rPr>
              <a:t>Trauma Informed Care</a:t>
            </a:r>
          </a:p>
        </p:txBody>
      </p:sp>
      <p:sp>
        <p:nvSpPr>
          <p:cNvPr id="7" name="Text Placeholder 7">
            <a:extLst>
              <a:ext uri="{FF2B5EF4-FFF2-40B4-BE49-F238E27FC236}">
                <a16:creationId xmlns:a16="http://schemas.microsoft.com/office/drawing/2014/main" id="{F6B11C79-77A5-FAD6-033C-D308992F6BD2}"/>
              </a:ext>
            </a:extLst>
          </p:cNvPr>
          <p:cNvSpPr txBox="1">
            <a:spLocks/>
          </p:cNvSpPr>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r>
              <a:rPr lang="en-US" b="1" dirty="0">
                <a:solidFill>
                  <a:schemeClr val="accent3"/>
                </a:solidFill>
                <a:latin typeface="Calibri" panose="020F0502020204030204" pitchFamily="34" charset="0"/>
                <a:cs typeface="Calibri" panose="020F0502020204030204" pitchFamily="34" charset="0"/>
              </a:rPr>
              <a:t>An overview</a:t>
            </a:r>
          </a:p>
        </p:txBody>
      </p:sp>
    </p:spTree>
    <p:extLst>
      <p:ext uri="{BB962C8B-B14F-4D97-AF65-F5344CB8AC3E}">
        <p14:creationId xmlns:p14="http://schemas.microsoft.com/office/powerpoint/2010/main" val="180134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2271-A297-0A26-E3A9-41DEEF0624DA}"/>
              </a:ext>
            </a:extLst>
          </p:cNvPr>
          <p:cNvSpPr>
            <a:spLocks noGrp="1"/>
          </p:cNvSpPr>
          <p:nvPr>
            <p:ph type="title"/>
          </p:nvPr>
        </p:nvSpPr>
        <p:spPr>
          <a:xfrm>
            <a:off x="838199" y="365125"/>
            <a:ext cx="6536377" cy="1325563"/>
          </a:xfrm>
        </p:spPr>
        <p:txBody>
          <a:bodyPr/>
          <a:lstStyle/>
          <a:p>
            <a:r>
              <a:rPr lang="en-US" b="1" dirty="0">
                <a:solidFill>
                  <a:schemeClr val="accent1"/>
                </a:solidFill>
                <a:latin typeface="Didot" panose="02000503000000020003" pitchFamily="2" charset="-79"/>
                <a:cs typeface="Didot" panose="02000503000000020003" pitchFamily="2" charset="-79"/>
              </a:rPr>
              <a:t>Trauma Informed Care</a:t>
            </a:r>
          </a:p>
        </p:txBody>
      </p:sp>
      <p:sp>
        <p:nvSpPr>
          <p:cNvPr id="3" name="Content Placeholder 2">
            <a:extLst>
              <a:ext uri="{FF2B5EF4-FFF2-40B4-BE49-F238E27FC236}">
                <a16:creationId xmlns:a16="http://schemas.microsoft.com/office/drawing/2014/main" id="{494AEC56-9DD8-F03E-45E6-4E376FAD28C0}"/>
              </a:ext>
            </a:extLst>
          </p:cNvPr>
          <p:cNvSpPr>
            <a:spLocks noGrp="1"/>
          </p:cNvSpPr>
          <p:nvPr>
            <p:ph sz="half" idx="1"/>
          </p:nvPr>
        </p:nvSpPr>
        <p:spPr>
          <a:xfrm>
            <a:off x="913773" y="1816925"/>
            <a:ext cx="5106027" cy="3974277"/>
          </a:xfrm>
        </p:spPr>
        <p:txBody>
          <a:bodyPr>
            <a:normAutofit/>
          </a:bodyPr>
          <a:lstStyle/>
          <a:p>
            <a:r>
              <a:rPr lang="en-US" dirty="0"/>
              <a:t>People living supportive housing have experienced trauma</a:t>
            </a:r>
          </a:p>
          <a:p>
            <a:r>
              <a:rPr lang="en-US" dirty="0"/>
              <a:t>Supportive housing works to understand what trauma is, what trauma responses look like, and how staff can respond appropriately</a:t>
            </a:r>
          </a:p>
        </p:txBody>
      </p:sp>
      <p:pic>
        <p:nvPicPr>
          <p:cNvPr id="6" name="Picture 5" descr="A person playing a drum&#10;&#10;Description automatically generated with low confidence">
            <a:extLst>
              <a:ext uri="{FF2B5EF4-FFF2-40B4-BE49-F238E27FC236}">
                <a16:creationId xmlns:a16="http://schemas.microsoft.com/office/drawing/2014/main" id="{CC832F34-B2A1-D851-8C32-710F073D4D09}"/>
              </a:ext>
            </a:extLst>
          </p:cNvPr>
          <p:cNvPicPr>
            <a:picLocks noChangeAspect="1"/>
          </p:cNvPicPr>
          <p:nvPr/>
        </p:nvPicPr>
        <p:blipFill>
          <a:blip r:embed="rId2"/>
          <a:stretch>
            <a:fillRect/>
          </a:stretch>
        </p:blipFill>
        <p:spPr>
          <a:xfrm>
            <a:off x="6469838" y="1603169"/>
            <a:ext cx="5654692" cy="4334896"/>
          </a:xfrm>
          <a:prstGeom prst="rect">
            <a:avLst/>
          </a:prstGeom>
        </p:spPr>
      </p:pic>
      <p:sp>
        <p:nvSpPr>
          <p:cNvPr id="4" name="TextBox 3">
            <a:extLst>
              <a:ext uri="{FF2B5EF4-FFF2-40B4-BE49-F238E27FC236}">
                <a16:creationId xmlns:a16="http://schemas.microsoft.com/office/drawing/2014/main" id="{F9F27114-5BBC-2A80-08D3-305E1164E09B}"/>
              </a:ext>
            </a:extLst>
          </p:cNvPr>
          <p:cNvSpPr txBox="1"/>
          <p:nvPr/>
        </p:nvSpPr>
        <p:spPr>
          <a:xfrm>
            <a:off x="10406357" y="5637313"/>
            <a:ext cx="171817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645026"/>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9756-FAD5-4189-1739-CCBCE0C56381}"/>
              </a:ext>
            </a:extLst>
          </p:cNvPr>
          <p:cNvSpPr>
            <a:spLocks noGrp="1"/>
          </p:cNvSpPr>
          <p:nvPr>
            <p:ph type="title"/>
          </p:nvPr>
        </p:nvSpPr>
        <p:spPr>
          <a:xfrm>
            <a:off x="837364" y="724251"/>
            <a:ext cx="6001329" cy="1495230"/>
          </a:xfrm>
        </p:spPr>
        <p:txBody>
          <a:bodyPr>
            <a:normAutofit/>
          </a:bodyPr>
          <a:lstStyle/>
          <a:p>
            <a:r>
              <a:rPr b="1" dirty="0" lang="en-US" sz="3999">
                <a:latin charset="-79" panose="02000503000000020003" pitchFamily="2" typeface="Didot"/>
                <a:cs charset="-79" panose="02000503000000020003" pitchFamily="2" typeface="Didot"/>
              </a:rPr>
              <a:t>Trauma “wears a groove”</a:t>
            </a:r>
          </a:p>
        </p:txBody>
      </p:sp>
      <p:sp>
        <p:nvSpPr>
          <p:cNvPr id="3" name="Content Placeholder 2">
            <a:extLst>
              <a:ext uri="{FF2B5EF4-FFF2-40B4-BE49-F238E27FC236}">
                <a16:creationId xmlns:a16="http://schemas.microsoft.com/office/drawing/2014/main" id="{63C04918-9D20-1187-2156-95EE1F72E72F}"/>
              </a:ext>
            </a:extLst>
          </p:cNvPr>
          <p:cNvSpPr>
            <a:spLocks noGrp="1"/>
          </p:cNvSpPr>
          <p:nvPr>
            <p:ph idx="1"/>
          </p:nvPr>
        </p:nvSpPr>
        <p:spPr>
          <a:xfrm>
            <a:off x="837365" y="2405200"/>
            <a:ext cx="6001329" cy="3728549"/>
          </a:xfrm>
        </p:spPr>
        <p:txBody>
          <a:bodyPr>
            <a:normAutofit/>
          </a:bodyPr>
          <a:lstStyle/>
          <a:p>
            <a:pPr indent="0" marL="0">
              <a:buNone/>
            </a:pPr>
            <a:r>
              <a:rPr dirty="0" lang="en-US" sz="2000"/>
              <a:t>Trauma is not just an event that took place, but it is also the physiological changes in the brain, body, and mind.</a:t>
            </a:r>
          </a:p>
          <a:p>
            <a:pPr indent="0" marL="0">
              <a:buNone/>
            </a:pPr>
            <a:endParaRPr dirty="0" lang="en-US" sz="2000"/>
          </a:p>
          <a:p>
            <a:pPr indent="0" marL="0">
              <a:buNone/>
            </a:pPr>
            <a:r>
              <a:rPr dirty="0" lang="en-US" sz="2000"/>
              <a:t>It changes how we think, what we think about, and our capacity to think</a:t>
            </a:r>
          </a:p>
          <a:p>
            <a:pPr indent="0" marL="0">
              <a:buNone/>
            </a:pPr>
            <a:endParaRPr dirty="0" lang="en-US" sz="2000"/>
          </a:p>
          <a:p>
            <a:pPr indent="0" marL="0">
              <a:buNone/>
            </a:pPr>
            <a:r>
              <a:rPr dirty="0" lang="en-US" sz="2000"/>
              <a:t>The stress hormone released in the body of traumatized people take longer to return to baseline and spike quickly in response to stress</a:t>
            </a:r>
          </a:p>
        </p:txBody>
      </p:sp>
      <p:pic>
        <p:nvPicPr>
          <p:cNvPr descr="A path through tall grass&#10;&#10;Description automatically generated" id="5" name="Picture 4">
            <a:extLst>
              <a:ext uri="{FF2B5EF4-FFF2-40B4-BE49-F238E27FC236}">
                <a16:creationId xmlns:a16="http://schemas.microsoft.com/office/drawing/2014/main" id="{664500A3-A5D0-3076-F35E-6754E478CB99}"/>
              </a:ext>
            </a:extLst>
          </p:cNvPr>
          <p:cNvPicPr>
            <a:picLocks noChangeAspect="1"/>
          </p:cNvPicPr>
          <p:nvPr/>
        </p:nvPicPr>
        <p:blipFill rotWithShape="1">
          <a:blip r:embed="rId2"/>
          <a:srcRect l="40" r="34"/>
          <a:stretch/>
        </p:blipFill>
        <p:spPr>
          <a:xfrm>
            <a:off x="7298638" y="457"/>
            <a:ext cx="4892568" cy="6720637"/>
          </a:xfrm>
          <a:prstGeom prst="rect">
            <a:avLst/>
          </a:prstGeom>
          <a:effectLst/>
        </p:spPr>
      </p:pic>
    </p:spTree>
    <p:extLst>
      <p:ext uri="{BB962C8B-B14F-4D97-AF65-F5344CB8AC3E}">
        <p14:creationId xmlns:p14="http://schemas.microsoft.com/office/powerpoint/2010/main" val="1603947857"/>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EEF0-9368-05AB-1005-44F3A784E72F}"/>
              </a:ext>
            </a:extLst>
          </p:cNvPr>
          <p:cNvSpPr>
            <a:spLocks noGrp="1"/>
          </p:cNvSpPr>
          <p:nvPr>
            <p:ph type="title"/>
          </p:nvPr>
        </p:nvSpPr>
        <p:spPr>
          <a:xfrm>
            <a:off x="843456" y="5184357"/>
            <a:ext cx="10505088" cy="1485321"/>
          </a:xfrm>
        </p:spPr>
        <p:txBody>
          <a:bodyPr anchor="b" anchorCtr="0" bIns="45714" lIns="91428" rIns="91428" rtlCol="0" spcFirstLastPara="1" tIns="45714" vert="horz" wrap="square">
            <a:normAutofit/>
          </a:bodyPr>
          <a:lstStyle/>
          <a:p>
            <a:pPr algn="ctr"/>
            <a:r>
              <a:rPr b="1" dirty="0" lang="en-US" sz="5199">
                <a:latin charset="-79" panose="02000503000000020003" pitchFamily="2" typeface="Didot"/>
                <a:cs charset="-79" panose="02000503000000020003" pitchFamily="2" typeface="Didot"/>
              </a:rPr>
              <a:t>Trauma Fear Responses</a:t>
            </a:r>
          </a:p>
        </p:txBody>
      </p:sp>
      <p:pic>
        <p:nvPicPr>
          <p:cNvPr descr="A person pointing at the camera&#10;&#10;Description automatically generated" id="13" name="Picture 12">
            <a:extLst>
              <a:ext uri="{FF2B5EF4-FFF2-40B4-BE49-F238E27FC236}">
                <a16:creationId xmlns:a16="http://schemas.microsoft.com/office/drawing/2014/main" id="{F82923D8-8658-E8D9-9F26-5513069FCBC0}"/>
              </a:ext>
            </a:extLst>
          </p:cNvPr>
          <p:cNvPicPr>
            <a:picLocks noChangeAspect="1"/>
          </p:cNvPicPr>
          <p:nvPr/>
        </p:nvPicPr>
        <p:blipFill rotWithShape="1">
          <a:blip r:embed="rId2"/>
          <a:srcRect b="89" l="71" r="55" t="2"/>
          <a:stretch/>
        </p:blipFill>
        <p:spPr>
          <a:xfrm>
            <a:off x="185328" y="188322"/>
            <a:ext cx="2255168" cy="2077951"/>
          </a:xfrm>
          <a:prstGeom prst="rect">
            <a:avLst/>
          </a:prstGeom>
        </p:spPr>
      </p:pic>
      <p:pic>
        <p:nvPicPr>
          <p:cNvPr descr="A person walking into a door&#10;&#10;Description automatically generated" id="11" name="Picture 10">
            <a:extLst>
              <a:ext uri="{FF2B5EF4-FFF2-40B4-BE49-F238E27FC236}">
                <a16:creationId xmlns:a16="http://schemas.microsoft.com/office/drawing/2014/main" id="{42DE9C59-E636-0D9C-2003-2874BD684002}"/>
              </a:ext>
            </a:extLst>
          </p:cNvPr>
          <p:cNvPicPr>
            <a:picLocks noChangeAspect="1"/>
          </p:cNvPicPr>
          <p:nvPr/>
        </p:nvPicPr>
        <p:blipFill rotWithShape="1">
          <a:blip r:embed="rId3"/>
          <a:srcRect b="89" l="48" r="78" t="2"/>
          <a:stretch/>
        </p:blipFill>
        <p:spPr>
          <a:xfrm>
            <a:off x="2576154" y="188322"/>
            <a:ext cx="2255168" cy="2077951"/>
          </a:xfrm>
          <a:prstGeom prst="rect">
            <a:avLst/>
          </a:prstGeom>
        </p:spPr>
      </p:pic>
      <p:pic>
        <p:nvPicPr>
          <p:cNvPr descr="A person covering her mouth with her hand&#10;&#10;Description automatically generated" id="9" name="Picture 8">
            <a:extLst>
              <a:ext uri="{FF2B5EF4-FFF2-40B4-BE49-F238E27FC236}">
                <a16:creationId xmlns:a16="http://schemas.microsoft.com/office/drawing/2014/main" id="{F5F3F65A-03F1-66B5-CBB4-1FE401B75C6E}"/>
              </a:ext>
            </a:extLst>
          </p:cNvPr>
          <p:cNvPicPr>
            <a:picLocks noChangeAspect="1"/>
          </p:cNvPicPr>
          <p:nvPr/>
        </p:nvPicPr>
        <p:blipFill rotWithShape="1">
          <a:blip r:embed="rId4"/>
          <a:srcRect b="106" l="116" r="10" t="123"/>
          <a:stretch/>
        </p:blipFill>
        <p:spPr>
          <a:xfrm>
            <a:off x="4966891" y="183637"/>
            <a:ext cx="2255168" cy="2077951"/>
          </a:xfrm>
          <a:prstGeom prst="rect">
            <a:avLst/>
          </a:prstGeom>
        </p:spPr>
      </p:pic>
      <p:pic>
        <p:nvPicPr>
          <p:cNvPr descr="A person consoling a person on a couch&#10;&#10;Description automatically generated" id="7" name="Picture 6">
            <a:extLst>
              <a:ext uri="{FF2B5EF4-FFF2-40B4-BE49-F238E27FC236}">
                <a16:creationId xmlns:a16="http://schemas.microsoft.com/office/drawing/2014/main" id="{D29D7B00-EA83-C706-B38A-CC2655897E6D}"/>
              </a:ext>
            </a:extLst>
          </p:cNvPr>
          <p:cNvPicPr>
            <a:picLocks noChangeAspect="1"/>
          </p:cNvPicPr>
          <p:nvPr/>
        </p:nvPicPr>
        <p:blipFill rotWithShape="1">
          <a:blip r:embed="rId5"/>
          <a:srcRect b="89" l="127" r="128" t="2"/>
          <a:stretch/>
        </p:blipFill>
        <p:spPr>
          <a:xfrm>
            <a:off x="7357807" y="188322"/>
            <a:ext cx="2255168" cy="2077951"/>
          </a:xfrm>
          <a:prstGeom prst="rect">
            <a:avLst/>
          </a:prstGeom>
        </p:spPr>
      </p:pic>
      <p:pic>
        <p:nvPicPr>
          <p:cNvPr descr="A child lying on the ground with her hand on her face&#10;&#10;Description automatically generated" id="5" name="Picture 4">
            <a:extLst>
              <a:ext uri="{FF2B5EF4-FFF2-40B4-BE49-F238E27FC236}">
                <a16:creationId xmlns:a16="http://schemas.microsoft.com/office/drawing/2014/main" id="{EB8A6928-31FF-4A42-E86B-61C6918719E1}"/>
              </a:ext>
            </a:extLst>
          </p:cNvPr>
          <p:cNvPicPr>
            <a:picLocks noChangeAspect="1"/>
          </p:cNvPicPr>
          <p:nvPr/>
        </p:nvPicPr>
        <p:blipFill rotWithShape="1">
          <a:blip r:embed="rId6"/>
          <a:srcRect b="89" l="99" r="26" t="2"/>
          <a:stretch/>
        </p:blipFill>
        <p:spPr>
          <a:xfrm>
            <a:off x="9748634" y="188322"/>
            <a:ext cx="2255168" cy="2077951"/>
          </a:xfrm>
          <a:prstGeom prst="rect">
            <a:avLst/>
          </a:prstGeom>
        </p:spPr>
      </p:pic>
      <p:sp>
        <p:nvSpPr>
          <p:cNvPr id="16" name="TextBox 15">
            <a:extLst>
              <a:ext uri="{FF2B5EF4-FFF2-40B4-BE49-F238E27FC236}">
                <a16:creationId xmlns:a16="http://schemas.microsoft.com/office/drawing/2014/main" id="{A724D49C-6E36-DF6A-4E12-F896FFE7DD3F}"/>
              </a:ext>
            </a:extLst>
          </p:cNvPr>
          <p:cNvSpPr txBox="1"/>
          <p:nvPr/>
        </p:nvSpPr>
        <p:spPr>
          <a:xfrm>
            <a:off x="185328" y="2693528"/>
            <a:ext cx="2255168" cy="1477328"/>
          </a:xfrm>
          <a:prstGeom prst="rect">
            <a:avLst/>
          </a:prstGeom>
          <a:noFill/>
        </p:spPr>
        <p:txBody>
          <a:bodyPr rtlCol="0" wrap="square">
            <a:spAutoFit/>
          </a:bodyPr>
          <a:lstStyle/>
          <a:p>
            <a:r>
              <a:rPr dirty="0" lang="en-US" sz="1800">
                <a:solidFill>
                  <a:schemeClr val="accent3"/>
                </a:solidFill>
                <a:latin charset="0" panose="020F0502020204030204" pitchFamily="34" typeface="Calibri"/>
                <a:cs charset="0" panose="020F0502020204030204" pitchFamily="34" typeface="Calibri"/>
              </a:rPr>
              <a:t>Fight</a:t>
            </a:r>
          </a:p>
          <a:p>
            <a:endParaRPr dirty="0" lang="en-US" sz="1800">
              <a:latin charset="0" panose="020F0502020204030204" pitchFamily="34" typeface="Calibri"/>
              <a:cs charset="0" panose="020F0502020204030204" pitchFamily="34" typeface="Calibri"/>
            </a:endParaRP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Expressing anger</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Yelling</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Lashing out</a:t>
            </a:r>
          </a:p>
        </p:txBody>
      </p:sp>
      <p:sp>
        <p:nvSpPr>
          <p:cNvPr id="17" name="TextBox 16">
            <a:extLst>
              <a:ext uri="{FF2B5EF4-FFF2-40B4-BE49-F238E27FC236}">
                <a16:creationId xmlns:a16="http://schemas.microsoft.com/office/drawing/2014/main" id="{0EBC8BAF-E54B-F7A0-07CF-A5F6951522AD}"/>
              </a:ext>
            </a:extLst>
          </p:cNvPr>
          <p:cNvSpPr txBox="1"/>
          <p:nvPr/>
        </p:nvSpPr>
        <p:spPr>
          <a:xfrm>
            <a:off x="2576020" y="2676527"/>
            <a:ext cx="2255168" cy="1754326"/>
          </a:xfrm>
          <a:prstGeom prst="rect">
            <a:avLst/>
          </a:prstGeom>
          <a:noFill/>
        </p:spPr>
        <p:txBody>
          <a:bodyPr rtlCol="0" wrap="square">
            <a:spAutoFit/>
          </a:bodyPr>
          <a:lstStyle/>
          <a:p>
            <a:r>
              <a:rPr dirty="0" lang="en-US" sz="1800">
                <a:solidFill>
                  <a:schemeClr val="accent3"/>
                </a:solidFill>
                <a:latin charset="0" panose="020F0502020204030204" pitchFamily="34" typeface="Calibri"/>
                <a:cs charset="0" panose="020F0502020204030204" pitchFamily="34" typeface="Calibri"/>
              </a:rPr>
              <a:t>Flight</a:t>
            </a:r>
          </a:p>
          <a:p>
            <a:endParaRPr dirty="0" lang="en-US" sz="1800">
              <a:latin charset="0" panose="020F0502020204030204" pitchFamily="34" typeface="Calibri"/>
              <a:cs charset="0" panose="020F0502020204030204" pitchFamily="34" typeface="Calibri"/>
            </a:endParaRP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Avoiding</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Fidgeting</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Pacing</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Panicking</a:t>
            </a:r>
          </a:p>
        </p:txBody>
      </p:sp>
      <p:sp>
        <p:nvSpPr>
          <p:cNvPr id="19" name="TextBox 18">
            <a:extLst>
              <a:ext uri="{FF2B5EF4-FFF2-40B4-BE49-F238E27FC236}">
                <a16:creationId xmlns:a16="http://schemas.microsoft.com/office/drawing/2014/main" id="{00CB0513-D3E1-6DB6-C787-C442C2A605EB}"/>
              </a:ext>
            </a:extLst>
          </p:cNvPr>
          <p:cNvSpPr txBox="1"/>
          <p:nvPr/>
        </p:nvSpPr>
        <p:spPr>
          <a:xfrm>
            <a:off x="4966891" y="2693528"/>
            <a:ext cx="2255168" cy="2308324"/>
          </a:xfrm>
          <a:prstGeom prst="rect">
            <a:avLst/>
          </a:prstGeom>
          <a:noFill/>
        </p:spPr>
        <p:txBody>
          <a:bodyPr rtlCol="0" wrap="square">
            <a:spAutoFit/>
          </a:bodyPr>
          <a:lstStyle/>
          <a:p>
            <a:r>
              <a:rPr dirty="0" lang="en-US" sz="1800">
                <a:solidFill>
                  <a:schemeClr val="accent3"/>
                </a:solidFill>
                <a:latin charset="0" panose="020F0502020204030204" pitchFamily="34" typeface="Calibri"/>
                <a:cs charset="0" panose="020F0502020204030204" pitchFamily="34" typeface="Calibri"/>
              </a:rPr>
              <a:t>Freeze</a:t>
            </a:r>
          </a:p>
          <a:p>
            <a:endParaRPr dirty="0" lang="en-US" sz="1800">
              <a:latin charset="0" panose="020F0502020204030204" pitchFamily="34" typeface="Calibri"/>
              <a:cs charset="0" panose="020F0502020204030204" pitchFamily="34" typeface="Calibri"/>
            </a:endParaRP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Shutting down</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Holding breath</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Struggling with speech</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Tensing up muscles</a:t>
            </a:r>
          </a:p>
        </p:txBody>
      </p:sp>
      <p:sp>
        <p:nvSpPr>
          <p:cNvPr id="20" name="TextBox 19">
            <a:extLst>
              <a:ext uri="{FF2B5EF4-FFF2-40B4-BE49-F238E27FC236}">
                <a16:creationId xmlns:a16="http://schemas.microsoft.com/office/drawing/2014/main" id="{92DF82D1-D2EC-AF16-91E4-8E4CE78C6016}"/>
              </a:ext>
            </a:extLst>
          </p:cNvPr>
          <p:cNvSpPr txBox="1"/>
          <p:nvPr/>
        </p:nvSpPr>
        <p:spPr>
          <a:xfrm>
            <a:off x="7425636" y="2693528"/>
            <a:ext cx="2255168" cy="2308324"/>
          </a:xfrm>
          <a:prstGeom prst="rect">
            <a:avLst/>
          </a:prstGeom>
          <a:noFill/>
        </p:spPr>
        <p:txBody>
          <a:bodyPr rtlCol="0" wrap="square">
            <a:spAutoFit/>
          </a:bodyPr>
          <a:lstStyle/>
          <a:p>
            <a:r>
              <a:rPr dirty="0" lang="en-US" sz="1800">
                <a:solidFill>
                  <a:schemeClr val="accent3"/>
                </a:solidFill>
                <a:latin charset="0" panose="020F0502020204030204" pitchFamily="34" typeface="Calibri"/>
                <a:cs charset="0" panose="020F0502020204030204" pitchFamily="34" typeface="Calibri"/>
              </a:rPr>
              <a:t>Fawn</a:t>
            </a:r>
          </a:p>
          <a:p>
            <a:endParaRPr dirty="0" lang="en-US" sz="1800">
              <a:latin charset="0" panose="020F0502020204030204" pitchFamily="34" typeface="Calibri"/>
              <a:cs charset="0" panose="020F0502020204030204" pitchFamily="34" typeface="Calibri"/>
            </a:endParaRP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Struggling with saying “no”</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People pleasing</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Putting others’ needs before your own</a:t>
            </a:r>
          </a:p>
        </p:txBody>
      </p:sp>
      <p:sp>
        <p:nvSpPr>
          <p:cNvPr id="21" name="TextBox 20">
            <a:extLst>
              <a:ext uri="{FF2B5EF4-FFF2-40B4-BE49-F238E27FC236}">
                <a16:creationId xmlns:a16="http://schemas.microsoft.com/office/drawing/2014/main" id="{4841B695-12B0-ED21-4798-4BDE8FB86E3A}"/>
              </a:ext>
            </a:extLst>
          </p:cNvPr>
          <p:cNvSpPr txBox="1"/>
          <p:nvPr/>
        </p:nvSpPr>
        <p:spPr>
          <a:xfrm>
            <a:off x="9816463" y="2697547"/>
            <a:ext cx="2255168" cy="1754326"/>
          </a:xfrm>
          <a:prstGeom prst="rect">
            <a:avLst/>
          </a:prstGeom>
          <a:noFill/>
        </p:spPr>
        <p:txBody>
          <a:bodyPr rtlCol="0" wrap="square">
            <a:spAutoFit/>
          </a:bodyPr>
          <a:lstStyle/>
          <a:p>
            <a:r>
              <a:rPr dirty="0" lang="en-US" sz="1800">
                <a:solidFill>
                  <a:schemeClr val="accent3"/>
                </a:solidFill>
                <a:latin charset="0" panose="020F0502020204030204" pitchFamily="34" typeface="Calibri"/>
                <a:cs charset="0" panose="020F0502020204030204" pitchFamily="34" typeface="Calibri"/>
              </a:rPr>
              <a:t>Faint</a:t>
            </a:r>
          </a:p>
          <a:p>
            <a:endParaRPr dirty="0" lang="en-US" sz="1800">
              <a:latin charset="0" panose="020F0502020204030204" pitchFamily="34" typeface="Calibri"/>
              <a:cs charset="0" panose="020F0502020204030204" pitchFamily="34" typeface="Calibri"/>
            </a:endParaRP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Shutting down</a:t>
            </a:r>
          </a:p>
          <a:p>
            <a:pPr indent="-285693" marL="285693">
              <a:buFont charset="0" panose="020B0604020202020204" pitchFamily="34" typeface="Arial"/>
              <a:buChar char="•"/>
            </a:pPr>
            <a:r>
              <a:rPr dirty="0" lang="en-US" sz="1800">
                <a:latin charset="0" panose="020F0502020204030204" pitchFamily="34" typeface="Calibri"/>
                <a:cs charset="0" panose="020F0502020204030204" pitchFamily="34" typeface="Calibri"/>
              </a:rPr>
              <a:t>Loosening up of the muscles</a:t>
            </a:r>
          </a:p>
          <a:p>
            <a:pPr indent="-285693" marL="285693">
              <a:buFont charset="0" panose="020B0604020202020204" pitchFamily="34" typeface="Arial"/>
              <a:buChar char="•"/>
            </a:pPr>
            <a:endParaRPr dirty="0" lang="en-US" sz="1800">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03061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8D39F2-7400-8AC5-E716-2FAEF032F3E0}"/>
              </a:ext>
            </a:extLst>
          </p:cNvPr>
          <p:cNvSpPr txBox="1">
            <a:spLocks/>
          </p:cNvSpPr>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accent3"/>
              </a:buClr>
              <a:buSzPts val="6000"/>
              <a:buFont typeface="Arial"/>
              <a:buNone/>
              <a:defRPr sz="6000" b="1" i="0" u="none" strike="noStrike" cap="none">
                <a:solidFill>
                  <a:schemeClr val="accent3"/>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solidFill>
                  <a:schemeClr val="accent1"/>
                </a:solidFill>
                <a:latin typeface="Didot" panose="02000503000000020003" pitchFamily="2" charset="-79"/>
                <a:cs typeface="Didot" panose="02000503000000020003" pitchFamily="2" charset="-79"/>
              </a:rPr>
              <a:t>Introductions</a:t>
            </a:r>
          </a:p>
        </p:txBody>
      </p:sp>
      <p:sp>
        <p:nvSpPr>
          <p:cNvPr id="9" name="Text Placeholder 7">
            <a:extLst>
              <a:ext uri="{FF2B5EF4-FFF2-40B4-BE49-F238E27FC236}">
                <a16:creationId xmlns:a16="http://schemas.microsoft.com/office/drawing/2014/main" id="{965A1A82-2050-7C20-6837-2C92B764C796}"/>
              </a:ext>
            </a:extLst>
          </p:cNvPr>
          <p:cNvSpPr txBox="1">
            <a:spLocks/>
          </p:cNvSpPr>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r>
              <a:rPr lang="en-US" b="1" dirty="0">
                <a:solidFill>
                  <a:schemeClr val="accent3"/>
                </a:solidFill>
                <a:latin typeface="Calibri" panose="020F0502020204030204" pitchFamily="34" charset="0"/>
                <a:cs typeface="Calibri" panose="020F0502020204030204" pitchFamily="34" charset="0"/>
              </a:rPr>
              <a:t>Who is in the room with us?</a:t>
            </a:r>
          </a:p>
        </p:txBody>
      </p:sp>
    </p:spTree>
    <p:extLst>
      <p:ext uri="{BB962C8B-B14F-4D97-AF65-F5344CB8AC3E}">
        <p14:creationId xmlns:p14="http://schemas.microsoft.com/office/powerpoint/2010/main" val="233637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699203" y="272717"/>
            <a:ext cx="6869012" cy="913856"/>
          </a:xfrm>
          <a:prstGeom prst="rect">
            <a:avLst/>
          </a:prstGeom>
        </p:spPr>
        <p:txBody>
          <a:bodyPr spcFirstLastPara="1" vert="horz" wrap="square" lIns="91428" tIns="45714" rIns="91428" bIns="45714" rtlCol="0" anchor="ctr" anchorCtr="0">
            <a:normAutofit fontScale="90000"/>
          </a:bodyPr>
          <a:lstStyle/>
          <a:p>
            <a:pPr>
              <a:buClr>
                <a:schemeClr val="accent1"/>
              </a:buClr>
              <a:buSzPts val="4400"/>
            </a:pPr>
            <a:r>
              <a:rPr lang="en-US" sz="4799" b="1" dirty="0">
                <a:latin typeface="Didot" panose="02000503000000020003" pitchFamily="2" charset="-79"/>
                <a:cs typeface="Didot" panose="02000503000000020003" pitchFamily="2" charset="-79"/>
              </a:rPr>
              <a:t>Common Effects of PTSD</a:t>
            </a:r>
          </a:p>
        </p:txBody>
      </p:sp>
      <p:graphicFrame>
        <p:nvGraphicFramePr>
          <p:cNvPr id="438" name="Google Shape;438;p40"/>
          <p:cNvGraphicFramePr/>
          <p:nvPr>
            <p:extLst>
              <p:ext uri="{D42A27DB-BD31-4B8C-83A1-F6EECF244321}">
                <p14:modId xmlns:p14="http://schemas.microsoft.com/office/powerpoint/2010/main" val="2290585032"/>
              </p:ext>
            </p:extLst>
          </p:nvPr>
        </p:nvGraphicFramePr>
        <p:xfrm>
          <a:off x="2306836" y="1250277"/>
          <a:ext cx="7417566" cy="4251220"/>
        </p:xfrm>
        <a:graphic>
          <a:graphicData uri="http://schemas.openxmlformats.org/drawingml/2006/table">
            <a:tbl>
              <a:tblPr>
                <a:tableStyleId>{69012ECD-51FC-41F1-AA8D-1B2483CD663E}</a:tableStyleId>
              </a:tblPr>
              <a:tblGrid>
                <a:gridCol w="3051220">
                  <a:extLst>
                    <a:ext uri="{9D8B030D-6E8A-4147-A177-3AD203B41FA5}">
                      <a16:colId xmlns:a16="http://schemas.microsoft.com/office/drawing/2014/main" val="20000"/>
                    </a:ext>
                  </a:extLst>
                </a:gridCol>
                <a:gridCol w="4366346">
                  <a:extLst>
                    <a:ext uri="{9D8B030D-6E8A-4147-A177-3AD203B41FA5}">
                      <a16:colId xmlns:a16="http://schemas.microsoft.com/office/drawing/2014/main" val="20001"/>
                    </a:ext>
                  </a:extLst>
                </a:gridCol>
              </a:tblGrid>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Expressions of anger</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Flashbacks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Irritability</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Nightmares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Sleeplessness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Difficulty concentrating</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Feelings of grief or sadness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Hard time making decisions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Difficulty feeling happy</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Dissociation/spacing or zoning out</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Fatigue, exhaustion</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Memory problems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Lowered immune response</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Headaches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Easily startled</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Over protectiveness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Feelings of guilt</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Social Withdrawal</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5083">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Feelings of helplessness</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000" b="0" i="0" u="none" strike="noStrike" cap="none" spc="0" dirty="0">
                          <a:solidFill>
                            <a:schemeClr val="tx1"/>
                          </a:solidFill>
                          <a:latin typeface="Calibri" panose="020F0502020204030204" pitchFamily="34" charset="0"/>
                        </a:rPr>
                        <a:t>Alcohol/Drug use</a:t>
                      </a:r>
                      <a:endParaRPr sz="2000" b="0" i="0" cap="none" spc="0" dirty="0">
                        <a:solidFill>
                          <a:schemeClr val="tx1"/>
                        </a:solidFill>
                        <a:latin typeface="Calibri" panose="020F0502020204030204" pitchFamily="34" charset="0"/>
                        <a:ea typeface="Arial"/>
                        <a:cs typeface="Calibri" panose="020F0502020204030204" pitchFamily="34" charset="0"/>
                        <a:sym typeface="Arial"/>
                      </a:endParaRPr>
                    </a:p>
                  </a:txBody>
                  <a:tcPr marL="90510" marR="90510" marT="45255" marB="75067">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 name="Content Placeholder 2">
            <a:extLst>
              <a:ext uri="{FF2B5EF4-FFF2-40B4-BE49-F238E27FC236}">
                <a16:creationId xmlns:a16="http://schemas.microsoft.com/office/drawing/2014/main" id="{17100D8F-8CF2-6D47-BC3C-D3DEBA29B282}"/>
              </a:ext>
            </a:extLst>
          </p:cNvPr>
          <p:cNvSpPr>
            <a:spLocks noGrp="1"/>
          </p:cNvSpPr>
          <p:nvPr>
            <p:ph idx="1"/>
          </p:nvPr>
        </p:nvSpPr>
        <p:spPr>
          <a:xfrm>
            <a:off x="838885" y="5784255"/>
            <a:ext cx="10514231" cy="815869"/>
          </a:xfrm>
        </p:spPr>
        <p:txBody>
          <a:bodyPr>
            <a:normAutofit fontScale="92500" lnSpcReduction="20000"/>
          </a:bodyPr>
          <a:lstStyle/>
          <a:p>
            <a:pPr marL="0" indent="0" algn="ctr">
              <a:buNone/>
            </a:pPr>
            <a:r>
              <a:rPr lang="en-US" b="1" dirty="0">
                <a:solidFill>
                  <a:schemeClr val="accent3"/>
                </a:solidFill>
              </a:rPr>
              <a:t>Big behaviors are not caused by bad character, it’s caused by actual changes in the brain.</a:t>
            </a:r>
          </a:p>
        </p:txBody>
      </p:sp>
    </p:spTree>
    <p:extLst>
      <p:ext uri="{BB962C8B-B14F-4D97-AF65-F5344CB8AC3E}">
        <p14:creationId xmlns:p14="http://schemas.microsoft.com/office/powerpoint/2010/main" val="264378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6A4A53-205B-D91B-CC55-753BF1177754}"/>
              </a:ext>
            </a:extLst>
          </p:cNvPr>
          <p:cNvGrpSpPr/>
          <p:nvPr/>
        </p:nvGrpSpPr>
        <p:grpSpPr>
          <a:xfrm>
            <a:off x="840168" y="1326667"/>
            <a:ext cx="4204666" cy="4204666"/>
            <a:chOff x="2567" y="110296"/>
            <a:chExt cx="8410426" cy="8410426"/>
          </a:xfrm>
        </p:grpSpPr>
        <p:sp>
          <p:nvSpPr>
            <p:cNvPr id="9" name="Oval 8">
              <a:extLst>
                <a:ext uri="{FF2B5EF4-FFF2-40B4-BE49-F238E27FC236}">
                  <a16:creationId xmlns:a16="http://schemas.microsoft.com/office/drawing/2014/main" id="{9AA3890F-7C50-D2B6-0DE1-2D902624015D}"/>
                </a:ext>
              </a:extLst>
            </p:cNvPr>
            <p:cNvSpPr/>
            <p:nvPr/>
          </p:nvSpPr>
          <p:spPr>
            <a:xfrm>
              <a:off x="2567" y="110296"/>
              <a:ext cx="8410426" cy="8410426"/>
            </a:xfrm>
            <a:prstGeom prst="ellipse">
              <a:avLst/>
            </a:prstGeom>
            <a:solidFill>
              <a:srgbClr val="804571"/>
            </a:solidFill>
            <a:ln>
              <a:solidFill>
                <a:srgbClr val="80457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700" dirty="0">
                <a:latin typeface="Calibri" panose="020F0502020204030204" pitchFamily="34" charset="0"/>
              </a:endParaRPr>
            </a:p>
          </p:txBody>
        </p:sp>
        <p:sp>
          <p:nvSpPr>
            <p:cNvPr id="10" name="Oval 4">
              <a:extLst>
                <a:ext uri="{FF2B5EF4-FFF2-40B4-BE49-F238E27FC236}">
                  <a16:creationId xmlns:a16="http://schemas.microsoft.com/office/drawing/2014/main" id="{74F4C980-34E2-070D-E5F1-6AA922B1FCEF}"/>
                </a:ext>
              </a:extLst>
            </p:cNvPr>
            <p:cNvSpPr txBox="1"/>
            <p:nvPr/>
          </p:nvSpPr>
          <p:spPr>
            <a:xfrm>
              <a:off x="1234245" y="1341974"/>
              <a:ext cx="5947070" cy="5947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0" tIns="41270" rIns="41270" bIns="41270" numCol="1" spcCol="1270" anchor="ctr" anchorCtr="0">
              <a:noAutofit/>
            </a:bodyPr>
            <a:lstStyle/>
            <a:p>
              <a:pPr algn="ctr" defTabSz="1444336">
                <a:lnSpc>
                  <a:spcPct val="90000"/>
                </a:lnSpc>
                <a:spcBef>
                  <a:spcPct val="0"/>
                </a:spcBef>
                <a:spcAft>
                  <a:spcPct val="35000"/>
                </a:spcAft>
              </a:pPr>
              <a:r>
                <a:rPr lang="en-US" sz="3249" kern="1200" dirty="0">
                  <a:latin typeface="Calibri" panose="020F0502020204030204" pitchFamily="34" charset="0"/>
                </a:rPr>
                <a:t>It’s not: WHY ARE YOU DOING THIS??</a:t>
              </a:r>
            </a:p>
          </p:txBody>
        </p:sp>
      </p:grpSp>
      <p:sp>
        <p:nvSpPr>
          <p:cNvPr id="5" name="Triangle 4">
            <a:extLst>
              <a:ext uri="{FF2B5EF4-FFF2-40B4-BE49-F238E27FC236}">
                <a16:creationId xmlns:a16="http://schemas.microsoft.com/office/drawing/2014/main" id="{400EC1B9-2138-253F-91E2-DAB563D82A53}"/>
              </a:ext>
            </a:extLst>
          </p:cNvPr>
          <p:cNvSpPr/>
          <p:nvPr/>
        </p:nvSpPr>
        <p:spPr>
          <a:xfrm rot="5400000">
            <a:off x="5391719" y="2871882"/>
            <a:ext cx="1471633" cy="1114236"/>
          </a:xfrm>
          <a:prstGeom prst="triangle">
            <a:avLst/>
          </a:prstGeom>
          <a:solidFill>
            <a:srgbClr val="804571"/>
          </a:solidFill>
          <a:ln>
            <a:solidFill>
              <a:srgbClr val="804571"/>
            </a:solidFill>
          </a:ln>
        </p:spPr>
        <p:style>
          <a:lnRef idx="0">
            <a:scrgbClr r="0" g="0" b="0"/>
          </a:lnRef>
          <a:fillRef idx="1">
            <a:scrgbClr r="0" g="0" b="0"/>
          </a:fillRef>
          <a:effectRef idx="0">
            <a:schemeClr val="accent5">
              <a:tint val="60000"/>
              <a:hueOff val="0"/>
              <a:satOff val="0"/>
              <a:lumOff val="0"/>
              <a:alphaOff val="0"/>
            </a:schemeClr>
          </a:effectRef>
          <a:fontRef idx="minor">
            <a:schemeClr val="lt1"/>
          </a:fontRef>
        </p:style>
        <p:txBody>
          <a:bodyPr/>
          <a:lstStyle/>
          <a:p>
            <a:endParaRPr lang="en-US" sz="700" dirty="0">
              <a:latin typeface="Calibri" panose="020F0502020204030204" pitchFamily="34" charset="0"/>
            </a:endParaRPr>
          </a:p>
        </p:txBody>
      </p:sp>
      <p:grpSp>
        <p:nvGrpSpPr>
          <p:cNvPr id="6" name="Group 5">
            <a:extLst>
              <a:ext uri="{FF2B5EF4-FFF2-40B4-BE49-F238E27FC236}">
                <a16:creationId xmlns:a16="http://schemas.microsoft.com/office/drawing/2014/main" id="{F48450AD-0EB8-D658-3C35-25E69D39AAAC}"/>
              </a:ext>
            </a:extLst>
          </p:cNvPr>
          <p:cNvGrpSpPr/>
          <p:nvPr/>
        </p:nvGrpSpPr>
        <p:grpSpPr>
          <a:xfrm>
            <a:off x="7147166" y="1326667"/>
            <a:ext cx="4204666" cy="4204666"/>
            <a:chOff x="12618206" y="110296"/>
            <a:chExt cx="8410426" cy="8410426"/>
          </a:xfrm>
        </p:grpSpPr>
        <p:sp>
          <p:nvSpPr>
            <p:cNvPr id="7" name="Oval 6">
              <a:extLst>
                <a:ext uri="{FF2B5EF4-FFF2-40B4-BE49-F238E27FC236}">
                  <a16:creationId xmlns:a16="http://schemas.microsoft.com/office/drawing/2014/main" id="{A30D38EB-6E02-0D3B-806E-FBDA8B7012DB}"/>
                </a:ext>
              </a:extLst>
            </p:cNvPr>
            <p:cNvSpPr/>
            <p:nvPr/>
          </p:nvSpPr>
          <p:spPr>
            <a:xfrm>
              <a:off x="12618206" y="110296"/>
              <a:ext cx="8410426" cy="8410426"/>
            </a:xfrm>
            <a:prstGeom prst="ellipse">
              <a:avLst/>
            </a:prstGeom>
            <a:solidFill>
              <a:srgbClr val="804571"/>
            </a:solidFill>
            <a:ln>
              <a:solidFill>
                <a:srgbClr val="80457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700" dirty="0">
                <a:latin typeface="Calibri" panose="020F0502020204030204" pitchFamily="34" charset="0"/>
              </a:endParaRPr>
            </a:p>
          </p:txBody>
        </p:sp>
        <p:sp>
          <p:nvSpPr>
            <p:cNvPr id="8" name="Oval 7">
              <a:extLst>
                <a:ext uri="{FF2B5EF4-FFF2-40B4-BE49-F238E27FC236}">
                  <a16:creationId xmlns:a16="http://schemas.microsoft.com/office/drawing/2014/main" id="{2992177E-9717-B364-75C5-99E8F32E8062}"/>
                </a:ext>
              </a:extLst>
            </p:cNvPr>
            <p:cNvSpPr txBox="1"/>
            <p:nvPr/>
          </p:nvSpPr>
          <p:spPr>
            <a:xfrm>
              <a:off x="13849884" y="1341974"/>
              <a:ext cx="5947070" cy="5947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0" tIns="41270" rIns="41270" bIns="41270" numCol="1" spcCol="1270" anchor="ctr" anchorCtr="0">
              <a:noAutofit/>
            </a:bodyPr>
            <a:lstStyle/>
            <a:p>
              <a:pPr algn="ctr" defTabSz="1444336">
                <a:lnSpc>
                  <a:spcPct val="90000"/>
                </a:lnSpc>
                <a:spcBef>
                  <a:spcPct val="0"/>
                </a:spcBef>
                <a:spcAft>
                  <a:spcPct val="35000"/>
                </a:spcAft>
              </a:pPr>
              <a:r>
                <a:rPr lang="en-US" sz="3249" kern="1200" dirty="0">
                  <a:latin typeface="Calibri" panose="020F0502020204030204" pitchFamily="34" charset="0"/>
                </a:rPr>
                <a:t>It’s: What happened to you in the past to cause you to react this way?</a:t>
              </a:r>
            </a:p>
          </p:txBody>
        </p:sp>
      </p:grpSp>
    </p:spTree>
    <p:extLst>
      <p:ext uri="{BB962C8B-B14F-4D97-AF65-F5344CB8AC3E}">
        <p14:creationId xmlns:p14="http://schemas.microsoft.com/office/powerpoint/2010/main" val="3904344411"/>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Logo, company name&#10;&#10;Description automatically generated" id="4" name="Picture 4">
            <a:extLst>
              <a:ext uri="{FF2B5EF4-FFF2-40B4-BE49-F238E27FC236}">
                <a16:creationId xmlns:a16="http://schemas.microsoft.com/office/drawing/2014/main" id="{917CBC90-3A3B-EA38-D629-6831071F2417}"/>
              </a:ext>
            </a:extLst>
          </p:cNvPr>
          <p:cNvPicPr>
            <a:picLocks noChangeAspect="1"/>
          </p:cNvPicPr>
          <p:nvPr/>
        </p:nvPicPr>
        <p:blipFill rotWithShape="1">
          <a:blip r:embed="rId3">
            <a:alphaModFix amt="0"/>
          </a:blip>
          <a:srcRect b="-11022" l="-31219" r="-31319" t="-11022"/>
          <a:stretch/>
        </p:blipFill>
        <p:spPr>
          <a:xfrm>
            <a:off x="0" y="1"/>
            <a:ext cx="12199695" cy="6872340"/>
          </a:xfrm>
          <a:prstGeom prst="rect">
            <a:avLst/>
          </a:prstGeom>
          <a:solidFill>
            <a:schemeClr val="tx1"/>
          </a:solidFill>
        </p:spPr>
      </p:pic>
      <p:pic>
        <p:nvPicPr>
          <p:cNvPr descr="Chart&#10;&#10;Description automatically generated" id="2" name="Picture 5">
            <a:extLst>
              <a:ext uri="{FF2B5EF4-FFF2-40B4-BE49-F238E27FC236}">
                <a16:creationId xmlns:a16="http://schemas.microsoft.com/office/drawing/2014/main" id="{062DA595-5170-274B-BEA8-E82ACBFD83E4}"/>
              </a:ext>
            </a:extLst>
          </p:cNvPr>
          <p:cNvPicPr>
            <a:picLocks noChangeAspect="1"/>
          </p:cNvPicPr>
          <p:nvPr/>
        </p:nvPicPr>
        <p:blipFill rotWithShape="1">
          <a:blip r:embed="rId4">
            <a:alphaModFix amt="0"/>
          </a:blip>
          <a:srcRect b="-510" l="-85" r="126" t="-451"/>
          <a:stretch/>
        </p:blipFill>
        <p:spPr>
          <a:xfrm>
            <a:off x="2116179" y="1732411"/>
            <a:ext cx="7959641" cy="3407520"/>
          </a:xfrm>
          <a:prstGeom prst="rect">
            <a:avLst/>
          </a:prstGeom>
        </p:spPr>
      </p:pic>
      <p:pic>
        <p:nvPicPr>
          <p:cNvPr id="3" name="Picture 2">
            <a:extLst>
              <a:ext uri="{FF2B5EF4-FFF2-40B4-BE49-F238E27FC236}">
                <a16:creationId xmlns:a16="http://schemas.microsoft.com/office/drawing/2014/main" id="{B50E420A-29E4-B787-F6F6-41C6CA868DF9}"/>
              </a:ext>
            </a:extLst>
          </p:cNvPr>
          <p:cNvPicPr>
            <a:picLocks noChangeAspect="1"/>
          </p:cNvPicPr>
          <p:nvPr/>
        </p:nvPicPr>
        <p:blipFill>
          <a:blip r:embed="rId5">
            <a:alphaModFix amt="0"/>
          </a:blip>
          <a:stretch>
            <a:fillRect/>
          </a:stretch>
        </p:blipFill>
        <p:spPr>
          <a:xfrm>
            <a:off x="2606796" y="645836"/>
            <a:ext cx="7037219" cy="5932471"/>
          </a:xfrm>
          <a:prstGeom prst="rect">
            <a:avLst/>
          </a:prstGeom>
        </p:spPr>
      </p:pic>
      <p:pic>
        <p:nvPicPr>
          <p:cNvPr descr="Shape&#10;&#10;Description automatically generated with low confidence" id="8" name="Picture 7">
            <a:extLst>
              <a:ext uri="{FF2B5EF4-FFF2-40B4-BE49-F238E27FC236}">
                <a16:creationId xmlns:a16="http://schemas.microsoft.com/office/drawing/2014/main" id="{AF522763-0191-D7C3-2692-B5EEBC5231A2}"/>
              </a:ext>
            </a:extLst>
          </p:cNvPr>
          <p:cNvPicPr>
            <a:picLocks noChangeAspect="1"/>
          </p:cNvPicPr>
          <p:nvPr/>
        </p:nvPicPr>
        <p:blipFill>
          <a:blip r:embed="rId6">
            <a:lum bright="70000" contrast="-70000"/>
          </a:blip>
          <a:stretch>
            <a:fillRect/>
          </a:stretch>
        </p:blipFill>
        <p:spPr>
          <a:xfrm>
            <a:off x="4382929" y="1732411"/>
            <a:ext cx="3385446" cy="3385446"/>
          </a:xfrm>
          <a:prstGeom prst="rect">
            <a:avLst/>
          </a:prstGeom>
        </p:spPr>
      </p:pic>
      <p:grpSp>
        <p:nvGrpSpPr>
          <p:cNvPr id="19" name="Group 18">
            <a:extLst>
              <a:ext uri="{FF2B5EF4-FFF2-40B4-BE49-F238E27FC236}">
                <a16:creationId xmlns:a16="http://schemas.microsoft.com/office/drawing/2014/main" id="{66E7CF44-3FEE-CCAF-5E44-27203A92BB6C}"/>
              </a:ext>
            </a:extLst>
          </p:cNvPr>
          <p:cNvGrpSpPr/>
          <p:nvPr/>
        </p:nvGrpSpPr>
        <p:grpSpPr>
          <a:xfrm>
            <a:off x="4340643" y="218788"/>
            <a:ext cx="3525399" cy="1180357"/>
            <a:chOff x="4340643" y="-23586"/>
            <a:chExt cx="3525399" cy="1180357"/>
          </a:xfrm>
        </p:grpSpPr>
        <p:sp>
          <p:nvSpPr>
            <p:cNvPr id="15" name="Rectangle 14">
              <a:extLst>
                <a:ext uri="{FF2B5EF4-FFF2-40B4-BE49-F238E27FC236}">
                  <a16:creationId xmlns:a16="http://schemas.microsoft.com/office/drawing/2014/main" id="{FB67A7FE-EC68-DBB6-45B2-EF882F8FAC41}"/>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0" name="TextBox 9">
              <a:extLst>
                <a:ext uri="{FF2B5EF4-FFF2-40B4-BE49-F238E27FC236}">
                  <a16:creationId xmlns:a16="http://schemas.microsoft.com/office/drawing/2014/main" id="{49E053CD-940A-2EF3-12BD-BAFC170AB803}"/>
                </a:ext>
              </a:extLst>
            </p:cNvPr>
            <p:cNvSpPr txBox="1"/>
            <p:nvPr/>
          </p:nvSpPr>
          <p:spPr>
            <a:xfrm>
              <a:off x="5728169" y="403462"/>
              <a:ext cx="2137873" cy="646331"/>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experience feelings of sadness or hopelessness</a:t>
              </a:r>
            </a:p>
          </p:txBody>
        </p:sp>
        <p:sp>
          <p:nvSpPr>
            <p:cNvPr id="14" name="TextBox 13">
              <a:extLst>
                <a:ext uri="{FF2B5EF4-FFF2-40B4-BE49-F238E27FC236}">
                  <a16:creationId xmlns:a16="http://schemas.microsoft.com/office/drawing/2014/main" id="{A1290150-C9F0-1D2E-1C47-9968AD04F3A1}"/>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60%</a:t>
              </a:r>
            </a:p>
          </p:txBody>
        </p:sp>
        <p:sp>
          <p:nvSpPr>
            <p:cNvPr id="17" name="TextBox 16">
              <a:extLst>
                <a:ext uri="{FF2B5EF4-FFF2-40B4-BE49-F238E27FC236}">
                  <a16:creationId xmlns:a16="http://schemas.microsoft.com/office/drawing/2014/main" id="{0C52CA31-F2BF-7410-4651-D6AC7CBD6131}"/>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DEPRESSION</a:t>
              </a:r>
              <a:endParaRPr dirty="0" lang="en-US" sz="1400">
                <a:latin charset="0" panose="020F0502020204030204" pitchFamily="34" typeface="Calibri"/>
                <a:cs charset="0" panose="020F0502020204030204" pitchFamily="34" typeface="Calibri"/>
              </a:endParaRPr>
            </a:p>
          </p:txBody>
        </p:sp>
      </p:grpSp>
      <p:grpSp>
        <p:nvGrpSpPr>
          <p:cNvPr id="20" name="Group 19">
            <a:extLst>
              <a:ext uri="{FF2B5EF4-FFF2-40B4-BE49-F238E27FC236}">
                <a16:creationId xmlns:a16="http://schemas.microsoft.com/office/drawing/2014/main" id="{653BA74D-2F4D-1739-F571-EA33A0D9E2AA}"/>
              </a:ext>
            </a:extLst>
          </p:cNvPr>
          <p:cNvGrpSpPr/>
          <p:nvPr/>
        </p:nvGrpSpPr>
        <p:grpSpPr>
          <a:xfrm>
            <a:off x="886605" y="218788"/>
            <a:ext cx="3525399" cy="1180357"/>
            <a:chOff x="4340643" y="-23586"/>
            <a:chExt cx="3525399" cy="1180357"/>
          </a:xfrm>
        </p:grpSpPr>
        <p:sp>
          <p:nvSpPr>
            <p:cNvPr id="21" name="Rectangle 20">
              <a:extLst>
                <a:ext uri="{FF2B5EF4-FFF2-40B4-BE49-F238E27FC236}">
                  <a16:creationId xmlns:a16="http://schemas.microsoft.com/office/drawing/2014/main" id="{E64799D0-2C2A-BFDA-7841-786C14DE1C79}"/>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22" name="TextBox 21">
              <a:extLst>
                <a:ext uri="{FF2B5EF4-FFF2-40B4-BE49-F238E27FC236}">
                  <a16:creationId xmlns:a16="http://schemas.microsoft.com/office/drawing/2014/main" id="{B6D8F895-667B-EC20-67B2-72FF372917CC}"/>
                </a:ext>
              </a:extLst>
            </p:cNvPr>
            <p:cNvSpPr txBox="1"/>
            <p:nvPr/>
          </p:nvSpPr>
          <p:spPr>
            <a:xfrm>
              <a:off x="5728169" y="502978"/>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As likely to </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have emphysema</a:t>
              </a:r>
            </a:p>
          </p:txBody>
        </p:sp>
        <p:sp>
          <p:nvSpPr>
            <p:cNvPr id="23" name="TextBox 22">
              <a:extLst>
                <a:ext uri="{FF2B5EF4-FFF2-40B4-BE49-F238E27FC236}">
                  <a16:creationId xmlns:a16="http://schemas.microsoft.com/office/drawing/2014/main" id="{CAC604C4-7952-84D5-59DC-0B9545F99AB6}"/>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2x</a:t>
              </a:r>
            </a:p>
          </p:txBody>
        </p:sp>
        <p:sp>
          <p:nvSpPr>
            <p:cNvPr id="24" name="TextBox 23">
              <a:extLst>
                <a:ext uri="{FF2B5EF4-FFF2-40B4-BE49-F238E27FC236}">
                  <a16:creationId xmlns:a16="http://schemas.microsoft.com/office/drawing/2014/main" id="{86039A62-A60E-7959-4D2C-A4497D59FE25}"/>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EMPHYSEMA</a:t>
              </a:r>
              <a:endParaRPr dirty="0" lang="en-US" sz="1400">
                <a:latin charset="0" panose="020F0502020204030204" pitchFamily="34" typeface="Calibri"/>
                <a:cs charset="0" panose="020F0502020204030204" pitchFamily="34" typeface="Calibri"/>
              </a:endParaRPr>
            </a:p>
          </p:txBody>
        </p:sp>
      </p:grpSp>
      <p:grpSp>
        <p:nvGrpSpPr>
          <p:cNvPr id="25" name="Group 24">
            <a:extLst>
              <a:ext uri="{FF2B5EF4-FFF2-40B4-BE49-F238E27FC236}">
                <a16:creationId xmlns:a16="http://schemas.microsoft.com/office/drawing/2014/main" id="{7C0ADD48-16A8-9DF4-D994-4B0A97952515}"/>
              </a:ext>
            </a:extLst>
          </p:cNvPr>
          <p:cNvGrpSpPr/>
          <p:nvPr/>
        </p:nvGrpSpPr>
        <p:grpSpPr>
          <a:xfrm>
            <a:off x="886605" y="1226867"/>
            <a:ext cx="3525399" cy="1180357"/>
            <a:chOff x="4340643" y="-23586"/>
            <a:chExt cx="3525399" cy="1180357"/>
          </a:xfrm>
        </p:grpSpPr>
        <p:sp>
          <p:nvSpPr>
            <p:cNvPr id="26" name="Rectangle 25">
              <a:extLst>
                <a:ext uri="{FF2B5EF4-FFF2-40B4-BE49-F238E27FC236}">
                  <a16:creationId xmlns:a16="http://schemas.microsoft.com/office/drawing/2014/main" id="{F617F3DD-30D8-4CFB-8E82-E52E977765F7}"/>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27" name="TextBox 26">
              <a:extLst>
                <a:ext uri="{FF2B5EF4-FFF2-40B4-BE49-F238E27FC236}">
                  <a16:creationId xmlns:a16="http://schemas.microsoft.com/office/drawing/2014/main" id="{48E9E0B1-1A14-012E-0C95-31939D915E83}"/>
                </a:ext>
              </a:extLst>
            </p:cNvPr>
            <p:cNvSpPr txBox="1"/>
            <p:nvPr/>
          </p:nvSpPr>
          <p:spPr>
            <a:xfrm>
              <a:off x="5728169" y="525592"/>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As likely to die from liver disease or cirrhosis</a:t>
              </a:r>
            </a:p>
          </p:txBody>
        </p:sp>
        <p:sp>
          <p:nvSpPr>
            <p:cNvPr id="28" name="TextBox 27">
              <a:extLst>
                <a:ext uri="{FF2B5EF4-FFF2-40B4-BE49-F238E27FC236}">
                  <a16:creationId xmlns:a16="http://schemas.microsoft.com/office/drawing/2014/main" id="{05A3EEE3-B086-45BF-EAE8-405CDB68CDCB}"/>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2x</a:t>
              </a:r>
            </a:p>
          </p:txBody>
        </p:sp>
        <p:sp>
          <p:nvSpPr>
            <p:cNvPr id="29" name="TextBox 28">
              <a:extLst>
                <a:ext uri="{FF2B5EF4-FFF2-40B4-BE49-F238E27FC236}">
                  <a16:creationId xmlns:a16="http://schemas.microsoft.com/office/drawing/2014/main" id="{8AA43F0A-D495-F304-B6C8-ECDAD349884A}"/>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LIVER DISEASE</a:t>
              </a:r>
              <a:endParaRPr dirty="0" lang="en-US" sz="1400">
                <a:latin charset="0" panose="020F0502020204030204" pitchFamily="34" typeface="Calibri"/>
                <a:cs charset="0" panose="020F0502020204030204" pitchFamily="34" typeface="Calibri"/>
              </a:endParaRPr>
            </a:p>
          </p:txBody>
        </p:sp>
      </p:grpSp>
      <p:grpSp>
        <p:nvGrpSpPr>
          <p:cNvPr id="30" name="Group 29">
            <a:extLst>
              <a:ext uri="{FF2B5EF4-FFF2-40B4-BE49-F238E27FC236}">
                <a16:creationId xmlns:a16="http://schemas.microsoft.com/office/drawing/2014/main" id="{A392B9CD-B11F-98C4-AC76-925ACE3BD446}"/>
              </a:ext>
            </a:extLst>
          </p:cNvPr>
          <p:cNvGrpSpPr/>
          <p:nvPr/>
        </p:nvGrpSpPr>
        <p:grpSpPr>
          <a:xfrm>
            <a:off x="886605" y="2291885"/>
            <a:ext cx="3525399" cy="1180357"/>
            <a:chOff x="4340643" y="-23586"/>
            <a:chExt cx="3525399" cy="1180357"/>
          </a:xfrm>
        </p:grpSpPr>
        <p:sp>
          <p:nvSpPr>
            <p:cNvPr id="31" name="Rectangle 30">
              <a:extLst>
                <a:ext uri="{FF2B5EF4-FFF2-40B4-BE49-F238E27FC236}">
                  <a16:creationId xmlns:a16="http://schemas.microsoft.com/office/drawing/2014/main" id="{B6F5B99A-C3B9-A4D4-12FA-EEABEB4BD7C0}"/>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32" name="TextBox 31">
              <a:extLst>
                <a:ext uri="{FF2B5EF4-FFF2-40B4-BE49-F238E27FC236}">
                  <a16:creationId xmlns:a16="http://schemas.microsoft.com/office/drawing/2014/main" id="{330F3739-01BB-54E6-860A-0AB97954E7F3}"/>
                </a:ext>
              </a:extLst>
            </p:cNvPr>
            <p:cNvSpPr txBox="1"/>
            <p:nvPr/>
          </p:nvSpPr>
          <p:spPr>
            <a:xfrm>
              <a:off x="5728169" y="521204"/>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die of</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stomach cancer</a:t>
              </a:r>
            </a:p>
          </p:txBody>
        </p:sp>
        <p:sp>
          <p:nvSpPr>
            <p:cNvPr id="33" name="TextBox 32">
              <a:extLst>
                <a:ext uri="{FF2B5EF4-FFF2-40B4-BE49-F238E27FC236}">
                  <a16:creationId xmlns:a16="http://schemas.microsoft.com/office/drawing/2014/main" id="{D2D95812-DF1B-D5BC-03A9-EEBCF041E3D7}"/>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15%</a:t>
              </a:r>
            </a:p>
          </p:txBody>
        </p:sp>
        <p:sp>
          <p:nvSpPr>
            <p:cNvPr id="34" name="TextBox 33">
              <a:extLst>
                <a:ext uri="{FF2B5EF4-FFF2-40B4-BE49-F238E27FC236}">
                  <a16:creationId xmlns:a16="http://schemas.microsoft.com/office/drawing/2014/main" id="{49126BE2-9506-F30E-959D-68BC7C9EAFE3}"/>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STOMACH CANCER</a:t>
              </a:r>
              <a:endParaRPr dirty="0" lang="en-US" sz="1400">
                <a:latin charset="0" panose="020F0502020204030204" pitchFamily="34" typeface="Calibri"/>
                <a:cs charset="0" panose="020F0502020204030204" pitchFamily="34" typeface="Calibri"/>
              </a:endParaRPr>
            </a:p>
          </p:txBody>
        </p:sp>
      </p:grpSp>
      <p:grpSp>
        <p:nvGrpSpPr>
          <p:cNvPr id="35" name="Group 34">
            <a:extLst>
              <a:ext uri="{FF2B5EF4-FFF2-40B4-BE49-F238E27FC236}">
                <a16:creationId xmlns:a16="http://schemas.microsoft.com/office/drawing/2014/main" id="{41A3A2BF-65E1-E93E-47CB-8996C17F6FEE}"/>
              </a:ext>
            </a:extLst>
          </p:cNvPr>
          <p:cNvGrpSpPr/>
          <p:nvPr/>
        </p:nvGrpSpPr>
        <p:grpSpPr>
          <a:xfrm>
            <a:off x="8088036" y="3396804"/>
            <a:ext cx="3525399" cy="1796526"/>
            <a:chOff x="4340643" y="-23586"/>
            <a:chExt cx="3525399" cy="1796526"/>
          </a:xfrm>
        </p:grpSpPr>
        <p:sp>
          <p:nvSpPr>
            <p:cNvPr id="36" name="Rectangle 35">
              <a:extLst>
                <a:ext uri="{FF2B5EF4-FFF2-40B4-BE49-F238E27FC236}">
                  <a16:creationId xmlns:a16="http://schemas.microsoft.com/office/drawing/2014/main" id="{B2EA2A77-6275-9B29-C444-76E85C250A55}"/>
                </a:ext>
              </a:extLst>
            </p:cNvPr>
            <p:cNvSpPr/>
            <p:nvPr/>
          </p:nvSpPr>
          <p:spPr>
            <a:xfrm>
              <a:off x="4340643" y="300028"/>
              <a:ext cx="3349130" cy="1457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37" name="TextBox 36">
              <a:extLst>
                <a:ext uri="{FF2B5EF4-FFF2-40B4-BE49-F238E27FC236}">
                  <a16:creationId xmlns:a16="http://schemas.microsoft.com/office/drawing/2014/main" id="{A54D1090-13BD-C2EB-2564-452276CD993F}"/>
                </a:ext>
              </a:extLst>
            </p:cNvPr>
            <p:cNvSpPr txBox="1"/>
            <p:nvPr/>
          </p:nvSpPr>
          <p:spPr>
            <a:xfrm>
              <a:off x="5728169" y="495795"/>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be </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diagnosed with HIV</a:t>
              </a:r>
            </a:p>
          </p:txBody>
        </p:sp>
        <p:sp>
          <p:nvSpPr>
            <p:cNvPr id="38" name="TextBox 37">
              <a:extLst>
                <a:ext uri="{FF2B5EF4-FFF2-40B4-BE49-F238E27FC236}">
                  <a16:creationId xmlns:a16="http://schemas.microsoft.com/office/drawing/2014/main" id="{E3AC95C5-D074-610A-5A9E-BBFDF8B93773}"/>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30%</a:t>
              </a:r>
            </a:p>
          </p:txBody>
        </p:sp>
        <p:sp>
          <p:nvSpPr>
            <p:cNvPr id="39" name="TextBox 38">
              <a:extLst>
                <a:ext uri="{FF2B5EF4-FFF2-40B4-BE49-F238E27FC236}">
                  <a16:creationId xmlns:a16="http://schemas.microsoft.com/office/drawing/2014/main" id="{59D57649-6656-E741-DA00-3929AE674883}"/>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HIV</a:t>
              </a:r>
              <a:endParaRPr dirty="0" lang="en-US" sz="1400">
                <a:latin charset="0" panose="020F0502020204030204" pitchFamily="34" typeface="Calibri"/>
                <a:cs charset="0" panose="020F0502020204030204" pitchFamily="34" typeface="Calibri"/>
              </a:endParaRPr>
            </a:p>
          </p:txBody>
        </p:sp>
        <p:sp>
          <p:nvSpPr>
            <p:cNvPr id="5" name="TextBox 4">
              <a:extLst>
                <a:ext uri="{FF2B5EF4-FFF2-40B4-BE49-F238E27FC236}">
                  <a16:creationId xmlns:a16="http://schemas.microsoft.com/office/drawing/2014/main" id="{6D3B910B-5377-C61A-AA43-C2413D385156}"/>
                </a:ext>
              </a:extLst>
            </p:cNvPr>
            <p:cNvSpPr txBox="1"/>
            <p:nvPr/>
          </p:nvSpPr>
          <p:spPr>
            <a:xfrm>
              <a:off x="4340643" y="941943"/>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10%</a:t>
              </a:r>
            </a:p>
          </p:txBody>
        </p:sp>
        <p:sp>
          <p:nvSpPr>
            <p:cNvPr id="7" name="TextBox 6">
              <a:extLst>
                <a:ext uri="{FF2B5EF4-FFF2-40B4-BE49-F238E27FC236}">
                  <a16:creationId xmlns:a16="http://schemas.microsoft.com/office/drawing/2014/main" id="{C63295F4-78E8-4F83-3785-C6F44FFF707F}"/>
                </a:ext>
              </a:extLst>
            </p:cNvPr>
            <p:cNvSpPr txBox="1"/>
            <p:nvPr/>
          </p:nvSpPr>
          <p:spPr>
            <a:xfrm>
              <a:off x="5728169" y="1147202"/>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die</a:t>
              </a:r>
            </a:p>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From HIV</a:t>
              </a:r>
            </a:p>
          </p:txBody>
        </p:sp>
      </p:grpSp>
      <p:grpSp>
        <p:nvGrpSpPr>
          <p:cNvPr id="40" name="Group 39">
            <a:extLst>
              <a:ext uri="{FF2B5EF4-FFF2-40B4-BE49-F238E27FC236}">
                <a16:creationId xmlns:a16="http://schemas.microsoft.com/office/drawing/2014/main" id="{E5D691C6-B69B-753B-6FCD-393FD188E515}"/>
              </a:ext>
            </a:extLst>
          </p:cNvPr>
          <p:cNvGrpSpPr/>
          <p:nvPr/>
        </p:nvGrpSpPr>
        <p:grpSpPr>
          <a:xfrm>
            <a:off x="8048093" y="218788"/>
            <a:ext cx="3525399" cy="1180357"/>
            <a:chOff x="4340643" y="-23586"/>
            <a:chExt cx="3525399" cy="1180357"/>
          </a:xfrm>
        </p:grpSpPr>
        <p:sp>
          <p:nvSpPr>
            <p:cNvPr id="41" name="Rectangle 40">
              <a:extLst>
                <a:ext uri="{FF2B5EF4-FFF2-40B4-BE49-F238E27FC236}">
                  <a16:creationId xmlns:a16="http://schemas.microsoft.com/office/drawing/2014/main" id="{0F33B532-8417-F66B-5CB1-8572FCB370F4}"/>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42" name="TextBox 41">
              <a:extLst>
                <a:ext uri="{FF2B5EF4-FFF2-40B4-BE49-F238E27FC236}">
                  <a16:creationId xmlns:a16="http://schemas.microsoft.com/office/drawing/2014/main" id="{D91F69F6-1F85-252E-74BD-B2CCB479FF7D}"/>
                </a:ext>
              </a:extLst>
            </p:cNvPr>
            <p:cNvSpPr txBox="1"/>
            <p:nvPr/>
          </p:nvSpPr>
          <p:spPr>
            <a:xfrm>
              <a:off x="5728169" y="497676"/>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have tuberculosis</a:t>
              </a:r>
            </a:p>
          </p:txBody>
        </p:sp>
        <p:sp>
          <p:nvSpPr>
            <p:cNvPr id="43" name="TextBox 42">
              <a:extLst>
                <a:ext uri="{FF2B5EF4-FFF2-40B4-BE49-F238E27FC236}">
                  <a16:creationId xmlns:a16="http://schemas.microsoft.com/office/drawing/2014/main" id="{1F2F89CD-298E-C4AD-97B3-CABE44AB30E0}"/>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40%</a:t>
              </a:r>
            </a:p>
          </p:txBody>
        </p:sp>
        <p:sp>
          <p:nvSpPr>
            <p:cNvPr id="44" name="TextBox 43">
              <a:extLst>
                <a:ext uri="{FF2B5EF4-FFF2-40B4-BE49-F238E27FC236}">
                  <a16:creationId xmlns:a16="http://schemas.microsoft.com/office/drawing/2014/main" id="{3561393C-91BB-8F0E-DB03-9C627EFF57CF}"/>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TUBERCULOSIS</a:t>
              </a:r>
              <a:endParaRPr dirty="0" lang="en-US" sz="1400">
                <a:latin charset="0" panose="020F0502020204030204" pitchFamily="34" typeface="Calibri"/>
                <a:cs charset="0" panose="020F0502020204030204" pitchFamily="34" typeface="Calibri"/>
              </a:endParaRPr>
            </a:p>
          </p:txBody>
        </p:sp>
      </p:grpSp>
      <p:grpSp>
        <p:nvGrpSpPr>
          <p:cNvPr id="45" name="Group 44">
            <a:extLst>
              <a:ext uri="{FF2B5EF4-FFF2-40B4-BE49-F238E27FC236}">
                <a16:creationId xmlns:a16="http://schemas.microsoft.com/office/drawing/2014/main" id="{6F60587D-843C-6A05-2FA9-9134766BE62B}"/>
              </a:ext>
            </a:extLst>
          </p:cNvPr>
          <p:cNvGrpSpPr/>
          <p:nvPr/>
        </p:nvGrpSpPr>
        <p:grpSpPr>
          <a:xfrm>
            <a:off x="8048093" y="1226867"/>
            <a:ext cx="3525399" cy="1180357"/>
            <a:chOff x="4340643" y="-23586"/>
            <a:chExt cx="3525399" cy="1180357"/>
          </a:xfrm>
        </p:grpSpPr>
        <p:sp>
          <p:nvSpPr>
            <p:cNvPr id="46" name="Rectangle 45">
              <a:extLst>
                <a:ext uri="{FF2B5EF4-FFF2-40B4-BE49-F238E27FC236}">
                  <a16:creationId xmlns:a16="http://schemas.microsoft.com/office/drawing/2014/main" id="{1984D464-E462-6A55-2A94-99A10A9F9B42}"/>
                </a:ext>
              </a:extLst>
            </p:cNvPr>
            <p:cNvSpPr/>
            <p:nvPr/>
          </p:nvSpPr>
          <p:spPr>
            <a:xfrm>
              <a:off x="4340643" y="300029"/>
              <a:ext cx="3349130" cy="856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47" name="TextBox 46">
              <a:extLst>
                <a:ext uri="{FF2B5EF4-FFF2-40B4-BE49-F238E27FC236}">
                  <a16:creationId xmlns:a16="http://schemas.microsoft.com/office/drawing/2014/main" id="{3A037CD5-A9EB-545B-69B1-21E13CFCB321}"/>
                </a:ext>
              </a:extLst>
            </p:cNvPr>
            <p:cNvSpPr txBox="1"/>
            <p:nvPr/>
          </p:nvSpPr>
          <p:spPr>
            <a:xfrm>
              <a:off x="5728169" y="493602"/>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have </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heart disease</a:t>
              </a:r>
            </a:p>
          </p:txBody>
        </p:sp>
        <p:sp>
          <p:nvSpPr>
            <p:cNvPr id="48" name="TextBox 47">
              <a:extLst>
                <a:ext uri="{FF2B5EF4-FFF2-40B4-BE49-F238E27FC236}">
                  <a16:creationId xmlns:a16="http://schemas.microsoft.com/office/drawing/2014/main" id="{04B4A64F-641B-C031-27D0-82F5843FF002}"/>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15%</a:t>
              </a:r>
            </a:p>
          </p:txBody>
        </p:sp>
        <p:sp>
          <p:nvSpPr>
            <p:cNvPr id="49" name="TextBox 48">
              <a:extLst>
                <a:ext uri="{FF2B5EF4-FFF2-40B4-BE49-F238E27FC236}">
                  <a16:creationId xmlns:a16="http://schemas.microsoft.com/office/drawing/2014/main" id="{5FCD04B8-6CA1-C119-AD7D-55126316744F}"/>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HEART DISEASE</a:t>
              </a:r>
              <a:endParaRPr dirty="0" lang="en-US" sz="1400">
                <a:latin charset="0" panose="020F0502020204030204" pitchFamily="34" typeface="Calibri"/>
                <a:cs charset="0" panose="020F0502020204030204" pitchFamily="34" typeface="Calibri"/>
              </a:endParaRPr>
            </a:p>
          </p:txBody>
        </p:sp>
      </p:grpSp>
      <p:grpSp>
        <p:nvGrpSpPr>
          <p:cNvPr id="11" name="Group 10">
            <a:extLst>
              <a:ext uri="{FF2B5EF4-FFF2-40B4-BE49-F238E27FC236}">
                <a16:creationId xmlns:a16="http://schemas.microsoft.com/office/drawing/2014/main" id="{4534FBA4-E048-D12F-4EE7-87B6C234D29C}"/>
              </a:ext>
            </a:extLst>
          </p:cNvPr>
          <p:cNvGrpSpPr/>
          <p:nvPr/>
        </p:nvGrpSpPr>
        <p:grpSpPr>
          <a:xfrm>
            <a:off x="8048093" y="2310971"/>
            <a:ext cx="3525399" cy="1091065"/>
            <a:chOff x="8273177" y="2986139"/>
            <a:chExt cx="3525399" cy="1091065"/>
          </a:xfrm>
        </p:grpSpPr>
        <p:sp>
          <p:nvSpPr>
            <p:cNvPr id="51" name="Rectangle 50">
              <a:extLst>
                <a:ext uri="{FF2B5EF4-FFF2-40B4-BE49-F238E27FC236}">
                  <a16:creationId xmlns:a16="http://schemas.microsoft.com/office/drawing/2014/main" id="{C29330B3-CDB5-2149-B6F3-F423519FAF5F}"/>
                </a:ext>
              </a:extLst>
            </p:cNvPr>
            <p:cNvSpPr/>
            <p:nvPr/>
          </p:nvSpPr>
          <p:spPr>
            <a:xfrm>
              <a:off x="8273177" y="3309754"/>
              <a:ext cx="3349130" cy="7198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52" name="TextBox 51">
              <a:extLst>
                <a:ext uri="{FF2B5EF4-FFF2-40B4-BE49-F238E27FC236}">
                  <a16:creationId xmlns:a16="http://schemas.microsoft.com/office/drawing/2014/main" id="{785CC7C6-66F3-3EA6-B60C-C5809CF90C12}"/>
                </a:ext>
              </a:extLst>
            </p:cNvPr>
            <p:cNvSpPr txBox="1"/>
            <p:nvPr/>
          </p:nvSpPr>
          <p:spPr>
            <a:xfrm>
              <a:off x="9660703" y="3531156"/>
              <a:ext cx="2137873" cy="276999"/>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be obese</a:t>
              </a:r>
            </a:p>
          </p:txBody>
        </p:sp>
        <p:sp>
          <p:nvSpPr>
            <p:cNvPr id="53" name="TextBox 52">
              <a:extLst>
                <a:ext uri="{FF2B5EF4-FFF2-40B4-BE49-F238E27FC236}">
                  <a16:creationId xmlns:a16="http://schemas.microsoft.com/office/drawing/2014/main" id="{552EC46A-8779-28A4-284E-E051D2D1E103}"/>
                </a:ext>
              </a:extLst>
            </p:cNvPr>
            <p:cNvSpPr txBox="1"/>
            <p:nvPr/>
          </p:nvSpPr>
          <p:spPr>
            <a:xfrm>
              <a:off x="8273177" y="3246207"/>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60%</a:t>
              </a:r>
            </a:p>
          </p:txBody>
        </p:sp>
        <p:sp>
          <p:nvSpPr>
            <p:cNvPr id="54" name="TextBox 53">
              <a:extLst>
                <a:ext uri="{FF2B5EF4-FFF2-40B4-BE49-F238E27FC236}">
                  <a16:creationId xmlns:a16="http://schemas.microsoft.com/office/drawing/2014/main" id="{635A8C28-E7F5-3CEA-36F0-D5C90B2588F9}"/>
                </a:ext>
              </a:extLst>
            </p:cNvPr>
            <p:cNvSpPr txBox="1"/>
            <p:nvPr/>
          </p:nvSpPr>
          <p:spPr>
            <a:xfrm>
              <a:off x="8273177" y="2986139"/>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OBESITY</a:t>
              </a:r>
              <a:endParaRPr dirty="0" lang="en-US" sz="1400">
                <a:latin charset="0" panose="020F0502020204030204" pitchFamily="34" typeface="Calibri"/>
                <a:cs charset="0" panose="020F0502020204030204" pitchFamily="34" typeface="Calibri"/>
              </a:endParaRPr>
            </a:p>
          </p:txBody>
        </p:sp>
      </p:grpSp>
      <p:grpSp>
        <p:nvGrpSpPr>
          <p:cNvPr id="68" name="Group 67">
            <a:extLst>
              <a:ext uri="{FF2B5EF4-FFF2-40B4-BE49-F238E27FC236}">
                <a16:creationId xmlns:a16="http://schemas.microsoft.com/office/drawing/2014/main" id="{278F7416-CBA7-CACA-B9B6-0FE1297BAED6}"/>
              </a:ext>
            </a:extLst>
          </p:cNvPr>
          <p:cNvGrpSpPr/>
          <p:nvPr/>
        </p:nvGrpSpPr>
        <p:grpSpPr>
          <a:xfrm>
            <a:off x="883285" y="3236124"/>
            <a:ext cx="3525399" cy="2516109"/>
            <a:chOff x="4340643" y="-23586"/>
            <a:chExt cx="3525399" cy="2516109"/>
          </a:xfrm>
        </p:grpSpPr>
        <p:sp>
          <p:nvSpPr>
            <p:cNvPr id="69" name="Rectangle 68">
              <a:extLst>
                <a:ext uri="{FF2B5EF4-FFF2-40B4-BE49-F238E27FC236}">
                  <a16:creationId xmlns:a16="http://schemas.microsoft.com/office/drawing/2014/main" id="{E9B99192-0C23-FF21-F33F-8160E5174EBE}"/>
                </a:ext>
              </a:extLst>
            </p:cNvPr>
            <p:cNvSpPr/>
            <p:nvPr/>
          </p:nvSpPr>
          <p:spPr>
            <a:xfrm>
              <a:off x="4340643" y="300028"/>
              <a:ext cx="3349130" cy="2166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70" name="TextBox 69">
              <a:extLst>
                <a:ext uri="{FF2B5EF4-FFF2-40B4-BE49-F238E27FC236}">
                  <a16:creationId xmlns:a16="http://schemas.microsoft.com/office/drawing/2014/main" id="{E0D13199-CD21-F64B-49CB-ECF02779FA4B}"/>
                </a:ext>
              </a:extLst>
            </p:cNvPr>
            <p:cNvSpPr txBox="1"/>
            <p:nvPr/>
          </p:nvSpPr>
          <p:spPr>
            <a:xfrm>
              <a:off x="5728169" y="584799"/>
              <a:ext cx="2137873" cy="276999"/>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As likely to be diabetic</a:t>
              </a:r>
            </a:p>
          </p:txBody>
        </p:sp>
        <p:sp>
          <p:nvSpPr>
            <p:cNvPr id="71" name="TextBox 70">
              <a:extLst>
                <a:ext uri="{FF2B5EF4-FFF2-40B4-BE49-F238E27FC236}">
                  <a16:creationId xmlns:a16="http://schemas.microsoft.com/office/drawing/2014/main" id="{95D0D2B1-BB45-FBD2-44D5-445B542A8B1E}"/>
                </a:ext>
              </a:extLst>
            </p:cNvPr>
            <p:cNvSpPr txBox="1"/>
            <p:nvPr/>
          </p:nvSpPr>
          <p:spPr>
            <a:xfrm>
              <a:off x="4340643" y="311130"/>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2x</a:t>
              </a:r>
            </a:p>
          </p:txBody>
        </p:sp>
        <p:sp>
          <p:nvSpPr>
            <p:cNvPr id="72" name="TextBox 71">
              <a:extLst>
                <a:ext uri="{FF2B5EF4-FFF2-40B4-BE49-F238E27FC236}">
                  <a16:creationId xmlns:a16="http://schemas.microsoft.com/office/drawing/2014/main" id="{F5A9A6B6-7566-B674-B7B3-424B0F44E1A9}"/>
                </a:ext>
              </a:extLst>
            </p:cNvPr>
            <p:cNvSpPr txBox="1"/>
            <p:nvPr/>
          </p:nvSpPr>
          <p:spPr>
            <a:xfrm>
              <a:off x="4340643" y="-23586"/>
              <a:ext cx="3349130" cy="307777"/>
            </a:xfrm>
            <a:prstGeom prst="rect">
              <a:avLst/>
            </a:prstGeom>
            <a:noFill/>
          </p:spPr>
          <p:txBody>
            <a:bodyPr wrap="square">
              <a:spAutoFit/>
            </a:bodyPr>
            <a:lstStyle/>
            <a:p>
              <a:r>
                <a:rPr dirty="0" lang="en-US" sz="1400">
                  <a:latin charset="0" panose="02000000000000000000" pitchFamily="2" typeface="Roboto Bold"/>
                  <a:ea charset="0" panose="02000000000000000000" pitchFamily="2" typeface="Roboto Bold"/>
                  <a:cs charset="0" panose="020F0502020204030204" pitchFamily="34" typeface="Calibri"/>
                </a:rPr>
                <a:t>DIABETES</a:t>
              </a:r>
              <a:endParaRPr dirty="0" lang="en-US" sz="1400">
                <a:latin charset="0" panose="020F0502020204030204" pitchFamily="34" typeface="Calibri"/>
                <a:cs charset="0" panose="020F0502020204030204" pitchFamily="34" typeface="Calibri"/>
              </a:endParaRPr>
            </a:p>
          </p:txBody>
        </p:sp>
        <p:sp>
          <p:nvSpPr>
            <p:cNvPr id="12" name="TextBox 11">
              <a:extLst>
                <a:ext uri="{FF2B5EF4-FFF2-40B4-BE49-F238E27FC236}">
                  <a16:creationId xmlns:a16="http://schemas.microsoft.com/office/drawing/2014/main" id="{2E661EB8-5470-72F2-2643-30FFBFCCCADA}"/>
                </a:ext>
              </a:extLst>
            </p:cNvPr>
            <p:cNvSpPr txBox="1"/>
            <p:nvPr/>
          </p:nvSpPr>
          <p:spPr>
            <a:xfrm>
              <a:off x="4340643" y="998038"/>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60%</a:t>
              </a:r>
            </a:p>
          </p:txBody>
        </p:sp>
        <p:sp>
          <p:nvSpPr>
            <p:cNvPr id="13" name="TextBox 12">
              <a:extLst>
                <a:ext uri="{FF2B5EF4-FFF2-40B4-BE49-F238E27FC236}">
                  <a16:creationId xmlns:a16="http://schemas.microsoft.com/office/drawing/2014/main" id="{CF4CDCC0-1B5F-C677-888C-05A1C227D006}"/>
                </a:ext>
              </a:extLst>
            </p:cNvPr>
            <p:cNvSpPr txBox="1"/>
            <p:nvPr/>
          </p:nvSpPr>
          <p:spPr>
            <a:xfrm>
              <a:off x="4340643" y="1661526"/>
              <a:ext cx="1380009" cy="830997"/>
            </a:xfrm>
            <a:prstGeom prst="rect">
              <a:avLst/>
            </a:prstGeom>
            <a:noFill/>
          </p:spPr>
          <p:txBody>
            <a:bodyPr wrap="square">
              <a:spAutoFit/>
            </a:bodyPr>
            <a:lstStyle/>
            <a:p>
              <a:pPr algn="ctr"/>
              <a:r>
                <a:rPr dirty="0" lang="en-US" sz="4800">
                  <a:solidFill>
                    <a:schemeClr val="bg1"/>
                  </a:solidFill>
                  <a:latin charset="0" panose="02000000000000000000" pitchFamily="2" typeface="Roboto Bold"/>
                  <a:ea charset="0" panose="02000000000000000000" pitchFamily="2" typeface="Roboto Bold"/>
                  <a:cs charset="0" panose="020F0502020204030204" pitchFamily="34" typeface="Calibri"/>
                </a:rPr>
                <a:t>90%</a:t>
              </a:r>
            </a:p>
          </p:txBody>
        </p:sp>
        <p:sp>
          <p:nvSpPr>
            <p:cNvPr id="16" name="TextBox 15">
              <a:extLst>
                <a:ext uri="{FF2B5EF4-FFF2-40B4-BE49-F238E27FC236}">
                  <a16:creationId xmlns:a16="http://schemas.microsoft.com/office/drawing/2014/main" id="{E0F50905-8013-5AA8-0B66-678686839DB9}"/>
                </a:ext>
              </a:extLst>
            </p:cNvPr>
            <p:cNvSpPr txBox="1"/>
            <p:nvPr/>
          </p:nvSpPr>
          <p:spPr>
            <a:xfrm>
              <a:off x="5728169" y="1152296"/>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have end-</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stage renal disease</a:t>
              </a:r>
            </a:p>
          </p:txBody>
        </p:sp>
        <p:sp>
          <p:nvSpPr>
            <p:cNvPr id="18" name="TextBox 17">
              <a:extLst>
                <a:ext uri="{FF2B5EF4-FFF2-40B4-BE49-F238E27FC236}">
                  <a16:creationId xmlns:a16="http://schemas.microsoft.com/office/drawing/2014/main" id="{56092AA8-F8C3-2262-62F2-A56DD39CB16B}"/>
                </a:ext>
              </a:extLst>
            </p:cNvPr>
            <p:cNvSpPr txBox="1"/>
            <p:nvPr/>
          </p:nvSpPr>
          <p:spPr>
            <a:xfrm>
              <a:off x="5728169" y="1830940"/>
              <a:ext cx="2137873" cy="461665"/>
            </a:xfrm>
            <a:prstGeom prst="rect">
              <a:avLst/>
            </a:prstGeom>
            <a:noFill/>
          </p:spPr>
          <p:txBody>
            <a:bodyPr wrap="square">
              <a:spAutoFit/>
            </a:bodyPr>
            <a:lstStyle/>
            <a:p>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More likely to die </a:t>
              </a:r>
              <a:b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br>
              <a:r>
                <a:rPr dirty="0" lang="en-US" sz="1200">
                  <a:solidFill>
                    <a:schemeClr val="bg1"/>
                  </a:solidFill>
                  <a:latin charset="0" panose="02000000000000000000" pitchFamily="2" typeface="Roboto Light"/>
                  <a:ea charset="0" panose="02000000000000000000" pitchFamily="2" typeface="Roboto Light"/>
                  <a:cs charset="0" panose="020F0502020204030204" pitchFamily="34" typeface="Calibri"/>
                </a:rPr>
                <a:t>from diabetes</a:t>
              </a:r>
            </a:p>
          </p:txBody>
        </p:sp>
      </p:grpSp>
      <p:sp>
        <p:nvSpPr>
          <p:cNvPr id="6" name="TextBox 5">
            <a:extLst>
              <a:ext uri="{FF2B5EF4-FFF2-40B4-BE49-F238E27FC236}">
                <a16:creationId xmlns:a16="http://schemas.microsoft.com/office/drawing/2014/main" id="{FDB52088-D369-49D5-29E1-7021AEF9F083}"/>
              </a:ext>
            </a:extLst>
          </p:cNvPr>
          <p:cNvSpPr txBox="1"/>
          <p:nvPr/>
        </p:nvSpPr>
        <p:spPr>
          <a:xfrm>
            <a:off x="6040192" y="5290374"/>
            <a:ext cx="5752874" cy="954107"/>
          </a:xfrm>
          <a:prstGeom prst="rect">
            <a:avLst/>
          </a:prstGeom>
          <a:noFill/>
        </p:spPr>
        <p:txBody>
          <a:bodyPr anchor="b" anchorCtr="0" wrap="square">
            <a:noAutofit/>
          </a:bodyPr>
          <a:lstStyle/>
          <a:p>
            <a:pPr algn="r"/>
            <a:r>
              <a:rPr dirty="0" lang="en-US" sz="2800">
                <a:solidFill>
                  <a:schemeClr val="bg1"/>
                </a:solidFill>
                <a:latin charset="0" panose="02000000000000000000" pitchFamily="2" typeface="Roboto Bold"/>
                <a:ea charset="0" panose="02000000000000000000" pitchFamily="2" typeface="Roboto Bold"/>
                <a:cs charset="0" panose="020F0502020204030204" pitchFamily="34" typeface="Calibri"/>
              </a:rPr>
              <a:t>Trauma as a</a:t>
            </a:r>
            <a:br>
              <a:rPr dirty="0" lang="en-US" sz="2800">
                <a:solidFill>
                  <a:schemeClr val="bg1"/>
                </a:solidFill>
                <a:latin charset="0" panose="02000000000000000000" pitchFamily="2" typeface="Roboto Bold"/>
                <a:ea charset="0" panose="02000000000000000000" pitchFamily="2" typeface="Roboto Bold"/>
                <a:cs charset="0" panose="020F0502020204030204" pitchFamily="34" typeface="Calibri"/>
              </a:rPr>
            </a:br>
            <a:r>
              <a:rPr dirty="0" lang="en-US" sz="2800">
                <a:solidFill>
                  <a:schemeClr val="bg1"/>
                </a:solidFill>
                <a:latin charset="0" panose="02000000000000000000" pitchFamily="2" typeface="Roboto Bold"/>
                <a:ea charset="0" panose="02000000000000000000" pitchFamily="2" typeface="Roboto Bold"/>
                <a:cs charset="0" panose="020F0502020204030204" pitchFamily="34" typeface="Calibri"/>
              </a:rPr>
              <a:t>Public Health Issue</a:t>
            </a:r>
            <a:endParaRPr dirty="0" lang="en-US" sz="2400">
              <a:solidFill>
                <a:schemeClr val="bg1"/>
              </a:solidFill>
              <a:latin charset="0" panose="02000000000000000000" pitchFamily="2" typeface="Roboto Bold"/>
              <a:ea charset="0" panose="02000000000000000000" pitchFamily="2" typeface="Roboto Bold"/>
              <a:cs charset="0" panose="020F0502020204030204" pitchFamily="34" typeface="Calibri"/>
            </a:endParaRPr>
          </a:p>
        </p:txBody>
      </p:sp>
      <p:cxnSp>
        <p:nvCxnSpPr>
          <p:cNvPr id="50" name="Straight Connector 49">
            <a:extLst>
              <a:ext uri="{FF2B5EF4-FFF2-40B4-BE49-F238E27FC236}">
                <a16:creationId xmlns:a16="http://schemas.microsoft.com/office/drawing/2014/main" id="{1B47818A-C412-8763-DA38-55CAC09821F7}"/>
              </a:ext>
            </a:extLst>
          </p:cNvPr>
          <p:cNvCxnSpPr>
            <a:cxnSpLocks/>
          </p:cNvCxnSpPr>
          <p:nvPr/>
        </p:nvCxnSpPr>
        <p:spPr>
          <a:xfrm>
            <a:off x="9294312" y="6370998"/>
            <a:ext cx="24007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EE11BA-0998-9AAD-71F0-978BDA782095}"/>
              </a:ext>
            </a:extLst>
          </p:cNvPr>
          <p:cNvSpPr txBox="1"/>
          <p:nvPr/>
        </p:nvSpPr>
        <p:spPr>
          <a:xfrm>
            <a:off x="4458600" y="5217333"/>
            <a:ext cx="3274798" cy="431205"/>
          </a:xfrm>
          <a:prstGeom prst="rect">
            <a:avLst/>
          </a:prstGeom>
          <a:noFill/>
        </p:spPr>
        <p:txBody>
          <a:bodyPr anchor="t" anchorCtr="0" wrap="square">
            <a:noAutofit/>
          </a:bodyPr>
          <a:lstStyle/>
          <a:p>
            <a:pPr algn="ctr"/>
            <a:r>
              <a:rPr dirty="0" lang="en-US" sz="1400">
                <a:solidFill>
                  <a:schemeClr val="bg1"/>
                </a:solidFill>
                <a:latin charset="0" panose="020F0502020204030204" pitchFamily="34" typeface="Calibri"/>
                <a:ea charset="0" panose="02000000000000000000" pitchFamily="2" typeface="Roboto"/>
                <a:cs charset="0" panose="020F0502020204030204" pitchFamily="34" typeface="Calibri"/>
              </a:rPr>
              <a:t>Native American Health Statistics</a:t>
            </a:r>
            <a:endParaRPr dirty="0" lang="en-US" sz="1200">
              <a:solidFill>
                <a:schemeClr val="bg1"/>
              </a:solidFill>
              <a:latin charset="0" panose="020F0502020204030204" pitchFamily="34" typeface="Calibri"/>
              <a:ea charset="0" panose="02000000000000000000" pitchFamily="2" typeface="Roboto"/>
              <a:cs charset="0" panose="020F0502020204030204" pitchFamily="34" typeface="Calibri"/>
            </a:endParaRPr>
          </a:p>
        </p:txBody>
      </p:sp>
    </p:spTree>
    <p:extLst>
      <p:ext uri="{BB962C8B-B14F-4D97-AF65-F5344CB8AC3E}">
        <p14:creationId xmlns:p14="http://schemas.microsoft.com/office/powerpoint/2010/main" val="20596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EEB5378A-F220-2876-D76E-0DD8FA4760A7}"/>
              </a:ext>
            </a:extLst>
          </p:cNvPr>
          <p:cNvPicPr>
            <a:picLocks noChangeAspect="1"/>
          </p:cNvPicPr>
          <p:nvPr/>
        </p:nvPicPr>
        <p:blipFill rotWithShape="1">
          <a:blip r:embed="rId2">
            <a:alphaModFix amt="0"/>
          </a:blip>
          <a:srcRect l="-31219" t="-11022" r="-31319" b="-11022"/>
          <a:stretch/>
        </p:blipFill>
        <p:spPr>
          <a:xfrm>
            <a:off x="0" y="1"/>
            <a:ext cx="12199695" cy="6872340"/>
          </a:xfrm>
          <a:prstGeom prst="rect">
            <a:avLst/>
          </a:prstGeom>
          <a:solidFill>
            <a:schemeClr val="tx1"/>
          </a:solidFill>
        </p:spPr>
      </p:pic>
      <p:sp>
        <p:nvSpPr>
          <p:cNvPr id="5" name="TextBox 4">
            <a:extLst>
              <a:ext uri="{FF2B5EF4-FFF2-40B4-BE49-F238E27FC236}">
                <a16:creationId xmlns:a16="http://schemas.microsoft.com/office/drawing/2014/main" id="{91398F56-DFDB-C9F0-5B39-482FEE317B43}"/>
              </a:ext>
            </a:extLst>
          </p:cNvPr>
          <p:cNvSpPr txBox="1"/>
          <p:nvPr/>
        </p:nvSpPr>
        <p:spPr>
          <a:xfrm>
            <a:off x="8752114" y="5353655"/>
            <a:ext cx="3040952" cy="923330"/>
          </a:xfrm>
          <a:prstGeom prst="rect">
            <a:avLst/>
          </a:prstGeom>
          <a:noFill/>
        </p:spPr>
        <p:txBody>
          <a:bodyPr wrap="square">
            <a:spAutoFit/>
          </a:bodyPr>
          <a:lstStyle/>
          <a:p>
            <a:pPr algn="r"/>
            <a:r>
              <a:rPr lang="en-US" sz="1800" dirty="0">
                <a:latin typeface="Roboto Light" panose="02000000000000000000" pitchFamily="2" charset="0"/>
                <a:ea typeface="Roboto Light" panose="02000000000000000000" pitchFamily="2" charset="0"/>
                <a:cs typeface="Calibri" panose="020F0502020204030204" pitchFamily="34" charset="0"/>
              </a:rPr>
              <a:t>Native American </a:t>
            </a:r>
            <a:br>
              <a:rPr lang="en-US" sz="1800" dirty="0">
                <a:latin typeface="Roboto Light" panose="02000000000000000000" pitchFamily="2" charset="0"/>
                <a:ea typeface="Roboto Light" panose="02000000000000000000" pitchFamily="2" charset="0"/>
                <a:cs typeface="Calibri" panose="020F0502020204030204" pitchFamily="34" charset="0"/>
              </a:rPr>
            </a:br>
            <a:r>
              <a:rPr lang="en-US" sz="1800" dirty="0">
                <a:latin typeface="Roboto Light" panose="02000000000000000000" pitchFamily="2" charset="0"/>
                <a:ea typeface="Roboto Light" panose="02000000000000000000" pitchFamily="2" charset="0"/>
                <a:cs typeface="Calibri" panose="020F0502020204030204" pitchFamily="34" charset="0"/>
              </a:rPr>
              <a:t>physical, behavioral and mental health</a:t>
            </a:r>
            <a:endParaRPr lang="en-US" sz="1600" dirty="0">
              <a:latin typeface="Roboto Bold" panose="02000000000000000000" pitchFamily="2" charset="0"/>
              <a:ea typeface="Roboto Bold" panose="02000000000000000000" pitchFamily="2" charset="0"/>
              <a:cs typeface="Calibri" panose="020F0502020204030204" pitchFamily="34" charset="0"/>
            </a:endParaRPr>
          </a:p>
        </p:txBody>
      </p:sp>
      <p:cxnSp>
        <p:nvCxnSpPr>
          <p:cNvPr id="6" name="Straight Connector 5">
            <a:extLst>
              <a:ext uri="{FF2B5EF4-FFF2-40B4-BE49-F238E27FC236}">
                <a16:creationId xmlns:a16="http://schemas.microsoft.com/office/drawing/2014/main" id="{B575B611-8B88-F202-1C13-3A2A661068CC}"/>
              </a:ext>
            </a:extLst>
          </p:cNvPr>
          <p:cNvCxnSpPr>
            <a:cxnSpLocks/>
          </p:cNvCxnSpPr>
          <p:nvPr/>
        </p:nvCxnSpPr>
        <p:spPr>
          <a:xfrm>
            <a:off x="9432758" y="6370998"/>
            <a:ext cx="22623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557CC23-F437-51E0-8DBF-40A42E33F215}"/>
              </a:ext>
            </a:extLst>
          </p:cNvPr>
          <p:cNvPicPr>
            <a:picLocks noChangeAspect="1"/>
          </p:cNvPicPr>
          <p:nvPr/>
        </p:nvPicPr>
        <p:blipFill rotWithShape="1">
          <a:blip r:embed="rId3"/>
          <a:srcRect b="68532"/>
          <a:stretch/>
        </p:blipFill>
        <p:spPr>
          <a:xfrm>
            <a:off x="-550555" y="-332469"/>
            <a:ext cx="9817485" cy="3570396"/>
          </a:xfrm>
          <a:prstGeom prst="rect">
            <a:avLst/>
          </a:prstGeom>
        </p:spPr>
      </p:pic>
      <p:sp>
        <p:nvSpPr>
          <p:cNvPr id="7" name="TextBox 6">
            <a:extLst>
              <a:ext uri="{FF2B5EF4-FFF2-40B4-BE49-F238E27FC236}">
                <a16:creationId xmlns:a16="http://schemas.microsoft.com/office/drawing/2014/main" id="{A9B91871-0503-F562-4E08-D2E342E801F4}"/>
              </a:ext>
            </a:extLst>
          </p:cNvPr>
          <p:cNvSpPr txBox="1"/>
          <p:nvPr/>
        </p:nvSpPr>
        <p:spPr>
          <a:xfrm>
            <a:off x="6040192" y="5290374"/>
            <a:ext cx="5752874" cy="954107"/>
          </a:xfrm>
          <a:prstGeom prst="rect">
            <a:avLst/>
          </a:prstGeom>
          <a:noFill/>
        </p:spPr>
        <p:txBody>
          <a:bodyPr wrap="square" anchor="b" anchorCtr="0">
            <a:noAutofit/>
          </a:bodyPr>
          <a:lstStyle/>
          <a:p>
            <a:pPr algn="r"/>
            <a:r>
              <a:rPr lang="en-US" sz="2800" dirty="0">
                <a:solidFill>
                  <a:schemeClr val="bg1"/>
                </a:solidFill>
                <a:latin typeface="Roboto Bold" panose="02000000000000000000" pitchFamily="2" charset="0"/>
                <a:ea typeface="Roboto Bold" panose="02000000000000000000" pitchFamily="2" charset="0"/>
                <a:cs typeface="Calibri" panose="020F0502020204030204" pitchFamily="34" charset="0"/>
              </a:rPr>
              <a:t>Trauma as a</a:t>
            </a:r>
            <a:br>
              <a:rPr lang="en-US" sz="2800" dirty="0">
                <a:solidFill>
                  <a:schemeClr val="bg1"/>
                </a:solidFill>
                <a:latin typeface="Roboto Bold" panose="02000000000000000000" pitchFamily="2" charset="0"/>
                <a:ea typeface="Roboto Bold" panose="02000000000000000000" pitchFamily="2" charset="0"/>
                <a:cs typeface="Calibri" panose="020F0502020204030204" pitchFamily="34" charset="0"/>
              </a:rPr>
            </a:br>
            <a:r>
              <a:rPr lang="en-US" sz="2800" dirty="0">
                <a:solidFill>
                  <a:schemeClr val="bg1"/>
                </a:solidFill>
                <a:latin typeface="Roboto Bold" panose="02000000000000000000" pitchFamily="2" charset="0"/>
                <a:ea typeface="Roboto Bold" panose="02000000000000000000" pitchFamily="2" charset="0"/>
                <a:cs typeface="Calibri" panose="020F0502020204030204" pitchFamily="34" charset="0"/>
              </a:rPr>
              <a:t>Public Health Issue</a:t>
            </a:r>
            <a:endParaRPr lang="en-US" sz="2400" dirty="0">
              <a:solidFill>
                <a:schemeClr val="bg1"/>
              </a:solidFill>
              <a:latin typeface="Roboto Bold" panose="02000000000000000000" pitchFamily="2" charset="0"/>
              <a:ea typeface="Roboto Bold" panose="02000000000000000000" pitchFamily="2" charset="0"/>
              <a:cs typeface="Calibri" panose="020F0502020204030204" pitchFamily="34" charset="0"/>
            </a:endParaRPr>
          </a:p>
        </p:txBody>
      </p:sp>
      <p:sp>
        <p:nvSpPr>
          <p:cNvPr id="9" name="TextBox 8">
            <a:extLst>
              <a:ext uri="{FF2B5EF4-FFF2-40B4-BE49-F238E27FC236}">
                <a16:creationId xmlns:a16="http://schemas.microsoft.com/office/drawing/2014/main" id="{D4A5EB8B-A550-BECB-F319-436F542C72BD}"/>
              </a:ext>
            </a:extLst>
          </p:cNvPr>
          <p:cNvSpPr txBox="1"/>
          <p:nvPr/>
        </p:nvSpPr>
        <p:spPr>
          <a:xfrm>
            <a:off x="2584174" y="250156"/>
            <a:ext cx="3244132" cy="520704"/>
          </a:xfrm>
          <a:prstGeom prst="rect">
            <a:avLst/>
          </a:prstGeom>
          <a:noFill/>
        </p:spPr>
        <p:txBody>
          <a:bodyPr wrap="square" anchor="ctr" anchorCtr="0">
            <a:noAutofit/>
          </a:bodyPr>
          <a:lstStyle/>
          <a:p>
            <a:pPr algn="ctr"/>
            <a:r>
              <a:rPr lang="en-US" dirty="0">
                <a:latin typeface="Roboto Bold" panose="02000000000000000000" pitchFamily="2" charset="0"/>
                <a:ea typeface="Roboto Bold" panose="02000000000000000000" pitchFamily="2" charset="0"/>
                <a:cs typeface="Calibri" panose="020F0502020204030204" pitchFamily="34" charset="0"/>
              </a:rPr>
              <a:t>General Population</a:t>
            </a:r>
            <a:endParaRPr lang="en-US" sz="1600" dirty="0">
              <a:latin typeface="Roboto Bold" panose="02000000000000000000" pitchFamily="2" charset="0"/>
              <a:ea typeface="Roboto Bold" panose="02000000000000000000" pitchFamily="2" charset="0"/>
              <a:cs typeface="Calibri" panose="020F0502020204030204" pitchFamily="34" charset="0"/>
            </a:endParaRPr>
          </a:p>
        </p:txBody>
      </p:sp>
      <p:pic>
        <p:nvPicPr>
          <p:cNvPr id="8" name="Picture 7">
            <a:extLst>
              <a:ext uri="{FF2B5EF4-FFF2-40B4-BE49-F238E27FC236}">
                <a16:creationId xmlns:a16="http://schemas.microsoft.com/office/drawing/2014/main" id="{39ACE65E-1DE1-3D88-3EE0-E7970859B6DE}"/>
              </a:ext>
            </a:extLst>
          </p:cNvPr>
          <p:cNvPicPr>
            <a:picLocks noChangeAspect="1"/>
          </p:cNvPicPr>
          <p:nvPr/>
        </p:nvPicPr>
        <p:blipFill rotWithShape="1">
          <a:blip r:embed="rId3"/>
          <a:srcRect t="33037" b="23901"/>
          <a:stretch/>
        </p:blipFill>
        <p:spPr>
          <a:xfrm>
            <a:off x="398934" y="2539366"/>
            <a:ext cx="7918509" cy="3940728"/>
          </a:xfrm>
          <a:prstGeom prst="rect">
            <a:avLst/>
          </a:prstGeom>
        </p:spPr>
      </p:pic>
      <p:sp>
        <p:nvSpPr>
          <p:cNvPr id="10" name="TextBox 9">
            <a:extLst>
              <a:ext uri="{FF2B5EF4-FFF2-40B4-BE49-F238E27FC236}">
                <a16:creationId xmlns:a16="http://schemas.microsoft.com/office/drawing/2014/main" id="{04825C6A-09C6-3D0A-5DCE-3C7C4A1ECB7E}"/>
              </a:ext>
            </a:extLst>
          </p:cNvPr>
          <p:cNvSpPr txBox="1"/>
          <p:nvPr/>
        </p:nvSpPr>
        <p:spPr>
          <a:xfrm>
            <a:off x="2387601" y="3304587"/>
            <a:ext cx="3652592" cy="520704"/>
          </a:xfrm>
          <a:prstGeom prst="rect">
            <a:avLst/>
          </a:prstGeom>
          <a:noFill/>
        </p:spPr>
        <p:txBody>
          <a:bodyPr wrap="square" anchor="ctr" anchorCtr="0">
            <a:noAutofit/>
          </a:bodyPr>
          <a:lstStyle/>
          <a:p>
            <a:pPr algn="ctr"/>
            <a:r>
              <a:rPr lang="en-US" sz="2000" dirty="0">
                <a:solidFill>
                  <a:schemeClr val="bg1"/>
                </a:solidFill>
                <a:latin typeface="Roboto Bold" panose="02000000000000000000" pitchFamily="2" charset="0"/>
                <a:ea typeface="Roboto Bold" panose="02000000000000000000" pitchFamily="2" charset="0"/>
                <a:cs typeface="Calibri" panose="020F0502020204030204" pitchFamily="34" charset="0"/>
              </a:rPr>
              <a:t>AI/AN Population</a:t>
            </a:r>
            <a:endParaRPr lang="en-US" dirty="0">
              <a:solidFill>
                <a:schemeClr val="bg1"/>
              </a:solidFill>
              <a:latin typeface="Roboto Bold" panose="02000000000000000000" pitchFamily="2" charset="0"/>
              <a:ea typeface="Roboto Bold" panose="02000000000000000000" pitchFamily="2" charset="0"/>
              <a:cs typeface="Calibri" panose="020F0502020204030204" pitchFamily="34" charset="0"/>
            </a:endParaRPr>
          </a:p>
        </p:txBody>
      </p:sp>
      <p:sp>
        <p:nvSpPr>
          <p:cNvPr id="11" name="TextBox 10">
            <a:extLst>
              <a:ext uri="{FF2B5EF4-FFF2-40B4-BE49-F238E27FC236}">
                <a16:creationId xmlns:a16="http://schemas.microsoft.com/office/drawing/2014/main" id="{92CCAEEC-96FA-B794-6CE1-8CDCC8D359EE}"/>
              </a:ext>
            </a:extLst>
          </p:cNvPr>
          <p:cNvSpPr txBox="1"/>
          <p:nvPr/>
        </p:nvSpPr>
        <p:spPr>
          <a:xfrm>
            <a:off x="103367" y="6543375"/>
            <a:ext cx="9239416" cy="266726"/>
          </a:xfrm>
          <a:prstGeom prst="rect">
            <a:avLst/>
          </a:prstGeom>
          <a:noFill/>
        </p:spPr>
        <p:txBody>
          <a:bodyPr wrap="square" anchor="ctr" anchorCtr="0">
            <a:noAutofit/>
          </a:bodyPr>
          <a:lstStyle/>
          <a:p>
            <a:r>
              <a:rPr lang="en-US" sz="1000" dirty="0">
                <a:solidFill>
                  <a:schemeClr val="bg1"/>
                </a:solidFill>
                <a:latin typeface="Calibri" panose="020F0502020204030204" pitchFamily="34" charset="0"/>
                <a:ea typeface="Roboto" panose="02000000000000000000" pitchFamily="2" charset="0"/>
                <a:cs typeface="Calibri" panose="020F0502020204030204" pitchFamily="34" charset="0"/>
              </a:rPr>
              <a:t>2018 National Survey on Drug Use and Health (NSDUH), Substance Abuse and Mental Health Services Administration (SAMHSA)</a:t>
            </a:r>
            <a:endParaRPr lang="en-US" sz="90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89284439"/>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erson carrying a person&#10;&#10;Description automatically generated with low confidence" id="4" name="Picture 3">
            <a:extLst>
              <a:ext uri="{FF2B5EF4-FFF2-40B4-BE49-F238E27FC236}">
                <a16:creationId xmlns:a16="http://schemas.microsoft.com/office/drawing/2014/main" id="{4525A9AD-B956-F9F4-587D-9036AF372440}"/>
              </a:ext>
            </a:extLst>
          </p:cNvPr>
          <p:cNvPicPr>
            <a:picLocks noChangeAspect="1"/>
          </p:cNvPicPr>
          <p:nvPr/>
        </p:nvPicPr>
        <p:blipFill rotWithShape="1">
          <a:blip r:embed="rId2">
            <a:alphaModFix/>
          </a:blip>
          <a:srcRect b="14700" t="20841"/>
          <a:stretch/>
        </p:blipFill>
        <p:spPr>
          <a:xfrm>
            <a:off x="-12032" y="-53552"/>
            <a:ext cx="12585032" cy="6935616"/>
          </a:xfrm>
          <a:prstGeom prst="rect">
            <a:avLst/>
          </a:prstGeom>
        </p:spPr>
      </p:pic>
      <p:sp>
        <p:nvSpPr>
          <p:cNvPr id="2" name="Title 1">
            <a:extLst>
              <a:ext uri="{FF2B5EF4-FFF2-40B4-BE49-F238E27FC236}">
                <a16:creationId xmlns:a16="http://schemas.microsoft.com/office/drawing/2014/main" id="{7B6D48AE-AD11-FC6A-E079-98C175F88259}"/>
              </a:ext>
            </a:extLst>
          </p:cNvPr>
          <p:cNvSpPr>
            <a:spLocks noGrp="1"/>
          </p:cNvSpPr>
          <p:nvPr>
            <p:ph type="ctrTitle"/>
          </p:nvPr>
        </p:nvSpPr>
        <p:spPr>
          <a:xfrm>
            <a:off x="1524595" y="5384545"/>
            <a:ext cx="9142810" cy="1063642"/>
          </a:xfrm>
        </p:spPr>
        <p:txBody>
          <a:bodyPr>
            <a:normAutofit/>
          </a:bodyPr>
          <a:lstStyle/>
          <a:p>
            <a:r>
              <a:rPr b="1" dirty="0" lang="en-US">
                <a:solidFill>
                  <a:srgbClr val="FFFFFF"/>
                </a:solidFill>
                <a:latin charset="-79" panose="02000503000000020003" pitchFamily="2" typeface="Didot"/>
                <a:cs charset="-79" panose="02000503000000020003" pitchFamily="2" typeface="Didot"/>
              </a:rPr>
              <a:t>Healing in Possible</a:t>
            </a:r>
          </a:p>
        </p:txBody>
      </p:sp>
    </p:spTree>
    <p:extLst>
      <p:ext uri="{BB962C8B-B14F-4D97-AF65-F5344CB8AC3E}">
        <p14:creationId xmlns:p14="http://schemas.microsoft.com/office/powerpoint/2010/main" val="3109932918"/>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F881-1AE4-E9D6-1026-0E45E10EEF48}"/>
              </a:ext>
            </a:extLst>
          </p:cNvPr>
          <p:cNvSpPr>
            <a:spLocks noGrp="1"/>
          </p:cNvSpPr>
          <p:nvPr>
            <p:ph type="title"/>
          </p:nvPr>
        </p:nvSpPr>
        <p:spPr>
          <a:xfrm>
            <a:off x="917433" y="532017"/>
            <a:ext cx="3455821" cy="1529543"/>
          </a:xfrm>
        </p:spPr>
        <p:txBody>
          <a:bodyPr anchor="b" bIns="45720" lIns="91440" rIns="91440" rtlCol="0" tIns="45720" vert="horz">
            <a:normAutofit fontScale="90000"/>
          </a:bodyPr>
          <a:lstStyle/>
          <a:p>
            <a:r>
              <a:rPr b="1" dirty="0" lang="en-US">
                <a:solidFill>
                  <a:schemeClr val="accent1"/>
                </a:solidFill>
                <a:latin charset="-79" panose="02000503000000020003" pitchFamily="2" typeface="Didot"/>
                <a:cs charset="-79" panose="02000503000000020003" pitchFamily="2" typeface="Didot"/>
              </a:rPr>
              <a:t>Trauma-Informed Care</a:t>
            </a:r>
          </a:p>
        </p:txBody>
      </p:sp>
      <p:sp>
        <p:nvSpPr>
          <p:cNvPr id="3" name="Content Placeholder 2">
            <a:extLst>
              <a:ext uri="{FF2B5EF4-FFF2-40B4-BE49-F238E27FC236}">
                <a16:creationId xmlns:a16="http://schemas.microsoft.com/office/drawing/2014/main" id="{820F1978-C3EA-097C-A584-7B2835A6C17E}"/>
              </a:ext>
            </a:extLst>
          </p:cNvPr>
          <p:cNvSpPr>
            <a:spLocks noGrp="1"/>
          </p:cNvSpPr>
          <p:nvPr>
            <p:ph idx="1" sz="half"/>
          </p:nvPr>
        </p:nvSpPr>
        <p:spPr>
          <a:xfrm>
            <a:off x="583787" y="2177935"/>
            <a:ext cx="4123112" cy="4680065"/>
          </a:xfrm>
        </p:spPr>
        <p:txBody>
          <a:bodyPr anchor="t" bIns="45720" lIns="91440" rIns="91440" rtlCol="0" tIns="45720" vert="horz">
            <a:normAutofit fontScale="92500" lnSpcReduction="10000"/>
          </a:bodyPr>
          <a:lstStyle/>
          <a:p>
            <a:r>
              <a:rPr dirty="0" lang="en-US" sz="2400">
                <a:solidFill>
                  <a:schemeClr val="accent3"/>
                </a:solidFill>
                <a:sym typeface="Century Gothic"/>
              </a:rPr>
              <a:t>Realizes</a:t>
            </a:r>
            <a:r>
              <a:rPr dirty="0" lang="en-US" sz="2400">
                <a:sym typeface="Century Gothic"/>
              </a:rPr>
              <a:t> the widespread impact of trauma &amp; </a:t>
            </a:r>
            <a:r>
              <a:rPr dirty="0" lang="en-US" sz="2400">
                <a:solidFill>
                  <a:schemeClr val="accent3"/>
                </a:solidFill>
                <a:sym typeface="Century Gothic"/>
              </a:rPr>
              <a:t>understands</a:t>
            </a:r>
            <a:r>
              <a:rPr dirty="0" lang="en-US" sz="2400">
                <a:sym typeface="Century Gothic"/>
              </a:rPr>
              <a:t> potential paths for recovery;</a:t>
            </a:r>
            <a:endParaRPr dirty="0" lang="en-US" sz="2400"/>
          </a:p>
          <a:p>
            <a:r>
              <a:rPr dirty="0" lang="en-US" sz="2400">
                <a:solidFill>
                  <a:schemeClr val="accent3"/>
                </a:solidFill>
                <a:sym typeface="Century Gothic"/>
              </a:rPr>
              <a:t>Recognizes</a:t>
            </a:r>
            <a:r>
              <a:rPr dirty="0" lang="en-US" sz="2400">
                <a:sym typeface="Century Gothic"/>
              </a:rPr>
              <a:t> the signs and symptoms of trauma in clients, families, staff &amp; others involved with the system;</a:t>
            </a:r>
            <a:endParaRPr dirty="0" lang="en-US" sz="2400"/>
          </a:p>
          <a:p>
            <a:r>
              <a:rPr dirty="0" lang="en-US" sz="2400">
                <a:solidFill>
                  <a:schemeClr val="accent3"/>
                </a:solidFill>
                <a:sym typeface="Century Gothic"/>
              </a:rPr>
              <a:t>Responds</a:t>
            </a:r>
            <a:r>
              <a:rPr dirty="0" lang="en-US" sz="2400">
                <a:sym typeface="Century Gothic"/>
              </a:rPr>
              <a:t> by fully integrating knowledge about trauma into policies, procedures &amp; practices; and</a:t>
            </a:r>
            <a:endParaRPr dirty="0" lang="en-US" sz="2400"/>
          </a:p>
          <a:p>
            <a:r>
              <a:rPr dirty="0" lang="en-US" sz="2400">
                <a:solidFill>
                  <a:schemeClr val="accent3"/>
                </a:solidFill>
                <a:sym typeface="Century Gothic"/>
              </a:rPr>
              <a:t>Seeks</a:t>
            </a:r>
            <a:r>
              <a:rPr dirty="0" lang="en-US" sz="2400">
                <a:sym typeface="Century Gothic"/>
              </a:rPr>
              <a:t> to actively resist re-traumatization.</a:t>
            </a:r>
            <a:endParaRPr dirty="0" lang="en-US" sz="2400"/>
          </a:p>
        </p:txBody>
      </p:sp>
      <p:grpSp>
        <p:nvGrpSpPr>
          <p:cNvPr id="18" name="Group 17">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9" name="Rectangle 18">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20" name="Rectangle 19">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grpSp>
      <p:pic>
        <p:nvPicPr>
          <p:cNvPr descr="A person and person sewing on a sewing machine&#10;&#10;Description automatically generated with low confidence" id="6" name="Picture 5">
            <a:extLst>
              <a:ext uri="{FF2B5EF4-FFF2-40B4-BE49-F238E27FC236}">
                <a16:creationId xmlns:a16="http://schemas.microsoft.com/office/drawing/2014/main" id="{81692AD1-432A-D5DA-1C9F-D1CAE0DA66AD}"/>
              </a:ext>
            </a:extLst>
          </p:cNvPr>
          <p:cNvPicPr>
            <a:picLocks noChangeAspect="1"/>
          </p:cNvPicPr>
          <p:nvPr/>
        </p:nvPicPr>
        <p:blipFill rotWithShape="1">
          <a:blip r:embed="rId3"/>
          <a:srcRect b="17" r="-2" t="3"/>
          <a:stretch/>
        </p:blipFill>
        <p:spPr>
          <a:xfrm>
            <a:off x="5086726" y="10"/>
            <a:ext cx="7105273" cy="6857990"/>
          </a:xfrm>
          <a:prstGeom prst="rect">
            <a:avLst/>
          </a:prstGeom>
        </p:spPr>
      </p:pic>
      <p:sp>
        <p:nvSpPr>
          <p:cNvPr id="4" name="TextBox 3">
            <a:extLst>
              <a:ext uri="{FF2B5EF4-FFF2-40B4-BE49-F238E27FC236}">
                <a16:creationId xmlns:a16="http://schemas.microsoft.com/office/drawing/2014/main" id="{AADC4ACB-2EC4-9FBC-6195-69A49A6ADBB4}"/>
              </a:ext>
            </a:extLst>
          </p:cNvPr>
          <p:cNvSpPr txBox="1"/>
          <p:nvPr/>
        </p:nvSpPr>
        <p:spPr>
          <a:xfrm>
            <a:off x="10499471" y="6550223"/>
            <a:ext cx="1718173"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90006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F077-4610-1E71-A288-F11A489F4896}"/>
              </a:ext>
            </a:extLst>
          </p:cNvPr>
          <p:cNvSpPr>
            <a:spLocks noGrp="1"/>
          </p:cNvSpPr>
          <p:nvPr>
            <p:ph type="title"/>
          </p:nvPr>
        </p:nvSpPr>
        <p:spPr>
          <a:xfrm>
            <a:off x="838201" y="365125"/>
            <a:ext cx="5257800" cy="1325563"/>
          </a:xfrm>
        </p:spPr>
        <p:txBody>
          <a:bodyPr/>
          <a:lstStyle/>
          <a:p>
            <a:r>
              <a:rPr lang="en-US" b="1" dirty="0">
                <a:solidFill>
                  <a:schemeClr val="accent1"/>
                </a:solidFill>
                <a:latin typeface="Didot" panose="02000503000000020003" pitchFamily="2" charset="-79"/>
                <a:cs typeface="Didot" panose="02000503000000020003" pitchFamily="2" charset="-79"/>
              </a:rPr>
              <a:t> Culturally Relevant Services</a:t>
            </a:r>
          </a:p>
        </p:txBody>
      </p:sp>
      <p:sp>
        <p:nvSpPr>
          <p:cNvPr id="3" name="Content Placeholder 2">
            <a:extLst>
              <a:ext uri="{FF2B5EF4-FFF2-40B4-BE49-F238E27FC236}">
                <a16:creationId xmlns:a16="http://schemas.microsoft.com/office/drawing/2014/main" id="{9163DCD5-5541-8A4D-667E-EB19CD8D01F1}"/>
              </a:ext>
            </a:extLst>
          </p:cNvPr>
          <p:cNvSpPr>
            <a:spLocks noGrp="1"/>
          </p:cNvSpPr>
          <p:nvPr>
            <p:ph sz="half" idx="1"/>
          </p:nvPr>
        </p:nvSpPr>
        <p:spPr/>
        <p:txBody>
          <a:bodyPr>
            <a:normAutofit fontScale="92500" lnSpcReduction="10000"/>
          </a:bodyPr>
          <a:lstStyle/>
          <a:p>
            <a:r>
              <a:rPr lang="en-US" dirty="0"/>
              <a:t>Programs and services are centered in cultural practices or are culturally responsive</a:t>
            </a:r>
          </a:p>
          <a:p>
            <a:r>
              <a:rPr lang="en-US" dirty="0"/>
              <a:t>Examples:</a:t>
            </a:r>
          </a:p>
          <a:p>
            <a:pPr lvl="1"/>
            <a:r>
              <a:rPr lang="en-US" dirty="0">
                <a:latin typeface="Calibri" panose="020F0502020204030204" pitchFamily="34" charset="0"/>
                <a:cs typeface="Calibri" panose="020F0502020204030204" pitchFamily="34" charset="0"/>
              </a:rPr>
              <a:t>Teaching tenants fishing</a:t>
            </a:r>
          </a:p>
          <a:p>
            <a:pPr lvl="1"/>
            <a:r>
              <a:rPr lang="en-US" dirty="0">
                <a:latin typeface="Calibri" panose="020F0502020204030204" pitchFamily="34" charset="0"/>
                <a:cs typeface="Calibri" panose="020F0502020204030204" pitchFamily="34" charset="0"/>
              </a:rPr>
              <a:t>Engage tenants in ricing traditions</a:t>
            </a:r>
          </a:p>
          <a:p>
            <a:r>
              <a:rPr lang="en-US" dirty="0"/>
              <a:t>Programs and services are culturally informed and appropriate for the tribe</a:t>
            </a:r>
          </a:p>
        </p:txBody>
      </p:sp>
      <p:pic>
        <p:nvPicPr>
          <p:cNvPr id="6" name="Picture 5" descr="A picture containing outdoor, grass, sky, plant&#10;&#10;Description automatically generated">
            <a:extLst>
              <a:ext uri="{FF2B5EF4-FFF2-40B4-BE49-F238E27FC236}">
                <a16:creationId xmlns:a16="http://schemas.microsoft.com/office/drawing/2014/main" id="{A910B61F-8CFF-175A-A107-AD0D3525399F}"/>
              </a:ext>
            </a:extLst>
          </p:cNvPr>
          <p:cNvPicPr>
            <a:picLocks noChangeAspect="1"/>
          </p:cNvPicPr>
          <p:nvPr/>
        </p:nvPicPr>
        <p:blipFill>
          <a:blip r:embed="rId2"/>
          <a:stretch>
            <a:fillRect/>
          </a:stretch>
        </p:blipFill>
        <p:spPr>
          <a:xfrm>
            <a:off x="7074144" y="0"/>
            <a:ext cx="5143500" cy="6858000"/>
          </a:xfrm>
          <a:prstGeom prst="rect">
            <a:avLst/>
          </a:prstGeom>
        </p:spPr>
      </p:pic>
      <p:sp>
        <p:nvSpPr>
          <p:cNvPr id="7" name="TextBox 6">
            <a:extLst>
              <a:ext uri="{FF2B5EF4-FFF2-40B4-BE49-F238E27FC236}">
                <a16:creationId xmlns:a16="http://schemas.microsoft.com/office/drawing/2014/main" id="{542FC72A-FB6D-C3F3-E51F-5BBD28B526F1}"/>
              </a:ext>
            </a:extLst>
          </p:cNvPr>
          <p:cNvSpPr txBox="1"/>
          <p:nvPr/>
        </p:nvSpPr>
        <p:spPr>
          <a:xfrm>
            <a:off x="10625378" y="6550223"/>
            <a:ext cx="1592266"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pic>
        <p:nvPicPr>
          <p:cNvPr id="4" name="Google Shape;83;p1" descr="A picture containing food, drawing&#10;&#10;Description automatically generated">
            <a:extLst>
              <a:ext uri="{FF2B5EF4-FFF2-40B4-BE49-F238E27FC236}">
                <a16:creationId xmlns:a16="http://schemas.microsoft.com/office/drawing/2014/main" id="{59FCB2A1-60B6-BEFA-5921-AAF8FEDAC782}"/>
              </a:ext>
            </a:extLst>
          </p:cNvPr>
          <p:cNvPicPr preferRelativeResize="0"/>
          <p:nvPr/>
        </p:nvPicPr>
        <p:blipFill rotWithShape="1">
          <a:blip r:embed="rId3">
            <a:alphaModFix/>
          </a:blip>
          <a:srcRect/>
          <a:stretch/>
        </p:blipFill>
        <p:spPr>
          <a:xfrm>
            <a:off x="0" y="6185807"/>
            <a:ext cx="1485900" cy="672193"/>
          </a:xfrm>
          <a:prstGeom prst="rect">
            <a:avLst/>
          </a:prstGeom>
          <a:noFill/>
          <a:ln>
            <a:noFill/>
          </a:ln>
        </p:spPr>
      </p:pic>
    </p:spTree>
    <p:extLst>
      <p:ext uri="{BB962C8B-B14F-4D97-AF65-F5344CB8AC3E}">
        <p14:creationId xmlns:p14="http://schemas.microsoft.com/office/powerpoint/2010/main" val="496001197"/>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FCE20-492D-39A6-7ACE-DDA36241D13D}"/>
              </a:ext>
            </a:extLst>
          </p:cNvPr>
          <p:cNvPicPr>
            <a:picLocks noChangeAspect="1"/>
          </p:cNvPicPr>
          <p:nvPr/>
        </p:nvPicPr>
        <p:blipFill>
          <a:blip r:embed="rId3">
            <a:alphaModFix/>
          </a:blip>
          <a:stretch/>
        </p:blipFill>
        <p:spPr>
          <a:xfrm>
            <a:off x="20" y="1"/>
            <a:ext cx="12191980" cy="6857999"/>
          </a:xfrm>
          <a:prstGeom prst="rect">
            <a:avLst/>
          </a:prstGeom>
          <a:noFill/>
        </p:spPr>
      </p:pic>
      <p:sp>
        <p:nvSpPr>
          <p:cNvPr id="14" name="Rectangle 13">
            <a:extLst>
              <a:ext uri="{FF2B5EF4-FFF2-40B4-BE49-F238E27FC236}">
                <a16:creationId xmlns:a16="http://schemas.microsoft.com/office/drawing/2014/main" id="{7D7ADDB8-68A2-13B5-B847-FB73F9FB8181}"/>
              </a:ext>
            </a:extLst>
          </p:cNvPr>
          <p:cNvSpPr/>
          <p:nvPr/>
        </p:nvSpPr>
        <p:spPr>
          <a:xfrm>
            <a:off x="914400" y="2108200"/>
            <a:ext cx="10363200" cy="2641600"/>
          </a:xfrm>
          <a:prstGeom prst="rect">
            <a:avLst/>
          </a:prstGeom>
          <a:solidFill>
            <a:srgbClr val="E8EEF1">
              <a:alpha val="85000"/>
            </a:srgbClr>
          </a:solidFill>
          <a:ln>
            <a:noFill/>
          </a:ln>
          <a:effectLst>
            <a:outerShdw algn="ctr"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err="1" lang="en-US" sz="6600">
                <a:solidFill>
                  <a:schemeClr val="accent3"/>
                </a:solidFill>
                <a:latin charset="0" panose="020F0502020204030204" pitchFamily="34" typeface="Calibri"/>
              </a:rPr>
              <a:t>Gimaajii</a:t>
            </a:r>
            <a:r>
              <a:rPr dirty="0" lang="en-US" sz="6600">
                <a:solidFill>
                  <a:schemeClr val="accent3"/>
                </a:solidFill>
                <a:latin charset="0" panose="020F0502020204030204" pitchFamily="34" typeface="Calibri"/>
              </a:rPr>
              <a:t> Mino </a:t>
            </a:r>
            <a:r>
              <a:rPr dirty="0" err="1" lang="en-US" sz="6600">
                <a:solidFill>
                  <a:schemeClr val="accent3"/>
                </a:solidFill>
                <a:latin charset="0" panose="020F0502020204030204" pitchFamily="34" typeface="Calibri"/>
              </a:rPr>
              <a:t>Bimaadizimin</a:t>
            </a:r>
            <a:endParaRPr dirty="0" lang="en-US" sz="6600">
              <a:solidFill>
                <a:schemeClr val="accent3"/>
              </a:solidFill>
              <a:latin charset="0" panose="020F0502020204030204" pitchFamily="34" typeface="Calibri"/>
            </a:endParaRPr>
          </a:p>
          <a:p>
            <a:pPr algn="ctr"/>
            <a:r>
              <a:rPr dirty="0" lang="en-US" sz="3200">
                <a:solidFill>
                  <a:schemeClr val="accent1"/>
                </a:solidFill>
                <a:latin charset="0" panose="020F0502020204030204" pitchFamily="34" typeface="Calibri"/>
              </a:rPr>
              <a:t>We Are, All of Us Together, Beginning a Good Life</a:t>
            </a:r>
          </a:p>
        </p:txBody>
      </p:sp>
      <p:sp>
        <p:nvSpPr>
          <p:cNvPr id="2" name="TextBox 1">
            <a:extLst>
              <a:ext uri="{FF2B5EF4-FFF2-40B4-BE49-F238E27FC236}">
                <a16:creationId xmlns:a16="http://schemas.microsoft.com/office/drawing/2014/main" id="{A3C10A9F-4EDA-913B-B3E9-CFB0AAEF59F7}"/>
              </a:ext>
            </a:extLst>
          </p:cNvPr>
          <p:cNvSpPr txBox="1"/>
          <p:nvPr/>
        </p:nvSpPr>
        <p:spPr>
          <a:xfrm>
            <a:off x="5303520" y="6533805"/>
            <a:ext cx="6877970"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The following photos are taken by various AICHO staff members, including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055915716"/>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3333-0163-2584-D329-26C3BBB37664}"/>
              </a:ext>
            </a:extLst>
          </p:cNvPr>
          <p:cNvSpPr>
            <a:spLocks noGrp="1"/>
          </p:cNvSpPr>
          <p:nvPr>
            <p:ph idx="4294967295" type="title"/>
          </p:nvPr>
        </p:nvSpPr>
        <p:spPr>
          <a:xfrm>
            <a:off x="4603468" y="4741948"/>
            <a:ext cx="6829520" cy="862031"/>
          </a:xfrm>
        </p:spPr>
        <p:txBody>
          <a:bodyPr anchor="b" bIns="45720" lIns="91440" rIns="91440" rtlCol="0" tIns="45720" vert="horz">
            <a:normAutofit/>
          </a:bodyPr>
          <a:lstStyle/>
          <a:p>
            <a:pPr>
              <a:spcBef>
                <a:spcPct val="0"/>
              </a:spcBef>
            </a:pPr>
            <a:r>
              <a:rPr b="0" dirty="0" kern="1200" lang="en-US" sz="4000">
                <a:solidFill>
                  <a:srgbClr val="FFFFFF"/>
                </a:solidFill>
                <a:latin charset="0" panose="020F0502020204030204" pitchFamily="34" typeface="Calibri"/>
                <a:ea typeface="+mj-ea"/>
                <a:cs charset="0" panose="020F0502020204030204" pitchFamily="34" typeface="Calibri"/>
              </a:rPr>
              <a:t>Community Spaces</a:t>
            </a:r>
          </a:p>
        </p:txBody>
      </p:sp>
      <p:pic>
        <p:nvPicPr>
          <p:cNvPr descr="A group of people sitting in a circle&#10;&#10;Description automatically generated with low confidence" id="5" name="Picture 4">
            <a:extLst>
              <a:ext uri="{FF2B5EF4-FFF2-40B4-BE49-F238E27FC236}">
                <a16:creationId xmlns:a16="http://schemas.microsoft.com/office/drawing/2014/main" id="{1D5B57DE-78BB-0DF7-5A8D-F86F36400A09}"/>
              </a:ext>
            </a:extLst>
          </p:cNvPr>
          <p:cNvPicPr>
            <a:picLocks noChangeAspect="1"/>
          </p:cNvPicPr>
          <p:nvPr/>
        </p:nvPicPr>
        <p:blipFill rotWithShape="1">
          <a:blip r:embed="rId3"/>
          <a:srcRect b="-3" l="16" r="35"/>
          <a:stretch/>
        </p:blipFill>
        <p:spPr>
          <a:xfrm>
            <a:off x="307840" y="321732"/>
            <a:ext cx="3793472" cy="4111323"/>
          </a:xfrm>
          <a:prstGeom prst="rect">
            <a:avLst/>
          </a:prstGeom>
        </p:spPr>
      </p:pic>
      <p:pic>
        <p:nvPicPr>
          <p:cNvPr descr="A group of people playing hockey&#10;&#10;Description automatically generated with medium confidence" id="7" name="Picture 6">
            <a:extLst>
              <a:ext uri="{FF2B5EF4-FFF2-40B4-BE49-F238E27FC236}">
                <a16:creationId xmlns:a16="http://schemas.microsoft.com/office/drawing/2014/main" id="{64F94E75-A22D-7398-6211-4D9D97391A70}"/>
              </a:ext>
            </a:extLst>
          </p:cNvPr>
          <p:cNvPicPr>
            <a:picLocks noChangeAspect="1"/>
          </p:cNvPicPr>
          <p:nvPr/>
        </p:nvPicPr>
        <p:blipFill rotWithShape="1">
          <a:blip r:embed="rId4"/>
          <a:srcRect b="58" r="1" t="8"/>
          <a:stretch/>
        </p:blipFill>
        <p:spPr>
          <a:xfrm>
            <a:off x="4194959" y="321734"/>
            <a:ext cx="3797570" cy="2010551"/>
          </a:xfrm>
          <a:prstGeom prst="rect">
            <a:avLst/>
          </a:prstGeom>
        </p:spPr>
      </p:pic>
      <p:pic>
        <p:nvPicPr>
          <p:cNvPr descr="A person in a kitchen&#10;&#10;Description automatically generated with low confidence" id="11" name="Picture 10">
            <a:extLst>
              <a:ext uri="{FF2B5EF4-FFF2-40B4-BE49-F238E27FC236}">
                <a16:creationId xmlns:a16="http://schemas.microsoft.com/office/drawing/2014/main" id="{D30618F5-19BA-6F16-D9DF-BF7ADD57C9DF}"/>
              </a:ext>
            </a:extLst>
          </p:cNvPr>
          <p:cNvPicPr>
            <a:picLocks noChangeAspect="1"/>
          </p:cNvPicPr>
          <p:nvPr/>
        </p:nvPicPr>
        <p:blipFill rotWithShape="1">
          <a:blip r:embed="rId5"/>
          <a:srcRect b="14" r="1"/>
          <a:stretch/>
        </p:blipFill>
        <p:spPr>
          <a:xfrm>
            <a:off x="4190180" y="2422097"/>
            <a:ext cx="3794760" cy="2013804"/>
          </a:xfrm>
          <a:prstGeom prst="rect">
            <a:avLst/>
          </a:prstGeom>
        </p:spPr>
      </p:pic>
      <p:pic>
        <p:nvPicPr>
          <p:cNvPr descr="A group of people sitting in a room&#10;&#10;Description automatically generated with low confidence" id="13" name="Picture 12">
            <a:extLst>
              <a:ext uri="{FF2B5EF4-FFF2-40B4-BE49-F238E27FC236}">
                <a16:creationId xmlns:a16="http://schemas.microsoft.com/office/drawing/2014/main" id="{F6A6A5A6-29C9-E57C-6BE0-C1087E716388}"/>
              </a:ext>
            </a:extLst>
          </p:cNvPr>
          <p:cNvPicPr>
            <a:picLocks noChangeAspect="1"/>
          </p:cNvPicPr>
          <p:nvPr/>
        </p:nvPicPr>
        <p:blipFill rotWithShape="1">
          <a:blip r:embed="rId6"/>
          <a:srcRect b="-3" l="42" r="43"/>
          <a:stretch/>
        </p:blipFill>
        <p:spPr>
          <a:xfrm>
            <a:off x="8086176" y="321733"/>
            <a:ext cx="3797984" cy="4111321"/>
          </a:xfrm>
          <a:prstGeom prst="rect">
            <a:avLst/>
          </a:prstGeom>
        </p:spPr>
      </p:pic>
      <p:pic>
        <p:nvPicPr>
          <p:cNvPr descr="A person giving a lecture to a group of people&#10;&#10;Description automatically generated with low confidence" id="9" name="Picture 8">
            <a:extLst>
              <a:ext uri="{FF2B5EF4-FFF2-40B4-BE49-F238E27FC236}">
                <a16:creationId xmlns:a16="http://schemas.microsoft.com/office/drawing/2014/main" id="{43C5DBCE-0EB8-2990-A3B8-1297FC3B2F9F}"/>
              </a:ext>
            </a:extLst>
          </p:cNvPr>
          <p:cNvPicPr>
            <a:picLocks noChangeAspect="1"/>
          </p:cNvPicPr>
          <p:nvPr/>
        </p:nvPicPr>
        <p:blipFill rotWithShape="1">
          <a:blip r:embed="rId7"/>
          <a:srcRect b="27" r="1" t="48"/>
          <a:stretch/>
        </p:blipFill>
        <p:spPr>
          <a:xfrm>
            <a:off x="307840" y="4525715"/>
            <a:ext cx="3794760" cy="2010551"/>
          </a:xfrm>
          <a:prstGeom prst="rect">
            <a:avLst/>
          </a:prstGeom>
        </p:spPr>
      </p:pic>
      <p:sp>
        <p:nvSpPr>
          <p:cNvPr id="3" name="Title 1">
            <a:extLst>
              <a:ext uri="{FF2B5EF4-FFF2-40B4-BE49-F238E27FC236}">
                <a16:creationId xmlns:a16="http://schemas.microsoft.com/office/drawing/2014/main" id="{DE6540E3-ED79-FA4F-5533-D4CFB93A8303}"/>
              </a:ext>
            </a:extLst>
          </p:cNvPr>
          <p:cNvSpPr txBox="1">
            <a:spLocks/>
          </p:cNvSpPr>
          <p:nvPr/>
        </p:nvSpPr>
        <p:spPr>
          <a:xfrm>
            <a:off x="4603468" y="4741948"/>
            <a:ext cx="6829520" cy="862031"/>
          </a:xfrm>
          <a:prstGeom prst="rect">
            <a:avLst/>
          </a:prstGeom>
        </p:spPr>
        <p:txBody>
          <a:bodyPr anchor="b" bIns="45720" lIns="91440" rIns="91440" rtlCol="0" tIns="45720" vert="horz">
            <a:normAutofit/>
          </a:bodyPr>
          <a:lstStyle>
            <a:defPPr algn="l" lvl="0" marR="0" rtl="0">
              <a:lnSpc>
                <a:spcPct val="100000"/>
              </a:lnSpc>
              <a:spcBef>
                <a:spcPts val="0"/>
              </a:spcBef>
              <a:spcAft>
                <a:spcPts val="0"/>
              </a:spcAft>
            </a:defPPr>
            <a:lvl1pPr algn="l" eaLnBrk="1" hangingPunct="1"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eaLnBrk="1" hangingPunct="1"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eaLnBrk="1" hangingPunct="1"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eaLnBrk="1" hangingPunct="1"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eaLnBrk="1" hangingPunct="1"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eaLnBrk="1" hangingPunct="1"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eaLnBrk="1" hangingPunct="1"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eaLnBrk="1" hangingPunct="1"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eaLnBrk="1" hangingPunct="1"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a:lstStyle>
          <a:p>
            <a:r>
              <a:rPr dirty="0" kern="1200" lang="en-US" sz="4800">
                <a:solidFill>
                  <a:schemeClr val="accent1"/>
                </a:solidFill>
                <a:latin charset="0" panose="020F0502020204030204" pitchFamily="34" typeface="Calibri"/>
                <a:ea typeface="+mj-ea"/>
                <a:cs charset="0" panose="020F0502020204030204" pitchFamily="34" typeface="Calibri"/>
              </a:rPr>
              <a:t>Community Spaces</a:t>
            </a:r>
          </a:p>
        </p:txBody>
      </p:sp>
      <p:sp>
        <p:nvSpPr>
          <p:cNvPr id="4" name="TextBox 3">
            <a:extLst>
              <a:ext uri="{FF2B5EF4-FFF2-40B4-BE49-F238E27FC236}">
                <a16:creationId xmlns:a16="http://schemas.microsoft.com/office/drawing/2014/main" id="{0F544908-D91F-19F6-0E14-55C6DE571694}"/>
              </a:ext>
            </a:extLst>
          </p:cNvPr>
          <p:cNvSpPr txBox="1"/>
          <p:nvPr/>
        </p:nvSpPr>
        <p:spPr>
          <a:xfrm>
            <a:off x="9497737" y="4417367"/>
            <a:ext cx="2385900" cy="307571"/>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Photos courtesy of AICHO</a:t>
            </a:r>
          </a:p>
        </p:txBody>
      </p:sp>
    </p:spTree>
    <p:extLst>
      <p:ext uri="{BB962C8B-B14F-4D97-AF65-F5344CB8AC3E}">
        <p14:creationId xmlns:p14="http://schemas.microsoft.com/office/powerpoint/2010/main" val="117063183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000"/>
                                  </p:stCondLst>
                                  <p:iterate>
                                    <p:tmPct val="10000"/>
                                  </p:iterate>
                                  <p:childTnLst>
                                    <p:set>
                                      <p:cBhvr>
                                        <p:cTn dur="1" fill="hold" id="6">
                                          <p:stCondLst>
                                            <p:cond delay="0"/>
                                          </p:stCondLst>
                                        </p:cTn>
                                        <p:tgtEl>
                                          <p:spTgt spid="3"/>
                                        </p:tgtEl>
                                        <p:attrNameLst>
                                          <p:attrName>style.visibility</p:attrName>
                                        </p:attrNameLst>
                                      </p:cBhvr>
                                      <p:to>
                                        <p:strVal val="visible"/>
                                      </p:to>
                                    </p:set>
                                    <p:animEffect filter="fade" transition="in">
                                      <p:cBhvr>
                                        <p:cTn dur="7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ext, indoor, ceiling, floor&#10;&#10;Description automatically generated" id="13" name="Picture 12">
            <a:extLst>
              <a:ext uri="{FF2B5EF4-FFF2-40B4-BE49-F238E27FC236}">
                <a16:creationId xmlns:a16="http://schemas.microsoft.com/office/drawing/2014/main" id="{BD3F0329-2264-9B43-462A-9681620C3596}"/>
              </a:ext>
            </a:extLst>
          </p:cNvPr>
          <p:cNvPicPr>
            <a:picLocks noChangeAspect="1"/>
          </p:cNvPicPr>
          <p:nvPr/>
        </p:nvPicPr>
        <p:blipFill rotWithShape="1">
          <a:blip r:embed="rId3"/>
          <a:srcRect b="37" t="4"/>
          <a:stretch/>
        </p:blipFill>
        <p:spPr>
          <a:xfrm>
            <a:off x="191084" y="171715"/>
            <a:ext cx="7812386" cy="3724422"/>
          </a:xfrm>
          <a:prstGeom prst="rect">
            <a:avLst/>
          </a:prstGeom>
        </p:spPr>
      </p:pic>
      <p:pic>
        <p:nvPicPr>
          <p:cNvPr descr="A group of people in a kitchen&#10;&#10;Description automatically generated with medium confidence" id="5" name="Picture 4">
            <a:extLst>
              <a:ext uri="{FF2B5EF4-FFF2-40B4-BE49-F238E27FC236}">
                <a16:creationId xmlns:a16="http://schemas.microsoft.com/office/drawing/2014/main" id="{757573DB-3929-1E9D-D3CB-D60D79D9DA2C}"/>
              </a:ext>
            </a:extLst>
          </p:cNvPr>
          <p:cNvPicPr>
            <a:picLocks noChangeAspect="1"/>
          </p:cNvPicPr>
          <p:nvPr/>
        </p:nvPicPr>
        <p:blipFill rotWithShape="1">
          <a:blip r:embed="rId4"/>
          <a:srcRect b="2" r="2" t="6"/>
          <a:stretch/>
        </p:blipFill>
        <p:spPr>
          <a:xfrm>
            <a:off x="8195999" y="169254"/>
            <a:ext cx="3826711" cy="2066161"/>
          </a:xfrm>
          <a:prstGeom prst="rect">
            <a:avLst/>
          </a:prstGeom>
        </p:spPr>
      </p:pic>
      <p:pic>
        <p:nvPicPr>
          <p:cNvPr descr="A group of women preparing food&#10;&#10;Description automatically generated with low confidence" id="3" name="Picture 2">
            <a:extLst>
              <a:ext uri="{FF2B5EF4-FFF2-40B4-BE49-F238E27FC236}">
                <a16:creationId xmlns:a16="http://schemas.microsoft.com/office/drawing/2014/main" id="{3BE9401F-B53F-B5C7-DC9D-8A6CE90930BA}"/>
              </a:ext>
            </a:extLst>
          </p:cNvPr>
          <p:cNvPicPr>
            <a:picLocks noChangeAspect="1"/>
          </p:cNvPicPr>
          <p:nvPr/>
        </p:nvPicPr>
        <p:blipFill rotWithShape="1">
          <a:blip r:embed="rId5"/>
          <a:srcRect b="58" r="3" t="13"/>
          <a:stretch/>
        </p:blipFill>
        <p:spPr>
          <a:xfrm>
            <a:off x="191087" y="4070780"/>
            <a:ext cx="3808694" cy="2624098"/>
          </a:xfrm>
          <a:prstGeom prst="rect">
            <a:avLst/>
          </a:prstGeom>
        </p:spPr>
      </p:pic>
      <p:pic>
        <p:nvPicPr>
          <p:cNvPr descr="A picture containing person, indoor, wall&#10;&#10;Description automatically generated" id="7" name="Picture 6">
            <a:extLst>
              <a:ext uri="{FF2B5EF4-FFF2-40B4-BE49-F238E27FC236}">
                <a16:creationId xmlns:a16="http://schemas.microsoft.com/office/drawing/2014/main" id="{F0516C6B-E7D8-2969-7A9C-EA9E39925D98}"/>
              </a:ext>
            </a:extLst>
          </p:cNvPr>
          <p:cNvPicPr>
            <a:picLocks noChangeAspect="1"/>
          </p:cNvPicPr>
          <p:nvPr/>
        </p:nvPicPr>
        <p:blipFill rotWithShape="1">
          <a:blip r:embed="rId6"/>
          <a:srcRect b="27" r="2"/>
          <a:stretch/>
        </p:blipFill>
        <p:spPr>
          <a:xfrm>
            <a:off x="8179442" y="2391883"/>
            <a:ext cx="3826711" cy="2072296"/>
          </a:xfrm>
          <a:prstGeom prst="rect">
            <a:avLst/>
          </a:prstGeom>
        </p:spPr>
      </p:pic>
      <p:pic>
        <p:nvPicPr>
          <p:cNvPr descr="A picture containing person, indoor&#10;&#10;Description automatically generated" id="6" name="Picture 5">
            <a:extLst>
              <a:ext uri="{FF2B5EF4-FFF2-40B4-BE49-F238E27FC236}">
                <a16:creationId xmlns:a16="http://schemas.microsoft.com/office/drawing/2014/main" id="{0B1BE60C-FF4F-0EFB-BFF7-7C6ABAE03A6D}"/>
              </a:ext>
            </a:extLst>
          </p:cNvPr>
          <p:cNvPicPr>
            <a:picLocks noChangeAspect="1"/>
          </p:cNvPicPr>
          <p:nvPr/>
        </p:nvPicPr>
        <p:blipFill rotWithShape="1">
          <a:blip r:embed="rId7"/>
          <a:srcRect b="90" l="1" r="-137" t="52"/>
          <a:stretch/>
        </p:blipFill>
        <p:spPr>
          <a:xfrm>
            <a:off x="8192267" y="4620643"/>
            <a:ext cx="3826711" cy="2058983"/>
          </a:xfrm>
          <a:prstGeom prst="rect">
            <a:avLst/>
          </a:prstGeom>
        </p:spPr>
      </p:pic>
      <p:sp>
        <p:nvSpPr>
          <p:cNvPr id="2" name="TextBox 1">
            <a:extLst>
              <a:ext uri="{FF2B5EF4-FFF2-40B4-BE49-F238E27FC236}">
                <a16:creationId xmlns:a16="http://schemas.microsoft.com/office/drawing/2014/main" id="{8770432E-B2E9-4024-0234-7E88754491BB}"/>
              </a:ext>
            </a:extLst>
          </p:cNvPr>
          <p:cNvSpPr txBox="1"/>
          <p:nvPr/>
        </p:nvSpPr>
        <p:spPr>
          <a:xfrm>
            <a:off x="9795590" y="6550429"/>
            <a:ext cx="2385900" cy="307571"/>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Photos courtesy of AICHO</a:t>
            </a:r>
          </a:p>
        </p:txBody>
      </p:sp>
      <p:pic>
        <p:nvPicPr>
          <p:cNvPr descr="A picture containing text, person, indoor&#10;&#10;Description automatically generated" id="10" name="Picture 9">
            <a:extLst>
              <a:ext uri="{FF2B5EF4-FFF2-40B4-BE49-F238E27FC236}">
                <a16:creationId xmlns:a16="http://schemas.microsoft.com/office/drawing/2014/main" id="{205FC52C-A9DA-F0D8-E2D0-0C679C11BC72}"/>
              </a:ext>
            </a:extLst>
          </p:cNvPr>
          <p:cNvPicPr>
            <a:picLocks noChangeAspect="1"/>
          </p:cNvPicPr>
          <p:nvPr/>
        </p:nvPicPr>
        <p:blipFill rotWithShape="1">
          <a:blip r:embed="rId8"/>
          <a:srcRect b="47"/>
          <a:stretch/>
        </p:blipFill>
        <p:spPr>
          <a:xfrm>
            <a:off x="4209803" y="4086020"/>
            <a:ext cx="3790006" cy="2615505"/>
          </a:xfrm>
          <a:prstGeom prst="rect">
            <a:avLst/>
          </a:prstGeom>
        </p:spPr>
      </p:pic>
    </p:spTree>
    <p:extLst>
      <p:ext uri="{BB962C8B-B14F-4D97-AF65-F5344CB8AC3E}">
        <p14:creationId xmlns:p14="http://schemas.microsoft.com/office/powerpoint/2010/main" val="1954650198"/>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a:xfrm>
            <a:off x="529441" y="623959"/>
            <a:ext cx="5257800" cy="1325563"/>
          </a:xfrm>
        </p:spPr>
        <p:txBody>
          <a:bodyPr/>
          <a:lstStyle/>
          <a:p>
            <a:r>
              <a:rPr b="1" dirty="0" lang="en-US">
                <a:latin charset="-79" panose="02000503000000020003" pitchFamily="2" typeface="Didot"/>
                <a:cs charset="-79" panose="02000503000000020003" pitchFamily="2" typeface="Didot"/>
              </a:rPr>
              <a:t>Causes of Homelessness</a:t>
            </a:r>
          </a:p>
        </p:txBody>
      </p:sp>
      <p:sp>
        <p:nvSpPr>
          <p:cNvPr id="9" name="Text Placeholder 8">
            <a:extLst>
              <a:ext uri="{FF2B5EF4-FFF2-40B4-BE49-F238E27FC236}">
                <a16:creationId xmlns:a16="http://schemas.microsoft.com/office/drawing/2014/main" id="{A4D22045-1D0C-8E4F-A9B6-4A15CE8F169E}"/>
              </a:ext>
            </a:extLst>
          </p:cNvPr>
          <p:cNvSpPr>
            <a:spLocks noGrp="1"/>
          </p:cNvSpPr>
          <p:nvPr>
            <p:ph idx="1" type="body"/>
          </p:nvPr>
        </p:nvSpPr>
        <p:spPr>
          <a:xfrm>
            <a:off x="529441" y="2084459"/>
            <a:ext cx="5257800" cy="4076411"/>
          </a:xfrm>
        </p:spPr>
        <p:txBody>
          <a:bodyPr>
            <a:normAutofit fontScale="92500" lnSpcReduction="20000"/>
          </a:bodyPr>
          <a:lstStyle/>
          <a:p>
            <a:pPr>
              <a:buClr>
                <a:schemeClr val="accent3"/>
              </a:buClr>
            </a:pPr>
            <a:r>
              <a:rPr dirty="0" lang="en-US">
                <a:solidFill>
                  <a:schemeClr val="tx1"/>
                </a:solidFill>
              </a:rPr>
              <a:t>Lack of affordable housing</a:t>
            </a:r>
          </a:p>
          <a:p>
            <a:pPr>
              <a:buClr>
                <a:schemeClr val="accent3"/>
              </a:buClr>
            </a:pPr>
            <a:r>
              <a:rPr dirty="0" lang="en-US">
                <a:solidFill>
                  <a:schemeClr val="tx1"/>
                </a:solidFill>
              </a:rPr>
              <a:t>Poverty</a:t>
            </a:r>
          </a:p>
          <a:p>
            <a:pPr>
              <a:buClr>
                <a:schemeClr val="accent3"/>
              </a:buClr>
            </a:pPr>
            <a:r>
              <a:rPr dirty="0" lang="en-US">
                <a:solidFill>
                  <a:schemeClr val="tx1"/>
                </a:solidFill>
              </a:rPr>
              <a:t>Domestic Violence</a:t>
            </a:r>
          </a:p>
          <a:p>
            <a:pPr>
              <a:buClr>
                <a:schemeClr val="accent3"/>
              </a:buClr>
            </a:pPr>
            <a:r>
              <a:rPr dirty="0" lang="en-US">
                <a:solidFill>
                  <a:schemeClr val="tx1"/>
                </a:solidFill>
              </a:rPr>
              <a:t>Chemical, mental and physical health disabilities</a:t>
            </a:r>
          </a:p>
          <a:p>
            <a:pPr>
              <a:buClr>
                <a:schemeClr val="accent3"/>
              </a:buClr>
            </a:pPr>
            <a:r>
              <a:rPr dirty="0" lang="en-US">
                <a:solidFill>
                  <a:schemeClr val="tx1"/>
                </a:solidFill>
              </a:rPr>
              <a:t>Lack of social and familial supports</a:t>
            </a:r>
          </a:p>
          <a:p>
            <a:pPr>
              <a:buClr>
                <a:schemeClr val="accent3"/>
              </a:buClr>
            </a:pPr>
            <a:r>
              <a:rPr dirty="0" lang="en-US">
                <a:solidFill>
                  <a:schemeClr val="tx1"/>
                </a:solidFill>
              </a:rPr>
              <a:t>Restrictive or “high” barrier housing</a:t>
            </a:r>
          </a:p>
          <a:p>
            <a:pPr>
              <a:buClr>
                <a:schemeClr val="accent3"/>
              </a:buClr>
            </a:pPr>
            <a:r>
              <a:rPr dirty="0" lang="en-US">
                <a:solidFill>
                  <a:schemeClr val="tx1"/>
                </a:solidFill>
              </a:rPr>
              <a:t>Trauma including generational trauma</a:t>
            </a:r>
          </a:p>
        </p:txBody>
      </p:sp>
      <p:pic>
        <p:nvPicPr>
          <p:cNvPr descr="A person carrying a person&#10;&#10;Description automatically generated with low confidence" id="4" name="Picture 3">
            <a:extLst>
              <a:ext uri="{FF2B5EF4-FFF2-40B4-BE49-F238E27FC236}">
                <a16:creationId xmlns:a16="http://schemas.microsoft.com/office/drawing/2014/main" id="{1531B595-4C0F-E8CE-453B-EB40F7495873}"/>
              </a:ext>
            </a:extLst>
          </p:cNvPr>
          <p:cNvPicPr>
            <a:picLocks noChangeAspect="1"/>
          </p:cNvPicPr>
          <p:nvPr/>
        </p:nvPicPr>
        <p:blipFill rotWithShape="1">
          <a:blip r:embed="rId3"/>
          <a:srcRect r="25772" t="43"/>
          <a:stretch/>
        </p:blipFill>
        <p:spPr>
          <a:xfrm>
            <a:off x="6192591" y="0"/>
            <a:ext cx="5999409" cy="6901608"/>
          </a:xfrm>
          <a:prstGeom prst="rect">
            <a:avLst/>
          </a:prstGeom>
        </p:spPr>
      </p:pic>
      <p:sp>
        <p:nvSpPr>
          <p:cNvPr id="6" name="TextBox 5">
            <a:extLst>
              <a:ext uri="{FF2B5EF4-FFF2-40B4-BE49-F238E27FC236}">
                <a16:creationId xmlns:a16="http://schemas.microsoft.com/office/drawing/2014/main" id="{E0768FC7-0FCA-C345-2ED4-23B5381FD368}"/>
              </a:ext>
            </a:extLst>
          </p:cNvPr>
          <p:cNvSpPr txBox="1"/>
          <p:nvPr/>
        </p:nvSpPr>
        <p:spPr>
          <a:xfrm>
            <a:off x="10307665" y="6568589"/>
            <a:ext cx="1853154"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2586504869"/>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garden in front of a building&#10;&#10;Description automatically generated with low confidence" id="9" name="Picture 8">
            <a:extLst>
              <a:ext uri="{FF2B5EF4-FFF2-40B4-BE49-F238E27FC236}">
                <a16:creationId xmlns:a16="http://schemas.microsoft.com/office/drawing/2014/main" id="{A1BF14CD-A48A-47BD-44B0-F03A2BA24A5A}"/>
              </a:ext>
            </a:extLst>
          </p:cNvPr>
          <p:cNvPicPr>
            <a:picLocks noChangeAspect="1"/>
          </p:cNvPicPr>
          <p:nvPr/>
        </p:nvPicPr>
        <p:blipFill rotWithShape="1">
          <a:blip r:embed="rId2"/>
          <a:srcRect b="-4" r="-3" t="44"/>
          <a:stretch/>
        </p:blipFill>
        <p:spPr>
          <a:xfrm>
            <a:off x="7381876" y="1"/>
            <a:ext cx="4810125" cy="2501837"/>
          </a:xfrm>
          <a:custGeom>
            <a:avLst/>
            <a:gdLst/>
            <a:ahLst/>
            <a:cxnLst/>
            <a:rect b="b" l="l" r="r" t="t"/>
            <a:pathLst>
              <a:path h="2501837" w="4810125">
                <a:moveTo>
                  <a:pt x="1159248" y="0"/>
                </a:moveTo>
                <a:lnTo>
                  <a:pt x="4810125" y="0"/>
                </a:lnTo>
                <a:lnTo>
                  <a:pt x="4810125" y="2501837"/>
                </a:lnTo>
                <a:lnTo>
                  <a:pt x="0" y="2501837"/>
                </a:lnTo>
                <a:close/>
              </a:path>
            </a:pathLst>
          </a:custGeom>
        </p:spPr>
      </p:pic>
      <p:pic>
        <p:nvPicPr>
          <p:cNvPr descr="A picture containing plant, outdoor, green, palm&#10;&#10;Description automatically generated" id="13" name="Picture 12">
            <a:extLst>
              <a:ext uri="{FF2B5EF4-FFF2-40B4-BE49-F238E27FC236}">
                <a16:creationId xmlns:a16="http://schemas.microsoft.com/office/drawing/2014/main" id="{7FE481B1-39A8-76F8-1489-E58C6FC731E5}"/>
              </a:ext>
            </a:extLst>
          </p:cNvPr>
          <p:cNvPicPr>
            <a:picLocks noChangeAspect="1"/>
          </p:cNvPicPr>
          <p:nvPr/>
        </p:nvPicPr>
        <p:blipFill rotWithShape="1">
          <a:blip r:embed="rId3"/>
          <a:srcRect b="18" r="-1" t="31"/>
          <a:stretch/>
        </p:blipFill>
        <p:spPr>
          <a:xfrm>
            <a:off x="5374639" y="2663706"/>
            <a:ext cx="4626927" cy="4197911"/>
          </a:xfrm>
          <a:custGeom>
            <a:avLst/>
            <a:gdLst/>
            <a:ahLst/>
            <a:cxnLst/>
            <a:rect b="b" l="l" r="r" t="t"/>
            <a:pathLst>
              <a:path h="4197911" w="4626927">
                <a:moveTo>
                  <a:pt x="1945141" y="0"/>
                </a:moveTo>
                <a:lnTo>
                  <a:pt x="1951364" y="0"/>
                </a:lnTo>
                <a:lnTo>
                  <a:pt x="3141155" y="0"/>
                </a:lnTo>
                <a:lnTo>
                  <a:pt x="4626927" y="0"/>
                </a:lnTo>
                <a:lnTo>
                  <a:pt x="2681786" y="4197911"/>
                </a:lnTo>
                <a:lnTo>
                  <a:pt x="0" y="4197911"/>
                </a:lnTo>
                <a:close/>
              </a:path>
            </a:pathLst>
          </a:custGeom>
        </p:spPr>
      </p:pic>
      <p:sp>
        <p:nvSpPr>
          <p:cNvPr id="2" name="Title 1">
            <a:extLst>
              <a:ext uri="{FF2B5EF4-FFF2-40B4-BE49-F238E27FC236}">
                <a16:creationId xmlns:a16="http://schemas.microsoft.com/office/drawing/2014/main" id="{632A12D1-7313-10FB-8419-A7EBDFE092A7}"/>
              </a:ext>
            </a:extLst>
          </p:cNvPr>
          <p:cNvSpPr>
            <a:spLocks noGrp="1"/>
          </p:cNvSpPr>
          <p:nvPr>
            <p:ph type="title"/>
          </p:nvPr>
        </p:nvSpPr>
        <p:spPr>
          <a:xfrm>
            <a:off x="682388" y="3098042"/>
            <a:ext cx="5308979" cy="852985"/>
          </a:xfrm>
        </p:spPr>
        <p:txBody>
          <a:bodyPr>
            <a:normAutofit/>
          </a:bodyPr>
          <a:lstStyle/>
          <a:p>
            <a:r>
              <a:rPr dirty="0" lang="en-US" sz="3600"/>
              <a:t>Urban Gardens</a:t>
            </a:r>
          </a:p>
        </p:txBody>
      </p:sp>
      <p:pic>
        <p:nvPicPr>
          <p:cNvPr id="15" name="Picture 14">
            <a:extLst>
              <a:ext uri="{FF2B5EF4-FFF2-40B4-BE49-F238E27FC236}">
                <a16:creationId xmlns:a16="http://schemas.microsoft.com/office/drawing/2014/main" id="{6154222F-95D2-69EB-B1A5-5CC2D727CFEB}"/>
              </a:ext>
            </a:extLst>
          </p:cNvPr>
          <p:cNvPicPr>
            <a:picLocks/>
          </p:cNvPicPr>
          <p:nvPr/>
        </p:nvPicPr>
        <p:blipFill rotWithShape="1">
          <a:blip r:embed="rId4"/>
          <a:srcRect b="2" r="37"/>
          <a:stretch/>
        </p:blipFill>
        <p:spPr>
          <a:xfrm>
            <a:off x="4675537" y="-1"/>
            <a:ext cx="3677817" cy="2505456"/>
          </a:xfrm>
          <a:custGeom>
            <a:avLst/>
            <a:gdLst/>
            <a:ahLst/>
            <a:cxnLst/>
            <a:rect b="b" l="l" r="r" t="t"/>
            <a:pathLst>
              <a:path h="2505456" w="3677817">
                <a:moveTo>
                  <a:pt x="1160926" y="0"/>
                </a:moveTo>
                <a:lnTo>
                  <a:pt x="3677817" y="0"/>
                </a:lnTo>
                <a:lnTo>
                  <a:pt x="2516891" y="2505456"/>
                </a:lnTo>
                <a:lnTo>
                  <a:pt x="0" y="2505456"/>
                </a:lnTo>
                <a:close/>
              </a:path>
            </a:pathLst>
          </a:custGeom>
        </p:spPr>
      </p:pic>
      <p:pic>
        <p:nvPicPr>
          <p:cNvPr descr="A group of people in a room&#10;&#10;Description automatically generated with low confidence" id="7" name="Picture 6">
            <a:extLst>
              <a:ext uri="{FF2B5EF4-FFF2-40B4-BE49-F238E27FC236}">
                <a16:creationId xmlns:a16="http://schemas.microsoft.com/office/drawing/2014/main" id="{7A51F226-F3B3-2F53-6EE3-E66495050BFA}"/>
              </a:ext>
            </a:extLst>
          </p:cNvPr>
          <p:cNvPicPr>
            <a:picLocks noChangeAspect="1"/>
          </p:cNvPicPr>
          <p:nvPr/>
        </p:nvPicPr>
        <p:blipFill rotWithShape="1">
          <a:blip r:embed="rId5"/>
          <a:srcRect b="4" l="103" r="102"/>
          <a:stretch/>
        </p:blipFill>
        <p:spPr>
          <a:xfrm>
            <a:off x="2280734" y="2"/>
            <a:ext cx="3393943" cy="2502843"/>
          </a:xfrm>
          <a:custGeom>
            <a:avLst/>
            <a:gdLst/>
            <a:ahLst/>
            <a:cxnLst/>
            <a:rect b="b" l="l" r="r" t="t"/>
            <a:pathLst>
              <a:path h="2502843" w="3393943">
                <a:moveTo>
                  <a:pt x="1159715" y="0"/>
                </a:moveTo>
                <a:lnTo>
                  <a:pt x="3393943" y="0"/>
                </a:lnTo>
                <a:lnTo>
                  <a:pt x="2234228" y="2502843"/>
                </a:lnTo>
                <a:lnTo>
                  <a:pt x="0" y="2502843"/>
                </a:lnTo>
                <a:close/>
              </a:path>
            </a:pathLst>
          </a:custGeom>
        </p:spPr>
      </p:pic>
      <p:pic>
        <p:nvPicPr>
          <p:cNvPr descr="A picture containing grass, outdoor, little, person&#10;&#10;Description automatically generated" id="5" name="Content Placeholder 4">
            <a:extLst>
              <a:ext uri="{FF2B5EF4-FFF2-40B4-BE49-F238E27FC236}">
                <a16:creationId xmlns:a16="http://schemas.microsoft.com/office/drawing/2014/main" id="{6519CA87-12BF-D8A6-6C7A-FE3422CF11B9}"/>
              </a:ext>
            </a:extLst>
          </p:cNvPr>
          <p:cNvPicPr>
            <a:picLocks noChangeAspect="1"/>
          </p:cNvPicPr>
          <p:nvPr/>
        </p:nvPicPr>
        <p:blipFill rotWithShape="1">
          <a:blip r:embed="rId6"/>
          <a:srcRect b="3" l="13" r="13"/>
          <a:stretch/>
        </p:blipFill>
        <p:spPr>
          <a:xfrm>
            <a:off x="3" y="-6235"/>
            <a:ext cx="3255403" cy="2505456"/>
          </a:xfrm>
          <a:custGeom>
            <a:avLst/>
            <a:gdLst/>
            <a:ahLst/>
            <a:cxnLst/>
            <a:rect b="b" l="l" r="r" t="t"/>
            <a:pathLst>
              <a:path h="2505456" w="3255403">
                <a:moveTo>
                  <a:pt x="0" y="0"/>
                </a:moveTo>
                <a:lnTo>
                  <a:pt x="3255403" y="0"/>
                </a:lnTo>
                <a:lnTo>
                  <a:pt x="2094477" y="2505456"/>
                </a:lnTo>
                <a:lnTo>
                  <a:pt x="0" y="2505456"/>
                </a:lnTo>
                <a:close/>
              </a:path>
            </a:pathLst>
          </a:custGeom>
        </p:spPr>
      </p:pic>
      <p:sp>
        <p:nvSpPr>
          <p:cNvPr id="19" name="Content Placeholder 18">
            <a:extLst>
              <a:ext uri="{FF2B5EF4-FFF2-40B4-BE49-F238E27FC236}">
                <a16:creationId xmlns:a16="http://schemas.microsoft.com/office/drawing/2014/main" id="{1FCCA4F1-78E9-3B39-D864-5FA1ED2D3DBC}"/>
              </a:ext>
            </a:extLst>
          </p:cNvPr>
          <p:cNvSpPr>
            <a:spLocks noGrp="1"/>
          </p:cNvSpPr>
          <p:nvPr>
            <p:ph idx="1"/>
          </p:nvPr>
        </p:nvSpPr>
        <p:spPr>
          <a:xfrm>
            <a:off x="682388" y="3951027"/>
            <a:ext cx="4746863" cy="2130364"/>
          </a:xfrm>
        </p:spPr>
        <p:txBody>
          <a:bodyPr anchor="ctr">
            <a:normAutofit/>
          </a:bodyPr>
          <a:lstStyle/>
          <a:p>
            <a:r>
              <a:rPr dirty="0" lang="en-US" sz="2000">
                <a:solidFill>
                  <a:schemeClr val="tx1"/>
                </a:solidFill>
              </a:rPr>
              <a:t>Nutritious food for tenants</a:t>
            </a:r>
          </a:p>
          <a:p>
            <a:r>
              <a:rPr dirty="0" lang="en-US" sz="2000">
                <a:solidFill>
                  <a:schemeClr val="tx1"/>
                </a:solidFill>
              </a:rPr>
              <a:t>Connecting and healing with nature</a:t>
            </a:r>
          </a:p>
          <a:p>
            <a:r>
              <a:rPr dirty="0" lang="en-US" sz="2000">
                <a:solidFill>
                  <a:schemeClr val="tx1"/>
                </a:solidFill>
              </a:rPr>
              <a:t>Family activities</a:t>
            </a:r>
          </a:p>
          <a:p>
            <a:r>
              <a:rPr dirty="0" lang="en-US" sz="2000">
                <a:solidFill>
                  <a:schemeClr val="tx1"/>
                </a:solidFill>
              </a:rPr>
              <a:t>Opportunities to learn how to garden</a:t>
            </a:r>
          </a:p>
          <a:p>
            <a:endParaRPr dirty="0" lang="en-US" sz="2000">
              <a:solidFill>
                <a:schemeClr val="tx1"/>
              </a:solidFill>
            </a:endParaRPr>
          </a:p>
        </p:txBody>
      </p:sp>
      <p:pic>
        <p:nvPicPr>
          <p:cNvPr descr="A picture containing person, outdoor&#10;&#10;Description automatically generated" id="11" name="Picture 10">
            <a:extLst>
              <a:ext uri="{FF2B5EF4-FFF2-40B4-BE49-F238E27FC236}">
                <a16:creationId xmlns:a16="http://schemas.microsoft.com/office/drawing/2014/main" id="{29454D40-2A4A-86C7-6F3D-F3A1877E7A08}"/>
              </a:ext>
            </a:extLst>
          </p:cNvPr>
          <p:cNvPicPr>
            <a:picLocks noChangeAspect="1"/>
          </p:cNvPicPr>
          <p:nvPr/>
        </p:nvPicPr>
        <p:blipFill rotWithShape="1">
          <a:blip r:embed="rId7"/>
          <a:srcRect b="43" r="-1"/>
          <a:stretch/>
        </p:blipFill>
        <p:spPr>
          <a:xfrm>
            <a:off x="8264962" y="2660089"/>
            <a:ext cx="3927039" cy="4197911"/>
          </a:xfrm>
          <a:custGeom>
            <a:avLst/>
            <a:gdLst/>
            <a:ahLst/>
            <a:cxnLst/>
            <a:rect b="b" l="l" r="r" t="t"/>
            <a:pathLst>
              <a:path h="4197911" w="3927039">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
        <p:nvSpPr>
          <p:cNvPr id="3" name="TextBox 2">
            <a:extLst>
              <a:ext uri="{FF2B5EF4-FFF2-40B4-BE49-F238E27FC236}">
                <a16:creationId xmlns:a16="http://schemas.microsoft.com/office/drawing/2014/main" id="{74220BB6-7FA4-A8B8-65F8-5FE7DD163464}"/>
              </a:ext>
            </a:extLst>
          </p:cNvPr>
          <p:cNvSpPr txBox="1"/>
          <p:nvPr/>
        </p:nvSpPr>
        <p:spPr>
          <a:xfrm>
            <a:off x="9795590" y="6550429"/>
            <a:ext cx="2385900" cy="307571"/>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Photos courtesy of AICHO</a:t>
            </a:r>
          </a:p>
        </p:txBody>
      </p:sp>
    </p:spTree>
    <p:extLst>
      <p:ext uri="{BB962C8B-B14F-4D97-AF65-F5344CB8AC3E}">
        <p14:creationId xmlns:p14="http://schemas.microsoft.com/office/powerpoint/2010/main" val="108516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079183-7817-462A-67FA-A33716CE36D7}"/>
              </a:ext>
            </a:extLst>
          </p:cNvPr>
          <p:cNvSpPr txBox="1">
            <a:spLocks/>
          </p:cNvSpPr>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accent3"/>
              </a:buClr>
              <a:buSzPts val="6000"/>
              <a:buFont typeface="Arial"/>
              <a:buNone/>
              <a:defRPr sz="6000" b="1" i="0" u="none" strike="noStrike" cap="none">
                <a:solidFill>
                  <a:schemeClr val="accent3"/>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solidFill>
                  <a:schemeClr val="accent1"/>
                </a:solidFill>
                <a:latin typeface="Didot" panose="02000503000000020003" pitchFamily="2" charset="-79"/>
                <a:cs typeface="Didot" panose="02000503000000020003" pitchFamily="2" charset="-79"/>
              </a:rPr>
              <a:t>The Development Process	</a:t>
            </a:r>
          </a:p>
        </p:txBody>
      </p:sp>
      <p:sp>
        <p:nvSpPr>
          <p:cNvPr id="8" name="Text Placeholder 2">
            <a:extLst>
              <a:ext uri="{FF2B5EF4-FFF2-40B4-BE49-F238E27FC236}">
                <a16:creationId xmlns:a16="http://schemas.microsoft.com/office/drawing/2014/main" id="{A8B78389-39E8-09B0-63CE-B4CF9493D231}"/>
              </a:ext>
            </a:extLst>
          </p:cNvPr>
          <p:cNvSpPr txBox="1">
            <a:spLocks/>
          </p:cNvSpPr>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r>
              <a:rPr lang="en-US" b="1" dirty="0">
                <a:solidFill>
                  <a:schemeClr val="accent3"/>
                </a:solidFill>
                <a:latin typeface="Calibri" panose="020F0502020204030204" pitchFamily="34" charset="0"/>
                <a:cs typeface="Calibri" panose="020F0502020204030204" pitchFamily="34" charset="0"/>
              </a:rPr>
              <a:t>An overview</a:t>
            </a:r>
          </a:p>
        </p:txBody>
      </p:sp>
    </p:spTree>
    <p:extLst>
      <p:ext uri="{BB962C8B-B14F-4D97-AF65-F5344CB8AC3E}">
        <p14:creationId xmlns:p14="http://schemas.microsoft.com/office/powerpoint/2010/main" val="529449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D7E4-1261-8446-A320-9F531067BFBA}"/>
              </a:ext>
            </a:extLst>
          </p:cNvPr>
          <p:cNvSpPr>
            <a:spLocks noGrp="1"/>
          </p:cNvSpPr>
          <p:nvPr>
            <p:ph type="title"/>
          </p:nvPr>
        </p:nvSpPr>
        <p:spPr>
          <a:xfrm>
            <a:off x="638174" y="350839"/>
            <a:ext cx="6276975" cy="1325563"/>
          </a:xfrm>
        </p:spPr>
        <p:txBody>
          <a:bodyPr>
            <a:normAutofit/>
          </a:bodyPr>
          <a:lstStyle/>
          <a:p>
            <a:r>
              <a:rPr lang="en-US" sz="3600" b="1" dirty="0">
                <a:latin typeface="Didot" panose="02000503000000020003" pitchFamily="2" charset="-79"/>
                <a:cs typeface="Didot" panose="02000503000000020003" pitchFamily="2" charset="-79"/>
              </a:rPr>
              <a:t>The Development Process</a:t>
            </a:r>
          </a:p>
        </p:txBody>
      </p:sp>
      <p:sp>
        <p:nvSpPr>
          <p:cNvPr id="3" name="Content Placeholder 2">
            <a:extLst>
              <a:ext uri="{FF2B5EF4-FFF2-40B4-BE49-F238E27FC236}">
                <a16:creationId xmlns:a16="http://schemas.microsoft.com/office/drawing/2014/main" id="{3CDD2D8A-5139-574B-B45B-BFEA42C14C7B}"/>
              </a:ext>
            </a:extLst>
          </p:cNvPr>
          <p:cNvSpPr>
            <a:spLocks noGrp="1"/>
          </p:cNvSpPr>
          <p:nvPr>
            <p:ph idx="1"/>
          </p:nvPr>
        </p:nvSpPr>
        <p:spPr>
          <a:xfrm>
            <a:off x="638175" y="1825625"/>
            <a:ext cx="6276975" cy="4351338"/>
          </a:xfrm>
        </p:spPr>
        <p:txBody>
          <a:bodyPr>
            <a:normAutofit fontScale="77500" lnSpcReduction="20000"/>
          </a:bodyPr>
          <a:lstStyle/>
          <a:p>
            <a:pPr marL="583629" indent="-457200">
              <a:lnSpc>
                <a:spcPct val="80000"/>
              </a:lnSpc>
              <a:spcBef>
                <a:spcPts val="0"/>
              </a:spcBef>
              <a:buClr>
                <a:schemeClr val="accent3"/>
              </a:buClr>
              <a:buSzPct val="100000"/>
              <a:buFont typeface="Arial" panose="020B0604020202020204" pitchFamily="34" charset="0"/>
              <a:buChar char="•"/>
            </a:pPr>
            <a:r>
              <a:rPr lang="en-US" sz="2800" dirty="0">
                <a:ea typeface="Trebuchet MS"/>
                <a:cs typeface="Trebuchet MS"/>
                <a:sym typeface="Trebuchet MS"/>
              </a:rPr>
              <a:t>Affordable Housing development takes along time </a:t>
            </a:r>
            <a:endParaRPr lang="en-US" sz="2800" dirty="0"/>
          </a:p>
          <a:p>
            <a:pPr marL="800100" indent="-457200">
              <a:lnSpc>
                <a:spcPct val="80000"/>
              </a:lnSpc>
              <a:spcBef>
                <a:spcPts val="640"/>
              </a:spcBef>
              <a:buClr>
                <a:schemeClr val="accent3"/>
              </a:buClr>
              <a:buSzPct val="100000"/>
              <a:buFont typeface="Arial" panose="020B0604020202020204" pitchFamily="34" charset="0"/>
              <a:buChar char="•"/>
            </a:pPr>
            <a:endParaRPr lang="en-US" sz="2800" dirty="0">
              <a:ea typeface="Trebuchet MS"/>
              <a:cs typeface="Trebuchet MS"/>
              <a:sym typeface="Trebuchet MS"/>
            </a:endParaRPr>
          </a:p>
          <a:p>
            <a:pPr marL="583629" indent="-457200">
              <a:lnSpc>
                <a:spcPct val="80000"/>
              </a:lnSpc>
              <a:spcBef>
                <a:spcPts val="640"/>
              </a:spcBef>
              <a:buClr>
                <a:schemeClr val="accent3"/>
              </a:buClr>
              <a:buSzPct val="100000"/>
              <a:buFont typeface="Arial" panose="020B0604020202020204" pitchFamily="34" charset="0"/>
              <a:buChar char="•"/>
            </a:pPr>
            <a:r>
              <a:rPr lang="en-US" sz="2800" dirty="0">
                <a:ea typeface="Trebuchet MS"/>
                <a:cs typeface="Trebuchet MS"/>
                <a:sym typeface="Trebuchet MS"/>
              </a:rPr>
              <a:t>This is a complex process involving multiple partners across disciplines </a:t>
            </a:r>
            <a:endParaRPr lang="en-US" sz="2800" dirty="0"/>
          </a:p>
          <a:p>
            <a:pPr marL="800100" indent="-457200">
              <a:lnSpc>
                <a:spcPct val="80000"/>
              </a:lnSpc>
              <a:spcBef>
                <a:spcPts val="640"/>
              </a:spcBef>
              <a:buClr>
                <a:schemeClr val="accent3"/>
              </a:buClr>
              <a:buSzPct val="100000"/>
              <a:buFont typeface="Arial" panose="020B0604020202020204" pitchFamily="34" charset="0"/>
              <a:buChar char="•"/>
            </a:pPr>
            <a:endParaRPr lang="en-US" sz="2800" dirty="0">
              <a:ea typeface="Trebuchet MS"/>
              <a:cs typeface="Trebuchet MS"/>
              <a:sym typeface="Trebuchet MS"/>
            </a:endParaRPr>
          </a:p>
          <a:p>
            <a:pPr marL="583629" indent="-457200">
              <a:lnSpc>
                <a:spcPct val="80000"/>
              </a:lnSpc>
              <a:spcBef>
                <a:spcPts val="640"/>
              </a:spcBef>
              <a:buClr>
                <a:schemeClr val="accent3"/>
              </a:buClr>
              <a:buSzPct val="100000"/>
              <a:buFont typeface="Arial" panose="020B0604020202020204" pitchFamily="34" charset="0"/>
              <a:buChar char="•"/>
            </a:pPr>
            <a:r>
              <a:rPr lang="en-US" sz="2800" dirty="0">
                <a:ea typeface="Trebuchet MS"/>
                <a:cs typeface="Trebuchet MS"/>
                <a:sym typeface="Trebuchet MS"/>
              </a:rPr>
              <a:t>Two or three budgets are involved</a:t>
            </a:r>
            <a:endParaRPr lang="en-US" sz="2800" dirty="0"/>
          </a:p>
          <a:p>
            <a:pPr marL="800100" indent="-457200">
              <a:lnSpc>
                <a:spcPct val="80000"/>
              </a:lnSpc>
              <a:spcBef>
                <a:spcPts val="640"/>
              </a:spcBef>
              <a:buClr>
                <a:schemeClr val="accent3"/>
              </a:buClr>
              <a:buSzPct val="100000"/>
              <a:buFont typeface="Arial" panose="020B0604020202020204" pitchFamily="34" charset="0"/>
              <a:buChar char="•"/>
            </a:pPr>
            <a:endParaRPr lang="en-US" sz="2800" dirty="0">
              <a:ea typeface="Trebuchet MS"/>
              <a:cs typeface="Trebuchet MS"/>
              <a:sym typeface="Trebuchet MS"/>
            </a:endParaRPr>
          </a:p>
          <a:p>
            <a:pPr marL="583629" indent="-457200">
              <a:lnSpc>
                <a:spcPct val="80000"/>
              </a:lnSpc>
              <a:spcBef>
                <a:spcPts val="640"/>
              </a:spcBef>
              <a:buClr>
                <a:schemeClr val="accent3"/>
              </a:buClr>
              <a:buSzPct val="100000"/>
              <a:buFont typeface="Arial" panose="020B0604020202020204" pitchFamily="34" charset="0"/>
              <a:buChar char="•"/>
            </a:pPr>
            <a:r>
              <a:rPr lang="en-US" sz="2800" dirty="0">
                <a:ea typeface="Trebuchet MS"/>
                <a:cs typeface="Trebuchet MS"/>
                <a:sym typeface="Trebuchet MS"/>
              </a:rPr>
              <a:t>Funding sources are convoluted, competitive and often inflexible</a:t>
            </a:r>
          </a:p>
          <a:p>
            <a:pPr marL="583629" indent="-457200">
              <a:lnSpc>
                <a:spcPct val="80000"/>
              </a:lnSpc>
              <a:spcBef>
                <a:spcPts val="640"/>
              </a:spcBef>
              <a:buClr>
                <a:schemeClr val="accent3"/>
              </a:buClr>
              <a:buSzPct val="100000"/>
              <a:buFont typeface="Arial" panose="020B0604020202020204" pitchFamily="34" charset="0"/>
              <a:buChar char="•"/>
            </a:pPr>
            <a:endParaRPr lang="en-US" sz="2800" dirty="0">
              <a:ea typeface="Trebuchet MS"/>
              <a:cs typeface="Trebuchet MS"/>
              <a:sym typeface="Trebuchet MS"/>
            </a:endParaRPr>
          </a:p>
          <a:p>
            <a:pPr marL="583629" indent="-457200">
              <a:lnSpc>
                <a:spcPct val="80000"/>
              </a:lnSpc>
              <a:spcBef>
                <a:spcPts val="640"/>
              </a:spcBef>
              <a:buClr>
                <a:schemeClr val="accent3"/>
              </a:buClr>
              <a:buSzPct val="100000"/>
              <a:buFont typeface="Arial" panose="020B0604020202020204" pitchFamily="34" charset="0"/>
              <a:buChar char="•"/>
            </a:pPr>
            <a:r>
              <a:rPr lang="en-US" sz="2800" dirty="0">
                <a:ea typeface="Trebuchet MS"/>
                <a:cs typeface="Trebuchet MS"/>
                <a:sym typeface="Trebuchet MS"/>
              </a:rPr>
              <a:t>Can be difficult to convey the process to “civilians”</a:t>
            </a:r>
          </a:p>
          <a:p>
            <a:pPr marL="583629" indent="-457200">
              <a:lnSpc>
                <a:spcPct val="80000"/>
              </a:lnSpc>
              <a:spcBef>
                <a:spcPts val="640"/>
              </a:spcBef>
              <a:buSzPct val="100000"/>
            </a:pPr>
            <a:endParaRPr lang="en-US" dirty="0">
              <a:ea typeface="Trebuchet MS"/>
              <a:cs typeface="Trebuchet MS"/>
              <a:sym typeface="Trebuchet MS"/>
            </a:endParaRPr>
          </a:p>
          <a:p>
            <a:pPr marL="126429" indent="0" algn="ctr">
              <a:lnSpc>
                <a:spcPct val="80000"/>
              </a:lnSpc>
              <a:spcBef>
                <a:spcPts val="640"/>
              </a:spcBef>
              <a:buSzPct val="100000"/>
              <a:buNone/>
            </a:pPr>
            <a:r>
              <a:rPr lang="en-US" b="1" dirty="0">
                <a:solidFill>
                  <a:schemeClr val="accent3"/>
                </a:solidFill>
                <a:sym typeface="Trebuchet MS"/>
              </a:rPr>
              <a:t>It’s a lot of work and you all have full time jobs!</a:t>
            </a:r>
            <a:endParaRPr lang="en-US" b="1" dirty="0">
              <a:solidFill>
                <a:schemeClr val="accent3"/>
              </a:solidFill>
            </a:endParaRPr>
          </a:p>
          <a:p>
            <a:pPr>
              <a:buSzPct val="100000"/>
            </a:pPr>
            <a:endParaRPr lang="en-US" dirty="0"/>
          </a:p>
        </p:txBody>
      </p:sp>
      <p:pic>
        <p:nvPicPr>
          <p:cNvPr id="4" name="Picture 3" descr="A person in a hoodie cutting a piece of wood&#10;&#10;Description automatically generated">
            <a:extLst>
              <a:ext uri="{FF2B5EF4-FFF2-40B4-BE49-F238E27FC236}">
                <a16:creationId xmlns:a16="http://schemas.microsoft.com/office/drawing/2014/main" id="{CE149E39-3B65-28D1-CEB5-7792CD732D1B}"/>
              </a:ext>
            </a:extLst>
          </p:cNvPr>
          <p:cNvPicPr>
            <a:picLocks noChangeAspect="1"/>
          </p:cNvPicPr>
          <p:nvPr/>
        </p:nvPicPr>
        <p:blipFill>
          <a:blip r:embed="rId2"/>
          <a:stretch>
            <a:fillRect/>
          </a:stretch>
        </p:blipFill>
        <p:spPr>
          <a:xfrm>
            <a:off x="7585828" y="0"/>
            <a:ext cx="4606172" cy="6900633"/>
          </a:xfrm>
          <a:prstGeom prst="rect">
            <a:avLst/>
          </a:prstGeom>
        </p:spPr>
      </p:pic>
      <p:sp>
        <p:nvSpPr>
          <p:cNvPr id="6" name="TextBox 5">
            <a:extLst>
              <a:ext uri="{FF2B5EF4-FFF2-40B4-BE49-F238E27FC236}">
                <a16:creationId xmlns:a16="http://schemas.microsoft.com/office/drawing/2014/main" id="{3AD400E2-23F7-A438-A35C-A334217200CE}"/>
              </a:ext>
            </a:extLst>
          </p:cNvPr>
          <p:cNvSpPr txBox="1"/>
          <p:nvPr/>
        </p:nvSpPr>
        <p:spPr>
          <a:xfrm>
            <a:off x="10499471" y="6550223"/>
            <a:ext cx="171817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428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FD2-8175-F248-B7E6-78ECE14F466C}"/>
              </a:ext>
            </a:extLst>
          </p:cNvPr>
          <p:cNvSpPr>
            <a:spLocks noGrp="1"/>
          </p:cNvSpPr>
          <p:nvPr>
            <p:ph type="title"/>
          </p:nvPr>
        </p:nvSpPr>
        <p:spPr>
          <a:xfrm>
            <a:off x="838200" y="-127003"/>
            <a:ext cx="10515600" cy="1325563"/>
          </a:xfrm>
        </p:spPr>
        <p:txBody>
          <a:bodyPr>
            <a:normAutofit/>
          </a:bodyPr>
          <a:lstStyle/>
          <a:p>
            <a:r>
              <a:rPr lang="en-US" sz="3600" b="1" dirty="0">
                <a:latin typeface="Didot" panose="02000503000000020003" pitchFamily="2" charset="-79"/>
                <a:cs typeface="Didot" panose="02000503000000020003" pitchFamily="2" charset="-79"/>
              </a:rPr>
              <a:t>Key Phases of Development</a:t>
            </a:r>
          </a:p>
        </p:txBody>
      </p:sp>
      <p:sp>
        <p:nvSpPr>
          <p:cNvPr id="4" name="Google Shape;317;p37">
            <a:extLst>
              <a:ext uri="{FF2B5EF4-FFF2-40B4-BE49-F238E27FC236}">
                <a16:creationId xmlns:a16="http://schemas.microsoft.com/office/drawing/2014/main" id="{EB071B59-22D4-2542-A7AB-89F14C85FEDE}"/>
              </a:ext>
            </a:extLst>
          </p:cNvPr>
          <p:cNvSpPr>
            <a:spLocks noGrp="1"/>
          </p:cNvSpPr>
          <p:nvPr>
            <p:ph idx="1"/>
          </p:nvPr>
        </p:nvSpPr>
        <p:spPr>
          <a:xfrm>
            <a:off x="838200" y="927095"/>
            <a:ext cx="10515600" cy="4351338"/>
          </a:xfrm>
          <a:prstGeom prst="rect">
            <a:avLst/>
          </a:prstGeom>
          <a:noFill/>
          <a:ln>
            <a:noFill/>
          </a:ln>
        </p:spPr>
        <p:txBody>
          <a:bodyPr spcFirstLastPara="1" wrap="square" lIns="91425" tIns="45700" rIns="91425" bIns="45700" anchor="t" anchorCtr="0">
            <a:noAutofit/>
          </a:bodyPr>
          <a:lstStyle/>
          <a:p>
            <a:pPr>
              <a:buClr>
                <a:schemeClr val="accent3"/>
              </a:buClr>
              <a:buSzPct val="100000"/>
            </a:pPr>
            <a:r>
              <a:rPr lang="en-US" sz="2400" dirty="0">
                <a:ea typeface="Trebuchet MS"/>
                <a:cs typeface="Trebuchet MS"/>
                <a:sym typeface="Trebuchet MS"/>
              </a:rPr>
              <a:t>Concept and visioning (who, what, why, where, when and how)</a:t>
            </a:r>
          </a:p>
          <a:p>
            <a:pPr>
              <a:buClr>
                <a:schemeClr val="accent3"/>
              </a:buClr>
              <a:buSzPct val="100000"/>
            </a:pPr>
            <a:r>
              <a:rPr lang="en-US" sz="2400" dirty="0">
                <a:ea typeface="Trebuchet MS"/>
                <a:cs typeface="Trebuchet MS"/>
                <a:sym typeface="Trebuchet MS"/>
              </a:rPr>
              <a:t>Predevelopment (site selection, putting together development team, selection of development partner, selecting and hiring architect)</a:t>
            </a:r>
            <a:endParaRPr sz="2400" dirty="0">
              <a:ea typeface="Trebuchet MS"/>
              <a:cs typeface="Trebuchet MS"/>
              <a:sym typeface="Trebuchet MS"/>
            </a:endParaRPr>
          </a:p>
          <a:p>
            <a:pPr>
              <a:buClr>
                <a:schemeClr val="accent3"/>
              </a:buClr>
              <a:buSzPct val="100000"/>
            </a:pPr>
            <a:r>
              <a:rPr lang="en-US" sz="2400" dirty="0">
                <a:ea typeface="Trebuchet MS"/>
                <a:cs typeface="Trebuchet MS"/>
                <a:sym typeface="Trebuchet MS"/>
              </a:rPr>
              <a:t>Feasibility (building development and operating budgets, funding applications submitted)</a:t>
            </a:r>
            <a:endParaRPr sz="2400" dirty="0">
              <a:ea typeface="Trebuchet MS"/>
              <a:cs typeface="Trebuchet MS"/>
              <a:sym typeface="Trebuchet MS"/>
            </a:endParaRPr>
          </a:p>
          <a:p>
            <a:pPr>
              <a:buClr>
                <a:schemeClr val="accent3"/>
              </a:buClr>
              <a:buSzPct val="100000"/>
            </a:pPr>
            <a:r>
              <a:rPr lang="en-US" sz="2400" dirty="0">
                <a:ea typeface="Trebuchet MS"/>
                <a:cs typeface="Trebuchet MS"/>
                <a:sym typeface="Trebuchet MS"/>
              </a:rPr>
              <a:t>Deal making (contract negotiations, legal review)</a:t>
            </a:r>
            <a:endParaRPr sz="2400" dirty="0">
              <a:ea typeface="Trebuchet MS"/>
              <a:cs typeface="Trebuchet MS"/>
              <a:sym typeface="Trebuchet MS"/>
            </a:endParaRPr>
          </a:p>
          <a:p>
            <a:pPr>
              <a:buClr>
                <a:schemeClr val="accent3"/>
              </a:buClr>
              <a:buSzPct val="100000"/>
            </a:pPr>
            <a:r>
              <a:rPr lang="en-US" sz="2400" dirty="0">
                <a:ea typeface="Trebuchet MS"/>
                <a:cs typeface="Trebuchet MS"/>
                <a:sym typeface="Trebuchet MS"/>
              </a:rPr>
              <a:t>Construction (hiring owner’s representative, managing construction budget, draws, Owner, Architect, Contractor meetings, inspections)</a:t>
            </a:r>
          </a:p>
          <a:p>
            <a:pPr>
              <a:buClr>
                <a:schemeClr val="accent3"/>
              </a:buClr>
              <a:buSzPct val="100000"/>
            </a:pPr>
            <a:r>
              <a:rPr lang="en-US" sz="2400" dirty="0">
                <a:ea typeface="Trebuchet MS"/>
                <a:cs typeface="Trebuchet MS"/>
                <a:sym typeface="Trebuchet MS"/>
              </a:rPr>
              <a:t>Pre-lease up and opening planning (review tenant selection plans, operating budget updates, waiting list and referral/outreach, property management and operations plans finalized)</a:t>
            </a:r>
          </a:p>
          <a:p>
            <a:pPr>
              <a:buClr>
                <a:schemeClr val="accent3"/>
              </a:buClr>
              <a:buSzPct val="100000"/>
            </a:pPr>
            <a:r>
              <a:rPr lang="en-US" sz="2400" dirty="0">
                <a:sym typeface="Trebuchet MS"/>
              </a:rPr>
              <a:t>Lease up and Operations </a:t>
            </a:r>
          </a:p>
          <a:p>
            <a:pPr>
              <a:buClr>
                <a:schemeClr val="accent3"/>
              </a:buClr>
              <a:buSzPct val="100000"/>
            </a:pPr>
            <a:r>
              <a:rPr lang="en-US" sz="2400" dirty="0">
                <a:sym typeface="Trebuchet MS"/>
              </a:rPr>
              <a:t>Stabilization and long term survival of staff/residents/neighbors and the building</a:t>
            </a:r>
            <a:endParaRPr sz="2400" dirty="0"/>
          </a:p>
        </p:txBody>
      </p:sp>
    </p:spTree>
    <p:extLst>
      <p:ext uri="{BB962C8B-B14F-4D97-AF65-F5344CB8AC3E}">
        <p14:creationId xmlns:p14="http://schemas.microsoft.com/office/powerpoint/2010/main" val="183071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iece of paper&#10;&#10;Description automatically generated">
            <a:extLst>
              <a:ext uri="{FF2B5EF4-FFF2-40B4-BE49-F238E27FC236}">
                <a16:creationId xmlns:a16="http://schemas.microsoft.com/office/drawing/2014/main" id="{3759927D-CAC9-8588-48EE-8439068B4383}"/>
              </a:ext>
            </a:extLst>
          </p:cNvPr>
          <p:cNvPicPr>
            <a:picLocks noChangeAspect="1"/>
          </p:cNvPicPr>
          <p:nvPr/>
        </p:nvPicPr>
        <p:blipFill>
          <a:blip r:embed="rId2"/>
          <a:stretch>
            <a:fillRect/>
          </a:stretch>
        </p:blipFill>
        <p:spPr>
          <a:xfrm>
            <a:off x="6761747" y="1419400"/>
            <a:ext cx="5430253" cy="4634806"/>
          </a:xfrm>
          <a:prstGeom prst="rect">
            <a:avLst/>
          </a:prstGeom>
        </p:spPr>
      </p:pic>
      <p:sp>
        <p:nvSpPr>
          <p:cNvPr id="2" name="Title 1">
            <a:extLst>
              <a:ext uri="{FF2B5EF4-FFF2-40B4-BE49-F238E27FC236}">
                <a16:creationId xmlns:a16="http://schemas.microsoft.com/office/drawing/2014/main" id="{E201EF4D-2E83-47EC-1327-34444B314F5A}"/>
              </a:ext>
            </a:extLst>
          </p:cNvPr>
          <p:cNvSpPr>
            <a:spLocks noGrp="1"/>
          </p:cNvSpPr>
          <p:nvPr>
            <p:ph type="title"/>
          </p:nvPr>
        </p:nvSpPr>
        <p:spPr/>
        <p:txBody>
          <a:bodyPr/>
          <a:lstStyle/>
          <a:p>
            <a:r>
              <a:rPr lang="en-US" sz="3600" b="1" dirty="0">
                <a:latin typeface="Didot" panose="02000503000000020003" pitchFamily="2" charset="-79"/>
                <a:cs typeface="Didot" panose="02000503000000020003" pitchFamily="2" charset="-79"/>
              </a:rPr>
              <a:t>Pre-Development Activities</a:t>
            </a:r>
          </a:p>
          <a:p>
            <a:endParaRPr lang="en-US" dirty="0"/>
          </a:p>
        </p:txBody>
      </p:sp>
      <p:sp>
        <p:nvSpPr>
          <p:cNvPr id="3" name="Content Placeholder 2">
            <a:extLst>
              <a:ext uri="{FF2B5EF4-FFF2-40B4-BE49-F238E27FC236}">
                <a16:creationId xmlns:a16="http://schemas.microsoft.com/office/drawing/2014/main" id="{7EC79EB4-85BE-774E-EFC5-5ACD53D325E3}"/>
              </a:ext>
            </a:extLst>
          </p:cNvPr>
          <p:cNvSpPr>
            <a:spLocks noGrp="1"/>
          </p:cNvSpPr>
          <p:nvPr>
            <p:ph idx="1"/>
          </p:nvPr>
        </p:nvSpPr>
        <p:spPr>
          <a:xfrm>
            <a:off x="838200" y="1549399"/>
            <a:ext cx="5257800" cy="4351338"/>
          </a:xfrm>
        </p:spPr>
        <p:txBody>
          <a:bodyPr vert="horz" lIns="91440" tIns="45720" rIns="91440" bIns="45720" rtlCol="0" anchor="t">
            <a:normAutofit fontScale="77500" lnSpcReduction="20000"/>
          </a:bodyPr>
          <a:lstStyle/>
          <a:p>
            <a:pPr marL="0" indent="0">
              <a:buNone/>
            </a:pPr>
            <a:r>
              <a:rPr lang="en-US" sz="2800" dirty="0"/>
              <a:t>Consists of the initial project steps taken prior to the beginning of construction</a:t>
            </a:r>
          </a:p>
          <a:p>
            <a:pPr marL="0" indent="0">
              <a:buNone/>
            </a:pPr>
            <a:endParaRPr lang="en-US" sz="2800" dirty="0"/>
          </a:p>
          <a:p>
            <a:pPr marL="0" indent="0">
              <a:buNone/>
            </a:pPr>
            <a:r>
              <a:rPr lang="en-US" sz="2800" dirty="0"/>
              <a:t>Typical predevelopment activities include items such as:</a:t>
            </a:r>
          </a:p>
          <a:p>
            <a:pPr marL="0" indent="0">
              <a:buNone/>
            </a:pPr>
            <a:endParaRPr lang="en-US" sz="2800" dirty="0"/>
          </a:p>
          <a:p>
            <a:pPr lvl="1">
              <a:buClr>
                <a:schemeClr val="accent3"/>
              </a:buClr>
            </a:pPr>
            <a:r>
              <a:rPr lang="en-US" sz="2400" dirty="0">
                <a:latin typeface="Calibri" panose="020F0502020204030204" pitchFamily="34" charset="0"/>
                <a:cs typeface="Calibri" panose="020F0502020204030204" pitchFamily="34" charset="0"/>
              </a:rPr>
              <a:t>Finalizing the project team and roles</a:t>
            </a:r>
          </a:p>
          <a:p>
            <a:pPr lvl="1">
              <a:buClr>
                <a:schemeClr val="accent3"/>
              </a:buClr>
            </a:pPr>
            <a:r>
              <a:rPr lang="en-US" sz="2400" dirty="0">
                <a:latin typeface="Calibri" panose="020F0502020204030204" pitchFamily="34" charset="0"/>
                <a:cs typeface="Calibri" panose="020F0502020204030204" pitchFamily="34" charset="0"/>
              </a:rPr>
              <a:t>Securing site control</a:t>
            </a:r>
          </a:p>
          <a:p>
            <a:pPr lvl="1">
              <a:buClr>
                <a:schemeClr val="accent3"/>
              </a:buClr>
            </a:pPr>
            <a:r>
              <a:rPr lang="en-US" sz="2400" dirty="0">
                <a:latin typeface="Calibri" panose="020F0502020204030204" pitchFamily="34" charset="0"/>
                <a:cs typeface="Calibri" panose="020F0502020204030204" pitchFamily="34" charset="0"/>
              </a:rPr>
              <a:t>Completing preliminary architectural drawings</a:t>
            </a:r>
          </a:p>
          <a:p>
            <a:pPr lvl="1">
              <a:buClr>
                <a:schemeClr val="accent3"/>
              </a:buClr>
            </a:pPr>
            <a:r>
              <a:rPr lang="en-US" sz="2400" dirty="0">
                <a:latin typeface="Calibri" panose="020F0502020204030204" pitchFamily="34" charset="0"/>
                <a:cs typeface="Calibri" panose="020F0502020204030204" pitchFamily="34" charset="0"/>
              </a:rPr>
              <a:t>Conduct environmental reviews</a:t>
            </a:r>
          </a:p>
          <a:p>
            <a:pPr lvl="1">
              <a:buClr>
                <a:schemeClr val="accent3"/>
              </a:buClr>
            </a:pPr>
            <a:r>
              <a:rPr lang="en-US" sz="2400" dirty="0">
                <a:latin typeface="Calibri" panose="020F0502020204030204" pitchFamily="34" charset="0"/>
                <a:cs typeface="Calibri" panose="020F0502020204030204" pitchFamily="34" charset="0"/>
              </a:rPr>
              <a:t>Conduct market study (depending on source of financing)</a:t>
            </a:r>
          </a:p>
          <a:p>
            <a:pPr lvl="1">
              <a:buClr>
                <a:schemeClr val="accent3"/>
              </a:buClr>
            </a:pPr>
            <a:r>
              <a:rPr lang="en-US" sz="2400" dirty="0">
                <a:latin typeface="Calibri" panose="020F0502020204030204" pitchFamily="34" charset="0"/>
                <a:cs typeface="Calibri" panose="020F0502020204030204" pitchFamily="34" charset="0"/>
              </a:rPr>
              <a:t>Submitting applications for permanent financing</a:t>
            </a:r>
          </a:p>
          <a:p>
            <a:pPr lvl="1"/>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7A4DB3A-DC25-6C79-3F59-5395D4981930}"/>
              </a:ext>
            </a:extLst>
          </p:cNvPr>
          <p:cNvSpPr txBox="1"/>
          <p:nvPr/>
        </p:nvSpPr>
        <p:spPr>
          <a:xfrm>
            <a:off x="10473827" y="5746429"/>
            <a:ext cx="1718173"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8743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F7D6-6137-3647-9454-1702828EC772}"/>
              </a:ext>
            </a:extLst>
          </p:cNvPr>
          <p:cNvSpPr txBox="1">
            <a:spLocks/>
          </p:cNvSpPr>
          <p:nvPr/>
        </p:nvSpPr>
        <p:spPr>
          <a:xfrm>
            <a:off x="5441753" y="783656"/>
            <a:ext cx="5423471" cy="622178"/>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Didot" panose="02000503000000020003" pitchFamily="2" charset="-79"/>
                <a:ea typeface="+mj-ea"/>
                <a:cs typeface="Didot" panose="02000503000000020003" pitchFamily="2" charset="-79"/>
              </a:defRPr>
            </a:lvl1pPr>
          </a:lstStyle>
          <a:p>
            <a:r>
              <a:rPr lang="en-US" sz="3600" dirty="0">
                <a:solidFill>
                  <a:srgbClr val="804571"/>
                </a:solidFill>
              </a:rPr>
              <a:t>Development Team</a:t>
            </a:r>
          </a:p>
        </p:txBody>
      </p:sp>
      <p:sp>
        <p:nvSpPr>
          <p:cNvPr id="3" name="Google Shape;334;p39">
            <a:extLst>
              <a:ext uri="{FF2B5EF4-FFF2-40B4-BE49-F238E27FC236}">
                <a16:creationId xmlns:a16="http://schemas.microsoft.com/office/drawing/2014/main" id="{8657B119-BACC-E045-8612-9C4C49E6D838}"/>
              </a:ext>
            </a:extLst>
          </p:cNvPr>
          <p:cNvSpPr/>
          <p:nvPr/>
        </p:nvSpPr>
        <p:spPr>
          <a:xfrm>
            <a:off x="5441753" y="1601043"/>
            <a:ext cx="5423471" cy="4777375"/>
          </a:xfrm>
          <a:prstGeom prst="rect">
            <a:avLst/>
          </a:prstGeom>
          <a:noFill/>
          <a:ln>
            <a:noFill/>
          </a:ln>
        </p:spPr>
        <p:txBody>
          <a:bodyPr spcFirstLastPara="1" wrap="square" lIns="91425" tIns="45700" rIns="91425" bIns="45700" anchor="t" anchorCtr="0">
            <a:noAutofit/>
          </a:bodyPr>
          <a:lstStyle/>
          <a:p>
            <a:pPr marL="457200" indent="-457200">
              <a:buClr>
                <a:schemeClr val="accent3"/>
              </a:buClr>
              <a:buSzPct val="100000"/>
              <a:buFont typeface="Arial" panose="020B0604020202020204" pitchFamily="34" charset="0"/>
              <a:buChar char="•"/>
            </a:pPr>
            <a:r>
              <a:rPr lang="en-US" sz="2400" dirty="0">
                <a:solidFill>
                  <a:srgbClr val="000000"/>
                </a:solidFill>
                <a:latin typeface="Calibri" panose="020F0502020204030204" pitchFamily="34" charset="0"/>
                <a:ea typeface="Trebuchet MS"/>
                <a:cs typeface="Trebuchet MS"/>
                <a:sym typeface="Trebuchet MS"/>
              </a:rPr>
              <a:t>owner</a:t>
            </a:r>
          </a:p>
          <a:p>
            <a:pPr marL="457200" indent="-457200">
              <a:buClr>
                <a:schemeClr val="accent3"/>
              </a:buClr>
              <a:buSzPct val="100000"/>
              <a:buFont typeface="Arial" panose="020B0604020202020204" pitchFamily="34" charset="0"/>
              <a:buChar char="•"/>
            </a:pPr>
            <a:r>
              <a:rPr lang="en-US" sz="2400" dirty="0">
                <a:solidFill>
                  <a:srgbClr val="000000"/>
                </a:solidFill>
                <a:latin typeface="Calibri" panose="020F0502020204030204" pitchFamily="34" charset="0"/>
                <a:ea typeface="Trebuchet MS"/>
                <a:cs typeface="Trebuchet MS"/>
                <a:sym typeface="Trebuchet MS"/>
              </a:rPr>
              <a:t>sponsor</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ea typeface="Trebuchet MS"/>
                <a:cs typeface="Trebuchet MS"/>
                <a:sym typeface="Trebuchet MS"/>
              </a:rPr>
              <a:t>development</a:t>
            </a:r>
            <a:endParaRPr lang="en-US" sz="2400" dirty="0">
              <a:latin typeface="Calibri" panose="020F0502020204030204" pitchFamily="34" charset="0"/>
              <a:cs typeface="Calibri" panose="020F0502020204030204" pitchFamily="34" charset="0"/>
            </a:endParaRP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property management</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architecture</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construction</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asset management </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accounting</a:t>
            </a:r>
          </a:p>
          <a:p>
            <a:pPr marL="457200" indent="-457200">
              <a:buClr>
                <a:schemeClr val="accent3"/>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legal</a:t>
            </a:r>
            <a:endParaRPr lang="en-US" sz="2400" dirty="0">
              <a:latin typeface="Calibri" panose="020F0502020204030204" pitchFamily="34" charset="0"/>
              <a:ea typeface="Trebuchet MS"/>
              <a:cs typeface="Trebuchet MS"/>
              <a:sym typeface="Trebuchet MS"/>
            </a:endParaRPr>
          </a:p>
        </p:txBody>
      </p:sp>
      <p:pic>
        <p:nvPicPr>
          <p:cNvPr id="4" name="Picture 3" descr="j0182826.jpg">
            <a:extLst>
              <a:ext uri="{FF2B5EF4-FFF2-40B4-BE49-F238E27FC236}">
                <a16:creationId xmlns:a16="http://schemas.microsoft.com/office/drawing/2014/main" id="{3E5CD072-FF65-815E-E02F-12E6B2CCF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25"/>
            <a:ext cx="4561726" cy="6885625"/>
          </a:xfrm>
          <a:prstGeom prst="rect">
            <a:avLst/>
          </a:prstGeom>
        </p:spPr>
      </p:pic>
    </p:spTree>
    <p:extLst>
      <p:ext uri="{BB962C8B-B14F-4D97-AF65-F5344CB8AC3E}">
        <p14:creationId xmlns:p14="http://schemas.microsoft.com/office/powerpoint/2010/main" val="2305652174"/>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F7D6-6137-3647-9454-1702828EC772}"/>
              </a:ext>
            </a:extLst>
          </p:cNvPr>
          <p:cNvSpPr txBox="1">
            <a:spLocks/>
          </p:cNvSpPr>
          <p:nvPr/>
        </p:nvSpPr>
        <p:spPr>
          <a:xfrm>
            <a:off x="6284079" y="1308847"/>
            <a:ext cx="5257800" cy="792219"/>
          </a:xfrm>
          <a:prstGeom prst="rect">
            <a:avLst/>
          </a:prstGeom>
        </p:spPr>
        <p:txBody>
          <a:bodyPr/>
          <a:lstStyle>
            <a:lvl1pPr algn="l" defTabSz="685800" eaLnBrk="1" hangingPunct="1" latinLnBrk="0" rtl="0">
              <a:lnSpc>
                <a:spcPct val="90000"/>
              </a:lnSpc>
              <a:spcBef>
                <a:spcPct val="0"/>
              </a:spcBef>
              <a:buNone/>
              <a:defRPr b="1" kern="1200" sz="3300">
                <a:solidFill>
                  <a:schemeClr val="tx1"/>
                </a:solidFill>
                <a:latin charset="-79" panose="02000503000000020003" pitchFamily="2" typeface="Didot"/>
                <a:ea typeface="+mj-ea"/>
                <a:cs charset="-79" panose="02000503000000020003" pitchFamily="2" typeface="Didot"/>
              </a:defRPr>
            </a:lvl1pPr>
          </a:lstStyle>
          <a:p>
            <a:r>
              <a:rPr dirty="0" lang="en-US" sz="3600">
                <a:solidFill>
                  <a:srgbClr val="804571"/>
                </a:solidFill>
              </a:rPr>
              <a:t>Development Team</a:t>
            </a:r>
          </a:p>
        </p:txBody>
      </p:sp>
      <p:sp>
        <p:nvSpPr>
          <p:cNvPr id="3" name="Google Shape;334;p39">
            <a:extLst>
              <a:ext uri="{FF2B5EF4-FFF2-40B4-BE49-F238E27FC236}">
                <a16:creationId xmlns:a16="http://schemas.microsoft.com/office/drawing/2014/main" id="{8657B119-BACC-E045-8612-9C4C49E6D838}"/>
              </a:ext>
            </a:extLst>
          </p:cNvPr>
          <p:cNvSpPr/>
          <p:nvPr/>
        </p:nvSpPr>
        <p:spPr>
          <a:xfrm>
            <a:off x="6284079" y="2101066"/>
            <a:ext cx="5257800" cy="3923216"/>
          </a:xfrm>
          <a:prstGeom prst="rect">
            <a:avLst/>
          </a:prstGeom>
          <a:noFill/>
          <a:ln>
            <a:noFill/>
          </a:ln>
        </p:spPr>
        <p:txBody>
          <a:bodyPr anchor="t" anchorCtr="0" bIns="45700" lIns="91425" rIns="91425" spcFirstLastPara="1" tIns="45700" wrap="square">
            <a:noAutofit/>
          </a:bodyPr>
          <a:lstStyle/>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Housing authorities</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Environmental assessors</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Market study analyst</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Planning department</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Other tribal departments (roads, elders, language, behavioral health, </a:t>
            </a:r>
            <a:r>
              <a:rPr dirty="0" err="1" lang="en-US" sz="2400">
                <a:solidFill>
                  <a:srgbClr val="000000"/>
                </a:solidFill>
                <a:latin charset="0" panose="020F0502020204030204" pitchFamily="34" typeface="Calibri"/>
                <a:ea typeface="Trebuchet MS"/>
                <a:cs typeface="Trebuchet MS"/>
                <a:sym typeface="Trebuchet MS"/>
              </a:rPr>
              <a:t>ect</a:t>
            </a:r>
            <a:r>
              <a:rPr dirty="0" lang="en-US" sz="2400">
                <a:solidFill>
                  <a:srgbClr val="000000"/>
                </a:solidFill>
                <a:latin charset="0" panose="020F0502020204030204" pitchFamily="34" typeface="Calibri"/>
                <a:ea typeface="Trebuchet MS"/>
                <a:cs typeface="Trebuchet MS"/>
                <a:sym typeface="Trebuchet MS"/>
              </a:rPr>
              <a:t>…)</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Bureau of Indian Affairs</a:t>
            </a:r>
          </a:p>
          <a:p>
            <a:pPr indent="-457200" marL="457200">
              <a:buClr>
                <a:schemeClr val="accent3"/>
              </a:buClr>
              <a:buSzPct val="100000"/>
              <a:buFont charset="0" panose="020B0604020202020204" pitchFamily="34" typeface="Arial"/>
              <a:buChar char="•"/>
            </a:pPr>
            <a:r>
              <a:rPr dirty="0" lang="en-US" sz="2400">
                <a:solidFill>
                  <a:srgbClr val="000000"/>
                </a:solidFill>
                <a:latin charset="0" panose="020F0502020204030204" pitchFamily="34" typeface="Calibri"/>
                <a:ea typeface="Trebuchet MS"/>
                <a:cs typeface="Trebuchet MS"/>
                <a:sym typeface="Trebuchet MS"/>
              </a:rPr>
              <a:t>Service providers (if doing supportive or service enriched housing)</a:t>
            </a:r>
          </a:p>
        </p:txBody>
      </p:sp>
      <p:pic>
        <p:nvPicPr>
          <p:cNvPr descr="A group of people wearing safety vests and hats&#10;&#10;Description automatically generated with low confidence" id="4" name="Picture 3">
            <a:extLst>
              <a:ext uri="{FF2B5EF4-FFF2-40B4-BE49-F238E27FC236}">
                <a16:creationId xmlns:a16="http://schemas.microsoft.com/office/drawing/2014/main" id="{EE76CA4D-ABFE-4A28-FBB2-EC3D18C402BF}"/>
              </a:ext>
            </a:extLst>
          </p:cNvPr>
          <p:cNvPicPr>
            <a:picLocks noChangeAspect="1"/>
          </p:cNvPicPr>
          <p:nvPr/>
        </p:nvPicPr>
        <p:blipFill rotWithShape="1">
          <a:blip r:embed="rId2">
            <a:extLst>
              <a:ext uri="{28A0092B-C50C-407E-A947-70E740481C1C}">
                <a14:useLocalDpi xmlns:a14="http://schemas.microsoft.com/office/drawing/2010/main" val="0"/>
              </a:ext>
            </a:extLst>
          </a:blip>
          <a:srcRect b="-1" l="3" r="4"/>
          <a:stretch/>
        </p:blipFill>
        <p:spPr>
          <a:xfrm>
            <a:off x="0" y="0"/>
            <a:ext cx="5721361" cy="6858000"/>
          </a:xfrm>
          <a:prstGeom prst="rect">
            <a:avLst/>
          </a:prstGeom>
        </p:spPr>
      </p:pic>
    </p:spTree>
    <p:extLst>
      <p:ext uri="{BB962C8B-B14F-4D97-AF65-F5344CB8AC3E}">
        <p14:creationId xmlns:p14="http://schemas.microsoft.com/office/powerpoint/2010/main" val="1506434165"/>
      </p:ext>
    </p:extLst>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A8ED-ECFA-1B57-DAD9-6C61246F7B94}"/>
              </a:ext>
            </a:extLst>
          </p:cNvPr>
          <p:cNvSpPr>
            <a:spLocks noGrp="1"/>
          </p:cNvSpPr>
          <p:nvPr>
            <p:ph type="title"/>
          </p:nvPr>
        </p:nvSpPr>
        <p:spPr>
          <a:xfrm>
            <a:off x="6096000" y="571780"/>
            <a:ext cx="5468472" cy="1325563"/>
          </a:xfrm>
        </p:spPr>
        <p:txBody>
          <a:bodyPr>
            <a:normAutofit/>
          </a:bodyPr>
          <a:lstStyle/>
          <a:p>
            <a:r>
              <a:rPr b="1" dirty="0" lang="en-US" sz="3600">
                <a:latin charset="-79" panose="02000503000000020003" pitchFamily="2" typeface="Didot"/>
                <a:cs charset="-79" panose="02000503000000020003" pitchFamily="2" typeface="Didot"/>
              </a:rPr>
              <a:t>Selecting Your Development Partner</a:t>
            </a:r>
          </a:p>
        </p:txBody>
      </p:sp>
      <p:sp>
        <p:nvSpPr>
          <p:cNvPr id="3" name="Content Placeholder 2">
            <a:extLst>
              <a:ext uri="{FF2B5EF4-FFF2-40B4-BE49-F238E27FC236}">
                <a16:creationId xmlns:a16="http://schemas.microsoft.com/office/drawing/2014/main" id="{A3FD1B27-F60F-7BE7-6133-A7558A2CA636}"/>
              </a:ext>
            </a:extLst>
          </p:cNvPr>
          <p:cNvSpPr>
            <a:spLocks noGrp="1"/>
          </p:cNvSpPr>
          <p:nvPr>
            <p:ph idx="1"/>
          </p:nvPr>
        </p:nvSpPr>
        <p:spPr>
          <a:xfrm>
            <a:off x="6096000" y="2114176"/>
            <a:ext cx="5257800" cy="4351338"/>
          </a:xfrm>
        </p:spPr>
        <p:txBody>
          <a:bodyPr>
            <a:normAutofit/>
          </a:bodyPr>
          <a:lstStyle/>
          <a:p>
            <a:pPr>
              <a:buClr>
                <a:schemeClr val="accent3"/>
              </a:buClr>
            </a:pPr>
            <a:r>
              <a:rPr dirty="0" lang="en-US" sz="2400"/>
              <a:t>Affordable housing development is complex and time consuming,  most owners/sponsors will hire a development partner</a:t>
            </a:r>
          </a:p>
          <a:p>
            <a:pPr>
              <a:buClr>
                <a:schemeClr val="accent3"/>
              </a:buClr>
            </a:pPr>
            <a:r>
              <a:rPr dirty="0" lang="en-US" sz="2400"/>
              <a:t>There are a variety of options an owner/sponsor can choose to get a project to completion</a:t>
            </a:r>
          </a:p>
          <a:p>
            <a:pPr>
              <a:buClr>
                <a:schemeClr val="accent3"/>
              </a:buClr>
            </a:pPr>
            <a:r>
              <a:rPr dirty="0" lang="en-US" sz="2400"/>
              <a:t>Each project is unique and may require a different structure </a:t>
            </a:r>
          </a:p>
          <a:p>
            <a:pPr>
              <a:buClr>
                <a:schemeClr val="accent3"/>
              </a:buClr>
            </a:pPr>
            <a:r>
              <a:rPr dirty="0" lang="en-US" sz="2400"/>
              <a:t>How will procurement work with your chosen structure</a:t>
            </a:r>
          </a:p>
        </p:txBody>
      </p:sp>
      <p:pic>
        <p:nvPicPr>
          <p:cNvPr descr="A building under construction with blue sky&#10;&#10;Description automatically generated" id="4" name="Picture 3">
            <a:extLst>
              <a:ext uri="{FF2B5EF4-FFF2-40B4-BE49-F238E27FC236}">
                <a16:creationId xmlns:a16="http://schemas.microsoft.com/office/drawing/2014/main" id="{3AEEE90D-C5FD-D69A-43C4-2D4C2C1FB283}"/>
              </a:ext>
            </a:extLst>
          </p:cNvPr>
          <p:cNvPicPr>
            <a:picLocks noChangeAspect="1"/>
          </p:cNvPicPr>
          <p:nvPr/>
        </p:nvPicPr>
        <p:blipFill rotWithShape="1">
          <a:blip r:embed="rId2">
            <a:extLst>
              <a:ext uri="{28A0092B-C50C-407E-A947-70E740481C1C}">
                <a14:useLocalDpi xmlns:a14="http://schemas.microsoft.com/office/drawing/2010/main" val="0"/>
              </a:ext>
            </a:extLst>
          </a:blip>
          <a:srcRect b="-1" l="12" r="12" t="-1"/>
          <a:stretch/>
        </p:blipFill>
        <p:spPr>
          <a:xfrm>
            <a:off x="0" y="0"/>
            <a:ext cx="5468471" cy="6858000"/>
          </a:xfrm>
          <a:prstGeom prst="rect">
            <a:avLst/>
          </a:prstGeom>
        </p:spPr>
      </p:pic>
    </p:spTree>
    <p:extLst>
      <p:ext uri="{BB962C8B-B14F-4D97-AF65-F5344CB8AC3E}">
        <p14:creationId xmlns:p14="http://schemas.microsoft.com/office/powerpoint/2010/main" val="77788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A8ED-ECFA-1B57-DAD9-6C61246F7B94}"/>
              </a:ext>
            </a:extLst>
          </p:cNvPr>
          <p:cNvSpPr>
            <a:spLocks noGrp="1"/>
          </p:cNvSpPr>
          <p:nvPr>
            <p:ph type="title"/>
          </p:nvPr>
        </p:nvSpPr>
        <p:spPr/>
        <p:txBody>
          <a:bodyPr>
            <a:normAutofit/>
          </a:bodyPr>
          <a:lstStyle/>
          <a:p>
            <a:r>
              <a:rPr lang="en-US" sz="3600" b="1" dirty="0">
                <a:latin typeface="Didot" panose="02000503000000020003" pitchFamily="2" charset="-79"/>
                <a:cs typeface="Didot" panose="02000503000000020003" pitchFamily="2" charset="-79"/>
              </a:rPr>
              <a:t>Development Consultant</a:t>
            </a:r>
          </a:p>
        </p:txBody>
      </p:sp>
      <p:sp>
        <p:nvSpPr>
          <p:cNvPr id="3" name="Content Placeholder 2">
            <a:extLst>
              <a:ext uri="{FF2B5EF4-FFF2-40B4-BE49-F238E27FC236}">
                <a16:creationId xmlns:a16="http://schemas.microsoft.com/office/drawing/2014/main" id="{A3FD1B27-F60F-7BE7-6133-A7558A2CA636}"/>
              </a:ext>
            </a:extLst>
          </p:cNvPr>
          <p:cNvSpPr>
            <a:spLocks noGrp="1"/>
          </p:cNvSpPr>
          <p:nvPr>
            <p:ph idx="1"/>
          </p:nvPr>
        </p:nvSpPr>
        <p:spPr/>
        <p:txBody>
          <a:bodyPr>
            <a:normAutofit/>
          </a:bodyPr>
          <a:lstStyle/>
          <a:p>
            <a:pPr>
              <a:buClr>
                <a:schemeClr val="accent3"/>
              </a:buClr>
            </a:pPr>
            <a:r>
              <a:rPr lang="en-US" altLang="en-US" sz="2400" dirty="0"/>
              <a:t>Specializes in managing all aspects of the development process including developing the funding applications, getting local approvals, overseeing the architect,  short term award compliance-any aspect of the development you identify in your contract</a:t>
            </a:r>
          </a:p>
          <a:p>
            <a:pPr>
              <a:buClr>
                <a:schemeClr val="accent3"/>
              </a:buClr>
            </a:pPr>
            <a:r>
              <a:rPr lang="en-US" altLang="en-US" sz="2400" dirty="0"/>
              <a:t>Can be your “work horse”: grant writing, putting together budgets, closing documents, anything you identify in your contract </a:t>
            </a:r>
          </a:p>
          <a:p>
            <a:pPr>
              <a:buClr>
                <a:schemeClr val="accent3"/>
              </a:buClr>
            </a:pPr>
            <a:r>
              <a:rPr lang="en-US" altLang="en-US" sz="2400" dirty="0"/>
              <a:t>Does not play a role as owner or guarantor of the LIHTC</a:t>
            </a:r>
          </a:p>
          <a:p>
            <a:pPr>
              <a:buClr>
                <a:schemeClr val="accent3"/>
              </a:buClr>
            </a:pPr>
            <a:r>
              <a:rPr lang="en-US" altLang="en-US" sz="2400" dirty="0"/>
              <a:t>May work for experienced tribes or tribal entities who have staff with development experience but have other full-time jobs</a:t>
            </a:r>
          </a:p>
          <a:p>
            <a:pPr>
              <a:buClr>
                <a:schemeClr val="accent3"/>
              </a:buClr>
            </a:pPr>
            <a:r>
              <a:rPr lang="en-US" altLang="en-US" sz="2400" dirty="0"/>
              <a:t>Usually exits after project is constructed, complete and leased up </a:t>
            </a:r>
          </a:p>
        </p:txBody>
      </p:sp>
    </p:spTree>
    <p:extLst>
      <p:ext uri="{BB962C8B-B14F-4D97-AF65-F5344CB8AC3E}">
        <p14:creationId xmlns:p14="http://schemas.microsoft.com/office/powerpoint/2010/main" val="1016598160"/>
      </p:ext>
    </p:extLst>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A8ED-ECFA-1B57-DAD9-6C61246F7B94}"/>
              </a:ext>
            </a:extLst>
          </p:cNvPr>
          <p:cNvSpPr>
            <a:spLocks noGrp="1"/>
          </p:cNvSpPr>
          <p:nvPr>
            <p:ph type="title"/>
          </p:nvPr>
        </p:nvSpPr>
        <p:spPr>
          <a:xfrm>
            <a:off x="5755344" y="383056"/>
            <a:ext cx="5598456" cy="1325563"/>
          </a:xfrm>
        </p:spPr>
        <p:txBody>
          <a:bodyPr>
            <a:normAutofit/>
          </a:bodyPr>
          <a:lstStyle/>
          <a:p>
            <a:r>
              <a:rPr b="1" dirty="0" lang="en-US" sz="3600">
                <a:latin charset="-79" panose="02000503000000020003" pitchFamily="2" typeface="Didot"/>
                <a:cs charset="-79" panose="02000503000000020003" pitchFamily="2" typeface="Didot"/>
              </a:rPr>
              <a:t>Partnering with a Development Consultant</a:t>
            </a:r>
          </a:p>
        </p:txBody>
      </p:sp>
      <p:sp>
        <p:nvSpPr>
          <p:cNvPr id="3" name="Content Placeholder 2">
            <a:extLst>
              <a:ext uri="{FF2B5EF4-FFF2-40B4-BE49-F238E27FC236}">
                <a16:creationId xmlns:a16="http://schemas.microsoft.com/office/drawing/2014/main" id="{A3FD1B27-F60F-7BE7-6133-A7558A2CA636}"/>
              </a:ext>
            </a:extLst>
          </p:cNvPr>
          <p:cNvSpPr>
            <a:spLocks noGrp="1"/>
          </p:cNvSpPr>
          <p:nvPr>
            <p:ph idx="1"/>
          </p:nvPr>
        </p:nvSpPr>
        <p:spPr>
          <a:xfrm>
            <a:off x="5755344" y="1665940"/>
            <a:ext cx="5257800" cy="4993622"/>
          </a:xfrm>
        </p:spPr>
        <p:txBody>
          <a:bodyPr>
            <a:normAutofit lnSpcReduction="10000"/>
          </a:bodyPr>
          <a:lstStyle/>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Experience in projects similar in scale and nature </a:t>
            </a:r>
          </a:p>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Experience working with Tribes and/or tribal entities</a:t>
            </a:r>
          </a:p>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Experience working with potential funding sources</a:t>
            </a:r>
          </a:p>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Involvement in any projects that were not completed and why</a:t>
            </a:r>
          </a:p>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Capacity to take on the proposed project on proposed timeline</a:t>
            </a:r>
          </a:p>
          <a:p>
            <a:pPr>
              <a:lnSpc>
                <a:spcPct val="105000"/>
              </a:lnSpc>
              <a:spcBef>
                <a:spcPct val="30000"/>
              </a:spcBef>
              <a:buClr>
                <a:schemeClr val="accent3"/>
              </a:buClr>
            </a:pPr>
            <a:r>
              <a:rPr altLang="en-US" dirty="0" lang="en-US" sz="2400">
                <a:latin charset="0" panose="020F0502020204030204" pitchFamily="34" typeface="Calibri"/>
                <a:cs charset="0" panose="020F0502020204030204" pitchFamily="34" typeface="Calibri"/>
              </a:rPr>
              <a:t>Fees and contract terms structure</a:t>
            </a:r>
            <a:endParaRPr dirty="0" lang="en-US" sz="2400">
              <a:latin charset="0" panose="020F0502020204030204" pitchFamily="34" typeface="Calibri"/>
              <a:cs charset="0" panose="020F0502020204030204" pitchFamily="34" typeface="Calibri"/>
            </a:endParaRPr>
          </a:p>
          <a:p>
            <a:pPr>
              <a:buClr>
                <a:schemeClr val="accent3"/>
              </a:buClr>
            </a:pPr>
            <a:r>
              <a:rPr dirty="0" lang="en-US" sz="2400">
                <a:latin charset="0" panose="020F0502020204030204" pitchFamily="34" typeface="Calibri"/>
                <a:cs charset="0" panose="020F0502020204030204" pitchFamily="34" typeface="Calibri"/>
              </a:rPr>
              <a:t>Funder Requirements</a:t>
            </a:r>
            <a:endParaRPr altLang="en-US" dirty="0" lang="en-US" sz="2800"/>
          </a:p>
          <a:p>
            <a:pPr defTabSz="914400"/>
            <a:endParaRPr dirty="0" lang="en-US" sz="2800"/>
          </a:p>
        </p:txBody>
      </p:sp>
      <p:pic>
        <p:nvPicPr>
          <p:cNvPr descr="A picture containing indoor, building, wooden, lumber&#10;&#10;Description automatically generated" id="4" name="Picture 3">
            <a:extLst>
              <a:ext uri="{FF2B5EF4-FFF2-40B4-BE49-F238E27FC236}">
                <a16:creationId xmlns:a16="http://schemas.microsoft.com/office/drawing/2014/main" id="{6A7CA5FA-4872-4FC0-BB47-ACB74CCCAC37}"/>
              </a:ext>
            </a:extLst>
          </p:cNvPr>
          <p:cNvPicPr>
            <a:picLocks noChangeAspect="1"/>
          </p:cNvPicPr>
          <p:nvPr/>
        </p:nvPicPr>
        <p:blipFill rotWithShape="1">
          <a:blip r:embed="rId2">
            <a:extLst>
              <a:ext uri="{28A0092B-C50C-407E-A947-70E740481C1C}">
                <a14:useLocalDpi xmlns:a14="http://schemas.microsoft.com/office/drawing/2010/main" val="0"/>
              </a:ext>
            </a:extLst>
          </a:blip>
          <a:srcRect b="35" r="1"/>
          <a:stretch/>
        </p:blipFill>
        <p:spPr>
          <a:xfrm rot="5400000">
            <a:off x="-891990" y="891984"/>
            <a:ext cx="6858003" cy="5074027"/>
          </a:xfrm>
          <a:prstGeom prst="rect">
            <a:avLst/>
          </a:prstGeom>
        </p:spPr>
      </p:pic>
    </p:spTree>
    <p:extLst>
      <p:ext uri="{BB962C8B-B14F-4D97-AF65-F5344CB8AC3E}">
        <p14:creationId xmlns:p14="http://schemas.microsoft.com/office/powerpoint/2010/main" val="2883034592"/>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a:xfrm>
            <a:off x="838200" y="161303"/>
            <a:ext cx="10515600" cy="1325563"/>
          </a:xfrm>
        </p:spPr>
        <p:txBody>
          <a:bodyPr/>
          <a:lstStyle/>
          <a:p>
            <a:pPr algn="ctr"/>
            <a:r>
              <a:rPr b="1" dirty="0" lang="en-US">
                <a:latin charset="-79" panose="02000503000000020003" pitchFamily="2" typeface="Didot"/>
                <a:cs charset="-79" panose="02000503000000020003" pitchFamily="2" typeface="Didot"/>
              </a:rPr>
              <a:t>Solution to Ending Homelessness</a:t>
            </a:r>
          </a:p>
        </p:txBody>
      </p:sp>
      <p:sp>
        <p:nvSpPr>
          <p:cNvPr id="9" name="Text Placeholder 8">
            <a:extLst>
              <a:ext uri="{FF2B5EF4-FFF2-40B4-BE49-F238E27FC236}">
                <a16:creationId xmlns:a16="http://schemas.microsoft.com/office/drawing/2014/main" id="{A4D22045-1D0C-8E4F-A9B6-4A15CE8F169E}"/>
              </a:ext>
            </a:extLst>
          </p:cNvPr>
          <p:cNvSpPr>
            <a:spLocks noGrp="1"/>
          </p:cNvSpPr>
          <p:nvPr>
            <p:ph idx="1" type="body"/>
          </p:nvPr>
        </p:nvSpPr>
        <p:spPr>
          <a:xfrm>
            <a:off x="5393108" y="1664287"/>
            <a:ext cx="6378844" cy="4351338"/>
          </a:xfrm>
        </p:spPr>
        <p:txBody>
          <a:bodyPr>
            <a:normAutofit fontScale="92500" lnSpcReduction="10000"/>
          </a:bodyPr>
          <a:lstStyle/>
          <a:p>
            <a:pPr indent="0" marL="114300">
              <a:buClr>
                <a:schemeClr val="accent3"/>
              </a:buClr>
              <a:buNone/>
            </a:pPr>
            <a:r>
              <a:rPr b="1" dirty="0" lang="en-US">
                <a:solidFill>
                  <a:schemeClr val="accent3"/>
                </a:solidFill>
                <a:ea typeface="Trebuchet MS"/>
                <a:sym typeface="Trebuchet MS"/>
              </a:rPr>
              <a:t>Supportive Housing</a:t>
            </a:r>
          </a:p>
          <a:p>
            <a:pPr>
              <a:buClr>
                <a:schemeClr val="accent3"/>
              </a:buClr>
            </a:pPr>
            <a:r>
              <a:rPr dirty="0" lang="en-US"/>
              <a:t>A cost-effective, outcome-driven, and more humane solution to ending homelessness</a:t>
            </a:r>
          </a:p>
          <a:p>
            <a:pPr>
              <a:buClr>
                <a:schemeClr val="accent3"/>
              </a:buClr>
            </a:pPr>
            <a:endParaRPr dirty="0" lang="en-US"/>
          </a:p>
          <a:p>
            <a:pPr>
              <a:buClr>
                <a:schemeClr val="accent3"/>
              </a:buClr>
            </a:pPr>
            <a:r>
              <a:rPr dirty="0" lang="en-US"/>
              <a:t>Serves families and individuals struggling with untreated trauma, addiction, mental health and/or other disabilities</a:t>
            </a:r>
          </a:p>
          <a:p>
            <a:pPr>
              <a:buClr>
                <a:schemeClr val="accent3"/>
              </a:buClr>
            </a:pPr>
            <a:endParaRPr dirty="0" lang="en-US"/>
          </a:p>
          <a:p>
            <a:pPr>
              <a:buClr>
                <a:schemeClr val="accent3"/>
              </a:buClr>
            </a:pPr>
            <a:r>
              <a:rPr dirty="0" lang="en-US"/>
              <a:t>Provides subsidized housing with supportive services</a:t>
            </a:r>
          </a:p>
        </p:txBody>
      </p:sp>
      <p:pic>
        <p:nvPicPr>
          <p:cNvPr descr="A picture containing person&#10;&#10;Description automatically generated" id="3" name="Picture 2">
            <a:extLst>
              <a:ext uri="{FF2B5EF4-FFF2-40B4-BE49-F238E27FC236}">
                <a16:creationId xmlns:a16="http://schemas.microsoft.com/office/drawing/2014/main" id="{62CD7CE1-16A7-FB66-FAA3-142CFD8A18F6}"/>
              </a:ext>
            </a:extLst>
          </p:cNvPr>
          <p:cNvPicPr>
            <a:picLocks noChangeAspect="1"/>
          </p:cNvPicPr>
          <p:nvPr/>
        </p:nvPicPr>
        <p:blipFill rotWithShape="1">
          <a:blip r:embed="rId3"/>
          <a:srcRect r="68"/>
          <a:stretch/>
        </p:blipFill>
        <p:spPr>
          <a:xfrm>
            <a:off x="0" y="2182985"/>
            <a:ext cx="4974956" cy="2959100"/>
          </a:xfrm>
          <a:prstGeom prst="rect">
            <a:avLst/>
          </a:prstGeom>
        </p:spPr>
      </p:pic>
      <p:sp>
        <p:nvSpPr>
          <p:cNvPr id="4" name="TextBox 3">
            <a:extLst>
              <a:ext uri="{FF2B5EF4-FFF2-40B4-BE49-F238E27FC236}">
                <a16:creationId xmlns:a16="http://schemas.microsoft.com/office/drawing/2014/main" id="{6EC7C4E1-A129-EF2E-2D3E-91F34E277DDB}"/>
              </a:ext>
            </a:extLst>
          </p:cNvPr>
          <p:cNvSpPr txBox="1"/>
          <p:nvPr/>
        </p:nvSpPr>
        <p:spPr>
          <a:xfrm>
            <a:off x="0" y="4834308"/>
            <a:ext cx="1853154"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138491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8"/>
        <p:cNvGrpSpPr/>
        <p:nvPr/>
      </p:nvGrpSpPr>
      <p:grpSpPr>
        <a:xfrm>
          <a:off x="0" y="0"/>
          <a:ext cx="0" cy="0"/>
          <a:chOff x="0" y="0"/>
          <a:chExt cx="0" cy="0"/>
        </a:xfrm>
      </p:grpSpPr>
      <p:sp>
        <p:nvSpPr>
          <p:cNvPr id="322" name="Rectangle 3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Picture 2" descr="A building with a flag on the roof&#10;&#10;Description automatically generated with low confidence">
            <a:extLst>
              <a:ext uri="{FF2B5EF4-FFF2-40B4-BE49-F238E27FC236}">
                <a16:creationId xmlns:a16="http://schemas.microsoft.com/office/drawing/2014/main" id="{3C10A480-46A3-E5B8-05C4-33B2941AD8A4}"/>
              </a:ext>
            </a:extLst>
          </p:cNvPr>
          <p:cNvPicPr/>
          <p:nvPr/>
        </p:nvPicPr>
        <p:blipFill rotWithShape="1">
          <a:blip r:embed="rId3" cstate="screen">
            <a:alphaModFix amt="60000"/>
            <a:extLst>
              <a:ext uri="{28A0092B-C50C-407E-A947-70E740481C1C}">
                <a14:useLocalDpi xmlns:a14="http://schemas.microsoft.com/office/drawing/2010/main" val="0"/>
              </a:ext>
            </a:extLst>
          </a:blip>
          <a:srcRect t="2742" b="1919"/>
          <a:stretch/>
        </p:blipFill>
        <p:spPr bwMode="auto">
          <a:xfrm>
            <a:off x="-6096" y="0"/>
            <a:ext cx="12191977" cy="6858022"/>
          </a:xfrm>
          <a:prstGeom prst="rect">
            <a:avLst/>
          </a:prstGeom>
          <a:noFill/>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76C0601-6F42-9286-2E81-4810495664AE}"/>
              </a:ext>
            </a:extLst>
          </p:cNvPr>
          <p:cNvSpPr txBox="1"/>
          <p:nvPr/>
        </p:nvSpPr>
        <p:spPr>
          <a:xfrm>
            <a:off x="293717" y="4289367"/>
            <a:ext cx="9144000" cy="2144204"/>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pPr>
            <a:r>
              <a:rPr lang="en-US" sz="8000" b="1" dirty="0">
                <a:solidFill>
                  <a:srgbClr val="FFFFFF"/>
                </a:solidFill>
                <a:latin typeface="Didot" panose="02000503000000020003" pitchFamily="2" charset="-79"/>
                <a:cs typeface="Didot" panose="02000503000000020003" pitchFamily="2" charset="-79"/>
              </a:rPr>
              <a:t>Morning Star Apartments</a:t>
            </a:r>
            <a:br>
              <a:rPr lang="en-US" sz="8000" b="1" dirty="0">
                <a:solidFill>
                  <a:srgbClr val="FFFFFF"/>
                </a:solidFill>
                <a:latin typeface="Didot" panose="02000503000000020003" pitchFamily="2" charset="-79"/>
                <a:cs typeface="Didot" panose="02000503000000020003" pitchFamily="2" charset="-79"/>
              </a:rPr>
            </a:br>
            <a:r>
              <a:rPr lang="en-US" sz="8000" b="1" dirty="0">
                <a:solidFill>
                  <a:srgbClr val="FFFFFF"/>
                </a:solidFill>
                <a:latin typeface="Didot" panose="02000503000000020003" pitchFamily="2" charset="-79"/>
                <a:cs typeface="Didot" panose="02000503000000020003" pitchFamily="2" charset="-79"/>
              </a:rPr>
              <a:t>| </a:t>
            </a:r>
            <a:r>
              <a:rPr lang="en-US" sz="4200" b="1" dirty="0">
                <a:solidFill>
                  <a:srgbClr val="FFFFFF"/>
                </a:solidFill>
                <a:latin typeface="Didot" panose="02000503000000020003" pitchFamily="2" charset="-79"/>
                <a:cs typeface="Didot" panose="02000503000000020003" pitchFamily="2" charset="-79"/>
              </a:rPr>
              <a:t>Confederated Salish &amp; Kootenai Tribes (CSKT) </a:t>
            </a:r>
            <a:endParaRPr lang="en-US" sz="6000" b="1" dirty="0">
              <a:solidFill>
                <a:srgbClr val="FFFFFF"/>
              </a:solidFill>
              <a:latin typeface="Didot" panose="02000503000000020003" pitchFamily="2" charset="-79"/>
              <a:ea typeface="+mj-ea"/>
              <a:cs typeface="Didot" panose="02000503000000020003" pitchFamily="2" charset="-79"/>
            </a:endParaRPr>
          </a:p>
        </p:txBody>
      </p:sp>
    </p:spTree>
    <p:extLst>
      <p:ext uri="{BB962C8B-B14F-4D97-AF65-F5344CB8AC3E}">
        <p14:creationId xmlns:p14="http://schemas.microsoft.com/office/powerpoint/2010/main" val="30306572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p:txBody>
          <a:bodyPr/>
          <a:lstStyle/>
          <a:p>
            <a:r>
              <a:rPr lang="en-US" b="1" dirty="0">
                <a:latin typeface="Didot" panose="02000503000000020003" pitchFamily="2" charset="-79"/>
                <a:cs typeface="Didot" panose="02000503000000020003" pitchFamily="2" charset="-79"/>
              </a:rPr>
              <a:t>Background</a:t>
            </a:r>
          </a:p>
        </p:txBody>
      </p:sp>
      <p:sp>
        <p:nvSpPr>
          <p:cNvPr id="9" name="Text Placeholder 8">
            <a:extLst>
              <a:ext uri="{FF2B5EF4-FFF2-40B4-BE49-F238E27FC236}">
                <a16:creationId xmlns:a16="http://schemas.microsoft.com/office/drawing/2014/main" id="{A4D22045-1D0C-8E4F-A9B6-4A15CE8F169E}"/>
              </a:ext>
            </a:extLst>
          </p:cNvPr>
          <p:cNvSpPr>
            <a:spLocks noGrp="1"/>
          </p:cNvSpPr>
          <p:nvPr>
            <p:ph type="body" idx="1"/>
          </p:nvPr>
        </p:nvSpPr>
        <p:spPr/>
        <p:txBody>
          <a:bodyPr/>
          <a:lstStyle/>
          <a:p>
            <a:r>
              <a:rPr lang="en-US" sz="2800" dirty="0">
                <a:solidFill>
                  <a:schemeClr val="tx1">
                    <a:alpha val="80000"/>
                  </a:schemeClr>
                </a:solidFill>
              </a:rPr>
              <a:t>CARES Act: $8 billion dollars allocated to tribal governments to address COVID-19.</a:t>
            </a:r>
          </a:p>
          <a:p>
            <a:endParaRPr lang="en-US" sz="2800" dirty="0">
              <a:solidFill>
                <a:schemeClr val="tx1">
                  <a:alpha val="80000"/>
                </a:schemeClr>
              </a:solidFill>
            </a:endParaRPr>
          </a:p>
          <a:p>
            <a:r>
              <a:rPr lang="en-US" sz="2800" dirty="0">
                <a:solidFill>
                  <a:schemeClr val="tx1">
                    <a:alpha val="80000"/>
                  </a:schemeClr>
                </a:solidFill>
              </a:rPr>
              <a:t>CSKT did not have emergency housing to address self-quarantine, homelessness, or overcrowded living situations. </a:t>
            </a:r>
          </a:p>
          <a:p>
            <a:endParaRPr lang="en-US" sz="2800" dirty="0">
              <a:solidFill>
                <a:schemeClr val="tx1">
                  <a:alpha val="80000"/>
                </a:schemeClr>
              </a:solidFill>
            </a:endParaRPr>
          </a:p>
          <a:p>
            <a:r>
              <a:rPr lang="en-US" sz="2800" dirty="0">
                <a:solidFill>
                  <a:schemeClr val="tx1">
                    <a:alpha val="80000"/>
                  </a:schemeClr>
                </a:solidFill>
              </a:rPr>
              <a:t>CSKT purchased an existing motel for supportive housing project with CARES Act funding</a:t>
            </a:r>
          </a:p>
        </p:txBody>
      </p:sp>
    </p:spTree>
    <p:extLst>
      <p:ext uri="{BB962C8B-B14F-4D97-AF65-F5344CB8AC3E}">
        <p14:creationId xmlns:p14="http://schemas.microsoft.com/office/powerpoint/2010/main" val="2273531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AFF6F8-D3B5-F7EB-841A-D03E6AAC74C3}"/>
              </a:ext>
            </a:extLst>
          </p:cNvPr>
          <p:cNvSpPr>
            <a:spLocks noGrp="1"/>
          </p:cNvSpPr>
          <p:nvPr>
            <p:ph type="title"/>
          </p:nvPr>
        </p:nvSpPr>
        <p:spPr>
          <a:xfrm>
            <a:off x="672843" y="2161550"/>
            <a:ext cx="3246826" cy="2051854"/>
          </a:xfrm>
        </p:spPr>
        <p:txBody>
          <a:bodyPr vert="horz" lIns="91440" tIns="45720" rIns="91440" bIns="45720" rtlCol="0" anchor="b">
            <a:normAutofit/>
          </a:bodyPr>
          <a:lstStyle/>
          <a:p>
            <a:r>
              <a:rPr lang="en-US" sz="6600" b="1" kern="1200" dirty="0">
                <a:latin typeface="Didot" panose="02000503000000020003" pitchFamily="2" charset="-79"/>
                <a:ea typeface="+mj-ea"/>
                <a:cs typeface="Didot" panose="02000503000000020003" pitchFamily="2" charset="-79"/>
              </a:rPr>
              <a:t>Project Team</a:t>
            </a:r>
          </a:p>
        </p:txBody>
      </p:sp>
      <p:graphicFrame>
        <p:nvGraphicFramePr>
          <p:cNvPr id="5" name="Table 4">
            <a:extLst>
              <a:ext uri="{FF2B5EF4-FFF2-40B4-BE49-F238E27FC236}">
                <a16:creationId xmlns:a16="http://schemas.microsoft.com/office/drawing/2014/main" id="{EF17C2D4-2F07-8AB6-E812-8E485556CA83}"/>
              </a:ext>
            </a:extLst>
          </p:cNvPr>
          <p:cNvGraphicFramePr>
            <a:graphicFrameLocks noGrp="1"/>
          </p:cNvGraphicFramePr>
          <p:nvPr>
            <p:extLst>
              <p:ext uri="{D42A27DB-BD31-4B8C-83A1-F6EECF244321}">
                <p14:modId xmlns:p14="http://schemas.microsoft.com/office/powerpoint/2010/main" val="3040399946"/>
              </p:ext>
            </p:extLst>
          </p:nvPr>
        </p:nvGraphicFramePr>
        <p:xfrm>
          <a:off x="4555062" y="785674"/>
          <a:ext cx="7121861" cy="4803606"/>
        </p:xfrm>
        <a:graphic>
          <a:graphicData uri="http://schemas.openxmlformats.org/drawingml/2006/table">
            <a:tbl>
              <a:tblPr firstRow="1" bandRow="1">
                <a:tableStyleId>{F5AB1C69-6EDB-4FF4-983F-18BD219EF322}</a:tableStyleId>
              </a:tblPr>
              <a:tblGrid>
                <a:gridCol w="3300554">
                  <a:extLst>
                    <a:ext uri="{9D8B030D-6E8A-4147-A177-3AD203B41FA5}">
                      <a16:colId xmlns:a16="http://schemas.microsoft.com/office/drawing/2014/main" val="1381475483"/>
                    </a:ext>
                  </a:extLst>
                </a:gridCol>
                <a:gridCol w="3821307">
                  <a:extLst>
                    <a:ext uri="{9D8B030D-6E8A-4147-A177-3AD203B41FA5}">
                      <a16:colId xmlns:a16="http://schemas.microsoft.com/office/drawing/2014/main" val="3949529899"/>
                    </a:ext>
                  </a:extLst>
                </a:gridCol>
              </a:tblGrid>
              <a:tr h="1418259">
                <a:tc>
                  <a:txBody>
                    <a:bodyPr/>
                    <a:lstStyle/>
                    <a:p>
                      <a:r>
                        <a:rPr lang="en-US" sz="2900" b="0" i="0" kern="1200" dirty="0">
                          <a:solidFill>
                            <a:schemeClr val="lt1"/>
                          </a:solidFill>
                          <a:latin typeface="Calibri" panose="020F0502020204030204" pitchFamily="34" charset="0"/>
                        </a:rPr>
                        <a:t>Owner/Developer</a:t>
                      </a:r>
                      <a:endParaRPr lang="en-US" sz="2900" b="0" i="0" dirty="0">
                        <a:latin typeface="Calibri" panose="020F0502020204030204" pitchFamily="34" charset="0"/>
                      </a:endParaRPr>
                    </a:p>
                  </a:txBody>
                  <a:tcPr marL="81509" marR="81509" marT="40754" marB="40754">
                    <a:solidFill>
                      <a:schemeClr val="accent3"/>
                    </a:solidFill>
                  </a:tcPr>
                </a:tc>
                <a:tc>
                  <a:txBody>
                    <a:bodyPr/>
                    <a:lstStyle/>
                    <a:p>
                      <a:pPr>
                        <a:spcBef>
                          <a:spcPts val="1200"/>
                        </a:spcBef>
                        <a:spcAft>
                          <a:spcPts val="1800"/>
                        </a:spcAft>
                      </a:pPr>
                      <a:r>
                        <a:rPr lang="en-US" sz="2900" b="0" i="0" kern="1200" dirty="0">
                          <a:solidFill>
                            <a:schemeClr val="lt1"/>
                          </a:solidFill>
                          <a:latin typeface="Calibri" panose="020F0502020204030204" pitchFamily="34" charset="0"/>
                        </a:rPr>
                        <a:t>Confederated Salish &amp; Kootenai Tribes (CSKT)</a:t>
                      </a:r>
                      <a:endParaRPr lang="en-US" sz="2900" b="0" i="0" dirty="0">
                        <a:latin typeface="Calibri" panose="020F0502020204030204" pitchFamily="34" charset="0"/>
                      </a:endParaRPr>
                    </a:p>
                  </a:txBody>
                  <a:tcPr marL="81509" marR="81509" marT="40754" marB="40754">
                    <a:solidFill>
                      <a:schemeClr val="accent3"/>
                    </a:solidFill>
                  </a:tcPr>
                </a:tc>
                <a:extLst>
                  <a:ext uri="{0D108BD9-81ED-4DB2-BD59-A6C34878D82A}">
                    <a16:rowId xmlns:a16="http://schemas.microsoft.com/office/drawing/2014/main" val="4203284251"/>
                  </a:ext>
                </a:extLst>
              </a:tr>
              <a:tr h="1418259">
                <a:tc>
                  <a:txBody>
                    <a:bodyPr/>
                    <a:lstStyle/>
                    <a:p>
                      <a:r>
                        <a:rPr lang="en-US" sz="2900" b="0" i="0" kern="1200" dirty="0">
                          <a:solidFill>
                            <a:schemeClr val="dk1"/>
                          </a:solidFill>
                          <a:latin typeface="Calibri" panose="020F0502020204030204" pitchFamily="34" charset="0"/>
                        </a:rPr>
                        <a:t>Voucher Administrator</a:t>
                      </a:r>
                      <a:endParaRPr lang="en-US" sz="2900" b="0" i="0" dirty="0">
                        <a:latin typeface="Calibri" panose="020F0502020204030204" pitchFamily="34" charset="0"/>
                      </a:endParaRPr>
                    </a:p>
                  </a:txBody>
                  <a:tcPr marL="81509" marR="81509" marT="40754" marB="40754">
                    <a:solidFill>
                      <a:schemeClr val="accent3">
                        <a:lumMod val="40000"/>
                        <a:lumOff val="60000"/>
                      </a:schemeClr>
                    </a:solidFill>
                  </a:tcPr>
                </a:tc>
                <a:tc>
                  <a:txBody>
                    <a:bodyPr/>
                    <a:lstStyle/>
                    <a:p>
                      <a:pPr>
                        <a:spcBef>
                          <a:spcPts val="1200"/>
                        </a:spcBef>
                        <a:spcAft>
                          <a:spcPts val="1800"/>
                        </a:spcAft>
                      </a:pPr>
                      <a:r>
                        <a:rPr lang="en-US" sz="2900" b="0" i="0" kern="1200" dirty="0">
                          <a:solidFill>
                            <a:schemeClr val="dk1"/>
                          </a:solidFill>
                          <a:latin typeface="Calibri" panose="020F0502020204030204" pitchFamily="34" charset="0"/>
                        </a:rPr>
                        <a:t>Salish &amp; Kootenai Housing Authority (SKHA)</a:t>
                      </a:r>
                      <a:endParaRPr lang="en-US" sz="2900" b="0" i="0" dirty="0">
                        <a:latin typeface="Calibri" panose="020F0502020204030204" pitchFamily="34" charset="0"/>
                      </a:endParaRPr>
                    </a:p>
                  </a:txBody>
                  <a:tcPr marL="81509" marR="81509" marT="40754" marB="40754">
                    <a:solidFill>
                      <a:schemeClr val="accent3">
                        <a:lumMod val="40000"/>
                        <a:lumOff val="60000"/>
                      </a:schemeClr>
                    </a:solidFill>
                  </a:tcPr>
                </a:tc>
                <a:extLst>
                  <a:ext uri="{0D108BD9-81ED-4DB2-BD59-A6C34878D82A}">
                    <a16:rowId xmlns:a16="http://schemas.microsoft.com/office/drawing/2014/main" val="1724514693"/>
                  </a:ext>
                </a:extLst>
              </a:tr>
              <a:tr h="983544">
                <a:tc>
                  <a:txBody>
                    <a:bodyPr/>
                    <a:lstStyle/>
                    <a:p>
                      <a:r>
                        <a:rPr lang="en-US" sz="2900" b="0" i="0" kern="1200" dirty="0">
                          <a:solidFill>
                            <a:schemeClr val="dk1"/>
                          </a:solidFill>
                          <a:latin typeface="Calibri" panose="020F0502020204030204" pitchFamily="34" charset="0"/>
                        </a:rPr>
                        <a:t>Service Provider</a:t>
                      </a:r>
                      <a:endParaRPr lang="en-US" sz="2900" b="0" i="0" dirty="0">
                        <a:latin typeface="Calibri" panose="020F0502020204030204" pitchFamily="34" charset="0"/>
                      </a:endParaRPr>
                    </a:p>
                  </a:txBody>
                  <a:tcPr marL="81509" marR="81509" marT="40754" marB="40754">
                    <a:solidFill>
                      <a:schemeClr val="accent3">
                        <a:lumMod val="20000"/>
                        <a:lumOff val="80000"/>
                      </a:schemeClr>
                    </a:solidFill>
                  </a:tcPr>
                </a:tc>
                <a:tc>
                  <a:txBody>
                    <a:bodyPr/>
                    <a:lstStyle/>
                    <a:p>
                      <a:pPr>
                        <a:spcBef>
                          <a:spcPts val="1200"/>
                        </a:spcBef>
                        <a:spcAft>
                          <a:spcPts val="1800"/>
                        </a:spcAft>
                      </a:pPr>
                      <a:r>
                        <a:rPr lang="en-US" sz="2900" b="0" i="0" kern="1200" dirty="0">
                          <a:solidFill>
                            <a:schemeClr val="dk1"/>
                          </a:solidFill>
                          <a:latin typeface="Calibri" panose="020F0502020204030204" pitchFamily="34" charset="0"/>
                        </a:rPr>
                        <a:t>CSKT Tribal Public Defenders Office</a:t>
                      </a:r>
                      <a:endParaRPr lang="en-US" sz="2900" b="0" i="0" dirty="0">
                        <a:latin typeface="Calibri" panose="020F0502020204030204" pitchFamily="34" charset="0"/>
                      </a:endParaRPr>
                    </a:p>
                  </a:txBody>
                  <a:tcPr marL="81509" marR="81509" marT="40754" marB="40754">
                    <a:solidFill>
                      <a:schemeClr val="accent3">
                        <a:lumMod val="20000"/>
                        <a:lumOff val="80000"/>
                      </a:schemeClr>
                    </a:solidFill>
                  </a:tcPr>
                </a:tc>
                <a:extLst>
                  <a:ext uri="{0D108BD9-81ED-4DB2-BD59-A6C34878D82A}">
                    <a16:rowId xmlns:a16="http://schemas.microsoft.com/office/drawing/2014/main" val="2065141062"/>
                  </a:ext>
                </a:extLst>
              </a:tr>
              <a:tr h="983544">
                <a:tc>
                  <a:txBody>
                    <a:bodyPr/>
                    <a:lstStyle/>
                    <a:p>
                      <a:r>
                        <a:rPr lang="en-US" sz="2900" b="0" i="0" kern="1200" dirty="0">
                          <a:solidFill>
                            <a:schemeClr val="dk1"/>
                          </a:solidFill>
                          <a:latin typeface="Calibri" panose="020F0502020204030204" pitchFamily="34" charset="0"/>
                        </a:rPr>
                        <a:t>Property Manager</a:t>
                      </a:r>
                      <a:endParaRPr lang="en-US" sz="2900" b="0" i="0" dirty="0">
                        <a:latin typeface="Calibri" panose="020F0502020204030204" pitchFamily="34" charset="0"/>
                      </a:endParaRPr>
                    </a:p>
                  </a:txBody>
                  <a:tcPr marL="81509" marR="81509" marT="40754" marB="40754">
                    <a:solidFill>
                      <a:schemeClr val="accent3">
                        <a:lumMod val="40000"/>
                        <a:lumOff val="60000"/>
                      </a:schemeClr>
                    </a:solidFill>
                  </a:tcPr>
                </a:tc>
                <a:tc>
                  <a:txBody>
                    <a:bodyPr/>
                    <a:lstStyle/>
                    <a:p>
                      <a:pPr>
                        <a:spcBef>
                          <a:spcPts val="1200"/>
                        </a:spcBef>
                        <a:spcAft>
                          <a:spcPts val="1800"/>
                        </a:spcAft>
                      </a:pPr>
                      <a:r>
                        <a:rPr lang="en-US" sz="2900" b="0" i="0" kern="1200" dirty="0">
                          <a:solidFill>
                            <a:schemeClr val="dk1"/>
                          </a:solidFill>
                          <a:latin typeface="Calibri" panose="020F0502020204030204" pitchFamily="34" charset="0"/>
                        </a:rPr>
                        <a:t>Outside Local PM Company</a:t>
                      </a:r>
                      <a:endParaRPr lang="en-US" sz="2900" b="0" i="0" dirty="0">
                        <a:latin typeface="Calibri" panose="020F0502020204030204" pitchFamily="34" charset="0"/>
                      </a:endParaRPr>
                    </a:p>
                  </a:txBody>
                  <a:tcPr marL="81509" marR="81509" marT="40754" marB="40754">
                    <a:solidFill>
                      <a:schemeClr val="accent3">
                        <a:lumMod val="40000"/>
                        <a:lumOff val="60000"/>
                      </a:schemeClr>
                    </a:solidFill>
                  </a:tcPr>
                </a:tc>
                <a:extLst>
                  <a:ext uri="{0D108BD9-81ED-4DB2-BD59-A6C34878D82A}">
                    <a16:rowId xmlns:a16="http://schemas.microsoft.com/office/drawing/2014/main" val="870183553"/>
                  </a:ext>
                </a:extLst>
              </a:tr>
            </a:tbl>
          </a:graphicData>
        </a:graphic>
      </p:graphicFrame>
    </p:spTree>
    <p:extLst>
      <p:ext uri="{BB962C8B-B14F-4D97-AF65-F5344CB8AC3E}">
        <p14:creationId xmlns:p14="http://schemas.microsoft.com/office/powerpoint/2010/main" val="417379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77CC97-2AE1-BD84-21E7-215996D4F5C7}"/>
              </a:ext>
            </a:extLst>
          </p:cNvPr>
          <p:cNvSpPr>
            <a:spLocks noGrp="1"/>
          </p:cNvSpPr>
          <p:nvPr>
            <p:ph type="title"/>
          </p:nvPr>
        </p:nvSpPr>
        <p:spPr>
          <a:xfrm>
            <a:off x="540942" y="2296652"/>
            <a:ext cx="4412419" cy="2264695"/>
          </a:xfrm>
        </p:spPr>
        <p:txBody>
          <a:bodyPr vert="horz" lIns="91440" tIns="45720" rIns="91440" bIns="45720" rtlCol="0" anchor="t">
            <a:normAutofit fontScale="90000"/>
          </a:bodyPr>
          <a:lstStyle/>
          <a:p>
            <a:pPr algn="r"/>
            <a:r>
              <a:rPr lang="en-US" sz="5400" b="1" kern="1200" dirty="0">
                <a:latin typeface="Didot" panose="02000503000000020003" pitchFamily="2" charset="-79"/>
                <a:ea typeface="+mj-ea"/>
                <a:cs typeface="Didot" panose="02000503000000020003" pitchFamily="2" charset="-79"/>
              </a:rPr>
              <a:t>Consultants &amp; Contractors</a:t>
            </a:r>
          </a:p>
        </p:txBody>
      </p:sp>
      <p:graphicFrame>
        <p:nvGraphicFramePr>
          <p:cNvPr id="5" name="Table 4">
            <a:extLst>
              <a:ext uri="{FF2B5EF4-FFF2-40B4-BE49-F238E27FC236}">
                <a16:creationId xmlns:a16="http://schemas.microsoft.com/office/drawing/2014/main" id="{EEAE0E42-961A-CC63-19ED-905F76E0765A}"/>
              </a:ext>
            </a:extLst>
          </p:cNvPr>
          <p:cNvGraphicFramePr>
            <a:graphicFrameLocks noGrp="1"/>
          </p:cNvGraphicFramePr>
          <p:nvPr>
            <p:extLst>
              <p:ext uri="{D42A27DB-BD31-4B8C-83A1-F6EECF244321}">
                <p14:modId xmlns:p14="http://schemas.microsoft.com/office/powerpoint/2010/main" val="4281942014"/>
              </p:ext>
            </p:extLst>
          </p:nvPr>
        </p:nvGraphicFramePr>
        <p:xfrm>
          <a:off x="5986925" y="1602228"/>
          <a:ext cx="5664133" cy="3653542"/>
        </p:xfrm>
        <a:graphic>
          <a:graphicData uri="http://schemas.openxmlformats.org/drawingml/2006/table">
            <a:tbl>
              <a:tblPr firstRow="1" bandRow="1">
                <a:tableStyleId>{2D5ABB26-0587-4C30-8999-92F81FD0307C}</a:tableStyleId>
              </a:tblPr>
              <a:tblGrid>
                <a:gridCol w="2049871">
                  <a:extLst>
                    <a:ext uri="{9D8B030D-6E8A-4147-A177-3AD203B41FA5}">
                      <a16:colId xmlns:a16="http://schemas.microsoft.com/office/drawing/2014/main" val="2856491274"/>
                    </a:ext>
                  </a:extLst>
                </a:gridCol>
                <a:gridCol w="3614262">
                  <a:extLst>
                    <a:ext uri="{9D8B030D-6E8A-4147-A177-3AD203B41FA5}">
                      <a16:colId xmlns:a16="http://schemas.microsoft.com/office/drawing/2014/main" val="4120750209"/>
                    </a:ext>
                  </a:extLst>
                </a:gridCol>
              </a:tblGrid>
              <a:tr h="825560">
                <a:tc>
                  <a:txBody>
                    <a:bodyPr/>
                    <a:lstStyle/>
                    <a:p>
                      <a:r>
                        <a:rPr lang="en-US" sz="2300" b="0" i="0" kern="1200" dirty="0">
                          <a:ln>
                            <a:noFill/>
                          </a:ln>
                          <a:solidFill>
                            <a:schemeClr val="bg1"/>
                          </a:solidFill>
                          <a:latin typeface="Calibri" panose="020F0502020204030204" pitchFamily="34" charset="0"/>
                        </a:rPr>
                        <a:t>Development Consultant</a:t>
                      </a:r>
                      <a:endParaRPr lang="en-US" sz="2300" b="0" i="0" dirty="0">
                        <a:ln>
                          <a:noFill/>
                        </a:ln>
                        <a:solidFill>
                          <a:schemeClr val="bg1"/>
                        </a:solidFill>
                        <a:latin typeface="Calibri" panose="020F0502020204030204" pitchFamily="34" charset="0"/>
                        <a:cs typeface="Calibri" panose="020F0502020204030204" pitchFamily="34" charset="0"/>
                      </a:endParaRPr>
                    </a:p>
                  </a:txBody>
                  <a:tcPr marL="87825" marR="87825" marT="43913" marB="43913">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i="0" kern="1200" dirty="0" err="1">
                          <a:ln>
                            <a:noFill/>
                          </a:ln>
                          <a:solidFill>
                            <a:schemeClr val="tx1"/>
                          </a:solidFill>
                          <a:latin typeface="Calibri" panose="020F0502020204030204" pitchFamily="34" charset="0"/>
                        </a:rPr>
                        <a:t>RTHawk</a:t>
                      </a:r>
                      <a:r>
                        <a:rPr lang="en-US" sz="2300" b="0" kern="1200" dirty="0">
                          <a:ln>
                            <a:noFill/>
                          </a:ln>
                          <a:solidFill>
                            <a:schemeClr val="tx1"/>
                          </a:solidFill>
                        </a:rPr>
                        <a:t> Housing Alliance</a:t>
                      </a:r>
                    </a:p>
                    <a:p>
                      <a:pPr algn="l"/>
                      <a:endParaRPr lang="en-US" sz="2300" b="0" i="0" dirty="0">
                        <a:ln>
                          <a:noFill/>
                        </a:ln>
                        <a:solidFill>
                          <a:schemeClr val="tx1"/>
                        </a:solidFill>
                        <a:latin typeface="Calibri" panose="020F0502020204030204" pitchFamily="34" charset="0"/>
                        <a:cs typeface="Calibri" panose="020F0502020204030204" pitchFamily="34" charset="0"/>
                      </a:endParaRPr>
                    </a:p>
                  </a:txBody>
                  <a:tcPr marL="87825" marR="87825" marT="43913" marB="43913">
                    <a:solidFill>
                      <a:schemeClr val="accent3">
                        <a:lumMod val="40000"/>
                        <a:lumOff val="60000"/>
                      </a:schemeClr>
                    </a:solidFill>
                  </a:tcPr>
                </a:tc>
                <a:extLst>
                  <a:ext uri="{0D108BD9-81ED-4DB2-BD59-A6C34878D82A}">
                    <a16:rowId xmlns:a16="http://schemas.microsoft.com/office/drawing/2014/main" val="2450928972"/>
                  </a:ext>
                </a:extLst>
              </a:tr>
              <a:tr h="1176862">
                <a:tc>
                  <a:txBody>
                    <a:bodyPr/>
                    <a:lstStyle/>
                    <a:p>
                      <a:r>
                        <a:rPr lang="en-US" sz="2300" b="0" i="0" kern="1200" dirty="0">
                          <a:ln>
                            <a:noFill/>
                          </a:ln>
                          <a:solidFill>
                            <a:schemeClr val="bg1"/>
                          </a:solidFill>
                          <a:latin typeface="Calibri" panose="020F0502020204030204" pitchFamily="34" charset="0"/>
                        </a:rPr>
                        <a:t>Supportive Housing Consultant</a:t>
                      </a:r>
                      <a:endParaRPr lang="en-US" sz="2300" b="0" i="0" dirty="0">
                        <a:ln>
                          <a:noFill/>
                        </a:ln>
                        <a:solidFill>
                          <a:schemeClr val="bg1"/>
                        </a:solidFill>
                        <a:latin typeface="Calibri" panose="020F0502020204030204" pitchFamily="34" charset="0"/>
                        <a:cs typeface="Calibri" panose="020F0502020204030204" pitchFamily="34" charset="0"/>
                      </a:endParaRPr>
                    </a:p>
                  </a:txBody>
                  <a:tcPr marL="87825" marR="87825" marT="43913" marB="43913">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i="0" kern="1200" dirty="0" err="1">
                          <a:ln>
                            <a:noFill/>
                          </a:ln>
                          <a:solidFill>
                            <a:schemeClr val="dk1"/>
                          </a:solidFill>
                          <a:latin typeface="Calibri" panose="020F0502020204030204" pitchFamily="34" charset="0"/>
                        </a:rPr>
                        <a:t>BeauxSimone</a:t>
                      </a:r>
                      <a:r>
                        <a:rPr lang="en-US" sz="2300" b="0" kern="1200" dirty="0">
                          <a:ln>
                            <a:noFill/>
                          </a:ln>
                          <a:solidFill>
                            <a:schemeClr val="dk1"/>
                          </a:solidFill>
                        </a:rPr>
                        <a:t> Consulting</a:t>
                      </a:r>
                    </a:p>
                    <a:p>
                      <a:pPr algn="l"/>
                      <a:endParaRPr lang="en-US" sz="2300" b="0" i="0" dirty="0">
                        <a:ln>
                          <a:noFill/>
                        </a:ln>
                        <a:latin typeface="Calibri" panose="020F0502020204030204" pitchFamily="34" charset="0"/>
                        <a:cs typeface="Calibri" panose="020F0502020204030204" pitchFamily="34" charset="0"/>
                      </a:endParaRPr>
                    </a:p>
                  </a:txBody>
                  <a:tcPr marL="87825" marR="87825" marT="43913" marB="43913">
                    <a:solidFill>
                      <a:schemeClr val="accent3">
                        <a:lumMod val="20000"/>
                        <a:lumOff val="80000"/>
                      </a:schemeClr>
                    </a:solidFill>
                  </a:tcPr>
                </a:tc>
                <a:extLst>
                  <a:ext uri="{0D108BD9-81ED-4DB2-BD59-A6C34878D82A}">
                    <a16:rowId xmlns:a16="http://schemas.microsoft.com/office/drawing/2014/main" val="3836655926"/>
                  </a:ext>
                </a:extLst>
              </a:tr>
              <a:tr h="825560">
                <a:tc>
                  <a:txBody>
                    <a:bodyPr/>
                    <a:lstStyle/>
                    <a:p>
                      <a:r>
                        <a:rPr lang="en-US" sz="2300" b="0" i="0" kern="1200" dirty="0">
                          <a:ln>
                            <a:noFill/>
                          </a:ln>
                          <a:solidFill>
                            <a:schemeClr val="bg1"/>
                          </a:solidFill>
                          <a:latin typeface="Calibri" panose="020F0502020204030204" pitchFamily="34" charset="0"/>
                        </a:rPr>
                        <a:t>Architect and Engineering</a:t>
                      </a:r>
                      <a:endParaRPr lang="en-US" sz="2300" b="0" i="0" dirty="0">
                        <a:ln>
                          <a:noFill/>
                        </a:ln>
                        <a:solidFill>
                          <a:schemeClr val="bg1"/>
                        </a:solidFill>
                        <a:latin typeface="Calibri" panose="020F0502020204030204" pitchFamily="34" charset="0"/>
                        <a:cs typeface="Calibri" panose="020F0502020204030204" pitchFamily="34" charset="0"/>
                      </a:endParaRPr>
                    </a:p>
                  </a:txBody>
                  <a:tcPr marL="87825" marR="87825" marT="43913" marB="43913">
                    <a:solidFill>
                      <a:schemeClr val="accent3"/>
                    </a:solidFill>
                  </a:tcPr>
                </a:tc>
                <a:tc>
                  <a:txBody>
                    <a:bodyPr/>
                    <a:lstStyle/>
                    <a:p>
                      <a:pPr algn="l"/>
                      <a:r>
                        <a:rPr lang="en-US" sz="2300" b="0" i="0" kern="1200" dirty="0" err="1">
                          <a:ln>
                            <a:noFill/>
                          </a:ln>
                          <a:solidFill>
                            <a:schemeClr val="dk1"/>
                          </a:solidFill>
                          <a:latin typeface="Calibri" panose="020F0502020204030204" pitchFamily="34" charset="0"/>
                        </a:rPr>
                        <a:t>Jackola</a:t>
                      </a:r>
                      <a:r>
                        <a:rPr lang="en-US" sz="2300" b="0" kern="1200" dirty="0">
                          <a:ln>
                            <a:noFill/>
                          </a:ln>
                          <a:solidFill>
                            <a:schemeClr val="dk1"/>
                          </a:solidFill>
                        </a:rPr>
                        <a:t> Engineering and Architecture</a:t>
                      </a:r>
                      <a:endParaRPr lang="en-US" sz="2300" b="0" i="0" dirty="0">
                        <a:ln>
                          <a:noFill/>
                        </a:ln>
                        <a:latin typeface="Calibri" panose="020F0502020204030204" pitchFamily="34" charset="0"/>
                        <a:cs typeface="Calibri" panose="020F0502020204030204" pitchFamily="34" charset="0"/>
                      </a:endParaRPr>
                    </a:p>
                  </a:txBody>
                  <a:tcPr marL="87825" marR="87825" marT="43913" marB="43913">
                    <a:solidFill>
                      <a:schemeClr val="accent3">
                        <a:lumMod val="40000"/>
                        <a:lumOff val="60000"/>
                      </a:schemeClr>
                    </a:solidFill>
                  </a:tcPr>
                </a:tc>
                <a:extLst>
                  <a:ext uri="{0D108BD9-81ED-4DB2-BD59-A6C34878D82A}">
                    <a16:rowId xmlns:a16="http://schemas.microsoft.com/office/drawing/2014/main" val="2365900994"/>
                  </a:ext>
                </a:extLst>
              </a:tr>
              <a:tr h="825560">
                <a:tc>
                  <a:txBody>
                    <a:bodyPr/>
                    <a:lstStyle/>
                    <a:p>
                      <a:r>
                        <a:rPr lang="en-US" sz="2300" b="0" i="0" kern="1200" dirty="0">
                          <a:ln>
                            <a:noFill/>
                          </a:ln>
                          <a:solidFill>
                            <a:schemeClr val="bg1"/>
                          </a:solidFill>
                          <a:latin typeface="Calibri" panose="020F0502020204030204" pitchFamily="34" charset="0"/>
                        </a:rPr>
                        <a:t>Motel Rehab Contractor</a:t>
                      </a:r>
                      <a:endParaRPr lang="en-US" sz="2300" b="0" i="0" dirty="0">
                        <a:ln>
                          <a:noFill/>
                        </a:ln>
                        <a:solidFill>
                          <a:schemeClr val="bg1"/>
                        </a:solidFill>
                        <a:latin typeface="Calibri" panose="020F0502020204030204" pitchFamily="34" charset="0"/>
                        <a:cs typeface="Calibri" panose="020F0502020204030204" pitchFamily="34" charset="0"/>
                      </a:endParaRPr>
                    </a:p>
                  </a:txBody>
                  <a:tcPr marL="87825" marR="87825" marT="43913" marB="43913">
                    <a:solidFill>
                      <a:schemeClr val="accent3"/>
                    </a:solidFill>
                  </a:tcPr>
                </a:tc>
                <a:tc>
                  <a:txBody>
                    <a:bodyPr/>
                    <a:lstStyle/>
                    <a:p>
                      <a:pPr algn="l"/>
                      <a:r>
                        <a:rPr lang="en-US" sz="2300" b="0" i="0" kern="1200" dirty="0">
                          <a:ln>
                            <a:noFill/>
                          </a:ln>
                          <a:solidFill>
                            <a:schemeClr val="dk1"/>
                          </a:solidFill>
                          <a:latin typeface="Calibri" panose="020F0502020204030204" pitchFamily="34" charset="0"/>
                        </a:rPr>
                        <a:t>R&amp;R Building Productions </a:t>
                      </a:r>
                      <a:endParaRPr lang="en-US" sz="2300" b="0" i="0" dirty="0">
                        <a:ln>
                          <a:noFill/>
                        </a:ln>
                        <a:latin typeface="Calibri" panose="020F0502020204030204" pitchFamily="34" charset="0"/>
                        <a:cs typeface="Calibri" panose="020F0502020204030204" pitchFamily="34" charset="0"/>
                      </a:endParaRPr>
                    </a:p>
                  </a:txBody>
                  <a:tcPr marL="87825" marR="87825" marT="43913" marB="43913">
                    <a:solidFill>
                      <a:schemeClr val="accent3">
                        <a:lumMod val="20000"/>
                        <a:lumOff val="80000"/>
                      </a:schemeClr>
                    </a:solidFill>
                  </a:tcPr>
                </a:tc>
                <a:extLst>
                  <a:ext uri="{0D108BD9-81ED-4DB2-BD59-A6C34878D82A}">
                    <a16:rowId xmlns:a16="http://schemas.microsoft.com/office/drawing/2014/main" val="3439747635"/>
                  </a:ext>
                </a:extLst>
              </a:tr>
            </a:tbl>
          </a:graphicData>
        </a:graphic>
      </p:graphicFrame>
    </p:spTree>
    <p:extLst>
      <p:ext uri="{BB962C8B-B14F-4D97-AF65-F5344CB8AC3E}">
        <p14:creationId xmlns:p14="http://schemas.microsoft.com/office/powerpoint/2010/main" val="2461550898"/>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1F953-626F-C4C4-41D2-43C033CF412E}"/>
              </a:ext>
            </a:extLst>
          </p:cNvPr>
          <p:cNvSpPr>
            <a:spLocks noGrp="1"/>
          </p:cNvSpPr>
          <p:nvPr>
            <p:ph idx="1"/>
          </p:nvPr>
        </p:nvSpPr>
        <p:spPr>
          <a:xfrm>
            <a:off x="810191" y="1803637"/>
            <a:ext cx="3455821" cy="3447832"/>
          </a:xfrm>
        </p:spPr>
        <p:txBody>
          <a:bodyPr anchor="t">
            <a:normAutofit lnSpcReduction="10000"/>
          </a:bodyPr>
          <a:lstStyle/>
          <a:p>
            <a:pPr indent="0" marL="0">
              <a:buNone/>
            </a:pPr>
            <a:r>
              <a:rPr dirty="0" lang="en-US" sz="2400"/>
              <a:t>Acquisition &amp; substantial rehab of an old motel on the Flathead Indian reservation</a:t>
            </a:r>
          </a:p>
          <a:p>
            <a:pPr indent="0" marL="0">
              <a:buNone/>
            </a:pPr>
            <a:endParaRPr dirty="0" lang="en-US" sz="2400"/>
          </a:p>
          <a:p>
            <a:pPr indent="0" marL="0">
              <a:buNone/>
            </a:pPr>
            <a:r>
              <a:rPr dirty="0" lang="en-US" sz="2400"/>
              <a:t>Focus population: homeless, returning citizens &amp; immunocompromised individuals</a:t>
            </a:r>
          </a:p>
        </p:txBody>
      </p:sp>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grpSp>
      <p:pic>
        <p:nvPicPr>
          <p:cNvPr descr="A house under construction&#10;&#10;Description automatically generated with low confidence" id="4" name="Picture 3">
            <a:extLst>
              <a:ext uri="{FF2B5EF4-FFF2-40B4-BE49-F238E27FC236}">
                <a16:creationId xmlns:a16="http://schemas.microsoft.com/office/drawing/2014/main" id="{51815446-91C7-BAFD-803B-8B5E908488DF}"/>
              </a:ext>
            </a:extLst>
          </p:cNvPr>
          <p:cNvPicPr/>
          <p:nvPr/>
        </p:nvPicPr>
        <p:blipFill rotWithShape="1">
          <a:blip cstate="screen" r:embed="rId2">
            <a:extLst>
              <a:ext uri="{28A0092B-C50C-407E-A947-70E740481C1C}">
                <a14:useLocalDpi xmlns:a14="http://schemas.microsoft.com/office/drawing/2010/main" val="0"/>
              </a:ext>
            </a:extLst>
          </a:blip>
          <a:srcRect b="1" l="125" r="125"/>
          <a:stretch/>
        </p:blipFill>
        <p:spPr bwMode="auto">
          <a:xfrm>
            <a:off x="5070685" y="0"/>
            <a:ext cx="7105273" cy="6857990"/>
          </a:xfrm>
          <a:prstGeom prst="rect">
            <a:avLst/>
          </a:prstGeom>
          <a:noFill/>
        </p:spPr>
      </p:pic>
    </p:spTree>
    <p:extLst>
      <p:ext uri="{BB962C8B-B14F-4D97-AF65-F5344CB8AC3E}">
        <p14:creationId xmlns:p14="http://schemas.microsoft.com/office/powerpoint/2010/main" val="1460795287"/>
      </p:ext>
    </p:extLst>
  </p:cSld>
  <p:clrMapOvr>
    <a:masterClrMapping/>
  </p:clrMapOvr>
  <mc:AlternateContent xmlns:mc="http://schemas.openxmlformats.org/markup-compatibility/2006" xmlns:p14="http://schemas.microsoft.com/office/powerpoint/2010/main">
    <mc:Choice Requires="p14">
      <p:transition advTm="7000" p14:dur="2000" spd="slow"/>
    </mc:Choice>
    <mc:Fallback xmlns="">
      <p:transition advTm="7000" spd="slow"/>
    </mc:Fallback>
  </mc:AlternateContent>
</p:sld>
</file>

<file path=ppt/slides/slide5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F5968-64C1-1673-A74D-270C0FB27D32}"/>
              </a:ext>
            </a:extLst>
          </p:cNvPr>
          <p:cNvSpPr>
            <a:spLocks noGrp="1"/>
          </p:cNvSpPr>
          <p:nvPr>
            <p:ph idx="1"/>
          </p:nvPr>
        </p:nvSpPr>
        <p:spPr>
          <a:xfrm>
            <a:off x="876693" y="1052288"/>
            <a:ext cx="3455821" cy="4950530"/>
          </a:xfrm>
        </p:spPr>
        <p:txBody>
          <a:bodyPr anchor="t">
            <a:normAutofit lnSpcReduction="10000"/>
          </a:bodyPr>
          <a:lstStyle/>
          <a:p>
            <a:pPr indent="0" marL="0">
              <a:buNone/>
            </a:pPr>
            <a:r>
              <a:rPr dirty="0" lang="en-US" sz="2400"/>
              <a:t>14 units of PSH, 1 caretaker unit, 1 laundry room &amp; 1 unit converted to a staff office, small service space for lease up and/or tele-mental health/probation hearings </a:t>
            </a:r>
          </a:p>
          <a:p>
            <a:pPr indent="0" marL="0">
              <a:buNone/>
            </a:pPr>
            <a:endParaRPr dirty="0" lang="en-US" sz="2400"/>
          </a:p>
          <a:p>
            <a:pPr indent="0" marL="0">
              <a:buNone/>
            </a:pPr>
            <a:r>
              <a:rPr dirty="0" lang="en-US" sz="2400"/>
              <a:t>Services on site and referrals processes in place to off site health, behavioral health, employment and other services the Tribes provide.</a:t>
            </a:r>
          </a:p>
        </p:txBody>
      </p:sp>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grpSp>
      <p:pic>
        <p:nvPicPr>
          <p:cNvPr descr="A living room with a table and chairs&#10;&#10;Description automatically generated with low confidence" id="4" name="Picture 3">
            <a:extLst>
              <a:ext uri="{FF2B5EF4-FFF2-40B4-BE49-F238E27FC236}">
                <a16:creationId xmlns:a16="http://schemas.microsoft.com/office/drawing/2014/main" id="{3EB2B23A-BCAF-0BBA-63FD-F43568F1AA4B}"/>
              </a:ext>
            </a:extLst>
          </p:cNvPr>
          <p:cNvPicPr/>
          <p:nvPr/>
        </p:nvPicPr>
        <p:blipFill rotWithShape="1">
          <a:blip cstate="screen" r:embed="rId2">
            <a:extLst>
              <a:ext uri="{28A0092B-C50C-407E-A947-70E740481C1C}">
                <a14:useLocalDpi xmlns:a14="http://schemas.microsoft.com/office/drawing/2010/main" val="0"/>
              </a:ext>
            </a:extLst>
          </a:blip>
          <a:srcRect l="47" r="70"/>
          <a:stretch/>
        </p:blipFill>
        <p:spPr bwMode="auto">
          <a:xfrm>
            <a:off x="5086726" y="10"/>
            <a:ext cx="7105273" cy="6857990"/>
          </a:xfrm>
          <a:prstGeom prst="rect">
            <a:avLst/>
          </a:prstGeom>
          <a:noFill/>
        </p:spPr>
      </p:pic>
    </p:spTree>
    <p:extLst>
      <p:ext uri="{BB962C8B-B14F-4D97-AF65-F5344CB8AC3E}">
        <p14:creationId xmlns:p14="http://schemas.microsoft.com/office/powerpoint/2010/main" val="3165264563"/>
      </p:ext>
    </p:extLst>
  </p:cSld>
  <p:clrMapOvr>
    <a:masterClrMapping/>
  </p:clrMapOvr>
  <mc:AlternateContent xmlns:mc="http://schemas.openxmlformats.org/markup-compatibility/2006" xmlns:p14="http://schemas.microsoft.com/office/powerpoint/2010/main">
    <mc:Choice Requires="p14">
      <p:transition advTm="7000" p14:dur="2000" spd="slow"/>
    </mc:Choice>
    <mc:Fallback xmlns="">
      <p:transition advTm="7000"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E4BE9-9D47-7248-8194-FD836425C98B}"/>
              </a:ext>
            </a:extLst>
          </p:cNvPr>
          <p:cNvSpPr>
            <a:spLocks noGrp="1"/>
          </p:cNvSpPr>
          <p:nvPr>
            <p:ph idx="1"/>
          </p:nvPr>
        </p:nvSpPr>
        <p:spPr>
          <a:xfrm>
            <a:off x="876693" y="1803637"/>
            <a:ext cx="3455821" cy="3447832"/>
          </a:xfrm>
        </p:spPr>
        <p:txBody>
          <a:bodyPr anchor="t">
            <a:normAutofit/>
          </a:bodyPr>
          <a:lstStyle/>
          <a:p>
            <a:pPr marL="0" indent="0">
              <a:buNone/>
            </a:pPr>
            <a:r>
              <a:rPr lang="en-US" sz="2400" dirty="0"/>
              <a:t>Project-based Section 8 vouchers</a:t>
            </a:r>
          </a:p>
          <a:p>
            <a:pPr marL="0" indent="0">
              <a:buNone/>
            </a:pPr>
            <a:endParaRPr lang="en-US" sz="2400" dirty="0"/>
          </a:p>
          <a:p>
            <a:pPr marL="0" indent="0">
              <a:buNone/>
            </a:pPr>
            <a:r>
              <a:rPr lang="en-US" sz="2400" dirty="0"/>
              <a:t>Tribes committed funding for Tribal Public Defenders Office to hire 1 full time case manager and 1 caretaker who live on site. </a:t>
            </a:r>
          </a:p>
        </p:txBody>
      </p:sp>
      <p:grpSp>
        <p:nvGrpSpPr>
          <p:cNvPr id="13" name="Group 12">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ectangle 14">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8" name="Picture 7" descr="A building with a flag on the roof&#10;&#10;Description automatically generated with low confidence">
            <a:extLst>
              <a:ext uri="{FF2B5EF4-FFF2-40B4-BE49-F238E27FC236}">
                <a16:creationId xmlns:a16="http://schemas.microsoft.com/office/drawing/2014/main" id="{49D45672-71C1-0CFC-7ED4-31B0424CCBCB}"/>
              </a:ext>
            </a:extLst>
          </p:cNvPr>
          <p:cNvPicPr/>
          <p:nvPr/>
        </p:nvPicPr>
        <p:blipFill rotWithShape="1">
          <a:blip r:embed="rId2" cstate="screen">
            <a:extLst>
              <a:ext uri="{28A0092B-C50C-407E-A947-70E740481C1C}">
                <a14:useLocalDpi xmlns:a14="http://schemas.microsoft.com/office/drawing/2010/main" val="0"/>
              </a:ext>
            </a:extLst>
          </a:blip>
          <a:srcRect l="6488" t="-1" r="32384" b="-1"/>
          <a:stretch/>
        </p:blipFill>
        <p:spPr bwMode="auto">
          <a:xfrm>
            <a:off x="5086726" y="10"/>
            <a:ext cx="7105273" cy="68579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71186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building with a flag on the roof&#10;&#10;Description automatically generated with low confidence">
            <a:extLst>
              <a:ext uri="{FF2B5EF4-FFF2-40B4-BE49-F238E27FC236}">
                <a16:creationId xmlns:a16="http://schemas.microsoft.com/office/drawing/2014/main" id="{FC2E6265-2323-6D37-2BA0-52A32B7FC70F}"/>
              </a:ext>
            </a:extLst>
          </p:cNvPr>
          <p:cNvPicPr/>
          <p:nvPr/>
        </p:nvPicPr>
        <p:blipFill rotWithShape="1">
          <a:blip r:embed="rId2" cstate="screen">
            <a:alphaModFix amt="45000"/>
            <a:extLst>
              <a:ext uri="{28A0092B-C50C-407E-A947-70E740481C1C}">
                <a14:useLocalDpi xmlns:a14="http://schemas.microsoft.com/office/drawing/2010/main" val="0"/>
              </a:ext>
            </a:extLst>
          </a:blip>
          <a:srcRect t="2742" b="1919"/>
          <a:stretch/>
        </p:blipFill>
        <p:spPr bwMode="auto">
          <a:xfrm>
            <a:off x="-1" y="10"/>
            <a:ext cx="12192001" cy="6857990"/>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1DE0A17-3494-1E42-B96F-3E8C8BC90691}"/>
              </a:ext>
            </a:extLst>
          </p:cNvPr>
          <p:cNvSpPr>
            <a:spLocks noGrp="1"/>
          </p:cNvSpPr>
          <p:nvPr>
            <p:ph type="title"/>
          </p:nvPr>
        </p:nvSpPr>
        <p:spPr>
          <a:xfrm>
            <a:off x="838199" y="1671569"/>
            <a:ext cx="4155825" cy="4072044"/>
          </a:xfrm>
        </p:spPr>
        <p:txBody>
          <a:bodyPr anchor="t">
            <a:normAutofit/>
          </a:bodyPr>
          <a:lstStyle/>
          <a:p>
            <a:r>
              <a:rPr lang="en-US" b="1" dirty="0">
                <a:solidFill>
                  <a:srgbClr val="FFFFFF"/>
                </a:solidFill>
                <a:latin typeface="Didot" panose="02000503000000020003" pitchFamily="2" charset="-79"/>
                <a:cs typeface="Didot" panose="02000503000000020003" pitchFamily="2" charset="-79"/>
              </a:rPr>
              <a:t>Development budget</a:t>
            </a:r>
          </a:p>
        </p:txBody>
      </p:sp>
      <p:sp>
        <p:nvSpPr>
          <p:cNvPr id="3" name="Content Placeholder 2">
            <a:extLst>
              <a:ext uri="{FF2B5EF4-FFF2-40B4-BE49-F238E27FC236}">
                <a16:creationId xmlns:a16="http://schemas.microsoft.com/office/drawing/2014/main" id="{42E81A43-6096-AD48-A554-65F364AA8A6A}"/>
              </a:ext>
            </a:extLst>
          </p:cNvPr>
          <p:cNvSpPr>
            <a:spLocks noGrp="1"/>
          </p:cNvSpPr>
          <p:nvPr>
            <p:ph idx="1"/>
          </p:nvPr>
        </p:nvSpPr>
        <p:spPr>
          <a:xfrm>
            <a:off x="5186551" y="1671569"/>
            <a:ext cx="6167248" cy="4072044"/>
          </a:xfrm>
        </p:spPr>
        <p:txBody>
          <a:bodyPr>
            <a:normAutofit/>
          </a:bodyPr>
          <a:lstStyle/>
          <a:p>
            <a:pPr marL="0" indent="0">
              <a:buNone/>
            </a:pPr>
            <a:r>
              <a:rPr lang="en-US" sz="2400" dirty="0">
                <a:solidFill>
                  <a:srgbClr val="FFFFFF"/>
                </a:solidFill>
              </a:rPr>
              <a:t>$1.8 million Includes:</a:t>
            </a:r>
          </a:p>
          <a:p>
            <a:r>
              <a:rPr lang="en-US" sz="2400" dirty="0">
                <a:solidFill>
                  <a:srgbClr val="FFFFFF"/>
                </a:solidFill>
              </a:rPr>
              <a:t>Acquisition of the building</a:t>
            </a:r>
          </a:p>
          <a:p>
            <a:r>
              <a:rPr lang="en-US" sz="2400" dirty="0">
                <a:solidFill>
                  <a:srgbClr val="FFFFFF"/>
                </a:solidFill>
              </a:rPr>
              <a:t>Rehab of the building </a:t>
            </a:r>
          </a:p>
          <a:p>
            <a:r>
              <a:rPr lang="en-US" sz="2400" dirty="0">
                <a:solidFill>
                  <a:srgbClr val="FFFFFF"/>
                </a:solidFill>
              </a:rPr>
              <a:t>Appraisal, inspections, </a:t>
            </a:r>
            <a:r>
              <a:rPr lang="en-US" sz="2400" dirty="0" err="1">
                <a:solidFill>
                  <a:srgbClr val="FFFFFF"/>
                </a:solidFill>
              </a:rPr>
              <a:t>environmentals</a:t>
            </a:r>
            <a:endParaRPr lang="en-US" sz="2400" dirty="0">
              <a:solidFill>
                <a:srgbClr val="FFFFFF"/>
              </a:solidFill>
            </a:endParaRPr>
          </a:p>
          <a:p>
            <a:r>
              <a:rPr lang="en-US" sz="2400" dirty="0">
                <a:solidFill>
                  <a:srgbClr val="FFFFFF"/>
                </a:solidFill>
              </a:rPr>
              <a:t>Architect and engineering fees</a:t>
            </a:r>
          </a:p>
          <a:p>
            <a:r>
              <a:rPr lang="en-US" sz="2400" dirty="0">
                <a:solidFill>
                  <a:srgbClr val="FFFFFF"/>
                </a:solidFill>
              </a:rPr>
              <a:t>IT </a:t>
            </a:r>
          </a:p>
          <a:p>
            <a:r>
              <a:rPr lang="en-US" sz="2400" dirty="0">
                <a:solidFill>
                  <a:srgbClr val="FFFFFF"/>
                </a:solidFill>
              </a:rPr>
              <a:t>Furnishing and supplies</a:t>
            </a:r>
          </a:p>
          <a:p>
            <a:r>
              <a:rPr lang="en-US" sz="2400" dirty="0">
                <a:solidFill>
                  <a:srgbClr val="FFFFFF"/>
                </a:solidFill>
              </a:rPr>
              <a:t>Housing and supportive housing consultants</a:t>
            </a:r>
          </a:p>
        </p:txBody>
      </p:sp>
    </p:spTree>
    <p:extLst>
      <p:ext uri="{BB962C8B-B14F-4D97-AF65-F5344CB8AC3E}">
        <p14:creationId xmlns:p14="http://schemas.microsoft.com/office/powerpoint/2010/main" val="1588221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building with a flag on the roof&#10;&#10;Description automatically generated with low confidence">
            <a:extLst>
              <a:ext uri="{FF2B5EF4-FFF2-40B4-BE49-F238E27FC236}">
                <a16:creationId xmlns:a16="http://schemas.microsoft.com/office/drawing/2014/main" id="{C09EC870-648A-3178-2AE2-8B41E9ED70B8}"/>
              </a:ext>
            </a:extLst>
          </p:cNvPr>
          <p:cNvPicPr/>
          <p:nvPr/>
        </p:nvPicPr>
        <p:blipFill rotWithShape="1">
          <a:blip r:embed="rId3" cstate="screen">
            <a:alphaModFix amt="45000"/>
            <a:extLst>
              <a:ext uri="{28A0092B-C50C-407E-A947-70E740481C1C}">
                <a14:useLocalDpi xmlns:a14="http://schemas.microsoft.com/office/drawing/2010/main" val="0"/>
              </a:ext>
            </a:extLst>
          </a:blip>
          <a:srcRect t="2742" b="1919"/>
          <a:stretch/>
        </p:blipFill>
        <p:spPr bwMode="auto">
          <a:xfrm>
            <a:off x="-3049" y="-2"/>
            <a:ext cx="12192001" cy="6857990"/>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33EE43F-4B7C-4FDB-F56B-8E9B04452EFD}"/>
              </a:ext>
            </a:extLst>
          </p:cNvPr>
          <p:cNvSpPr>
            <a:spLocks noGrp="1"/>
          </p:cNvSpPr>
          <p:nvPr>
            <p:ph type="title"/>
          </p:nvPr>
        </p:nvSpPr>
        <p:spPr>
          <a:xfrm>
            <a:off x="838199" y="1671569"/>
            <a:ext cx="4155825" cy="4072044"/>
          </a:xfrm>
        </p:spPr>
        <p:txBody>
          <a:bodyPr anchor="t">
            <a:normAutofit/>
          </a:bodyPr>
          <a:lstStyle/>
          <a:p>
            <a:r>
              <a:rPr lang="en-US" sz="6000" b="1" dirty="0">
                <a:solidFill>
                  <a:srgbClr val="FFFFFF"/>
                </a:solidFill>
                <a:latin typeface="Didot" panose="02000503000000020003" pitchFamily="2" charset="-79"/>
                <a:cs typeface="Didot" panose="02000503000000020003" pitchFamily="2" charset="-79"/>
              </a:rPr>
              <a:t>Operations &amp; services budgets</a:t>
            </a:r>
          </a:p>
        </p:txBody>
      </p:sp>
      <p:sp>
        <p:nvSpPr>
          <p:cNvPr id="3" name="Text Placeholder 2">
            <a:extLst>
              <a:ext uri="{FF2B5EF4-FFF2-40B4-BE49-F238E27FC236}">
                <a16:creationId xmlns:a16="http://schemas.microsoft.com/office/drawing/2014/main" id="{7E2AD386-3E36-47D3-BC59-4E7E40584922}"/>
              </a:ext>
            </a:extLst>
          </p:cNvPr>
          <p:cNvSpPr>
            <a:spLocks noGrp="1"/>
          </p:cNvSpPr>
          <p:nvPr>
            <p:ph type="body" idx="1"/>
          </p:nvPr>
        </p:nvSpPr>
        <p:spPr>
          <a:xfrm>
            <a:off x="5186551" y="1671569"/>
            <a:ext cx="6167248" cy="4072044"/>
          </a:xfrm>
        </p:spPr>
        <p:txBody>
          <a:bodyPr>
            <a:normAutofit/>
          </a:bodyPr>
          <a:lstStyle/>
          <a:p>
            <a:r>
              <a:rPr lang="en-US" sz="2000" dirty="0">
                <a:solidFill>
                  <a:srgbClr val="FFFFFF"/>
                </a:solidFill>
              </a:rPr>
              <a:t>Annual Operating Budget: $99,200</a:t>
            </a:r>
          </a:p>
          <a:p>
            <a:pPr marL="114300" indent="0">
              <a:buNone/>
            </a:pPr>
            <a:r>
              <a:rPr lang="en-US" sz="2000" dirty="0">
                <a:solidFill>
                  <a:srgbClr val="FFFFFF"/>
                </a:solidFill>
              </a:rPr>
              <a:t> This includes management fees, utilities, repairs and maintenance</a:t>
            </a:r>
          </a:p>
          <a:p>
            <a:endParaRPr lang="en-US" sz="2000" dirty="0">
              <a:solidFill>
                <a:srgbClr val="FFFFFF"/>
              </a:solidFill>
            </a:endParaRPr>
          </a:p>
          <a:p>
            <a:r>
              <a:rPr lang="en-US" sz="2000" dirty="0">
                <a:solidFill>
                  <a:srgbClr val="FFFFFF"/>
                </a:solidFill>
              </a:rPr>
              <a:t>Annual Services Budget: </a:t>
            </a:r>
            <a:r>
              <a:rPr lang="en-US" sz="2000" dirty="0">
                <a:solidFill>
                  <a:srgbClr val="FFFFFF"/>
                </a:solidFill>
                <a:effectLst/>
              </a:rPr>
              <a:t>$163,000</a:t>
            </a:r>
          </a:p>
          <a:p>
            <a:pPr marL="114300" indent="0">
              <a:buNone/>
            </a:pPr>
            <a:r>
              <a:rPr lang="en-US" sz="2000" dirty="0">
                <a:solidFill>
                  <a:srgbClr val="FFFFFF"/>
                </a:solidFill>
                <a:effectLst/>
              </a:rPr>
              <a:t>This includes salary and fringe (services coordinator and caretaker). Budget also includes supplies, travel, training, and vehicle gas/maintenance</a:t>
            </a:r>
          </a:p>
          <a:p>
            <a:pPr marL="114300" indent="0">
              <a:buNone/>
            </a:pPr>
            <a:endParaRPr lang="en-US" sz="2000" dirty="0">
              <a:solidFill>
                <a:srgbClr val="FFFFFF"/>
              </a:solidFill>
            </a:endParaRPr>
          </a:p>
          <a:p>
            <a:pPr marL="114300" indent="0">
              <a:buNone/>
            </a:pPr>
            <a:r>
              <a:rPr lang="en-US" sz="2000" dirty="0">
                <a:solidFill>
                  <a:srgbClr val="FFFFFF"/>
                </a:solidFill>
              </a:rPr>
              <a:t>TOTAL ANNUAL BUDGET = $262,200</a:t>
            </a:r>
          </a:p>
        </p:txBody>
      </p:sp>
    </p:spTree>
    <p:extLst>
      <p:ext uri="{BB962C8B-B14F-4D97-AF65-F5344CB8AC3E}">
        <p14:creationId xmlns:p14="http://schemas.microsoft.com/office/powerpoint/2010/main" val="4155560906"/>
      </p:ext>
    </p:extLst>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a:xfrm>
            <a:off x="6823878" y="541891"/>
            <a:ext cx="4491821" cy="1037533"/>
          </a:xfrm>
        </p:spPr>
        <p:txBody>
          <a:bodyPr anchor="b">
            <a:normAutofit/>
          </a:bodyPr>
          <a:lstStyle/>
          <a:p>
            <a:r>
              <a:rPr b="1" dirty="0" lang="en-US">
                <a:solidFill>
                  <a:srgbClr val="21516C"/>
                </a:solidFill>
                <a:latin charset="-79" panose="02000503000000020003" pitchFamily="2" typeface="Didot"/>
                <a:cs charset="-79" panose="02000503000000020003" pitchFamily="2" typeface="Didot"/>
              </a:rPr>
              <a:t>Positive Effects</a:t>
            </a:r>
          </a:p>
        </p:txBody>
      </p:sp>
      <p:pic>
        <p:nvPicPr>
          <p:cNvPr descr="A picture containing outdoor, plant&#10;&#10;Description automatically generated" id="6" name="Picture 5">
            <a:extLst>
              <a:ext uri="{FF2B5EF4-FFF2-40B4-BE49-F238E27FC236}">
                <a16:creationId xmlns:a16="http://schemas.microsoft.com/office/drawing/2014/main" id="{DF45B835-69AE-AA71-05D0-3950A7B0E3AC}"/>
              </a:ext>
            </a:extLst>
          </p:cNvPr>
          <p:cNvPicPr>
            <a:picLocks noChangeAspect="1"/>
          </p:cNvPicPr>
          <p:nvPr/>
        </p:nvPicPr>
        <p:blipFill rotWithShape="1">
          <a:blip cstate="screen" r:embed="rId3">
            <a:extLst>
              <a:ext uri="{28A0092B-C50C-407E-A947-70E740481C1C}">
                <a14:useLocalDpi xmlns:a14="http://schemas.microsoft.com/office/drawing/2010/main" val="0"/>
              </a:ext>
            </a:extLst>
          </a:blip>
          <a:srcRect r="99"/>
          <a:stretch/>
        </p:blipFill>
        <p:spPr>
          <a:xfrm rot="5400000">
            <a:off x="-381000" y="381000"/>
            <a:ext cx="6858000" cy="6096000"/>
          </a:xfrm>
          <a:prstGeom prst="rect">
            <a:avLst/>
          </a:prstGeom>
        </p:spPr>
      </p:pic>
      <p:grpSp>
        <p:nvGrpSpPr>
          <p:cNvPr id="14" name="Group 13">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5" name="Rectangle 14">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6" name="Rectangle 15">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grpSp>
      <p:sp>
        <p:nvSpPr>
          <p:cNvPr id="9" name="Text Placeholder 8">
            <a:extLst>
              <a:ext uri="{FF2B5EF4-FFF2-40B4-BE49-F238E27FC236}">
                <a16:creationId xmlns:a16="http://schemas.microsoft.com/office/drawing/2014/main" id="{A4D22045-1D0C-8E4F-A9B6-4A15CE8F169E}"/>
              </a:ext>
            </a:extLst>
          </p:cNvPr>
          <p:cNvSpPr>
            <a:spLocks noGrp="1"/>
          </p:cNvSpPr>
          <p:nvPr>
            <p:ph idx="1" type="body"/>
          </p:nvPr>
        </p:nvSpPr>
        <p:spPr>
          <a:xfrm>
            <a:off x="6823878" y="1729057"/>
            <a:ext cx="4491820" cy="4422370"/>
          </a:xfrm>
        </p:spPr>
        <p:txBody>
          <a:bodyPr anchor="t">
            <a:normAutofit lnSpcReduction="10000"/>
          </a:bodyPr>
          <a:lstStyle/>
          <a:p>
            <a:r>
              <a:rPr dirty="0" lang="en-US" sz="2400"/>
              <a:t>Research has shown supportive housing has a positive effect on:</a:t>
            </a:r>
          </a:p>
          <a:p>
            <a:pPr lvl="1"/>
            <a:r>
              <a:rPr dirty="0" lang="en-US">
                <a:latin charset="0" panose="020F0502020204030204" pitchFamily="34" typeface="Calibri"/>
                <a:cs charset="0" panose="020F0502020204030204" pitchFamily="34" typeface="Calibri"/>
              </a:rPr>
              <a:t>School attendance</a:t>
            </a:r>
          </a:p>
          <a:p>
            <a:pPr lvl="1"/>
            <a:r>
              <a:rPr dirty="0" lang="en-US">
                <a:latin charset="0" panose="020F0502020204030204" pitchFamily="34" typeface="Calibri"/>
                <a:cs charset="0" panose="020F0502020204030204" pitchFamily="34" typeface="Calibri"/>
              </a:rPr>
              <a:t>Employment retention</a:t>
            </a:r>
          </a:p>
          <a:p>
            <a:pPr lvl="1"/>
            <a:r>
              <a:rPr dirty="0" lang="en-US">
                <a:latin charset="0" panose="020F0502020204030204" pitchFamily="34" typeface="Calibri"/>
                <a:cs charset="0" panose="020F0502020204030204" pitchFamily="34" typeface="Calibri"/>
              </a:rPr>
              <a:t>Improved physical and mental health</a:t>
            </a:r>
          </a:p>
          <a:p>
            <a:pPr lvl="1"/>
            <a:r>
              <a:rPr dirty="0" lang="en-US">
                <a:latin charset="0" panose="020F0502020204030204" pitchFamily="34" typeface="Calibri"/>
                <a:cs charset="0" panose="020F0502020204030204" pitchFamily="34" typeface="Calibri"/>
              </a:rPr>
              <a:t>Housing stability</a:t>
            </a:r>
          </a:p>
          <a:p>
            <a:pPr lvl="1"/>
            <a:r>
              <a:rPr dirty="0" lang="en-US">
                <a:latin charset="0" panose="020F0502020204030204" pitchFamily="34" typeface="Calibri"/>
                <a:cs charset="0" panose="020F0502020204030204" pitchFamily="34" typeface="Calibri"/>
              </a:rPr>
              <a:t>Reduced substance use</a:t>
            </a:r>
          </a:p>
          <a:p>
            <a:pPr lvl="1"/>
            <a:endParaRPr dirty="0" lang="en-US">
              <a:latin charset="0" panose="020F0502020204030204" pitchFamily="34" typeface="Calibri"/>
              <a:cs charset="0" panose="020F0502020204030204" pitchFamily="34" typeface="Calibri"/>
            </a:endParaRPr>
          </a:p>
          <a:p>
            <a:pPr indent="0" marL="114300">
              <a:buNone/>
            </a:pPr>
            <a:r>
              <a:rPr dirty="0" lang="en-US" sz="2400">
                <a:solidFill>
                  <a:srgbClr val="804571"/>
                </a:solidFill>
              </a:rPr>
              <a:t>Supportive Housing </a:t>
            </a:r>
          </a:p>
          <a:p>
            <a:pPr indent="0" marL="114300">
              <a:buNone/>
            </a:pPr>
            <a:r>
              <a:rPr dirty="0" lang="en-US" sz="2400">
                <a:solidFill>
                  <a:srgbClr val="804571"/>
                </a:solidFill>
              </a:rPr>
              <a:t>Improves and Saves Lives!</a:t>
            </a:r>
          </a:p>
        </p:txBody>
      </p:sp>
    </p:spTree>
    <p:extLst>
      <p:ext uri="{BB962C8B-B14F-4D97-AF65-F5344CB8AC3E}">
        <p14:creationId xmlns:p14="http://schemas.microsoft.com/office/powerpoint/2010/main" val="2091994711"/>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4D22045-1D0C-8E4F-A9B6-4A15CE8F169E}"/>
              </a:ext>
            </a:extLst>
          </p:cNvPr>
          <p:cNvSpPr>
            <a:spLocks noGrp="1"/>
          </p:cNvSpPr>
          <p:nvPr>
            <p:ph idx="1" type="body"/>
          </p:nvPr>
        </p:nvSpPr>
        <p:spPr>
          <a:xfrm>
            <a:off x="762000" y="1253331"/>
            <a:ext cx="4749800" cy="4351338"/>
          </a:xfrm>
        </p:spPr>
        <p:txBody>
          <a:bodyPr>
            <a:normAutofit fontScale="85000" lnSpcReduction="10000"/>
          </a:bodyPr>
          <a:lstStyle/>
          <a:p>
            <a:pPr>
              <a:buClr>
                <a:schemeClr val="accent3"/>
              </a:buClr>
            </a:pPr>
            <a:r>
              <a:rPr dirty="0" lang="en-US"/>
              <a:t>Combining </a:t>
            </a:r>
            <a:r>
              <a:rPr dirty="0" lang="en-US" u="sng">
                <a:solidFill>
                  <a:schemeClr val="accent1"/>
                </a:solidFill>
              </a:rPr>
              <a:t>affordable</a:t>
            </a:r>
            <a:r>
              <a:rPr dirty="0" lang="en-US"/>
              <a:t> housing with </a:t>
            </a:r>
            <a:r>
              <a:rPr dirty="0" lang="en-US" u="sng">
                <a:solidFill>
                  <a:schemeClr val="accent1"/>
                </a:solidFill>
              </a:rPr>
              <a:t>access to support services</a:t>
            </a:r>
            <a:r>
              <a:rPr dirty="0" lang="en-US">
                <a:solidFill>
                  <a:schemeClr val="accent1"/>
                </a:solidFill>
              </a:rPr>
              <a:t> </a:t>
            </a:r>
            <a:r>
              <a:rPr dirty="0" lang="en-US"/>
              <a:t>like care management, employment training, and mental health treatment.</a:t>
            </a:r>
          </a:p>
          <a:p>
            <a:pPr>
              <a:buClr>
                <a:schemeClr val="accent3"/>
              </a:buClr>
            </a:pPr>
            <a:endParaRPr dirty="0" lang="en-US"/>
          </a:p>
          <a:p>
            <a:pPr>
              <a:buClr>
                <a:schemeClr val="accent3"/>
              </a:buClr>
            </a:pPr>
            <a:r>
              <a:rPr dirty="0" lang="en-US"/>
              <a:t>Supportive housing is a nationally recognized best practice which gives vulnerable individuals and families the opportunity to live stable, autonomous, and dignified lives. </a:t>
            </a:r>
          </a:p>
        </p:txBody>
      </p:sp>
      <p:pic>
        <p:nvPicPr>
          <p:cNvPr descr="A child holding a sign&#10;&#10;Description automatically generated" id="3" name="Picture 2">
            <a:extLst>
              <a:ext uri="{FF2B5EF4-FFF2-40B4-BE49-F238E27FC236}">
                <a16:creationId xmlns:a16="http://schemas.microsoft.com/office/drawing/2014/main" id="{BF9D4819-FFA4-CC91-DEC8-7AFF6934C58E}"/>
              </a:ext>
            </a:extLst>
          </p:cNvPr>
          <p:cNvPicPr>
            <a:picLocks noChangeAspect="1"/>
          </p:cNvPicPr>
          <p:nvPr/>
        </p:nvPicPr>
        <p:blipFill rotWithShape="1">
          <a:blip r:embed="rId3"/>
          <a:srcRect l="48" r="25"/>
          <a:stretch/>
        </p:blipFill>
        <p:spPr>
          <a:xfrm>
            <a:off x="6121400" y="-12701"/>
            <a:ext cx="6096000" cy="6891783"/>
          </a:xfrm>
          <a:prstGeom prst="rect">
            <a:avLst/>
          </a:prstGeom>
        </p:spPr>
      </p:pic>
      <p:pic>
        <p:nvPicPr>
          <p:cNvPr descr="A picture containing food, drawing&#10;&#10;Description automatically generated" id="6" name="Google Shape;83;p1">
            <a:extLst>
              <a:ext uri="{FF2B5EF4-FFF2-40B4-BE49-F238E27FC236}">
                <a16:creationId xmlns:a16="http://schemas.microsoft.com/office/drawing/2014/main" id="{024E24D7-570E-87CB-1DB3-7B84FCE6F966}"/>
              </a:ext>
            </a:extLst>
          </p:cNvPr>
          <p:cNvPicPr preferRelativeResize="0"/>
          <p:nvPr/>
        </p:nvPicPr>
        <p:blipFill rotWithShape="1">
          <a:blip r:embed="rId4">
            <a:alphaModFix/>
          </a:blip>
          <a:srcRect/>
          <a:stretch/>
        </p:blipFill>
        <p:spPr>
          <a:xfrm>
            <a:off x="0" y="6185807"/>
            <a:ext cx="1485900" cy="672193"/>
          </a:xfrm>
          <a:prstGeom prst="rect">
            <a:avLst/>
          </a:prstGeom>
          <a:noFill/>
          <a:ln>
            <a:noFill/>
          </a:ln>
        </p:spPr>
      </p:pic>
      <p:sp>
        <p:nvSpPr>
          <p:cNvPr id="8" name="TextBox 7">
            <a:extLst>
              <a:ext uri="{FF2B5EF4-FFF2-40B4-BE49-F238E27FC236}">
                <a16:creationId xmlns:a16="http://schemas.microsoft.com/office/drawing/2014/main" id="{2D2CA6BF-DDFB-DDCF-40A3-6D1460240242}"/>
              </a:ext>
            </a:extLst>
          </p:cNvPr>
          <p:cNvSpPr txBox="1"/>
          <p:nvPr/>
        </p:nvSpPr>
        <p:spPr>
          <a:xfrm>
            <a:off x="10364246" y="6571305"/>
            <a:ext cx="1853154" cy="307777"/>
          </a:xfrm>
          <a:prstGeom prst="rect">
            <a:avLst/>
          </a:prstGeom>
          <a:solidFill>
            <a:schemeClr val="accent3">
              <a:lumMod val="60000"/>
              <a:lumOff val="40000"/>
            </a:schemeClr>
          </a:solidFill>
          <a:ln>
            <a:solidFill>
              <a:schemeClr val="accent3">
                <a:lumMod val="60000"/>
                <a:lumOff val="40000"/>
              </a:schemeClr>
            </a:solidFill>
          </a:ln>
        </p:spPr>
        <p:txBody>
          <a:bodyPr rtlCol="0" wrap="square">
            <a:spAutoFit/>
          </a:bodyPr>
          <a:lstStyle/>
          <a:p>
            <a:r>
              <a:rPr dirty="0" lang="en-US">
                <a:solidFill>
                  <a:schemeClr val="bg1"/>
                </a:solidFill>
                <a:latin charset="0" panose="020F0502020204030204" pitchFamily="34" typeface="Calibri"/>
                <a:cs charset="0" panose="020F0502020204030204" pitchFamily="34" typeface="Calibri"/>
              </a:rPr>
              <a:t>Photo by Ivy </a:t>
            </a:r>
            <a:r>
              <a:rPr dirty="0" err="1" lang="en-US">
                <a:solidFill>
                  <a:schemeClr val="bg1"/>
                </a:solidFill>
                <a:latin charset="0" panose="020F0502020204030204" pitchFamily="34" typeface="Calibri"/>
                <a:cs charset="0" panose="020F0502020204030204" pitchFamily="34" typeface="Calibri"/>
              </a:rPr>
              <a:t>Vainio</a:t>
            </a:r>
            <a:endParaRPr dirty="0" lang="en-US">
              <a:solidFill>
                <a:schemeClr val="bg1"/>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1121443136"/>
      </p:ext>
    </p:extLst>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2" name="Rectangle 11">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pic>
        <p:nvPicPr>
          <p:cNvPr descr="A picture containing person&#10;&#10;Description automatically generated" id="4" name="Picture 3">
            <a:extLst>
              <a:ext uri="{FF2B5EF4-FFF2-40B4-BE49-F238E27FC236}">
                <a16:creationId xmlns:a16="http://schemas.microsoft.com/office/drawing/2014/main" id="{5E832705-DBE8-F73A-241A-6D6BABAF6C69}"/>
              </a:ext>
            </a:extLst>
          </p:cNvPr>
          <p:cNvPicPr>
            <a:picLocks noChangeAspect="1"/>
          </p:cNvPicPr>
          <p:nvPr/>
        </p:nvPicPr>
        <p:blipFill rotWithShape="1">
          <a:blip cstate="screen" r:embed="rId3">
            <a:extLst>
              <a:ext uri="{28A0092B-C50C-407E-A947-70E740481C1C}">
                <a14:useLocalDpi xmlns:a14="http://schemas.microsoft.com/office/drawing/2010/main" val="0"/>
              </a:ext>
            </a:extLst>
          </a:blip>
          <a:srcRect b="4" l="15" r="36"/>
          <a:stretch/>
        </p:blipFill>
        <p:spPr>
          <a:xfrm rot="5400000">
            <a:off x="1296507" y="-11764"/>
            <a:ext cx="2702558" cy="4013020"/>
          </a:xfrm>
          <a:prstGeom prst="rect">
            <a:avLst/>
          </a:prstGeom>
        </p:spPr>
      </p:pic>
      <p:pic>
        <p:nvPicPr>
          <p:cNvPr descr="A picture containing outdoor, plant&#10;&#10;Description automatically generated" id="3" name="Picture 2">
            <a:extLst>
              <a:ext uri="{FF2B5EF4-FFF2-40B4-BE49-F238E27FC236}">
                <a16:creationId xmlns:a16="http://schemas.microsoft.com/office/drawing/2014/main" id="{A72BD755-37EC-708B-6949-A6C6D375933C}"/>
              </a:ext>
            </a:extLst>
          </p:cNvPr>
          <p:cNvPicPr>
            <a:picLocks noChangeAspect="1"/>
          </p:cNvPicPr>
          <p:nvPr/>
        </p:nvPicPr>
        <p:blipFill rotWithShape="1">
          <a:blip cstate="screen" r:embed="rId4">
            <a:extLst>
              <a:ext uri="{28A0092B-C50C-407E-A947-70E740481C1C}">
                <a14:useLocalDpi xmlns:a14="http://schemas.microsoft.com/office/drawing/2010/main" val="0"/>
              </a:ext>
            </a:extLst>
          </a:blip>
          <a:srcRect b="-3" l="15228" r="24879"/>
          <a:stretch/>
        </p:blipFill>
        <p:spPr>
          <a:xfrm rot="5400000">
            <a:off x="1296332" y="2856567"/>
            <a:ext cx="2705099" cy="4010830"/>
          </a:xfrm>
          <a:prstGeom prst="rect">
            <a:avLst/>
          </a:prstGeom>
        </p:spPr>
      </p:pic>
      <p:pic>
        <p:nvPicPr>
          <p:cNvPr descr="A group of men posing for a picture outside of a building&#10;&#10;Description automatically generated with medium confidence" id="5" name="Picture 4">
            <a:extLst>
              <a:ext uri="{FF2B5EF4-FFF2-40B4-BE49-F238E27FC236}">
                <a16:creationId xmlns:a16="http://schemas.microsoft.com/office/drawing/2014/main" id="{15566E7A-CB85-6A10-B6F4-3AA3DC1E794E}"/>
              </a:ext>
            </a:extLst>
          </p:cNvPr>
          <p:cNvPicPr>
            <a:picLocks noChangeAspect="1"/>
          </p:cNvPicPr>
          <p:nvPr/>
        </p:nvPicPr>
        <p:blipFill rotWithShape="1">
          <a:blip cstate="screen" r:embed="rId5">
            <a:extLst>
              <a:ext uri="{28A0092B-C50C-407E-A947-70E740481C1C}">
                <a14:useLocalDpi xmlns:a14="http://schemas.microsoft.com/office/drawing/2010/main" val="0"/>
              </a:ext>
            </a:extLst>
          </a:blip>
          <a:srcRect b="87" r="-2" t="90"/>
          <a:stretch/>
        </p:blipFill>
        <p:spPr>
          <a:xfrm>
            <a:off x="4812633" y="643467"/>
            <a:ext cx="6735900" cy="5571066"/>
          </a:xfrm>
          <a:prstGeom prst="rect">
            <a:avLst/>
          </a:prstGeom>
        </p:spPr>
      </p:pic>
    </p:spTree>
    <p:extLst>
      <p:ext uri="{BB962C8B-B14F-4D97-AF65-F5344CB8AC3E}">
        <p14:creationId xmlns:p14="http://schemas.microsoft.com/office/powerpoint/2010/main" val="4243348799"/>
      </p:ext>
    </p:extLst>
  </p:cSld>
  <p:clrMapOvr>
    <a:overrideClrMapping accent1="accent1" accent2="accent2" accent3="accent3" accent4="accent4" accent5="accent5" accent6="accent6" bg1="dk1" bg2="dk2" folHlink="folHlink" hlink="hlink" tx1="lt1" tx2="lt2"/>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srgbClr val="000000"/>
              </a:solidFill>
              <a:effectLst/>
              <a:uLnTx/>
              <a:uFillTx/>
              <a:latin panose="020F0502020204030204" typeface="Calibri"/>
              <a:ea typeface="+mn-ea"/>
              <a:cs typeface="+mn-cs"/>
            </a:endParaRPr>
          </a:p>
        </p:txBody>
      </p:sp>
      <p:pic>
        <p:nvPicPr>
          <p:cNvPr descr="A sunset with a structure and trees&#10;&#10;Description automatically generated with medium confidence" id="7" name="Picture 6"/>
          <p:cNvPicPr>
            <a:picLocks noChangeAspect="1"/>
          </p:cNvPicPr>
          <p:nvPr/>
        </p:nvPicPr>
        <p:blipFill rotWithShape="1">
          <a:blip cstate="screen" r:embed="rId2">
            <a:alphaModFix amt="60000"/>
            <a:extLst>
              <a:ext uri="{28A0092B-C50C-407E-A947-70E740481C1C}">
                <a14:useLocalDpi xmlns:a14="http://schemas.microsoft.com/office/drawing/2010/main" val="0"/>
              </a:ext>
            </a:extLst>
          </a:blip>
          <a:srcRect t="262"/>
          <a:stretch/>
        </p:blipFill>
        <p:spPr>
          <a:xfrm>
            <a:off x="-1" y="10"/>
            <a:ext cx="12192001" cy="6857990"/>
          </a:xfrm>
          <a:prstGeom prst="rect">
            <a:avLst/>
          </a:prstGeom>
        </p:spPr>
      </p:pic>
      <p:sp>
        <p:nvSpPr>
          <p:cNvPr id="2" name="Title 1"/>
          <p:cNvSpPr>
            <a:spLocks noGrp="1"/>
          </p:cNvSpPr>
          <p:nvPr>
            <p:ph type="title"/>
          </p:nvPr>
        </p:nvSpPr>
        <p:spPr>
          <a:xfrm>
            <a:off x="1198180" y="260550"/>
            <a:ext cx="9792471" cy="883763"/>
          </a:xfrm>
        </p:spPr>
        <p:txBody>
          <a:bodyPr>
            <a:normAutofit/>
          </a:bodyPr>
          <a:lstStyle/>
          <a:p>
            <a:pPr lvl="1"/>
            <a:r>
              <a:rPr b="1" dirty="0" lang="en-US" sz="4800">
                <a:solidFill>
                  <a:srgbClr val="FFFFFF"/>
                </a:solidFill>
                <a:latin charset="-79" panose="02000503000000020003" pitchFamily="2" typeface="Didot"/>
                <a:cs charset="-79" panose="02000503000000020003" pitchFamily="2" typeface="Didot"/>
              </a:rPr>
              <a:t>Client Driven Services</a:t>
            </a:r>
          </a:p>
        </p:txBody>
      </p:sp>
      <p:sp>
        <p:nvSpPr>
          <p:cNvPr id="5" name="Text Placeholder 2"/>
          <p:cNvSpPr>
            <a:spLocks noGrp="1"/>
          </p:cNvSpPr>
          <p:nvPr>
            <p:ph idx="1" type="body"/>
          </p:nvPr>
        </p:nvSpPr>
        <p:spPr>
          <a:xfrm>
            <a:off x="1198180" y="1404852"/>
            <a:ext cx="9792472" cy="5020888"/>
          </a:xfrm>
        </p:spPr>
        <p:txBody>
          <a:bodyPr>
            <a:normAutofit fontScale="92500" lnSpcReduction="10000"/>
          </a:bodyPr>
          <a:lstStyle/>
          <a:p>
            <a:pPr indent="0" marL="0">
              <a:buNone/>
            </a:pPr>
            <a:r>
              <a:rPr dirty="0" lang="en-US" sz="2400">
                <a:solidFill>
                  <a:srgbClr val="FFFFFF"/>
                </a:solidFill>
              </a:rPr>
              <a:t>Case Management</a:t>
            </a:r>
          </a:p>
          <a:p>
            <a:pPr lvl="1"/>
            <a:r>
              <a:rPr dirty="0" lang="en-US">
                <a:solidFill>
                  <a:srgbClr val="FFFFFF"/>
                </a:solidFill>
                <a:latin charset="0" panose="020F0502020204030204" pitchFamily="34" typeface="Calibri"/>
                <a:cs charset="0" panose="020F0502020204030204" pitchFamily="34" typeface="Calibri"/>
              </a:rPr>
              <a:t>Reentry Intake and Assessment Tool</a:t>
            </a:r>
          </a:p>
          <a:p>
            <a:pPr lvl="2"/>
            <a:r>
              <a:rPr dirty="0" lang="en-US" sz="2400">
                <a:solidFill>
                  <a:srgbClr val="FFFFFF"/>
                </a:solidFill>
                <a:latin charset="0" panose="020F0502020204030204" pitchFamily="34" typeface="Calibri"/>
                <a:cs charset="0" panose="020F0502020204030204" pitchFamily="34" typeface="Calibri"/>
              </a:rPr>
              <a:t>Case management tool identifying needs &amp; strengths</a:t>
            </a:r>
          </a:p>
          <a:p>
            <a:pPr lvl="2"/>
            <a:r>
              <a:rPr dirty="0" lang="en-US" sz="2400">
                <a:solidFill>
                  <a:srgbClr val="FFFFFF"/>
                </a:solidFill>
                <a:latin charset="0" panose="020F0502020204030204" pitchFamily="34" typeface="Calibri"/>
                <a:cs charset="0" panose="020F0502020204030204" pitchFamily="34" typeface="Calibri"/>
              </a:rPr>
              <a:t>Assistance with housing, transportation, social &amp; financial services, employment, parole assistance, referrals, reducing barriers</a:t>
            </a:r>
          </a:p>
          <a:p>
            <a:pPr indent="0" marL="0">
              <a:buNone/>
            </a:pPr>
            <a:r>
              <a:rPr dirty="0" lang="en-US" sz="2400">
                <a:solidFill>
                  <a:srgbClr val="FFFFFF"/>
                </a:solidFill>
              </a:rPr>
              <a:t>Mental Health Services</a:t>
            </a:r>
          </a:p>
          <a:p>
            <a:pPr lvl="1"/>
            <a:r>
              <a:rPr dirty="0" lang="en-US">
                <a:solidFill>
                  <a:srgbClr val="FFFFFF"/>
                </a:solidFill>
                <a:latin charset="0" panose="020F0502020204030204" pitchFamily="34" typeface="Calibri"/>
                <a:cs charset="0" panose="020F0502020204030204" pitchFamily="34" typeface="Calibri"/>
              </a:rPr>
              <a:t>Screenings, assessments, psychological-educational groups</a:t>
            </a:r>
          </a:p>
          <a:p>
            <a:pPr indent="0" marL="0">
              <a:buNone/>
            </a:pPr>
            <a:r>
              <a:rPr dirty="0" lang="en-US" sz="2400">
                <a:solidFill>
                  <a:srgbClr val="FFFFFF"/>
                </a:solidFill>
              </a:rPr>
              <a:t>Legal Services</a:t>
            </a:r>
          </a:p>
          <a:p>
            <a:pPr lvl="1"/>
            <a:r>
              <a:rPr dirty="0" lang="en-US">
                <a:solidFill>
                  <a:srgbClr val="FFFFFF"/>
                </a:solidFill>
                <a:latin charset="0" panose="020F0502020204030204" pitchFamily="34" typeface="Calibri"/>
                <a:cs charset="0" panose="020F0502020204030204" pitchFamily="34" typeface="Calibri"/>
              </a:rPr>
              <a:t>Collateral consequences, offender registration issues, expungement</a:t>
            </a:r>
          </a:p>
          <a:p>
            <a:pPr indent="0" marL="0">
              <a:buNone/>
            </a:pPr>
            <a:r>
              <a:rPr dirty="0" lang="en-US" sz="2400">
                <a:solidFill>
                  <a:srgbClr val="FFFFFF"/>
                </a:solidFill>
              </a:rPr>
              <a:t>Jail Services</a:t>
            </a:r>
          </a:p>
          <a:p>
            <a:pPr lvl="1"/>
            <a:r>
              <a:rPr dirty="0" lang="en-US">
                <a:solidFill>
                  <a:srgbClr val="FFFFFF"/>
                </a:solidFill>
                <a:latin charset="0" panose="020F0502020204030204" pitchFamily="34" typeface="Calibri"/>
                <a:cs charset="0" panose="020F0502020204030204" pitchFamily="34" typeface="Calibri"/>
              </a:rPr>
              <a:t>Engage clients during incarceration</a:t>
            </a:r>
          </a:p>
          <a:p>
            <a:pPr lvl="2"/>
            <a:r>
              <a:rPr dirty="0" lang="en-US" sz="2400">
                <a:solidFill>
                  <a:srgbClr val="FFFFFF"/>
                </a:solidFill>
                <a:latin charset="0" panose="020F0502020204030204" pitchFamily="34" typeface="Calibri"/>
                <a:cs charset="0" panose="020F0502020204030204" pitchFamily="34" typeface="Calibri"/>
              </a:rPr>
              <a:t>Psychology, mental health screeners, chemical dependency evaluations, case management, facilitate referrals, treatment, medications, Anger &amp; Irritability Group</a:t>
            </a:r>
          </a:p>
        </p:txBody>
      </p:sp>
    </p:spTree>
    <p:extLst>
      <p:ext uri="{BB962C8B-B14F-4D97-AF65-F5344CB8AC3E}">
        <p14:creationId xmlns:p14="http://schemas.microsoft.com/office/powerpoint/2010/main" val="1298783013"/>
      </p:ext>
    </p:extLst>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384D-880E-4901-BA25-384001FDCB4C}"/>
              </a:ext>
            </a:extLst>
          </p:cNvPr>
          <p:cNvSpPr>
            <a:spLocks noGrp="1"/>
          </p:cNvSpPr>
          <p:nvPr>
            <p:ph type="title"/>
          </p:nvPr>
        </p:nvSpPr>
        <p:spPr>
          <a:xfrm>
            <a:off x="876693" y="741391"/>
            <a:ext cx="3455821" cy="1616203"/>
          </a:xfrm>
        </p:spPr>
        <p:txBody>
          <a:bodyPr anchor="b">
            <a:normAutofit fontScale="90000"/>
          </a:bodyPr>
          <a:lstStyle/>
          <a:p>
            <a:r>
              <a:rPr b="1" dirty="0" lang="en-US">
                <a:solidFill>
                  <a:srgbClr val="21516C"/>
                </a:solidFill>
                <a:latin charset="-79" panose="02000503000000020003" pitchFamily="2" typeface="Didot"/>
                <a:cs charset="-79" panose="02000503000000020003" pitchFamily="2" typeface="Didot"/>
              </a:rPr>
              <a:t>Being A </a:t>
            </a:r>
            <a:br>
              <a:rPr b="1" dirty="0" lang="en-US">
                <a:solidFill>
                  <a:srgbClr val="21516C"/>
                </a:solidFill>
                <a:latin charset="-79" panose="02000503000000020003" pitchFamily="2" typeface="Didot"/>
                <a:cs charset="-79" panose="02000503000000020003" pitchFamily="2" typeface="Didot"/>
              </a:rPr>
            </a:br>
            <a:r>
              <a:rPr b="1" dirty="0" lang="en-US">
                <a:solidFill>
                  <a:srgbClr val="21516C"/>
                </a:solidFill>
                <a:latin charset="-79" panose="02000503000000020003" pitchFamily="2" typeface="Didot"/>
                <a:cs charset="-79" panose="02000503000000020003" pitchFamily="2" typeface="Didot"/>
              </a:rPr>
              <a:t>Good Relative</a:t>
            </a:r>
          </a:p>
        </p:txBody>
      </p:sp>
      <p:sp>
        <p:nvSpPr>
          <p:cNvPr id="3" name="Text Placeholder 2">
            <a:extLst>
              <a:ext uri="{FF2B5EF4-FFF2-40B4-BE49-F238E27FC236}">
                <a16:creationId xmlns:a16="http://schemas.microsoft.com/office/drawing/2014/main" id="{724DCDB7-F762-49F2-BA1A-5EF91B94B1B0}"/>
              </a:ext>
            </a:extLst>
          </p:cNvPr>
          <p:cNvSpPr>
            <a:spLocks noGrp="1"/>
          </p:cNvSpPr>
          <p:nvPr>
            <p:ph idx="1"/>
          </p:nvPr>
        </p:nvSpPr>
        <p:spPr>
          <a:xfrm>
            <a:off x="876693" y="2533476"/>
            <a:ext cx="3455821" cy="3447832"/>
          </a:xfrm>
        </p:spPr>
        <p:txBody>
          <a:bodyPr anchor="t">
            <a:normAutofit lnSpcReduction="10000"/>
          </a:bodyPr>
          <a:lstStyle/>
          <a:p>
            <a:r>
              <a:rPr dirty="0" lang="en-US" sz="2400"/>
              <a:t>Understanding Trauma </a:t>
            </a:r>
          </a:p>
          <a:p>
            <a:r>
              <a:rPr dirty="0" lang="en-US" sz="2400"/>
              <a:t>Basic Needs </a:t>
            </a:r>
          </a:p>
          <a:p>
            <a:r>
              <a:rPr dirty="0" lang="en-US" sz="2400"/>
              <a:t>Safe Space </a:t>
            </a:r>
          </a:p>
          <a:p>
            <a:r>
              <a:rPr dirty="0" lang="en-US" sz="2400"/>
              <a:t>Showing Up </a:t>
            </a:r>
          </a:p>
          <a:p>
            <a:r>
              <a:rPr dirty="0" lang="en-US" sz="2400"/>
              <a:t>Service Connecting</a:t>
            </a:r>
          </a:p>
          <a:p>
            <a:r>
              <a:rPr dirty="0" lang="en-US" sz="2400"/>
              <a:t>Cultural Resourcing </a:t>
            </a:r>
          </a:p>
          <a:p>
            <a:r>
              <a:rPr dirty="0" lang="en-US" sz="2400"/>
              <a:t>Self Care</a:t>
            </a:r>
          </a:p>
        </p:txBody>
      </p:sp>
      <p:pic>
        <p:nvPicPr>
          <p:cNvPr descr="A group of people sitting on a rock&#10;&#10;Description automatically generated" id="5" name="Picture 4">
            <a:extLst>
              <a:ext uri="{FF2B5EF4-FFF2-40B4-BE49-F238E27FC236}">
                <a16:creationId xmlns:a16="http://schemas.microsoft.com/office/drawing/2014/main" id="{3CA53D0D-F63B-4256-BD91-709D8C79642D}"/>
              </a:ext>
            </a:extLst>
          </p:cNvPr>
          <p:cNvPicPr>
            <a:picLocks noChangeAspect="1"/>
          </p:cNvPicPr>
          <p:nvPr/>
        </p:nvPicPr>
        <p:blipFill rotWithShape="1">
          <a:blip cstate="screen" r:embed="rId2">
            <a:extLst>
              <a:ext uri="{28A0092B-C50C-407E-A947-70E740481C1C}">
                <a14:useLocalDpi xmlns:a14="http://schemas.microsoft.com/office/drawing/2010/main" val="0"/>
              </a:ext>
            </a:extLst>
          </a:blip>
          <a:srcRect l="50"/>
          <a:stretch/>
        </p:blipFill>
        <p:spPr>
          <a:xfrm>
            <a:off x="5010395" y="0"/>
            <a:ext cx="7181605" cy="6858000"/>
          </a:xfrm>
          <a:prstGeom prst="rect">
            <a:avLst/>
          </a:prstGeom>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F0502020204030204" pitchFamily="34" typeface="Calibri"/>
              </a:endParaRPr>
            </a:p>
          </p:txBody>
        </p:sp>
      </p:grpSp>
    </p:spTree>
    <p:extLst>
      <p:ext uri="{BB962C8B-B14F-4D97-AF65-F5344CB8AC3E}">
        <p14:creationId xmlns:p14="http://schemas.microsoft.com/office/powerpoint/2010/main" val="3393947034"/>
      </p:ext>
    </p:extLst>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building under construction with a dirt pit&#10;&#10;Description automatically generated" id="4" name="Picture 3">
            <a:extLst>
              <a:ext uri="{FF2B5EF4-FFF2-40B4-BE49-F238E27FC236}">
                <a16:creationId xmlns:a16="http://schemas.microsoft.com/office/drawing/2014/main" id="{37DEC605-55C2-2727-1245-405420ABF9CE}"/>
              </a:ext>
            </a:extLst>
          </p:cNvPr>
          <p:cNvPicPr>
            <a:picLocks noChangeAspect="1"/>
          </p:cNvPicPr>
          <p:nvPr/>
        </p:nvPicPr>
        <p:blipFill rotWithShape="1">
          <a:blip r:embed="rId3"/>
          <a:srcRect b="56" t="52"/>
          <a:stretch/>
        </p:blipFill>
        <p:spPr>
          <a:xfrm>
            <a:off x="-3047" y="10"/>
            <a:ext cx="12191999" cy="6857990"/>
          </a:xfrm>
          <a:prstGeom prst="rect">
            <a:avLst/>
          </a:prstGeom>
        </p:spPr>
      </p:pic>
      <p:sp>
        <p:nvSpPr>
          <p:cNvPr id="5" name="Title 4">
            <a:extLst>
              <a:ext uri="{FF2B5EF4-FFF2-40B4-BE49-F238E27FC236}">
                <a16:creationId xmlns:a16="http://schemas.microsoft.com/office/drawing/2014/main" id="{3E679130-6150-244F-A875-65D3BD811225}"/>
              </a:ext>
            </a:extLst>
          </p:cNvPr>
          <p:cNvSpPr>
            <a:spLocks noGrp="1"/>
          </p:cNvSpPr>
          <p:nvPr>
            <p:ph type="title"/>
          </p:nvPr>
        </p:nvSpPr>
        <p:spPr>
          <a:xfrm>
            <a:off x="321733" y="2306963"/>
            <a:ext cx="10672316" cy="3670255"/>
          </a:xfrm>
        </p:spPr>
        <p:txBody>
          <a:bodyPr anchor="b" bIns="45720" lIns="91440" rIns="91440" rtlCol="0" tIns="45720" vert="horz">
            <a:normAutofit/>
          </a:bodyPr>
          <a:lstStyle/>
          <a:p>
            <a:r>
              <a:rPr b="1" dirty="0" lang="en-US" sz="5200">
                <a:solidFill>
                  <a:srgbClr val="FFFFFF"/>
                </a:solidFill>
                <a:latin charset="-79" panose="02000503000000020003" pitchFamily="2" typeface="Didot"/>
                <a:cs charset="-79" panose="02000503000000020003" pitchFamily="2" typeface="Didot"/>
              </a:rPr>
              <a:t>Ongoing Project</a:t>
            </a:r>
            <a:br>
              <a:rPr b="1" dirty="0" lang="en-US" sz="5200">
                <a:solidFill>
                  <a:srgbClr val="FFFFFF"/>
                </a:solidFill>
                <a:latin charset="-79" panose="02000503000000020003" pitchFamily="2" typeface="Didot"/>
                <a:cs charset="-79" panose="02000503000000020003" pitchFamily="2" typeface="Didot"/>
              </a:rPr>
            </a:br>
            <a:r>
              <a:rPr b="1" dirty="0" lang="en-US" sz="5200">
                <a:solidFill>
                  <a:srgbClr val="FFFFFF"/>
                </a:solidFill>
                <a:latin charset="-79" panose="02000503000000020003" pitchFamily="2" typeface="Didot"/>
                <a:cs charset="-79" panose="02000503000000020003" pitchFamily="2" typeface="Didot"/>
              </a:rPr>
              <a:t>| Saginaw Chippewa</a:t>
            </a:r>
          </a:p>
        </p:txBody>
      </p:sp>
    </p:spTree>
    <p:extLst>
      <p:ext uri="{BB962C8B-B14F-4D97-AF65-F5344CB8AC3E}">
        <p14:creationId xmlns:p14="http://schemas.microsoft.com/office/powerpoint/2010/main" val="3586128572"/>
      </p:ext>
    </p:extLst>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group of people in hard hats standing in front of a building&#10;&#10;Description automatically generated" id="5" name="Picture 4">
            <a:extLst>
              <a:ext uri="{FF2B5EF4-FFF2-40B4-BE49-F238E27FC236}">
                <a16:creationId xmlns:a16="http://schemas.microsoft.com/office/drawing/2014/main" id="{52F48485-7B20-61E5-8550-29877BE4DE85}"/>
              </a:ext>
            </a:extLst>
          </p:cNvPr>
          <p:cNvPicPr>
            <a:picLocks noChangeAspect="1"/>
          </p:cNvPicPr>
          <p:nvPr/>
        </p:nvPicPr>
        <p:blipFill rotWithShape="1">
          <a:blip r:embed="rId3"/>
          <a:srcRect b="48" t="62"/>
          <a:stretch/>
        </p:blipFill>
        <p:spPr>
          <a:xfrm>
            <a:off x="194948" y="173518"/>
            <a:ext cx="7803277" cy="6512761"/>
          </a:xfrm>
          <a:prstGeom prst="rect">
            <a:avLst/>
          </a:prstGeom>
        </p:spPr>
      </p:pic>
      <p:pic>
        <p:nvPicPr>
          <p:cNvPr descr="A person in a white hat&#10;&#10;Description automatically generated" id="3" name="Picture 2">
            <a:extLst>
              <a:ext uri="{FF2B5EF4-FFF2-40B4-BE49-F238E27FC236}">
                <a16:creationId xmlns:a16="http://schemas.microsoft.com/office/drawing/2014/main" id="{9A6A4B0A-7C34-9924-81C1-17B948684553}"/>
              </a:ext>
            </a:extLst>
          </p:cNvPr>
          <p:cNvPicPr>
            <a:picLocks noChangeAspect="1"/>
          </p:cNvPicPr>
          <p:nvPr/>
        </p:nvPicPr>
        <p:blipFill rotWithShape="1">
          <a:blip r:embed="rId4"/>
          <a:srcRect b="1" l="9" r="17"/>
          <a:stretch/>
        </p:blipFill>
        <p:spPr>
          <a:xfrm>
            <a:off x="8185614" y="169917"/>
            <a:ext cx="3807644" cy="6516362"/>
          </a:xfrm>
          <a:prstGeom prst="rect">
            <a:avLst/>
          </a:prstGeom>
        </p:spPr>
      </p:pic>
    </p:spTree>
    <p:extLst>
      <p:ext uri="{BB962C8B-B14F-4D97-AF65-F5344CB8AC3E}">
        <p14:creationId xmlns:p14="http://schemas.microsoft.com/office/powerpoint/2010/main" val="1989503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3"/>
          <p:cNvPicPr preferRelativeResize="0"/>
          <p:nvPr/>
        </p:nvPicPr>
        <p:blipFill rotWithShape="1">
          <a:blip r:embed="rId3">
            <a:alphaModFix/>
          </a:blip>
          <a:srcRect/>
          <a:stretch/>
        </p:blipFill>
        <p:spPr>
          <a:xfrm>
            <a:off x="-563150" y="-24333"/>
            <a:ext cx="13318300" cy="6858001"/>
          </a:xfrm>
          <a:prstGeom prst="rect">
            <a:avLst/>
          </a:prstGeom>
          <a:noFill/>
          <a:ln>
            <a:noFill/>
          </a:ln>
        </p:spPr>
      </p:pic>
      <p:sp>
        <p:nvSpPr>
          <p:cNvPr id="8" name="Rectangle 7">
            <a:extLst>
              <a:ext uri="{FF2B5EF4-FFF2-40B4-BE49-F238E27FC236}">
                <a16:creationId xmlns:a16="http://schemas.microsoft.com/office/drawing/2014/main" id="{37CCA3F0-3683-075F-C93D-69EBE0F985EF}"/>
              </a:ext>
            </a:extLst>
          </p:cNvPr>
          <p:cNvSpPr/>
          <p:nvPr/>
        </p:nvSpPr>
        <p:spPr>
          <a:xfrm>
            <a:off x="939800" y="2336800"/>
            <a:ext cx="10363200" cy="2641600"/>
          </a:xfrm>
          <a:prstGeom prst="rect">
            <a:avLst/>
          </a:prstGeom>
          <a:solidFill>
            <a:srgbClr val="E8EEF1">
              <a:alpha val="75000"/>
            </a:srgb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376C0601-6F42-9286-2E81-4810495664AE}"/>
              </a:ext>
            </a:extLst>
          </p:cNvPr>
          <p:cNvSpPr txBox="1"/>
          <p:nvPr/>
        </p:nvSpPr>
        <p:spPr>
          <a:xfrm>
            <a:off x="1250835" y="2688104"/>
            <a:ext cx="9690330" cy="1938992"/>
          </a:xfrm>
          <a:prstGeom prst="rect">
            <a:avLst/>
          </a:prstGeom>
          <a:noFill/>
        </p:spPr>
        <p:txBody>
          <a:bodyPr wrap="square">
            <a:spAutoFit/>
          </a:bodyPr>
          <a:lstStyle/>
          <a:p>
            <a:pPr algn="ctr"/>
            <a:r>
              <a:rPr lang="en-US" sz="6000" b="1" dirty="0">
                <a:solidFill>
                  <a:schemeClr val="accent1"/>
                </a:solidFill>
                <a:latin typeface="Didot" panose="02000503000000020003" pitchFamily="2" charset="-79"/>
                <a:cs typeface="Didot" panose="02000503000000020003" pitchFamily="2" charset="-79"/>
              </a:rPr>
              <a:t>Makah Sail River Heights Longhouse Apartments</a:t>
            </a:r>
          </a:p>
        </p:txBody>
      </p:sp>
    </p:spTree>
    <p:extLst>
      <p:ext uri="{BB962C8B-B14F-4D97-AF65-F5344CB8AC3E}">
        <p14:creationId xmlns:p14="http://schemas.microsoft.com/office/powerpoint/2010/main" val="1293896251"/>
      </p:ext>
    </p:extLst>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4378-2B26-394F-BA29-43E753D0F4D6}"/>
              </a:ext>
            </a:extLst>
          </p:cNvPr>
          <p:cNvSpPr>
            <a:spLocks noGrp="1"/>
          </p:cNvSpPr>
          <p:nvPr>
            <p:ph type="title"/>
          </p:nvPr>
        </p:nvSpPr>
        <p:spPr>
          <a:xfrm>
            <a:off x="256882" y="4535424"/>
            <a:ext cx="4697889" cy="1558586"/>
          </a:xfrm>
        </p:spPr>
        <p:txBody>
          <a:bodyPr anchor="t" bIns="45720" lIns="91440" rIns="91440" rtlCol="0" tIns="45720" vert="horz">
            <a:normAutofit fontScale="90000"/>
          </a:bodyPr>
          <a:lstStyle/>
          <a:p>
            <a:pPr>
              <a:spcBef>
                <a:spcPct val="0"/>
              </a:spcBef>
            </a:pPr>
            <a:r>
              <a:rPr b="1" dirty="0" kern="1200" lang="en-US" sz="3800">
                <a:solidFill>
                  <a:schemeClr val="accent1"/>
                </a:solidFill>
                <a:latin charset="-79" panose="02000503000000020003" pitchFamily="2" typeface="Didot"/>
                <a:cs charset="-79" panose="02000503000000020003" pitchFamily="2" typeface="Didot"/>
              </a:rPr>
              <a:t>Sail River Longhouse</a:t>
            </a:r>
            <a:br>
              <a:rPr dirty="0" kern="1200" lang="en-US" sz="3400">
                <a:solidFill>
                  <a:schemeClr val="tx1"/>
                </a:solidFill>
                <a:ea typeface="+mj-ea"/>
                <a:cs typeface="+mj-cs"/>
              </a:rPr>
            </a:br>
            <a:br>
              <a:rPr dirty="0" kern="1200" lang="en-US" sz="3400">
                <a:solidFill>
                  <a:schemeClr val="tx1"/>
                </a:solidFill>
              </a:rPr>
            </a:br>
            <a:r>
              <a:rPr dirty="0" lang="en-US" sz="2800">
                <a:latin charset="0" panose="020F0502020204030204" pitchFamily="34" typeface="Calibri"/>
                <a:cs charset="0" panose="020F0502020204030204" pitchFamily="34" typeface="Calibri"/>
              </a:rPr>
              <a:t>Makah Reservation, </a:t>
            </a:r>
            <a:r>
              <a:rPr dirty="0" err="1" lang="en-US" sz="2800">
                <a:latin charset="0" panose="020F0502020204030204" pitchFamily="34" typeface="Calibri"/>
                <a:cs charset="0" panose="020F0502020204030204" pitchFamily="34" typeface="Calibri"/>
              </a:rPr>
              <a:t>Neah</a:t>
            </a:r>
            <a:r>
              <a:rPr dirty="0" lang="en-US" sz="2800">
                <a:latin charset="0" panose="020F0502020204030204" pitchFamily="34" typeface="Calibri"/>
                <a:cs charset="0" panose="020F0502020204030204" pitchFamily="34" typeface="Calibri"/>
              </a:rPr>
              <a:t> Bay, WA</a:t>
            </a:r>
            <a:endParaRPr dirty="0" kern="1200" lang="en-US" sz="2800">
              <a:solidFill>
                <a:schemeClr val="tx1"/>
              </a:solidFill>
              <a:latin charset="0" panose="020F0502020204030204" pitchFamily="34" typeface="Calibri"/>
              <a:cs charset="0" panose="020F0502020204030204" pitchFamily="34" typeface="Calibri"/>
            </a:endParaRPr>
          </a:p>
        </p:txBody>
      </p:sp>
      <p:pic>
        <p:nvPicPr>
          <p:cNvPr descr="A stone building that has a bench in front of a house&#10;&#10;Description automatically generated" id="6" name="Picture Placeholder 5">
            <a:extLst>
              <a:ext uri="{FF2B5EF4-FFF2-40B4-BE49-F238E27FC236}">
                <a16:creationId xmlns:a16="http://schemas.microsoft.com/office/drawing/2014/main" id="{3E03AFA1-D3A2-3B43-BF37-038035F9F640}"/>
              </a:ext>
            </a:extLst>
          </p:cNvPr>
          <p:cNvPicPr>
            <a:picLocks noChangeAspect="1" noGrp="1"/>
          </p:cNvPicPr>
          <p:nvPr>
            <p:ph idx="2" type="pic"/>
          </p:nvPr>
        </p:nvPicPr>
        <p:blipFill rotWithShape="1">
          <a:blip r:embed="rId3"/>
          <a:srcRect b="2" l="71" r="53"/>
          <a:stretch/>
        </p:blipFill>
        <p:spPr>
          <a:xfrm>
            <a:off x="8186928" y="10"/>
            <a:ext cx="4005072" cy="4224518"/>
          </a:xfrm>
          <a:prstGeom prst="rect">
            <a:avLst/>
          </a:prstGeom>
        </p:spPr>
      </p:pic>
      <p:sp>
        <p:nvSpPr>
          <p:cNvPr id="4" name="Text Placeholder 3">
            <a:extLst>
              <a:ext uri="{FF2B5EF4-FFF2-40B4-BE49-F238E27FC236}">
                <a16:creationId xmlns:a16="http://schemas.microsoft.com/office/drawing/2014/main" id="{353D7EAD-914A-D040-AE9F-DC56992C8277}"/>
              </a:ext>
            </a:extLst>
          </p:cNvPr>
          <p:cNvSpPr>
            <a:spLocks noGrp="1"/>
          </p:cNvSpPr>
          <p:nvPr>
            <p:ph idx="1" type="body"/>
          </p:nvPr>
        </p:nvSpPr>
        <p:spPr>
          <a:xfrm>
            <a:off x="5178055" y="4342258"/>
            <a:ext cx="6570922" cy="2611428"/>
          </a:xfrm>
        </p:spPr>
        <p:txBody>
          <a:bodyPr bIns="45720" lIns="91440" rIns="91440" rtlCol="0" tIns="45720" vert="horz">
            <a:noAutofit/>
          </a:bodyPr>
          <a:lstStyle/>
          <a:p>
            <a:pPr>
              <a:buFont charset="0" panose="020B0604020202020204" pitchFamily="34" typeface="Arial"/>
              <a:buChar char="•"/>
            </a:pPr>
            <a:r>
              <a:rPr dirty="0" kern="1200" lang="en-US" sz="2200">
                <a:solidFill>
                  <a:schemeClr val="tx1"/>
                </a:solidFill>
              </a:rPr>
              <a:t>Safe and secure Front Door Entrance</a:t>
            </a:r>
          </a:p>
          <a:p>
            <a:pPr>
              <a:buFont charset="0" panose="020B0604020202020204" pitchFamily="34" typeface="Arial"/>
              <a:buChar char="•"/>
            </a:pPr>
            <a:r>
              <a:rPr dirty="0" kern="1200" lang="en-US" sz="2200">
                <a:solidFill>
                  <a:schemeClr val="tx1"/>
                </a:solidFill>
              </a:rPr>
              <a:t>Lobby with open space for sitting, standing by fire, offices</a:t>
            </a:r>
          </a:p>
          <a:p>
            <a:pPr>
              <a:buFont charset="0" panose="020B0604020202020204" pitchFamily="34" typeface="Arial"/>
              <a:buChar char="•"/>
            </a:pPr>
            <a:r>
              <a:rPr dirty="0" kern="1200" lang="en-US" sz="2200">
                <a:solidFill>
                  <a:schemeClr val="tx1"/>
                </a:solidFill>
              </a:rPr>
              <a:t>Trauma-Informed, secure courtyard</a:t>
            </a:r>
          </a:p>
          <a:p>
            <a:pPr>
              <a:buFont charset="0" panose="020B0604020202020204" pitchFamily="34" typeface="Arial"/>
              <a:buChar char="•"/>
            </a:pPr>
            <a:r>
              <a:rPr dirty="0" kern="1200" lang="en-US" sz="2200">
                <a:solidFill>
                  <a:schemeClr val="tx1"/>
                </a:solidFill>
              </a:rPr>
              <a:t>Entrance into individual apartments from Courtyard, Balconies</a:t>
            </a:r>
          </a:p>
        </p:txBody>
      </p:sp>
      <p:pic>
        <p:nvPicPr>
          <p:cNvPr descr="A large brick building&#10;&#10;Description automatically generated" id="8" name="Picture 7">
            <a:extLst>
              <a:ext uri="{FF2B5EF4-FFF2-40B4-BE49-F238E27FC236}">
                <a16:creationId xmlns:a16="http://schemas.microsoft.com/office/drawing/2014/main" id="{0C856D44-F788-3848-B9B4-C2FA6BA9235E}"/>
              </a:ext>
            </a:extLst>
          </p:cNvPr>
          <p:cNvPicPr>
            <a:picLocks noChangeAspect="1"/>
          </p:cNvPicPr>
          <p:nvPr/>
        </p:nvPicPr>
        <p:blipFill rotWithShape="1">
          <a:blip r:embed="rId4"/>
          <a:srcRect b="196" r="-1" t="192"/>
          <a:stretch/>
        </p:blipFill>
        <p:spPr>
          <a:xfrm>
            <a:off x="1" y="10"/>
            <a:ext cx="4003040" cy="4226709"/>
          </a:xfrm>
          <a:prstGeom prst="rect">
            <a:avLst/>
          </a:prstGeom>
        </p:spPr>
      </p:pic>
      <p:pic>
        <p:nvPicPr>
          <p:cNvPr descr="A group of people standing in a room&#10;&#10;Description automatically generated" id="10" name="Picture 9">
            <a:extLst>
              <a:ext uri="{FF2B5EF4-FFF2-40B4-BE49-F238E27FC236}">
                <a16:creationId xmlns:a16="http://schemas.microsoft.com/office/drawing/2014/main" id="{1571ACB9-5CB4-8D45-9050-607ED4E82588}"/>
              </a:ext>
            </a:extLst>
          </p:cNvPr>
          <p:cNvPicPr>
            <a:picLocks noChangeAspect="1"/>
          </p:cNvPicPr>
          <p:nvPr/>
        </p:nvPicPr>
        <p:blipFill rotWithShape="1">
          <a:blip r:embed="rId5"/>
          <a:srcRect b="2" l="107" r="68"/>
          <a:stretch/>
        </p:blipFill>
        <p:spPr>
          <a:xfrm>
            <a:off x="4093465" y="10"/>
            <a:ext cx="4003040" cy="4224518"/>
          </a:xfrm>
          <a:prstGeom prst="rect">
            <a:avLst/>
          </a:prstGeom>
        </p:spPr>
      </p:pic>
    </p:spTree>
    <p:extLst>
      <p:ext uri="{BB962C8B-B14F-4D97-AF65-F5344CB8AC3E}">
        <p14:creationId xmlns:p14="http://schemas.microsoft.com/office/powerpoint/2010/main" val="4058739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4" name="Picture 3">
            <a:extLst>
              <a:ext uri="{FF2B5EF4-FFF2-40B4-BE49-F238E27FC236}">
                <a16:creationId xmlns:a16="http://schemas.microsoft.com/office/drawing/2014/main" id="{1E364183-1CBD-11EE-27DD-1AC74C0F646F}"/>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8366D792-5C17-7E20-FAED-1DB109B79553}"/>
              </a:ext>
            </a:extLst>
          </p:cNvPr>
          <p:cNvSpPr/>
          <p:nvPr/>
        </p:nvSpPr>
        <p:spPr>
          <a:xfrm>
            <a:off x="5734373" y="196017"/>
            <a:ext cx="5619427" cy="5980946"/>
          </a:xfrm>
          <a:prstGeom prst="rect">
            <a:avLst/>
          </a:prstGeom>
          <a:solidFill>
            <a:srgbClr val="E8EEF1">
              <a:alpha val="85000"/>
            </a:srgb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Rectangle 1">
            <a:extLst>
              <a:ext uri="{FF2B5EF4-FFF2-40B4-BE49-F238E27FC236}">
                <a16:creationId xmlns:a16="http://schemas.microsoft.com/office/drawing/2014/main" id="{0FD57423-E072-4F45-B48F-32B5F28225BB}"/>
              </a:ext>
            </a:extLst>
          </p:cNvPr>
          <p:cNvSpPr/>
          <p:nvPr/>
        </p:nvSpPr>
        <p:spPr>
          <a:xfrm>
            <a:off x="6116769" y="583949"/>
            <a:ext cx="4854633" cy="5139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u="none" strike="noStrike" kern="0" cap="none" spc="0" normalizeH="0" baseline="0" noProof="0" dirty="0">
                <a:ln>
                  <a:noFill/>
                </a:ln>
                <a:solidFill>
                  <a:schemeClr val="accent1"/>
                </a:solidFill>
                <a:effectLst/>
                <a:uLnTx/>
                <a:uFillTx/>
                <a:latin typeface="Didot" panose="02000503000000020003" pitchFamily="2" charset="-79"/>
                <a:cs typeface="Didot" panose="02000503000000020003" pitchFamily="2" charset="-79"/>
                <a:sym typeface="Arial"/>
              </a:rPr>
              <a:t>Sail River Longhouse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serves formerly homeless Makah Tribal members and their families, many of whom have disabilities and who would not be able to maintain housing without the services provided.</a:t>
            </a:r>
          </a:p>
        </p:txBody>
      </p:sp>
      <p:pic>
        <p:nvPicPr>
          <p:cNvPr id="8" name="Google Shape;83;p1" descr="A picture containing food, drawing&#10;&#10;Description automatically generated">
            <a:extLst>
              <a:ext uri="{FF2B5EF4-FFF2-40B4-BE49-F238E27FC236}">
                <a16:creationId xmlns:a16="http://schemas.microsoft.com/office/drawing/2014/main" id="{B144BB50-F561-324C-C310-928DC27DE13F}"/>
              </a:ext>
            </a:extLst>
          </p:cNvPr>
          <p:cNvPicPr preferRelativeResize="0"/>
          <p:nvPr/>
        </p:nvPicPr>
        <p:blipFill rotWithShape="1">
          <a:blip r:embed="rId4">
            <a:alphaModFix/>
          </a:blip>
          <a:srcRect/>
          <a:stretch/>
        </p:blipFill>
        <p:spPr>
          <a:xfrm>
            <a:off x="10396831" y="6111750"/>
            <a:ext cx="1793760" cy="811463"/>
          </a:xfrm>
          <a:prstGeom prst="rect">
            <a:avLst/>
          </a:prstGeom>
          <a:noFill/>
          <a:ln>
            <a:noFill/>
          </a:ln>
        </p:spPr>
      </p:pic>
    </p:spTree>
    <p:extLst>
      <p:ext uri="{BB962C8B-B14F-4D97-AF65-F5344CB8AC3E}">
        <p14:creationId xmlns:p14="http://schemas.microsoft.com/office/powerpoint/2010/main" val="3058185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6" name="Google Shape;326;p35"/>
          <p:cNvPicPr preferRelativeResize="0"/>
          <p:nvPr/>
        </p:nvPicPr>
        <p:blipFill rotWithShape="1">
          <a:blip r:embed="rId3">
            <a:alphaModFix/>
          </a:blip>
          <a:srcRect/>
          <a:stretch/>
        </p:blipFill>
        <p:spPr>
          <a:xfrm>
            <a:off x="-560416" y="1"/>
            <a:ext cx="11000634" cy="6858000"/>
          </a:xfrm>
          <a:prstGeom prst="rect">
            <a:avLst/>
          </a:prstGeom>
          <a:noFill/>
          <a:ln>
            <a:noFill/>
          </a:ln>
        </p:spPr>
      </p:pic>
    </p:spTree>
    <p:extLst>
      <p:ext uri="{BB962C8B-B14F-4D97-AF65-F5344CB8AC3E}">
        <p14:creationId xmlns:p14="http://schemas.microsoft.com/office/powerpoint/2010/main" val="584617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05A8-3825-7101-8DA5-0B38C916424D}"/>
              </a:ext>
            </a:extLst>
          </p:cNvPr>
          <p:cNvSpPr>
            <a:spLocks noGrp="1"/>
          </p:cNvSpPr>
          <p:nvPr>
            <p:ph type="title"/>
          </p:nvPr>
        </p:nvSpPr>
        <p:spPr>
          <a:xfrm>
            <a:off x="838199" y="365125"/>
            <a:ext cx="10467110" cy="1325563"/>
          </a:xfrm>
        </p:spPr>
        <p:txBody>
          <a:bodyPr>
            <a:normAutofit/>
          </a:bodyPr>
          <a:lstStyle/>
          <a:p>
            <a:r>
              <a:rPr lang="en-US" b="1" dirty="0">
                <a:solidFill>
                  <a:schemeClr val="accent1"/>
                </a:solidFill>
                <a:latin typeface="Didot" panose="02000503000000020003" pitchFamily="2" charset="-79"/>
                <a:cs typeface="Didot" panose="02000503000000020003" pitchFamily="2" charset="-79"/>
              </a:rPr>
              <a:t>Supportive Housing works</a:t>
            </a:r>
          </a:p>
        </p:txBody>
      </p:sp>
      <p:sp>
        <p:nvSpPr>
          <p:cNvPr id="5" name="Content Placeholder 4">
            <a:extLst>
              <a:ext uri="{FF2B5EF4-FFF2-40B4-BE49-F238E27FC236}">
                <a16:creationId xmlns:a16="http://schemas.microsoft.com/office/drawing/2014/main" id="{AB931EEE-DABA-EA7B-D92A-D6AA668DBDC8}"/>
              </a:ext>
            </a:extLst>
          </p:cNvPr>
          <p:cNvSpPr>
            <a:spLocks noGrp="1"/>
          </p:cNvSpPr>
          <p:nvPr>
            <p:ph sz="half" idx="1"/>
          </p:nvPr>
        </p:nvSpPr>
        <p:spPr>
          <a:xfrm>
            <a:off x="913774" y="1625870"/>
            <a:ext cx="4905136" cy="4664330"/>
          </a:xfrm>
        </p:spPr>
        <p:txBody>
          <a:bodyPr>
            <a:normAutofit fontScale="85000" lnSpcReduction="10000"/>
          </a:bodyPr>
          <a:lstStyle/>
          <a:p>
            <a:pPr>
              <a:buClr>
                <a:schemeClr val="accent3"/>
              </a:buClr>
              <a:buSzPct val="100000"/>
            </a:pPr>
            <a:r>
              <a:rPr lang="en-US" sz="2400" dirty="0"/>
              <a:t>It’s best practice</a:t>
            </a:r>
          </a:p>
          <a:p>
            <a:pPr>
              <a:buClr>
                <a:schemeClr val="accent3"/>
              </a:buClr>
              <a:buSzPct val="100000"/>
            </a:pPr>
            <a:r>
              <a:rPr lang="en-US" sz="2400" dirty="0"/>
              <a:t>On average, 85% of people remain in PSH for more than one year</a:t>
            </a:r>
          </a:p>
          <a:p>
            <a:pPr>
              <a:buClr>
                <a:schemeClr val="accent3"/>
              </a:buClr>
              <a:buSzPct val="100000"/>
            </a:pPr>
            <a:r>
              <a:rPr lang="en-US" sz="2400" dirty="0"/>
              <a:t>Emergency room and hospital visits decrease by between 62-81%</a:t>
            </a:r>
          </a:p>
          <a:p>
            <a:pPr>
              <a:buClr>
                <a:schemeClr val="accent3"/>
              </a:buClr>
              <a:buSzPct val="100000"/>
            </a:pPr>
            <a:r>
              <a:rPr lang="en-US" sz="2400" dirty="0"/>
              <a:t>Tenants use county medics 72% less than they would if they were unhoused</a:t>
            </a:r>
          </a:p>
          <a:p>
            <a:pPr>
              <a:buClr>
                <a:schemeClr val="accent3"/>
              </a:buClr>
              <a:buSzPct val="100000"/>
            </a:pPr>
            <a:r>
              <a:rPr lang="en-US" sz="2400" dirty="0"/>
              <a:t>Total hospital billing decrease by $2.4 million—that’s a 70 percent reduction</a:t>
            </a:r>
          </a:p>
          <a:p>
            <a:pPr>
              <a:buClr>
                <a:schemeClr val="accent3"/>
              </a:buClr>
              <a:buSzPct val="100000"/>
            </a:pPr>
            <a:r>
              <a:rPr lang="en-US" sz="2400" dirty="0"/>
              <a:t>Tenants are more likely to see improved health and overall wellness, improved self-confidence, healing, re-connection to family and culture, and in some cases, increased income.</a:t>
            </a:r>
          </a:p>
        </p:txBody>
      </p:sp>
      <p:pic>
        <p:nvPicPr>
          <p:cNvPr id="3" name="Picture 2" descr="A person and person standing in the snow&#10;&#10;Description automatically generated with medium confidence">
            <a:extLst>
              <a:ext uri="{FF2B5EF4-FFF2-40B4-BE49-F238E27FC236}">
                <a16:creationId xmlns:a16="http://schemas.microsoft.com/office/drawing/2014/main" id="{F223839A-A63D-2442-2B27-5195500F2495}"/>
              </a:ext>
            </a:extLst>
          </p:cNvPr>
          <p:cNvPicPr>
            <a:picLocks noChangeAspect="1"/>
          </p:cNvPicPr>
          <p:nvPr/>
        </p:nvPicPr>
        <p:blipFill>
          <a:blip r:embed="rId2"/>
          <a:stretch>
            <a:fillRect/>
          </a:stretch>
        </p:blipFill>
        <p:spPr>
          <a:xfrm>
            <a:off x="5937894" y="1625869"/>
            <a:ext cx="6254106" cy="4165332"/>
          </a:xfrm>
          <a:prstGeom prst="rect">
            <a:avLst/>
          </a:prstGeom>
        </p:spPr>
      </p:pic>
      <p:sp>
        <p:nvSpPr>
          <p:cNvPr id="7" name="TextBox 6">
            <a:extLst>
              <a:ext uri="{FF2B5EF4-FFF2-40B4-BE49-F238E27FC236}">
                <a16:creationId xmlns:a16="http://schemas.microsoft.com/office/drawing/2014/main" id="{15D05E6F-3EB0-65B1-A36C-A9FF1A066B2F}"/>
              </a:ext>
            </a:extLst>
          </p:cNvPr>
          <p:cNvSpPr txBox="1"/>
          <p:nvPr/>
        </p:nvSpPr>
        <p:spPr>
          <a:xfrm>
            <a:off x="10369531" y="5483424"/>
            <a:ext cx="1817391"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47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with medium confidence">
            <a:extLst>
              <a:ext uri="{FF2B5EF4-FFF2-40B4-BE49-F238E27FC236}">
                <a16:creationId xmlns:a16="http://schemas.microsoft.com/office/drawing/2014/main" id="{893CA773-2986-E2CF-177F-2939B0F72229}"/>
              </a:ext>
            </a:extLst>
          </p:cNvPr>
          <p:cNvPicPr>
            <a:picLocks noChangeAspect="1"/>
          </p:cNvPicPr>
          <p:nvPr/>
        </p:nvPicPr>
        <p:blipFill>
          <a:blip r:embed="rId3"/>
          <a:stretch>
            <a:fillRect/>
          </a:stretch>
        </p:blipFill>
        <p:spPr>
          <a:xfrm>
            <a:off x="6672230" y="1765300"/>
            <a:ext cx="5545170" cy="3693169"/>
          </a:xfrm>
          <a:prstGeom prst="rect">
            <a:avLst/>
          </a:prstGeom>
        </p:spPr>
      </p:pic>
      <p:sp>
        <p:nvSpPr>
          <p:cNvPr id="4" name="TextBox 3">
            <a:extLst>
              <a:ext uri="{FF2B5EF4-FFF2-40B4-BE49-F238E27FC236}">
                <a16:creationId xmlns:a16="http://schemas.microsoft.com/office/drawing/2014/main" id="{E4A2B0A7-4004-51C6-5318-955620C33623}"/>
              </a:ext>
            </a:extLst>
          </p:cNvPr>
          <p:cNvSpPr txBox="1"/>
          <p:nvPr/>
        </p:nvSpPr>
        <p:spPr>
          <a:xfrm>
            <a:off x="10355971" y="5150692"/>
            <a:ext cx="1853154"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2D00682B-0F92-1223-EEBE-D8A626965C62}"/>
              </a:ext>
            </a:extLst>
          </p:cNvPr>
          <p:cNvSpPr>
            <a:spLocks noGrp="1"/>
          </p:cNvSpPr>
          <p:nvPr>
            <p:ph type="title"/>
          </p:nvPr>
        </p:nvSpPr>
        <p:spPr>
          <a:xfrm>
            <a:off x="838199" y="365125"/>
            <a:ext cx="10645240" cy="1325563"/>
          </a:xfrm>
        </p:spPr>
        <p:txBody>
          <a:bodyPr>
            <a:normAutofit/>
          </a:bodyPr>
          <a:lstStyle/>
          <a:p>
            <a:r>
              <a:rPr lang="en-US" sz="3600" b="1" dirty="0">
                <a:latin typeface="Didot" panose="02000503000000020003" pitchFamily="2" charset="-79"/>
                <a:cs typeface="Didot" panose="02000503000000020003" pitchFamily="2" charset="-79"/>
              </a:rPr>
              <a:t>Services in Supportive Housing</a:t>
            </a:r>
          </a:p>
        </p:txBody>
      </p:sp>
      <p:sp>
        <p:nvSpPr>
          <p:cNvPr id="7" name="Content Placeholder 2">
            <a:extLst>
              <a:ext uri="{FF2B5EF4-FFF2-40B4-BE49-F238E27FC236}">
                <a16:creationId xmlns:a16="http://schemas.microsoft.com/office/drawing/2014/main" id="{64AA4D15-AECC-4EB7-8246-A9CE6CF7381A}"/>
              </a:ext>
            </a:extLst>
          </p:cNvPr>
          <p:cNvSpPr txBox="1">
            <a:spLocks/>
          </p:cNvSpPr>
          <p:nvPr/>
        </p:nvSpPr>
        <p:spPr>
          <a:xfrm>
            <a:off x="838200" y="2019588"/>
            <a:ext cx="5181600" cy="332506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eaLnBrk="1" hangingPunct="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eaLnBrk="1" hangingPunct="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Services are flexible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Services should range from clinical services to community building and socialization to basic life skills</a:t>
            </a:r>
          </a:p>
        </p:txBody>
      </p:sp>
    </p:spTree>
    <p:extLst>
      <p:ext uri="{BB962C8B-B14F-4D97-AF65-F5344CB8AC3E}">
        <p14:creationId xmlns:p14="http://schemas.microsoft.com/office/powerpoint/2010/main" val="2503565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ctrTitle"/>
          </p:nvPr>
        </p:nvSpPr>
        <p:spPr>
          <a:xfrm>
            <a:off x="1524000" y="497305"/>
            <a:ext cx="9144000" cy="12833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Arial"/>
              <a:buNone/>
            </a:pPr>
            <a:r>
              <a:rPr lang="en-US" b="1" dirty="0">
                <a:solidFill>
                  <a:schemeClr val="accent1"/>
                </a:solidFill>
                <a:latin typeface="Didot" panose="02000503000000020003" pitchFamily="2" charset="-79"/>
                <a:cs typeface="Didot" panose="02000503000000020003" pitchFamily="2" charset="-79"/>
              </a:rPr>
              <a:t>Contact Information</a:t>
            </a:r>
            <a:endParaRPr b="1" dirty="0">
              <a:latin typeface="Didot" panose="02000503000000020003" pitchFamily="2" charset="-79"/>
              <a:cs typeface="Didot" panose="02000503000000020003" pitchFamily="2" charset="-79"/>
            </a:endParaRPr>
          </a:p>
        </p:txBody>
      </p:sp>
      <p:sp>
        <p:nvSpPr>
          <p:cNvPr id="388" name="Google Shape;388;p44"/>
          <p:cNvSpPr txBox="1"/>
          <p:nvPr/>
        </p:nvSpPr>
        <p:spPr>
          <a:xfrm>
            <a:off x="838200" y="2229853"/>
            <a:ext cx="10515600" cy="394711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20"/>
              <a:buFont typeface="Arial"/>
              <a:buNone/>
            </a:pPr>
            <a:r>
              <a:rPr lang="en-US" sz="2220" dirty="0">
                <a:solidFill>
                  <a:schemeClr val="dk1"/>
                </a:solidFill>
                <a:latin typeface="Calibri" panose="020F0502020204030204" pitchFamily="34" charset="0"/>
                <a:cs typeface="Calibri" panose="020F0502020204030204" pitchFamily="34" charset="0"/>
                <a:sym typeface="Arial"/>
              </a:rPr>
              <a:t>Zoe LeBeau, CEO</a:t>
            </a:r>
            <a:endParaRPr dirty="0">
              <a:latin typeface="Calibri" panose="020F0502020204030204" pitchFamily="34" charset="0"/>
              <a:cs typeface="Calibri" panose="020F0502020204030204" pitchFamily="34" charset="0"/>
            </a:endParaRPr>
          </a:p>
          <a:p>
            <a:pPr marL="0" marR="0" lvl="0" indent="0" algn="ctr" rtl="0">
              <a:lnSpc>
                <a:spcPct val="80000"/>
              </a:lnSpc>
              <a:spcBef>
                <a:spcPts val="1000"/>
              </a:spcBef>
              <a:spcAft>
                <a:spcPts val="0"/>
              </a:spcAft>
              <a:buClr>
                <a:schemeClr val="dk1"/>
              </a:buClr>
              <a:buSzPts val="2220"/>
              <a:buFont typeface="Arial"/>
              <a:buNone/>
            </a:pPr>
            <a:r>
              <a:rPr lang="en-US" sz="2220" dirty="0" err="1">
                <a:solidFill>
                  <a:schemeClr val="dk1"/>
                </a:solidFill>
                <a:latin typeface="Calibri" panose="020F0502020204030204" pitchFamily="34" charset="0"/>
                <a:cs typeface="Calibri" panose="020F0502020204030204" pitchFamily="34" charset="0"/>
                <a:sym typeface="Arial"/>
              </a:rPr>
              <a:t>BeauxSimone</a:t>
            </a:r>
            <a:r>
              <a:rPr lang="en-US" sz="2220" dirty="0">
                <a:solidFill>
                  <a:schemeClr val="dk1"/>
                </a:solidFill>
                <a:latin typeface="Calibri" panose="020F0502020204030204" pitchFamily="34" charset="0"/>
                <a:cs typeface="Calibri" panose="020F0502020204030204" pitchFamily="34" charset="0"/>
                <a:sym typeface="Arial"/>
              </a:rPr>
              <a:t> Consulting</a:t>
            </a:r>
            <a:endParaRPr dirty="0">
              <a:latin typeface="Calibri" panose="020F0502020204030204" pitchFamily="34" charset="0"/>
              <a:cs typeface="Calibri" panose="020F0502020204030204" pitchFamily="34" charset="0"/>
            </a:endParaRPr>
          </a:p>
          <a:p>
            <a:pPr marL="0" marR="0" lvl="0" indent="0" algn="ctr" rtl="0">
              <a:lnSpc>
                <a:spcPct val="80000"/>
              </a:lnSpc>
              <a:spcBef>
                <a:spcPts val="1000"/>
              </a:spcBef>
              <a:spcAft>
                <a:spcPts val="0"/>
              </a:spcAft>
              <a:buClr>
                <a:schemeClr val="dk1"/>
              </a:buClr>
              <a:buSzPts val="2220"/>
              <a:buFont typeface="Arial"/>
              <a:buNone/>
            </a:pPr>
            <a:r>
              <a:rPr lang="en-US" sz="2220" u="sng" dirty="0">
                <a:solidFill>
                  <a:schemeClr val="dk1"/>
                </a:solidFill>
                <a:latin typeface="Calibri" panose="020F0502020204030204" pitchFamily="34" charset="0"/>
                <a:cs typeface="Calibri" panose="020F0502020204030204" pitchFamily="34" charset="0"/>
                <a:sym typeface="Arial"/>
                <a:hlinkClick r:id="rId3"/>
              </a:rPr>
              <a:t>zoe@beauxsimone.com</a:t>
            </a:r>
            <a:endParaRPr sz="2220" dirty="0">
              <a:solidFill>
                <a:schemeClr val="dk1"/>
              </a:solidFill>
              <a:latin typeface="Calibri" panose="020F0502020204030204" pitchFamily="34" charset="0"/>
              <a:cs typeface="Calibri" panose="020F0502020204030204" pitchFamily="34" charset="0"/>
              <a:sym typeface="Arial"/>
            </a:endParaRPr>
          </a:p>
          <a:p>
            <a:pPr marL="0" marR="0" lvl="0" indent="0" algn="ctr" rtl="0">
              <a:lnSpc>
                <a:spcPct val="80000"/>
              </a:lnSpc>
              <a:spcBef>
                <a:spcPts val="1000"/>
              </a:spcBef>
              <a:spcAft>
                <a:spcPts val="0"/>
              </a:spcAft>
              <a:buClr>
                <a:schemeClr val="dk1"/>
              </a:buClr>
              <a:buSzPts val="2220"/>
              <a:buFont typeface="Arial"/>
              <a:buNone/>
            </a:pPr>
            <a:r>
              <a:rPr lang="en-US" sz="2220" dirty="0">
                <a:solidFill>
                  <a:schemeClr val="dk1"/>
                </a:solidFill>
                <a:latin typeface="Calibri" panose="020F0502020204030204" pitchFamily="34" charset="0"/>
                <a:cs typeface="Calibri" panose="020F0502020204030204" pitchFamily="34" charset="0"/>
                <a:sym typeface="Arial"/>
              </a:rPr>
              <a:t>218.491.4018</a:t>
            </a:r>
            <a:endParaRPr dirty="0">
              <a:latin typeface="Calibri" panose="020F0502020204030204" pitchFamily="34" charset="0"/>
              <a:cs typeface="Calibri" panose="020F0502020204030204" pitchFamily="34" charset="0"/>
            </a:endParaRPr>
          </a:p>
          <a:p>
            <a:pPr marL="0" marR="0" lvl="0" indent="0" algn="ctr" rtl="0">
              <a:lnSpc>
                <a:spcPct val="80000"/>
              </a:lnSpc>
              <a:spcBef>
                <a:spcPts val="1000"/>
              </a:spcBef>
              <a:spcAft>
                <a:spcPts val="0"/>
              </a:spcAft>
              <a:buClr>
                <a:schemeClr val="dk1"/>
              </a:buClr>
              <a:buSzPts val="2220"/>
              <a:buFont typeface="Arial"/>
              <a:buNone/>
            </a:pPr>
            <a:endParaRPr sz="2220" dirty="0">
              <a:solidFill>
                <a:schemeClr val="dk1"/>
              </a:solidFill>
              <a:latin typeface="Calibri" panose="020F0502020204030204" pitchFamily="34" charset="0"/>
              <a:cs typeface="Calibri" panose="020F0502020204030204" pitchFamily="34" charset="0"/>
              <a:sym typeface="Arial"/>
            </a:endParaRPr>
          </a:p>
          <a:p>
            <a:pPr marL="0" marR="0" lvl="0" indent="0" algn="ctr" rtl="0">
              <a:lnSpc>
                <a:spcPct val="80000"/>
              </a:lnSpc>
              <a:spcBef>
                <a:spcPts val="1000"/>
              </a:spcBef>
              <a:spcAft>
                <a:spcPts val="0"/>
              </a:spcAft>
              <a:buClr>
                <a:schemeClr val="dk1"/>
              </a:buClr>
              <a:buSzPts val="2220"/>
              <a:buFont typeface="Arial"/>
              <a:buNone/>
            </a:pPr>
            <a:endParaRPr sz="2220" dirty="0">
              <a:solidFill>
                <a:schemeClr val="dk1"/>
              </a:solidFill>
              <a:latin typeface="Calibri" panose="020F0502020204030204" pitchFamily="34" charset="0"/>
              <a:cs typeface="Calibri" panose="020F0502020204030204" pitchFamily="34" charset="0"/>
              <a:sym typeface="Arial"/>
            </a:endParaRPr>
          </a:p>
          <a:p>
            <a:pPr marL="0" marR="0" lvl="0" indent="0" algn="ctr" rtl="0">
              <a:lnSpc>
                <a:spcPct val="80000"/>
              </a:lnSpc>
              <a:spcBef>
                <a:spcPts val="1000"/>
              </a:spcBef>
              <a:spcAft>
                <a:spcPts val="0"/>
              </a:spcAft>
              <a:buClr>
                <a:schemeClr val="dk1"/>
              </a:buClr>
              <a:buSzPts val="2220"/>
              <a:buFont typeface="Arial"/>
              <a:buNone/>
            </a:pPr>
            <a:r>
              <a:rPr lang="en-US" sz="2220" dirty="0">
                <a:solidFill>
                  <a:schemeClr val="dk1"/>
                </a:solidFill>
                <a:latin typeface="Calibri" panose="020F0502020204030204" pitchFamily="34" charset="0"/>
                <a:cs typeface="Calibri" panose="020F0502020204030204" pitchFamily="34" charset="0"/>
                <a:sym typeface="Arial"/>
              </a:rPr>
              <a:t>Katie Symons, CFO</a:t>
            </a:r>
            <a:endParaRPr dirty="0">
              <a:latin typeface="Calibri" panose="020F0502020204030204" pitchFamily="34" charset="0"/>
              <a:cs typeface="Calibri" panose="020F0502020204030204" pitchFamily="34" charset="0"/>
            </a:endParaRPr>
          </a:p>
          <a:p>
            <a:pPr marL="0" marR="0" lvl="0" indent="0" algn="ctr" rtl="0">
              <a:lnSpc>
                <a:spcPct val="80000"/>
              </a:lnSpc>
              <a:spcBef>
                <a:spcPts val="1000"/>
              </a:spcBef>
              <a:spcAft>
                <a:spcPts val="0"/>
              </a:spcAft>
              <a:buClr>
                <a:schemeClr val="dk1"/>
              </a:buClr>
              <a:buSzPts val="2220"/>
              <a:buFont typeface="Arial"/>
              <a:buNone/>
            </a:pPr>
            <a:r>
              <a:rPr lang="en-US" sz="2220" dirty="0" err="1">
                <a:solidFill>
                  <a:schemeClr val="dk1"/>
                </a:solidFill>
                <a:latin typeface="Calibri" panose="020F0502020204030204" pitchFamily="34" charset="0"/>
                <a:cs typeface="Calibri" panose="020F0502020204030204" pitchFamily="34" charset="0"/>
                <a:sym typeface="Arial"/>
              </a:rPr>
              <a:t>BeauxSimone</a:t>
            </a:r>
            <a:r>
              <a:rPr lang="en-US" sz="2220" dirty="0">
                <a:solidFill>
                  <a:schemeClr val="dk1"/>
                </a:solidFill>
                <a:latin typeface="Calibri" panose="020F0502020204030204" pitchFamily="34" charset="0"/>
                <a:cs typeface="Calibri" panose="020F0502020204030204" pitchFamily="34" charset="0"/>
                <a:sym typeface="Arial"/>
              </a:rPr>
              <a:t> Consulting</a:t>
            </a:r>
          </a:p>
          <a:p>
            <a:pPr marL="0" marR="0" lvl="0" indent="0" algn="ctr" rtl="0">
              <a:lnSpc>
                <a:spcPct val="80000"/>
              </a:lnSpc>
              <a:spcBef>
                <a:spcPts val="1000"/>
              </a:spcBef>
              <a:spcAft>
                <a:spcPts val="0"/>
              </a:spcAft>
              <a:buClr>
                <a:schemeClr val="dk1"/>
              </a:buClr>
              <a:buSzPts val="2220"/>
              <a:buFont typeface="Arial"/>
              <a:buNone/>
            </a:pPr>
            <a:r>
              <a:rPr lang="en-US" sz="2220" dirty="0" err="1">
                <a:solidFill>
                  <a:schemeClr val="dk1"/>
                </a:solidFill>
                <a:latin typeface="Calibri" panose="020F0502020204030204" pitchFamily="34" charset="0"/>
                <a:cs typeface="Calibri" panose="020F0502020204030204" pitchFamily="34" charset="0"/>
              </a:rPr>
              <a:t>katie@beauxsimone.com</a:t>
            </a:r>
            <a:endParaRPr lang="en-US" sz="2220" dirty="0">
              <a:solidFill>
                <a:schemeClr val="dk1"/>
              </a:solidFill>
              <a:latin typeface="Calibri" panose="020F0502020204030204" pitchFamily="34" charset="0"/>
              <a:cs typeface="Calibri" panose="020F0502020204030204" pitchFamily="34" charset="0"/>
            </a:endParaRPr>
          </a:p>
          <a:p>
            <a:pPr marL="0" marR="0" lvl="0" indent="0" algn="ctr" rtl="0">
              <a:lnSpc>
                <a:spcPct val="80000"/>
              </a:lnSpc>
              <a:spcBef>
                <a:spcPts val="1000"/>
              </a:spcBef>
              <a:spcAft>
                <a:spcPts val="0"/>
              </a:spcAft>
              <a:buClr>
                <a:schemeClr val="dk1"/>
              </a:buClr>
              <a:buSzPts val="2220"/>
              <a:buFont typeface="Arial"/>
              <a:buNone/>
            </a:pPr>
            <a:r>
              <a:rPr lang="en-US" sz="2220" dirty="0">
                <a:solidFill>
                  <a:schemeClr val="dk1"/>
                </a:solidFill>
                <a:latin typeface="Calibri" panose="020F0502020204030204" pitchFamily="34" charset="0"/>
                <a:cs typeface="Calibri" panose="020F0502020204030204" pitchFamily="34" charset="0"/>
              </a:rPr>
              <a:t>303.883.4326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B913-59A1-2C27-AB33-51F6A2681B4A}"/>
              </a:ext>
            </a:extLst>
          </p:cNvPr>
          <p:cNvSpPr>
            <a:spLocks noGrp="1"/>
          </p:cNvSpPr>
          <p:nvPr>
            <p:ph type="title"/>
          </p:nvPr>
        </p:nvSpPr>
        <p:spPr>
          <a:xfrm>
            <a:off x="838199" y="365125"/>
            <a:ext cx="10573988" cy="1325563"/>
          </a:xfrm>
        </p:spPr>
        <p:txBody>
          <a:bodyPr>
            <a:normAutofit/>
          </a:bodyPr>
          <a:lstStyle/>
          <a:p>
            <a:r>
              <a:rPr lang="en-US" sz="3600" b="1" dirty="0">
                <a:solidFill>
                  <a:schemeClr val="accent1"/>
                </a:solidFill>
                <a:latin typeface="Didot" panose="02000503000000020003" pitchFamily="2" charset="-79"/>
                <a:cs typeface="Didot" panose="02000503000000020003" pitchFamily="2" charset="-79"/>
              </a:rPr>
              <a:t>Supportive Housing is Permanent</a:t>
            </a:r>
          </a:p>
        </p:txBody>
      </p:sp>
      <p:sp>
        <p:nvSpPr>
          <p:cNvPr id="3" name="Content Placeholder 2">
            <a:extLst>
              <a:ext uri="{FF2B5EF4-FFF2-40B4-BE49-F238E27FC236}">
                <a16:creationId xmlns:a16="http://schemas.microsoft.com/office/drawing/2014/main" id="{8411D193-F0CA-053A-090B-C6AF7C973A40}"/>
              </a:ext>
            </a:extLst>
          </p:cNvPr>
          <p:cNvSpPr>
            <a:spLocks noGrp="1"/>
          </p:cNvSpPr>
          <p:nvPr>
            <p:ph sz="half" idx="1"/>
          </p:nvPr>
        </p:nvSpPr>
        <p:spPr>
          <a:xfrm>
            <a:off x="949181" y="1811872"/>
            <a:ext cx="5106027" cy="4100513"/>
          </a:xfrm>
        </p:spPr>
        <p:txBody>
          <a:bodyPr>
            <a:normAutofit fontScale="92500" lnSpcReduction="10000"/>
          </a:bodyPr>
          <a:lstStyle/>
          <a:p>
            <a:r>
              <a:rPr lang="en-US" sz="2400" dirty="0"/>
              <a:t>Allows for open-ended stay, not time-limited</a:t>
            </a:r>
          </a:p>
          <a:p>
            <a:endParaRPr lang="en-US" sz="2400" dirty="0"/>
          </a:p>
          <a:p>
            <a:r>
              <a:rPr lang="en-US" sz="2400" dirty="0"/>
              <a:t>Minimizes chances of repetitive displacement</a:t>
            </a:r>
          </a:p>
          <a:p>
            <a:endParaRPr lang="en-US" sz="2400" dirty="0"/>
          </a:p>
          <a:p>
            <a:r>
              <a:rPr lang="en-US" sz="2400" dirty="0"/>
              <a:t>Focuses on long-term housing stability</a:t>
            </a:r>
          </a:p>
          <a:p>
            <a:endParaRPr lang="en-US" sz="2400" dirty="0"/>
          </a:p>
          <a:p>
            <a:r>
              <a:rPr lang="en-US" sz="2400" dirty="0"/>
              <a:t>Provides long-term housing options that clients get to decide when they’re ready</a:t>
            </a:r>
          </a:p>
        </p:txBody>
      </p:sp>
      <p:pic>
        <p:nvPicPr>
          <p:cNvPr id="4" name="Picture 3" descr="A picture containing person, indoor&#10;&#10;Description automatically generated">
            <a:extLst>
              <a:ext uri="{FF2B5EF4-FFF2-40B4-BE49-F238E27FC236}">
                <a16:creationId xmlns:a16="http://schemas.microsoft.com/office/drawing/2014/main" id="{815482B2-4ECF-4E80-2570-E668AB02DA90}"/>
              </a:ext>
            </a:extLst>
          </p:cNvPr>
          <p:cNvPicPr>
            <a:picLocks noChangeAspect="1"/>
          </p:cNvPicPr>
          <p:nvPr/>
        </p:nvPicPr>
        <p:blipFill>
          <a:blip r:embed="rId2"/>
          <a:stretch>
            <a:fillRect/>
          </a:stretch>
        </p:blipFill>
        <p:spPr>
          <a:xfrm>
            <a:off x="6025597" y="1562647"/>
            <a:ext cx="6156783" cy="4100513"/>
          </a:xfrm>
          <a:prstGeom prst="rect">
            <a:avLst/>
          </a:prstGeom>
        </p:spPr>
      </p:pic>
      <p:sp>
        <p:nvSpPr>
          <p:cNvPr id="6" name="TextBox 5">
            <a:extLst>
              <a:ext uri="{FF2B5EF4-FFF2-40B4-BE49-F238E27FC236}">
                <a16:creationId xmlns:a16="http://schemas.microsoft.com/office/drawing/2014/main" id="{A41B0E28-2474-DC97-9D5F-75BC9B4BCFD4}"/>
              </a:ext>
            </a:extLst>
          </p:cNvPr>
          <p:cNvSpPr txBox="1"/>
          <p:nvPr/>
        </p:nvSpPr>
        <p:spPr>
          <a:xfrm>
            <a:off x="10474798" y="5355383"/>
            <a:ext cx="1707582"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34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9FAB-17CB-5A49-6FDA-13C6BDE53C48}"/>
              </a:ext>
            </a:extLst>
          </p:cNvPr>
          <p:cNvSpPr>
            <a:spLocks noGrp="1"/>
          </p:cNvSpPr>
          <p:nvPr>
            <p:ph type="title"/>
          </p:nvPr>
        </p:nvSpPr>
        <p:spPr>
          <a:xfrm>
            <a:off x="838200" y="365125"/>
            <a:ext cx="10550236" cy="1325563"/>
          </a:xfrm>
        </p:spPr>
        <p:txBody>
          <a:bodyPr>
            <a:normAutofit/>
          </a:bodyPr>
          <a:lstStyle/>
          <a:p>
            <a:r>
              <a:rPr lang="en-US" sz="3600" b="1" dirty="0">
                <a:solidFill>
                  <a:schemeClr val="accent1"/>
                </a:solidFill>
                <a:latin typeface="Didot" panose="02000503000000020003" pitchFamily="2" charset="-79"/>
                <a:cs typeface="Didot" panose="02000503000000020003" pitchFamily="2" charset="-79"/>
              </a:rPr>
              <a:t>Supportive Housing is Affordable</a:t>
            </a:r>
          </a:p>
        </p:txBody>
      </p:sp>
      <p:sp>
        <p:nvSpPr>
          <p:cNvPr id="3" name="Content Placeholder 2">
            <a:extLst>
              <a:ext uri="{FF2B5EF4-FFF2-40B4-BE49-F238E27FC236}">
                <a16:creationId xmlns:a16="http://schemas.microsoft.com/office/drawing/2014/main" id="{BC16AFD8-DD21-ECAE-47B8-007BE6FC9DC5}"/>
              </a:ext>
            </a:extLst>
          </p:cNvPr>
          <p:cNvSpPr>
            <a:spLocks noGrp="1"/>
          </p:cNvSpPr>
          <p:nvPr>
            <p:ph sz="half" idx="1"/>
          </p:nvPr>
        </p:nvSpPr>
        <p:spPr>
          <a:xfrm>
            <a:off x="918698" y="1751015"/>
            <a:ext cx="5106027" cy="4067409"/>
          </a:xfrm>
        </p:spPr>
        <p:txBody>
          <a:bodyPr>
            <a:normAutofit fontScale="92500"/>
          </a:bodyPr>
          <a:lstStyle/>
          <a:p>
            <a:r>
              <a:rPr lang="en-US" dirty="0"/>
              <a:t>Requires rent payments to be no more than 30 percent of income</a:t>
            </a:r>
          </a:p>
          <a:p>
            <a:endParaRPr lang="en-US" dirty="0"/>
          </a:p>
          <a:p>
            <a:r>
              <a:rPr lang="en-US" dirty="0"/>
              <a:t>Funded by an operating subsidy</a:t>
            </a:r>
          </a:p>
          <a:p>
            <a:endParaRPr lang="en-US" dirty="0"/>
          </a:p>
          <a:p>
            <a:r>
              <a:rPr lang="en-US" dirty="0"/>
              <a:t>Subsidies must be attached to the Supportive Housing Unit or a tenant</a:t>
            </a:r>
          </a:p>
        </p:txBody>
      </p:sp>
      <p:pic>
        <p:nvPicPr>
          <p:cNvPr id="5" name="Picture 4" descr="A picture containing indoor, person&#10;&#10;Description automatically generated">
            <a:extLst>
              <a:ext uri="{FF2B5EF4-FFF2-40B4-BE49-F238E27FC236}">
                <a16:creationId xmlns:a16="http://schemas.microsoft.com/office/drawing/2014/main" id="{13539743-EB86-B4E6-020E-AE7C5E56A9DD}"/>
              </a:ext>
            </a:extLst>
          </p:cNvPr>
          <p:cNvPicPr>
            <a:picLocks noChangeAspect="1"/>
          </p:cNvPicPr>
          <p:nvPr/>
        </p:nvPicPr>
        <p:blipFill>
          <a:blip r:embed="rId2"/>
          <a:stretch>
            <a:fillRect/>
          </a:stretch>
        </p:blipFill>
        <p:spPr>
          <a:xfrm>
            <a:off x="7355868" y="1751015"/>
            <a:ext cx="4836132" cy="4040186"/>
          </a:xfrm>
          <a:prstGeom prst="rect">
            <a:avLst/>
          </a:prstGeom>
        </p:spPr>
      </p:pic>
      <p:sp>
        <p:nvSpPr>
          <p:cNvPr id="6" name="TextBox 5">
            <a:extLst>
              <a:ext uri="{FF2B5EF4-FFF2-40B4-BE49-F238E27FC236}">
                <a16:creationId xmlns:a16="http://schemas.microsoft.com/office/drawing/2014/main" id="{FD2581A5-1AA1-0C68-A738-3B38ADE1B884}"/>
              </a:ext>
            </a:extLst>
          </p:cNvPr>
          <p:cNvSpPr txBox="1"/>
          <p:nvPr/>
        </p:nvSpPr>
        <p:spPr>
          <a:xfrm>
            <a:off x="10472543" y="5467345"/>
            <a:ext cx="1719457" cy="307777"/>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Photo by Ivy </a:t>
            </a:r>
            <a:r>
              <a:rPr lang="en-US" dirty="0" err="1">
                <a:solidFill>
                  <a:schemeClr val="bg1"/>
                </a:solidFill>
                <a:latin typeface="Calibri" panose="020F0502020204030204" pitchFamily="34" charset="0"/>
                <a:cs typeface="Calibri" panose="020F0502020204030204" pitchFamily="34" charset="0"/>
              </a:rPr>
              <a:t>Vainio</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2652763"/>
      </p:ext>
    </p:extLst>
  </p:cSld>
  <p:clrMapOvr>
    <a:masterClrMapping/>
  </p:clrMapOvr>
</p:sld>
</file>

<file path=ppt/theme/theme1.xml><?xml version="1.0" encoding="utf-8"?>
<a:theme xmlns:a="http://schemas.openxmlformats.org/drawingml/2006/main" name="Office Theme">
  <a:themeElements>
    <a:clrScheme name="BeauxSimone 1">
      <a:dk1>
        <a:srgbClr val="000000"/>
      </a:dk1>
      <a:lt1>
        <a:srgbClr val="FFFFFF"/>
      </a:lt1>
      <a:dk2>
        <a:srgbClr val="44546A"/>
      </a:dk2>
      <a:lt2>
        <a:srgbClr val="E7E6E6"/>
      </a:lt2>
      <a:accent1>
        <a:srgbClr val="7F4570"/>
      </a:accent1>
      <a:accent2>
        <a:srgbClr val="47337F"/>
      </a:accent2>
      <a:accent3>
        <a:srgbClr val="20516C"/>
      </a:accent3>
      <a:accent4>
        <a:srgbClr val="9F3B59"/>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ckleshoot_Training_May28" id="{BAC074EF-BD24-484C-8810-F7FFB51F9EB3}" vid="{078D805A-B2DB-CF47-93FD-A228A2D0126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3198</TotalTime>
  <Words>3126</Words>
  <Application>Microsoft Macintosh PowerPoint</Application>
  <PresentationFormat>Widescreen</PresentationFormat>
  <Paragraphs>542</Paragraphs>
  <Slides>70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Didot</vt:lpstr>
      <vt:lpstr>Arial</vt:lpstr>
      <vt:lpstr>Roboto Bold</vt:lpstr>
      <vt:lpstr>Trebuchet MS</vt:lpstr>
      <vt:lpstr>Century Gothic</vt:lpstr>
      <vt:lpstr>Calibri</vt:lpstr>
      <vt:lpstr>Roboto Light</vt:lpstr>
      <vt:lpstr>Wingdings</vt:lpstr>
      <vt:lpstr>Office Theme</vt:lpstr>
      <vt:lpstr>Supportive Housing An Overview</vt:lpstr>
      <vt:lpstr>PowerPoint Presentation</vt:lpstr>
      <vt:lpstr>PowerPoint Presentation</vt:lpstr>
      <vt:lpstr>Causes of Homelessness</vt:lpstr>
      <vt:lpstr>Solution to Ending Homelessness</vt:lpstr>
      <vt:lpstr>PowerPoint Presentation</vt:lpstr>
      <vt:lpstr>Services in Supportive Housing</vt:lpstr>
      <vt:lpstr>Supportive Housing is Permanent</vt:lpstr>
      <vt:lpstr>Supportive Housing is Affordable</vt:lpstr>
      <vt:lpstr>Supportive Housing is Independent Living</vt:lpstr>
      <vt:lpstr>Who does Supportive Housing serve?</vt:lpstr>
      <vt:lpstr>Who Lives Here in Supportive Housing?</vt:lpstr>
      <vt:lpstr>Benefits of Supportive Housing</vt:lpstr>
      <vt:lpstr>Service Models &amp; Philosophies</vt:lpstr>
      <vt:lpstr>The Housing First Model</vt:lpstr>
      <vt:lpstr>Five Principles of Housing First</vt:lpstr>
      <vt:lpstr>PowerPoint Presentation</vt:lpstr>
      <vt:lpstr>Services are the key</vt:lpstr>
      <vt:lpstr>The Keys to Working Services</vt:lpstr>
      <vt:lpstr>Tenant Centered Services</vt:lpstr>
      <vt:lpstr>Tenant Centered Services</vt:lpstr>
      <vt:lpstr>PowerPoint Presentation</vt:lpstr>
      <vt:lpstr>Harm Reduction Framework</vt:lpstr>
      <vt:lpstr>Supportive Housing uses Harm Reduction Approaches</vt:lpstr>
      <vt:lpstr>Harm Reduction Framework</vt:lpstr>
      <vt:lpstr>PowerPoint Presentation</vt:lpstr>
      <vt:lpstr>Trauma Informed Care</vt:lpstr>
      <vt:lpstr>Trauma “wears a groove”</vt:lpstr>
      <vt:lpstr>Trauma Fear Responses</vt:lpstr>
      <vt:lpstr>Common Effects of PTSD</vt:lpstr>
      <vt:lpstr>PowerPoint Presentation</vt:lpstr>
      <vt:lpstr>PowerPoint Presentation</vt:lpstr>
      <vt:lpstr>PowerPoint Presentation</vt:lpstr>
      <vt:lpstr>Healing in Possible</vt:lpstr>
      <vt:lpstr>Trauma-Informed Care</vt:lpstr>
      <vt:lpstr> Culturally Relevant Services</vt:lpstr>
      <vt:lpstr>PowerPoint Presentation</vt:lpstr>
      <vt:lpstr>Community Spaces</vt:lpstr>
      <vt:lpstr>PowerPoint Presentation</vt:lpstr>
      <vt:lpstr>Urban Gardens</vt:lpstr>
      <vt:lpstr>PowerPoint Presentation</vt:lpstr>
      <vt:lpstr>The Development Process</vt:lpstr>
      <vt:lpstr>Key Phases of Development</vt:lpstr>
      <vt:lpstr>Pre-Development Activities </vt:lpstr>
      <vt:lpstr>PowerPoint Presentation</vt:lpstr>
      <vt:lpstr>PowerPoint Presentation</vt:lpstr>
      <vt:lpstr>Selecting Your Development Partner</vt:lpstr>
      <vt:lpstr>Development Consultant</vt:lpstr>
      <vt:lpstr>Partnering with a Development Consultant</vt:lpstr>
      <vt:lpstr>PowerPoint Presentation</vt:lpstr>
      <vt:lpstr>Background</vt:lpstr>
      <vt:lpstr>Project Team</vt:lpstr>
      <vt:lpstr>Consultants &amp; Contractors</vt:lpstr>
      <vt:lpstr>PowerPoint Presentation</vt:lpstr>
      <vt:lpstr>PowerPoint Presentation</vt:lpstr>
      <vt:lpstr>PowerPoint Presentation</vt:lpstr>
      <vt:lpstr>Development budget</vt:lpstr>
      <vt:lpstr>Operations &amp; services budgets</vt:lpstr>
      <vt:lpstr>Positive Effects</vt:lpstr>
      <vt:lpstr>PowerPoint Presentation</vt:lpstr>
      <vt:lpstr>Client Driven Services</vt:lpstr>
      <vt:lpstr>Being A  Good Relative</vt:lpstr>
      <vt:lpstr>Ongoing Project | Saginaw Chippewa</vt:lpstr>
      <vt:lpstr>PowerPoint Presentation</vt:lpstr>
      <vt:lpstr>PowerPoint Presentation</vt:lpstr>
      <vt:lpstr>Sail River Longhouse  Makah Reservation, Neah Bay, WA</vt:lpstr>
      <vt:lpstr>PowerPoint Presentation</vt:lpstr>
      <vt:lpstr>PowerPoint Presentation</vt:lpstr>
      <vt:lpstr>Supportive Housing works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Supportive Housing  Development and Design</dc:title>
  <dc:creator>Microsoft Office User</dc:creator>
  <cp:lastModifiedBy>Suenary Philavanh</cp:lastModifiedBy>
  <cp:revision>98</cp:revision>
  <dcterms:created xsi:type="dcterms:W3CDTF">2021-05-06T20:10:28Z</dcterms:created>
  <dcterms:modified xsi:type="dcterms:W3CDTF">2024-06-20T18:33:01Z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3655413</vt:lpwstr>
  </property>
  <property fmtid="{D5CDD505-2E9C-101B-9397-08002B2CF9AE}" name="NXPowerLiteSettings" pid="3">
    <vt:lpwstr>F7C0031C027800</vt:lpwstr>
  </property>
  <property fmtid="{D5CDD505-2E9C-101B-9397-08002B2CF9AE}" name="NXPowerLiteVersion" pid="4">
    <vt:lpwstr>D10.0.2</vt:lpwstr>
  </property>
</Properties>
</file>