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2192000" cy="6845300"/>
  <p:notesSz cx="12192000" cy="6845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76877" y="1756790"/>
            <a:ext cx="423824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F8543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33368"/>
            <a:ext cx="853440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8543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8543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4419"/>
            <a:ext cx="530352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4419"/>
            <a:ext cx="530352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8543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32579" y="578611"/>
            <a:ext cx="509841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F8543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53842" y="2033112"/>
            <a:ext cx="8575675" cy="3058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66129"/>
            <a:ext cx="390144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66129"/>
            <a:ext cx="280416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66129"/>
            <a:ext cx="280416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cfr.gov/current/title-2/section-184.8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ud.gov/program_offices/general_counsel/build_america_buy_america" TargetMode="Externa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hud.gov/program_offices/general_counsel/build_america_buy_america/waiver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abawaiver.hud.gov/s/" TargetMode="External"/><Relationship Id="rId3" Type="http://schemas.openxmlformats.org/officeDocument/2006/relationships/hyperlink" Target="https://www.hud.gov/sites/dfiles/Main/documents/BABA_Waiver_Form.pdf" TargetMode="External"/><Relationship Id="rId4" Type="http://schemas.openxmlformats.org/officeDocument/2006/relationships/hyperlink" Target="https://www.madeinamerica.gov/" TargetMode="Externa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ud.gov/sites/dfiles/Main/documents/GRANTEE-User-Manual.pdf" TargetMode="External"/><Relationship Id="rId3" Type="http://schemas.openxmlformats.org/officeDocument/2006/relationships/hyperlink" Target="https://www.hud.gov/sites/dfiles/Main/documents/BABA_Waiver_Form.pdf" TargetMode="External"/><Relationship Id="rId4" Type="http://schemas.openxmlformats.org/officeDocument/2006/relationships/hyperlink" Target="mailto:BuildAmericaBuyAmerica@hud.gov" TargetMode="External"/><Relationship Id="rId5" Type="http://schemas.openxmlformats.org/officeDocument/2006/relationships/hyperlink" Target="https://www.hud.gov/local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hitehouse.gov/omb/management/made-in-america/build-america-buy-america-act-federal-financial-assistance/" TargetMode="External"/><Relationship Id="rId3" Type="http://schemas.openxmlformats.org/officeDocument/2006/relationships/hyperlink" Target="https://www.hud.gov/program_offices/general_counsel/BABA" TargetMode="External"/><Relationship Id="rId4" Type="http://schemas.openxmlformats.org/officeDocument/2006/relationships/hyperlink" Target="https://www.govinfo.gov/content/pkg/FR-2023-08-23/pdf/2023-17724.pdf" TargetMode="External"/><Relationship Id="rId5" Type="http://schemas.openxmlformats.org/officeDocument/2006/relationships/hyperlink" Target="https://www.ecfr.gov/current/title-2/subtitle-A/chapter-I/part-184" TargetMode="Externa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ngress.gov/bill/117th-congress/house-bill/3684/text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ederalregister.gov/documents/2023/08/23/2023-17724/guidance-for-grants-and-agreements" TargetMode="External"/><Relationship Id="rId3" Type="http://schemas.openxmlformats.org/officeDocument/2006/relationships/hyperlink" Target="https://www.whitehouse.gov/wp-content/uploads/2023/10/M-24-02-Buy-America-Implementation-Guidance-Update.pdf" TargetMode="External"/><Relationship Id="rId4" Type="http://schemas.openxmlformats.org/officeDocument/2006/relationships/hyperlink" Target="https://www.federalregister.gov/documents/2024/04/22/2024-07496/guidance-for-federal-financial-assistance" TargetMode="External"/><Relationship Id="rId5" Type="http://schemas.openxmlformats.org/officeDocument/2006/relationships/hyperlink" Target="https://www.ecfr.gov/current/title-2/subtitle-A/chapter-I/part-184" TargetMode="External"/><Relationship Id="rId6" Type="http://schemas.openxmlformats.org/officeDocument/2006/relationships/hyperlink" Target="https://www.ecfr.gov/current/title-2/subtitle-A/chapter-II/part-200?toc=1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54400" y="5420486"/>
            <a:ext cx="5245735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1113790" algn="l"/>
                <a:tab pos="2543175" algn="l"/>
              </a:tabLst>
            </a:pPr>
            <a:r>
              <a:rPr dirty="0" sz="3200" spc="75">
                <a:latin typeface="Arial"/>
                <a:cs typeface="Arial"/>
              </a:rPr>
              <a:t>HUD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140">
                <a:latin typeface="Arial"/>
                <a:cs typeface="Arial"/>
              </a:rPr>
              <a:t>ONAP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215">
                <a:latin typeface="Arial"/>
                <a:cs typeface="Arial"/>
              </a:rPr>
              <a:t>Update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203325" algn="l"/>
                <a:tab pos="2778125" algn="l"/>
              </a:tabLst>
            </a:pPr>
            <a:r>
              <a:rPr dirty="0" sz="3200" spc="195">
                <a:latin typeface="Arial"/>
                <a:cs typeface="Arial"/>
              </a:rPr>
              <a:t>2024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155">
                <a:latin typeface="Arial"/>
                <a:cs typeface="Arial"/>
              </a:rPr>
              <a:t>NAIHC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245">
                <a:latin typeface="Arial"/>
                <a:cs typeface="Arial"/>
              </a:rPr>
              <a:t>Conference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0724" y="1761745"/>
            <a:ext cx="2921380" cy="291845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89006" rIns="0" bIns="0" rtlCol="0" vert="horz">
            <a:spAutoFit/>
          </a:bodyPr>
          <a:lstStyle/>
          <a:p>
            <a:pPr marL="2926715" marR="5080">
              <a:lnSpc>
                <a:spcPct val="100000"/>
              </a:lnSpc>
              <a:spcBef>
                <a:spcPts val="100"/>
              </a:spcBef>
            </a:pPr>
            <a:r>
              <a:rPr dirty="0" sz="6200" b="1">
                <a:solidFill>
                  <a:srgbClr val="252525"/>
                </a:solidFill>
                <a:latin typeface="Calibri"/>
                <a:cs typeface="Calibri"/>
              </a:rPr>
              <a:t>Build</a:t>
            </a:r>
            <a:r>
              <a:rPr dirty="0" sz="6200" spc="-34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6200" spc="-10" b="1">
                <a:solidFill>
                  <a:srgbClr val="252525"/>
                </a:solidFill>
                <a:latin typeface="Calibri"/>
                <a:cs typeface="Calibri"/>
              </a:rPr>
              <a:t>America, </a:t>
            </a:r>
            <a:r>
              <a:rPr dirty="0" sz="6200" b="1">
                <a:solidFill>
                  <a:srgbClr val="252525"/>
                </a:solidFill>
                <a:latin typeface="Calibri"/>
                <a:cs typeface="Calibri"/>
              </a:rPr>
              <a:t>Buy</a:t>
            </a:r>
            <a:r>
              <a:rPr dirty="0" sz="6200" spc="-23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6200" spc="-50" b="1">
                <a:solidFill>
                  <a:srgbClr val="252525"/>
                </a:solidFill>
                <a:latin typeface="Calibri"/>
                <a:cs typeface="Calibri"/>
              </a:rPr>
              <a:t>America</a:t>
            </a:r>
            <a:r>
              <a:rPr dirty="0" sz="6200" spc="-22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6200" spc="-25" b="1">
                <a:solidFill>
                  <a:srgbClr val="252525"/>
                </a:solidFill>
                <a:latin typeface="Calibri"/>
                <a:cs typeface="Calibri"/>
              </a:rPr>
              <a:t>Act</a:t>
            </a:r>
            <a:endParaRPr sz="6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0088" y="260222"/>
            <a:ext cx="8755380" cy="1589405"/>
          </a:xfrm>
          <a:prstGeom prst="rect"/>
        </p:spPr>
        <p:txBody>
          <a:bodyPr wrap="square" lIns="0" tIns="106045" rIns="0" bIns="0" rtlCol="0" vert="horz">
            <a:spAutoFit/>
          </a:bodyPr>
          <a:lstStyle/>
          <a:p>
            <a:pPr marL="900430" marR="5080" indent="-888365">
              <a:lnSpc>
                <a:spcPts val="5830"/>
              </a:lnSpc>
              <a:spcBef>
                <a:spcPts val="835"/>
              </a:spcBef>
            </a:pPr>
            <a:r>
              <a:rPr dirty="0" sz="5400" spc="-35"/>
              <a:t>What</a:t>
            </a:r>
            <a:r>
              <a:rPr dirty="0" sz="5400" spc="-250"/>
              <a:t> </a:t>
            </a:r>
            <a:r>
              <a:rPr dirty="0" sz="5400" spc="-10"/>
              <a:t>ONAP</a:t>
            </a:r>
            <a:r>
              <a:rPr dirty="0" sz="5400" spc="-270"/>
              <a:t> </a:t>
            </a:r>
            <a:r>
              <a:rPr dirty="0" sz="5400" spc="-30"/>
              <a:t>Grants</a:t>
            </a:r>
            <a:r>
              <a:rPr dirty="0" sz="5400" spc="-250"/>
              <a:t> </a:t>
            </a:r>
            <a:r>
              <a:rPr dirty="0" sz="5400"/>
              <a:t>are</a:t>
            </a:r>
            <a:r>
              <a:rPr dirty="0" sz="5400" spc="-254"/>
              <a:t> </a:t>
            </a:r>
            <a:r>
              <a:rPr dirty="0" sz="5400" spc="-30"/>
              <a:t>excluded</a:t>
            </a:r>
            <a:r>
              <a:rPr dirty="0" sz="5400" spc="-30" i="1"/>
              <a:t> </a:t>
            </a:r>
            <a:r>
              <a:rPr dirty="0" sz="5400" spc="-10" i="1"/>
              <a:t>from</a:t>
            </a:r>
            <a:r>
              <a:rPr dirty="0" sz="5400" spc="-270" i="1"/>
              <a:t> </a:t>
            </a:r>
            <a:r>
              <a:rPr dirty="0" sz="5400" spc="-20" i="1"/>
              <a:t>these</a:t>
            </a:r>
            <a:r>
              <a:rPr dirty="0" sz="5400" spc="-250" i="1"/>
              <a:t> </a:t>
            </a:r>
            <a:r>
              <a:rPr dirty="0" sz="5400" spc="-10" i="1"/>
              <a:t>requirements?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771775" y="1973198"/>
            <a:ext cx="8937625" cy="4425950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12700" marR="939800">
              <a:lnSpc>
                <a:spcPct val="70000"/>
              </a:lnSpc>
              <a:spcBef>
                <a:spcPts val="715"/>
              </a:spcBef>
            </a:pPr>
            <a:r>
              <a:rPr dirty="0" sz="1700">
                <a:latin typeface="Calibri"/>
                <a:cs typeface="Calibri"/>
              </a:rPr>
              <a:t>Per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u="sng" sz="17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2</a:t>
            </a:r>
            <a:r>
              <a:rPr dirty="0" u="sng" sz="17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7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CFR</a:t>
            </a:r>
            <a:r>
              <a:rPr dirty="0" u="sng" sz="17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7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184.8</a:t>
            </a:r>
            <a:r>
              <a:rPr dirty="0" u="none" sz="1700">
                <a:latin typeface="Calibri"/>
                <a:cs typeface="Calibri"/>
              </a:rPr>
              <a:t>,</a:t>
            </a:r>
            <a:r>
              <a:rPr dirty="0" u="none" sz="1700" spc="-3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the</a:t>
            </a:r>
            <a:r>
              <a:rPr dirty="0" u="none" sz="1700" spc="-3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BAP</a:t>
            </a:r>
            <a:r>
              <a:rPr dirty="0" u="none" sz="1700" spc="-3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does</a:t>
            </a:r>
            <a:r>
              <a:rPr dirty="0" u="none" sz="1700" spc="-4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not</a:t>
            </a:r>
            <a:r>
              <a:rPr dirty="0" u="none" sz="1700" spc="-2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apply</a:t>
            </a:r>
            <a:r>
              <a:rPr dirty="0" u="none" sz="1700" spc="-6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to</a:t>
            </a:r>
            <a:r>
              <a:rPr dirty="0" u="none" sz="1700" spc="-2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Federal</a:t>
            </a:r>
            <a:r>
              <a:rPr dirty="0" u="none" sz="1700" spc="-3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funds</a:t>
            </a:r>
            <a:r>
              <a:rPr dirty="0" u="none" sz="1700" spc="-5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used</a:t>
            </a:r>
            <a:r>
              <a:rPr dirty="0" u="none" sz="1700" spc="-6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for</a:t>
            </a:r>
            <a:r>
              <a:rPr dirty="0" u="none" sz="1700" spc="-1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“pre</a:t>
            </a:r>
            <a:r>
              <a:rPr dirty="0" u="none" sz="1700" spc="-3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and</a:t>
            </a:r>
            <a:r>
              <a:rPr dirty="0" u="none" sz="1700" spc="-45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post</a:t>
            </a:r>
            <a:r>
              <a:rPr dirty="0" u="none" sz="1700" spc="-4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disaster</a:t>
            </a:r>
            <a:r>
              <a:rPr dirty="0" u="none" sz="1700" spc="-30">
                <a:latin typeface="Calibri"/>
                <a:cs typeface="Calibri"/>
              </a:rPr>
              <a:t> </a:t>
            </a:r>
            <a:r>
              <a:rPr dirty="0" u="none" sz="1700" spc="-25">
                <a:latin typeface="Calibri"/>
                <a:cs typeface="Calibri"/>
              </a:rPr>
              <a:t>or </a:t>
            </a:r>
            <a:r>
              <a:rPr dirty="0" u="none" sz="1700" spc="-10">
                <a:latin typeface="Calibri"/>
                <a:cs typeface="Calibri"/>
              </a:rPr>
              <a:t>emergency</a:t>
            </a:r>
            <a:r>
              <a:rPr dirty="0" u="none" sz="1700" spc="-30">
                <a:latin typeface="Calibri"/>
                <a:cs typeface="Calibri"/>
              </a:rPr>
              <a:t> </a:t>
            </a:r>
            <a:r>
              <a:rPr dirty="0" u="none" sz="1700" spc="-20">
                <a:latin typeface="Calibri"/>
                <a:cs typeface="Calibri"/>
              </a:rPr>
              <a:t>response”. Therefore,</a:t>
            </a:r>
            <a:r>
              <a:rPr dirty="0" u="none" sz="1700" spc="-40">
                <a:latin typeface="Calibri"/>
                <a:cs typeface="Calibri"/>
              </a:rPr>
              <a:t> </a:t>
            </a:r>
            <a:r>
              <a:rPr dirty="0" u="none" sz="1700" b="1">
                <a:latin typeface="Calibri"/>
                <a:cs typeface="Calibri"/>
              </a:rPr>
              <a:t>the</a:t>
            </a:r>
            <a:r>
              <a:rPr dirty="0" u="none" sz="1700" spc="-20" b="1">
                <a:latin typeface="Calibri"/>
                <a:cs typeface="Calibri"/>
              </a:rPr>
              <a:t> </a:t>
            </a:r>
            <a:r>
              <a:rPr dirty="0" u="none" sz="1700" b="1">
                <a:latin typeface="Calibri"/>
                <a:cs typeface="Calibri"/>
              </a:rPr>
              <a:t>BAP</a:t>
            </a:r>
            <a:r>
              <a:rPr dirty="0" u="none" sz="1700" spc="-30" b="1">
                <a:latin typeface="Calibri"/>
                <a:cs typeface="Calibri"/>
              </a:rPr>
              <a:t> </a:t>
            </a:r>
            <a:r>
              <a:rPr dirty="0" u="none" sz="1700" b="1">
                <a:latin typeface="Calibri"/>
                <a:cs typeface="Calibri"/>
              </a:rPr>
              <a:t>does</a:t>
            </a:r>
            <a:r>
              <a:rPr dirty="0" u="none" sz="1700" spc="-20" b="1">
                <a:latin typeface="Calibri"/>
                <a:cs typeface="Calibri"/>
              </a:rPr>
              <a:t> </a:t>
            </a:r>
            <a:r>
              <a:rPr dirty="0" u="none" sz="1700" b="1">
                <a:latin typeface="Calibri"/>
                <a:cs typeface="Calibri"/>
              </a:rPr>
              <a:t>not</a:t>
            </a:r>
            <a:r>
              <a:rPr dirty="0" u="none" sz="1700" spc="-5" b="1">
                <a:latin typeface="Calibri"/>
                <a:cs typeface="Calibri"/>
              </a:rPr>
              <a:t> </a:t>
            </a:r>
            <a:r>
              <a:rPr dirty="0" u="none" sz="1700" b="1">
                <a:latin typeface="Calibri"/>
                <a:cs typeface="Calibri"/>
              </a:rPr>
              <a:t>apply</a:t>
            </a:r>
            <a:r>
              <a:rPr dirty="0" u="none" sz="1700" spc="-15" b="1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to</a:t>
            </a:r>
            <a:r>
              <a:rPr dirty="0" u="none" sz="1700" spc="-1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the</a:t>
            </a:r>
            <a:r>
              <a:rPr dirty="0" u="none" sz="1700" spc="-2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following</a:t>
            </a:r>
            <a:r>
              <a:rPr dirty="0" u="none" sz="1700" spc="-20">
                <a:latin typeface="Calibri"/>
                <a:cs typeface="Calibri"/>
              </a:rPr>
              <a:t> </a:t>
            </a:r>
            <a:r>
              <a:rPr dirty="0" u="none" sz="1700">
                <a:latin typeface="Calibri"/>
                <a:cs typeface="Calibri"/>
              </a:rPr>
              <a:t>ONAP</a:t>
            </a:r>
            <a:r>
              <a:rPr dirty="0" u="none" sz="1700" spc="-40">
                <a:latin typeface="Calibri"/>
                <a:cs typeface="Calibri"/>
              </a:rPr>
              <a:t> </a:t>
            </a:r>
            <a:r>
              <a:rPr dirty="0" u="none" sz="1700" spc="-10">
                <a:latin typeface="Calibri"/>
                <a:cs typeface="Calibri"/>
              </a:rPr>
              <a:t>programs: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910"/>
              </a:lnSpc>
              <a:spcBef>
                <a:spcPts val="1080"/>
              </a:spcBef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10">
                <a:latin typeface="Calibri"/>
                <a:cs typeface="Calibri"/>
              </a:rPr>
              <a:t>IHBG-</a:t>
            </a:r>
            <a:r>
              <a:rPr dirty="0" sz="1700">
                <a:latin typeface="Calibri"/>
                <a:cs typeface="Calibri"/>
              </a:rPr>
              <a:t>Coronavirus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Aid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Relief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Economic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Security</a:t>
            </a:r>
            <a:r>
              <a:rPr dirty="0" sz="1700" spc="-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Act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(CARES),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775"/>
              </a:lnSpc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10">
                <a:latin typeface="Calibri"/>
                <a:cs typeface="Calibri"/>
              </a:rPr>
              <a:t>IHBG-</a:t>
            </a:r>
            <a:r>
              <a:rPr dirty="0" sz="1700">
                <a:latin typeface="Calibri"/>
                <a:cs typeface="Calibri"/>
              </a:rPr>
              <a:t>American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Rescue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Plan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Act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(ARP),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775"/>
              </a:lnSpc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10">
                <a:latin typeface="Calibri"/>
                <a:cs typeface="Calibri"/>
              </a:rPr>
              <a:t>ICDBG-CARES,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775"/>
              </a:lnSpc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10">
                <a:latin typeface="Calibri"/>
                <a:cs typeface="Calibri"/>
              </a:rPr>
              <a:t>ICDBG-</a:t>
            </a:r>
            <a:r>
              <a:rPr dirty="0" sz="1700" spc="-20">
                <a:latin typeface="Calibri"/>
                <a:cs typeface="Calibri"/>
              </a:rPr>
              <a:t>ARP,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775"/>
              </a:lnSpc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10">
                <a:latin typeface="Calibri"/>
                <a:cs typeface="Calibri"/>
              </a:rPr>
              <a:t>ICDBG-</a:t>
            </a:r>
            <a:r>
              <a:rPr dirty="0" sz="1700">
                <a:latin typeface="Calibri"/>
                <a:cs typeface="Calibri"/>
              </a:rPr>
              <a:t>Imminent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Threat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(IT)</a:t>
            </a:r>
            <a:endParaRPr sz="1700">
              <a:latin typeface="Calibri"/>
              <a:cs typeface="Calibri"/>
            </a:endParaRPr>
          </a:p>
          <a:p>
            <a:pPr marL="354965" indent="-342265">
              <a:lnSpc>
                <a:spcPts val="1910"/>
              </a:lnSpc>
              <a:buClr>
                <a:srgbClr val="00AFEF"/>
              </a:buClr>
              <a:buSzPct val="58823"/>
              <a:buFont typeface="Arial"/>
              <a:buChar char="•"/>
              <a:tabLst>
                <a:tab pos="354965" algn="l"/>
              </a:tabLst>
            </a:pPr>
            <a:r>
              <a:rPr dirty="0" sz="1700" spc="-20">
                <a:latin typeface="Calibri"/>
                <a:cs typeface="Calibri"/>
              </a:rPr>
              <a:t>NHHBG-ARP.</a:t>
            </a:r>
            <a:endParaRPr sz="1700">
              <a:latin typeface="Calibri"/>
              <a:cs typeface="Calibri"/>
            </a:endParaRPr>
          </a:p>
          <a:p>
            <a:pPr marL="12700" marR="174625">
              <a:lnSpc>
                <a:spcPts val="1780"/>
              </a:lnSpc>
              <a:spcBef>
                <a:spcPts val="1430"/>
              </a:spcBef>
            </a:pPr>
            <a:r>
              <a:rPr dirty="0" sz="1700">
                <a:latin typeface="Calibri"/>
                <a:cs typeface="Calibri"/>
              </a:rPr>
              <a:t>In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addition,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BAP</a:t>
            </a:r>
            <a:r>
              <a:rPr dirty="0" sz="1700" spc="-3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does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not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apply</a:t>
            </a:r>
            <a:r>
              <a:rPr dirty="0" sz="1700" spc="-30" b="1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FFA </a:t>
            </a:r>
            <a:r>
              <a:rPr dirty="0" sz="1700" spc="-10">
                <a:latin typeface="Calibri"/>
                <a:cs typeface="Calibri"/>
              </a:rPr>
              <a:t>obligated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for</a:t>
            </a:r>
            <a:r>
              <a:rPr dirty="0" sz="1700" spc="-10">
                <a:latin typeface="Calibri"/>
                <a:cs typeface="Calibri"/>
              </a:rPr>
              <a:t> programs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that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not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fund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Public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Infrastructure </a:t>
            </a:r>
            <a:r>
              <a:rPr dirty="0" sz="1700">
                <a:latin typeface="Calibri"/>
                <a:cs typeface="Calibri"/>
              </a:rPr>
              <a:t>Projects.</a:t>
            </a:r>
            <a:r>
              <a:rPr dirty="0" sz="1700" spc="3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This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includes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following:</a:t>
            </a:r>
            <a:endParaRPr sz="1700">
              <a:latin typeface="Calibri"/>
              <a:cs typeface="Calibri"/>
            </a:endParaRPr>
          </a:p>
          <a:p>
            <a:pPr marL="355600" marR="278765" indent="-342900">
              <a:lnSpc>
                <a:spcPts val="1780"/>
              </a:lnSpc>
              <a:spcBef>
                <a:spcPts val="1764"/>
              </a:spcBef>
              <a:buClr>
                <a:srgbClr val="00AFEF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700" spc="-10">
                <a:latin typeface="Calibri"/>
                <a:cs typeface="Calibri"/>
              </a:rPr>
              <a:t>Tribal</a:t>
            </a:r>
            <a:r>
              <a:rPr dirty="0" sz="1700" spc="-7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HUD-Veteran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Affairs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Supportive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Housing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(Tribal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HUD-</a:t>
            </a:r>
            <a:r>
              <a:rPr dirty="0" sz="1700" spc="-10">
                <a:latin typeface="Calibri"/>
                <a:cs typeface="Calibri"/>
              </a:rPr>
              <a:t>VASH)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program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not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subject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the </a:t>
            </a:r>
            <a:r>
              <a:rPr dirty="0" sz="1700">
                <a:latin typeface="Calibri"/>
                <a:cs typeface="Calibri"/>
              </a:rPr>
              <a:t>BAP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since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funding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under</a:t>
            </a:r>
            <a:r>
              <a:rPr dirty="0" sz="1700" spc="-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that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program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specifically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for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rental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assistance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associated administrative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fees and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public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infrastructure.</a:t>
            </a:r>
            <a:endParaRPr sz="1700">
              <a:latin typeface="Calibri"/>
              <a:cs typeface="Calibri"/>
            </a:endParaRPr>
          </a:p>
          <a:p>
            <a:pPr marL="355600" marR="5080" indent="-342900">
              <a:lnSpc>
                <a:spcPct val="87100"/>
              </a:lnSpc>
              <a:spcBef>
                <a:spcPts val="1750"/>
              </a:spcBef>
              <a:buClr>
                <a:srgbClr val="00AFEF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700">
                <a:latin typeface="Calibri"/>
                <a:cs typeface="Calibri"/>
              </a:rPr>
              <a:t>Section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184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Indian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Housing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Loan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Guarantee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program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since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funding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under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that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program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used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to </a:t>
            </a:r>
            <a:r>
              <a:rPr dirty="0" sz="1700">
                <a:latin typeface="Calibri"/>
                <a:cs typeface="Calibri"/>
              </a:rPr>
              <a:t>finance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acquisition,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construction,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rehabilitation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of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single-</a:t>
            </a:r>
            <a:r>
              <a:rPr dirty="0" sz="1700">
                <a:latin typeface="Calibri"/>
                <a:cs typeface="Calibri"/>
              </a:rPr>
              <a:t>family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housing</a:t>
            </a:r>
            <a:r>
              <a:rPr dirty="0" sz="1700" spc="-10">
                <a:latin typeface="Calibri"/>
                <a:cs typeface="Calibri"/>
              </a:rPr>
              <a:t> (1-</a:t>
            </a:r>
            <a:r>
              <a:rPr dirty="0" sz="1700">
                <a:latin typeface="Calibri"/>
                <a:cs typeface="Calibri"/>
              </a:rPr>
              <a:t>4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dwelling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units) </a:t>
            </a:r>
            <a:r>
              <a:rPr dirty="0" sz="1700">
                <a:latin typeface="Calibri"/>
                <a:cs typeface="Calibri"/>
              </a:rPr>
              <a:t>for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private</a:t>
            </a:r>
            <a:r>
              <a:rPr dirty="0" sz="1700" spc="-8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use</a:t>
            </a:r>
            <a:r>
              <a:rPr dirty="0" sz="1700" spc="-20">
                <a:latin typeface="Times New Roman"/>
                <a:cs typeface="Times New Roman"/>
              </a:rPr>
              <a:t>.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613" y="732663"/>
            <a:ext cx="8952230" cy="3222625"/>
          </a:xfrm>
          <a:prstGeom prst="rect"/>
        </p:spPr>
        <p:txBody>
          <a:bodyPr wrap="square" lIns="0" tIns="291465" rIns="0" bIns="0" rtlCol="0" vert="horz">
            <a:spAutoFit/>
          </a:bodyPr>
          <a:lstStyle/>
          <a:p>
            <a:pPr marL="247015">
              <a:lnSpc>
                <a:spcPct val="100000"/>
              </a:lnSpc>
              <a:spcBef>
                <a:spcPts val="2295"/>
              </a:spcBef>
            </a:pPr>
            <a:r>
              <a:rPr dirty="0" sz="5400" spc="-35"/>
              <a:t>What</a:t>
            </a:r>
            <a:r>
              <a:rPr dirty="0" sz="5400" spc="-185"/>
              <a:t> </a:t>
            </a:r>
            <a:r>
              <a:rPr dirty="0" sz="5400" spc="-50"/>
              <a:t>Infrastructure</a:t>
            </a:r>
            <a:r>
              <a:rPr dirty="0" sz="5400" spc="-200"/>
              <a:t> </a:t>
            </a:r>
            <a:r>
              <a:rPr dirty="0" sz="5400"/>
              <a:t>is</a:t>
            </a:r>
            <a:r>
              <a:rPr dirty="0" sz="5400" spc="-160"/>
              <a:t> </a:t>
            </a:r>
            <a:r>
              <a:rPr dirty="0" sz="5400" spc="-10"/>
              <a:t>covered?</a:t>
            </a:r>
            <a:endParaRPr sz="5400"/>
          </a:p>
          <a:p>
            <a:pPr marL="12700" marR="5080">
              <a:lnSpc>
                <a:spcPct val="90000"/>
              </a:lnSpc>
              <a:spcBef>
                <a:spcPts val="944"/>
              </a:spcBef>
            </a:pP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Infrastructure</a:t>
            </a:r>
            <a:r>
              <a:rPr dirty="0" sz="1800" spc="-8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as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described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in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2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CFR</a:t>
            </a:r>
            <a:r>
              <a:rPr dirty="0" sz="1800" spc="-8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184.4(c),</a:t>
            </a:r>
            <a:r>
              <a:rPr dirty="0" sz="1800" spc="-7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encompasses</a:t>
            </a:r>
            <a:r>
              <a:rPr dirty="0" sz="1800" spc="-3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public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 infrastructure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projects</a:t>
            </a: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in</a:t>
            </a:r>
            <a:r>
              <a:rPr dirty="0" sz="1800" spc="-1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the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United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States,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which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includes,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at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minimum: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structures,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facilities,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equipment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for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roads, highways,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bridges;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public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transportation;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dams,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ports,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harbors,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other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maritime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facilities; intercity</a:t>
            </a:r>
            <a:r>
              <a:rPr dirty="0" sz="1800" spc="-7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passenger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freight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railroads;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freight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intermodal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facilities;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airports;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water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systems,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including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drinking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water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wastewater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systems;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electrical</a:t>
            </a:r>
            <a:r>
              <a:rPr dirty="0" sz="1800" spc="-6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transmission</a:t>
            </a: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facilities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systems;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utilities;</a:t>
            </a:r>
            <a:r>
              <a:rPr dirty="0" sz="1800" spc="-3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broadband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infrastructure;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buildings</a:t>
            </a: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real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property;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structures,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facilities,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25" i="0">
                <a:solidFill>
                  <a:srgbClr val="000000"/>
                </a:solidFill>
                <a:latin typeface="Calibri Light"/>
                <a:cs typeface="Calibri Light"/>
              </a:rPr>
              <a:t>and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equipment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that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generate,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transport,</a:t>
            </a:r>
            <a:r>
              <a:rPr dirty="0" sz="1800" spc="-5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distribute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energy</a:t>
            </a:r>
            <a:r>
              <a:rPr dirty="0" sz="1800" spc="-4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including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electric</a:t>
            </a:r>
            <a:r>
              <a:rPr dirty="0" sz="1800" spc="-5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vehicle</a:t>
            </a:r>
            <a:r>
              <a:rPr dirty="0" sz="1800" spc="-6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(EV)</a:t>
            </a:r>
            <a:r>
              <a:rPr dirty="0" sz="1800" spc="50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charging.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See</a:t>
            </a:r>
            <a:r>
              <a:rPr dirty="0" sz="1800" spc="-4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also</a:t>
            </a:r>
            <a:r>
              <a:rPr dirty="0" sz="1800" spc="-3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2</a:t>
            </a:r>
            <a:r>
              <a:rPr dirty="0" sz="1800" spc="-20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i="0">
                <a:solidFill>
                  <a:srgbClr val="000000"/>
                </a:solidFill>
                <a:latin typeface="Calibri Light"/>
                <a:cs typeface="Calibri Light"/>
              </a:rPr>
              <a:t>CFR</a:t>
            </a:r>
            <a:r>
              <a:rPr dirty="0" sz="1800" spc="-35" i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1800" spc="-10" i="0">
                <a:solidFill>
                  <a:srgbClr val="000000"/>
                </a:solidFill>
                <a:latin typeface="Calibri Light"/>
                <a:cs typeface="Calibri Light"/>
              </a:rPr>
              <a:t>184.4(d).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602613" y="4403980"/>
            <a:ext cx="8942070" cy="79375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15"/>
              </a:spcBef>
            </a:pPr>
            <a:r>
              <a:rPr dirty="0" sz="1800" spc="-25" b="0">
                <a:latin typeface="Calibri Light"/>
                <a:cs typeface="Calibri Light"/>
              </a:rPr>
              <a:t>Infrastructure</a:t>
            </a:r>
            <a:r>
              <a:rPr dirty="0" sz="1800" spc="-8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Project</a:t>
            </a:r>
            <a:r>
              <a:rPr dirty="0" sz="1800" spc="-9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is</a:t>
            </a:r>
            <a:r>
              <a:rPr dirty="0" sz="1800" spc="-2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defined</a:t>
            </a:r>
            <a:r>
              <a:rPr dirty="0" sz="1800" spc="-1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in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2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CFR</a:t>
            </a:r>
            <a:r>
              <a:rPr dirty="0" sz="1800" spc="-8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184.3</a:t>
            </a:r>
            <a:r>
              <a:rPr dirty="0" sz="1800" spc="-8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and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means</a:t>
            </a:r>
            <a:r>
              <a:rPr dirty="0" sz="1800" spc="-2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any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activity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related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to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the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construction, alteration,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maintenance,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or</a:t>
            </a:r>
            <a:r>
              <a:rPr dirty="0" sz="1800" spc="-2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repair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of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infrastructure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in</a:t>
            </a:r>
            <a:r>
              <a:rPr dirty="0" sz="1800" spc="-2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the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United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States</a:t>
            </a:r>
            <a:r>
              <a:rPr dirty="0" sz="1800" spc="-4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regardless</a:t>
            </a:r>
            <a:r>
              <a:rPr dirty="0" sz="1800" spc="-1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of</a:t>
            </a:r>
            <a:r>
              <a:rPr dirty="0" sz="1800" spc="-3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whether infrastructure</a:t>
            </a:r>
            <a:r>
              <a:rPr dirty="0" sz="1800" spc="-1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is</a:t>
            </a:r>
            <a:r>
              <a:rPr dirty="0" sz="1800" spc="-2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the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primary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purpose</a:t>
            </a:r>
            <a:r>
              <a:rPr dirty="0" sz="1800" spc="-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of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the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project.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7975" y="386717"/>
            <a:ext cx="849693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0"/>
              <a:t>Tribal</a:t>
            </a:r>
            <a:r>
              <a:rPr dirty="0" spc="-235"/>
              <a:t> </a:t>
            </a:r>
            <a:r>
              <a:rPr dirty="0" spc="-40"/>
              <a:t>Applicant</a:t>
            </a:r>
            <a:r>
              <a:rPr dirty="0" spc="-250"/>
              <a:t> </a:t>
            </a:r>
            <a:r>
              <a:rPr dirty="0" spc="-30"/>
              <a:t>Applicability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753" y="1355978"/>
            <a:ext cx="9650095" cy="41554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 marR="319405">
              <a:lnSpc>
                <a:spcPct val="80000"/>
              </a:lnSpc>
              <a:spcBef>
                <a:spcPts val="675"/>
              </a:spcBef>
            </a:pPr>
            <a:r>
              <a:rPr dirty="0" sz="2400" spc="-20">
                <a:latin typeface="Calibri"/>
                <a:cs typeface="Calibri"/>
              </a:rPr>
              <a:t>Tribal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Recipients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responsible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assessing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each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project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funded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FFA </a:t>
            </a:r>
            <a:r>
              <a:rPr dirty="0" sz="2400">
                <a:latin typeface="Calibri"/>
                <a:cs typeface="Calibri"/>
              </a:rPr>
              <a:t>subject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BABA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determine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BAP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applies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project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so, </a:t>
            </a:r>
            <a:r>
              <a:rPr dirty="0" sz="2400">
                <a:latin typeface="Calibri"/>
                <a:cs typeface="Calibri"/>
              </a:rPr>
              <a:t>documenting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compliance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BAP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requirements.</a:t>
            </a:r>
            <a:endParaRPr sz="24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2520"/>
              </a:spcBef>
              <a:buClr>
                <a:srgbClr val="1CACE3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1800" spc="-25">
                <a:latin typeface="Calibri"/>
                <a:cs typeface="Calibri"/>
              </a:rPr>
              <a:t>Determine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if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project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6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35">
                <a:latin typeface="Calibri"/>
                <a:cs typeface="Calibri"/>
              </a:rPr>
              <a:t>infrastructure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project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that</a:t>
            </a:r>
            <a:r>
              <a:rPr dirty="0" sz="1800" spc="-6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serves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7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public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function.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95"/>
              </a:spcBef>
              <a:buClr>
                <a:srgbClr val="1CACE3"/>
              </a:buClr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5"/>
              </a:spcBef>
              <a:buClr>
                <a:srgbClr val="1CACE3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1800">
                <a:latin typeface="Calibri"/>
                <a:cs typeface="Calibri"/>
              </a:rPr>
              <a:t>Determine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Covered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Materials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used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public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infrastructure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project.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0"/>
              </a:spcBef>
              <a:buClr>
                <a:srgbClr val="1CACE3"/>
              </a:buClr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 marL="927100" marR="5080" indent="-457200">
              <a:lnSpc>
                <a:spcPct val="80000"/>
              </a:lnSpc>
              <a:buClr>
                <a:srgbClr val="1CACE3"/>
              </a:buClr>
              <a:buFont typeface="Arial"/>
              <a:buChar char="•"/>
              <a:tabLst>
                <a:tab pos="927100" algn="l"/>
              </a:tabLst>
            </a:pPr>
            <a:r>
              <a:rPr dirty="0" sz="1800">
                <a:latin typeface="Calibri"/>
                <a:cs typeface="Calibri"/>
              </a:rPr>
              <a:t>Determine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whether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FFA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used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purchase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covered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materials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public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infrastructure </a:t>
            </a:r>
            <a:r>
              <a:rPr dirty="0" sz="1800">
                <a:latin typeface="Calibri"/>
                <a:cs typeface="Calibri"/>
              </a:rPr>
              <a:t>project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from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covered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program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subject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BAP.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Clr>
                <a:srgbClr val="1CACE3"/>
              </a:buClr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buClr>
                <a:srgbClr val="1CACE3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1800">
                <a:latin typeface="Calibri"/>
                <a:cs typeface="Calibri"/>
              </a:rPr>
              <a:t>Determine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if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FFA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from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covered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program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was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obligated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after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October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1,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2024.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95"/>
              </a:spcBef>
              <a:buClr>
                <a:srgbClr val="1CACE3"/>
              </a:buClr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buClr>
                <a:srgbClr val="1CACE3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1800">
                <a:latin typeface="Calibri"/>
                <a:cs typeface="Calibri"/>
              </a:rPr>
              <a:t>Determine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if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any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HUD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General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Waivers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apply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public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infrastructure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project.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5514" y="725171"/>
            <a:ext cx="363029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0"/>
              <a:t>General</a:t>
            </a:r>
            <a:r>
              <a:rPr dirty="0" sz="4400" spc="-180"/>
              <a:t> </a:t>
            </a:r>
            <a:r>
              <a:rPr dirty="0" sz="4400" spc="-45"/>
              <a:t>Waivers</a:t>
            </a:r>
            <a:endParaRPr sz="44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064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320"/>
              </a:spcBef>
              <a:buClr>
                <a:srgbClr val="00AFEF"/>
              </a:buClr>
              <a:buFont typeface="Arial"/>
              <a:buChar char="•"/>
              <a:tabLst>
                <a:tab pos="469265" algn="l"/>
              </a:tabLst>
            </a:pPr>
            <a:r>
              <a:rPr dirty="0"/>
              <a:t>HUD</a:t>
            </a:r>
            <a:r>
              <a:rPr dirty="0" spc="-80"/>
              <a:t> </a:t>
            </a:r>
            <a:r>
              <a:rPr dirty="0" spc="-10"/>
              <a:t>established</a:t>
            </a:r>
            <a:r>
              <a:rPr dirty="0" spc="-60"/>
              <a:t> </a:t>
            </a:r>
            <a:r>
              <a:rPr dirty="0"/>
              <a:t>public</a:t>
            </a:r>
            <a:r>
              <a:rPr dirty="0" spc="-55"/>
              <a:t> </a:t>
            </a:r>
            <a:r>
              <a:rPr dirty="0" spc="-10"/>
              <a:t>interest</a:t>
            </a:r>
            <a:r>
              <a:rPr dirty="0" spc="-90"/>
              <a:t> </a:t>
            </a:r>
            <a:r>
              <a:rPr dirty="0" spc="-10"/>
              <a:t>waivers</a:t>
            </a:r>
            <a:r>
              <a:rPr dirty="0" spc="-100"/>
              <a:t> </a:t>
            </a:r>
            <a:r>
              <a:rPr dirty="0" spc="-25"/>
              <a:t>for</a:t>
            </a:r>
          </a:p>
          <a:p>
            <a:pPr lvl="1" marL="926465" indent="-456565">
              <a:lnSpc>
                <a:spcPct val="100000"/>
              </a:lnSpc>
              <a:spcBef>
                <a:spcPts val="210"/>
              </a:spcBef>
              <a:buClr>
                <a:srgbClr val="00AFEF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2600">
                <a:latin typeface="Calibri"/>
                <a:cs typeface="Calibri"/>
              </a:rPr>
              <a:t>Exigent</a:t>
            </a:r>
            <a:r>
              <a:rPr dirty="0" sz="2600" spc="-10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Circumstances,</a:t>
            </a:r>
            <a:endParaRPr sz="2600">
              <a:latin typeface="Calibri"/>
              <a:cs typeface="Calibri"/>
            </a:endParaRPr>
          </a:p>
          <a:p>
            <a:pPr lvl="1" marL="926465" indent="-456565">
              <a:lnSpc>
                <a:spcPct val="100000"/>
              </a:lnSpc>
              <a:spcBef>
                <a:spcPts val="180"/>
              </a:spcBef>
              <a:buClr>
                <a:srgbClr val="00AFEF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2600">
                <a:latin typeface="Calibri"/>
                <a:cs typeface="Calibri"/>
              </a:rPr>
              <a:t>De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Minimis</a:t>
            </a:r>
            <a:r>
              <a:rPr dirty="0" sz="2600" spc="-25">
                <a:latin typeface="Calibri"/>
                <a:cs typeface="Calibri"/>
              </a:rPr>
              <a:t> and</a:t>
            </a:r>
            <a:endParaRPr sz="2600">
              <a:latin typeface="Calibri"/>
              <a:cs typeface="Calibri"/>
            </a:endParaRPr>
          </a:p>
          <a:p>
            <a:pPr lvl="1" marL="926465" indent="-456565">
              <a:lnSpc>
                <a:spcPct val="100000"/>
              </a:lnSpc>
              <a:spcBef>
                <a:spcPts val="195"/>
              </a:spcBef>
              <a:buClr>
                <a:srgbClr val="00AFEF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2600">
                <a:latin typeface="Calibri"/>
                <a:cs typeface="Calibri"/>
              </a:rPr>
              <a:t>Small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Purchase.</a:t>
            </a:r>
            <a:endParaRPr sz="2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0"/>
              </a:spcBef>
              <a:buClr>
                <a:srgbClr val="00AFEF"/>
              </a:buClr>
              <a:buFont typeface="Arial"/>
              <a:buChar char="•"/>
            </a:pPr>
            <a:endParaRPr sz="2600"/>
          </a:p>
          <a:p>
            <a:pPr marL="469265" indent="-456565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469265" algn="l"/>
              </a:tabLst>
            </a:pPr>
            <a:r>
              <a:rPr dirty="0"/>
              <a:t>These</a:t>
            </a:r>
            <a:r>
              <a:rPr dirty="0" spc="-100"/>
              <a:t> </a:t>
            </a:r>
            <a:r>
              <a:rPr dirty="0"/>
              <a:t>waivers</a:t>
            </a:r>
            <a:r>
              <a:rPr dirty="0" spc="-85"/>
              <a:t> </a:t>
            </a:r>
            <a:r>
              <a:rPr dirty="0"/>
              <a:t>are</a:t>
            </a:r>
            <a:r>
              <a:rPr dirty="0" spc="-105"/>
              <a:t> </a:t>
            </a:r>
            <a:r>
              <a:rPr dirty="0" spc="-10"/>
              <a:t>effective</a:t>
            </a:r>
            <a:r>
              <a:rPr dirty="0" spc="-105"/>
              <a:t> </a:t>
            </a:r>
            <a:r>
              <a:rPr dirty="0"/>
              <a:t>through</a:t>
            </a:r>
            <a:r>
              <a:rPr dirty="0" spc="-60"/>
              <a:t> </a:t>
            </a:r>
            <a:r>
              <a:rPr dirty="0" b="1">
                <a:latin typeface="Calibri"/>
                <a:cs typeface="Calibri"/>
              </a:rPr>
              <a:t>November</a:t>
            </a:r>
            <a:r>
              <a:rPr dirty="0" spc="-6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23,</a:t>
            </a:r>
            <a:r>
              <a:rPr dirty="0" spc="-75" b="1">
                <a:latin typeface="Calibri"/>
                <a:cs typeface="Calibri"/>
              </a:rPr>
              <a:t> </a:t>
            </a:r>
            <a:r>
              <a:rPr dirty="0" spc="-20" b="1">
                <a:latin typeface="Calibri"/>
                <a:cs typeface="Calibri"/>
              </a:rPr>
              <a:t>2027</a:t>
            </a:r>
          </a:p>
          <a:p>
            <a:pPr marL="469900">
              <a:lnSpc>
                <a:spcPct val="100000"/>
              </a:lnSpc>
              <a:spcBef>
                <a:spcPts val="200"/>
              </a:spcBef>
            </a:pPr>
            <a:r>
              <a:rPr dirty="0" sz="2600" b="1">
                <a:latin typeface="Calibri"/>
                <a:cs typeface="Calibri"/>
              </a:rPr>
              <a:t>*</a:t>
            </a:r>
            <a:r>
              <a:rPr dirty="0" sz="1800"/>
              <a:t>or</a:t>
            </a:r>
            <a:r>
              <a:rPr dirty="0" sz="1800" spc="-30"/>
              <a:t> </a:t>
            </a:r>
            <a:r>
              <a:rPr dirty="0" sz="1800"/>
              <a:t>such</a:t>
            </a:r>
            <a:r>
              <a:rPr dirty="0" sz="1800" spc="-20"/>
              <a:t> </a:t>
            </a:r>
            <a:r>
              <a:rPr dirty="0" sz="1800"/>
              <a:t>shorter</a:t>
            </a:r>
            <a:r>
              <a:rPr dirty="0" sz="1800" spc="-40"/>
              <a:t> </a:t>
            </a:r>
            <a:r>
              <a:rPr dirty="0" sz="1800"/>
              <a:t>time</a:t>
            </a:r>
            <a:r>
              <a:rPr dirty="0" sz="1800" spc="-20"/>
              <a:t> </a:t>
            </a:r>
            <a:r>
              <a:rPr dirty="0" sz="1800"/>
              <a:t>as</a:t>
            </a:r>
            <a:r>
              <a:rPr dirty="0" sz="1800" spc="-40"/>
              <a:t> </a:t>
            </a:r>
            <a:r>
              <a:rPr dirty="0" sz="1800"/>
              <a:t>HUD</a:t>
            </a:r>
            <a:r>
              <a:rPr dirty="0" sz="1800" spc="-15"/>
              <a:t> </a:t>
            </a:r>
            <a:r>
              <a:rPr dirty="0" sz="1800"/>
              <a:t>may</a:t>
            </a:r>
            <a:r>
              <a:rPr dirty="0" sz="1800" spc="-35"/>
              <a:t> </a:t>
            </a:r>
            <a:r>
              <a:rPr dirty="0" sz="1800"/>
              <a:t>announce</a:t>
            </a:r>
            <a:r>
              <a:rPr dirty="0" sz="1800" spc="-10"/>
              <a:t> </a:t>
            </a:r>
            <a:r>
              <a:rPr dirty="0" sz="1800"/>
              <a:t>via</a:t>
            </a:r>
            <a:r>
              <a:rPr dirty="0" sz="1800" spc="-30"/>
              <a:t> </a:t>
            </a:r>
            <a:r>
              <a:rPr dirty="0" sz="1800" spc="-10"/>
              <a:t>Notice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462" y="610871"/>
            <a:ext cx="811149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35"/>
              <a:t>Submitting</a:t>
            </a:r>
            <a:r>
              <a:rPr dirty="0" sz="4400" spc="-180"/>
              <a:t> </a:t>
            </a:r>
            <a:r>
              <a:rPr dirty="0" sz="4400"/>
              <a:t>a</a:t>
            </a:r>
            <a:r>
              <a:rPr dirty="0" sz="4400" spc="-130"/>
              <a:t> </a:t>
            </a:r>
            <a:r>
              <a:rPr dirty="0" sz="4400" spc="-20"/>
              <a:t>Specific</a:t>
            </a:r>
            <a:r>
              <a:rPr dirty="0" sz="4400" spc="-155"/>
              <a:t> </a:t>
            </a:r>
            <a:r>
              <a:rPr dirty="0" sz="4400" spc="-45"/>
              <a:t>Waiver</a:t>
            </a:r>
            <a:r>
              <a:rPr dirty="0" sz="4400" spc="-155"/>
              <a:t> </a:t>
            </a:r>
            <a:r>
              <a:rPr dirty="0" sz="4400" spc="-10"/>
              <a:t>Request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1176017" y="1800986"/>
            <a:ext cx="9666605" cy="3655060"/>
          </a:xfrm>
          <a:prstGeom prst="rect">
            <a:avLst/>
          </a:prstGeom>
        </p:spPr>
        <p:txBody>
          <a:bodyPr wrap="square" lIns="0" tIns="145415" rIns="0" bIns="0" rtlCol="0" vert="horz">
            <a:spAutoFit/>
          </a:bodyPr>
          <a:lstStyle/>
          <a:p>
            <a:pPr marL="584200" marR="5080" indent="-571500">
              <a:lnSpc>
                <a:spcPct val="70000"/>
              </a:lnSpc>
              <a:spcBef>
                <a:spcPts val="114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If</a:t>
            </a:r>
            <a:r>
              <a:rPr dirty="0" sz="2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20">
                <a:solidFill>
                  <a:srgbClr val="404040"/>
                </a:solidFill>
                <a:latin typeface="Calibri"/>
                <a:cs typeface="Calibri"/>
              </a:rPr>
              <a:t>Tribal</a:t>
            </a:r>
            <a:r>
              <a:rPr dirty="0" sz="2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Recipient</a:t>
            </a:r>
            <a:r>
              <a:rPr dirty="0" sz="29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is</a:t>
            </a:r>
            <a:r>
              <a:rPr dirty="0" sz="2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unable</a:t>
            </a:r>
            <a:r>
              <a:rPr dirty="0" sz="2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to</a:t>
            </a:r>
            <a:r>
              <a:rPr dirty="0" sz="2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reasonably</a:t>
            </a:r>
            <a:r>
              <a:rPr dirty="0" sz="2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procure</a:t>
            </a:r>
            <a:r>
              <a:rPr dirty="0" sz="2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20">
                <a:solidFill>
                  <a:srgbClr val="404040"/>
                </a:solidFill>
                <a:latin typeface="Calibri"/>
                <a:cs typeface="Calibri"/>
              </a:rPr>
              <a:t>U.S.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made</a:t>
            </a:r>
            <a:r>
              <a:rPr dirty="0" sz="29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covered</a:t>
            </a:r>
            <a:r>
              <a:rPr dirty="0" sz="2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materials,</a:t>
            </a:r>
            <a:r>
              <a:rPr dirty="0" sz="29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sz="29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purchase</a:t>
            </a:r>
            <a:r>
              <a:rPr dirty="0" sz="29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or</a:t>
            </a:r>
            <a:r>
              <a:rPr dirty="0" sz="29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project</a:t>
            </a:r>
            <a:r>
              <a:rPr dirty="0" sz="2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may</a:t>
            </a:r>
            <a:r>
              <a:rPr dirty="0" sz="29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404040"/>
                </a:solidFill>
                <a:latin typeface="Calibri"/>
                <a:cs typeface="Calibri"/>
              </a:rPr>
              <a:t>qualify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for</a:t>
            </a:r>
            <a:r>
              <a:rPr dirty="0" sz="2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2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specific</a:t>
            </a:r>
            <a:r>
              <a:rPr dirty="0" sz="2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404040"/>
                </a:solidFill>
                <a:latin typeface="Calibri"/>
                <a:cs typeface="Calibri"/>
              </a:rPr>
              <a:t>waiver.</a:t>
            </a:r>
            <a:endParaRPr sz="2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89"/>
              </a:spcBef>
              <a:buClr>
                <a:srgbClr val="1CACE3"/>
              </a:buClr>
              <a:buFont typeface="Arial"/>
              <a:buChar char="•"/>
            </a:pPr>
            <a:endParaRPr sz="2900">
              <a:latin typeface="Calibri"/>
              <a:cs typeface="Calibri"/>
            </a:endParaRPr>
          </a:p>
          <a:p>
            <a:pPr marL="584200" marR="711200" indent="-571500">
              <a:lnSpc>
                <a:spcPct val="70000"/>
              </a:lnSpc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Each</a:t>
            </a:r>
            <a:r>
              <a:rPr dirty="0" sz="29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specific</a:t>
            </a:r>
            <a:r>
              <a:rPr dirty="0" sz="29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waiver</a:t>
            </a:r>
            <a:r>
              <a:rPr dirty="0" sz="29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requires</a:t>
            </a:r>
            <a:r>
              <a:rPr dirty="0" sz="29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supporting</a:t>
            </a:r>
            <a:r>
              <a:rPr dirty="0" sz="29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404040"/>
                </a:solidFill>
                <a:latin typeface="Calibri"/>
                <a:cs typeface="Calibri"/>
              </a:rPr>
              <a:t>documentation demonstrating</a:t>
            </a:r>
            <a:r>
              <a:rPr dirty="0" sz="29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need</a:t>
            </a:r>
            <a:r>
              <a:rPr dirty="0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for</a:t>
            </a:r>
            <a:r>
              <a:rPr dirty="0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404040"/>
                </a:solidFill>
                <a:latin typeface="Calibri"/>
                <a:cs typeface="Calibri"/>
              </a:rPr>
              <a:t>waiver.</a:t>
            </a:r>
            <a:endParaRPr sz="2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05"/>
              </a:spcBef>
              <a:buClr>
                <a:srgbClr val="1CACE3"/>
              </a:buClr>
              <a:buFont typeface="Arial"/>
              <a:buChar char="•"/>
            </a:pPr>
            <a:endParaRPr sz="2900">
              <a:latin typeface="Calibri"/>
              <a:cs typeface="Calibri"/>
            </a:endParaRPr>
          </a:p>
          <a:p>
            <a:pPr marL="584200" marR="68580" indent="-571500">
              <a:lnSpc>
                <a:spcPct val="70000"/>
              </a:lnSpc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u="heavy" sz="2900" spc="-3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  <a:hlinkClick r:id="rId2"/>
              </a:rPr>
              <a:t>HUD’s</a:t>
            </a:r>
            <a:r>
              <a:rPr dirty="0" u="heavy" sz="2900" spc="-9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9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  <a:hlinkClick r:id="rId2"/>
              </a:rPr>
              <a:t>BABA</a:t>
            </a:r>
            <a:r>
              <a:rPr dirty="0" u="heavy" sz="2900" spc="-13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9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  <a:hlinkClick r:id="rId2"/>
              </a:rPr>
              <a:t>website</a:t>
            </a:r>
            <a:r>
              <a:rPr dirty="0" u="none" sz="2900" spc="-11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provides</a:t>
            </a:r>
            <a:r>
              <a:rPr dirty="0" u="none" sz="29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instructions</a:t>
            </a:r>
            <a:r>
              <a:rPr dirty="0" u="none" sz="2900" spc="-11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for</a:t>
            </a:r>
            <a:r>
              <a:rPr dirty="0" u="none" sz="29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submitting</a:t>
            </a:r>
            <a:r>
              <a:rPr dirty="0" u="none" sz="2900" spc="-1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 spc="-5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specific</a:t>
            </a:r>
            <a:r>
              <a:rPr dirty="0" u="none" sz="29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 spc="-10">
                <a:solidFill>
                  <a:srgbClr val="404040"/>
                </a:solidFill>
                <a:latin typeface="Calibri"/>
                <a:cs typeface="Calibri"/>
              </a:rPr>
              <a:t>waivers</a:t>
            </a:r>
            <a:r>
              <a:rPr dirty="0" u="none" sz="2900" spc="-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on</a:t>
            </a:r>
            <a:r>
              <a:rPr dirty="0" u="none" sz="2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u="none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‘What</a:t>
            </a:r>
            <a:r>
              <a:rPr dirty="0" u="none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if</a:t>
            </a:r>
            <a:r>
              <a:rPr dirty="0" u="none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dirty="0" u="none" sz="2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need</a:t>
            </a:r>
            <a:r>
              <a:rPr dirty="0" u="none" sz="2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u="none" sz="29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Waiver?”</a:t>
            </a:r>
            <a:r>
              <a:rPr dirty="0" u="none" sz="29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>
                <a:solidFill>
                  <a:srgbClr val="404040"/>
                </a:solidFill>
                <a:latin typeface="Calibri"/>
                <a:cs typeface="Calibri"/>
              </a:rPr>
              <a:t>web</a:t>
            </a:r>
            <a:r>
              <a:rPr dirty="0" u="none" sz="29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2900" spc="-10">
                <a:solidFill>
                  <a:srgbClr val="404040"/>
                </a:solidFill>
                <a:latin typeface="Calibri"/>
                <a:cs typeface="Calibri"/>
              </a:rPr>
              <a:t>page.</a:t>
            </a:r>
            <a:endParaRPr sz="2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 sz="5400" spc="-75"/>
              <a:t>Waiver</a:t>
            </a:r>
            <a:r>
              <a:rPr dirty="0" sz="5400" spc="-204"/>
              <a:t> </a:t>
            </a:r>
            <a:r>
              <a:rPr dirty="0" sz="5400" spc="-65"/>
              <a:t>Website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680464" y="2892045"/>
            <a:ext cx="8830310" cy="72072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479675" marR="5080" indent="-2467610">
              <a:lnSpc>
                <a:spcPts val="2590"/>
              </a:lnSpc>
              <a:spcBef>
                <a:spcPts val="425"/>
              </a:spcBef>
            </a:pP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What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if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need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dirty="0" u="heavy" sz="24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BABA</a:t>
            </a:r>
            <a:r>
              <a:rPr dirty="0" u="heavy" sz="24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waiver?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|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HUD.gov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/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U.S.</a:t>
            </a:r>
            <a:r>
              <a:rPr dirty="0" u="heavy" sz="24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Department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of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Housing</a:t>
            </a:r>
            <a:r>
              <a:rPr dirty="0" u="none" sz="2400" spc="-1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and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Urban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Development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(HUD)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462" y="610871"/>
            <a:ext cx="848677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35"/>
              <a:t>Submitting</a:t>
            </a:r>
            <a:r>
              <a:rPr dirty="0" sz="4400" spc="-190"/>
              <a:t> </a:t>
            </a:r>
            <a:r>
              <a:rPr dirty="0" sz="4400"/>
              <a:t>a</a:t>
            </a:r>
            <a:r>
              <a:rPr dirty="0" sz="4400" spc="-145"/>
              <a:t> </a:t>
            </a:r>
            <a:r>
              <a:rPr dirty="0" sz="4400" spc="-20"/>
              <a:t>Specific</a:t>
            </a:r>
            <a:r>
              <a:rPr dirty="0" sz="4400" spc="-170"/>
              <a:t> </a:t>
            </a:r>
            <a:r>
              <a:rPr dirty="0" sz="4400" spc="-45"/>
              <a:t>Waiver</a:t>
            </a:r>
            <a:r>
              <a:rPr dirty="0" sz="4400" spc="-165"/>
              <a:t> </a:t>
            </a:r>
            <a:r>
              <a:rPr dirty="0" sz="4400" spc="-35"/>
              <a:t>Request</a:t>
            </a:r>
            <a:r>
              <a:rPr dirty="0" sz="4400" spc="-160"/>
              <a:t> </a:t>
            </a:r>
            <a:r>
              <a:rPr dirty="0" sz="4400" spc="-50"/>
              <a:t>?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1176017" y="1252472"/>
            <a:ext cx="9745980" cy="4714875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three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types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specific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waivers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which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Tribal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recipient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may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apply.</a:t>
            </a:r>
            <a:endParaRPr sz="2400">
              <a:latin typeface="Calibri"/>
              <a:cs typeface="Calibri"/>
            </a:endParaRPr>
          </a:p>
          <a:p>
            <a:pPr marL="584200" marR="128905" indent="-571500">
              <a:lnSpc>
                <a:spcPts val="2590"/>
              </a:lnSpc>
              <a:spcBef>
                <a:spcPts val="1440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u="heavy" sz="24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Non-</a:t>
            </a:r>
            <a:r>
              <a:rPr dirty="0" u="heavy" sz="2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Availability</a:t>
            </a:r>
            <a:r>
              <a:rPr dirty="0" u="heavy" sz="24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Waivers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may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be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requested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if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product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you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need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is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not </a:t>
            </a:r>
            <a:r>
              <a:rPr dirty="0" u="none" sz="2400">
                <a:latin typeface="Calibri"/>
                <a:cs typeface="Calibri"/>
              </a:rPr>
              <a:t>produced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United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States</a:t>
            </a:r>
            <a:r>
              <a:rPr dirty="0" u="none" sz="2400" spc="-9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sufficient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quantities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or</a:t>
            </a:r>
            <a:r>
              <a:rPr dirty="0" u="none" sz="2400" spc="-7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of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satisfactory quality.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65"/>
              </a:spcBef>
              <a:buClr>
                <a:srgbClr val="1CACE3"/>
              </a:buClr>
              <a:buFont typeface="Arial"/>
              <a:buChar char="•"/>
            </a:pPr>
            <a:endParaRPr sz="2400">
              <a:latin typeface="Calibri"/>
              <a:cs typeface="Calibri"/>
            </a:endParaRPr>
          </a:p>
          <a:p>
            <a:pPr marL="584200" marR="5080" indent="-571500">
              <a:lnSpc>
                <a:spcPts val="2590"/>
              </a:lnSpc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u="heavy" sz="2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Unreasonable</a:t>
            </a:r>
            <a:r>
              <a:rPr dirty="0" u="heavy" sz="2400" spc="-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Cost</a:t>
            </a:r>
            <a:r>
              <a:rPr dirty="0" u="heavy" sz="2400" spc="-7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Waivers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may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be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requested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if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inclusion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of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the </a:t>
            </a:r>
            <a:r>
              <a:rPr dirty="0" u="none" sz="2400">
                <a:latin typeface="Calibri"/>
                <a:cs typeface="Calibri"/>
              </a:rPr>
              <a:t>product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United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States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will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increase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cost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of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overall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project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by </a:t>
            </a:r>
            <a:r>
              <a:rPr dirty="0" u="none" sz="2400">
                <a:latin typeface="Calibri"/>
                <a:cs typeface="Calibri"/>
              </a:rPr>
              <a:t>more</a:t>
            </a:r>
            <a:r>
              <a:rPr dirty="0" u="none" sz="2400" spc="-2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than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25</a:t>
            </a:r>
            <a:r>
              <a:rPr dirty="0" u="none" sz="2400" spc="-3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percent.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75"/>
              </a:spcBef>
              <a:buClr>
                <a:srgbClr val="1CACE3"/>
              </a:buClr>
              <a:buFont typeface="Arial"/>
              <a:buChar char="•"/>
            </a:pPr>
            <a:endParaRPr sz="2400">
              <a:latin typeface="Calibri"/>
              <a:cs typeface="Calibri"/>
            </a:endParaRPr>
          </a:p>
          <a:p>
            <a:pPr marL="584200" marR="765810" indent="-571500">
              <a:lnSpc>
                <a:spcPts val="2590"/>
              </a:lnSpc>
              <a:spcBef>
                <a:spcPts val="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u="heavy" sz="2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Public</a:t>
            </a:r>
            <a:r>
              <a:rPr dirty="0" u="heavy" sz="24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Interest</a:t>
            </a:r>
            <a:r>
              <a:rPr dirty="0" u="heavy" sz="24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Waivers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may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be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requested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if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use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of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American </a:t>
            </a:r>
            <a:r>
              <a:rPr dirty="0" u="none" sz="2400">
                <a:latin typeface="Calibri"/>
                <a:cs typeface="Calibri"/>
              </a:rPr>
              <a:t>made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product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would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be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inconsistent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with</a:t>
            </a:r>
            <a:r>
              <a:rPr dirty="0" u="none" sz="2400" spc="-6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public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interest.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462" y="610871"/>
            <a:ext cx="51111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0"/>
              <a:t>Specific</a:t>
            </a:r>
            <a:r>
              <a:rPr dirty="0" sz="4400" spc="-195"/>
              <a:t> </a:t>
            </a:r>
            <a:r>
              <a:rPr dirty="0" sz="4400" spc="-45"/>
              <a:t>Waiver</a:t>
            </a:r>
            <a:r>
              <a:rPr dirty="0" sz="4400" spc="-190"/>
              <a:t> </a:t>
            </a:r>
            <a:r>
              <a:rPr dirty="0" sz="4400" spc="-10"/>
              <a:t>Process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1176017" y="1805561"/>
            <a:ext cx="7326630" cy="54673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584200" marR="5080" indent="-571500">
              <a:lnSpc>
                <a:spcPts val="1939"/>
              </a:lnSpc>
              <a:spcBef>
                <a:spcPts val="34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1800" spc="-10">
                <a:latin typeface="Calibri"/>
                <a:cs typeface="Calibri"/>
              </a:rPr>
              <a:t>Waiver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requests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submitted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through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HUD’s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BABA</a:t>
            </a:r>
            <a:r>
              <a:rPr dirty="0" sz="1800" spc="-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Waiver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Portal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at </a:t>
            </a:r>
            <a:r>
              <a:rPr dirty="0" u="sng" sz="18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https://babawaiver.hud.gov/s/</a:t>
            </a:r>
            <a:r>
              <a:rPr dirty="0" u="none" sz="1800" spc="-1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33220" y="3157473"/>
            <a:ext cx="88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1CACE3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76017" y="2477515"/>
            <a:ext cx="9441180" cy="111125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584200" marR="5080" indent="-571500">
              <a:lnSpc>
                <a:spcPts val="1939"/>
              </a:lnSpc>
              <a:spcBef>
                <a:spcPts val="34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1800">
                <a:latin typeface="Calibri"/>
                <a:cs typeface="Calibri"/>
              </a:rPr>
              <a:t>Prior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starting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waiver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application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portal,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you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preview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questions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on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u="heavy" sz="18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HUD</a:t>
            </a:r>
            <a:r>
              <a:rPr dirty="0" u="none" sz="1800" spc="-25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dirty="0" u="heavy" sz="18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BABA</a:t>
            </a:r>
            <a:r>
              <a:rPr dirty="0" u="heavy" sz="18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18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Specific</a:t>
            </a:r>
            <a:r>
              <a:rPr dirty="0" u="heavy" sz="18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18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Waiver</a:t>
            </a:r>
            <a:r>
              <a:rPr dirty="0" u="heavy" sz="18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18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Form</a:t>
            </a:r>
            <a:r>
              <a:rPr dirty="0" u="none" sz="1800" spc="-2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1041400" marR="138430">
              <a:lnSpc>
                <a:spcPts val="1510"/>
              </a:lnSpc>
              <a:spcBef>
                <a:spcPts val="1425"/>
              </a:spcBef>
            </a:pPr>
            <a:r>
              <a:rPr dirty="0" sz="1400">
                <a:latin typeface="Calibri"/>
                <a:cs typeface="Calibri"/>
              </a:rPr>
              <a:t>Note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that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only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direct</a:t>
            </a:r>
            <a:r>
              <a:rPr dirty="0" sz="1400" spc="-20">
                <a:latin typeface="Calibri"/>
                <a:cs typeface="Calibri"/>
              </a:rPr>
              <a:t> Tribal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Recipients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submit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waiver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requests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HUD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so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you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will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need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coordinate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your </a:t>
            </a:r>
            <a:r>
              <a:rPr dirty="0" sz="1400" spc="-10">
                <a:latin typeface="Calibri"/>
                <a:cs typeface="Calibri"/>
              </a:rPr>
              <a:t>contractors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sub-recipients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any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waiver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requests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they</a:t>
            </a:r>
            <a:r>
              <a:rPr dirty="0" sz="1400" spc="-10">
                <a:latin typeface="Calibri"/>
                <a:cs typeface="Calibri"/>
              </a:rPr>
              <a:t> require.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76017" y="3710558"/>
            <a:ext cx="9486265" cy="171259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just" marL="584200" marR="5080" indent="-571500">
              <a:lnSpc>
                <a:spcPts val="1939"/>
              </a:lnSpc>
              <a:spcBef>
                <a:spcPts val="34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1800">
                <a:latin typeface="Calibri"/>
                <a:cs typeface="Calibri"/>
              </a:rPr>
              <a:t>HUD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will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review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each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waiver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request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submit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OMB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Made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Office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final </a:t>
            </a:r>
            <a:r>
              <a:rPr dirty="0" sz="1800">
                <a:latin typeface="Calibri"/>
                <a:cs typeface="Calibri"/>
              </a:rPr>
              <a:t>review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pursuant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BABA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section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70923(b).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waivers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will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published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Federal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Register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15-</a:t>
            </a:r>
            <a:r>
              <a:rPr dirty="0" sz="1800">
                <a:latin typeface="Calibri"/>
                <a:cs typeface="Calibri"/>
              </a:rPr>
              <a:t>day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public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comment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period.</a:t>
            </a:r>
            <a:endParaRPr sz="1800">
              <a:latin typeface="Calibri"/>
              <a:cs typeface="Calibri"/>
            </a:endParaRPr>
          </a:p>
          <a:p>
            <a:pPr marL="584200" marR="366395" indent="-571500">
              <a:lnSpc>
                <a:spcPts val="1939"/>
              </a:lnSpc>
              <a:spcBef>
                <a:spcPts val="141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1800">
                <a:latin typeface="Calibri"/>
                <a:cs typeface="Calibri"/>
              </a:rPr>
              <a:t>OMB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approved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waivers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will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posted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u="sng" sz="18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www.MadeInAmerica.gov</a:t>
            </a:r>
            <a:r>
              <a:rPr dirty="0" u="none" sz="1800" spc="-45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and</a:t>
            </a:r>
            <a:r>
              <a:rPr dirty="0" u="none" sz="1800" spc="-3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a</a:t>
            </a:r>
            <a:r>
              <a:rPr dirty="0" u="none" sz="1800" spc="-2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notice</a:t>
            </a:r>
            <a:r>
              <a:rPr dirty="0" u="none" sz="1800" spc="-1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of</a:t>
            </a:r>
            <a:r>
              <a:rPr dirty="0" u="none" sz="1800" spc="-25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waiver approval</a:t>
            </a:r>
            <a:r>
              <a:rPr dirty="0" u="none" sz="1800" spc="-4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will</a:t>
            </a:r>
            <a:r>
              <a:rPr dirty="0" u="none" sz="1800" spc="-2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be</a:t>
            </a:r>
            <a:r>
              <a:rPr dirty="0" u="none" sz="1800" spc="-2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issued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to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the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 spc="-25">
                <a:latin typeface="Calibri"/>
                <a:cs typeface="Calibri"/>
              </a:rPr>
              <a:t>requestor.</a:t>
            </a:r>
            <a:r>
              <a:rPr dirty="0" u="none" sz="1800" spc="-3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Until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final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specific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waiver</a:t>
            </a:r>
            <a:r>
              <a:rPr dirty="0" u="none" sz="1800" spc="-25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approval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is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granted,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Tribal Recipients</a:t>
            </a:r>
            <a:r>
              <a:rPr dirty="0" u="none" sz="1800" spc="-2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should</a:t>
            </a:r>
            <a:r>
              <a:rPr dirty="0" u="none" sz="1800" spc="-3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not</a:t>
            </a:r>
            <a:r>
              <a:rPr dirty="0" u="none" sz="1800" spc="-3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proceed</a:t>
            </a:r>
            <a:r>
              <a:rPr dirty="0" u="none" sz="1800" spc="-2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with</a:t>
            </a:r>
            <a:r>
              <a:rPr dirty="0" u="none" sz="1800" spc="-25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procurements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that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would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not</a:t>
            </a:r>
            <a:r>
              <a:rPr dirty="0" u="none" sz="1800" spc="-40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be</a:t>
            </a:r>
            <a:r>
              <a:rPr dirty="0" u="none" sz="1800" spc="-30">
                <a:latin typeface="Calibri"/>
                <a:cs typeface="Calibri"/>
              </a:rPr>
              <a:t> </a:t>
            </a:r>
            <a:r>
              <a:rPr dirty="0" u="none" sz="1800" spc="-10">
                <a:latin typeface="Calibri"/>
                <a:cs typeface="Calibri"/>
              </a:rPr>
              <a:t>compliance</a:t>
            </a:r>
            <a:r>
              <a:rPr dirty="0" u="none" sz="1800" spc="-15"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with</a:t>
            </a:r>
            <a:r>
              <a:rPr dirty="0" u="none" sz="1800" spc="-25">
                <a:latin typeface="Calibri"/>
                <a:cs typeface="Calibri"/>
              </a:rPr>
              <a:t> </a:t>
            </a:r>
            <a:r>
              <a:rPr dirty="0" u="none" sz="1800" spc="-20">
                <a:latin typeface="Calibri"/>
                <a:cs typeface="Calibri"/>
              </a:rPr>
              <a:t>BABA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813" y="519177"/>
            <a:ext cx="7172959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75"/>
              <a:t>Waiver</a:t>
            </a:r>
            <a:r>
              <a:rPr dirty="0" sz="5400" spc="-235"/>
              <a:t> </a:t>
            </a:r>
            <a:r>
              <a:rPr dirty="0" sz="5400" spc="-35"/>
              <a:t>Support</a:t>
            </a:r>
            <a:r>
              <a:rPr dirty="0" sz="5400" spc="-240"/>
              <a:t> </a:t>
            </a:r>
            <a:r>
              <a:rPr dirty="0" sz="5400"/>
              <a:t>and</a:t>
            </a:r>
            <a:r>
              <a:rPr dirty="0" sz="5400" spc="-240"/>
              <a:t> </a:t>
            </a:r>
            <a:r>
              <a:rPr dirty="0" sz="5400" spc="-10"/>
              <a:t>Forms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916813" y="1727707"/>
            <a:ext cx="10304145" cy="4081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Arial"/>
              <a:buChar char="•"/>
              <a:tabLst>
                <a:tab pos="240029" algn="l"/>
              </a:tabLst>
            </a:pPr>
            <a:r>
              <a:rPr dirty="0" u="heavy" sz="28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GRANTEE-User-</a:t>
            </a:r>
            <a:r>
              <a:rPr dirty="0" u="heavy" sz="28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Manual.pdf</a:t>
            </a:r>
            <a:r>
              <a:rPr dirty="0" u="heavy" sz="2800" spc="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8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(hud.gov)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3345"/>
              </a:spcBef>
              <a:buClr>
                <a:srgbClr val="000000"/>
              </a:buClr>
              <a:buFont typeface="Arial"/>
              <a:buChar char="•"/>
              <a:tabLst>
                <a:tab pos="240029" algn="l"/>
              </a:tabLst>
            </a:pPr>
            <a:r>
              <a:rPr dirty="0" u="heavy" sz="28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BABA_Waiver_Form.pdf </a:t>
            </a:r>
            <a:r>
              <a:rPr dirty="0" u="heavy" sz="28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(hud.gov)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30"/>
              </a:spcBef>
              <a:buChar char="•"/>
              <a:tabLst>
                <a:tab pos="240665" algn="l"/>
              </a:tabLst>
            </a:pPr>
            <a:r>
              <a:rPr dirty="0" sz="1500">
                <a:latin typeface="Arial"/>
                <a:cs typeface="Arial"/>
              </a:rPr>
              <a:t>For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general</a:t>
            </a:r>
            <a:r>
              <a:rPr dirty="0" sz="1500" spc="-5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waiver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inquiries,</a:t>
            </a:r>
            <a:r>
              <a:rPr dirty="0" sz="1500" spc="-6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please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contact:</a:t>
            </a:r>
            <a:r>
              <a:rPr dirty="0" sz="1500" spc="-85">
                <a:latin typeface="Arial"/>
                <a:cs typeface="Arial"/>
              </a:rPr>
              <a:t> </a:t>
            </a:r>
            <a:r>
              <a:rPr dirty="0" u="sng" sz="15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4"/>
              </a:rPr>
              <a:t>BuildAmericaBuyAmerica@hud.gov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0"/>
              </a:spcBef>
              <a:buFont typeface="Arial"/>
              <a:buChar char="•"/>
            </a:pPr>
            <a:endParaRPr sz="15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buChar char="•"/>
              <a:tabLst>
                <a:tab pos="240665" algn="l"/>
              </a:tabLst>
            </a:pPr>
            <a:r>
              <a:rPr dirty="0" sz="1500">
                <a:latin typeface="Arial"/>
                <a:cs typeface="Arial"/>
              </a:rPr>
              <a:t>For</a:t>
            </a:r>
            <a:r>
              <a:rPr dirty="0" sz="1500" spc="-3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program-</a:t>
            </a:r>
            <a:r>
              <a:rPr dirty="0" sz="1500">
                <a:latin typeface="Arial"/>
                <a:cs typeface="Arial"/>
              </a:rPr>
              <a:t>specific</a:t>
            </a:r>
            <a:r>
              <a:rPr dirty="0" sz="1500" spc="-5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inquiries,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please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contact</a:t>
            </a:r>
            <a:r>
              <a:rPr dirty="0" sz="1500" spc="-6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your </a:t>
            </a:r>
            <a:r>
              <a:rPr dirty="0" u="sng" sz="15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5"/>
              </a:rPr>
              <a:t>Local</a:t>
            </a:r>
            <a:r>
              <a:rPr dirty="0" u="sng" sz="15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5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5"/>
              </a:rPr>
              <a:t>Field</a:t>
            </a:r>
            <a:r>
              <a:rPr dirty="0" u="sng" sz="15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5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5"/>
              </a:rPr>
              <a:t>Office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25"/>
              </a:spcBef>
              <a:buFont typeface="Arial"/>
              <a:buChar char="•"/>
            </a:pPr>
            <a:endParaRPr sz="1500">
              <a:latin typeface="Arial"/>
              <a:cs typeface="Arial"/>
            </a:endParaRPr>
          </a:p>
          <a:p>
            <a:pPr marL="241300" marR="5080" indent="-228600">
              <a:lnSpc>
                <a:spcPct val="7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 b="1" i="1">
                <a:latin typeface="Arial"/>
                <a:cs typeface="Arial"/>
              </a:rPr>
              <a:t>Instructions:</a:t>
            </a:r>
            <a:r>
              <a:rPr dirty="0" sz="1500" spc="-55" b="1" i="1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Please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complete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questions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1</a:t>
            </a:r>
            <a:r>
              <a:rPr dirty="0" sz="1500" spc="-3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through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17,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then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sign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and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certify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form.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If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you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need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additional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assistance </a:t>
            </a:r>
            <a:r>
              <a:rPr dirty="0" sz="1500">
                <a:latin typeface="Arial"/>
                <a:cs typeface="Arial"/>
              </a:rPr>
              <a:t>with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completing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this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form,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contact</a:t>
            </a:r>
            <a:r>
              <a:rPr dirty="0" sz="1500" spc="-7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HUD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representative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for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your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award.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500" b="1">
                <a:latin typeface="Arial"/>
                <a:cs typeface="Arial"/>
              </a:rPr>
              <a:t>Required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fields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are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marked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6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an</a:t>
            </a:r>
            <a:r>
              <a:rPr dirty="0" sz="1500" spc="-3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asterisk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(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BB1E22"/>
                </a:solidFill>
                <a:latin typeface="Arial"/>
                <a:cs typeface="Arial"/>
              </a:rPr>
              <a:t>*</a:t>
            </a:r>
            <a:r>
              <a:rPr dirty="0" sz="1500" spc="-25" b="1">
                <a:solidFill>
                  <a:srgbClr val="BB1E22"/>
                </a:solidFill>
                <a:latin typeface="Arial"/>
                <a:cs typeface="Arial"/>
              </a:rPr>
              <a:t> </a:t>
            </a:r>
            <a:r>
              <a:rPr dirty="0" sz="1500" spc="-50" b="1"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  <a:p>
            <a:pPr marL="12700" marR="2407920">
              <a:lnSpc>
                <a:spcPct val="69900"/>
              </a:lnSpc>
              <a:spcBef>
                <a:spcPts val="1000"/>
              </a:spcBef>
            </a:pPr>
            <a:r>
              <a:rPr dirty="0" sz="1500">
                <a:latin typeface="Arial"/>
                <a:cs typeface="Arial"/>
              </a:rPr>
              <a:t>If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your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Unique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Entity</a:t>
            </a:r>
            <a:r>
              <a:rPr dirty="0" sz="1500" spc="-5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Identifier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is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not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included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in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the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drop-</a:t>
            </a:r>
            <a:r>
              <a:rPr dirty="0" sz="1500">
                <a:latin typeface="Arial"/>
                <a:cs typeface="Arial"/>
              </a:rPr>
              <a:t>down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list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below,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please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contact</a:t>
            </a:r>
            <a:r>
              <a:rPr dirty="0" sz="1500" spc="-60">
                <a:latin typeface="Arial"/>
                <a:cs typeface="Arial"/>
              </a:rPr>
              <a:t> </a:t>
            </a:r>
            <a:r>
              <a:rPr dirty="0" sz="1500" spc="-25">
                <a:latin typeface="Arial"/>
                <a:cs typeface="Arial"/>
              </a:rPr>
              <a:t>HUD </a:t>
            </a:r>
            <a:r>
              <a:rPr dirty="0" sz="1500">
                <a:latin typeface="Arial"/>
                <a:cs typeface="Arial"/>
              </a:rPr>
              <a:t>at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u="sng" sz="15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4"/>
              </a:rPr>
              <a:t>BuildAmericaBuyAmerica@hud.gov.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ONAP</a:t>
            </a:r>
            <a:r>
              <a:rPr dirty="0" spc="-335"/>
              <a:t> </a:t>
            </a:r>
            <a:r>
              <a:rPr dirty="0" spc="-10"/>
              <a:t>Next</a:t>
            </a:r>
            <a:r>
              <a:rPr dirty="0" spc="-325"/>
              <a:t> </a:t>
            </a:r>
            <a:r>
              <a:rPr dirty="0" spc="-25"/>
              <a:t>Steps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02613" y="1820671"/>
            <a:ext cx="8912860" cy="4428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Clr>
                <a:srgbClr val="00AFEF"/>
              </a:buClr>
              <a:buFont typeface="Arial"/>
              <a:buChar char="•"/>
              <a:tabLst>
                <a:tab pos="469265" algn="l"/>
              </a:tabLst>
            </a:pPr>
            <a:r>
              <a:rPr dirty="0" sz="2700">
                <a:latin typeface="Calibri"/>
                <a:cs typeface="Calibri"/>
              </a:rPr>
              <a:t>Hearing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about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impact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from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Tribal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Communities.</a:t>
            </a:r>
            <a:endParaRPr sz="2700">
              <a:latin typeface="Calibri"/>
              <a:cs typeface="Calibri"/>
            </a:endParaRPr>
          </a:p>
          <a:p>
            <a:pPr marL="469900" marR="32384" indent="-457200">
              <a:lnSpc>
                <a:spcPts val="3140"/>
              </a:lnSpc>
              <a:spcBef>
                <a:spcPts val="3235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sz="2700">
                <a:latin typeface="Calibri"/>
                <a:cs typeface="Calibri"/>
              </a:rPr>
              <a:t>What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are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the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expected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impacts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of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BABA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on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construction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and </a:t>
            </a:r>
            <a:r>
              <a:rPr dirty="0" sz="2700" spc="-10">
                <a:latin typeface="Calibri"/>
                <a:cs typeface="Calibri"/>
              </a:rPr>
              <a:t>infrastructure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development?</a:t>
            </a:r>
            <a:endParaRPr sz="2700">
              <a:latin typeface="Calibri"/>
              <a:cs typeface="Calibri"/>
            </a:endParaRPr>
          </a:p>
          <a:p>
            <a:pPr marL="469900" marR="5080" indent="-457200">
              <a:lnSpc>
                <a:spcPct val="96900"/>
              </a:lnSpc>
              <a:spcBef>
                <a:spcPts val="3065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sz="2700">
                <a:latin typeface="Calibri"/>
                <a:cs typeface="Calibri"/>
              </a:rPr>
              <a:t>Do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you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know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whether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the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iron,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steel,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construction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materials, </a:t>
            </a: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manufactured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goods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you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currently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buy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are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made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in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the US?</a:t>
            </a:r>
            <a:endParaRPr sz="2700">
              <a:latin typeface="Calibri"/>
              <a:cs typeface="Calibri"/>
            </a:endParaRPr>
          </a:p>
          <a:p>
            <a:pPr marL="469900" marR="666750" indent="-457200">
              <a:lnSpc>
                <a:spcPts val="3150"/>
              </a:lnSpc>
              <a:spcBef>
                <a:spcPts val="3225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sz="2700">
                <a:latin typeface="Calibri"/>
                <a:cs typeface="Calibri"/>
              </a:rPr>
              <a:t>Do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you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have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access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to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viable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American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suppliers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of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iron, </a:t>
            </a:r>
            <a:r>
              <a:rPr dirty="0" sz="2700">
                <a:latin typeface="Calibri"/>
                <a:cs typeface="Calibri"/>
              </a:rPr>
              <a:t>steel,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construction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materials,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manufactured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goods?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813" y="574042"/>
            <a:ext cx="247142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95"/>
              <a:t>Presenters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916813" y="1784222"/>
            <a:ext cx="9893935" cy="2776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lr>
                <a:srgbClr val="00AFEF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3200" b="1">
                <a:latin typeface="Calibri"/>
                <a:cs typeface="Calibri"/>
              </a:rPr>
              <a:t>Iris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Friday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Native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American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Program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Specialist,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ONAP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60"/>
              </a:spcBef>
              <a:buClr>
                <a:srgbClr val="00AFEF"/>
              </a:buClr>
              <a:buFont typeface="Arial"/>
              <a:buChar char="•"/>
            </a:pPr>
            <a:endParaRPr sz="32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3200" b="1">
                <a:latin typeface="Calibri"/>
                <a:cs typeface="Calibri"/>
              </a:rPr>
              <a:t>Kristen</a:t>
            </a:r>
            <a:r>
              <a:rPr dirty="0" sz="3200" spc="-13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Arnold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1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Native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American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Program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Specialist,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ONAP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70"/>
              </a:spcBef>
              <a:buClr>
                <a:srgbClr val="00AFEF"/>
              </a:buClr>
              <a:buFont typeface="Arial"/>
              <a:buChar char="•"/>
            </a:pPr>
            <a:endParaRPr sz="32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3200" b="1">
                <a:latin typeface="Calibri"/>
                <a:cs typeface="Calibri"/>
              </a:rPr>
              <a:t>Daniel</a:t>
            </a:r>
            <a:r>
              <a:rPr dirty="0" sz="3200" spc="-12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Cox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Native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American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Program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Specialist,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ONAP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66469">
              <a:lnSpc>
                <a:spcPct val="100000"/>
              </a:lnSpc>
              <a:spcBef>
                <a:spcPts val="100"/>
              </a:spcBef>
            </a:pPr>
            <a:r>
              <a:rPr dirty="0" spc="-60"/>
              <a:t>Resources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02613" y="1845185"/>
            <a:ext cx="8253095" cy="417639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467995" marR="144780" indent="-455295">
              <a:lnSpc>
                <a:spcPct val="70000"/>
              </a:lnSpc>
              <a:spcBef>
                <a:spcPts val="1180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u="heavy" sz="30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Office</a:t>
            </a:r>
            <a:r>
              <a:rPr dirty="0" u="heavy" sz="30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of</a:t>
            </a:r>
            <a:r>
              <a:rPr dirty="0" u="heavy" sz="30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Management</a:t>
            </a:r>
            <a:r>
              <a:rPr dirty="0" u="heavy" sz="30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and</a:t>
            </a:r>
            <a:r>
              <a:rPr dirty="0" u="heavy" sz="30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Budget</a:t>
            </a:r>
            <a:r>
              <a:rPr dirty="0" u="heavy" sz="30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Guidance</a:t>
            </a:r>
            <a:r>
              <a:rPr dirty="0" u="heavy" sz="30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and</a:t>
            </a:r>
            <a:r>
              <a:rPr dirty="0" u="none" sz="3000" spc="-25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dirty="0" u="none" sz="3000" spc="-25">
                <a:solidFill>
                  <a:srgbClr val="0562C1"/>
                </a:solidFill>
                <a:latin typeface="Calibri"/>
                <a:cs typeface="Calibri"/>
              </a:rPr>
              <a:t>	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Other</a:t>
            </a:r>
            <a:r>
              <a:rPr dirty="0" u="heavy" sz="30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0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Resources</a:t>
            </a:r>
            <a:endParaRPr sz="3000">
              <a:latin typeface="Calibri"/>
              <a:cs typeface="Calibri"/>
            </a:endParaRPr>
          </a:p>
          <a:p>
            <a:pPr marL="554990" indent="-542290">
              <a:lnSpc>
                <a:spcPct val="100000"/>
              </a:lnSpc>
              <a:spcBef>
                <a:spcPts val="3429"/>
              </a:spcBef>
              <a:buClr>
                <a:srgbClr val="00AFEF"/>
              </a:buClr>
              <a:buFont typeface="Arial"/>
              <a:buChar char="•"/>
              <a:tabLst>
                <a:tab pos="554990" algn="l"/>
              </a:tabLst>
            </a:pP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HUD</a:t>
            </a:r>
            <a:r>
              <a:rPr dirty="0" u="heavy" sz="3000" spc="-9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BABA</a:t>
            </a:r>
            <a:r>
              <a:rPr dirty="0" u="heavy" sz="3000" spc="-9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30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Webpage</a:t>
            </a:r>
            <a:endParaRPr sz="3000">
              <a:latin typeface="Calibri"/>
              <a:cs typeface="Calibri"/>
            </a:endParaRPr>
          </a:p>
          <a:p>
            <a:pPr marL="469265" indent="-456565">
              <a:lnSpc>
                <a:spcPts val="3515"/>
              </a:lnSpc>
              <a:spcBef>
                <a:spcPts val="3445"/>
              </a:spcBef>
              <a:buClr>
                <a:srgbClr val="00AFEF"/>
              </a:buClr>
              <a:buFont typeface="Arial"/>
              <a:buChar char="•"/>
              <a:tabLst>
                <a:tab pos="469265" algn="l"/>
              </a:tabLst>
            </a:pP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OMB</a:t>
            </a:r>
            <a:r>
              <a:rPr dirty="0" u="heavy" sz="30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30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Final</a:t>
            </a:r>
            <a:r>
              <a:rPr dirty="0" u="heavy" sz="30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30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Rule</a:t>
            </a:r>
            <a:endParaRPr sz="3000">
              <a:latin typeface="Calibri"/>
              <a:cs typeface="Calibri"/>
            </a:endParaRPr>
          </a:p>
          <a:p>
            <a:pPr lvl="1" marL="812165" indent="-342265">
              <a:lnSpc>
                <a:spcPts val="2195"/>
              </a:lnSpc>
              <a:buClr>
                <a:srgbClr val="00AFEF"/>
              </a:buClr>
              <a:buFont typeface="Arial"/>
              <a:buChar char="•"/>
              <a:tabLst>
                <a:tab pos="812165" algn="l"/>
              </a:tabLst>
            </a:pP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eCFR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::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2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CFR</a:t>
            </a:r>
            <a:r>
              <a:rPr dirty="0" u="heavy" sz="19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Part</a:t>
            </a:r>
            <a:r>
              <a:rPr dirty="0" u="heavy" sz="19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184</a:t>
            </a:r>
            <a:r>
              <a:rPr dirty="0" u="heavy" sz="19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-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-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Buy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America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Preferences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for</a:t>
            </a:r>
            <a:r>
              <a:rPr dirty="0" u="heavy" sz="19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Infrastructure</a:t>
            </a:r>
            <a:r>
              <a:rPr dirty="0" u="heavy" sz="19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19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Projects</a:t>
            </a:r>
            <a:endParaRPr sz="19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100"/>
              </a:spcBef>
              <a:buFont typeface="Arial"/>
              <a:buChar char="•"/>
            </a:pPr>
            <a:endParaRPr sz="1900">
              <a:latin typeface="Calibri"/>
              <a:cs typeface="Calibri"/>
            </a:endParaRPr>
          </a:p>
          <a:p>
            <a:pPr marL="469265" indent="-456565">
              <a:lnSpc>
                <a:spcPts val="3600"/>
              </a:lnSpc>
              <a:spcBef>
                <a:spcPts val="5"/>
              </a:spcBef>
              <a:buClr>
                <a:srgbClr val="00AFEF"/>
              </a:buClr>
              <a:buFont typeface="Arial"/>
              <a:buChar char="•"/>
              <a:tabLst>
                <a:tab pos="469265" algn="l"/>
              </a:tabLst>
            </a:pPr>
            <a:r>
              <a:rPr dirty="0" sz="3000">
                <a:latin typeface="Calibri"/>
                <a:cs typeface="Calibri"/>
              </a:rPr>
              <a:t>ONAP</a:t>
            </a:r>
            <a:r>
              <a:rPr dirty="0" sz="3000" spc="-5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Implementation</a:t>
            </a:r>
            <a:r>
              <a:rPr dirty="0" sz="3000" spc="-6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Notice</a:t>
            </a:r>
            <a:endParaRPr sz="3000">
              <a:latin typeface="Calibri"/>
              <a:cs typeface="Calibri"/>
            </a:endParaRPr>
          </a:p>
          <a:p>
            <a:pPr lvl="1" marL="926465" indent="-456565">
              <a:lnSpc>
                <a:spcPts val="3360"/>
              </a:lnSpc>
              <a:buClr>
                <a:srgbClr val="00AFEF"/>
              </a:buClr>
              <a:buFont typeface="Arial"/>
              <a:buChar char="•"/>
              <a:tabLst>
                <a:tab pos="926465" algn="l"/>
              </a:tabLst>
            </a:pPr>
            <a:r>
              <a:rPr dirty="0" sz="2800">
                <a:latin typeface="Calibri"/>
                <a:cs typeface="Calibri"/>
              </a:rPr>
              <a:t>Coming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Soon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16305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dirty="0" spc="-310"/>
              <a:t> </a:t>
            </a:r>
            <a:r>
              <a:rPr dirty="0" spc="-25"/>
              <a:t>you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05813" y="1783079"/>
            <a:ext cx="8651875" cy="433070"/>
          </a:xfrm>
          <a:prstGeom prst="rect">
            <a:avLst/>
          </a:prstGeom>
          <a:solidFill>
            <a:srgbClr val="BCE6E9"/>
          </a:solidFill>
        </p:spPr>
        <p:txBody>
          <a:bodyPr wrap="square" lIns="0" tIns="0" rIns="0" bIns="0" rtlCol="0" vert="horz">
            <a:spAutoFit/>
          </a:bodyPr>
          <a:lstStyle/>
          <a:p>
            <a:pPr marL="1270">
              <a:lnSpc>
                <a:spcPts val="3260"/>
              </a:lnSpc>
            </a:pP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Please</a:t>
            </a:r>
            <a:r>
              <a:rPr dirty="0" sz="28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ensure</a:t>
            </a:r>
            <a:r>
              <a:rPr dirty="0" sz="28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that</a:t>
            </a:r>
            <a:r>
              <a:rPr dirty="0" sz="28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your</a:t>
            </a:r>
            <a:r>
              <a:rPr dirty="0" sz="28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Project</a:t>
            </a:r>
            <a:r>
              <a:rPr dirty="0" sz="28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404040"/>
                </a:solidFill>
                <a:latin typeface="Calibri"/>
                <a:cs typeface="Calibri"/>
              </a:rPr>
              <a:t>Managers,</a:t>
            </a:r>
            <a:r>
              <a:rPr dirty="0" sz="28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404040"/>
                </a:solidFill>
                <a:latin typeface="Calibri"/>
                <a:cs typeface="Calibri"/>
              </a:rPr>
              <a:t>Contractors,</a:t>
            </a:r>
            <a:r>
              <a:rPr dirty="0" sz="28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993392" y="2421635"/>
            <a:ext cx="8278495" cy="434340"/>
          </a:xfrm>
          <a:prstGeom prst="rect">
            <a:avLst/>
          </a:prstGeom>
          <a:solidFill>
            <a:srgbClr val="BCE6E9"/>
          </a:solidFill>
        </p:spPr>
        <p:txBody>
          <a:bodyPr wrap="square" lIns="0" tIns="0" rIns="0" bIns="0" rtlCol="0" vert="horz">
            <a:spAutoFit/>
          </a:bodyPr>
          <a:lstStyle/>
          <a:p>
            <a:pPr marL="1270">
              <a:lnSpc>
                <a:spcPts val="3275"/>
              </a:lnSpc>
            </a:pP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Housing</a:t>
            </a:r>
            <a:r>
              <a:rPr dirty="0" sz="28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Staff</a:t>
            </a:r>
            <a:r>
              <a:rPr dirty="0" sz="28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are</a:t>
            </a:r>
            <a:r>
              <a:rPr dirty="0" sz="28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aware</a:t>
            </a:r>
            <a:r>
              <a:rPr dirty="0" sz="28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r>
              <a:rPr dirty="0" sz="28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BABA</a:t>
            </a:r>
            <a:r>
              <a:rPr dirty="0" sz="28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404040"/>
                </a:solidFill>
                <a:latin typeface="Calibri"/>
                <a:cs typeface="Calibri"/>
              </a:rPr>
              <a:t>requirements</a:t>
            </a:r>
            <a:r>
              <a:rPr dirty="0" sz="28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404040"/>
                </a:solidFill>
                <a:latin typeface="Calibri"/>
                <a:cs typeface="Calibri"/>
              </a:rPr>
              <a:t>beginning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882896" y="3061715"/>
            <a:ext cx="2428240" cy="433070"/>
          </a:xfrm>
          <a:prstGeom prst="rect">
            <a:avLst/>
          </a:prstGeom>
          <a:solidFill>
            <a:srgbClr val="BCE6E9"/>
          </a:solidFill>
        </p:spPr>
        <p:txBody>
          <a:bodyPr wrap="square" lIns="0" tIns="0" rIns="0" bIns="0" rtlCol="0" vert="horz">
            <a:spAutoFit/>
          </a:bodyPr>
          <a:lstStyle/>
          <a:p>
            <a:pPr marL="2540">
              <a:lnSpc>
                <a:spcPts val="3270"/>
              </a:lnSpc>
            </a:pP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October</a:t>
            </a:r>
            <a:r>
              <a:rPr dirty="0" sz="28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04040"/>
                </a:solidFill>
                <a:latin typeface="Calibri"/>
                <a:cs typeface="Calibri"/>
              </a:rPr>
              <a:t>1,</a:t>
            </a:r>
            <a:r>
              <a:rPr dirty="0" sz="28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404040"/>
                </a:solidFill>
                <a:latin typeface="Calibri"/>
                <a:cs typeface="Calibri"/>
              </a:rPr>
              <a:t>2024.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86247" y="4068700"/>
            <a:ext cx="261556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4000" spc="-10" b="1">
                <a:solidFill>
                  <a:srgbClr val="2E5496"/>
                </a:solidFill>
                <a:uFill>
                  <a:solidFill>
                    <a:srgbClr val="2E5496"/>
                  </a:solidFill>
                </a:uFill>
                <a:latin typeface="Calibri"/>
                <a:cs typeface="Calibri"/>
              </a:rPr>
              <a:t>Questions??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724" y="744854"/>
            <a:ext cx="346456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85"/>
              <a:t>What</a:t>
            </a:r>
            <a:r>
              <a:rPr dirty="0" sz="4800" spc="-190"/>
              <a:t> </a:t>
            </a:r>
            <a:r>
              <a:rPr dirty="0" sz="4800"/>
              <a:t>is</a:t>
            </a:r>
            <a:r>
              <a:rPr dirty="0" sz="4800" spc="-260"/>
              <a:t> </a:t>
            </a:r>
            <a:r>
              <a:rPr dirty="0" sz="4800" spc="-135"/>
              <a:t>BABA?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1293241" y="1589280"/>
            <a:ext cx="10116185" cy="39516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815" marR="5080" indent="-285750">
              <a:lnSpc>
                <a:spcPct val="100000"/>
              </a:lnSpc>
              <a:spcBef>
                <a:spcPts val="100"/>
              </a:spcBef>
              <a:buClr>
                <a:srgbClr val="1CACE3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32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sz="32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heavy" sz="32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Infrastructure</a:t>
            </a:r>
            <a:r>
              <a:rPr dirty="0" u="heavy" sz="32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2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Investment</a:t>
            </a:r>
            <a:r>
              <a:rPr dirty="0" u="heavy" sz="32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2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and</a:t>
            </a:r>
            <a:r>
              <a:rPr dirty="0" u="heavy" sz="32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2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Jobs</a:t>
            </a:r>
            <a:r>
              <a:rPr dirty="0" u="heavy" sz="32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32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Act</a:t>
            </a:r>
            <a:r>
              <a:rPr dirty="0" u="heavy" sz="3200" spc="-1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(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IIJA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),</a:t>
            </a:r>
            <a:r>
              <a:rPr dirty="0" u="none" sz="32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signed</a:t>
            </a:r>
            <a:r>
              <a:rPr dirty="0" u="none" sz="32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spc="-25">
                <a:solidFill>
                  <a:srgbClr val="404040"/>
                </a:solidFill>
                <a:latin typeface="Calibri"/>
                <a:cs typeface="Calibri"/>
              </a:rPr>
              <a:t>on </a:t>
            </a:r>
            <a:r>
              <a:rPr dirty="0" u="none" sz="3200" spc="-25">
                <a:solidFill>
                  <a:srgbClr val="404040"/>
                </a:solidFill>
                <a:latin typeface="Calibri"/>
                <a:cs typeface="Calibri"/>
              </a:rPr>
              <a:t>	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November</a:t>
            </a:r>
            <a:r>
              <a:rPr dirty="0" u="none" sz="32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15,</a:t>
            </a:r>
            <a:r>
              <a:rPr dirty="0" u="none" sz="32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2021,</a:t>
            </a:r>
            <a:r>
              <a:rPr dirty="0" u="none" sz="32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included</a:t>
            </a:r>
            <a:r>
              <a:rPr dirty="0" u="none" sz="32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u="none" sz="3200" spc="-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Build</a:t>
            </a:r>
            <a:r>
              <a:rPr dirty="0" u="none" sz="3200" spc="-8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America,</a:t>
            </a:r>
            <a:r>
              <a:rPr dirty="0" u="none" sz="3200" spc="-8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spc="-25" b="1">
                <a:solidFill>
                  <a:srgbClr val="404040"/>
                </a:solidFill>
                <a:latin typeface="Calibri"/>
                <a:cs typeface="Calibri"/>
              </a:rPr>
              <a:t>Buy </a:t>
            </a:r>
            <a:r>
              <a:rPr dirty="0" u="none" sz="3200" spc="-25" b="1">
                <a:solidFill>
                  <a:srgbClr val="404040"/>
                </a:solidFill>
                <a:latin typeface="Calibri"/>
                <a:cs typeface="Calibri"/>
              </a:rPr>
              <a:t>	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America</a:t>
            </a:r>
            <a:r>
              <a:rPr dirty="0" u="none" sz="3200" spc="-8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Act</a:t>
            </a:r>
            <a:r>
              <a:rPr dirty="0" u="none" sz="3200" spc="-5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>
                <a:solidFill>
                  <a:srgbClr val="404040"/>
                </a:solidFill>
                <a:latin typeface="Calibri"/>
                <a:cs typeface="Calibri"/>
              </a:rPr>
              <a:t>(BABA)</a:t>
            </a:r>
            <a:r>
              <a:rPr dirty="0" u="none" sz="3200" spc="-7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which</a:t>
            </a:r>
            <a:r>
              <a:rPr dirty="0" u="none" sz="32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is</a:t>
            </a:r>
            <a:r>
              <a:rPr dirty="0" u="none" sz="32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u="none" sz="3200" spc="-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law</a:t>
            </a:r>
            <a:r>
              <a:rPr dirty="0" u="none" sz="32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applying</a:t>
            </a:r>
            <a:r>
              <a:rPr dirty="0" u="none" sz="3200" spc="-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to</a:t>
            </a:r>
            <a:r>
              <a:rPr dirty="0" u="none" sz="3200" spc="-3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 i="1">
                <a:solidFill>
                  <a:srgbClr val="404040"/>
                </a:solidFill>
                <a:latin typeface="Calibri"/>
                <a:cs typeface="Calibri"/>
              </a:rPr>
              <a:t>all</a:t>
            </a:r>
            <a:r>
              <a:rPr dirty="0" u="none" sz="3200" spc="-70" b="1" i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spc="-10">
                <a:solidFill>
                  <a:srgbClr val="404040"/>
                </a:solidFill>
                <a:latin typeface="Calibri"/>
                <a:cs typeface="Calibri"/>
              </a:rPr>
              <a:t>Federal </a:t>
            </a:r>
            <a:r>
              <a:rPr dirty="0" u="none" sz="3200" spc="-10">
                <a:solidFill>
                  <a:srgbClr val="404040"/>
                </a:solidFill>
                <a:latin typeface="Calibri"/>
                <a:cs typeface="Calibri"/>
              </a:rPr>
              <a:t>	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agencies</a:t>
            </a:r>
            <a:r>
              <a:rPr dirty="0" u="none" sz="32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dirty="0" u="none" sz="3200" spc="-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b="1" i="1">
                <a:solidFill>
                  <a:srgbClr val="404040"/>
                </a:solidFill>
                <a:latin typeface="Calibri"/>
                <a:cs typeface="Calibri"/>
              </a:rPr>
              <a:t>all</a:t>
            </a:r>
            <a:r>
              <a:rPr dirty="0" u="none" sz="3200" spc="-80" b="1" i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sources</a:t>
            </a:r>
            <a:r>
              <a:rPr dirty="0" u="none" sz="32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r>
              <a:rPr dirty="0" u="none" sz="32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>
                <a:solidFill>
                  <a:srgbClr val="404040"/>
                </a:solidFill>
                <a:latin typeface="Calibri"/>
                <a:cs typeface="Calibri"/>
              </a:rPr>
              <a:t>Federal</a:t>
            </a:r>
            <a:r>
              <a:rPr dirty="0" u="none" sz="32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u="none" sz="3200" spc="-10">
                <a:solidFill>
                  <a:srgbClr val="404040"/>
                </a:solidFill>
                <a:latin typeface="Calibri"/>
                <a:cs typeface="Calibri"/>
              </a:rPr>
              <a:t>funds.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5"/>
              </a:spcBef>
              <a:buFont typeface="Arial"/>
              <a:buChar char="•"/>
            </a:pPr>
            <a:endParaRPr sz="3200">
              <a:latin typeface="Calibri"/>
              <a:cs typeface="Calibri"/>
            </a:endParaRPr>
          </a:p>
          <a:p>
            <a:pPr marL="297815" marR="725805" indent="-285750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3200">
                <a:latin typeface="Calibri"/>
                <a:cs typeface="Calibri"/>
              </a:rPr>
              <a:t>BABA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established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Buy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America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Preference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(BAP) 	requirements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certain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infrastructure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projects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funded </a:t>
            </a:r>
            <a:r>
              <a:rPr dirty="0" sz="3200" spc="-10">
                <a:latin typeface="Calibri"/>
                <a:cs typeface="Calibri"/>
              </a:rPr>
              <a:t>	</a:t>
            </a:r>
            <a:r>
              <a:rPr dirty="0" sz="3200">
                <a:latin typeface="Calibri"/>
                <a:cs typeface="Calibri"/>
              </a:rPr>
              <a:t>with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Federal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awards.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724" y="744854"/>
            <a:ext cx="679958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40"/>
              <a:t>Tribal</a:t>
            </a:r>
            <a:r>
              <a:rPr dirty="0" sz="4800" spc="-145"/>
              <a:t> </a:t>
            </a:r>
            <a:r>
              <a:rPr dirty="0" sz="4800" spc="-110"/>
              <a:t>Recipient</a:t>
            </a:r>
            <a:r>
              <a:rPr dirty="0" sz="4800" spc="-155"/>
              <a:t> </a:t>
            </a:r>
            <a:r>
              <a:rPr dirty="0" sz="4800" spc="-70"/>
              <a:t>HUD</a:t>
            </a:r>
            <a:r>
              <a:rPr dirty="0" sz="4800" spc="-155"/>
              <a:t> </a:t>
            </a:r>
            <a:r>
              <a:rPr dirty="0" sz="4800" spc="-70"/>
              <a:t>Waivers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1293241" y="2134615"/>
            <a:ext cx="10057765" cy="3866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5244" indent="-457200">
              <a:lnSpc>
                <a:spcPct val="100000"/>
              </a:lnSpc>
              <a:spcBef>
                <a:spcPts val="100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sz="3600">
                <a:latin typeface="Calibri"/>
                <a:cs typeface="Calibri"/>
              </a:rPr>
              <a:t>Beginning</a:t>
            </a:r>
            <a:r>
              <a:rPr dirty="0" sz="3600" spc="-8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May</a:t>
            </a:r>
            <a:r>
              <a:rPr dirty="0" sz="3600" spc="-8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14,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2022,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HUD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is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required</a:t>
            </a:r>
            <a:r>
              <a:rPr dirty="0" sz="3600" spc="-10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to</a:t>
            </a:r>
            <a:r>
              <a:rPr dirty="0" sz="3600" spc="-5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ensure </a:t>
            </a:r>
            <a:r>
              <a:rPr dirty="0" sz="3600">
                <a:latin typeface="Calibri"/>
                <a:cs typeface="Calibri"/>
              </a:rPr>
              <a:t>that</a:t>
            </a:r>
            <a:r>
              <a:rPr dirty="0" sz="3600" spc="-8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BAP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is</a:t>
            </a:r>
            <a:r>
              <a:rPr dirty="0" sz="3600" spc="-5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applied</a:t>
            </a:r>
            <a:r>
              <a:rPr dirty="0" sz="3600" spc="-11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to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any</a:t>
            </a:r>
            <a:r>
              <a:rPr dirty="0" sz="3600" spc="-8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new</a:t>
            </a:r>
            <a:r>
              <a:rPr dirty="0" sz="3600" spc="-90">
                <a:latin typeface="Calibri"/>
                <a:cs typeface="Calibri"/>
              </a:rPr>
              <a:t> </a:t>
            </a:r>
            <a:r>
              <a:rPr dirty="0" sz="3600" spc="-20">
                <a:latin typeface="Calibri"/>
                <a:cs typeface="Calibri"/>
              </a:rPr>
              <a:t>FFA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awards obligated</a:t>
            </a:r>
            <a:r>
              <a:rPr dirty="0" sz="3600" spc="-11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for</a:t>
            </a:r>
            <a:r>
              <a:rPr dirty="0" sz="3600" spc="-10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infrastructure</a:t>
            </a:r>
            <a:r>
              <a:rPr dirty="0" sz="3600" spc="-13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projects,</a:t>
            </a:r>
            <a:r>
              <a:rPr dirty="0" sz="3600" spc="-9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unless</a:t>
            </a:r>
            <a:r>
              <a:rPr dirty="0" sz="3600" spc="-12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waived.</a:t>
            </a:r>
            <a:endParaRPr sz="36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4320"/>
              </a:spcBef>
              <a:buClr>
                <a:srgbClr val="00AFEF"/>
              </a:buClr>
              <a:buFont typeface="Arial"/>
              <a:buChar char="•"/>
              <a:tabLst>
                <a:tab pos="469900" algn="l"/>
              </a:tabLst>
            </a:pPr>
            <a:r>
              <a:rPr dirty="0" sz="3600">
                <a:latin typeface="Calibri"/>
                <a:cs typeface="Calibri"/>
              </a:rPr>
              <a:t>HUD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issued</a:t>
            </a:r>
            <a:r>
              <a:rPr dirty="0" sz="3600" spc="-5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multiple</a:t>
            </a:r>
            <a:r>
              <a:rPr dirty="0" sz="3600" spc="-9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waivers</a:t>
            </a:r>
            <a:r>
              <a:rPr dirty="0" sz="3600" spc="-9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that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delayed</a:t>
            </a:r>
            <a:r>
              <a:rPr dirty="0" sz="3600" spc="-80">
                <a:latin typeface="Calibri"/>
                <a:cs typeface="Calibri"/>
              </a:rPr>
              <a:t> </a:t>
            </a:r>
            <a:r>
              <a:rPr dirty="0" sz="3600" spc="-25">
                <a:latin typeface="Calibri"/>
                <a:cs typeface="Calibri"/>
              </a:rPr>
              <a:t>the </a:t>
            </a:r>
            <a:r>
              <a:rPr dirty="0" sz="3600" spc="-10">
                <a:latin typeface="Calibri"/>
                <a:cs typeface="Calibri"/>
              </a:rPr>
              <a:t>implementation</a:t>
            </a:r>
            <a:r>
              <a:rPr dirty="0" sz="3600" spc="-114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of</a:t>
            </a:r>
            <a:r>
              <a:rPr dirty="0" sz="3600" spc="-10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BAP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for</a:t>
            </a:r>
            <a:r>
              <a:rPr dirty="0" sz="3600" spc="-90">
                <a:latin typeface="Calibri"/>
                <a:cs typeface="Calibri"/>
              </a:rPr>
              <a:t> </a:t>
            </a:r>
            <a:r>
              <a:rPr dirty="0" sz="3600" spc="-20">
                <a:latin typeface="Calibri"/>
                <a:cs typeface="Calibri"/>
              </a:rPr>
              <a:t>Tribal</a:t>
            </a:r>
            <a:r>
              <a:rPr dirty="0" sz="3600" spc="-114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Recipients</a:t>
            </a:r>
            <a:r>
              <a:rPr dirty="0" sz="3600" spc="-114">
                <a:latin typeface="Calibri"/>
                <a:cs typeface="Calibri"/>
              </a:rPr>
              <a:t> </a:t>
            </a:r>
            <a:r>
              <a:rPr dirty="0" u="heavy" sz="3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dirty="0" u="none" sz="3600" spc="-25"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conduct</a:t>
            </a:r>
            <a:r>
              <a:rPr dirty="0" u="heavy" sz="3600" spc="-7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consultation</a:t>
            </a:r>
            <a:r>
              <a:rPr dirty="0" u="heavy" sz="36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</a:t>
            </a:r>
            <a:r>
              <a:rPr dirty="0" u="heavy" sz="3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dirty="0" u="heavy" sz="36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impact</a:t>
            </a:r>
            <a:r>
              <a:rPr dirty="0" u="heavy" sz="3600" spc="-7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heavy" sz="36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this</a:t>
            </a:r>
            <a:r>
              <a:rPr dirty="0" u="heavy" sz="36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new</a:t>
            </a:r>
            <a:r>
              <a:rPr dirty="0" u="heavy" sz="36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law</a:t>
            </a:r>
            <a:r>
              <a:rPr dirty="0" u="none" sz="3600" spc="-20"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813" y="574042"/>
            <a:ext cx="880999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57525" algn="l"/>
              </a:tabLst>
            </a:pPr>
            <a:r>
              <a:rPr dirty="0" sz="4800" spc="-80"/>
              <a:t>ONAP</a:t>
            </a:r>
            <a:r>
              <a:rPr dirty="0" sz="4800" spc="-180"/>
              <a:t> </a:t>
            </a:r>
            <a:r>
              <a:rPr dirty="0" sz="4800" spc="-20"/>
              <a:t>BABA</a:t>
            </a:r>
            <a:r>
              <a:rPr dirty="0" sz="4800"/>
              <a:t>	</a:t>
            </a:r>
            <a:r>
              <a:rPr dirty="0" sz="4800" spc="-125"/>
              <a:t>Waiver</a:t>
            </a:r>
            <a:r>
              <a:rPr dirty="0" sz="4800" spc="-170"/>
              <a:t> </a:t>
            </a:r>
            <a:r>
              <a:rPr dirty="0" sz="4800" spc="-90"/>
              <a:t>and</a:t>
            </a:r>
            <a:r>
              <a:rPr dirty="0" sz="4800" spc="-165"/>
              <a:t> </a:t>
            </a:r>
            <a:r>
              <a:rPr dirty="0" sz="4800" spc="-75"/>
              <a:t>Consultation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788921" y="1938273"/>
            <a:ext cx="10188575" cy="433451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241300" marR="380365" indent="-228600">
              <a:lnSpc>
                <a:spcPct val="70000"/>
              </a:lnSpc>
              <a:spcBef>
                <a:spcPts val="819"/>
              </a:spcBef>
              <a:buClr>
                <a:srgbClr val="00AFEF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September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21,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2022,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eight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agencies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participated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joint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consultation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hosted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White </a:t>
            </a:r>
            <a:r>
              <a:rPr dirty="0" sz="2000">
                <a:latin typeface="Calibri"/>
                <a:cs typeface="Calibri"/>
              </a:rPr>
              <a:t>House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Council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Native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American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Affairs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consult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Tribal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Nations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discretionary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BAP </a:t>
            </a:r>
            <a:r>
              <a:rPr dirty="0" sz="2000" spc="-10">
                <a:latin typeface="Calibri"/>
                <a:cs typeface="Calibri"/>
              </a:rPr>
              <a:t>provisions.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25"/>
              </a:spcBef>
              <a:buClr>
                <a:srgbClr val="00AFE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240665" algn="l"/>
              </a:tabLst>
            </a:pPr>
            <a:r>
              <a:rPr dirty="0" sz="2000" spc="-10">
                <a:latin typeface="Calibri"/>
                <a:cs typeface="Calibri"/>
              </a:rPr>
              <a:t>Tribes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were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initially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requested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provide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written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comments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feedback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October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20,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2022.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40"/>
              </a:spcBef>
              <a:buClr>
                <a:srgbClr val="00AFE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marR="936625" indent="-228600">
              <a:lnSpc>
                <a:spcPct val="70000"/>
              </a:lnSpc>
              <a:buClr>
                <a:srgbClr val="00AFEF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Over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past</a:t>
            </a:r>
            <a:r>
              <a:rPr dirty="0" sz="2000" spc="-35">
                <a:latin typeface="Calibri"/>
                <a:cs typeface="Calibri"/>
              </a:rPr>
              <a:t> year,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HUD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engaged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nine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consultations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respect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specific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plans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implementation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BAP.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00AFE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marR="365760" indent="-228600">
              <a:lnSpc>
                <a:spcPct val="70000"/>
              </a:lnSpc>
              <a:buClr>
                <a:srgbClr val="00AFEF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addition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conducting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in-</a:t>
            </a:r>
            <a:r>
              <a:rPr dirty="0" sz="2000">
                <a:latin typeface="Calibri"/>
                <a:cs typeface="Calibri"/>
              </a:rPr>
              <a:t>person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Tribal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consultation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sessions,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HUD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invited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Tribes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submit </a:t>
            </a:r>
            <a:r>
              <a:rPr dirty="0" sz="2000">
                <a:latin typeface="Calibri"/>
                <a:cs typeface="Calibri"/>
              </a:rPr>
              <a:t>written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comments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HUD.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45"/>
              </a:spcBef>
              <a:buClr>
                <a:srgbClr val="00AFEF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buClr>
                <a:srgbClr val="00AFEF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HUD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received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written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comments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from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HUD’s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Tribal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Intergovernmental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Advisory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Committee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and </a:t>
            </a:r>
            <a:r>
              <a:rPr dirty="0" sz="2000">
                <a:latin typeface="Calibri"/>
                <a:cs typeface="Calibri"/>
              </a:rPr>
              <a:t>other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Tribal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grantees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3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continues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process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evaluate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comments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received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throughout </a:t>
            </a:r>
            <a:r>
              <a:rPr dirty="0" sz="2000">
                <a:latin typeface="Calibri"/>
                <a:cs typeface="Calibri"/>
              </a:rPr>
              <a:t>this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process.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173" y="744854"/>
            <a:ext cx="462216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75"/>
              <a:t>Rules</a:t>
            </a:r>
            <a:r>
              <a:rPr dirty="0" sz="4800" spc="-175"/>
              <a:t> </a:t>
            </a:r>
            <a:r>
              <a:rPr dirty="0" sz="4800" spc="-90"/>
              <a:t>and</a:t>
            </a:r>
            <a:r>
              <a:rPr dirty="0" sz="4800" spc="-185"/>
              <a:t> </a:t>
            </a:r>
            <a:r>
              <a:rPr dirty="0" sz="4800" spc="-70"/>
              <a:t>Guidance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1425953" y="1558545"/>
            <a:ext cx="10027285" cy="472440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584200" marR="206375" indent="-571500">
              <a:lnSpc>
                <a:spcPts val="2590"/>
              </a:lnSpc>
              <a:spcBef>
                <a:spcPts val="42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August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23,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2023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OMB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issued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final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rule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88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FR</a:t>
            </a:r>
            <a:r>
              <a:rPr dirty="0" u="heavy" sz="24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57750</a:t>
            </a:r>
            <a:r>
              <a:rPr dirty="0" u="none" sz="2400">
                <a:latin typeface="Calibri"/>
                <a:cs typeface="Calibri"/>
              </a:rPr>
              <a:t>)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for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2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CFR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Parts </a:t>
            </a:r>
            <a:r>
              <a:rPr dirty="0" u="none" sz="2400">
                <a:latin typeface="Calibri"/>
                <a:cs typeface="Calibri"/>
              </a:rPr>
              <a:t>184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and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200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and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provided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further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guidance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on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implementing</a:t>
            </a:r>
            <a:r>
              <a:rPr dirty="0" u="none" sz="2400" spc="-7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statutory requirements</a:t>
            </a:r>
            <a:r>
              <a:rPr dirty="0" u="none" sz="2400" spc="-8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and</a:t>
            </a:r>
            <a:r>
              <a:rPr dirty="0" u="none" sz="2400" spc="-8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improving</a:t>
            </a:r>
            <a:r>
              <a:rPr dirty="0" u="none" sz="2400" spc="-9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FFA</a:t>
            </a:r>
            <a:r>
              <a:rPr dirty="0" u="none" sz="2400" spc="-9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management</a:t>
            </a:r>
            <a:r>
              <a:rPr dirty="0" u="none" sz="2400" spc="-10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and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transparency.</a:t>
            </a:r>
            <a:endParaRPr sz="2400">
              <a:latin typeface="Calibri"/>
              <a:cs typeface="Calibri"/>
            </a:endParaRPr>
          </a:p>
          <a:p>
            <a:pPr marL="584200" marR="5080" indent="-571500">
              <a:lnSpc>
                <a:spcPts val="2590"/>
              </a:lnSpc>
              <a:spcBef>
                <a:spcPts val="1410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October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25,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2023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OMB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published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additional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guidance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via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Memorandum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M-</a:t>
            </a:r>
            <a:r>
              <a:rPr dirty="0" u="heavy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24-</a:t>
            </a:r>
            <a:r>
              <a:rPr dirty="0" u="heavy" sz="24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02</a:t>
            </a:r>
            <a:endParaRPr sz="2400">
              <a:latin typeface="Calibri"/>
              <a:cs typeface="Calibri"/>
            </a:endParaRPr>
          </a:p>
          <a:p>
            <a:pPr marL="584200" marR="88265" indent="-571500">
              <a:lnSpc>
                <a:spcPct val="90000"/>
              </a:lnSpc>
              <a:spcBef>
                <a:spcPts val="1370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April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22,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2024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OMB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published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revisions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89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FR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30046</a:t>
            </a:r>
            <a:r>
              <a:rPr dirty="0" u="none" sz="2400">
                <a:latin typeface="Calibri"/>
                <a:cs typeface="Calibri"/>
              </a:rPr>
              <a:t>)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to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2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CFR</a:t>
            </a:r>
            <a:r>
              <a:rPr dirty="0" u="heavy" sz="2400" spc="-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Part</a:t>
            </a:r>
            <a:r>
              <a:rPr dirty="0" u="heavy" sz="24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24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184</a:t>
            </a:r>
            <a:r>
              <a:rPr dirty="0" u="none" sz="2400" spc="-25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which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included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regulatory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guidance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on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4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implementation</a:t>
            </a:r>
            <a:r>
              <a:rPr dirty="0" u="none" sz="2400" spc="-7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of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BABA</a:t>
            </a:r>
            <a:r>
              <a:rPr dirty="0" u="none" sz="2400" spc="-65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and </a:t>
            </a:r>
            <a:r>
              <a:rPr dirty="0" u="none" sz="2400">
                <a:latin typeface="Calibri"/>
                <a:cs typeface="Calibri"/>
              </a:rPr>
              <a:t>revisions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to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2</a:t>
            </a:r>
            <a:r>
              <a:rPr dirty="0" u="heavy" sz="24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CFR</a:t>
            </a:r>
            <a:r>
              <a:rPr dirty="0" u="heavy" sz="24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Part</a:t>
            </a:r>
            <a:r>
              <a:rPr dirty="0" u="heavy" sz="24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heavy" sz="24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200</a:t>
            </a:r>
            <a:r>
              <a:rPr dirty="0" u="none" sz="2400">
                <a:latin typeface="Calibri"/>
                <a:cs typeface="Calibri"/>
              </a:rPr>
              <a:t>,</a:t>
            </a:r>
            <a:r>
              <a:rPr dirty="0" u="none" sz="2400" spc="-50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effective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October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1,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 spc="-10">
                <a:latin typeface="Calibri"/>
                <a:cs typeface="Calibri"/>
              </a:rPr>
              <a:t>2024.</a:t>
            </a:r>
            <a:endParaRPr sz="2400">
              <a:latin typeface="Calibri"/>
              <a:cs typeface="Calibri"/>
            </a:endParaRPr>
          </a:p>
          <a:p>
            <a:pPr marL="584200" marR="216535" indent="-571500">
              <a:lnSpc>
                <a:spcPts val="2590"/>
              </a:lnSpc>
              <a:spcBef>
                <a:spcPts val="1430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2400">
                <a:latin typeface="Calibri"/>
                <a:cs typeface="Calibri"/>
              </a:rPr>
              <a:t>HUD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issued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proposed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waiver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these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requirements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Tribal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Recipients </a:t>
            </a:r>
            <a:r>
              <a:rPr dirty="0" sz="2400">
                <a:latin typeface="Calibri"/>
                <a:cs typeface="Calibri"/>
              </a:rPr>
              <a:t>that,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approved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made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final,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published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will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expire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on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September</a:t>
            </a:r>
            <a:r>
              <a:rPr dirty="0" sz="2400" spc="-5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30, </a:t>
            </a:r>
            <a:r>
              <a:rPr dirty="0" sz="2400" spc="-10" b="1">
                <a:latin typeface="Calibri"/>
                <a:cs typeface="Calibri"/>
              </a:rPr>
              <a:t>2024</a:t>
            </a:r>
            <a:r>
              <a:rPr dirty="0" sz="2400" spc="-1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spcBef>
                <a:spcPts val="1085"/>
              </a:spcBef>
              <a:buClr>
                <a:srgbClr val="1CACE3"/>
              </a:buClr>
              <a:buFont typeface="Arial"/>
              <a:buChar char="•"/>
              <a:tabLst>
                <a:tab pos="583565" algn="l"/>
              </a:tabLst>
            </a:pPr>
            <a:r>
              <a:rPr dirty="0" sz="2400">
                <a:latin typeface="Calibri"/>
                <a:cs typeface="Calibri"/>
              </a:rPr>
              <a:t>ONAP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Implementation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Notice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Tribal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Recipients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is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forthcoming.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88921" y="1204977"/>
            <a:ext cx="10506710" cy="487934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584200" marR="499745" indent="-571500">
              <a:lnSpc>
                <a:spcPts val="3890"/>
              </a:lnSpc>
              <a:spcBef>
                <a:spcPts val="585"/>
              </a:spcBef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BABA</a:t>
            </a:r>
            <a:r>
              <a:rPr dirty="0" sz="3600" spc="-1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established</a:t>
            </a:r>
            <a:r>
              <a:rPr dirty="0" sz="3600" spc="-15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3600" spc="-1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domestic</a:t>
            </a:r>
            <a:r>
              <a:rPr dirty="0" sz="3600" spc="-1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content</a:t>
            </a:r>
            <a:r>
              <a:rPr dirty="0" sz="3600" spc="-15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procurement </a:t>
            </a:r>
            <a:r>
              <a:rPr dirty="0" sz="3600" spc="-20">
                <a:solidFill>
                  <a:srgbClr val="404040"/>
                </a:solidFill>
                <a:latin typeface="Calibri"/>
                <a:cs typeface="Calibri"/>
              </a:rPr>
              <a:t>preference,</a:t>
            </a:r>
            <a:r>
              <a:rPr dirty="0" sz="3600" spc="-11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dirty="0" sz="3600" spc="-6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BAP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36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for</a:t>
            </a:r>
            <a:r>
              <a:rPr dirty="0" sz="36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certain</a:t>
            </a:r>
            <a:r>
              <a:rPr dirty="0" sz="36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infrastructure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projects</a:t>
            </a:r>
            <a:r>
              <a:rPr dirty="0" sz="36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funded</a:t>
            </a:r>
            <a:r>
              <a:rPr dirty="0" sz="36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with</a:t>
            </a:r>
            <a:r>
              <a:rPr dirty="0" sz="36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Federal</a:t>
            </a:r>
            <a:r>
              <a:rPr dirty="0" sz="36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awards.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30"/>
              </a:spcBef>
              <a:buClr>
                <a:srgbClr val="1CACE3"/>
              </a:buClr>
              <a:buFont typeface="Arial"/>
              <a:buChar char="•"/>
            </a:pPr>
            <a:endParaRPr sz="3600">
              <a:latin typeface="Calibri"/>
              <a:cs typeface="Calibri"/>
            </a:endParaRPr>
          </a:p>
          <a:p>
            <a:pPr marL="584200" marR="5080" indent="-571500">
              <a:lnSpc>
                <a:spcPct val="90000"/>
              </a:lnSpc>
              <a:buClr>
                <a:srgbClr val="1CACE3"/>
              </a:buClr>
              <a:buFont typeface="Arial"/>
              <a:buChar char="•"/>
              <a:tabLst>
                <a:tab pos="584200" algn="l"/>
              </a:tabLst>
            </a:pP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This</a:t>
            </a:r>
            <a:r>
              <a:rPr dirty="0" sz="36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requires</a:t>
            </a:r>
            <a:r>
              <a:rPr dirty="0" sz="36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that</a:t>
            </a:r>
            <a:r>
              <a:rPr dirty="0" sz="36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procurements</a:t>
            </a:r>
            <a:r>
              <a:rPr dirty="0" sz="3600" spc="-1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made</a:t>
            </a:r>
            <a:r>
              <a:rPr dirty="0" sz="36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with</a:t>
            </a:r>
            <a:r>
              <a:rPr dirty="0" sz="3600" spc="-6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 b="1">
                <a:solidFill>
                  <a:srgbClr val="404040"/>
                </a:solidFill>
                <a:latin typeface="Calibri"/>
                <a:cs typeface="Calibri"/>
              </a:rPr>
              <a:t>federal grant</a:t>
            </a:r>
            <a:r>
              <a:rPr dirty="0" sz="3600" spc="-8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dirty="0" sz="3600" spc="-9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loan</a:t>
            </a:r>
            <a:r>
              <a:rPr dirty="0" sz="3600" spc="-8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funds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36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or</a:t>
            </a:r>
            <a:r>
              <a:rPr dirty="0" sz="36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 b="1">
                <a:solidFill>
                  <a:srgbClr val="404040"/>
                </a:solidFill>
                <a:latin typeface="Calibri"/>
                <a:cs typeface="Calibri"/>
              </a:rPr>
              <a:t>Federal</a:t>
            </a:r>
            <a:r>
              <a:rPr dirty="0" sz="3600" spc="-10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b="1">
                <a:solidFill>
                  <a:srgbClr val="404040"/>
                </a:solidFill>
                <a:latin typeface="Calibri"/>
                <a:cs typeface="Calibri"/>
              </a:rPr>
              <a:t>Financial</a:t>
            </a:r>
            <a:r>
              <a:rPr dirty="0" sz="3600" spc="-9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 b="1">
                <a:solidFill>
                  <a:srgbClr val="404040"/>
                </a:solidFill>
                <a:latin typeface="Calibri"/>
                <a:cs typeface="Calibri"/>
              </a:rPr>
              <a:t>Assistance </a:t>
            </a:r>
            <a:r>
              <a:rPr dirty="0" sz="3600" spc="-20" b="1">
                <a:solidFill>
                  <a:srgbClr val="404040"/>
                </a:solidFill>
                <a:latin typeface="Calibri"/>
                <a:cs typeface="Calibri"/>
              </a:rPr>
              <a:t>(FFA)</a:t>
            </a:r>
            <a:r>
              <a:rPr dirty="0" sz="3600" spc="-2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dirty="0" sz="3600" spc="-1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should</a:t>
            </a:r>
            <a:r>
              <a:rPr dirty="0" sz="36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give</a:t>
            </a:r>
            <a:r>
              <a:rPr dirty="0" sz="3600" spc="-11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preference</a:t>
            </a:r>
            <a:r>
              <a:rPr dirty="0" sz="3600" spc="-1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to</a:t>
            </a:r>
            <a:r>
              <a:rPr dirty="0" sz="3600" spc="-10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materials</a:t>
            </a:r>
            <a:r>
              <a:rPr dirty="0" sz="3600" spc="-1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25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products</a:t>
            </a:r>
            <a:r>
              <a:rPr dirty="0" sz="36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produced</a:t>
            </a:r>
            <a:r>
              <a:rPr dirty="0" sz="3600" spc="-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by</a:t>
            </a:r>
            <a:r>
              <a:rPr dirty="0" sz="36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companies</a:t>
            </a:r>
            <a:r>
              <a:rPr dirty="0" sz="36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dirty="0" sz="3600" spc="-8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20">
                <a:solidFill>
                  <a:srgbClr val="404040"/>
                </a:solidFill>
                <a:latin typeface="Calibri"/>
                <a:cs typeface="Calibri"/>
              </a:rPr>
              <a:t>workers</a:t>
            </a:r>
            <a:r>
              <a:rPr dirty="0" sz="36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dirty="0" sz="3600" spc="-6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25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dirty="0" sz="3600">
                <a:solidFill>
                  <a:srgbClr val="404040"/>
                </a:solidFill>
                <a:latin typeface="Calibri"/>
                <a:cs typeface="Calibri"/>
              </a:rPr>
              <a:t>United</a:t>
            </a:r>
            <a:r>
              <a:rPr dirty="0" sz="3600" spc="-1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04040"/>
                </a:solidFill>
                <a:latin typeface="Calibri"/>
                <a:cs typeface="Calibri"/>
              </a:rPr>
              <a:t>States.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8881" y="124586"/>
            <a:ext cx="907097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85"/>
              <a:t>What</a:t>
            </a:r>
            <a:r>
              <a:rPr dirty="0" sz="4800" spc="-170"/>
              <a:t> </a:t>
            </a:r>
            <a:r>
              <a:rPr dirty="0" sz="4800" spc="-75"/>
              <a:t>does</a:t>
            </a:r>
            <a:r>
              <a:rPr dirty="0" sz="4800" spc="-170"/>
              <a:t> </a:t>
            </a:r>
            <a:r>
              <a:rPr dirty="0" sz="4800" spc="-100"/>
              <a:t>Implementing</a:t>
            </a:r>
            <a:r>
              <a:rPr dirty="0" sz="4800" spc="-190"/>
              <a:t> </a:t>
            </a:r>
            <a:r>
              <a:rPr dirty="0" sz="4800" spc="-114"/>
              <a:t>BABA</a:t>
            </a:r>
            <a:r>
              <a:rPr dirty="0" sz="4800" spc="-190"/>
              <a:t> </a:t>
            </a:r>
            <a:r>
              <a:rPr dirty="0" sz="4800" spc="-10"/>
              <a:t>mean?</a:t>
            </a:r>
            <a:endParaRPr sz="4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46124" y="1179196"/>
            <a:ext cx="9672320" cy="37388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456565" marR="175895" indent="-456565">
              <a:lnSpc>
                <a:spcPts val="3650"/>
              </a:lnSpc>
              <a:spcBef>
                <a:spcPts val="100"/>
              </a:spcBef>
              <a:buClr>
                <a:srgbClr val="1CACE3"/>
              </a:buClr>
              <a:buFont typeface="Arial"/>
              <a:buChar char="•"/>
              <a:tabLst>
                <a:tab pos="456565" algn="l"/>
              </a:tabLst>
            </a:pP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BAP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requirements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on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FFA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apply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procurement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of</a:t>
            </a:r>
            <a:endParaRPr sz="3200">
              <a:latin typeface="Calibri"/>
              <a:cs typeface="Calibri"/>
            </a:endParaRPr>
          </a:p>
          <a:p>
            <a:pPr algn="ctr" marR="140970">
              <a:lnSpc>
                <a:spcPts val="3650"/>
              </a:lnSpc>
            </a:pPr>
            <a:r>
              <a:rPr dirty="0" u="heavy" sz="32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covered</a:t>
            </a:r>
            <a:r>
              <a:rPr dirty="0" u="heavy" sz="3200" spc="-9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2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materials</a:t>
            </a:r>
            <a:r>
              <a:rPr dirty="0" u="heavy" sz="3200" spc="-12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none" sz="3200">
                <a:latin typeface="Calibri"/>
                <a:cs typeface="Calibri"/>
              </a:rPr>
              <a:t>utilized</a:t>
            </a:r>
            <a:r>
              <a:rPr dirty="0" u="none" sz="3200" spc="-50">
                <a:latin typeface="Calibri"/>
                <a:cs typeface="Calibri"/>
              </a:rPr>
              <a:t> </a:t>
            </a:r>
            <a:r>
              <a:rPr dirty="0" u="none" sz="3200">
                <a:latin typeface="Calibri"/>
                <a:cs typeface="Calibri"/>
              </a:rPr>
              <a:t>in</a:t>
            </a:r>
            <a:r>
              <a:rPr dirty="0" u="none" sz="3200" spc="-65">
                <a:latin typeface="Calibri"/>
                <a:cs typeface="Calibri"/>
              </a:rPr>
              <a:t> </a:t>
            </a:r>
            <a:r>
              <a:rPr dirty="0" u="none" sz="3200" spc="-20">
                <a:latin typeface="Calibri"/>
                <a:cs typeface="Calibri"/>
              </a:rPr>
              <a:t>infrastructure</a:t>
            </a:r>
            <a:r>
              <a:rPr dirty="0" u="none" sz="3200" spc="-60">
                <a:latin typeface="Calibri"/>
                <a:cs typeface="Calibri"/>
              </a:rPr>
              <a:t> </a:t>
            </a:r>
            <a:r>
              <a:rPr dirty="0" u="none" sz="3200" spc="-10">
                <a:latin typeface="Calibri"/>
                <a:cs typeface="Calibri"/>
              </a:rPr>
              <a:t>projects.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50"/>
              </a:spcBef>
            </a:pPr>
            <a:endParaRPr sz="3200">
              <a:latin typeface="Calibri"/>
              <a:cs typeface="Calibri"/>
            </a:endParaRPr>
          </a:p>
          <a:p>
            <a:pPr marL="469265" marR="5080" indent="-457200">
              <a:lnSpc>
                <a:spcPct val="90000"/>
              </a:lnSpc>
              <a:buClr>
                <a:srgbClr val="1CACE3"/>
              </a:buClr>
              <a:buFont typeface="Arial"/>
              <a:buChar char="•"/>
              <a:tabLst>
                <a:tab pos="469265" algn="l"/>
              </a:tabLst>
            </a:pPr>
            <a:r>
              <a:rPr dirty="0" sz="3200" spc="-20">
                <a:latin typeface="Calibri"/>
                <a:cs typeface="Calibri"/>
              </a:rPr>
              <a:t>Specifically,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iron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and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steel,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manufactured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products, </a:t>
            </a:r>
            <a:r>
              <a:rPr dirty="0" sz="3200" b="1">
                <a:latin typeface="Calibri"/>
                <a:cs typeface="Calibri"/>
              </a:rPr>
              <a:t>and</a:t>
            </a:r>
            <a:r>
              <a:rPr dirty="0" sz="3200" spc="-8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construction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materials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used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construction, alteration,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maintenance,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repair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 spc="-10" i="1">
                <a:latin typeface="Calibri"/>
                <a:cs typeface="Calibri"/>
              </a:rPr>
              <a:t>infrastructure</a:t>
            </a:r>
            <a:r>
              <a:rPr dirty="0" sz="3200" spc="-45" i="1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that </a:t>
            </a:r>
            <a:r>
              <a:rPr dirty="0" sz="3200">
                <a:latin typeface="Calibri"/>
                <a:cs typeface="Calibri"/>
              </a:rPr>
              <a:t>will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serve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i="1">
                <a:latin typeface="Calibri"/>
                <a:cs typeface="Calibri"/>
              </a:rPr>
              <a:t>public</a:t>
            </a:r>
            <a:r>
              <a:rPr dirty="0" sz="3200" spc="-35" i="1">
                <a:latin typeface="Calibri"/>
                <a:cs typeface="Calibri"/>
              </a:rPr>
              <a:t> </a:t>
            </a:r>
            <a:r>
              <a:rPr dirty="0" sz="3200" i="1">
                <a:latin typeface="Calibri"/>
                <a:cs typeface="Calibri"/>
              </a:rPr>
              <a:t>function</a:t>
            </a:r>
            <a:r>
              <a:rPr dirty="0" sz="3200" spc="-35" i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must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sourced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from </a:t>
            </a:r>
            <a:r>
              <a:rPr dirty="0" sz="3200" spc="-10">
                <a:latin typeface="Calibri"/>
                <a:cs typeface="Calibri"/>
              </a:rPr>
              <a:t>producers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workers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U.S.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8881" y="124586"/>
            <a:ext cx="519112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85"/>
              <a:t>What</a:t>
            </a:r>
            <a:r>
              <a:rPr dirty="0" sz="4800" spc="-180"/>
              <a:t> </a:t>
            </a:r>
            <a:r>
              <a:rPr dirty="0" sz="4800" spc="-75"/>
              <a:t>does</a:t>
            </a:r>
            <a:r>
              <a:rPr dirty="0" sz="4800" spc="-185"/>
              <a:t> </a:t>
            </a:r>
            <a:r>
              <a:rPr dirty="0" sz="4800" spc="-70"/>
              <a:t>this</a:t>
            </a:r>
            <a:r>
              <a:rPr dirty="0" sz="4800" spc="-195"/>
              <a:t> </a:t>
            </a:r>
            <a:r>
              <a:rPr dirty="0" sz="4800" spc="-50"/>
              <a:t>cover?</a:t>
            </a:r>
            <a:endParaRPr sz="4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8392" y="557277"/>
            <a:ext cx="6666865" cy="1415415"/>
          </a:xfrm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634365" marR="5080" indent="-622300">
              <a:lnSpc>
                <a:spcPts val="5180"/>
              </a:lnSpc>
              <a:spcBef>
                <a:spcPts val="755"/>
              </a:spcBef>
            </a:pPr>
            <a:r>
              <a:rPr dirty="0" sz="4800" spc="-85"/>
              <a:t>What</a:t>
            </a:r>
            <a:r>
              <a:rPr dirty="0" sz="4800" spc="-190"/>
              <a:t> </a:t>
            </a:r>
            <a:r>
              <a:rPr dirty="0" sz="4800" spc="-80"/>
              <a:t>ONAP</a:t>
            </a:r>
            <a:r>
              <a:rPr dirty="0" sz="4800" spc="-210"/>
              <a:t> </a:t>
            </a:r>
            <a:r>
              <a:rPr dirty="0" sz="4800" spc="-105"/>
              <a:t>Grants</a:t>
            </a:r>
            <a:r>
              <a:rPr dirty="0" sz="4800" spc="-195"/>
              <a:t> </a:t>
            </a:r>
            <a:r>
              <a:rPr dirty="0" sz="4800" spc="-20"/>
              <a:t>do</a:t>
            </a:r>
            <a:r>
              <a:rPr dirty="0" sz="4800" spc="-195"/>
              <a:t> </a:t>
            </a:r>
            <a:r>
              <a:rPr dirty="0" sz="4800" spc="-35"/>
              <a:t>these</a:t>
            </a:r>
            <a:r>
              <a:rPr dirty="0" sz="4800" spc="-35" i="1"/>
              <a:t> </a:t>
            </a:r>
            <a:r>
              <a:rPr dirty="0" sz="4800" spc="-100" i="1"/>
              <a:t>requirements</a:t>
            </a:r>
            <a:r>
              <a:rPr dirty="0" sz="4800" spc="-160" i="1"/>
              <a:t> </a:t>
            </a:r>
            <a:r>
              <a:rPr dirty="0" sz="4800" spc="-95" i="1"/>
              <a:t>apply</a:t>
            </a:r>
            <a:r>
              <a:rPr dirty="0" sz="4800" spc="-160" i="1"/>
              <a:t> </a:t>
            </a:r>
            <a:r>
              <a:rPr dirty="0" sz="4800" spc="-25" i="1"/>
              <a:t>to?</a:t>
            </a:r>
            <a:endParaRPr sz="4800"/>
          </a:p>
        </p:txBody>
      </p:sp>
      <p:sp>
        <p:nvSpPr>
          <p:cNvPr id="3" name="object 3" descr=""/>
          <p:cNvSpPr txBox="1"/>
          <p:nvPr/>
        </p:nvSpPr>
        <p:spPr>
          <a:xfrm>
            <a:off x="1602613" y="2021842"/>
            <a:ext cx="8884285" cy="338137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854075">
              <a:lnSpc>
                <a:spcPts val="2590"/>
              </a:lnSpc>
              <a:spcBef>
                <a:spcPts val="425"/>
              </a:spcBef>
              <a:tabLst>
                <a:tab pos="5416550" algn="l"/>
              </a:tabLst>
            </a:pPr>
            <a:r>
              <a:rPr dirty="0" sz="2400" spc="-10" b="1">
                <a:latin typeface="Calibri"/>
                <a:cs typeface="Calibri"/>
              </a:rPr>
              <a:t>FFA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obligated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on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or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after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October</a:t>
            </a:r>
            <a:r>
              <a:rPr dirty="0" sz="2400" spc="-5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1,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2024</a:t>
            </a:r>
            <a:r>
              <a:rPr dirty="0" sz="2400" spc="-10">
                <a:latin typeface="Calibri"/>
                <a:cs typeface="Calibri"/>
              </a:rPr>
              <a:t>,</a:t>
            </a:r>
            <a:r>
              <a:rPr dirty="0" sz="2400">
                <a:latin typeface="Calibri"/>
                <a:cs typeface="Calibri"/>
              </a:rPr>
              <a:t>	from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following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ONAP </a:t>
            </a:r>
            <a:r>
              <a:rPr dirty="0" sz="2400" spc="-10">
                <a:latin typeface="Calibri"/>
                <a:cs typeface="Calibri"/>
              </a:rPr>
              <a:t>programs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are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subject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to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BAP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requirements</a:t>
            </a:r>
            <a:r>
              <a:rPr dirty="0" sz="2400" spc="-1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630"/>
              </a:spcBef>
              <a:buClr>
                <a:srgbClr val="00AFEF"/>
              </a:buClr>
              <a:buSzPct val="41666"/>
              <a:buFont typeface="Symbol"/>
              <a:buChar char="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Indian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Housing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Block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Grant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(IHBG)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Formula,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90"/>
              </a:spcBef>
              <a:buClr>
                <a:srgbClr val="00AFEF"/>
              </a:buClr>
              <a:buSzPct val="41666"/>
              <a:buFont typeface="Symbol"/>
              <a:buChar char=""/>
              <a:tabLst>
                <a:tab pos="354965" algn="l"/>
              </a:tabLst>
            </a:pPr>
            <a:r>
              <a:rPr dirty="0" sz="2400" spc="-10">
                <a:latin typeface="Calibri"/>
                <a:cs typeface="Calibri"/>
              </a:rPr>
              <a:t>IHBG-</a:t>
            </a:r>
            <a:r>
              <a:rPr dirty="0" sz="2400">
                <a:latin typeface="Calibri"/>
                <a:cs typeface="Calibri"/>
              </a:rPr>
              <a:t>Competitive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(IHBG-COMP),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Clr>
                <a:srgbClr val="00AFEF"/>
              </a:buClr>
              <a:buSzPct val="41666"/>
              <a:buFont typeface="Symbol"/>
              <a:buChar char="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Indian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Community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Development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Block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Grant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(ICDBG)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Single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Purpose,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Clr>
                <a:srgbClr val="00AFEF"/>
              </a:buClr>
              <a:buSzPct val="41666"/>
              <a:buFont typeface="Symbol"/>
              <a:buChar char="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Native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Hawaiian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Housing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Block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Grant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(NHHBG),</a:t>
            </a:r>
            <a:endParaRPr sz="2400">
              <a:latin typeface="Calibri"/>
              <a:cs typeface="Calibri"/>
            </a:endParaRPr>
          </a:p>
          <a:p>
            <a:pPr marL="355600" marR="700405" indent="-342900">
              <a:lnSpc>
                <a:spcPct val="107100"/>
              </a:lnSpc>
              <a:buClr>
                <a:srgbClr val="00AFEF"/>
              </a:buClr>
              <a:buSzPct val="41666"/>
              <a:buFont typeface="Symbol"/>
              <a:buChar char="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Title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Loan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Guarantees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under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Native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American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Housing </a:t>
            </a:r>
            <a:r>
              <a:rPr dirty="0" sz="2400">
                <a:latin typeface="Calibri"/>
                <a:cs typeface="Calibri"/>
              </a:rPr>
              <a:t>Assistance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Self-Determination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1996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(Title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VI).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Brian Mann</dc:creator>
  <dc:title>PowerPoint Presentation</dc:title>
  <dcterms:created xsi:type="dcterms:W3CDTF">2024-06-25T16:56:44Z</dcterms:created>
  <dcterms:modified xsi:type="dcterms:W3CDTF">2024-06-25T16:56:44Z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0x010100AA71397E283BE84E9C263F3FE9D5B4A8</vt:lpwstr>
  </property>
  <property fmtid="{D5CDD505-2E9C-101B-9397-08002B2CF9AE}" name="Created" pid="3">
    <vt:filetime>2024-06-25T00:00:00Z</vt:filetime>
  </property>
  <property fmtid="{D5CDD505-2E9C-101B-9397-08002B2CF9AE}" name="Creator" pid="4">
    <vt:lpwstr>Power PDF Create</vt:lpwstr>
  </property>
  <property fmtid="{D5CDD505-2E9C-101B-9397-08002B2CF9AE}" name="LastSaved" pid="5">
    <vt:filetime>2024-06-25T00:00:00Z</vt:filetime>
  </property>
  <property fmtid="{D5CDD505-2E9C-101B-9397-08002B2CF9AE}" name="MediaServiceImageTags" pid="6">
    <vt:lpwstr/>
  </property>
  <property fmtid="{D5CDD505-2E9C-101B-9397-08002B2CF9AE}" name="NXPowerLiteLastOptimized" pid="7">
    <vt:lpwstr>83884</vt:lpwstr>
  </property>
  <property fmtid="{D5CDD505-2E9C-101B-9397-08002B2CF9AE}" name="NXPowerLiteSettings" pid="8">
    <vt:lpwstr>F7C0031C027800</vt:lpwstr>
  </property>
  <property fmtid="{D5CDD505-2E9C-101B-9397-08002B2CF9AE}" name="NXPowerLiteVersion" pid="9">
    <vt:lpwstr>D10.0.2</vt:lpwstr>
  </property>
  <property fmtid="{D5CDD505-2E9C-101B-9397-08002B2CF9AE}" name="Producer" pid="10">
    <vt:lpwstr>Power PDF Create</vt:lpwstr>
  </property>
  <property fmtid="{D5CDD505-2E9C-101B-9397-08002B2CF9AE}" name="_dlc_DocIdItemGuid" pid="11">
    <vt:lpwstr>ffe60bc5-e410-4f99-896b-8adfe2589205</vt:lpwstr>
  </property>
</Properties>
</file>