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drawingml.diagramData+xml" PartName="/ppt/diagrams/data7.xml"/>
  <Override ContentType="application/vnd.openxmlformats-officedocument.drawingml.diagramLayout+xml" PartName="/ppt/diagrams/layout7.xml"/>
  <Override ContentType="application/vnd.openxmlformats-officedocument.drawingml.diagramStyle+xml" PartName="/ppt/diagrams/quickStyle7.xml"/>
  <Override ContentType="application/vnd.openxmlformats-officedocument.drawingml.diagramColors+xml" PartName="/ppt/diagrams/colors7.xml"/>
  <Override ContentType="application/vnd.ms-office.drawingml.diagramDrawing+xml" PartName="/ppt/diagrams/drawing7.xml"/>
  <Override ContentType="application/vnd.openxmlformats-officedocument.drawingml.diagramData+xml" PartName="/ppt/diagrams/data8.xml"/>
  <Override ContentType="application/vnd.openxmlformats-officedocument.drawingml.diagramLayout+xml" PartName="/ppt/diagrams/layout8.xml"/>
  <Override ContentType="application/vnd.openxmlformats-officedocument.drawingml.diagramStyle+xml" PartName="/ppt/diagrams/quickStyle8.xml"/>
  <Override ContentType="application/vnd.openxmlformats-officedocument.drawingml.diagramColors+xml" PartName="/ppt/diagrams/colors8.xml"/>
  <Override ContentType="application/vnd.ms-office.drawingml.diagramDrawing+xml" PartName="/ppt/diagrams/drawing8.xml"/>
  <Override ContentType="application/vnd.openxmlformats-officedocument.presentationml.notesSlide+xml" PartName="/ppt/notesSlides/notesSlide10.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79" r:id="rId2"/>
    <p:sldId id="277" r:id="rId3"/>
    <p:sldId id="278" r:id="rId4"/>
    <p:sldId id="256" r:id="rId5"/>
    <p:sldId id="813" r:id="rId6"/>
    <p:sldId id="257" r:id="rId7"/>
    <p:sldId id="258" r:id="rId8"/>
    <p:sldId id="259" r:id="rId9"/>
    <p:sldId id="260" r:id="rId10"/>
    <p:sldId id="261" r:id="rId11"/>
    <p:sldId id="815" r:id="rId12"/>
    <p:sldId id="262" r:id="rId13"/>
    <p:sldId id="263" r:id="rId14"/>
    <p:sldId id="817" r:id="rId15"/>
    <p:sldId id="264" r:id="rId16"/>
    <p:sldId id="814" r:id="rId17"/>
    <p:sldId id="265" r:id="rId18"/>
    <p:sldId id="266" r:id="rId19"/>
    <p:sldId id="267" r:id="rId20"/>
    <p:sldId id="268" r:id="rId21"/>
    <p:sldId id="269" r:id="rId22"/>
    <p:sldId id="816" r:id="rId23"/>
    <p:sldId id="270" r:id="rId24"/>
    <p:sldId id="271" r:id="rId25"/>
    <p:sldId id="272" r:id="rId26"/>
    <p:sldId id="273" r:id="rId27"/>
    <p:sldId id="835" r:id="rId28"/>
    <p:sldId id="818" r:id="rId29"/>
    <p:sldId id="819" r:id="rId30"/>
    <p:sldId id="719" r:id="rId31"/>
    <p:sldId id="603" r:id="rId32"/>
    <p:sldId id="416" r:id="rId33"/>
    <p:sldId id="695" r:id="rId34"/>
    <p:sldId id="658" r:id="rId35"/>
    <p:sldId id="660" r:id="rId36"/>
    <p:sldId id="832" r:id="rId37"/>
    <p:sldId id="663" r:id="rId38"/>
    <p:sldId id="827" r:id="rId39"/>
    <p:sldId id="828" r:id="rId40"/>
    <p:sldId id="829" r:id="rId41"/>
    <p:sldId id="830" r:id="rId42"/>
    <p:sldId id="831" r:id="rId43"/>
    <p:sldId id="820" r:id="rId44"/>
    <p:sldId id="821" r:id="rId45"/>
    <p:sldId id="822" r:id="rId46"/>
    <p:sldId id="823" r:id="rId47"/>
    <p:sldId id="824" r:id="rId48"/>
    <p:sldId id="825" r:id="rId49"/>
    <p:sldId id="833" r:id="rId50"/>
    <p:sldId id="834" r:id="rId51"/>
    <p:sldId id="836" r:id="rId52"/>
    <p:sldId id="81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2BB1C-3A19-9244-AD73-925C5C65001E}" v="5" dt="2024-06-23T00:21:39.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9"/>
  </p:normalViewPr>
  <p:slideViewPr>
    <p:cSldViewPr snapToGrid="0" snapToObjects="1">
      <p:cViewPr varScale="1">
        <p:scale>
          <a:sx n="101" d="100"/>
          <a:sy n="101" d="100"/>
        </p:scale>
        <p:origin x="186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36.svg"/></Relationships>
</file>

<file path=ppt/diagrams/_rels/data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36.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7CB50-B88E-4A03-A096-F9A02D8E2DC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9D7AA4-FE84-483C-B576-CB7651620CAE}">
      <dgm:prSet/>
      <dgm:spPr/>
      <dgm:t>
        <a:bodyPr/>
        <a:lstStyle/>
        <a:p>
          <a:pPr>
            <a:lnSpc>
              <a:spcPct val="100000"/>
            </a:lnSpc>
          </a:pPr>
          <a:r>
            <a:rPr lang="en-US"/>
            <a:t>Total Funds Available: $75 million</a:t>
          </a:r>
        </a:p>
      </dgm:t>
    </dgm:pt>
    <dgm:pt modelId="{DA670CFE-5CD9-451D-8B2A-7AB4D81887A0}" type="parTrans" cxnId="{87D3C2B4-119D-4FDB-9B82-DFEEFAF02930}">
      <dgm:prSet/>
      <dgm:spPr/>
      <dgm:t>
        <a:bodyPr/>
        <a:lstStyle/>
        <a:p>
          <a:endParaRPr lang="en-US"/>
        </a:p>
      </dgm:t>
    </dgm:pt>
    <dgm:pt modelId="{D5EFE400-D7DA-412A-BE00-87BC3202E687}" type="sibTrans" cxnId="{87D3C2B4-119D-4FDB-9B82-DFEEFAF02930}">
      <dgm:prSet/>
      <dgm:spPr/>
      <dgm:t>
        <a:bodyPr/>
        <a:lstStyle/>
        <a:p>
          <a:endParaRPr lang="en-US"/>
        </a:p>
      </dgm:t>
    </dgm:pt>
    <dgm:pt modelId="{8AB312B4-5B86-4F19-8474-4831E9426CE2}">
      <dgm:prSet/>
      <dgm:spPr/>
      <dgm:t>
        <a:bodyPr/>
        <a:lstStyle/>
        <a:p>
          <a:pPr>
            <a:lnSpc>
              <a:spcPct val="100000"/>
            </a:lnSpc>
          </a:pPr>
          <a:r>
            <a:rPr lang="en-US"/>
            <a:t>Single Purpose Grants: $70 million</a:t>
          </a:r>
        </a:p>
      </dgm:t>
    </dgm:pt>
    <dgm:pt modelId="{F7F716DB-0F0B-4CA9-979B-6A4D83D9E15B}" type="parTrans" cxnId="{F86E1787-A421-45DC-8B90-A61325C43988}">
      <dgm:prSet/>
      <dgm:spPr/>
      <dgm:t>
        <a:bodyPr/>
        <a:lstStyle/>
        <a:p>
          <a:endParaRPr lang="en-US"/>
        </a:p>
      </dgm:t>
    </dgm:pt>
    <dgm:pt modelId="{1E133832-5752-43BA-832D-16C52ABD219B}" type="sibTrans" cxnId="{F86E1787-A421-45DC-8B90-A61325C43988}">
      <dgm:prSet/>
      <dgm:spPr/>
      <dgm:t>
        <a:bodyPr/>
        <a:lstStyle/>
        <a:p>
          <a:endParaRPr lang="en-US"/>
        </a:p>
      </dgm:t>
    </dgm:pt>
    <dgm:pt modelId="{C379FBAF-CB3A-4C2D-9554-61D19F7F05D2}">
      <dgm:prSet/>
      <dgm:spPr/>
      <dgm:t>
        <a:bodyPr/>
        <a:lstStyle/>
        <a:p>
          <a:pPr>
            <a:lnSpc>
              <a:spcPct val="100000"/>
            </a:lnSpc>
          </a:pPr>
          <a:r>
            <a:rPr lang="en-US"/>
            <a:t>Imminent Threat Grants: $5 million</a:t>
          </a:r>
        </a:p>
      </dgm:t>
    </dgm:pt>
    <dgm:pt modelId="{8473EE57-764A-4EA1-8EAC-9FA11EDFF7DB}" type="parTrans" cxnId="{096E6F5D-2F65-4622-9BEF-2A3FF96D7654}">
      <dgm:prSet/>
      <dgm:spPr/>
      <dgm:t>
        <a:bodyPr/>
        <a:lstStyle/>
        <a:p>
          <a:endParaRPr lang="en-US"/>
        </a:p>
      </dgm:t>
    </dgm:pt>
    <dgm:pt modelId="{C8B9D38F-9B0E-4C07-B049-4B3BA4B0BCE8}" type="sibTrans" cxnId="{096E6F5D-2F65-4622-9BEF-2A3FF96D7654}">
      <dgm:prSet/>
      <dgm:spPr/>
      <dgm:t>
        <a:bodyPr/>
        <a:lstStyle/>
        <a:p>
          <a:endParaRPr lang="en-US"/>
        </a:p>
      </dgm:t>
    </dgm:pt>
    <dgm:pt modelId="{C4EE8CCD-28D2-48CD-A40A-6C6CB76AFA21}">
      <dgm:prSet/>
      <dgm:spPr/>
      <dgm:t>
        <a:bodyPr/>
        <a:lstStyle/>
        <a:p>
          <a:pPr>
            <a:lnSpc>
              <a:spcPct val="100000"/>
            </a:lnSpc>
          </a:pPr>
          <a:r>
            <a:rPr lang="en-US"/>
            <a:t>Assistance Listing: 14.862</a:t>
          </a:r>
        </a:p>
      </dgm:t>
    </dgm:pt>
    <dgm:pt modelId="{28EF3BFE-3118-4ADC-B34E-1DE37AAF033C}" type="parTrans" cxnId="{4818ED0F-A9FE-45EA-B288-9EC4C2E89192}">
      <dgm:prSet/>
      <dgm:spPr/>
      <dgm:t>
        <a:bodyPr/>
        <a:lstStyle/>
        <a:p>
          <a:endParaRPr lang="en-US"/>
        </a:p>
      </dgm:t>
    </dgm:pt>
    <dgm:pt modelId="{B17137B7-4523-4168-89C5-264B733D1B9E}" type="sibTrans" cxnId="{4818ED0F-A9FE-45EA-B288-9EC4C2E89192}">
      <dgm:prSet/>
      <dgm:spPr/>
      <dgm:t>
        <a:bodyPr/>
        <a:lstStyle/>
        <a:p>
          <a:endParaRPr lang="en-US"/>
        </a:p>
      </dgm:t>
    </dgm:pt>
    <dgm:pt modelId="{C4367A01-0107-436E-950D-23FF451944B2}" type="pres">
      <dgm:prSet presAssocID="{8807CB50-B88E-4A03-A096-F9A02D8E2DC3}" presName="root" presStyleCnt="0">
        <dgm:presLayoutVars>
          <dgm:dir/>
          <dgm:resizeHandles val="exact"/>
        </dgm:presLayoutVars>
      </dgm:prSet>
      <dgm:spPr/>
    </dgm:pt>
    <dgm:pt modelId="{7630ADB7-9FA7-4247-8E09-2E74B9A218DB}" type="pres">
      <dgm:prSet presAssocID="{6D9D7AA4-FE84-483C-B576-CB7651620CAE}" presName="compNode" presStyleCnt="0"/>
      <dgm:spPr/>
    </dgm:pt>
    <dgm:pt modelId="{A0A9427F-8D52-4E8E-8BA1-B6389379DA96}" type="pres">
      <dgm:prSet presAssocID="{6D9D7AA4-FE84-483C-B576-CB7651620CAE}" presName="bgRect" presStyleLbl="bgShp" presStyleIdx="0" presStyleCnt="4"/>
      <dgm:spPr/>
    </dgm:pt>
    <dgm:pt modelId="{B542E501-0B46-4E58-BD01-F0623F34CAAA}" type="pres">
      <dgm:prSet presAssocID="{6D9D7AA4-FE84-483C-B576-CB7651620CA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7AD811E-5210-44FD-A40C-7574CCF168B7}" type="pres">
      <dgm:prSet presAssocID="{6D9D7AA4-FE84-483C-B576-CB7651620CAE}" presName="spaceRect" presStyleCnt="0"/>
      <dgm:spPr/>
    </dgm:pt>
    <dgm:pt modelId="{97C70F24-3FC1-45F3-9BAD-7308C8BCD728}" type="pres">
      <dgm:prSet presAssocID="{6D9D7AA4-FE84-483C-B576-CB7651620CAE}" presName="parTx" presStyleLbl="revTx" presStyleIdx="0" presStyleCnt="4">
        <dgm:presLayoutVars>
          <dgm:chMax val="0"/>
          <dgm:chPref val="0"/>
        </dgm:presLayoutVars>
      </dgm:prSet>
      <dgm:spPr/>
    </dgm:pt>
    <dgm:pt modelId="{519BB3FA-E7D7-46F9-829B-B7B02A47B611}" type="pres">
      <dgm:prSet presAssocID="{D5EFE400-D7DA-412A-BE00-87BC3202E687}" presName="sibTrans" presStyleCnt="0"/>
      <dgm:spPr/>
    </dgm:pt>
    <dgm:pt modelId="{51463973-25F5-4986-B3CE-FC340821F853}" type="pres">
      <dgm:prSet presAssocID="{8AB312B4-5B86-4F19-8474-4831E9426CE2}" presName="compNode" presStyleCnt="0"/>
      <dgm:spPr/>
    </dgm:pt>
    <dgm:pt modelId="{B4760F35-F5B5-4253-98B4-0AE195B29F4A}" type="pres">
      <dgm:prSet presAssocID="{8AB312B4-5B86-4F19-8474-4831E9426CE2}" presName="bgRect" presStyleLbl="bgShp" presStyleIdx="1" presStyleCnt="4"/>
      <dgm:spPr/>
    </dgm:pt>
    <dgm:pt modelId="{289F8D27-9644-4864-AC8B-87D9613654A3}" type="pres">
      <dgm:prSet presAssocID="{8AB312B4-5B86-4F19-8474-4831E9426C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D17CE635-589A-4946-9FE5-5D1586F9067B}" type="pres">
      <dgm:prSet presAssocID="{8AB312B4-5B86-4F19-8474-4831E9426CE2}" presName="spaceRect" presStyleCnt="0"/>
      <dgm:spPr/>
    </dgm:pt>
    <dgm:pt modelId="{E8156FF4-C9C1-4988-A12F-899A13519B1C}" type="pres">
      <dgm:prSet presAssocID="{8AB312B4-5B86-4F19-8474-4831E9426CE2}" presName="parTx" presStyleLbl="revTx" presStyleIdx="1" presStyleCnt="4">
        <dgm:presLayoutVars>
          <dgm:chMax val="0"/>
          <dgm:chPref val="0"/>
        </dgm:presLayoutVars>
      </dgm:prSet>
      <dgm:spPr/>
    </dgm:pt>
    <dgm:pt modelId="{6D83DFCF-B464-4DC2-B5A9-29393D921824}" type="pres">
      <dgm:prSet presAssocID="{1E133832-5752-43BA-832D-16C52ABD219B}" presName="sibTrans" presStyleCnt="0"/>
      <dgm:spPr/>
    </dgm:pt>
    <dgm:pt modelId="{F481CDB4-46A6-4A6A-B2D3-AF3A93A8482D}" type="pres">
      <dgm:prSet presAssocID="{C379FBAF-CB3A-4C2D-9554-61D19F7F05D2}" presName="compNode" presStyleCnt="0"/>
      <dgm:spPr/>
    </dgm:pt>
    <dgm:pt modelId="{7EFCB06B-C67A-491E-9408-7F66EEB253D1}" type="pres">
      <dgm:prSet presAssocID="{C379FBAF-CB3A-4C2D-9554-61D19F7F05D2}" presName="bgRect" presStyleLbl="bgShp" presStyleIdx="2" presStyleCnt="4"/>
      <dgm:spPr/>
    </dgm:pt>
    <dgm:pt modelId="{1950FBB3-EBC3-43CE-A70E-1C6BAE74F0D7}" type="pres">
      <dgm:prSet presAssocID="{C379FBAF-CB3A-4C2D-9554-61D19F7F05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works"/>
        </a:ext>
      </dgm:extLst>
    </dgm:pt>
    <dgm:pt modelId="{74E9BDBB-472A-471B-91E7-BFE23C64628C}" type="pres">
      <dgm:prSet presAssocID="{C379FBAF-CB3A-4C2D-9554-61D19F7F05D2}" presName="spaceRect" presStyleCnt="0"/>
      <dgm:spPr/>
    </dgm:pt>
    <dgm:pt modelId="{3AE65E2B-6A4F-499F-AEF6-F2BD06664F15}" type="pres">
      <dgm:prSet presAssocID="{C379FBAF-CB3A-4C2D-9554-61D19F7F05D2}" presName="parTx" presStyleLbl="revTx" presStyleIdx="2" presStyleCnt="4">
        <dgm:presLayoutVars>
          <dgm:chMax val="0"/>
          <dgm:chPref val="0"/>
        </dgm:presLayoutVars>
      </dgm:prSet>
      <dgm:spPr/>
    </dgm:pt>
    <dgm:pt modelId="{18924D5A-A458-4150-A941-08874FCD4BD2}" type="pres">
      <dgm:prSet presAssocID="{C8B9D38F-9B0E-4C07-B049-4B3BA4B0BCE8}" presName="sibTrans" presStyleCnt="0"/>
      <dgm:spPr/>
    </dgm:pt>
    <dgm:pt modelId="{5BB58E42-ACC6-413C-924D-DBA7E972BAA2}" type="pres">
      <dgm:prSet presAssocID="{C4EE8CCD-28D2-48CD-A40A-6C6CB76AFA21}" presName="compNode" presStyleCnt="0"/>
      <dgm:spPr/>
    </dgm:pt>
    <dgm:pt modelId="{36CF7194-5A0D-438C-A8AC-308E1D7EABB7}" type="pres">
      <dgm:prSet presAssocID="{C4EE8CCD-28D2-48CD-A40A-6C6CB76AFA21}" presName="bgRect" presStyleLbl="bgShp" presStyleIdx="3" presStyleCnt="4"/>
      <dgm:spPr/>
    </dgm:pt>
    <dgm:pt modelId="{3FB1B44E-CDBF-4700-8BAD-4CA321AD8788}" type="pres">
      <dgm:prSet presAssocID="{C4EE8CCD-28D2-48CD-A40A-6C6CB76AFA2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1B319C00-A527-4A08-9A76-8424B207B1D6}" type="pres">
      <dgm:prSet presAssocID="{C4EE8CCD-28D2-48CD-A40A-6C6CB76AFA21}" presName="spaceRect" presStyleCnt="0"/>
      <dgm:spPr/>
    </dgm:pt>
    <dgm:pt modelId="{A216C6E9-0094-4DAF-B205-152CA8175BEC}" type="pres">
      <dgm:prSet presAssocID="{C4EE8CCD-28D2-48CD-A40A-6C6CB76AFA21}" presName="parTx" presStyleLbl="revTx" presStyleIdx="3" presStyleCnt="4">
        <dgm:presLayoutVars>
          <dgm:chMax val="0"/>
          <dgm:chPref val="0"/>
        </dgm:presLayoutVars>
      </dgm:prSet>
      <dgm:spPr/>
    </dgm:pt>
  </dgm:ptLst>
  <dgm:cxnLst>
    <dgm:cxn modelId="{4818ED0F-A9FE-45EA-B288-9EC4C2E89192}" srcId="{8807CB50-B88E-4A03-A096-F9A02D8E2DC3}" destId="{C4EE8CCD-28D2-48CD-A40A-6C6CB76AFA21}" srcOrd="3" destOrd="0" parTransId="{28EF3BFE-3118-4ADC-B34E-1DE37AAF033C}" sibTransId="{B17137B7-4523-4168-89C5-264B733D1B9E}"/>
    <dgm:cxn modelId="{D10BA644-0726-4EAE-9EC4-4F370C5D2435}" type="presOf" srcId="{8807CB50-B88E-4A03-A096-F9A02D8E2DC3}" destId="{C4367A01-0107-436E-950D-23FF451944B2}" srcOrd="0" destOrd="0" presId="urn:microsoft.com/office/officeart/2018/2/layout/IconVerticalSolidList"/>
    <dgm:cxn modelId="{49F41454-5749-4A0A-906F-558C4039E658}" type="presOf" srcId="{6D9D7AA4-FE84-483C-B576-CB7651620CAE}" destId="{97C70F24-3FC1-45F3-9BAD-7308C8BCD728}" srcOrd="0" destOrd="0" presId="urn:microsoft.com/office/officeart/2018/2/layout/IconVerticalSolidList"/>
    <dgm:cxn modelId="{096E6F5D-2F65-4622-9BEF-2A3FF96D7654}" srcId="{8807CB50-B88E-4A03-A096-F9A02D8E2DC3}" destId="{C379FBAF-CB3A-4C2D-9554-61D19F7F05D2}" srcOrd="2" destOrd="0" parTransId="{8473EE57-764A-4EA1-8EAC-9FA11EDFF7DB}" sibTransId="{C8B9D38F-9B0E-4C07-B049-4B3BA4B0BCE8}"/>
    <dgm:cxn modelId="{5A3EC47B-73C6-4995-B5C2-E1C4FB646A77}" type="presOf" srcId="{8AB312B4-5B86-4F19-8474-4831E9426CE2}" destId="{E8156FF4-C9C1-4988-A12F-899A13519B1C}" srcOrd="0" destOrd="0" presId="urn:microsoft.com/office/officeart/2018/2/layout/IconVerticalSolidList"/>
    <dgm:cxn modelId="{F86E1787-A421-45DC-8B90-A61325C43988}" srcId="{8807CB50-B88E-4A03-A096-F9A02D8E2DC3}" destId="{8AB312B4-5B86-4F19-8474-4831E9426CE2}" srcOrd="1" destOrd="0" parTransId="{F7F716DB-0F0B-4CA9-979B-6A4D83D9E15B}" sibTransId="{1E133832-5752-43BA-832D-16C52ABD219B}"/>
    <dgm:cxn modelId="{8B79F7A4-80AC-403D-9895-C70AFABD6057}" type="presOf" srcId="{C4EE8CCD-28D2-48CD-A40A-6C6CB76AFA21}" destId="{A216C6E9-0094-4DAF-B205-152CA8175BEC}" srcOrd="0" destOrd="0" presId="urn:microsoft.com/office/officeart/2018/2/layout/IconVerticalSolidList"/>
    <dgm:cxn modelId="{87D3C2B4-119D-4FDB-9B82-DFEEFAF02930}" srcId="{8807CB50-B88E-4A03-A096-F9A02D8E2DC3}" destId="{6D9D7AA4-FE84-483C-B576-CB7651620CAE}" srcOrd="0" destOrd="0" parTransId="{DA670CFE-5CD9-451D-8B2A-7AB4D81887A0}" sibTransId="{D5EFE400-D7DA-412A-BE00-87BC3202E687}"/>
    <dgm:cxn modelId="{12B68FF7-B623-4602-A16F-CDBA5C7572BC}" type="presOf" srcId="{C379FBAF-CB3A-4C2D-9554-61D19F7F05D2}" destId="{3AE65E2B-6A4F-499F-AEF6-F2BD06664F15}" srcOrd="0" destOrd="0" presId="urn:microsoft.com/office/officeart/2018/2/layout/IconVerticalSolidList"/>
    <dgm:cxn modelId="{68855A97-A639-4CD0-8ACD-BC5753F0453D}" type="presParOf" srcId="{C4367A01-0107-436E-950D-23FF451944B2}" destId="{7630ADB7-9FA7-4247-8E09-2E74B9A218DB}" srcOrd="0" destOrd="0" presId="urn:microsoft.com/office/officeart/2018/2/layout/IconVerticalSolidList"/>
    <dgm:cxn modelId="{96C15F66-838D-4EA0-896A-8E7465BEFDFD}" type="presParOf" srcId="{7630ADB7-9FA7-4247-8E09-2E74B9A218DB}" destId="{A0A9427F-8D52-4E8E-8BA1-B6389379DA96}" srcOrd="0" destOrd="0" presId="urn:microsoft.com/office/officeart/2018/2/layout/IconVerticalSolidList"/>
    <dgm:cxn modelId="{4BB8D562-E9AA-4B56-A52D-32E256D5ABE5}" type="presParOf" srcId="{7630ADB7-9FA7-4247-8E09-2E74B9A218DB}" destId="{B542E501-0B46-4E58-BD01-F0623F34CAAA}" srcOrd="1" destOrd="0" presId="urn:microsoft.com/office/officeart/2018/2/layout/IconVerticalSolidList"/>
    <dgm:cxn modelId="{C2EC65BF-C690-417E-9CE2-FFCB20716E52}" type="presParOf" srcId="{7630ADB7-9FA7-4247-8E09-2E74B9A218DB}" destId="{07AD811E-5210-44FD-A40C-7574CCF168B7}" srcOrd="2" destOrd="0" presId="urn:microsoft.com/office/officeart/2018/2/layout/IconVerticalSolidList"/>
    <dgm:cxn modelId="{A252155F-08F6-4F7F-8562-B8749710EE08}" type="presParOf" srcId="{7630ADB7-9FA7-4247-8E09-2E74B9A218DB}" destId="{97C70F24-3FC1-45F3-9BAD-7308C8BCD728}" srcOrd="3" destOrd="0" presId="urn:microsoft.com/office/officeart/2018/2/layout/IconVerticalSolidList"/>
    <dgm:cxn modelId="{B2026466-4DDA-4AF3-8280-29ED48A3F22B}" type="presParOf" srcId="{C4367A01-0107-436E-950D-23FF451944B2}" destId="{519BB3FA-E7D7-46F9-829B-B7B02A47B611}" srcOrd="1" destOrd="0" presId="urn:microsoft.com/office/officeart/2018/2/layout/IconVerticalSolidList"/>
    <dgm:cxn modelId="{87455F6C-22D0-4F57-A0D2-64CB3C0D7142}" type="presParOf" srcId="{C4367A01-0107-436E-950D-23FF451944B2}" destId="{51463973-25F5-4986-B3CE-FC340821F853}" srcOrd="2" destOrd="0" presId="urn:microsoft.com/office/officeart/2018/2/layout/IconVerticalSolidList"/>
    <dgm:cxn modelId="{A04FA707-09CA-401B-BC00-BCD5B7314B04}" type="presParOf" srcId="{51463973-25F5-4986-B3CE-FC340821F853}" destId="{B4760F35-F5B5-4253-98B4-0AE195B29F4A}" srcOrd="0" destOrd="0" presId="urn:microsoft.com/office/officeart/2018/2/layout/IconVerticalSolidList"/>
    <dgm:cxn modelId="{19F31B56-C011-4CC3-8BB3-ACF89DCDCA58}" type="presParOf" srcId="{51463973-25F5-4986-B3CE-FC340821F853}" destId="{289F8D27-9644-4864-AC8B-87D9613654A3}" srcOrd="1" destOrd="0" presId="urn:microsoft.com/office/officeart/2018/2/layout/IconVerticalSolidList"/>
    <dgm:cxn modelId="{C510119A-84CF-499A-8A08-46DA25CE9D50}" type="presParOf" srcId="{51463973-25F5-4986-B3CE-FC340821F853}" destId="{D17CE635-589A-4946-9FE5-5D1586F9067B}" srcOrd="2" destOrd="0" presId="urn:microsoft.com/office/officeart/2018/2/layout/IconVerticalSolidList"/>
    <dgm:cxn modelId="{FC5030A0-826E-48AA-A8D7-03A6FF8EAC33}" type="presParOf" srcId="{51463973-25F5-4986-B3CE-FC340821F853}" destId="{E8156FF4-C9C1-4988-A12F-899A13519B1C}" srcOrd="3" destOrd="0" presId="urn:microsoft.com/office/officeart/2018/2/layout/IconVerticalSolidList"/>
    <dgm:cxn modelId="{888AC844-1B50-4FB6-AE31-F2BFEFA17560}" type="presParOf" srcId="{C4367A01-0107-436E-950D-23FF451944B2}" destId="{6D83DFCF-B464-4DC2-B5A9-29393D921824}" srcOrd="3" destOrd="0" presId="urn:microsoft.com/office/officeart/2018/2/layout/IconVerticalSolidList"/>
    <dgm:cxn modelId="{E937D39F-C010-4D34-95C7-D5930C5DE8F8}" type="presParOf" srcId="{C4367A01-0107-436E-950D-23FF451944B2}" destId="{F481CDB4-46A6-4A6A-B2D3-AF3A93A8482D}" srcOrd="4" destOrd="0" presId="urn:microsoft.com/office/officeart/2018/2/layout/IconVerticalSolidList"/>
    <dgm:cxn modelId="{0270B26A-4EFC-4E4F-A28F-B073D3A489BA}" type="presParOf" srcId="{F481CDB4-46A6-4A6A-B2D3-AF3A93A8482D}" destId="{7EFCB06B-C67A-491E-9408-7F66EEB253D1}" srcOrd="0" destOrd="0" presId="urn:microsoft.com/office/officeart/2018/2/layout/IconVerticalSolidList"/>
    <dgm:cxn modelId="{4EE20484-4048-495C-AEEB-86B8B3FB2D45}" type="presParOf" srcId="{F481CDB4-46A6-4A6A-B2D3-AF3A93A8482D}" destId="{1950FBB3-EBC3-43CE-A70E-1C6BAE74F0D7}" srcOrd="1" destOrd="0" presId="urn:microsoft.com/office/officeart/2018/2/layout/IconVerticalSolidList"/>
    <dgm:cxn modelId="{69A27714-A959-4B5E-B81A-00EC727E7D01}" type="presParOf" srcId="{F481CDB4-46A6-4A6A-B2D3-AF3A93A8482D}" destId="{74E9BDBB-472A-471B-91E7-BFE23C64628C}" srcOrd="2" destOrd="0" presId="urn:microsoft.com/office/officeart/2018/2/layout/IconVerticalSolidList"/>
    <dgm:cxn modelId="{CC0B68FC-EB67-483E-82F5-485A6B581C68}" type="presParOf" srcId="{F481CDB4-46A6-4A6A-B2D3-AF3A93A8482D}" destId="{3AE65E2B-6A4F-499F-AEF6-F2BD06664F15}" srcOrd="3" destOrd="0" presId="urn:microsoft.com/office/officeart/2018/2/layout/IconVerticalSolidList"/>
    <dgm:cxn modelId="{B0464B18-0044-46C2-A55A-C3A38F5DADFD}" type="presParOf" srcId="{C4367A01-0107-436E-950D-23FF451944B2}" destId="{18924D5A-A458-4150-A941-08874FCD4BD2}" srcOrd="5" destOrd="0" presId="urn:microsoft.com/office/officeart/2018/2/layout/IconVerticalSolidList"/>
    <dgm:cxn modelId="{C2326471-0617-45D2-A58A-5AB202FF3F95}" type="presParOf" srcId="{C4367A01-0107-436E-950D-23FF451944B2}" destId="{5BB58E42-ACC6-413C-924D-DBA7E972BAA2}" srcOrd="6" destOrd="0" presId="urn:microsoft.com/office/officeart/2018/2/layout/IconVerticalSolidList"/>
    <dgm:cxn modelId="{DB261F75-DBEA-4226-B1C8-1324ED036222}" type="presParOf" srcId="{5BB58E42-ACC6-413C-924D-DBA7E972BAA2}" destId="{36CF7194-5A0D-438C-A8AC-308E1D7EABB7}" srcOrd="0" destOrd="0" presId="urn:microsoft.com/office/officeart/2018/2/layout/IconVerticalSolidList"/>
    <dgm:cxn modelId="{3751FD5F-3048-4DA6-B7C4-5CF7B8BF9FDC}" type="presParOf" srcId="{5BB58E42-ACC6-413C-924D-DBA7E972BAA2}" destId="{3FB1B44E-CDBF-4700-8BAD-4CA321AD8788}" srcOrd="1" destOrd="0" presId="urn:microsoft.com/office/officeart/2018/2/layout/IconVerticalSolidList"/>
    <dgm:cxn modelId="{AF3E7487-F85B-4772-95EF-9DFB19D3016C}" type="presParOf" srcId="{5BB58E42-ACC6-413C-924D-DBA7E972BAA2}" destId="{1B319C00-A527-4A08-9A76-8424B207B1D6}" srcOrd="2" destOrd="0" presId="urn:microsoft.com/office/officeart/2018/2/layout/IconVerticalSolidList"/>
    <dgm:cxn modelId="{2D476A7C-1E13-45AE-BAFA-0327908C749D}" type="presParOf" srcId="{5BB58E42-ACC6-413C-924D-DBA7E972BAA2}" destId="{A216C6E9-0094-4DAF-B205-152CA8175BE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80653A-EA96-4BA5-A0ED-469420DDCD1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6C3CE87-6D7D-413B-A9B2-BB75418A52EC}">
      <dgm:prSet/>
      <dgm:spPr/>
      <dgm:t>
        <a:bodyPr/>
        <a:lstStyle/>
        <a:p>
          <a:r>
            <a:rPr lang="en-US"/>
            <a:t>Funding Available: $75 million</a:t>
          </a:r>
        </a:p>
      </dgm:t>
    </dgm:pt>
    <dgm:pt modelId="{C552DBCF-18F2-4875-995B-3EDC5AD1AC70}" type="parTrans" cxnId="{33A11DC7-6021-4182-903D-3E8AFCC7B23D}">
      <dgm:prSet/>
      <dgm:spPr/>
      <dgm:t>
        <a:bodyPr/>
        <a:lstStyle/>
        <a:p>
          <a:endParaRPr lang="en-US"/>
        </a:p>
      </dgm:t>
    </dgm:pt>
    <dgm:pt modelId="{CC44E793-6331-4754-AA22-3415BADE5D1E}" type="sibTrans" cxnId="{33A11DC7-6021-4182-903D-3E8AFCC7B23D}">
      <dgm:prSet/>
      <dgm:spPr/>
      <dgm:t>
        <a:bodyPr/>
        <a:lstStyle/>
        <a:p>
          <a:endParaRPr lang="en-US"/>
        </a:p>
      </dgm:t>
    </dgm:pt>
    <dgm:pt modelId="{FC0BC6EA-2395-4F9A-9D42-07749A30D37F}">
      <dgm:prSet/>
      <dgm:spPr/>
      <dgm:t>
        <a:bodyPr/>
        <a:lstStyle/>
        <a:p>
          <a:r>
            <a:rPr lang="en-US"/>
            <a:t>Minimum Award: $500,000</a:t>
          </a:r>
        </a:p>
      </dgm:t>
    </dgm:pt>
    <dgm:pt modelId="{1965EAA8-1F70-4619-B1DD-78E93900F29E}" type="parTrans" cxnId="{B9E6F512-856E-4C03-A89E-172ACF7116FD}">
      <dgm:prSet/>
      <dgm:spPr/>
      <dgm:t>
        <a:bodyPr/>
        <a:lstStyle/>
        <a:p>
          <a:endParaRPr lang="en-US"/>
        </a:p>
      </dgm:t>
    </dgm:pt>
    <dgm:pt modelId="{41459AED-9FF8-4D4E-B2AF-C8EAD419AB1F}" type="sibTrans" cxnId="{B9E6F512-856E-4C03-A89E-172ACF7116FD}">
      <dgm:prSet/>
      <dgm:spPr/>
      <dgm:t>
        <a:bodyPr/>
        <a:lstStyle/>
        <a:p>
          <a:endParaRPr lang="en-US"/>
        </a:p>
      </dgm:t>
    </dgm:pt>
    <dgm:pt modelId="{4AE725BD-E5F1-4317-A89C-5FF20D7AF5D3}">
      <dgm:prSet/>
      <dgm:spPr/>
      <dgm:t>
        <a:bodyPr/>
        <a:lstStyle/>
        <a:p>
          <a:r>
            <a:rPr lang="en-US"/>
            <a:t>Maximum Award: $5 million</a:t>
          </a:r>
        </a:p>
      </dgm:t>
    </dgm:pt>
    <dgm:pt modelId="{FB9102B1-CA54-4527-8B7F-DE6708A97E75}" type="parTrans" cxnId="{E1F274F2-311C-4922-B849-B37ACF75686A}">
      <dgm:prSet/>
      <dgm:spPr/>
      <dgm:t>
        <a:bodyPr/>
        <a:lstStyle/>
        <a:p>
          <a:endParaRPr lang="en-US"/>
        </a:p>
      </dgm:t>
    </dgm:pt>
    <dgm:pt modelId="{2EC87936-43F7-4C6F-A67E-5DF31345A7FE}" type="sibTrans" cxnId="{E1F274F2-311C-4922-B849-B37ACF75686A}">
      <dgm:prSet/>
      <dgm:spPr/>
      <dgm:t>
        <a:bodyPr/>
        <a:lstStyle/>
        <a:p>
          <a:endParaRPr lang="en-US"/>
        </a:p>
      </dgm:t>
    </dgm:pt>
    <dgm:pt modelId="{DA66E0FB-D851-4337-9DBF-7BC9F16D9926}">
      <dgm:prSet/>
      <dgm:spPr/>
      <dgm:t>
        <a:bodyPr/>
        <a:lstStyle/>
        <a:p>
          <a:r>
            <a:rPr lang="en-US"/>
            <a:t>Grant Ceilings: Dependent on region</a:t>
          </a:r>
        </a:p>
      </dgm:t>
    </dgm:pt>
    <dgm:pt modelId="{7CF81A33-95E2-4536-93A4-705ED848D279}" type="parTrans" cxnId="{B17CF147-D49B-4BA4-8164-2CA0F0A9687D}">
      <dgm:prSet/>
      <dgm:spPr/>
      <dgm:t>
        <a:bodyPr/>
        <a:lstStyle/>
        <a:p>
          <a:endParaRPr lang="en-US"/>
        </a:p>
      </dgm:t>
    </dgm:pt>
    <dgm:pt modelId="{B8F8BF2C-25F3-4FB0-A56B-57AB80CE5DA9}" type="sibTrans" cxnId="{B17CF147-D49B-4BA4-8164-2CA0F0A9687D}">
      <dgm:prSet/>
      <dgm:spPr/>
      <dgm:t>
        <a:bodyPr/>
        <a:lstStyle/>
        <a:p>
          <a:endParaRPr lang="en-US"/>
        </a:p>
      </dgm:t>
    </dgm:pt>
    <dgm:pt modelId="{C0127C80-CD18-4B9F-B948-D0C5631C8161}">
      <dgm:prSet/>
      <dgm:spPr/>
      <dgm:t>
        <a:bodyPr/>
        <a:lstStyle/>
        <a:p>
          <a:r>
            <a:rPr lang="en-US"/>
            <a:t>Period of Performance: Up to 5 years</a:t>
          </a:r>
        </a:p>
      </dgm:t>
    </dgm:pt>
    <dgm:pt modelId="{9A4D865C-0EE1-460B-92AC-252E0F587147}" type="parTrans" cxnId="{3DB759ED-206C-4167-AE72-54590F603365}">
      <dgm:prSet/>
      <dgm:spPr/>
      <dgm:t>
        <a:bodyPr/>
        <a:lstStyle/>
        <a:p>
          <a:endParaRPr lang="en-US"/>
        </a:p>
      </dgm:t>
    </dgm:pt>
    <dgm:pt modelId="{2162D065-C7DB-4B4C-9806-BFA6F59BE3AA}" type="sibTrans" cxnId="{3DB759ED-206C-4167-AE72-54590F603365}">
      <dgm:prSet/>
      <dgm:spPr/>
      <dgm:t>
        <a:bodyPr/>
        <a:lstStyle/>
        <a:p>
          <a:endParaRPr lang="en-US"/>
        </a:p>
      </dgm:t>
    </dgm:pt>
    <dgm:pt modelId="{1ABF3C5D-9E25-ED49-BE54-6D02167A2479}" type="pres">
      <dgm:prSet presAssocID="{9A80653A-EA96-4BA5-A0ED-469420DDCD10}" presName="linear" presStyleCnt="0">
        <dgm:presLayoutVars>
          <dgm:animLvl val="lvl"/>
          <dgm:resizeHandles val="exact"/>
        </dgm:presLayoutVars>
      </dgm:prSet>
      <dgm:spPr/>
    </dgm:pt>
    <dgm:pt modelId="{BCCB02C0-C206-4042-B29E-E412701FA51B}" type="pres">
      <dgm:prSet presAssocID="{E6C3CE87-6D7D-413B-A9B2-BB75418A52EC}" presName="parentText" presStyleLbl="node1" presStyleIdx="0" presStyleCnt="5">
        <dgm:presLayoutVars>
          <dgm:chMax val="0"/>
          <dgm:bulletEnabled val="1"/>
        </dgm:presLayoutVars>
      </dgm:prSet>
      <dgm:spPr/>
    </dgm:pt>
    <dgm:pt modelId="{F330126B-101C-5740-A22F-550F9E834BFA}" type="pres">
      <dgm:prSet presAssocID="{CC44E793-6331-4754-AA22-3415BADE5D1E}" presName="spacer" presStyleCnt="0"/>
      <dgm:spPr/>
    </dgm:pt>
    <dgm:pt modelId="{C638D35E-863F-B648-A9FF-DD13C4908AFC}" type="pres">
      <dgm:prSet presAssocID="{FC0BC6EA-2395-4F9A-9D42-07749A30D37F}" presName="parentText" presStyleLbl="node1" presStyleIdx="1" presStyleCnt="5">
        <dgm:presLayoutVars>
          <dgm:chMax val="0"/>
          <dgm:bulletEnabled val="1"/>
        </dgm:presLayoutVars>
      </dgm:prSet>
      <dgm:spPr/>
    </dgm:pt>
    <dgm:pt modelId="{ED6CE746-2FD8-3045-AF53-30B7DDEFFE8E}" type="pres">
      <dgm:prSet presAssocID="{41459AED-9FF8-4D4E-B2AF-C8EAD419AB1F}" presName="spacer" presStyleCnt="0"/>
      <dgm:spPr/>
    </dgm:pt>
    <dgm:pt modelId="{E227B084-4255-C645-A14F-DD48B04FC4CF}" type="pres">
      <dgm:prSet presAssocID="{4AE725BD-E5F1-4317-A89C-5FF20D7AF5D3}" presName="parentText" presStyleLbl="node1" presStyleIdx="2" presStyleCnt="5">
        <dgm:presLayoutVars>
          <dgm:chMax val="0"/>
          <dgm:bulletEnabled val="1"/>
        </dgm:presLayoutVars>
      </dgm:prSet>
      <dgm:spPr/>
    </dgm:pt>
    <dgm:pt modelId="{73AF4D72-F750-0A46-AB03-DA8859140DF8}" type="pres">
      <dgm:prSet presAssocID="{2EC87936-43F7-4C6F-A67E-5DF31345A7FE}" presName="spacer" presStyleCnt="0"/>
      <dgm:spPr/>
    </dgm:pt>
    <dgm:pt modelId="{D5FECF77-48F4-5C42-B695-9A348512549A}" type="pres">
      <dgm:prSet presAssocID="{DA66E0FB-D851-4337-9DBF-7BC9F16D9926}" presName="parentText" presStyleLbl="node1" presStyleIdx="3" presStyleCnt="5">
        <dgm:presLayoutVars>
          <dgm:chMax val="0"/>
          <dgm:bulletEnabled val="1"/>
        </dgm:presLayoutVars>
      </dgm:prSet>
      <dgm:spPr/>
    </dgm:pt>
    <dgm:pt modelId="{C3B22861-A06B-1745-B0AF-78DAD5526BAE}" type="pres">
      <dgm:prSet presAssocID="{B8F8BF2C-25F3-4FB0-A56B-57AB80CE5DA9}" presName="spacer" presStyleCnt="0"/>
      <dgm:spPr/>
    </dgm:pt>
    <dgm:pt modelId="{26ADB469-E11F-ED48-983E-6BB3EFE9FE49}" type="pres">
      <dgm:prSet presAssocID="{C0127C80-CD18-4B9F-B948-D0C5631C8161}" presName="parentText" presStyleLbl="node1" presStyleIdx="4" presStyleCnt="5">
        <dgm:presLayoutVars>
          <dgm:chMax val="0"/>
          <dgm:bulletEnabled val="1"/>
        </dgm:presLayoutVars>
      </dgm:prSet>
      <dgm:spPr/>
    </dgm:pt>
  </dgm:ptLst>
  <dgm:cxnLst>
    <dgm:cxn modelId="{20A3BC02-35AD-5E4A-AAFE-516EEB9B43CF}" type="presOf" srcId="{DA66E0FB-D851-4337-9DBF-7BC9F16D9926}" destId="{D5FECF77-48F4-5C42-B695-9A348512549A}" srcOrd="0" destOrd="0" presId="urn:microsoft.com/office/officeart/2005/8/layout/vList2"/>
    <dgm:cxn modelId="{B9E6F512-856E-4C03-A89E-172ACF7116FD}" srcId="{9A80653A-EA96-4BA5-A0ED-469420DDCD10}" destId="{FC0BC6EA-2395-4F9A-9D42-07749A30D37F}" srcOrd="1" destOrd="0" parTransId="{1965EAA8-1F70-4619-B1DD-78E93900F29E}" sibTransId="{41459AED-9FF8-4D4E-B2AF-C8EAD419AB1F}"/>
    <dgm:cxn modelId="{62D0CF14-CC2E-BE4E-9B11-78A8A3ADA349}" type="presOf" srcId="{4AE725BD-E5F1-4317-A89C-5FF20D7AF5D3}" destId="{E227B084-4255-C645-A14F-DD48B04FC4CF}" srcOrd="0" destOrd="0" presId="urn:microsoft.com/office/officeart/2005/8/layout/vList2"/>
    <dgm:cxn modelId="{19659C3D-7371-0241-9E60-4772D61A6039}" type="presOf" srcId="{E6C3CE87-6D7D-413B-A9B2-BB75418A52EC}" destId="{BCCB02C0-C206-4042-B29E-E412701FA51B}" srcOrd="0" destOrd="0" presId="urn:microsoft.com/office/officeart/2005/8/layout/vList2"/>
    <dgm:cxn modelId="{B17CF147-D49B-4BA4-8164-2CA0F0A9687D}" srcId="{9A80653A-EA96-4BA5-A0ED-469420DDCD10}" destId="{DA66E0FB-D851-4337-9DBF-7BC9F16D9926}" srcOrd="3" destOrd="0" parTransId="{7CF81A33-95E2-4536-93A4-705ED848D279}" sibTransId="{B8F8BF2C-25F3-4FB0-A56B-57AB80CE5DA9}"/>
    <dgm:cxn modelId="{16FBB04B-F56A-C74E-8A7D-193CA0A4EBF4}" type="presOf" srcId="{9A80653A-EA96-4BA5-A0ED-469420DDCD10}" destId="{1ABF3C5D-9E25-ED49-BE54-6D02167A2479}" srcOrd="0" destOrd="0" presId="urn:microsoft.com/office/officeart/2005/8/layout/vList2"/>
    <dgm:cxn modelId="{838A4389-4C0D-044E-9B3B-3B7F0763E544}" type="presOf" srcId="{C0127C80-CD18-4B9F-B948-D0C5631C8161}" destId="{26ADB469-E11F-ED48-983E-6BB3EFE9FE49}" srcOrd="0" destOrd="0" presId="urn:microsoft.com/office/officeart/2005/8/layout/vList2"/>
    <dgm:cxn modelId="{8544A39F-01A4-934F-AE39-84CA7DB61ED3}" type="presOf" srcId="{FC0BC6EA-2395-4F9A-9D42-07749A30D37F}" destId="{C638D35E-863F-B648-A9FF-DD13C4908AFC}" srcOrd="0" destOrd="0" presId="urn:microsoft.com/office/officeart/2005/8/layout/vList2"/>
    <dgm:cxn modelId="{33A11DC7-6021-4182-903D-3E8AFCC7B23D}" srcId="{9A80653A-EA96-4BA5-A0ED-469420DDCD10}" destId="{E6C3CE87-6D7D-413B-A9B2-BB75418A52EC}" srcOrd="0" destOrd="0" parTransId="{C552DBCF-18F2-4875-995B-3EDC5AD1AC70}" sibTransId="{CC44E793-6331-4754-AA22-3415BADE5D1E}"/>
    <dgm:cxn modelId="{3DB759ED-206C-4167-AE72-54590F603365}" srcId="{9A80653A-EA96-4BA5-A0ED-469420DDCD10}" destId="{C0127C80-CD18-4B9F-B948-D0C5631C8161}" srcOrd="4" destOrd="0" parTransId="{9A4D865C-0EE1-460B-92AC-252E0F587147}" sibTransId="{2162D065-C7DB-4B4C-9806-BFA6F59BE3AA}"/>
    <dgm:cxn modelId="{E1F274F2-311C-4922-B849-B37ACF75686A}" srcId="{9A80653A-EA96-4BA5-A0ED-469420DDCD10}" destId="{4AE725BD-E5F1-4317-A89C-5FF20D7AF5D3}" srcOrd="2" destOrd="0" parTransId="{FB9102B1-CA54-4527-8B7F-DE6708A97E75}" sibTransId="{2EC87936-43F7-4C6F-A67E-5DF31345A7FE}"/>
    <dgm:cxn modelId="{05AF957B-633C-1344-BA19-9F5CA826171A}" type="presParOf" srcId="{1ABF3C5D-9E25-ED49-BE54-6D02167A2479}" destId="{BCCB02C0-C206-4042-B29E-E412701FA51B}" srcOrd="0" destOrd="0" presId="urn:microsoft.com/office/officeart/2005/8/layout/vList2"/>
    <dgm:cxn modelId="{A252CD42-79CB-8E41-AA58-9895E300FA31}" type="presParOf" srcId="{1ABF3C5D-9E25-ED49-BE54-6D02167A2479}" destId="{F330126B-101C-5740-A22F-550F9E834BFA}" srcOrd="1" destOrd="0" presId="urn:microsoft.com/office/officeart/2005/8/layout/vList2"/>
    <dgm:cxn modelId="{6B1FD184-8443-D242-801F-28116842BA2B}" type="presParOf" srcId="{1ABF3C5D-9E25-ED49-BE54-6D02167A2479}" destId="{C638D35E-863F-B648-A9FF-DD13C4908AFC}" srcOrd="2" destOrd="0" presId="urn:microsoft.com/office/officeart/2005/8/layout/vList2"/>
    <dgm:cxn modelId="{731C1F51-A87A-2941-9759-44740A31D23A}" type="presParOf" srcId="{1ABF3C5D-9E25-ED49-BE54-6D02167A2479}" destId="{ED6CE746-2FD8-3045-AF53-30B7DDEFFE8E}" srcOrd="3" destOrd="0" presId="urn:microsoft.com/office/officeart/2005/8/layout/vList2"/>
    <dgm:cxn modelId="{D23A85CC-03D1-6741-ADC6-0ACF06424CAE}" type="presParOf" srcId="{1ABF3C5D-9E25-ED49-BE54-6D02167A2479}" destId="{E227B084-4255-C645-A14F-DD48B04FC4CF}" srcOrd="4" destOrd="0" presId="urn:microsoft.com/office/officeart/2005/8/layout/vList2"/>
    <dgm:cxn modelId="{190C9542-7F3C-C448-B135-67AA67D3068D}" type="presParOf" srcId="{1ABF3C5D-9E25-ED49-BE54-6D02167A2479}" destId="{73AF4D72-F750-0A46-AB03-DA8859140DF8}" srcOrd="5" destOrd="0" presId="urn:microsoft.com/office/officeart/2005/8/layout/vList2"/>
    <dgm:cxn modelId="{C80B00F6-A75A-7F45-B586-414F67E986AC}" type="presParOf" srcId="{1ABF3C5D-9E25-ED49-BE54-6D02167A2479}" destId="{D5FECF77-48F4-5C42-B695-9A348512549A}" srcOrd="6" destOrd="0" presId="urn:microsoft.com/office/officeart/2005/8/layout/vList2"/>
    <dgm:cxn modelId="{635AAC48-5DCF-3743-BEF7-E33017E424F5}" type="presParOf" srcId="{1ABF3C5D-9E25-ED49-BE54-6D02167A2479}" destId="{C3B22861-A06B-1745-B0AF-78DAD5526BAE}" srcOrd="7" destOrd="0" presId="urn:microsoft.com/office/officeart/2005/8/layout/vList2"/>
    <dgm:cxn modelId="{41EB155C-5C24-7749-8731-A728CAB15F2D}" type="presParOf" srcId="{1ABF3C5D-9E25-ED49-BE54-6D02167A2479}" destId="{26ADB469-E11F-ED48-983E-6BB3EFE9FE4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BCA3A7-24C7-45DE-852F-D29E7F46D8B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CDC3F48-D815-4035-9309-3AB079719758}">
      <dgm:prSet/>
      <dgm:spPr/>
      <dgm:t>
        <a:bodyPr/>
        <a:lstStyle/>
        <a:p>
          <a:pPr>
            <a:defRPr cap="all"/>
          </a:pPr>
          <a:r>
            <a:rPr lang="en-US"/>
            <a:t>Obtaining Application: Download from Grants.gov</a:t>
          </a:r>
        </a:p>
      </dgm:t>
    </dgm:pt>
    <dgm:pt modelId="{8A7D1E0B-2CBA-46EE-9AE0-97E7F53AC61E}" type="parTrans" cxnId="{6139AC7C-D217-4B79-8DDF-1A21AFCDDC5A}">
      <dgm:prSet/>
      <dgm:spPr/>
      <dgm:t>
        <a:bodyPr/>
        <a:lstStyle/>
        <a:p>
          <a:endParaRPr lang="en-US"/>
        </a:p>
      </dgm:t>
    </dgm:pt>
    <dgm:pt modelId="{03B452CD-1068-4FAD-8386-08F102FD63DF}" type="sibTrans" cxnId="{6139AC7C-D217-4B79-8DDF-1A21AFCDDC5A}">
      <dgm:prSet/>
      <dgm:spPr/>
      <dgm:t>
        <a:bodyPr/>
        <a:lstStyle/>
        <a:p>
          <a:endParaRPr lang="en-US"/>
        </a:p>
      </dgm:t>
    </dgm:pt>
    <dgm:pt modelId="{9E1271FC-C205-4E66-AF9E-54D9EC4A1BED}">
      <dgm:prSet/>
      <dgm:spPr/>
      <dgm:t>
        <a:bodyPr/>
        <a:lstStyle/>
        <a:p>
          <a:pPr>
            <a:defRPr cap="all"/>
          </a:pPr>
          <a:r>
            <a:rPr lang="en-US"/>
            <a:t>Assistance Listing Number: 14.862</a:t>
          </a:r>
        </a:p>
      </dgm:t>
    </dgm:pt>
    <dgm:pt modelId="{0CF0BDED-A696-48A1-BD33-ED7D2DF9E0FC}" type="parTrans" cxnId="{A03EFD3F-C3C3-4FFE-96F0-E574F0866DA3}">
      <dgm:prSet/>
      <dgm:spPr/>
      <dgm:t>
        <a:bodyPr/>
        <a:lstStyle/>
        <a:p>
          <a:endParaRPr lang="en-US"/>
        </a:p>
      </dgm:t>
    </dgm:pt>
    <dgm:pt modelId="{21BC1E5E-09CA-475C-8768-65BE93B043F3}" type="sibTrans" cxnId="{A03EFD3F-C3C3-4FFE-96F0-E574F0866DA3}">
      <dgm:prSet/>
      <dgm:spPr/>
      <dgm:t>
        <a:bodyPr/>
        <a:lstStyle/>
        <a:p>
          <a:endParaRPr lang="en-US"/>
        </a:p>
      </dgm:t>
    </dgm:pt>
    <dgm:pt modelId="{04010543-728A-48E9-88EA-5DA65BB96B16}">
      <dgm:prSet/>
      <dgm:spPr/>
      <dgm:t>
        <a:bodyPr/>
        <a:lstStyle/>
        <a:p>
          <a:pPr>
            <a:defRPr cap="all"/>
          </a:pPr>
          <a:r>
            <a:rPr lang="en-US" dirty="0"/>
            <a:t>Funding Opportunity Number: FR-6800-N-23</a:t>
          </a:r>
        </a:p>
      </dgm:t>
    </dgm:pt>
    <dgm:pt modelId="{BBFA97E6-4EB7-4812-84E0-80A9FDDBCB43}" type="parTrans" cxnId="{BE7F5674-7A98-4749-B43B-75EB8AE2BE84}">
      <dgm:prSet/>
      <dgm:spPr/>
      <dgm:t>
        <a:bodyPr/>
        <a:lstStyle/>
        <a:p>
          <a:endParaRPr lang="en-US"/>
        </a:p>
      </dgm:t>
    </dgm:pt>
    <dgm:pt modelId="{BBCD86E1-1D3B-4875-8DDE-B373ECB6D2D1}" type="sibTrans" cxnId="{BE7F5674-7A98-4749-B43B-75EB8AE2BE84}">
      <dgm:prSet/>
      <dgm:spPr/>
      <dgm:t>
        <a:bodyPr/>
        <a:lstStyle/>
        <a:p>
          <a:endParaRPr lang="en-US"/>
        </a:p>
      </dgm:t>
    </dgm:pt>
    <dgm:pt modelId="{C0DEBFE8-FFC2-4E98-8DF6-5FF9A8CDC899}">
      <dgm:prSet/>
      <dgm:spPr/>
      <dgm:t>
        <a:bodyPr/>
        <a:lstStyle/>
        <a:p>
          <a:pPr>
            <a:defRPr cap="all"/>
          </a:pPr>
          <a:r>
            <a:rPr lang="en-US"/>
            <a:t>Submission Deadline: July 15, 2024</a:t>
          </a:r>
        </a:p>
      </dgm:t>
    </dgm:pt>
    <dgm:pt modelId="{27E26197-79ED-4A62-AC68-5E57F517C0E8}" type="parTrans" cxnId="{EE4BFD17-919B-4374-910B-31F536D8B104}">
      <dgm:prSet/>
      <dgm:spPr/>
      <dgm:t>
        <a:bodyPr/>
        <a:lstStyle/>
        <a:p>
          <a:endParaRPr lang="en-US"/>
        </a:p>
      </dgm:t>
    </dgm:pt>
    <dgm:pt modelId="{6DC29753-E040-42B8-833C-730EBC638036}" type="sibTrans" cxnId="{EE4BFD17-919B-4374-910B-31F536D8B104}">
      <dgm:prSet/>
      <dgm:spPr/>
      <dgm:t>
        <a:bodyPr/>
        <a:lstStyle/>
        <a:p>
          <a:endParaRPr lang="en-US"/>
        </a:p>
      </dgm:t>
    </dgm:pt>
    <dgm:pt modelId="{A01B2C8F-FCD4-4322-AFAF-64BE18CAB54F}" type="pres">
      <dgm:prSet presAssocID="{BDBCA3A7-24C7-45DE-852F-D29E7F46D8B8}" presName="root" presStyleCnt="0">
        <dgm:presLayoutVars>
          <dgm:dir/>
          <dgm:resizeHandles val="exact"/>
        </dgm:presLayoutVars>
      </dgm:prSet>
      <dgm:spPr/>
    </dgm:pt>
    <dgm:pt modelId="{1C66D516-9D24-4D0F-B7B4-138F287A0F02}" type="pres">
      <dgm:prSet presAssocID="{CCDC3F48-D815-4035-9309-3AB079719758}" presName="compNode" presStyleCnt="0"/>
      <dgm:spPr/>
    </dgm:pt>
    <dgm:pt modelId="{4EBE906D-9C9B-4B43-BD4B-D04FE401A829}" type="pres">
      <dgm:prSet presAssocID="{CCDC3F48-D815-4035-9309-3AB079719758}" presName="iconBgRect" presStyleLbl="bgShp" presStyleIdx="0" presStyleCnt="4"/>
      <dgm:spPr>
        <a:prstGeom prst="round2DiagRect">
          <a:avLst>
            <a:gd name="adj1" fmla="val 29727"/>
            <a:gd name="adj2" fmla="val 0"/>
          </a:avLst>
        </a:prstGeom>
      </dgm:spPr>
    </dgm:pt>
    <dgm:pt modelId="{0A30EFDB-588C-44CD-B8F9-DEAF138E653E}" type="pres">
      <dgm:prSet presAssocID="{CCDC3F48-D815-4035-9309-3AB0797197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load"/>
        </a:ext>
      </dgm:extLst>
    </dgm:pt>
    <dgm:pt modelId="{8838FEA0-2883-45E8-AE8D-FFD52EE8B2CF}" type="pres">
      <dgm:prSet presAssocID="{CCDC3F48-D815-4035-9309-3AB079719758}" presName="spaceRect" presStyleCnt="0"/>
      <dgm:spPr/>
    </dgm:pt>
    <dgm:pt modelId="{C235E556-1905-47B1-9CC3-78C9790BFA55}" type="pres">
      <dgm:prSet presAssocID="{CCDC3F48-D815-4035-9309-3AB079719758}" presName="textRect" presStyleLbl="revTx" presStyleIdx="0" presStyleCnt="4">
        <dgm:presLayoutVars>
          <dgm:chMax val="1"/>
          <dgm:chPref val="1"/>
        </dgm:presLayoutVars>
      </dgm:prSet>
      <dgm:spPr/>
    </dgm:pt>
    <dgm:pt modelId="{10F715CF-BCD6-442C-806C-2DE86B9BB200}" type="pres">
      <dgm:prSet presAssocID="{03B452CD-1068-4FAD-8386-08F102FD63DF}" presName="sibTrans" presStyleCnt="0"/>
      <dgm:spPr/>
    </dgm:pt>
    <dgm:pt modelId="{CC98134C-9EDB-4110-96E4-51EBF6688736}" type="pres">
      <dgm:prSet presAssocID="{9E1271FC-C205-4E66-AF9E-54D9EC4A1BED}" presName="compNode" presStyleCnt="0"/>
      <dgm:spPr/>
    </dgm:pt>
    <dgm:pt modelId="{17A713E3-41DE-44FB-807B-FF3618F732B5}" type="pres">
      <dgm:prSet presAssocID="{9E1271FC-C205-4E66-AF9E-54D9EC4A1BED}" presName="iconBgRect" presStyleLbl="bgShp" presStyleIdx="1" presStyleCnt="4"/>
      <dgm:spPr>
        <a:prstGeom prst="round2DiagRect">
          <a:avLst>
            <a:gd name="adj1" fmla="val 29727"/>
            <a:gd name="adj2" fmla="val 0"/>
          </a:avLst>
        </a:prstGeom>
      </dgm:spPr>
    </dgm:pt>
    <dgm:pt modelId="{065927C5-F042-47E7-AAFA-A73BE424DC61}" type="pres">
      <dgm:prSet presAssocID="{9E1271FC-C205-4E66-AF9E-54D9EC4A1B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4A4491A-BF15-4D60-89A8-29879A9AAD62}" type="pres">
      <dgm:prSet presAssocID="{9E1271FC-C205-4E66-AF9E-54D9EC4A1BED}" presName="spaceRect" presStyleCnt="0"/>
      <dgm:spPr/>
    </dgm:pt>
    <dgm:pt modelId="{A26C0B03-7460-4BD6-8BE5-7D001014AA32}" type="pres">
      <dgm:prSet presAssocID="{9E1271FC-C205-4E66-AF9E-54D9EC4A1BED}" presName="textRect" presStyleLbl="revTx" presStyleIdx="1" presStyleCnt="4">
        <dgm:presLayoutVars>
          <dgm:chMax val="1"/>
          <dgm:chPref val="1"/>
        </dgm:presLayoutVars>
      </dgm:prSet>
      <dgm:spPr/>
    </dgm:pt>
    <dgm:pt modelId="{551F37C9-B77F-40D1-AD9F-425613F1D61A}" type="pres">
      <dgm:prSet presAssocID="{21BC1E5E-09CA-475C-8768-65BE93B043F3}" presName="sibTrans" presStyleCnt="0"/>
      <dgm:spPr/>
    </dgm:pt>
    <dgm:pt modelId="{5E231918-6B3C-4D62-AFFD-EE4CA8CF8D6F}" type="pres">
      <dgm:prSet presAssocID="{04010543-728A-48E9-88EA-5DA65BB96B16}" presName="compNode" presStyleCnt="0"/>
      <dgm:spPr/>
    </dgm:pt>
    <dgm:pt modelId="{863BB9E3-2F6A-4950-8F27-66DB840820A9}" type="pres">
      <dgm:prSet presAssocID="{04010543-728A-48E9-88EA-5DA65BB96B16}" presName="iconBgRect" presStyleLbl="bgShp" presStyleIdx="2" presStyleCnt="4"/>
      <dgm:spPr>
        <a:prstGeom prst="round2DiagRect">
          <a:avLst>
            <a:gd name="adj1" fmla="val 29727"/>
            <a:gd name="adj2" fmla="val 0"/>
          </a:avLst>
        </a:prstGeom>
      </dgm:spPr>
    </dgm:pt>
    <dgm:pt modelId="{6DEE0E77-D9E7-4741-8750-A332D0702311}" type="pres">
      <dgm:prSet presAssocID="{04010543-728A-48E9-88EA-5DA65BB96B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E88BFAE8-947C-4064-92FE-CA8D0CA6A448}" type="pres">
      <dgm:prSet presAssocID="{04010543-728A-48E9-88EA-5DA65BB96B16}" presName="spaceRect" presStyleCnt="0"/>
      <dgm:spPr/>
    </dgm:pt>
    <dgm:pt modelId="{08C2C4BF-EC57-443B-B76A-B2A369A75E35}" type="pres">
      <dgm:prSet presAssocID="{04010543-728A-48E9-88EA-5DA65BB96B16}" presName="textRect" presStyleLbl="revTx" presStyleIdx="2" presStyleCnt="4">
        <dgm:presLayoutVars>
          <dgm:chMax val="1"/>
          <dgm:chPref val="1"/>
        </dgm:presLayoutVars>
      </dgm:prSet>
      <dgm:spPr/>
    </dgm:pt>
    <dgm:pt modelId="{5E9700B0-0528-4B69-9EA5-5988C7CD3DB7}" type="pres">
      <dgm:prSet presAssocID="{BBCD86E1-1D3B-4875-8DDE-B373ECB6D2D1}" presName="sibTrans" presStyleCnt="0"/>
      <dgm:spPr/>
    </dgm:pt>
    <dgm:pt modelId="{73B25415-2605-4191-8C95-567FB651B030}" type="pres">
      <dgm:prSet presAssocID="{C0DEBFE8-FFC2-4E98-8DF6-5FF9A8CDC899}" presName="compNode" presStyleCnt="0"/>
      <dgm:spPr/>
    </dgm:pt>
    <dgm:pt modelId="{7A30C2BC-8AFD-42C2-A776-7BEC17E337CC}" type="pres">
      <dgm:prSet presAssocID="{C0DEBFE8-FFC2-4E98-8DF6-5FF9A8CDC899}" presName="iconBgRect" presStyleLbl="bgShp" presStyleIdx="3" presStyleCnt="4"/>
      <dgm:spPr>
        <a:prstGeom prst="round2DiagRect">
          <a:avLst>
            <a:gd name="adj1" fmla="val 29727"/>
            <a:gd name="adj2" fmla="val 0"/>
          </a:avLst>
        </a:prstGeom>
      </dgm:spPr>
    </dgm:pt>
    <dgm:pt modelId="{95A74983-105E-42BD-BF87-1F85E256D0EF}" type="pres">
      <dgm:prSet presAssocID="{C0DEBFE8-FFC2-4E98-8DF6-5FF9A8CDC89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653E01D5-6F71-48E8-8B0E-BC89025AA3EE}" type="pres">
      <dgm:prSet presAssocID="{C0DEBFE8-FFC2-4E98-8DF6-5FF9A8CDC899}" presName="spaceRect" presStyleCnt="0"/>
      <dgm:spPr/>
    </dgm:pt>
    <dgm:pt modelId="{61651C3E-4219-427E-9B98-49B9B7420760}" type="pres">
      <dgm:prSet presAssocID="{C0DEBFE8-FFC2-4E98-8DF6-5FF9A8CDC899}" presName="textRect" presStyleLbl="revTx" presStyleIdx="3" presStyleCnt="4">
        <dgm:presLayoutVars>
          <dgm:chMax val="1"/>
          <dgm:chPref val="1"/>
        </dgm:presLayoutVars>
      </dgm:prSet>
      <dgm:spPr/>
    </dgm:pt>
  </dgm:ptLst>
  <dgm:cxnLst>
    <dgm:cxn modelId="{FB1F3902-7FED-4059-9A3B-03980B6CF3A4}" type="presOf" srcId="{9E1271FC-C205-4E66-AF9E-54D9EC4A1BED}" destId="{A26C0B03-7460-4BD6-8BE5-7D001014AA32}" srcOrd="0" destOrd="0" presId="urn:microsoft.com/office/officeart/2018/5/layout/IconLeafLabelList"/>
    <dgm:cxn modelId="{EE4BFD17-919B-4374-910B-31F536D8B104}" srcId="{BDBCA3A7-24C7-45DE-852F-D29E7F46D8B8}" destId="{C0DEBFE8-FFC2-4E98-8DF6-5FF9A8CDC899}" srcOrd="3" destOrd="0" parTransId="{27E26197-79ED-4A62-AC68-5E57F517C0E8}" sibTransId="{6DC29753-E040-42B8-833C-730EBC638036}"/>
    <dgm:cxn modelId="{A03EFD3F-C3C3-4FFE-96F0-E574F0866DA3}" srcId="{BDBCA3A7-24C7-45DE-852F-D29E7F46D8B8}" destId="{9E1271FC-C205-4E66-AF9E-54D9EC4A1BED}" srcOrd="1" destOrd="0" parTransId="{0CF0BDED-A696-48A1-BD33-ED7D2DF9E0FC}" sibTransId="{21BC1E5E-09CA-475C-8768-65BE93B043F3}"/>
    <dgm:cxn modelId="{88218244-1F41-41B4-BE5C-4AB204C4BBD1}" type="presOf" srcId="{C0DEBFE8-FFC2-4E98-8DF6-5FF9A8CDC899}" destId="{61651C3E-4219-427E-9B98-49B9B7420760}" srcOrd="0" destOrd="0" presId="urn:microsoft.com/office/officeart/2018/5/layout/IconLeafLabelList"/>
    <dgm:cxn modelId="{BE7F5674-7A98-4749-B43B-75EB8AE2BE84}" srcId="{BDBCA3A7-24C7-45DE-852F-D29E7F46D8B8}" destId="{04010543-728A-48E9-88EA-5DA65BB96B16}" srcOrd="2" destOrd="0" parTransId="{BBFA97E6-4EB7-4812-84E0-80A9FDDBCB43}" sibTransId="{BBCD86E1-1D3B-4875-8DDE-B373ECB6D2D1}"/>
    <dgm:cxn modelId="{13B6CE77-BA10-4991-8715-917232A7081F}" type="presOf" srcId="{04010543-728A-48E9-88EA-5DA65BB96B16}" destId="{08C2C4BF-EC57-443B-B76A-B2A369A75E35}" srcOrd="0" destOrd="0" presId="urn:microsoft.com/office/officeart/2018/5/layout/IconLeafLabelList"/>
    <dgm:cxn modelId="{6139AC7C-D217-4B79-8DDF-1A21AFCDDC5A}" srcId="{BDBCA3A7-24C7-45DE-852F-D29E7F46D8B8}" destId="{CCDC3F48-D815-4035-9309-3AB079719758}" srcOrd="0" destOrd="0" parTransId="{8A7D1E0B-2CBA-46EE-9AE0-97E7F53AC61E}" sibTransId="{03B452CD-1068-4FAD-8386-08F102FD63DF}"/>
    <dgm:cxn modelId="{35BF69BD-1123-4F1E-B6B7-7558A3F9D3DC}" type="presOf" srcId="{CCDC3F48-D815-4035-9309-3AB079719758}" destId="{C235E556-1905-47B1-9CC3-78C9790BFA55}" srcOrd="0" destOrd="0" presId="urn:microsoft.com/office/officeart/2018/5/layout/IconLeafLabelList"/>
    <dgm:cxn modelId="{477605EA-6EE6-42C7-B444-32869ABE6BC5}" type="presOf" srcId="{BDBCA3A7-24C7-45DE-852F-D29E7F46D8B8}" destId="{A01B2C8F-FCD4-4322-AFAF-64BE18CAB54F}" srcOrd="0" destOrd="0" presId="urn:microsoft.com/office/officeart/2018/5/layout/IconLeafLabelList"/>
    <dgm:cxn modelId="{85A40F9A-491E-49D8-BF34-0680FAB06466}" type="presParOf" srcId="{A01B2C8F-FCD4-4322-AFAF-64BE18CAB54F}" destId="{1C66D516-9D24-4D0F-B7B4-138F287A0F02}" srcOrd="0" destOrd="0" presId="urn:microsoft.com/office/officeart/2018/5/layout/IconLeafLabelList"/>
    <dgm:cxn modelId="{DEE8D6CF-762B-4935-AB5F-4C3BE164BA38}" type="presParOf" srcId="{1C66D516-9D24-4D0F-B7B4-138F287A0F02}" destId="{4EBE906D-9C9B-4B43-BD4B-D04FE401A829}" srcOrd="0" destOrd="0" presId="urn:microsoft.com/office/officeart/2018/5/layout/IconLeafLabelList"/>
    <dgm:cxn modelId="{9F4A17B0-741B-48AC-9C1E-9FD1B1A686B8}" type="presParOf" srcId="{1C66D516-9D24-4D0F-B7B4-138F287A0F02}" destId="{0A30EFDB-588C-44CD-B8F9-DEAF138E653E}" srcOrd="1" destOrd="0" presId="urn:microsoft.com/office/officeart/2018/5/layout/IconLeafLabelList"/>
    <dgm:cxn modelId="{2B6BE853-6548-44AA-9F2E-FDB4661976B8}" type="presParOf" srcId="{1C66D516-9D24-4D0F-B7B4-138F287A0F02}" destId="{8838FEA0-2883-45E8-AE8D-FFD52EE8B2CF}" srcOrd="2" destOrd="0" presId="urn:microsoft.com/office/officeart/2018/5/layout/IconLeafLabelList"/>
    <dgm:cxn modelId="{6B001F3F-70AF-4937-93DA-1560412A1C40}" type="presParOf" srcId="{1C66D516-9D24-4D0F-B7B4-138F287A0F02}" destId="{C235E556-1905-47B1-9CC3-78C9790BFA55}" srcOrd="3" destOrd="0" presId="urn:microsoft.com/office/officeart/2018/5/layout/IconLeafLabelList"/>
    <dgm:cxn modelId="{E38AF21B-C8F0-4C5E-8127-78D12FA21C28}" type="presParOf" srcId="{A01B2C8F-FCD4-4322-AFAF-64BE18CAB54F}" destId="{10F715CF-BCD6-442C-806C-2DE86B9BB200}" srcOrd="1" destOrd="0" presId="urn:microsoft.com/office/officeart/2018/5/layout/IconLeafLabelList"/>
    <dgm:cxn modelId="{989BFD27-4063-47B6-9C04-944A2C1F1017}" type="presParOf" srcId="{A01B2C8F-FCD4-4322-AFAF-64BE18CAB54F}" destId="{CC98134C-9EDB-4110-96E4-51EBF6688736}" srcOrd="2" destOrd="0" presId="urn:microsoft.com/office/officeart/2018/5/layout/IconLeafLabelList"/>
    <dgm:cxn modelId="{F080452C-7FFC-4606-8EA7-F978EBBC6F92}" type="presParOf" srcId="{CC98134C-9EDB-4110-96E4-51EBF6688736}" destId="{17A713E3-41DE-44FB-807B-FF3618F732B5}" srcOrd="0" destOrd="0" presId="urn:microsoft.com/office/officeart/2018/5/layout/IconLeafLabelList"/>
    <dgm:cxn modelId="{A761BE5F-B2E1-45D8-B549-32F24879909F}" type="presParOf" srcId="{CC98134C-9EDB-4110-96E4-51EBF6688736}" destId="{065927C5-F042-47E7-AAFA-A73BE424DC61}" srcOrd="1" destOrd="0" presId="urn:microsoft.com/office/officeart/2018/5/layout/IconLeafLabelList"/>
    <dgm:cxn modelId="{2F92C9AE-DBFA-48D2-95B1-C7BEDDBFDD2A}" type="presParOf" srcId="{CC98134C-9EDB-4110-96E4-51EBF6688736}" destId="{54A4491A-BF15-4D60-89A8-29879A9AAD62}" srcOrd="2" destOrd="0" presId="urn:microsoft.com/office/officeart/2018/5/layout/IconLeafLabelList"/>
    <dgm:cxn modelId="{53729997-F1BF-43F8-9CCF-A39A5E88FAEF}" type="presParOf" srcId="{CC98134C-9EDB-4110-96E4-51EBF6688736}" destId="{A26C0B03-7460-4BD6-8BE5-7D001014AA32}" srcOrd="3" destOrd="0" presId="urn:microsoft.com/office/officeart/2018/5/layout/IconLeafLabelList"/>
    <dgm:cxn modelId="{95C1DB15-E5B7-4349-923A-7451B34F4B9E}" type="presParOf" srcId="{A01B2C8F-FCD4-4322-AFAF-64BE18CAB54F}" destId="{551F37C9-B77F-40D1-AD9F-425613F1D61A}" srcOrd="3" destOrd="0" presId="urn:microsoft.com/office/officeart/2018/5/layout/IconLeafLabelList"/>
    <dgm:cxn modelId="{5155EED0-0A27-4B6F-BCE4-77573A74D637}" type="presParOf" srcId="{A01B2C8F-FCD4-4322-AFAF-64BE18CAB54F}" destId="{5E231918-6B3C-4D62-AFFD-EE4CA8CF8D6F}" srcOrd="4" destOrd="0" presId="urn:microsoft.com/office/officeart/2018/5/layout/IconLeafLabelList"/>
    <dgm:cxn modelId="{2A743685-4B24-4CAB-BFD2-EC7BEA317E6A}" type="presParOf" srcId="{5E231918-6B3C-4D62-AFFD-EE4CA8CF8D6F}" destId="{863BB9E3-2F6A-4950-8F27-66DB840820A9}" srcOrd="0" destOrd="0" presId="urn:microsoft.com/office/officeart/2018/5/layout/IconLeafLabelList"/>
    <dgm:cxn modelId="{719F5DDA-25E4-40BE-B30D-37DFCA163B6C}" type="presParOf" srcId="{5E231918-6B3C-4D62-AFFD-EE4CA8CF8D6F}" destId="{6DEE0E77-D9E7-4741-8750-A332D0702311}" srcOrd="1" destOrd="0" presId="urn:microsoft.com/office/officeart/2018/5/layout/IconLeafLabelList"/>
    <dgm:cxn modelId="{AFCBA526-26D8-4652-B37F-9CAF71D5ABFF}" type="presParOf" srcId="{5E231918-6B3C-4D62-AFFD-EE4CA8CF8D6F}" destId="{E88BFAE8-947C-4064-92FE-CA8D0CA6A448}" srcOrd="2" destOrd="0" presId="urn:microsoft.com/office/officeart/2018/5/layout/IconLeafLabelList"/>
    <dgm:cxn modelId="{0090E678-6794-41F5-ACB4-99F47C012388}" type="presParOf" srcId="{5E231918-6B3C-4D62-AFFD-EE4CA8CF8D6F}" destId="{08C2C4BF-EC57-443B-B76A-B2A369A75E35}" srcOrd="3" destOrd="0" presId="urn:microsoft.com/office/officeart/2018/5/layout/IconLeafLabelList"/>
    <dgm:cxn modelId="{81B8B726-56AD-4300-B4DE-5377D273DF87}" type="presParOf" srcId="{A01B2C8F-FCD4-4322-AFAF-64BE18CAB54F}" destId="{5E9700B0-0528-4B69-9EA5-5988C7CD3DB7}" srcOrd="5" destOrd="0" presId="urn:microsoft.com/office/officeart/2018/5/layout/IconLeafLabelList"/>
    <dgm:cxn modelId="{8356EBAC-8449-4606-9A61-B7B017B84BFB}" type="presParOf" srcId="{A01B2C8F-FCD4-4322-AFAF-64BE18CAB54F}" destId="{73B25415-2605-4191-8C95-567FB651B030}" srcOrd="6" destOrd="0" presId="urn:microsoft.com/office/officeart/2018/5/layout/IconLeafLabelList"/>
    <dgm:cxn modelId="{CC4FE731-3DB0-40FD-96FD-FB19246762E2}" type="presParOf" srcId="{73B25415-2605-4191-8C95-567FB651B030}" destId="{7A30C2BC-8AFD-42C2-A776-7BEC17E337CC}" srcOrd="0" destOrd="0" presId="urn:microsoft.com/office/officeart/2018/5/layout/IconLeafLabelList"/>
    <dgm:cxn modelId="{680E50DE-9A23-4D08-B169-117D3C004A99}" type="presParOf" srcId="{73B25415-2605-4191-8C95-567FB651B030}" destId="{95A74983-105E-42BD-BF87-1F85E256D0EF}" srcOrd="1" destOrd="0" presId="urn:microsoft.com/office/officeart/2018/5/layout/IconLeafLabelList"/>
    <dgm:cxn modelId="{65FB5BF5-941F-4D18-8467-27066F52F471}" type="presParOf" srcId="{73B25415-2605-4191-8C95-567FB651B030}" destId="{653E01D5-6F71-48E8-8B0E-BC89025AA3EE}" srcOrd="2" destOrd="0" presId="urn:microsoft.com/office/officeart/2018/5/layout/IconLeafLabelList"/>
    <dgm:cxn modelId="{62B43A08-44BC-4EF1-9E70-8724A9658D7A}" type="presParOf" srcId="{73B25415-2605-4191-8C95-567FB651B030}" destId="{61651C3E-4219-427E-9B98-49B9B7420760}"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62C9B1-B7D5-42FF-B037-FF0F4666A77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A4586B03-59A7-49BE-A7BF-74CA7DB0608E}">
      <dgm:prSet/>
      <dgm:spPr/>
      <dgm:t>
        <a:bodyPr/>
        <a:lstStyle/>
        <a:p>
          <a:r>
            <a:rPr lang="en-US"/>
            <a:t>Factor 1: Capacity of the Applicant</a:t>
          </a:r>
        </a:p>
      </dgm:t>
    </dgm:pt>
    <dgm:pt modelId="{A7FD65B3-385D-4B0F-9C5F-305EF219F776}" type="parTrans" cxnId="{53AA8F1A-3DEC-4C01-B6DB-F21A54B62315}">
      <dgm:prSet/>
      <dgm:spPr/>
      <dgm:t>
        <a:bodyPr/>
        <a:lstStyle/>
        <a:p>
          <a:endParaRPr lang="en-US"/>
        </a:p>
      </dgm:t>
    </dgm:pt>
    <dgm:pt modelId="{B742F8B6-32AD-4C14-A8D9-354BE4881228}" type="sibTrans" cxnId="{53AA8F1A-3DEC-4C01-B6DB-F21A54B62315}">
      <dgm:prSet/>
      <dgm:spPr/>
      <dgm:t>
        <a:bodyPr/>
        <a:lstStyle/>
        <a:p>
          <a:endParaRPr lang="en-US"/>
        </a:p>
      </dgm:t>
    </dgm:pt>
    <dgm:pt modelId="{7D80F98E-1DA4-431A-B9D4-7FED86EE6A26}">
      <dgm:prSet/>
      <dgm:spPr/>
      <dgm:t>
        <a:bodyPr/>
        <a:lstStyle/>
        <a:p>
          <a:r>
            <a:rPr lang="en-US"/>
            <a:t>Factor 2: Need and Viability</a:t>
          </a:r>
        </a:p>
      </dgm:t>
    </dgm:pt>
    <dgm:pt modelId="{60984E4D-FD42-4C39-8C2D-3E6FCBB53540}" type="parTrans" cxnId="{153E1196-30E3-4586-8901-1FC31AB2DCE4}">
      <dgm:prSet/>
      <dgm:spPr/>
      <dgm:t>
        <a:bodyPr/>
        <a:lstStyle/>
        <a:p>
          <a:endParaRPr lang="en-US"/>
        </a:p>
      </dgm:t>
    </dgm:pt>
    <dgm:pt modelId="{FB93CEF3-99F2-46AB-9290-7E055BED5B4F}" type="sibTrans" cxnId="{153E1196-30E3-4586-8901-1FC31AB2DCE4}">
      <dgm:prSet/>
      <dgm:spPr/>
      <dgm:t>
        <a:bodyPr/>
        <a:lstStyle/>
        <a:p>
          <a:endParaRPr lang="en-US"/>
        </a:p>
      </dgm:t>
    </dgm:pt>
    <dgm:pt modelId="{52E5EEDD-3AC4-4E15-8DC2-F9D57D20DA4E}">
      <dgm:prSet/>
      <dgm:spPr/>
      <dgm:t>
        <a:bodyPr/>
        <a:lstStyle/>
        <a:p>
          <a:r>
            <a:rPr lang="en-US"/>
            <a:t>Factor 3: Soundness of Approach</a:t>
          </a:r>
        </a:p>
      </dgm:t>
    </dgm:pt>
    <dgm:pt modelId="{E00987DD-2284-48B7-8788-5A69A38E445C}" type="parTrans" cxnId="{02C915F1-8F9C-4103-BC21-2C2220190723}">
      <dgm:prSet/>
      <dgm:spPr/>
      <dgm:t>
        <a:bodyPr/>
        <a:lstStyle/>
        <a:p>
          <a:endParaRPr lang="en-US"/>
        </a:p>
      </dgm:t>
    </dgm:pt>
    <dgm:pt modelId="{B387E7CD-8DA9-42E1-A26D-BA045E5D5544}" type="sibTrans" cxnId="{02C915F1-8F9C-4103-BC21-2C2220190723}">
      <dgm:prSet/>
      <dgm:spPr/>
      <dgm:t>
        <a:bodyPr/>
        <a:lstStyle/>
        <a:p>
          <a:endParaRPr lang="en-US"/>
        </a:p>
      </dgm:t>
    </dgm:pt>
    <dgm:pt modelId="{2BA43CAD-D401-46FD-9336-F1C5E6E34C31}">
      <dgm:prSet/>
      <dgm:spPr/>
      <dgm:t>
        <a:bodyPr/>
        <a:lstStyle/>
        <a:p>
          <a:r>
            <a:rPr lang="en-US"/>
            <a:t>Factor 4: Leveraging Resources</a:t>
          </a:r>
        </a:p>
      </dgm:t>
    </dgm:pt>
    <dgm:pt modelId="{3F865AE0-C977-49BD-9A20-54034DC9C2DB}" type="parTrans" cxnId="{FB9827F2-EE3C-49E0-953D-BDED1CE38237}">
      <dgm:prSet/>
      <dgm:spPr/>
      <dgm:t>
        <a:bodyPr/>
        <a:lstStyle/>
        <a:p>
          <a:endParaRPr lang="en-US"/>
        </a:p>
      </dgm:t>
    </dgm:pt>
    <dgm:pt modelId="{555DC76C-3266-4939-8F84-7159CD4DA4D8}" type="sibTrans" cxnId="{FB9827F2-EE3C-49E0-953D-BDED1CE38237}">
      <dgm:prSet/>
      <dgm:spPr/>
      <dgm:t>
        <a:bodyPr/>
        <a:lstStyle/>
        <a:p>
          <a:endParaRPr lang="en-US"/>
        </a:p>
      </dgm:t>
    </dgm:pt>
    <dgm:pt modelId="{2FAD1DF7-E0AC-4E36-A4B1-7AAB8278A14D}">
      <dgm:prSet/>
      <dgm:spPr/>
      <dgm:t>
        <a:bodyPr/>
        <a:lstStyle/>
        <a:p>
          <a:r>
            <a:rPr lang="en-US"/>
            <a:t>Factor 5: Coordination and Outputs/Outcomes</a:t>
          </a:r>
        </a:p>
      </dgm:t>
    </dgm:pt>
    <dgm:pt modelId="{93687E56-EA77-4401-BD6D-9BB1A8D68555}" type="parTrans" cxnId="{488B0E28-C967-4AFE-B9BD-2F3B6979EE24}">
      <dgm:prSet/>
      <dgm:spPr/>
      <dgm:t>
        <a:bodyPr/>
        <a:lstStyle/>
        <a:p>
          <a:endParaRPr lang="en-US"/>
        </a:p>
      </dgm:t>
    </dgm:pt>
    <dgm:pt modelId="{0F3C6CBD-1246-42F8-A3DC-CE5DBBD08219}" type="sibTrans" cxnId="{488B0E28-C967-4AFE-B9BD-2F3B6979EE24}">
      <dgm:prSet/>
      <dgm:spPr/>
      <dgm:t>
        <a:bodyPr/>
        <a:lstStyle/>
        <a:p>
          <a:endParaRPr lang="en-US"/>
        </a:p>
      </dgm:t>
    </dgm:pt>
    <dgm:pt modelId="{64E59DA9-AB50-4FB7-A69C-0B9261874C6C}">
      <dgm:prSet/>
      <dgm:spPr/>
      <dgm:t>
        <a:bodyPr/>
        <a:lstStyle/>
        <a:p>
          <a:r>
            <a:rPr lang="en-US"/>
            <a:t>Minimum Points: 70 overall and 15 for Rating Factor 1</a:t>
          </a:r>
        </a:p>
      </dgm:t>
    </dgm:pt>
    <dgm:pt modelId="{7BC038CE-5919-4873-B2A3-FAA67C3EA3C1}" type="parTrans" cxnId="{B2FFEDF2-D5E9-4B35-A823-47652469E386}">
      <dgm:prSet/>
      <dgm:spPr/>
      <dgm:t>
        <a:bodyPr/>
        <a:lstStyle/>
        <a:p>
          <a:endParaRPr lang="en-US"/>
        </a:p>
      </dgm:t>
    </dgm:pt>
    <dgm:pt modelId="{F802B98B-504F-4ECB-AAB8-10631720B001}" type="sibTrans" cxnId="{B2FFEDF2-D5E9-4B35-A823-47652469E386}">
      <dgm:prSet/>
      <dgm:spPr/>
      <dgm:t>
        <a:bodyPr/>
        <a:lstStyle/>
        <a:p>
          <a:endParaRPr lang="en-US"/>
        </a:p>
      </dgm:t>
    </dgm:pt>
    <dgm:pt modelId="{54413F38-827D-4243-9D6B-235BFE77B76F}" type="pres">
      <dgm:prSet presAssocID="{1962C9B1-B7D5-42FF-B037-FF0F4666A777}" presName="Name0" presStyleCnt="0">
        <dgm:presLayoutVars>
          <dgm:dir/>
          <dgm:animLvl val="lvl"/>
          <dgm:resizeHandles val="exact"/>
        </dgm:presLayoutVars>
      </dgm:prSet>
      <dgm:spPr/>
    </dgm:pt>
    <dgm:pt modelId="{01D2216A-9472-034E-85C1-58D47AF96FE1}" type="pres">
      <dgm:prSet presAssocID="{A4586B03-59A7-49BE-A7BF-74CA7DB0608E}" presName="linNode" presStyleCnt="0"/>
      <dgm:spPr/>
    </dgm:pt>
    <dgm:pt modelId="{9BB66E35-9EC0-374D-9D8C-F4347C439071}" type="pres">
      <dgm:prSet presAssocID="{A4586B03-59A7-49BE-A7BF-74CA7DB0608E}" presName="parentText" presStyleLbl="node1" presStyleIdx="0" presStyleCnt="6">
        <dgm:presLayoutVars>
          <dgm:chMax val="1"/>
          <dgm:bulletEnabled val="1"/>
        </dgm:presLayoutVars>
      </dgm:prSet>
      <dgm:spPr/>
    </dgm:pt>
    <dgm:pt modelId="{CAC58F70-B0C3-F84A-B816-4A0857F51D93}" type="pres">
      <dgm:prSet presAssocID="{B742F8B6-32AD-4C14-A8D9-354BE4881228}" presName="sp" presStyleCnt="0"/>
      <dgm:spPr/>
    </dgm:pt>
    <dgm:pt modelId="{243D2AE3-87DC-C046-A6F5-920618586F35}" type="pres">
      <dgm:prSet presAssocID="{7D80F98E-1DA4-431A-B9D4-7FED86EE6A26}" presName="linNode" presStyleCnt="0"/>
      <dgm:spPr/>
    </dgm:pt>
    <dgm:pt modelId="{6F42FFB8-5978-5947-8E5D-70371B7394A2}" type="pres">
      <dgm:prSet presAssocID="{7D80F98E-1DA4-431A-B9D4-7FED86EE6A26}" presName="parentText" presStyleLbl="node1" presStyleIdx="1" presStyleCnt="6">
        <dgm:presLayoutVars>
          <dgm:chMax val="1"/>
          <dgm:bulletEnabled val="1"/>
        </dgm:presLayoutVars>
      </dgm:prSet>
      <dgm:spPr/>
    </dgm:pt>
    <dgm:pt modelId="{48D77AD6-EE87-FE4C-B1EF-C50F3A73A753}" type="pres">
      <dgm:prSet presAssocID="{FB93CEF3-99F2-46AB-9290-7E055BED5B4F}" presName="sp" presStyleCnt="0"/>
      <dgm:spPr/>
    </dgm:pt>
    <dgm:pt modelId="{3AFE1360-7E74-C04F-A757-77B0501F9401}" type="pres">
      <dgm:prSet presAssocID="{52E5EEDD-3AC4-4E15-8DC2-F9D57D20DA4E}" presName="linNode" presStyleCnt="0"/>
      <dgm:spPr/>
    </dgm:pt>
    <dgm:pt modelId="{C81E024B-0F85-4B4A-9F53-CC3E28599B1B}" type="pres">
      <dgm:prSet presAssocID="{52E5EEDD-3AC4-4E15-8DC2-F9D57D20DA4E}" presName="parentText" presStyleLbl="node1" presStyleIdx="2" presStyleCnt="6">
        <dgm:presLayoutVars>
          <dgm:chMax val="1"/>
          <dgm:bulletEnabled val="1"/>
        </dgm:presLayoutVars>
      </dgm:prSet>
      <dgm:spPr/>
    </dgm:pt>
    <dgm:pt modelId="{86F11BBD-D2AC-0242-AFE1-CC04EA9066C7}" type="pres">
      <dgm:prSet presAssocID="{B387E7CD-8DA9-42E1-A26D-BA045E5D5544}" presName="sp" presStyleCnt="0"/>
      <dgm:spPr/>
    </dgm:pt>
    <dgm:pt modelId="{FDD19FB2-F04D-A942-9ABA-857C4E0BA8F2}" type="pres">
      <dgm:prSet presAssocID="{2BA43CAD-D401-46FD-9336-F1C5E6E34C31}" presName="linNode" presStyleCnt="0"/>
      <dgm:spPr/>
    </dgm:pt>
    <dgm:pt modelId="{A9EBFBB9-7AEB-2D44-8BC8-C05E62371B9B}" type="pres">
      <dgm:prSet presAssocID="{2BA43CAD-D401-46FD-9336-F1C5E6E34C31}" presName="parentText" presStyleLbl="node1" presStyleIdx="3" presStyleCnt="6">
        <dgm:presLayoutVars>
          <dgm:chMax val="1"/>
          <dgm:bulletEnabled val="1"/>
        </dgm:presLayoutVars>
      </dgm:prSet>
      <dgm:spPr/>
    </dgm:pt>
    <dgm:pt modelId="{C80674E8-B92E-0344-B2F1-FA374EBDB75A}" type="pres">
      <dgm:prSet presAssocID="{555DC76C-3266-4939-8F84-7159CD4DA4D8}" presName="sp" presStyleCnt="0"/>
      <dgm:spPr/>
    </dgm:pt>
    <dgm:pt modelId="{99177B51-8919-2D4B-B9C6-4BDAD3957754}" type="pres">
      <dgm:prSet presAssocID="{2FAD1DF7-E0AC-4E36-A4B1-7AAB8278A14D}" presName="linNode" presStyleCnt="0"/>
      <dgm:spPr/>
    </dgm:pt>
    <dgm:pt modelId="{1CE1410B-E1A1-1949-8636-AA4981C84FB4}" type="pres">
      <dgm:prSet presAssocID="{2FAD1DF7-E0AC-4E36-A4B1-7AAB8278A14D}" presName="parentText" presStyleLbl="node1" presStyleIdx="4" presStyleCnt="6">
        <dgm:presLayoutVars>
          <dgm:chMax val="1"/>
          <dgm:bulletEnabled val="1"/>
        </dgm:presLayoutVars>
      </dgm:prSet>
      <dgm:spPr/>
    </dgm:pt>
    <dgm:pt modelId="{DE251DB9-7D02-BB40-BA26-36426EF9CF4E}" type="pres">
      <dgm:prSet presAssocID="{0F3C6CBD-1246-42F8-A3DC-CE5DBBD08219}" presName="sp" presStyleCnt="0"/>
      <dgm:spPr/>
    </dgm:pt>
    <dgm:pt modelId="{B550F04E-C9B3-5947-A752-A442055A45AE}" type="pres">
      <dgm:prSet presAssocID="{64E59DA9-AB50-4FB7-A69C-0B9261874C6C}" presName="linNode" presStyleCnt="0"/>
      <dgm:spPr/>
    </dgm:pt>
    <dgm:pt modelId="{EC6E1336-A69A-614F-B18F-8FDA4AA5FB86}" type="pres">
      <dgm:prSet presAssocID="{64E59DA9-AB50-4FB7-A69C-0B9261874C6C}" presName="parentText" presStyleLbl="node1" presStyleIdx="5" presStyleCnt="6">
        <dgm:presLayoutVars>
          <dgm:chMax val="1"/>
          <dgm:bulletEnabled val="1"/>
        </dgm:presLayoutVars>
      </dgm:prSet>
      <dgm:spPr/>
    </dgm:pt>
  </dgm:ptLst>
  <dgm:cxnLst>
    <dgm:cxn modelId="{4AE9B10A-DC7C-7744-9DE3-88B371F19402}" type="presOf" srcId="{1962C9B1-B7D5-42FF-B037-FF0F4666A777}" destId="{54413F38-827D-4243-9D6B-235BFE77B76F}" srcOrd="0" destOrd="0" presId="urn:microsoft.com/office/officeart/2005/8/layout/vList5"/>
    <dgm:cxn modelId="{53AA8F1A-3DEC-4C01-B6DB-F21A54B62315}" srcId="{1962C9B1-B7D5-42FF-B037-FF0F4666A777}" destId="{A4586B03-59A7-49BE-A7BF-74CA7DB0608E}" srcOrd="0" destOrd="0" parTransId="{A7FD65B3-385D-4B0F-9C5F-305EF219F776}" sibTransId="{B742F8B6-32AD-4C14-A8D9-354BE4881228}"/>
    <dgm:cxn modelId="{E23F3E24-A17B-834C-94DA-757DC2791E3D}" type="presOf" srcId="{64E59DA9-AB50-4FB7-A69C-0B9261874C6C}" destId="{EC6E1336-A69A-614F-B18F-8FDA4AA5FB86}" srcOrd="0" destOrd="0" presId="urn:microsoft.com/office/officeart/2005/8/layout/vList5"/>
    <dgm:cxn modelId="{488B0E28-C967-4AFE-B9BD-2F3B6979EE24}" srcId="{1962C9B1-B7D5-42FF-B037-FF0F4666A777}" destId="{2FAD1DF7-E0AC-4E36-A4B1-7AAB8278A14D}" srcOrd="4" destOrd="0" parTransId="{93687E56-EA77-4401-BD6D-9BB1A8D68555}" sibTransId="{0F3C6CBD-1246-42F8-A3DC-CE5DBBD08219}"/>
    <dgm:cxn modelId="{63AF723A-F043-2948-8A5C-E7C5171C75C7}" type="presOf" srcId="{A4586B03-59A7-49BE-A7BF-74CA7DB0608E}" destId="{9BB66E35-9EC0-374D-9D8C-F4347C439071}" srcOrd="0" destOrd="0" presId="urn:microsoft.com/office/officeart/2005/8/layout/vList5"/>
    <dgm:cxn modelId="{368DE83C-D992-A646-938E-1B04B57D222A}" type="presOf" srcId="{7D80F98E-1DA4-431A-B9D4-7FED86EE6A26}" destId="{6F42FFB8-5978-5947-8E5D-70371B7394A2}" srcOrd="0" destOrd="0" presId="urn:microsoft.com/office/officeart/2005/8/layout/vList5"/>
    <dgm:cxn modelId="{8935654C-D298-0849-A8D2-C2A56D777495}" type="presOf" srcId="{2FAD1DF7-E0AC-4E36-A4B1-7AAB8278A14D}" destId="{1CE1410B-E1A1-1949-8636-AA4981C84FB4}" srcOrd="0" destOrd="0" presId="urn:microsoft.com/office/officeart/2005/8/layout/vList5"/>
    <dgm:cxn modelId="{153E1196-30E3-4586-8901-1FC31AB2DCE4}" srcId="{1962C9B1-B7D5-42FF-B037-FF0F4666A777}" destId="{7D80F98E-1DA4-431A-B9D4-7FED86EE6A26}" srcOrd="1" destOrd="0" parTransId="{60984E4D-FD42-4C39-8C2D-3E6FCBB53540}" sibTransId="{FB93CEF3-99F2-46AB-9290-7E055BED5B4F}"/>
    <dgm:cxn modelId="{EE04A7A3-C997-9540-8713-EAA73F22EDBC}" type="presOf" srcId="{52E5EEDD-3AC4-4E15-8DC2-F9D57D20DA4E}" destId="{C81E024B-0F85-4B4A-9F53-CC3E28599B1B}" srcOrd="0" destOrd="0" presId="urn:microsoft.com/office/officeart/2005/8/layout/vList5"/>
    <dgm:cxn modelId="{ADD9B8DD-8F94-7F48-A159-198CBFE2AD5B}" type="presOf" srcId="{2BA43CAD-D401-46FD-9336-F1C5E6E34C31}" destId="{A9EBFBB9-7AEB-2D44-8BC8-C05E62371B9B}" srcOrd="0" destOrd="0" presId="urn:microsoft.com/office/officeart/2005/8/layout/vList5"/>
    <dgm:cxn modelId="{02C915F1-8F9C-4103-BC21-2C2220190723}" srcId="{1962C9B1-B7D5-42FF-B037-FF0F4666A777}" destId="{52E5EEDD-3AC4-4E15-8DC2-F9D57D20DA4E}" srcOrd="2" destOrd="0" parTransId="{E00987DD-2284-48B7-8788-5A69A38E445C}" sibTransId="{B387E7CD-8DA9-42E1-A26D-BA045E5D5544}"/>
    <dgm:cxn modelId="{FB9827F2-EE3C-49E0-953D-BDED1CE38237}" srcId="{1962C9B1-B7D5-42FF-B037-FF0F4666A777}" destId="{2BA43CAD-D401-46FD-9336-F1C5E6E34C31}" srcOrd="3" destOrd="0" parTransId="{3F865AE0-C977-49BD-9A20-54034DC9C2DB}" sibTransId="{555DC76C-3266-4939-8F84-7159CD4DA4D8}"/>
    <dgm:cxn modelId="{B2FFEDF2-D5E9-4B35-A823-47652469E386}" srcId="{1962C9B1-B7D5-42FF-B037-FF0F4666A777}" destId="{64E59DA9-AB50-4FB7-A69C-0B9261874C6C}" srcOrd="5" destOrd="0" parTransId="{7BC038CE-5919-4873-B2A3-FAA67C3EA3C1}" sibTransId="{F802B98B-504F-4ECB-AAB8-10631720B001}"/>
    <dgm:cxn modelId="{5CC455ED-C408-034D-8661-58EBFC2363BC}" type="presParOf" srcId="{54413F38-827D-4243-9D6B-235BFE77B76F}" destId="{01D2216A-9472-034E-85C1-58D47AF96FE1}" srcOrd="0" destOrd="0" presId="urn:microsoft.com/office/officeart/2005/8/layout/vList5"/>
    <dgm:cxn modelId="{33990A34-0CD9-1C40-BE80-F171F6BB8E17}" type="presParOf" srcId="{01D2216A-9472-034E-85C1-58D47AF96FE1}" destId="{9BB66E35-9EC0-374D-9D8C-F4347C439071}" srcOrd="0" destOrd="0" presId="urn:microsoft.com/office/officeart/2005/8/layout/vList5"/>
    <dgm:cxn modelId="{6D23EBB3-04AE-E943-96A8-B18DAC7EF8A8}" type="presParOf" srcId="{54413F38-827D-4243-9D6B-235BFE77B76F}" destId="{CAC58F70-B0C3-F84A-B816-4A0857F51D93}" srcOrd="1" destOrd="0" presId="urn:microsoft.com/office/officeart/2005/8/layout/vList5"/>
    <dgm:cxn modelId="{533E6F01-962A-714F-AF6C-7E17971AD43B}" type="presParOf" srcId="{54413F38-827D-4243-9D6B-235BFE77B76F}" destId="{243D2AE3-87DC-C046-A6F5-920618586F35}" srcOrd="2" destOrd="0" presId="urn:microsoft.com/office/officeart/2005/8/layout/vList5"/>
    <dgm:cxn modelId="{B571DEB8-2F06-4240-83D5-565A44A4612A}" type="presParOf" srcId="{243D2AE3-87DC-C046-A6F5-920618586F35}" destId="{6F42FFB8-5978-5947-8E5D-70371B7394A2}" srcOrd="0" destOrd="0" presId="urn:microsoft.com/office/officeart/2005/8/layout/vList5"/>
    <dgm:cxn modelId="{9872D29F-64EB-494B-BE78-88A6E008CDD3}" type="presParOf" srcId="{54413F38-827D-4243-9D6B-235BFE77B76F}" destId="{48D77AD6-EE87-FE4C-B1EF-C50F3A73A753}" srcOrd="3" destOrd="0" presId="urn:microsoft.com/office/officeart/2005/8/layout/vList5"/>
    <dgm:cxn modelId="{B6D6EDF4-566F-E54B-8E30-5596C11A7C86}" type="presParOf" srcId="{54413F38-827D-4243-9D6B-235BFE77B76F}" destId="{3AFE1360-7E74-C04F-A757-77B0501F9401}" srcOrd="4" destOrd="0" presId="urn:microsoft.com/office/officeart/2005/8/layout/vList5"/>
    <dgm:cxn modelId="{C6FE7B7E-AF9C-CE42-880D-D96498E579EA}" type="presParOf" srcId="{3AFE1360-7E74-C04F-A757-77B0501F9401}" destId="{C81E024B-0F85-4B4A-9F53-CC3E28599B1B}" srcOrd="0" destOrd="0" presId="urn:microsoft.com/office/officeart/2005/8/layout/vList5"/>
    <dgm:cxn modelId="{DE6346B8-F128-5C4B-8D8E-39FE4A969F71}" type="presParOf" srcId="{54413F38-827D-4243-9D6B-235BFE77B76F}" destId="{86F11BBD-D2AC-0242-AFE1-CC04EA9066C7}" srcOrd="5" destOrd="0" presId="urn:microsoft.com/office/officeart/2005/8/layout/vList5"/>
    <dgm:cxn modelId="{4B43891E-E119-3548-937D-E08C84429E2D}" type="presParOf" srcId="{54413F38-827D-4243-9D6B-235BFE77B76F}" destId="{FDD19FB2-F04D-A942-9ABA-857C4E0BA8F2}" srcOrd="6" destOrd="0" presId="urn:microsoft.com/office/officeart/2005/8/layout/vList5"/>
    <dgm:cxn modelId="{A15A38A4-E27A-1B4C-BF9D-DD7F6A9C2330}" type="presParOf" srcId="{FDD19FB2-F04D-A942-9ABA-857C4E0BA8F2}" destId="{A9EBFBB9-7AEB-2D44-8BC8-C05E62371B9B}" srcOrd="0" destOrd="0" presId="urn:microsoft.com/office/officeart/2005/8/layout/vList5"/>
    <dgm:cxn modelId="{648DC93B-0B3A-594A-BEFD-28E5FCA2406D}" type="presParOf" srcId="{54413F38-827D-4243-9D6B-235BFE77B76F}" destId="{C80674E8-B92E-0344-B2F1-FA374EBDB75A}" srcOrd="7" destOrd="0" presId="urn:microsoft.com/office/officeart/2005/8/layout/vList5"/>
    <dgm:cxn modelId="{E88BC47E-FBD9-304C-913D-78412C843A2C}" type="presParOf" srcId="{54413F38-827D-4243-9D6B-235BFE77B76F}" destId="{99177B51-8919-2D4B-B9C6-4BDAD3957754}" srcOrd="8" destOrd="0" presId="urn:microsoft.com/office/officeart/2005/8/layout/vList5"/>
    <dgm:cxn modelId="{F81C4B03-69FC-8E45-BF85-FDB2EB3827BA}" type="presParOf" srcId="{99177B51-8919-2D4B-B9C6-4BDAD3957754}" destId="{1CE1410B-E1A1-1949-8636-AA4981C84FB4}" srcOrd="0" destOrd="0" presId="urn:microsoft.com/office/officeart/2005/8/layout/vList5"/>
    <dgm:cxn modelId="{276F59AE-3AA3-F94A-B41F-44CEB07CD8B3}" type="presParOf" srcId="{54413F38-827D-4243-9D6B-235BFE77B76F}" destId="{DE251DB9-7D02-BB40-BA26-36426EF9CF4E}" srcOrd="9" destOrd="0" presId="urn:microsoft.com/office/officeart/2005/8/layout/vList5"/>
    <dgm:cxn modelId="{F152C3E4-8421-164A-840A-383B738050E0}" type="presParOf" srcId="{54413F38-827D-4243-9D6B-235BFE77B76F}" destId="{B550F04E-C9B3-5947-A752-A442055A45AE}" srcOrd="10" destOrd="0" presId="urn:microsoft.com/office/officeart/2005/8/layout/vList5"/>
    <dgm:cxn modelId="{14FD28E4-E2FC-F449-8896-DDF0BA07EC12}" type="presParOf" srcId="{B550F04E-C9B3-5947-A752-A442055A45AE}" destId="{EC6E1336-A69A-614F-B18F-8FDA4AA5FB8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08DE3D-C793-4D29-9921-5CA75CFA2130}"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FC5B42-677C-443F-8EE6-1FE17A8E5601}">
      <dgm:prSet/>
      <dgm:spPr/>
      <dgm:t>
        <a:bodyPr/>
        <a:lstStyle/>
        <a:p>
          <a:pPr>
            <a:defRPr b="1"/>
          </a:pPr>
          <a:r>
            <a:rPr lang="en-US"/>
            <a:t>Award Notices: Notification to Authorized Organizational Representative (AOR)</a:t>
          </a:r>
        </a:p>
      </dgm:t>
    </dgm:pt>
    <dgm:pt modelId="{F60B63C7-50FE-4935-8C61-4F4D9EDCF230}" type="parTrans" cxnId="{0148520B-7322-476B-95A2-2ABD86A2329B}">
      <dgm:prSet/>
      <dgm:spPr/>
      <dgm:t>
        <a:bodyPr/>
        <a:lstStyle/>
        <a:p>
          <a:endParaRPr lang="en-US"/>
        </a:p>
      </dgm:t>
    </dgm:pt>
    <dgm:pt modelId="{A2B4E8A9-5F69-4D62-A942-07D9DE3138A9}" type="sibTrans" cxnId="{0148520B-7322-476B-95A2-2ABD86A2329B}">
      <dgm:prSet/>
      <dgm:spPr/>
      <dgm:t>
        <a:bodyPr/>
        <a:lstStyle/>
        <a:p>
          <a:endParaRPr lang="en-US"/>
        </a:p>
      </dgm:t>
    </dgm:pt>
    <dgm:pt modelId="{A06DB7B9-D07E-4ABA-9777-059CDEA6A100}">
      <dgm:prSet/>
      <dgm:spPr/>
      <dgm:t>
        <a:bodyPr/>
        <a:lstStyle/>
        <a:p>
          <a:pPr>
            <a:defRPr b="1"/>
          </a:pPr>
          <a:r>
            <a:rPr lang="en-US"/>
            <a:t>Adjustments to Funding: Possible based on various factors</a:t>
          </a:r>
        </a:p>
      </dgm:t>
    </dgm:pt>
    <dgm:pt modelId="{DE5B3698-A6A2-41CF-97B8-C5A46D8B83B8}" type="parTrans" cxnId="{5063421C-D462-4FCC-8F4C-CE353A8900D0}">
      <dgm:prSet/>
      <dgm:spPr/>
      <dgm:t>
        <a:bodyPr/>
        <a:lstStyle/>
        <a:p>
          <a:endParaRPr lang="en-US"/>
        </a:p>
      </dgm:t>
    </dgm:pt>
    <dgm:pt modelId="{5FDBD057-7938-4441-9631-7320E0C1E108}" type="sibTrans" cxnId="{5063421C-D462-4FCC-8F4C-CE353A8900D0}">
      <dgm:prSet/>
      <dgm:spPr/>
      <dgm:t>
        <a:bodyPr/>
        <a:lstStyle/>
        <a:p>
          <a:endParaRPr lang="en-US"/>
        </a:p>
      </dgm:t>
    </dgm:pt>
    <dgm:pt modelId="{110C78A3-2D88-4F2B-958E-DEA358BEFFF4}">
      <dgm:prSet/>
      <dgm:spPr/>
      <dgm:t>
        <a:bodyPr/>
        <a:lstStyle/>
        <a:p>
          <a:pPr>
            <a:defRPr b="1"/>
          </a:pPr>
          <a:r>
            <a:rPr lang="en-US"/>
            <a:t>Reporting Requirements:</a:t>
          </a:r>
        </a:p>
      </dgm:t>
    </dgm:pt>
    <dgm:pt modelId="{363DDD8C-D399-492A-8C3C-7C40AB8CD99B}" type="parTrans" cxnId="{7ACDF358-9778-4E9F-94BD-939D869E1E01}">
      <dgm:prSet/>
      <dgm:spPr/>
      <dgm:t>
        <a:bodyPr/>
        <a:lstStyle/>
        <a:p>
          <a:endParaRPr lang="en-US"/>
        </a:p>
      </dgm:t>
    </dgm:pt>
    <dgm:pt modelId="{0AD33412-BC22-4A7E-AC2F-CE2A77F80528}" type="sibTrans" cxnId="{7ACDF358-9778-4E9F-94BD-939D869E1E01}">
      <dgm:prSet/>
      <dgm:spPr/>
      <dgm:t>
        <a:bodyPr/>
        <a:lstStyle/>
        <a:p>
          <a:endParaRPr lang="en-US"/>
        </a:p>
      </dgm:t>
    </dgm:pt>
    <dgm:pt modelId="{15FEE9A7-E054-4B3A-BCCD-87F009326D62}">
      <dgm:prSet/>
      <dgm:spPr/>
      <dgm:t>
        <a:bodyPr/>
        <a:lstStyle/>
        <a:p>
          <a:r>
            <a:rPr lang="en-US"/>
            <a:t>Annual Financial Reports</a:t>
          </a:r>
        </a:p>
      </dgm:t>
    </dgm:pt>
    <dgm:pt modelId="{4BDD3880-1DE2-41A1-8BBB-69E2CDD2D85F}" type="parTrans" cxnId="{4B54214E-BEB6-4AF9-AA70-52BECAFD728B}">
      <dgm:prSet/>
      <dgm:spPr/>
      <dgm:t>
        <a:bodyPr/>
        <a:lstStyle/>
        <a:p>
          <a:endParaRPr lang="en-US"/>
        </a:p>
      </dgm:t>
    </dgm:pt>
    <dgm:pt modelId="{A064810A-27E8-4291-9A58-E97E40729297}" type="sibTrans" cxnId="{4B54214E-BEB6-4AF9-AA70-52BECAFD728B}">
      <dgm:prSet/>
      <dgm:spPr/>
      <dgm:t>
        <a:bodyPr/>
        <a:lstStyle/>
        <a:p>
          <a:endParaRPr lang="en-US"/>
        </a:p>
      </dgm:t>
    </dgm:pt>
    <dgm:pt modelId="{4F8B82B5-D500-4BBD-B1EA-1205535456E2}">
      <dgm:prSet/>
      <dgm:spPr/>
      <dgm:t>
        <a:bodyPr/>
        <a:lstStyle/>
        <a:p>
          <a:r>
            <a:rPr lang="en-US"/>
            <a:t>Annual Status and Evaluation Report (ASER)</a:t>
          </a:r>
        </a:p>
      </dgm:t>
    </dgm:pt>
    <dgm:pt modelId="{8BC85B87-5CB3-4935-BEF8-501250382E75}" type="parTrans" cxnId="{CB03DCBC-1043-4D75-B2C9-C054C742F3C9}">
      <dgm:prSet/>
      <dgm:spPr/>
      <dgm:t>
        <a:bodyPr/>
        <a:lstStyle/>
        <a:p>
          <a:endParaRPr lang="en-US"/>
        </a:p>
      </dgm:t>
    </dgm:pt>
    <dgm:pt modelId="{940A6165-5968-480E-8B0F-752B570B7CFC}" type="sibTrans" cxnId="{CB03DCBC-1043-4D75-B2C9-C054C742F3C9}">
      <dgm:prSet/>
      <dgm:spPr/>
      <dgm:t>
        <a:bodyPr/>
        <a:lstStyle/>
        <a:p>
          <a:endParaRPr lang="en-US"/>
        </a:p>
      </dgm:t>
    </dgm:pt>
    <dgm:pt modelId="{062208F1-C4A9-495D-957F-D9F11DC6F977}">
      <dgm:prSet/>
      <dgm:spPr/>
      <dgm:t>
        <a:bodyPr/>
        <a:lstStyle/>
        <a:p>
          <a:r>
            <a:rPr lang="en-US"/>
            <a:t>Minority Business Enterprise Report</a:t>
          </a:r>
        </a:p>
      </dgm:t>
    </dgm:pt>
    <dgm:pt modelId="{A3D768FD-B507-4D66-9BEA-A8757390FFAE}" type="parTrans" cxnId="{78E8D151-4C3F-4D53-A3E1-53D48D2BE367}">
      <dgm:prSet/>
      <dgm:spPr/>
      <dgm:t>
        <a:bodyPr/>
        <a:lstStyle/>
        <a:p>
          <a:endParaRPr lang="en-US"/>
        </a:p>
      </dgm:t>
    </dgm:pt>
    <dgm:pt modelId="{74963613-9601-4C08-B3FF-A6CD20E31CBA}" type="sibTrans" cxnId="{78E8D151-4C3F-4D53-A3E1-53D48D2BE367}">
      <dgm:prSet/>
      <dgm:spPr/>
      <dgm:t>
        <a:bodyPr/>
        <a:lstStyle/>
        <a:p>
          <a:endParaRPr lang="en-US"/>
        </a:p>
      </dgm:t>
    </dgm:pt>
    <dgm:pt modelId="{BB844E75-6B28-4336-8947-22F9D99033D6}">
      <dgm:prSet/>
      <dgm:spPr/>
      <dgm:t>
        <a:bodyPr/>
        <a:lstStyle/>
        <a:p>
          <a:r>
            <a:rPr lang="en-US"/>
            <a:t>Close Out Report</a:t>
          </a:r>
        </a:p>
      </dgm:t>
    </dgm:pt>
    <dgm:pt modelId="{C9CCB613-93F7-4DAB-879A-ECC86B586E6D}" type="parTrans" cxnId="{D256D627-9C6D-4EA1-822C-17F956AA9AFD}">
      <dgm:prSet/>
      <dgm:spPr/>
      <dgm:t>
        <a:bodyPr/>
        <a:lstStyle/>
        <a:p>
          <a:endParaRPr lang="en-US"/>
        </a:p>
      </dgm:t>
    </dgm:pt>
    <dgm:pt modelId="{96EC623D-770C-4711-BD5B-A04ADF5DE77F}" type="sibTrans" cxnId="{D256D627-9C6D-4EA1-822C-17F956AA9AFD}">
      <dgm:prSet/>
      <dgm:spPr/>
      <dgm:t>
        <a:bodyPr/>
        <a:lstStyle/>
        <a:p>
          <a:endParaRPr lang="en-US"/>
        </a:p>
      </dgm:t>
    </dgm:pt>
    <dgm:pt modelId="{F81FEAE7-A420-4C9B-B659-07313BBD4383}" type="pres">
      <dgm:prSet presAssocID="{1F08DE3D-C793-4D29-9921-5CA75CFA2130}" presName="root" presStyleCnt="0">
        <dgm:presLayoutVars>
          <dgm:dir/>
          <dgm:resizeHandles val="exact"/>
        </dgm:presLayoutVars>
      </dgm:prSet>
      <dgm:spPr/>
    </dgm:pt>
    <dgm:pt modelId="{0A6C92FC-A5D7-4AE8-96CF-0D2266697916}" type="pres">
      <dgm:prSet presAssocID="{1DFC5B42-677C-443F-8EE6-1FE17A8E5601}" presName="compNode" presStyleCnt="0"/>
      <dgm:spPr/>
    </dgm:pt>
    <dgm:pt modelId="{E8167E2D-260A-42E5-BB03-9867216A76D9}" type="pres">
      <dgm:prSet presAssocID="{1DFC5B42-677C-443F-8EE6-1FE17A8E56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819DBA1A-72A4-49FD-907D-21FB4638603D}" type="pres">
      <dgm:prSet presAssocID="{1DFC5B42-677C-443F-8EE6-1FE17A8E5601}" presName="iconSpace" presStyleCnt="0"/>
      <dgm:spPr/>
    </dgm:pt>
    <dgm:pt modelId="{C47FEFE2-408E-4045-A77E-C40A0288D0E3}" type="pres">
      <dgm:prSet presAssocID="{1DFC5B42-677C-443F-8EE6-1FE17A8E5601}" presName="parTx" presStyleLbl="revTx" presStyleIdx="0" presStyleCnt="6">
        <dgm:presLayoutVars>
          <dgm:chMax val="0"/>
          <dgm:chPref val="0"/>
        </dgm:presLayoutVars>
      </dgm:prSet>
      <dgm:spPr/>
    </dgm:pt>
    <dgm:pt modelId="{EF4D8402-F3FF-4550-A45D-F7A7D7BDA02F}" type="pres">
      <dgm:prSet presAssocID="{1DFC5B42-677C-443F-8EE6-1FE17A8E5601}" presName="txSpace" presStyleCnt="0"/>
      <dgm:spPr/>
    </dgm:pt>
    <dgm:pt modelId="{258D61D4-625D-42A7-A06D-ABDA517F7B16}" type="pres">
      <dgm:prSet presAssocID="{1DFC5B42-677C-443F-8EE6-1FE17A8E5601}" presName="desTx" presStyleLbl="revTx" presStyleIdx="1" presStyleCnt="6">
        <dgm:presLayoutVars/>
      </dgm:prSet>
      <dgm:spPr/>
    </dgm:pt>
    <dgm:pt modelId="{51F02DE2-0B79-4672-89DF-DB7A8FF0AA26}" type="pres">
      <dgm:prSet presAssocID="{A2B4E8A9-5F69-4D62-A942-07D9DE3138A9}" presName="sibTrans" presStyleCnt="0"/>
      <dgm:spPr/>
    </dgm:pt>
    <dgm:pt modelId="{1E414A24-AD35-45F5-8E8D-B82D1FEA6765}" type="pres">
      <dgm:prSet presAssocID="{A06DB7B9-D07E-4ABA-9777-059CDEA6A100}" presName="compNode" presStyleCnt="0"/>
      <dgm:spPr/>
    </dgm:pt>
    <dgm:pt modelId="{9E9BCBBF-930E-4120-81B4-CA6025CAAECC}" type="pres">
      <dgm:prSet presAssocID="{A06DB7B9-D07E-4ABA-9777-059CDEA6A1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50D9FAFB-BE4D-4A8E-A26F-4641AFA0914B}" type="pres">
      <dgm:prSet presAssocID="{A06DB7B9-D07E-4ABA-9777-059CDEA6A100}" presName="iconSpace" presStyleCnt="0"/>
      <dgm:spPr/>
    </dgm:pt>
    <dgm:pt modelId="{0C9B30C8-3E00-4B7A-A044-8CE41F37BE63}" type="pres">
      <dgm:prSet presAssocID="{A06DB7B9-D07E-4ABA-9777-059CDEA6A100}" presName="parTx" presStyleLbl="revTx" presStyleIdx="2" presStyleCnt="6">
        <dgm:presLayoutVars>
          <dgm:chMax val="0"/>
          <dgm:chPref val="0"/>
        </dgm:presLayoutVars>
      </dgm:prSet>
      <dgm:spPr/>
    </dgm:pt>
    <dgm:pt modelId="{BD162B85-E66E-4826-818A-FBF43DAAA58D}" type="pres">
      <dgm:prSet presAssocID="{A06DB7B9-D07E-4ABA-9777-059CDEA6A100}" presName="txSpace" presStyleCnt="0"/>
      <dgm:spPr/>
    </dgm:pt>
    <dgm:pt modelId="{60A5ACB1-5848-41DF-A392-2FB196FF6F36}" type="pres">
      <dgm:prSet presAssocID="{A06DB7B9-D07E-4ABA-9777-059CDEA6A100}" presName="desTx" presStyleLbl="revTx" presStyleIdx="3" presStyleCnt="6">
        <dgm:presLayoutVars/>
      </dgm:prSet>
      <dgm:spPr/>
    </dgm:pt>
    <dgm:pt modelId="{9F295EC1-726B-4DCB-AA11-ECDCE3BB7317}" type="pres">
      <dgm:prSet presAssocID="{5FDBD057-7938-4441-9631-7320E0C1E108}" presName="sibTrans" presStyleCnt="0"/>
      <dgm:spPr/>
    </dgm:pt>
    <dgm:pt modelId="{AA35AE22-CDE4-4355-B96F-868420C38D8F}" type="pres">
      <dgm:prSet presAssocID="{110C78A3-2D88-4F2B-958E-DEA358BEFFF4}" presName="compNode" presStyleCnt="0"/>
      <dgm:spPr/>
    </dgm:pt>
    <dgm:pt modelId="{5A04DE5B-3F38-413C-B640-D2FEB474A43C}" type="pres">
      <dgm:prSet presAssocID="{110C78A3-2D88-4F2B-958E-DEA358BEFFF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144EF387-534F-44C3-8575-0D930B683B5D}" type="pres">
      <dgm:prSet presAssocID="{110C78A3-2D88-4F2B-958E-DEA358BEFFF4}" presName="iconSpace" presStyleCnt="0"/>
      <dgm:spPr/>
    </dgm:pt>
    <dgm:pt modelId="{63988439-1E7D-4421-9FD4-ED5374F4A6BE}" type="pres">
      <dgm:prSet presAssocID="{110C78A3-2D88-4F2B-958E-DEA358BEFFF4}" presName="parTx" presStyleLbl="revTx" presStyleIdx="4" presStyleCnt="6">
        <dgm:presLayoutVars>
          <dgm:chMax val="0"/>
          <dgm:chPref val="0"/>
        </dgm:presLayoutVars>
      </dgm:prSet>
      <dgm:spPr/>
    </dgm:pt>
    <dgm:pt modelId="{6038FC50-03B5-4EDF-955B-64FE57B0EDAE}" type="pres">
      <dgm:prSet presAssocID="{110C78A3-2D88-4F2B-958E-DEA358BEFFF4}" presName="txSpace" presStyleCnt="0"/>
      <dgm:spPr/>
    </dgm:pt>
    <dgm:pt modelId="{C947BD34-A70F-4256-A62D-1990651A17F0}" type="pres">
      <dgm:prSet presAssocID="{110C78A3-2D88-4F2B-958E-DEA358BEFFF4}" presName="desTx" presStyleLbl="revTx" presStyleIdx="5" presStyleCnt="6">
        <dgm:presLayoutVars/>
      </dgm:prSet>
      <dgm:spPr/>
    </dgm:pt>
  </dgm:ptLst>
  <dgm:cxnLst>
    <dgm:cxn modelId="{0148520B-7322-476B-95A2-2ABD86A2329B}" srcId="{1F08DE3D-C793-4D29-9921-5CA75CFA2130}" destId="{1DFC5B42-677C-443F-8EE6-1FE17A8E5601}" srcOrd="0" destOrd="0" parTransId="{F60B63C7-50FE-4935-8C61-4F4D9EDCF230}" sibTransId="{A2B4E8A9-5F69-4D62-A942-07D9DE3138A9}"/>
    <dgm:cxn modelId="{E778F617-3C11-486F-80AB-6DF0C3C4C916}" type="presOf" srcId="{110C78A3-2D88-4F2B-958E-DEA358BEFFF4}" destId="{63988439-1E7D-4421-9FD4-ED5374F4A6BE}" srcOrd="0" destOrd="0" presId="urn:microsoft.com/office/officeart/2018/2/layout/IconLabelDescriptionList"/>
    <dgm:cxn modelId="{79B78A19-CC43-488F-B891-480F0A1B2F24}" type="presOf" srcId="{A06DB7B9-D07E-4ABA-9777-059CDEA6A100}" destId="{0C9B30C8-3E00-4B7A-A044-8CE41F37BE63}" srcOrd="0" destOrd="0" presId="urn:microsoft.com/office/officeart/2018/2/layout/IconLabelDescriptionList"/>
    <dgm:cxn modelId="{5063421C-D462-4FCC-8F4C-CE353A8900D0}" srcId="{1F08DE3D-C793-4D29-9921-5CA75CFA2130}" destId="{A06DB7B9-D07E-4ABA-9777-059CDEA6A100}" srcOrd="1" destOrd="0" parTransId="{DE5B3698-A6A2-41CF-97B8-C5A46D8B83B8}" sibTransId="{5FDBD057-7938-4441-9631-7320E0C1E108}"/>
    <dgm:cxn modelId="{D256D627-9C6D-4EA1-822C-17F956AA9AFD}" srcId="{110C78A3-2D88-4F2B-958E-DEA358BEFFF4}" destId="{BB844E75-6B28-4336-8947-22F9D99033D6}" srcOrd="3" destOrd="0" parTransId="{C9CCB613-93F7-4DAB-879A-ECC86B586E6D}" sibTransId="{96EC623D-770C-4711-BD5B-A04ADF5DE77F}"/>
    <dgm:cxn modelId="{4B54214E-BEB6-4AF9-AA70-52BECAFD728B}" srcId="{110C78A3-2D88-4F2B-958E-DEA358BEFFF4}" destId="{15FEE9A7-E054-4B3A-BCCD-87F009326D62}" srcOrd="0" destOrd="0" parTransId="{4BDD3880-1DE2-41A1-8BBB-69E2CDD2D85F}" sibTransId="{A064810A-27E8-4291-9A58-E97E40729297}"/>
    <dgm:cxn modelId="{78E8D151-4C3F-4D53-A3E1-53D48D2BE367}" srcId="{110C78A3-2D88-4F2B-958E-DEA358BEFFF4}" destId="{062208F1-C4A9-495D-957F-D9F11DC6F977}" srcOrd="2" destOrd="0" parTransId="{A3D768FD-B507-4D66-9BEA-A8757390FFAE}" sibTransId="{74963613-9601-4C08-B3FF-A6CD20E31CBA}"/>
    <dgm:cxn modelId="{7ACDF358-9778-4E9F-94BD-939D869E1E01}" srcId="{1F08DE3D-C793-4D29-9921-5CA75CFA2130}" destId="{110C78A3-2D88-4F2B-958E-DEA358BEFFF4}" srcOrd="2" destOrd="0" parTransId="{363DDD8C-D399-492A-8C3C-7C40AB8CD99B}" sibTransId="{0AD33412-BC22-4A7E-AC2F-CE2A77F80528}"/>
    <dgm:cxn modelId="{1E922E5A-47F5-4F54-BE42-8DDC30D171A6}" type="presOf" srcId="{1F08DE3D-C793-4D29-9921-5CA75CFA2130}" destId="{F81FEAE7-A420-4C9B-B659-07313BBD4383}" srcOrd="0" destOrd="0" presId="urn:microsoft.com/office/officeart/2018/2/layout/IconLabelDescriptionList"/>
    <dgm:cxn modelId="{46D9FC7E-149F-4099-99C1-145D5CC544F3}" type="presOf" srcId="{062208F1-C4A9-495D-957F-D9F11DC6F977}" destId="{C947BD34-A70F-4256-A62D-1990651A17F0}" srcOrd="0" destOrd="2" presId="urn:microsoft.com/office/officeart/2018/2/layout/IconLabelDescriptionList"/>
    <dgm:cxn modelId="{0B135CB8-6865-4F28-8698-9BC854281570}" type="presOf" srcId="{BB844E75-6B28-4336-8947-22F9D99033D6}" destId="{C947BD34-A70F-4256-A62D-1990651A17F0}" srcOrd="0" destOrd="3" presId="urn:microsoft.com/office/officeart/2018/2/layout/IconLabelDescriptionList"/>
    <dgm:cxn modelId="{CB03DCBC-1043-4D75-B2C9-C054C742F3C9}" srcId="{110C78A3-2D88-4F2B-958E-DEA358BEFFF4}" destId="{4F8B82B5-D500-4BBD-B1EA-1205535456E2}" srcOrd="1" destOrd="0" parTransId="{8BC85B87-5CB3-4935-BEF8-501250382E75}" sibTransId="{940A6165-5968-480E-8B0F-752B570B7CFC}"/>
    <dgm:cxn modelId="{1CE72EBD-23B1-49C4-89E1-EB6F08A7CBCE}" type="presOf" srcId="{1DFC5B42-677C-443F-8EE6-1FE17A8E5601}" destId="{C47FEFE2-408E-4045-A77E-C40A0288D0E3}" srcOrd="0" destOrd="0" presId="urn:microsoft.com/office/officeart/2018/2/layout/IconLabelDescriptionList"/>
    <dgm:cxn modelId="{2FA8BADC-2F50-48BA-8124-3D21FD06B7CA}" type="presOf" srcId="{15FEE9A7-E054-4B3A-BCCD-87F009326D62}" destId="{C947BD34-A70F-4256-A62D-1990651A17F0}" srcOrd="0" destOrd="0" presId="urn:microsoft.com/office/officeart/2018/2/layout/IconLabelDescriptionList"/>
    <dgm:cxn modelId="{9C91A9F3-FAB9-4D8F-9D1A-1895C9FD8436}" type="presOf" srcId="{4F8B82B5-D500-4BBD-B1EA-1205535456E2}" destId="{C947BD34-A70F-4256-A62D-1990651A17F0}" srcOrd="0" destOrd="1" presId="urn:microsoft.com/office/officeart/2018/2/layout/IconLabelDescriptionList"/>
    <dgm:cxn modelId="{285EEE2A-9F10-4598-825A-7DD376695DC2}" type="presParOf" srcId="{F81FEAE7-A420-4C9B-B659-07313BBD4383}" destId="{0A6C92FC-A5D7-4AE8-96CF-0D2266697916}" srcOrd="0" destOrd="0" presId="urn:microsoft.com/office/officeart/2018/2/layout/IconLabelDescriptionList"/>
    <dgm:cxn modelId="{2F88174F-593B-4075-8C73-74E907F972E3}" type="presParOf" srcId="{0A6C92FC-A5D7-4AE8-96CF-0D2266697916}" destId="{E8167E2D-260A-42E5-BB03-9867216A76D9}" srcOrd="0" destOrd="0" presId="urn:microsoft.com/office/officeart/2018/2/layout/IconLabelDescriptionList"/>
    <dgm:cxn modelId="{1372F8AE-2C75-438E-839F-CC6172630CC7}" type="presParOf" srcId="{0A6C92FC-A5D7-4AE8-96CF-0D2266697916}" destId="{819DBA1A-72A4-49FD-907D-21FB4638603D}" srcOrd="1" destOrd="0" presId="urn:microsoft.com/office/officeart/2018/2/layout/IconLabelDescriptionList"/>
    <dgm:cxn modelId="{7A926E6F-89A8-4FAD-9EA6-8D39F814369E}" type="presParOf" srcId="{0A6C92FC-A5D7-4AE8-96CF-0D2266697916}" destId="{C47FEFE2-408E-4045-A77E-C40A0288D0E3}" srcOrd="2" destOrd="0" presId="urn:microsoft.com/office/officeart/2018/2/layout/IconLabelDescriptionList"/>
    <dgm:cxn modelId="{67113D81-A348-49E7-8D51-CDA3EC6BE838}" type="presParOf" srcId="{0A6C92FC-A5D7-4AE8-96CF-0D2266697916}" destId="{EF4D8402-F3FF-4550-A45D-F7A7D7BDA02F}" srcOrd="3" destOrd="0" presId="urn:microsoft.com/office/officeart/2018/2/layout/IconLabelDescriptionList"/>
    <dgm:cxn modelId="{3AD9C46E-9432-469C-A96C-8EE8D4D2657F}" type="presParOf" srcId="{0A6C92FC-A5D7-4AE8-96CF-0D2266697916}" destId="{258D61D4-625D-42A7-A06D-ABDA517F7B16}" srcOrd="4" destOrd="0" presId="urn:microsoft.com/office/officeart/2018/2/layout/IconLabelDescriptionList"/>
    <dgm:cxn modelId="{D221B705-37DB-4C7A-B4A2-90C789A2EC80}" type="presParOf" srcId="{F81FEAE7-A420-4C9B-B659-07313BBD4383}" destId="{51F02DE2-0B79-4672-89DF-DB7A8FF0AA26}" srcOrd="1" destOrd="0" presId="urn:microsoft.com/office/officeart/2018/2/layout/IconLabelDescriptionList"/>
    <dgm:cxn modelId="{973CD41A-2E00-4D2B-8577-F2DA06AD0EFB}" type="presParOf" srcId="{F81FEAE7-A420-4C9B-B659-07313BBD4383}" destId="{1E414A24-AD35-45F5-8E8D-B82D1FEA6765}" srcOrd="2" destOrd="0" presId="urn:microsoft.com/office/officeart/2018/2/layout/IconLabelDescriptionList"/>
    <dgm:cxn modelId="{DD7FF7E6-C749-41F4-B9AC-F9021E3846A1}" type="presParOf" srcId="{1E414A24-AD35-45F5-8E8D-B82D1FEA6765}" destId="{9E9BCBBF-930E-4120-81B4-CA6025CAAECC}" srcOrd="0" destOrd="0" presId="urn:microsoft.com/office/officeart/2018/2/layout/IconLabelDescriptionList"/>
    <dgm:cxn modelId="{6C4646E7-C135-47FC-A150-8DE0C3ED9446}" type="presParOf" srcId="{1E414A24-AD35-45F5-8E8D-B82D1FEA6765}" destId="{50D9FAFB-BE4D-4A8E-A26F-4641AFA0914B}" srcOrd="1" destOrd="0" presId="urn:microsoft.com/office/officeart/2018/2/layout/IconLabelDescriptionList"/>
    <dgm:cxn modelId="{75E632C0-5E02-4938-9687-4EE91541C599}" type="presParOf" srcId="{1E414A24-AD35-45F5-8E8D-B82D1FEA6765}" destId="{0C9B30C8-3E00-4B7A-A044-8CE41F37BE63}" srcOrd="2" destOrd="0" presId="urn:microsoft.com/office/officeart/2018/2/layout/IconLabelDescriptionList"/>
    <dgm:cxn modelId="{85587677-3725-4622-BE4E-415DFA3B0CC7}" type="presParOf" srcId="{1E414A24-AD35-45F5-8E8D-B82D1FEA6765}" destId="{BD162B85-E66E-4826-818A-FBF43DAAA58D}" srcOrd="3" destOrd="0" presId="urn:microsoft.com/office/officeart/2018/2/layout/IconLabelDescriptionList"/>
    <dgm:cxn modelId="{AAEFB22E-9A9D-40D2-96E4-331F41E8373C}" type="presParOf" srcId="{1E414A24-AD35-45F5-8E8D-B82D1FEA6765}" destId="{60A5ACB1-5848-41DF-A392-2FB196FF6F36}" srcOrd="4" destOrd="0" presId="urn:microsoft.com/office/officeart/2018/2/layout/IconLabelDescriptionList"/>
    <dgm:cxn modelId="{14BF5E1A-33BD-4664-94CB-3EA63149B694}" type="presParOf" srcId="{F81FEAE7-A420-4C9B-B659-07313BBD4383}" destId="{9F295EC1-726B-4DCB-AA11-ECDCE3BB7317}" srcOrd="3" destOrd="0" presId="urn:microsoft.com/office/officeart/2018/2/layout/IconLabelDescriptionList"/>
    <dgm:cxn modelId="{ABAB0C26-497D-436A-B6A9-FB2340ADF178}" type="presParOf" srcId="{F81FEAE7-A420-4C9B-B659-07313BBD4383}" destId="{AA35AE22-CDE4-4355-B96F-868420C38D8F}" srcOrd="4" destOrd="0" presId="urn:microsoft.com/office/officeart/2018/2/layout/IconLabelDescriptionList"/>
    <dgm:cxn modelId="{C5F6EF07-8C75-406D-8680-86C83448EB44}" type="presParOf" srcId="{AA35AE22-CDE4-4355-B96F-868420C38D8F}" destId="{5A04DE5B-3F38-413C-B640-D2FEB474A43C}" srcOrd="0" destOrd="0" presId="urn:microsoft.com/office/officeart/2018/2/layout/IconLabelDescriptionList"/>
    <dgm:cxn modelId="{2A7F9D14-3464-4F57-806F-FEA19C9241BF}" type="presParOf" srcId="{AA35AE22-CDE4-4355-B96F-868420C38D8F}" destId="{144EF387-534F-44C3-8575-0D930B683B5D}" srcOrd="1" destOrd="0" presId="urn:microsoft.com/office/officeart/2018/2/layout/IconLabelDescriptionList"/>
    <dgm:cxn modelId="{DF99A353-2D83-4B4D-9336-869D7005605D}" type="presParOf" srcId="{AA35AE22-CDE4-4355-B96F-868420C38D8F}" destId="{63988439-1E7D-4421-9FD4-ED5374F4A6BE}" srcOrd="2" destOrd="0" presId="urn:microsoft.com/office/officeart/2018/2/layout/IconLabelDescriptionList"/>
    <dgm:cxn modelId="{9008CFA1-839B-4666-A476-C0A4731239C2}" type="presParOf" srcId="{AA35AE22-CDE4-4355-B96F-868420C38D8F}" destId="{6038FC50-03B5-4EDF-955B-64FE57B0EDAE}" srcOrd="3" destOrd="0" presId="urn:microsoft.com/office/officeart/2018/2/layout/IconLabelDescriptionList"/>
    <dgm:cxn modelId="{494D7270-31CC-40B1-9ECA-BC73A0878128}" type="presParOf" srcId="{AA35AE22-CDE4-4355-B96F-868420C38D8F}" destId="{C947BD34-A70F-4256-A62D-1990651A17F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41CF93-7AD0-48EC-8551-DAAE4808AA67}" type="doc">
      <dgm:prSet loTypeId="urn:microsoft.com/office/officeart/2018/2/layout/IconCircle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C348C484-51A1-45A0-B3B3-8ED62F2F7C17}">
      <dgm:prSet/>
      <dgm:spPr/>
      <dgm:t>
        <a:bodyPr/>
        <a:lstStyle/>
        <a:p>
          <a:r>
            <a:rPr lang="en-US" b="1" dirty="0"/>
            <a:t>$150 million </a:t>
          </a:r>
          <a:r>
            <a:rPr lang="en-US" dirty="0"/>
            <a:t>provided in the Consolidated Appropriations Act 2024</a:t>
          </a:r>
        </a:p>
      </dgm:t>
    </dgm:pt>
    <dgm:pt modelId="{BD979337-534A-4B63-9BAB-D18B782D697F}" type="parTrans" cxnId="{DCEFBFBA-9B98-4DC5-8ADC-C9D01E19FD17}">
      <dgm:prSet/>
      <dgm:spPr/>
      <dgm:t>
        <a:bodyPr/>
        <a:lstStyle/>
        <a:p>
          <a:endParaRPr lang="en-US"/>
        </a:p>
      </dgm:t>
    </dgm:pt>
    <dgm:pt modelId="{A5C7A588-E441-48BA-9DB4-2A2ACA47F069}" type="sibTrans" cxnId="{DCEFBFBA-9B98-4DC5-8ADC-C9D01E19FD17}">
      <dgm:prSet/>
      <dgm:spPr/>
      <dgm:t>
        <a:bodyPr/>
        <a:lstStyle/>
        <a:p>
          <a:endParaRPr lang="en-US"/>
        </a:p>
      </dgm:t>
    </dgm:pt>
    <dgm:pt modelId="{405EFF8B-9142-4855-9164-BE66498F8500}">
      <dgm:prSet/>
      <dgm:spPr/>
      <dgm:t>
        <a:bodyPr/>
        <a:lstStyle/>
        <a:p>
          <a:r>
            <a:rPr lang="en-US"/>
            <a:t>NOFO FR-6800-N-48 announces the availability of IHBG Competitive Grants</a:t>
          </a:r>
        </a:p>
      </dgm:t>
    </dgm:pt>
    <dgm:pt modelId="{B01EE968-75E1-4795-A93E-C41850CAE343}" type="parTrans" cxnId="{5543488A-3634-4724-B50C-B9F9FFA012CB}">
      <dgm:prSet/>
      <dgm:spPr/>
      <dgm:t>
        <a:bodyPr/>
        <a:lstStyle/>
        <a:p>
          <a:endParaRPr lang="en-US"/>
        </a:p>
      </dgm:t>
    </dgm:pt>
    <dgm:pt modelId="{313E75E8-DC9F-47EB-B6CB-AB3E34BA2670}" type="sibTrans" cxnId="{5543488A-3634-4724-B50C-B9F9FFA012CB}">
      <dgm:prSet/>
      <dgm:spPr/>
      <dgm:t>
        <a:bodyPr/>
        <a:lstStyle/>
        <a:p>
          <a:endParaRPr lang="en-US"/>
        </a:p>
      </dgm:t>
    </dgm:pt>
    <dgm:pt modelId="{3A045D9D-B5AC-425C-9CF1-AECC9E18CC35}" type="pres">
      <dgm:prSet presAssocID="{2C41CF93-7AD0-48EC-8551-DAAE4808AA67}" presName="root" presStyleCnt="0">
        <dgm:presLayoutVars>
          <dgm:dir/>
          <dgm:resizeHandles val="exact"/>
        </dgm:presLayoutVars>
      </dgm:prSet>
      <dgm:spPr/>
    </dgm:pt>
    <dgm:pt modelId="{66710283-485A-4CD7-B5EE-EA8E72410928}" type="pres">
      <dgm:prSet presAssocID="{2C41CF93-7AD0-48EC-8551-DAAE4808AA67}" presName="container" presStyleCnt="0">
        <dgm:presLayoutVars>
          <dgm:dir/>
          <dgm:resizeHandles val="exact"/>
        </dgm:presLayoutVars>
      </dgm:prSet>
      <dgm:spPr/>
    </dgm:pt>
    <dgm:pt modelId="{A4D7DA4B-3E41-4F4B-BC7F-E5870A430C50}" type="pres">
      <dgm:prSet presAssocID="{C348C484-51A1-45A0-B3B3-8ED62F2F7C17}" presName="compNode" presStyleCnt="0"/>
      <dgm:spPr/>
    </dgm:pt>
    <dgm:pt modelId="{0C632E90-CB2C-43E2-91AC-9948F4D33AF7}" type="pres">
      <dgm:prSet presAssocID="{C348C484-51A1-45A0-B3B3-8ED62F2F7C17}" presName="iconBgRect" presStyleLbl="bgShp" presStyleIdx="0" presStyleCnt="2"/>
      <dgm:spPr/>
    </dgm:pt>
    <dgm:pt modelId="{DFFC4624-19BC-40B0-8FD4-2B49AD1F0B16}" type="pres">
      <dgm:prSet presAssocID="{C348C484-51A1-45A0-B3B3-8ED62F2F7C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8CBB7EA3-6D4D-401A-B2AF-197B9973CEB6}" type="pres">
      <dgm:prSet presAssocID="{C348C484-51A1-45A0-B3B3-8ED62F2F7C17}" presName="spaceRect" presStyleCnt="0"/>
      <dgm:spPr/>
    </dgm:pt>
    <dgm:pt modelId="{4EBF5256-907D-4C72-A4D1-638F125E9BF7}" type="pres">
      <dgm:prSet presAssocID="{C348C484-51A1-45A0-B3B3-8ED62F2F7C17}" presName="textRect" presStyleLbl="revTx" presStyleIdx="0" presStyleCnt="2">
        <dgm:presLayoutVars>
          <dgm:chMax val="1"/>
          <dgm:chPref val="1"/>
        </dgm:presLayoutVars>
      </dgm:prSet>
      <dgm:spPr/>
    </dgm:pt>
    <dgm:pt modelId="{A6A9FD51-7D55-4735-90CB-D50296C31CB7}" type="pres">
      <dgm:prSet presAssocID="{A5C7A588-E441-48BA-9DB4-2A2ACA47F069}" presName="sibTrans" presStyleLbl="sibTrans2D1" presStyleIdx="0" presStyleCnt="0"/>
      <dgm:spPr/>
    </dgm:pt>
    <dgm:pt modelId="{A12ED4F7-8289-4E5C-BD95-4577B09A4876}" type="pres">
      <dgm:prSet presAssocID="{405EFF8B-9142-4855-9164-BE66498F8500}" presName="compNode" presStyleCnt="0"/>
      <dgm:spPr/>
    </dgm:pt>
    <dgm:pt modelId="{00D84DAE-565E-48B5-8897-AE913EF190E2}" type="pres">
      <dgm:prSet presAssocID="{405EFF8B-9142-4855-9164-BE66498F8500}" presName="iconBgRect" presStyleLbl="bgShp" presStyleIdx="1" presStyleCnt="2"/>
      <dgm:spPr/>
    </dgm:pt>
    <dgm:pt modelId="{97BCB911-A9C2-45C7-BC7E-3BF4EC703AE6}" type="pres">
      <dgm:prSet presAssocID="{405EFF8B-9142-4855-9164-BE66498F850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works"/>
        </a:ext>
      </dgm:extLst>
    </dgm:pt>
    <dgm:pt modelId="{EA024CE7-449A-41F3-B733-AA62FF82CA0E}" type="pres">
      <dgm:prSet presAssocID="{405EFF8B-9142-4855-9164-BE66498F8500}" presName="spaceRect" presStyleCnt="0"/>
      <dgm:spPr/>
    </dgm:pt>
    <dgm:pt modelId="{D327EE90-7412-4663-A052-796BB10501F8}" type="pres">
      <dgm:prSet presAssocID="{405EFF8B-9142-4855-9164-BE66498F8500}" presName="textRect" presStyleLbl="revTx" presStyleIdx="1" presStyleCnt="2">
        <dgm:presLayoutVars>
          <dgm:chMax val="1"/>
          <dgm:chPref val="1"/>
        </dgm:presLayoutVars>
      </dgm:prSet>
      <dgm:spPr/>
    </dgm:pt>
  </dgm:ptLst>
  <dgm:cxnLst>
    <dgm:cxn modelId="{80F84908-F35B-40CE-8910-2DABBE4D878C}" type="presOf" srcId="{C348C484-51A1-45A0-B3B3-8ED62F2F7C17}" destId="{4EBF5256-907D-4C72-A4D1-638F125E9BF7}" srcOrd="0" destOrd="0" presId="urn:microsoft.com/office/officeart/2018/2/layout/IconCircleList"/>
    <dgm:cxn modelId="{BD70D81A-320B-46A0-9ED6-E04F34AE3315}" type="presOf" srcId="{405EFF8B-9142-4855-9164-BE66498F8500}" destId="{D327EE90-7412-4663-A052-796BB10501F8}" srcOrd="0" destOrd="0" presId="urn:microsoft.com/office/officeart/2018/2/layout/IconCircleList"/>
    <dgm:cxn modelId="{C2418A69-53B8-400B-B059-265FB4C035CC}" type="presOf" srcId="{2C41CF93-7AD0-48EC-8551-DAAE4808AA67}" destId="{3A045D9D-B5AC-425C-9CF1-AECC9E18CC35}" srcOrd="0" destOrd="0" presId="urn:microsoft.com/office/officeart/2018/2/layout/IconCircleList"/>
    <dgm:cxn modelId="{5543488A-3634-4724-B50C-B9F9FFA012CB}" srcId="{2C41CF93-7AD0-48EC-8551-DAAE4808AA67}" destId="{405EFF8B-9142-4855-9164-BE66498F8500}" srcOrd="1" destOrd="0" parTransId="{B01EE968-75E1-4795-A93E-C41850CAE343}" sibTransId="{313E75E8-DC9F-47EB-B6CB-AB3E34BA2670}"/>
    <dgm:cxn modelId="{DCEFBFBA-9B98-4DC5-8ADC-C9D01E19FD17}" srcId="{2C41CF93-7AD0-48EC-8551-DAAE4808AA67}" destId="{C348C484-51A1-45A0-B3B3-8ED62F2F7C17}" srcOrd="0" destOrd="0" parTransId="{BD979337-534A-4B63-9BAB-D18B782D697F}" sibTransId="{A5C7A588-E441-48BA-9DB4-2A2ACA47F069}"/>
    <dgm:cxn modelId="{DE8214BD-5276-4268-BA75-904C79E1CE01}" type="presOf" srcId="{A5C7A588-E441-48BA-9DB4-2A2ACA47F069}" destId="{A6A9FD51-7D55-4735-90CB-D50296C31CB7}" srcOrd="0" destOrd="0" presId="urn:microsoft.com/office/officeart/2018/2/layout/IconCircleList"/>
    <dgm:cxn modelId="{8E1371E7-6DC3-4365-8E30-9293FDEEB106}" type="presParOf" srcId="{3A045D9D-B5AC-425C-9CF1-AECC9E18CC35}" destId="{66710283-485A-4CD7-B5EE-EA8E72410928}" srcOrd="0" destOrd="0" presId="urn:microsoft.com/office/officeart/2018/2/layout/IconCircleList"/>
    <dgm:cxn modelId="{44260EDE-6EE2-46C7-8894-BF35F149FC54}" type="presParOf" srcId="{66710283-485A-4CD7-B5EE-EA8E72410928}" destId="{A4D7DA4B-3E41-4F4B-BC7F-E5870A430C50}" srcOrd="0" destOrd="0" presId="urn:microsoft.com/office/officeart/2018/2/layout/IconCircleList"/>
    <dgm:cxn modelId="{A5582EC3-8ED3-4D3C-9036-3FB564473C28}" type="presParOf" srcId="{A4D7DA4B-3E41-4F4B-BC7F-E5870A430C50}" destId="{0C632E90-CB2C-43E2-91AC-9948F4D33AF7}" srcOrd="0" destOrd="0" presId="urn:microsoft.com/office/officeart/2018/2/layout/IconCircleList"/>
    <dgm:cxn modelId="{87BAD7A2-B290-4EBE-8725-58DCB1133DF7}" type="presParOf" srcId="{A4D7DA4B-3E41-4F4B-BC7F-E5870A430C50}" destId="{DFFC4624-19BC-40B0-8FD4-2B49AD1F0B16}" srcOrd="1" destOrd="0" presId="urn:microsoft.com/office/officeart/2018/2/layout/IconCircleList"/>
    <dgm:cxn modelId="{DE820BBC-04C1-4A2B-AA6A-0DA6359B3E62}" type="presParOf" srcId="{A4D7DA4B-3E41-4F4B-BC7F-E5870A430C50}" destId="{8CBB7EA3-6D4D-401A-B2AF-197B9973CEB6}" srcOrd="2" destOrd="0" presId="urn:microsoft.com/office/officeart/2018/2/layout/IconCircleList"/>
    <dgm:cxn modelId="{0DC46FAC-8E6C-45F2-84C9-447D5BD01E4A}" type="presParOf" srcId="{A4D7DA4B-3E41-4F4B-BC7F-E5870A430C50}" destId="{4EBF5256-907D-4C72-A4D1-638F125E9BF7}" srcOrd="3" destOrd="0" presId="urn:microsoft.com/office/officeart/2018/2/layout/IconCircleList"/>
    <dgm:cxn modelId="{552C324E-3C8F-48E0-A4D4-041704335E62}" type="presParOf" srcId="{66710283-485A-4CD7-B5EE-EA8E72410928}" destId="{A6A9FD51-7D55-4735-90CB-D50296C31CB7}" srcOrd="1" destOrd="0" presId="urn:microsoft.com/office/officeart/2018/2/layout/IconCircleList"/>
    <dgm:cxn modelId="{1A60650F-6948-4C45-B102-045012AAC6A8}" type="presParOf" srcId="{66710283-485A-4CD7-B5EE-EA8E72410928}" destId="{A12ED4F7-8289-4E5C-BD95-4577B09A4876}" srcOrd="2" destOrd="0" presId="urn:microsoft.com/office/officeart/2018/2/layout/IconCircleList"/>
    <dgm:cxn modelId="{3F868D5D-4802-4F21-9374-6D3D420F3A37}" type="presParOf" srcId="{A12ED4F7-8289-4E5C-BD95-4577B09A4876}" destId="{00D84DAE-565E-48B5-8897-AE913EF190E2}" srcOrd="0" destOrd="0" presId="urn:microsoft.com/office/officeart/2018/2/layout/IconCircleList"/>
    <dgm:cxn modelId="{28DF1545-6525-4D5D-9D9C-D1EFB7F9BDE6}" type="presParOf" srcId="{A12ED4F7-8289-4E5C-BD95-4577B09A4876}" destId="{97BCB911-A9C2-45C7-BC7E-3BF4EC703AE6}" srcOrd="1" destOrd="0" presId="urn:microsoft.com/office/officeart/2018/2/layout/IconCircleList"/>
    <dgm:cxn modelId="{3345CDD2-A928-40DE-B3E1-1BE26CA447EE}" type="presParOf" srcId="{A12ED4F7-8289-4E5C-BD95-4577B09A4876}" destId="{EA024CE7-449A-41F3-B733-AA62FF82CA0E}" srcOrd="2" destOrd="0" presId="urn:microsoft.com/office/officeart/2018/2/layout/IconCircleList"/>
    <dgm:cxn modelId="{CE8D0F9C-5C3B-4DBF-86FB-BE237ACCE465}" type="presParOf" srcId="{A12ED4F7-8289-4E5C-BD95-4577B09A4876}" destId="{D327EE90-7412-4663-A052-796BB10501F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493EAA-54D7-4F5F-8C11-C29EC1F2675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4AACADB-AA16-461F-915D-094BA8E980DC}">
      <dgm:prSet/>
      <dgm:spPr/>
      <dgm:t>
        <a:bodyPr/>
        <a:lstStyle/>
        <a:p>
          <a:r>
            <a:rPr lang="en-US"/>
            <a:t>Funding Available: $150 million</a:t>
          </a:r>
        </a:p>
      </dgm:t>
    </dgm:pt>
    <dgm:pt modelId="{F799C37B-B735-4505-861B-6E71E2A12F7D}" type="parTrans" cxnId="{8560C1D1-F3B1-429E-84AC-4E5CF799B432}">
      <dgm:prSet/>
      <dgm:spPr/>
      <dgm:t>
        <a:bodyPr/>
        <a:lstStyle/>
        <a:p>
          <a:endParaRPr lang="en-US"/>
        </a:p>
      </dgm:t>
    </dgm:pt>
    <dgm:pt modelId="{0CF271F3-C6DC-4CBE-90F5-FB6802FF1F01}" type="sibTrans" cxnId="{8560C1D1-F3B1-429E-84AC-4E5CF799B432}">
      <dgm:prSet/>
      <dgm:spPr/>
      <dgm:t>
        <a:bodyPr/>
        <a:lstStyle/>
        <a:p>
          <a:endParaRPr lang="en-US"/>
        </a:p>
      </dgm:t>
    </dgm:pt>
    <dgm:pt modelId="{45998220-E3C9-49B4-99FC-DF9BEE738B15}">
      <dgm:prSet/>
      <dgm:spPr/>
      <dgm:t>
        <a:bodyPr/>
        <a:lstStyle/>
        <a:p>
          <a:r>
            <a:rPr lang="en-US"/>
            <a:t>Minimum Award: $500,000</a:t>
          </a:r>
        </a:p>
      </dgm:t>
    </dgm:pt>
    <dgm:pt modelId="{628E0E80-66C6-4E73-B4E5-9F7871862894}" type="parTrans" cxnId="{9A496E89-C41F-46D7-BD82-D03934E375D7}">
      <dgm:prSet/>
      <dgm:spPr/>
      <dgm:t>
        <a:bodyPr/>
        <a:lstStyle/>
        <a:p>
          <a:endParaRPr lang="en-US"/>
        </a:p>
      </dgm:t>
    </dgm:pt>
    <dgm:pt modelId="{F4272529-3A76-4702-B166-FA0AA3490B57}" type="sibTrans" cxnId="{9A496E89-C41F-46D7-BD82-D03934E375D7}">
      <dgm:prSet/>
      <dgm:spPr/>
      <dgm:t>
        <a:bodyPr/>
        <a:lstStyle/>
        <a:p>
          <a:endParaRPr lang="en-US"/>
        </a:p>
      </dgm:t>
    </dgm:pt>
    <dgm:pt modelId="{7FD20891-6BA1-4418-BF32-66CF69971673}">
      <dgm:prSet/>
      <dgm:spPr/>
      <dgm:t>
        <a:bodyPr/>
        <a:lstStyle/>
        <a:p>
          <a:r>
            <a:rPr lang="en-US"/>
            <a:t>Maximum Award: $7.5 million</a:t>
          </a:r>
        </a:p>
      </dgm:t>
    </dgm:pt>
    <dgm:pt modelId="{4D47C258-F22E-438F-9DAA-8B7A19437F07}" type="parTrans" cxnId="{E770BC3A-D192-480F-9124-320DD7540184}">
      <dgm:prSet/>
      <dgm:spPr/>
      <dgm:t>
        <a:bodyPr/>
        <a:lstStyle/>
        <a:p>
          <a:endParaRPr lang="en-US"/>
        </a:p>
      </dgm:t>
    </dgm:pt>
    <dgm:pt modelId="{35481BEA-A394-401D-BB07-4F716B2277D7}" type="sibTrans" cxnId="{E770BC3A-D192-480F-9124-320DD7540184}">
      <dgm:prSet/>
      <dgm:spPr/>
      <dgm:t>
        <a:bodyPr/>
        <a:lstStyle/>
        <a:p>
          <a:endParaRPr lang="en-US"/>
        </a:p>
      </dgm:t>
    </dgm:pt>
    <dgm:pt modelId="{E2BBE35F-3CA7-4548-8795-C899A66D3120}">
      <dgm:prSet/>
      <dgm:spPr/>
      <dgm:t>
        <a:bodyPr/>
        <a:lstStyle/>
        <a:p>
          <a:r>
            <a:rPr lang="en-US"/>
            <a:t>Grant Ceilings: Dependent on region</a:t>
          </a:r>
        </a:p>
      </dgm:t>
    </dgm:pt>
    <dgm:pt modelId="{B8D02B0C-99C1-4C15-87FF-F3D834999C96}" type="parTrans" cxnId="{898B1BFA-94C6-4998-8DC2-5BBBD110597A}">
      <dgm:prSet/>
      <dgm:spPr/>
      <dgm:t>
        <a:bodyPr/>
        <a:lstStyle/>
        <a:p>
          <a:endParaRPr lang="en-US"/>
        </a:p>
      </dgm:t>
    </dgm:pt>
    <dgm:pt modelId="{73ECCA53-3712-4A06-BD2E-9891481AA8B2}" type="sibTrans" cxnId="{898B1BFA-94C6-4998-8DC2-5BBBD110597A}">
      <dgm:prSet/>
      <dgm:spPr/>
      <dgm:t>
        <a:bodyPr/>
        <a:lstStyle/>
        <a:p>
          <a:endParaRPr lang="en-US"/>
        </a:p>
      </dgm:t>
    </dgm:pt>
    <dgm:pt modelId="{2553E1AE-3156-4428-ABB3-A165B270968B}">
      <dgm:prSet/>
      <dgm:spPr/>
      <dgm:t>
        <a:bodyPr/>
        <a:lstStyle/>
        <a:p>
          <a:r>
            <a:rPr lang="en-US"/>
            <a:t>Period of Performance: Up to 5 years</a:t>
          </a:r>
        </a:p>
      </dgm:t>
    </dgm:pt>
    <dgm:pt modelId="{292EE580-8695-40A6-8B8C-DCBC6E876AEE}" type="parTrans" cxnId="{22BD13F4-7171-496E-8FAA-977F293964FD}">
      <dgm:prSet/>
      <dgm:spPr/>
      <dgm:t>
        <a:bodyPr/>
        <a:lstStyle/>
        <a:p>
          <a:endParaRPr lang="en-US"/>
        </a:p>
      </dgm:t>
    </dgm:pt>
    <dgm:pt modelId="{61B2C5FA-B922-4C74-B733-8272B6456DB0}" type="sibTrans" cxnId="{22BD13F4-7171-496E-8FAA-977F293964FD}">
      <dgm:prSet/>
      <dgm:spPr/>
      <dgm:t>
        <a:bodyPr/>
        <a:lstStyle/>
        <a:p>
          <a:endParaRPr lang="en-US"/>
        </a:p>
      </dgm:t>
    </dgm:pt>
    <dgm:pt modelId="{4435F10D-0CE6-FE42-8914-32576D4ACCE2}" type="pres">
      <dgm:prSet presAssocID="{C6493EAA-54D7-4F5F-8C11-C29EC1F26757}" presName="linear" presStyleCnt="0">
        <dgm:presLayoutVars>
          <dgm:animLvl val="lvl"/>
          <dgm:resizeHandles val="exact"/>
        </dgm:presLayoutVars>
      </dgm:prSet>
      <dgm:spPr/>
    </dgm:pt>
    <dgm:pt modelId="{A0210422-A2E3-5D43-9640-4316F3617DD1}" type="pres">
      <dgm:prSet presAssocID="{94AACADB-AA16-461F-915D-094BA8E980DC}" presName="parentText" presStyleLbl="node1" presStyleIdx="0" presStyleCnt="5">
        <dgm:presLayoutVars>
          <dgm:chMax val="0"/>
          <dgm:bulletEnabled val="1"/>
        </dgm:presLayoutVars>
      </dgm:prSet>
      <dgm:spPr/>
    </dgm:pt>
    <dgm:pt modelId="{C3934823-A2C8-BE4A-ADD6-0C9E55908F64}" type="pres">
      <dgm:prSet presAssocID="{0CF271F3-C6DC-4CBE-90F5-FB6802FF1F01}" presName="spacer" presStyleCnt="0"/>
      <dgm:spPr/>
    </dgm:pt>
    <dgm:pt modelId="{12C2B99E-8D2E-184B-A4E3-76B40E4D0348}" type="pres">
      <dgm:prSet presAssocID="{45998220-E3C9-49B4-99FC-DF9BEE738B15}" presName="parentText" presStyleLbl="node1" presStyleIdx="1" presStyleCnt="5">
        <dgm:presLayoutVars>
          <dgm:chMax val="0"/>
          <dgm:bulletEnabled val="1"/>
        </dgm:presLayoutVars>
      </dgm:prSet>
      <dgm:spPr/>
    </dgm:pt>
    <dgm:pt modelId="{1CFCB019-FF9F-5548-AA52-B5DB55AD5B65}" type="pres">
      <dgm:prSet presAssocID="{F4272529-3A76-4702-B166-FA0AA3490B57}" presName="spacer" presStyleCnt="0"/>
      <dgm:spPr/>
    </dgm:pt>
    <dgm:pt modelId="{BCAF4160-C110-584F-BCD0-61E14F2C1380}" type="pres">
      <dgm:prSet presAssocID="{7FD20891-6BA1-4418-BF32-66CF69971673}" presName="parentText" presStyleLbl="node1" presStyleIdx="2" presStyleCnt="5">
        <dgm:presLayoutVars>
          <dgm:chMax val="0"/>
          <dgm:bulletEnabled val="1"/>
        </dgm:presLayoutVars>
      </dgm:prSet>
      <dgm:spPr/>
    </dgm:pt>
    <dgm:pt modelId="{3AFEC2C9-6C90-AF4F-8BC2-9DCA0A4E7DF9}" type="pres">
      <dgm:prSet presAssocID="{35481BEA-A394-401D-BB07-4F716B2277D7}" presName="spacer" presStyleCnt="0"/>
      <dgm:spPr/>
    </dgm:pt>
    <dgm:pt modelId="{F4225BF3-E232-834D-8D34-A3D0DD5AE569}" type="pres">
      <dgm:prSet presAssocID="{E2BBE35F-3CA7-4548-8795-C899A66D3120}" presName="parentText" presStyleLbl="node1" presStyleIdx="3" presStyleCnt="5">
        <dgm:presLayoutVars>
          <dgm:chMax val="0"/>
          <dgm:bulletEnabled val="1"/>
        </dgm:presLayoutVars>
      </dgm:prSet>
      <dgm:spPr/>
    </dgm:pt>
    <dgm:pt modelId="{B6F96E4D-3BC0-A543-B585-5E68EABF5D56}" type="pres">
      <dgm:prSet presAssocID="{73ECCA53-3712-4A06-BD2E-9891481AA8B2}" presName="spacer" presStyleCnt="0"/>
      <dgm:spPr/>
    </dgm:pt>
    <dgm:pt modelId="{95C7D022-63EA-2B4D-8B89-48DA58481BAD}" type="pres">
      <dgm:prSet presAssocID="{2553E1AE-3156-4428-ABB3-A165B270968B}" presName="parentText" presStyleLbl="node1" presStyleIdx="4" presStyleCnt="5">
        <dgm:presLayoutVars>
          <dgm:chMax val="0"/>
          <dgm:bulletEnabled val="1"/>
        </dgm:presLayoutVars>
      </dgm:prSet>
      <dgm:spPr/>
    </dgm:pt>
  </dgm:ptLst>
  <dgm:cxnLst>
    <dgm:cxn modelId="{4982F933-EB47-8442-AB59-7B247938FA3E}" type="presOf" srcId="{45998220-E3C9-49B4-99FC-DF9BEE738B15}" destId="{12C2B99E-8D2E-184B-A4E3-76B40E4D0348}" srcOrd="0" destOrd="0" presId="urn:microsoft.com/office/officeart/2005/8/layout/vList2"/>
    <dgm:cxn modelId="{E770BC3A-D192-480F-9124-320DD7540184}" srcId="{C6493EAA-54D7-4F5F-8C11-C29EC1F26757}" destId="{7FD20891-6BA1-4418-BF32-66CF69971673}" srcOrd="2" destOrd="0" parTransId="{4D47C258-F22E-438F-9DAA-8B7A19437F07}" sibTransId="{35481BEA-A394-401D-BB07-4F716B2277D7}"/>
    <dgm:cxn modelId="{55C13C40-1E27-514A-AA4C-C327BA9F2EB3}" type="presOf" srcId="{E2BBE35F-3CA7-4548-8795-C899A66D3120}" destId="{F4225BF3-E232-834D-8D34-A3D0DD5AE569}" srcOrd="0" destOrd="0" presId="urn:microsoft.com/office/officeart/2005/8/layout/vList2"/>
    <dgm:cxn modelId="{191C1078-B366-8A4C-B5B2-B93B5FD8B46C}" type="presOf" srcId="{94AACADB-AA16-461F-915D-094BA8E980DC}" destId="{A0210422-A2E3-5D43-9640-4316F3617DD1}" srcOrd="0" destOrd="0" presId="urn:microsoft.com/office/officeart/2005/8/layout/vList2"/>
    <dgm:cxn modelId="{9A496E89-C41F-46D7-BD82-D03934E375D7}" srcId="{C6493EAA-54D7-4F5F-8C11-C29EC1F26757}" destId="{45998220-E3C9-49B4-99FC-DF9BEE738B15}" srcOrd="1" destOrd="0" parTransId="{628E0E80-66C6-4E73-B4E5-9F7871862894}" sibTransId="{F4272529-3A76-4702-B166-FA0AA3490B57}"/>
    <dgm:cxn modelId="{A4EB058D-288B-E145-AFAE-BBEF8448639F}" type="presOf" srcId="{7FD20891-6BA1-4418-BF32-66CF69971673}" destId="{BCAF4160-C110-584F-BCD0-61E14F2C1380}" srcOrd="0" destOrd="0" presId="urn:microsoft.com/office/officeart/2005/8/layout/vList2"/>
    <dgm:cxn modelId="{3FA68BCD-943D-C143-AE05-DFBC47475688}" type="presOf" srcId="{C6493EAA-54D7-4F5F-8C11-C29EC1F26757}" destId="{4435F10D-0CE6-FE42-8914-32576D4ACCE2}" srcOrd="0" destOrd="0" presId="urn:microsoft.com/office/officeart/2005/8/layout/vList2"/>
    <dgm:cxn modelId="{8560C1D1-F3B1-429E-84AC-4E5CF799B432}" srcId="{C6493EAA-54D7-4F5F-8C11-C29EC1F26757}" destId="{94AACADB-AA16-461F-915D-094BA8E980DC}" srcOrd="0" destOrd="0" parTransId="{F799C37B-B735-4505-861B-6E71E2A12F7D}" sibTransId="{0CF271F3-C6DC-4CBE-90F5-FB6802FF1F01}"/>
    <dgm:cxn modelId="{AEEFD9F0-6D50-C743-B999-43AB873DDF42}" type="presOf" srcId="{2553E1AE-3156-4428-ABB3-A165B270968B}" destId="{95C7D022-63EA-2B4D-8B89-48DA58481BAD}" srcOrd="0" destOrd="0" presId="urn:microsoft.com/office/officeart/2005/8/layout/vList2"/>
    <dgm:cxn modelId="{22BD13F4-7171-496E-8FAA-977F293964FD}" srcId="{C6493EAA-54D7-4F5F-8C11-C29EC1F26757}" destId="{2553E1AE-3156-4428-ABB3-A165B270968B}" srcOrd="4" destOrd="0" parTransId="{292EE580-8695-40A6-8B8C-DCBC6E876AEE}" sibTransId="{61B2C5FA-B922-4C74-B733-8272B6456DB0}"/>
    <dgm:cxn modelId="{898B1BFA-94C6-4998-8DC2-5BBBD110597A}" srcId="{C6493EAA-54D7-4F5F-8C11-C29EC1F26757}" destId="{E2BBE35F-3CA7-4548-8795-C899A66D3120}" srcOrd="3" destOrd="0" parTransId="{B8D02B0C-99C1-4C15-87FF-F3D834999C96}" sibTransId="{73ECCA53-3712-4A06-BD2E-9891481AA8B2}"/>
    <dgm:cxn modelId="{C3097797-E76F-9C4B-A77B-3F2FDEEB7964}" type="presParOf" srcId="{4435F10D-0CE6-FE42-8914-32576D4ACCE2}" destId="{A0210422-A2E3-5D43-9640-4316F3617DD1}" srcOrd="0" destOrd="0" presId="urn:microsoft.com/office/officeart/2005/8/layout/vList2"/>
    <dgm:cxn modelId="{0DD8908B-A3D8-084A-A297-4C9FE7F638AC}" type="presParOf" srcId="{4435F10D-0CE6-FE42-8914-32576D4ACCE2}" destId="{C3934823-A2C8-BE4A-ADD6-0C9E55908F64}" srcOrd="1" destOrd="0" presId="urn:microsoft.com/office/officeart/2005/8/layout/vList2"/>
    <dgm:cxn modelId="{693017F9-B7B7-C04B-9511-CABFE217D512}" type="presParOf" srcId="{4435F10D-0CE6-FE42-8914-32576D4ACCE2}" destId="{12C2B99E-8D2E-184B-A4E3-76B40E4D0348}" srcOrd="2" destOrd="0" presId="urn:microsoft.com/office/officeart/2005/8/layout/vList2"/>
    <dgm:cxn modelId="{8DBA5646-FBAC-AA44-98A9-3EA33F4963F9}" type="presParOf" srcId="{4435F10D-0CE6-FE42-8914-32576D4ACCE2}" destId="{1CFCB019-FF9F-5548-AA52-B5DB55AD5B65}" srcOrd="3" destOrd="0" presId="urn:microsoft.com/office/officeart/2005/8/layout/vList2"/>
    <dgm:cxn modelId="{9026C98C-D8CA-3046-966E-146A030C1DE4}" type="presParOf" srcId="{4435F10D-0CE6-FE42-8914-32576D4ACCE2}" destId="{BCAF4160-C110-584F-BCD0-61E14F2C1380}" srcOrd="4" destOrd="0" presId="urn:microsoft.com/office/officeart/2005/8/layout/vList2"/>
    <dgm:cxn modelId="{975A0D55-23F3-404C-A212-A06033557BAA}" type="presParOf" srcId="{4435F10D-0CE6-FE42-8914-32576D4ACCE2}" destId="{3AFEC2C9-6C90-AF4F-8BC2-9DCA0A4E7DF9}" srcOrd="5" destOrd="0" presId="urn:microsoft.com/office/officeart/2005/8/layout/vList2"/>
    <dgm:cxn modelId="{86322303-1836-1A42-A913-090B1BBBACBF}" type="presParOf" srcId="{4435F10D-0CE6-FE42-8914-32576D4ACCE2}" destId="{F4225BF3-E232-834D-8D34-A3D0DD5AE569}" srcOrd="6" destOrd="0" presId="urn:microsoft.com/office/officeart/2005/8/layout/vList2"/>
    <dgm:cxn modelId="{CEEE0CB0-E251-2E4D-B05C-A9F1E302EDE2}" type="presParOf" srcId="{4435F10D-0CE6-FE42-8914-32576D4ACCE2}" destId="{B6F96E4D-3BC0-A543-B585-5E68EABF5D56}" srcOrd="7" destOrd="0" presId="urn:microsoft.com/office/officeart/2005/8/layout/vList2"/>
    <dgm:cxn modelId="{B35D2C0C-48CC-1843-8CF4-2EC8A8E417C6}" type="presParOf" srcId="{4435F10D-0CE6-FE42-8914-32576D4ACCE2}" destId="{95C7D022-63EA-2B4D-8B89-48DA58481BA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744B13F-29E0-45AD-BE14-E366076E91C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2E4E546-81D0-414F-ACC4-C3545C6D47A7}">
      <dgm:prSet/>
      <dgm:spPr/>
      <dgm:t>
        <a:bodyPr/>
        <a:lstStyle/>
        <a:p>
          <a:pPr>
            <a:defRPr cap="all"/>
          </a:pPr>
          <a:r>
            <a:rPr lang="en-US" dirty="0"/>
            <a:t>Obtaining Application: Download from </a:t>
          </a:r>
          <a:r>
            <a:rPr lang="en-US" dirty="0" err="1"/>
            <a:t>Grants.gov</a:t>
          </a:r>
          <a:endParaRPr lang="en-US" dirty="0"/>
        </a:p>
      </dgm:t>
    </dgm:pt>
    <dgm:pt modelId="{CEB857E7-B007-4616-B452-EA2079775CD6}" type="parTrans" cxnId="{44B5397A-092C-46E0-AEDF-88A325AAD4C0}">
      <dgm:prSet/>
      <dgm:spPr/>
      <dgm:t>
        <a:bodyPr/>
        <a:lstStyle/>
        <a:p>
          <a:endParaRPr lang="en-US"/>
        </a:p>
      </dgm:t>
    </dgm:pt>
    <dgm:pt modelId="{25580254-A5B5-4AA4-886D-FD3A7F7960C7}" type="sibTrans" cxnId="{44B5397A-092C-46E0-AEDF-88A325AAD4C0}">
      <dgm:prSet/>
      <dgm:spPr/>
      <dgm:t>
        <a:bodyPr/>
        <a:lstStyle/>
        <a:p>
          <a:endParaRPr lang="en-US"/>
        </a:p>
      </dgm:t>
    </dgm:pt>
    <dgm:pt modelId="{CC684CB5-D760-4F9A-BA62-7A16F6AF0EA8}">
      <dgm:prSet/>
      <dgm:spPr/>
      <dgm:t>
        <a:bodyPr/>
        <a:lstStyle/>
        <a:p>
          <a:pPr>
            <a:defRPr cap="all"/>
          </a:pPr>
          <a:r>
            <a:rPr lang="en-US"/>
            <a:t>Assistance Listing Number: 14.867</a:t>
          </a:r>
        </a:p>
      </dgm:t>
    </dgm:pt>
    <dgm:pt modelId="{835796E4-D6D1-4293-97F4-BDC97BD1CA7F}" type="parTrans" cxnId="{F1958D52-FB7A-41DF-BC8B-D879E529B67D}">
      <dgm:prSet/>
      <dgm:spPr/>
      <dgm:t>
        <a:bodyPr/>
        <a:lstStyle/>
        <a:p>
          <a:endParaRPr lang="en-US"/>
        </a:p>
      </dgm:t>
    </dgm:pt>
    <dgm:pt modelId="{02FC45B8-7585-4C0B-8B0F-E4F0B216604D}" type="sibTrans" cxnId="{F1958D52-FB7A-41DF-BC8B-D879E529B67D}">
      <dgm:prSet/>
      <dgm:spPr/>
      <dgm:t>
        <a:bodyPr/>
        <a:lstStyle/>
        <a:p>
          <a:endParaRPr lang="en-US"/>
        </a:p>
      </dgm:t>
    </dgm:pt>
    <dgm:pt modelId="{16E9A68C-41A1-467E-A346-F0332DF4716A}">
      <dgm:prSet/>
      <dgm:spPr/>
      <dgm:t>
        <a:bodyPr/>
        <a:lstStyle/>
        <a:p>
          <a:pPr>
            <a:defRPr cap="all"/>
          </a:pPr>
          <a:r>
            <a:rPr lang="en-US"/>
            <a:t>Funding Opportunity Number: FR-6800-N-48 </a:t>
          </a:r>
        </a:p>
      </dgm:t>
    </dgm:pt>
    <dgm:pt modelId="{46761A87-39B5-4963-84E1-248DB909EEF8}" type="parTrans" cxnId="{940AE038-DFEF-40BC-9583-3AB9B1A02147}">
      <dgm:prSet/>
      <dgm:spPr/>
      <dgm:t>
        <a:bodyPr/>
        <a:lstStyle/>
        <a:p>
          <a:endParaRPr lang="en-US"/>
        </a:p>
      </dgm:t>
    </dgm:pt>
    <dgm:pt modelId="{57C811B8-0D4A-4C0A-B576-3B4FDF3FDA23}" type="sibTrans" cxnId="{940AE038-DFEF-40BC-9583-3AB9B1A02147}">
      <dgm:prSet/>
      <dgm:spPr/>
      <dgm:t>
        <a:bodyPr/>
        <a:lstStyle/>
        <a:p>
          <a:endParaRPr lang="en-US"/>
        </a:p>
      </dgm:t>
    </dgm:pt>
    <dgm:pt modelId="{332CA38D-D6F8-44D0-8B2F-F0D03624417E}">
      <dgm:prSet/>
      <dgm:spPr/>
      <dgm:t>
        <a:bodyPr/>
        <a:lstStyle/>
        <a:p>
          <a:pPr>
            <a:defRPr cap="all"/>
          </a:pPr>
          <a:r>
            <a:rPr lang="en-US"/>
            <a:t>Submission Deadline: August 29, 2024</a:t>
          </a:r>
        </a:p>
      </dgm:t>
    </dgm:pt>
    <dgm:pt modelId="{40054F87-7BD2-463E-878F-0DDD6FB58FF8}" type="parTrans" cxnId="{E1F3FD2A-30DC-4429-B05C-1613CA9688C0}">
      <dgm:prSet/>
      <dgm:spPr/>
      <dgm:t>
        <a:bodyPr/>
        <a:lstStyle/>
        <a:p>
          <a:endParaRPr lang="en-US"/>
        </a:p>
      </dgm:t>
    </dgm:pt>
    <dgm:pt modelId="{C836DC5A-6B8D-45AC-8F16-5D03732001BD}" type="sibTrans" cxnId="{E1F3FD2A-30DC-4429-B05C-1613CA9688C0}">
      <dgm:prSet/>
      <dgm:spPr/>
      <dgm:t>
        <a:bodyPr/>
        <a:lstStyle/>
        <a:p>
          <a:endParaRPr lang="en-US"/>
        </a:p>
      </dgm:t>
    </dgm:pt>
    <dgm:pt modelId="{D35BCFE8-817F-4D13-B4B7-4CF11BEFAD09}" type="pres">
      <dgm:prSet presAssocID="{3744B13F-29E0-45AD-BE14-E366076E91CA}" presName="root" presStyleCnt="0">
        <dgm:presLayoutVars>
          <dgm:dir/>
          <dgm:resizeHandles val="exact"/>
        </dgm:presLayoutVars>
      </dgm:prSet>
      <dgm:spPr/>
    </dgm:pt>
    <dgm:pt modelId="{C9449F89-070D-4EA8-8106-B3135F71B080}" type="pres">
      <dgm:prSet presAssocID="{32E4E546-81D0-414F-ACC4-C3545C6D47A7}" presName="compNode" presStyleCnt="0"/>
      <dgm:spPr/>
    </dgm:pt>
    <dgm:pt modelId="{DEDB0A12-D461-4527-B295-7328DF4998D1}" type="pres">
      <dgm:prSet presAssocID="{32E4E546-81D0-414F-ACC4-C3545C6D47A7}" presName="iconBgRect" presStyleLbl="bgShp" presStyleIdx="0" presStyleCnt="4"/>
      <dgm:spPr/>
    </dgm:pt>
    <dgm:pt modelId="{BE999E7F-D50D-4416-904E-9130CF08337C}" type="pres">
      <dgm:prSet presAssocID="{32E4E546-81D0-414F-ACC4-C3545C6D47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load"/>
        </a:ext>
      </dgm:extLst>
    </dgm:pt>
    <dgm:pt modelId="{EFC2DB03-A3E3-4309-90F9-347511F1DB13}" type="pres">
      <dgm:prSet presAssocID="{32E4E546-81D0-414F-ACC4-C3545C6D47A7}" presName="spaceRect" presStyleCnt="0"/>
      <dgm:spPr/>
    </dgm:pt>
    <dgm:pt modelId="{362D8C6A-B9C9-40A0-B171-D2E53C2EE0BA}" type="pres">
      <dgm:prSet presAssocID="{32E4E546-81D0-414F-ACC4-C3545C6D47A7}" presName="textRect" presStyleLbl="revTx" presStyleIdx="0" presStyleCnt="4">
        <dgm:presLayoutVars>
          <dgm:chMax val="1"/>
          <dgm:chPref val="1"/>
        </dgm:presLayoutVars>
      </dgm:prSet>
      <dgm:spPr/>
    </dgm:pt>
    <dgm:pt modelId="{8E848784-7AB1-48F7-AC04-FD1EBF12F60A}" type="pres">
      <dgm:prSet presAssocID="{25580254-A5B5-4AA4-886D-FD3A7F7960C7}" presName="sibTrans" presStyleCnt="0"/>
      <dgm:spPr/>
    </dgm:pt>
    <dgm:pt modelId="{A58707DD-706F-429B-AB36-218C368A279B}" type="pres">
      <dgm:prSet presAssocID="{CC684CB5-D760-4F9A-BA62-7A16F6AF0EA8}" presName="compNode" presStyleCnt="0"/>
      <dgm:spPr/>
    </dgm:pt>
    <dgm:pt modelId="{ACE56423-4073-4574-A770-C2A01091B6C2}" type="pres">
      <dgm:prSet presAssocID="{CC684CB5-D760-4F9A-BA62-7A16F6AF0EA8}" presName="iconBgRect" presStyleLbl="bgShp" presStyleIdx="1" presStyleCnt="4"/>
      <dgm:spPr/>
    </dgm:pt>
    <dgm:pt modelId="{FA171CEF-8BA7-40CE-9145-1E10AB8628F1}" type="pres">
      <dgm:prSet presAssocID="{CC684CB5-D760-4F9A-BA62-7A16F6AF0EA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BCB420E-F222-4F63-9E42-3E9D342DAD5D}" type="pres">
      <dgm:prSet presAssocID="{CC684CB5-D760-4F9A-BA62-7A16F6AF0EA8}" presName="spaceRect" presStyleCnt="0"/>
      <dgm:spPr/>
    </dgm:pt>
    <dgm:pt modelId="{FC179C81-D80A-4D22-97A4-E78E7A284D8A}" type="pres">
      <dgm:prSet presAssocID="{CC684CB5-D760-4F9A-BA62-7A16F6AF0EA8}" presName="textRect" presStyleLbl="revTx" presStyleIdx="1" presStyleCnt="4">
        <dgm:presLayoutVars>
          <dgm:chMax val="1"/>
          <dgm:chPref val="1"/>
        </dgm:presLayoutVars>
      </dgm:prSet>
      <dgm:spPr/>
    </dgm:pt>
    <dgm:pt modelId="{E4399E3E-E3A6-4D16-9F31-FFFE36BD70CE}" type="pres">
      <dgm:prSet presAssocID="{02FC45B8-7585-4C0B-8B0F-E4F0B216604D}" presName="sibTrans" presStyleCnt="0"/>
      <dgm:spPr/>
    </dgm:pt>
    <dgm:pt modelId="{C6140A8B-0D0B-47C6-B6EF-535A95C419CB}" type="pres">
      <dgm:prSet presAssocID="{16E9A68C-41A1-467E-A346-F0332DF4716A}" presName="compNode" presStyleCnt="0"/>
      <dgm:spPr/>
    </dgm:pt>
    <dgm:pt modelId="{ACC2CAB7-3DAB-4FBB-BB8F-66E1D3C51BB4}" type="pres">
      <dgm:prSet presAssocID="{16E9A68C-41A1-467E-A346-F0332DF4716A}" presName="iconBgRect" presStyleLbl="bgShp" presStyleIdx="2" presStyleCnt="4"/>
      <dgm:spPr/>
    </dgm:pt>
    <dgm:pt modelId="{B8F3F7BC-D3B8-4FE6-8C7E-783B500F9AC5}" type="pres">
      <dgm:prSet presAssocID="{16E9A68C-41A1-467E-A346-F0332DF471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und"/>
        </a:ext>
      </dgm:extLst>
    </dgm:pt>
    <dgm:pt modelId="{0C109046-0F37-4F3E-A894-9D21CB1034FE}" type="pres">
      <dgm:prSet presAssocID="{16E9A68C-41A1-467E-A346-F0332DF4716A}" presName="spaceRect" presStyleCnt="0"/>
      <dgm:spPr/>
    </dgm:pt>
    <dgm:pt modelId="{F7969BEA-488D-4BC0-B54A-6BAC393EFB4D}" type="pres">
      <dgm:prSet presAssocID="{16E9A68C-41A1-467E-A346-F0332DF4716A}" presName="textRect" presStyleLbl="revTx" presStyleIdx="2" presStyleCnt="4">
        <dgm:presLayoutVars>
          <dgm:chMax val="1"/>
          <dgm:chPref val="1"/>
        </dgm:presLayoutVars>
      </dgm:prSet>
      <dgm:spPr/>
    </dgm:pt>
    <dgm:pt modelId="{7AB52217-C41E-4115-9C8A-A7305614E807}" type="pres">
      <dgm:prSet presAssocID="{57C811B8-0D4A-4C0A-B576-3B4FDF3FDA23}" presName="sibTrans" presStyleCnt="0"/>
      <dgm:spPr/>
    </dgm:pt>
    <dgm:pt modelId="{D62B4942-558A-43E2-91E9-2D5749B8F213}" type="pres">
      <dgm:prSet presAssocID="{332CA38D-D6F8-44D0-8B2F-F0D03624417E}" presName="compNode" presStyleCnt="0"/>
      <dgm:spPr/>
    </dgm:pt>
    <dgm:pt modelId="{D8D4F07F-E9D5-47FC-998D-040539D18039}" type="pres">
      <dgm:prSet presAssocID="{332CA38D-D6F8-44D0-8B2F-F0D03624417E}" presName="iconBgRect" presStyleLbl="bgShp" presStyleIdx="3" presStyleCnt="4"/>
      <dgm:spPr/>
    </dgm:pt>
    <dgm:pt modelId="{A81DDD0C-179B-4295-8E22-EEFDE595F917}" type="pres">
      <dgm:prSet presAssocID="{332CA38D-D6F8-44D0-8B2F-F0D03624417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3209EEF9-A522-4A71-AC9D-5B7CB58EB289}" type="pres">
      <dgm:prSet presAssocID="{332CA38D-D6F8-44D0-8B2F-F0D03624417E}" presName="spaceRect" presStyleCnt="0"/>
      <dgm:spPr/>
    </dgm:pt>
    <dgm:pt modelId="{167CAEF3-BE2F-43ED-B5F4-09829CCB02D7}" type="pres">
      <dgm:prSet presAssocID="{332CA38D-D6F8-44D0-8B2F-F0D03624417E}" presName="textRect" presStyleLbl="revTx" presStyleIdx="3" presStyleCnt="4">
        <dgm:presLayoutVars>
          <dgm:chMax val="1"/>
          <dgm:chPref val="1"/>
        </dgm:presLayoutVars>
      </dgm:prSet>
      <dgm:spPr/>
    </dgm:pt>
  </dgm:ptLst>
  <dgm:cxnLst>
    <dgm:cxn modelId="{4318F60E-6667-4508-B51A-F48CBD8290E2}" type="presOf" srcId="{CC684CB5-D760-4F9A-BA62-7A16F6AF0EA8}" destId="{FC179C81-D80A-4D22-97A4-E78E7A284D8A}" srcOrd="0" destOrd="0" presId="urn:microsoft.com/office/officeart/2018/5/layout/IconCircleLabelList"/>
    <dgm:cxn modelId="{ECB44319-4979-47EC-9D3B-E31AE6FF3E24}" type="presOf" srcId="{3744B13F-29E0-45AD-BE14-E366076E91CA}" destId="{D35BCFE8-817F-4D13-B4B7-4CF11BEFAD09}" srcOrd="0" destOrd="0" presId="urn:microsoft.com/office/officeart/2018/5/layout/IconCircleLabelList"/>
    <dgm:cxn modelId="{E1F3FD2A-30DC-4429-B05C-1613CA9688C0}" srcId="{3744B13F-29E0-45AD-BE14-E366076E91CA}" destId="{332CA38D-D6F8-44D0-8B2F-F0D03624417E}" srcOrd="3" destOrd="0" parTransId="{40054F87-7BD2-463E-878F-0DDD6FB58FF8}" sibTransId="{C836DC5A-6B8D-45AC-8F16-5D03732001BD}"/>
    <dgm:cxn modelId="{940AE038-DFEF-40BC-9583-3AB9B1A02147}" srcId="{3744B13F-29E0-45AD-BE14-E366076E91CA}" destId="{16E9A68C-41A1-467E-A346-F0332DF4716A}" srcOrd="2" destOrd="0" parTransId="{46761A87-39B5-4963-84E1-248DB909EEF8}" sibTransId="{57C811B8-0D4A-4C0A-B576-3B4FDF3FDA23}"/>
    <dgm:cxn modelId="{F1958D52-FB7A-41DF-BC8B-D879E529B67D}" srcId="{3744B13F-29E0-45AD-BE14-E366076E91CA}" destId="{CC684CB5-D760-4F9A-BA62-7A16F6AF0EA8}" srcOrd="1" destOrd="0" parTransId="{835796E4-D6D1-4293-97F4-BDC97BD1CA7F}" sibTransId="{02FC45B8-7585-4C0B-8B0F-E4F0B216604D}"/>
    <dgm:cxn modelId="{44B5397A-092C-46E0-AEDF-88A325AAD4C0}" srcId="{3744B13F-29E0-45AD-BE14-E366076E91CA}" destId="{32E4E546-81D0-414F-ACC4-C3545C6D47A7}" srcOrd="0" destOrd="0" parTransId="{CEB857E7-B007-4616-B452-EA2079775CD6}" sibTransId="{25580254-A5B5-4AA4-886D-FD3A7F7960C7}"/>
    <dgm:cxn modelId="{361BF681-C518-4629-8301-E9427337106C}" type="presOf" srcId="{16E9A68C-41A1-467E-A346-F0332DF4716A}" destId="{F7969BEA-488D-4BC0-B54A-6BAC393EFB4D}" srcOrd="0" destOrd="0" presId="urn:microsoft.com/office/officeart/2018/5/layout/IconCircleLabelList"/>
    <dgm:cxn modelId="{9BEEC5C2-CD26-4B90-947F-1299F2932F6F}" type="presOf" srcId="{332CA38D-D6F8-44D0-8B2F-F0D03624417E}" destId="{167CAEF3-BE2F-43ED-B5F4-09829CCB02D7}" srcOrd="0" destOrd="0" presId="urn:microsoft.com/office/officeart/2018/5/layout/IconCircleLabelList"/>
    <dgm:cxn modelId="{48CC8CCF-4B0A-47BE-AAB9-8845CAC37B1A}" type="presOf" srcId="{32E4E546-81D0-414F-ACC4-C3545C6D47A7}" destId="{362D8C6A-B9C9-40A0-B171-D2E53C2EE0BA}" srcOrd="0" destOrd="0" presId="urn:microsoft.com/office/officeart/2018/5/layout/IconCircleLabelList"/>
    <dgm:cxn modelId="{48CCE7EB-E6BD-43BA-B6F3-B0A2561169B5}" type="presParOf" srcId="{D35BCFE8-817F-4D13-B4B7-4CF11BEFAD09}" destId="{C9449F89-070D-4EA8-8106-B3135F71B080}" srcOrd="0" destOrd="0" presId="urn:microsoft.com/office/officeart/2018/5/layout/IconCircleLabelList"/>
    <dgm:cxn modelId="{AF72B449-4D7D-4D33-9460-145E3EF76336}" type="presParOf" srcId="{C9449F89-070D-4EA8-8106-B3135F71B080}" destId="{DEDB0A12-D461-4527-B295-7328DF4998D1}" srcOrd="0" destOrd="0" presId="urn:microsoft.com/office/officeart/2018/5/layout/IconCircleLabelList"/>
    <dgm:cxn modelId="{6DFFCF3B-043B-41DA-A769-19F48E1E9BA8}" type="presParOf" srcId="{C9449F89-070D-4EA8-8106-B3135F71B080}" destId="{BE999E7F-D50D-4416-904E-9130CF08337C}" srcOrd="1" destOrd="0" presId="urn:microsoft.com/office/officeart/2018/5/layout/IconCircleLabelList"/>
    <dgm:cxn modelId="{AAF8019F-E67F-418D-9033-9B4B44A36789}" type="presParOf" srcId="{C9449F89-070D-4EA8-8106-B3135F71B080}" destId="{EFC2DB03-A3E3-4309-90F9-347511F1DB13}" srcOrd="2" destOrd="0" presId="urn:microsoft.com/office/officeart/2018/5/layout/IconCircleLabelList"/>
    <dgm:cxn modelId="{660E9344-BB51-4302-86EA-9A87F7FC4AB4}" type="presParOf" srcId="{C9449F89-070D-4EA8-8106-B3135F71B080}" destId="{362D8C6A-B9C9-40A0-B171-D2E53C2EE0BA}" srcOrd="3" destOrd="0" presId="urn:microsoft.com/office/officeart/2018/5/layout/IconCircleLabelList"/>
    <dgm:cxn modelId="{59BB3D42-2094-4DF1-A682-94FF2931EE51}" type="presParOf" srcId="{D35BCFE8-817F-4D13-B4B7-4CF11BEFAD09}" destId="{8E848784-7AB1-48F7-AC04-FD1EBF12F60A}" srcOrd="1" destOrd="0" presId="urn:microsoft.com/office/officeart/2018/5/layout/IconCircleLabelList"/>
    <dgm:cxn modelId="{E2429E0C-CC79-4B2C-B06B-D0D910327CBC}" type="presParOf" srcId="{D35BCFE8-817F-4D13-B4B7-4CF11BEFAD09}" destId="{A58707DD-706F-429B-AB36-218C368A279B}" srcOrd="2" destOrd="0" presId="urn:microsoft.com/office/officeart/2018/5/layout/IconCircleLabelList"/>
    <dgm:cxn modelId="{12063875-32EE-4ECD-BBC6-9F8A3BB3C084}" type="presParOf" srcId="{A58707DD-706F-429B-AB36-218C368A279B}" destId="{ACE56423-4073-4574-A770-C2A01091B6C2}" srcOrd="0" destOrd="0" presId="urn:microsoft.com/office/officeart/2018/5/layout/IconCircleLabelList"/>
    <dgm:cxn modelId="{2F53A78F-A3F5-4091-972B-C7BDD8C0C773}" type="presParOf" srcId="{A58707DD-706F-429B-AB36-218C368A279B}" destId="{FA171CEF-8BA7-40CE-9145-1E10AB8628F1}" srcOrd="1" destOrd="0" presId="urn:microsoft.com/office/officeart/2018/5/layout/IconCircleLabelList"/>
    <dgm:cxn modelId="{B66C78D0-BD58-4FE8-9B59-07DFE7D6932C}" type="presParOf" srcId="{A58707DD-706F-429B-AB36-218C368A279B}" destId="{CBCB420E-F222-4F63-9E42-3E9D342DAD5D}" srcOrd="2" destOrd="0" presId="urn:microsoft.com/office/officeart/2018/5/layout/IconCircleLabelList"/>
    <dgm:cxn modelId="{AA288CFB-CEDD-4C57-94D6-BDD8F34E2979}" type="presParOf" srcId="{A58707DD-706F-429B-AB36-218C368A279B}" destId="{FC179C81-D80A-4D22-97A4-E78E7A284D8A}" srcOrd="3" destOrd="0" presId="urn:microsoft.com/office/officeart/2018/5/layout/IconCircleLabelList"/>
    <dgm:cxn modelId="{88B53B7D-7BA9-43BF-9124-94AD3ED7B10E}" type="presParOf" srcId="{D35BCFE8-817F-4D13-B4B7-4CF11BEFAD09}" destId="{E4399E3E-E3A6-4D16-9F31-FFFE36BD70CE}" srcOrd="3" destOrd="0" presId="urn:microsoft.com/office/officeart/2018/5/layout/IconCircleLabelList"/>
    <dgm:cxn modelId="{E8B60ABC-0923-4744-B8D0-0672DF1A890A}" type="presParOf" srcId="{D35BCFE8-817F-4D13-B4B7-4CF11BEFAD09}" destId="{C6140A8B-0D0B-47C6-B6EF-535A95C419CB}" srcOrd="4" destOrd="0" presId="urn:microsoft.com/office/officeart/2018/5/layout/IconCircleLabelList"/>
    <dgm:cxn modelId="{A455B205-E8E0-4EF3-80E3-3AE8D7DCC13C}" type="presParOf" srcId="{C6140A8B-0D0B-47C6-B6EF-535A95C419CB}" destId="{ACC2CAB7-3DAB-4FBB-BB8F-66E1D3C51BB4}" srcOrd="0" destOrd="0" presId="urn:microsoft.com/office/officeart/2018/5/layout/IconCircleLabelList"/>
    <dgm:cxn modelId="{99C070CB-A888-4601-9544-FDE968096181}" type="presParOf" srcId="{C6140A8B-0D0B-47C6-B6EF-535A95C419CB}" destId="{B8F3F7BC-D3B8-4FE6-8C7E-783B500F9AC5}" srcOrd="1" destOrd="0" presId="urn:microsoft.com/office/officeart/2018/5/layout/IconCircleLabelList"/>
    <dgm:cxn modelId="{1CAA978A-47DB-4CA2-8E14-9DB14D7E72B4}" type="presParOf" srcId="{C6140A8B-0D0B-47C6-B6EF-535A95C419CB}" destId="{0C109046-0F37-4F3E-A894-9D21CB1034FE}" srcOrd="2" destOrd="0" presId="urn:microsoft.com/office/officeart/2018/5/layout/IconCircleLabelList"/>
    <dgm:cxn modelId="{71DB3EF3-AD7B-42CC-B2CC-1061D4EEE0FE}" type="presParOf" srcId="{C6140A8B-0D0B-47C6-B6EF-535A95C419CB}" destId="{F7969BEA-488D-4BC0-B54A-6BAC393EFB4D}" srcOrd="3" destOrd="0" presId="urn:microsoft.com/office/officeart/2018/5/layout/IconCircleLabelList"/>
    <dgm:cxn modelId="{06A2B0E8-9728-4805-832E-E31EB983AE63}" type="presParOf" srcId="{D35BCFE8-817F-4D13-B4B7-4CF11BEFAD09}" destId="{7AB52217-C41E-4115-9C8A-A7305614E807}" srcOrd="5" destOrd="0" presId="urn:microsoft.com/office/officeart/2018/5/layout/IconCircleLabelList"/>
    <dgm:cxn modelId="{FAAE4800-84B0-43BD-84BD-4F94C401492E}" type="presParOf" srcId="{D35BCFE8-817F-4D13-B4B7-4CF11BEFAD09}" destId="{D62B4942-558A-43E2-91E9-2D5749B8F213}" srcOrd="6" destOrd="0" presId="urn:microsoft.com/office/officeart/2018/5/layout/IconCircleLabelList"/>
    <dgm:cxn modelId="{A738F19C-E684-4112-8D72-F1B5F9A89F6A}" type="presParOf" srcId="{D62B4942-558A-43E2-91E9-2D5749B8F213}" destId="{D8D4F07F-E9D5-47FC-998D-040539D18039}" srcOrd="0" destOrd="0" presId="urn:microsoft.com/office/officeart/2018/5/layout/IconCircleLabelList"/>
    <dgm:cxn modelId="{77300621-CE67-475E-9B4E-9A54E132F130}" type="presParOf" srcId="{D62B4942-558A-43E2-91E9-2D5749B8F213}" destId="{A81DDD0C-179B-4295-8E22-EEFDE595F917}" srcOrd="1" destOrd="0" presId="urn:microsoft.com/office/officeart/2018/5/layout/IconCircleLabelList"/>
    <dgm:cxn modelId="{7BC60777-874C-4A31-9ECD-34C99E9D4B3B}" type="presParOf" srcId="{D62B4942-558A-43E2-91E9-2D5749B8F213}" destId="{3209EEF9-A522-4A71-AC9D-5B7CB58EB289}" srcOrd="2" destOrd="0" presId="urn:microsoft.com/office/officeart/2018/5/layout/IconCircleLabelList"/>
    <dgm:cxn modelId="{EADBEAE9-7F7D-4C6D-95DA-06B40F45E997}" type="presParOf" srcId="{D62B4942-558A-43E2-91E9-2D5749B8F213}" destId="{167CAEF3-BE2F-43ED-B5F4-09829CCB02D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9427F-8D52-4E8E-8BA1-B6389379DA96}">
      <dsp:nvSpPr>
        <dsp:cNvPr id="0" name=""/>
        <dsp:cNvSpPr/>
      </dsp:nvSpPr>
      <dsp:spPr>
        <a:xfrm>
          <a:off x="0" y="1878"/>
          <a:ext cx="8229600" cy="952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2E501-0B46-4E58-BD01-F0623F34CAAA}">
      <dsp:nvSpPr>
        <dsp:cNvPr id="0" name=""/>
        <dsp:cNvSpPr/>
      </dsp:nvSpPr>
      <dsp:spPr>
        <a:xfrm>
          <a:off x="287993" y="216088"/>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C70F24-3FC1-45F3-9BAD-7308C8BCD728}">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t>Total Funds Available: $75 million</a:t>
          </a:r>
        </a:p>
      </dsp:txBody>
      <dsp:txXfrm>
        <a:off x="1099610" y="1878"/>
        <a:ext cx="7129989" cy="952043"/>
      </dsp:txXfrm>
    </dsp:sp>
    <dsp:sp modelId="{B4760F35-F5B5-4253-98B4-0AE195B29F4A}">
      <dsp:nvSpPr>
        <dsp:cNvPr id="0" name=""/>
        <dsp:cNvSpPr/>
      </dsp:nvSpPr>
      <dsp:spPr>
        <a:xfrm>
          <a:off x="0" y="1191932"/>
          <a:ext cx="8229600" cy="952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F8D27-9644-4864-AC8B-87D9613654A3}">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56FF4-C9C1-4988-A12F-899A13519B1C}">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t>Single Purpose Grants: $70 million</a:t>
          </a:r>
        </a:p>
      </dsp:txBody>
      <dsp:txXfrm>
        <a:off x="1099610" y="1191932"/>
        <a:ext cx="7129989" cy="952043"/>
      </dsp:txXfrm>
    </dsp:sp>
    <dsp:sp modelId="{7EFCB06B-C67A-491E-9408-7F66EEB253D1}">
      <dsp:nvSpPr>
        <dsp:cNvPr id="0" name=""/>
        <dsp:cNvSpPr/>
      </dsp:nvSpPr>
      <dsp:spPr>
        <a:xfrm>
          <a:off x="0" y="2381986"/>
          <a:ext cx="8229600" cy="952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50FBB3-EBC3-43CE-A70E-1C6BAE74F0D7}">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65E2B-6A4F-499F-AEF6-F2BD06664F15}">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t>Imminent Threat Grants: $5 million</a:t>
          </a:r>
        </a:p>
      </dsp:txBody>
      <dsp:txXfrm>
        <a:off x="1099610" y="2381986"/>
        <a:ext cx="7129989" cy="952043"/>
      </dsp:txXfrm>
    </dsp:sp>
    <dsp:sp modelId="{36CF7194-5A0D-438C-A8AC-308E1D7EABB7}">
      <dsp:nvSpPr>
        <dsp:cNvPr id="0" name=""/>
        <dsp:cNvSpPr/>
      </dsp:nvSpPr>
      <dsp:spPr>
        <a:xfrm>
          <a:off x="0" y="3572041"/>
          <a:ext cx="8229600" cy="952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B1B44E-CDBF-4700-8BAD-4CA321AD8788}">
      <dsp:nvSpPr>
        <dsp:cNvPr id="0" name=""/>
        <dsp:cNvSpPr/>
      </dsp:nvSpPr>
      <dsp:spPr>
        <a:xfrm>
          <a:off x="287993" y="3786250"/>
          <a:ext cx="523623" cy="523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6C6E9-0094-4DAF-B205-152CA8175BEC}">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100000"/>
            </a:lnSpc>
            <a:spcBef>
              <a:spcPct val="0"/>
            </a:spcBef>
            <a:spcAft>
              <a:spcPct val="35000"/>
            </a:spcAft>
            <a:buNone/>
          </a:pPr>
          <a:r>
            <a:rPr lang="en-US" sz="2200" kern="1200"/>
            <a:t>Assistance Listing: 14.862</a:t>
          </a:r>
        </a:p>
      </dsp:txBody>
      <dsp:txXfrm>
        <a:off x="1099610" y="3572041"/>
        <a:ext cx="7129989" cy="952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B02C0-C206-4042-B29E-E412701FA51B}">
      <dsp:nvSpPr>
        <dsp:cNvPr id="0" name=""/>
        <dsp:cNvSpPr/>
      </dsp:nvSpPr>
      <dsp:spPr>
        <a:xfrm>
          <a:off x="0" y="28416"/>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Funding Available: $75 million</a:t>
          </a:r>
        </a:p>
      </dsp:txBody>
      <dsp:txXfrm>
        <a:off x="39809" y="68225"/>
        <a:ext cx="8149982" cy="735872"/>
      </dsp:txXfrm>
    </dsp:sp>
    <dsp:sp modelId="{C638D35E-863F-B648-A9FF-DD13C4908AFC}">
      <dsp:nvSpPr>
        <dsp:cNvPr id="0" name=""/>
        <dsp:cNvSpPr/>
      </dsp:nvSpPr>
      <dsp:spPr>
        <a:xfrm>
          <a:off x="0" y="941826"/>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Minimum Award: $500,000</a:t>
          </a:r>
        </a:p>
      </dsp:txBody>
      <dsp:txXfrm>
        <a:off x="39809" y="981635"/>
        <a:ext cx="8149982" cy="735872"/>
      </dsp:txXfrm>
    </dsp:sp>
    <dsp:sp modelId="{E227B084-4255-C645-A14F-DD48B04FC4CF}">
      <dsp:nvSpPr>
        <dsp:cNvPr id="0" name=""/>
        <dsp:cNvSpPr/>
      </dsp:nvSpPr>
      <dsp:spPr>
        <a:xfrm>
          <a:off x="0" y="1855236"/>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Maximum Award: $5 million</a:t>
          </a:r>
        </a:p>
      </dsp:txBody>
      <dsp:txXfrm>
        <a:off x="39809" y="1895045"/>
        <a:ext cx="8149982" cy="735872"/>
      </dsp:txXfrm>
    </dsp:sp>
    <dsp:sp modelId="{D5FECF77-48F4-5C42-B695-9A348512549A}">
      <dsp:nvSpPr>
        <dsp:cNvPr id="0" name=""/>
        <dsp:cNvSpPr/>
      </dsp:nvSpPr>
      <dsp:spPr>
        <a:xfrm>
          <a:off x="0" y="2768646"/>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Grant Ceilings: Dependent on region</a:t>
          </a:r>
        </a:p>
      </dsp:txBody>
      <dsp:txXfrm>
        <a:off x="39809" y="2808455"/>
        <a:ext cx="8149982" cy="735872"/>
      </dsp:txXfrm>
    </dsp:sp>
    <dsp:sp modelId="{26ADB469-E11F-ED48-983E-6BB3EFE9FE49}">
      <dsp:nvSpPr>
        <dsp:cNvPr id="0" name=""/>
        <dsp:cNvSpPr/>
      </dsp:nvSpPr>
      <dsp:spPr>
        <a:xfrm>
          <a:off x="0" y="3682056"/>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Period of Performance: Up to 5 years</a:t>
          </a:r>
        </a:p>
      </dsp:txBody>
      <dsp:txXfrm>
        <a:off x="39809" y="3721865"/>
        <a:ext cx="8149982" cy="735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E906D-9C9B-4B43-BD4B-D04FE401A829}">
      <dsp:nvSpPr>
        <dsp:cNvPr id="0" name=""/>
        <dsp:cNvSpPr/>
      </dsp:nvSpPr>
      <dsp:spPr>
        <a:xfrm>
          <a:off x="376435" y="764702"/>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30EFDB-588C-44CD-B8F9-DEAF138E653E}">
      <dsp:nvSpPr>
        <dsp:cNvPr id="0" name=""/>
        <dsp:cNvSpPr/>
      </dsp:nvSpPr>
      <dsp:spPr>
        <a:xfrm>
          <a:off x="610435" y="9987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35E556-1905-47B1-9CC3-78C9790BFA55}">
      <dsp:nvSpPr>
        <dsp:cNvPr id="0" name=""/>
        <dsp:cNvSpPr/>
      </dsp:nvSpPr>
      <dsp:spPr>
        <a:xfrm>
          <a:off x="25435"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Obtaining Application: Download from Grants.gov</a:t>
          </a:r>
        </a:p>
      </dsp:txBody>
      <dsp:txXfrm>
        <a:off x="25435" y="2204702"/>
        <a:ext cx="1800000" cy="720000"/>
      </dsp:txXfrm>
    </dsp:sp>
    <dsp:sp modelId="{17A713E3-41DE-44FB-807B-FF3618F732B5}">
      <dsp:nvSpPr>
        <dsp:cNvPr id="0" name=""/>
        <dsp:cNvSpPr/>
      </dsp:nvSpPr>
      <dsp:spPr>
        <a:xfrm>
          <a:off x="2491435" y="764702"/>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27C5-F042-47E7-AAFA-A73BE424DC61}">
      <dsp:nvSpPr>
        <dsp:cNvPr id="0" name=""/>
        <dsp:cNvSpPr/>
      </dsp:nvSpPr>
      <dsp:spPr>
        <a:xfrm>
          <a:off x="2725435" y="9987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6C0B03-7460-4BD6-8BE5-7D001014AA32}">
      <dsp:nvSpPr>
        <dsp:cNvPr id="0" name=""/>
        <dsp:cNvSpPr/>
      </dsp:nvSpPr>
      <dsp:spPr>
        <a:xfrm>
          <a:off x="2140435"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Assistance Listing Number: 14.862</a:t>
          </a:r>
        </a:p>
      </dsp:txBody>
      <dsp:txXfrm>
        <a:off x="2140435" y="2204702"/>
        <a:ext cx="1800000" cy="720000"/>
      </dsp:txXfrm>
    </dsp:sp>
    <dsp:sp modelId="{863BB9E3-2F6A-4950-8F27-66DB840820A9}">
      <dsp:nvSpPr>
        <dsp:cNvPr id="0" name=""/>
        <dsp:cNvSpPr/>
      </dsp:nvSpPr>
      <dsp:spPr>
        <a:xfrm>
          <a:off x="4606435" y="764702"/>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E0E77-D9E7-4741-8750-A332D0702311}">
      <dsp:nvSpPr>
        <dsp:cNvPr id="0" name=""/>
        <dsp:cNvSpPr/>
      </dsp:nvSpPr>
      <dsp:spPr>
        <a:xfrm>
          <a:off x="4840435" y="9987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C2C4BF-EC57-443B-B76A-B2A369A75E35}">
      <dsp:nvSpPr>
        <dsp:cNvPr id="0" name=""/>
        <dsp:cNvSpPr/>
      </dsp:nvSpPr>
      <dsp:spPr>
        <a:xfrm>
          <a:off x="4255435"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Funding Opportunity Number: FR-6800-N-23</a:t>
          </a:r>
        </a:p>
      </dsp:txBody>
      <dsp:txXfrm>
        <a:off x="4255435" y="2204702"/>
        <a:ext cx="1800000" cy="720000"/>
      </dsp:txXfrm>
    </dsp:sp>
    <dsp:sp modelId="{7A30C2BC-8AFD-42C2-A776-7BEC17E337CC}">
      <dsp:nvSpPr>
        <dsp:cNvPr id="0" name=""/>
        <dsp:cNvSpPr/>
      </dsp:nvSpPr>
      <dsp:spPr>
        <a:xfrm>
          <a:off x="6721435" y="764702"/>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A74983-105E-42BD-BF87-1F85E256D0EF}">
      <dsp:nvSpPr>
        <dsp:cNvPr id="0" name=""/>
        <dsp:cNvSpPr/>
      </dsp:nvSpPr>
      <dsp:spPr>
        <a:xfrm>
          <a:off x="6955435" y="9987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651C3E-4219-427E-9B98-49B9B7420760}">
      <dsp:nvSpPr>
        <dsp:cNvPr id="0" name=""/>
        <dsp:cNvSpPr/>
      </dsp:nvSpPr>
      <dsp:spPr>
        <a:xfrm>
          <a:off x="6370435"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Submission Deadline: July 15, 2024</a:t>
          </a:r>
        </a:p>
      </dsp:txBody>
      <dsp:txXfrm>
        <a:off x="6370435" y="2204702"/>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66E35-9EC0-374D-9D8C-F4347C439071}">
      <dsp:nvSpPr>
        <dsp:cNvPr id="0" name=""/>
        <dsp:cNvSpPr/>
      </dsp:nvSpPr>
      <dsp:spPr>
        <a:xfrm>
          <a:off x="2622678" y="1013"/>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Factor 1: Capacity of the Applicant</a:t>
          </a:r>
        </a:p>
      </dsp:txBody>
      <dsp:txXfrm>
        <a:off x="2651478" y="29813"/>
        <a:ext cx="2892913" cy="532380"/>
      </dsp:txXfrm>
    </dsp:sp>
    <dsp:sp modelId="{6F42FFB8-5978-5947-8E5D-70371B7394A2}">
      <dsp:nvSpPr>
        <dsp:cNvPr id="0" name=""/>
        <dsp:cNvSpPr/>
      </dsp:nvSpPr>
      <dsp:spPr>
        <a:xfrm>
          <a:off x="2622678" y="620492"/>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Factor 2: Need and Viability</a:t>
          </a:r>
        </a:p>
      </dsp:txBody>
      <dsp:txXfrm>
        <a:off x="2651478" y="649292"/>
        <a:ext cx="2892913" cy="532380"/>
      </dsp:txXfrm>
    </dsp:sp>
    <dsp:sp modelId="{C81E024B-0F85-4B4A-9F53-CC3E28599B1B}">
      <dsp:nvSpPr>
        <dsp:cNvPr id="0" name=""/>
        <dsp:cNvSpPr/>
      </dsp:nvSpPr>
      <dsp:spPr>
        <a:xfrm>
          <a:off x="2622678" y="1239972"/>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Factor 3: Soundness of Approach</a:t>
          </a:r>
        </a:p>
      </dsp:txBody>
      <dsp:txXfrm>
        <a:off x="2651478" y="1268772"/>
        <a:ext cx="2892913" cy="532380"/>
      </dsp:txXfrm>
    </dsp:sp>
    <dsp:sp modelId="{A9EBFBB9-7AEB-2D44-8BC8-C05E62371B9B}">
      <dsp:nvSpPr>
        <dsp:cNvPr id="0" name=""/>
        <dsp:cNvSpPr/>
      </dsp:nvSpPr>
      <dsp:spPr>
        <a:xfrm>
          <a:off x="2622678" y="1859452"/>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Factor 4: Leveraging Resources</a:t>
          </a:r>
        </a:p>
      </dsp:txBody>
      <dsp:txXfrm>
        <a:off x="2651478" y="1888252"/>
        <a:ext cx="2892913" cy="532380"/>
      </dsp:txXfrm>
    </dsp:sp>
    <dsp:sp modelId="{1CE1410B-E1A1-1949-8636-AA4981C84FB4}">
      <dsp:nvSpPr>
        <dsp:cNvPr id="0" name=""/>
        <dsp:cNvSpPr/>
      </dsp:nvSpPr>
      <dsp:spPr>
        <a:xfrm>
          <a:off x="2622678" y="2478931"/>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Factor 5: Coordination and Outputs/Outcomes</a:t>
          </a:r>
        </a:p>
      </dsp:txBody>
      <dsp:txXfrm>
        <a:off x="2651478" y="2507731"/>
        <a:ext cx="2892913" cy="532380"/>
      </dsp:txXfrm>
    </dsp:sp>
    <dsp:sp modelId="{EC6E1336-A69A-614F-B18F-8FDA4AA5FB86}">
      <dsp:nvSpPr>
        <dsp:cNvPr id="0" name=""/>
        <dsp:cNvSpPr/>
      </dsp:nvSpPr>
      <dsp:spPr>
        <a:xfrm>
          <a:off x="2622678" y="3098411"/>
          <a:ext cx="2950513" cy="589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Minimum Points: 70 overall and 15 for Rating Factor 1</a:t>
          </a:r>
        </a:p>
      </dsp:txBody>
      <dsp:txXfrm>
        <a:off x="2651478" y="3127211"/>
        <a:ext cx="2892913" cy="532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67E2D-260A-42E5-BB03-9867216A76D9}">
      <dsp:nvSpPr>
        <dsp:cNvPr id="0" name=""/>
        <dsp:cNvSpPr/>
      </dsp:nvSpPr>
      <dsp:spPr>
        <a:xfrm>
          <a:off x="6486" y="795568"/>
          <a:ext cx="854929" cy="854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7FEFE2-408E-4045-A77E-C40A0288D0E3}">
      <dsp:nvSpPr>
        <dsp:cNvPr id="0" name=""/>
        <dsp:cNvSpPr/>
      </dsp:nvSpPr>
      <dsp:spPr>
        <a:xfrm>
          <a:off x="6486" y="1762369"/>
          <a:ext cx="2442656" cy="5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Award Notices: Notification to Authorized Organizational Representative (AOR)</a:t>
          </a:r>
        </a:p>
      </dsp:txBody>
      <dsp:txXfrm>
        <a:off x="6486" y="1762369"/>
        <a:ext cx="2442656" cy="595397"/>
      </dsp:txXfrm>
    </dsp:sp>
    <dsp:sp modelId="{258D61D4-625D-42A7-A06D-ABDA517F7B16}">
      <dsp:nvSpPr>
        <dsp:cNvPr id="0" name=""/>
        <dsp:cNvSpPr/>
      </dsp:nvSpPr>
      <dsp:spPr>
        <a:xfrm>
          <a:off x="6486" y="2409800"/>
          <a:ext cx="2442656" cy="987436"/>
        </a:xfrm>
        <a:prstGeom prst="rect">
          <a:avLst/>
        </a:prstGeom>
        <a:noFill/>
        <a:ln>
          <a:noFill/>
        </a:ln>
        <a:effectLst/>
      </dsp:spPr>
      <dsp:style>
        <a:lnRef idx="0">
          <a:scrgbClr r="0" g="0" b="0"/>
        </a:lnRef>
        <a:fillRef idx="0">
          <a:scrgbClr r="0" g="0" b="0"/>
        </a:fillRef>
        <a:effectRef idx="0">
          <a:scrgbClr r="0" g="0" b="0"/>
        </a:effectRef>
        <a:fontRef idx="minor"/>
      </dsp:style>
    </dsp:sp>
    <dsp:sp modelId="{9E9BCBBF-930E-4120-81B4-CA6025CAAECC}">
      <dsp:nvSpPr>
        <dsp:cNvPr id="0" name=""/>
        <dsp:cNvSpPr/>
      </dsp:nvSpPr>
      <dsp:spPr>
        <a:xfrm>
          <a:off x="2876607" y="795568"/>
          <a:ext cx="854929" cy="854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9B30C8-3E00-4B7A-A044-8CE41F37BE63}">
      <dsp:nvSpPr>
        <dsp:cNvPr id="0" name=""/>
        <dsp:cNvSpPr/>
      </dsp:nvSpPr>
      <dsp:spPr>
        <a:xfrm>
          <a:off x="2876607" y="1762369"/>
          <a:ext cx="2442656" cy="5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Adjustments to Funding: Possible based on various factors</a:t>
          </a:r>
        </a:p>
      </dsp:txBody>
      <dsp:txXfrm>
        <a:off x="2876607" y="1762369"/>
        <a:ext cx="2442656" cy="595397"/>
      </dsp:txXfrm>
    </dsp:sp>
    <dsp:sp modelId="{60A5ACB1-5848-41DF-A392-2FB196FF6F36}">
      <dsp:nvSpPr>
        <dsp:cNvPr id="0" name=""/>
        <dsp:cNvSpPr/>
      </dsp:nvSpPr>
      <dsp:spPr>
        <a:xfrm>
          <a:off x="2876607" y="2409800"/>
          <a:ext cx="2442656" cy="987436"/>
        </a:xfrm>
        <a:prstGeom prst="rect">
          <a:avLst/>
        </a:prstGeom>
        <a:noFill/>
        <a:ln>
          <a:noFill/>
        </a:ln>
        <a:effectLst/>
      </dsp:spPr>
      <dsp:style>
        <a:lnRef idx="0">
          <a:scrgbClr r="0" g="0" b="0"/>
        </a:lnRef>
        <a:fillRef idx="0">
          <a:scrgbClr r="0" g="0" b="0"/>
        </a:fillRef>
        <a:effectRef idx="0">
          <a:scrgbClr r="0" g="0" b="0"/>
        </a:effectRef>
        <a:fontRef idx="minor"/>
      </dsp:style>
    </dsp:sp>
    <dsp:sp modelId="{5A04DE5B-3F38-413C-B640-D2FEB474A43C}">
      <dsp:nvSpPr>
        <dsp:cNvPr id="0" name=""/>
        <dsp:cNvSpPr/>
      </dsp:nvSpPr>
      <dsp:spPr>
        <a:xfrm>
          <a:off x="5746728" y="795568"/>
          <a:ext cx="854929" cy="854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988439-1E7D-4421-9FD4-ED5374F4A6BE}">
      <dsp:nvSpPr>
        <dsp:cNvPr id="0" name=""/>
        <dsp:cNvSpPr/>
      </dsp:nvSpPr>
      <dsp:spPr>
        <a:xfrm>
          <a:off x="5746728" y="1762369"/>
          <a:ext cx="2442656" cy="59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Reporting Requirements:</a:t>
          </a:r>
        </a:p>
      </dsp:txBody>
      <dsp:txXfrm>
        <a:off x="5746728" y="1762369"/>
        <a:ext cx="2442656" cy="595397"/>
      </dsp:txXfrm>
    </dsp:sp>
    <dsp:sp modelId="{C947BD34-A70F-4256-A62D-1990651A17F0}">
      <dsp:nvSpPr>
        <dsp:cNvPr id="0" name=""/>
        <dsp:cNvSpPr/>
      </dsp:nvSpPr>
      <dsp:spPr>
        <a:xfrm>
          <a:off x="5746728" y="2409800"/>
          <a:ext cx="2442656" cy="987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Annual Financial Reports</a:t>
          </a:r>
        </a:p>
        <a:p>
          <a:pPr marL="0" lvl="0" indent="0" algn="l" defTabSz="488950">
            <a:lnSpc>
              <a:spcPct val="90000"/>
            </a:lnSpc>
            <a:spcBef>
              <a:spcPct val="0"/>
            </a:spcBef>
            <a:spcAft>
              <a:spcPct val="35000"/>
            </a:spcAft>
            <a:buNone/>
          </a:pPr>
          <a:r>
            <a:rPr lang="en-US" sz="1100" kern="1200"/>
            <a:t>Annual Status and Evaluation Report (ASER)</a:t>
          </a:r>
        </a:p>
        <a:p>
          <a:pPr marL="0" lvl="0" indent="0" algn="l" defTabSz="488950">
            <a:lnSpc>
              <a:spcPct val="90000"/>
            </a:lnSpc>
            <a:spcBef>
              <a:spcPct val="0"/>
            </a:spcBef>
            <a:spcAft>
              <a:spcPct val="35000"/>
            </a:spcAft>
            <a:buNone/>
          </a:pPr>
          <a:r>
            <a:rPr lang="en-US" sz="1100" kern="1200"/>
            <a:t>Minority Business Enterprise Report</a:t>
          </a:r>
        </a:p>
        <a:p>
          <a:pPr marL="0" lvl="0" indent="0" algn="l" defTabSz="488950">
            <a:lnSpc>
              <a:spcPct val="90000"/>
            </a:lnSpc>
            <a:spcBef>
              <a:spcPct val="0"/>
            </a:spcBef>
            <a:spcAft>
              <a:spcPct val="35000"/>
            </a:spcAft>
            <a:buNone/>
          </a:pPr>
          <a:r>
            <a:rPr lang="en-US" sz="1100" kern="1200"/>
            <a:t>Close Out Report</a:t>
          </a:r>
        </a:p>
      </dsp:txBody>
      <dsp:txXfrm>
        <a:off x="5746728" y="2409800"/>
        <a:ext cx="2442656" cy="9874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32E90-CB2C-43E2-91AC-9948F4D33AF7}">
      <dsp:nvSpPr>
        <dsp:cNvPr id="0" name=""/>
        <dsp:cNvSpPr/>
      </dsp:nvSpPr>
      <dsp:spPr>
        <a:xfrm>
          <a:off x="18535" y="1304640"/>
          <a:ext cx="1080124" cy="10801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FC4624-19BC-40B0-8FD4-2B49AD1F0B16}">
      <dsp:nvSpPr>
        <dsp:cNvPr id="0" name=""/>
        <dsp:cNvSpPr/>
      </dsp:nvSpPr>
      <dsp:spPr>
        <a:xfrm>
          <a:off x="245361" y="1531466"/>
          <a:ext cx="626472" cy="626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BF5256-907D-4C72-A4D1-638F125E9BF7}">
      <dsp:nvSpPr>
        <dsp:cNvPr id="0" name=""/>
        <dsp:cNvSpPr/>
      </dsp:nvSpPr>
      <dsp:spPr>
        <a:xfrm>
          <a:off x="1330115" y="1304640"/>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b="1" kern="1200" dirty="0"/>
            <a:t>$150 million </a:t>
          </a:r>
          <a:r>
            <a:rPr lang="en-US" sz="1900" kern="1200" dirty="0"/>
            <a:t>provided in the Consolidated Appropriations Act 2024</a:t>
          </a:r>
        </a:p>
      </dsp:txBody>
      <dsp:txXfrm>
        <a:off x="1330115" y="1304640"/>
        <a:ext cx="2546008" cy="1080124"/>
      </dsp:txXfrm>
    </dsp:sp>
    <dsp:sp modelId="{00D84DAE-565E-48B5-8897-AE913EF190E2}">
      <dsp:nvSpPr>
        <dsp:cNvPr id="0" name=""/>
        <dsp:cNvSpPr/>
      </dsp:nvSpPr>
      <dsp:spPr>
        <a:xfrm>
          <a:off x="4319746" y="1304640"/>
          <a:ext cx="1080124" cy="10801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CB911-A9C2-45C7-BC7E-3BF4EC703AE6}">
      <dsp:nvSpPr>
        <dsp:cNvPr id="0" name=""/>
        <dsp:cNvSpPr/>
      </dsp:nvSpPr>
      <dsp:spPr>
        <a:xfrm>
          <a:off x="4546573" y="1531466"/>
          <a:ext cx="626472" cy="626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27EE90-7412-4663-A052-796BB10501F8}">
      <dsp:nvSpPr>
        <dsp:cNvPr id="0" name=""/>
        <dsp:cNvSpPr/>
      </dsp:nvSpPr>
      <dsp:spPr>
        <a:xfrm>
          <a:off x="5631327" y="1304640"/>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a:t>NOFO FR-6800-N-48 announces the availability of IHBG Competitive Grants</a:t>
          </a:r>
        </a:p>
      </dsp:txBody>
      <dsp:txXfrm>
        <a:off x="5631327" y="1304640"/>
        <a:ext cx="2546008" cy="10801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10422-A2E3-5D43-9640-4316F3617DD1}">
      <dsp:nvSpPr>
        <dsp:cNvPr id="0" name=""/>
        <dsp:cNvSpPr/>
      </dsp:nvSpPr>
      <dsp:spPr>
        <a:xfrm>
          <a:off x="0" y="59004"/>
          <a:ext cx="8195871" cy="7435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Funding Available: $150 million</a:t>
          </a:r>
        </a:p>
      </dsp:txBody>
      <dsp:txXfrm>
        <a:off x="36296" y="95300"/>
        <a:ext cx="8123279" cy="670943"/>
      </dsp:txXfrm>
    </dsp:sp>
    <dsp:sp modelId="{12C2B99E-8D2E-184B-A4E3-76B40E4D0348}">
      <dsp:nvSpPr>
        <dsp:cNvPr id="0" name=""/>
        <dsp:cNvSpPr/>
      </dsp:nvSpPr>
      <dsp:spPr>
        <a:xfrm>
          <a:off x="0" y="891820"/>
          <a:ext cx="8195871" cy="743535"/>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Minimum Award: $500,000</a:t>
          </a:r>
        </a:p>
      </dsp:txBody>
      <dsp:txXfrm>
        <a:off x="36296" y="928116"/>
        <a:ext cx="8123279" cy="670943"/>
      </dsp:txXfrm>
    </dsp:sp>
    <dsp:sp modelId="{BCAF4160-C110-584F-BCD0-61E14F2C1380}">
      <dsp:nvSpPr>
        <dsp:cNvPr id="0" name=""/>
        <dsp:cNvSpPr/>
      </dsp:nvSpPr>
      <dsp:spPr>
        <a:xfrm>
          <a:off x="0" y="1724634"/>
          <a:ext cx="8195871" cy="743535"/>
        </a:xfrm>
        <a:prstGeom prst="roundRect">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Maximum Award: $7.5 million</a:t>
          </a:r>
        </a:p>
      </dsp:txBody>
      <dsp:txXfrm>
        <a:off x="36296" y="1760930"/>
        <a:ext cx="8123279" cy="670943"/>
      </dsp:txXfrm>
    </dsp:sp>
    <dsp:sp modelId="{F4225BF3-E232-834D-8D34-A3D0DD5AE569}">
      <dsp:nvSpPr>
        <dsp:cNvPr id="0" name=""/>
        <dsp:cNvSpPr/>
      </dsp:nvSpPr>
      <dsp:spPr>
        <a:xfrm>
          <a:off x="0" y="2557449"/>
          <a:ext cx="8195871" cy="743535"/>
        </a:xfrm>
        <a:prstGeom prst="roundRect">
          <a:avLst/>
        </a:prstGeom>
        <a:solidFill>
          <a:schemeClr val="accent2">
            <a:hueOff val="3511140"/>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Grant Ceilings: Dependent on region</a:t>
          </a:r>
        </a:p>
      </dsp:txBody>
      <dsp:txXfrm>
        <a:off x="36296" y="2593745"/>
        <a:ext cx="8123279" cy="670943"/>
      </dsp:txXfrm>
    </dsp:sp>
    <dsp:sp modelId="{95C7D022-63EA-2B4D-8B89-48DA58481BAD}">
      <dsp:nvSpPr>
        <dsp:cNvPr id="0" name=""/>
        <dsp:cNvSpPr/>
      </dsp:nvSpPr>
      <dsp:spPr>
        <a:xfrm>
          <a:off x="0" y="3390265"/>
          <a:ext cx="8195871" cy="743535"/>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Period of Performance: Up to 5 years</a:t>
          </a:r>
        </a:p>
      </dsp:txBody>
      <dsp:txXfrm>
        <a:off x="36296" y="3426561"/>
        <a:ext cx="8123279" cy="6709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0A12-D461-4527-B295-7328DF4998D1}">
      <dsp:nvSpPr>
        <dsp:cNvPr id="0" name=""/>
        <dsp:cNvSpPr/>
      </dsp:nvSpPr>
      <dsp:spPr>
        <a:xfrm>
          <a:off x="376435" y="101640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99E7F-D50D-4416-904E-9130CF08337C}">
      <dsp:nvSpPr>
        <dsp:cNvPr id="0" name=""/>
        <dsp:cNvSpPr/>
      </dsp:nvSpPr>
      <dsp:spPr>
        <a:xfrm>
          <a:off x="610435"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2D8C6A-B9C9-40A0-B171-D2E53C2EE0BA}">
      <dsp:nvSpPr>
        <dsp:cNvPr id="0" name=""/>
        <dsp:cNvSpPr/>
      </dsp:nvSpPr>
      <dsp:spPr>
        <a:xfrm>
          <a:off x="25435"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Obtaining Application: Download from </a:t>
          </a:r>
          <a:r>
            <a:rPr lang="en-US" sz="1300" kern="1200" dirty="0" err="1"/>
            <a:t>Grants.gov</a:t>
          </a:r>
          <a:endParaRPr lang="en-US" sz="1300" kern="1200" dirty="0"/>
        </a:p>
      </dsp:txBody>
      <dsp:txXfrm>
        <a:off x="25435" y="2456402"/>
        <a:ext cx="1800000" cy="720000"/>
      </dsp:txXfrm>
    </dsp:sp>
    <dsp:sp modelId="{ACE56423-4073-4574-A770-C2A01091B6C2}">
      <dsp:nvSpPr>
        <dsp:cNvPr id="0" name=""/>
        <dsp:cNvSpPr/>
      </dsp:nvSpPr>
      <dsp:spPr>
        <a:xfrm>
          <a:off x="2491435" y="101640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171CEF-8BA7-40CE-9145-1E10AB8628F1}">
      <dsp:nvSpPr>
        <dsp:cNvPr id="0" name=""/>
        <dsp:cNvSpPr/>
      </dsp:nvSpPr>
      <dsp:spPr>
        <a:xfrm>
          <a:off x="2725435"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179C81-D80A-4D22-97A4-E78E7A284D8A}">
      <dsp:nvSpPr>
        <dsp:cNvPr id="0" name=""/>
        <dsp:cNvSpPr/>
      </dsp:nvSpPr>
      <dsp:spPr>
        <a:xfrm>
          <a:off x="2140435"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Assistance Listing Number: 14.867</a:t>
          </a:r>
        </a:p>
      </dsp:txBody>
      <dsp:txXfrm>
        <a:off x="2140435" y="2456402"/>
        <a:ext cx="1800000" cy="720000"/>
      </dsp:txXfrm>
    </dsp:sp>
    <dsp:sp modelId="{ACC2CAB7-3DAB-4FBB-BB8F-66E1D3C51BB4}">
      <dsp:nvSpPr>
        <dsp:cNvPr id="0" name=""/>
        <dsp:cNvSpPr/>
      </dsp:nvSpPr>
      <dsp:spPr>
        <a:xfrm>
          <a:off x="4606435" y="10164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3F7BC-D3B8-4FE6-8C7E-783B500F9AC5}">
      <dsp:nvSpPr>
        <dsp:cNvPr id="0" name=""/>
        <dsp:cNvSpPr/>
      </dsp:nvSpPr>
      <dsp:spPr>
        <a:xfrm>
          <a:off x="4840435"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969BEA-488D-4BC0-B54A-6BAC393EFB4D}">
      <dsp:nvSpPr>
        <dsp:cNvPr id="0" name=""/>
        <dsp:cNvSpPr/>
      </dsp:nvSpPr>
      <dsp:spPr>
        <a:xfrm>
          <a:off x="4255435"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Funding Opportunity Number: FR-6800-N-48 </a:t>
          </a:r>
        </a:p>
      </dsp:txBody>
      <dsp:txXfrm>
        <a:off x="4255435" y="2456402"/>
        <a:ext cx="1800000" cy="720000"/>
      </dsp:txXfrm>
    </dsp:sp>
    <dsp:sp modelId="{D8D4F07F-E9D5-47FC-998D-040539D18039}">
      <dsp:nvSpPr>
        <dsp:cNvPr id="0" name=""/>
        <dsp:cNvSpPr/>
      </dsp:nvSpPr>
      <dsp:spPr>
        <a:xfrm>
          <a:off x="6721435" y="101640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DDD0C-179B-4295-8E22-EEFDE595F917}">
      <dsp:nvSpPr>
        <dsp:cNvPr id="0" name=""/>
        <dsp:cNvSpPr/>
      </dsp:nvSpPr>
      <dsp:spPr>
        <a:xfrm>
          <a:off x="6955435"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7CAEF3-BE2F-43ED-B5F4-09829CCB02D7}">
      <dsp:nvSpPr>
        <dsp:cNvPr id="0" name=""/>
        <dsp:cNvSpPr/>
      </dsp:nvSpPr>
      <dsp:spPr>
        <a:xfrm>
          <a:off x="6370435"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Submission Deadline: August 29, 2024</a:t>
          </a:r>
        </a:p>
      </dsp:txBody>
      <dsp:txXfrm>
        <a:off x="6370435" y="245640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61A53-3D4A-E44B-8784-52DBC9BF882E}" type="datetimeFigureOut">
              <a:rPr lang="en-US" smtClean="0"/>
              <a:t>6/22/24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6B29F-20E0-CA4B-A253-459F367DE906}" type="slidenum">
              <a:rPr lang="en-US" smtClean="0"/>
              <a:t>‹#›</a:t>
            </a:fld>
            <a:endParaRPr lang="en-US"/>
          </a:p>
        </p:txBody>
      </p:sp>
    </p:spTree>
    <p:extLst>
      <p:ext uri="{BB962C8B-B14F-4D97-AF65-F5344CB8AC3E}">
        <p14:creationId xmlns:p14="http://schemas.microsoft.com/office/powerpoint/2010/main" val="9355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a:t>
            </a:fld>
            <a:endParaRPr lang="en-US" dirty="0"/>
          </a:p>
        </p:txBody>
      </p:sp>
    </p:spTree>
    <p:extLst>
      <p:ext uri="{BB962C8B-B14F-4D97-AF65-F5344CB8AC3E}">
        <p14:creationId xmlns:p14="http://schemas.microsoft.com/office/powerpoint/2010/main" val="414657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B126782-59C5-4BAB-8999-8B05A853D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1D658C8-CCC6-4402-9DF7-47AD143ED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63492" name="Slide Number Placeholder 3">
            <a:extLst>
              <a:ext uri="{FF2B5EF4-FFF2-40B4-BE49-F238E27FC236}">
                <a16:creationId xmlns:a16="http://schemas.microsoft.com/office/drawing/2014/main" id="{1C8A452B-AD62-48FD-88A9-D86981008C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255" indent="-291636">
              <a:spcBef>
                <a:spcPct val="30000"/>
              </a:spcBef>
              <a:defRPr sz="1200">
                <a:solidFill>
                  <a:schemeClr val="tx1"/>
                </a:solidFill>
                <a:latin typeface="Arial" panose="020B0604020202020204" pitchFamily="34" charset="0"/>
                <a:ea typeface="MS PGothic" panose="020B0600070205080204" pitchFamily="34" charset="-128"/>
              </a:defRPr>
            </a:lvl2pPr>
            <a:lvl3pPr marL="1166546" indent="-233309">
              <a:spcBef>
                <a:spcPct val="30000"/>
              </a:spcBef>
              <a:defRPr sz="1200">
                <a:solidFill>
                  <a:schemeClr val="tx1"/>
                </a:solidFill>
                <a:latin typeface="Arial" panose="020B0604020202020204" pitchFamily="34" charset="0"/>
                <a:ea typeface="MS PGothic" panose="020B0600070205080204" pitchFamily="34" charset="-128"/>
              </a:defRPr>
            </a:lvl3pPr>
            <a:lvl4pPr marL="1633164" indent="-233309">
              <a:spcBef>
                <a:spcPct val="30000"/>
              </a:spcBef>
              <a:defRPr sz="1200">
                <a:solidFill>
                  <a:schemeClr val="tx1"/>
                </a:solidFill>
                <a:latin typeface="Arial" panose="020B0604020202020204" pitchFamily="34" charset="0"/>
                <a:ea typeface="MS PGothic" panose="020B0600070205080204" pitchFamily="34" charset="-128"/>
              </a:defRPr>
            </a:lvl4pPr>
            <a:lvl5pPr marL="2099782" indent="-233309">
              <a:spcBef>
                <a:spcPct val="30000"/>
              </a:spcBef>
              <a:defRPr sz="1200">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AD60156-8C94-49E7-99A3-6E0343F9899B}" type="slidenum">
              <a:rPr lang="en-US" altLang="en-US" smtClean="0"/>
              <a:pPr>
                <a:spcBef>
                  <a:spcPct val="0"/>
                </a:spcBef>
              </a:pPr>
              <a:t>51</a:t>
            </a:fld>
            <a:endParaRPr lang="en-US" altLang="en-US" dirty="0"/>
          </a:p>
        </p:txBody>
      </p:sp>
    </p:spTree>
    <p:extLst>
      <p:ext uri="{BB962C8B-B14F-4D97-AF65-F5344CB8AC3E}">
        <p14:creationId xmlns:p14="http://schemas.microsoft.com/office/powerpoint/2010/main" val="279574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3</a:t>
            </a:fld>
            <a:endParaRPr lang="en-US" dirty="0"/>
          </a:p>
        </p:txBody>
      </p:sp>
    </p:spTree>
    <p:extLst>
      <p:ext uri="{BB962C8B-B14F-4D97-AF65-F5344CB8AC3E}">
        <p14:creationId xmlns:p14="http://schemas.microsoft.com/office/powerpoint/2010/main" val="332237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B126782-59C5-4BAB-8999-8B05A853D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1D658C8-CCC6-4402-9DF7-47AD143ED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63492" name="Slide Number Placeholder 3">
            <a:extLst>
              <a:ext uri="{FF2B5EF4-FFF2-40B4-BE49-F238E27FC236}">
                <a16:creationId xmlns:a16="http://schemas.microsoft.com/office/drawing/2014/main" id="{1C8A452B-AD62-48FD-88A9-D86981008C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255" indent="-291636">
              <a:spcBef>
                <a:spcPct val="30000"/>
              </a:spcBef>
              <a:defRPr sz="1200">
                <a:solidFill>
                  <a:schemeClr val="tx1"/>
                </a:solidFill>
                <a:latin typeface="Arial" panose="020B0604020202020204" pitchFamily="34" charset="0"/>
                <a:ea typeface="MS PGothic" panose="020B0600070205080204" pitchFamily="34" charset="-128"/>
              </a:defRPr>
            </a:lvl2pPr>
            <a:lvl3pPr marL="1166546" indent="-233309">
              <a:spcBef>
                <a:spcPct val="30000"/>
              </a:spcBef>
              <a:defRPr sz="1200">
                <a:solidFill>
                  <a:schemeClr val="tx1"/>
                </a:solidFill>
                <a:latin typeface="Arial" panose="020B0604020202020204" pitchFamily="34" charset="0"/>
                <a:ea typeface="MS PGothic" panose="020B0600070205080204" pitchFamily="34" charset="-128"/>
              </a:defRPr>
            </a:lvl3pPr>
            <a:lvl4pPr marL="1633164" indent="-233309">
              <a:spcBef>
                <a:spcPct val="30000"/>
              </a:spcBef>
              <a:defRPr sz="1200">
                <a:solidFill>
                  <a:schemeClr val="tx1"/>
                </a:solidFill>
                <a:latin typeface="Arial" panose="020B0604020202020204" pitchFamily="34" charset="0"/>
                <a:ea typeface="MS PGothic" panose="020B0600070205080204" pitchFamily="34" charset="-128"/>
              </a:defRPr>
            </a:lvl4pPr>
            <a:lvl5pPr marL="2099782" indent="-233309">
              <a:spcBef>
                <a:spcPct val="30000"/>
              </a:spcBef>
              <a:defRPr sz="1200">
                <a:solidFill>
                  <a:schemeClr val="tx1"/>
                </a:solidFill>
                <a:latin typeface="Arial" panose="020B0604020202020204" pitchFamily="34" charset="0"/>
                <a:ea typeface="MS PGothic" panose="020B0600070205080204" pitchFamily="34" charset="-128"/>
              </a:defRPr>
            </a:lvl5pPr>
            <a:lvl6pPr marL="2566401"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019"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99637"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6256" indent="-233309" defTabSz="46661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AD60156-8C94-49E7-99A3-6E0343F9899B}" type="slidenum">
              <a:rPr lang="en-US" altLang="en-US" smtClean="0"/>
              <a:pPr>
                <a:spcBef>
                  <a:spcPct val="0"/>
                </a:spcBef>
              </a:pPr>
              <a:t>27</a:t>
            </a:fld>
            <a:endParaRPr lang="en-US" altLang="en-US" dirty="0"/>
          </a:p>
        </p:txBody>
      </p:sp>
    </p:spTree>
    <p:extLst>
      <p:ext uri="{BB962C8B-B14F-4D97-AF65-F5344CB8AC3E}">
        <p14:creationId xmlns:p14="http://schemas.microsoft.com/office/powerpoint/2010/main" val="210905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a:cs typeface="Arial"/>
              </a:rPr>
              <a:t> </a:t>
            </a:r>
            <a:endParaRPr lang="en-US" sz="1600">
              <a:solidFill>
                <a:srgbClr val="0070C0"/>
              </a:solidFill>
              <a:latin typeface="Arial"/>
              <a:cs typeface="Arial"/>
            </a:endParaRPr>
          </a:p>
        </p:txBody>
      </p:sp>
      <p:sp>
        <p:nvSpPr>
          <p:cNvPr id="4" name="Slide Number Placeholder 3"/>
          <p:cNvSpPr>
            <a:spLocks noGrp="1"/>
          </p:cNvSpPr>
          <p:nvPr>
            <p:ph type="sldNum" sz="quarter" idx="10"/>
          </p:nvPr>
        </p:nvSpPr>
        <p:spPr/>
        <p:txBody>
          <a:bodyPr/>
          <a:lstStyle/>
          <a:p>
            <a:fld id="{5D87D6AC-E57C-49A0-9D2C-AA37DE69C01B}" type="slidenum">
              <a:rPr lang="en-US" smtClean="0"/>
              <a:pPr/>
              <a:t>30</a:t>
            </a:fld>
            <a:endParaRPr lang="en-US"/>
          </a:p>
        </p:txBody>
      </p:sp>
    </p:spTree>
    <p:extLst>
      <p:ext uri="{BB962C8B-B14F-4D97-AF65-F5344CB8AC3E}">
        <p14:creationId xmlns:p14="http://schemas.microsoft.com/office/powerpoint/2010/main" val="152155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2022 Consolidated Appropriations Act, Congress provided a total of </a:t>
            </a:r>
            <a:r>
              <a:rPr lang="en-US">
                <a:solidFill>
                  <a:schemeClr val="accent1"/>
                </a:solidFill>
              </a:rPr>
              <a:t>$150,000,000 </a:t>
            </a:r>
            <a:r>
              <a:rPr lang="en-US"/>
              <a:t>for competitive grants to eligible IHBG recipients in addition to, formula-based funding. </a:t>
            </a:r>
          </a:p>
          <a:p>
            <a:pPr marL="0" indent="0">
              <a:buNone/>
            </a:pPr>
            <a:endParaRPr lang="en-US" sz="500"/>
          </a:p>
          <a:p>
            <a:r>
              <a:rPr lang="en-US" sz="1200">
                <a:latin typeface="Calibri"/>
                <a:cs typeface="Calibri"/>
              </a:rPr>
              <a:t>HUD awarded funds appropriated in FY2022, to </a:t>
            </a:r>
            <a:r>
              <a:rPr lang="en-US">
                <a:latin typeface="Calibri"/>
                <a:cs typeface="Calibri"/>
              </a:rPr>
              <a:t>applicants</a:t>
            </a:r>
            <a:r>
              <a:rPr lang="en-US" sz="1200">
                <a:latin typeface="Calibri"/>
                <a:cs typeface="Calibri"/>
              </a:rPr>
              <a:t> under the FY2021 IHBG Competitive NOFO due to </a:t>
            </a:r>
            <a:r>
              <a:rPr lang="en-US">
                <a:latin typeface="Calibri"/>
                <a:cs typeface="Calibri"/>
              </a:rPr>
              <a:t>HUD</a:t>
            </a:r>
            <a:r>
              <a:rPr lang="en-US" sz="1200">
                <a:latin typeface="Calibri"/>
                <a:cs typeface="Calibri"/>
              </a:rPr>
              <a:t> </a:t>
            </a:r>
            <a:r>
              <a:rPr lang="en-US">
                <a:latin typeface="Calibri"/>
                <a:cs typeface="Calibri"/>
              </a:rPr>
              <a:t>error</a:t>
            </a:r>
            <a:r>
              <a:rPr lang="en-US" sz="1200">
                <a:latin typeface="Calibri"/>
                <a:cs typeface="Calibri"/>
              </a:rPr>
              <a:t>. </a:t>
            </a:r>
            <a:r>
              <a:rPr lang="en-US"/>
              <a:t>This leaves funding of up to </a:t>
            </a:r>
            <a:r>
              <a:rPr lang="en-US">
                <a:solidFill>
                  <a:srgbClr val="FFC000"/>
                </a:solidFill>
              </a:rPr>
              <a:t>$129 million </a:t>
            </a:r>
            <a:r>
              <a:rPr lang="en-US"/>
              <a:t>available through this NOFO.</a:t>
            </a:r>
            <a:endParaRPr lang="en-US">
              <a:cs typeface="Calibri"/>
            </a:endParaRPr>
          </a:p>
          <a:p>
            <a:pPr marL="0" indent="0">
              <a:buNone/>
            </a:pPr>
            <a:endParaRPr lang="en-US">
              <a:cs typeface="Calibri"/>
            </a:endParaRPr>
          </a:p>
          <a:p>
            <a:r>
              <a:rPr lang="en-US"/>
              <a:t>This Notice of Funding Availability (NOFO) FR-6600-N-48 announces the availability of Indian Housing Block Grant (IHBG)--Competitive Grants</a:t>
            </a:r>
            <a:endParaRPr lang="en-US">
              <a:cs typeface="Calibri"/>
            </a:endParaRPr>
          </a:p>
          <a:p>
            <a:endParaRPr lang="en-US" sz="50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D87D6AC-E57C-49A0-9D2C-AA37DE69C01B}" type="slidenum">
              <a:rPr lang="en-US" smtClean="0"/>
              <a:pPr/>
              <a:t>31</a:t>
            </a:fld>
            <a:endParaRPr lang="en-US"/>
          </a:p>
        </p:txBody>
      </p:sp>
    </p:spTree>
    <p:extLst>
      <p:ext uri="{BB962C8B-B14F-4D97-AF65-F5344CB8AC3E}">
        <p14:creationId xmlns:p14="http://schemas.microsoft.com/office/powerpoint/2010/main" val="392044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solidFill>
                <a:srgbClr val="0070C0"/>
              </a:solidFill>
              <a:latin typeface="Arial"/>
              <a:cs typeface="Arial"/>
            </a:endParaRPr>
          </a:p>
        </p:txBody>
      </p:sp>
      <p:sp>
        <p:nvSpPr>
          <p:cNvPr id="4" name="Slide Number Placeholder 3"/>
          <p:cNvSpPr>
            <a:spLocks noGrp="1"/>
          </p:cNvSpPr>
          <p:nvPr>
            <p:ph type="sldNum" sz="quarter" idx="10"/>
          </p:nvPr>
        </p:nvSpPr>
        <p:spPr/>
        <p:txBody>
          <a:bodyPr/>
          <a:lstStyle/>
          <a:p>
            <a:fld id="{5D87D6AC-E57C-49A0-9D2C-AA37DE69C01B}" type="slidenum">
              <a:rPr lang="en-US" smtClean="0"/>
              <a:pPr/>
              <a:t>32</a:t>
            </a:fld>
            <a:endParaRPr lang="en-US"/>
          </a:p>
        </p:txBody>
      </p:sp>
    </p:spTree>
    <p:extLst>
      <p:ext uri="{BB962C8B-B14F-4D97-AF65-F5344CB8AC3E}">
        <p14:creationId xmlns:p14="http://schemas.microsoft.com/office/powerpoint/2010/main" val="145096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latin typeface="Arial"/>
                <a:cs typeface="Arial"/>
              </a:rPr>
              <a:t> </a:t>
            </a:r>
            <a:endParaRPr lang="en-US" sz="1600">
              <a:solidFill>
                <a:srgbClr val="0070C0"/>
              </a:solidFill>
              <a:latin typeface="Arial"/>
              <a:cs typeface="Arial"/>
            </a:endParaRPr>
          </a:p>
        </p:txBody>
      </p:sp>
      <p:sp>
        <p:nvSpPr>
          <p:cNvPr id="4" name="Slide Number Placeholder 3"/>
          <p:cNvSpPr>
            <a:spLocks noGrp="1"/>
          </p:cNvSpPr>
          <p:nvPr>
            <p:ph type="sldNum" sz="quarter" idx="10"/>
          </p:nvPr>
        </p:nvSpPr>
        <p:spPr/>
        <p:txBody>
          <a:bodyPr/>
          <a:lstStyle/>
          <a:p>
            <a:fld id="{5D87D6AC-E57C-49A0-9D2C-AA37DE69C01B}" type="slidenum">
              <a:rPr lang="en-US" smtClean="0"/>
              <a:pPr/>
              <a:t>33</a:t>
            </a:fld>
            <a:endParaRPr lang="en-US"/>
          </a:p>
        </p:txBody>
      </p:sp>
    </p:spTree>
    <p:extLst>
      <p:ext uri="{BB962C8B-B14F-4D97-AF65-F5344CB8AC3E}">
        <p14:creationId xmlns:p14="http://schemas.microsoft.com/office/powerpoint/2010/main" val="154212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have been several changes to the NOFO compared to last year's NOFO so let's take a few minutes to highlight some of the changes. We will discuss each one in more detail once we reach that topic in the NOFO.</a:t>
            </a:r>
          </a:p>
        </p:txBody>
      </p:sp>
      <p:sp>
        <p:nvSpPr>
          <p:cNvPr id="4" name="Slide Number Placeholder 3"/>
          <p:cNvSpPr>
            <a:spLocks noGrp="1"/>
          </p:cNvSpPr>
          <p:nvPr>
            <p:ph type="sldNum" sz="quarter" idx="5"/>
          </p:nvPr>
        </p:nvSpPr>
        <p:spPr/>
        <p:txBody>
          <a:bodyPr/>
          <a:lstStyle/>
          <a:p>
            <a:fld id="{5D87D6AC-E57C-49A0-9D2C-AA37DE69C01B}" type="slidenum">
              <a:rPr lang="en-US" smtClean="0"/>
              <a:pPr/>
              <a:t>34</a:t>
            </a:fld>
            <a:endParaRPr lang="en-US"/>
          </a:p>
        </p:txBody>
      </p:sp>
    </p:spTree>
    <p:extLst>
      <p:ext uri="{BB962C8B-B14F-4D97-AF65-F5344CB8AC3E}">
        <p14:creationId xmlns:p14="http://schemas.microsoft.com/office/powerpoint/2010/main" val="3043681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088" marR="0" lvl="0" indent="-231775" algn="just">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5D87D6AC-E57C-49A0-9D2C-AA37DE69C01B}" type="slidenum">
              <a:rPr lang="en-US" smtClean="0"/>
              <a:pPr/>
              <a:t>37</a:t>
            </a:fld>
            <a:endParaRPr lang="en-US"/>
          </a:p>
        </p:txBody>
      </p:sp>
    </p:spTree>
    <p:extLst>
      <p:ext uri="{BB962C8B-B14F-4D97-AF65-F5344CB8AC3E}">
        <p14:creationId xmlns:p14="http://schemas.microsoft.com/office/powerpoint/2010/main" val="123044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arget="../media/image33.jpeg" Type="http://schemas.openxmlformats.org/officeDocument/2006/relationships/image"/><Relationship Id="rId2" Target="../notesSlides/notesSlide3.xml" Type="http://schemas.openxmlformats.org/officeDocument/2006/relationships/notesSlide"/><Relationship Id="rId1" Target="../slideLayouts/slideLayout7.xml" Type="http://schemas.openxmlformats.org/officeDocument/2006/relationships/slideLayout"/></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arget="../media/image37.jpe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IHBGCompetitiveProgram@hud.gov"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arget="../media/image33.jpeg" Type="http://schemas.openxmlformats.org/officeDocument/2006/relationships/image"/><Relationship Id="rId2" Target="../notesSlides/notesSlide10.xml" Type="http://schemas.openxmlformats.org/officeDocument/2006/relationships/notesSlide"/><Relationship Id="rId1" Target="../slideLayouts/slideLayout7.xml" Type="http://schemas.openxmlformats.org/officeDocument/2006/relationships/slideLayout"/></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9144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0040" y="-1133192"/>
            <a:ext cx="68580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1072" y="0"/>
            <a:ext cx="4572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
            <a:ext cx="9137153"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84" y="4049"/>
            <a:ext cx="7662432"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E751A8-BDC9-8584-EA5E-AADADF180674}"/>
              </a:ext>
            </a:extLst>
          </p:cNvPr>
          <p:cNvSpPr>
            <a:spLocks noGrp="1"/>
          </p:cNvSpPr>
          <p:nvPr>
            <p:ph type="ctrTitle"/>
          </p:nvPr>
        </p:nvSpPr>
        <p:spPr>
          <a:xfrm>
            <a:off x="1520019" y="1030406"/>
            <a:ext cx="6110785" cy="3081242"/>
          </a:xfrm>
        </p:spPr>
        <p:txBody>
          <a:bodyPr anchor="ctr">
            <a:normAutofit/>
          </a:bodyPr>
          <a:lstStyle/>
          <a:p>
            <a:r>
              <a:rPr lang="en-US" sz="4200" i="1">
                <a:solidFill>
                  <a:srgbClr val="FFFFFF"/>
                </a:solidFill>
                <a:effectLst/>
                <a:latin typeface="Helvetica" pitchFamily="2" charset="0"/>
              </a:rPr>
              <a:t>Fiscal Year 2024: ICDBG &amp; IHBG Competitive Training</a:t>
            </a:r>
            <a:br>
              <a:rPr lang="en-US" sz="4200">
                <a:solidFill>
                  <a:srgbClr val="FFFFFF"/>
                </a:solidFill>
                <a:effectLst/>
                <a:latin typeface="Helvetica" pitchFamily="2" charset="0"/>
              </a:rPr>
            </a:br>
            <a:endParaRPr lang="en-US" sz="4200">
              <a:solidFill>
                <a:srgbClr val="FFFFFF"/>
              </a:solidFill>
            </a:endParaRPr>
          </a:p>
        </p:txBody>
      </p:sp>
      <p:sp>
        <p:nvSpPr>
          <p:cNvPr id="3" name="Subtitle 2">
            <a:extLst>
              <a:ext uri="{FF2B5EF4-FFF2-40B4-BE49-F238E27FC236}">
                <a16:creationId xmlns:a16="http://schemas.microsoft.com/office/drawing/2014/main" id="{CFAE9778-8F6A-FAB8-5AB6-28DEE3D4A481}"/>
              </a:ext>
            </a:extLst>
          </p:cNvPr>
          <p:cNvSpPr>
            <a:spLocks noGrp="1"/>
          </p:cNvSpPr>
          <p:nvPr>
            <p:ph type="subTitle" idx="1"/>
          </p:nvPr>
        </p:nvSpPr>
        <p:spPr>
          <a:xfrm>
            <a:off x="1169957" y="5171093"/>
            <a:ext cx="6808971" cy="860620"/>
          </a:xfrm>
        </p:spPr>
        <p:txBody>
          <a:bodyPr anchor="ctr">
            <a:normAutofit/>
          </a:bodyPr>
          <a:lstStyle/>
          <a:p>
            <a:r>
              <a:rPr lang="en-US" sz="3000">
                <a:solidFill>
                  <a:srgbClr val="FFFFFF"/>
                </a:solidFill>
              </a:rPr>
              <a:t>Aligning Housing with Community Needs</a:t>
            </a:r>
          </a:p>
        </p:txBody>
      </p:sp>
    </p:spTree>
    <p:extLst>
      <p:ext uri="{BB962C8B-B14F-4D97-AF65-F5344CB8AC3E}">
        <p14:creationId xmlns:p14="http://schemas.microsoft.com/office/powerpoint/2010/main" val="4179660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Award Information</a:t>
            </a:r>
          </a:p>
        </p:txBody>
      </p:sp>
      <p:graphicFrame>
        <p:nvGraphicFramePr>
          <p:cNvPr id="5" name="Content Placeholder 2">
            <a:extLst>
              <a:ext uri="{FF2B5EF4-FFF2-40B4-BE49-F238E27FC236}">
                <a16:creationId xmlns:a16="http://schemas.microsoft.com/office/drawing/2014/main" id="{01B36051-5F6C-3965-56E9-BDECB07CF9B0}"/>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ED9EFA-FB7B-B835-5B72-3B140148B142}"/>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a:solidFill>
                  <a:srgbClr val="FFFFFF"/>
                </a:solidFill>
                <a:latin typeface="+mj-lt"/>
                <a:ea typeface="+mj-ea"/>
                <a:cs typeface="+mj-cs"/>
              </a:rPr>
              <a:t>Grant Ceilings</a:t>
            </a:r>
          </a:p>
        </p:txBody>
      </p:sp>
      <p:pic>
        <p:nvPicPr>
          <p:cNvPr id="4" name="Content Placeholder 3">
            <a:extLst>
              <a:ext uri="{FF2B5EF4-FFF2-40B4-BE49-F238E27FC236}">
                <a16:creationId xmlns:a16="http://schemas.microsoft.com/office/drawing/2014/main" id="{EF19732A-2E28-0868-F364-D53B506C5848}"/>
              </a:ext>
            </a:extLst>
          </p:cNvPr>
          <p:cNvPicPr>
            <a:picLocks noChangeAspect="1"/>
          </p:cNvPicPr>
          <p:nvPr/>
        </p:nvPicPr>
        <p:blipFill>
          <a:blip r:embed="rId2"/>
          <a:stretch>
            <a:fillRect/>
          </a:stretch>
        </p:blipFill>
        <p:spPr>
          <a:xfrm>
            <a:off x="3376821" y="1877722"/>
            <a:ext cx="5419311" cy="3102555"/>
          </a:xfrm>
          <a:prstGeom prst="rect">
            <a:avLst/>
          </a:prstGeom>
        </p:spPr>
      </p:pic>
    </p:spTree>
    <p:extLst>
      <p:ext uri="{BB962C8B-B14F-4D97-AF65-F5344CB8AC3E}">
        <p14:creationId xmlns:p14="http://schemas.microsoft.com/office/powerpoint/2010/main" val="82817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Eligibility Information</a:t>
            </a:r>
          </a:p>
        </p:txBody>
      </p:sp>
      <p:sp>
        <p:nvSpPr>
          <p:cNvPr id="3" name="Content Placeholder 2"/>
          <p:cNvSpPr>
            <a:spLocks noGrp="1"/>
          </p:cNvSpPr>
          <p:nvPr>
            <p:ph idx="1"/>
          </p:nvPr>
        </p:nvSpPr>
        <p:spPr>
          <a:xfrm>
            <a:off x="4877368" y="649480"/>
            <a:ext cx="3646835" cy="5546047"/>
          </a:xfrm>
        </p:spPr>
        <p:txBody>
          <a:bodyPr anchor="ctr">
            <a:normAutofit/>
          </a:bodyPr>
          <a:lstStyle/>
          <a:p>
            <a:endParaRPr lang="en-US" sz="1700"/>
          </a:p>
          <a:p>
            <a:r>
              <a:rPr lang="en-US" sz="1700"/>
              <a:t> Eligible Applicants: Federally recognized Indian tribes, bands, groups, or nations, including Alaska Natives, and tribal organizations</a:t>
            </a:r>
          </a:p>
          <a:p>
            <a:r>
              <a:rPr lang="en-US" sz="1700"/>
              <a:t> Ineligible Applicants: Individuals</a:t>
            </a:r>
          </a:p>
          <a:p>
            <a:endParaRPr lang="en-US" sz="1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a:solidFill>
                  <a:srgbClr val="FFFFFF"/>
                </a:solidFill>
              </a:rPr>
              <a:t>Application and Submission Information</a:t>
            </a:r>
          </a:p>
        </p:txBody>
      </p:sp>
      <p:graphicFrame>
        <p:nvGraphicFramePr>
          <p:cNvPr id="5" name="Content Placeholder 2">
            <a:extLst>
              <a:ext uri="{FF2B5EF4-FFF2-40B4-BE49-F238E27FC236}">
                <a16:creationId xmlns:a16="http://schemas.microsoft.com/office/drawing/2014/main" id="{D56D4192-F671-6D31-0DB1-DE508774EA3D}"/>
              </a:ext>
            </a:extLst>
          </p:cNvPr>
          <p:cNvGraphicFramePr>
            <a:graphicFrameLocks noGrp="1"/>
          </p:cNvGraphicFramePr>
          <p:nvPr>
            <p:ph idx="1"/>
            <p:extLst>
              <p:ext uri="{D42A27DB-BD31-4B8C-83A1-F6EECF244321}">
                <p14:modId xmlns:p14="http://schemas.microsoft.com/office/powerpoint/2010/main" val="1342402041"/>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D8ECC-F86F-E839-092D-9A24D5E019FF}"/>
              </a:ext>
            </a:extLst>
          </p:cNvPr>
          <p:cNvSpPr>
            <a:spLocks noGrp="1"/>
          </p:cNvSpPr>
          <p:nvPr>
            <p:ph type="title"/>
          </p:nvPr>
        </p:nvSpPr>
        <p:spPr>
          <a:xfrm>
            <a:off x="1028699" y="294538"/>
            <a:ext cx="7421963" cy="1033669"/>
          </a:xfrm>
        </p:spPr>
        <p:txBody>
          <a:bodyPr>
            <a:normAutofit/>
          </a:bodyPr>
          <a:lstStyle/>
          <a:p>
            <a:r>
              <a:rPr lang="en-US" sz="3500">
                <a:solidFill>
                  <a:srgbClr val="FFFFFF"/>
                </a:solidFill>
              </a:rPr>
              <a:t>Period of Performance</a:t>
            </a:r>
          </a:p>
        </p:txBody>
      </p:sp>
      <p:sp>
        <p:nvSpPr>
          <p:cNvPr id="3" name="Content Placeholder 2">
            <a:extLst>
              <a:ext uri="{FF2B5EF4-FFF2-40B4-BE49-F238E27FC236}">
                <a16:creationId xmlns:a16="http://schemas.microsoft.com/office/drawing/2014/main" id="{34BC3C88-B814-8520-1BE0-743239100A80}"/>
              </a:ext>
            </a:extLst>
          </p:cNvPr>
          <p:cNvSpPr>
            <a:spLocks noGrp="1"/>
          </p:cNvSpPr>
          <p:nvPr>
            <p:ph idx="1"/>
          </p:nvPr>
        </p:nvSpPr>
        <p:spPr>
          <a:xfrm>
            <a:off x="1028699" y="2318197"/>
            <a:ext cx="7293023" cy="3683358"/>
          </a:xfrm>
        </p:spPr>
        <p:txBody>
          <a:bodyPr anchor="ctr">
            <a:normAutofit/>
          </a:bodyPr>
          <a:lstStyle/>
          <a:p>
            <a:pPr marL="0" indent="0">
              <a:buNone/>
            </a:pPr>
            <a:r>
              <a:rPr lang="en-US" sz="1700" dirty="0"/>
              <a:t>The period of performance for projects considered under this NOFO cannot exceed 5 years. Applicants may request a shorter period of performance based on the project(s) that is being proposed for ICDBG funding. </a:t>
            </a:r>
          </a:p>
          <a:p>
            <a:pPr marL="0" indent="0">
              <a:buNone/>
            </a:pPr>
            <a:endParaRPr lang="en-US" sz="1700" dirty="0"/>
          </a:p>
          <a:p>
            <a:r>
              <a:rPr lang="en-US" sz="1700" dirty="0"/>
              <a:t>Estimated Project Start Date: 11/13/2024</a:t>
            </a:r>
          </a:p>
          <a:p>
            <a:r>
              <a:rPr lang="en-US" sz="1700" dirty="0"/>
              <a:t>Estimated Project End Date: 11/13/2029</a:t>
            </a:r>
          </a:p>
        </p:txBody>
      </p:sp>
    </p:spTree>
    <p:extLst>
      <p:ext uri="{BB962C8B-B14F-4D97-AF65-F5344CB8AC3E}">
        <p14:creationId xmlns:p14="http://schemas.microsoft.com/office/powerpoint/2010/main" val="418942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9143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57" y="5269283"/>
            <a:ext cx="9156457"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74020" y="5267258"/>
            <a:ext cx="3069980"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1" y="5267258"/>
            <a:ext cx="9149001"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455" y="5278400"/>
            <a:ext cx="5802694"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1156" y="5554639"/>
            <a:ext cx="7240557" cy="982473"/>
          </a:xfrm>
        </p:spPr>
        <p:txBody>
          <a:bodyPr>
            <a:normAutofit/>
          </a:bodyPr>
          <a:lstStyle/>
          <a:p>
            <a:pPr>
              <a:lnSpc>
                <a:spcPct val="90000"/>
              </a:lnSpc>
            </a:pPr>
            <a:r>
              <a:rPr lang="en-US" sz="3200">
                <a:solidFill>
                  <a:srgbClr val="FFFFFF"/>
                </a:solidFill>
              </a:rPr>
              <a:t>Content and Form of Application Submission</a:t>
            </a:r>
          </a:p>
        </p:txBody>
      </p:sp>
      <p:sp>
        <p:nvSpPr>
          <p:cNvPr id="3" name="Content Placeholder 2"/>
          <p:cNvSpPr>
            <a:spLocks noGrp="1"/>
          </p:cNvSpPr>
          <p:nvPr>
            <p:ph idx="1"/>
          </p:nvPr>
        </p:nvSpPr>
        <p:spPr>
          <a:xfrm>
            <a:off x="1041157" y="228600"/>
            <a:ext cx="7240557" cy="4433553"/>
          </a:xfrm>
        </p:spPr>
        <p:txBody>
          <a:bodyPr anchor="ctr">
            <a:normAutofit lnSpcReduction="10000"/>
          </a:bodyPr>
          <a:lstStyle/>
          <a:p>
            <a:endParaRPr lang="en-US" sz="1800" dirty="0"/>
          </a:p>
          <a:p>
            <a:r>
              <a:rPr lang="en-US" sz="1800" dirty="0"/>
              <a:t> Required Forms:</a:t>
            </a:r>
          </a:p>
          <a:p>
            <a:pPr lvl="1"/>
            <a:r>
              <a:rPr lang="en-US" sz="1800" dirty="0"/>
              <a:t>     SF424: Application for Federal Assistance</a:t>
            </a:r>
          </a:p>
          <a:p>
            <a:pPr lvl="1"/>
            <a:r>
              <a:rPr lang="en-US" sz="1800" dirty="0"/>
              <a:t>     HUD4125: Implementation Schedule</a:t>
            </a:r>
          </a:p>
          <a:p>
            <a:pPr lvl="1"/>
            <a:r>
              <a:rPr lang="en-US" sz="1800" dirty="0"/>
              <a:t>     HUD4123: Cost Summary</a:t>
            </a:r>
          </a:p>
          <a:p>
            <a:pPr lvl="1"/>
            <a:r>
              <a:rPr lang="en-US" sz="1800" dirty="0"/>
              <a:t>     SF424D, HUD2880, HUD50153, HUD424B, Certification Regarding Lobbying, SFLLL (if applicable)</a:t>
            </a:r>
          </a:p>
          <a:p>
            <a:r>
              <a:rPr lang="en-US" sz="1800" dirty="0"/>
              <a:t> Narratives:</a:t>
            </a:r>
          </a:p>
          <a:p>
            <a:pPr lvl="1"/>
            <a:r>
              <a:rPr lang="en-US" sz="1800" dirty="0"/>
              <a:t>     Equity Narratives: Advancing Racial Equity, Experience Promoting Racial Equity</a:t>
            </a:r>
          </a:p>
          <a:p>
            <a:pPr lvl="1"/>
            <a:r>
              <a:rPr lang="en-US" sz="1800" dirty="0"/>
              <a:t>     One Page Proposal Summary</a:t>
            </a:r>
          </a:p>
          <a:p>
            <a:pPr lvl="1"/>
            <a:r>
              <a:rPr lang="en-US" sz="1800" dirty="0"/>
              <a:t>     Workplan Narrative</a:t>
            </a:r>
          </a:p>
          <a:p>
            <a:pPr lvl="1"/>
            <a:r>
              <a:rPr lang="en-US" sz="1800" dirty="0"/>
              <a:t>     Budget Detail</a:t>
            </a:r>
          </a:p>
          <a:p>
            <a:pPr lvl="1"/>
            <a:r>
              <a:rPr lang="en-US" sz="1800" dirty="0"/>
              <a:t>     Citizen Participation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200" kern="1200">
                <a:solidFill>
                  <a:srgbClr val="FFFFFF"/>
                </a:solidFill>
                <a:latin typeface="+mj-lt"/>
                <a:ea typeface="+mj-ea"/>
                <a:cs typeface="+mj-cs"/>
              </a:rPr>
              <a:t>Submission Checklist</a:t>
            </a:r>
          </a:p>
        </p:txBody>
      </p:sp>
      <p:pic>
        <p:nvPicPr>
          <p:cNvPr id="7" name="Content Placeholder 6" descr="A qr code on a white background&#10;&#10;Description automatically generated">
            <a:extLst>
              <a:ext uri="{FF2B5EF4-FFF2-40B4-BE49-F238E27FC236}">
                <a16:creationId xmlns:a16="http://schemas.microsoft.com/office/drawing/2014/main" id="{C56C289F-2648-6403-A3A9-D173CC964CE1}"/>
              </a:ext>
            </a:extLst>
          </p:cNvPr>
          <p:cNvPicPr>
            <a:picLocks noGrp="1" noChangeAspect="1"/>
          </p:cNvPicPr>
          <p:nvPr>
            <p:ph idx="1"/>
          </p:nvPr>
        </p:nvPicPr>
        <p:blipFill>
          <a:blip r:embed="rId2"/>
          <a:stretch>
            <a:fillRect/>
          </a:stretch>
        </p:blipFill>
        <p:spPr>
          <a:xfrm>
            <a:off x="3376821" y="719344"/>
            <a:ext cx="5419311" cy="5419311"/>
          </a:xfrm>
          <a:prstGeom prst="rect">
            <a:avLst/>
          </a:prstGeom>
        </p:spPr>
      </p:pic>
    </p:spTree>
    <p:extLst>
      <p:ext uri="{BB962C8B-B14F-4D97-AF65-F5344CB8AC3E}">
        <p14:creationId xmlns:p14="http://schemas.microsoft.com/office/powerpoint/2010/main" val="247842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a:solidFill>
                  <a:srgbClr val="FFFFFF"/>
                </a:solidFill>
              </a:rPr>
              <a:t>Rating Factors</a:t>
            </a:r>
          </a:p>
        </p:txBody>
      </p:sp>
      <p:graphicFrame>
        <p:nvGraphicFramePr>
          <p:cNvPr id="5" name="Content Placeholder 2">
            <a:extLst>
              <a:ext uri="{FF2B5EF4-FFF2-40B4-BE49-F238E27FC236}">
                <a16:creationId xmlns:a16="http://schemas.microsoft.com/office/drawing/2014/main" id="{79E60574-7E31-06F3-7465-0A72F7BDAB2B}"/>
              </a:ext>
            </a:extLst>
          </p:cNvPr>
          <p:cNvGraphicFramePr>
            <a:graphicFrameLocks noGrp="1"/>
          </p:cNvGraphicFramePr>
          <p:nvPr>
            <p:ph idx="1"/>
            <p:extLst>
              <p:ext uri="{D42A27DB-BD31-4B8C-83A1-F6EECF244321}">
                <p14:modId xmlns:p14="http://schemas.microsoft.com/office/powerpoint/2010/main" val="3423340668"/>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200">
                <a:solidFill>
                  <a:srgbClr val="FFFFFF"/>
                </a:solidFill>
              </a:rPr>
              <a:t>Rating Factor 1 – Capacity of the Applicant</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Subfactor 1.1: Managerial and Technical Staff (8 Points)</a:t>
            </a:r>
          </a:p>
          <a:p>
            <a:r>
              <a:rPr lang="en-US" sz="1700"/>
              <a:t> Subfactor 1.2: Audit Submission (4 Points)</a:t>
            </a:r>
          </a:p>
          <a:p>
            <a:r>
              <a:rPr lang="en-US" sz="1700"/>
              <a:t> Subfactor 1.3: Findings (4 Points)</a:t>
            </a:r>
          </a:p>
          <a:p>
            <a:r>
              <a:rPr lang="en-US" sz="1700"/>
              <a:t> Subfactor 1.4: Progress of Pandemic Relief and Imminent Threat Grants (4 Points)</a:t>
            </a:r>
          </a:p>
          <a:p>
            <a:r>
              <a:rPr lang="en-US" sz="1700"/>
              <a:t> Subfactor 1.5: Progress of Competitive Grants (4 Points)</a:t>
            </a:r>
          </a:p>
          <a:p>
            <a:r>
              <a:rPr lang="en-US" sz="1700"/>
              <a:t> Subfactor 1.6: Timely Reporting (3 Points)</a:t>
            </a:r>
          </a:p>
          <a:p>
            <a:r>
              <a:rPr lang="en-US" sz="1700"/>
              <a:t> Subfactor 1.7: Closeouts (3 Points)</a:t>
            </a:r>
          </a:p>
          <a:p>
            <a:endParaRPr lang="en-US" sz="17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rPr>
              <a:t>Rating Factor 2 – Need and Viability</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Subfactor 2.1: Need and Viability (8 Points)</a:t>
            </a:r>
          </a:p>
          <a:p>
            <a:r>
              <a:rPr lang="en-US" sz="1700"/>
              <a:t> Subfactor 2.2: Project Benefit (10 Points)</a:t>
            </a:r>
          </a:p>
          <a:p>
            <a:r>
              <a:rPr lang="en-US" sz="1700"/>
              <a:t>     Public Facilities and Infrastructure Projects</a:t>
            </a:r>
          </a:p>
          <a:p>
            <a:r>
              <a:rPr lang="en-US" sz="1700"/>
              <a:t>     Economic Development Projects</a:t>
            </a:r>
          </a:p>
          <a:p>
            <a:r>
              <a:rPr lang="en-US" sz="1700"/>
              <a:t>     Housing Projects</a:t>
            </a:r>
          </a:p>
          <a:p>
            <a:r>
              <a:rPr lang="en-US" sz="1700"/>
              <a:t>     Microenterprise Programs</a:t>
            </a:r>
          </a:p>
          <a:p>
            <a:r>
              <a:rPr lang="en-US" sz="1700"/>
              <a:t> Subfactor 2.3: New and Unfunded Applicants (5 Points)</a:t>
            </a:r>
          </a:p>
          <a:p>
            <a:endParaRPr lang="en-US"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1536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8" name="Freeform: Shape 15367">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61" name="Title 1"/>
          <p:cNvSpPr>
            <a:spLocks noGrp="1"/>
          </p:cNvSpPr>
          <p:nvPr>
            <p:ph type="title"/>
          </p:nvPr>
        </p:nvSpPr>
        <p:spPr bwMode="auto">
          <a:xfrm>
            <a:off x="852775" y="609599"/>
            <a:ext cx="4947341" cy="13228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numCol="1" rtlCol="0" anchorCtr="0" compatLnSpc="1">
            <a:prstTxWarp prst="textNoShape">
              <a:avLst/>
            </a:prstTxWarp>
            <a:normAutofit/>
          </a:bodyPr>
          <a:lstStyle/>
          <a:p>
            <a:r>
              <a:rPr lang="en-US">
                <a:latin typeface="Calibri" charset="0"/>
              </a:rPr>
              <a:t>Getting to know us…</a:t>
            </a:r>
          </a:p>
        </p:txBody>
      </p:sp>
      <p:pic>
        <p:nvPicPr>
          <p:cNvPr id="4" name="Picture 3">
            <a:extLst>
              <a:ext uri="{FF2B5EF4-FFF2-40B4-BE49-F238E27FC236}">
                <a16:creationId xmlns:a16="http://schemas.microsoft.com/office/drawing/2014/main" id="{86FFC51C-976B-A04D-960D-B5D3AAD11AF9}"/>
              </a:ext>
            </a:extLst>
          </p:cNvPr>
          <p:cNvPicPr>
            <a:picLocks noChangeAspect="1"/>
          </p:cNvPicPr>
          <p:nvPr/>
        </p:nvPicPr>
        <p:blipFill>
          <a:blip r:embed="rId3"/>
          <a:stretch/>
        </p:blipFill>
        <p:spPr>
          <a:xfrm>
            <a:off x="7045929" y="609599"/>
            <a:ext cx="1204575" cy="1183495"/>
          </a:xfrm>
          <a:prstGeom prst="rect">
            <a:avLst/>
          </a:prstGeom>
        </p:spPr>
      </p:pic>
      <p:sp>
        <p:nvSpPr>
          <p:cNvPr id="3" name="Content Placeholder 2"/>
          <p:cNvSpPr>
            <a:spLocks noGrp="1"/>
          </p:cNvSpPr>
          <p:nvPr>
            <p:ph idx="1"/>
          </p:nvPr>
        </p:nvSpPr>
        <p:spPr>
          <a:xfrm>
            <a:off x="852775" y="2194101"/>
            <a:ext cx="4825354" cy="3908585"/>
          </a:xfrm>
        </p:spPr>
        <p:txBody>
          <a:bodyPr>
            <a:normAutofit/>
          </a:bodyPr>
          <a:lstStyle/>
          <a:p>
            <a:pPr marL="0" indent="0">
              <a:lnSpc>
                <a:spcPct val="90000"/>
              </a:lnSpc>
              <a:buNone/>
              <a:defRPr/>
            </a:pPr>
            <a:r>
              <a:rPr lang="en-US" sz="1600"/>
              <a:t>The Luak Group is the holding company of subsidiaries, Heroda Bikax^e Consulting LLC, Morning Star Consultants LLC, and Ugisa Tribal Consultants LLC. With over 15 years of professional experience in Indian Country, The Luak Group is dedicated to ensuring a nation building approach that tribal communities can assert to for capacity growth, strategic orientation, cultural collaboration, while protecting tribal sovereignty through all of our services and businesses. Our teams of subject matter experts will ensure your mission and vision is incorporated into your goals and objectives at every level of the services we provide. </a:t>
            </a:r>
          </a:p>
          <a:p>
            <a:pPr marL="0" indent="0">
              <a:lnSpc>
                <a:spcPct val="90000"/>
              </a:lnSpc>
              <a:buNone/>
              <a:defRPr/>
            </a:pPr>
            <a:br>
              <a:rPr lang="en-US" sz="1600"/>
            </a:br>
            <a:endParaRPr lang="en-US" sz="1600"/>
          </a:p>
          <a:p>
            <a:pPr marL="0" indent="0">
              <a:lnSpc>
                <a:spcPct val="90000"/>
              </a:lnSpc>
              <a:buNone/>
              <a:defRPr/>
            </a:pPr>
            <a:r>
              <a:rPr lang="en-US" sz="1600"/>
              <a:t>The Luak Group has one vision in mind…Bringing Solutions to Indian Country.</a:t>
            </a:r>
          </a:p>
        </p:txBody>
      </p:sp>
      <p:pic>
        <p:nvPicPr>
          <p:cNvPr id="2" name="Picture 1" descr="A logo with text on it&#10;&#10;Description automatically generated">
            <a:extLst>
              <a:ext uri="{FF2B5EF4-FFF2-40B4-BE49-F238E27FC236}">
                <a16:creationId xmlns:a16="http://schemas.microsoft.com/office/drawing/2014/main" id="{47C1DF58-2C80-1147-9B60-FF8FB0A8FD36}"/>
              </a:ext>
            </a:extLst>
          </p:cNvPr>
          <p:cNvPicPr>
            <a:picLocks noChangeAspect="1"/>
          </p:cNvPicPr>
          <p:nvPr/>
        </p:nvPicPr>
        <p:blipFill>
          <a:blip r:embed="rId4"/>
          <a:stretch/>
        </p:blipFill>
        <p:spPr>
          <a:xfrm>
            <a:off x="6737837" y="2094572"/>
            <a:ext cx="1820759" cy="1183495"/>
          </a:xfrm>
          <a:prstGeom prst="rect">
            <a:avLst/>
          </a:prstGeom>
        </p:spPr>
      </p:pic>
      <p:pic>
        <p:nvPicPr>
          <p:cNvPr id="8" name="Picture 7" descr="A yellow tent with a moon and stars on a black background&#10;&#10;Description automatically generated">
            <a:extLst>
              <a:ext uri="{FF2B5EF4-FFF2-40B4-BE49-F238E27FC236}">
                <a16:creationId xmlns:a16="http://schemas.microsoft.com/office/drawing/2014/main" id="{4DE676F9-7A16-0C99-D0A2-2F7D3247B451}"/>
              </a:ext>
            </a:extLst>
          </p:cNvPr>
          <p:cNvPicPr>
            <a:picLocks noChangeAspect="1"/>
          </p:cNvPicPr>
          <p:nvPr/>
        </p:nvPicPr>
        <p:blipFill>
          <a:blip r:embed="rId5"/>
          <a:stretch>
            <a:fillRect/>
          </a:stretch>
        </p:blipFill>
        <p:spPr>
          <a:xfrm>
            <a:off x="6734321" y="3583768"/>
            <a:ext cx="1827791" cy="1183495"/>
          </a:xfrm>
          <a:prstGeom prst="rect">
            <a:avLst/>
          </a:prstGeom>
        </p:spPr>
      </p:pic>
      <p:pic>
        <p:nvPicPr>
          <p:cNvPr id="6" name="Picture 5">
            <a:extLst>
              <a:ext uri="{FF2B5EF4-FFF2-40B4-BE49-F238E27FC236}">
                <a16:creationId xmlns:a16="http://schemas.microsoft.com/office/drawing/2014/main" id="{2869533E-39AA-6680-F381-F7FEC04EE55F}"/>
              </a:ext>
            </a:extLst>
          </p:cNvPr>
          <p:cNvPicPr>
            <a:picLocks noChangeAspect="1"/>
          </p:cNvPicPr>
          <p:nvPr/>
        </p:nvPicPr>
        <p:blipFill>
          <a:blip r:embed="rId6"/>
          <a:stretch/>
        </p:blipFill>
        <p:spPr>
          <a:xfrm>
            <a:off x="6670776" y="5320165"/>
            <a:ext cx="1954881" cy="689095"/>
          </a:xfrm>
          <a:prstGeom prst="rect">
            <a:avLst/>
          </a:prstGeom>
        </p:spPr>
      </p:pic>
    </p:spTree>
    <p:extLst>
      <p:ext uri="{BB962C8B-B14F-4D97-AF65-F5344CB8AC3E}">
        <p14:creationId xmlns:p14="http://schemas.microsoft.com/office/powerpoint/2010/main" val="24824216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200">
                <a:solidFill>
                  <a:srgbClr val="FFFFFF"/>
                </a:solidFill>
              </a:rPr>
              <a:t>Rating Factor 3 – Soundness of Approach</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Subfactor 3.1: Description of and Rationale for Proposed Project (10 Points)</a:t>
            </a:r>
          </a:p>
          <a:p>
            <a:r>
              <a:rPr lang="en-US" sz="1700"/>
              <a:t> Subfactor 3.2: Budget (10 Points)</a:t>
            </a:r>
          </a:p>
          <a:p>
            <a:r>
              <a:rPr lang="en-US" sz="1700"/>
              <a:t> Subfactor 3.3: Project Implementation Schedule (8 Points)</a:t>
            </a:r>
          </a:p>
          <a:p>
            <a:r>
              <a:rPr lang="en-US" sz="1700"/>
              <a:t> Subfactor 3.4: Commitment to Sustain Projects (10 Points)</a:t>
            </a:r>
          </a:p>
          <a:p>
            <a:r>
              <a:rPr lang="en-US" sz="1700"/>
              <a:t>     Public Facilities and Infrastructure</a:t>
            </a:r>
          </a:p>
          <a:p>
            <a:r>
              <a:rPr lang="en-US" sz="1700"/>
              <a:t>     Economic Development</a:t>
            </a:r>
          </a:p>
          <a:p>
            <a:r>
              <a:rPr lang="en-US" sz="1700"/>
              <a:t>     Housing Projects</a:t>
            </a:r>
          </a:p>
          <a:p>
            <a:r>
              <a:rPr lang="en-US" sz="1700"/>
              <a:t>     Microenterprise Programs</a:t>
            </a:r>
          </a:p>
          <a:p>
            <a:r>
              <a:rPr lang="en-US" sz="1700"/>
              <a:t>     Land Acquisition for New Housing</a:t>
            </a:r>
          </a:p>
          <a:p>
            <a:endParaRPr lang="en-US" sz="1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pPr>
              <a:lnSpc>
                <a:spcPct val="90000"/>
              </a:lnSpc>
            </a:pPr>
            <a:r>
              <a:rPr lang="en-US" sz="3200">
                <a:solidFill>
                  <a:srgbClr val="FFFFFF"/>
                </a:solidFill>
              </a:rPr>
              <a:t>Rating Factor 4 – Leveraging Resources (3 Points)</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Encouragement of leveraging additional resources for the project.</a:t>
            </a:r>
          </a:p>
          <a:p>
            <a:r>
              <a:rPr lang="en-US" sz="1700"/>
              <a:t> Requirements:</a:t>
            </a:r>
          </a:p>
          <a:p>
            <a:r>
              <a:rPr lang="en-US" sz="1700"/>
              <a:t>     Identification of leveraged resources in the Workplan Narrative.</a:t>
            </a:r>
          </a:p>
          <a:p>
            <a:r>
              <a:rPr lang="en-US" sz="1700"/>
              <a:t>     Submission of firm commitment documentation.</a:t>
            </a:r>
          </a:p>
          <a:p>
            <a:r>
              <a:rPr lang="en-US" sz="1700"/>
              <a:t> Scoring: Points based on the percentage of leveraged resources relative to the total project cost.</a:t>
            </a:r>
          </a:p>
          <a:p>
            <a:endParaRPr lang="en-US" sz="1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BE703A-B86C-8B5B-B47C-4586A88EA1D2}"/>
              </a:ext>
            </a:extLst>
          </p:cNvPr>
          <p:cNvSpPr>
            <a:spLocks noGrp="1"/>
          </p:cNvSpPr>
          <p:nvPr>
            <p:ph type="title"/>
          </p:nvPr>
        </p:nvSpPr>
        <p:spPr>
          <a:xfrm>
            <a:off x="1028699" y="294538"/>
            <a:ext cx="7421963" cy="1033669"/>
          </a:xfrm>
        </p:spPr>
        <p:txBody>
          <a:bodyPr>
            <a:normAutofit/>
          </a:bodyPr>
          <a:lstStyle/>
          <a:p>
            <a:pPr>
              <a:lnSpc>
                <a:spcPct val="90000"/>
              </a:lnSpc>
            </a:pPr>
            <a:r>
              <a:rPr lang="en-US" sz="3200">
                <a:solidFill>
                  <a:srgbClr val="FFFFFF"/>
                </a:solidFill>
              </a:rPr>
              <a:t>Rating Factor 4 – Leveraging Resources (3 Points)</a:t>
            </a:r>
          </a:p>
        </p:txBody>
      </p:sp>
      <p:sp>
        <p:nvSpPr>
          <p:cNvPr id="3" name="Content Placeholder 2">
            <a:extLst>
              <a:ext uri="{FF2B5EF4-FFF2-40B4-BE49-F238E27FC236}">
                <a16:creationId xmlns:a16="http://schemas.microsoft.com/office/drawing/2014/main" id="{FB6121FA-08B0-E600-24D8-AA0BE232CADA}"/>
              </a:ext>
            </a:extLst>
          </p:cNvPr>
          <p:cNvSpPr>
            <a:spLocks noGrp="1"/>
          </p:cNvSpPr>
          <p:nvPr>
            <p:ph idx="1"/>
          </p:nvPr>
        </p:nvSpPr>
        <p:spPr>
          <a:xfrm>
            <a:off x="1028699" y="2318197"/>
            <a:ext cx="7293023" cy="3683358"/>
          </a:xfrm>
        </p:spPr>
        <p:txBody>
          <a:bodyPr anchor="ctr">
            <a:normAutofit/>
          </a:bodyPr>
          <a:lstStyle/>
          <a:p>
            <a:pPr marL="0" indent="0">
              <a:buNone/>
            </a:pPr>
            <a:r>
              <a:rPr lang="en-US" sz="1700" b="1"/>
              <a:t>Non-ICDBG Resources to Total Project Costs </a:t>
            </a:r>
          </a:p>
          <a:p>
            <a:r>
              <a:rPr lang="en-US" sz="1700"/>
              <a:t>10% or more, with firm commitment documentation supporting all sources of leveraging in accordance with the above requirements - 3 Points</a:t>
            </a:r>
          </a:p>
          <a:p>
            <a:r>
              <a:rPr lang="en-US" sz="1700"/>
              <a:t>5%-9%, with firm commitment documentation supporting all sources of leveraging in accordance with the above requirements - 2 Points</a:t>
            </a:r>
          </a:p>
          <a:p>
            <a:r>
              <a:rPr lang="en-US" sz="1700"/>
              <a:t>1%-4%, with firm commitment documentation supporting all sources of leveraging in accordance with the above requirements - 1 Points</a:t>
            </a:r>
          </a:p>
          <a:p>
            <a:r>
              <a:rPr lang="en-US" sz="1700"/>
              <a:t>Less than 1% with firm commitment documentation supporting all sources of leveraging in accordance with the above requirements – 0 Points</a:t>
            </a:r>
          </a:p>
        </p:txBody>
      </p:sp>
    </p:spTree>
    <p:extLst>
      <p:ext uri="{BB962C8B-B14F-4D97-AF65-F5344CB8AC3E}">
        <p14:creationId xmlns:p14="http://schemas.microsoft.com/office/powerpoint/2010/main" val="423619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pPr>
              <a:lnSpc>
                <a:spcPct val="90000"/>
              </a:lnSpc>
            </a:pPr>
            <a:r>
              <a:rPr lang="en-US" sz="3200">
                <a:solidFill>
                  <a:srgbClr val="FFFFFF"/>
                </a:solidFill>
              </a:rPr>
              <a:t>Rating Factor 5 – Coordination and Outputs/Outcomes (6 Points)</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dirty="0"/>
          </a:p>
          <a:p>
            <a:r>
              <a:rPr lang="en-US" sz="1700" dirty="0"/>
              <a:t> Subfactor 5.1: Coordination (2 Points)</a:t>
            </a:r>
          </a:p>
          <a:p>
            <a:pPr lvl="1"/>
            <a:r>
              <a:rPr lang="en-US" sz="1300" dirty="0"/>
              <a:t>   Description of coordination efforts and community involvement.</a:t>
            </a:r>
          </a:p>
          <a:p>
            <a:r>
              <a:rPr lang="en-US" sz="1700" dirty="0"/>
              <a:t> Subfactor 5.2: Outputs and Outcomes (4 Points)</a:t>
            </a:r>
          </a:p>
          <a:p>
            <a:pPr lvl="1"/>
            <a:r>
              <a:rPr lang="en-US" sz="1300" dirty="0"/>
              <a:t>  Identification of output and outcome measures.</a:t>
            </a:r>
          </a:p>
          <a:p>
            <a:pPr lvl="1"/>
            <a:r>
              <a:rPr lang="en-US" sz="1300" dirty="0"/>
              <a:t>  Quantifiable indicators of project impact.</a:t>
            </a:r>
          </a:p>
          <a:p>
            <a:endParaRPr lang="en-US" sz="17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rPr>
              <a:t>Preference Points (4 Points)</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Climate Change: 2 Points</a:t>
            </a:r>
          </a:p>
          <a:p>
            <a:pPr lvl="1"/>
            <a:r>
              <a:rPr lang="en-US" sz="1700"/>
              <a:t> Projects addressing climate change impacts.</a:t>
            </a:r>
          </a:p>
          <a:p>
            <a:r>
              <a:rPr lang="en-US" sz="1700"/>
              <a:t> Promise Zones: 2 Points</a:t>
            </a:r>
          </a:p>
          <a:p>
            <a:pPr lvl="1"/>
            <a:r>
              <a:rPr lang="en-US" sz="1700"/>
              <a:t> Projects in designated Promise Zones.</a:t>
            </a:r>
          </a:p>
          <a:p>
            <a:endParaRPr lang="en-US" sz="17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a:solidFill>
                  <a:srgbClr val="FFFFFF"/>
                </a:solidFill>
              </a:rPr>
              <a:t>Award Administration Information</a:t>
            </a:r>
          </a:p>
        </p:txBody>
      </p:sp>
      <p:graphicFrame>
        <p:nvGraphicFramePr>
          <p:cNvPr id="5" name="Content Placeholder 2">
            <a:extLst>
              <a:ext uri="{FF2B5EF4-FFF2-40B4-BE49-F238E27FC236}">
                <a16:creationId xmlns:a16="http://schemas.microsoft.com/office/drawing/2014/main" id="{029EAB55-0397-C68B-4DD5-E6303DECC775}"/>
              </a:ext>
            </a:extLst>
          </p:cNvPr>
          <p:cNvGraphicFramePr>
            <a:graphicFrameLocks noGrp="1"/>
          </p:cNvGraphicFramePr>
          <p:nvPr>
            <p:ph idx="1"/>
            <p:extLst>
              <p:ext uri="{D42A27DB-BD31-4B8C-83A1-F6EECF244321}">
                <p14:modId xmlns:p14="http://schemas.microsoft.com/office/powerpoint/2010/main" val="367912366"/>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pPr>
              <a:lnSpc>
                <a:spcPct val="90000"/>
              </a:lnSpc>
            </a:pPr>
            <a:r>
              <a:rPr lang="en-US" sz="3000"/>
              <a:t>Debriefing and Contact Information</a:t>
            </a:r>
          </a:p>
        </p:txBody>
      </p:sp>
      <p:sp>
        <p:nvSpPr>
          <p:cNvPr id="3" name="Content Placeholder 2"/>
          <p:cNvSpPr>
            <a:spLocks noGrp="1"/>
          </p:cNvSpPr>
          <p:nvPr>
            <p:ph idx="1"/>
          </p:nvPr>
        </p:nvSpPr>
        <p:spPr>
          <a:xfrm>
            <a:off x="852321" y="2227943"/>
            <a:ext cx="5033221" cy="3788227"/>
          </a:xfrm>
        </p:spPr>
        <p:txBody>
          <a:bodyPr anchor="ctr">
            <a:normAutofit/>
          </a:bodyPr>
          <a:lstStyle/>
          <a:p>
            <a:endParaRPr lang="en-US" sz="2100"/>
          </a:p>
          <a:p>
            <a:r>
              <a:rPr lang="en-US" sz="2100"/>
              <a:t> Debriefing: Available for 120 days post award announcement</a:t>
            </a:r>
          </a:p>
          <a:p>
            <a:r>
              <a:rPr lang="en-US" sz="2100"/>
              <a:t> Agency Contact:</a:t>
            </a:r>
          </a:p>
          <a:p>
            <a:pPr lvl="1"/>
            <a:r>
              <a:rPr lang="en-US" sz="2100"/>
              <a:t>     ONAP Grant Management Director</a:t>
            </a:r>
          </a:p>
          <a:p>
            <a:pPr lvl="1"/>
            <a:r>
              <a:rPr lang="en-US" sz="2100"/>
              <a:t>     Email: ONAPICDBG@hud.gov</a:t>
            </a:r>
          </a:p>
          <a:p>
            <a:endParaRPr lang="en-US" sz="210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Board Room">
            <a:extLst>
              <a:ext uri="{FF2B5EF4-FFF2-40B4-BE49-F238E27FC236}">
                <a16:creationId xmlns:a16="http://schemas.microsoft.com/office/drawing/2014/main" id="{9975C6BA-9178-ACF5-A20F-DAA66187AB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62481" name="Rectangle 6248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62466" name="Content Placeholder 2">
            <a:extLst>
              <a:ext uri="{FF2B5EF4-FFF2-40B4-BE49-F238E27FC236}">
                <a16:creationId xmlns:a16="http://schemas.microsoft.com/office/drawing/2014/main" id="{C9B86CB7-C080-454B-A074-BA53F3B2FD08}"/>
              </a:ext>
            </a:extLst>
          </p:cNvPr>
          <p:cNvSpPr>
            <a:spLocks noGrp="1"/>
          </p:cNvSpPr>
          <p:nvPr>
            <p:ph idx="4294967295"/>
          </p:nvPr>
        </p:nvSpPr>
        <p:spPr>
          <a:xfrm>
            <a:off x="852298" y="2405467"/>
            <a:ext cx="4070645" cy="3535083"/>
          </a:xfrm>
        </p:spPr>
        <p:txBody>
          <a:bodyPr anchor="t" bIns="45720" lIns="91440" rIns="91440" rtlCol="0" tIns="45720" vert="horz">
            <a:normAutofit/>
          </a:bodyPr>
          <a:lstStyle/>
          <a:p>
            <a:pPr defTabSz="914400" indent="0" marL="0">
              <a:lnSpc>
                <a:spcPct val="90000"/>
              </a:lnSpc>
              <a:buNone/>
            </a:pPr>
            <a:r>
              <a:rPr altLang="en-US" b="1" dirty="0" lang="en-US" sz="3600"/>
              <a:t>Q &amp; A</a:t>
            </a:r>
          </a:p>
        </p:txBody>
      </p:sp>
      <p:pic>
        <p:nvPicPr>
          <p:cNvPr id="62467" name="Picture 3">
            <a:extLst>
              <a:ext uri="{FF2B5EF4-FFF2-40B4-BE49-F238E27FC236}">
                <a16:creationId xmlns:a16="http://schemas.microsoft.com/office/drawing/2014/main" id="{59B10D2B-C0F8-4685-918B-059370BF4669}"/>
              </a:ext>
            </a:extLst>
          </p:cNvPr>
          <p:cNvPicPr>
            <a:picLocks noChangeAspect="1"/>
          </p:cNvPicPr>
          <p:nvPr/>
        </p:nvPicPr>
        <p:blipFill rotWithShape="1">
          <a:blip r:embed="rId3">
            <a:extLst>
              <a:ext uri="{28A0092B-C50C-407E-A947-70E740481C1C}">
                <a14:useLocalDpi xmlns:a14="http://schemas.microsoft.com/office/drawing/2010/main" val="0"/>
              </a:ext>
            </a:extLst>
          </a:blip>
          <a:srcRect b="-1" l="35" r="509"/>
          <a:stretch/>
        </p:blipFill>
        <p:spPr bwMode="auto">
          <a:xfrm>
            <a:off x="5285634" y="975645"/>
            <a:ext cx="3332586" cy="4443447"/>
          </a:xfrm>
          <a:custGeom>
            <a:avLst/>
            <a:gdLst/>
            <a:ahLst/>
            <a:cxnLst/>
            <a:rect b="b" l="l" r="r" t="t"/>
            <a:pathLst>
              <a:path h="4694238" w="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3" name="Rectangle 6248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rot="10800000">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62485" name="Rectangle 6248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Tree>
    <p:extLst>
      <p:ext uri="{BB962C8B-B14F-4D97-AF65-F5344CB8AC3E}">
        <p14:creationId xmlns:p14="http://schemas.microsoft.com/office/powerpoint/2010/main" val="3788968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1"/>
            <a:ext cx="9169464"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3"/>
            <a:ext cx="8829202"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3"/>
            <a:ext cx="9175185"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05509" y="212908"/>
            <a:ext cx="6861931"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69287" y="1712598"/>
            <a:ext cx="4967533"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121925" y="818984"/>
            <a:ext cx="5036024" cy="3178689"/>
          </a:xfrm>
        </p:spPr>
        <p:txBody>
          <a:bodyPr>
            <a:normAutofit/>
          </a:bodyPr>
          <a:lstStyle/>
          <a:p>
            <a:pPr algn="l"/>
            <a:r>
              <a:rPr lang="en-US" sz="4200">
                <a:solidFill>
                  <a:srgbClr val="FFFFFF"/>
                </a:solidFill>
              </a:rPr>
              <a:t>FY 2024 Indian Housing Block Grant Competitive Program </a:t>
            </a:r>
            <a:br>
              <a:rPr lang="en-US" sz="4200">
                <a:solidFill>
                  <a:srgbClr val="FFFFFF"/>
                </a:solidFill>
              </a:rPr>
            </a:br>
            <a:r>
              <a:rPr lang="en-US" sz="4200">
                <a:solidFill>
                  <a:srgbClr val="FFFFFF"/>
                </a:solidFill>
              </a:rPr>
              <a:t>(IHBG Competitive)</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0110"/>
            <a:ext cx="9163282"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214047" y="4960961"/>
            <a:ext cx="5291920" cy="1078054"/>
          </a:xfrm>
        </p:spPr>
        <p:txBody>
          <a:bodyPr>
            <a:normAutofit/>
          </a:bodyPr>
          <a:lstStyle/>
          <a:p>
            <a:pPr algn="l"/>
            <a:r>
              <a:rPr lang="en-US">
                <a:solidFill>
                  <a:srgbClr val="FFFFFF"/>
                </a:solidFill>
              </a:rPr>
              <a:t>Notice of Funding Opportunity (NOFO) Training</a:t>
            </a:r>
          </a:p>
        </p:txBody>
      </p:sp>
    </p:spTree>
    <p:extLst>
      <p:ext uri="{BB962C8B-B14F-4D97-AF65-F5344CB8AC3E}">
        <p14:creationId xmlns:p14="http://schemas.microsoft.com/office/powerpoint/2010/main" val="48366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7F9E00F-4FE6-5201-49C2-63EA13F4F8ED}"/>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000" kern="1200">
                <a:solidFill>
                  <a:srgbClr val="FFFFFF"/>
                </a:solidFill>
                <a:latin typeface="+mj-lt"/>
                <a:ea typeface="+mj-ea"/>
                <a:cs typeface="+mj-cs"/>
              </a:rPr>
              <a:t>FY24 IHBG Competitive NOFO</a:t>
            </a:r>
          </a:p>
        </p:txBody>
      </p:sp>
      <p:sp>
        <p:nvSpPr>
          <p:cNvPr id="6" name="TextBox 5">
            <a:extLst>
              <a:ext uri="{FF2B5EF4-FFF2-40B4-BE49-F238E27FC236}">
                <a16:creationId xmlns:a16="http://schemas.microsoft.com/office/drawing/2014/main" id="{A461AE9F-E63C-FFE7-08BD-33EFC065828E}"/>
              </a:ext>
            </a:extLst>
          </p:cNvPr>
          <p:cNvSpPr txBox="1"/>
          <p:nvPr/>
        </p:nvSpPr>
        <p:spPr>
          <a:xfrm>
            <a:off x="495031" y="806824"/>
            <a:ext cx="2189804" cy="1494117"/>
          </a:xfrm>
          <a:prstGeom prst="rect">
            <a:avLst/>
          </a:prstGeom>
        </p:spPr>
        <p:txBody>
          <a:bodyPr vert="horz" lIns="91440" tIns="45720" rIns="91440" bIns="45720" rtlCol="0" anchor="b">
            <a:normAutofit/>
          </a:bodyPr>
          <a:lstStyle/>
          <a:p>
            <a:pPr defTabSz="914400">
              <a:lnSpc>
                <a:spcPct val="90000"/>
              </a:lnSpc>
              <a:spcBef>
                <a:spcPts val="1000"/>
              </a:spcBef>
            </a:pPr>
            <a:r>
              <a:rPr lang="en-US" sz="1700" kern="1200">
                <a:solidFill>
                  <a:srgbClr val="FFFFFF"/>
                </a:solidFill>
                <a:latin typeface="+mn-lt"/>
                <a:ea typeface="+mn-ea"/>
                <a:cs typeface="+mn-cs"/>
              </a:rPr>
              <a:t>Scan QR Code to Open NOFO</a:t>
            </a:r>
          </a:p>
        </p:txBody>
      </p:sp>
      <p:pic>
        <p:nvPicPr>
          <p:cNvPr id="8" name="Content Placeholder 7" descr="A qr code on a white background&#10;&#10;Description automatically generated">
            <a:extLst>
              <a:ext uri="{FF2B5EF4-FFF2-40B4-BE49-F238E27FC236}">
                <a16:creationId xmlns:a16="http://schemas.microsoft.com/office/drawing/2014/main" id="{B96F4DB2-C3DA-3420-3850-C6C92EF487EC}"/>
              </a:ext>
            </a:extLst>
          </p:cNvPr>
          <p:cNvPicPr>
            <a:picLocks noGrp="1" noChangeAspect="1"/>
          </p:cNvPicPr>
          <p:nvPr>
            <p:ph idx="1"/>
          </p:nvPr>
        </p:nvPicPr>
        <p:blipFill>
          <a:blip r:embed="rId2"/>
          <a:stretch>
            <a:fillRect/>
          </a:stretch>
        </p:blipFill>
        <p:spPr>
          <a:xfrm>
            <a:off x="3376821" y="719344"/>
            <a:ext cx="5419311" cy="5419311"/>
          </a:xfrm>
          <a:prstGeom prst="rect">
            <a:avLst/>
          </a:prstGeom>
        </p:spPr>
      </p:pic>
    </p:spTree>
    <p:extLst>
      <p:ext uri="{BB962C8B-B14F-4D97-AF65-F5344CB8AC3E}">
        <p14:creationId xmlns:p14="http://schemas.microsoft.com/office/powerpoint/2010/main" val="3421632540"/>
      </p:ext>
    </p:extLst>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ln algn="ctr" cap="flat" cmpd="sng" w="12700">
            <a:noFill/>
            <a:prstDash val="solid"/>
            <a:miter lim="800000"/>
          </a:ln>
          <a:effectLst/>
          <a:extLst>
            <a:ext uri="{91240B29-F687-4F45-9708-019B960494DF}">
              <a14:hiddenLine xmlns:a14="http://schemas.microsoft.com/office/drawing/2010/main" algn="ctr" cap="flat" cmpd="sng" w="12700">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0" name="Title 2">
            <a:extLst>
              <a:ext uri="{FF2B5EF4-FFF2-40B4-BE49-F238E27FC236}">
                <a16:creationId xmlns:a16="http://schemas.microsoft.com/office/drawing/2014/main" id="{E1F38BBB-E338-C0CB-4413-7CE7ED5338E9}"/>
              </a:ext>
            </a:extLst>
          </p:cNvPr>
          <p:cNvSpPr>
            <a:spLocks noGrp="1"/>
          </p:cNvSpPr>
          <p:nvPr>
            <p:ph type="title"/>
          </p:nvPr>
        </p:nvSpPr>
        <p:spPr>
          <a:xfrm>
            <a:off x="157002" y="95538"/>
            <a:ext cx="3992787" cy="1642970"/>
          </a:xfrm>
        </p:spPr>
        <p:txBody>
          <a:bodyPr anchor="b" bIns="45720" lIns="91440" rIns="91440" rtlCol="0" tIns="45720" vert="horz">
            <a:normAutofit/>
          </a:bodyPr>
          <a:lstStyle/>
          <a:p>
            <a:pPr defTabSz="914400">
              <a:lnSpc>
                <a:spcPct val="90000"/>
              </a:lnSpc>
            </a:pPr>
            <a:r>
              <a:rPr dirty="0" kern="1200" lang="en-US" sz="2200">
                <a:solidFill>
                  <a:schemeClr val="tx1"/>
                </a:solidFill>
                <a:latin typeface="+mj-lt"/>
                <a:ea typeface="+mj-ea"/>
                <a:cs typeface="+mj-cs"/>
              </a:rPr>
              <a:t>Brandi Liberty</a:t>
            </a:r>
            <a:br>
              <a:rPr dirty="0" kern="1200" lang="en-US" sz="2200">
                <a:solidFill>
                  <a:schemeClr val="tx1"/>
                </a:solidFill>
                <a:latin typeface="+mj-lt"/>
                <a:ea typeface="+mj-ea"/>
                <a:cs typeface="+mj-cs"/>
              </a:rPr>
            </a:br>
            <a:r>
              <a:rPr dirty="0" kern="1200" lang="en-US" sz="2200">
                <a:solidFill>
                  <a:schemeClr val="tx1"/>
                </a:solidFill>
                <a:latin typeface="+mj-lt"/>
                <a:ea typeface="+mj-ea"/>
                <a:cs typeface="+mj-cs"/>
              </a:rPr>
              <a:t>Iowa Tribe of Kansas and Nebraska/United Houma Nation</a:t>
            </a:r>
            <a:br>
              <a:rPr dirty="0" kern="1200" lang="en-US" sz="2200">
                <a:solidFill>
                  <a:schemeClr val="tx1"/>
                </a:solidFill>
                <a:latin typeface="+mj-lt"/>
                <a:ea typeface="+mj-ea"/>
                <a:cs typeface="+mj-cs"/>
              </a:rPr>
            </a:br>
            <a:endParaRPr dirty="0" kern="1200" lang="en-US" sz="2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B792750B-60D5-A575-35B6-DB526791539F}"/>
              </a:ext>
            </a:extLst>
          </p:cNvPr>
          <p:cNvSpPr txBox="1"/>
          <p:nvPr/>
        </p:nvSpPr>
        <p:spPr>
          <a:xfrm>
            <a:off x="157001" y="1498600"/>
            <a:ext cx="5494497" cy="5143500"/>
          </a:xfrm>
          <a:prstGeom prst="rect">
            <a:avLst/>
          </a:prstGeom>
        </p:spPr>
        <p:txBody>
          <a:bodyPr anchor="t" bIns="45720" lIns="91440" rIns="91440" rtlCol="0" tIns="45720" vert="horz">
            <a:noAutofit/>
          </a:bodyPr>
          <a:lstStyle/>
          <a:p>
            <a:pPr defTabSz="914400"/>
            <a:r>
              <a:rPr dirty="0" lang="en-US" sz="1200"/>
              <a:t>Brandi Liberty, a proud member of the Iowa Tribe of Kansas and Nebraska and descendant of the United Houma Nation, is a distinguished professional in the field of tribal consulting. As the owner and CEO of The Luak Group, she brings over 15 years of expertise to her work with Tribes and Tribal entities. Miss Liberty's career is marked by an impressive track record, securing over $81.1 million in grants from federal and state sources, earmarked for enhancing tribal communities. </a:t>
            </a:r>
          </a:p>
          <a:p>
            <a:pPr defTabSz="914400"/>
            <a:r>
              <a:rPr dirty="0" lang="en-US" sz="1200"/>
              <a:t> </a:t>
            </a:r>
          </a:p>
          <a:p>
            <a:pPr defTabSz="914400"/>
            <a:r>
              <a:rPr dirty="0" lang="en-US" sz="1200"/>
              <a:t>In the literary world, Miss Liberty is the coauthor of the book "Womanhood: Identity to Intimacy and Everything in Between," published in 2023. Her thought leadership extends to speaking engagements, including the notable keynote at the Healing the Circle in Our Tribal Communities Symposium by the Seminole Tribe of Florida in 2019 and participating in the Families Are Sacred Summit hosted by the Cherokee Nation in 2023. Miss Liberty's monthly column for Verite News provides readership in New Orleans with insights into the culture, challenges, and events that shape the lives of the Tribes in Louisiana and across Indian Country.</a:t>
            </a:r>
          </a:p>
          <a:p>
            <a:pPr defTabSz="914400"/>
            <a:r>
              <a:rPr dirty="0" lang="en-US" sz="1200"/>
              <a:t> </a:t>
            </a:r>
          </a:p>
          <a:p>
            <a:pPr defTabSz="914400"/>
            <a:r>
              <a:rPr dirty="0" lang="en-US" sz="1200"/>
              <a:t>Miss Liberty's role as an MBDA Enterprising Woman of Color highlights her commitment to the advancement of women of color in business. She has been a vital member of various boards and currently serves as Treasurer on the Board of Directors for the National Indigenous Women's Resource Center and Research Wild.</a:t>
            </a:r>
          </a:p>
          <a:p>
            <a:pPr defTabSz="914400"/>
            <a:r>
              <a:rPr dirty="0" lang="en-US" sz="1200"/>
              <a:t> </a:t>
            </a:r>
          </a:p>
          <a:p>
            <a:pPr defTabSz="914400"/>
            <a:r>
              <a:rPr dirty="0" lang="en-US" sz="1200"/>
              <a:t>Miss Liberty holds a BA in History from the University of Nebraska Lincoln and a master's degree from the University of Kansas' Center of Indigenous Nations Studies, where she specialized in Tribal Human Resources. She obtained an Executive Leadership Certificate from Harvard Business School's program on Leading People and Investing to Build Sustainable Communities, in collaboration with the Native American Finance Officers Association (NAFOA).</a:t>
            </a:r>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rot="10800000">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rot="10800000">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rot="10800000">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rot="10800000">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pic>
        <p:nvPicPr>
          <p:cNvPr id="4" name="Picture 3">
            <a:extLst>
              <a:ext uri="{FF2B5EF4-FFF2-40B4-BE49-F238E27FC236}">
                <a16:creationId xmlns:a16="http://schemas.microsoft.com/office/drawing/2014/main" id="{3E37206C-268B-3A4B-BD3D-C1D33DD2AFF8}"/>
              </a:ext>
            </a:extLst>
          </p:cNvPr>
          <p:cNvPicPr>
            <a:picLocks noChangeAspect="1"/>
          </p:cNvPicPr>
          <p:nvPr/>
        </p:nvPicPr>
        <p:blipFill rotWithShape="1">
          <a:blip r:embed="rId3"/>
          <a:srcRect b="24" r="-2"/>
          <a:stretch/>
        </p:blipFill>
        <p:spPr>
          <a:xfrm>
            <a:off x="5994399" y="1738508"/>
            <a:ext cx="2449998" cy="3307339"/>
          </a:xfrm>
          <a:prstGeom prst="rect">
            <a:avLst/>
          </a:prstGeom>
        </p:spPr>
      </p:pic>
      <p:sp>
        <p:nvSpPr>
          <p:cNvPr id="11" name="TextBox 10">
            <a:extLst>
              <a:ext uri="{FF2B5EF4-FFF2-40B4-BE49-F238E27FC236}">
                <a16:creationId xmlns:a16="http://schemas.microsoft.com/office/drawing/2014/main" id="{AF94C83C-6218-4D41-A732-5F775636FC49}"/>
              </a:ext>
            </a:extLst>
          </p:cNvPr>
          <p:cNvSpPr txBox="1"/>
          <p:nvPr/>
        </p:nvSpPr>
        <p:spPr>
          <a:xfrm>
            <a:off x="255103" y="2788116"/>
            <a:ext cx="3796586" cy="2660904"/>
          </a:xfrm>
          <a:prstGeom prst="rect">
            <a:avLst/>
          </a:prstGeom>
        </p:spPr>
        <p:txBody>
          <a:bodyPr anchor="b" bIns="34290" lIns="68580" rIns="68580" rtlCol="0" tIns="34290" vert="horz">
            <a:normAutofit/>
          </a:bodyPr>
          <a:lstStyle/>
          <a:p>
            <a:pPr indent="-171450">
              <a:lnSpc>
                <a:spcPct val="110000"/>
              </a:lnSpc>
              <a:spcAft>
                <a:spcPts val="450"/>
              </a:spcAft>
            </a:pPr>
            <a:endParaRPr dirty="0" lang="en-US" sz="525"/>
          </a:p>
        </p:txBody>
      </p:sp>
    </p:spTree>
    <p:extLst>
      <p:ext uri="{BB962C8B-B14F-4D97-AF65-F5344CB8AC3E}">
        <p14:creationId xmlns:p14="http://schemas.microsoft.com/office/powerpoint/2010/main" val="42710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b="1">
                <a:solidFill>
                  <a:srgbClr val="FFFFFF"/>
                </a:solidFill>
                <a:latin typeface="Cambria"/>
                <a:ea typeface="Cambria"/>
              </a:rPr>
              <a:t>Publication Date</a:t>
            </a:r>
            <a:endParaRPr lang="en-US" sz="3500" b="1">
              <a:solidFill>
                <a:srgbClr val="FFFFFF"/>
              </a:solidFill>
              <a:highlight>
                <a:srgbClr val="FFFF00"/>
              </a:highlight>
              <a:latin typeface="Cambria" panose="02040503050406030204" pitchFamily="18" charset="0"/>
            </a:endParaRPr>
          </a:p>
        </p:txBody>
      </p:sp>
      <p:sp>
        <p:nvSpPr>
          <p:cNvPr id="11" name="Content Placeholder 2">
            <a:extLst>
              <a:ext uri="{FF2B5EF4-FFF2-40B4-BE49-F238E27FC236}">
                <a16:creationId xmlns:a16="http://schemas.microsoft.com/office/drawing/2014/main" id="{919EEF4D-815B-25E0-47E2-59737087103D}"/>
              </a:ext>
            </a:extLst>
          </p:cNvPr>
          <p:cNvSpPr>
            <a:spLocks noGrp="1"/>
          </p:cNvSpPr>
          <p:nvPr>
            <p:ph idx="1"/>
          </p:nvPr>
        </p:nvSpPr>
        <p:spPr>
          <a:xfrm>
            <a:off x="1028699" y="2318197"/>
            <a:ext cx="7293023" cy="3683358"/>
          </a:xfrm>
        </p:spPr>
        <p:txBody>
          <a:bodyPr vert="horz" lIns="91440" tIns="45720" rIns="91440" bIns="45720" rtlCol="0" anchor="ctr">
            <a:normAutofit/>
          </a:bodyPr>
          <a:lstStyle/>
          <a:p>
            <a:pPr marL="0" indent="0">
              <a:buNone/>
            </a:pPr>
            <a:r>
              <a:rPr lang="en-US" sz="1700" dirty="0">
                <a:ea typeface="+mn-lt"/>
                <a:cs typeface="+mn-lt"/>
              </a:rPr>
              <a:t>On </a:t>
            </a:r>
            <a:r>
              <a:rPr lang="en-US" sz="1700" b="1" dirty="0">
                <a:ea typeface="+mn-lt"/>
                <a:cs typeface="+mn-lt"/>
              </a:rPr>
              <a:t>May 29, 2024</a:t>
            </a:r>
            <a:r>
              <a:rPr lang="en-US" sz="1700" dirty="0">
                <a:ea typeface="+mn-lt"/>
                <a:cs typeface="+mn-lt"/>
              </a:rPr>
              <a:t>, the U.S. Department of Housing and Urban Development (HUD) published the FY 2024 Notice of Funding Opportunity (NOFO) for the Indian Housing Block Grant (IHBG) Competitive Program.</a:t>
            </a:r>
            <a:endParaRPr lang="en-US" sz="1700" dirty="0">
              <a:ea typeface="Cambria"/>
            </a:endParaRPr>
          </a:p>
        </p:txBody>
      </p:sp>
    </p:spTree>
    <p:extLst>
      <p:ext uri="{BB962C8B-B14F-4D97-AF65-F5344CB8AC3E}">
        <p14:creationId xmlns:p14="http://schemas.microsoft.com/office/powerpoint/2010/main" val="203684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b="1">
                <a:solidFill>
                  <a:srgbClr val="FFFFFF"/>
                </a:solidFill>
                <a:latin typeface="Cambria" panose="02040503050406030204" pitchFamily="18" charset="0"/>
              </a:rPr>
              <a:t>FUNDING OPPORTUNITY</a:t>
            </a:r>
          </a:p>
        </p:txBody>
      </p:sp>
      <p:sp>
        <p:nvSpPr>
          <p:cNvPr id="4" name="Slide Number Placeholder 3"/>
          <p:cNvSpPr>
            <a:spLocks noGrp="1"/>
          </p:cNvSpPr>
          <p:nvPr>
            <p:ph type="sldNum" sz="quarter" idx="12"/>
          </p:nvPr>
        </p:nvSpPr>
        <p:spPr>
          <a:xfrm>
            <a:off x="8778240" y="6455664"/>
            <a:ext cx="336042" cy="365125"/>
          </a:xfrm>
        </p:spPr>
        <p:txBody>
          <a:bodyPr>
            <a:normAutofit/>
          </a:bodyPr>
          <a:lstStyle/>
          <a:p>
            <a:pPr>
              <a:spcAft>
                <a:spcPts val="600"/>
              </a:spcAft>
            </a:pPr>
            <a:fld id="{47D326A9-C7FB-474D-8472-18C731E71348}" type="slidenum">
              <a:rPr lang="en-US" sz="1000">
                <a:solidFill>
                  <a:schemeClr val="tx1">
                    <a:lumMod val="50000"/>
                    <a:lumOff val="50000"/>
                  </a:schemeClr>
                </a:solidFill>
              </a:rPr>
              <a:pPr>
                <a:spcAft>
                  <a:spcPts val="600"/>
                </a:spcAft>
              </a:pPr>
              <a:t>31</a:t>
            </a:fld>
            <a:endParaRPr lang="en-US" sz="10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5886D0DB-FB3B-C2C8-91F4-99A9DE3E4FCD}"/>
              </a:ext>
            </a:extLst>
          </p:cNvPr>
          <p:cNvGraphicFramePr>
            <a:graphicFrameLocks noGrp="1"/>
          </p:cNvGraphicFramePr>
          <p:nvPr>
            <p:ph idx="1"/>
            <p:extLst>
              <p:ext uri="{D42A27DB-BD31-4B8C-83A1-F6EECF244321}">
                <p14:modId xmlns:p14="http://schemas.microsoft.com/office/powerpoint/2010/main" val="1090787504"/>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254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b="1">
                <a:solidFill>
                  <a:srgbClr val="FFFFFF"/>
                </a:solidFill>
                <a:latin typeface="Cambria" panose="02040503050406030204" pitchFamily="18" charset="0"/>
              </a:rPr>
              <a:t>PURPOSE</a:t>
            </a:r>
          </a:p>
        </p:txBody>
      </p:sp>
      <p:sp>
        <p:nvSpPr>
          <p:cNvPr id="35" name="Content Placeholder 2"/>
          <p:cNvSpPr>
            <a:spLocks noGrp="1"/>
          </p:cNvSpPr>
          <p:nvPr>
            <p:ph idx="1"/>
          </p:nvPr>
        </p:nvSpPr>
        <p:spPr>
          <a:xfrm>
            <a:off x="4877368" y="649480"/>
            <a:ext cx="3646835" cy="5546047"/>
          </a:xfrm>
        </p:spPr>
        <p:txBody>
          <a:bodyPr vert="horz" lIns="91440" tIns="45720" rIns="91440" bIns="45720" rtlCol="0" anchor="ctr">
            <a:normAutofit/>
          </a:bodyPr>
          <a:lstStyle/>
          <a:p>
            <a:pPr marL="0" indent="0">
              <a:buNone/>
            </a:pPr>
            <a:r>
              <a:rPr lang="en-US" sz="1700" dirty="0">
                <a:ea typeface="Cambria"/>
              </a:rPr>
              <a:t>Increase Affordable Housing Stock through</a:t>
            </a:r>
          </a:p>
          <a:p>
            <a:pPr lvl="1"/>
            <a:r>
              <a:rPr lang="en-US" sz="1700" b="1" dirty="0">
                <a:ea typeface="Cambria"/>
              </a:rPr>
              <a:t>Construction</a:t>
            </a:r>
          </a:p>
          <a:p>
            <a:pPr lvl="1"/>
            <a:r>
              <a:rPr lang="en-US" sz="1700" b="1" dirty="0">
                <a:ea typeface="Cambria"/>
              </a:rPr>
              <a:t>Rehabilitation </a:t>
            </a:r>
            <a:endParaRPr lang="en-US" sz="1700" dirty="0">
              <a:ea typeface="Cambria" panose="02040503050406030204" pitchFamily="18" charset="0"/>
            </a:endParaRPr>
          </a:p>
          <a:p>
            <a:pPr lvl="1"/>
            <a:r>
              <a:rPr lang="en-US" sz="1700" b="1" dirty="0"/>
              <a:t>Acquisition</a:t>
            </a:r>
            <a:endParaRPr lang="en-US" sz="1700" b="1" dirty="0">
              <a:ea typeface="Cambria"/>
            </a:endParaRPr>
          </a:p>
          <a:p>
            <a:pPr lvl="1"/>
            <a:r>
              <a:rPr lang="en-US" sz="1700" b="1" dirty="0"/>
              <a:t>Infrastructure projects </a:t>
            </a:r>
            <a:endParaRPr lang="en-US" sz="1700" dirty="0"/>
          </a:p>
          <a:p>
            <a:pPr lvl="2"/>
            <a:r>
              <a:rPr lang="en-US" sz="1700" b="1" dirty="0">
                <a:ea typeface="Cambria"/>
              </a:rPr>
              <a:t>HUD will give priority to projects that spur construction and rehabilitation of housing</a:t>
            </a:r>
          </a:p>
          <a:p>
            <a:pPr marL="0" indent="0">
              <a:buNone/>
            </a:pPr>
            <a:r>
              <a:rPr lang="en-US" sz="1700" dirty="0">
                <a:ea typeface="Cambria"/>
              </a:rPr>
              <a:t>Model activities are </a:t>
            </a:r>
            <a:r>
              <a:rPr lang="en-US" sz="1700" b="1" dirty="0">
                <a:ea typeface="Cambria"/>
              </a:rPr>
              <a:t>not</a:t>
            </a:r>
            <a:r>
              <a:rPr lang="en-US" sz="1700" dirty="0">
                <a:ea typeface="Cambria"/>
              </a:rPr>
              <a:t> eligible under this NOFO</a:t>
            </a:r>
            <a:endParaRPr lang="en-US" sz="1700" b="1" dirty="0">
              <a:ea typeface="Cambria"/>
            </a:endParaRPr>
          </a:p>
        </p:txBody>
      </p:sp>
    </p:spTree>
    <p:extLst>
      <p:ext uri="{BB962C8B-B14F-4D97-AF65-F5344CB8AC3E}">
        <p14:creationId xmlns:p14="http://schemas.microsoft.com/office/powerpoint/2010/main" val="1671010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b="1">
                <a:solidFill>
                  <a:srgbClr val="FFFFFF"/>
                </a:solidFill>
                <a:latin typeface="Cambria" panose="02040503050406030204" pitchFamily="18" charset="0"/>
              </a:rPr>
              <a:t>PURPOSE</a:t>
            </a:r>
            <a:endParaRPr lang="en-US" sz="3500" b="1">
              <a:solidFill>
                <a:srgbClr val="FFFFFF"/>
              </a:solidFill>
              <a:highlight>
                <a:srgbClr val="FFFF00"/>
              </a:highlight>
              <a:latin typeface="Cambria" panose="02040503050406030204" pitchFamily="18" charset="0"/>
            </a:endParaRPr>
          </a:p>
        </p:txBody>
      </p:sp>
      <p:sp>
        <p:nvSpPr>
          <p:cNvPr id="11" name="Content Placeholder 2">
            <a:extLst>
              <a:ext uri="{FF2B5EF4-FFF2-40B4-BE49-F238E27FC236}">
                <a16:creationId xmlns:a16="http://schemas.microsoft.com/office/drawing/2014/main" id="{919EEF4D-815B-25E0-47E2-59737087103D}"/>
              </a:ext>
            </a:extLst>
          </p:cNvPr>
          <p:cNvSpPr>
            <a:spLocks noGrp="1"/>
          </p:cNvSpPr>
          <p:nvPr>
            <p:ph idx="1"/>
          </p:nvPr>
        </p:nvSpPr>
        <p:spPr>
          <a:xfrm>
            <a:off x="4877368" y="649480"/>
            <a:ext cx="3646835" cy="5546047"/>
          </a:xfrm>
        </p:spPr>
        <p:txBody>
          <a:bodyPr vert="horz" lIns="91440" tIns="45720" rIns="91440" bIns="45720" rtlCol="0" anchor="ctr">
            <a:normAutofit/>
          </a:bodyPr>
          <a:lstStyle/>
          <a:p>
            <a:pPr marL="0" indent="0">
              <a:buNone/>
            </a:pPr>
            <a:r>
              <a:rPr lang="en-US" sz="1700" dirty="0">
                <a:ea typeface="Cambria"/>
                <a:cs typeface="Calibri"/>
              </a:rPr>
              <a:t>Projects that are part of a </a:t>
            </a:r>
            <a:r>
              <a:rPr lang="en-US" sz="1700" b="1" dirty="0">
                <a:ea typeface="Cambria"/>
                <a:cs typeface="Calibri"/>
              </a:rPr>
              <a:t>comprehensive, long-term plan</a:t>
            </a:r>
            <a:r>
              <a:rPr lang="en-US" sz="1700" dirty="0">
                <a:ea typeface="Cambria"/>
                <a:cs typeface="Calibri"/>
              </a:rPr>
              <a:t> to address local housing conditions, including</a:t>
            </a:r>
          </a:p>
          <a:p>
            <a:pPr lvl="1" indent="0">
              <a:spcBef>
                <a:spcPts val="1000"/>
              </a:spcBef>
            </a:pPr>
            <a:r>
              <a:rPr lang="en-US" sz="1700" dirty="0">
                <a:ea typeface="Cambria"/>
                <a:cs typeface="Calibri"/>
              </a:rPr>
              <a:t> overcrowding and physically deteriorating units </a:t>
            </a:r>
            <a:endParaRPr lang="en-US" sz="1700" dirty="0">
              <a:ea typeface="Cambria" panose="02040503050406030204" pitchFamily="18" charset="0"/>
              <a:cs typeface="Calibri" panose="020F0502020204030204" pitchFamily="34" charset="0"/>
            </a:endParaRPr>
          </a:p>
          <a:p>
            <a:pPr lvl="1" indent="0">
              <a:spcBef>
                <a:spcPts val="1000"/>
              </a:spcBef>
            </a:pPr>
            <a:r>
              <a:rPr lang="en-US" sz="1700" dirty="0">
                <a:ea typeface="Cambria"/>
                <a:cs typeface="Calibri"/>
              </a:rPr>
              <a:t> future infrastructure</a:t>
            </a:r>
          </a:p>
          <a:p>
            <a:pPr lvl="1" indent="0">
              <a:spcBef>
                <a:spcPts val="1000"/>
              </a:spcBef>
            </a:pPr>
            <a:r>
              <a:rPr lang="en-US" sz="1700" dirty="0">
                <a:ea typeface="Cambria"/>
                <a:cs typeface="Calibri"/>
              </a:rPr>
              <a:t> economic development opportunities</a:t>
            </a:r>
          </a:p>
        </p:txBody>
      </p:sp>
    </p:spTree>
    <p:extLst>
      <p:ext uri="{BB962C8B-B14F-4D97-AF65-F5344CB8AC3E}">
        <p14:creationId xmlns:p14="http://schemas.microsoft.com/office/powerpoint/2010/main" val="4199252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FED501-3573-4D47-87BC-E8AF6A68F1D8}"/>
              </a:ext>
            </a:extLst>
          </p:cNvPr>
          <p:cNvSpPr>
            <a:spLocks noGrp="1"/>
          </p:cNvSpPr>
          <p:nvPr>
            <p:ph type="title"/>
          </p:nvPr>
        </p:nvSpPr>
        <p:spPr>
          <a:xfrm>
            <a:off x="1028699" y="294538"/>
            <a:ext cx="7421963" cy="1033669"/>
          </a:xfrm>
        </p:spPr>
        <p:txBody>
          <a:bodyPr>
            <a:normAutofit/>
          </a:bodyPr>
          <a:lstStyle/>
          <a:p>
            <a:r>
              <a:rPr lang="en-US" sz="3500" b="1">
                <a:solidFill>
                  <a:srgbClr val="FFFFFF"/>
                </a:solidFill>
                <a:latin typeface="Calibri" panose="020F0502020204030204" pitchFamily="34" charset="0"/>
                <a:ea typeface="Cambria"/>
                <a:cs typeface="Calibri" panose="020F0502020204030204" pitchFamily="34" charset="0"/>
              </a:rPr>
              <a:t>MAJOR CHANGES FROM FY23 NOFO</a:t>
            </a:r>
          </a:p>
        </p:txBody>
      </p:sp>
      <p:sp>
        <p:nvSpPr>
          <p:cNvPr id="6" name="Content Placeholder 5">
            <a:extLst>
              <a:ext uri="{FF2B5EF4-FFF2-40B4-BE49-F238E27FC236}">
                <a16:creationId xmlns:a16="http://schemas.microsoft.com/office/drawing/2014/main" id="{2DADE1E0-7E5F-4950-A12D-52F88F91E212}"/>
              </a:ext>
            </a:extLst>
          </p:cNvPr>
          <p:cNvSpPr>
            <a:spLocks noGrp="1"/>
          </p:cNvSpPr>
          <p:nvPr>
            <p:ph idx="1"/>
          </p:nvPr>
        </p:nvSpPr>
        <p:spPr>
          <a:xfrm>
            <a:off x="1028699" y="2318197"/>
            <a:ext cx="7293023" cy="3683358"/>
          </a:xfrm>
        </p:spPr>
        <p:txBody>
          <a:bodyPr vert="horz" lIns="91440" tIns="45720" rIns="91440" bIns="45720" rtlCol="0" anchor="ctr">
            <a:normAutofit/>
          </a:bodyPr>
          <a:lstStyle/>
          <a:p>
            <a:pPr marL="0" indent="0">
              <a:buNone/>
            </a:pPr>
            <a:r>
              <a:rPr lang="en-US" sz="1700" b="1" dirty="0">
                <a:effectLst/>
                <a:latin typeface="Calibri" panose="020F0502020204030204" pitchFamily="34" charset="0"/>
                <a:cs typeface="Calibri" panose="020F0502020204030204" pitchFamily="34" charset="0"/>
              </a:rPr>
              <a:t>Section I.B Authority</a:t>
            </a:r>
            <a:endParaRPr lang="en-US" sz="1700" dirty="0">
              <a:effectLst/>
              <a:latin typeface="Calibri" panose="020F0502020204030204" pitchFamily="34" charset="0"/>
              <a:cs typeface="Calibri" panose="020F0502020204030204" pitchFamily="34" charset="0"/>
            </a:endParaRPr>
          </a:p>
          <a:p>
            <a:r>
              <a:rPr lang="en-US" sz="1700" dirty="0">
                <a:effectLst/>
                <a:latin typeface="Calibri" panose="020F0502020204030204" pitchFamily="34" charset="0"/>
                <a:cs typeface="Calibri" panose="020F0502020204030204" pitchFamily="34" charset="0"/>
              </a:rPr>
              <a:t>Updated this section to include the FY24 Appropriation citation.</a:t>
            </a:r>
          </a:p>
          <a:p>
            <a:pPr marL="0" indent="0">
              <a:buNone/>
            </a:pPr>
            <a:r>
              <a:rPr lang="en-US" sz="1700" b="1" dirty="0">
                <a:effectLst/>
                <a:latin typeface="Calibri" panose="020F0502020204030204" pitchFamily="34" charset="0"/>
                <a:cs typeface="Calibri" panose="020F0502020204030204" pitchFamily="34" charset="0"/>
              </a:rPr>
              <a:t>Section II.A. Available Funds</a:t>
            </a:r>
            <a:endParaRPr lang="en-US" sz="1700" dirty="0">
              <a:effectLst/>
              <a:latin typeface="Calibri" panose="020F0502020204030204" pitchFamily="34" charset="0"/>
              <a:cs typeface="Calibri" panose="020F0502020204030204" pitchFamily="34" charset="0"/>
            </a:endParaRPr>
          </a:p>
          <a:p>
            <a:r>
              <a:rPr lang="en-US" sz="1700" dirty="0">
                <a:effectLst/>
                <a:latin typeface="Calibri" panose="020F0502020204030204" pitchFamily="34" charset="0"/>
                <a:cs typeface="Calibri" panose="020F0502020204030204" pitchFamily="34" charset="0"/>
              </a:rPr>
              <a:t>Revised grant ceiling categories for funding based on the population of tribes from FY 2024 IHBG Formula data. HUD will consider the higher population amount from either AIAN persons or tribal enrollment, based on formula data.</a:t>
            </a:r>
          </a:p>
          <a:p>
            <a:pPr marL="0" indent="0">
              <a:buNone/>
            </a:pPr>
            <a:r>
              <a:rPr lang="en-US" sz="1700" b="1" dirty="0">
                <a:effectLst/>
                <a:latin typeface="Calibri" panose="020F0502020204030204" pitchFamily="34" charset="0"/>
                <a:cs typeface="Calibri" panose="020F0502020204030204" pitchFamily="34" charset="0"/>
              </a:rPr>
              <a:t>Section II.D. Period of Performance</a:t>
            </a:r>
            <a:endParaRPr lang="en-US" sz="1700" dirty="0">
              <a:effectLst/>
              <a:latin typeface="Calibri" panose="020F0502020204030204" pitchFamily="34" charset="0"/>
              <a:cs typeface="Calibri" panose="020F0502020204030204" pitchFamily="34" charset="0"/>
            </a:endParaRPr>
          </a:p>
          <a:p>
            <a:r>
              <a:rPr lang="en-US" sz="1700" dirty="0">
                <a:effectLst/>
                <a:latin typeface="Calibri" panose="020F0502020204030204" pitchFamily="34" charset="0"/>
                <a:cs typeface="Calibri" panose="020F0502020204030204" pitchFamily="34" charset="0"/>
              </a:rPr>
              <a:t>Updated Period of Performance dates to reflect 12/30/2024 to 12/28/2029.</a:t>
            </a:r>
          </a:p>
          <a:p>
            <a:pPr marL="0" indent="0">
              <a:buNone/>
            </a:pPr>
            <a:r>
              <a:rPr lang="en-US" sz="1700" b="1" dirty="0">
                <a:effectLst/>
                <a:latin typeface="Calibri" panose="020F0502020204030204" pitchFamily="34" charset="0"/>
                <a:cs typeface="Calibri" panose="020F0502020204030204" pitchFamily="34" charset="0"/>
              </a:rPr>
              <a:t>Section IV.F Funding Restrictions</a:t>
            </a:r>
            <a:endParaRPr lang="en-US" sz="1700" dirty="0">
              <a:effectLst/>
              <a:latin typeface="Calibri" panose="020F0502020204030204" pitchFamily="34" charset="0"/>
              <a:cs typeface="Calibri" panose="020F0502020204030204" pitchFamily="34" charset="0"/>
            </a:endParaRPr>
          </a:p>
          <a:p>
            <a:r>
              <a:rPr lang="en-US" sz="1700" dirty="0">
                <a:effectLst/>
                <a:latin typeface="Calibri" panose="020F0502020204030204" pitchFamily="34" charset="0"/>
                <a:cs typeface="Calibri" panose="020F0502020204030204" pitchFamily="34" charset="0"/>
              </a:rPr>
              <a:t>Updated the Consultant Cap to the 2024 rate.</a:t>
            </a:r>
          </a:p>
        </p:txBody>
      </p:sp>
    </p:spTree>
    <p:extLst>
      <p:ext uri="{BB962C8B-B14F-4D97-AF65-F5344CB8AC3E}">
        <p14:creationId xmlns:p14="http://schemas.microsoft.com/office/powerpoint/2010/main" val="4086860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FED501-3573-4D47-87BC-E8AF6A68F1D8}"/>
              </a:ext>
            </a:extLst>
          </p:cNvPr>
          <p:cNvSpPr>
            <a:spLocks noGrp="1"/>
          </p:cNvSpPr>
          <p:nvPr>
            <p:ph type="title"/>
          </p:nvPr>
        </p:nvSpPr>
        <p:spPr>
          <a:xfrm>
            <a:off x="1028697" y="348865"/>
            <a:ext cx="7533018" cy="877729"/>
          </a:xfrm>
        </p:spPr>
        <p:txBody>
          <a:bodyPr anchor="ctr">
            <a:normAutofit/>
          </a:bodyPr>
          <a:lstStyle/>
          <a:p>
            <a:r>
              <a:rPr lang="en-US" sz="3500" b="1">
                <a:solidFill>
                  <a:srgbClr val="FFFFFF"/>
                </a:solidFill>
                <a:latin typeface="Calibri" panose="020F0502020204030204" pitchFamily="34" charset="0"/>
                <a:ea typeface="Cambria"/>
                <a:cs typeface="Calibri" panose="020F0502020204030204" pitchFamily="34" charset="0"/>
              </a:rPr>
              <a:t>CHANGES TO RATING FACTORS</a:t>
            </a:r>
            <a:endParaRPr lang="en-US" sz="3500" b="1">
              <a:solidFill>
                <a:srgbClr val="FFFFFF"/>
              </a:solidFill>
              <a:latin typeface="Calibri" panose="020F0502020204030204" pitchFamily="34" charset="0"/>
              <a:ea typeface="Cambria" panose="02040503050406030204" pitchFamily="18" charset="0"/>
              <a:cs typeface="Calibri" panose="020F0502020204030204" pitchFamily="34" charset="0"/>
            </a:endParaRPr>
          </a:p>
        </p:txBody>
      </p:sp>
      <p:sp>
        <p:nvSpPr>
          <p:cNvPr id="5" name="Content Placeholder 4">
            <a:extLst>
              <a:ext uri="{FF2B5EF4-FFF2-40B4-BE49-F238E27FC236}">
                <a16:creationId xmlns:a16="http://schemas.microsoft.com/office/drawing/2014/main" id="{EDD614BC-C500-41C7-B5D7-A710411CC501}"/>
              </a:ext>
            </a:extLst>
          </p:cNvPr>
          <p:cNvSpPr>
            <a:spLocks/>
          </p:cNvSpPr>
          <p:nvPr/>
        </p:nvSpPr>
        <p:spPr>
          <a:xfrm>
            <a:off x="523464" y="2112579"/>
            <a:ext cx="8115027" cy="4192805"/>
          </a:xfrm>
          <a:prstGeom prst="rect">
            <a:avLst/>
          </a:prstGeom>
        </p:spPr>
        <p:txBody>
          <a:bodyPr vert="horz" lIns="91440" tIns="45720" rIns="91440" bIns="45720" rtlCol="0" anchor="t">
            <a:normAutofit/>
          </a:bodyPr>
          <a:lstStyle/>
          <a:p>
            <a:pPr defTabSz="475488">
              <a:lnSpc>
                <a:spcPct val="120000"/>
              </a:lnSpc>
              <a:spcBef>
                <a:spcPts val="104"/>
              </a:spcBef>
              <a:spcAft>
                <a:spcPts val="780"/>
              </a:spcAft>
            </a:pPr>
            <a:endParaRPr lang="en-US" sz="1352" kern="1200">
              <a:solidFill>
                <a:srgbClr val="000000"/>
              </a:solidFill>
              <a:latin typeface="Calibri" panose="020F0502020204030204" pitchFamily="34" charset="0"/>
              <a:ea typeface="Cambria" panose="02040503050406030204" pitchFamily="18" charset="0"/>
              <a:cs typeface="Calibri" panose="020F0502020204030204" pitchFamily="34" charset="0"/>
            </a:endParaRPr>
          </a:p>
          <a:p>
            <a:pPr defTabSz="475488">
              <a:lnSpc>
                <a:spcPct val="110000"/>
              </a:lnSpc>
              <a:spcBef>
                <a:spcPts val="104"/>
              </a:spcBef>
              <a:spcAft>
                <a:spcPts val="780"/>
              </a:spcAft>
            </a:pPr>
            <a:endParaRPr lang="en-US" sz="1872" kern="1200">
              <a:solidFill>
                <a:srgbClr val="000000"/>
              </a:solidFill>
              <a:latin typeface="Calibri" panose="020F0502020204030204" pitchFamily="34" charset="0"/>
              <a:ea typeface="Cambria" panose="02040503050406030204" pitchFamily="18" charset="0"/>
              <a:cs typeface="Calibri" panose="020F0502020204030204" pitchFamily="34" charset="0"/>
            </a:endParaRPr>
          </a:p>
          <a:p>
            <a:pPr defTabSz="475488">
              <a:lnSpc>
                <a:spcPct val="110000"/>
              </a:lnSpc>
              <a:spcBef>
                <a:spcPts val="104"/>
              </a:spcBef>
              <a:spcAft>
                <a:spcPts val="780"/>
              </a:spcAft>
            </a:pPr>
            <a:endParaRPr lang="en-US" sz="1872" kern="1200">
              <a:solidFill>
                <a:srgbClr val="000000"/>
              </a:solidFill>
              <a:latin typeface="Calibri" panose="020F0502020204030204" pitchFamily="34" charset="0"/>
              <a:ea typeface="Cambria" panose="02040503050406030204" pitchFamily="18" charset="0"/>
              <a:cs typeface="Calibri" panose="020F0502020204030204" pitchFamily="34" charset="0"/>
            </a:endParaRPr>
          </a:p>
          <a:p>
            <a:pPr defTabSz="475488">
              <a:lnSpc>
                <a:spcPct val="110000"/>
              </a:lnSpc>
              <a:spcBef>
                <a:spcPts val="104"/>
              </a:spcBef>
              <a:spcAft>
                <a:spcPts val="780"/>
              </a:spcAft>
            </a:pPr>
            <a:endParaRPr lang="en-US" sz="1872" kern="1200">
              <a:solidFill>
                <a:srgbClr val="000000"/>
              </a:solidFill>
              <a:latin typeface="Calibri" panose="020F0502020204030204" pitchFamily="34" charset="0"/>
              <a:ea typeface="Cambria" panose="02040503050406030204" pitchFamily="18" charset="0"/>
              <a:cs typeface="Calibri" panose="020F0502020204030204" pitchFamily="34" charset="0"/>
            </a:endParaRPr>
          </a:p>
          <a:p>
            <a:pPr defTabSz="475488"/>
            <a:endParaRPr lang="en-US" sz="1872" kern="1200">
              <a:solidFill>
                <a:schemeClr val="tx1"/>
              </a:solidFill>
              <a:latin typeface="Calibri" panose="020F0502020204030204" pitchFamily="34" charset="0"/>
              <a:ea typeface="Cambria" panose="02040503050406030204" pitchFamily="18" charset="0"/>
              <a:cs typeface="Calibri" panose="020F0502020204030204" pitchFamily="34" charset="0"/>
            </a:endParaRPr>
          </a:p>
          <a:p>
            <a:pPr defTabSz="475488"/>
            <a:endParaRPr lang="en-US" sz="1872" kern="1200">
              <a:solidFill>
                <a:schemeClr val="tx1"/>
              </a:solidFill>
              <a:latin typeface="Calibri" panose="020F0502020204030204" pitchFamily="34" charset="0"/>
              <a:cs typeface="Calibri" panose="020F0502020204030204" pitchFamily="34" charset="0"/>
            </a:endParaRPr>
          </a:p>
          <a:p>
            <a:pPr defTabSz="475488"/>
            <a:endParaRPr lang="en-US" sz="1872" kern="1200">
              <a:solidFill>
                <a:schemeClr val="tx1"/>
              </a:solidFill>
              <a:latin typeface="Calibri" panose="020F0502020204030204" pitchFamily="34" charset="0"/>
              <a:cs typeface="Calibri" panose="020F0502020204030204" pitchFamily="34" charset="0"/>
            </a:endParaRPr>
          </a:p>
          <a:p>
            <a:pPr defTabSz="475488"/>
            <a:endParaRPr lang="en-US" sz="1872" kern="1200">
              <a:solidFill>
                <a:schemeClr val="tx1"/>
              </a:solidFill>
              <a:latin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D70C0D1-C313-99B7-42BC-69D85ED1E822}"/>
              </a:ext>
            </a:extLst>
          </p:cNvPr>
          <p:cNvSpPr txBox="1"/>
          <p:nvPr/>
        </p:nvSpPr>
        <p:spPr>
          <a:xfrm>
            <a:off x="745344" y="2144762"/>
            <a:ext cx="7475052" cy="3492174"/>
          </a:xfrm>
          <a:prstGeom prst="rect">
            <a:avLst/>
          </a:prstGeom>
          <a:noFill/>
        </p:spPr>
        <p:txBody>
          <a:bodyPr wrap="square" lIns="91440" tIns="45720" rIns="91440" bIns="45720" anchor="t">
            <a:spAutoFit/>
          </a:bodyPr>
          <a:lstStyle/>
          <a:p>
            <a:pPr defTabSz="475488">
              <a:spcAft>
                <a:spcPts val="600"/>
              </a:spcAft>
            </a:pPr>
            <a:r>
              <a:rPr lang="en-US" sz="1872" b="1" kern="1200" dirty="0">
                <a:solidFill>
                  <a:schemeClr val="tx1"/>
                </a:solidFill>
                <a:latin typeface="Calibri" panose="020F0502020204030204" pitchFamily="34" charset="0"/>
                <a:cs typeface="Calibri" panose="020F0502020204030204" pitchFamily="34" charset="0"/>
              </a:rPr>
              <a:t>Rating Factor 1</a:t>
            </a:r>
            <a:endParaRPr lang="en-US" sz="1872" kern="1200" dirty="0">
              <a:solidFill>
                <a:schemeClr val="tx1"/>
              </a:solidFill>
              <a:latin typeface="Calibri" panose="020F0502020204030204" pitchFamily="34" charset="0"/>
              <a:cs typeface="Calibri" panose="020F0502020204030204" pitchFamily="34" charset="0"/>
            </a:endParaRPr>
          </a:p>
          <a:p>
            <a:pPr marL="297180" indent="-297180" defTabSz="475488">
              <a:spcAft>
                <a:spcPts val="600"/>
              </a:spcAft>
              <a:buFont typeface="Arial" panose="020B0604020202020204" pitchFamily="34" charset="0"/>
              <a:buChar char="•"/>
            </a:pPr>
            <a:r>
              <a:rPr lang="en-US" sz="1872" kern="1200" dirty="0">
                <a:solidFill>
                  <a:schemeClr val="tx1"/>
                </a:solidFill>
                <a:latin typeface="Calibri" panose="020F0502020204030204" pitchFamily="34" charset="0"/>
                <a:cs typeface="Calibri" panose="020F0502020204030204" pitchFamily="34" charset="0"/>
              </a:rPr>
              <a:t>Subfactor 1.2 - Progress of IHBG Formula Grant – HUD will now evaluate all funding for applicants that receive $750,000 or more in 2023 IHBG formula funding. Also, applicants that receive less than $750,000 in 2023 formula funding may earn maximum points for Subfactor 1.2 regardless of current IHBG balance.</a:t>
            </a:r>
          </a:p>
          <a:p>
            <a:pPr defTabSz="475488">
              <a:spcAft>
                <a:spcPts val="600"/>
              </a:spcAft>
            </a:pPr>
            <a:r>
              <a:rPr lang="en-US" sz="1872" b="1" kern="1200" dirty="0">
                <a:solidFill>
                  <a:schemeClr val="tx1"/>
                </a:solidFill>
                <a:latin typeface="Calibri" panose="020F0502020204030204" pitchFamily="34" charset="0"/>
                <a:cs typeface="Calibri" panose="020F0502020204030204" pitchFamily="34" charset="0"/>
              </a:rPr>
              <a:t>Rating Factor 2</a:t>
            </a:r>
            <a:r>
              <a:rPr lang="en-US" sz="1872" kern="1200" dirty="0">
                <a:solidFill>
                  <a:schemeClr val="tx1"/>
                </a:solidFill>
                <a:latin typeface="Calibri" panose="020F0502020204030204" pitchFamily="34" charset="0"/>
                <a:cs typeface="Calibri" panose="020F0502020204030204" pitchFamily="34" charset="0"/>
              </a:rPr>
              <a:t>.</a:t>
            </a:r>
          </a:p>
          <a:p>
            <a:pPr marL="300482" lvl="1" indent="-300482" defTabSz="475488">
              <a:spcAft>
                <a:spcPts val="600"/>
              </a:spcAft>
              <a:buFont typeface="Arial" panose="020B0604020202020204" pitchFamily="34" charset="0"/>
              <a:buChar char="•"/>
            </a:pPr>
            <a:r>
              <a:rPr lang="en-US" sz="1872" kern="1200" dirty="0">
                <a:solidFill>
                  <a:schemeClr val="tx1"/>
                </a:solidFill>
                <a:latin typeface="Calibri" panose="020F0502020204030204" pitchFamily="34" charset="0"/>
                <a:cs typeface="Calibri" panose="020F0502020204030204" pitchFamily="34" charset="0"/>
              </a:rPr>
              <a:t>Subfactor 2.4 – New and Previously Funded Applicants: Revised criteria of 3 points for applicants funded from the FY 2018/2019, FY 2020, and FY 2021 NOFO competitions. Revised criteria for 0 points for applicants funded from the FY 2022 and FY 2023 NOFO competitions.</a:t>
            </a:r>
            <a:endParaRPr lang="en-US"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7978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FED501-3573-4D47-87BC-E8AF6A68F1D8}"/>
              </a:ext>
            </a:extLst>
          </p:cNvPr>
          <p:cNvSpPr>
            <a:spLocks noGrp="1"/>
          </p:cNvSpPr>
          <p:nvPr>
            <p:ph type="title"/>
          </p:nvPr>
        </p:nvSpPr>
        <p:spPr>
          <a:xfrm>
            <a:off x="1028697" y="348865"/>
            <a:ext cx="7533018" cy="877729"/>
          </a:xfrm>
        </p:spPr>
        <p:txBody>
          <a:bodyPr anchor="ctr">
            <a:normAutofit/>
          </a:bodyPr>
          <a:lstStyle/>
          <a:p>
            <a:r>
              <a:rPr lang="en-US" sz="3500" b="1">
                <a:solidFill>
                  <a:srgbClr val="FFFFFF"/>
                </a:solidFill>
                <a:latin typeface="Cambria"/>
                <a:ea typeface="Cambria"/>
              </a:rPr>
              <a:t>CHANGES TO RATING FACTORS</a:t>
            </a:r>
            <a:endParaRPr lang="en-US" sz="3500" b="1">
              <a:solidFill>
                <a:srgbClr val="FFFFFF"/>
              </a:solidFill>
              <a:latin typeface="Cambria" panose="02040503050406030204" pitchFamily="18" charset="0"/>
              <a:ea typeface="Cambria" panose="02040503050406030204" pitchFamily="18" charset="0"/>
            </a:endParaRPr>
          </a:p>
        </p:txBody>
      </p:sp>
      <p:sp>
        <p:nvSpPr>
          <p:cNvPr id="5" name="Content Placeholder 4">
            <a:extLst>
              <a:ext uri="{FF2B5EF4-FFF2-40B4-BE49-F238E27FC236}">
                <a16:creationId xmlns:a16="http://schemas.microsoft.com/office/drawing/2014/main" id="{EDD614BC-C500-41C7-B5D7-A710411CC501}"/>
              </a:ext>
            </a:extLst>
          </p:cNvPr>
          <p:cNvSpPr>
            <a:spLocks/>
          </p:cNvSpPr>
          <p:nvPr/>
        </p:nvSpPr>
        <p:spPr>
          <a:xfrm>
            <a:off x="523464" y="2112579"/>
            <a:ext cx="8115027" cy="4192805"/>
          </a:xfrm>
          <a:prstGeom prst="rect">
            <a:avLst/>
          </a:prstGeom>
        </p:spPr>
        <p:txBody>
          <a:bodyPr vert="horz" lIns="91440" tIns="45720" rIns="91440" bIns="45720" rtlCol="0" anchor="t">
            <a:normAutofit/>
          </a:bodyPr>
          <a:lstStyle/>
          <a:p>
            <a:pPr defTabSz="475488">
              <a:lnSpc>
                <a:spcPct val="120000"/>
              </a:lnSpc>
              <a:spcBef>
                <a:spcPts val="104"/>
              </a:spcBef>
              <a:spcAft>
                <a:spcPts val="780"/>
              </a:spcAft>
            </a:pPr>
            <a:endParaRPr lang="en-US" sz="1352" kern="1200">
              <a:solidFill>
                <a:srgbClr val="000000"/>
              </a:solidFill>
              <a:latin typeface="Cambria" panose="02040503050406030204" pitchFamily="18" charset="0"/>
              <a:ea typeface="Cambria" panose="02040503050406030204" pitchFamily="18" charset="0"/>
              <a:cs typeface="Helvetica" panose="020B0604020202020204" pitchFamily="34" charset="0"/>
            </a:endParaRPr>
          </a:p>
          <a:p>
            <a:pPr defTabSz="475488">
              <a:lnSpc>
                <a:spcPct val="110000"/>
              </a:lnSpc>
              <a:spcBef>
                <a:spcPts val="104"/>
              </a:spcBef>
              <a:spcAft>
                <a:spcPts val="780"/>
              </a:spcAft>
            </a:pPr>
            <a:endParaRPr lang="en-US" sz="1872" kern="1200">
              <a:solidFill>
                <a:srgbClr val="000000"/>
              </a:solidFill>
              <a:latin typeface="Cambria" panose="02040503050406030204" pitchFamily="18" charset="0"/>
              <a:ea typeface="Cambria" panose="02040503050406030204" pitchFamily="18" charset="0"/>
              <a:cs typeface="Helvetica" panose="020B0604020202020204" pitchFamily="34" charset="0"/>
            </a:endParaRPr>
          </a:p>
          <a:p>
            <a:pPr defTabSz="475488">
              <a:lnSpc>
                <a:spcPct val="110000"/>
              </a:lnSpc>
              <a:spcBef>
                <a:spcPts val="104"/>
              </a:spcBef>
              <a:spcAft>
                <a:spcPts val="780"/>
              </a:spcAft>
            </a:pPr>
            <a:endParaRPr lang="en-US" sz="1872" kern="1200">
              <a:solidFill>
                <a:srgbClr val="000000"/>
              </a:solidFill>
              <a:latin typeface="Cambria" panose="02040503050406030204" pitchFamily="18" charset="0"/>
              <a:ea typeface="Cambria" panose="02040503050406030204" pitchFamily="18" charset="0"/>
              <a:cs typeface="Helvetica" panose="020B0604020202020204" pitchFamily="34" charset="0"/>
            </a:endParaRPr>
          </a:p>
          <a:p>
            <a:pPr defTabSz="475488">
              <a:lnSpc>
                <a:spcPct val="110000"/>
              </a:lnSpc>
              <a:spcBef>
                <a:spcPts val="104"/>
              </a:spcBef>
              <a:spcAft>
                <a:spcPts val="780"/>
              </a:spcAft>
            </a:pPr>
            <a:endParaRPr lang="en-US" sz="1872" kern="1200">
              <a:solidFill>
                <a:srgbClr val="000000"/>
              </a:solidFill>
              <a:latin typeface="Cambria" panose="02040503050406030204" pitchFamily="18" charset="0"/>
              <a:ea typeface="Cambria" panose="02040503050406030204" pitchFamily="18" charset="0"/>
              <a:cs typeface="Helvetica" panose="020B0604020202020204" pitchFamily="34" charset="0"/>
            </a:endParaRPr>
          </a:p>
          <a:p>
            <a:pPr defTabSz="475488"/>
            <a:endParaRPr lang="en-US" sz="1872" kern="1200">
              <a:solidFill>
                <a:schemeClr val="tx1"/>
              </a:solidFill>
              <a:latin typeface="Cambria" panose="02040503050406030204" pitchFamily="18" charset="0"/>
              <a:ea typeface="Cambria" panose="02040503050406030204" pitchFamily="18" charset="0"/>
              <a:cs typeface="+mn-cs"/>
            </a:endParaRPr>
          </a:p>
          <a:p>
            <a:pPr defTabSz="475488"/>
            <a:endParaRPr lang="en-US" sz="1872" kern="1200">
              <a:solidFill>
                <a:schemeClr val="tx1"/>
              </a:solidFill>
              <a:latin typeface="+mn-lt"/>
              <a:ea typeface="+mn-ea"/>
              <a:cs typeface="+mn-cs"/>
            </a:endParaRPr>
          </a:p>
          <a:p>
            <a:pPr defTabSz="475488"/>
            <a:endParaRPr lang="en-US" sz="1872" kern="1200">
              <a:solidFill>
                <a:schemeClr val="tx1"/>
              </a:solidFill>
              <a:latin typeface="+mn-lt"/>
              <a:ea typeface="+mn-ea"/>
              <a:cs typeface="+mn-cs"/>
            </a:endParaRPr>
          </a:p>
          <a:p>
            <a:pPr defTabSz="475488"/>
            <a:endParaRPr lang="en-US" sz="1872" kern="1200">
              <a:solidFill>
                <a:schemeClr val="tx1"/>
              </a:solidFill>
              <a:latin typeface="+mn-lt"/>
              <a:ea typeface="+mn-ea"/>
              <a:cs typeface="+mn-cs"/>
            </a:endParaRPr>
          </a:p>
          <a:p>
            <a:pPr marL="0" indent="0">
              <a:buNone/>
            </a:pPr>
            <a:endParaRPr lang="en-US"/>
          </a:p>
        </p:txBody>
      </p:sp>
      <p:sp>
        <p:nvSpPr>
          <p:cNvPr id="12" name="TextBox 11">
            <a:extLst>
              <a:ext uri="{FF2B5EF4-FFF2-40B4-BE49-F238E27FC236}">
                <a16:creationId xmlns:a16="http://schemas.microsoft.com/office/drawing/2014/main" id="{DD70C0D1-C313-99B7-42BC-69D85ED1E822}"/>
              </a:ext>
            </a:extLst>
          </p:cNvPr>
          <p:cNvSpPr txBox="1"/>
          <p:nvPr/>
        </p:nvSpPr>
        <p:spPr>
          <a:xfrm>
            <a:off x="745344" y="2144762"/>
            <a:ext cx="7475052" cy="3127138"/>
          </a:xfrm>
          <a:prstGeom prst="rect">
            <a:avLst/>
          </a:prstGeom>
          <a:noFill/>
        </p:spPr>
        <p:txBody>
          <a:bodyPr wrap="square" lIns="91440" tIns="45720" rIns="91440" bIns="45720" anchor="t">
            <a:spAutoFit/>
          </a:bodyPr>
          <a:lstStyle/>
          <a:p>
            <a:pPr defTabSz="475488">
              <a:spcAft>
                <a:spcPts val="600"/>
              </a:spcAft>
            </a:pPr>
            <a:r>
              <a:rPr lang="en-US" sz="1872" b="1" kern="1200">
                <a:solidFill>
                  <a:schemeClr val="tx1"/>
                </a:solidFill>
                <a:latin typeface="Times New Roman" panose="02020603050405020304" pitchFamily="18" charset="0"/>
                <a:ea typeface="+mn-ea"/>
                <a:cs typeface="+mn-cs"/>
              </a:rPr>
              <a:t>Rating Factor 3.</a:t>
            </a:r>
            <a:endParaRPr lang="en-US" sz="1872" kern="1200">
              <a:solidFill>
                <a:schemeClr val="tx1"/>
              </a:solidFill>
              <a:latin typeface="Times New Roman" panose="02020603050405020304" pitchFamily="18" charset="0"/>
              <a:ea typeface="+mn-ea"/>
              <a:cs typeface="+mn-cs"/>
            </a:endParaRPr>
          </a:p>
          <a:p>
            <a:pPr marL="308738" lvl="1" indent="-297180" defTabSz="475488">
              <a:spcAft>
                <a:spcPts val="600"/>
              </a:spcAft>
              <a:buFont typeface="Arial" panose="020B0604020202020204" pitchFamily="34" charset="0"/>
              <a:buChar char="•"/>
            </a:pPr>
            <a:r>
              <a:rPr lang="en-US" sz="1872" kern="1200">
                <a:solidFill>
                  <a:schemeClr val="tx1"/>
                </a:solidFill>
                <a:latin typeface="Times New Roman" panose="02020603050405020304" pitchFamily="18" charset="0"/>
                <a:ea typeface="+mn-ea"/>
                <a:cs typeface="+mn-cs"/>
              </a:rPr>
              <a:t>Subfactor 3.1.a. - IHBG Competitive Priorities - New Housing Construction Projects: Removed references to housing rehabilitation and moved that activity to appear at 3.1.b only.</a:t>
            </a:r>
          </a:p>
          <a:p>
            <a:pPr marL="308738" lvl="1" indent="-297180" defTabSz="475488">
              <a:spcAft>
                <a:spcPts val="600"/>
              </a:spcAft>
              <a:buFont typeface="Arial" panose="020B0604020202020204" pitchFamily="34" charset="0"/>
              <a:buChar char="•"/>
            </a:pPr>
            <a:r>
              <a:rPr lang="en-US" sz="1872" kern="1200">
                <a:solidFill>
                  <a:schemeClr val="tx1"/>
                </a:solidFill>
                <a:latin typeface="Times New Roman" panose="02020603050405020304" pitchFamily="18" charset="0"/>
                <a:ea typeface="+mn-ea"/>
                <a:cs typeface="+mn-cs"/>
              </a:rPr>
              <a:t>Subfactor 3.1.b. - IHBG Competitive Priorities - Housing Rehabilitation Projects: Applicants proposing to use 100% of funding for Housing Rehabilitation projects and demonstrating income below the low-income 25th percentile threshold level according to the Tribal Area Per Capita Income (PCI) Resource List will be eligible to receive a maximum score of 10 points under Housing Rehabilitation.</a:t>
            </a:r>
            <a:endParaRPr lang="en-US">
              <a:effectLst/>
              <a:latin typeface="Times New Roman" panose="02020603050405020304" pitchFamily="18" charset="0"/>
            </a:endParaRPr>
          </a:p>
        </p:txBody>
      </p:sp>
    </p:spTree>
    <p:extLst>
      <p:ext uri="{BB962C8B-B14F-4D97-AF65-F5344CB8AC3E}">
        <p14:creationId xmlns:p14="http://schemas.microsoft.com/office/powerpoint/2010/main" val="3243548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FED501-3573-4D47-87BC-E8AF6A68F1D8}"/>
              </a:ext>
            </a:extLst>
          </p:cNvPr>
          <p:cNvSpPr>
            <a:spLocks noGrp="1"/>
          </p:cNvSpPr>
          <p:nvPr>
            <p:ph type="title"/>
          </p:nvPr>
        </p:nvSpPr>
        <p:spPr>
          <a:xfrm>
            <a:off x="1028697" y="348865"/>
            <a:ext cx="7533018" cy="877729"/>
          </a:xfrm>
        </p:spPr>
        <p:txBody>
          <a:bodyPr anchor="ctr">
            <a:normAutofit/>
          </a:bodyPr>
          <a:lstStyle/>
          <a:p>
            <a:r>
              <a:rPr lang="en-US" sz="3200" b="1">
                <a:solidFill>
                  <a:srgbClr val="FFFFFF"/>
                </a:solidFill>
                <a:latin typeface="Calibri" panose="020F0502020204030204" pitchFamily="34" charset="0"/>
                <a:ea typeface="Cambria" panose="02040503050406030204" pitchFamily="18" charset="0"/>
                <a:cs typeface="Calibri" panose="020F0502020204030204" pitchFamily="34" charset="0"/>
              </a:rPr>
              <a:t>Changes from Previous NOFO (cont.)</a:t>
            </a:r>
          </a:p>
        </p:txBody>
      </p:sp>
      <p:sp>
        <p:nvSpPr>
          <p:cNvPr id="6" name="Content Placeholder 5">
            <a:extLst>
              <a:ext uri="{FF2B5EF4-FFF2-40B4-BE49-F238E27FC236}">
                <a16:creationId xmlns:a16="http://schemas.microsoft.com/office/drawing/2014/main" id="{D05EF629-A7DB-4A86-9175-E96299CD0526}"/>
              </a:ext>
            </a:extLst>
          </p:cNvPr>
          <p:cNvSpPr>
            <a:spLocks/>
          </p:cNvSpPr>
          <p:nvPr/>
        </p:nvSpPr>
        <p:spPr>
          <a:xfrm>
            <a:off x="769069" y="2112579"/>
            <a:ext cx="7623816" cy="4192805"/>
          </a:xfrm>
          <a:prstGeom prst="rect">
            <a:avLst/>
          </a:prstGeom>
        </p:spPr>
        <p:txBody>
          <a:bodyPr/>
          <a:lstStyle/>
          <a:p>
            <a:pPr marL="138806" lvl="1" defTabSz="420624">
              <a:spcAft>
                <a:spcPts val="600"/>
              </a:spcAft>
            </a:pPr>
            <a:endParaRPr lang="en-US" sz="1656" kern="1200">
              <a:solidFill>
                <a:schemeClr val="tx1"/>
              </a:solidFill>
              <a:latin typeface="Calibri" panose="020F0502020204030204" pitchFamily="34" charset="0"/>
              <a:cs typeface="Calibri" panose="020F0502020204030204" pitchFamily="34" charset="0"/>
            </a:endParaRPr>
          </a:p>
          <a:p>
            <a:pPr lvl="1">
              <a:spcAft>
                <a:spcPts val="600"/>
              </a:spcAft>
              <a:buFont typeface="Arial" panose="020B0604020202020204" pitchFamily="34" charset="0"/>
              <a:buChar char="•"/>
            </a:pPr>
            <a:endParaRPr lang="en-US">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C1AD99F-BEB4-4073-A844-8E22C3A12F17}"/>
              </a:ext>
            </a:extLst>
          </p:cNvPr>
          <p:cNvSpPr txBox="1"/>
          <p:nvPr/>
        </p:nvSpPr>
        <p:spPr>
          <a:xfrm>
            <a:off x="1007313" y="2139341"/>
            <a:ext cx="7327268" cy="848887"/>
          </a:xfrm>
          <a:prstGeom prst="rect">
            <a:avLst/>
          </a:prstGeom>
          <a:noFill/>
        </p:spPr>
        <p:txBody>
          <a:bodyPr wrap="square" lIns="91440" tIns="45720" rIns="91440" bIns="45720" anchor="t">
            <a:spAutoFit/>
          </a:bodyPr>
          <a:lstStyle/>
          <a:p>
            <a:pPr defTabSz="420624">
              <a:spcAft>
                <a:spcPts val="600"/>
              </a:spcAft>
            </a:pPr>
            <a:r>
              <a:rPr lang="en-US" sz="1472" b="1" kern="1200" dirty="0">
                <a:solidFill>
                  <a:schemeClr val="tx1"/>
                </a:solidFill>
                <a:latin typeface="Calibri" panose="020F0502020204030204" pitchFamily="34" charset="0"/>
                <a:cs typeface="Calibri" panose="020F0502020204030204" pitchFamily="34" charset="0"/>
              </a:rPr>
              <a:t>V.B.2. Application Selection Process.</a:t>
            </a:r>
            <a:endParaRPr lang="en-US" sz="1472" kern="1200" dirty="0">
              <a:solidFill>
                <a:schemeClr val="tx1"/>
              </a:solidFill>
              <a:latin typeface="Calibri" panose="020F0502020204030204" pitchFamily="34" charset="0"/>
              <a:cs typeface="Calibri" panose="020F0502020204030204" pitchFamily="34" charset="0"/>
            </a:endParaRPr>
          </a:p>
          <a:p>
            <a:pPr marL="285750" indent="-285750" defTabSz="420624">
              <a:spcAft>
                <a:spcPts val="600"/>
              </a:spcAft>
              <a:buFont typeface="Arial" panose="020B0604020202020204" pitchFamily="34" charset="0"/>
              <a:buChar char="•"/>
            </a:pPr>
            <a:r>
              <a:rPr lang="en-US" sz="1472" kern="1200" dirty="0">
                <a:solidFill>
                  <a:schemeClr val="tx1"/>
                </a:solidFill>
                <a:latin typeface="Calibri" panose="020F0502020204030204" pitchFamily="34" charset="0"/>
                <a:cs typeface="Calibri" panose="020F0502020204030204" pitchFamily="34" charset="0"/>
              </a:rPr>
              <a:t>Tiebreakers: Revised tiebreaker condition for Subfactor 1.2 Progress of IHBG Grant to include the highest number of points awarded.</a:t>
            </a:r>
            <a:endParaRPr lang="en-US" sz="16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47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dirty="0">
                <a:solidFill>
                  <a:srgbClr val="FFFFFF"/>
                </a:solidFill>
              </a:rPr>
              <a:t>Award Information</a:t>
            </a:r>
          </a:p>
        </p:txBody>
      </p:sp>
      <p:graphicFrame>
        <p:nvGraphicFramePr>
          <p:cNvPr id="5" name="Content Placeholder 2">
            <a:extLst>
              <a:ext uri="{FF2B5EF4-FFF2-40B4-BE49-F238E27FC236}">
                <a16:creationId xmlns:a16="http://schemas.microsoft.com/office/drawing/2014/main" id="{38F4BB93-D145-FA6B-02EC-3B57171927ED}"/>
              </a:ext>
            </a:extLst>
          </p:cNvPr>
          <p:cNvGraphicFramePr>
            <a:graphicFrameLocks noGrp="1"/>
          </p:cNvGraphicFramePr>
          <p:nvPr>
            <p:ph idx="1"/>
            <p:extLst>
              <p:ext uri="{D42A27DB-BD31-4B8C-83A1-F6EECF244321}">
                <p14:modId xmlns:p14="http://schemas.microsoft.com/office/powerpoint/2010/main" val="132094134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9214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D9EFA-FB7B-B835-5B72-3B140148B142}"/>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algn="l" defTabSz="914400">
              <a:lnSpc>
                <a:spcPct val="90000"/>
              </a:lnSpc>
            </a:pPr>
            <a:r>
              <a:rPr lang="en-US" sz="3500" kern="1200" dirty="0">
                <a:solidFill>
                  <a:srgbClr val="FFFFFF"/>
                </a:solidFill>
                <a:latin typeface="+mj-lt"/>
                <a:ea typeface="+mj-ea"/>
                <a:cs typeface="+mj-cs"/>
              </a:rPr>
              <a:t>Grant Ceilings</a:t>
            </a:r>
          </a:p>
        </p:txBody>
      </p:sp>
      <p:pic>
        <p:nvPicPr>
          <p:cNvPr id="6" name="Content Placeholder 5">
            <a:extLst>
              <a:ext uri="{FF2B5EF4-FFF2-40B4-BE49-F238E27FC236}">
                <a16:creationId xmlns:a16="http://schemas.microsoft.com/office/drawing/2014/main" id="{9B59C95A-2B2D-066E-E0B3-1E6F0CC04E21}"/>
              </a:ext>
            </a:extLst>
          </p:cNvPr>
          <p:cNvPicPr>
            <a:picLocks noGrp="1" noChangeAspect="1"/>
          </p:cNvPicPr>
          <p:nvPr>
            <p:ph idx="1"/>
          </p:nvPr>
        </p:nvPicPr>
        <p:blipFill>
          <a:blip r:embed="rId2"/>
          <a:stretch>
            <a:fillRect/>
          </a:stretch>
        </p:blipFill>
        <p:spPr>
          <a:xfrm>
            <a:off x="324168" y="2206512"/>
            <a:ext cx="8495662" cy="3971721"/>
          </a:xfrm>
          <a:prstGeom prst="rect">
            <a:avLst/>
          </a:prstGeom>
        </p:spPr>
      </p:pic>
    </p:spTree>
    <p:extLst>
      <p:ext uri="{BB962C8B-B14F-4D97-AF65-F5344CB8AC3E}">
        <p14:creationId xmlns:p14="http://schemas.microsoft.com/office/powerpoint/2010/main" val="257441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40148" y="818984"/>
            <a:ext cx="4947184" cy="3268520"/>
          </a:xfrm>
        </p:spPr>
        <p:txBody>
          <a:bodyPr>
            <a:normAutofit/>
          </a:bodyPr>
          <a:lstStyle/>
          <a:p>
            <a:pPr algn="r"/>
            <a:r>
              <a:rPr lang="en-US" sz="4200">
                <a:solidFill>
                  <a:srgbClr val="FFFFFF"/>
                </a:solidFill>
              </a:rPr>
              <a:t>FY 2024 Indian Community Development Block Grant (ICDBG)</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48905" y="4797188"/>
            <a:ext cx="4538427" cy="1241828"/>
          </a:xfrm>
        </p:spPr>
        <p:txBody>
          <a:bodyPr>
            <a:normAutofit/>
          </a:bodyPr>
          <a:lstStyle/>
          <a:p>
            <a:pPr algn="r">
              <a:lnSpc>
                <a:spcPct val="90000"/>
              </a:lnSpc>
            </a:pPr>
            <a:r>
              <a:rPr lang="en-US" sz="2700">
                <a:solidFill>
                  <a:srgbClr val="FFFFFF"/>
                </a:solidFill>
              </a:rPr>
              <a:t>Notice of Funding Opportunity (NOFO) Training</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Eligibility Information</a:t>
            </a:r>
          </a:p>
        </p:txBody>
      </p:sp>
      <p:sp>
        <p:nvSpPr>
          <p:cNvPr id="3" name="Content Placeholder 2"/>
          <p:cNvSpPr>
            <a:spLocks noGrp="1"/>
          </p:cNvSpPr>
          <p:nvPr>
            <p:ph idx="1"/>
          </p:nvPr>
        </p:nvSpPr>
        <p:spPr>
          <a:xfrm>
            <a:off x="3607694" y="649480"/>
            <a:ext cx="4916510" cy="5546047"/>
          </a:xfrm>
        </p:spPr>
        <p:txBody>
          <a:bodyPr anchor="ctr">
            <a:normAutofit/>
          </a:bodyPr>
          <a:lstStyle/>
          <a:p>
            <a:endParaRPr lang="en-US" sz="1700" dirty="0"/>
          </a:p>
          <a:p>
            <a:r>
              <a:rPr lang="en-US" sz="1700" dirty="0"/>
              <a:t> Eligible Applicants: Federally recognized Indian tribes, bands, groups, or nations, including Alaska Natives, and tribal organizations</a:t>
            </a:r>
          </a:p>
          <a:p>
            <a:r>
              <a:rPr lang="en-US" sz="1700" dirty="0"/>
              <a:t> Ineligible Applicants: Individuals</a:t>
            </a:r>
          </a:p>
          <a:p>
            <a:endParaRPr lang="en-US" sz="1700" dirty="0"/>
          </a:p>
        </p:txBody>
      </p:sp>
    </p:spTree>
    <p:extLst>
      <p:ext uri="{BB962C8B-B14F-4D97-AF65-F5344CB8AC3E}">
        <p14:creationId xmlns:p14="http://schemas.microsoft.com/office/powerpoint/2010/main" val="2474743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a:solidFill>
                  <a:srgbClr val="FFFFFF"/>
                </a:solidFill>
              </a:rPr>
              <a:t>Application and Submission Information</a:t>
            </a:r>
          </a:p>
        </p:txBody>
      </p:sp>
      <p:graphicFrame>
        <p:nvGraphicFramePr>
          <p:cNvPr id="22" name="Content Placeholder 2">
            <a:extLst>
              <a:ext uri="{FF2B5EF4-FFF2-40B4-BE49-F238E27FC236}">
                <a16:creationId xmlns:a16="http://schemas.microsoft.com/office/drawing/2014/main" id="{7DDDCDCE-99F8-5304-5433-26EA52FC866E}"/>
              </a:ext>
            </a:extLst>
          </p:cNvPr>
          <p:cNvGraphicFramePr>
            <a:graphicFrameLocks noGrp="1"/>
          </p:cNvGraphicFramePr>
          <p:nvPr>
            <p:ph idx="1"/>
            <p:extLst>
              <p:ext uri="{D42A27DB-BD31-4B8C-83A1-F6EECF244321}">
                <p14:modId xmlns:p14="http://schemas.microsoft.com/office/powerpoint/2010/main" val="3944922657"/>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838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D8ECC-F86F-E839-092D-9A24D5E019FF}"/>
              </a:ext>
            </a:extLst>
          </p:cNvPr>
          <p:cNvSpPr>
            <a:spLocks noGrp="1"/>
          </p:cNvSpPr>
          <p:nvPr>
            <p:ph type="title"/>
          </p:nvPr>
        </p:nvSpPr>
        <p:spPr>
          <a:xfrm>
            <a:off x="1028699" y="294538"/>
            <a:ext cx="7421963" cy="1033669"/>
          </a:xfrm>
        </p:spPr>
        <p:txBody>
          <a:bodyPr>
            <a:normAutofit/>
          </a:bodyPr>
          <a:lstStyle/>
          <a:p>
            <a:r>
              <a:rPr lang="en-US" sz="3500">
                <a:solidFill>
                  <a:srgbClr val="FFFFFF"/>
                </a:solidFill>
                <a:latin typeface="Calibri" panose="020F0502020204030204" pitchFamily="34" charset="0"/>
                <a:cs typeface="Calibri" panose="020F0502020204030204" pitchFamily="34" charset="0"/>
              </a:rPr>
              <a:t>Period of Performance</a:t>
            </a:r>
          </a:p>
        </p:txBody>
      </p:sp>
      <p:sp>
        <p:nvSpPr>
          <p:cNvPr id="3" name="Content Placeholder 2">
            <a:extLst>
              <a:ext uri="{FF2B5EF4-FFF2-40B4-BE49-F238E27FC236}">
                <a16:creationId xmlns:a16="http://schemas.microsoft.com/office/drawing/2014/main" id="{34BC3C88-B814-8520-1BE0-743239100A80}"/>
              </a:ext>
            </a:extLst>
          </p:cNvPr>
          <p:cNvSpPr>
            <a:spLocks noGrp="1"/>
          </p:cNvSpPr>
          <p:nvPr>
            <p:ph idx="1"/>
          </p:nvPr>
        </p:nvSpPr>
        <p:spPr>
          <a:xfrm>
            <a:off x="1028699" y="2318197"/>
            <a:ext cx="7293023" cy="3683358"/>
          </a:xfrm>
        </p:spPr>
        <p:txBody>
          <a:bodyPr anchor="ctr">
            <a:normAutofit/>
          </a:bodyPr>
          <a:lstStyle/>
          <a:p>
            <a:pPr marL="0" indent="0">
              <a:buNone/>
            </a:pPr>
            <a:r>
              <a:rPr lang="en-US" sz="1700" dirty="0">
                <a:latin typeface="Calibri" panose="020F0502020204030204" pitchFamily="34" charset="0"/>
                <a:cs typeface="Calibri" panose="020F0502020204030204" pitchFamily="34" charset="0"/>
              </a:rPr>
              <a:t>The period of performance for projects considered under this NOFO cannot exceed 5 years. Applicants may request a shorter period of performance based on the project(s) that is being proposed for IHBG funding. </a:t>
            </a:r>
          </a:p>
          <a:p>
            <a:pPr marL="0" indent="0">
              <a:buNone/>
            </a:pPr>
            <a:endParaRPr lang="en-US" sz="1700" dirty="0">
              <a:latin typeface="Calibri" panose="020F0502020204030204" pitchFamily="34" charset="0"/>
              <a:cs typeface="Calibri" panose="020F0502020204030204" pitchFamily="34" charset="0"/>
            </a:endParaRPr>
          </a:p>
          <a:p>
            <a:r>
              <a:rPr lang="en-US" sz="1700" dirty="0">
                <a:effectLst/>
                <a:latin typeface="Calibri" panose="020F0502020204030204" pitchFamily="34" charset="0"/>
                <a:cs typeface="Calibri" panose="020F0502020204030204" pitchFamily="34" charset="0"/>
              </a:rPr>
              <a:t>Estimated Project Start Date: 12/30/2024</a:t>
            </a:r>
          </a:p>
          <a:p>
            <a:r>
              <a:rPr lang="en-US" sz="1700" dirty="0">
                <a:effectLst/>
                <a:latin typeface="Calibri" panose="020F0502020204030204" pitchFamily="34" charset="0"/>
                <a:cs typeface="Calibri" panose="020F0502020204030204" pitchFamily="34" charset="0"/>
              </a:rPr>
              <a:t>Estimated Project End Date:  12/28/2029</a:t>
            </a:r>
          </a:p>
        </p:txBody>
      </p:sp>
    </p:spTree>
    <p:extLst>
      <p:ext uri="{BB962C8B-B14F-4D97-AF65-F5344CB8AC3E}">
        <p14:creationId xmlns:p14="http://schemas.microsoft.com/office/powerpoint/2010/main" val="2986985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latin typeface="Calibri" panose="020F0502020204030204" pitchFamily="34" charset="0"/>
                <a:cs typeface="Calibri" panose="020F0502020204030204" pitchFamily="34" charset="0"/>
              </a:rPr>
              <a:t>Key Rating Factors</a:t>
            </a:r>
          </a:p>
        </p:txBody>
      </p:sp>
      <p:sp>
        <p:nvSpPr>
          <p:cNvPr id="3" name="Content Placeholder 2"/>
          <p:cNvSpPr>
            <a:spLocks noGrp="1"/>
          </p:cNvSpPr>
          <p:nvPr>
            <p:ph idx="1"/>
          </p:nvPr>
        </p:nvSpPr>
        <p:spPr>
          <a:xfrm>
            <a:off x="1028699" y="2318197"/>
            <a:ext cx="7293023" cy="3683358"/>
          </a:xfrm>
        </p:spPr>
        <p:txBody>
          <a:bodyPr anchor="ctr">
            <a:normAutofit/>
          </a:bodyPr>
          <a:lstStyle/>
          <a:p>
            <a:pPr marL="0" indent="0">
              <a:buNone/>
            </a:pPr>
            <a:r>
              <a:rPr lang="en-US" sz="1700">
                <a:latin typeface="Calibri" panose="020F0502020204030204" pitchFamily="34" charset="0"/>
                <a:cs typeface="Calibri" panose="020F0502020204030204" pitchFamily="34" charset="0"/>
              </a:rPr>
              <a:t>Rating Factors:</a:t>
            </a:r>
          </a:p>
          <a:p>
            <a:r>
              <a:rPr lang="en-US" sz="1700">
                <a:latin typeface="Calibri" panose="020F0502020204030204" pitchFamily="34" charset="0"/>
                <a:cs typeface="Calibri" panose="020F0502020204030204" pitchFamily="34" charset="0"/>
              </a:rPr>
              <a:t>  1. Capacity of the Applicant (23 points)</a:t>
            </a:r>
          </a:p>
          <a:p>
            <a:r>
              <a:rPr lang="en-US" sz="1700">
                <a:latin typeface="Calibri" panose="020F0502020204030204" pitchFamily="34" charset="0"/>
                <a:cs typeface="Calibri" panose="020F0502020204030204" pitchFamily="34" charset="0"/>
              </a:rPr>
              <a:t>  2. Need/Extent of the Problem (25 points)</a:t>
            </a:r>
          </a:p>
          <a:p>
            <a:r>
              <a:rPr lang="en-US" sz="1700">
                <a:latin typeface="Calibri" panose="020F0502020204030204" pitchFamily="34" charset="0"/>
                <a:cs typeface="Calibri" panose="020F0502020204030204" pitchFamily="34" charset="0"/>
              </a:rPr>
              <a:t>  3. Soundness of Approach (42 points)</a:t>
            </a:r>
          </a:p>
          <a:p>
            <a:r>
              <a:rPr lang="en-US" sz="1700">
                <a:latin typeface="Calibri" panose="020F0502020204030204" pitchFamily="34" charset="0"/>
                <a:cs typeface="Calibri" panose="020F0502020204030204" pitchFamily="34" charset="0"/>
              </a:rPr>
              <a:t>  4. Comprehensiveness &amp; Coordination (10 points)</a:t>
            </a:r>
          </a:p>
          <a:p>
            <a:pPr marL="0" indent="0">
              <a:buNone/>
            </a:pPr>
            <a:r>
              <a:rPr lang="en-US" sz="1700">
                <a:effectLst/>
                <a:latin typeface="Calibri" panose="020F0502020204030204" pitchFamily="34" charset="0"/>
                <a:cs typeface="Calibri" panose="020F0502020204030204" pitchFamily="34" charset="0"/>
              </a:rPr>
              <a:t>* To be considered for funding, the applicant must receive a minimum combined score of 35 points under Rating Factor 1 and Rating Factor 2, and a minimum of 20 points under Rating Factor 3.</a:t>
            </a:r>
          </a:p>
          <a:p>
            <a:endParaRPr lang="en-US" sz="1700">
              <a:latin typeface="Calibri" panose="020F0502020204030204" pitchFamily="34" charset="0"/>
              <a:cs typeface="Calibri" panose="020F0502020204030204" pitchFamily="34" charset="0"/>
            </a:endParaRPr>
          </a:p>
          <a:p>
            <a:r>
              <a:rPr lang="en-US" sz="1700">
                <a:latin typeface="Calibri" panose="020F0502020204030204" pitchFamily="34" charset="0"/>
                <a:cs typeface="Calibri" panose="020F0502020204030204" pitchFamily="34" charset="0"/>
              </a:rPr>
              <a:t>Bonus Points:</a:t>
            </a:r>
          </a:p>
          <a:p>
            <a:pPr lvl="1"/>
            <a:r>
              <a:rPr lang="en-US" sz="1700">
                <a:latin typeface="Calibri" panose="020F0502020204030204" pitchFamily="34" charset="0"/>
                <a:cs typeface="Calibri" panose="020F0502020204030204" pitchFamily="34" charset="0"/>
              </a:rPr>
              <a:t>  Climate Change</a:t>
            </a:r>
          </a:p>
          <a:p>
            <a:pPr lvl="1"/>
            <a:r>
              <a:rPr lang="en-US" sz="1700">
                <a:latin typeface="Calibri" panose="020F0502020204030204" pitchFamily="34" charset="0"/>
                <a:cs typeface="Calibri" panose="020F0502020204030204" pitchFamily="34" charset="0"/>
              </a:rPr>
              <a:t>  Promise Zones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Rating Factor 1: Capacity of the Applicant</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dirty="0"/>
              <a:t>Components:</a:t>
            </a:r>
          </a:p>
          <a:p>
            <a:pPr lvl="1"/>
            <a:r>
              <a:rPr lang="en-US" sz="1700" dirty="0"/>
              <a:t>  - Managerial and Technical Staff (8 points)</a:t>
            </a:r>
          </a:p>
          <a:p>
            <a:pPr lvl="1"/>
            <a:r>
              <a:rPr lang="en-US" sz="1700" dirty="0"/>
              <a:t>  - Progress of IHBG Formula Grant (3 points)</a:t>
            </a:r>
          </a:p>
          <a:p>
            <a:pPr lvl="1"/>
            <a:r>
              <a:rPr lang="en-US" sz="1700" dirty="0"/>
              <a:t>  - Progress of Competitive Grants (3 points)</a:t>
            </a:r>
          </a:p>
          <a:p>
            <a:pPr lvl="1"/>
            <a:r>
              <a:rPr lang="en-US" sz="1700" dirty="0"/>
              <a:t>  - Progress of Pandemic Relief and Imminent Threat Grants (3 points)</a:t>
            </a:r>
          </a:p>
          <a:p>
            <a:pPr lvl="1"/>
            <a:r>
              <a:rPr lang="en-US" sz="1700" dirty="0"/>
              <a:t>  - Findings (2 points)</a:t>
            </a:r>
          </a:p>
          <a:p>
            <a:pPr lvl="1"/>
            <a:r>
              <a:rPr lang="en-US" sz="1700" dirty="0"/>
              <a:t>  - Timely Reporting (2 points)</a:t>
            </a:r>
          </a:p>
          <a:p>
            <a:pPr lvl="1"/>
            <a:r>
              <a:rPr lang="en-US" sz="1700" dirty="0"/>
              <a:t>  - Single Audit Submission (2 points)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Rating Factor 2: Need/Extent of the Problem</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dirty="0"/>
              <a:t>Components:</a:t>
            </a:r>
          </a:p>
          <a:p>
            <a:pPr lvl="1"/>
            <a:r>
              <a:rPr lang="en-US" sz="1700" dirty="0"/>
              <a:t>  - Need for Funding – Formula Data (10 points)</a:t>
            </a:r>
          </a:p>
          <a:p>
            <a:pPr lvl="1"/>
            <a:r>
              <a:rPr lang="en-US" sz="1700" dirty="0"/>
              <a:t>  - Need for Funding - Project Beneficiaries (5 points)</a:t>
            </a:r>
          </a:p>
          <a:p>
            <a:pPr lvl="1"/>
            <a:r>
              <a:rPr lang="en-US" sz="1700" dirty="0"/>
              <a:t>  - Need for Funding – Non-Formula Data (5 points)</a:t>
            </a:r>
          </a:p>
          <a:p>
            <a:pPr lvl="1"/>
            <a:r>
              <a:rPr lang="en-US" sz="1700" dirty="0"/>
              <a:t>  - New and Previously Unfunded Applicants (5 points)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Rating Factor 3: Soundness of Approach</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a:t>Components:</a:t>
            </a:r>
          </a:p>
          <a:p>
            <a:pPr lvl="1"/>
            <a:r>
              <a:rPr lang="en-US" sz="1700"/>
              <a:t>  - IHBG Competitive Priorities (10 points)</a:t>
            </a:r>
          </a:p>
          <a:p>
            <a:pPr lvl="1"/>
            <a:r>
              <a:rPr lang="en-US" sz="1700"/>
              <a:t>  - Project Implementation Plan (8 points)</a:t>
            </a:r>
          </a:p>
          <a:p>
            <a:pPr lvl="1"/>
            <a:r>
              <a:rPr lang="en-US" sz="1700"/>
              <a:t>  - Project Implementation Schedule and Project Readiness (8 points)</a:t>
            </a:r>
          </a:p>
          <a:p>
            <a:pPr lvl="1"/>
            <a:r>
              <a:rPr lang="en-US" sz="1700"/>
              <a:t>  - Budget (8 points)</a:t>
            </a:r>
          </a:p>
          <a:p>
            <a:pPr lvl="1"/>
            <a:r>
              <a:rPr lang="en-US" sz="1700"/>
              <a:t>  - Sustainability (8 points)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2700">
                <a:solidFill>
                  <a:srgbClr val="FFFFFF"/>
                </a:solidFill>
              </a:rPr>
              <a:t>Rating Factor 4: Comprehensiveness &amp; Coordination</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a:t>Components:</a:t>
            </a:r>
          </a:p>
          <a:p>
            <a:pPr lvl="1"/>
            <a:r>
              <a:rPr lang="en-US" sz="1700"/>
              <a:t>  - Coordination (7 points)</a:t>
            </a:r>
          </a:p>
          <a:p>
            <a:pPr lvl="1"/>
            <a:r>
              <a:rPr lang="en-US" sz="1700"/>
              <a:t>  - Outputs &amp; Outcomes (3 points)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Bonus Points</a:t>
            </a:r>
          </a:p>
        </p:txBody>
      </p:sp>
      <p:sp>
        <p:nvSpPr>
          <p:cNvPr id="3" name="Content Placeholder 2"/>
          <p:cNvSpPr>
            <a:spLocks noGrp="1"/>
          </p:cNvSpPr>
          <p:nvPr>
            <p:ph idx="1"/>
          </p:nvPr>
        </p:nvSpPr>
        <p:spPr>
          <a:xfrm>
            <a:off x="4877368" y="649480"/>
            <a:ext cx="3646835" cy="5546047"/>
          </a:xfrm>
        </p:spPr>
        <p:txBody>
          <a:bodyPr anchor="ctr">
            <a:normAutofit/>
          </a:bodyPr>
          <a:lstStyle/>
          <a:p>
            <a:r>
              <a:rPr lang="en-US" sz="1700" dirty="0"/>
              <a:t>Climate Change (2 points)</a:t>
            </a:r>
          </a:p>
          <a:p>
            <a:pPr lvl="1"/>
            <a:r>
              <a:rPr lang="en-US" sz="1700" dirty="0"/>
              <a:t>  - Activities supporting adaptation and resilience</a:t>
            </a:r>
          </a:p>
          <a:p>
            <a:pPr lvl="1"/>
            <a:r>
              <a:rPr lang="en-US" sz="1700" dirty="0"/>
              <a:t>  - Measures for carbon reduction and vulnerability reduction</a:t>
            </a:r>
          </a:p>
          <a:p>
            <a:r>
              <a:rPr lang="en-US" sz="1700" dirty="0"/>
              <a:t>Promise Zones (2 points)</a:t>
            </a:r>
          </a:p>
          <a:p>
            <a:pPr lvl="1"/>
            <a:r>
              <a:rPr lang="en-US" sz="1700" dirty="0"/>
              <a:t>  - Certification of Consistency with Promise Zone Goals</a:t>
            </a:r>
          </a:p>
          <a:p>
            <a:pPr lvl="1"/>
            <a:r>
              <a:rPr lang="en-US" sz="1700" dirty="0"/>
              <a:t>  - Signed by authorized Promise Zone official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rPr>
              <a:t>Award Administration Information</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a:p>
          <a:p>
            <a:r>
              <a:rPr lang="en-US" sz="1700"/>
              <a:t> Award Notices: Notification to Authorized Organizational Representative (AOR)</a:t>
            </a:r>
          </a:p>
          <a:p>
            <a:r>
              <a:rPr lang="en-US" sz="1700"/>
              <a:t> Adjustments to Funding: Possible based on various factors</a:t>
            </a:r>
          </a:p>
          <a:p>
            <a:r>
              <a:rPr lang="en-US" sz="1700"/>
              <a:t> Reporting Requirements:</a:t>
            </a:r>
          </a:p>
          <a:p>
            <a:pPr lvl="1"/>
            <a:r>
              <a:rPr lang="en-US" sz="1700"/>
              <a:t>     Annual Financial Reports</a:t>
            </a:r>
          </a:p>
          <a:p>
            <a:pPr lvl="1"/>
            <a:r>
              <a:rPr lang="en-US" sz="1700"/>
              <a:t>     Annual Status and Evaluation Report (ASER)</a:t>
            </a:r>
          </a:p>
          <a:p>
            <a:pPr lvl="1"/>
            <a:r>
              <a:rPr lang="en-US" sz="1700"/>
              <a:t>     Minority Business Enterprise Report</a:t>
            </a:r>
          </a:p>
          <a:p>
            <a:pPr lvl="1"/>
            <a:r>
              <a:rPr lang="en-US" sz="1700"/>
              <a:t>     Close Out Report</a:t>
            </a:r>
          </a:p>
          <a:p>
            <a:endParaRPr lang="en-US" sz="1700"/>
          </a:p>
        </p:txBody>
      </p:sp>
    </p:spTree>
    <p:extLst>
      <p:ext uri="{BB962C8B-B14F-4D97-AF65-F5344CB8AC3E}">
        <p14:creationId xmlns:p14="http://schemas.microsoft.com/office/powerpoint/2010/main" val="14073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9E00F-4FE6-5201-49C2-63EA13F4F8ED}"/>
              </a:ext>
            </a:extLst>
          </p:cNvPr>
          <p:cNvSpPr>
            <a:spLocks noGrp="1"/>
          </p:cNvSpPr>
          <p:nvPr>
            <p:ph type="title"/>
          </p:nvPr>
        </p:nvSpPr>
        <p:spPr>
          <a:xfrm>
            <a:off x="617581" y="921715"/>
            <a:ext cx="3872267" cy="2635993"/>
          </a:xfrm>
        </p:spPr>
        <p:txBody>
          <a:bodyPr vert="horz" lIns="91440" tIns="45720" rIns="91440" bIns="45720" rtlCol="0" anchor="b">
            <a:normAutofit/>
          </a:bodyPr>
          <a:lstStyle/>
          <a:p>
            <a:pPr algn="l" defTabSz="914400">
              <a:lnSpc>
                <a:spcPct val="90000"/>
              </a:lnSpc>
            </a:pPr>
            <a:r>
              <a:rPr lang="en-US" sz="4200" kern="1200">
                <a:solidFill>
                  <a:schemeClr val="tx1"/>
                </a:solidFill>
                <a:latin typeface="+mj-lt"/>
                <a:ea typeface="+mj-ea"/>
                <a:cs typeface="+mj-cs"/>
              </a:rPr>
              <a:t>ICDBG FY2024 NOFO</a:t>
            </a:r>
          </a:p>
        </p:txBody>
      </p:sp>
      <p:sp>
        <p:nvSpPr>
          <p:cNvPr id="13" name="Rectangle 1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461AE9F-E63C-FFE7-08BD-33EFC065828E}"/>
              </a:ext>
            </a:extLst>
          </p:cNvPr>
          <p:cNvSpPr txBox="1"/>
          <p:nvPr/>
        </p:nvSpPr>
        <p:spPr>
          <a:xfrm>
            <a:off x="617581" y="4541263"/>
            <a:ext cx="3497218" cy="1395022"/>
          </a:xfrm>
          <a:prstGeom prst="rect">
            <a:avLst/>
          </a:prstGeom>
        </p:spPr>
        <p:txBody>
          <a:bodyPr vert="horz" lIns="91440" tIns="45720" rIns="91440" bIns="45720" rtlCol="0" anchor="t">
            <a:normAutofit/>
          </a:bodyPr>
          <a:lstStyle/>
          <a:p>
            <a:pPr defTabSz="914400">
              <a:lnSpc>
                <a:spcPct val="90000"/>
              </a:lnSpc>
              <a:spcBef>
                <a:spcPts val="1000"/>
              </a:spcBef>
            </a:pPr>
            <a:r>
              <a:rPr lang="en-US" sz="2400" kern="1200">
                <a:solidFill>
                  <a:srgbClr val="FFFFFF"/>
                </a:solidFill>
                <a:latin typeface="+mn-lt"/>
                <a:ea typeface="+mn-ea"/>
                <a:cs typeface="+mn-cs"/>
              </a:rPr>
              <a:t>Scan QR Code to Open NOFO</a:t>
            </a:r>
          </a:p>
        </p:txBody>
      </p:sp>
      <p:pic>
        <p:nvPicPr>
          <p:cNvPr id="5" name="Content Placeholder 4" descr="A qr code on a white background&#10;&#10;Description automatically generated">
            <a:extLst>
              <a:ext uri="{FF2B5EF4-FFF2-40B4-BE49-F238E27FC236}">
                <a16:creationId xmlns:a16="http://schemas.microsoft.com/office/drawing/2014/main" id="{5EBA32B0-EFDD-9479-4371-EE540B09A87A}"/>
              </a:ext>
            </a:extLst>
          </p:cNvPr>
          <p:cNvPicPr>
            <a:picLocks noGrp="1" noChangeAspect="1"/>
          </p:cNvPicPr>
          <p:nvPr>
            <p:ph idx="1"/>
          </p:nvPr>
        </p:nvPicPr>
        <p:blipFill>
          <a:blip r:embed="rId2"/>
          <a:stretch>
            <a:fillRect/>
          </a:stretch>
        </p:blipFill>
        <p:spPr>
          <a:xfrm>
            <a:off x="4930430" y="1303867"/>
            <a:ext cx="3872266" cy="3872266"/>
          </a:xfrm>
          <a:prstGeom prst="rect">
            <a:avLst/>
          </a:prstGeom>
        </p:spPr>
      </p:pic>
      <p:sp>
        <p:nvSpPr>
          <p:cNvPr id="19" name="Rectangle 1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271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US" sz="3500">
                <a:solidFill>
                  <a:srgbClr val="FFFFFF"/>
                </a:solidFill>
              </a:rPr>
              <a:t>Debriefing and Contact Information</a:t>
            </a:r>
          </a:p>
        </p:txBody>
      </p:sp>
      <p:sp>
        <p:nvSpPr>
          <p:cNvPr id="3" name="Content Placeholder 2"/>
          <p:cNvSpPr>
            <a:spLocks noGrp="1"/>
          </p:cNvSpPr>
          <p:nvPr>
            <p:ph idx="1"/>
          </p:nvPr>
        </p:nvSpPr>
        <p:spPr>
          <a:xfrm>
            <a:off x="1028699" y="2318197"/>
            <a:ext cx="7293023" cy="3683358"/>
          </a:xfrm>
        </p:spPr>
        <p:txBody>
          <a:bodyPr anchor="ctr">
            <a:normAutofit/>
          </a:bodyPr>
          <a:lstStyle/>
          <a:p>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 Debriefing: Available for 120 days post award announcement</a:t>
            </a:r>
          </a:p>
          <a:p>
            <a:r>
              <a:rPr lang="en-US" sz="1700" dirty="0">
                <a:latin typeface="Calibri" panose="020F0502020204030204" pitchFamily="34" charset="0"/>
                <a:cs typeface="Calibri" panose="020F0502020204030204" pitchFamily="34" charset="0"/>
              </a:rPr>
              <a:t> Agency Contact:</a:t>
            </a:r>
          </a:p>
          <a:p>
            <a:pPr lvl="1"/>
            <a:r>
              <a:rPr lang="en-US" sz="1600" dirty="0">
                <a:latin typeface="Calibri" panose="020F0502020204030204" pitchFamily="34" charset="0"/>
                <a:cs typeface="Calibri" panose="020F0502020204030204" pitchFamily="34" charset="0"/>
              </a:rPr>
              <a:t>     ONAP Grant Management Director</a:t>
            </a:r>
          </a:p>
          <a:p>
            <a:pPr lvl="1"/>
            <a:r>
              <a:rPr lang="en-US" sz="1600" dirty="0">
                <a:latin typeface="Calibri" panose="020F0502020204030204" pitchFamily="34" charset="0"/>
                <a:cs typeface="Calibri" panose="020F0502020204030204" pitchFamily="34" charset="0"/>
              </a:rPr>
              <a:t>     Email: </a:t>
            </a:r>
            <a:r>
              <a:rPr lang="en-US" sz="1600" dirty="0">
                <a:effectLst/>
                <a:latin typeface="Calibri" panose="020F0502020204030204" pitchFamily="34" charset="0"/>
                <a:cs typeface="Calibri" panose="020F0502020204030204" pitchFamily="34" charset="0"/>
                <a:hlinkClick r:id="rId2"/>
              </a:rPr>
              <a:t>IHBGCompetitiveProgram@hud.gov</a:t>
            </a:r>
            <a:endParaRPr lang="en-US" sz="16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0545884"/>
      </p:ext>
    </p:extLst>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chemeClr val="bg1"/>
        </a:solidFill>
        <a:effectLst/>
      </p:bgPr>
    </p:bg>
    <p:spTree>
      <p:nvGrpSpPr>
        <p:cNvPr id="1" name=""/>
        <p:cNvGrpSpPr/>
        <p:nvPr/>
      </p:nvGrpSpPr>
      <p:grpSpPr>
        <a:xfrm>
          <a:off x="0" y="0"/>
          <a:ext cx="0" cy="0"/>
          <a:chOff x="0" y="0"/>
          <a:chExt cx="0" cy="0"/>
        </a:xfrm>
      </p:grpSpPr>
      <p:sp useBgFill="1">
        <p:nvSpPr>
          <p:cNvPr id="62472" name="Rectangle 624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a:off x="0" y="0"/>
            <a:ext cx="9144000" cy="6858000"/>
          </a:xfrm>
          <a:prstGeom prst="rect">
            <a:avLst/>
          </a:prstGeom>
          <a:ln algn="ctr" cap="flat" cmpd="sng" w="12700">
            <a:noFill/>
            <a:prstDash val="solid"/>
            <a:miter lim="800000"/>
          </a:ln>
          <a:effectLst/>
          <a:extLst>
            <a:ext uri="{91240B29-F687-4F45-9708-019B960494DF}">
              <a14:hiddenLine xmlns:a14="http://schemas.microsoft.com/office/drawing/2010/main" algn="ctr" cap="flat" cmpd="sng" w="12700">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62466" name="Content Placeholder 2">
            <a:extLst>
              <a:ext uri="{FF2B5EF4-FFF2-40B4-BE49-F238E27FC236}">
                <a16:creationId xmlns:a16="http://schemas.microsoft.com/office/drawing/2014/main" id="{C9B86CB7-C080-454B-A074-BA53F3B2FD08}"/>
              </a:ext>
            </a:extLst>
          </p:cNvPr>
          <p:cNvSpPr>
            <a:spLocks noGrp="1"/>
          </p:cNvSpPr>
          <p:nvPr>
            <p:ph idx="4294967295"/>
          </p:nvPr>
        </p:nvSpPr>
        <p:spPr>
          <a:xfrm>
            <a:off x="862287" y="2423821"/>
            <a:ext cx="4447067" cy="3519780"/>
          </a:xfrm>
        </p:spPr>
        <p:txBody>
          <a:bodyPr bIns="45720" lIns="91440" rIns="91440" rtlCol="0" tIns="45720" vert="horz">
            <a:normAutofit/>
          </a:bodyPr>
          <a:lstStyle/>
          <a:p>
            <a:pPr defTabSz="914400" indent="0" marL="0">
              <a:lnSpc>
                <a:spcPct val="90000"/>
              </a:lnSpc>
              <a:buNone/>
            </a:pPr>
            <a:r>
              <a:rPr altLang="en-US" b="1" dirty="0" lang="en-US" sz="3600"/>
              <a:t>Q &amp; A</a:t>
            </a:r>
          </a:p>
        </p:txBody>
      </p:sp>
      <p:pic>
        <p:nvPicPr>
          <p:cNvPr id="62467" name="Picture 3">
            <a:extLst>
              <a:ext uri="{FF2B5EF4-FFF2-40B4-BE49-F238E27FC236}">
                <a16:creationId xmlns:a16="http://schemas.microsoft.com/office/drawing/2014/main" id="{59B10D2B-C0F8-4685-918B-059370BF4669}"/>
              </a:ext>
            </a:extLst>
          </p:cNvPr>
          <p:cNvPicPr>
            <a:picLocks noChangeAspect="1"/>
          </p:cNvPicPr>
          <p:nvPr/>
        </p:nvPicPr>
        <p:blipFill rotWithShape="1">
          <a:blip r:embed="rId3">
            <a:extLst>
              <a:ext uri="{28A0092B-C50C-407E-A947-70E740481C1C}">
                <a14:useLocalDpi xmlns:a14="http://schemas.microsoft.com/office/drawing/2010/main" val="0"/>
              </a:ext>
            </a:extLst>
          </a:blip>
          <a:srcRect b="-1" l="35" r="509"/>
          <a:stretch/>
        </p:blipFill>
        <p:spPr bwMode="auto">
          <a:xfrm>
            <a:off x="5809129" y="1492602"/>
            <a:ext cx="2823882" cy="3765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62473">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62476" name="Rectangle 62475">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AdjustHandles="1" noChangeArrowheads="1" noChangeAspect="1" noChangeShapeType="1" noEditPoints="1" noGrp="1" noMove="1" noResize="1" noRot="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Tree>
    <p:extLst>
      <p:ext uri="{BB962C8B-B14F-4D97-AF65-F5344CB8AC3E}">
        <p14:creationId xmlns:p14="http://schemas.microsoft.com/office/powerpoint/2010/main" val="4107124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30DE1-8D78-EF63-3727-F5BE1A908951}"/>
              </a:ext>
            </a:extLst>
          </p:cNvPr>
          <p:cNvPicPr>
            <a:picLocks noChangeAspect="1"/>
          </p:cNvPicPr>
          <p:nvPr/>
        </p:nvPicPr>
        <p:blipFill>
          <a:blip r:embed="rId2"/>
          <a:stretch>
            <a:fillRect/>
          </a:stretch>
        </p:blipFill>
        <p:spPr>
          <a:xfrm>
            <a:off x="324168" y="1994120"/>
            <a:ext cx="8495662" cy="4396505"/>
          </a:xfrm>
          <a:prstGeom prst="rect">
            <a:avLst/>
          </a:prstGeom>
        </p:spPr>
      </p:pic>
      <p:sp>
        <p:nvSpPr>
          <p:cNvPr id="6" name="Slide Number Placeholder 5">
            <a:extLst>
              <a:ext uri="{FF2B5EF4-FFF2-40B4-BE49-F238E27FC236}">
                <a16:creationId xmlns:a16="http://schemas.microsoft.com/office/drawing/2014/main" id="{9F7302E4-054A-1755-AB22-2B7CCED27345}"/>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a:spcAft>
                <a:spcPts val="450"/>
              </a:spcAft>
            </a:pPr>
            <a:fld id="{6E91CC32-6A6B-4E2E-BBA1-6864F305DA26}" type="slidenum">
              <a:rPr lang="en-US" sz="1000">
                <a:solidFill>
                  <a:schemeClr val="tx1">
                    <a:lumMod val="50000"/>
                    <a:lumOff val="50000"/>
                  </a:schemeClr>
                </a:solidFill>
              </a:rPr>
              <a:pPr defTabSz="914400">
                <a:spcAft>
                  <a:spcPts val="450"/>
                </a:spcAft>
              </a:pPr>
              <a:t>52</a:t>
            </a:fld>
            <a:endParaRPr lang="en-US" sz="1000">
              <a:solidFill>
                <a:schemeClr val="tx1">
                  <a:lumMod val="50000"/>
                  <a:lumOff val="50000"/>
                </a:schemeClr>
              </a:solidFill>
            </a:endParaRPr>
          </a:p>
        </p:txBody>
      </p:sp>
    </p:spTree>
    <p:extLst>
      <p:ext uri="{BB962C8B-B14F-4D97-AF65-F5344CB8AC3E}">
        <p14:creationId xmlns:p14="http://schemas.microsoft.com/office/powerpoint/2010/main" val="165226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Overview</a:t>
            </a:r>
          </a:p>
        </p:txBody>
      </p:sp>
      <p:sp>
        <p:nvSpPr>
          <p:cNvPr id="3" name="Content Placeholder 2"/>
          <p:cNvSpPr>
            <a:spLocks noGrp="1"/>
          </p:cNvSpPr>
          <p:nvPr>
            <p:ph idx="1"/>
          </p:nvPr>
        </p:nvSpPr>
        <p:spPr>
          <a:xfrm>
            <a:off x="4877368" y="649480"/>
            <a:ext cx="3646835" cy="5546047"/>
          </a:xfrm>
        </p:spPr>
        <p:txBody>
          <a:bodyPr anchor="ctr">
            <a:normAutofit/>
          </a:bodyPr>
          <a:lstStyle/>
          <a:p>
            <a:endParaRPr lang="en-US" sz="1700"/>
          </a:p>
          <a:p>
            <a:r>
              <a:rPr lang="en-US" sz="1700"/>
              <a:t> Funding Opportunity Description</a:t>
            </a:r>
          </a:p>
          <a:p>
            <a:r>
              <a:rPr lang="en-US" sz="1700"/>
              <a:t> Award Information</a:t>
            </a:r>
          </a:p>
          <a:p>
            <a:r>
              <a:rPr lang="en-US" sz="1700"/>
              <a:t> Eligibility Information</a:t>
            </a:r>
          </a:p>
          <a:p>
            <a:r>
              <a:rPr lang="en-US" sz="1700"/>
              <a:t> Application and Submission Information</a:t>
            </a:r>
          </a:p>
          <a:p>
            <a:r>
              <a:rPr lang="en-US" sz="1700"/>
              <a:t> Application Review Information</a:t>
            </a:r>
          </a:p>
          <a:p>
            <a:r>
              <a:rPr lang="en-US" sz="1700"/>
              <a:t> Award Administration Information</a:t>
            </a:r>
          </a:p>
          <a:p>
            <a:endParaRPr lang="en-US" sz="1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Funding Opportunity Description</a:t>
            </a:r>
          </a:p>
        </p:txBody>
      </p:sp>
      <p:graphicFrame>
        <p:nvGraphicFramePr>
          <p:cNvPr id="5" name="Content Placeholder 2">
            <a:extLst>
              <a:ext uri="{FF2B5EF4-FFF2-40B4-BE49-F238E27FC236}">
                <a16:creationId xmlns:a16="http://schemas.microsoft.com/office/drawing/2014/main" id="{7D8CFF31-D320-2666-D425-28432B301E7B}"/>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Program Description</a:t>
            </a:r>
          </a:p>
        </p:txBody>
      </p:sp>
      <p:sp>
        <p:nvSpPr>
          <p:cNvPr id="3" name="Content Placeholder 2"/>
          <p:cNvSpPr>
            <a:spLocks noGrp="1"/>
          </p:cNvSpPr>
          <p:nvPr>
            <p:ph idx="1"/>
          </p:nvPr>
        </p:nvSpPr>
        <p:spPr>
          <a:xfrm>
            <a:off x="4877368" y="649480"/>
            <a:ext cx="3646835" cy="5546047"/>
          </a:xfrm>
        </p:spPr>
        <p:txBody>
          <a:bodyPr anchor="ctr">
            <a:normAutofit/>
          </a:bodyPr>
          <a:lstStyle/>
          <a:p>
            <a:endParaRPr lang="en-US" sz="1700"/>
          </a:p>
          <a:p>
            <a:r>
              <a:rPr lang="en-US" sz="1700"/>
              <a:t> Purpose: Development of viable Indian and Alaska Native communities, including decent housing, suitable living environments, and economic opportunities for low and moderate income persons.</a:t>
            </a:r>
          </a:p>
          <a:p>
            <a:r>
              <a:rPr lang="en-US" sz="1700"/>
              <a:t> Grant Types:</a:t>
            </a:r>
          </a:p>
          <a:p>
            <a:r>
              <a:rPr lang="en-US" sz="1700"/>
              <a:t>     Single Purpose Grants: Competitive</a:t>
            </a:r>
          </a:p>
          <a:p>
            <a:r>
              <a:rPr lang="en-US" sz="1700"/>
              <a:t>     Imminent Threat Grants: Noncompetitive, first come first served basis</a:t>
            </a:r>
          </a:p>
          <a:p>
            <a:endParaRPr lang="en-US"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Major Changes from FY23 NOFO</a:t>
            </a:r>
          </a:p>
        </p:txBody>
      </p:sp>
      <p:sp>
        <p:nvSpPr>
          <p:cNvPr id="3" name="Content Placeholder 2"/>
          <p:cNvSpPr>
            <a:spLocks noGrp="1"/>
          </p:cNvSpPr>
          <p:nvPr>
            <p:ph idx="1"/>
          </p:nvPr>
        </p:nvSpPr>
        <p:spPr>
          <a:xfrm>
            <a:off x="4363660" y="393700"/>
            <a:ext cx="4459496" cy="6210300"/>
          </a:xfrm>
        </p:spPr>
        <p:txBody>
          <a:bodyPr anchor="ctr">
            <a:normAutofit/>
          </a:bodyPr>
          <a:lstStyle/>
          <a:p>
            <a:endParaRPr lang="en-US" sz="1700" dirty="0"/>
          </a:p>
          <a:p>
            <a:r>
              <a:rPr lang="en-US" sz="1700" dirty="0"/>
              <a:t>Clarity Improvements: Based on Tribal Consultation feedback</a:t>
            </a:r>
          </a:p>
          <a:p>
            <a:r>
              <a:rPr lang="en-US" sz="1700" dirty="0"/>
              <a:t>Removed Subfactors:</a:t>
            </a:r>
          </a:p>
          <a:p>
            <a:pPr lvl="1"/>
            <a:r>
              <a:rPr lang="en-US" sz="1300" dirty="0"/>
              <a:t>Procurement and Contract Management</a:t>
            </a:r>
          </a:p>
          <a:p>
            <a:pPr lvl="1"/>
            <a:r>
              <a:rPr lang="en-US" sz="1300" dirty="0"/>
              <a:t>Project Connection to Tribal Youth</a:t>
            </a:r>
          </a:p>
          <a:p>
            <a:r>
              <a:rPr lang="en-US" sz="1700" dirty="0"/>
              <a:t> Disbursements</a:t>
            </a:r>
          </a:p>
          <a:p>
            <a:r>
              <a:rPr lang="en-US" sz="1700" dirty="0"/>
              <a:t> Added Subfactors:</a:t>
            </a:r>
          </a:p>
          <a:p>
            <a:pPr lvl="1"/>
            <a:r>
              <a:rPr lang="en-US" sz="1300" dirty="0"/>
              <a:t>Progress of Pandemic Relief and Imminent Threat Grants</a:t>
            </a:r>
          </a:p>
          <a:p>
            <a:pPr lvl="1"/>
            <a:r>
              <a:rPr lang="en-US" sz="1300" dirty="0"/>
              <a:t>Progress of Competitive Grants</a:t>
            </a:r>
          </a:p>
          <a:p>
            <a:r>
              <a:rPr lang="en-US" sz="1700" dirty="0"/>
              <a:t>Other Changes: Removed formatting and page length requirements for Workplan Narrative, clarified Advancing Racial Equity requirement</a:t>
            </a:r>
          </a:p>
          <a:p>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TotalTime>
  <Words>2739</Words>
  <Application>Microsoft Macintosh PowerPoint</Application>
  <PresentationFormat>On-screen Show (4:3)</PresentationFormat>
  <Paragraphs>319</Paragraphs>
  <Slides>52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Arial</vt:lpstr>
      <vt:lpstr>Calibri</vt:lpstr>
      <vt:lpstr>Cambria</vt:lpstr>
      <vt:lpstr>Helvetica</vt:lpstr>
      <vt:lpstr>Symbol</vt:lpstr>
      <vt:lpstr>Times New Roman</vt:lpstr>
      <vt:lpstr>Office Theme</vt:lpstr>
      <vt:lpstr>Fiscal Year 2024: ICDBG &amp; IHBG Competitive Training </vt:lpstr>
      <vt:lpstr>Getting to know us…</vt:lpstr>
      <vt:lpstr>Brandi Liberty Iowa Tribe of Kansas and Nebraska/United Houma Nation </vt:lpstr>
      <vt:lpstr>FY 2024 Indian Community Development Block Grant (ICDBG)</vt:lpstr>
      <vt:lpstr>ICDBG FY2024 NOFO</vt:lpstr>
      <vt:lpstr>Overview</vt:lpstr>
      <vt:lpstr>Funding Opportunity Description</vt:lpstr>
      <vt:lpstr>Program Description</vt:lpstr>
      <vt:lpstr>Major Changes from FY23 NOFO</vt:lpstr>
      <vt:lpstr>Award Information</vt:lpstr>
      <vt:lpstr>Grant Ceilings</vt:lpstr>
      <vt:lpstr>Eligibility Information</vt:lpstr>
      <vt:lpstr>Application and Submission Information</vt:lpstr>
      <vt:lpstr>Period of Performance</vt:lpstr>
      <vt:lpstr>Content and Form of Application Submission</vt:lpstr>
      <vt:lpstr>Submission Checklist</vt:lpstr>
      <vt:lpstr>Rating Factors</vt:lpstr>
      <vt:lpstr>Rating Factor 1 – Capacity of the Applicant</vt:lpstr>
      <vt:lpstr>Rating Factor 2 – Need and Viability</vt:lpstr>
      <vt:lpstr>Rating Factor 3 – Soundness of Approach</vt:lpstr>
      <vt:lpstr>Rating Factor 4 – Leveraging Resources (3 Points)</vt:lpstr>
      <vt:lpstr>Rating Factor 4 – Leveraging Resources (3 Points)</vt:lpstr>
      <vt:lpstr>Rating Factor 5 – Coordination and Outputs/Outcomes (6 Points)</vt:lpstr>
      <vt:lpstr>Preference Points (4 Points)</vt:lpstr>
      <vt:lpstr>Award Administration Information</vt:lpstr>
      <vt:lpstr>Debriefing and Contact Information</vt:lpstr>
      <vt:lpstr>PowerPoint Presentation</vt:lpstr>
      <vt:lpstr>FY 2024 Indian Housing Block Grant Competitive Program  (IHBG Competitive)</vt:lpstr>
      <vt:lpstr>FY24 IHBG Competitive NOFO</vt:lpstr>
      <vt:lpstr>Publication Date</vt:lpstr>
      <vt:lpstr>FUNDING OPPORTUNITY</vt:lpstr>
      <vt:lpstr>PURPOSE</vt:lpstr>
      <vt:lpstr>PURPOSE</vt:lpstr>
      <vt:lpstr>MAJOR CHANGES FROM FY23 NOFO</vt:lpstr>
      <vt:lpstr>CHANGES TO RATING FACTORS</vt:lpstr>
      <vt:lpstr>CHANGES TO RATING FACTORS</vt:lpstr>
      <vt:lpstr>Changes from Previous NOFO (cont.)</vt:lpstr>
      <vt:lpstr>Award Information</vt:lpstr>
      <vt:lpstr>Grant Ceilings</vt:lpstr>
      <vt:lpstr>Eligibility Information</vt:lpstr>
      <vt:lpstr>Application and Submission Information</vt:lpstr>
      <vt:lpstr>Period of Performance</vt:lpstr>
      <vt:lpstr>Key Rating Factors</vt:lpstr>
      <vt:lpstr>Rating Factor 1: Capacity of the Applicant</vt:lpstr>
      <vt:lpstr>Rating Factor 2: Need/Extent of the Problem</vt:lpstr>
      <vt:lpstr>Rating Factor 3: Soundness of Approach</vt:lpstr>
      <vt:lpstr>Rating Factor 4: Comprehensiveness &amp; Coordination</vt:lpstr>
      <vt:lpstr>Bonus Points</vt:lpstr>
      <vt:lpstr>Award Administration Information</vt:lpstr>
      <vt:lpstr>Debriefing and Contact Information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Brandi Liberty</cp:lastModifiedBy>
  <cp:revision>2</cp:revision>
  <dcterms:created xsi:type="dcterms:W3CDTF">2013-01-27T09:14:16Z</dcterms:created>
  <dcterms:modified xsi:type="dcterms:W3CDTF">2024-06-23T00:22:34Z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14603747</vt:lpwstr>
  </property>
  <property fmtid="{D5CDD505-2E9C-101B-9397-08002B2CF9AE}" name="NXPowerLiteSettings" pid="3">
    <vt:lpwstr>F7C0031C027800</vt:lpwstr>
  </property>
  <property fmtid="{D5CDD505-2E9C-101B-9397-08002B2CF9AE}" name="NXPowerLiteVersion" pid="4">
    <vt:lpwstr>D10.0.2</vt:lpwstr>
  </property>
</Properties>
</file>