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4"/>
  </p:notesMasterIdLst>
  <p:sldIdLst>
    <p:sldId id="257" r:id="rId5"/>
    <p:sldId id="2147472390" r:id="rId6"/>
    <p:sldId id="279" r:id="rId7"/>
    <p:sldId id="278" r:id="rId8"/>
    <p:sldId id="2147472368" r:id="rId9"/>
    <p:sldId id="2147472382" r:id="rId10"/>
    <p:sldId id="413" r:id="rId11"/>
    <p:sldId id="2147472383" r:id="rId12"/>
    <p:sldId id="2147472392" r:id="rId13"/>
    <p:sldId id="415" r:id="rId14"/>
    <p:sldId id="306" r:id="rId15"/>
    <p:sldId id="2147472394" r:id="rId16"/>
    <p:sldId id="2147472389" r:id="rId17"/>
    <p:sldId id="2147472427" r:id="rId18"/>
    <p:sldId id="422" r:id="rId19"/>
    <p:sldId id="416" r:id="rId20"/>
    <p:sldId id="418" r:id="rId21"/>
    <p:sldId id="2147472414" r:id="rId22"/>
    <p:sldId id="2147472415" r:id="rId23"/>
    <p:sldId id="2147472416" r:id="rId24"/>
    <p:sldId id="2147472417" r:id="rId25"/>
    <p:sldId id="2147472429" r:id="rId26"/>
    <p:sldId id="2147472396" r:id="rId27"/>
    <p:sldId id="2147472418" r:id="rId28"/>
    <p:sldId id="2147469372" r:id="rId29"/>
    <p:sldId id="2147472398" r:id="rId30"/>
    <p:sldId id="2147472419" r:id="rId31"/>
    <p:sldId id="2147472428" r:id="rId32"/>
    <p:sldId id="2147472386" r:id="rId33"/>
    <p:sldId id="2147469375" r:id="rId34"/>
    <p:sldId id="2147472399" r:id="rId35"/>
    <p:sldId id="2147472400" r:id="rId36"/>
    <p:sldId id="2147472401" r:id="rId37"/>
    <p:sldId id="2147472388" r:id="rId38"/>
    <p:sldId id="428" r:id="rId39"/>
    <p:sldId id="465" r:id="rId40"/>
    <p:sldId id="2147472409" r:id="rId41"/>
    <p:sldId id="2147472430" r:id="rId42"/>
    <p:sldId id="260" r:id="rId43"/>
  </p:sldIdLst>
  <p:sldSz cx="12192000" cy="6858000"/>
  <p:notesSz cx="6858000" cy="9144000"/>
  <p:embeddedFontLst>
    <p:embeddedFont>
      <p:font typeface="Arial Black" panose="020B0A04020102020204" pitchFamily="34" charset="0"/>
      <p:bold r:id="rId45"/>
    </p:embeddedFont>
    <p:embeddedFont>
      <p:font typeface="Fraunces SemiBold" panose="020B060402020202020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Open Sans Medium" panose="020B0604020202020204"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2" roundtripDataSignature="AMtx7mjdZAzh8MLLKdgolU8WrYK3YKfJI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29E68F-D017-D04E-0508-AA64BFBE4A71}" name="Maddie Murphy" initials="MM" userId="S::maddie.murphy@bakertilly.com::17b04ae8-fa61-45d0-a9bd-8f48179c9362" providerId="AD"/>
  <p188:author id="{0C636591-BC79-F56B-66A5-C74FB2358380}" name="Mejia, Adriana" initials="AM" userId="S::Adriana.Mejia@bakertilly.com::1849978a-a937-4a9f-aba5-b805bd74d7e0" providerId="AD"/>
  <p188:author id="{F80724B0-646D-6A16-3456-CEE15F4DCD64}" name="Walters, Serena" initials="WS" userId="S::serena.walters@bakertilly.com::1e4adfde-1e7c-48d1-8943-ac0785472803" providerId="AD"/>
  <p188:author id="{5C6F4BB6-9CAE-DF43-A4A1-6D7D6D9033AF}" name="Inda, Tyler" initials="IT" userId="S::Tyler.Inda@bakertilly.com::6254a79f-1e42-406a-b6c1-3bf089257da5" providerId="AD"/>
  <p188:author id="{3A55C7EA-8B19-7395-ED54-61C5390E5985}" name="Walters, Serena" initials="" userId="S::Serena.Walters@bakertilly.com::1e4adfde-1e7c-48d1-8943-ac07854728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D6AAA-9341-4302-97F1-A044749D74A4}" v="25" dt="2024-06-22T05:17:33.594"/>
    <p1510:client id="{7401A573-10EC-8A85-D9A9-DB5BF3824B78}" v="3" dt="2024-06-21T16:57:33.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5C7C3-420E-4CA0-8EB5-54CEEF40DA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1C8A848-54EE-4443-879A-EE90317054CB}">
      <dgm:prSet phldrT="[Text]"/>
      <dgm:spPr/>
      <dgm:t>
        <a:bodyPr/>
        <a:lstStyle/>
        <a:p>
          <a:pPr>
            <a:buFont typeface="Arial" panose="020B0604020202020204" pitchFamily="34" charset="0"/>
            <a:buChar char="•"/>
          </a:pPr>
          <a:r>
            <a:rPr lang="en-US" b="1" cap="none">
              <a:latin typeface="Open Sans" panose="020B0606030504020204" pitchFamily="34" charset="0"/>
              <a:ea typeface="Open Sans" panose="020B0606030504020204" pitchFamily="34" charset="0"/>
              <a:cs typeface="Open Sans" panose="020B0606030504020204" pitchFamily="34" charset="0"/>
            </a:rPr>
            <a:t>Summer 2024</a:t>
          </a:r>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2473F5D1-9745-4D86-B45F-AB2A16D85399}" type="parTrans" cxnId="{2A60BD71-1EAA-414F-BAAB-AE3316A0F83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E8BFD78-6B97-4050-886F-7899972853C8}" type="sibTrans" cxnId="{2A60BD71-1EAA-414F-BAAB-AE3316A0F83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AA99556-9CC0-4EC3-9DE6-44DF728AAE6D}">
      <dgm:prSet/>
      <dgm:spPr/>
      <dgm:t>
        <a:bodyPr/>
        <a:lstStyle/>
        <a:p>
          <a:r>
            <a:rPr lang="en-US" b="1" cap="none">
              <a:latin typeface="Open Sans" panose="020B0606030504020204" pitchFamily="34" charset="0"/>
              <a:ea typeface="Open Sans" panose="020B0606030504020204" pitchFamily="34" charset="0"/>
              <a:cs typeface="Open Sans" panose="020B0606030504020204" pitchFamily="34" charset="0"/>
            </a:rPr>
            <a:t>Summer 2024 - Spring of 2025</a:t>
          </a:r>
        </a:p>
      </dgm:t>
    </dgm:pt>
    <dgm:pt modelId="{CD0DF80E-B053-48B6-AB7C-7E43AB03C469}" type="parTrans" cxnId="{1A797C64-26F7-45DF-AF1F-0BAFF839A53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06D7FB5-D56B-439C-A13E-6DCC02E9B965}" type="sibTrans" cxnId="{1A797C64-26F7-45DF-AF1F-0BAFF839A53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BF2986E-DE76-4D64-BF4A-323F70B49B02}">
      <dgm:prSet/>
      <dgm:spPr/>
      <dgm:t>
        <a:bodyPr/>
        <a:lstStyle/>
        <a:p>
          <a:r>
            <a:rPr lang="en-US" b="1" cap="none">
              <a:latin typeface="Open Sans" panose="020B0606030504020204" pitchFamily="34" charset="0"/>
              <a:ea typeface="Open Sans" panose="020B0606030504020204" pitchFamily="34" charset="0"/>
              <a:cs typeface="Open Sans" panose="020B0606030504020204" pitchFamily="34" charset="0"/>
            </a:rPr>
            <a:t>Summer of 2025</a:t>
          </a:r>
        </a:p>
      </dgm:t>
    </dgm:pt>
    <dgm:pt modelId="{48E5CEAF-C12E-459C-AA6D-A543423D609A}" type="parTrans" cxnId="{3D8AC36C-AF65-4F3B-B588-C861BBB785F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55674E9-1C59-454F-9D44-9468CA84ADB0}" type="sibTrans" cxnId="{3D8AC36C-AF65-4F3B-B588-C861BBB785F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F830B94-9D03-4259-9F21-4F275CFC20D0}">
      <dgm:prSet/>
      <dgm:spPr/>
      <dgm:t>
        <a:bodyPr/>
        <a:lstStyle/>
        <a:p>
          <a:r>
            <a:rPr lang="en-US" b="1" cap="none">
              <a:latin typeface="Open Sans" panose="020B0606030504020204" pitchFamily="34" charset="0"/>
              <a:ea typeface="Open Sans" panose="020B0606030504020204" pitchFamily="34" charset="0"/>
              <a:cs typeface="Open Sans" panose="020B0606030504020204" pitchFamily="34" charset="0"/>
            </a:rPr>
            <a:t>2025 – 2030</a:t>
          </a:r>
        </a:p>
      </dgm:t>
    </dgm:pt>
    <dgm:pt modelId="{38579E09-C523-4302-8034-61961A2CFC5B}" type="parTrans" cxnId="{066D7E30-735D-40F8-9CB2-6953AE96341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1A8312B-EBD8-4BDA-823F-6FE6992A1417}" type="sibTrans" cxnId="{066D7E30-735D-40F8-9CB2-6953AE96341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4967712-D742-4A25-8E92-B728F7738B28}">
      <dgm:prSet phldrT="[Text]"/>
      <dgm:spPr/>
      <dgm:t>
        <a:bodyPr/>
        <a:lstStyle/>
        <a:p>
          <a:pPr>
            <a:buFont typeface="Arial" panose="020B0604020202020204" pitchFamily="34" charset="0"/>
            <a:buChar char="•"/>
          </a:pPr>
          <a:r>
            <a:rPr lang="en-US" cap="none">
              <a:latin typeface="Open Sans" panose="020B0606030504020204" pitchFamily="34" charset="0"/>
              <a:ea typeface="Open Sans" panose="020B0606030504020204" pitchFamily="34" charset="0"/>
              <a:cs typeface="Open Sans" panose="020B0606030504020204" pitchFamily="34" charset="0"/>
            </a:rPr>
            <a:t>Recipients negotiate and finalize funding awards with EPA</a:t>
          </a:r>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D4C3E60-DA4C-44FE-882B-62CE866793B7}" type="parTrans" cxnId="{98542FDD-B06B-4FEF-B5F0-3DBBEE72FBD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B95ED59-94CD-4A1E-9A5F-4D41A0A4019E}" type="sibTrans" cxnId="{98542FDD-B06B-4FEF-B5F0-3DBBEE72FBD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422D02B-E610-472C-8264-7F0D8F46840C}">
      <dgm:prSet/>
      <dgm:spPr/>
      <dgm:t>
        <a:bodyPr/>
        <a:lstStyle/>
        <a:p>
          <a:r>
            <a:rPr lang="en-US" cap="none">
              <a:latin typeface="Open Sans" panose="020B0606030504020204" pitchFamily="34" charset="0"/>
              <a:ea typeface="Open Sans" panose="020B0606030504020204" pitchFamily="34" charset="0"/>
              <a:cs typeface="Open Sans" panose="020B0606030504020204" pitchFamily="34" charset="0"/>
            </a:rPr>
            <a:t>Recipients onboard capacity for program execution, finalize program plans</a:t>
          </a:r>
        </a:p>
      </dgm:t>
    </dgm:pt>
    <dgm:pt modelId="{44368C76-3ACD-47A6-B5BF-08ABDA43CBFA}" type="parTrans" cxnId="{71786FBA-5276-410F-B095-9B23A0F915D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8617A62-B003-40E3-9722-04EFA477F8E6}" type="sibTrans" cxnId="{71786FBA-5276-410F-B095-9B23A0F915D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66FE361-CED1-4F60-A779-5389A3F14530}">
      <dgm:prSet/>
      <dgm:spPr/>
      <dgm:t>
        <a:bodyPr/>
        <a:lstStyle/>
        <a:p>
          <a:r>
            <a:rPr lang="en-US" cap="none">
              <a:latin typeface="Open Sans" panose="020B0606030504020204" pitchFamily="34" charset="0"/>
              <a:ea typeface="Open Sans" panose="020B0606030504020204" pitchFamily="34" charset="0"/>
              <a:cs typeface="Open Sans" panose="020B0606030504020204" pitchFamily="34" charset="0"/>
            </a:rPr>
            <a:t>Most programs should be launched with funding available</a:t>
          </a:r>
        </a:p>
      </dgm:t>
    </dgm:pt>
    <dgm:pt modelId="{A1D51E76-EA57-40DD-92F7-25E19AAB9B2D}" type="parTrans" cxnId="{3BAD2063-2996-48B0-9522-26DBC668728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FF7A5BE-0C85-44B9-BE60-B295A9FB3F7D}" type="sibTrans" cxnId="{3BAD2063-2996-48B0-9522-26DBC668728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0971656-68D7-4473-B13A-ECAED98B5E07}">
      <dgm:prSet/>
      <dgm:spPr/>
      <dgm:t>
        <a:bodyPr/>
        <a:lstStyle/>
        <a:p>
          <a:r>
            <a:rPr lang="en-US" cap="none">
              <a:latin typeface="Open Sans" panose="020B0606030504020204" pitchFamily="34" charset="0"/>
              <a:ea typeface="Open Sans" panose="020B0606030504020204" pitchFamily="34" charset="0"/>
              <a:cs typeface="Open Sans" panose="020B0606030504020204" pitchFamily="34" charset="0"/>
            </a:rPr>
            <a:t>Program execution and funding deployment</a:t>
          </a:r>
        </a:p>
      </dgm:t>
    </dgm:pt>
    <dgm:pt modelId="{746C87D9-3FD0-446C-AFC1-7E2CE4E563B0}" type="parTrans" cxnId="{6B655FFE-4D1A-45CC-804D-9006575A646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5064EFE-5646-4366-92D3-E95B56B6FBCB}" type="sibTrans" cxnId="{6B655FFE-4D1A-45CC-804D-9006575A646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84976D5-AE44-4FC4-BE72-E54E655EF541}" type="pres">
      <dgm:prSet presAssocID="{BD75C7C3-420E-4CA0-8EB5-54CEEF40DAEF}" presName="linear" presStyleCnt="0">
        <dgm:presLayoutVars>
          <dgm:dir/>
          <dgm:animLvl val="lvl"/>
          <dgm:resizeHandles val="exact"/>
        </dgm:presLayoutVars>
      </dgm:prSet>
      <dgm:spPr/>
    </dgm:pt>
    <dgm:pt modelId="{A18B5A6B-85E1-43FE-972B-EF169BDE7E60}" type="pres">
      <dgm:prSet presAssocID="{41C8A848-54EE-4443-879A-EE90317054CB}" presName="parentLin" presStyleCnt="0"/>
      <dgm:spPr/>
    </dgm:pt>
    <dgm:pt modelId="{C15FBCA2-162C-4313-9312-FCE486E5BD8E}" type="pres">
      <dgm:prSet presAssocID="{41C8A848-54EE-4443-879A-EE90317054CB}" presName="parentLeftMargin" presStyleLbl="node1" presStyleIdx="0" presStyleCnt="4"/>
      <dgm:spPr/>
    </dgm:pt>
    <dgm:pt modelId="{9F7332BE-AAEC-4571-A077-7EEB2293BF2E}" type="pres">
      <dgm:prSet presAssocID="{41C8A848-54EE-4443-879A-EE90317054CB}" presName="parentText" presStyleLbl="node1" presStyleIdx="0" presStyleCnt="4">
        <dgm:presLayoutVars>
          <dgm:chMax val="0"/>
          <dgm:bulletEnabled val="1"/>
        </dgm:presLayoutVars>
      </dgm:prSet>
      <dgm:spPr/>
    </dgm:pt>
    <dgm:pt modelId="{3B0FDE84-D348-47FF-AEF8-E00396A64076}" type="pres">
      <dgm:prSet presAssocID="{41C8A848-54EE-4443-879A-EE90317054CB}" presName="negativeSpace" presStyleCnt="0"/>
      <dgm:spPr/>
    </dgm:pt>
    <dgm:pt modelId="{B34CDB5E-4A28-49FB-9B21-F45B01B39B58}" type="pres">
      <dgm:prSet presAssocID="{41C8A848-54EE-4443-879A-EE90317054CB}" presName="childText" presStyleLbl="conFgAcc1" presStyleIdx="0" presStyleCnt="4">
        <dgm:presLayoutVars>
          <dgm:bulletEnabled val="1"/>
        </dgm:presLayoutVars>
      </dgm:prSet>
      <dgm:spPr/>
    </dgm:pt>
    <dgm:pt modelId="{AE9C93A6-77EE-44D5-A73C-D19F13DBB686}" type="pres">
      <dgm:prSet presAssocID="{0E8BFD78-6B97-4050-886F-7899972853C8}" presName="spaceBetweenRectangles" presStyleCnt="0"/>
      <dgm:spPr/>
    </dgm:pt>
    <dgm:pt modelId="{271D6271-33B9-42FA-897E-079EDC3AA010}" type="pres">
      <dgm:prSet presAssocID="{6AA99556-9CC0-4EC3-9DE6-44DF728AAE6D}" presName="parentLin" presStyleCnt="0"/>
      <dgm:spPr/>
    </dgm:pt>
    <dgm:pt modelId="{364EA997-A67E-4E67-BBA0-0DD07EA102E5}" type="pres">
      <dgm:prSet presAssocID="{6AA99556-9CC0-4EC3-9DE6-44DF728AAE6D}" presName="parentLeftMargin" presStyleLbl="node1" presStyleIdx="0" presStyleCnt="4"/>
      <dgm:spPr/>
    </dgm:pt>
    <dgm:pt modelId="{EF0CAC29-218B-4DAE-84CF-5FC2783289F6}" type="pres">
      <dgm:prSet presAssocID="{6AA99556-9CC0-4EC3-9DE6-44DF728AAE6D}" presName="parentText" presStyleLbl="node1" presStyleIdx="1" presStyleCnt="4">
        <dgm:presLayoutVars>
          <dgm:chMax val="0"/>
          <dgm:bulletEnabled val="1"/>
        </dgm:presLayoutVars>
      </dgm:prSet>
      <dgm:spPr/>
    </dgm:pt>
    <dgm:pt modelId="{0866C6BB-FB4E-4C9A-B86D-58714F4CF0CC}" type="pres">
      <dgm:prSet presAssocID="{6AA99556-9CC0-4EC3-9DE6-44DF728AAE6D}" presName="negativeSpace" presStyleCnt="0"/>
      <dgm:spPr/>
    </dgm:pt>
    <dgm:pt modelId="{CDBF81F9-A46E-4320-9D04-8CC1A1CF20AC}" type="pres">
      <dgm:prSet presAssocID="{6AA99556-9CC0-4EC3-9DE6-44DF728AAE6D}" presName="childText" presStyleLbl="conFgAcc1" presStyleIdx="1" presStyleCnt="4">
        <dgm:presLayoutVars>
          <dgm:bulletEnabled val="1"/>
        </dgm:presLayoutVars>
      </dgm:prSet>
      <dgm:spPr/>
    </dgm:pt>
    <dgm:pt modelId="{362EC6AE-04B8-4980-868F-891E003641E6}" type="pres">
      <dgm:prSet presAssocID="{406D7FB5-D56B-439C-A13E-6DCC02E9B965}" presName="spaceBetweenRectangles" presStyleCnt="0"/>
      <dgm:spPr/>
    </dgm:pt>
    <dgm:pt modelId="{3C352246-C311-4CAE-9DD9-C36057B00910}" type="pres">
      <dgm:prSet presAssocID="{FBF2986E-DE76-4D64-BF4A-323F70B49B02}" presName="parentLin" presStyleCnt="0"/>
      <dgm:spPr/>
    </dgm:pt>
    <dgm:pt modelId="{6566FEEF-E6C8-43EA-A799-40F2AEE9DEA1}" type="pres">
      <dgm:prSet presAssocID="{FBF2986E-DE76-4D64-BF4A-323F70B49B02}" presName="parentLeftMargin" presStyleLbl="node1" presStyleIdx="1" presStyleCnt="4"/>
      <dgm:spPr/>
    </dgm:pt>
    <dgm:pt modelId="{019F2A08-2C24-4708-A632-EA729F8CC724}" type="pres">
      <dgm:prSet presAssocID="{FBF2986E-DE76-4D64-BF4A-323F70B49B02}" presName="parentText" presStyleLbl="node1" presStyleIdx="2" presStyleCnt="4">
        <dgm:presLayoutVars>
          <dgm:chMax val="0"/>
          <dgm:bulletEnabled val="1"/>
        </dgm:presLayoutVars>
      </dgm:prSet>
      <dgm:spPr/>
    </dgm:pt>
    <dgm:pt modelId="{282B1FCD-5229-43AC-80AA-9D0E34977EB5}" type="pres">
      <dgm:prSet presAssocID="{FBF2986E-DE76-4D64-BF4A-323F70B49B02}" presName="negativeSpace" presStyleCnt="0"/>
      <dgm:spPr/>
    </dgm:pt>
    <dgm:pt modelId="{0123E4B9-8345-4E8D-834E-16BFB619A792}" type="pres">
      <dgm:prSet presAssocID="{FBF2986E-DE76-4D64-BF4A-323F70B49B02}" presName="childText" presStyleLbl="conFgAcc1" presStyleIdx="2" presStyleCnt="4">
        <dgm:presLayoutVars>
          <dgm:bulletEnabled val="1"/>
        </dgm:presLayoutVars>
      </dgm:prSet>
      <dgm:spPr/>
    </dgm:pt>
    <dgm:pt modelId="{8BF85712-33D9-45C1-A865-C86D5B9A3386}" type="pres">
      <dgm:prSet presAssocID="{B55674E9-1C59-454F-9D44-9468CA84ADB0}" presName="spaceBetweenRectangles" presStyleCnt="0"/>
      <dgm:spPr/>
    </dgm:pt>
    <dgm:pt modelId="{1FEFF013-1ED8-48CA-9003-026D7376232D}" type="pres">
      <dgm:prSet presAssocID="{EF830B94-9D03-4259-9F21-4F275CFC20D0}" presName="parentLin" presStyleCnt="0"/>
      <dgm:spPr/>
    </dgm:pt>
    <dgm:pt modelId="{D0F52FD4-01F4-4C25-9C35-4EAFCC7832E7}" type="pres">
      <dgm:prSet presAssocID="{EF830B94-9D03-4259-9F21-4F275CFC20D0}" presName="parentLeftMargin" presStyleLbl="node1" presStyleIdx="2" presStyleCnt="4"/>
      <dgm:spPr/>
    </dgm:pt>
    <dgm:pt modelId="{334311E4-9237-44F4-B2D8-D0D091571D0A}" type="pres">
      <dgm:prSet presAssocID="{EF830B94-9D03-4259-9F21-4F275CFC20D0}" presName="parentText" presStyleLbl="node1" presStyleIdx="3" presStyleCnt="4">
        <dgm:presLayoutVars>
          <dgm:chMax val="0"/>
          <dgm:bulletEnabled val="1"/>
        </dgm:presLayoutVars>
      </dgm:prSet>
      <dgm:spPr/>
    </dgm:pt>
    <dgm:pt modelId="{F4F1DA6F-6ED4-49D1-B233-6250CE499447}" type="pres">
      <dgm:prSet presAssocID="{EF830B94-9D03-4259-9F21-4F275CFC20D0}" presName="negativeSpace" presStyleCnt="0"/>
      <dgm:spPr/>
    </dgm:pt>
    <dgm:pt modelId="{C1E76913-0BBB-4019-A243-05EC6BD023EB}" type="pres">
      <dgm:prSet presAssocID="{EF830B94-9D03-4259-9F21-4F275CFC20D0}" presName="childText" presStyleLbl="conFgAcc1" presStyleIdx="3" presStyleCnt="4">
        <dgm:presLayoutVars>
          <dgm:bulletEnabled val="1"/>
        </dgm:presLayoutVars>
      </dgm:prSet>
      <dgm:spPr/>
    </dgm:pt>
  </dgm:ptLst>
  <dgm:cxnLst>
    <dgm:cxn modelId="{BE745301-A4C3-43D2-95FF-21C6085618D1}" type="presOf" srcId="{EF830B94-9D03-4259-9F21-4F275CFC20D0}" destId="{334311E4-9237-44F4-B2D8-D0D091571D0A}" srcOrd="1" destOrd="0" presId="urn:microsoft.com/office/officeart/2005/8/layout/list1"/>
    <dgm:cxn modelId="{4113E601-A099-4367-A83B-F3FE85DE74DD}" type="presOf" srcId="{466FE361-CED1-4F60-A779-5389A3F14530}" destId="{0123E4B9-8345-4E8D-834E-16BFB619A792}" srcOrd="0" destOrd="0" presId="urn:microsoft.com/office/officeart/2005/8/layout/list1"/>
    <dgm:cxn modelId="{4427F00D-F6F8-4E6F-825F-0BCE0C2131B9}" type="presOf" srcId="{8422D02B-E610-472C-8264-7F0D8F46840C}" destId="{CDBF81F9-A46E-4320-9D04-8CC1A1CF20AC}" srcOrd="0" destOrd="0" presId="urn:microsoft.com/office/officeart/2005/8/layout/list1"/>
    <dgm:cxn modelId="{066D7E30-735D-40F8-9CB2-6953AE963418}" srcId="{BD75C7C3-420E-4CA0-8EB5-54CEEF40DAEF}" destId="{EF830B94-9D03-4259-9F21-4F275CFC20D0}" srcOrd="3" destOrd="0" parTransId="{38579E09-C523-4302-8034-61961A2CFC5B}" sibTransId="{91A8312B-EBD8-4BDA-823F-6FE6992A1417}"/>
    <dgm:cxn modelId="{29D36931-B4EE-42AB-8350-A65E8B1F110A}" type="presOf" srcId="{41C8A848-54EE-4443-879A-EE90317054CB}" destId="{C15FBCA2-162C-4313-9312-FCE486E5BD8E}" srcOrd="0" destOrd="0" presId="urn:microsoft.com/office/officeart/2005/8/layout/list1"/>
    <dgm:cxn modelId="{BA67803D-4C17-4E8A-8B16-36BFDD5C68B7}" type="presOf" srcId="{94967712-D742-4A25-8E92-B728F7738B28}" destId="{B34CDB5E-4A28-49FB-9B21-F45B01B39B58}" srcOrd="0" destOrd="0" presId="urn:microsoft.com/office/officeart/2005/8/layout/list1"/>
    <dgm:cxn modelId="{5C69BD60-1677-4562-8E81-2E0D0FD81E14}" type="presOf" srcId="{F0971656-68D7-4473-B13A-ECAED98B5E07}" destId="{C1E76913-0BBB-4019-A243-05EC6BD023EB}" srcOrd="0" destOrd="0" presId="urn:microsoft.com/office/officeart/2005/8/layout/list1"/>
    <dgm:cxn modelId="{3BAD2063-2996-48B0-9522-26DBC668728F}" srcId="{FBF2986E-DE76-4D64-BF4A-323F70B49B02}" destId="{466FE361-CED1-4F60-A779-5389A3F14530}" srcOrd="0" destOrd="0" parTransId="{A1D51E76-EA57-40DD-92F7-25E19AAB9B2D}" sibTransId="{BFF7A5BE-0C85-44B9-BE60-B295A9FB3F7D}"/>
    <dgm:cxn modelId="{1A797C64-26F7-45DF-AF1F-0BAFF839A531}" srcId="{BD75C7C3-420E-4CA0-8EB5-54CEEF40DAEF}" destId="{6AA99556-9CC0-4EC3-9DE6-44DF728AAE6D}" srcOrd="1" destOrd="0" parTransId="{CD0DF80E-B053-48B6-AB7C-7E43AB03C469}" sibTransId="{406D7FB5-D56B-439C-A13E-6DCC02E9B965}"/>
    <dgm:cxn modelId="{3D8AC36C-AF65-4F3B-B588-C861BBB785F0}" srcId="{BD75C7C3-420E-4CA0-8EB5-54CEEF40DAEF}" destId="{FBF2986E-DE76-4D64-BF4A-323F70B49B02}" srcOrd="2" destOrd="0" parTransId="{48E5CEAF-C12E-459C-AA6D-A543423D609A}" sibTransId="{B55674E9-1C59-454F-9D44-9468CA84ADB0}"/>
    <dgm:cxn modelId="{2A60BD71-1EAA-414F-BAAB-AE3316A0F832}" srcId="{BD75C7C3-420E-4CA0-8EB5-54CEEF40DAEF}" destId="{41C8A848-54EE-4443-879A-EE90317054CB}" srcOrd="0" destOrd="0" parTransId="{2473F5D1-9745-4D86-B45F-AB2A16D85399}" sibTransId="{0E8BFD78-6B97-4050-886F-7899972853C8}"/>
    <dgm:cxn modelId="{0A4DFC84-B9F6-4FA4-B36C-08F733D8C1BF}" type="presOf" srcId="{41C8A848-54EE-4443-879A-EE90317054CB}" destId="{9F7332BE-AAEC-4571-A077-7EEB2293BF2E}" srcOrd="1" destOrd="0" presId="urn:microsoft.com/office/officeart/2005/8/layout/list1"/>
    <dgm:cxn modelId="{2DCBE38C-42E2-4F11-997B-7E76869AB5F0}" type="presOf" srcId="{FBF2986E-DE76-4D64-BF4A-323F70B49B02}" destId="{6566FEEF-E6C8-43EA-A799-40F2AEE9DEA1}" srcOrd="0" destOrd="0" presId="urn:microsoft.com/office/officeart/2005/8/layout/list1"/>
    <dgm:cxn modelId="{32D776A1-5AB6-4A43-BE77-22074B06712D}" type="presOf" srcId="{6AA99556-9CC0-4EC3-9DE6-44DF728AAE6D}" destId="{364EA997-A67E-4E67-BBA0-0DD07EA102E5}" srcOrd="0" destOrd="0" presId="urn:microsoft.com/office/officeart/2005/8/layout/list1"/>
    <dgm:cxn modelId="{24475EAC-DE84-4A4C-B9B4-42DAB81F864E}" type="presOf" srcId="{EF830B94-9D03-4259-9F21-4F275CFC20D0}" destId="{D0F52FD4-01F4-4C25-9C35-4EAFCC7832E7}" srcOrd="0" destOrd="0" presId="urn:microsoft.com/office/officeart/2005/8/layout/list1"/>
    <dgm:cxn modelId="{487AEBAD-7E2C-418E-86EE-413903A5E99E}" type="presOf" srcId="{6AA99556-9CC0-4EC3-9DE6-44DF728AAE6D}" destId="{EF0CAC29-218B-4DAE-84CF-5FC2783289F6}" srcOrd="1" destOrd="0" presId="urn:microsoft.com/office/officeart/2005/8/layout/list1"/>
    <dgm:cxn modelId="{71786FBA-5276-410F-B095-9B23A0F915DD}" srcId="{6AA99556-9CC0-4EC3-9DE6-44DF728AAE6D}" destId="{8422D02B-E610-472C-8264-7F0D8F46840C}" srcOrd="0" destOrd="0" parTransId="{44368C76-3ACD-47A6-B5BF-08ABDA43CBFA}" sibTransId="{58617A62-B003-40E3-9722-04EFA477F8E6}"/>
    <dgm:cxn modelId="{98542FDD-B06B-4FEF-B5F0-3DBBEE72FBDB}" srcId="{41C8A848-54EE-4443-879A-EE90317054CB}" destId="{94967712-D742-4A25-8E92-B728F7738B28}" srcOrd="0" destOrd="0" parTransId="{5D4C3E60-DA4C-44FE-882B-62CE866793B7}" sibTransId="{AB95ED59-94CD-4A1E-9A5F-4D41A0A4019E}"/>
    <dgm:cxn modelId="{A6AA29E7-16BA-4570-AF70-7E20704174A2}" type="presOf" srcId="{BD75C7C3-420E-4CA0-8EB5-54CEEF40DAEF}" destId="{484976D5-AE44-4FC4-BE72-E54E655EF541}" srcOrd="0" destOrd="0" presId="urn:microsoft.com/office/officeart/2005/8/layout/list1"/>
    <dgm:cxn modelId="{6B655FFE-4D1A-45CC-804D-9006575A6460}" srcId="{EF830B94-9D03-4259-9F21-4F275CFC20D0}" destId="{F0971656-68D7-4473-B13A-ECAED98B5E07}" srcOrd="0" destOrd="0" parTransId="{746C87D9-3FD0-446C-AFC1-7E2CE4E563B0}" sibTransId="{E5064EFE-5646-4366-92D3-E95B56B6FBCB}"/>
    <dgm:cxn modelId="{31E818FF-9EE6-4463-A1F7-85F853D09566}" type="presOf" srcId="{FBF2986E-DE76-4D64-BF4A-323F70B49B02}" destId="{019F2A08-2C24-4708-A632-EA729F8CC724}" srcOrd="1" destOrd="0" presId="urn:microsoft.com/office/officeart/2005/8/layout/list1"/>
    <dgm:cxn modelId="{128A5A87-B761-4004-AA0D-316BB295AC78}" type="presParOf" srcId="{484976D5-AE44-4FC4-BE72-E54E655EF541}" destId="{A18B5A6B-85E1-43FE-972B-EF169BDE7E60}" srcOrd="0" destOrd="0" presId="urn:microsoft.com/office/officeart/2005/8/layout/list1"/>
    <dgm:cxn modelId="{A22BD75D-8B98-4855-80AF-3BED83C947D9}" type="presParOf" srcId="{A18B5A6B-85E1-43FE-972B-EF169BDE7E60}" destId="{C15FBCA2-162C-4313-9312-FCE486E5BD8E}" srcOrd="0" destOrd="0" presId="urn:microsoft.com/office/officeart/2005/8/layout/list1"/>
    <dgm:cxn modelId="{DE7EF706-4E56-47A8-970D-EB8AB5E1ADFD}" type="presParOf" srcId="{A18B5A6B-85E1-43FE-972B-EF169BDE7E60}" destId="{9F7332BE-AAEC-4571-A077-7EEB2293BF2E}" srcOrd="1" destOrd="0" presId="urn:microsoft.com/office/officeart/2005/8/layout/list1"/>
    <dgm:cxn modelId="{60595910-B62D-4CD1-A491-5252EC5C521F}" type="presParOf" srcId="{484976D5-AE44-4FC4-BE72-E54E655EF541}" destId="{3B0FDE84-D348-47FF-AEF8-E00396A64076}" srcOrd="1" destOrd="0" presId="urn:microsoft.com/office/officeart/2005/8/layout/list1"/>
    <dgm:cxn modelId="{23E94FF4-BF95-4F98-A203-B27985D95553}" type="presParOf" srcId="{484976D5-AE44-4FC4-BE72-E54E655EF541}" destId="{B34CDB5E-4A28-49FB-9B21-F45B01B39B58}" srcOrd="2" destOrd="0" presId="urn:microsoft.com/office/officeart/2005/8/layout/list1"/>
    <dgm:cxn modelId="{026C70DF-9AD2-41AD-855C-7EA154090B51}" type="presParOf" srcId="{484976D5-AE44-4FC4-BE72-E54E655EF541}" destId="{AE9C93A6-77EE-44D5-A73C-D19F13DBB686}" srcOrd="3" destOrd="0" presId="urn:microsoft.com/office/officeart/2005/8/layout/list1"/>
    <dgm:cxn modelId="{3E40D794-D1D3-425D-83C3-8D55DF258CE0}" type="presParOf" srcId="{484976D5-AE44-4FC4-BE72-E54E655EF541}" destId="{271D6271-33B9-42FA-897E-079EDC3AA010}" srcOrd="4" destOrd="0" presId="urn:microsoft.com/office/officeart/2005/8/layout/list1"/>
    <dgm:cxn modelId="{4FCFAE28-9B09-4159-AAF0-EE8FAF43FD55}" type="presParOf" srcId="{271D6271-33B9-42FA-897E-079EDC3AA010}" destId="{364EA997-A67E-4E67-BBA0-0DD07EA102E5}" srcOrd="0" destOrd="0" presId="urn:microsoft.com/office/officeart/2005/8/layout/list1"/>
    <dgm:cxn modelId="{7CBE3EE1-D737-4A0B-B8E7-8C77D10B0FD4}" type="presParOf" srcId="{271D6271-33B9-42FA-897E-079EDC3AA010}" destId="{EF0CAC29-218B-4DAE-84CF-5FC2783289F6}" srcOrd="1" destOrd="0" presId="urn:microsoft.com/office/officeart/2005/8/layout/list1"/>
    <dgm:cxn modelId="{C190BCFD-A388-4359-9013-F209192E80FC}" type="presParOf" srcId="{484976D5-AE44-4FC4-BE72-E54E655EF541}" destId="{0866C6BB-FB4E-4C9A-B86D-58714F4CF0CC}" srcOrd="5" destOrd="0" presId="urn:microsoft.com/office/officeart/2005/8/layout/list1"/>
    <dgm:cxn modelId="{867489FB-F3DB-4929-8FB4-778005AE6062}" type="presParOf" srcId="{484976D5-AE44-4FC4-BE72-E54E655EF541}" destId="{CDBF81F9-A46E-4320-9D04-8CC1A1CF20AC}" srcOrd="6" destOrd="0" presId="urn:microsoft.com/office/officeart/2005/8/layout/list1"/>
    <dgm:cxn modelId="{8BFB77CE-4885-49DF-A71F-979F36DB6F4B}" type="presParOf" srcId="{484976D5-AE44-4FC4-BE72-E54E655EF541}" destId="{362EC6AE-04B8-4980-868F-891E003641E6}" srcOrd="7" destOrd="0" presId="urn:microsoft.com/office/officeart/2005/8/layout/list1"/>
    <dgm:cxn modelId="{567CD269-EE9F-4C3A-90A3-0303354FB601}" type="presParOf" srcId="{484976D5-AE44-4FC4-BE72-E54E655EF541}" destId="{3C352246-C311-4CAE-9DD9-C36057B00910}" srcOrd="8" destOrd="0" presId="urn:microsoft.com/office/officeart/2005/8/layout/list1"/>
    <dgm:cxn modelId="{339AED10-EB6F-4BA2-89C7-902A682ECA3E}" type="presParOf" srcId="{3C352246-C311-4CAE-9DD9-C36057B00910}" destId="{6566FEEF-E6C8-43EA-A799-40F2AEE9DEA1}" srcOrd="0" destOrd="0" presId="urn:microsoft.com/office/officeart/2005/8/layout/list1"/>
    <dgm:cxn modelId="{895A98E3-3E38-49E4-A1E0-8568411B47F6}" type="presParOf" srcId="{3C352246-C311-4CAE-9DD9-C36057B00910}" destId="{019F2A08-2C24-4708-A632-EA729F8CC724}" srcOrd="1" destOrd="0" presId="urn:microsoft.com/office/officeart/2005/8/layout/list1"/>
    <dgm:cxn modelId="{FC9911C7-59E3-4496-9BA2-D1B30336896B}" type="presParOf" srcId="{484976D5-AE44-4FC4-BE72-E54E655EF541}" destId="{282B1FCD-5229-43AC-80AA-9D0E34977EB5}" srcOrd="9" destOrd="0" presId="urn:microsoft.com/office/officeart/2005/8/layout/list1"/>
    <dgm:cxn modelId="{2641F11E-DBC1-4193-8B0B-C151432026A8}" type="presParOf" srcId="{484976D5-AE44-4FC4-BE72-E54E655EF541}" destId="{0123E4B9-8345-4E8D-834E-16BFB619A792}" srcOrd="10" destOrd="0" presId="urn:microsoft.com/office/officeart/2005/8/layout/list1"/>
    <dgm:cxn modelId="{10F70A43-809F-4B38-8468-5A02C1BA2530}" type="presParOf" srcId="{484976D5-AE44-4FC4-BE72-E54E655EF541}" destId="{8BF85712-33D9-45C1-A865-C86D5B9A3386}" srcOrd="11" destOrd="0" presId="urn:microsoft.com/office/officeart/2005/8/layout/list1"/>
    <dgm:cxn modelId="{FBC6F680-F3F7-4194-B41A-F0CC47971A28}" type="presParOf" srcId="{484976D5-AE44-4FC4-BE72-E54E655EF541}" destId="{1FEFF013-1ED8-48CA-9003-026D7376232D}" srcOrd="12" destOrd="0" presId="urn:microsoft.com/office/officeart/2005/8/layout/list1"/>
    <dgm:cxn modelId="{AE5F20BF-A1EE-48A8-97AF-20E2FB5D81BF}" type="presParOf" srcId="{1FEFF013-1ED8-48CA-9003-026D7376232D}" destId="{D0F52FD4-01F4-4C25-9C35-4EAFCC7832E7}" srcOrd="0" destOrd="0" presId="urn:microsoft.com/office/officeart/2005/8/layout/list1"/>
    <dgm:cxn modelId="{326553BC-9EBB-40B1-B44D-8AD96FB159E4}" type="presParOf" srcId="{1FEFF013-1ED8-48CA-9003-026D7376232D}" destId="{334311E4-9237-44F4-B2D8-D0D091571D0A}" srcOrd="1" destOrd="0" presId="urn:microsoft.com/office/officeart/2005/8/layout/list1"/>
    <dgm:cxn modelId="{1140C724-A067-40EA-AF8C-38602A827F89}" type="presParOf" srcId="{484976D5-AE44-4FC4-BE72-E54E655EF541}" destId="{F4F1DA6F-6ED4-49D1-B233-6250CE499447}" srcOrd="13" destOrd="0" presId="urn:microsoft.com/office/officeart/2005/8/layout/list1"/>
    <dgm:cxn modelId="{D9200FFF-89DE-44A2-8C53-8A85F47ACE0C}" type="presParOf" srcId="{484976D5-AE44-4FC4-BE72-E54E655EF541}" destId="{C1E76913-0BBB-4019-A243-05EC6BD023E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A51EE-736A-4299-BE14-FBC30FDADF29}" type="doc">
      <dgm:prSet loTypeId="urn:microsoft.com/office/officeart/2005/8/layout/radial5" loCatId="cycle" qsTypeId="urn:microsoft.com/office/officeart/2005/8/quickstyle/simple1" qsCatId="simple" csTypeId="urn:microsoft.com/office/officeart/2005/8/colors/accent1_4" csCatId="accent1" phldr="1"/>
      <dgm:spPr/>
    </dgm:pt>
    <dgm:pt modelId="{FD1BFAF7-8B86-4CC8-B44F-FF31E2A52A26}">
      <dgm:prSet phldrT="[Text]" custT="1"/>
      <dgm:spPr/>
      <dgm:t>
        <a:bodyPr/>
        <a:lstStyle/>
        <a:p>
          <a:r>
            <a:rPr lang="en-US" sz="1600" dirty="0">
              <a:latin typeface="Myriad Pro"/>
            </a:rPr>
            <a:t>Climate and air pollution benefits</a:t>
          </a:r>
          <a:endParaRPr lang="en-US" sz="1600" dirty="0"/>
        </a:p>
      </dgm:t>
    </dgm:pt>
    <dgm:pt modelId="{52B5FB08-3E57-48F8-A2AF-80B4741125CD}" type="parTrans" cxnId="{F5BBE410-51A4-4ABC-9F9C-F210B2A17A71}">
      <dgm:prSet/>
      <dgm:spPr/>
      <dgm:t>
        <a:bodyPr/>
        <a:lstStyle/>
        <a:p>
          <a:endParaRPr lang="en-US"/>
        </a:p>
      </dgm:t>
    </dgm:pt>
    <dgm:pt modelId="{CF3C1815-E68F-4404-A60F-B1E3DA74A03F}" type="sibTrans" cxnId="{F5BBE410-51A4-4ABC-9F9C-F210B2A17A71}">
      <dgm:prSet/>
      <dgm:spPr/>
      <dgm:t>
        <a:bodyPr/>
        <a:lstStyle/>
        <a:p>
          <a:endParaRPr lang="en-US"/>
        </a:p>
      </dgm:t>
    </dgm:pt>
    <dgm:pt modelId="{B05F6B8E-E867-4EFD-A7ED-652DDFC2EA39}">
      <dgm:prSet custT="1"/>
      <dgm:spPr/>
      <dgm:t>
        <a:bodyPr/>
        <a:lstStyle/>
        <a:p>
          <a:r>
            <a:rPr lang="en-US" sz="1600" dirty="0">
              <a:latin typeface="Myriad Pro"/>
            </a:rPr>
            <a:t>Equity and community benefits</a:t>
          </a:r>
        </a:p>
      </dgm:t>
    </dgm:pt>
    <dgm:pt modelId="{0F88933B-E296-45C4-8F02-9234CDC89FDC}" type="parTrans" cxnId="{F6CC43B2-C594-4ECC-8526-AEF0E5627D1D}">
      <dgm:prSet/>
      <dgm:spPr/>
      <dgm:t>
        <a:bodyPr/>
        <a:lstStyle/>
        <a:p>
          <a:endParaRPr lang="en-US"/>
        </a:p>
      </dgm:t>
    </dgm:pt>
    <dgm:pt modelId="{B0423C26-694F-4A34-91B5-3AE8EC523B42}" type="sibTrans" cxnId="{F6CC43B2-C594-4ECC-8526-AEF0E5627D1D}">
      <dgm:prSet/>
      <dgm:spPr/>
      <dgm:t>
        <a:bodyPr/>
        <a:lstStyle/>
        <a:p>
          <a:endParaRPr lang="en-US"/>
        </a:p>
      </dgm:t>
    </dgm:pt>
    <dgm:pt modelId="{8E46CDBF-EC4C-4A17-B4B6-F7E8A57D3064}">
      <dgm:prSet custT="1"/>
      <dgm:spPr/>
      <dgm:t>
        <a:bodyPr/>
        <a:lstStyle/>
        <a:p>
          <a:r>
            <a:rPr lang="en-US" sz="1600" dirty="0">
              <a:latin typeface="Myriad Pro"/>
            </a:rPr>
            <a:t>Market transformation benefits</a:t>
          </a:r>
        </a:p>
      </dgm:t>
    </dgm:pt>
    <dgm:pt modelId="{3E25E0EE-C210-413A-89E6-1AA73059B4D7}" type="parTrans" cxnId="{DC5082C5-BFC1-4401-A3B7-1D3B63995F47}">
      <dgm:prSet/>
      <dgm:spPr/>
      <dgm:t>
        <a:bodyPr/>
        <a:lstStyle/>
        <a:p>
          <a:endParaRPr lang="en-US"/>
        </a:p>
      </dgm:t>
    </dgm:pt>
    <dgm:pt modelId="{362B588F-5DB8-4302-A47E-D5B5B02E9BE5}" type="sibTrans" cxnId="{DC5082C5-BFC1-4401-A3B7-1D3B63995F47}">
      <dgm:prSet/>
      <dgm:spPr/>
      <dgm:t>
        <a:bodyPr/>
        <a:lstStyle/>
        <a:p>
          <a:endParaRPr lang="en-US"/>
        </a:p>
      </dgm:t>
    </dgm:pt>
    <dgm:pt modelId="{05FB194F-2FDD-481E-86C4-4192EF642918}">
      <dgm:prSet phldrT="[Text]"/>
      <dgm:spPr/>
      <dgm:t>
        <a:bodyPr/>
        <a:lstStyle/>
        <a:p>
          <a:r>
            <a:rPr lang="en-US" dirty="0"/>
            <a:t>Project approval and monitoring</a:t>
          </a:r>
        </a:p>
      </dgm:t>
    </dgm:pt>
    <dgm:pt modelId="{58C62AB5-1FB2-46E3-BA1C-169A4F271ECA}" type="parTrans" cxnId="{9D18457E-AD60-4498-96B0-425EC232E2E1}">
      <dgm:prSet/>
      <dgm:spPr/>
      <dgm:t>
        <a:bodyPr/>
        <a:lstStyle/>
        <a:p>
          <a:endParaRPr lang="en-US"/>
        </a:p>
      </dgm:t>
    </dgm:pt>
    <dgm:pt modelId="{C3DFC4CD-567B-426D-AAA9-90DB6CAA5DCD}" type="sibTrans" cxnId="{9D18457E-AD60-4498-96B0-425EC232E2E1}">
      <dgm:prSet/>
      <dgm:spPr/>
      <dgm:t>
        <a:bodyPr/>
        <a:lstStyle/>
        <a:p>
          <a:endParaRPr lang="en-US"/>
        </a:p>
      </dgm:t>
    </dgm:pt>
    <dgm:pt modelId="{DA655B57-FB89-4330-B77E-A27EFDA3853A}" type="pres">
      <dgm:prSet presAssocID="{BEEA51EE-736A-4299-BE14-FBC30FDADF29}" presName="Name0" presStyleCnt="0">
        <dgm:presLayoutVars>
          <dgm:chMax val="1"/>
          <dgm:dir/>
          <dgm:animLvl val="ctr"/>
          <dgm:resizeHandles val="exact"/>
        </dgm:presLayoutVars>
      </dgm:prSet>
      <dgm:spPr/>
    </dgm:pt>
    <dgm:pt modelId="{3ED82880-06A9-4AE0-8DFE-97500D3A0BD8}" type="pres">
      <dgm:prSet presAssocID="{05FB194F-2FDD-481E-86C4-4192EF642918}" presName="centerShape" presStyleLbl="node0" presStyleIdx="0" presStyleCnt="1"/>
      <dgm:spPr/>
    </dgm:pt>
    <dgm:pt modelId="{98558F41-A68F-4753-A407-C66658C1D7F0}" type="pres">
      <dgm:prSet presAssocID="{52B5FB08-3E57-48F8-A2AF-80B4741125CD}" presName="parTrans" presStyleLbl="sibTrans2D1" presStyleIdx="0" presStyleCnt="3"/>
      <dgm:spPr/>
    </dgm:pt>
    <dgm:pt modelId="{F73A1A4F-A246-49B4-B5AF-3B6A2331324C}" type="pres">
      <dgm:prSet presAssocID="{52B5FB08-3E57-48F8-A2AF-80B4741125CD}" presName="connectorText" presStyleLbl="sibTrans2D1" presStyleIdx="0" presStyleCnt="3"/>
      <dgm:spPr/>
    </dgm:pt>
    <dgm:pt modelId="{84BB8D1B-3346-4D8E-8872-4FD24E3FF532}" type="pres">
      <dgm:prSet presAssocID="{FD1BFAF7-8B86-4CC8-B44F-FF31E2A52A26}" presName="node" presStyleLbl="node1" presStyleIdx="0" presStyleCnt="3">
        <dgm:presLayoutVars>
          <dgm:bulletEnabled val="1"/>
        </dgm:presLayoutVars>
      </dgm:prSet>
      <dgm:spPr/>
    </dgm:pt>
    <dgm:pt modelId="{4C23FD24-8920-45AF-BB95-D606D6A12295}" type="pres">
      <dgm:prSet presAssocID="{0F88933B-E296-45C4-8F02-9234CDC89FDC}" presName="parTrans" presStyleLbl="sibTrans2D1" presStyleIdx="1" presStyleCnt="3"/>
      <dgm:spPr/>
    </dgm:pt>
    <dgm:pt modelId="{1C645445-B9E1-4C61-8C25-F482E52FF5A4}" type="pres">
      <dgm:prSet presAssocID="{0F88933B-E296-45C4-8F02-9234CDC89FDC}" presName="connectorText" presStyleLbl="sibTrans2D1" presStyleIdx="1" presStyleCnt="3"/>
      <dgm:spPr/>
    </dgm:pt>
    <dgm:pt modelId="{7892A3D5-4C66-420A-A2AB-FD79DF65F351}" type="pres">
      <dgm:prSet presAssocID="{B05F6B8E-E867-4EFD-A7ED-652DDFC2EA39}" presName="node" presStyleLbl="node1" presStyleIdx="1" presStyleCnt="3">
        <dgm:presLayoutVars>
          <dgm:bulletEnabled val="1"/>
        </dgm:presLayoutVars>
      </dgm:prSet>
      <dgm:spPr/>
    </dgm:pt>
    <dgm:pt modelId="{CF4A9F17-6EDD-4B77-B7A8-4E67EC6CD82D}" type="pres">
      <dgm:prSet presAssocID="{3E25E0EE-C210-413A-89E6-1AA73059B4D7}" presName="parTrans" presStyleLbl="sibTrans2D1" presStyleIdx="2" presStyleCnt="3"/>
      <dgm:spPr/>
    </dgm:pt>
    <dgm:pt modelId="{8D6CFCA5-A7E5-4C2F-AF32-3642599D1A2F}" type="pres">
      <dgm:prSet presAssocID="{3E25E0EE-C210-413A-89E6-1AA73059B4D7}" presName="connectorText" presStyleLbl="sibTrans2D1" presStyleIdx="2" presStyleCnt="3"/>
      <dgm:spPr/>
    </dgm:pt>
    <dgm:pt modelId="{4D6576E1-D920-4411-9B00-F06519256398}" type="pres">
      <dgm:prSet presAssocID="{8E46CDBF-EC4C-4A17-B4B6-F7E8A57D3064}" presName="node" presStyleLbl="node1" presStyleIdx="2" presStyleCnt="3">
        <dgm:presLayoutVars>
          <dgm:bulletEnabled val="1"/>
        </dgm:presLayoutVars>
      </dgm:prSet>
      <dgm:spPr/>
    </dgm:pt>
  </dgm:ptLst>
  <dgm:cxnLst>
    <dgm:cxn modelId="{20BF6100-75DC-4E8C-A1F7-54F032E2FF82}" type="presOf" srcId="{BEEA51EE-736A-4299-BE14-FBC30FDADF29}" destId="{DA655B57-FB89-4330-B77E-A27EFDA3853A}" srcOrd="0" destOrd="0" presId="urn:microsoft.com/office/officeart/2005/8/layout/radial5"/>
    <dgm:cxn modelId="{F5BBE410-51A4-4ABC-9F9C-F210B2A17A71}" srcId="{05FB194F-2FDD-481E-86C4-4192EF642918}" destId="{FD1BFAF7-8B86-4CC8-B44F-FF31E2A52A26}" srcOrd="0" destOrd="0" parTransId="{52B5FB08-3E57-48F8-A2AF-80B4741125CD}" sibTransId="{CF3C1815-E68F-4404-A60F-B1E3DA74A03F}"/>
    <dgm:cxn modelId="{9986F922-6743-4F34-B4CD-67F5AB5FB08F}" type="presOf" srcId="{3E25E0EE-C210-413A-89E6-1AA73059B4D7}" destId="{CF4A9F17-6EDD-4B77-B7A8-4E67EC6CD82D}" srcOrd="0" destOrd="0" presId="urn:microsoft.com/office/officeart/2005/8/layout/radial5"/>
    <dgm:cxn modelId="{025C415C-CCA3-48CD-87F0-0AE6DF2F9C5D}" type="presOf" srcId="{52B5FB08-3E57-48F8-A2AF-80B4741125CD}" destId="{F73A1A4F-A246-49B4-B5AF-3B6A2331324C}" srcOrd="1" destOrd="0" presId="urn:microsoft.com/office/officeart/2005/8/layout/radial5"/>
    <dgm:cxn modelId="{8099BF73-002C-4DD7-8ED3-ED57CECBF3A4}" type="presOf" srcId="{B05F6B8E-E867-4EFD-A7ED-652DDFC2EA39}" destId="{7892A3D5-4C66-420A-A2AB-FD79DF65F351}" srcOrd="0" destOrd="0" presId="urn:microsoft.com/office/officeart/2005/8/layout/radial5"/>
    <dgm:cxn modelId="{9D18457E-AD60-4498-96B0-425EC232E2E1}" srcId="{BEEA51EE-736A-4299-BE14-FBC30FDADF29}" destId="{05FB194F-2FDD-481E-86C4-4192EF642918}" srcOrd="0" destOrd="0" parTransId="{58C62AB5-1FB2-46E3-BA1C-169A4F271ECA}" sibTransId="{C3DFC4CD-567B-426D-AAA9-90DB6CAA5DCD}"/>
    <dgm:cxn modelId="{94E00885-56B7-4A1B-8D64-705FFA1C9243}" type="presOf" srcId="{FD1BFAF7-8B86-4CC8-B44F-FF31E2A52A26}" destId="{84BB8D1B-3346-4D8E-8872-4FD24E3FF532}" srcOrd="0" destOrd="0" presId="urn:microsoft.com/office/officeart/2005/8/layout/radial5"/>
    <dgm:cxn modelId="{3629588C-2368-4BDB-99F8-36E0980DC75C}" type="presOf" srcId="{3E25E0EE-C210-413A-89E6-1AA73059B4D7}" destId="{8D6CFCA5-A7E5-4C2F-AF32-3642599D1A2F}" srcOrd="1" destOrd="0" presId="urn:microsoft.com/office/officeart/2005/8/layout/radial5"/>
    <dgm:cxn modelId="{F94506A5-175F-4684-A17E-28F988CBB035}" type="presOf" srcId="{8E46CDBF-EC4C-4A17-B4B6-F7E8A57D3064}" destId="{4D6576E1-D920-4411-9B00-F06519256398}" srcOrd="0" destOrd="0" presId="urn:microsoft.com/office/officeart/2005/8/layout/radial5"/>
    <dgm:cxn modelId="{F6CC43B2-C594-4ECC-8526-AEF0E5627D1D}" srcId="{05FB194F-2FDD-481E-86C4-4192EF642918}" destId="{B05F6B8E-E867-4EFD-A7ED-652DDFC2EA39}" srcOrd="1" destOrd="0" parTransId="{0F88933B-E296-45C4-8F02-9234CDC89FDC}" sibTransId="{B0423C26-694F-4A34-91B5-3AE8EC523B42}"/>
    <dgm:cxn modelId="{079700BF-6F42-4E2D-862B-B943E84E2C99}" type="presOf" srcId="{0F88933B-E296-45C4-8F02-9234CDC89FDC}" destId="{1C645445-B9E1-4C61-8C25-F482E52FF5A4}" srcOrd="1" destOrd="0" presId="urn:microsoft.com/office/officeart/2005/8/layout/radial5"/>
    <dgm:cxn modelId="{74CE54C2-6B3D-4F25-87AF-CF9A46E51583}" type="presOf" srcId="{52B5FB08-3E57-48F8-A2AF-80B4741125CD}" destId="{98558F41-A68F-4753-A407-C66658C1D7F0}" srcOrd="0" destOrd="0" presId="urn:microsoft.com/office/officeart/2005/8/layout/radial5"/>
    <dgm:cxn modelId="{4B9B80C4-F63A-4A59-A7A5-B7A42E55092F}" type="presOf" srcId="{0F88933B-E296-45C4-8F02-9234CDC89FDC}" destId="{4C23FD24-8920-45AF-BB95-D606D6A12295}" srcOrd="0" destOrd="0" presId="urn:microsoft.com/office/officeart/2005/8/layout/radial5"/>
    <dgm:cxn modelId="{DC5082C5-BFC1-4401-A3B7-1D3B63995F47}" srcId="{05FB194F-2FDD-481E-86C4-4192EF642918}" destId="{8E46CDBF-EC4C-4A17-B4B6-F7E8A57D3064}" srcOrd="2" destOrd="0" parTransId="{3E25E0EE-C210-413A-89E6-1AA73059B4D7}" sibTransId="{362B588F-5DB8-4302-A47E-D5B5B02E9BE5}"/>
    <dgm:cxn modelId="{D99072EF-F4C7-499E-9BD5-E327FC721036}" type="presOf" srcId="{05FB194F-2FDD-481E-86C4-4192EF642918}" destId="{3ED82880-06A9-4AE0-8DFE-97500D3A0BD8}" srcOrd="0" destOrd="0" presId="urn:microsoft.com/office/officeart/2005/8/layout/radial5"/>
    <dgm:cxn modelId="{1E13A3E7-E3E7-4D9C-AF43-CE4650FA1659}" type="presParOf" srcId="{DA655B57-FB89-4330-B77E-A27EFDA3853A}" destId="{3ED82880-06A9-4AE0-8DFE-97500D3A0BD8}" srcOrd="0" destOrd="0" presId="urn:microsoft.com/office/officeart/2005/8/layout/radial5"/>
    <dgm:cxn modelId="{609F0DBE-A252-4D2C-A7D0-8A888B0372D3}" type="presParOf" srcId="{DA655B57-FB89-4330-B77E-A27EFDA3853A}" destId="{98558F41-A68F-4753-A407-C66658C1D7F0}" srcOrd="1" destOrd="0" presId="urn:microsoft.com/office/officeart/2005/8/layout/radial5"/>
    <dgm:cxn modelId="{BA04D94C-830D-4F29-BEA7-8706F531E180}" type="presParOf" srcId="{98558F41-A68F-4753-A407-C66658C1D7F0}" destId="{F73A1A4F-A246-49B4-B5AF-3B6A2331324C}" srcOrd="0" destOrd="0" presId="urn:microsoft.com/office/officeart/2005/8/layout/radial5"/>
    <dgm:cxn modelId="{AC6CA5C6-AC9E-4EF8-91E1-265ECD7BE378}" type="presParOf" srcId="{DA655B57-FB89-4330-B77E-A27EFDA3853A}" destId="{84BB8D1B-3346-4D8E-8872-4FD24E3FF532}" srcOrd="2" destOrd="0" presId="urn:microsoft.com/office/officeart/2005/8/layout/radial5"/>
    <dgm:cxn modelId="{B861F5D2-88C5-43A8-A056-C24A456E1CCF}" type="presParOf" srcId="{DA655B57-FB89-4330-B77E-A27EFDA3853A}" destId="{4C23FD24-8920-45AF-BB95-D606D6A12295}" srcOrd="3" destOrd="0" presId="urn:microsoft.com/office/officeart/2005/8/layout/radial5"/>
    <dgm:cxn modelId="{2157721B-86F7-45B1-AC82-DCD88B22C9D0}" type="presParOf" srcId="{4C23FD24-8920-45AF-BB95-D606D6A12295}" destId="{1C645445-B9E1-4C61-8C25-F482E52FF5A4}" srcOrd="0" destOrd="0" presId="urn:microsoft.com/office/officeart/2005/8/layout/radial5"/>
    <dgm:cxn modelId="{23CB710B-130D-46DB-84D2-4E82B2C171BB}" type="presParOf" srcId="{DA655B57-FB89-4330-B77E-A27EFDA3853A}" destId="{7892A3D5-4C66-420A-A2AB-FD79DF65F351}" srcOrd="4" destOrd="0" presId="urn:microsoft.com/office/officeart/2005/8/layout/radial5"/>
    <dgm:cxn modelId="{4C76244F-C568-40BE-BC9E-D7BF50A755D0}" type="presParOf" srcId="{DA655B57-FB89-4330-B77E-A27EFDA3853A}" destId="{CF4A9F17-6EDD-4B77-B7A8-4E67EC6CD82D}" srcOrd="5" destOrd="0" presId="urn:microsoft.com/office/officeart/2005/8/layout/radial5"/>
    <dgm:cxn modelId="{7A88D6F5-4F1A-4576-B966-2625E5347CEC}" type="presParOf" srcId="{CF4A9F17-6EDD-4B77-B7A8-4E67EC6CD82D}" destId="{8D6CFCA5-A7E5-4C2F-AF32-3642599D1A2F}" srcOrd="0" destOrd="0" presId="urn:microsoft.com/office/officeart/2005/8/layout/radial5"/>
    <dgm:cxn modelId="{9025E327-F02D-4D5D-8CFA-2881AEA3002E}" type="presParOf" srcId="{DA655B57-FB89-4330-B77E-A27EFDA3853A}" destId="{4D6576E1-D920-4411-9B00-F06519256398}"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5ECE4-D751-4E8D-AC3A-C4CD03D59131}"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791347E3-A38E-492D-B191-C232EFB0FE0F}">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800" b="1">
              <a:latin typeface="Open Sans" panose="020B0606030504020204" pitchFamily="34" charset="0"/>
              <a:ea typeface="Open Sans" panose="020B0606030504020204" pitchFamily="34" charset="0"/>
              <a:cs typeface="Open Sans" panose="020B0606030504020204" pitchFamily="34" charset="0"/>
            </a:rPr>
            <a:t>Project capital stack</a:t>
          </a:r>
        </a:p>
      </dgm:t>
    </dgm:pt>
    <dgm:pt modelId="{B490E124-67C3-4FF0-8399-3E1E5250B03F}" type="parTrans" cxnId="{3683E779-D54C-4A4C-9070-BAE76338829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FC0B32AD-B4E4-4AE5-B738-6AA149932BF9}" type="sibTrans" cxnId="{3683E779-D54C-4A4C-9070-BAE76338829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FDE4E23-8C12-4275-9DB7-BBC3B4A6B9B2}">
      <dgm:prSet phldrT="[Text]" custT="1"/>
      <dgm:spPr>
        <a:ln>
          <a:solidFill>
            <a:schemeClr val="accent1"/>
          </a:solidFill>
        </a:ln>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Greenhouse Gas Reduction Fund</a:t>
          </a:r>
        </a:p>
      </dgm:t>
    </dgm:pt>
    <dgm:pt modelId="{53072D2B-D8D9-4987-9EFF-8FF0C69933B1}" type="parTrans" cxnId="{AC996DBF-2454-47DB-A840-7C0C582E826C}">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8630EEA7-AC0F-48EF-95BE-84B5B203F27E}" type="sibTrans" cxnId="{AC996DBF-2454-47DB-A840-7C0C582E826C}">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08F59B16-CA70-4302-9A5A-0E3E27496B73}">
      <dgm:prSet phldrT="[Text]" custT="1"/>
      <dgm:spPr>
        <a:ln>
          <a:solidFill>
            <a:schemeClr val="accent1"/>
          </a:solidFill>
        </a:ln>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Other HUD, DOE, USDA, Treasury Sources</a:t>
          </a:r>
        </a:p>
        <a:p>
          <a:r>
            <a:rPr lang="en-US" sz="1400">
              <a:latin typeface="Open Sans" panose="020B0606030504020204" pitchFamily="34" charset="0"/>
              <a:ea typeface="Open Sans" panose="020B0606030504020204" pitchFamily="34" charset="0"/>
              <a:cs typeface="Open Sans" panose="020B0606030504020204" pitchFamily="34" charset="0"/>
            </a:rPr>
            <a:t> State-level Sources</a:t>
          </a:r>
        </a:p>
        <a:p>
          <a:r>
            <a:rPr lang="en-US" sz="1400">
              <a:latin typeface="Open Sans" panose="020B0606030504020204" pitchFamily="34" charset="0"/>
              <a:ea typeface="Open Sans" panose="020B0606030504020204" pitchFamily="34" charset="0"/>
              <a:cs typeface="Open Sans" panose="020B0606030504020204" pitchFamily="34" charset="0"/>
            </a:rPr>
            <a:t>Private funding</a:t>
          </a:r>
        </a:p>
      </dgm:t>
    </dgm:pt>
    <dgm:pt modelId="{B5403AD3-73AC-43EE-96F4-97397AE2D6F6}" type="parTrans" cxnId="{D7BA73FB-475B-4487-A116-18C1CBF2B72B}">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CE50D7E2-3B5C-4F75-B5CB-680DF38C3E77}" type="sibTrans" cxnId="{D7BA73FB-475B-4487-A116-18C1CBF2B72B}">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E94CE7A1-CE9E-4B95-966C-A9B97C75F5D4}">
      <dgm:prSet phldrT="[Text]" custT="1">
        <dgm:style>
          <a:lnRef idx="3">
            <a:schemeClr val="lt1"/>
          </a:lnRef>
          <a:fillRef idx="1">
            <a:schemeClr val="accent2"/>
          </a:fillRef>
          <a:effectRef idx="1">
            <a:schemeClr val="accent2"/>
          </a:effectRef>
          <a:fontRef idx="minor">
            <a:schemeClr val="lt1"/>
          </a:fontRef>
        </dgm:style>
      </dgm:prSet>
      <dgm:spPr>
        <a:ln/>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Inflation Reduction Act tax credits</a:t>
          </a:r>
        </a:p>
      </dgm:t>
    </dgm:pt>
    <dgm:pt modelId="{83C43251-FE76-42A0-BC49-E47EA35DEB49}" type="parTrans" cxnId="{AD95B57A-7A74-45A7-B048-FE237BC03F5B}">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A6765077-9595-4BE5-9D32-FF3BE9FC774D}" type="sibTrans" cxnId="{AD95B57A-7A74-45A7-B048-FE237BC03F5B}">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C669D8E2-1FC4-4B05-89CB-05C4123DEAE5}" type="pres">
      <dgm:prSet presAssocID="{5725ECE4-D751-4E8D-AC3A-C4CD03D59131}" presName="cycle" presStyleCnt="0">
        <dgm:presLayoutVars>
          <dgm:chMax val="1"/>
          <dgm:dir/>
          <dgm:animLvl val="ctr"/>
          <dgm:resizeHandles val="exact"/>
        </dgm:presLayoutVars>
      </dgm:prSet>
      <dgm:spPr/>
    </dgm:pt>
    <dgm:pt modelId="{5D585E6E-F25F-443E-8E42-938663428231}" type="pres">
      <dgm:prSet presAssocID="{791347E3-A38E-492D-B191-C232EFB0FE0F}" presName="centerShape" presStyleLbl="node0" presStyleIdx="0" presStyleCnt="1"/>
      <dgm:spPr/>
    </dgm:pt>
    <dgm:pt modelId="{8C8C4021-4D5A-4C82-9678-005855C5C475}" type="pres">
      <dgm:prSet presAssocID="{53072D2B-D8D9-4987-9EFF-8FF0C69933B1}" presName="parTrans" presStyleLbl="bgSibTrans2D1" presStyleIdx="0" presStyleCnt="3"/>
      <dgm:spPr/>
    </dgm:pt>
    <dgm:pt modelId="{51A4BD2D-745D-45B6-ACB9-9B5AE16E4C68}" type="pres">
      <dgm:prSet presAssocID="{5FDE4E23-8C12-4275-9DB7-BBC3B4A6B9B2}" presName="node" presStyleLbl="node1" presStyleIdx="0" presStyleCnt="3">
        <dgm:presLayoutVars>
          <dgm:bulletEnabled val="1"/>
        </dgm:presLayoutVars>
      </dgm:prSet>
      <dgm:spPr/>
    </dgm:pt>
    <dgm:pt modelId="{58DD8C75-92D4-4147-B881-7A0B88FD6100}" type="pres">
      <dgm:prSet presAssocID="{83C43251-FE76-42A0-BC49-E47EA35DEB49}" presName="parTrans" presStyleLbl="bgSibTrans2D1" presStyleIdx="1" presStyleCnt="3"/>
      <dgm:spPr/>
    </dgm:pt>
    <dgm:pt modelId="{9683704C-4C76-4548-B2C7-C48BA9078D34}" type="pres">
      <dgm:prSet presAssocID="{E94CE7A1-CE9E-4B95-966C-A9B97C75F5D4}" presName="node" presStyleLbl="node1" presStyleIdx="1" presStyleCnt="3">
        <dgm:presLayoutVars>
          <dgm:bulletEnabled val="1"/>
        </dgm:presLayoutVars>
      </dgm:prSet>
      <dgm:spPr/>
    </dgm:pt>
    <dgm:pt modelId="{26822F9E-4253-431F-9820-E0AEBD48C223}" type="pres">
      <dgm:prSet presAssocID="{B5403AD3-73AC-43EE-96F4-97397AE2D6F6}" presName="parTrans" presStyleLbl="bgSibTrans2D1" presStyleIdx="2" presStyleCnt="3"/>
      <dgm:spPr/>
    </dgm:pt>
    <dgm:pt modelId="{DF911AA1-E14C-41E5-8547-7B9F7B573132}" type="pres">
      <dgm:prSet presAssocID="{08F59B16-CA70-4302-9A5A-0E3E27496B73}" presName="node" presStyleLbl="node1" presStyleIdx="2" presStyleCnt="3">
        <dgm:presLayoutVars>
          <dgm:bulletEnabled val="1"/>
        </dgm:presLayoutVars>
      </dgm:prSet>
      <dgm:spPr/>
    </dgm:pt>
  </dgm:ptLst>
  <dgm:cxnLst>
    <dgm:cxn modelId="{6EF14733-7C2C-43F4-B9B9-4A8787918A5E}" type="presOf" srcId="{B5403AD3-73AC-43EE-96F4-97397AE2D6F6}" destId="{26822F9E-4253-431F-9820-E0AEBD48C223}" srcOrd="0" destOrd="0" presId="urn:microsoft.com/office/officeart/2005/8/layout/radial4"/>
    <dgm:cxn modelId="{82BF0173-37C8-437A-83AD-EDA0D89CC09D}" type="presOf" srcId="{5725ECE4-D751-4E8D-AC3A-C4CD03D59131}" destId="{C669D8E2-1FC4-4B05-89CB-05C4123DEAE5}" srcOrd="0" destOrd="0" presId="urn:microsoft.com/office/officeart/2005/8/layout/radial4"/>
    <dgm:cxn modelId="{3683E779-D54C-4A4C-9070-BAE763388292}" srcId="{5725ECE4-D751-4E8D-AC3A-C4CD03D59131}" destId="{791347E3-A38E-492D-B191-C232EFB0FE0F}" srcOrd="0" destOrd="0" parTransId="{B490E124-67C3-4FF0-8399-3E1E5250B03F}" sibTransId="{FC0B32AD-B4E4-4AE5-B738-6AA149932BF9}"/>
    <dgm:cxn modelId="{AD95B57A-7A74-45A7-B048-FE237BC03F5B}" srcId="{791347E3-A38E-492D-B191-C232EFB0FE0F}" destId="{E94CE7A1-CE9E-4B95-966C-A9B97C75F5D4}" srcOrd="1" destOrd="0" parTransId="{83C43251-FE76-42A0-BC49-E47EA35DEB49}" sibTransId="{A6765077-9595-4BE5-9D32-FF3BE9FC774D}"/>
    <dgm:cxn modelId="{5A87F287-1277-465E-B15C-7E4D2DA824F4}" type="presOf" srcId="{E94CE7A1-CE9E-4B95-966C-A9B97C75F5D4}" destId="{9683704C-4C76-4548-B2C7-C48BA9078D34}" srcOrd="0" destOrd="0" presId="urn:microsoft.com/office/officeart/2005/8/layout/radial4"/>
    <dgm:cxn modelId="{7D3CB393-8B0D-4B1B-9A32-0F69BF76F594}" type="presOf" srcId="{08F59B16-CA70-4302-9A5A-0E3E27496B73}" destId="{DF911AA1-E14C-41E5-8547-7B9F7B573132}" srcOrd="0" destOrd="0" presId="urn:microsoft.com/office/officeart/2005/8/layout/radial4"/>
    <dgm:cxn modelId="{27891CB4-BA82-4E94-ADB8-825DD6E1E29C}" type="presOf" srcId="{53072D2B-D8D9-4987-9EFF-8FF0C69933B1}" destId="{8C8C4021-4D5A-4C82-9678-005855C5C475}" srcOrd="0" destOrd="0" presId="urn:microsoft.com/office/officeart/2005/8/layout/radial4"/>
    <dgm:cxn modelId="{DDD8C8BD-D590-4B94-8159-062747277B1C}" type="presOf" srcId="{5FDE4E23-8C12-4275-9DB7-BBC3B4A6B9B2}" destId="{51A4BD2D-745D-45B6-ACB9-9B5AE16E4C68}" srcOrd="0" destOrd="0" presId="urn:microsoft.com/office/officeart/2005/8/layout/radial4"/>
    <dgm:cxn modelId="{AC996DBF-2454-47DB-A840-7C0C582E826C}" srcId="{791347E3-A38E-492D-B191-C232EFB0FE0F}" destId="{5FDE4E23-8C12-4275-9DB7-BBC3B4A6B9B2}" srcOrd="0" destOrd="0" parTransId="{53072D2B-D8D9-4987-9EFF-8FF0C69933B1}" sibTransId="{8630EEA7-AC0F-48EF-95BE-84B5B203F27E}"/>
    <dgm:cxn modelId="{E6AE86CA-2C70-497E-89B0-ABD29B0EED87}" type="presOf" srcId="{83C43251-FE76-42A0-BC49-E47EA35DEB49}" destId="{58DD8C75-92D4-4147-B881-7A0B88FD6100}" srcOrd="0" destOrd="0" presId="urn:microsoft.com/office/officeart/2005/8/layout/radial4"/>
    <dgm:cxn modelId="{9D9BA8E2-DB03-4517-B632-C1CC761FE236}" type="presOf" srcId="{791347E3-A38E-492D-B191-C232EFB0FE0F}" destId="{5D585E6E-F25F-443E-8E42-938663428231}" srcOrd="0" destOrd="0" presId="urn:microsoft.com/office/officeart/2005/8/layout/radial4"/>
    <dgm:cxn modelId="{D7BA73FB-475B-4487-A116-18C1CBF2B72B}" srcId="{791347E3-A38E-492D-B191-C232EFB0FE0F}" destId="{08F59B16-CA70-4302-9A5A-0E3E27496B73}" srcOrd="2" destOrd="0" parTransId="{B5403AD3-73AC-43EE-96F4-97397AE2D6F6}" sibTransId="{CE50D7E2-3B5C-4F75-B5CB-680DF38C3E77}"/>
    <dgm:cxn modelId="{D8E85C55-9897-4BD3-8042-D050611C3580}" type="presParOf" srcId="{C669D8E2-1FC4-4B05-89CB-05C4123DEAE5}" destId="{5D585E6E-F25F-443E-8E42-938663428231}" srcOrd="0" destOrd="0" presId="urn:microsoft.com/office/officeart/2005/8/layout/radial4"/>
    <dgm:cxn modelId="{AB97395B-1FDB-4F45-BD11-9C1FBB17D323}" type="presParOf" srcId="{C669D8E2-1FC4-4B05-89CB-05C4123DEAE5}" destId="{8C8C4021-4D5A-4C82-9678-005855C5C475}" srcOrd="1" destOrd="0" presId="urn:microsoft.com/office/officeart/2005/8/layout/radial4"/>
    <dgm:cxn modelId="{2C0140FB-54CE-409A-86A2-056AEA9E2F53}" type="presParOf" srcId="{C669D8E2-1FC4-4B05-89CB-05C4123DEAE5}" destId="{51A4BD2D-745D-45B6-ACB9-9B5AE16E4C68}" srcOrd="2" destOrd="0" presId="urn:microsoft.com/office/officeart/2005/8/layout/radial4"/>
    <dgm:cxn modelId="{B168D18C-AA8A-423B-B3C4-5BF0D29087E9}" type="presParOf" srcId="{C669D8E2-1FC4-4B05-89CB-05C4123DEAE5}" destId="{58DD8C75-92D4-4147-B881-7A0B88FD6100}" srcOrd="3" destOrd="0" presId="urn:microsoft.com/office/officeart/2005/8/layout/radial4"/>
    <dgm:cxn modelId="{83476D7F-6DD1-4B9B-9F3F-E641416D571F}" type="presParOf" srcId="{C669D8E2-1FC4-4B05-89CB-05C4123DEAE5}" destId="{9683704C-4C76-4548-B2C7-C48BA9078D34}" srcOrd="4" destOrd="0" presId="urn:microsoft.com/office/officeart/2005/8/layout/radial4"/>
    <dgm:cxn modelId="{17BA9E47-D959-4954-9FF5-16054BD521DA}" type="presParOf" srcId="{C669D8E2-1FC4-4B05-89CB-05C4123DEAE5}" destId="{26822F9E-4253-431F-9820-E0AEBD48C223}" srcOrd="5" destOrd="0" presId="urn:microsoft.com/office/officeart/2005/8/layout/radial4"/>
    <dgm:cxn modelId="{24274221-C41B-4021-9E29-9DD8C8A4EF18}" type="presParOf" srcId="{C669D8E2-1FC4-4B05-89CB-05C4123DEAE5}" destId="{DF911AA1-E14C-41E5-8547-7B9F7B57313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84830C-FC9B-40D0-8B39-D4922C77BC21}"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B8DBF7B-34EB-440F-9589-D6921727AC14}">
      <dgm:prSet/>
      <dgm:spPr/>
      <dgm:t>
        <a:bodyPr/>
        <a:lstStyle/>
        <a:p>
          <a:pPr>
            <a:lnSpc>
              <a:spcPct val="100000"/>
            </a:lnSpc>
            <a:defRPr cap="all"/>
          </a:pPr>
          <a:r>
            <a:rPr lang="en-US" b="1" i="0">
              <a:latin typeface="Open Sans" panose="020B0606030504020204" pitchFamily="34" charset="0"/>
              <a:ea typeface="Open Sans" panose="020B0606030504020204" pitchFamily="34" charset="0"/>
              <a:cs typeface="Open Sans" panose="020B0606030504020204" pitchFamily="34" charset="0"/>
            </a:rPr>
            <a:t>Electric vehicle charging infrastructure</a:t>
          </a:r>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A735F38C-7F34-4B50-81D3-0234C77EAB4D}" type="parTrans" cxnId="{AC479CF8-6854-4CD5-87DA-ED19E6CA0128}">
      <dgm:prSet/>
      <dgm:spPr/>
      <dgm:t>
        <a:bodyPr/>
        <a:lstStyle/>
        <a:p>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75950EFE-375C-453D-BD05-069C079F7866}" type="sibTrans" cxnId="{AC479CF8-6854-4CD5-87DA-ED19E6CA0128}">
      <dgm:prSet/>
      <dgm:spPr/>
      <dgm:t>
        <a:bodyPr/>
        <a:lstStyle/>
        <a:p>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0EB6581D-0819-4D68-8DCD-9AFA00A77DB5}">
      <dgm:prSet/>
      <dgm:spPr/>
      <dgm:t>
        <a:bodyPr/>
        <a:lstStyle/>
        <a:p>
          <a:pPr>
            <a:lnSpc>
              <a:spcPct val="100000"/>
            </a:lnSpc>
            <a:defRPr cap="all"/>
          </a:pPr>
          <a:r>
            <a:rPr lang="en-US" b="1" i="0">
              <a:latin typeface="Open Sans" panose="020B0606030504020204" pitchFamily="34" charset="0"/>
              <a:ea typeface="Open Sans" panose="020B0606030504020204" pitchFamily="34" charset="0"/>
              <a:cs typeface="Open Sans" panose="020B0606030504020204" pitchFamily="34" charset="0"/>
            </a:rPr>
            <a:t>Light duty vehicles</a:t>
          </a:r>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B1273F81-A6DD-4AC0-A67A-B12E2D78A879}" type="parTrans" cxnId="{0A2732E8-BD67-4694-BB70-26937F2346EE}">
      <dgm:prSet/>
      <dgm:spPr/>
      <dgm:t>
        <a:bodyPr/>
        <a:lstStyle/>
        <a:p>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615BA8E0-EDFE-493C-B035-8BE43D0CF146}" type="sibTrans" cxnId="{0A2732E8-BD67-4694-BB70-26937F2346EE}">
      <dgm:prSet/>
      <dgm:spPr/>
      <dgm:t>
        <a:bodyPr/>
        <a:lstStyle/>
        <a:p>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0D8D4B75-CD7D-401D-AC31-4D1FD506EB16}">
      <dgm:prSet/>
      <dgm:spPr/>
      <dgm:t>
        <a:bodyPr/>
        <a:lstStyle/>
        <a:p>
          <a:pPr>
            <a:lnSpc>
              <a:spcPct val="100000"/>
            </a:lnSpc>
            <a:defRPr cap="all"/>
          </a:pPr>
          <a:r>
            <a:rPr lang="en-US" b="1" i="0">
              <a:latin typeface="Open Sans" panose="020B0606030504020204" pitchFamily="34" charset="0"/>
              <a:ea typeface="Open Sans" panose="020B0606030504020204" pitchFamily="34" charset="0"/>
              <a:cs typeface="Open Sans" panose="020B0606030504020204" pitchFamily="34" charset="0"/>
            </a:rPr>
            <a:t>Small scale infrastructure to promote walking, biking</a:t>
          </a:r>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3BFDCED9-71F3-4782-83A7-6B65ED450F54}" type="parTrans" cxnId="{4F5B36EB-F9A2-4E70-B282-36C1E494348A}">
      <dgm:prSet/>
      <dgm:spPr/>
      <dgm:t>
        <a:bodyPr/>
        <a:lstStyle/>
        <a:p>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83CF4F9C-79C7-4DBF-8009-4C9F73A08517}" type="sibTrans" cxnId="{4F5B36EB-F9A2-4E70-B282-36C1E494348A}">
      <dgm:prSet/>
      <dgm:spPr/>
      <dgm:t>
        <a:bodyPr/>
        <a:lstStyle/>
        <a:p>
          <a:endParaRPr lang="en-US" b="1">
            <a:latin typeface="Open Sans" panose="020B0606030504020204" pitchFamily="34" charset="0"/>
            <a:ea typeface="Open Sans" panose="020B0606030504020204" pitchFamily="34" charset="0"/>
            <a:cs typeface="Open Sans" panose="020B0606030504020204" pitchFamily="34" charset="0"/>
          </a:endParaRPr>
        </a:p>
      </dgm:t>
    </dgm:pt>
    <dgm:pt modelId="{11C66ECA-239D-4FE8-B66C-42B4F2713E9D}" type="pres">
      <dgm:prSet presAssocID="{C584830C-FC9B-40D0-8B39-D4922C77BC21}" presName="root" presStyleCnt="0">
        <dgm:presLayoutVars>
          <dgm:dir/>
          <dgm:resizeHandles val="exact"/>
        </dgm:presLayoutVars>
      </dgm:prSet>
      <dgm:spPr/>
    </dgm:pt>
    <dgm:pt modelId="{E315FC70-A59E-4568-9632-67B077C629F6}" type="pres">
      <dgm:prSet presAssocID="{3B8DBF7B-34EB-440F-9589-D6921727AC14}" presName="compNode" presStyleCnt="0"/>
      <dgm:spPr/>
    </dgm:pt>
    <dgm:pt modelId="{18A9D472-1A5B-474C-B3D3-47C0DD5485B7}" type="pres">
      <dgm:prSet presAssocID="{3B8DBF7B-34EB-440F-9589-D6921727AC14}" presName="iconBgRect" presStyleLbl="bgShp" presStyleIdx="0" presStyleCnt="3" custLinFactNeighborY="1563"/>
      <dgm:spPr/>
    </dgm:pt>
    <dgm:pt modelId="{AC44F626-98D2-4770-8949-5CD39B0A3BA3}" type="pres">
      <dgm:prSet presAssocID="{3B8DBF7B-34EB-440F-9589-D6921727AC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BC9CFFD3-B17D-4D6A-A45E-56105766B14D}" type="pres">
      <dgm:prSet presAssocID="{3B8DBF7B-34EB-440F-9589-D6921727AC14}" presName="spaceRect" presStyleCnt="0"/>
      <dgm:spPr/>
    </dgm:pt>
    <dgm:pt modelId="{778715A0-81AA-472A-B2D6-315029E08B67}" type="pres">
      <dgm:prSet presAssocID="{3B8DBF7B-34EB-440F-9589-D6921727AC14}" presName="textRect" presStyleLbl="revTx" presStyleIdx="0" presStyleCnt="3">
        <dgm:presLayoutVars>
          <dgm:chMax val="1"/>
          <dgm:chPref val="1"/>
        </dgm:presLayoutVars>
      </dgm:prSet>
      <dgm:spPr/>
    </dgm:pt>
    <dgm:pt modelId="{5CA40235-FE2B-46C6-81E7-0F4373F305F0}" type="pres">
      <dgm:prSet presAssocID="{75950EFE-375C-453D-BD05-069C079F7866}" presName="sibTrans" presStyleCnt="0"/>
      <dgm:spPr/>
    </dgm:pt>
    <dgm:pt modelId="{E9091F7B-0F20-4B88-B061-A3A537BAB608}" type="pres">
      <dgm:prSet presAssocID="{0EB6581D-0819-4D68-8DCD-9AFA00A77DB5}" presName="compNode" presStyleCnt="0"/>
      <dgm:spPr/>
    </dgm:pt>
    <dgm:pt modelId="{B41A8C64-305A-47FF-9C76-E9E95B3E7FF8}" type="pres">
      <dgm:prSet presAssocID="{0EB6581D-0819-4D68-8DCD-9AFA00A77DB5}" presName="iconBgRect" presStyleLbl="bgShp" presStyleIdx="1" presStyleCnt="3"/>
      <dgm:spPr/>
    </dgm:pt>
    <dgm:pt modelId="{C26C38D2-4D5F-4171-A626-521ED6A2E26A}" type="pres">
      <dgm:prSet presAssocID="{0EB6581D-0819-4D68-8DCD-9AFA00A77D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20C508E9-6CC1-4FA9-9DB0-AE7FD4F2F6D7}" type="pres">
      <dgm:prSet presAssocID="{0EB6581D-0819-4D68-8DCD-9AFA00A77DB5}" presName="spaceRect" presStyleCnt="0"/>
      <dgm:spPr/>
    </dgm:pt>
    <dgm:pt modelId="{7A79A293-B29F-4E63-9DAB-D3A85BDBB0D6}" type="pres">
      <dgm:prSet presAssocID="{0EB6581D-0819-4D68-8DCD-9AFA00A77DB5}" presName="textRect" presStyleLbl="revTx" presStyleIdx="1" presStyleCnt="3">
        <dgm:presLayoutVars>
          <dgm:chMax val="1"/>
          <dgm:chPref val="1"/>
        </dgm:presLayoutVars>
      </dgm:prSet>
      <dgm:spPr/>
    </dgm:pt>
    <dgm:pt modelId="{7532DB04-A4EF-4424-9D1C-948CFDC05587}" type="pres">
      <dgm:prSet presAssocID="{615BA8E0-EDFE-493C-B035-8BE43D0CF146}" presName="sibTrans" presStyleCnt="0"/>
      <dgm:spPr/>
    </dgm:pt>
    <dgm:pt modelId="{62E2548D-F6A0-41D4-89F0-5BDD6605AE68}" type="pres">
      <dgm:prSet presAssocID="{0D8D4B75-CD7D-401D-AC31-4D1FD506EB16}" presName="compNode" presStyleCnt="0"/>
      <dgm:spPr/>
    </dgm:pt>
    <dgm:pt modelId="{789540C9-8C5E-4875-8499-30E36D206203}" type="pres">
      <dgm:prSet presAssocID="{0D8D4B75-CD7D-401D-AC31-4D1FD506EB16}" presName="iconBgRect" presStyleLbl="bgShp" presStyleIdx="2" presStyleCnt="3"/>
      <dgm:spPr/>
    </dgm:pt>
    <dgm:pt modelId="{F0C759B6-4721-4D1E-8442-948C1932DC3C}" type="pres">
      <dgm:prSet presAssocID="{0D8D4B75-CD7D-401D-AC31-4D1FD506E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864F9D7D-5AEB-4E2B-AB58-FB97343A62C8}" type="pres">
      <dgm:prSet presAssocID="{0D8D4B75-CD7D-401D-AC31-4D1FD506EB16}" presName="spaceRect" presStyleCnt="0"/>
      <dgm:spPr/>
    </dgm:pt>
    <dgm:pt modelId="{F3D799D5-8647-44C6-B371-04CA2076A464}" type="pres">
      <dgm:prSet presAssocID="{0D8D4B75-CD7D-401D-AC31-4D1FD506EB16}" presName="textRect" presStyleLbl="revTx" presStyleIdx="2" presStyleCnt="3">
        <dgm:presLayoutVars>
          <dgm:chMax val="1"/>
          <dgm:chPref val="1"/>
        </dgm:presLayoutVars>
      </dgm:prSet>
      <dgm:spPr/>
    </dgm:pt>
  </dgm:ptLst>
  <dgm:cxnLst>
    <dgm:cxn modelId="{002C8407-9485-426E-9B33-FDD8654D5A50}" type="presOf" srcId="{0D8D4B75-CD7D-401D-AC31-4D1FD506EB16}" destId="{F3D799D5-8647-44C6-B371-04CA2076A464}" srcOrd="0" destOrd="0" presId="urn:microsoft.com/office/officeart/2018/5/layout/IconCircleLabelList"/>
    <dgm:cxn modelId="{F145B00E-6A6C-4CDD-965D-99D0DD74FF3C}" type="presOf" srcId="{3B8DBF7B-34EB-440F-9589-D6921727AC14}" destId="{778715A0-81AA-472A-B2D6-315029E08B67}" srcOrd="0" destOrd="0" presId="urn:microsoft.com/office/officeart/2018/5/layout/IconCircleLabelList"/>
    <dgm:cxn modelId="{1E8D6FB0-746F-4B20-B16D-ADADFDC34924}" type="presOf" srcId="{0EB6581D-0819-4D68-8DCD-9AFA00A77DB5}" destId="{7A79A293-B29F-4E63-9DAB-D3A85BDBB0D6}" srcOrd="0" destOrd="0" presId="urn:microsoft.com/office/officeart/2018/5/layout/IconCircleLabelList"/>
    <dgm:cxn modelId="{0A2732E8-BD67-4694-BB70-26937F2346EE}" srcId="{C584830C-FC9B-40D0-8B39-D4922C77BC21}" destId="{0EB6581D-0819-4D68-8DCD-9AFA00A77DB5}" srcOrd="1" destOrd="0" parTransId="{B1273F81-A6DD-4AC0-A67A-B12E2D78A879}" sibTransId="{615BA8E0-EDFE-493C-B035-8BE43D0CF146}"/>
    <dgm:cxn modelId="{4F5B36EB-F9A2-4E70-B282-36C1E494348A}" srcId="{C584830C-FC9B-40D0-8B39-D4922C77BC21}" destId="{0D8D4B75-CD7D-401D-AC31-4D1FD506EB16}" srcOrd="2" destOrd="0" parTransId="{3BFDCED9-71F3-4782-83A7-6B65ED450F54}" sibTransId="{83CF4F9C-79C7-4DBF-8009-4C9F73A08517}"/>
    <dgm:cxn modelId="{A36D4DF6-9C56-40FA-BB55-27D38AB700F9}" type="presOf" srcId="{C584830C-FC9B-40D0-8B39-D4922C77BC21}" destId="{11C66ECA-239D-4FE8-B66C-42B4F2713E9D}" srcOrd="0" destOrd="0" presId="urn:microsoft.com/office/officeart/2018/5/layout/IconCircleLabelList"/>
    <dgm:cxn modelId="{AC479CF8-6854-4CD5-87DA-ED19E6CA0128}" srcId="{C584830C-FC9B-40D0-8B39-D4922C77BC21}" destId="{3B8DBF7B-34EB-440F-9589-D6921727AC14}" srcOrd="0" destOrd="0" parTransId="{A735F38C-7F34-4B50-81D3-0234C77EAB4D}" sibTransId="{75950EFE-375C-453D-BD05-069C079F7866}"/>
    <dgm:cxn modelId="{D5478073-E538-45D7-AB32-E75DA23F49BB}" type="presParOf" srcId="{11C66ECA-239D-4FE8-B66C-42B4F2713E9D}" destId="{E315FC70-A59E-4568-9632-67B077C629F6}" srcOrd="0" destOrd="0" presId="urn:microsoft.com/office/officeart/2018/5/layout/IconCircleLabelList"/>
    <dgm:cxn modelId="{7FE094EC-E4C0-429F-9CA2-92258E0C691F}" type="presParOf" srcId="{E315FC70-A59E-4568-9632-67B077C629F6}" destId="{18A9D472-1A5B-474C-B3D3-47C0DD5485B7}" srcOrd="0" destOrd="0" presId="urn:microsoft.com/office/officeart/2018/5/layout/IconCircleLabelList"/>
    <dgm:cxn modelId="{F9F67C90-C689-4216-8686-3CE65DA264FA}" type="presParOf" srcId="{E315FC70-A59E-4568-9632-67B077C629F6}" destId="{AC44F626-98D2-4770-8949-5CD39B0A3BA3}" srcOrd="1" destOrd="0" presId="urn:microsoft.com/office/officeart/2018/5/layout/IconCircleLabelList"/>
    <dgm:cxn modelId="{09DB6468-06A9-4A0A-AA12-ED1AA5D96981}" type="presParOf" srcId="{E315FC70-A59E-4568-9632-67B077C629F6}" destId="{BC9CFFD3-B17D-4D6A-A45E-56105766B14D}" srcOrd="2" destOrd="0" presId="urn:microsoft.com/office/officeart/2018/5/layout/IconCircleLabelList"/>
    <dgm:cxn modelId="{ED14AE7A-4EE6-478D-946B-DE55DFF938CD}" type="presParOf" srcId="{E315FC70-A59E-4568-9632-67B077C629F6}" destId="{778715A0-81AA-472A-B2D6-315029E08B67}" srcOrd="3" destOrd="0" presId="urn:microsoft.com/office/officeart/2018/5/layout/IconCircleLabelList"/>
    <dgm:cxn modelId="{600BE65F-3BA3-41E3-9B4C-30292F7E93DA}" type="presParOf" srcId="{11C66ECA-239D-4FE8-B66C-42B4F2713E9D}" destId="{5CA40235-FE2B-46C6-81E7-0F4373F305F0}" srcOrd="1" destOrd="0" presId="urn:microsoft.com/office/officeart/2018/5/layout/IconCircleLabelList"/>
    <dgm:cxn modelId="{2E53A562-6D7B-45A1-B1E9-D0F40C9E8509}" type="presParOf" srcId="{11C66ECA-239D-4FE8-B66C-42B4F2713E9D}" destId="{E9091F7B-0F20-4B88-B061-A3A537BAB608}" srcOrd="2" destOrd="0" presId="urn:microsoft.com/office/officeart/2018/5/layout/IconCircleLabelList"/>
    <dgm:cxn modelId="{E23F5837-FF42-41D7-8634-8AB15E839D43}" type="presParOf" srcId="{E9091F7B-0F20-4B88-B061-A3A537BAB608}" destId="{B41A8C64-305A-47FF-9C76-E9E95B3E7FF8}" srcOrd="0" destOrd="0" presId="urn:microsoft.com/office/officeart/2018/5/layout/IconCircleLabelList"/>
    <dgm:cxn modelId="{883B0755-5FDF-490B-B129-EAE4B399B783}" type="presParOf" srcId="{E9091F7B-0F20-4B88-B061-A3A537BAB608}" destId="{C26C38D2-4D5F-4171-A626-521ED6A2E26A}" srcOrd="1" destOrd="0" presId="urn:microsoft.com/office/officeart/2018/5/layout/IconCircleLabelList"/>
    <dgm:cxn modelId="{CBF94FB9-C510-4272-A77C-F4B5E8FB9C46}" type="presParOf" srcId="{E9091F7B-0F20-4B88-B061-A3A537BAB608}" destId="{20C508E9-6CC1-4FA9-9DB0-AE7FD4F2F6D7}" srcOrd="2" destOrd="0" presId="urn:microsoft.com/office/officeart/2018/5/layout/IconCircleLabelList"/>
    <dgm:cxn modelId="{BA239D44-1559-4D87-88ED-2CE65FA63800}" type="presParOf" srcId="{E9091F7B-0F20-4B88-B061-A3A537BAB608}" destId="{7A79A293-B29F-4E63-9DAB-D3A85BDBB0D6}" srcOrd="3" destOrd="0" presId="urn:microsoft.com/office/officeart/2018/5/layout/IconCircleLabelList"/>
    <dgm:cxn modelId="{19098F0B-DE9C-4BBA-A229-3EE4EB3E2D1A}" type="presParOf" srcId="{11C66ECA-239D-4FE8-B66C-42B4F2713E9D}" destId="{7532DB04-A4EF-4424-9D1C-948CFDC05587}" srcOrd="3" destOrd="0" presId="urn:microsoft.com/office/officeart/2018/5/layout/IconCircleLabelList"/>
    <dgm:cxn modelId="{203EBE88-244E-4EBE-BDCD-EA92B33AD6AC}" type="presParOf" srcId="{11C66ECA-239D-4FE8-B66C-42B4F2713E9D}" destId="{62E2548D-F6A0-41D4-89F0-5BDD6605AE68}" srcOrd="4" destOrd="0" presId="urn:microsoft.com/office/officeart/2018/5/layout/IconCircleLabelList"/>
    <dgm:cxn modelId="{6B2C2FE3-3A18-436B-A69C-440A2D42F8C8}" type="presParOf" srcId="{62E2548D-F6A0-41D4-89F0-5BDD6605AE68}" destId="{789540C9-8C5E-4875-8499-30E36D206203}" srcOrd="0" destOrd="0" presId="urn:microsoft.com/office/officeart/2018/5/layout/IconCircleLabelList"/>
    <dgm:cxn modelId="{F421C92D-FF33-4D15-BFFC-2B1F1F90C53D}" type="presParOf" srcId="{62E2548D-F6A0-41D4-89F0-5BDD6605AE68}" destId="{F0C759B6-4721-4D1E-8442-948C1932DC3C}" srcOrd="1" destOrd="0" presId="urn:microsoft.com/office/officeart/2018/5/layout/IconCircleLabelList"/>
    <dgm:cxn modelId="{E517D422-36CD-4446-B481-6CC9588F3CCC}" type="presParOf" srcId="{62E2548D-F6A0-41D4-89F0-5BDD6605AE68}" destId="{864F9D7D-5AEB-4E2B-AB58-FB97343A62C8}" srcOrd="2" destOrd="0" presId="urn:microsoft.com/office/officeart/2018/5/layout/IconCircleLabelList"/>
    <dgm:cxn modelId="{D5450A1B-0766-4A11-BBA7-4B6F0DDE24F7}" type="presParOf" srcId="{62E2548D-F6A0-41D4-89F0-5BDD6605AE68}" destId="{F3D799D5-8647-44C6-B371-04CA2076A46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DB5E-4A28-49FB-9B21-F45B01B39B58}">
      <dsp:nvSpPr>
        <dsp:cNvPr id="0" name=""/>
        <dsp:cNvSpPr/>
      </dsp:nvSpPr>
      <dsp:spPr>
        <a:xfrm>
          <a:off x="0" y="294434"/>
          <a:ext cx="11112788"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2476" tIns="374904" rIns="862476"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cap="none">
              <a:latin typeface="Open Sans" panose="020B0606030504020204" pitchFamily="34" charset="0"/>
              <a:ea typeface="Open Sans" panose="020B0606030504020204" pitchFamily="34" charset="0"/>
              <a:cs typeface="Open Sans" panose="020B0606030504020204" pitchFamily="34" charset="0"/>
            </a:rPr>
            <a:t>Recipients negotiate and finalize funding awards with EPA</a:t>
          </a:r>
          <a:endParaRPr lang="en-US" sz="1800" kern="1200">
            <a:latin typeface="Open Sans" panose="020B0606030504020204" pitchFamily="34" charset="0"/>
            <a:ea typeface="Open Sans" panose="020B0606030504020204" pitchFamily="34" charset="0"/>
            <a:cs typeface="Open Sans" panose="020B0606030504020204" pitchFamily="34" charset="0"/>
          </a:endParaRPr>
        </a:p>
      </dsp:txBody>
      <dsp:txXfrm>
        <a:off x="0" y="294434"/>
        <a:ext cx="11112788" cy="793800"/>
      </dsp:txXfrm>
    </dsp:sp>
    <dsp:sp modelId="{9F7332BE-AAEC-4571-A077-7EEB2293BF2E}">
      <dsp:nvSpPr>
        <dsp:cNvPr id="0" name=""/>
        <dsp:cNvSpPr/>
      </dsp:nvSpPr>
      <dsp:spPr>
        <a:xfrm>
          <a:off x="555639" y="28754"/>
          <a:ext cx="77789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026" tIns="0" rIns="294026"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cap="none">
              <a:latin typeface="Open Sans" panose="020B0606030504020204" pitchFamily="34" charset="0"/>
              <a:ea typeface="Open Sans" panose="020B0606030504020204" pitchFamily="34" charset="0"/>
              <a:cs typeface="Open Sans" panose="020B0606030504020204" pitchFamily="34" charset="0"/>
            </a:rPr>
            <a:t>Summer 2024</a:t>
          </a:r>
          <a:endParaRPr lang="en-US" sz="1800" b="1" kern="1200">
            <a:latin typeface="Open Sans" panose="020B0606030504020204" pitchFamily="34" charset="0"/>
            <a:ea typeface="Open Sans" panose="020B0606030504020204" pitchFamily="34" charset="0"/>
            <a:cs typeface="Open Sans" panose="020B0606030504020204" pitchFamily="34" charset="0"/>
          </a:endParaRPr>
        </a:p>
      </dsp:txBody>
      <dsp:txXfrm>
        <a:off x="581578" y="54693"/>
        <a:ext cx="7727073" cy="479482"/>
      </dsp:txXfrm>
    </dsp:sp>
    <dsp:sp modelId="{CDBF81F9-A46E-4320-9D04-8CC1A1CF20AC}">
      <dsp:nvSpPr>
        <dsp:cNvPr id="0" name=""/>
        <dsp:cNvSpPr/>
      </dsp:nvSpPr>
      <dsp:spPr>
        <a:xfrm>
          <a:off x="0" y="1451114"/>
          <a:ext cx="11112788"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2476" tIns="374904" rIns="86247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cap="none">
              <a:latin typeface="Open Sans" panose="020B0606030504020204" pitchFamily="34" charset="0"/>
              <a:ea typeface="Open Sans" panose="020B0606030504020204" pitchFamily="34" charset="0"/>
              <a:cs typeface="Open Sans" panose="020B0606030504020204" pitchFamily="34" charset="0"/>
            </a:rPr>
            <a:t>Recipients onboard capacity for program execution, finalize program plans</a:t>
          </a:r>
        </a:p>
      </dsp:txBody>
      <dsp:txXfrm>
        <a:off x="0" y="1451114"/>
        <a:ext cx="11112788" cy="793800"/>
      </dsp:txXfrm>
    </dsp:sp>
    <dsp:sp modelId="{EF0CAC29-218B-4DAE-84CF-5FC2783289F6}">
      <dsp:nvSpPr>
        <dsp:cNvPr id="0" name=""/>
        <dsp:cNvSpPr/>
      </dsp:nvSpPr>
      <dsp:spPr>
        <a:xfrm>
          <a:off x="555639" y="1185434"/>
          <a:ext cx="77789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026" tIns="0" rIns="294026" bIns="0" numCol="1" spcCol="1270" anchor="ctr" anchorCtr="0">
          <a:noAutofit/>
        </a:bodyPr>
        <a:lstStyle/>
        <a:p>
          <a:pPr marL="0" lvl="0" indent="0" algn="l" defTabSz="800100">
            <a:lnSpc>
              <a:spcPct val="90000"/>
            </a:lnSpc>
            <a:spcBef>
              <a:spcPct val="0"/>
            </a:spcBef>
            <a:spcAft>
              <a:spcPct val="35000"/>
            </a:spcAft>
            <a:buNone/>
          </a:pPr>
          <a:r>
            <a:rPr lang="en-US" sz="1800" b="1" kern="1200" cap="none">
              <a:latin typeface="Open Sans" panose="020B0606030504020204" pitchFamily="34" charset="0"/>
              <a:ea typeface="Open Sans" panose="020B0606030504020204" pitchFamily="34" charset="0"/>
              <a:cs typeface="Open Sans" panose="020B0606030504020204" pitchFamily="34" charset="0"/>
            </a:rPr>
            <a:t>Summer 2024 - Spring of 2025</a:t>
          </a:r>
        </a:p>
      </dsp:txBody>
      <dsp:txXfrm>
        <a:off x="581578" y="1211373"/>
        <a:ext cx="7727073" cy="479482"/>
      </dsp:txXfrm>
    </dsp:sp>
    <dsp:sp modelId="{0123E4B9-8345-4E8D-834E-16BFB619A792}">
      <dsp:nvSpPr>
        <dsp:cNvPr id="0" name=""/>
        <dsp:cNvSpPr/>
      </dsp:nvSpPr>
      <dsp:spPr>
        <a:xfrm>
          <a:off x="0" y="2607795"/>
          <a:ext cx="11112788"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2476" tIns="374904" rIns="86247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cap="none">
              <a:latin typeface="Open Sans" panose="020B0606030504020204" pitchFamily="34" charset="0"/>
              <a:ea typeface="Open Sans" panose="020B0606030504020204" pitchFamily="34" charset="0"/>
              <a:cs typeface="Open Sans" panose="020B0606030504020204" pitchFamily="34" charset="0"/>
            </a:rPr>
            <a:t>Most programs should be launched with funding available</a:t>
          </a:r>
        </a:p>
      </dsp:txBody>
      <dsp:txXfrm>
        <a:off x="0" y="2607795"/>
        <a:ext cx="11112788" cy="793800"/>
      </dsp:txXfrm>
    </dsp:sp>
    <dsp:sp modelId="{019F2A08-2C24-4708-A632-EA729F8CC724}">
      <dsp:nvSpPr>
        <dsp:cNvPr id="0" name=""/>
        <dsp:cNvSpPr/>
      </dsp:nvSpPr>
      <dsp:spPr>
        <a:xfrm>
          <a:off x="555639" y="2342115"/>
          <a:ext cx="77789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026" tIns="0" rIns="294026" bIns="0" numCol="1" spcCol="1270" anchor="ctr" anchorCtr="0">
          <a:noAutofit/>
        </a:bodyPr>
        <a:lstStyle/>
        <a:p>
          <a:pPr marL="0" lvl="0" indent="0" algn="l" defTabSz="800100">
            <a:lnSpc>
              <a:spcPct val="90000"/>
            </a:lnSpc>
            <a:spcBef>
              <a:spcPct val="0"/>
            </a:spcBef>
            <a:spcAft>
              <a:spcPct val="35000"/>
            </a:spcAft>
            <a:buNone/>
          </a:pPr>
          <a:r>
            <a:rPr lang="en-US" sz="1800" b="1" kern="1200" cap="none">
              <a:latin typeface="Open Sans" panose="020B0606030504020204" pitchFamily="34" charset="0"/>
              <a:ea typeface="Open Sans" panose="020B0606030504020204" pitchFamily="34" charset="0"/>
              <a:cs typeface="Open Sans" panose="020B0606030504020204" pitchFamily="34" charset="0"/>
            </a:rPr>
            <a:t>Summer of 2025</a:t>
          </a:r>
        </a:p>
      </dsp:txBody>
      <dsp:txXfrm>
        <a:off x="581578" y="2368054"/>
        <a:ext cx="7727073" cy="479482"/>
      </dsp:txXfrm>
    </dsp:sp>
    <dsp:sp modelId="{C1E76913-0BBB-4019-A243-05EC6BD023EB}">
      <dsp:nvSpPr>
        <dsp:cNvPr id="0" name=""/>
        <dsp:cNvSpPr/>
      </dsp:nvSpPr>
      <dsp:spPr>
        <a:xfrm>
          <a:off x="0" y="3764475"/>
          <a:ext cx="11112788"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2476" tIns="374904" rIns="86247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cap="none">
              <a:latin typeface="Open Sans" panose="020B0606030504020204" pitchFamily="34" charset="0"/>
              <a:ea typeface="Open Sans" panose="020B0606030504020204" pitchFamily="34" charset="0"/>
              <a:cs typeface="Open Sans" panose="020B0606030504020204" pitchFamily="34" charset="0"/>
            </a:rPr>
            <a:t>Program execution and funding deployment</a:t>
          </a:r>
        </a:p>
      </dsp:txBody>
      <dsp:txXfrm>
        <a:off x="0" y="3764475"/>
        <a:ext cx="11112788" cy="793800"/>
      </dsp:txXfrm>
    </dsp:sp>
    <dsp:sp modelId="{334311E4-9237-44F4-B2D8-D0D091571D0A}">
      <dsp:nvSpPr>
        <dsp:cNvPr id="0" name=""/>
        <dsp:cNvSpPr/>
      </dsp:nvSpPr>
      <dsp:spPr>
        <a:xfrm>
          <a:off x="555639" y="3498795"/>
          <a:ext cx="77789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026" tIns="0" rIns="294026" bIns="0" numCol="1" spcCol="1270" anchor="ctr" anchorCtr="0">
          <a:noAutofit/>
        </a:bodyPr>
        <a:lstStyle/>
        <a:p>
          <a:pPr marL="0" lvl="0" indent="0" algn="l" defTabSz="800100">
            <a:lnSpc>
              <a:spcPct val="90000"/>
            </a:lnSpc>
            <a:spcBef>
              <a:spcPct val="0"/>
            </a:spcBef>
            <a:spcAft>
              <a:spcPct val="35000"/>
            </a:spcAft>
            <a:buNone/>
          </a:pPr>
          <a:r>
            <a:rPr lang="en-US" sz="1800" b="1" kern="1200" cap="none">
              <a:latin typeface="Open Sans" panose="020B0606030504020204" pitchFamily="34" charset="0"/>
              <a:ea typeface="Open Sans" panose="020B0606030504020204" pitchFamily="34" charset="0"/>
              <a:cs typeface="Open Sans" panose="020B0606030504020204" pitchFamily="34" charset="0"/>
            </a:rPr>
            <a:t>2025 – 2030</a:t>
          </a:r>
        </a:p>
      </dsp:txBody>
      <dsp:txXfrm>
        <a:off x="581578" y="3524734"/>
        <a:ext cx="7727073"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82880-06A9-4AE0-8DFE-97500D3A0BD8}">
      <dsp:nvSpPr>
        <dsp:cNvPr id="0" name=""/>
        <dsp:cNvSpPr/>
      </dsp:nvSpPr>
      <dsp:spPr>
        <a:xfrm>
          <a:off x="2254071" y="2168478"/>
          <a:ext cx="1546070" cy="1546070"/>
        </a:xfrm>
        <a:prstGeom prst="ellipse">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Project approval and monitoring</a:t>
          </a:r>
        </a:p>
      </dsp:txBody>
      <dsp:txXfrm>
        <a:off x="2480488" y="2394895"/>
        <a:ext cx="1093236" cy="1093236"/>
      </dsp:txXfrm>
    </dsp:sp>
    <dsp:sp modelId="{98558F41-A68F-4753-A407-C66658C1D7F0}">
      <dsp:nvSpPr>
        <dsp:cNvPr id="0" name=""/>
        <dsp:cNvSpPr/>
      </dsp:nvSpPr>
      <dsp:spPr>
        <a:xfrm rot="16200000">
          <a:off x="2862905" y="1605128"/>
          <a:ext cx="328401" cy="52566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12165" y="1759521"/>
        <a:ext cx="229881" cy="315398"/>
      </dsp:txXfrm>
    </dsp:sp>
    <dsp:sp modelId="{84BB8D1B-3346-4D8E-8872-4FD24E3FF532}">
      <dsp:nvSpPr>
        <dsp:cNvPr id="0" name=""/>
        <dsp:cNvSpPr/>
      </dsp:nvSpPr>
      <dsp:spPr>
        <a:xfrm>
          <a:off x="2254071" y="2781"/>
          <a:ext cx="1546070" cy="1546070"/>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yriad Pro"/>
            </a:rPr>
            <a:t>Climate and air pollution benefits</a:t>
          </a:r>
          <a:endParaRPr lang="en-US" sz="1600" kern="1200" dirty="0"/>
        </a:p>
      </dsp:txBody>
      <dsp:txXfrm>
        <a:off x="2480488" y="229198"/>
        <a:ext cx="1093236" cy="1093236"/>
      </dsp:txXfrm>
    </dsp:sp>
    <dsp:sp modelId="{4C23FD24-8920-45AF-BB95-D606D6A12295}">
      <dsp:nvSpPr>
        <dsp:cNvPr id="0" name=""/>
        <dsp:cNvSpPr/>
      </dsp:nvSpPr>
      <dsp:spPr>
        <a:xfrm rot="1800000">
          <a:off x="3792630" y="3215459"/>
          <a:ext cx="328401" cy="525664"/>
        </a:xfrm>
        <a:prstGeom prst="rightArrow">
          <a:avLst>
            <a:gd name="adj1" fmla="val 60000"/>
            <a:gd name="adj2" fmla="val 50000"/>
          </a:avLst>
        </a:prstGeom>
        <a:solidFill>
          <a:schemeClr val="accent1">
            <a:shade val="90000"/>
            <a:hueOff val="320082"/>
            <a:satOff val="3161"/>
            <a:lumOff val="191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99230" y="3295962"/>
        <a:ext cx="229881" cy="315398"/>
      </dsp:txXfrm>
    </dsp:sp>
    <dsp:sp modelId="{7892A3D5-4C66-420A-A2AB-FD79DF65F351}">
      <dsp:nvSpPr>
        <dsp:cNvPr id="0" name=""/>
        <dsp:cNvSpPr/>
      </dsp:nvSpPr>
      <dsp:spPr>
        <a:xfrm>
          <a:off x="4129619" y="3251327"/>
          <a:ext cx="1546070" cy="1546070"/>
        </a:xfrm>
        <a:prstGeom prst="ellipse">
          <a:avLst/>
        </a:prstGeom>
        <a:solidFill>
          <a:schemeClr val="accent1">
            <a:shade val="50000"/>
            <a:hueOff val="307805"/>
            <a:satOff val="16834"/>
            <a:lumOff val="2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yriad Pro"/>
            </a:rPr>
            <a:t>Equity and community benefits</a:t>
          </a:r>
        </a:p>
      </dsp:txBody>
      <dsp:txXfrm>
        <a:off x="4356036" y="3477744"/>
        <a:ext cx="1093236" cy="1093236"/>
      </dsp:txXfrm>
    </dsp:sp>
    <dsp:sp modelId="{CF4A9F17-6EDD-4B77-B7A8-4E67EC6CD82D}">
      <dsp:nvSpPr>
        <dsp:cNvPr id="0" name=""/>
        <dsp:cNvSpPr/>
      </dsp:nvSpPr>
      <dsp:spPr>
        <a:xfrm rot="9000000">
          <a:off x="1933180" y="3215459"/>
          <a:ext cx="328401" cy="525664"/>
        </a:xfrm>
        <a:prstGeom prst="rightArrow">
          <a:avLst>
            <a:gd name="adj1" fmla="val 60000"/>
            <a:gd name="adj2" fmla="val 50000"/>
          </a:avLst>
        </a:prstGeom>
        <a:solidFill>
          <a:schemeClr val="accent1">
            <a:shade val="90000"/>
            <a:hueOff val="320082"/>
            <a:satOff val="3161"/>
            <a:lumOff val="191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025100" y="3295962"/>
        <a:ext cx="229881" cy="315398"/>
      </dsp:txXfrm>
    </dsp:sp>
    <dsp:sp modelId="{4D6576E1-D920-4411-9B00-F06519256398}">
      <dsp:nvSpPr>
        <dsp:cNvPr id="0" name=""/>
        <dsp:cNvSpPr/>
      </dsp:nvSpPr>
      <dsp:spPr>
        <a:xfrm>
          <a:off x="378522" y="3251327"/>
          <a:ext cx="1546070" cy="1546070"/>
        </a:xfrm>
        <a:prstGeom prst="ellipse">
          <a:avLst/>
        </a:prstGeom>
        <a:solidFill>
          <a:schemeClr val="accent1">
            <a:shade val="50000"/>
            <a:hueOff val="307805"/>
            <a:satOff val="16834"/>
            <a:lumOff val="2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yriad Pro"/>
            </a:rPr>
            <a:t>Market transformation benefits</a:t>
          </a:r>
        </a:p>
      </dsp:txBody>
      <dsp:txXfrm>
        <a:off x="604939" y="3477744"/>
        <a:ext cx="1093236" cy="1093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85E6E-F25F-443E-8E42-938663428231}">
      <dsp:nvSpPr>
        <dsp:cNvPr id="0" name=""/>
        <dsp:cNvSpPr/>
      </dsp:nvSpPr>
      <dsp:spPr>
        <a:xfrm>
          <a:off x="2266944" y="2368185"/>
          <a:ext cx="1877266" cy="1877266"/>
        </a:xfrm>
        <a:prstGeom prst="ellipse">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Project capital stack</a:t>
          </a:r>
        </a:p>
      </dsp:txBody>
      <dsp:txXfrm>
        <a:off x="2541863" y="2643104"/>
        <a:ext cx="1327428" cy="1327428"/>
      </dsp:txXfrm>
    </dsp:sp>
    <dsp:sp modelId="{8C8C4021-4D5A-4C82-9678-005855C5C475}">
      <dsp:nvSpPr>
        <dsp:cNvPr id="0" name=""/>
        <dsp:cNvSpPr/>
      </dsp:nvSpPr>
      <dsp:spPr>
        <a:xfrm rot="12900000">
          <a:off x="941303" y="2000768"/>
          <a:ext cx="1562171" cy="53502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A4BD2D-745D-45B6-ACB9-9B5AE16E4C68}">
      <dsp:nvSpPr>
        <dsp:cNvPr id="0" name=""/>
        <dsp:cNvSpPr/>
      </dsp:nvSpPr>
      <dsp:spPr>
        <a:xfrm>
          <a:off x="190859" y="1106904"/>
          <a:ext cx="1783403" cy="1426722"/>
        </a:xfrm>
        <a:prstGeom prst="roundRect">
          <a:avLst>
            <a:gd name="adj" fmla="val 10000"/>
          </a:avLst>
        </a:prstGeom>
        <a:solidFill>
          <a:schemeClr val="dk2">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Greenhouse Gas Reduction Fund</a:t>
          </a:r>
        </a:p>
      </dsp:txBody>
      <dsp:txXfrm>
        <a:off x="232646" y="1148691"/>
        <a:ext cx="1699829" cy="1343148"/>
      </dsp:txXfrm>
    </dsp:sp>
    <dsp:sp modelId="{58DD8C75-92D4-4147-B881-7A0B88FD6100}">
      <dsp:nvSpPr>
        <dsp:cNvPr id="0" name=""/>
        <dsp:cNvSpPr/>
      </dsp:nvSpPr>
      <dsp:spPr>
        <a:xfrm rot="16200000">
          <a:off x="2424492" y="1228668"/>
          <a:ext cx="1562171" cy="53502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3704C-4C76-4548-B2C7-C48BA9078D34}">
      <dsp:nvSpPr>
        <dsp:cNvPr id="0" name=""/>
        <dsp:cNvSpPr/>
      </dsp:nvSpPr>
      <dsp:spPr>
        <a:xfrm>
          <a:off x="2313876" y="1732"/>
          <a:ext cx="1783403" cy="1426722"/>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Inflation Reduction Act tax credits</a:t>
          </a:r>
        </a:p>
      </dsp:txBody>
      <dsp:txXfrm>
        <a:off x="2355663" y="43519"/>
        <a:ext cx="1699829" cy="1343148"/>
      </dsp:txXfrm>
    </dsp:sp>
    <dsp:sp modelId="{26822F9E-4253-431F-9820-E0AEBD48C223}">
      <dsp:nvSpPr>
        <dsp:cNvPr id="0" name=""/>
        <dsp:cNvSpPr/>
      </dsp:nvSpPr>
      <dsp:spPr>
        <a:xfrm rot="19500000">
          <a:off x="3907680" y="2000768"/>
          <a:ext cx="1562171" cy="53502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911AA1-E14C-41E5-8547-7B9F7B573132}">
      <dsp:nvSpPr>
        <dsp:cNvPr id="0" name=""/>
        <dsp:cNvSpPr/>
      </dsp:nvSpPr>
      <dsp:spPr>
        <a:xfrm>
          <a:off x="4436893" y="1106904"/>
          <a:ext cx="1783403" cy="1426722"/>
        </a:xfrm>
        <a:prstGeom prst="roundRect">
          <a:avLst>
            <a:gd name="adj" fmla="val 10000"/>
          </a:avLst>
        </a:prstGeom>
        <a:solidFill>
          <a:schemeClr val="dk2">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Other HUD, DOE, USDA, Treasury Sources</a:t>
          </a:r>
        </a:p>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 State-level Sources</a:t>
          </a:r>
        </a:p>
        <a:p>
          <a:pPr marL="0" lvl="0" indent="0" algn="ctr" defTabSz="622300">
            <a:lnSpc>
              <a:spcPct val="9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Private funding</a:t>
          </a:r>
        </a:p>
      </dsp:txBody>
      <dsp:txXfrm>
        <a:off x="4478680" y="1148691"/>
        <a:ext cx="1699829" cy="1343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9D472-1A5B-474C-B3D3-47C0DD5485B7}">
      <dsp:nvSpPr>
        <dsp:cNvPr id="0" name=""/>
        <dsp:cNvSpPr/>
      </dsp:nvSpPr>
      <dsp:spPr>
        <a:xfrm>
          <a:off x="679050" y="46087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4F626-98D2-4770-8949-5CD39B0A3BA3}">
      <dsp:nvSpPr>
        <dsp:cNvPr id="0" name=""/>
        <dsp:cNvSpPr/>
      </dsp:nvSpPr>
      <dsp:spPr>
        <a:xfrm>
          <a:off x="1081237" y="83356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8715A0-81AA-472A-B2D6-315029E08B67}">
      <dsp:nvSpPr>
        <dsp:cNvPr id="0" name=""/>
        <dsp:cNvSpPr/>
      </dsp:nvSpPr>
      <dsp:spPr>
        <a:xfrm>
          <a:off x="75768" y="290638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i="0" kern="1200">
              <a:latin typeface="Open Sans" panose="020B0606030504020204" pitchFamily="34" charset="0"/>
              <a:ea typeface="Open Sans" panose="020B0606030504020204" pitchFamily="34" charset="0"/>
              <a:cs typeface="Open Sans" panose="020B0606030504020204" pitchFamily="34" charset="0"/>
            </a:rPr>
            <a:t>Electric vehicle charging infrastructure</a:t>
          </a:r>
          <a:endParaRPr lang="en-US" sz="1500" b="1" kern="1200">
            <a:latin typeface="Open Sans" panose="020B0606030504020204" pitchFamily="34" charset="0"/>
            <a:ea typeface="Open Sans" panose="020B0606030504020204" pitchFamily="34" charset="0"/>
            <a:cs typeface="Open Sans" panose="020B0606030504020204" pitchFamily="34" charset="0"/>
          </a:endParaRPr>
        </a:p>
      </dsp:txBody>
      <dsp:txXfrm>
        <a:off x="75768" y="2906382"/>
        <a:ext cx="3093750" cy="720000"/>
      </dsp:txXfrm>
    </dsp:sp>
    <dsp:sp modelId="{B41A8C64-305A-47FF-9C76-E9E95B3E7FF8}">
      <dsp:nvSpPr>
        <dsp:cNvPr id="0" name=""/>
        <dsp:cNvSpPr/>
      </dsp:nvSpPr>
      <dsp:spPr>
        <a:xfrm>
          <a:off x="4314206" y="431381"/>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C38D2-4D5F-4171-A626-521ED6A2E26A}">
      <dsp:nvSpPr>
        <dsp:cNvPr id="0" name=""/>
        <dsp:cNvSpPr/>
      </dsp:nvSpPr>
      <dsp:spPr>
        <a:xfrm>
          <a:off x="4716393" y="83356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79A293-B29F-4E63-9DAB-D3A85BDBB0D6}">
      <dsp:nvSpPr>
        <dsp:cNvPr id="0" name=""/>
        <dsp:cNvSpPr/>
      </dsp:nvSpPr>
      <dsp:spPr>
        <a:xfrm>
          <a:off x="3710925" y="290638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i="0" kern="1200">
              <a:latin typeface="Open Sans" panose="020B0606030504020204" pitchFamily="34" charset="0"/>
              <a:ea typeface="Open Sans" panose="020B0606030504020204" pitchFamily="34" charset="0"/>
              <a:cs typeface="Open Sans" panose="020B0606030504020204" pitchFamily="34" charset="0"/>
            </a:rPr>
            <a:t>Light duty vehicles</a:t>
          </a:r>
          <a:endParaRPr lang="en-US" sz="1500" b="1" kern="1200">
            <a:latin typeface="Open Sans" panose="020B0606030504020204" pitchFamily="34" charset="0"/>
            <a:ea typeface="Open Sans" panose="020B0606030504020204" pitchFamily="34" charset="0"/>
            <a:cs typeface="Open Sans" panose="020B0606030504020204" pitchFamily="34" charset="0"/>
          </a:endParaRPr>
        </a:p>
      </dsp:txBody>
      <dsp:txXfrm>
        <a:off x="3710925" y="2906382"/>
        <a:ext cx="3093750" cy="720000"/>
      </dsp:txXfrm>
    </dsp:sp>
    <dsp:sp modelId="{789540C9-8C5E-4875-8499-30E36D206203}">
      <dsp:nvSpPr>
        <dsp:cNvPr id="0" name=""/>
        <dsp:cNvSpPr/>
      </dsp:nvSpPr>
      <dsp:spPr>
        <a:xfrm>
          <a:off x="7949362" y="431381"/>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759B6-4721-4D1E-8442-948C1932DC3C}">
      <dsp:nvSpPr>
        <dsp:cNvPr id="0" name=""/>
        <dsp:cNvSpPr/>
      </dsp:nvSpPr>
      <dsp:spPr>
        <a:xfrm>
          <a:off x="8351550" y="83356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D799D5-8647-44C6-B371-04CA2076A464}">
      <dsp:nvSpPr>
        <dsp:cNvPr id="0" name=""/>
        <dsp:cNvSpPr/>
      </dsp:nvSpPr>
      <dsp:spPr>
        <a:xfrm>
          <a:off x="7346081" y="290638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i="0" kern="1200">
              <a:latin typeface="Open Sans" panose="020B0606030504020204" pitchFamily="34" charset="0"/>
              <a:ea typeface="Open Sans" panose="020B0606030504020204" pitchFamily="34" charset="0"/>
              <a:cs typeface="Open Sans" panose="020B0606030504020204" pitchFamily="34" charset="0"/>
            </a:rPr>
            <a:t>Small scale infrastructure to promote walking, biking</a:t>
          </a:r>
          <a:endParaRPr lang="en-US" sz="1500" b="1" kern="1200">
            <a:latin typeface="Open Sans" panose="020B0606030504020204" pitchFamily="34" charset="0"/>
            <a:ea typeface="Open Sans" panose="020B0606030504020204" pitchFamily="34" charset="0"/>
            <a:cs typeface="Open Sans" panose="020B0606030504020204" pitchFamily="34" charset="0"/>
          </a:endParaRPr>
        </a:p>
      </dsp:txBody>
      <dsp:txXfrm>
        <a:off x="7346081" y="290638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j-lt"/>
                <a:cs typeface="Arial"/>
              </a:rPr>
              <a:t>States that opted out include: Florida, Idaho, Montana, North Dakota, Nevada and South Dakota. However, projects within these states can receive funding through the funding for American Indian and Alaskan Native Program and the Multi-State Program managed by Solar for All recipient not-for-profits or municipalities serving the area.</a:t>
            </a:r>
          </a:p>
          <a:p>
            <a:endParaRPr lang="en-US"/>
          </a:p>
        </p:txBody>
      </p:sp>
      <p:sp>
        <p:nvSpPr>
          <p:cNvPr id="4" name="Slide Number Placeholder 3"/>
          <p:cNvSpPr>
            <a:spLocks noGrp="1"/>
          </p:cNvSpPr>
          <p:nvPr>
            <p:ph type="sldNum" sz="quarter" idx="5"/>
          </p:nvPr>
        </p:nvSpPr>
        <p:spPr/>
        <p:txBody>
          <a:bodyPr/>
          <a:lstStyle/>
          <a:p>
            <a:fld id="{57704033-38F8-491D-9D8F-F35C487CC4CE}" type="slidenum">
              <a:rPr lang="en-US" smtClean="0"/>
              <a:t>16</a:t>
            </a:fld>
            <a:endParaRPr lang="en-US"/>
          </a:p>
        </p:txBody>
      </p:sp>
    </p:spTree>
    <p:extLst>
      <p:ext uri="{BB962C8B-B14F-4D97-AF65-F5344CB8AC3E}">
        <p14:creationId xmlns:p14="http://schemas.microsoft.com/office/powerpoint/2010/main" val="216157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serena</a:t>
            </a:r>
          </a:p>
        </p:txBody>
      </p:sp>
      <p:sp>
        <p:nvSpPr>
          <p:cNvPr id="4" name="Slide Number Placeholder 3"/>
          <p:cNvSpPr>
            <a:spLocks noGrp="1"/>
          </p:cNvSpPr>
          <p:nvPr>
            <p:ph type="sldNum" sz="quarter" idx="5"/>
          </p:nvPr>
        </p:nvSpPr>
        <p:spPr/>
        <p:txBody>
          <a:bodyPr/>
          <a:lstStyle/>
          <a:p>
            <a:fld id="{16928454-21B0-4A02-8CA2-19527DC2A9A7}" type="slidenum">
              <a:rPr lang="en-US" smtClean="0"/>
              <a:t>17</a:t>
            </a:fld>
            <a:endParaRPr lang="en-US"/>
          </a:p>
        </p:txBody>
      </p:sp>
    </p:spTree>
    <p:extLst>
      <p:ext uri="{BB962C8B-B14F-4D97-AF65-F5344CB8AC3E}">
        <p14:creationId xmlns:p14="http://schemas.microsoft.com/office/powerpoint/2010/main" val="113798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serena</a:t>
            </a:r>
          </a:p>
        </p:txBody>
      </p:sp>
      <p:sp>
        <p:nvSpPr>
          <p:cNvPr id="4" name="Slide Number Placeholder 3"/>
          <p:cNvSpPr>
            <a:spLocks noGrp="1"/>
          </p:cNvSpPr>
          <p:nvPr>
            <p:ph type="sldNum" sz="quarter" idx="5"/>
          </p:nvPr>
        </p:nvSpPr>
        <p:spPr/>
        <p:txBody>
          <a:bodyPr/>
          <a:lstStyle/>
          <a:p>
            <a:fld id="{16928454-21B0-4A02-8CA2-19527DC2A9A7}" type="slidenum">
              <a:rPr lang="en-US" smtClean="0"/>
              <a:t>18</a:t>
            </a:fld>
            <a:endParaRPr lang="en-US"/>
          </a:p>
        </p:txBody>
      </p:sp>
    </p:spTree>
    <p:extLst>
      <p:ext uri="{BB962C8B-B14F-4D97-AF65-F5344CB8AC3E}">
        <p14:creationId xmlns:p14="http://schemas.microsoft.com/office/powerpoint/2010/main" val="323977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serena</a:t>
            </a:r>
          </a:p>
        </p:txBody>
      </p:sp>
      <p:sp>
        <p:nvSpPr>
          <p:cNvPr id="4" name="Slide Number Placeholder 3"/>
          <p:cNvSpPr>
            <a:spLocks noGrp="1"/>
          </p:cNvSpPr>
          <p:nvPr>
            <p:ph type="sldNum" sz="quarter" idx="5"/>
          </p:nvPr>
        </p:nvSpPr>
        <p:spPr/>
        <p:txBody>
          <a:bodyPr/>
          <a:lstStyle/>
          <a:p>
            <a:fld id="{16928454-21B0-4A02-8CA2-19527DC2A9A7}" type="slidenum">
              <a:rPr lang="en-US" smtClean="0"/>
              <a:t>19</a:t>
            </a:fld>
            <a:endParaRPr lang="en-US"/>
          </a:p>
        </p:txBody>
      </p:sp>
    </p:spTree>
    <p:extLst>
      <p:ext uri="{BB962C8B-B14F-4D97-AF65-F5344CB8AC3E}">
        <p14:creationId xmlns:p14="http://schemas.microsoft.com/office/powerpoint/2010/main" val="300641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5"/>
          </p:nvPr>
        </p:nvSpPr>
        <p:spPr/>
        <p:txBody>
          <a:bodyPr/>
          <a:lstStyle/>
          <a:p>
            <a:fld id="{2B59F9E5-7850-D34D-942E-F7D941E899BB}" type="slidenum">
              <a:rPr lang="en-US" smtClean="0"/>
              <a:t>20</a:t>
            </a:fld>
            <a:endParaRPr lang="en-US"/>
          </a:p>
        </p:txBody>
      </p:sp>
    </p:spTree>
    <p:extLst>
      <p:ext uri="{BB962C8B-B14F-4D97-AF65-F5344CB8AC3E}">
        <p14:creationId xmlns:p14="http://schemas.microsoft.com/office/powerpoint/2010/main" val="342590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5"/>
          </p:nvPr>
        </p:nvSpPr>
        <p:spPr/>
        <p:txBody>
          <a:bodyPr/>
          <a:lstStyle/>
          <a:p>
            <a:fld id="{2B59F9E5-7850-D34D-942E-F7D941E899BB}" type="slidenum">
              <a:rPr lang="en-US" smtClean="0"/>
              <a:t>21</a:t>
            </a:fld>
            <a:endParaRPr lang="en-US"/>
          </a:p>
        </p:txBody>
      </p:sp>
    </p:spTree>
    <p:extLst>
      <p:ext uri="{BB962C8B-B14F-4D97-AF65-F5344CB8AC3E}">
        <p14:creationId xmlns:p14="http://schemas.microsoft.com/office/powerpoint/2010/main" val="299229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Joel</a:t>
            </a:r>
          </a:p>
        </p:txBody>
      </p:sp>
      <p:sp>
        <p:nvSpPr>
          <p:cNvPr id="4" name="Slide Number Placeholder 3"/>
          <p:cNvSpPr>
            <a:spLocks noGrp="1"/>
          </p:cNvSpPr>
          <p:nvPr>
            <p:ph type="sldNum" sz="quarter" idx="5"/>
          </p:nvPr>
        </p:nvSpPr>
        <p:spPr/>
        <p:txBody>
          <a:bodyPr/>
          <a:lstStyle/>
          <a:p>
            <a:fld id="{16928454-21B0-4A02-8CA2-19527DC2A9A7}" type="slidenum">
              <a:rPr lang="en-US" smtClean="0"/>
              <a:t>24</a:t>
            </a:fld>
            <a:endParaRPr lang="en-US"/>
          </a:p>
        </p:txBody>
      </p:sp>
    </p:spTree>
    <p:extLst>
      <p:ext uri="{BB962C8B-B14F-4D97-AF65-F5344CB8AC3E}">
        <p14:creationId xmlns:p14="http://schemas.microsoft.com/office/powerpoint/2010/main" val="378575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Joel</a:t>
            </a:r>
          </a:p>
        </p:txBody>
      </p:sp>
      <p:sp>
        <p:nvSpPr>
          <p:cNvPr id="4" name="Slide Number Placeholder 3"/>
          <p:cNvSpPr>
            <a:spLocks noGrp="1"/>
          </p:cNvSpPr>
          <p:nvPr>
            <p:ph type="sldNum" sz="quarter" idx="5"/>
          </p:nvPr>
        </p:nvSpPr>
        <p:spPr/>
        <p:txBody>
          <a:bodyPr/>
          <a:lstStyle/>
          <a:p>
            <a:fld id="{16928454-21B0-4A02-8CA2-19527DC2A9A7}" type="slidenum">
              <a:rPr lang="en-US" smtClean="0"/>
              <a:t>27</a:t>
            </a:fld>
            <a:endParaRPr lang="en-US"/>
          </a:p>
        </p:txBody>
      </p:sp>
    </p:spTree>
    <p:extLst>
      <p:ext uri="{BB962C8B-B14F-4D97-AF65-F5344CB8AC3E}">
        <p14:creationId xmlns:p14="http://schemas.microsoft.com/office/powerpoint/2010/main" val="83930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Joel</a:t>
            </a:r>
          </a:p>
        </p:txBody>
      </p:sp>
      <p:sp>
        <p:nvSpPr>
          <p:cNvPr id="4" name="Slide Number Placeholder 3"/>
          <p:cNvSpPr>
            <a:spLocks noGrp="1"/>
          </p:cNvSpPr>
          <p:nvPr>
            <p:ph type="sldNum" sz="quarter" idx="5"/>
          </p:nvPr>
        </p:nvSpPr>
        <p:spPr/>
        <p:txBody>
          <a:bodyPr/>
          <a:lstStyle/>
          <a:p>
            <a:fld id="{16928454-21B0-4A02-8CA2-19527DC2A9A7}" type="slidenum">
              <a:rPr lang="en-US" smtClean="0"/>
              <a:t>28</a:t>
            </a:fld>
            <a:endParaRPr lang="en-US"/>
          </a:p>
        </p:txBody>
      </p:sp>
    </p:spTree>
    <p:extLst>
      <p:ext uri="{BB962C8B-B14F-4D97-AF65-F5344CB8AC3E}">
        <p14:creationId xmlns:p14="http://schemas.microsoft.com/office/powerpoint/2010/main" val="78555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Serena</a:t>
            </a:r>
          </a:p>
          <a:p>
            <a:endParaRPr lang="en-US"/>
          </a:p>
        </p:txBody>
      </p:sp>
      <p:sp>
        <p:nvSpPr>
          <p:cNvPr id="4" name="Slide Number Placeholder 3"/>
          <p:cNvSpPr>
            <a:spLocks noGrp="1"/>
          </p:cNvSpPr>
          <p:nvPr>
            <p:ph type="sldNum" sz="quarter" idx="5"/>
          </p:nvPr>
        </p:nvSpPr>
        <p:spPr/>
        <p:txBody>
          <a:bodyPr/>
          <a:lstStyle/>
          <a:p>
            <a:fld id="{16928454-21B0-4A02-8CA2-19527DC2A9A7}" type="slidenum">
              <a:rPr lang="en-US" smtClean="0"/>
              <a:t>29</a:t>
            </a:fld>
            <a:endParaRPr lang="en-US"/>
          </a:p>
        </p:txBody>
      </p:sp>
    </p:spTree>
    <p:extLst>
      <p:ext uri="{BB962C8B-B14F-4D97-AF65-F5344CB8AC3E}">
        <p14:creationId xmlns:p14="http://schemas.microsoft.com/office/powerpoint/2010/main" val="11862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joel</a:t>
            </a:r>
            <a:endParaRPr lang="en-US"/>
          </a:p>
        </p:txBody>
      </p:sp>
      <p:sp>
        <p:nvSpPr>
          <p:cNvPr id="4" name="Slide Number Placeholder 3"/>
          <p:cNvSpPr>
            <a:spLocks noGrp="1"/>
          </p:cNvSpPr>
          <p:nvPr>
            <p:ph type="sldNum" sz="quarter" idx="5"/>
          </p:nvPr>
        </p:nvSpPr>
        <p:spPr/>
        <p:txBody>
          <a:bodyPr/>
          <a:lstStyle/>
          <a:p>
            <a:fld id="{2B59F9E5-7850-D34D-942E-F7D941E899BB}" type="slidenum">
              <a:rPr lang="en-US" smtClean="0"/>
              <a:t>3</a:t>
            </a:fld>
            <a:endParaRPr lang="en-US"/>
          </a:p>
        </p:txBody>
      </p:sp>
    </p:spTree>
    <p:extLst>
      <p:ext uri="{BB962C8B-B14F-4D97-AF65-F5344CB8AC3E}">
        <p14:creationId xmlns:p14="http://schemas.microsoft.com/office/powerpoint/2010/main" val="284366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772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704033-38F8-491D-9D8F-F35C487CC4CE}" type="slidenum">
              <a:rPr lang="en-US" smtClean="0"/>
              <a:t>36</a:t>
            </a:fld>
            <a:endParaRPr lang="en-US"/>
          </a:p>
        </p:txBody>
      </p:sp>
    </p:spTree>
    <p:extLst>
      <p:ext uri="{BB962C8B-B14F-4D97-AF65-F5344CB8AC3E}">
        <p14:creationId xmlns:p14="http://schemas.microsoft.com/office/powerpoint/2010/main" val="163077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joel</a:t>
            </a:r>
            <a:endParaRPr lang="en-US"/>
          </a:p>
        </p:txBody>
      </p:sp>
      <p:sp>
        <p:nvSpPr>
          <p:cNvPr id="4" name="Slide Number Placeholder 3"/>
          <p:cNvSpPr>
            <a:spLocks noGrp="1"/>
          </p:cNvSpPr>
          <p:nvPr>
            <p:ph type="sldNum" sz="quarter" idx="5"/>
          </p:nvPr>
        </p:nvSpPr>
        <p:spPr/>
        <p:txBody>
          <a:bodyPr/>
          <a:lstStyle/>
          <a:p>
            <a:fld id="{2B59F9E5-7850-D34D-942E-F7D941E899BB}" type="slidenum">
              <a:rPr lang="en-US" smtClean="0"/>
              <a:t>38</a:t>
            </a:fld>
            <a:endParaRPr lang="en-US"/>
          </a:p>
        </p:txBody>
      </p:sp>
    </p:spTree>
    <p:extLst>
      <p:ext uri="{BB962C8B-B14F-4D97-AF65-F5344CB8AC3E}">
        <p14:creationId xmlns:p14="http://schemas.microsoft.com/office/powerpoint/2010/main" val="2128435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joel</a:t>
            </a:r>
            <a:endParaRPr lang="en-US"/>
          </a:p>
        </p:txBody>
      </p:sp>
      <p:sp>
        <p:nvSpPr>
          <p:cNvPr id="4" name="Slide Number Placeholder 3"/>
          <p:cNvSpPr>
            <a:spLocks noGrp="1"/>
          </p:cNvSpPr>
          <p:nvPr>
            <p:ph type="sldNum" sz="quarter" idx="5"/>
          </p:nvPr>
        </p:nvSpPr>
        <p:spPr/>
        <p:txBody>
          <a:bodyPr/>
          <a:lstStyle/>
          <a:p>
            <a:fld id="{2B59F9E5-7850-D34D-942E-F7D941E899BB}" type="slidenum">
              <a:rPr lang="en-US" smtClean="0"/>
              <a:t>4</a:t>
            </a:fld>
            <a:endParaRPr lang="en-US"/>
          </a:p>
        </p:txBody>
      </p:sp>
    </p:spTree>
    <p:extLst>
      <p:ext uri="{BB962C8B-B14F-4D97-AF65-F5344CB8AC3E}">
        <p14:creationId xmlns:p14="http://schemas.microsoft.com/office/powerpoint/2010/main" val="317825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lnSpc>
                <a:spcPct val="100000"/>
              </a:lnSpc>
              <a:buSzPct val="95000"/>
              <a:buFont typeface="Arial" panose="020B0604020202020204" pitchFamily="34" charset="0"/>
              <a:buChar char="•"/>
            </a:pPr>
            <a:endParaRPr lang="en-US" sz="240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04033-38F8-491D-9D8F-F35C487CC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8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928454-21B0-4A02-8CA2-19527DC2A9A7}" type="slidenum">
              <a:rPr lang="en-US" smtClean="0"/>
              <a:t>7</a:t>
            </a:fld>
            <a:endParaRPr lang="en-US"/>
          </a:p>
        </p:txBody>
      </p:sp>
    </p:spTree>
    <p:extLst>
      <p:ext uri="{BB962C8B-B14F-4D97-AF65-F5344CB8AC3E}">
        <p14:creationId xmlns:p14="http://schemas.microsoft.com/office/powerpoint/2010/main" val="343138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928454-21B0-4A02-8CA2-19527DC2A9A7}" type="slidenum">
              <a:rPr lang="en-US" smtClean="0"/>
              <a:t>8</a:t>
            </a:fld>
            <a:endParaRPr lang="en-US"/>
          </a:p>
        </p:txBody>
      </p:sp>
    </p:spTree>
    <p:extLst>
      <p:ext uri="{BB962C8B-B14F-4D97-AF65-F5344CB8AC3E}">
        <p14:creationId xmlns:p14="http://schemas.microsoft.com/office/powerpoint/2010/main" val="24581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704033-38F8-491D-9D8F-F35C487CC4CE}" type="slidenum">
              <a:rPr lang="en-US" smtClean="0"/>
              <a:t>11</a:t>
            </a:fld>
            <a:endParaRPr lang="en-US"/>
          </a:p>
        </p:txBody>
      </p:sp>
    </p:spTree>
    <p:extLst>
      <p:ext uri="{BB962C8B-B14F-4D97-AF65-F5344CB8AC3E}">
        <p14:creationId xmlns:p14="http://schemas.microsoft.com/office/powerpoint/2010/main" val="407410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serena</a:t>
            </a:r>
          </a:p>
        </p:txBody>
      </p:sp>
      <p:sp>
        <p:nvSpPr>
          <p:cNvPr id="4" name="Slide Number Placeholder 3"/>
          <p:cNvSpPr>
            <a:spLocks noGrp="1"/>
          </p:cNvSpPr>
          <p:nvPr>
            <p:ph type="sldNum" sz="quarter" idx="5"/>
          </p:nvPr>
        </p:nvSpPr>
        <p:spPr/>
        <p:txBody>
          <a:bodyPr/>
          <a:lstStyle/>
          <a:p>
            <a:fld id="{16928454-21B0-4A02-8CA2-19527DC2A9A7}" type="slidenum">
              <a:rPr lang="en-US" smtClean="0"/>
              <a:t>13</a:t>
            </a:fld>
            <a:endParaRPr lang="en-US"/>
          </a:p>
        </p:txBody>
      </p:sp>
    </p:spTree>
    <p:extLst>
      <p:ext uri="{BB962C8B-B14F-4D97-AF65-F5344CB8AC3E}">
        <p14:creationId xmlns:p14="http://schemas.microsoft.com/office/powerpoint/2010/main" val="261329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serena</a:t>
            </a:r>
          </a:p>
        </p:txBody>
      </p:sp>
      <p:sp>
        <p:nvSpPr>
          <p:cNvPr id="4" name="Slide Number Placeholder 3"/>
          <p:cNvSpPr>
            <a:spLocks noGrp="1"/>
          </p:cNvSpPr>
          <p:nvPr>
            <p:ph type="sldNum" sz="quarter" idx="5"/>
          </p:nvPr>
        </p:nvSpPr>
        <p:spPr/>
        <p:txBody>
          <a:bodyPr/>
          <a:lstStyle/>
          <a:p>
            <a:fld id="{16928454-21B0-4A02-8CA2-19527DC2A9A7}" type="slidenum">
              <a:rPr lang="en-US" smtClean="0"/>
              <a:t>14</a:t>
            </a:fld>
            <a:endParaRPr lang="en-US"/>
          </a:p>
        </p:txBody>
      </p:sp>
    </p:spTree>
    <p:extLst>
      <p:ext uri="{BB962C8B-B14F-4D97-AF65-F5344CB8AC3E}">
        <p14:creationId xmlns:p14="http://schemas.microsoft.com/office/powerpoint/2010/main" val="3105669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arget="../media/image7.jpeg" Type="http://schemas.openxmlformats.org/officeDocument/2006/relationships/image"/><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g2e1f765dc29_2_61"/>
          <p:cNvPicPr preferRelativeResize="0"/>
          <p:nvPr/>
        </p:nvPicPr>
        <p:blipFill>
          <a:blip r:embed="rId2">
            <a:alphaModFix/>
          </a:blip>
          <a:stretch>
            <a:fillRect/>
          </a:stretch>
        </p:blipFill>
        <p:spPr>
          <a:xfrm>
            <a:off x="16" y="0"/>
            <a:ext cx="12191928" cy="6858000"/>
          </a:xfrm>
          <a:prstGeom prst="rect">
            <a:avLst/>
          </a:prstGeom>
          <a:noFill/>
          <a:ln>
            <a:noFill/>
          </a:ln>
        </p:spPr>
      </p:pic>
      <p:sp>
        <p:nvSpPr>
          <p:cNvPr id="13" name="Google Shape;13;g2e1f765dc29_2_61"/>
          <p:cNvSpPr txBox="1">
            <a:spLocks noGrp="1"/>
          </p:cNvSpPr>
          <p:nvPr>
            <p:ph type="ctrTitle"/>
          </p:nvPr>
        </p:nvSpPr>
        <p:spPr>
          <a:xfrm>
            <a:off x="1083733" y="3234267"/>
            <a:ext cx="11108400" cy="906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8254F"/>
              </a:buClr>
              <a:buSzPts val="5400"/>
              <a:buFont typeface="Fraunces SemiBold"/>
              <a:buNone/>
              <a:defRPr sz="5400">
                <a:solidFill>
                  <a:srgbClr val="18254F"/>
                </a:solidFill>
                <a:latin typeface="Fraunces SemiBold"/>
                <a:ea typeface="Fraunces SemiBold"/>
                <a:cs typeface="Fraunces SemiBold"/>
                <a:sym typeface="Fraunces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 name="Google Shape;14;g2e1f765dc29_2_61"/>
          <p:cNvSpPr txBox="1">
            <a:spLocks noGrp="1"/>
          </p:cNvSpPr>
          <p:nvPr>
            <p:ph type="subTitle" idx="1"/>
          </p:nvPr>
        </p:nvSpPr>
        <p:spPr>
          <a:xfrm>
            <a:off x="1083733" y="4325175"/>
            <a:ext cx="9144000" cy="57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303030"/>
              </a:buClr>
              <a:buSzPts val="2400"/>
              <a:buFont typeface="Open Sans Medium"/>
              <a:buNone/>
              <a:defRPr sz="2400">
                <a:solidFill>
                  <a:srgbClr val="303030"/>
                </a:solidFill>
                <a:latin typeface="Open Sans Medium"/>
                <a:ea typeface="Open Sans Medium"/>
                <a:cs typeface="Open Sans Medium"/>
                <a:sym typeface="Open Sans Medium"/>
              </a:defRPr>
            </a:lvl1pPr>
            <a:lvl2pPr lvl="1" algn="ctr" rtl="0">
              <a:lnSpc>
                <a:spcPct val="90000"/>
              </a:lnSpc>
              <a:spcBef>
                <a:spcPts val="500"/>
              </a:spcBef>
              <a:spcAft>
                <a:spcPts val="0"/>
              </a:spcAft>
              <a:buClr>
                <a:srgbClr val="8ED7F0"/>
              </a:buClr>
              <a:buSzPts val="2000"/>
              <a:buNone/>
              <a:defRPr sz="2000">
                <a:solidFill>
                  <a:srgbClr val="8ED7F0"/>
                </a:solidFill>
              </a:defRPr>
            </a:lvl2pPr>
            <a:lvl3pPr lvl="2" algn="ctr" rtl="0">
              <a:lnSpc>
                <a:spcPct val="90000"/>
              </a:lnSpc>
              <a:spcBef>
                <a:spcPts val="500"/>
              </a:spcBef>
              <a:spcAft>
                <a:spcPts val="0"/>
              </a:spcAft>
              <a:buClr>
                <a:srgbClr val="8ED7F0"/>
              </a:buClr>
              <a:buSzPts val="1800"/>
              <a:buNone/>
              <a:defRPr sz="1800">
                <a:solidFill>
                  <a:srgbClr val="8ED7F0"/>
                </a:solidFill>
              </a:defRPr>
            </a:lvl3pPr>
            <a:lvl4pPr lvl="3" algn="ctr" rtl="0">
              <a:lnSpc>
                <a:spcPct val="90000"/>
              </a:lnSpc>
              <a:spcBef>
                <a:spcPts val="500"/>
              </a:spcBef>
              <a:spcAft>
                <a:spcPts val="0"/>
              </a:spcAft>
              <a:buClr>
                <a:srgbClr val="8ED7F0"/>
              </a:buClr>
              <a:buSzPts val="1600"/>
              <a:buNone/>
              <a:defRPr sz="1600">
                <a:solidFill>
                  <a:srgbClr val="8ED7F0"/>
                </a:solidFill>
              </a:defRPr>
            </a:lvl4pPr>
            <a:lvl5pPr lvl="4" algn="ctr" rtl="0">
              <a:lnSpc>
                <a:spcPct val="90000"/>
              </a:lnSpc>
              <a:spcBef>
                <a:spcPts val="500"/>
              </a:spcBef>
              <a:spcAft>
                <a:spcPts val="0"/>
              </a:spcAft>
              <a:buClr>
                <a:srgbClr val="8ED7F0"/>
              </a:buClr>
              <a:buSzPts val="1600"/>
              <a:buNone/>
              <a:defRPr sz="1600">
                <a:solidFill>
                  <a:srgbClr val="8ED7F0"/>
                </a:solidFill>
              </a:defRPr>
            </a:lvl5pPr>
            <a:lvl6pPr lvl="5" algn="ctr" rtl="0">
              <a:lnSpc>
                <a:spcPct val="90000"/>
              </a:lnSpc>
              <a:spcBef>
                <a:spcPts val="500"/>
              </a:spcBef>
              <a:spcAft>
                <a:spcPts val="0"/>
              </a:spcAft>
              <a:buClr>
                <a:srgbClr val="8ED7F0"/>
              </a:buClr>
              <a:buSzPts val="1600"/>
              <a:buNone/>
              <a:defRPr sz="1600">
                <a:solidFill>
                  <a:srgbClr val="8ED7F0"/>
                </a:solidFill>
              </a:defRPr>
            </a:lvl6pPr>
            <a:lvl7pPr lvl="6" algn="ctr" rtl="0">
              <a:lnSpc>
                <a:spcPct val="90000"/>
              </a:lnSpc>
              <a:spcBef>
                <a:spcPts val="500"/>
              </a:spcBef>
              <a:spcAft>
                <a:spcPts val="0"/>
              </a:spcAft>
              <a:buClr>
                <a:srgbClr val="8ED7F0"/>
              </a:buClr>
              <a:buSzPts val="1600"/>
              <a:buNone/>
              <a:defRPr sz="1600">
                <a:solidFill>
                  <a:srgbClr val="8ED7F0"/>
                </a:solidFill>
              </a:defRPr>
            </a:lvl7pPr>
            <a:lvl8pPr lvl="7" algn="ctr" rtl="0">
              <a:lnSpc>
                <a:spcPct val="90000"/>
              </a:lnSpc>
              <a:spcBef>
                <a:spcPts val="500"/>
              </a:spcBef>
              <a:spcAft>
                <a:spcPts val="0"/>
              </a:spcAft>
              <a:buClr>
                <a:srgbClr val="8ED7F0"/>
              </a:buClr>
              <a:buSzPts val="1600"/>
              <a:buNone/>
              <a:defRPr sz="1600">
                <a:solidFill>
                  <a:srgbClr val="8ED7F0"/>
                </a:solidFill>
              </a:defRPr>
            </a:lvl8pPr>
            <a:lvl9pPr lvl="8" algn="ctr" rtl="0">
              <a:lnSpc>
                <a:spcPct val="90000"/>
              </a:lnSpc>
              <a:spcBef>
                <a:spcPts val="500"/>
              </a:spcBef>
              <a:spcAft>
                <a:spcPts val="0"/>
              </a:spcAft>
              <a:buClr>
                <a:srgbClr val="8ED7F0"/>
              </a:buClr>
              <a:buSzPts val="1600"/>
              <a:buNone/>
              <a:defRPr sz="1600">
                <a:solidFill>
                  <a:srgbClr val="8ED7F0"/>
                </a:solidFill>
              </a:defRPr>
            </a:lvl9pPr>
          </a:lstStyle>
          <a:p>
            <a:endParaRPr/>
          </a:p>
        </p:txBody>
      </p:sp>
      <p:pic>
        <p:nvPicPr>
          <p:cNvPr id="15" name="Google Shape;15;g2e1f765dc29_2_61"/>
          <p:cNvPicPr preferRelativeResize="0"/>
          <p:nvPr/>
        </p:nvPicPr>
        <p:blipFill>
          <a:blip r:embed="rId3">
            <a:alphaModFix/>
          </a:blip>
          <a:stretch>
            <a:fillRect/>
          </a:stretch>
        </p:blipFill>
        <p:spPr>
          <a:xfrm>
            <a:off x="591299" y="1236627"/>
            <a:ext cx="4137441" cy="1711124"/>
          </a:xfrm>
          <a:prstGeom prst="rect">
            <a:avLst/>
          </a:prstGeom>
          <a:noFill/>
          <a:ln>
            <a:noFill/>
          </a:ln>
        </p:spPr>
      </p:pic>
      <p:cxnSp>
        <p:nvCxnSpPr>
          <p:cNvPr id="16" name="Google Shape;16;g2e1f765dc29_2_61"/>
          <p:cNvCxnSpPr/>
          <p:nvPr/>
        </p:nvCxnSpPr>
        <p:spPr>
          <a:xfrm>
            <a:off x="4762976" y="1687361"/>
            <a:ext cx="0" cy="849000"/>
          </a:xfrm>
          <a:prstGeom prst="straightConnector1">
            <a:avLst/>
          </a:prstGeom>
          <a:noFill/>
          <a:ln w="38100" cap="flat" cmpd="sng">
            <a:solidFill>
              <a:srgbClr val="18254F"/>
            </a:solidFill>
            <a:prstDash val="solid"/>
            <a:round/>
            <a:headEnd type="none" w="med" len="med"/>
            <a:tailEnd type="none" w="med" len="med"/>
          </a:ln>
        </p:spPr>
      </p:cxnSp>
      <p:pic>
        <p:nvPicPr>
          <p:cNvPr id="17" name="Google Shape;17;g2e1f765dc29_2_61"/>
          <p:cNvPicPr preferRelativeResize="0"/>
          <p:nvPr/>
        </p:nvPicPr>
        <p:blipFill>
          <a:blip r:embed="rId4">
            <a:alphaModFix/>
          </a:blip>
          <a:stretch>
            <a:fillRect/>
          </a:stretch>
        </p:blipFill>
        <p:spPr>
          <a:xfrm>
            <a:off x="5084348" y="1266170"/>
            <a:ext cx="1531694" cy="15316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2e1f765dc29_2_68"/>
          <p:cNvSpPr/>
          <p:nvPr/>
        </p:nvSpPr>
        <p:spPr>
          <a:xfrm>
            <a:off x="0" y="1769534"/>
            <a:ext cx="12192000" cy="5088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g2e1f765dc29_2_6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1" name="Google Shape;21;g2e1f765dc29_2_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Fraunces SemiBold"/>
              <a:buNone/>
              <a:defRPr>
                <a:solidFill>
                  <a:schemeClr val="lt1"/>
                </a:solidFill>
                <a:latin typeface="Fraunces SemiBold"/>
                <a:ea typeface="Fraunces SemiBold"/>
                <a:cs typeface="Fraunces SemiBold"/>
                <a:sym typeface="Fraunces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g2e1f765dc29_2_68"/>
          <p:cNvSpPr txBox="1">
            <a:spLocks noGrp="1"/>
          </p:cNvSpPr>
          <p:nvPr>
            <p:ph type="body" idx="1"/>
          </p:nvPr>
        </p:nvSpPr>
        <p:spPr>
          <a:xfrm>
            <a:off x="838200" y="2243137"/>
            <a:ext cx="10515600" cy="39339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262626"/>
              </a:buClr>
              <a:buSzPts val="2800"/>
              <a:buFont typeface="Open Sans"/>
              <a:buChar char="•"/>
              <a:defRPr>
                <a:solidFill>
                  <a:srgbClr val="262626"/>
                </a:solidFill>
                <a:latin typeface="Open Sans"/>
                <a:ea typeface="Open Sans"/>
                <a:cs typeface="Open Sans"/>
                <a:sym typeface="Open Sans"/>
              </a:defRPr>
            </a:lvl1pPr>
            <a:lvl2pPr marL="914400" lvl="1" indent="-381000" algn="l" rtl="0">
              <a:lnSpc>
                <a:spcPct val="90000"/>
              </a:lnSpc>
              <a:spcBef>
                <a:spcPts val="500"/>
              </a:spcBef>
              <a:spcAft>
                <a:spcPts val="0"/>
              </a:spcAft>
              <a:buClr>
                <a:srgbClr val="262626"/>
              </a:buClr>
              <a:buSzPts val="2400"/>
              <a:buFont typeface="Open Sans"/>
              <a:buChar char="•"/>
              <a:defRPr>
                <a:solidFill>
                  <a:srgbClr val="262626"/>
                </a:solidFill>
                <a:latin typeface="Open Sans"/>
                <a:ea typeface="Open Sans"/>
                <a:cs typeface="Open Sans"/>
                <a:sym typeface="Open Sans"/>
              </a:defRPr>
            </a:lvl2pPr>
            <a:lvl3pPr marL="1371600" lvl="2" indent="-355600" algn="l" rtl="0">
              <a:lnSpc>
                <a:spcPct val="90000"/>
              </a:lnSpc>
              <a:spcBef>
                <a:spcPts val="500"/>
              </a:spcBef>
              <a:spcAft>
                <a:spcPts val="0"/>
              </a:spcAft>
              <a:buClr>
                <a:srgbClr val="262626"/>
              </a:buClr>
              <a:buSzPts val="2000"/>
              <a:buFont typeface="Open Sans"/>
              <a:buChar char="•"/>
              <a:defRPr>
                <a:solidFill>
                  <a:srgbClr val="262626"/>
                </a:solidFill>
                <a:latin typeface="Open Sans"/>
                <a:ea typeface="Open Sans"/>
                <a:cs typeface="Open Sans"/>
                <a:sym typeface="Open Sans"/>
              </a:defRPr>
            </a:lvl3pPr>
            <a:lvl4pPr marL="1828800" lvl="3" indent="-342900" algn="l" rtl="0">
              <a:lnSpc>
                <a:spcPct val="90000"/>
              </a:lnSpc>
              <a:spcBef>
                <a:spcPts val="500"/>
              </a:spcBef>
              <a:spcAft>
                <a:spcPts val="0"/>
              </a:spcAft>
              <a:buClr>
                <a:srgbClr val="262626"/>
              </a:buClr>
              <a:buSzPts val="1800"/>
              <a:buFont typeface="Open Sans"/>
              <a:buChar char="•"/>
              <a:defRPr>
                <a:solidFill>
                  <a:srgbClr val="262626"/>
                </a:solidFill>
                <a:latin typeface="Open Sans"/>
                <a:ea typeface="Open Sans"/>
                <a:cs typeface="Open Sans"/>
                <a:sym typeface="Open Sans"/>
              </a:defRPr>
            </a:lvl4pPr>
            <a:lvl5pPr marL="2286000" lvl="4" indent="-342900" algn="l" rtl="0">
              <a:lnSpc>
                <a:spcPct val="90000"/>
              </a:lnSpc>
              <a:spcBef>
                <a:spcPts val="500"/>
              </a:spcBef>
              <a:spcAft>
                <a:spcPts val="0"/>
              </a:spcAft>
              <a:buClr>
                <a:srgbClr val="262626"/>
              </a:buClr>
              <a:buSzPts val="1800"/>
              <a:buFont typeface="Open Sans"/>
              <a:buChar char="•"/>
              <a:defRPr>
                <a:solidFill>
                  <a:srgbClr val="262626"/>
                </a:solidFill>
                <a:latin typeface="Open Sans"/>
                <a:ea typeface="Open Sans"/>
                <a:cs typeface="Open Sans"/>
                <a:sym typeface="Open Sans"/>
              </a:defRPr>
            </a:lvl5pPr>
            <a:lvl6pPr marL="2743200" lvl="5"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pic>
        <p:nvPicPr>
          <p:cNvPr id="24" name="Google Shape;24;g2e1f765dc29_2_7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5" name="Google Shape;25;g2e1f765dc29_2_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Fraunces SemiBold"/>
              <a:buNone/>
              <a:defRPr>
                <a:solidFill>
                  <a:schemeClr val="lt1"/>
                </a:solidFill>
                <a:latin typeface="Fraunces SemiBold"/>
                <a:ea typeface="Fraunces SemiBold"/>
                <a:cs typeface="Fraunces SemiBold"/>
                <a:sym typeface="Fraunces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g2e1f765dc29_2_73"/>
          <p:cNvSpPr/>
          <p:nvPr/>
        </p:nvSpPr>
        <p:spPr>
          <a:xfrm>
            <a:off x="0" y="1769534"/>
            <a:ext cx="12192000" cy="5088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g2e1f765dc29_2_73"/>
          <p:cNvSpPr txBox="1">
            <a:spLocks noGrp="1"/>
          </p:cNvSpPr>
          <p:nvPr>
            <p:ph type="body" idx="1"/>
          </p:nvPr>
        </p:nvSpPr>
        <p:spPr>
          <a:xfrm>
            <a:off x="838200" y="2214563"/>
            <a:ext cx="10515600" cy="39624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262626"/>
              </a:buClr>
              <a:buSzPts val="2800"/>
              <a:buFont typeface="Open Sans"/>
              <a:buChar char="•"/>
              <a:defRPr>
                <a:solidFill>
                  <a:srgbClr val="262626"/>
                </a:solidFill>
                <a:latin typeface="Open Sans"/>
                <a:ea typeface="Open Sans"/>
                <a:cs typeface="Open Sans"/>
                <a:sym typeface="Open Sans"/>
              </a:defRPr>
            </a:lvl1pPr>
            <a:lvl2pPr marL="914400" lvl="1" indent="-381000" algn="l" rtl="0">
              <a:lnSpc>
                <a:spcPct val="90000"/>
              </a:lnSpc>
              <a:spcBef>
                <a:spcPts val="500"/>
              </a:spcBef>
              <a:spcAft>
                <a:spcPts val="0"/>
              </a:spcAft>
              <a:buClr>
                <a:srgbClr val="262626"/>
              </a:buClr>
              <a:buSzPts val="2400"/>
              <a:buFont typeface="Open Sans"/>
              <a:buChar char="•"/>
              <a:defRPr>
                <a:solidFill>
                  <a:srgbClr val="262626"/>
                </a:solidFill>
                <a:latin typeface="Open Sans"/>
                <a:ea typeface="Open Sans"/>
                <a:cs typeface="Open Sans"/>
                <a:sym typeface="Open Sans"/>
              </a:defRPr>
            </a:lvl2pPr>
            <a:lvl3pPr marL="1371600" lvl="2" indent="-355600" algn="l" rtl="0">
              <a:lnSpc>
                <a:spcPct val="90000"/>
              </a:lnSpc>
              <a:spcBef>
                <a:spcPts val="500"/>
              </a:spcBef>
              <a:spcAft>
                <a:spcPts val="0"/>
              </a:spcAft>
              <a:buClr>
                <a:srgbClr val="262626"/>
              </a:buClr>
              <a:buSzPts val="2000"/>
              <a:buFont typeface="Open Sans"/>
              <a:buChar char="•"/>
              <a:defRPr>
                <a:solidFill>
                  <a:srgbClr val="262626"/>
                </a:solidFill>
                <a:latin typeface="Open Sans"/>
                <a:ea typeface="Open Sans"/>
                <a:cs typeface="Open Sans"/>
                <a:sym typeface="Open Sans"/>
              </a:defRPr>
            </a:lvl3pPr>
            <a:lvl4pPr marL="1828800" lvl="3" indent="-342900" algn="l" rtl="0">
              <a:lnSpc>
                <a:spcPct val="90000"/>
              </a:lnSpc>
              <a:spcBef>
                <a:spcPts val="500"/>
              </a:spcBef>
              <a:spcAft>
                <a:spcPts val="0"/>
              </a:spcAft>
              <a:buClr>
                <a:srgbClr val="262626"/>
              </a:buClr>
              <a:buSzPts val="1800"/>
              <a:buFont typeface="Open Sans"/>
              <a:buChar char="•"/>
              <a:defRPr>
                <a:solidFill>
                  <a:srgbClr val="262626"/>
                </a:solidFill>
                <a:latin typeface="Open Sans"/>
                <a:ea typeface="Open Sans"/>
                <a:cs typeface="Open Sans"/>
                <a:sym typeface="Open Sans"/>
              </a:defRPr>
            </a:lvl4pPr>
            <a:lvl5pPr marL="2286000" lvl="4" indent="-342900" algn="l" rtl="0">
              <a:lnSpc>
                <a:spcPct val="90000"/>
              </a:lnSpc>
              <a:spcBef>
                <a:spcPts val="500"/>
              </a:spcBef>
              <a:spcAft>
                <a:spcPts val="0"/>
              </a:spcAft>
              <a:buClr>
                <a:srgbClr val="262626"/>
              </a:buClr>
              <a:buSzPts val="1800"/>
              <a:buFont typeface="Open Sans"/>
              <a:buChar char="•"/>
              <a:defRPr>
                <a:solidFill>
                  <a:srgbClr val="262626"/>
                </a:solidFill>
                <a:latin typeface="Open Sans"/>
                <a:ea typeface="Open Sans"/>
                <a:cs typeface="Open Sans"/>
                <a:sym typeface="Open Sans"/>
              </a:defRPr>
            </a:lvl5pPr>
            <a:lvl6pPr marL="2743200" lvl="5"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rtl="0">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pic>
        <p:nvPicPr>
          <p:cNvPr id="29" name="Google Shape;29;g2e1f765dc29_2_78"/>
          <p:cNvPicPr preferRelativeResize="0"/>
          <p:nvPr/>
        </p:nvPicPr>
        <p:blipFill>
          <a:blip r:embed="rId2">
            <a:alphaModFix/>
          </a:blip>
          <a:stretch>
            <a:fillRect/>
          </a:stretch>
        </p:blipFill>
        <p:spPr>
          <a:xfrm>
            <a:off x="0" y="-6"/>
            <a:ext cx="12191957" cy="6858000"/>
          </a:xfrm>
          <a:prstGeom prst="rect">
            <a:avLst/>
          </a:prstGeom>
          <a:noFill/>
          <a:ln>
            <a:noFill/>
          </a:ln>
        </p:spPr>
      </p:pic>
      <p:sp>
        <p:nvSpPr>
          <p:cNvPr id="30" name="Google Shape;30;g2e1f765dc29_2_78"/>
          <p:cNvSpPr txBox="1">
            <a:spLocks noGrp="1"/>
          </p:cNvSpPr>
          <p:nvPr>
            <p:ph type="title"/>
          </p:nvPr>
        </p:nvSpPr>
        <p:spPr>
          <a:xfrm>
            <a:off x="831850" y="2482322"/>
            <a:ext cx="10515600" cy="972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5400"/>
              <a:buFont typeface="Fraunces SemiBold"/>
              <a:buNone/>
              <a:defRPr sz="5400">
                <a:solidFill>
                  <a:schemeClr val="lt1"/>
                </a:solidFill>
                <a:latin typeface="Fraunces SemiBold"/>
                <a:ea typeface="Fraunces SemiBold"/>
                <a:cs typeface="Fraunces SemiBold"/>
                <a:sym typeface="Fraunces SemiBold"/>
              </a:defRPr>
            </a:lvl1pPr>
            <a:lvl2pPr lvl="1"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2pPr>
            <a:lvl3pPr lvl="2"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3pPr>
            <a:lvl4pPr lvl="3"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4pPr>
            <a:lvl5pPr lvl="4"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5pPr>
            <a:lvl6pPr lvl="5"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6pPr>
            <a:lvl7pPr lvl="6"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7pPr>
            <a:lvl8pPr lvl="7"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8pPr>
            <a:lvl9pPr lvl="8"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9pPr>
          </a:lstStyle>
          <a:p>
            <a:endParaRPr/>
          </a:p>
        </p:txBody>
      </p:sp>
      <p:sp>
        <p:nvSpPr>
          <p:cNvPr id="31" name="Google Shape;31;g2e1f765dc29_2_78"/>
          <p:cNvSpPr txBox="1">
            <a:spLocks noGrp="1"/>
          </p:cNvSpPr>
          <p:nvPr>
            <p:ph type="body" idx="1"/>
          </p:nvPr>
        </p:nvSpPr>
        <p:spPr>
          <a:xfrm>
            <a:off x="548375" y="2084918"/>
            <a:ext cx="10515600" cy="372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ED7F0"/>
              </a:buClr>
              <a:buSzPts val="2400"/>
              <a:buFont typeface="Open Sans Medium"/>
              <a:buNone/>
              <a:defRPr sz="2400">
                <a:solidFill>
                  <a:srgbClr val="8ED7F0"/>
                </a:solidFill>
                <a:latin typeface="Open Sans Medium"/>
                <a:ea typeface="Open Sans Medium"/>
                <a:cs typeface="Open Sans Medium"/>
                <a:sym typeface="Open Sans Medium"/>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SECTION_HEADER_1">
    <p:spTree>
      <p:nvGrpSpPr>
        <p:cNvPr id="1" name="Shape 44"/>
        <p:cNvGrpSpPr/>
        <p:nvPr/>
      </p:nvGrpSpPr>
      <p:grpSpPr>
        <a:xfrm>
          <a:off x="0" y="0"/>
          <a:ext cx="0" cy="0"/>
          <a:chOff x="0" y="0"/>
          <a:chExt cx="0" cy="0"/>
        </a:xfrm>
      </p:grpSpPr>
      <p:pic>
        <p:nvPicPr>
          <p:cNvPr id="45" name="Google Shape;45;g2e1f765dc29_2_94"/>
          <p:cNvPicPr preferRelativeResize="0"/>
          <p:nvPr/>
        </p:nvPicPr>
        <p:blipFill>
          <a:blip r:embed="rId2">
            <a:alphaModFix/>
          </a:blip>
          <a:stretch>
            <a:fillRect/>
          </a:stretch>
        </p:blipFill>
        <p:spPr>
          <a:xfrm>
            <a:off x="0" y="0"/>
            <a:ext cx="12192000" cy="6858008"/>
          </a:xfrm>
          <a:prstGeom prst="rect">
            <a:avLst/>
          </a:prstGeom>
          <a:noFill/>
          <a:ln>
            <a:noFill/>
          </a:ln>
        </p:spPr>
      </p:pic>
      <p:sp>
        <p:nvSpPr>
          <p:cNvPr id="46" name="Google Shape;46;g2e1f765dc29_2_94"/>
          <p:cNvSpPr txBox="1">
            <a:spLocks noGrp="1"/>
          </p:cNvSpPr>
          <p:nvPr>
            <p:ph type="title"/>
          </p:nvPr>
        </p:nvSpPr>
        <p:spPr>
          <a:xfrm>
            <a:off x="831850" y="2482322"/>
            <a:ext cx="10515600" cy="972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5400"/>
              <a:buFont typeface="Fraunces SemiBold"/>
              <a:buNone/>
              <a:defRPr sz="5400">
                <a:solidFill>
                  <a:schemeClr val="lt1"/>
                </a:solidFill>
                <a:latin typeface="Fraunces SemiBold"/>
                <a:ea typeface="Fraunces SemiBold"/>
                <a:cs typeface="Fraunces SemiBold"/>
                <a:sym typeface="Fraunces SemiBold"/>
              </a:defRPr>
            </a:lvl1pPr>
            <a:lvl2pPr lvl="1"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2pPr>
            <a:lvl3pPr lvl="2"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3pPr>
            <a:lvl4pPr lvl="3"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4pPr>
            <a:lvl5pPr lvl="4"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5pPr>
            <a:lvl6pPr lvl="5"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6pPr>
            <a:lvl7pPr lvl="6"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7pPr>
            <a:lvl8pPr lvl="7"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8pPr>
            <a:lvl9pPr lvl="8"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9pPr>
          </a:lstStyle>
          <a:p>
            <a:endParaRPr/>
          </a:p>
        </p:txBody>
      </p:sp>
      <p:sp>
        <p:nvSpPr>
          <p:cNvPr id="47" name="Google Shape;47;g2e1f765dc29_2_94"/>
          <p:cNvSpPr txBox="1">
            <a:spLocks noGrp="1"/>
          </p:cNvSpPr>
          <p:nvPr>
            <p:ph type="body" idx="1"/>
          </p:nvPr>
        </p:nvSpPr>
        <p:spPr>
          <a:xfrm>
            <a:off x="548375" y="2084918"/>
            <a:ext cx="10515600" cy="372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ED7F0"/>
              </a:buClr>
              <a:buSzPts val="2400"/>
              <a:buFont typeface="Open Sans Medium"/>
              <a:buNone/>
              <a:defRPr sz="2400">
                <a:solidFill>
                  <a:srgbClr val="8ED7F0"/>
                </a:solidFill>
                <a:latin typeface="Open Sans Medium"/>
                <a:ea typeface="Open Sans Medium"/>
                <a:cs typeface="Open Sans Medium"/>
                <a:sym typeface="Open Sans Medium"/>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e1f765dc29_2_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2e1f765dc29_2_1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2e1f765dc29_2_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Joel.Laubenstein@bakertilly.com" TargetMode="External"/><Relationship Id="rId7" Type="http://schemas.openxmlformats.org/officeDocument/2006/relationships/hyperlink" Target="mailto:Serena.Walters@bakertill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mailto:Jim.Yockey@bakertilly.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Joel.Laubenstein@bakertilly.com" TargetMode="External"/><Relationship Id="rId7" Type="http://schemas.openxmlformats.org/officeDocument/2006/relationships/hyperlink" Target="mailto:Serena.Walters@bakertill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mailto:Jim.Yockey@bakertilly.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6" Type="http://schemas.openxmlformats.org/officeDocument/2006/relationships/image" Target="../media/image27.svg"/><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1083733" y="3234267"/>
            <a:ext cx="11206590" cy="906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5400"/>
              <a:buFont typeface="Avenir"/>
              <a:buNone/>
            </a:pPr>
            <a:r>
              <a:rPr lang="en-US" sz="4800" dirty="0"/>
              <a:t>Greenhouse Gas Reduction Fund</a:t>
            </a:r>
            <a:endParaRPr sz="4800" dirty="0"/>
          </a:p>
        </p:txBody>
      </p:sp>
      <p:sp>
        <p:nvSpPr>
          <p:cNvPr id="58" name="Google Shape;58;p1"/>
          <p:cNvSpPr txBox="1">
            <a:spLocks noGrp="1"/>
          </p:cNvSpPr>
          <p:nvPr>
            <p:ph type="subTitle" idx="1"/>
          </p:nvPr>
        </p:nvSpPr>
        <p:spPr>
          <a:xfrm>
            <a:off x="1083733" y="4325175"/>
            <a:ext cx="9144000" cy="57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Finance clean energy projects to create community impact</a:t>
            </a:r>
            <a:endParaRPr dirty="0"/>
          </a:p>
        </p:txBody>
      </p:sp>
      <p:sp>
        <p:nvSpPr>
          <p:cNvPr id="59" name="Google Shape;59;p1"/>
          <p:cNvSpPr txBox="1"/>
          <p:nvPr/>
        </p:nvSpPr>
        <p:spPr>
          <a:xfrm>
            <a:off x="6155875" y="1538975"/>
            <a:ext cx="2000100" cy="16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D87D-6B3D-4F50-2220-56022E6C2C0B}"/>
              </a:ext>
            </a:extLst>
          </p:cNvPr>
          <p:cNvSpPr>
            <a:spLocks noGrp="1"/>
          </p:cNvSpPr>
          <p:nvPr>
            <p:ph type="title"/>
          </p:nvPr>
        </p:nvSpPr>
        <p:spPr/>
        <p:txBody>
          <a:bodyPr/>
          <a:lstStyle/>
          <a:p>
            <a:r>
              <a:rPr lang="en-US" dirty="0"/>
              <a:t>What is the GGRF?</a:t>
            </a:r>
          </a:p>
        </p:txBody>
      </p:sp>
      <p:sp>
        <p:nvSpPr>
          <p:cNvPr id="5" name="Content Placeholder 4">
            <a:extLst>
              <a:ext uri="{FF2B5EF4-FFF2-40B4-BE49-F238E27FC236}">
                <a16:creationId xmlns:a16="http://schemas.microsoft.com/office/drawing/2014/main" id="{4FD91D7B-73C8-BA47-6961-3EB9670C5360}"/>
              </a:ext>
            </a:extLst>
          </p:cNvPr>
          <p:cNvSpPr>
            <a:spLocks noGrp="1"/>
          </p:cNvSpPr>
          <p:nvPr>
            <p:ph type="body" idx="1"/>
          </p:nvPr>
        </p:nvSpPr>
        <p:spPr/>
        <p:txBody>
          <a:bodyPr vert="horz" lIns="0" tIns="0" rIns="0" bIns="0" rtlCol="0" anchor="t">
            <a:normAutofit fontScale="92500" lnSpcReduction="20000"/>
          </a:bodyPr>
          <a:lstStyle/>
          <a:p>
            <a:pPr marL="0" indent="0">
              <a:lnSpc>
                <a:spcPct val="110000"/>
              </a:lnSpc>
              <a:spcAft>
                <a:spcPts val="1200"/>
              </a:spcAft>
              <a:buNone/>
            </a:pPr>
            <a:r>
              <a:rPr lang="en-US" sz="2400" dirty="0">
                <a:latin typeface="Open Sans" panose="020B0606030504020204" pitchFamily="34" charset="0"/>
                <a:ea typeface="Open Sans" panose="020B0606030504020204" pitchFamily="34" charset="0"/>
                <a:cs typeface="Open Sans" panose="020B0606030504020204" pitchFamily="34" charset="0"/>
              </a:rPr>
              <a:t>The Greenhouse Gas Reduction Fund (GGRF) provides states, investors, developers, Community Development Financial Institutions (CDFIs), community lenders, tribes and tribal entities an opportunity to bring renewable energy, net-zero buildings and zero-emission transportation to disadvantaged communities.</a:t>
            </a:r>
          </a:p>
          <a:p>
            <a:pPr>
              <a:lnSpc>
                <a:spcPct val="110000"/>
              </a:lnSpc>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The GGRF has a </a:t>
            </a: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$27 billion </a:t>
            </a:r>
            <a:r>
              <a:rPr lang="en-US" sz="2000" dirty="0">
                <a:latin typeface="Open Sans" panose="020B0606030504020204" pitchFamily="34" charset="0"/>
                <a:ea typeface="Open Sans" panose="020B0606030504020204" pitchFamily="34" charset="0"/>
                <a:cs typeface="Open Sans" panose="020B0606030504020204" pitchFamily="34" charset="0"/>
              </a:rPr>
              <a:t>allocation through the Environmental Protection Agency (EPA). This initiative aims to increase options for structuring capital for clean energy projects in low-income or disadvantaged communities and be a catalyst for the emergence of green banks.</a:t>
            </a:r>
          </a:p>
          <a:p>
            <a:pPr>
              <a:lnSpc>
                <a:spcPct val="110000"/>
              </a:lnSpc>
            </a:pPr>
            <a:r>
              <a:rPr lang="en-US" sz="2000" dirty="0">
                <a:latin typeface="Open Sans" panose="020B0606030504020204" pitchFamily="34" charset="0"/>
                <a:ea typeface="Open Sans" panose="020B0606030504020204" pitchFamily="34" charset="0"/>
                <a:cs typeface="Open Sans" panose="020B0606030504020204" pitchFamily="34" charset="0"/>
              </a:rPr>
              <a:t>Of the $27 billion, $14 billion is available through the National Clean Investment Fund, $6 billion through the </a:t>
            </a: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Clean Communities Investment Accelerator </a:t>
            </a:r>
            <a:r>
              <a:rPr lang="en-US" sz="2000" dirty="0">
                <a:latin typeface="Open Sans" panose="020B0606030504020204" pitchFamily="34" charset="0"/>
                <a:ea typeface="Open Sans" panose="020B0606030504020204" pitchFamily="34" charset="0"/>
                <a:cs typeface="Open Sans" panose="020B0606030504020204" pitchFamily="34" charset="0"/>
              </a:rPr>
              <a:t>and $7 billion through </a:t>
            </a: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Solar for All.</a:t>
            </a:r>
          </a:p>
          <a:p>
            <a:pPr>
              <a:lnSpc>
                <a:spcPct val="11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324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7A0C-E6F4-438B-FE89-C85087C5D5F7}"/>
              </a:ext>
            </a:extLst>
          </p:cNvPr>
          <p:cNvSpPr>
            <a:spLocks noGrp="1"/>
          </p:cNvSpPr>
          <p:nvPr>
            <p:ph type="title"/>
          </p:nvPr>
        </p:nvSpPr>
        <p:spPr>
          <a:xfrm>
            <a:off x="838200" y="681037"/>
            <a:ext cx="10515600" cy="1009788"/>
          </a:xfrm>
        </p:spPr>
        <p:txBody>
          <a:bodyPr wrap="square" anchor="t">
            <a:normAutofit/>
          </a:bodyPr>
          <a:lstStyle/>
          <a:p>
            <a:r>
              <a:rPr lang="en-US" dirty="0"/>
              <a:t>GGRF overview</a:t>
            </a:r>
          </a:p>
        </p:txBody>
      </p:sp>
      <p:sp>
        <p:nvSpPr>
          <p:cNvPr id="23" name="Rectangle 22">
            <a:extLst>
              <a:ext uri="{FF2B5EF4-FFF2-40B4-BE49-F238E27FC236}">
                <a16:creationId xmlns:a16="http://schemas.microsoft.com/office/drawing/2014/main" id="{D4F428F0-8E34-21A4-0F7F-C686B0D7C232}"/>
              </a:ext>
            </a:extLst>
          </p:cNvPr>
          <p:cNvSpPr/>
          <p:nvPr/>
        </p:nvSpPr>
        <p:spPr>
          <a:xfrm>
            <a:off x="2073155" y="3533747"/>
            <a:ext cx="2384909" cy="855744"/>
          </a:xfrm>
          <a:prstGeom prst="rect">
            <a:avLst/>
          </a:prstGeom>
          <a:solidFill>
            <a:schemeClr val="accent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3 “Green Banks”</a:t>
            </a: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B1E145C3-A1CB-789F-669D-156CAA0A3C00}"/>
              </a:ext>
            </a:extLst>
          </p:cNvPr>
          <p:cNvSpPr/>
          <p:nvPr/>
        </p:nvSpPr>
        <p:spPr>
          <a:xfrm>
            <a:off x="5438246" y="3523808"/>
            <a:ext cx="2384909" cy="855744"/>
          </a:xfrm>
          <a:prstGeom prst="rect">
            <a:avLst/>
          </a:prstGeom>
          <a:solidFill>
            <a:schemeClr val="accent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5 hub not-for-profits</a:t>
            </a: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173F207E-640E-4AB8-BE81-7342681C462D}"/>
              </a:ext>
            </a:extLst>
          </p:cNvPr>
          <p:cNvSpPr/>
          <p:nvPr/>
        </p:nvSpPr>
        <p:spPr>
          <a:xfrm>
            <a:off x="8804230" y="4542655"/>
            <a:ext cx="2384909" cy="855744"/>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Contractors, Tribes, </a:t>
            </a:r>
            <a:b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and not-for-profits</a:t>
            </a: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F011E42-BD71-22C4-1C2F-0E16E729A22B}"/>
              </a:ext>
            </a:extLst>
          </p:cNvPr>
          <p:cNvSpPr/>
          <p:nvPr/>
        </p:nvSpPr>
        <p:spPr>
          <a:xfrm>
            <a:off x="2073155" y="2121789"/>
            <a:ext cx="2384909" cy="120124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05256">
              <a:spcAft>
                <a:spcPts val="600"/>
              </a:spcAft>
              <a:defRPr/>
            </a:pPr>
            <a:r>
              <a:rPr lang="en-US" sz="16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National Clean Investment Fund (NCIF)</a:t>
            </a:r>
            <a:endParaRPr kumimoji="0" lang="en-US" sz="16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D480236-41BB-3537-CEA5-FA5C450A2D96}"/>
              </a:ext>
            </a:extLst>
          </p:cNvPr>
          <p:cNvSpPr/>
          <p:nvPr/>
        </p:nvSpPr>
        <p:spPr>
          <a:xfrm>
            <a:off x="8805122" y="2121789"/>
            <a:ext cx="2384909" cy="120124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05256">
              <a:spcAft>
                <a:spcPts val="600"/>
              </a:spcAft>
              <a:defRPr/>
            </a:pPr>
            <a:r>
              <a:rPr lang="en-US" sz="1600" kern="1200">
                <a:solidFill>
                  <a:srgbClr val="FFFFFF"/>
                </a:solidFill>
                <a:latin typeface="Open Sans" panose="020B0606030504020204" pitchFamily="34" charset="0"/>
                <a:ea typeface="Open Sans" panose="020B0606030504020204" pitchFamily="34" charset="0"/>
                <a:cs typeface="Open Sans" panose="020B0606030504020204" pitchFamily="34" charset="0"/>
              </a:rPr>
              <a:t>Solar for All (SFA)</a:t>
            </a:r>
            <a:endPar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013667CA-504D-963C-4F79-DB07FB539DA2}"/>
              </a:ext>
            </a:extLst>
          </p:cNvPr>
          <p:cNvSpPr/>
          <p:nvPr/>
        </p:nvSpPr>
        <p:spPr>
          <a:xfrm>
            <a:off x="5438246" y="2121789"/>
            <a:ext cx="2384909" cy="120124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05256">
              <a:spcAft>
                <a:spcPts val="600"/>
              </a:spcAft>
              <a:defRPr/>
            </a:pPr>
            <a:r>
              <a:rPr lang="en-US" sz="1600" kern="1200">
                <a:solidFill>
                  <a:srgbClr val="FFFFFF"/>
                </a:solidFill>
                <a:latin typeface="Open Sans" panose="020B0606030504020204" pitchFamily="34" charset="0"/>
                <a:ea typeface="Open Sans" panose="020B0606030504020204" pitchFamily="34" charset="0"/>
                <a:cs typeface="Open Sans" panose="020B0606030504020204" pitchFamily="34" charset="0"/>
              </a:rPr>
              <a:t>Clean Communities Investment Accelerator (CCIA)</a:t>
            </a:r>
            <a:endPar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42D9BCD9-8407-67F3-6B50-32F5408067B0}"/>
              </a:ext>
            </a:extLst>
          </p:cNvPr>
          <p:cNvSpPr/>
          <p:nvPr/>
        </p:nvSpPr>
        <p:spPr>
          <a:xfrm>
            <a:off x="2072263" y="4545702"/>
            <a:ext cx="2384909" cy="855744"/>
          </a:xfrm>
          <a:prstGeom prst="rect">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Borrowers (developers, contractors, not-for-profits)</a:t>
            </a: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94209C18-DD0F-B632-C29F-BD3F82A43ED4}"/>
              </a:ext>
            </a:extLst>
          </p:cNvPr>
          <p:cNvSpPr/>
          <p:nvPr/>
        </p:nvSpPr>
        <p:spPr>
          <a:xfrm>
            <a:off x="5437355" y="4542655"/>
            <a:ext cx="2384909" cy="855744"/>
          </a:xfrm>
          <a:prstGeom prst="rect">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Community lenders</a:t>
            </a: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8E698945-98EB-8452-7F47-566FA4ADA725}"/>
              </a:ext>
            </a:extLst>
          </p:cNvPr>
          <p:cNvSpPr/>
          <p:nvPr/>
        </p:nvSpPr>
        <p:spPr>
          <a:xfrm>
            <a:off x="458144" y="3429000"/>
            <a:ext cx="11275711" cy="10192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905256">
              <a:spcAft>
                <a:spcPts val="600"/>
              </a:spcAft>
              <a:defRPr/>
            </a:pPr>
            <a:r>
              <a:rPr lang="en-US" sz="1584" i="1" kern="1200">
                <a:solidFill>
                  <a:srgbClr val="2B303A"/>
                </a:solidFill>
                <a:latin typeface="Open Sans" panose="020B0606030504020204" pitchFamily="34" charset="0"/>
                <a:ea typeface="Open Sans" panose="020B0606030504020204" pitchFamily="34" charset="0"/>
                <a:cs typeface="Open Sans" panose="020B0606030504020204" pitchFamily="34" charset="0"/>
              </a:rPr>
              <a:t>Recipients</a:t>
            </a:r>
            <a:endParaRPr kumimoji="0" lang="en-US" sz="1600" b="0" i="1" u="none" strike="noStrike" kern="1200" cap="none" spc="0" normalizeH="0" baseline="0" noProof="0">
              <a:ln>
                <a:noFill/>
              </a:ln>
              <a:solidFill>
                <a:srgbClr val="2B303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A31BE7E7-C585-6D09-28E3-7A9E75EF70EA}"/>
              </a:ext>
            </a:extLst>
          </p:cNvPr>
          <p:cNvSpPr/>
          <p:nvPr/>
        </p:nvSpPr>
        <p:spPr>
          <a:xfrm>
            <a:off x="457252" y="4447847"/>
            <a:ext cx="11275711" cy="10192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905256">
              <a:spcAft>
                <a:spcPts val="600"/>
              </a:spcAft>
              <a:defRPr/>
            </a:pPr>
            <a:r>
              <a:rPr lang="en-US" sz="1584" i="1" kern="1200">
                <a:solidFill>
                  <a:srgbClr val="2B303A"/>
                </a:solidFill>
                <a:latin typeface="Open Sans" panose="020B0606030504020204" pitchFamily="34" charset="0"/>
                <a:ea typeface="Open Sans" panose="020B0606030504020204" pitchFamily="34" charset="0"/>
                <a:cs typeface="Open Sans" panose="020B0606030504020204" pitchFamily="34" charset="0"/>
              </a:rPr>
              <a:t>Sub-recipients</a:t>
            </a:r>
            <a:endParaRPr kumimoji="0" lang="en-US" sz="1600" b="0" i="1" u="none" strike="noStrike" kern="1200" cap="none" spc="0" normalizeH="0" baseline="0" noProof="0">
              <a:ln>
                <a:noFill/>
              </a:ln>
              <a:solidFill>
                <a:srgbClr val="2B303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8196A938-F53E-B0F7-D5A5-9E5EAA840B23}"/>
              </a:ext>
            </a:extLst>
          </p:cNvPr>
          <p:cNvSpPr/>
          <p:nvPr/>
        </p:nvSpPr>
        <p:spPr>
          <a:xfrm>
            <a:off x="456360" y="5466328"/>
            <a:ext cx="11275711" cy="10192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905256">
              <a:spcAft>
                <a:spcPts val="600"/>
              </a:spcAft>
              <a:defRPr/>
            </a:pPr>
            <a:r>
              <a:rPr lang="en-US" sz="1584" i="1" kern="1200">
                <a:solidFill>
                  <a:srgbClr val="2B303A"/>
                </a:solidFill>
                <a:latin typeface="Open Sans" panose="020B0606030504020204" pitchFamily="34" charset="0"/>
                <a:ea typeface="Open Sans" panose="020B0606030504020204" pitchFamily="34" charset="0"/>
                <a:cs typeface="Open Sans" panose="020B0606030504020204" pitchFamily="34" charset="0"/>
              </a:rPr>
              <a:t>Uses</a:t>
            </a:r>
            <a:endParaRPr kumimoji="0" lang="en-US" sz="1600" b="0" i="1" u="none" strike="noStrike" kern="1200" cap="none" spc="0" normalizeH="0" baseline="0" noProof="0">
              <a:ln>
                <a:noFill/>
              </a:ln>
              <a:solidFill>
                <a:srgbClr val="2B303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80F61A7C-B8C0-1646-3882-AF52FA7DA09B}"/>
              </a:ext>
            </a:extLst>
          </p:cNvPr>
          <p:cNvSpPr/>
          <p:nvPr/>
        </p:nvSpPr>
        <p:spPr>
          <a:xfrm>
            <a:off x="8805122" y="3523808"/>
            <a:ext cx="2384909" cy="855744"/>
          </a:xfrm>
          <a:prstGeom prst="rect">
            <a:avLst/>
          </a:prstGeom>
          <a:solidFill>
            <a:schemeClr val="accent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Up to 60 incl States, AIAN rec, multi-state non-profits</a:t>
            </a: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24CA5333-4A0C-2E5B-D446-80B51F871BB9}"/>
              </a:ext>
            </a:extLst>
          </p:cNvPr>
          <p:cNvSpPr/>
          <p:nvPr/>
        </p:nvSpPr>
        <p:spPr>
          <a:xfrm>
            <a:off x="2071371" y="5564184"/>
            <a:ext cx="6134585" cy="855744"/>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Distributed energy generation and storage</a:t>
            </a:r>
          </a:p>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Net-zero emissions buildings</a:t>
            </a:r>
          </a:p>
          <a:p>
            <a:pPr algn="ctr" defTabSz="905256">
              <a:spcAft>
                <a:spcPts val="600"/>
              </a:spcAft>
              <a:defRPr/>
            </a:pPr>
            <a:r>
              <a:rPr lang="en-US" sz="1386" kern="1200">
                <a:solidFill>
                  <a:srgbClr val="FFFFFF"/>
                </a:solidFill>
                <a:latin typeface="Open Sans" panose="020B0606030504020204" pitchFamily="34" charset="0"/>
                <a:ea typeface="Open Sans" panose="020B0606030504020204" pitchFamily="34" charset="0"/>
                <a:cs typeface="Open Sans" panose="020B0606030504020204" pitchFamily="34" charset="0"/>
              </a:rPr>
              <a:t>Zero-emissions transportation</a:t>
            </a: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1E4C5327-22F4-A6DE-E05D-FF92C16128C0}"/>
              </a:ext>
            </a:extLst>
          </p:cNvPr>
          <p:cNvSpPr/>
          <p:nvPr/>
        </p:nvSpPr>
        <p:spPr>
          <a:xfrm>
            <a:off x="8803338" y="5548702"/>
            <a:ext cx="2384909" cy="855744"/>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05256">
              <a:defRPr/>
            </a:pPr>
            <a:r>
              <a:rPr lang="en-US" sz="1089" kern="1200">
                <a:solidFill>
                  <a:srgbClr val="FFFFFF"/>
                </a:solidFill>
                <a:latin typeface="Open Sans" panose="020B0606030504020204" pitchFamily="34" charset="0"/>
                <a:ea typeface="Open Sans" panose="020B0606030504020204" pitchFamily="34" charset="0"/>
                <a:cs typeface="Open Sans" panose="020B0606030504020204" pitchFamily="34" charset="0"/>
              </a:rPr>
              <a:t>Residential rooftop solar</a:t>
            </a:r>
          </a:p>
          <a:p>
            <a:pPr algn="ctr" defTabSz="905256">
              <a:defRPr/>
            </a:pPr>
            <a:r>
              <a:rPr lang="en-US" sz="1089" kern="1200">
                <a:solidFill>
                  <a:srgbClr val="FFFFFF"/>
                </a:solidFill>
                <a:latin typeface="Open Sans" panose="020B0606030504020204" pitchFamily="34" charset="0"/>
                <a:ea typeface="Open Sans" panose="020B0606030504020204" pitchFamily="34" charset="0"/>
                <a:cs typeface="Open Sans" panose="020B0606030504020204" pitchFamily="34" charset="0"/>
              </a:rPr>
              <a:t>Residential-serving community solar</a:t>
            </a:r>
          </a:p>
          <a:p>
            <a:pPr algn="ctr" defTabSz="905256">
              <a:defRPr/>
            </a:pPr>
            <a:r>
              <a:rPr lang="en-US" sz="1089" kern="1200">
                <a:solidFill>
                  <a:srgbClr val="FFFFFF"/>
                </a:solidFill>
                <a:latin typeface="Open Sans" panose="020B0606030504020204" pitchFamily="34" charset="0"/>
                <a:ea typeface="Open Sans" panose="020B0606030504020204" pitchFamily="34" charset="0"/>
                <a:cs typeface="Open Sans" panose="020B0606030504020204" pitchFamily="34" charset="0"/>
              </a:rPr>
              <a:t>Associated storage</a:t>
            </a:r>
          </a:p>
          <a:p>
            <a:pPr algn="ctr" defTabSz="905256">
              <a:defRPr/>
            </a:pPr>
            <a:r>
              <a:rPr lang="en-US" sz="1089" kern="1200">
                <a:solidFill>
                  <a:srgbClr val="FFFFFF"/>
                </a:solidFill>
                <a:latin typeface="Open Sans" panose="020B0606030504020204" pitchFamily="34" charset="0"/>
                <a:ea typeface="Open Sans" panose="020B0606030504020204" pitchFamily="34" charset="0"/>
                <a:cs typeface="Open Sans" panose="020B0606030504020204" pitchFamily="34" charset="0"/>
              </a:rPr>
              <a:t>Enabling upgrades</a:t>
            </a:r>
            <a:endParaRPr kumimoji="0" lang="en-US" sz="11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157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0628-A474-D984-05E7-BE35E2FA907E}"/>
              </a:ext>
            </a:extLst>
          </p:cNvPr>
          <p:cNvSpPr>
            <a:spLocks noGrp="1"/>
          </p:cNvSpPr>
          <p:nvPr>
            <p:ph type="title"/>
          </p:nvPr>
        </p:nvSpPr>
        <p:spPr/>
        <p:txBody>
          <a:bodyPr/>
          <a:lstStyle/>
          <a:p>
            <a:r>
              <a:rPr lang="en-US" dirty="0"/>
              <a:t>Solar for All - Reading the tea leaves</a:t>
            </a:r>
          </a:p>
        </p:txBody>
      </p:sp>
      <p:graphicFrame>
        <p:nvGraphicFramePr>
          <p:cNvPr id="5" name="Diagram 4">
            <a:extLst>
              <a:ext uri="{FF2B5EF4-FFF2-40B4-BE49-F238E27FC236}">
                <a16:creationId xmlns:a16="http://schemas.microsoft.com/office/drawing/2014/main" id="{DA1A2455-F4EE-17AE-3CC3-6722B0B741DF}"/>
              </a:ext>
            </a:extLst>
          </p:cNvPr>
          <p:cNvGraphicFramePr/>
          <p:nvPr>
            <p:extLst>
              <p:ext uri="{D42A27DB-BD31-4B8C-83A1-F6EECF244321}">
                <p14:modId xmlns:p14="http://schemas.microsoft.com/office/powerpoint/2010/main" val="1197031043"/>
              </p:ext>
            </p:extLst>
          </p:nvPr>
        </p:nvGraphicFramePr>
        <p:xfrm>
          <a:off x="539606" y="2051690"/>
          <a:ext cx="11112788" cy="458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11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20BD-D081-4F34-E71E-3DEF819B5408}"/>
              </a:ext>
            </a:extLst>
          </p:cNvPr>
          <p:cNvSpPr>
            <a:spLocks noGrp="1"/>
          </p:cNvSpPr>
          <p:nvPr>
            <p:ph type="title"/>
          </p:nvPr>
        </p:nvSpPr>
        <p:spPr/>
        <p:txBody>
          <a:bodyPr/>
          <a:lstStyle/>
          <a:p>
            <a:r>
              <a:rPr lang="en-US" dirty="0">
                <a:latin typeface="Fraunces SemiBold" panose="020B0604020202020204" charset="0"/>
              </a:rPr>
              <a:t>“Qualified projects”</a:t>
            </a:r>
          </a:p>
        </p:txBody>
      </p:sp>
      <p:sp>
        <p:nvSpPr>
          <p:cNvPr id="4" name="Content Placeholder 3">
            <a:extLst>
              <a:ext uri="{FF2B5EF4-FFF2-40B4-BE49-F238E27FC236}">
                <a16:creationId xmlns:a16="http://schemas.microsoft.com/office/drawing/2014/main" id="{D2107EA8-5DD2-5A18-2EFF-B7F206ED5C20}"/>
              </a:ext>
            </a:extLst>
          </p:cNvPr>
          <p:cNvSpPr>
            <a:spLocks noGrp="1"/>
          </p:cNvSpPr>
          <p:nvPr>
            <p:ph type="body" idx="1"/>
          </p:nvPr>
        </p:nvSpPr>
        <p:spPr>
          <a:xfrm>
            <a:off x="838200" y="2054942"/>
            <a:ext cx="5045181" cy="4783393"/>
          </a:xfrm>
        </p:spPr>
        <p:txBody>
          <a:bodyPr vert="horz" lIns="0" tIns="0" rIns="0" bIns="0" rtlCol="0" anchor="t">
            <a:normAutofit fontScale="55000" lnSpcReduction="20000"/>
          </a:bodyPr>
          <a:lstStyle/>
          <a:p>
            <a:pPr marL="0" indent="0">
              <a:lnSpc>
                <a:spcPct val="120000"/>
              </a:lnSpc>
              <a:buNone/>
            </a:pPr>
            <a:r>
              <a:rPr lang="en-US" sz="4400" b="1" u="sng" dirty="0">
                <a:latin typeface="Open Sans" panose="020B0606030504020204" pitchFamily="34" charset="0"/>
                <a:ea typeface="Open Sans" panose="020B0606030504020204" pitchFamily="34" charset="0"/>
                <a:cs typeface="Open Sans" panose="020B0606030504020204" pitchFamily="34" charset="0"/>
              </a:rPr>
              <a:t>NCIF Qualified Project</a:t>
            </a:r>
          </a:p>
          <a:p>
            <a:pPr marL="0" indent="0">
              <a:lnSpc>
                <a:spcPct val="120000"/>
              </a:lnSpc>
              <a:buNone/>
            </a:pPr>
            <a:r>
              <a:rPr lang="en-US" sz="3600" dirty="0">
                <a:latin typeface="Open Sans" panose="020B0606030504020204" pitchFamily="34" charset="0"/>
                <a:ea typeface="Open Sans" panose="020B0606030504020204" pitchFamily="34" charset="0"/>
                <a:cs typeface="Open Sans" panose="020B0606030504020204" pitchFamily="34" charset="0"/>
              </a:rPr>
              <a:t>The six-part definition requires each project to </a:t>
            </a:r>
          </a:p>
          <a:p>
            <a:pPr>
              <a:lnSpc>
                <a:spcPct val="120000"/>
              </a:lnSpc>
            </a:pPr>
            <a:r>
              <a:rPr lang="en-US" sz="3600" dirty="0">
                <a:latin typeface="Open Sans" panose="020B0606030504020204" pitchFamily="34" charset="0"/>
                <a:ea typeface="Open Sans" panose="020B0606030504020204" pitchFamily="34" charset="0"/>
                <a:cs typeface="Open Sans" panose="020B0606030504020204" pitchFamily="34" charset="0"/>
              </a:rPr>
              <a:t>Reduce greenhouse gas emissions </a:t>
            </a:r>
          </a:p>
          <a:p>
            <a:pPr>
              <a:lnSpc>
                <a:spcPct val="120000"/>
              </a:lnSpc>
            </a:pPr>
            <a:r>
              <a:rPr lang="en-US" sz="3600" dirty="0">
                <a:latin typeface="Open Sans" panose="020B0606030504020204" pitchFamily="34" charset="0"/>
                <a:ea typeface="Open Sans" panose="020B0606030504020204" pitchFamily="34" charset="0"/>
                <a:cs typeface="Open Sans" panose="020B0606030504020204" pitchFamily="34" charset="0"/>
              </a:rPr>
              <a:t>Reduce other air pollutants</a:t>
            </a:r>
          </a:p>
          <a:p>
            <a:pPr>
              <a:lnSpc>
                <a:spcPct val="120000"/>
              </a:lnSpc>
            </a:pPr>
            <a:r>
              <a:rPr lang="en-US" sz="3600" dirty="0">
                <a:latin typeface="Open Sans" panose="020B0606030504020204" pitchFamily="34" charset="0"/>
                <a:ea typeface="Open Sans" panose="020B0606030504020204" pitchFamily="34" charset="0"/>
                <a:cs typeface="Open Sans" panose="020B0606030504020204" pitchFamily="34" charset="0"/>
              </a:rPr>
              <a:t>Deliver benefits to communities</a:t>
            </a:r>
          </a:p>
          <a:p>
            <a:pPr>
              <a:lnSpc>
                <a:spcPct val="120000"/>
              </a:lnSpc>
            </a:pPr>
            <a:r>
              <a:rPr lang="en-US" sz="3600" dirty="0">
                <a:latin typeface="Open Sans" panose="020B0606030504020204" pitchFamily="34" charset="0"/>
                <a:ea typeface="Open Sans" panose="020B0606030504020204" pitchFamily="34" charset="0"/>
                <a:cs typeface="Open Sans" panose="020B0606030504020204" pitchFamily="34" charset="0"/>
              </a:rPr>
              <a:t>Meet the requirement that it may not have otherwise been financed</a:t>
            </a:r>
          </a:p>
          <a:p>
            <a:pPr>
              <a:lnSpc>
                <a:spcPct val="120000"/>
              </a:lnSpc>
            </a:pPr>
            <a:r>
              <a:rPr lang="en-US" sz="3600" dirty="0">
                <a:latin typeface="Open Sans" panose="020B0606030504020204" pitchFamily="34" charset="0"/>
                <a:ea typeface="Open Sans" panose="020B0606030504020204" pitchFamily="34" charset="0"/>
                <a:cs typeface="Open Sans" panose="020B0606030504020204" pitchFamily="34" charset="0"/>
              </a:rPr>
              <a:t>Mobilize private capital </a:t>
            </a:r>
          </a:p>
          <a:p>
            <a:pPr>
              <a:lnSpc>
                <a:spcPct val="120000"/>
              </a:lnSpc>
            </a:pPr>
            <a:r>
              <a:rPr lang="en-US" sz="3600" dirty="0">
                <a:latin typeface="Open Sans" panose="020B0606030504020204" pitchFamily="34" charset="0"/>
                <a:ea typeface="Open Sans" panose="020B0606030504020204" pitchFamily="34" charset="0"/>
                <a:cs typeface="Open Sans" panose="020B0606030504020204" pitchFamily="34" charset="0"/>
              </a:rPr>
              <a:t>Support only commercial technologies</a:t>
            </a:r>
          </a:p>
        </p:txBody>
      </p:sp>
      <p:sp>
        <p:nvSpPr>
          <p:cNvPr id="6" name="Content Placeholder 3">
            <a:extLst>
              <a:ext uri="{FF2B5EF4-FFF2-40B4-BE49-F238E27FC236}">
                <a16:creationId xmlns:a16="http://schemas.microsoft.com/office/drawing/2014/main" id="{0F785304-5372-C65E-50E1-99ACEC616FFB}"/>
              </a:ext>
            </a:extLst>
          </p:cNvPr>
          <p:cNvSpPr txBox="1">
            <a:spLocks/>
          </p:cNvSpPr>
          <p:nvPr/>
        </p:nvSpPr>
        <p:spPr>
          <a:xfrm>
            <a:off x="6308620" y="2214563"/>
            <a:ext cx="5425236" cy="4049234"/>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u="sng" dirty="0">
                <a:latin typeface="Open Sans" panose="020B0606030504020204" pitchFamily="34" charset="0"/>
                <a:ea typeface="Open Sans" panose="020B0606030504020204" pitchFamily="34" charset="0"/>
                <a:cs typeface="Open Sans" panose="020B0606030504020204" pitchFamily="34" charset="0"/>
              </a:rPr>
              <a:t>CCIA Qualified Project</a:t>
            </a: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Meet the six-part definition of a “qualified project” </a:t>
            </a: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AND at least one of three “priority project categories:” </a:t>
            </a:r>
          </a:p>
          <a:p>
            <a:pPr marL="514350" indent="-514350">
              <a:lnSpc>
                <a:spcPct val="100000"/>
              </a:lnSpc>
              <a:buFont typeface="Arial" panose="020B0604020202020204" pitchFamily="34" charset="0"/>
              <a:buAutoNum type="romanLcParenBoth"/>
            </a:pPr>
            <a:r>
              <a:rPr lang="en-US" sz="2000" dirty="0">
                <a:latin typeface="Open Sans" panose="020B0606030504020204" pitchFamily="34" charset="0"/>
                <a:ea typeface="Open Sans" panose="020B0606030504020204" pitchFamily="34" charset="0"/>
                <a:cs typeface="Open Sans" panose="020B0606030504020204" pitchFamily="34" charset="0"/>
              </a:rPr>
              <a:t>Distributed energy generation and storage</a:t>
            </a:r>
          </a:p>
          <a:p>
            <a:pPr marL="514350" indent="-514350">
              <a:lnSpc>
                <a:spcPct val="100000"/>
              </a:lnSpc>
              <a:buFont typeface="Arial" panose="020B0604020202020204" pitchFamily="34" charset="0"/>
              <a:buAutoNum type="romanLcParenBoth"/>
            </a:pPr>
            <a:r>
              <a:rPr lang="en-US" sz="2000" dirty="0">
                <a:latin typeface="Open Sans" panose="020B0606030504020204" pitchFamily="34" charset="0"/>
                <a:ea typeface="Open Sans" panose="020B0606030504020204" pitchFamily="34" charset="0"/>
                <a:cs typeface="Open Sans" panose="020B0606030504020204" pitchFamily="34" charset="0"/>
              </a:rPr>
              <a:t>Net-zero emissions buildings </a:t>
            </a:r>
          </a:p>
          <a:p>
            <a:pPr marL="514350" indent="-514350">
              <a:lnSpc>
                <a:spcPct val="100000"/>
              </a:lnSpc>
              <a:buFont typeface="Arial" panose="020B0604020202020204" pitchFamily="34" charset="0"/>
              <a:buAutoNum type="romanLcParenBoth"/>
            </a:pPr>
            <a:r>
              <a:rPr lang="en-US" sz="2000" dirty="0">
                <a:latin typeface="Open Sans" panose="020B0606030504020204" pitchFamily="34" charset="0"/>
                <a:ea typeface="Open Sans" panose="020B0606030504020204" pitchFamily="34" charset="0"/>
                <a:cs typeface="Open Sans" panose="020B0606030504020204" pitchFamily="34" charset="0"/>
              </a:rPr>
              <a:t>Zero-emissions transportation</a:t>
            </a:r>
          </a:p>
        </p:txBody>
      </p:sp>
    </p:spTree>
    <p:extLst>
      <p:ext uri="{BB962C8B-B14F-4D97-AF65-F5344CB8AC3E}">
        <p14:creationId xmlns:p14="http://schemas.microsoft.com/office/powerpoint/2010/main" val="320569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1E35-BA4A-D2D5-9F9C-495C494C933B}"/>
              </a:ext>
            </a:extLst>
          </p:cNvPr>
          <p:cNvSpPr>
            <a:spLocks noGrp="1"/>
          </p:cNvSpPr>
          <p:nvPr>
            <p:ph type="title"/>
          </p:nvPr>
        </p:nvSpPr>
        <p:spPr/>
        <p:txBody>
          <a:bodyPr>
            <a:normAutofit/>
          </a:bodyPr>
          <a:lstStyle/>
          <a:p>
            <a:r>
              <a:rPr lang="en-US"/>
              <a:t>Leading with impact</a:t>
            </a:r>
          </a:p>
        </p:txBody>
      </p:sp>
      <p:sp>
        <p:nvSpPr>
          <p:cNvPr id="4" name="Content Placeholder 3">
            <a:extLst>
              <a:ext uri="{FF2B5EF4-FFF2-40B4-BE49-F238E27FC236}">
                <a16:creationId xmlns:a16="http://schemas.microsoft.com/office/drawing/2014/main" id="{C1BE3D1F-DD15-3441-BE3F-D2768BCB053E}"/>
              </a:ext>
            </a:extLst>
          </p:cNvPr>
          <p:cNvSpPr>
            <a:spLocks noGrp="1"/>
          </p:cNvSpPr>
          <p:nvPr>
            <p:ph type="body" idx="1"/>
          </p:nvPr>
        </p:nvSpPr>
        <p:spPr>
          <a:xfrm>
            <a:off x="838200" y="2214563"/>
            <a:ext cx="4313903" cy="3962400"/>
          </a:xfrm>
        </p:spPr>
        <p:txBody>
          <a:bodyPr vert="horz" lIns="91440" tIns="45720" rIns="91440" bIns="45720" rtlCol="0" anchor="t">
            <a:normAutofit/>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What is the EPA looking at?</a:t>
            </a:r>
          </a:p>
          <a:p>
            <a:r>
              <a:rPr lang="en-US" dirty="0">
                <a:latin typeface="Open Sans" panose="020B0606030504020204" pitchFamily="34" charset="0"/>
                <a:ea typeface="Open Sans" panose="020B0606030504020204" pitchFamily="34" charset="0"/>
                <a:cs typeface="Open Sans" panose="020B0606030504020204" pitchFamily="34" charset="0"/>
              </a:rPr>
              <a:t>Requirements flow down from Recipient to Sub-recipient to Vendor</a:t>
            </a:r>
          </a:p>
        </p:txBody>
      </p:sp>
      <p:graphicFrame>
        <p:nvGraphicFramePr>
          <p:cNvPr id="6" name="Diagram 5">
            <a:extLst>
              <a:ext uri="{FF2B5EF4-FFF2-40B4-BE49-F238E27FC236}">
                <a16:creationId xmlns:a16="http://schemas.microsoft.com/office/drawing/2014/main" id="{8FEB47C2-1989-783D-DB2B-3DE06AFECD59}"/>
              </a:ext>
            </a:extLst>
          </p:cNvPr>
          <p:cNvGraphicFramePr/>
          <p:nvPr>
            <p:extLst>
              <p:ext uri="{D42A27DB-BD31-4B8C-83A1-F6EECF244321}">
                <p14:modId xmlns:p14="http://schemas.microsoft.com/office/powerpoint/2010/main" val="2538727093"/>
              </p:ext>
            </p:extLst>
          </p:nvPr>
        </p:nvGraphicFramePr>
        <p:xfrm>
          <a:off x="5267632" y="1895818"/>
          <a:ext cx="6054213" cy="480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40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42E3-552F-0A2A-112D-8A66AEC6EBE6}"/>
              </a:ext>
            </a:extLst>
          </p:cNvPr>
          <p:cNvSpPr>
            <a:spLocks noGrp="1"/>
          </p:cNvSpPr>
          <p:nvPr>
            <p:ph type="title"/>
          </p:nvPr>
        </p:nvSpPr>
        <p:spPr/>
        <p:txBody>
          <a:bodyPr/>
          <a:lstStyle/>
          <a:p>
            <a:r>
              <a:rPr lang="en-US" sz="5400" dirty="0"/>
              <a:t>Solar for All</a:t>
            </a:r>
          </a:p>
        </p:txBody>
      </p:sp>
      <p:sp>
        <p:nvSpPr>
          <p:cNvPr id="4" name="Text Placeholder 3">
            <a:extLst>
              <a:ext uri="{FF2B5EF4-FFF2-40B4-BE49-F238E27FC236}">
                <a16:creationId xmlns:a16="http://schemas.microsoft.com/office/drawing/2014/main" id="{49F6B5FD-512B-312B-B24F-25419689EB77}"/>
              </a:ext>
            </a:extLst>
          </p:cNvPr>
          <p:cNvSpPr>
            <a:spLocks noGrp="1"/>
          </p:cNvSpPr>
          <p:nvPr>
            <p:ph type="body" idx="1"/>
          </p:nvPr>
        </p:nvSpPr>
        <p:spPr>
          <a:xfrm>
            <a:off x="548375" y="1936955"/>
            <a:ext cx="10515600" cy="519963"/>
          </a:xfrm>
        </p:spPr>
        <p:txBody>
          <a:bodyPr>
            <a:normAutofit/>
          </a:bodyPr>
          <a:lstStyle/>
          <a:p>
            <a:r>
              <a:rPr lang="en-US" sz="1600" b="1" dirty="0"/>
              <a:t>GREENHOUSE GAS REDUCTION FUND</a:t>
            </a:r>
          </a:p>
        </p:txBody>
      </p:sp>
    </p:spTree>
    <p:extLst>
      <p:ext uri="{BB962C8B-B14F-4D97-AF65-F5344CB8AC3E}">
        <p14:creationId xmlns:p14="http://schemas.microsoft.com/office/powerpoint/2010/main" val="143209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765031-4953-1806-7985-2DC5CE12ABA4}"/>
              </a:ext>
            </a:extLst>
          </p:cNvPr>
          <p:cNvSpPr/>
          <p:nvPr/>
        </p:nvSpPr>
        <p:spPr>
          <a:xfrm>
            <a:off x="1" y="1519050"/>
            <a:ext cx="12191999" cy="12736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 name="Title 1">
            <a:extLst>
              <a:ext uri="{FF2B5EF4-FFF2-40B4-BE49-F238E27FC236}">
                <a16:creationId xmlns:a16="http://schemas.microsoft.com/office/drawing/2014/main" id="{C094D87D-6B3D-4F50-2220-56022E6C2C0B}"/>
              </a:ext>
            </a:extLst>
          </p:cNvPr>
          <p:cNvSpPr>
            <a:spLocks noGrp="1"/>
          </p:cNvSpPr>
          <p:nvPr>
            <p:ph type="title"/>
          </p:nvPr>
        </p:nvSpPr>
        <p:spPr/>
        <p:txBody>
          <a:bodyPr/>
          <a:lstStyle/>
          <a:p>
            <a:r>
              <a:rPr lang="en-US" dirty="0"/>
              <a:t>Solar for All overview</a:t>
            </a:r>
          </a:p>
        </p:txBody>
      </p:sp>
      <p:sp>
        <p:nvSpPr>
          <p:cNvPr id="4" name="Content Placeholder 3">
            <a:extLst>
              <a:ext uri="{FF2B5EF4-FFF2-40B4-BE49-F238E27FC236}">
                <a16:creationId xmlns:a16="http://schemas.microsoft.com/office/drawing/2014/main" id="{62E08562-00A1-2B37-A8C2-EC1574718A89}"/>
              </a:ext>
            </a:extLst>
          </p:cNvPr>
          <p:cNvSpPr>
            <a:spLocks noGrp="1"/>
          </p:cNvSpPr>
          <p:nvPr>
            <p:ph sz="quarter" idx="4294967295"/>
          </p:nvPr>
        </p:nvSpPr>
        <p:spPr>
          <a:xfrm>
            <a:off x="457200" y="1656704"/>
            <a:ext cx="11277600" cy="4579937"/>
          </a:xfrm>
        </p:spPr>
        <p:txBody>
          <a:bodyPr vert="horz" lIns="0" tIns="45720" rIns="91440" bIns="45720" rtlCol="0" anchor="t">
            <a:noAutofit/>
          </a:bodyPr>
          <a:lstStyle/>
          <a:p>
            <a:pPr marL="0" indent="0">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Through financial assistance (i.e., grants, subsidies, rebates, loans or other incentives) and technical assistance, communities, developers and homeowners can transition residential properties to be powered by solar energy. Solar for All programs will be operating in all 50 states. </a:t>
            </a:r>
          </a:p>
          <a:p>
            <a:pPr marL="0" indent="0">
              <a:buNone/>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Investment amount</a:t>
            </a: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$7 billion</a:t>
            </a:r>
          </a:p>
          <a:p>
            <a:pPr marL="0" indent="0">
              <a:buNone/>
            </a:pP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Eligible entities: </a:t>
            </a:r>
            <a:r>
              <a:rPr lang="en-US" sz="2000" dirty="0">
                <a:latin typeface="Open Sans" panose="020B0606030504020204" pitchFamily="34" charset="0"/>
                <a:ea typeface="Open Sans" panose="020B0606030504020204" pitchFamily="34" charset="0"/>
                <a:cs typeface="Open Sans" panose="020B0606030504020204" pitchFamily="34" charset="0"/>
              </a:rPr>
              <a:t>60 state and not-for-profits including housing authorities, not-for-profits, developers, local governments and tribes</a:t>
            </a:r>
          </a:p>
          <a:p>
            <a:pPr marL="0" indent="0">
              <a:buNone/>
            </a:pP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Qualified projects</a:t>
            </a: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residential rooftop solar, residential-serving community solar, associated storage and enabling upgrades</a:t>
            </a:r>
            <a:endParaRPr lang="en-US" sz="2000" dirty="0">
              <a:solidFill>
                <a:srgbClr val="2B303A"/>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Eligible projects must meet the following criteria</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Must be a qualified project</a:t>
            </a:r>
          </a:p>
          <a:p>
            <a:r>
              <a:rPr lang="en-US" sz="2000" dirty="0">
                <a:latin typeface="Open Sans" panose="020B0606030504020204" pitchFamily="34" charset="0"/>
                <a:ea typeface="Open Sans" panose="020B0606030504020204" pitchFamily="34" charset="0"/>
                <a:cs typeface="Open Sans" panose="020B0606030504020204" pitchFamily="34" charset="0"/>
              </a:rPr>
              <a:t>Must be in a low-income and disadvantaged community. Use the Climate and Economic Justice Screening tool (CEJST) to identify eligible Justice40 communities.</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7682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D87D-6B3D-4F50-2220-56022E6C2C0B}"/>
              </a:ext>
            </a:extLst>
          </p:cNvPr>
          <p:cNvSpPr>
            <a:spLocks noGrp="1"/>
          </p:cNvSpPr>
          <p:nvPr>
            <p:ph type="title"/>
          </p:nvPr>
        </p:nvSpPr>
        <p:spPr/>
        <p:txBody>
          <a:bodyPr/>
          <a:lstStyle/>
          <a:p>
            <a:r>
              <a:rPr lang="en-US" dirty="0">
                <a:latin typeface="Fraunces SemiBold" panose="020B0604020202020204" charset="0"/>
              </a:rPr>
              <a:t>Tribal focused awardees</a:t>
            </a:r>
          </a:p>
        </p:txBody>
      </p:sp>
      <p:sp>
        <p:nvSpPr>
          <p:cNvPr id="3" name="Text Placeholder 2">
            <a:extLst>
              <a:ext uri="{FF2B5EF4-FFF2-40B4-BE49-F238E27FC236}">
                <a16:creationId xmlns:a16="http://schemas.microsoft.com/office/drawing/2014/main" id="{78660519-2405-936E-3327-38068295546E}"/>
              </a:ext>
            </a:extLst>
          </p:cNvPr>
          <p:cNvSpPr>
            <a:spLocks noGrp="1"/>
          </p:cNvSpPr>
          <p:nvPr>
            <p:ph type="body" idx="1"/>
          </p:nvPr>
        </p:nvSpPr>
        <p:spPr/>
        <p:txBody>
          <a:bodyPr/>
          <a:lstStyle/>
          <a:p>
            <a:r>
              <a:rPr lang="en-US"/>
              <a:t>Solar for all</a:t>
            </a:r>
          </a:p>
        </p:txBody>
      </p:sp>
      <p:graphicFrame>
        <p:nvGraphicFramePr>
          <p:cNvPr id="4" name="Table 3">
            <a:extLst>
              <a:ext uri="{FF2B5EF4-FFF2-40B4-BE49-F238E27FC236}">
                <a16:creationId xmlns:a16="http://schemas.microsoft.com/office/drawing/2014/main" id="{AAE71FB5-27BE-3936-641B-7FD92B4E58AB}"/>
              </a:ext>
            </a:extLst>
          </p:cNvPr>
          <p:cNvGraphicFramePr>
            <a:graphicFrameLocks noGrp="1"/>
          </p:cNvGraphicFramePr>
          <p:nvPr>
            <p:extLst>
              <p:ext uri="{D42A27DB-BD31-4B8C-83A1-F6EECF244321}">
                <p14:modId xmlns:p14="http://schemas.microsoft.com/office/powerpoint/2010/main" val="2905451626"/>
              </p:ext>
            </p:extLst>
          </p:nvPr>
        </p:nvGraphicFramePr>
        <p:xfrm>
          <a:off x="709960" y="2279048"/>
          <a:ext cx="10772080" cy="3897989"/>
        </p:xfrm>
        <a:graphic>
          <a:graphicData uri="http://schemas.openxmlformats.org/drawingml/2006/table">
            <a:tbl>
              <a:tblPr>
                <a:tableStyleId>{5C22544A-7EE6-4342-B048-85BDC9FD1C3A}</a:tableStyleId>
              </a:tblPr>
              <a:tblGrid>
                <a:gridCol w="6072627">
                  <a:extLst>
                    <a:ext uri="{9D8B030D-6E8A-4147-A177-3AD203B41FA5}">
                      <a16:colId xmlns:a16="http://schemas.microsoft.com/office/drawing/2014/main" val="3652795205"/>
                    </a:ext>
                  </a:extLst>
                </a:gridCol>
                <a:gridCol w="1632247">
                  <a:extLst>
                    <a:ext uri="{9D8B030D-6E8A-4147-A177-3AD203B41FA5}">
                      <a16:colId xmlns:a16="http://schemas.microsoft.com/office/drawing/2014/main" val="2698787717"/>
                    </a:ext>
                  </a:extLst>
                </a:gridCol>
                <a:gridCol w="3067206">
                  <a:extLst>
                    <a:ext uri="{9D8B030D-6E8A-4147-A177-3AD203B41FA5}">
                      <a16:colId xmlns:a16="http://schemas.microsoft.com/office/drawing/2014/main" val="1623214836"/>
                    </a:ext>
                  </a:extLst>
                </a:gridCol>
              </a:tblGrid>
              <a:tr h="460052">
                <a:tc>
                  <a:txBody>
                    <a:bodyPr/>
                    <a:lstStyle/>
                    <a:p>
                      <a:pPr algn="ctr" rtl="0" fontAlgn="ctr"/>
                      <a:r>
                        <a:rPr lang="en-US" sz="2200" b="1" i="0" u="none" strike="noStrike" dirty="0">
                          <a:solidFill>
                            <a:srgbClr val="3C4351"/>
                          </a:solidFill>
                          <a:effectLst/>
                          <a:latin typeface="+mj-lt"/>
                        </a:rPr>
                        <a:t>Awardee</a:t>
                      </a:r>
                    </a:p>
                  </a:txBody>
                  <a:tcPr marL="7065" marR="7065" marT="7065" marB="0" anchor="ctr">
                    <a:solidFill>
                      <a:schemeClr val="accent1">
                        <a:lumMod val="20000"/>
                        <a:lumOff val="80000"/>
                      </a:schemeClr>
                    </a:solidFill>
                  </a:tcPr>
                </a:tc>
                <a:tc>
                  <a:txBody>
                    <a:bodyPr/>
                    <a:lstStyle/>
                    <a:p>
                      <a:pPr algn="ctr" rtl="0" fontAlgn="ctr"/>
                      <a:r>
                        <a:rPr lang="en-US" sz="2200" b="1" i="0" u="none" strike="noStrike">
                          <a:solidFill>
                            <a:srgbClr val="3C4351"/>
                          </a:solidFill>
                          <a:effectLst/>
                          <a:latin typeface="+mj-lt"/>
                        </a:rPr>
                        <a:t>Award</a:t>
                      </a:r>
                    </a:p>
                  </a:txBody>
                  <a:tcPr marL="7065" marR="7065" marT="7065" marB="0" anchor="ctr">
                    <a:solidFill>
                      <a:schemeClr val="accent1">
                        <a:lumMod val="20000"/>
                        <a:lumOff val="80000"/>
                      </a:schemeClr>
                    </a:solidFill>
                  </a:tcPr>
                </a:tc>
                <a:tc>
                  <a:txBody>
                    <a:bodyPr/>
                    <a:lstStyle/>
                    <a:p>
                      <a:pPr algn="ctr" rtl="0" fontAlgn="ctr"/>
                      <a:r>
                        <a:rPr lang="en-US" sz="2200" b="1" i="0" u="none" strike="noStrike">
                          <a:solidFill>
                            <a:srgbClr val="3C4351"/>
                          </a:solidFill>
                          <a:effectLst/>
                          <a:latin typeface="+mj-lt"/>
                        </a:rPr>
                        <a:t>Service Area</a:t>
                      </a:r>
                    </a:p>
                  </a:txBody>
                  <a:tcPr marL="7065" marR="7065" marT="7065" marB="0" anchor="ctr">
                    <a:solidFill>
                      <a:schemeClr val="accent1">
                        <a:lumMod val="20000"/>
                        <a:lumOff val="80000"/>
                      </a:schemeClr>
                    </a:solidFill>
                  </a:tcPr>
                </a:tc>
                <a:extLst>
                  <a:ext uri="{0D108BD9-81ED-4DB2-BD59-A6C34878D82A}">
                    <a16:rowId xmlns:a16="http://schemas.microsoft.com/office/drawing/2014/main" val="2617496635"/>
                  </a:ext>
                </a:extLst>
              </a:tr>
              <a:tr h="460052">
                <a:tc>
                  <a:txBody>
                    <a:bodyPr/>
                    <a:lstStyle/>
                    <a:p>
                      <a:pPr algn="l" rtl="0" fontAlgn="ctr"/>
                      <a:r>
                        <a:rPr lang="en-US" sz="2200" u="none" strike="noStrike" dirty="0">
                          <a:effectLst/>
                          <a:latin typeface="+mj-lt"/>
                        </a:rPr>
                        <a:t>Tanana Chiefs Conference</a:t>
                      </a:r>
                      <a:endParaRPr lang="en-US" sz="2200" b="0" i="0" u="none" strike="noStrike" dirty="0">
                        <a:solidFill>
                          <a:srgbClr val="3C4351"/>
                        </a:solidFill>
                        <a:effectLst/>
                        <a:latin typeface="+mj-lt"/>
                      </a:endParaRPr>
                    </a:p>
                  </a:txBody>
                  <a:tcPr marL="182880" marR="7065" marT="7065" marB="0" anchor="ctr">
                    <a:solidFill>
                      <a:schemeClr val="accent1">
                        <a:lumMod val="20000"/>
                        <a:lumOff val="80000"/>
                      </a:schemeClr>
                    </a:solidFill>
                  </a:tcPr>
                </a:tc>
                <a:tc>
                  <a:txBody>
                    <a:bodyPr/>
                    <a:lstStyle/>
                    <a:p>
                      <a:pPr algn="ctr" rtl="0" fontAlgn="ctr"/>
                      <a:r>
                        <a:rPr lang="en-US" sz="2200" u="none" strike="noStrike">
                          <a:effectLst/>
                          <a:latin typeface="+mj-lt"/>
                        </a:rPr>
                        <a:t>$62.5 MM</a:t>
                      </a:r>
                      <a:endParaRPr lang="en-US" sz="2200" b="0" i="0" u="none" strike="noStrike">
                        <a:solidFill>
                          <a:srgbClr val="3C4351"/>
                        </a:solidFill>
                        <a:effectLst/>
                        <a:latin typeface="+mj-lt"/>
                      </a:endParaRPr>
                    </a:p>
                  </a:txBody>
                  <a:tcPr marL="7065" marR="7065" marT="7065" marB="0" anchor="ctr">
                    <a:solidFill>
                      <a:schemeClr val="accent1">
                        <a:lumMod val="20000"/>
                        <a:lumOff val="80000"/>
                      </a:schemeClr>
                    </a:solidFill>
                  </a:tcPr>
                </a:tc>
                <a:tc>
                  <a:txBody>
                    <a:bodyPr/>
                    <a:lstStyle/>
                    <a:p>
                      <a:pPr algn="ctr" rtl="0" fontAlgn="ctr"/>
                      <a:r>
                        <a:rPr lang="en-US" sz="2200" u="none" strike="noStrike">
                          <a:effectLst/>
                          <a:latin typeface="+mj-lt"/>
                        </a:rPr>
                        <a:t>AK</a:t>
                      </a:r>
                      <a:endParaRPr lang="en-US" sz="2200" b="0" i="0" u="none" strike="noStrike">
                        <a:solidFill>
                          <a:srgbClr val="3C4351"/>
                        </a:solidFill>
                        <a:effectLst/>
                        <a:latin typeface="+mj-lt"/>
                      </a:endParaRPr>
                    </a:p>
                  </a:txBody>
                  <a:tcPr marL="7065" marR="7065" marT="7065" marB="0" anchor="ctr">
                    <a:solidFill>
                      <a:schemeClr val="accent1">
                        <a:lumMod val="20000"/>
                        <a:lumOff val="80000"/>
                      </a:schemeClr>
                    </a:solidFill>
                  </a:tcPr>
                </a:tc>
                <a:extLst>
                  <a:ext uri="{0D108BD9-81ED-4DB2-BD59-A6C34878D82A}">
                    <a16:rowId xmlns:a16="http://schemas.microsoft.com/office/drawing/2014/main" val="601639362"/>
                  </a:ext>
                </a:extLst>
              </a:tr>
              <a:tr h="460052">
                <a:tc>
                  <a:txBody>
                    <a:bodyPr/>
                    <a:lstStyle/>
                    <a:p>
                      <a:pPr algn="l" rtl="0" fontAlgn="ctr"/>
                      <a:r>
                        <a:rPr lang="en-US" sz="2200" u="none" strike="noStrike">
                          <a:effectLst/>
                          <a:latin typeface="+mj-lt"/>
                        </a:rPr>
                        <a:t>Midwest Tribal Energy Resources Assn.</a:t>
                      </a:r>
                      <a:endParaRPr lang="en-US" sz="2200" b="0" i="0" u="none" strike="noStrike">
                        <a:solidFill>
                          <a:srgbClr val="3C4351"/>
                        </a:solidFill>
                        <a:effectLst/>
                        <a:latin typeface="+mj-lt"/>
                      </a:endParaRPr>
                    </a:p>
                  </a:txBody>
                  <a:tcPr marL="182880" marR="7065" marT="7065" marB="0" anchor="ctr">
                    <a:solidFill>
                      <a:schemeClr val="accent1">
                        <a:lumMod val="20000"/>
                        <a:lumOff val="80000"/>
                      </a:schemeClr>
                    </a:solidFill>
                  </a:tcPr>
                </a:tc>
                <a:tc>
                  <a:txBody>
                    <a:bodyPr/>
                    <a:lstStyle/>
                    <a:p>
                      <a:pPr algn="ctr" rtl="0" fontAlgn="ctr"/>
                      <a:r>
                        <a:rPr lang="en-US" sz="2200" u="none" strike="noStrike">
                          <a:effectLst/>
                          <a:latin typeface="+mj-lt"/>
                        </a:rPr>
                        <a:t>$62.3 MM</a:t>
                      </a:r>
                      <a:endParaRPr lang="en-US" sz="2200" b="0" i="0" u="none" strike="noStrike">
                        <a:solidFill>
                          <a:srgbClr val="3C4351"/>
                        </a:solidFill>
                        <a:effectLst/>
                        <a:latin typeface="+mj-lt"/>
                      </a:endParaRPr>
                    </a:p>
                  </a:txBody>
                  <a:tcPr marL="7065" marR="7065" marT="7065" marB="0" anchor="ctr">
                    <a:solidFill>
                      <a:schemeClr val="accent1">
                        <a:lumMod val="20000"/>
                        <a:lumOff val="80000"/>
                      </a:schemeClr>
                    </a:solidFill>
                  </a:tcPr>
                </a:tc>
                <a:tc>
                  <a:txBody>
                    <a:bodyPr/>
                    <a:lstStyle/>
                    <a:p>
                      <a:pPr algn="ctr" rtl="0" fontAlgn="ctr"/>
                      <a:r>
                        <a:rPr lang="en-US" sz="2200" u="none" strike="noStrike" dirty="0">
                          <a:effectLst/>
                          <a:latin typeface="+mj-lt"/>
                        </a:rPr>
                        <a:t>MI, MN, WI</a:t>
                      </a:r>
                      <a:endParaRPr lang="en-US" sz="2200" b="0" i="0" u="none" strike="noStrike" dirty="0">
                        <a:solidFill>
                          <a:srgbClr val="3C4351"/>
                        </a:solidFill>
                        <a:effectLst/>
                        <a:latin typeface="+mj-lt"/>
                      </a:endParaRPr>
                    </a:p>
                  </a:txBody>
                  <a:tcPr marL="7065" marR="7065" marT="7065" marB="0" anchor="ctr">
                    <a:solidFill>
                      <a:schemeClr val="accent1">
                        <a:lumMod val="20000"/>
                        <a:lumOff val="80000"/>
                      </a:schemeClr>
                    </a:solidFill>
                  </a:tcPr>
                </a:tc>
                <a:extLst>
                  <a:ext uri="{0D108BD9-81ED-4DB2-BD59-A6C34878D82A}">
                    <a16:rowId xmlns:a16="http://schemas.microsoft.com/office/drawing/2014/main" val="2940862193"/>
                  </a:ext>
                </a:extLst>
              </a:tr>
              <a:tr h="460052">
                <a:tc>
                  <a:txBody>
                    <a:bodyPr/>
                    <a:lstStyle/>
                    <a:p>
                      <a:pPr algn="l" rtl="0" fontAlgn="ctr"/>
                      <a:r>
                        <a:rPr lang="en-US" sz="2200" u="none" strike="noStrike">
                          <a:effectLst/>
                          <a:latin typeface="+mj-lt"/>
                        </a:rPr>
                        <a:t>GRID Alternatives – Western Indigenous Network</a:t>
                      </a:r>
                      <a:endParaRPr lang="en-US" sz="2200" b="0" i="0" u="none" strike="noStrike">
                        <a:solidFill>
                          <a:srgbClr val="3C4351"/>
                        </a:solidFill>
                        <a:effectLst/>
                        <a:latin typeface="+mj-lt"/>
                      </a:endParaRPr>
                    </a:p>
                  </a:txBody>
                  <a:tcPr marL="182880" marR="7065" marT="7065" marB="0" anchor="ctr">
                    <a:solidFill>
                      <a:schemeClr val="accent1">
                        <a:lumMod val="20000"/>
                        <a:lumOff val="80000"/>
                      </a:schemeClr>
                    </a:solidFill>
                  </a:tcPr>
                </a:tc>
                <a:tc>
                  <a:txBody>
                    <a:bodyPr/>
                    <a:lstStyle/>
                    <a:p>
                      <a:pPr algn="ctr" rtl="0" fontAlgn="ctr"/>
                      <a:r>
                        <a:rPr lang="en-US" sz="2200" u="none" strike="noStrike">
                          <a:effectLst/>
                          <a:latin typeface="+mj-lt"/>
                        </a:rPr>
                        <a:t>$62.5 MM</a:t>
                      </a:r>
                      <a:endParaRPr lang="en-US" sz="2200" b="0" i="0" u="none" strike="noStrike">
                        <a:solidFill>
                          <a:srgbClr val="3C4351"/>
                        </a:solidFill>
                        <a:effectLst/>
                        <a:latin typeface="+mj-lt"/>
                      </a:endParaRPr>
                    </a:p>
                  </a:txBody>
                  <a:tcPr marL="7065" marR="7065" marT="7065" marB="0" anchor="ctr">
                    <a:solidFill>
                      <a:schemeClr val="accent1">
                        <a:lumMod val="20000"/>
                        <a:lumOff val="80000"/>
                      </a:schemeClr>
                    </a:solidFill>
                  </a:tcPr>
                </a:tc>
                <a:tc>
                  <a:txBody>
                    <a:bodyPr/>
                    <a:lstStyle/>
                    <a:p>
                      <a:pPr algn="ctr" rtl="0" fontAlgn="ctr"/>
                      <a:r>
                        <a:rPr lang="pl-PL" sz="2200" u="none" strike="noStrike">
                          <a:effectLst/>
                          <a:latin typeface="+mj-lt"/>
                        </a:rPr>
                        <a:t>AZ, CO, NV, NM, UT</a:t>
                      </a:r>
                      <a:endParaRPr lang="pl-PL" sz="2200" b="0" i="0" u="none" strike="noStrike">
                        <a:solidFill>
                          <a:srgbClr val="3C4351"/>
                        </a:solidFill>
                        <a:effectLst/>
                        <a:latin typeface="+mj-lt"/>
                      </a:endParaRPr>
                    </a:p>
                  </a:txBody>
                  <a:tcPr marL="7065" marR="7065" marT="7065" marB="0" anchor="ctr">
                    <a:solidFill>
                      <a:schemeClr val="accent1">
                        <a:lumMod val="20000"/>
                        <a:lumOff val="80000"/>
                      </a:schemeClr>
                    </a:solidFill>
                  </a:tcPr>
                </a:tc>
                <a:extLst>
                  <a:ext uri="{0D108BD9-81ED-4DB2-BD59-A6C34878D82A}">
                    <a16:rowId xmlns:a16="http://schemas.microsoft.com/office/drawing/2014/main" val="3629407102"/>
                  </a:ext>
                </a:extLst>
              </a:tr>
              <a:tr h="460052">
                <a:tc>
                  <a:txBody>
                    <a:bodyPr/>
                    <a:lstStyle/>
                    <a:p>
                      <a:pPr algn="l" rtl="0" fontAlgn="ctr"/>
                      <a:r>
                        <a:rPr lang="en-US" sz="2200" u="none" strike="noStrike">
                          <a:effectLst/>
                          <a:latin typeface="+mj-lt"/>
                        </a:rPr>
                        <a:t>Oweesta Corporation</a:t>
                      </a:r>
                      <a:endParaRPr lang="en-US" sz="2200" b="0" i="0" u="none" strike="noStrike">
                        <a:solidFill>
                          <a:srgbClr val="3C4351"/>
                        </a:solidFill>
                        <a:effectLst/>
                        <a:latin typeface="+mj-lt"/>
                      </a:endParaRPr>
                    </a:p>
                  </a:txBody>
                  <a:tcPr marL="182880" marR="7065" marT="7065" marB="0" anchor="ctr">
                    <a:solidFill>
                      <a:schemeClr val="accent1">
                        <a:lumMod val="20000"/>
                        <a:lumOff val="80000"/>
                      </a:schemeClr>
                    </a:solidFill>
                  </a:tcPr>
                </a:tc>
                <a:tc>
                  <a:txBody>
                    <a:bodyPr/>
                    <a:lstStyle/>
                    <a:p>
                      <a:pPr algn="ctr" rtl="0" fontAlgn="ctr"/>
                      <a:r>
                        <a:rPr lang="en-US" sz="2200" u="none" strike="noStrike">
                          <a:effectLst/>
                          <a:latin typeface="+mj-lt"/>
                        </a:rPr>
                        <a:t>$156 MM</a:t>
                      </a:r>
                      <a:endParaRPr lang="en-US" sz="2200" b="0" i="0" u="none" strike="noStrike">
                        <a:solidFill>
                          <a:srgbClr val="3C4351"/>
                        </a:solidFill>
                        <a:effectLst/>
                        <a:latin typeface="+mj-lt"/>
                      </a:endParaRPr>
                    </a:p>
                  </a:txBody>
                  <a:tcPr marL="7065" marR="7065" marT="7065" marB="0" anchor="ctr">
                    <a:solidFill>
                      <a:schemeClr val="accent1">
                        <a:lumMod val="20000"/>
                        <a:lumOff val="80000"/>
                      </a:schemeClr>
                    </a:solidFill>
                  </a:tcPr>
                </a:tc>
                <a:tc>
                  <a:txBody>
                    <a:bodyPr/>
                    <a:lstStyle/>
                    <a:p>
                      <a:pPr algn="ctr" rtl="0" fontAlgn="ctr"/>
                      <a:r>
                        <a:rPr lang="en-US" sz="2200" u="none" strike="noStrike" dirty="0">
                          <a:effectLst/>
                          <a:latin typeface="+mj-lt"/>
                        </a:rPr>
                        <a:t>National</a:t>
                      </a:r>
                      <a:endParaRPr lang="en-US" sz="2200" b="0" i="0" u="none" strike="noStrike" dirty="0">
                        <a:solidFill>
                          <a:srgbClr val="3C4351"/>
                        </a:solidFill>
                        <a:effectLst/>
                        <a:latin typeface="+mj-lt"/>
                      </a:endParaRPr>
                    </a:p>
                  </a:txBody>
                  <a:tcPr marL="7065" marR="7065" marT="7065" marB="0" anchor="ctr">
                    <a:solidFill>
                      <a:schemeClr val="accent1">
                        <a:lumMod val="20000"/>
                        <a:lumOff val="80000"/>
                      </a:schemeClr>
                    </a:solidFill>
                  </a:tcPr>
                </a:tc>
                <a:extLst>
                  <a:ext uri="{0D108BD9-81ED-4DB2-BD59-A6C34878D82A}">
                    <a16:rowId xmlns:a16="http://schemas.microsoft.com/office/drawing/2014/main" val="539443434"/>
                  </a:ext>
                </a:extLst>
              </a:tr>
              <a:tr h="460052">
                <a:tc>
                  <a:txBody>
                    <a:bodyPr/>
                    <a:lstStyle/>
                    <a:p>
                      <a:pPr algn="l" rtl="0" fontAlgn="ctr"/>
                      <a:r>
                        <a:rPr lang="en-US" sz="2200" u="none" strike="noStrike">
                          <a:effectLst/>
                          <a:latin typeface="+mj-lt"/>
                        </a:rPr>
                        <a:t>Hopi Utilities Corporation</a:t>
                      </a:r>
                      <a:endParaRPr lang="en-US" sz="2200" b="0" i="0" u="none" strike="noStrike">
                        <a:solidFill>
                          <a:srgbClr val="3C4351"/>
                        </a:solidFill>
                        <a:effectLst/>
                        <a:latin typeface="+mj-lt"/>
                      </a:endParaRPr>
                    </a:p>
                  </a:txBody>
                  <a:tcPr marL="182880" marR="7065" marT="7065" marB="0" anchor="ctr">
                    <a:solidFill>
                      <a:schemeClr val="accent1">
                        <a:lumMod val="20000"/>
                        <a:lumOff val="80000"/>
                      </a:schemeClr>
                    </a:solidFill>
                  </a:tcPr>
                </a:tc>
                <a:tc>
                  <a:txBody>
                    <a:bodyPr/>
                    <a:lstStyle/>
                    <a:p>
                      <a:pPr algn="ctr" rtl="0" fontAlgn="ctr"/>
                      <a:r>
                        <a:rPr lang="en-US" sz="2200" u="none" strike="noStrike">
                          <a:effectLst/>
                          <a:latin typeface="+mj-lt"/>
                        </a:rPr>
                        <a:t>$25.1 MM</a:t>
                      </a:r>
                      <a:endParaRPr lang="en-US" sz="2200" b="0" i="0" u="none" strike="noStrike">
                        <a:solidFill>
                          <a:srgbClr val="3C4351"/>
                        </a:solidFill>
                        <a:effectLst/>
                        <a:latin typeface="+mj-lt"/>
                      </a:endParaRPr>
                    </a:p>
                  </a:txBody>
                  <a:tcPr marL="7065" marR="7065" marT="7065" marB="0" anchor="ctr">
                    <a:solidFill>
                      <a:schemeClr val="accent1">
                        <a:lumMod val="20000"/>
                        <a:lumOff val="80000"/>
                      </a:schemeClr>
                    </a:solidFill>
                  </a:tcPr>
                </a:tc>
                <a:tc>
                  <a:txBody>
                    <a:bodyPr/>
                    <a:lstStyle/>
                    <a:p>
                      <a:pPr algn="ctr" rtl="0" fontAlgn="ctr"/>
                      <a:r>
                        <a:rPr lang="en-US" sz="2200" u="none" strike="noStrike" dirty="0">
                          <a:effectLst/>
                          <a:latin typeface="+mj-lt"/>
                        </a:rPr>
                        <a:t>Hopi Tribe</a:t>
                      </a:r>
                      <a:endParaRPr lang="en-US" sz="2200" b="0" i="0" u="none" strike="noStrike" dirty="0">
                        <a:solidFill>
                          <a:srgbClr val="3C4351"/>
                        </a:solidFill>
                        <a:effectLst/>
                        <a:latin typeface="+mj-lt"/>
                      </a:endParaRPr>
                    </a:p>
                  </a:txBody>
                  <a:tcPr marL="7065" marR="7065" marT="7065" marB="0" anchor="ctr">
                    <a:solidFill>
                      <a:schemeClr val="accent1">
                        <a:lumMod val="20000"/>
                        <a:lumOff val="80000"/>
                      </a:schemeClr>
                    </a:solidFill>
                  </a:tcPr>
                </a:tc>
                <a:extLst>
                  <a:ext uri="{0D108BD9-81ED-4DB2-BD59-A6C34878D82A}">
                    <a16:rowId xmlns:a16="http://schemas.microsoft.com/office/drawing/2014/main" val="1049524206"/>
                  </a:ext>
                </a:extLst>
              </a:tr>
              <a:tr h="460052">
                <a:tc>
                  <a:txBody>
                    <a:bodyPr/>
                    <a:lstStyle/>
                    <a:p>
                      <a:pPr algn="l" rtl="0" fontAlgn="ctr"/>
                      <a:r>
                        <a:rPr lang="en-US" sz="2200" u="none" strike="noStrike">
                          <a:effectLst/>
                          <a:latin typeface="+mj-lt"/>
                        </a:rPr>
                        <a:t>Northern Plains Tribal SFA</a:t>
                      </a:r>
                      <a:endParaRPr lang="en-US" sz="2200" b="0" i="0" u="none" strike="noStrike">
                        <a:solidFill>
                          <a:srgbClr val="3C4351"/>
                        </a:solidFill>
                        <a:effectLst/>
                        <a:latin typeface="+mj-lt"/>
                      </a:endParaRPr>
                    </a:p>
                  </a:txBody>
                  <a:tcPr marL="182880" marR="7065" marT="7065" marB="0" anchor="ctr">
                    <a:solidFill>
                      <a:schemeClr val="accent1">
                        <a:lumMod val="20000"/>
                        <a:lumOff val="80000"/>
                      </a:schemeClr>
                    </a:solidFill>
                  </a:tcPr>
                </a:tc>
                <a:tc>
                  <a:txBody>
                    <a:bodyPr/>
                    <a:lstStyle/>
                    <a:p>
                      <a:pPr algn="ctr" rtl="0" fontAlgn="ctr"/>
                      <a:r>
                        <a:rPr lang="en-US" sz="2200" u="none" strike="noStrike">
                          <a:effectLst/>
                          <a:latin typeface="+mj-lt"/>
                        </a:rPr>
                        <a:t>$136 MM</a:t>
                      </a:r>
                      <a:endParaRPr lang="en-US" sz="2200" b="0" i="0" u="none" strike="noStrike">
                        <a:solidFill>
                          <a:srgbClr val="3C4351"/>
                        </a:solidFill>
                        <a:effectLst/>
                        <a:latin typeface="+mj-lt"/>
                      </a:endParaRPr>
                    </a:p>
                  </a:txBody>
                  <a:tcPr marL="7065" marR="7065" marT="7065" marB="0" anchor="ctr">
                    <a:solidFill>
                      <a:schemeClr val="accent1">
                        <a:lumMod val="20000"/>
                        <a:lumOff val="80000"/>
                      </a:schemeClr>
                    </a:solidFill>
                  </a:tcPr>
                </a:tc>
                <a:tc>
                  <a:txBody>
                    <a:bodyPr/>
                    <a:lstStyle/>
                    <a:p>
                      <a:pPr algn="ctr" rtl="0" fontAlgn="ctr"/>
                      <a:r>
                        <a:rPr lang="pl-PL" sz="2200" u="none" strike="noStrike" dirty="0">
                          <a:effectLst/>
                          <a:latin typeface="+mj-lt"/>
                        </a:rPr>
                        <a:t>ND, SD, MT, WY, WI</a:t>
                      </a:r>
                      <a:endParaRPr lang="pl-PL" sz="2200" b="0" i="0" u="none" strike="noStrike" dirty="0">
                        <a:solidFill>
                          <a:srgbClr val="3C4351"/>
                        </a:solidFill>
                        <a:effectLst/>
                        <a:latin typeface="+mj-lt"/>
                      </a:endParaRPr>
                    </a:p>
                  </a:txBody>
                  <a:tcPr marL="7065" marR="7065" marT="7065" marB="0" anchor="ctr">
                    <a:solidFill>
                      <a:schemeClr val="accent1">
                        <a:lumMod val="20000"/>
                        <a:lumOff val="80000"/>
                      </a:schemeClr>
                    </a:solidFill>
                  </a:tcPr>
                </a:tc>
                <a:extLst>
                  <a:ext uri="{0D108BD9-81ED-4DB2-BD59-A6C34878D82A}">
                    <a16:rowId xmlns:a16="http://schemas.microsoft.com/office/drawing/2014/main" val="3602296795"/>
                  </a:ext>
                </a:extLst>
              </a:tr>
              <a:tr h="460052">
                <a:tc>
                  <a:txBody>
                    <a:bodyPr/>
                    <a:lstStyle/>
                    <a:p>
                      <a:pPr algn="l" rtl="0" fontAlgn="ctr"/>
                      <a:r>
                        <a:rPr lang="en-US" sz="2200" b="1" u="none" strike="noStrike" dirty="0">
                          <a:effectLst/>
                          <a:latin typeface="+mj-lt"/>
                        </a:rPr>
                        <a:t>Total</a:t>
                      </a:r>
                      <a:endParaRPr lang="en-US" sz="2200" b="1" i="0" u="none" strike="noStrike" dirty="0">
                        <a:solidFill>
                          <a:srgbClr val="3C4351"/>
                        </a:solidFill>
                        <a:effectLst/>
                        <a:latin typeface="+mj-lt"/>
                      </a:endParaRPr>
                    </a:p>
                  </a:txBody>
                  <a:tcPr marL="182880" marR="7065" marT="7065" marB="0" anchor="ctr">
                    <a:solidFill>
                      <a:schemeClr val="accent1">
                        <a:lumMod val="60000"/>
                        <a:lumOff val="40000"/>
                      </a:schemeClr>
                    </a:solidFill>
                  </a:tcPr>
                </a:tc>
                <a:tc>
                  <a:txBody>
                    <a:bodyPr/>
                    <a:lstStyle/>
                    <a:p>
                      <a:pPr algn="ctr" rtl="0" fontAlgn="ctr"/>
                      <a:r>
                        <a:rPr lang="en-US" sz="2200" b="1" u="none" strike="noStrike" dirty="0">
                          <a:effectLst/>
                          <a:latin typeface="+mj-lt"/>
                        </a:rPr>
                        <a:t>$442 MM</a:t>
                      </a:r>
                      <a:endParaRPr lang="en-US" sz="2200" b="1" i="0" u="none" strike="noStrike" dirty="0">
                        <a:solidFill>
                          <a:srgbClr val="3C4351"/>
                        </a:solidFill>
                        <a:effectLst/>
                        <a:latin typeface="+mj-lt"/>
                      </a:endParaRPr>
                    </a:p>
                  </a:txBody>
                  <a:tcPr marL="7065" marR="7065" marT="7065" marB="0" anchor="ctr">
                    <a:solidFill>
                      <a:schemeClr val="accent1">
                        <a:lumMod val="60000"/>
                        <a:lumOff val="40000"/>
                      </a:schemeClr>
                    </a:solidFill>
                  </a:tcPr>
                </a:tc>
                <a:tc>
                  <a:txBody>
                    <a:bodyPr/>
                    <a:lstStyle/>
                    <a:p>
                      <a:pPr algn="ctr" rtl="0" fontAlgn="ctr"/>
                      <a:endParaRPr lang="en-US" sz="2200" b="1" i="0" u="none" strike="noStrike" dirty="0">
                        <a:solidFill>
                          <a:srgbClr val="3C4351"/>
                        </a:solidFill>
                        <a:effectLst/>
                        <a:latin typeface="+mj-lt"/>
                      </a:endParaRPr>
                    </a:p>
                  </a:txBody>
                  <a:tcPr marL="7065" marR="7065" marT="7065" marB="0" anchor="ctr">
                    <a:solidFill>
                      <a:schemeClr val="accent1">
                        <a:lumMod val="60000"/>
                        <a:lumOff val="40000"/>
                      </a:schemeClr>
                    </a:solidFill>
                  </a:tcPr>
                </a:tc>
                <a:extLst>
                  <a:ext uri="{0D108BD9-81ED-4DB2-BD59-A6C34878D82A}">
                    <a16:rowId xmlns:a16="http://schemas.microsoft.com/office/drawing/2014/main" val="3764284478"/>
                  </a:ext>
                </a:extLst>
              </a:tr>
            </a:tbl>
          </a:graphicData>
        </a:graphic>
      </p:graphicFrame>
    </p:spTree>
    <p:extLst>
      <p:ext uri="{BB962C8B-B14F-4D97-AF65-F5344CB8AC3E}">
        <p14:creationId xmlns:p14="http://schemas.microsoft.com/office/powerpoint/2010/main" val="407631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D87D-6B3D-4F50-2220-56022E6C2C0B}"/>
              </a:ext>
            </a:extLst>
          </p:cNvPr>
          <p:cNvSpPr>
            <a:spLocks noGrp="1"/>
          </p:cNvSpPr>
          <p:nvPr>
            <p:ph type="title"/>
          </p:nvPr>
        </p:nvSpPr>
        <p:spPr/>
        <p:txBody>
          <a:bodyPr>
            <a:normAutofit/>
          </a:bodyPr>
          <a:lstStyle/>
          <a:p>
            <a:r>
              <a:rPr lang="en-US" dirty="0">
                <a:latin typeface="Fraunces SemiBold" panose="020B0604020202020204" charset="0"/>
              </a:rPr>
              <a:t>State awardees – known Tribal specific goals</a:t>
            </a:r>
          </a:p>
        </p:txBody>
      </p:sp>
      <p:graphicFrame>
        <p:nvGraphicFramePr>
          <p:cNvPr id="4" name="Table 3">
            <a:extLst>
              <a:ext uri="{FF2B5EF4-FFF2-40B4-BE49-F238E27FC236}">
                <a16:creationId xmlns:a16="http://schemas.microsoft.com/office/drawing/2014/main" id="{5393727D-1171-7777-F45B-6FAD75CD10C7}"/>
              </a:ext>
            </a:extLst>
          </p:cNvPr>
          <p:cNvGraphicFramePr>
            <a:graphicFrameLocks noGrp="1"/>
          </p:cNvGraphicFramePr>
          <p:nvPr>
            <p:extLst>
              <p:ext uri="{D42A27DB-BD31-4B8C-83A1-F6EECF244321}">
                <p14:modId xmlns:p14="http://schemas.microsoft.com/office/powerpoint/2010/main" val="2042537625"/>
              </p:ext>
            </p:extLst>
          </p:nvPr>
        </p:nvGraphicFramePr>
        <p:xfrm>
          <a:off x="3556399" y="2013402"/>
          <a:ext cx="5079202" cy="4497930"/>
        </p:xfrm>
        <a:graphic>
          <a:graphicData uri="http://schemas.openxmlformats.org/drawingml/2006/table">
            <a:tbl>
              <a:tblPr>
                <a:tableStyleId>{5C22544A-7EE6-4342-B048-85BDC9FD1C3A}</a:tableStyleId>
              </a:tblPr>
              <a:tblGrid>
                <a:gridCol w="3279898">
                  <a:extLst>
                    <a:ext uri="{9D8B030D-6E8A-4147-A177-3AD203B41FA5}">
                      <a16:colId xmlns:a16="http://schemas.microsoft.com/office/drawing/2014/main" val="1729363791"/>
                    </a:ext>
                  </a:extLst>
                </a:gridCol>
                <a:gridCol w="1799304">
                  <a:extLst>
                    <a:ext uri="{9D8B030D-6E8A-4147-A177-3AD203B41FA5}">
                      <a16:colId xmlns:a16="http://schemas.microsoft.com/office/drawing/2014/main" val="1498659093"/>
                    </a:ext>
                  </a:extLst>
                </a:gridCol>
              </a:tblGrid>
              <a:tr h="181480">
                <a:tc>
                  <a:txBody>
                    <a:bodyPr/>
                    <a:lstStyle/>
                    <a:p>
                      <a:pPr algn="ctr" fontAlgn="b"/>
                      <a:r>
                        <a:rPr lang="en-US" sz="2400" b="1" u="none" strike="noStrike">
                          <a:effectLst/>
                          <a:latin typeface="Open Sans" panose="020B0606030504020204" pitchFamily="34" charset="0"/>
                          <a:ea typeface="Open Sans" panose="020B0606030504020204" pitchFamily="34" charset="0"/>
                          <a:cs typeface="Open Sans" panose="020B0606030504020204" pitchFamily="34" charset="0"/>
                        </a:rPr>
                        <a:t>State</a:t>
                      </a:r>
                      <a:endParaRPr lang="en-US"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tc>
                  <a:txBody>
                    <a:bodyPr/>
                    <a:lstStyle/>
                    <a:p>
                      <a:pPr algn="ctr" fontAlgn="b"/>
                      <a:r>
                        <a:rPr lang="en-US" sz="2400" b="1" u="none" strike="noStrike">
                          <a:effectLst/>
                          <a:latin typeface="Open Sans" panose="020B0606030504020204" pitchFamily="34" charset="0"/>
                          <a:ea typeface="Open Sans" panose="020B0606030504020204" pitchFamily="34" charset="0"/>
                          <a:cs typeface="Open Sans" panose="020B0606030504020204" pitchFamily="34" charset="0"/>
                        </a:rPr>
                        <a:t>Award</a:t>
                      </a:r>
                      <a:endParaRPr lang="en-US"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343486395"/>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Washington</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$156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275345533"/>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Montana </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$43.7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544159686"/>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Wyoming </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$30.3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722598351"/>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Idaho</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$56.5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30093642"/>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Nebraska</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$62.5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451710981"/>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Nevada*</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$156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729787726"/>
                  </a:ext>
                </a:extLst>
              </a:tr>
              <a:tr h="412455">
                <a:tc>
                  <a:txBody>
                    <a:bodyPr/>
                    <a:lstStyle/>
                    <a:p>
                      <a:pPr algn="l" rtl="0" fontAlgn="ctr"/>
                      <a:r>
                        <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rPr>
                        <a:t>North Carolina</a:t>
                      </a:r>
                    </a:p>
                  </a:txBody>
                  <a:tcPr marL="182880" marR="7620" marT="7620" marB="0" anchor="ctr">
                    <a:solidFill>
                      <a:schemeClr val="accent1">
                        <a:lumMod val="20000"/>
                        <a:lumOff val="80000"/>
                      </a:schemeClr>
                    </a:solidFill>
                  </a:tcPr>
                </a:tc>
                <a:tc>
                  <a:txBody>
                    <a:bodyPr/>
                    <a:lstStyle/>
                    <a:p>
                      <a:pPr algn="l" fontAlgn="b"/>
                      <a:r>
                        <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$156 MM</a:t>
                      </a:r>
                    </a:p>
                  </a:txBody>
                  <a:tcPr marL="7620" marR="7620" marT="7620" marB="0" anchor="b">
                    <a:solidFill>
                      <a:schemeClr val="accent1">
                        <a:lumMod val="20000"/>
                        <a:lumOff val="80000"/>
                      </a:schemeClr>
                    </a:solidFill>
                  </a:tcPr>
                </a:tc>
                <a:extLst>
                  <a:ext uri="{0D108BD9-81ED-4DB2-BD59-A6C34878D82A}">
                    <a16:rowId xmlns:a16="http://schemas.microsoft.com/office/drawing/2014/main" val="2358887388"/>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Arizona </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$156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180240772"/>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Minnesota </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$62.5 MM</a:t>
                      </a:r>
                      <a:endPar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905222812"/>
                  </a:ext>
                </a:extLst>
              </a:tr>
              <a:tr h="412455">
                <a:tc>
                  <a:txBody>
                    <a:bodyPr/>
                    <a:lstStyle/>
                    <a:p>
                      <a:pPr algn="l" rtl="0" fontAlgn="ctr"/>
                      <a:r>
                        <a:rPr lang="en-US" sz="2400" u="none" strike="noStrike">
                          <a:effectLst/>
                          <a:latin typeface="Open Sans" panose="020B0606030504020204" pitchFamily="34" charset="0"/>
                          <a:ea typeface="Open Sans" panose="020B0606030504020204" pitchFamily="34" charset="0"/>
                          <a:cs typeface="Open Sans" panose="020B0606030504020204" pitchFamily="34" charset="0"/>
                        </a:rPr>
                        <a:t>North Carolina </a:t>
                      </a:r>
                      <a:endParaRPr lang="en-US" sz="2400" b="0" i="0" u="none" strike="noStrike">
                        <a:solidFill>
                          <a:srgbClr val="2B303A"/>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7620" marT="7620" marB="0" anchor="ctr">
                    <a:solidFill>
                      <a:schemeClr val="accent1">
                        <a:lumMod val="20000"/>
                        <a:lumOff val="80000"/>
                      </a:schemeClr>
                    </a:solidFill>
                  </a:tcPr>
                </a:tc>
                <a:tc>
                  <a:txBody>
                    <a:bodyPr/>
                    <a:lstStyle/>
                    <a:p>
                      <a:pPr algn="l" fontAlgn="b"/>
                      <a:r>
                        <a:rPr lang="en-US" sz="2400" u="none" strike="noStrike" dirty="0">
                          <a:effectLst/>
                          <a:latin typeface="Open Sans" panose="020B0606030504020204" pitchFamily="34" charset="0"/>
                          <a:ea typeface="Open Sans" panose="020B0606030504020204" pitchFamily="34" charset="0"/>
                          <a:cs typeface="Open Sans" panose="020B0606030504020204" pitchFamily="34" charset="0"/>
                        </a:rPr>
                        <a:t>$156 MM</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31102313"/>
                  </a:ext>
                </a:extLst>
              </a:tr>
            </a:tbl>
          </a:graphicData>
        </a:graphic>
      </p:graphicFrame>
    </p:spTree>
    <p:extLst>
      <p:ext uri="{BB962C8B-B14F-4D97-AF65-F5344CB8AC3E}">
        <p14:creationId xmlns:p14="http://schemas.microsoft.com/office/powerpoint/2010/main" val="260803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D87D-6B3D-4F50-2220-56022E6C2C0B}"/>
              </a:ext>
            </a:extLst>
          </p:cNvPr>
          <p:cNvSpPr>
            <a:spLocks noGrp="1"/>
          </p:cNvSpPr>
          <p:nvPr>
            <p:ph type="title"/>
          </p:nvPr>
        </p:nvSpPr>
        <p:spPr>
          <a:xfrm>
            <a:off x="838200" y="680961"/>
            <a:ext cx="10515600" cy="1009863"/>
          </a:xfrm>
        </p:spPr>
        <p:txBody>
          <a:bodyPr wrap="square" anchor="t">
            <a:normAutofit/>
          </a:bodyPr>
          <a:lstStyle/>
          <a:p>
            <a:r>
              <a:rPr lang="en-US" dirty="0">
                <a:latin typeface="Fraunces SemiBold" panose="020B0604020202020204" charset="0"/>
              </a:rPr>
              <a:t>Non-Tribal awardees with Tribal set asides</a:t>
            </a:r>
          </a:p>
        </p:txBody>
      </p:sp>
      <p:graphicFrame>
        <p:nvGraphicFramePr>
          <p:cNvPr id="5" name="Table 4">
            <a:extLst>
              <a:ext uri="{FF2B5EF4-FFF2-40B4-BE49-F238E27FC236}">
                <a16:creationId xmlns:a16="http://schemas.microsoft.com/office/drawing/2014/main" id="{3735ECEF-45A9-C968-B79A-5EC485F9CB69}"/>
              </a:ext>
            </a:extLst>
          </p:cNvPr>
          <p:cNvGraphicFramePr>
            <a:graphicFrameLocks noGrp="1"/>
          </p:cNvGraphicFramePr>
          <p:nvPr>
            <p:extLst>
              <p:ext uri="{D42A27DB-BD31-4B8C-83A1-F6EECF244321}">
                <p14:modId xmlns:p14="http://schemas.microsoft.com/office/powerpoint/2010/main" val="654602996"/>
              </p:ext>
            </p:extLst>
          </p:nvPr>
        </p:nvGraphicFramePr>
        <p:xfrm>
          <a:off x="897415" y="2960149"/>
          <a:ext cx="10397170" cy="2255223"/>
        </p:xfrm>
        <a:graphic>
          <a:graphicData uri="http://schemas.openxmlformats.org/drawingml/2006/table">
            <a:tbl>
              <a:tblPr>
                <a:tableStyleId>{5C22544A-7EE6-4342-B048-85BDC9FD1C3A}</a:tableStyleId>
              </a:tblPr>
              <a:tblGrid>
                <a:gridCol w="7972023">
                  <a:extLst>
                    <a:ext uri="{9D8B030D-6E8A-4147-A177-3AD203B41FA5}">
                      <a16:colId xmlns:a16="http://schemas.microsoft.com/office/drawing/2014/main" val="3965789920"/>
                    </a:ext>
                  </a:extLst>
                </a:gridCol>
                <a:gridCol w="2425147">
                  <a:extLst>
                    <a:ext uri="{9D8B030D-6E8A-4147-A177-3AD203B41FA5}">
                      <a16:colId xmlns:a16="http://schemas.microsoft.com/office/drawing/2014/main" val="2968573452"/>
                    </a:ext>
                  </a:extLst>
                </a:gridCol>
              </a:tblGrid>
              <a:tr h="575235">
                <a:tc>
                  <a:txBody>
                    <a:bodyPr/>
                    <a:lstStyle/>
                    <a:p>
                      <a:pPr algn="l" rtl="0" fontAlgn="ctr"/>
                      <a:r>
                        <a:rPr lang="en-US" sz="2400" b="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Bonneville Environmental Foundation (MT)</a:t>
                      </a:r>
                      <a:endParaRPr lang="en-US" sz="2400" b="0" i="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4924" marT="4924" marB="0" anchor="ctr">
                    <a:solidFill>
                      <a:schemeClr val="accent1">
                        <a:lumMod val="20000"/>
                        <a:lumOff val="80000"/>
                      </a:schemeClr>
                    </a:solidFill>
                  </a:tcPr>
                </a:tc>
                <a:tc>
                  <a:txBody>
                    <a:bodyPr/>
                    <a:lstStyle/>
                    <a:p>
                      <a:pPr algn="l" fontAlgn="b"/>
                      <a:r>
                        <a:rPr lang="en-US" sz="2400" b="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$43.7 MM</a:t>
                      </a:r>
                      <a:endParaRPr lang="en-US" sz="2400" b="0" i="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4" marR="4924" marT="4924" marB="0" anchor="ctr">
                    <a:solidFill>
                      <a:schemeClr val="accent1">
                        <a:lumMod val="20000"/>
                        <a:lumOff val="80000"/>
                      </a:schemeClr>
                    </a:solidFill>
                  </a:tcPr>
                </a:tc>
                <a:extLst>
                  <a:ext uri="{0D108BD9-81ED-4DB2-BD59-A6C34878D82A}">
                    <a16:rowId xmlns:a16="http://schemas.microsoft.com/office/drawing/2014/main" val="3018199559"/>
                  </a:ext>
                </a:extLst>
              </a:tr>
              <a:tr h="575235">
                <a:tc>
                  <a:txBody>
                    <a:bodyPr/>
                    <a:lstStyle/>
                    <a:p>
                      <a:pPr algn="l" rtl="0" fontAlgn="ctr"/>
                      <a:r>
                        <a:rPr lang="en-US" sz="2400" b="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Bonneville Environmental Foundation (WY) </a:t>
                      </a:r>
                      <a:endParaRPr lang="en-US" sz="2400" b="0" i="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4924" marT="4924" marB="0" anchor="ctr">
                    <a:solidFill>
                      <a:schemeClr val="accent1">
                        <a:lumMod val="20000"/>
                        <a:lumOff val="80000"/>
                      </a:schemeClr>
                    </a:solidFill>
                  </a:tcPr>
                </a:tc>
                <a:tc>
                  <a:txBody>
                    <a:bodyPr/>
                    <a:lstStyle/>
                    <a:p>
                      <a:pPr algn="l" fontAlgn="b"/>
                      <a:r>
                        <a:rPr lang="en-US" sz="2400" b="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$30.3 MM</a:t>
                      </a:r>
                      <a:endParaRPr lang="en-US" sz="2400" b="0" i="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4" marR="4924" marT="4924" marB="0" anchor="ctr">
                    <a:solidFill>
                      <a:schemeClr val="accent1">
                        <a:lumMod val="20000"/>
                        <a:lumOff val="80000"/>
                      </a:schemeClr>
                    </a:solidFill>
                  </a:tcPr>
                </a:tc>
                <a:extLst>
                  <a:ext uri="{0D108BD9-81ED-4DB2-BD59-A6C34878D82A}">
                    <a16:rowId xmlns:a16="http://schemas.microsoft.com/office/drawing/2014/main" val="1658529707"/>
                  </a:ext>
                </a:extLst>
              </a:tr>
              <a:tr h="575235">
                <a:tc>
                  <a:txBody>
                    <a:bodyPr/>
                    <a:lstStyle/>
                    <a:p>
                      <a:pPr algn="l" rtl="0" fontAlgn="ctr"/>
                      <a:r>
                        <a:rPr lang="en-US" sz="2400" b="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Bonneville Environmental Foundation (ID)</a:t>
                      </a:r>
                      <a:endParaRPr lang="en-US" sz="2400" b="0" i="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4924" marT="4924" marB="0" anchor="ctr">
                    <a:solidFill>
                      <a:schemeClr val="accent1">
                        <a:lumMod val="20000"/>
                        <a:lumOff val="80000"/>
                      </a:schemeClr>
                    </a:solidFill>
                  </a:tcPr>
                </a:tc>
                <a:tc>
                  <a:txBody>
                    <a:bodyPr/>
                    <a:lstStyle/>
                    <a:p>
                      <a:pPr algn="l" fontAlgn="b"/>
                      <a:r>
                        <a:rPr lang="en-US" sz="2400" b="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$56.5 MM</a:t>
                      </a:r>
                      <a:endParaRPr lang="en-US" sz="2400" b="0" i="0" u="none" strike="noStrike">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4" marR="4924" marT="4924" marB="0" anchor="ctr">
                    <a:solidFill>
                      <a:schemeClr val="accent1">
                        <a:lumMod val="20000"/>
                        <a:lumOff val="80000"/>
                      </a:schemeClr>
                    </a:solidFill>
                  </a:tcPr>
                </a:tc>
                <a:extLst>
                  <a:ext uri="{0D108BD9-81ED-4DB2-BD59-A6C34878D82A}">
                    <a16:rowId xmlns:a16="http://schemas.microsoft.com/office/drawing/2014/main" val="4263701189"/>
                  </a:ext>
                </a:extLst>
              </a:tr>
              <a:tr h="529518">
                <a:tc>
                  <a:txBody>
                    <a:bodyPr/>
                    <a:lstStyle/>
                    <a:p>
                      <a:pPr algn="l" rtl="0" fontAlgn="ctr"/>
                      <a:r>
                        <a:rPr lang="en-US" sz="2400" b="0" u="none" strike="noStrike"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Nevada Clean Energy Fund (NV)</a:t>
                      </a:r>
                      <a:endParaRPr lang="en-US" sz="2400" b="0" i="0" u="none" strike="noStrike"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0" marR="4924" marT="4924" marB="0" anchor="ctr">
                    <a:solidFill>
                      <a:schemeClr val="accent1">
                        <a:lumMod val="20000"/>
                        <a:lumOff val="80000"/>
                      </a:schemeClr>
                    </a:solidFill>
                  </a:tcPr>
                </a:tc>
                <a:tc>
                  <a:txBody>
                    <a:bodyPr/>
                    <a:lstStyle/>
                    <a:p>
                      <a:pPr algn="l" fontAlgn="b"/>
                      <a:r>
                        <a:rPr lang="en-US" sz="2400" b="0" u="none" strike="noStrike"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$156 MM</a:t>
                      </a:r>
                      <a:endParaRPr lang="en-US" sz="2400" b="0" i="0" u="none" strike="noStrike"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4" marR="4924" marT="4924" marB="0" anchor="ctr">
                    <a:solidFill>
                      <a:schemeClr val="accent1">
                        <a:lumMod val="20000"/>
                        <a:lumOff val="80000"/>
                      </a:schemeClr>
                    </a:solidFill>
                  </a:tcPr>
                </a:tc>
                <a:extLst>
                  <a:ext uri="{0D108BD9-81ED-4DB2-BD59-A6C34878D82A}">
                    <a16:rowId xmlns:a16="http://schemas.microsoft.com/office/drawing/2014/main" val="2998334930"/>
                  </a:ext>
                </a:extLst>
              </a:tr>
            </a:tbl>
          </a:graphicData>
        </a:graphic>
      </p:graphicFrame>
    </p:spTree>
    <p:extLst>
      <p:ext uri="{BB962C8B-B14F-4D97-AF65-F5344CB8AC3E}">
        <p14:creationId xmlns:p14="http://schemas.microsoft.com/office/powerpoint/2010/main" val="378215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A6CD8-E13D-C482-0708-6532475497D6}"/>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094F1C5B-B838-89F2-35A5-B3CF3B7C4505}"/>
              </a:ext>
            </a:extLst>
          </p:cNvPr>
          <p:cNvSpPr>
            <a:spLocks noGrp="1"/>
          </p:cNvSpPr>
          <p:nvPr>
            <p:ph type="body" idx="1"/>
          </p:nvPr>
        </p:nvSpPr>
        <p:spPr/>
        <p:txBody>
          <a:bodyPr>
            <a:normAutofit/>
          </a:bodyPr>
          <a:lstStyle/>
          <a:p>
            <a:r>
              <a:rPr lang="en-US" sz="2600" dirty="0"/>
              <a:t>IRA and GGRF overview </a:t>
            </a:r>
          </a:p>
          <a:p>
            <a:r>
              <a:rPr lang="en-US" sz="2600" dirty="0"/>
              <a:t>About Solar for All </a:t>
            </a:r>
          </a:p>
          <a:p>
            <a:r>
              <a:rPr lang="en-US" sz="2600" dirty="0"/>
              <a:t>About Clean Communities Investment Accelerator (CCIA) </a:t>
            </a:r>
          </a:p>
          <a:p>
            <a:r>
              <a:rPr lang="en-US" sz="2600" dirty="0"/>
              <a:t>How we help clients </a:t>
            </a:r>
          </a:p>
          <a:p>
            <a:r>
              <a:rPr lang="en-US" sz="2600" dirty="0"/>
              <a:t>Open Q&amp;A </a:t>
            </a:r>
          </a:p>
          <a:p>
            <a:endParaRPr lang="en-US" sz="2600" dirty="0"/>
          </a:p>
        </p:txBody>
      </p:sp>
    </p:spTree>
    <p:extLst>
      <p:ext uri="{BB962C8B-B14F-4D97-AF65-F5344CB8AC3E}">
        <p14:creationId xmlns:p14="http://schemas.microsoft.com/office/powerpoint/2010/main" val="210712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391C-9C13-AD03-F2B9-6F753C6B54FA}"/>
              </a:ext>
            </a:extLst>
          </p:cNvPr>
          <p:cNvSpPr>
            <a:spLocks noGrp="1"/>
          </p:cNvSpPr>
          <p:nvPr>
            <p:ph type="title"/>
          </p:nvPr>
        </p:nvSpPr>
        <p:spPr/>
        <p:txBody>
          <a:bodyPr/>
          <a:lstStyle/>
          <a:p>
            <a:r>
              <a:rPr lang="en-US" dirty="0"/>
              <a:t>Solar for All takeaways</a:t>
            </a:r>
          </a:p>
        </p:txBody>
      </p:sp>
      <p:sp>
        <p:nvSpPr>
          <p:cNvPr id="6" name="Content Placeholder 5">
            <a:extLst>
              <a:ext uri="{FF2B5EF4-FFF2-40B4-BE49-F238E27FC236}">
                <a16:creationId xmlns:a16="http://schemas.microsoft.com/office/drawing/2014/main" id="{5579037D-FAD1-4371-76B5-ED83ABBC9626}"/>
              </a:ext>
            </a:extLst>
          </p:cNvPr>
          <p:cNvSpPr>
            <a:spLocks noGrp="1"/>
          </p:cNvSpPr>
          <p:nvPr>
            <p:ph type="body" idx="1"/>
          </p:nvPr>
        </p:nvSpPr>
        <p:spPr>
          <a:xfrm>
            <a:off x="838201" y="2064353"/>
            <a:ext cx="10515599" cy="4262313"/>
          </a:xfrm>
        </p:spPr>
        <p:txBody>
          <a:bodyPr vert="horz" lIns="91440" tIns="45720" rIns="91440" bIns="45720" rtlCol="0" anchor="t">
            <a:normAutofit fontScale="85000" lnSpcReduction="20000"/>
          </a:bodyPr>
          <a:lstStyle/>
          <a:p>
            <a:pPr marL="285750" indent="-285750">
              <a:lnSpc>
                <a:spcPct val="110000"/>
              </a:lnSpc>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Tribes, Tribal Housing Authorities</a:t>
            </a:r>
          </a:p>
          <a:p>
            <a:pPr marL="742950" lvl="1" indent="-285750">
              <a:lnSpc>
                <a:spcPct val="11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Feasibility</a:t>
            </a:r>
          </a:p>
          <a:p>
            <a:pPr marL="742950" lvl="1" indent="-285750">
              <a:lnSpc>
                <a:spcPct val="11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Preliminary </a:t>
            </a:r>
            <a:r>
              <a:rPr lang="en-US" dirty="0">
                <a:latin typeface="Open Sans" panose="020B0606030504020204" pitchFamily="34" charset="0"/>
                <a:ea typeface="Open Sans" panose="020B0606030504020204" pitchFamily="34" charset="0"/>
                <a:cs typeface="Open Sans" panose="020B0606030504020204" pitchFamily="34" charset="0"/>
              </a:rPr>
              <a:t>design</a:t>
            </a:r>
            <a:r>
              <a:rPr lang="en-US" sz="2400" dirty="0">
                <a:latin typeface="Open Sans" panose="020B0606030504020204" pitchFamily="34" charset="0"/>
                <a:ea typeface="Open Sans" panose="020B0606030504020204" pitchFamily="34" charset="0"/>
                <a:cs typeface="Open Sans" panose="020B0606030504020204" pitchFamily="34" charset="0"/>
              </a:rPr>
              <a:t> to “construction ready”</a:t>
            </a:r>
          </a:p>
          <a:p>
            <a:pPr marL="742950" lvl="1" indent="-285750">
              <a:lnSpc>
                <a:spcPct val="11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Operations/asset management plan</a:t>
            </a:r>
          </a:p>
          <a:p>
            <a:pPr marL="742950" lvl="1" indent="-285750">
              <a:lnSpc>
                <a:spcPct val="11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Understand and plan for compliance</a:t>
            </a:r>
            <a:endParaRPr lang="en-US" sz="2400" cap="none"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1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Monitor status of SFA prime awardees</a:t>
            </a:r>
            <a:endParaRPr lang="en-US" sz="2400" cap="none"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0000"/>
              </a:lnSpc>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CDFIs/Community Lenders/Philanthropy</a:t>
            </a:r>
          </a:p>
          <a:p>
            <a:pPr marL="742950" lvl="1" indent="-285750">
              <a:lnSpc>
                <a:spcPct val="11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How will this fit with other sources of capital</a:t>
            </a:r>
          </a:p>
          <a:p>
            <a:pPr marL="742950" lvl="1" indent="-285750">
              <a:lnSpc>
                <a:spcPct val="11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Understand mechanics of SF</a:t>
            </a:r>
            <a:r>
              <a:rPr lang="en-US" sz="2400" dirty="0">
                <a:latin typeface="Open Sans" panose="020B0606030504020204" pitchFamily="34" charset="0"/>
                <a:ea typeface="Open Sans" panose="020B0606030504020204" pitchFamily="34" charset="0"/>
                <a:cs typeface="Open Sans" panose="020B0606030504020204" pitchFamily="34" charset="0"/>
              </a:rPr>
              <a:t>A and elective pay tax credits</a:t>
            </a:r>
          </a:p>
          <a:p>
            <a:pPr marL="742950" lvl="1" indent="-285750">
              <a:lnSpc>
                <a:spcPct val="11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Work with awardees to develop efficient “</a:t>
            </a:r>
            <a:r>
              <a:rPr lang="en-US" dirty="0">
                <a:latin typeface="Open Sans" panose="020B0606030504020204" pitchFamily="34" charset="0"/>
                <a:ea typeface="Open Sans" panose="020B0606030504020204" pitchFamily="34" charset="0"/>
                <a:cs typeface="Open Sans" panose="020B0606030504020204" pitchFamily="34" charset="0"/>
              </a:rPr>
              <a:t>turnkey</a:t>
            </a:r>
            <a:r>
              <a:rPr lang="en-US" sz="2400" dirty="0">
                <a:latin typeface="Open Sans" panose="020B0606030504020204" pitchFamily="34" charset="0"/>
                <a:ea typeface="Open Sans" panose="020B0606030504020204" pitchFamily="34" charset="0"/>
                <a:cs typeface="Open Sans" panose="020B0606030504020204" pitchFamily="34" charset="0"/>
              </a:rPr>
              <a:t>” financial products that work for residential solar</a:t>
            </a:r>
          </a:p>
          <a:p>
            <a:pPr marL="742950" lvl="1" indent="-285750">
              <a:lnSpc>
                <a:spcPct val="11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Go big, go home, or stay on the porch with SFA?</a:t>
            </a:r>
            <a:endParaRPr lang="en-US" sz="2400" cap="non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8514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391C-9C13-AD03-F2B9-6F753C6B54FA}"/>
              </a:ext>
            </a:extLst>
          </p:cNvPr>
          <p:cNvSpPr>
            <a:spLocks noGrp="1"/>
          </p:cNvSpPr>
          <p:nvPr>
            <p:ph type="title"/>
          </p:nvPr>
        </p:nvSpPr>
        <p:spPr/>
        <p:txBody>
          <a:bodyPr>
            <a:normAutofit/>
          </a:bodyPr>
          <a:lstStyle/>
          <a:p>
            <a:r>
              <a:rPr lang="en-US" sz="4400" dirty="0"/>
              <a:t>Solar for All takeaways</a:t>
            </a:r>
            <a:endParaRPr lang="en-US" dirty="0">
              <a:latin typeface="Arial Black" panose="020B0A04020102020204" pitchFamily="34" charset="0"/>
            </a:endParaRPr>
          </a:p>
        </p:txBody>
      </p:sp>
      <p:sp>
        <p:nvSpPr>
          <p:cNvPr id="6" name="Content Placeholder 5">
            <a:extLst>
              <a:ext uri="{FF2B5EF4-FFF2-40B4-BE49-F238E27FC236}">
                <a16:creationId xmlns:a16="http://schemas.microsoft.com/office/drawing/2014/main" id="{D04419DB-EE85-8913-D65C-FD34427DBD6F}"/>
              </a:ext>
            </a:extLst>
          </p:cNvPr>
          <p:cNvSpPr>
            <a:spLocks noGrp="1"/>
          </p:cNvSpPr>
          <p:nvPr>
            <p:ph sz="quarter" idx="4294967295"/>
          </p:nvPr>
        </p:nvSpPr>
        <p:spPr>
          <a:xfrm>
            <a:off x="838200" y="2116061"/>
            <a:ext cx="10909580" cy="4579937"/>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Vendors/Installers</a:t>
            </a:r>
          </a:p>
          <a:p>
            <a:pPr marL="742950" lvl="1" indent="-285750">
              <a:lnSpc>
                <a:spcPct val="10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Prepare to be </a:t>
            </a:r>
            <a:r>
              <a:rPr lang="en-US" dirty="0">
                <a:latin typeface="Open Sans" panose="020B0606030504020204" pitchFamily="34" charset="0"/>
                <a:ea typeface="Open Sans" panose="020B0606030504020204" pitchFamily="34" charset="0"/>
                <a:cs typeface="Open Sans" panose="020B0606030504020204" pitchFamily="34" charset="0"/>
              </a:rPr>
              <a:t>pre-qualified</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0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Understand compliance</a:t>
            </a:r>
          </a:p>
          <a:p>
            <a:pPr marL="742950" lvl="1" indent="-285750">
              <a:lnSpc>
                <a:spcPct val="10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Workforce development</a:t>
            </a:r>
          </a:p>
          <a:p>
            <a:pPr marL="742950" lvl="1" indent="-285750">
              <a:lnSpc>
                <a:spcPct val="10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Supply chain</a:t>
            </a:r>
          </a:p>
          <a:p>
            <a:pPr marL="742950" lvl="1" indent="-285750">
              <a:lnSpc>
                <a:spcPct val="10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Relationship building</a:t>
            </a:r>
            <a:endParaRPr lang="en-US" sz="2400" cap="none"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All stakeholders</a:t>
            </a:r>
          </a:p>
          <a:p>
            <a:pPr marL="742950" lvl="1" indent="-285750">
              <a:lnSpc>
                <a:spcPct val="10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“Abundance mindset”</a:t>
            </a:r>
          </a:p>
          <a:p>
            <a:pPr marL="742950" lvl="1" indent="-285750">
              <a:lnSpc>
                <a:spcPct val="10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What is best for the project, Tribe, and homeowner</a:t>
            </a:r>
          </a:p>
          <a:p>
            <a:pPr marL="742950" lvl="1" indent="-285750">
              <a:lnSpc>
                <a:spcPct val="100000"/>
              </a:lnSpc>
              <a:buFont typeface="Arial" panose="020B0604020202020204" pitchFamily="34" charset="0"/>
              <a:buChar char="•"/>
            </a:pPr>
            <a:r>
              <a:rPr lang="en-US" sz="2400" cap="none" dirty="0">
                <a:latin typeface="Open Sans" panose="020B0606030504020204" pitchFamily="34" charset="0"/>
                <a:ea typeface="Open Sans" panose="020B0606030504020204" pitchFamily="34" charset="0"/>
                <a:cs typeface="Open Sans" panose="020B0606030504020204" pitchFamily="34" charset="0"/>
              </a:rPr>
              <a:t>Efficient execution while being inclusive to all participants</a:t>
            </a:r>
          </a:p>
        </p:txBody>
      </p:sp>
    </p:spTree>
    <p:extLst>
      <p:ext uri="{BB962C8B-B14F-4D97-AF65-F5344CB8AC3E}">
        <p14:creationId xmlns:p14="http://schemas.microsoft.com/office/powerpoint/2010/main" val="126514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42E3-552F-0A2A-112D-8A66AEC6EBE6}"/>
              </a:ext>
            </a:extLst>
          </p:cNvPr>
          <p:cNvSpPr>
            <a:spLocks noGrp="1"/>
          </p:cNvSpPr>
          <p:nvPr>
            <p:ph type="title"/>
          </p:nvPr>
        </p:nvSpPr>
        <p:spPr>
          <a:xfrm>
            <a:off x="831850" y="2482322"/>
            <a:ext cx="10515600" cy="1489910"/>
          </a:xfrm>
        </p:spPr>
        <p:txBody>
          <a:bodyPr>
            <a:normAutofit fontScale="90000"/>
          </a:bodyPr>
          <a:lstStyle/>
          <a:p>
            <a:r>
              <a:rPr lang="en-US" sz="5400" dirty="0"/>
              <a:t>Clean Communities </a:t>
            </a:r>
            <a:br>
              <a:rPr lang="en-US" sz="5400" dirty="0"/>
            </a:br>
            <a:r>
              <a:rPr lang="en-US" sz="5400" dirty="0"/>
              <a:t>Investment Accelerator (CCIA)</a:t>
            </a:r>
          </a:p>
        </p:txBody>
      </p:sp>
      <p:sp>
        <p:nvSpPr>
          <p:cNvPr id="4" name="Text Placeholder 3">
            <a:extLst>
              <a:ext uri="{FF2B5EF4-FFF2-40B4-BE49-F238E27FC236}">
                <a16:creationId xmlns:a16="http://schemas.microsoft.com/office/drawing/2014/main" id="{49F6B5FD-512B-312B-B24F-25419689EB77}"/>
              </a:ext>
            </a:extLst>
          </p:cNvPr>
          <p:cNvSpPr>
            <a:spLocks noGrp="1"/>
          </p:cNvSpPr>
          <p:nvPr>
            <p:ph type="body" idx="1"/>
          </p:nvPr>
        </p:nvSpPr>
        <p:spPr/>
        <p:txBody>
          <a:bodyPr>
            <a:normAutofit fontScale="85000" lnSpcReduction="20000"/>
          </a:bodyPr>
          <a:lstStyle/>
          <a:p>
            <a:r>
              <a:rPr lang="en-US" sz="1600" b="1" dirty="0"/>
              <a:t>GREENHOUSE GAS REDUCTION FUND</a:t>
            </a:r>
          </a:p>
        </p:txBody>
      </p:sp>
    </p:spTree>
    <p:extLst>
      <p:ext uri="{BB962C8B-B14F-4D97-AF65-F5344CB8AC3E}">
        <p14:creationId xmlns:p14="http://schemas.microsoft.com/office/powerpoint/2010/main" val="278416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5F3BE0-BC94-D0B6-6227-93FDF4B407F3}"/>
              </a:ext>
            </a:extLst>
          </p:cNvPr>
          <p:cNvSpPr/>
          <p:nvPr/>
        </p:nvSpPr>
        <p:spPr>
          <a:xfrm>
            <a:off x="811171" y="4287584"/>
            <a:ext cx="1002424" cy="595823"/>
          </a:xfrm>
          <a:prstGeom prst="rect">
            <a:avLst/>
          </a:prstGeom>
          <a:solidFill>
            <a:srgbClr val="612638"/>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Hub recipient      </a:t>
            </a:r>
          </a:p>
        </p:txBody>
      </p:sp>
      <p:cxnSp>
        <p:nvCxnSpPr>
          <p:cNvPr id="10" name="Connector: Elbow 9">
            <a:extLst>
              <a:ext uri="{FF2B5EF4-FFF2-40B4-BE49-F238E27FC236}">
                <a16:creationId xmlns:a16="http://schemas.microsoft.com/office/drawing/2014/main" id="{21489913-BFAF-7E2E-27A4-532CFB2D440F}"/>
              </a:ext>
            </a:extLst>
          </p:cNvPr>
          <p:cNvCxnSpPr>
            <a:cxnSpLocks/>
          </p:cNvCxnSpPr>
          <p:nvPr/>
        </p:nvCxnSpPr>
        <p:spPr>
          <a:xfrm rot="10800000" flipV="1">
            <a:off x="1130302" y="3831608"/>
            <a:ext cx="3775384" cy="47502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1290E9-31F2-0867-4EA4-C59F098A3CFD}"/>
              </a:ext>
            </a:extLst>
          </p:cNvPr>
          <p:cNvCxnSpPr>
            <a:cxnSpLocks/>
          </p:cNvCxnSpPr>
          <p:nvPr/>
        </p:nvCxnSpPr>
        <p:spPr>
          <a:xfrm flipV="1">
            <a:off x="7102831" y="3815530"/>
            <a:ext cx="4023360" cy="1893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A517CCCA-A0A2-411F-58D7-D8779A9287DE}"/>
              </a:ext>
            </a:extLst>
          </p:cNvPr>
          <p:cNvCxnSpPr/>
          <p:nvPr/>
        </p:nvCxnSpPr>
        <p:spPr>
          <a:xfrm>
            <a:off x="3622277" y="3827049"/>
            <a:ext cx="0" cy="49189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DCD98C20-A871-F0AE-D026-61BD799E99C3}"/>
              </a:ext>
            </a:extLst>
          </p:cNvPr>
          <p:cNvCxnSpPr/>
          <p:nvPr/>
        </p:nvCxnSpPr>
        <p:spPr>
          <a:xfrm>
            <a:off x="8468542" y="3822083"/>
            <a:ext cx="0" cy="5029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6" name="Rectangle 25">
            <a:extLst>
              <a:ext uri="{FF2B5EF4-FFF2-40B4-BE49-F238E27FC236}">
                <a16:creationId xmlns:a16="http://schemas.microsoft.com/office/drawing/2014/main" id="{070427D3-6CC9-7024-078D-FBC3B52CE220}"/>
              </a:ext>
            </a:extLst>
          </p:cNvPr>
          <p:cNvSpPr/>
          <p:nvPr/>
        </p:nvSpPr>
        <p:spPr>
          <a:xfrm>
            <a:off x="3121065" y="4306634"/>
            <a:ext cx="1002424" cy="595823"/>
          </a:xfrm>
          <a:prstGeom prst="rect">
            <a:avLst/>
          </a:prstGeom>
          <a:solidFill>
            <a:srgbClr val="612638"/>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Hub recipient      </a:t>
            </a:r>
          </a:p>
        </p:txBody>
      </p:sp>
      <p:grpSp>
        <p:nvGrpSpPr>
          <p:cNvPr id="57" name="Group 56">
            <a:extLst>
              <a:ext uri="{FF2B5EF4-FFF2-40B4-BE49-F238E27FC236}">
                <a16:creationId xmlns:a16="http://schemas.microsoft.com/office/drawing/2014/main" id="{08958CD9-D35F-9C16-388D-4A252666D6F9}"/>
              </a:ext>
            </a:extLst>
          </p:cNvPr>
          <p:cNvGrpSpPr/>
          <p:nvPr/>
        </p:nvGrpSpPr>
        <p:grpSpPr>
          <a:xfrm>
            <a:off x="5547778" y="3869337"/>
            <a:ext cx="1002424" cy="1016747"/>
            <a:chOff x="5569934" y="2977982"/>
            <a:chExt cx="1002424" cy="1016747"/>
          </a:xfrm>
        </p:grpSpPr>
        <p:cxnSp>
          <p:nvCxnSpPr>
            <p:cNvPr id="14" name="Straight Arrow Connector 13">
              <a:extLst>
                <a:ext uri="{FF2B5EF4-FFF2-40B4-BE49-F238E27FC236}">
                  <a16:creationId xmlns:a16="http://schemas.microsoft.com/office/drawing/2014/main" id="{B435A1B0-E2A4-78EB-EA30-D4280FC0DBB2}"/>
                </a:ext>
              </a:extLst>
            </p:cNvPr>
            <p:cNvCxnSpPr>
              <a:cxnSpLocks/>
            </p:cNvCxnSpPr>
            <p:nvPr/>
          </p:nvCxnSpPr>
          <p:spPr>
            <a:xfrm>
              <a:off x="6071146" y="2977982"/>
              <a:ext cx="0" cy="43673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7" name="Rectangle 26">
              <a:extLst>
                <a:ext uri="{FF2B5EF4-FFF2-40B4-BE49-F238E27FC236}">
                  <a16:creationId xmlns:a16="http://schemas.microsoft.com/office/drawing/2014/main" id="{881174B4-9ADB-3834-E776-1ACBF8867151}"/>
                </a:ext>
              </a:extLst>
            </p:cNvPr>
            <p:cNvSpPr/>
            <p:nvPr/>
          </p:nvSpPr>
          <p:spPr>
            <a:xfrm>
              <a:off x="5569934" y="3398906"/>
              <a:ext cx="1002424" cy="595823"/>
            </a:xfrm>
            <a:prstGeom prst="rect">
              <a:avLst/>
            </a:prstGeom>
            <a:solidFill>
              <a:srgbClr val="612638"/>
            </a:solidFill>
            <a:ln>
              <a:solidFill>
                <a:schemeClr val="tx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Hub</a:t>
              </a:r>
            </a:p>
            <a:p>
              <a:pPr algn="ctr"/>
              <a:r>
                <a:rPr lang="en-US" sz="1050" b="1">
                  <a:latin typeface="Open Sans" panose="020B0606030504020204" pitchFamily="34" charset="0"/>
                  <a:ea typeface="Open Sans" panose="020B0606030504020204" pitchFamily="34" charset="0"/>
                  <a:cs typeface="Open Sans" panose="020B0606030504020204" pitchFamily="34" charset="0"/>
                </a:rPr>
                <a:t>recipient      </a:t>
              </a:r>
            </a:p>
          </p:txBody>
        </p:sp>
      </p:grpSp>
      <p:sp>
        <p:nvSpPr>
          <p:cNvPr id="28" name="Rectangle 27">
            <a:extLst>
              <a:ext uri="{FF2B5EF4-FFF2-40B4-BE49-F238E27FC236}">
                <a16:creationId xmlns:a16="http://schemas.microsoft.com/office/drawing/2014/main" id="{348BE4DC-7650-69AE-5BE4-F97AF3CE1C05}"/>
              </a:ext>
            </a:extLst>
          </p:cNvPr>
          <p:cNvSpPr/>
          <p:nvPr/>
        </p:nvSpPr>
        <p:spPr>
          <a:xfrm>
            <a:off x="7974491" y="4304454"/>
            <a:ext cx="1002424" cy="595823"/>
          </a:xfrm>
          <a:prstGeom prst="rect">
            <a:avLst/>
          </a:prstGeom>
          <a:solidFill>
            <a:srgbClr val="612638"/>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Hub recipient      </a:t>
            </a:r>
          </a:p>
        </p:txBody>
      </p:sp>
      <p:sp>
        <p:nvSpPr>
          <p:cNvPr id="2" name="Title 1">
            <a:extLst>
              <a:ext uri="{FF2B5EF4-FFF2-40B4-BE49-F238E27FC236}">
                <a16:creationId xmlns:a16="http://schemas.microsoft.com/office/drawing/2014/main" id="{E63A9374-BDEC-D504-5BFE-0F8F0CCB06DB}"/>
              </a:ext>
            </a:extLst>
          </p:cNvPr>
          <p:cNvSpPr>
            <a:spLocks noGrp="1"/>
          </p:cNvSpPr>
          <p:nvPr>
            <p:ph type="title"/>
          </p:nvPr>
        </p:nvSpPr>
        <p:spPr/>
        <p:txBody>
          <a:bodyPr/>
          <a:lstStyle/>
          <a:p>
            <a:r>
              <a:rPr lang="en-US" dirty="0"/>
              <a:t>CCIA organizational structure</a:t>
            </a:r>
          </a:p>
        </p:txBody>
      </p:sp>
      <p:sp>
        <p:nvSpPr>
          <p:cNvPr id="5" name="Rectangle 4">
            <a:extLst>
              <a:ext uri="{FF2B5EF4-FFF2-40B4-BE49-F238E27FC236}">
                <a16:creationId xmlns:a16="http://schemas.microsoft.com/office/drawing/2014/main" id="{DE56A399-DAB3-5189-0A0F-4A6E084BB969}"/>
              </a:ext>
            </a:extLst>
          </p:cNvPr>
          <p:cNvSpPr/>
          <p:nvPr/>
        </p:nvSpPr>
        <p:spPr>
          <a:xfrm>
            <a:off x="3498703" y="1916778"/>
            <a:ext cx="4819259" cy="867912"/>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Environmental Protection Agency (EPA)</a:t>
            </a:r>
          </a:p>
          <a:p>
            <a:pPr algn="ctr"/>
            <a:r>
              <a:rPr lang="en-US" sz="1300">
                <a:solidFill>
                  <a:schemeClr val="bg1"/>
                </a:solidFill>
                <a:latin typeface="Open Sans" panose="020B0606030504020204" pitchFamily="34" charset="0"/>
                <a:ea typeface="Open Sans" panose="020B0606030504020204" pitchFamily="34" charset="0"/>
                <a:cs typeface="Open Sans" panose="020B0606030504020204" pitchFamily="34" charset="0"/>
              </a:rPr>
              <a:t>Administers all Greenhouse Gas Reduction Fund programs </a:t>
            </a:r>
          </a:p>
        </p:txBody>
      </p:sp>
      <p:sp>
        <p:nvSpPr>
          <p:cNvPr id="6" name="Rectangle 5">
            <a:extLst>
              <a:ext uri="{FF2B5EF4-FFF2-40B4-BE49-F238E27FC236}">
                <a16:creationId xmlns:a16="http://schemas.microsoft.com/office/drawing/2014/main" id="{0E8B6AC8-0A65-A426-EBA6-DBA088E72384}"/>
              </a:ext>
            </a:extLst>
          </p:cNvPr>
          <p:cNvSpPr/>
          <p:nvPr/>
        </p:nvSpPr>
        <p:spPr>
          <a:xfrm>
            <a:off x="4693325" y="3372719"/>
            <a:ext cx="2711331" cy="627967"/>
          </a:xfrm>
          <a:prstGeom prst="rect">
            <a:avLst/>
          </a:prstGeom>
          <a:solidFill>
            <a:schemeClr val="tx1">
              <a:lumMod val="75000"/>
              <a:lumOff val="2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Clean Communities Investment Accelerator  </a:t>
            </a:r>
          </a:p>
        </p:txBody>
      </p:sp>
      <p:cxnSp>
        <p:nvCxnSpPr>
          <p:cNvPr id="7" name="Straight Arrow Connector 6">
            <a:extLst>
              <a:ext uri="{FF2B5EF4-FFF2-40B4-BE49-F238E27FC236}">
                <a16:creationId xmlns:a16="http://schemas.microsoft.com/office/drawing/2014/main" id="{C3B6E092-8B7B-6D44-ABEC-87AF59BC5EFB}"/>
              </a:ext>
            </a:extLst>
          </p:cNvPr>
          <p:cNvCxnSpPr>
            <a:cxnSpLocks/>
          </p:cNvCxnSpPr>
          <p:nvPr/>
        </p:nvCxnSpPr>
        <p:spPr>
          <a:xfrm>
            <a:off x="6048990" y="2860890"/>
            <a:ext cx="0" cy="438742"/>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2E49BBA-E49E-6B9C-2E0E-EC4B108A48CE}"/>
              </a:ext>
            </a:extLst>
          </p:cNvPr>
          <p:cNvSpPr txBox="1"/>
          <p:nvPr/>
        </p:nvSpPr>
        <p:spPr>
          <a:xfrm>
            <a:off x="6141957" y="2882105"/>
            <a:ext cx="1525047" cy="307777"/>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$6 billion </a:t>
            </a:r>
          </a:p>
        </p:txBody>
      </p:sp>
      <p:sp>
        <p:nvSpPr>
          <p:cNvPr id="16" name="Rectangle 15">
            <a:extLst>
              <a:ext uri="{FF2B5EF4-FFF2-40B4-BE49-F238E27FC236}">
                <a16:creationId xmlns:a16="http://schemas.microsoft.com/office/drawing/2014/main" id="{E29271A2-C573-13E8-EEA5-78CAF334403F}"/>
              </a:ext>
            </a:extLst>
          </p:cNvPr>
          <p:cNvSpPr/>
          <p:nvPr/>
        </p:nvSpPr>
        <p:spPr>
          <a:xfrm>
            <a:off x="184678" y="5068852"/>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17" name="Rectangle 16">
            <a:extLst>
              <a:ext uri="{FF2B5EF4-FFF2-40B4-BE49-F238E27FC236}">
                <a16:creationId xmlns:a16="http://schemas.microsoft.com/office/drawing/2014/main" id="{16831CDD-ACA1-695E-15D5-C4C67400B044}"/>
              </a:ext>
            </a:extLst>
          </p:cNvPr>
          <p:cNvSpPr/>
          <p:nvPr/>
        </p:nvSpPr>
        <p:spPr>
          <a:xfrm>
            <a:off x="1263697" y="5068851"/>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18" name="Rectangle 17">
            <a:extLst>
              <a:ext uri="{FF2B5EF4-FFF2-40B4-BE49-F238E27FC236}">
                <a16:creationId xmlns:a16="http://schemas.microsoft.com/office/drawing/2014/main" id="{99ADF7FD-08F2-C0A6-A711-AD5B90050CD0}"/>
              </a:ext>
            </a:extLst>
          </p:cNvPr>
          <p:cNvSpPr/>
          <p:nvPr/>
        </p:nvSpPr>
        <p:spPr>
          <a:xfrm>
            <a:off x="2574609" y="5070823"/>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19" name="Rectangle 18">
            <a:extLst>
              <a:ext uri="{FF2B5EF4-FFF2-40B4-BE49-F238E27FC236}">
                <a16:creationId xmlns:a16="http://schemas.microsoft.com/office/drawing/2014/main" id="{F010E9AD-FCFE-FC62-B427-13D9B25FC566}"/>
              </a:ext>
            </a:extLst>
          </p:cNvPr>
          <p:cNvSpPr/>
          <p:nvPr/>
        </p:nvSpPr>
        <p:spPr>
          <a:xfrm>
            <a:off x="3628346" y="5070823"/>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20" name="Rectangle 19">
            <a:extLst>
              <a:ext uri="{FF2B5EF4-FFF2-40B4-BE49-F238E27FC236}">
                <a16:creationId xmlns:a16="http://schemas.microsoft.com/office/drawing/2014/main" id="{9C3B2AF7-6B3C-A100-408D-9C1039EBAC83}"/>
              </a:ext>
            </a:extLst>
          </p:cNvPr>
          <p:cNvSpPr/>
          <p:nvPr/>
        </p:nvSpPr>
        <p:spPr>
          <a:xfrm>
            <a:off x="4989162" y="5065712"/>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21" name="Rectangle 20">
            <a:extLst>
              <a:ext uri="{FF2B5EF4-FFF2-40B4-BE49-F238E27FC236}">
                <a16:creationId xmlns:a16="http://schemas.microsoft.com/office/drawing/2014/main" id="{725E3CD3-E9CB-F21B-38E1-5BAE886ACE06}"/>
              </a:ext>
            </a:extLst>
          </p:cNvPr>
          <p:cNvSpPr/>
          <p:nvPr/>
        </p:nvSpPr>
        <p:spPr>
          <a:xfrm>
            <a:off x="6094324" y="5065712"/>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22" name="Rectangle 21">
            <a:extLst>
              <a:ext uri="{FF2B5EF4-FFF2-40B4-BE49-F238E27FC236}">
                <a16:creationId xmlns:a16="http://schemas.microsoft.com/office/drawing/2014/main" id="{933E5975-526B-FF0A-C1CE-33564485479E}"/>
              </a:ext>
            </a:extLst>
          </p:cNvPr>
          <p:cNvSpPr/>
          <p:nvPr/>
        </p:nvSpPr>
        <p:spPr>
          <a:xfrm>
            <a:off x="7405236" y="5062048"/>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23" name="Rectangle 22">
            <a:extLst>
              <a:ext uri="{FF2B5EF4-FFF2-40B4-BE49-F238E27FC236}">
                <a16:creationId xmlns:a16="http://schemas.microsoft.com/office/drawing/2014/main" id="{9E2D3010-38C5-ED9D-89C3-6B1BAAA43791}"/>
              </a:ext>
            </a:extLst>
          </p:cNvPr>
          <p:cNvSpPr/>
          <p:nvPr/>
        </p:nvSpPr>
        <p:spPr>
          <a:xfrm>
            <a:off x="9830918" y="5068851"/>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24" name="Rectangle 23">
            <a:extLst>
              <a:ext uri="{FF2B5EF4-FFF2-40B4-BE49-F238E27FC236}">
                <a16:creationId xmlns:a16="http://schemas.microsoft.com/office/drawing/2014/main" id="{02007DCF-6D69-DE43-531F-29BDCE54D895}"/>
              </a:ext>
            </a:extLst>
          </p:cNvPr>
          <p:cNvSpPr/>
          <p:nvPr/>
        </p:nvSpPr>
        <p:spPr>
          <a:xfrm>
            <a:off x="10961576" y="5065712"/>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25" name="Rectangle 24">
            <a:extLst>
              <a:ext uri="{FF2B5EF4-FFF2-40B4-BE49-F238E27FC236}">
                <a16:creationId xmlns:a16="http://schemas.microsoft.com/office/drawing/2014/main" id="{F4E51D4A-FCCA-F388-2700-67FBF0E1077B}"/>
              </a:ext>
            </a:extLst>
          </p:cNvPr>
          <p:cNvSpPr/>
          <p:nvPr/>
        </p:nvSpPr>
        <p:spPr>
          <a:xfrm>
            <a:off x="8535894" y="5062048"/>
            <a:ext cx="1002424" cy="4652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Community lender      </a:t>
            </a:r>
          </a:p>
        </p:txBody>
      </p:sp>
      <p:sp>
        <p:nvSpPr>
          <p:cNvPr id="31" name="Rectangle 30">
            <a:extLst>
              <a:ext uri="{FF2B5EF4-FFF2-40B4-BE49-F238E27FC236}">
                <a16:creationId xmlns:a16="http://schemas.microsoft.com/office/drawing/2014/main" id="{C9B973EF-577C-87FB-68F5-2F2D19676C03}"/>
              </a:ext>
            </a:extLst>
          </p:cNvPr>
          <p:cNvSpPr/>
          <p:nvPr/>
        </p:nvSpPr>
        <p:spPr>
          <a:xfrm>
            <a:off x="266350" y="6134207"/>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43" name="Straight Arrow Connector 42">
            <a:extLst>
              <a:ext uri="{FF2B5EF4-FFF2-40B4-BE49-F238E27FC236}">
                <a16:creationId xmlns:a16="http://schemas.microsoft.com/office/drawing/2014/main" id="{A4E5B4F0-3E2A-6E32-1BEA-8AF63CA13F34}"/>
              </a:ext>
            </a:extLst>
          </p:cNvPr>
          <p:cNvCxnSpPr>
            <a:cxnSpLocks/>
          </p:cNvCxnSpPr>
          <p:nvPr/>
        </p:nvCxnSpPr>
        <p:spPr>
          <a:xfrm>
            <a:off x="664284" y="5621317"/>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EA26B20-F311-BFBD-E6F9-8087973D2D06}"/>
              </a:ext>
            </a:extLst>
          </p:cNvPr>
          <p:cNvCxnSpPr/>
          <p:nvPr/>
        </p:nvCxnSpPr>
        <p:spPr>
          <a:xfrm>
            <a:off x="11135745" y="3809976"/>
            <a:ext cx="0" cy="5029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59" name="Rectangle 58">
            <a:extLst>
              <a:ext uri="{FF2B5EF4-FFF2-40B4-BE49-F238E27FC236}">
                <a16:creationId xmlns:a16="http://schemas.microsoft.com/office/drawing/2014/main" id="{445DD8E8-0124-EECE-0A75-299A46F8A97A}"/>
              </a:ext>
            </a:extLst>
          </p:cNvPr>
          <p:cNvSpPr/>
          <p:nvPr/>
        </p:nvSpPr>
        <p:spPr>
          <a:xfrm>
            <a:off x="10394044" y="4287584"/>
            <a:ext cx="1002424" cy="595823"/>
          </a:xfrm>
          <a:prstGeom prst="rect">
            <a:avLst/>
          </a:prstGeom>
          <a:solidFill>
            <a:srgbClr val="612638"/>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Hub recipient      </a:t>
            </a:r>
          </a:p>
        </p:txBody>
      </p:sp>
      <p:sp>
        <p:nvSpPr>
          <p:cNvPr id="64" name="Rectangle 63">
            <a:extLst>
              <a:ext uri="{FF2B5EF4-FFF2-40B4-BE49-F238E27FC236}">
                <a16:creationId xmlns:a16="http://schemas.microsoft.com/office/drawing/2014/main" id="{E9563003-B4CE-6C99-E323-68E2411A61EF}"/>
              </a:ext>
            </a:extLst>
          </p:cNvPr>
          <p:cNvSpPr/>
          <p:nvPr/>
        </p:nvSpPr>
        <p:spPr>
          <a:xfrm>
            <a:off x="1334655" y="6134207"/>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65" name="Straight Arrow Connector 64">
            <a:extLst>
              <a:ext uri="{FF2B5EF4-FFF2-40B4-BE49-F238E27FC236}">
                <a16:creationId xmlns:a16="http://schemas.microsoft.com/office/drawing/2014/main" id="{5BFC5800-D74E-C234-C7EE-3217CD5F276C}"/>
              </a:ext>
            </a:extLst>
          </p:cNvPr>
          <p:cNvCxnSpPr>
            <a:cxnSpLocks/>
          </p:cNvCxnSpPr>
          <p:nvPr/>
        </p:nvCxnSpPr>
        <p:spPr>
          <a:xfrm>
            <a:off x="1732589" y="5621317"/>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B1D17207-907E-74F7-1D72-F1A550025B83}"/>
              </a:ext>
            </a:extLst>
          </p:cNvPr>
          <p:cNvSpPr/>
          <p:nvPr/>
        </p:nvSpPr>
        <p:spPr>
          <a:xfrm>
            <a:off x="2657250" y="612327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71" name="Straight Arrow Connector 70">
            <a:extLst>
              <a:ext uri="{FF2B5EF4-FFF2-40B4-BE49-F238E27FC236}">
                <a16:creationId xmlns:a16="http://schemas.microsoft.com/office/drawing/2014/main" id="{0791AA91-9DF0-672A-4A14-6A26E50D4EB0}"/>
              </a:ext>
            </a:extLst>
          </p:cNvPr>
          <p:cNvCxnSpPr>
            <a:cxnSpLocks/>
          </p:cNvCxnSpPr>
          <p:nvPr/>
        </p:nvCxnSpPr>
        <p:spPr>
          <a:xfrm>
            <a:off x="3055184" y="561038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C191BF2E-044C-6A83-A3B7-12A0FDA7C01E}"/>
              </a:ext>
            </a:extLst>
          </p:cNvPr>
          <p:cNvSpPr/>
          <p:nvPr/>
        </p:nvSpPr>
        <p:spPr>
          <a:xfrm>
            <a:off x="3725555" y="612327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73" name="Straight Arrow Connector 72">
            <a:extLst>
              <a:ext uri="{FF2B5EF4-FFF2-40B4-BE49-F238E27FC236}">
                <a16:creationId xmlns:a16="http://schemas.microsoft.com/office/drawing/2014/main" id="{0A295BB6-C8CC-85FB-F380-E93A6A49CC95}"/>
              </a:ext>
            </a:extLst>
          </p:cNvPr>
          <p:cNvCxnSpPr>
            <a:cxnSpLocks/>
          </p:cNvCxnSpPr>
          <p:nvPr/>
        </p:nvCxnSpPr>
        <p:spPr>
          <a:xfrm>
            <a:off x="4123489" y="561038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85FCBB42-6B38-E8FD-B7FF-30BA98555E02}"/>
              </a:ext>
            </a:extLst>
          </p:cNvPr>
          <p:cNvSpPr/>
          <p:nvPr/>
        </p:nvSpPr>
        <p:spPr>
          <a:xfrm>
            <a:off x="5083963" y="612327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75" name="Straight Arrow Connector 74">
            <a:extLst>
              <a:ext uri="{FF2B5EF4-FFF2-40B4-BE49-F238E27FC236}">
                <a16:creationId xmlns:a16="http://schemas.microsoft.com/office/drawing/2014/main" id="{10EB9A37-CD92-CA14-60AA-297A48A89361}"/>
              </a:ext>
            </a:extLst>
          </p:cNvPr>
          <p:cNvCxnSpPr>
            <a:cxnSpLocks/>
          </p:cNvCxnSpPr>
          <p:nvPr/>
        </p:nvCxnSpPr>
        <p:spPr>
          <a:xfrm>
            <a:off x="5481897" y="561038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72F9A598-7608-B230-EA31-435136196070}"/>
              </a:ext>
            </a:extLst>
          </p:cNvPr>
          <p:cNvSpPr/>
          <p:nvPr/>
        </p:nvSpPr>
        <p:spPr>
          <a:xfrm>
            <a:off x="6152268" y="612327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77" name="Straight Arrow Connector 76">
            <a:extLst>
              <a:ext uri="{FF2B5EF4-FFF2-40B4-BE49-F238E27FC236}">
                <a16:creationId xmlns:a16="http://schemas.microsoft.com/office/drawing/2014/main" id="{9D9AEB89-92AF-4B8A-CA4A-A3BCBFBA390D}"/>
              </a:ext>
            </a:extLst>
          </p:cNvPr>
          <p:cNvCxnSpPr>
            <a:cxnSpLocks/>
          </p:cNvCxnSpPr>
          <p:nvPr/>
        </p:nvCxnSpPr>
        <p:spPr>
          <a:xfrm>
            <a:off x="6550202" y="561038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89EE749-3316-59E8-B80B-DF2AA7AFF579}"/>
              </a:ext>
            </a:extLst>
          </p:cNvPr>
          <p:cNvSpPr/>
          <p:nvPr/>
        </p:nvSpPr>
        <p:spPr>
          <a:xfrm>
            <a:off x="7551778" y="612327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79" name="Straight Arrow Connector 78">
            <a:extLst>
              <a:ext uri="{FF2B5EF4-FFF2-40B4-BE49-F238E27FC236}">
                <a16:creationId xmlns:a16="http://schemas.microsoft.com/office/drawing/2014/main" id="{A445DD2C-3D96-190D-1F3D-DB5BC25B5C04}"/>
              </a:ext>
            </a:extLst>
          </p:cNvPr>
          <p:cNvCxnSpPr>
            <a:cxnSpLocks/>
          </p:cNvCxnSpPr>
          <p:nvPr/>
        </p:nvCxnSpPr>
        <p:spPr>
          <a:xfrm>
            <a:off x="7949712" y="561038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BC434E74-06D8-0711-AFDC-32B13D14F385}"/>
              </a:ext>
            </a:extLst>
          </p:cNvPr>
          <p:cNvSpPr/>
          <p:nvPr/>
        </p:nvSpPr>
        <p:spPr>
          <a:xfrm>
            <a:off x="8620083" y="612327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81" name="Straight Arrow Connector 80">
            <a:extLst>
              <a:ext uri="{FF2B5EF4-FFF2-40B4-BE49-F238E27FC236}">
                <a16:creationId xmlns:a16="http://schemas.microsoft.com/office/drawing/2014/main" id="{0E9D05DC-58A7-DA5A-AD3D-16B016A7A25C}"/>
              </a:ext>
            </a:extLst>
          </p:cNvPr>
          <p:cNvCxnSpPr>
            <a:cxnSpLocks/>
          </p:cNvCxnSpPr>
          <p:nvPr/>
        </p:nvCxnSpPr>
        <p:spPr>
          <a:xfrm>
            <a:off x="9018017" y="561038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39BAA338-E943-B80F-987D-CE940C8D5825}"/>
              </a:ext>
            </a:extLst>
          </p:cNvPr>
          <p:cNvSpPr/>
          <p:nvPr/>
        </p:nvSpPr>
        <p:spPr>
          <a:xfrm>
            <a:off x="9930229" y="611779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83" name="Straight Arrow Connector 82">
            <a:extLst>
              <a:ext uri="{FF2B5EF4-FFF2-40B4-BE49-F238E27FC236}">
                <a16:creationId xmlns:a16="http://schemas.microsoft.com/office/drawing/2014/main" id="{2A82D09A-BDEB-7242-CF84-FEE53B1CB3B4}"/>
              </a:ext>
            </a:extLst>
          </p:cNvPr>
          <p:cNvCxnSpPr>
            <a:cxnSpLocks/>
          </p:cNvCxnSpPr>
          <p:nvPr/>
        </p:nvCxnSpPr>
        <p:spPr>
          <a:xfrm>
            <a:off x="10328163" y="560490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994090C6-1654-D79A-CA83-B365B307F31B}"/>
              </a:ext>
            </a:extLst>
          </p:cNvPr>
          <p:cNvSpPr/>
          <p:nvPr/>
        </p:nvSpPr>
        <p:spPr>
          <a:xfrm>
            <a:off x="10998534" y="6117790"/>
            <a:ext cx="795868" cy="46526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Qualified projects </a:t>
            </a:r>
          </a:p>
        </p:txBody>
      </p:sp>
      <p:cxnSp>
        <p:nvCxnSpPr>
          <p:cNvPr id="85" name="Straight Arrow Connector 84">
            <a:extLst>
              <a:ext uri="{FF2B5EF4-FFF2-40B4-BE49-F238E27FC236}">
                <a16:creationId xmlns:a16="http://schemas.microsoft.com/office/drawing/2014/main" id="{7A616D40-64C8-9B20-AAD2-3109470235A5}"/>
              </a:ext>
            </a:extLst>
          </p:cNvPr>
          <p:cNvCxnSpPr>
            <a:cxnSpLocks/>
          </p:cNvCxnSpPr>
          <p:nvPr/>
        </p:nvCxnSpPr>
        <p:spPr>
          <a:xfrm>
            <a:off x="11396468" y="5604900"/>
            <a:ext cx="0" cy="465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7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D87D-6B3D-4F50-2220-56022E6C2C0B}"/>
              </a:ext>
            </a:extLst>
          </p:cNvPr>
          <p:cNvSpPr>
            <a:spLocks noGrp="1"/>
          </p:cNvSpPr>
          <p:nvPr>
            <p:ph type="title"/>
          </p:nvPr>
        </p:nvSpPr>
        <p:spPr/>
        <p:txBody>
          <a:bodyPr/>
          <a:lstStyle/>
          <a:p>
            <a:r>
              <a:rPr lang="en-US" dirty="0"/>
              <a:t>CCIA awardees</a:t>
            </a:r>
          </a:p>
        </p:txBody>
      </p:sp>
      <p:sp>
        <p:nvSpPr>
          <p:cNvPr id="3" name="Text Placeholder 2">
            <a:extLst>
              <a:ext uri="{FF2B5EF4-FFF2-40B4-BE49-F238E27FC236}">
                <a16:creationId xmlns:a16="http://schemas.microsoft.com/office/drawing/2014/main" id="{92799AD8-0D59-F8E4-CDF6-517B4FD43FCA}"/>
              </a:ext>
            </a:extLst>
          </p:cNvPr>
          <p:cNvSpPr>
            <a:spLocks noGrp="1"/>
          </p:cNvSpPr>
          <p:nvPr>
            <p:ph sz="quarter" idx="4294967295"/>
          </p:nvPr>
        </p:nvSpPr>
        <p:spPr>
          <a:xfrm>
            <a:off x="457200" y="2116061"/>
            <a:ext cx="11277600" cy="4579937"/>
          </a:xfrm>
        </p:spPr>
        <p:txBody>
          <a:bodyPr>
            <a:normAutofit/>
          </a:bodyPr>
          <a:lstStyle/>
          <a:p>
            <a:pPr marL="285750" indent="-285750">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Opportunity Finance Network - $2.29 billion</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(10% Tribal Set Aside - $229 MM)</a:t>
            </a:r>
            <a:endParaRPr lang="en-US" sz="2400" cap="none"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Inclusive- $1.87 billion</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(Allocation for 91 Tribal Projects)</a:t>
            </a:r>
            <a:endParaRPr lang="en-US" sz="2400" cap="none"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Native CDFI Network- $400 MM – 100% Tribal</a:t>
            </a:r>
          </a:p>
          <a:p>
            <a:pPr marL="285750" indent="-285750">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Justice Climate Fund - $940 MM</a:t>
            </a:r>
          </a:p>
          <a:p>
            <a:pPr marL="285750" indent="-285750">
              <a:buFont typeface="Arial" panose="020B0604020202020204" pitchFamily="34" charset="0"/>
              <a:buChar char="•"/>
            </a:pPr>
            <a:r>
              <a:rPr lang="en-US" sz="2400" b="1" cap="none" dirty="0">
                <a:latin typeface="Open Sans" panose="020B0606030504020204" pitchFamily="34" charset="0"/>
                <a:ea typeface="Open Sans" panose="020B0606030504020204" pitchFamily="34" charset="0"/>
                <a:cs typeface="Open Sans" panose="020B0606030504020204" pitchFamily="34" charset="0"/>
              </a:rPr>
              <a:t>Appalachian Community Capital $500 MM</a:t>
            </a:r>
          </a:p>
        </p:txBody>
      </p:sp>
    </p:spTree>
    <p:extLst>
      <p:ext uri="{BB962C8B-B14F-4D97-AF65-F5344CB8AC3E}">
        <p14:creationId xmlns:p14="http://schemas.microsoft.com/office/powerpoint/2010/main" val="251625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2004-2419-71B7-ECDC-722BD23468DE}"/>
              </a:ext>
            </a:extLst>
          </p:cNvPr>
          <p:cNvSpPr>
            <a:spLocks noGrp="1"/>
          </p:cNvSpPr>
          <p:nvPr>
            <p:ph type="title"/>
          </p:nvPr>
        </p:nvSpPr>
        <p:spPr/>
        <p:txBody>
          <a:bodyPr/>
          <a:lstStyle/>
          <a:p>
            <a:r>
              <a:rPr lang="en-US" dirty="0">
                <a:latin typeface="Fraunces SemiBold" panose="020B0604020202020204" charset="0"/>
                <a:cs typeface="Arial" panose="020B0604020202020204" pitchFamily="34" charset="0"/>
              </a:rPr>
              <a:t>CCIA – roles</a:t>
            </a:r>
            <a:endParaRPr lang="en-US" dirty="0">
              <a:latin typeface="Fraunces SemiBold" panose="020B0604020202020204" charset="0"/>
            </a:endParaRPr>
          </a:p>
        </p:txBody>
      </p:sp>
      <p:graphicFrame>
        <p:nvGraphicFramePr>
          <p:cNvPr id="5" name="Content Placeholder 1">
            <a:extLst>
              <a:ext uri="{FF2B5EF4-FFF2-40B4-BE49-F238E27FC236}">
                <a16:creationId xmlns:a16="http://schemas.microsoft.com/office/drawing/2014/main" id="{EF4A4488-3A3D-5073-7ABB-1D588B3EA325}"/>
              </a:ext>
            </a:extLst>
          </p:cNvPr>
          <p:cNvGraphicFramePr>
            <a:graphicFrameLocks/>
          </p:cNvGraphicFramePr>
          <p:nvPr>
            <p:extLst>
              <p:ext uri="{D42A27DB-BD31-4B8C-83A1-F6EECF244321}">
                <p14:modId xmlns:p14="http://schemas.microsoft.com/office/powerpoint/2010/main" val="2427383069"/>
              </p:ext>
            </p:extLst>
          </p:nvPr>
        </p:nvGraphicFramePr>
        <p:xfrm>
          <a:off x="896414" y="1897942"/>
          <a:ext cx="10399171" cy="4717733"/>
        </p:xfrm>
        <a:graphic>
          <a:graphicData uri="http://schemas.openxmlformats.org/drawingml/2006/table">
            <a:tbl>
              <a:tblPr>
                <a:tableStyleId>{5940675A-B579-460E-94D1-54222C63F5DA}</a:tableStyleId>
              </a:tblPr>
              <a:tblGrid>
                <a:gridCol w="2176197">
                  <a:extLst>
                    <a:ext uri="{9D8B030D-6E8A-4147-A177-3AD203B41FA5}">
                      <a16:colId xmlns:a16="http://schemas.microsoft.com/office/drawing/2014/main" val="1837408179"/>
                    </a:ext>
                  </a:extLst>
                </a:gridCol>
                <a:gridCol w="8222974">
                  <a:extLst>
                    <a:ext uri="{9D8B030D-6E8A-4147-A177-3AD203B41FA5}">
                      <a16:colId xmlns:a16="http://schemas.microsoft.com/office/drawing/2014/main" val="2523652776"/>
                    </a:ext>
                  </a:extLst>
                </a:gridCol>
              </a:tblGrid>
              <a:tr h="329390">
                <a:tc>
                  <a:txBody>
                    <a:bodyPr/>
                    <a:lstStyle/>
                    <a:p>
                      <a:pPr algn="ctr" fontAlgn="b"/>
                      <a:r>
                        <a:rPr lang="en-US" sz="18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  </a:t>
                      </a:r>
                      <a:endParaRPr lang="en-US" sz="18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8685" marR="8685" marT="8685" marB="0" anchor="ctr">
                    <a:solidFill>
                      <a:schemeClr val="accent1"/>
                    </a:solidFill>
                  </a:tcPr>
                </a:tc>
                <a:tc>
                  <a:txBody>
                    <a:bodyPr/>
                    <a:lstStyle/>
                    <a:p>
                      <a:pPr algn="ctr" fontAlgn="b"/>
                      <a:r>
                        <a:rPr lang="en-US" sz="18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Overview </a:t>
                      </a:r>
                      <a:endParaRPr lang="en-US" sz="18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8685" marR="8685" marT="8685" marB="0" anchor="ctr">
                    <a:solidFill>
                      <a:schemeClr val="accent1"/>
                    </a:solidFill>
                  </a:tcPr>
                </a:tc>
                <a:extLst>
                  <a:ext uri="{0D108BD9-81ED-4DB2-BD59-A6C34878D82A}">
                    <a16:rowId xmlns:a16="http://schemas.microsoft.com/office/drawing/2014/main" val="1200308576"/>
                  </a:ext>
                </a:extLst>
              </a:tr>
              <a:tr h="1592767">
                <a:tc>
                  <a:txBody>
                    <a:bodyPr/>
                    <a:lstStyle/>
                    <a:p>
                      <a:pPr algn="ctr" fontAlgn="b"/>
                      <a:r>
                        <a:rPr lang="en-US" sz="14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Hub recipients</a:t>
                      </a:r>
                      <a:endParaRPr lang="en-US" sz="14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685" marR="8685" marT="8685" marB="0" anchor="ctr">
                    <a:solidFill>
                      <a:schemeClr val="bg1">
                        <a:lumMod val="95000"/>
                      </a:schemeClr>
                    </a:solidFill>
                  </a:tcPr>
                </a:tc>
                <a:tc>
                  <a:txBody>
                    <a:bodyPr/>
                    <a:lstStyle/>
                    <a:p>
                      <a:pPr algn="l" fontAlgn="b"/>
                      <a:r>
                        <a:rPr lang="en-US" sz="14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Five non-profit entities were selected as Hub recipients to provide funding and technical assistance to community lenders to finance distributed energy, net-zero buildings and zero-emissions transportation projects in low-income and disadvantaged communities. Hub Recipients can provide up to $1 million of technical assistance and up to $10 million of grant capital to a community lender. Hubs are responsible for ongoing monitoring and reporting associated with the activity of the community lender and related qualified projects. </a:t>
                      </a:r>
                      <a:endParaRPr lang="en-US" sz="14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6749" marR="166749" marT="8685" marB="0" anchor="ctr">
                    <a:solidFill>
                      <a:schemeClr val="bg1">
                        <a:lumMod val="95000"/>
                      </a:schemeClr>
                    </a:solidFill>
                  </a:tcPr>
                </a:tc>
                <a:extLst>
                  <a:ext uri="{0D108BD9-81ED-4DB2-BD59-A6C34878D82A}">
                    <a16:rowId xmlns:a16="http://schemas.microsoft.com/office/drawing/2014/main" val="2518087233"/>
                  </a:ext>
                </a:extLst>
              </a:tr>
              <a:tr h="1709411">
                <a:tc>
                  <a:txBody>
                    <a:bodyPr/>
                    <a:lstStyle/>
                    <a:p>
                      <a:pPr algn="ctr" fontAlgn="b"/>
                      <a:r>
                        <a:rPr lang="en-US" sz="14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lenders</a:t>
                      </a:r>
                      <a:endParaRPr lang="en-US" sz="14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685" marR="8685" marT="8685" marB="0" anchor="ctr">
                    <a:solidFill>
                      <a:schemeClr val="bg1">
                        <a:lumMod val="95000"/>
                      </a:schemeClr>
                    </a:solidFill>
                  </a:tcPr>
                </a:tc>
                <a:tc>
                  <a:txBody>
                    <a:bodyPr/>
                    <a:lstStyle/>
                    <a:p>
                      <a:pPr algn="l" fontAlgn="b"/>
                      <a:r>
                        <a:rPr lang="en-US" sz="1400" b="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New or existing public, quasi-public, not-for-profit, or nonprofit entity that provide financial assistance to qualified projects at the state, local, territorial, or Tribal level or in the District of Columbia, including community- and low-income-focused lenders and capital providers. community lenders could include community development financial institutions (including Certified Native CDFIs), credit unions, green banks, housing finance agencies, minority depository institutions, and other types of lenders. Community lenders can obtain up to $1 million of technical assistance and $10 million of capital to provide below market loans to qualified projects. </a:t>
                      </a:r>
                      <a:endParaRPr lang="en-US" sz="14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6749" marR="166749" marT="8685" marB="0" anchor="ctr">
                    <a:solidFill>
                      <a:schemeClr val="bg1">
                        <a:lumMod val="95000"/>
                      </a:schemeClr>
                    </a:solidFill>
                  </a:tcPr>
                </a:tc>
                <a:extLst>
                  <a:ext uri="{0D108BD9-81ED-4DB2-BD59-A6C34878D82A}">
                    <a16:rowId xmlns:a16="http://schemas.microsoft.com/office/drawing/2014/main" val="901793889"/>
                  </a:ext>
                </a:extLst>
              </a:tr>
              <a:tr h="1080011">
                <a:tc>
                  <a:txBody>
                    <a:bodyPr/>
                    <a:lstStyle/>
                    <a:p>
                      <a:pPr algn="ctr" fontAlgn="b"/>
                      <a:r>
                        <a:rPr lang="en-US" sz="14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Qualified projects </a:t>
                      </a:r>
                      <a:endParaRPr lang="en-US" sz="14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685" marR="8685" marT="8685" marB="0" anchor="ctr">
                    <a:solidFill>
                      <a:schemeClr val="bg1">
                        <a:lumMod val="95000"/>
                      </a:schemeClr>
                    </a:solidFill>
                  </a:tcPr>
                </a:tc>
                <a:tc>
                  <a:txBody>
                    <a:bodyPr/>
                    <a:lstStyle/>
                    <a:p>
                      <a:r>
                        <a:rPr lang="en-US" sz="14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Project must be: </a:t>
                      </a:r>
                      <a:r>
                        <a:rPr lang="en-US" sz="1400" b="0" dirty="0">
                          <a:latin typeface="Open Sans" panose="020B0606030504020204" pitchFamily="34" charset="0"/>
                          <a:ea typeface="Open Sans" panose="020B0606030504020204" pitchFamily="34" charset="0"/>
                          <a:cs typeface="Open Sans" panose="020B0606030504020204" pitchFamily="34" charset="0"/>
                        </a:rPr>
                        <a:t>1) a “Qualified Project” as defined under GGRF which includes 6 specific elements 2)  a priority project category and 3) Must be in a low-income and disadvantage community. </a:t>
                      </a:r>
                      <a:endParaRPr lang="en-US" sz="14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6749" marR="166749" marT="8685" marB="0" anchor="ctr">
                    <a:solidFill>
                      <a:schemeClr val="bg1">
                        <a:lumMod val="95000"/>
                      </a:schemeClr>
                    </a:solidFill>
                  </a:tcPr>
                </a:tc>
                <a:extLst>
                  <a:ext uri="{0D108BD9-81ED-4DB2-BD59-A6C34878D82A}">
                    <a16:rowId xmlns:a16="http://schemas.microsoft.com/office/drawing/2014/main" val="1272357687"/>
                  </a:ext>
                </a:extLst>
              </a:tr>
            </a:tbl>
          </a:graphicData>
        </a:graphic>
      </p:graphicFrame>
    </p:spTree>
    <p:extLst>
      <p:ext uri="{BB962C8B-B14F-4D97-AF65-F5344CB8AC3E}">
        <p14:creationId xmlns:p14="http://schemas.microsoft.com/office/powerpoint/2010/main" val="3082667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EA9024E4-0AAC-F07A-F5F0-2CD305B376D0}"/>
              </a:ext>
            </a:extLst>
          </p:cNvPr>
          <p:cNvGraphicFramePr>
            <a:graphicFrameLocks/>
          </p:cNvGraphicFramePr>
          <p:nvPr>
            <p:extLst>
              <p:ext uri="{D42A27DB-BD31-4B8C-83A1-F6EECF244321}">
                <p14:modId xmlns:p14="http://schemas.microsoft.com/office/powerpoint/2010/main" val="1143549088"/>
              </p:ext>
            </p:extLst>
          </p:nvPr>
        </p:nvGraphicFramePr>
        <p:xfrm>
          <a:off x="1089395" y="1949076"/>
          <a:ext cx="10013210" cy="4739807"/>
        </p:xfrm>
        <a:graphic>
          <a:graphicData uri="http://schemas.openxmlformats.org/drawingml/2006/table">
            <a:tbl>
              <a:tblPr>
                <a:tableStyleId>{5940675A-B579-460E-94D1-54222C63F5DA}</a:tableStyleId>
              </a:tblPr>
              <a:tblGrid>
                <a:gridCol w="2160775">
                  <a:extLst>
                    <a:ext uri="{9D8B030D-6E8A-4147-A177-3AD203B41FA5}">
                      <a16:colId xmlns:a16="http://schemas.microsoft.com/office/drawing/2014/main" val="1837408179"/>
                    </a:ext>
                  </a:extLst>
                </a:gridCol>
                <a:gridCol w="1083911">
                  <a:extLst>
                    <a:ext uri="{9D8B030D-6E8A-4147-A177-3AD203B41FA5}">
                      <a16:colId xmlns:a16="http://schemas.microsoft.com/office/drawing/2014/main" val="2523652776"/>
                    </a:ext>
                  </a:extLst>
                </a:gridCol>
                <a:gridCol w="6768524">
                  <a:extLst>
                    <a:ext uri="{9D8B030D-6E8A-4147-A177-3AD203B41FA5}">
                      <a16:colId xmlns:a16="http://schemas.microsoft.com/office/drawing/2014/main" val="1900737264"/>
                    </a:ext>
                  </a:extLst>
                </a:gridCol>
              </a:tblGrid>
              <a:tr h="260792">
                <a:tc>
                  <a:txBody>
                    <a:bodyPr/>
                    <a:lstStyle/>
                    <a:p>
                      <a:pPr algn="ctr" fontAlgn="b"/>
                      <a:r>
                        <a:rPr lang="en-US" sz="16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  </a:t>
                      </a:r>
                      <a:endParaRPr lang="en-US"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accent1"/>
                    </a:solidFill>
                  </a:tcPr>
                </a:tc>
                <a:tc>
                  <a:txBody>
                    <a:bodyPr/>
                    <a:lstStyle/>
                    <a:p>
                      <a:pPr algn="ctr" fontAlgn="b"/>
                      <a:r>
                        <a:rPr lang="en-US" sz="16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Amount </a:t>
                      </a:r>
                      <a:endParaRPr lang="en-US"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accent1"/>
                    </a:solidFill>
                  </a:tcPr>
                </a:tc>
                <a:tc>
                  <a:txBody>
                    <a:bodyPr/>
                    <a:lstStyle/>
                    <a:p>
                      <a:pPr algn="ctr" fontAlgn="b"/>
                      <a:r>
                        <a:rPr lang="en-US" sz="16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Overview </a:t>
                      </a:r>
                      <a:endParaRPr lang="en-US"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accent1"/>
                    </a:solidFill>
                  </a:tcPr>
                </a:tc>
                <a:extLst>
                  <a:ext uri="{0D108BD9-81ED-4DB2-BD59-A6C34878D82A}">
                    <a16:rowId xmlns:a16="http://schemas.microsoft.com/office/drawing/2014/main" val="1200308576"/>
                  </a:ext>
                </a:extLst>
              </a:tr>
              <a:tr h="868460">
                <a:tc>
                  <a:txBody>
                    <a:bodyPr/>
                    <a:lstStyle/>
                    <a:p>
                      <a:pPr algn="ctr" fontAlgn="b"/>
                      <a:r>
                        <a:rPr lang="en-US" sz="12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Opportunity Finance Network </a:t>
                      </a:r>
                      <a:endParaRPr lang="en-US" sz="12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ctr"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$2,290,000</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l"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OFN is a CDFI intermediary with a network of 400+ members with 95% of members being CDFIs and the remaining members being emerging CDFIs. OFN will focus on providing capital and technical assistance to support its CDFI members. </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2378" marR="162378" marT="8457" marB="0" anchor="ctr">
                    <a:solidFill>
                      <a:schemeClr val="bg1">
                        <a:lumMod val="95000"/>
                      </a:schemeClr>
                    </a:solidFill>
                  </a:tcPr>
                </a:tc>
                <a:extLst>
                  <a:ext uri="{0D108BD9-81ED-4DB2-BD59-A6C34878D82A}">
                    <a16:rowId xmlns:a16="http://schemas.microsoft.com/office/drawing/2014/main" val="2518087233"/>
                  </a:ext>
                </a:extLst>
              </a:tr>
              <a:tr h="1045276">
                <a:tc>
                  <a:txBody>
                    <a:bodyPr/>
                    <a:lstStyle/>
                    <a:p>
                      <a:pPr algn="ctr" fontAlgn="b"/>
                      <a:r>
                        <a:rPr lang="en-US" sz="1200" b="1"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Inclusiv</a:t>
                      </a:r>
                      <a:r>
                        <a:rPr lang="en-US" sz="12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2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ctr"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$1,870,000</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l" fontAlgn="b"/>
                      <a:r>
                        <a:rPr lang="en-US" sz="1100" b="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Inclusiv</a:t>
                      </a:r>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a CDFI intermediary with a network of 900+ mission driven, regulated credit unions, which include CDFIs and financial cooperatives in Puerto Rico. </a:t>
                      </a:r>
                      <a:r>
                        <a:rPr lang="en-US" sz="1100" b="0" u="none" strike="noStrike"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Inclusiv</a:t>
                      </a:r>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will focus on providing capital and technical assistance to its credit union members. </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2378" marR="162378" marT="8457" marB="0" anchor="ctr">
                    <a:solidFill>
                      <a:schemeClr val="bg1">
                        <a:lumMod val="95000"/>
                      </a:schemeClr>
                    </a:solidFill>
                  </a:tcPr>
                </a:tc>
                <a:extLst>
                  <a:ext uri="{0D108BD9-81ED-4DB2-BD59-A6C34878D82A}">
                    <a16:rowId xmlns:a16="http://schemas.microsoft.com/office/drawing/2014/main" val="901793889"/>
                  </a:ext>
                </a:extLst>
              </a:tr>
              <a:tr h="855093">
                <a:tc>
                  <a:txBody>
                    <a:bodyPr/>
                    <a:lstStyle/>
                    <a:p>
                      <a:pPr algn="ctr" fontAlgn="b"/>
                      <a:r>
                        <a:rPr lang="en-US" sz="12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Justice Climate Fund</a:t>
                      </a:r>
                      <a:endParaRPr lang="en-US" sz="12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ctr"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$940,000,000</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l"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Justice Climate Fund is a collation of members including the CDFI Bankers Association (Community Bankers National Association) and MDI Bankers Association (National Bankers Association) that will focus on providing capital and technical assistance to predominately CDFI and MDI Banks.  </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2378" marR="162378" marT="8457" marB="0" anchor="ctr">
                    <a:solidFill>
                      <a:schemeClr val="bg1">
                        <a:lumMod val="95000"/>
                      </a:schemeClr>
                    </a:solidFill>
                  </a:tcPr>
                </a:tc>
                <a:extLst>
                  <a:ext uri="{0D108BD9-81ED-4DB2-BD59-A6C34878D82A}">
                    <a16:rowId xmlns:a16="http://schemas.microsoft.com/office/drawing/2014/main" val="1272357687"/>
                  </a:ext>
                </a:extLst>
              </a:tr>
              <a:tr h="855093">
                <a:tc>
                  <a:txBody>
                    <a:bodyPr/>
                    <a:lstStyle/>
                    <a:p>
                      <a:pPr algn="ctr" fontAlgn="b"/>
                      <a:r>
                        <a:rPr lang="en-US" sz="12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Appalachian Community Capital (ACC)</a:t>
                      </a:r>
                      <a:endParaRPr lang="en-US" sz="12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ctr"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$500,000,000</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l"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 is a CDFI focused on launching green bank for rural America. ACC will use the CCIA funds to finance CDFIs and other Community Lenders focused on rural America. </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2378" marR="162378" marT="8457" marB="0" anchor="ctr">
                    <a:solidFill>
                      <a:schemeClr val="bg1">
                        <a:lumMod val="95000"/>
                      </a:schemeClr>
                    </a:solidFill>
                  </a:tcPr>
                </a:tc>
                <a:extLst>
                  <a:ext uri="{0D108BD9-81ED-4DB2-BD59-A6C34878D82A}">
                    <a16:rowId xmlns:a16="http://schemas.microsoft.com/office/drawing/2014/main" val="491353666"/>
                  </a:ext>
                </a:extLst>
              </a:tr>
              <a:tr h="855093">
                <a:tc>
                  <a:txBody>
                    <a:bodyPr/>
                    <a:lstStyle/>
                    <a:p>
                      <a:pPr algn="ctr" fontAlgn="b"/>
                      <a:r>
                        <a:rPr lang="en-US" sz="120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Native CDFI Network</a:t>
                      </a:r>
                      <a:endParaRPr lang="en-US" sz="12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ctr" fontAlgn="b"/>
                      <a:r>
                        <a:rPr lang="en-US" sz="11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$400,000,000</a:t>
                      </a: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57" marR="8457" marT="8457" marB="0" anchor="ctr">
                    <a:solidFill>
                      <a:schemeClr val="bg1">
                        <a:lumMod val="95000"/>
                      </a:schemeClr>
                    </a:solidFill>
                  </a:tcPr>
                </a:tc>
                <a:tc>
                  <a:txBody>
                    <a:bodyPr/>
                    <a:lstStyle/>
                    <a:p>
                      <a:pPr algn="l" fontAlgn="b"/>
                      <a:r>
                        <a:rPr lang="en-US" sz="11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Coalition of members focused on advocacy for certified Native CDFIs, of which there are approximately 60 in 27 states throughout the country. Native CDFI network will provide capital and technical assistance to its members focused on bringing renewable energy projects to Native communities. </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62378" marR="162378" marT="8457" marB="0" anchor="ctr">
                    <a:solidFill>
                      <a:schemeClr val="bg1">
                        <a:lumMod val="95000"/>
                      </a:schemeClr>
                    </a:solidFill>
                  </a:tcPr>
                </a:tc>
                <a:extLst>
                  <a:ext uri="{0D108BD9-81ED-4DB2-BD59-A6C34878D82A}">
                    <a16:rowId xmlns:a16="http://schemas.microsoft.com/office/drawing/2014/main" val="2251450363"/>
                  </a:ext>
                </a:extLst>
              </a:tr>
            </a:tbl>
          </a:graphicData>
        </a:graphic>
      </p:graphicFrame>
      <p:sp>
        <p:nvSpPr>
          <p:cNvPr id="2" name="Title 1">
            <a:extLst>
              <a:ext uri="{FF2B5EF4-FFF2-40B4-BE49-F238E27FC236}">
                <a16:creationId xmlns:a16="http://schemas.microsoft.com/office/drawing/2014/main" id="{67FE2004-2419-71B7-ECDC-722BD23468DE}"/>
              </a:ext>
            </a:extLst>
          </p:cNvPr>
          <p:cNvSpPr>
            <a:spLocks noGrp="1"/>
          </p:cNvSpPr>
          <p:nvPr>
            <p:ph type="title"/>
          </p:nvPr>
        </p:nvSpPr>
        <p:spPr/>
        <p:txBody>
          <a:bodyPr/>
          <a:lstStyle/>
          <a:p>
            <a:r>
              <a:rPr lang="en-US" dirty="0">
                <a:latin typeface="Fraunces SemiBold" panose="020B0604020202020204" charset="0"/>
                <a:cs typeface="Arial" panose="020B0604020202020204" pitchFamily="34" charset="0"/>
              </a:rPr>
              <a:t>Our services – Hub recipients</a:t>
            </a:r>
            <a:endParaRPr lang="en-US" dirty="0">
              <a:latin typeface="Fraunces SemiBold" panose="020B0604020202020204" charset="0"/>
            </a:endParaRPr>
          </a:p>
        </p:txBody>
      </p:sp>
    </p:spTree>
    <p:extLst>
      <p:ext uri="{BB962C8B-B14F-4D97-AF65-F5344CB8AC3E}">
        <p14:creationId xmlns:p14="http://schemas.microsoft.com/office/powerpoint/2010/main" val="233908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69C1-F9F9-07DB-C908-479C813EB41A}"/>
              </a:ext>
            </a:extLst>
          </p:cNvPr>
          <p:cNvSpPr>
            <a:spLocks noGrp="1"/>
          </p:cNvSpPr>
          <p:nvPr>
            <p:ph type="title"/>
          </p:nvPr>
        </p:nvSpPr>
        <p:spPr/>
        <p:txBody>
          <a:bodyPr/>
          <a:lstStyle/>
          <a:p>
            <a:r>
              <a:rPr lang="en-US" dirty="0">
                <a:solidFill>
                  <a:schemeClr val="bg1"/>
                </a:solidFill>
                <a:latin typeface="Fraunces SemiBold" panose="020B0604020202020204" charset="0"/>
              </a:rPr>
              <a:t>Bringing together a capital stack</a:t>
            </a:r>
            <a:br>
              <a:rPr lang="en-US" dirty="0">
                <a:solidFill>
                  <a:schemeClr val="bg1"/>
                </a:solidFill>
                <a:latin typeface="Fraunces SemiBold" panose="020B0604020202020204" charset="0"/>
              </a:rPr>
            </a:br>
            <a:r>
              <a:rPr lang="en-US" dirty="0">
                <a:solidFill>
                  <a:schemeClr val="bg1"/>
                </a:solidFill>
                <a:latin typeface="Fraunces SemiBold" panose="020B0604020202020204" charset="0"/>
              </a:rPr>
              <a:t>CCIA amplification opportunity</a:t>
            </a:r>
          </a:p>
        </p:txBody>
      </p:sp>
      <p:sp>
        <p:nvSpPr>
          <p:cNvPr id="9" name="Content Placeholder 3">
            <a:extLst>
              <a:ext uri="{FF2B5EF4-FFF2-40B4-BE49-F238E27FC236}">
                <a16:creationId xmlns:a16="http://schemas.microsoft.com/office/drawing/2014/main" id="{0FBABD67-7AA4-F530-0F14-36B227E4267B}"/>
              </a:ext>
            </a:extLst>
          </p:cNvPr>
          <p:cNvSpPr>
            <a:spLocks noGrp="1"/>
          </p:cNvSpPr>
          <p:nvPr>
            <p:ph sz="quarter" idx="4294967295"/>
          </p:nvPr>
        </p:nvSpPr>
        <p:spPr>
          <a:xfrm>
            <a:off x="3205315" y="2055966"/>
            <a:ext cx="5781368" cy="999408"/>
          </a:xfrm>
        </p:spPr>
        <p:txBody>
          <a:bodyPr vert="horz" lIns="91440" tIns="45720" rIns="91440" bIns="45720" rtlCol="0" anchor="t">
            <a:normAutofit/>
          </a:bodyPr>
          <a:lstStyle/>
          <a:p>
            <a:pPr marL="0" indent="0" algn="ctr">
              <a:buNone/>
            </a:pPr>
            <a:r>
              <a:rPr lang="en-US" sz="2400" b="1" dirty="0">
                <a:latin typeface="Open Sans" panose="020B0606030504020204" pitchFamily="34" charset="0"/>
                <a:ea typeface="Open Sans" panose="020B0606030504020204" pitchFamily="34" charset="0"/>
                <a:cs typeface="Open Sans" panose="020B0606030504020204" pitchFamily="34" charset="0"/>
              </a:rPr>
              <a:t>8x amplification for CCIA</a:t>
            </a:r>
          </a:p>
          <a:p>
            <a:pPr marL="0" indent="0" algn="ctr">
              <a:buNone/>
            </a:pPr>
            <a:r>
              <a:rPr lang="en-US" sz="2400" b="1" dirty="0">
                <a:latin typeface="Open Sans" panose="020B0606030504020204" pitchFamily="34" charset="0"/>
                <a:ea typeface="Open Sans" panose="020B0606030504020204" pitchFamily="34" charset="0"/>
                <a:cs typeface="Open Sans" panose="020B0606030504020204" pitchFamily="34" charset="0"/>
              </a:rPr>
              <a:t>10x amplification for Philanthropy</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3">
            <a:extLst>
              <a:ext uri="{FF2B5EF4-FFF2-40B4-BE49-F238E27FC236}">
                <a16:creationId xmlns:a16="http://schemas.microsoft.com/office/drawing/2014/main" id="{19870494-FC5F-1EFA-27FB-D5CC7FC70BAA}"/>
              </a:ext>
            </a:extLst>
          </p:cNvPr>
          <p:cNvGraphicFramePr>
            <a:graphicFrameLocks noGrp="1"/>
          </p:cNvGraphicFramePr>
          <p:nvPr>
            <p:extLst>
              <p:ext uri="{D42A27DB-BD31-4B8C-83A1-F6EECF244321}">
                <p14:modId xmlns:p14="http://schemas.microsoft.com/office/powerpoint/2010/main" val="807860211"/>
              </p:ext>
            </p:extLst>
          </p:nvPr>
        </p:nvGraphicFramePr>
        <p:xfrm>
          <a:off x="1232597" y="3055374"/>
          <a:ext cx="9726805" cy="3189134"/>
        </p:xfrm>
        <a:graphic>
          <a:graphicData uri="http://schemas.openxmlformats.org/drawingml/2006/table">
            <a:tbl>
              <a:tblPr firstRow="1" bandRow="1">
                <a:tableStyleId>{5C22544A-7EE6-4342-B048-85BDC9FD1C3A}</a:tableStyleId>
              </a:tblPr>
              <a:tblGrid>
                <a:gridCol w="2552282">
                  <a:extLst>
                    <a:ext uri="{9D8B030D-6E8A-4147-A177-3AD203B41FA5}">
                      <a16:colId xmlns:a16="http://schemas.microsoft.com/office/drawing/2014/main" val="3436243893"/>
                    </a:ext>
                  </a:extLst>
                </a:gridCol>
                <a:gridCol w="4481565">
                  <a:extLst>
                    <a:ext uri="{9D8B030D-6E8A-4147-A177-3AD203B41FA5}">
                      <a16:colId xmlns:a16="http://schemas.microsoft.com/office/drawing/2014/main" val="4116958392"/>
                    </a:ext>
                  </a:extLst>
                </a:gridCol>
                <a:gridCol w="2692958">
                  <a:extLst>
                    <a:ext uri="{9D8B030D-6E8A-4147-A177-3AD203B41FA5}">
                      <a16:colId xmlns:a16="http://schemas.microsoft.com/office/drawing/2014/main" val="3152359827"/>
                    </a:ext>
                  </a:extLst>
                </a:gridCol>
              </a:tblGrid>
              <a:tr h="474232">
                <a:tc>
                  <a:txBody>
                    <a:bodyPr/>
                    <a:lstStyle/>
                    <a:p>
                      <a:pPr algn="ctr"/>
                      <a:r>
                        <a:rPr lang="en-US" sz="2300" dirty="0">
                          <a:latin typeface="+mj-lt"/>
                        </a:rPr>
                        <a:t>CCIA Alone</a:t>
                      </a:r>
                    </a:p>
                  </a:txBody>
                  <a:tcPr marL="116934" marR="116934" marT="58467" marB="58467">
                    <a:lnR w="12700" cmpd="sng">
                      <a:noFill/>
                    </a:lnR>
                    <a:solidFill>
                      <a:schemeClr val="accent3">
                        <a:lumMod val="75000"/>
                      </a:schemeClr>
                    </a:solidFill>
                  </a:tcPr>
                </a:tc>
                <a:tc>
                  <a:txBody>
                    <a:bodyPr/>
                    <a:lstStyle/>
                    <a:p>
                      <a:endParaRPr lang="en-US" sz="2300" dirty="0">
                        <a:latin typeface="+mj-lt"/>
                      </a:endParaRPr>
                    </a:p>
                  </a:txBody>
                  <a:tcPr marL="116934" marR="116934" marT="58467" marB="5846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300">
                          <a:latin typeface="+mj-lt"/>
                        </a:rPr>
                        <a:t>CCIA Amplified</a:t>
                      </a:r>
                    </a:p>
                  </a:txBody>
                  <a:tcPr marL="116934" marR="116934" marT="58467" marB="58467">
                    <a:lnL w="12700" cmpd="sng">
                      <a:noFill/>
                    </a:lnL>
                  </a:tcPr>
                </a:tc>
                <a:extLst>
                  <a:ext uri="{0D108BD9-81ED-4DB2-BD59-A6C34878D82A}">
                    <a16:rowId xmlns:a16="http://schemas.microsoft.com/office/drawing/2014/main" val="4271820425"/>
                  </a:ext>
                </a:extLst>
              </a:tr>
              <a:tr h="474232">
                <a:tc>
                  <a:txBody>
                    <a:bodyPr/>
                    <a:lstStyle/>
                    <a:p>
                      <a:pPr algn="r"/>
                      <a:r>
                        <a:rPr lang="en-US" sz="2300">
                          <a:latin typeface="+mj-lt"/>
                        </a:rPr>
                        <a:t>$1,000,000</a:t>
                      </a:r>
                    </a:p>
                  </a:txBody>
                  <a:tcPr marL="116934" marR="116934" marT="58467" marB="58467">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2300">
                          <a:latin typeface="+mj-lt"/>
                        </a:rPr>
                        <a:t>CCIA</a:t>
                      </a:r>
                    </a:p>
                  </a:txBody>
                  <a:tcPr marL="116934" marR="116934" marT="58467" marB="58467">
                    <a:lnT w="38100" cmpd="sng">
                      <a:noFill/>
                    </a:lnT>
                    <a:solidFill>
                      <a:schemeClr val="accent2">
                        <a:lumMod val="20000"/>
                        <a:lumOff val="80000"/>
                      </a:schemeClr>
                    </a:solidFill>
                  </a:tcPr>
                </a:tc>
                <a:tc>
                  <a:txBody>
                    <a:bodyPr/>
                    <a:lstStyle/>
                    <a:p>
                      <a:pPr algn="r"/>
                      <a:r>
                        <a:rPr lang="en-US" sz="2300">
                          <a:latin typeface="+mj-lt"/>
                        </a:rPr>
                        <a:t>$125,000</a:t>
                      </a:r>
                    </a:p>
                  </a:txBody>
                  <a:tcPr marL="116934" marR="116934" marT="58467" marB="58467">
                    <a:solidFill>
                      <a:schemeClr val="accent2">
                        <a:lumMod val="20000"/>
                        <a:lumOff val="80000"/>
                      </a:schemeClr>
                    </a:solidFill>
                  </a:tcPr>
                </a:tc>
                <a:extLst>
                  <a:ext uri="{0D108BD9-81ED-4DB2-BD59-A6C34878D82A}">
                    <a16:rowId xmlns:a16="http://schemas.microsoft.com/office/drawing/2014/main" val="2525363813"/>
                  </a:ext>
                </a:extLst>
              </a:tr>
              <a:tr h="474232">
                <a:tc>
                  <a:txBody>
                    <a:bodyPr/>
                    <a:lstStyle/>
                    <a:p>
                      <a:pPr algn="r"/>
                      <a:endParaRPr lang="en-US" sz="2300">
                        <a:latin typeface="+mj-lt"/>
                      </a:endParaRPr>
                    </a:p>
                  </a:txBody>
                  <a:tcPr marL="116934" marR="116934" marT="58467" marB="58467">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2300">
                          <a:latin typeface="+mj-lt"/>
                        </a:rPr>
                        <a:t>Elective Pay Tax Credits</a:t>
                      </a:r>
                    </a:p>
                  </a:txBody>
                  <a:tcPr marL="116934" marR="116934" marT="58467" marB="58467">
                    <a:solidFill>
                      <a:schemeClr val="accent4">
                        <a:lumMod val="20000"/>
                        <a:lumOff val="80000"/>
                      </a:schemeClr>
                    </a:solidFill>
                  </a:tcPr>
                </a:tc>
                <a:tc>
                  <a:txBody>
                    <a:bodyPr/>
                    <a:lstStyle/>
                    <a:p>
                      <a:pPr algn="r"/>
                      <a:r>
                        <a:rPr lang="en-US" sz="2300">
                          <a:latin typeface="+mj-lt"/>
                        </a:rPr>
                        <a:t>$500,000</a:t>
                      </a:r>
                    </a:p>
                  </a:txBody>
                  <a:tcPr marL="116934" marR="116934" marT="58467" marB="58467">
                    <a:solidFill>
                      <a:schemeClr val="accent4">
                        <a:lumMod val="20000"/>
                        <a:lumOff val="80000"/>
                      </a:schemeClr>
                    </a:solidFill>
                  </a:tcPr>
                </a:tc>
                <a:extLst>
                  <a:ext uri="{0D108BD9-81ED-4DB2-BD59-A6C34878D82A}">
                    <a16:rowId xmlns:a16="http://schemas.microsoft.com/office/drawing/2014/main" val="3039527519"/>
                  </a:ext>
                </a:extLst>
              </a:tr>
              <a:tr h="474232">
                <a:tc>
                  <a:txBody>
                    <a:bodyPr/>
                    <a:lstStyle/>
                    <a:p>
                      <a:pPr algn="r"/>
                      <a:endParaRPr lang="en-US" sz="2300">
                        <a:latin typeface="+mj-lt"/>
                      </a:endParaRPr>
                    </a:p>
                  </a:txBody>
                  <a:tcPr marL="116934" marR="116934" marT="58467" marB="58467">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2300">
                          <a:latin typeface="+mj-lt"/>
                        </a:rPr>
                        <a:t>Federal Grants, Solar for All, NCIF</a:t>
                      </a:r>
                    </a:p>
                  </a:txBody>
                  <a:tcPr marL="116934" marR="116934" marT="58467" marB="58467">
                    <a:solidFill>
                      <a:schemeClr val="accent6">
                        <a:lumMod val="20000"/>
                        <a:lumOff val="80000"/>
                      </a:schemeClr>
                    </a:solidFill>
                  </a:tcPr>
                </a:tc>
                <a:tc>
                  <a:txBody>
                    <a:bodyPr/>
                    <a:lstStyle/>
                    <a:p>
                      <a:pPr algn="r"/>
                      <a:r>
                        <a:rPr lang="en-US" sz="2300">
                          <a:latin typeface="+mj-lt"/>
                        </a:rPr>
                        <a:t>$275,000</a:t>
                      </a:r>
                    </a:p>
                  </a:txBody>
                  <a:tcPr marL="116934" marR="116934" marT="58467" marB="58467">
                    <a:solidFill>
                      <a:schemeClr val="accent6">
                        <a:lumMod val="20000"/>
                        <a:lumOff val="80000"/>
                      </a:schemeClr>
                    </a:solidFill>
                  </a:tcPr>
                </a:tc>
                <a:extLst>
                  <a:ext uri="{0D108BD9-81ED-4DB2-BD59-A6C34878D82A}">
                    <a16:rowId xmlns:a16="http://schemas.microsoft.com/office/drawing/2014/main" val="1141446063"/>
                  </a:ext>
                </a:extLst>
              </a:tr>
              <a:tr h="474232">
                <a:tc>
                  <a:txBody>
                    <a:bodyPr/>
                    <a:lstStyle/>
                    <a:p>
                      <a:pPr algn="r"/>
                      <a:endParaRPr lang="en-US" sz="2300">
                        <a:latin typeface="+mj-lt"/>
                      </a:endParaRPr>
                    </a:p>
                  </a:txBody>
                  <a:tcPr marL="116934" marR="116934" marT="58467" marB="58467">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r>
                        <a:rPr lang="en-US" sz="2300">
                          <a:latin typeface="+mj-lt"/>
                        </a:rPr>
                        <a:t>Philanthropic Funds</a:t>
                      </a:r>
                    </a:p>
                  </a:txBody>
                  <a:tcPr marL="116934" marR="116934" marT="58467" marB="58467">
                    <a:solidFill>
                      <a:schemeClr val="tx1">
                        <a:lumMod val="10000"/>
                        <a:lumOff val="90000"/>
                      </a:schemeClr>
                    </a:solidFill>
                  </a:tcPr>
                </a:tc>
                <a:tc>
                  <a:txBody>
                    <a:bodyPr/>
                    <a:lstStyle/>
                    <a:p>
                      <a:pPr algn="r"/>
                      <a:r>
                        <a:rPr lang="en-US" sz="2300">
                          <a:latin typeface="+mj-lt"/>
                        </a:rPr>
                        <a:t>$100,000</a:t>
                      </a:r>
                    </a:p>
                  </a:txBody>
                  <a:tcPr marL="116934" marR="116934" marT="58467" marB="58467">
                    <a:solidFill>
                      <a:schemeClr val="tx1">
                        <a:lumMod val="10000"/>
                        <a:lumOff val="90000"/>
                      </a:schemeClr>
                    </a:solidFill>
                  </a:tcPr>
                </a:tc>
                <a:extLst>
                  <a:ext uri="{0D108BD9-81ED-4DB2-BD59-A6C34878D82A}">
                    <a16:rowId xmlns:a16="http://schemas.microsoft.com/office/drawing/2014/main" val="753671271"/>
                  </a:ext>
                </a:extLst>
              </a:tr>
              <a:tr h="4742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300" b="1">
                          <a:latin typeface="+mj-lt"/>
                        </a:rPr>
                        <a:t>$1,000,000</a:t>
                      </a:r>
                    </a:p>
                  </a:txBody>
                  <a:tcPr marL="116934" marR="116934" marT="58467" marB="58467"/>
                </a:tc>
                <a:tc>
                  <a:txBody>
                    <a:bodyPr/>
                    <a:lstStyle/>
                    <a:p>
                      <a:pPr algn="ctr"/>
                      <a:r>
                        <a:rPr lang="en-US" sz="2300" b="1">
                          <a:latin typeface="+mj-lt"/>
                        </a:rPr>
                        <a:t>Total Capital</a:t>
                      </a:r>
                    </a:p>
                  </a:txBody>
                  <a:tcPr marL="116934" marR="116934" marT="58467" marB="58467"/>
                </a:tc>
                <a:tc>
                  <a:txBody>
                    <a:bodyPr/>
                    <a:lstStyle/>
                    <a:p>
                      <a:pPr algn="r"/>
                      <a:r>
                        <a:rPr lang="en-US" sz="2300" b="1" dirty="0">
                          <a:latin typeface="+mj-lt"/>
                        </a:rPr>
                        <a:t>$1,000,000</a:t>
                      </a:r>
                    </a:p>
                  </a:txBody>
                  <a:tcPr marL="116934" marR="116934" marT="58467" marB="58467"/>
                </a:tc>
                <a:extLst>
                  <a:ext uri="{0D108BD9-81ED-4DB2-BD59-A6C34878D82A}">
                    <a16:rowId xmlns:a16="http://schemas.microsoft.com/office/drawing/2014/main" val="1917596946"/>
                  </a:ext>
                </a:extLst>
              </a:tr>
            </a:tbl>
          </a:graphicData>
        </a:graphic>
      </p:graphicFrame>
    </p:spTree>
    <p:extLst>
      <p:ext uri="{BB962C8B-B14F-4D97-AF65-F5344CB8AC3E}">
        <p14:creationId xmlns:p14="http://schemas.microsoft.com/office/powerpoint/2010/main" val="2651759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9E3055-EB9E-1990-07BC-2EEE20DD20E0}"/>
              </a:ext>
            </a:extLst>
          </p:cNvPr>
          <p:cNvPicPr>
            <a:picLocks noChangeAspect="1"/>
          </p:cNvPicPr>
          <p:nvPr/>
        </p:nvPicPr>
        <p:blipFill>
          <a:blip r:embed="rId3"/>
          <a:stretch>
            <a:fillRect/>
          </a:stretch>
        </p:blipFill>
        <p:spPr>
          <a:xfrm>
            <a:off x="444385" y="2232479"/>
            <a:ext cx="7159855" cy="3866322"/>
          </a:xfrm>
          <a:prstGeom prst="rect">
            <a:avLst/>
          </a:prstGeom>
          <a:noFill/>
        </p:spPr>
      </p:pic>
      <p:sp>
        <p:nvSpPr>
          <p:cNvPr id="10" name="Title 1">
            <a:extLst>
              <a:ext uri="{FF2B5EF4-FFF2-40B4-BE49-F238E27FC236}">
                <a16:creationId xmlns:a16="http://schemas.microsoft.com/office/drawing/2014/main" id="{C23D03A4-0D02-EF34-9C23-E679745F58B6}"/>
              </a:ext>
            </a:extLst>
          </p:cNvPr>
          <p:cNvSpPr>
            <a:spLocks noGrp="1"/>
          </p:cNvSpPr>
          <p:nvPr>
            <p:ph type="title"/>
          </p:nvPr>
        </p:nvSpPr>
        <p:spPr/>
        <p:txBody>
          <a:bodyPr>
            <a:normAutofit/>
          </a:bodyPr>
          <a:lstStyle/>
          <a:p>
            <a:r>
              <a:rPr lang="en-US" sz="2800" dirty="0"/>
              <a:t>Lending pipeline/deal flow </a:t>
            </a:r>
            <a:br>
              <a:rPr lang="en-US" sz="2800" dirty="0"/>
            </a:br>
            <a:r>
              <a:rPr lang="en-US" sz="4000" dirty="0">
                <a:solidFill>
                  <a:schemeClr val="bg1"/>
                </a:solidFill>
                <a:latin typeface="Fraunces SemiBold" panose="020B0604020202020204" charset="0"/>
              </a:rPr>
              <a:t>Tribal net zero homes</a:t>
            </a:r>
          </a:p>
        </p:txBody>
      </p:sp>
      <p:sp>
        <p:nvSpPr>
          <p:cNvPr id="4" name="Content Placeholder 3">
            <a:extLst>
              <a:ext uri="{FF2B5EF4-FFF2-40B4-BE49-F238E27FC236}">
                <a16:creationId xmlns:a16="http://schemas.microsoft.com/office/drawing/2014/main" id="{A43E265E-0837-F6CD-EDA7-CCB88D7B5F85}"/>
              </a:ext>
            </a:extLst>
          </p:cNvPr>
          <p:cNvSpPr>
            <a:spLocks noGrp="1"/>
          </p:cNvSpPr>
          <p:nvPr>
            <p:ph sz="quarter" idx="4294967295"/>
          </p:nvPr>
        </p:nvSpPr>
        <p:spPr>
          <a:xfrm>
            <a:off x="7855974" y="1917290"/>
            <a:ext cx="4336026" cy="4346985"/>
          </a:xfrm>
        </p:spPr>
        <p:txBody>
          <a:bodyPr vert="horz" lIns="91440" tIns="45720" rIns="91440" bIns="45720" rtlCol="0" anchor="t">
            <a:normAutofit lnSpcReduction="10000"/>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Critical need for Tribal Housing.</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A $10 million tribal housing project might be a $15 million tribal “net-zero” housing project that is now eligible for CCIA funding.</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Meets a clear need and complements many existing Tribal CDFI core underwriting competencies.</a:t>
            </a:r>
          </a:p>
        </p:txBody>
      </p:sp>
      <p:sp>
        <p:nvSpPr>
          <p:cNvPr id="14" name="TextBox 13">
            <a:extLst>
              <a:ext uri="{FF2B5EF4-FFF2-40B4-BE49-F238E27FC236}">
                <a16:creationId xmlns:a16="http://schemas.microsoft.com/office/drawing/2014/main" id="{369DC65B-F19E-09B5-8F7D-86152E02322E}"/>
              </a:ext>
            </a:extLst>
          </p:cNvPr>
          <p:cNvSpPr txBox="1"/>
          <p:nvPr/>
        </p:nvSpPr>
        <p:spPr>
          <a:xfrm>
            <a:off x="444385" y="6418999"/>
            <a:ext cx="5715000" cy="276999"/>
          </a:xfrm>
          <a:prstGeom prst="rect">
            <a:avLst/>
          </a:prstGeom>
          <a:noFill/>
        </p:spPr>
        <p:txBody>
          <a:bodyPr wrap="square" rtlCol="0">
            <a:spAutoFit/>
          </a:bodyPr>
          <a:lstStyle/>
          <a:p>
            <a:r>
              <a:rPr lang="en-US" sz="1200" i="1" dirty="0"/>
              <a:t>Source: </a:t>
            </a:r>
            <a:r>
              <a:rPr lang="en-US" sz="1200" i="1" dirty="0" err="1"/>
              <a:t>Oweesta</a:t>
            </a:r>
            <a:r>
              <a:rPr lang="en-US" sz="1200" i="1" dirty="0"/>
              <a:t> 2021 Housing Report</a:t>
            </a:r>
          </a:p>
        </p:txBody>
      </p:sp>
      <p:sp>
        <p:nvSpPr>
          <p:cNvPr id="16" name="Rectangle 15">
            <a:extLst>
              <a:ext uri="{FF2B5EF4-FFF2-40B4-BE49-F238E27FC236}">
                <a16:creationId xmlns:a16="http://schemas.microsoft.com/office/drawing/2014/main" id="{AE095038-24EF-C3CF-158A-B71F4D33A1CF}"/>
              </a:ext>
            </a:extLst>
          </p:cNvPr>
          <p:cNvSpPr/>
          <p:nvPr/>
        </p:nvSpPr>
        <p:spPr>
          <a:xfrm>
            <a:off x="504020" y="2552677"/>
            <a:ext cx="7070403" cy="4153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17" name="Rectangle 16">
            <a:extLst>
              <a:ext uri="{FF2B5EF4-FFF2-40B4-BE49-F238E27FC236}">
                <a16:creationId xmlns:a16="http://schemas.microsoft.com/office/drawing/2014/main" id="{9B790E9B-2B27-40F5-D5AF-226D9E181387}"/>
              </a:ext>
            </a:extLst>
          </p:cNvPr>
          <p:cNvSpPr/>
          <p:nvPr/>
        </p:nvSpPr>
        <p:spPr>
          <a:xfrm>
            <a:off x="507228" y="3013187"/>
            <a:ext cx="7070403" cy="4153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18" name="Rectangle 17">
            <a:extLst>
              <a:ext uri="{FF2B5EF4-FFF2-40B4-BE49-F238E27FC236}">
                <a16:creationId xmlns:a16="http://schemas.microsoft.com/office/drawing/2014/main" id="{709F029E-454C-1A15-D9F6-955F07422CDF}"/>
              </a:ext>
            </a:extLst>
          </p:cNvPr>
          <p:cNvSpPr/>
          <p:nvPr/>
        </p:nvSpPr>
        <p:spPr>
          <a:xfrm>
            <a:off x="500711" y="3473696"/>
            <a:ext cx="7070403" cy="4153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19" name="Rectangle 18">
            <a:extLst>
              <a:ext uri="{FF2B5EF4-FFF2-40B4-BE49-F238E27FC236}">
                <a16:creationId xmlns:a16="http://schemas.microsoft.com/office/drawing/2014/main" id="{754EA2A9-E6B9-51C7-0BEE-FA8C6371E7DF}"/>
              </a:ext>
            </a:extLst>
          </p:cNvPr>
          <p:cNvSpPr/>
          <p:nvPr/>
        </p:nvSpPr>
        <p:spPr>
          <a:xfrm>
            <a:off x="497396" y="3937528"/>
            <a:ext cx="7070403" cy="4153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20" name="Rectangle 19">
            <a:extLst>
              <a:ext uri="{FF2B5EF4-FFF2-40B4-BE49-F238E27FC236}">
                <a16:creationId xmlns:a16="http://schemas.microsoft.com/office/drawing/2014/main" id="{AD038A7F-2945-C7AF-D046-91E08B653EB2}"/>
              </a:ext>
            </a:extLst>
          </p:cNvPr>
          <p:cNvSpPr/>
          <p:nvPr/>
        </p:nvSpPr>
        <p:spPr>
          <a:xfrm>
            <a:off x="507335" y="4832045"/>
            <a:ext cx="7070403" cy="4153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21" name="Rectangle 20">
            <a:extLst>
              <a:ext uri="{FF2B5EF4-FFF2-40B4-BE49-F238E27FC236}">
                <a16:creationId xmlns:a16="http://schemas.microsoft.com/office/drawing/2014/main" id="{1AA779E1-32EC-10CA-803B-3A077159F61D}"/>
              </a:ext>
            </a:extLst>
          </p:cNvPr>
          <p:cNvSpPr/>
          <p:nvPr/>
        </p:nvSpPr>
        <p:spPr>
          <a:xfrm>
            <a:off x="507335" y="5299185"/>
            <a:ext cx="7070403" cy="4153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2" name="TextBox 1">
            <a:extLst>
              <a:ext uri="{FF2B5EF4-FFF2-40B4-BE49-F238E27FC236}">
                <a16:creationId xmlns:a16="http://schemas.microsoft.com/office/drawing/2014/main" id="{961569A4-AE57-56B0-8D18-58EF1DF4B520}"/>
              </a:ext>
            </a:extLst>
          </p:cNvPr>
          <p:cNvSpPr txBox="1"/>
          <p:nvPr/>
        </p:nvSpPr>
        <p:spPr>
          <a:xfrm>
            <a:off x="11517924" y="6326666"/>
            <a:ext cx="459712" cy="369332"/>
          </a:xfrm>
          <a:prstGeom prst="rect">
            <a:avLst/>
          </a:prstGeom>
          <a:noFill/>
        </p:spPr>
        <p:txBody>
          <a:bodyPr wrap="square" rtlCol="0">
            <a:spAutoFit/>
          </a:bodyPr>
          <a:lstStyle/>
          <a:p>
            <a:r>
              <a:rPr lang="en-US"/>
              <a:t>40</a:t>
            </a:r>
          </a:p>
        </p:txBody>
      </p:sp>
    </p:spTree>
    <p:extLst>
      <p:ext uri="{BB962C8B-B14F-4D97-AF65-F5344CB8AC3E}">
        <p14:creationId xmlns:p14="http://schemas.microsoft.com/office/powerpoint/2010/main" val="924972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69C1-F9F9-07DB-C908-479C813EB41A}"/>
              </a:ext>
            </a:extLst>
          </p:cNvPr>
          <p:cNvSpPr>
            <a:spLocks noGrp="1"/>
          </p:cNvSpPr>
          <p:nvPr>
            <p:ph type="title"/>
          </p:nvPr>
        </p:nvSpPr>
        <p:spPr/>
        <p:txBody>
          <a:bodyPr>
            <a:normAutofit/>
          </a:bodyPr>
          <a:lstStyle/>
          <a:p>
            <a:r>
              <a:rPr lang="en-US" dirty="0">
                <a:latin typeface="Fraunces SemiBold" panose="020B0604020202020204" charset="0"/>
              </a:rPr>
              <a:t>A look at program compliance</a:t>
            </a:r>
          </a:p>
        </p:txBody>
      </p:sp>
      <p:sp>
        <p:nvSpPr>
          <p:cNvPr id="4" name="Content Placeholder 3">
            <a:extLst>
              <a:ext uri="{FF2B5EF4-FFF2-40B4-BE49-F238E27FC236}">
                <a16:creationId xmlns:a16="http://schemas.microsoft.com/office/drawing/2014/main" id="{2A440267-A6FC-E1B3-869E-39012B6982B4}"/>
              </a:ext>
            </a:extLst>
          </p:cNvPr>
          <p:cNvSpPr>
            <a:spLocks noGrp="1"/>
          </p:cNvSpPr>
          <p:nvPr>
            <p:ph type="body" idx="1"/>
          </p:nvPr>
        </p:nvSpPr>
        <p:spPr>
          <a:xfrm>
            <a:off x="838200" y="2214563"/>
            <a:ext cx="4205748" cy="3962400"/>
          </a:xfrm>
        </p:spPr>
        <p:txBody>
          <a:bodyPr vert="horz" lIns="91440" tIns="45720" rIns="91440" bIns="45720" rtlCol="0" anchor="t">
            <a:normAutofit fontScale="70000" lnSpcReduction="20000"/>
          </a:bodyPr>
          <a:lstStyle/>
          <a:p>
            <a:r>
              <a:rPr lang="en-US" dirty="0">
                <a:latin typeface="Open Sans" panose="020B0606030504020204" pitchFamily="34" charset="0"/>
                <a:ea typeface="Open Sans" panose="020B0606030504020204" pitchFamily="34" charset="0"/>
                <a:cs typeface="Open Sans" panose="020B0606030504020204" pitchFamily="34" charset="0"/>
              </a:rPr>
              <a:t>Build America, buy America</a:t>
            </a:r>
          </a:p>
          <a:p>
            <a:r>
              <a:rPr lang="en-US" dirty="0">
                <a:latin typeface="Open Sans" panose="020B0606030504020204" pitchFamily="34" charset="0"/>
                <a:ea typeface="Open Sans" panose="020B0606030504020204" pitchFamily="34" charset="0"/>
                <a:cs typeface="Open Sans" panose="020B0606030504020204" pitchFamily="34" charset="0"/>
              </a:rPr>
              <a:t>Davis-Bacon wages</a:t>
            </a:r>
          </a:p>
          <a:p>
            <a:r>
              <a:rPr lang="en-US" dirty="0">
                <a:latin typeface="Open Sans" panose="020B0606030504020204" pitchFamily="34" charset="0"/>
                <a:ea typeface="Open Sans" panose="020B0606030504020204" pitchFamily="34" charset="0"/>
                <a:cs typeface="Open Sans" panose="020B0606030504020204" pitchFamily="34" charset="0"/>
              </a:rPr>
              <a:t>Justice40 initiative</a:t>
            </a:r>
          </a:p>
          <a:p>
            <a:r>
              <a:rPr lang="en-US" dirty="0">
                <a:latin typeface="Open Sans" panose="020B0606030504020204" pitchFamily="34" charset="0"/>
                <a:ea typeface="Open Sans" panose="020B0606030504020204" pitchFamily="34" charset="0"/>
                <a:cs typeface="Open Sans" panose="020B0606030504020204" pitchFamily="34" charset="0"/>
              </a:rPr>
              <a:t>Allowable and eligible expense</a:t>
            </a:r>
          </a:p>
          <a:p>
            <a:r>
              <a:rPr lang="en-US" dirty="0">
                <a:latin typeface="Open Sans" panose="020B0606030504020204" pitchFamily="34" charset="0"/>
                <a:ea typeface="Open Sans" panose="020B0606030504020204" pitchFamily="34" charset="0"/>
                <a:cs typeface="Open Sans" panose="020B0606030504020204" pitchFamily="34" charset="0"/>
              </a:rPr>
              <a:t>Financial management</a:t>
            </a:r>
          </a:p>
          <a:p>
            <a:r>
              <a:rPr lang="en-US" dirty="0">
                <a:latin typeface="Open Sans" panose="020B0606030504020204" pitchFamily="34" charset="0"/>
                <a:ea typeface="Open Sans" panose="020B0606030504020204" pitchFamily="34" charset="0"/>
                <a:cs typeface="Open Sans" panose="020B0606030504020204" pitchFamily="34" charset="0"/>
              </a:rPr>
              <a:t>Performance tracking</a:t>
            </a:r>
          </a:p>
          <a:p>
            <a:r>
              <a:rPr lang="en-US" dirty="0">
                <a:latin typeface="Open Sans" panose="020B0606030504020204" pitchFamily="34" charset="0"/>
                <a:ea typeface="Open Sans" panose="020B0606030504020204" pitchFamily="34" charset="0"/>
                <a:cs typeface="Open Sans" panose="020B0606030504020204" pitchFamily="34" charset="0"/>
              </a:rPr>
              <a:t>Reporting</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Elective Pay Tax Credits: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Prevailing wage + apprenticeship</a:t>
            </a:r>
            <a:endParaRPr lang="en-US"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Energy communities / low-income</a:t>
            </a:r>
            <a:endParaRPr lang="en-US"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Domestic content</a:t>
            </a:r>
            <a:endParaRPr lang="en-US"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dirty="0">
              <a:solidFill>
                <a:srgbClr val="F15B5C"/>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Diagram 4">
            <a:extLst>
              <a:ext uri="{FF2B5EF4-FFF2-40B4-BE49-F238E27FC236}">
                <a16:creationId xmlns:a16="http://schemas.microsoft.com/office/drawing/2014/main" id="{AFBC0C0E-D6AB-1B5D-DF64-053176665E8F}"/>
              </a:ext>
            </a:extLst>
          </p:cNvPr>
          <p:cNvGraphicFramePr/>
          <p:nvPr>
            <p:extLst>
              <p:ext uri="{D42A27DB-BD31-4B8C-83A1-F6EECF244321}">
                <p14:modId xmlns:p14="http://schemas.microsoft.com/office/powerpoint/2010/main" val="1439844363"/>
              </p:ext>
            </p:extLst>
          </p:nvPr>
        </p:nvGraphicFramePr>
        <p:xfrm>
          <a:off x="5256389" y="2079482"/>
          <a:ext cx="6411156" cy="4247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3">
            <a:extLst>
              <a:ext uri="{FF2B5EF4-FFF2-40B4-BE49-F238E27FC236}">
                <a16:creationId xmlns:a16="http://schemas.microsoft.com/office/drawing/2014/main" id="{8DB40C3F-84FF-3D26-0D1F-FF6216359C6C}"/>
              </a:ext>
            </a:extLst>
          </p:cNvPr>
          <p:cNvSpPr txBox="1">
            <a:spLocks/>
          </p:cNvSpPr>
          <p:nvPr/>
        </p:nvSpPr>
        <p:spPr>
          <a:xfrm>
            <a:off x="524455" y="5190975"/>
            <a:ext cx="4279541" cy="99880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15B5C"/>
              </a:solidFill>
              <a:effectLst/>
              <a:uLnTx/>
              <a:uFillTx/>
              <a:latin typeface="Myriad Pro" panose="020B0503030403020204"/>
            </a:endParaRPr>
          </a:p>
        </p:txBody>
      </p:sp>
      <p:sp>
        <p:nvSpPr>
          <p:cNvPr id="3" name="TextBox 2">
            <a:extLst>
              <a:ext uri="{FF2B5EF4-FFF2-40B4-BE49-F238E27FC236}">
                <a16:creationId xmlns:a16="http://schemas.microsoft.com/office/drawing/2014/main" id="{594CE99E-6D4F-E5E5-FB11-A076BB0B827D}"/>
              </a:ext>
            </a:extLst>
          </p:cNvPr>
          <p:cNvSpPr txBox="1"/>
          <p:nvPr/>
        </p:nvSpPr>
        <p:spPr>
          <a:xfrm>
            <a:off x="11517924" y="6326666"/>
            <a:ext cx="459712" cy="369332"/>
          </a:xfrm>
          <a:prstGeom prst="rect">
            <a:avLst/>
          </a:prstGeom>
          <a:noFill/>
        </p:spPr>
        <p:txBody>
          <a:bodyPr wrap="square" rtlCol="0">
            <a:spAutoFit/>
          </a:bodyPr>
          <a:lstStyle/>
          <a:p>
            <a:r>
              <a:rPr lang="en-US"/>
              <a:t>43</a:t>
            </a:r>
          </a:p>
        </p:txBody>
      </p:sp>
    </p:spTree>
    <p:extLst>
      <p:ext uri="{BB962C8B-B14F-4D97-AF65-F5344CB8AC3E}">
        <p14:creationId xmlns:p14="http://schemas.microsoft.com/office/powerpoint/2010/main" val="248053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303D-FF60-46B9-1A6C-825D62E6A361}"/>
              </a:ext>
            </a:extLst>
          </p:cNvPr>
          <p:cNvSpPr>
            <a:spLocks noGrp="1"/>
          </p:cNvSpPr>
          <p:nvPr>
            <p:ph type="title"/>
          </p:nvPr>
        </p:nvSpPr>
        <p:spPr/>
        <p:txBody>
          <a:bodyPr/>
          <a:lstStyle/>
          <a:p>
            <a:r>
              <a:rPr lang="en-US" dirty="0">
                <a:solidFill>
                  <a:schemeClr val="bg1"/>
                </a:solidFill>
              </a:rPr>
              <a:t>Meet the team</a:t>
            </a:r>
          </a:p>
        </p:txBody>
      </p:sp>
      <p:sp>
        <p:nvSpPr>
          <p:cNvPr id="4" name="Rectangle 3">
            <a:extLst>
              <a:ext uri="{FF2B5EF4-FFF2-40B4-BE49-F238E27FC236}">
                <a16:creationId xmlns:a16="http://schemas.microsoft.com/office/drawing/2014/main" id="{13517ACA-6FEC-FAFF-E3A0-76B8C7325867}"/>
              </a:ext>
            </a:extLst>
          </p:cNvPr>
          <p:cNvSpPr/>
          <p:nvPr/>
        </p:nvSpPr>
        <p:spPr>
          <a:xfrm>
            <a:off x="2468988" y="1968514"/>
            <a:ext cx="3479527" cy="231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Bill Cornelius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Director</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Development Advisory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bill.cornelius@bakertilly.com</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F2F5FB8A-E889-907A-177C-9B53C59CF69C}"/>
              </a:ext>
            </a:extLst>
          </p:cNvPr>
          <p:cNvSpPr/>
          <p:nvPr/>
        </p:nvSpPr>
        <p:spPr>
          <a:xfrm>
            <a:off x="8437876" y="1968515"/>
            <a:ext cx="3260712" cy="231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500"/>
              </a:spcBef>
              <a:defRPr/>
            </a:pPr>
            <a:r>
              <a:rPr lang="en-US" sz="2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Rob Dicke</a:t>
            </a:r>
            <a:endPar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spcAft>
                <a:spcPts val="500"/>
              </a:spcAft>
              <a:defRPr/>
            </a:pP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Senior Manager</a:t>
            </a:r>
            <a:b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Development Advisory</a:t>
            </a:r>
            <a:endParaRPr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lang="fr-FR" sz="1600" dirty="0" err="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rob.dicke</a:t>
            </a:r>
            <a:r>
              <a:rPr lang="fr-FR" sz="16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bakertilly.com</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35FE4CEA-E936-B556-92E6-706A4960F05E}"/>
              </a:ext>
            </a:extLst>
          </p:cNvPr>
          <p:cNvSpPr>
            <a:spLocks noChangeAspect="1"/>
          </p:cNvSpPr>
          <p:nvPr/>
        </p:nvSpPr>
        <p:spPr>
          <a:xfrm>
            <a:off x="6462300" y="2116814"/>
            <a:ext cx="1725464" cy="172546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yriad Pro" panose="020B0503030403020204"/>
              <a:cs typeface="Arial" panose="020B0604020202020204" pitchFamily="34" charset="0"/>
            </a:endParaRPr>
          </a:p>
        </p:txBody>
      </p:sp>
      <p:sp>
        <p:nvSpPr>
          <p:cNvPr id="7" name="Oval 6">
            <a:extLst>
              <a:ext uri="{FF2B5EF4-FFF2-40B4-BE49-F238E27FC236}">
                <a16:creationId xmlns:a16="http://schemas.microsoft.com/office/drawing/2014/main" id="{C3D53848-56B0-F85A-4802-9D718D182E67}"/>
              </a:ext>
            </a:extLst>
          </p:cNvPr>
          <p:cNvSpPr>
            <a:spLocks noChangeAspect="1"/>
          </p:cNvSpPr>
          <p:nvPr/>
        </p:nvSpPr>
        <p:spPr>
          <a:xfrm>
            <a:off x="493412" y="2264297"/>
            <a:ext cx="1725464" cy="172546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yriad Pro" panose="020B0503030403020204"/>
              <a:cs typeface="Arial" panose="020B0604020202020204" pitchFamily="34" charset="0"/>
            </a:endParaRPr>
          </a:p>
        </p:txBody>
      </p:sp>
      <p:sp>
        <p:nvSpPr>
          <p:cNvPr id="15" name="Rectangle 14">
            <a:extLst>
              <a:ext uri="{FF2B5EF4-FFF2-40B4-BE49-F238E27FC236}">
                <a16:creationId xmlns:a16="http://schemas.microsoft.com/office/drawing/2014/main" id="{2BFE2B99-1713-E3B8-1E2D-DB7E4F006160}"/>
              </a:ext>
            </a:extLst>
          </p:cNvPr>
          <p:cNvSpPr/>
          <p:nvPr/>
        </p:nvSpPr>
        <p:spPr>
          <a:xfrm>
            <a:off x="5583059" y="4179388"/>
            <a:ext cx="3669096" cy="231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Serena Walters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Senior Consultant Development Advisory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lang="fr-FR" sz="1600" dirty="0" err="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Serena.Walters</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@bakertilly.com</a:t>
            </a:r>
            <a:r>
              <a:rPr lang="fr-FR" sz="16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AF745F18-FFE2-70B4-3E38-CE2C8433B4AD}"/>
              </a:ext>
            </a:extLst>
          </p:cNvPr>
          <p:cNvSpPr>
            <a:spLocks noChangeAspect="1"/>
          </p:cNvSpPr>
          <p:nvPr/>
        </p:nvSpPr>
        <p:spPr>
          <a:xfrm>
            <a:off x="3607483" y="4327687"/>
            <a:ext cx="1725464" cy="1725464"/>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yriad Pro" panose="020B0503030403020204"/>
              <a:cs typeface="Arial" panose="020B0604020202020204" pitchFamily="34" charset="0"/>
            </a:endParaRPr>
          </a:p>
        </p:txBody>
      </p:sp>
    </p:spTree>
    <p:extLst>
      <p:ext uri="{BB962C8B-B14F-4D97-AF65-F5344CB8AC3E}">
        <p14:creationId xmlns:p14="http://schemas.microsoft.com/office/powerpoint/2010/main" val="209107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B37E-3C8A-3719-E3F2-255AC7A3703B}"/>
              </a:ext>
            </a:extLst>
          </p:cNvPr>
          <p:cNvSpPr>
            <a:spLocks noGrp="1"/>
          </p:cNvSpPr>
          <p:nvPr>
            <p:ph type="title"/>
          </p:nvPr>
        </p:nvSpPr>
        <p:spPr/>
        <p:txBody>
          <a:bodyPr/>
          <a:lstStyle/>
          <a:p>
            <a:r>
              <a:rPr lang="en-US" dirty="0"/>
              <a:t>A misnomer – “Community lenders”</a:t>
            </a:r>
          </a:p>
        </p:txBody>
      </p:sp>
      <p:sp>
        <p:nvSpPr>
          <p:cNvPr id="4" name="Content Placeholder 3">
            <a:extLst>
              <a:ext uri="{FF2B5EF4-FFF2-40B4-BE49-F238E27FC236}">
                <a16:creationId xmlns:a16="http://schemas.microsoft.com/office/drawing/2014/main" id="{4BE8A7AF-1F09-4380-8031-792F0B7AD78A}"/>
              </a:ext>
            </a:extLst>
          </p:cNvPr>
          <p:cNvSpPr>
            <a:spLocks noGrp="1"/>
          </p:cNvSpPr>
          <p:nvPr>
            <p:ph sz="quarter" idx="4294967295"/>
          </p:nvPr>
        </p:nvSpPr>
        <p:spPr>
          <a:xfrm>
            <a:off x="457200" y="1844112"/>
            <a:ext cx="11277600" cy="4579937"/>
          </a:xfrm>
        </p:spPr>
        <p:txBody>
          <a:bodyPr>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The regulations provide for a broad definition of Community Lenders: </a:t>
            </a:r>
          </a:p>
          <a:p>
            <a:pPr marL="457200" lvl="1" indent="0">
              <a:buNone/>
            </a:pPr>
            <a:r>
              <a:rPr lang="en-US" sz="16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New or existing public, quasi-public, not-for-profit, or nonprofit entity that provide financial assistance to qualified projects at the state, local, territorial, or Tribal level or in the District of Columbia, including community- and low-income-focused lenders and capital providers. Community Lenders could include community development financial institutions (including Certified Native CDFIs), credit unions, green banks, housing finance agencies, minority depository institutions, and other types of lenders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panose="020B0606030504020204" pitchFamily="34" charset="0"/>
                <a:ea typeface="Open Sans" panose="020B0606030504020204" pitchFamily="34" charset="0"/>
                <a:cs typeface="Open Sans" panose="020B0606030504020204" pitchFamily="34" charset="0"/>
              </a:rPr>
              <a:t>The Hub recipients have determined that banks which do not fall within one of the identified categories are not “community lenders”</a:t>
            </a:r>
          </a:p>
          <a:p>
            <a:r>
              <a:rPr lang="en-US" sz="1800" dirty="0">
                <a:latin typeface="Open Sans" panose="020B0606030504020204" pitchFamily="34" charset="0"/>
                <a:ea typeface="Open Sans" panose="020B0606030504020204" pitchFamily="34" charset="0"/>
                <a:cs typeface="Open Sans" panose="020B0606030504020204" pitchFamily="34" charset="0"/>
              </a:rPr>
              <a:t>The Hub recipients are predominately focused on the following groups:</a:t>
            </a:r>
          </a:p>
          <a:p>
            <a:pPr lvl="1"/>
            <a:r>
              <a:rPr lang="en-US" sz="1600" dirty="0">
                <a:latin typeface="Open Sans" panose="020B0606030504020204" pitchFamily="34" charset="0"/>
                <a:ea typeface="Open Sans" panose="020B0606030504020204" pitchFamily="34" charset="0"/>
                <a:cs typeface="Open Sans" panose="020B0606030504020204" pitchFamily="34" charset="0"/>
              </a:rPr>
              <a:t>CDFIs (Banks, credit unions and non-bank CDFIs)</a:t>
            </a:r>
          </a:p>
          <a:p>
            <a:pPr lvl="1"/>
            <a:r>
              <a:rPr lang="en-US" sz="1600" dirty="0">
                <a:latin typeface="Open Sans" panose="020B0606030504020204" pitchFamily="34" charset="0"/>
                <a:ea typeface="Open Sans" panose="020B0606030504020204" pitchFamily="34" charset="0"/>
                <a:cs typeface="Open Sans" panose="020B0606030504020204" pitchFamily="34" charset="0"/>
              </a:rPr>
              <a:t>Credit Unions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Minority Depository Institutions (MDI)</a:t>
            </a:r>
          </a:p>
          <a:p>
            <a:r>
              <a:rPr lang="en-US" sz="1800" dirty="0">
                <a:latin typeface="Open Sans" panose="020B0606030504020204" pitchFamily="34" charset="0"/>
                <a:ea typeface="Open Sans" panose="020B0606030504020204" pitchFamily="34" charset="0"/>
                <a:cs typeface="Open Sans" panose="020B0606030504020204" pitchFamily="34" charset="0"/>
              </a:rPr>
              <a:t>There are roughly 1,500 CDFIs made up of 39% are loan funds, 36% are credit unions, 13% are banks and 12% are other institutions. </a:t>
            </a:r>
          </a:p>
          <a:p>
            <a:r>
              <a:rPr lang="en-US" sz="1800" dirty="0">
                <a:latin typeface="Open Sans" panose="020B0606030504020204" pitchFamily="34" charset="0"/>
                <a:ea typeface="Open Sans" panose="020B0606030504020204" pitchFamily="34" charset="0"/>
                <a:cs typeface="Open Sans" panose="020B0606030504020204" pitchFamily="34" charset="0"/>
              </a:rPr>
              <a:t>Outside of the Appalachian Community Capital, all other Hub Recipients will focus on providing capital to Community Lenders that are members of its organization/association. </a:t>
            </a:r>
          </a:p>
        </p:txBody>
      </p:sp>
    </p:spTree>
    <p:extLst>
      <p:ext uri="{BB962C8B-B14F-4D97-AF65-F5344CB8AC3E}">
        <p14:creationId xmlns:p14="http://schemas.microsoft.com/office/powerpoint/2010/main" val="2161462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BD1B-FD55-1AC5-8872-FFBFAAD8E236}"/>
              </a:ext>
            </a:extLst>
          </p:cNvPr>
          <p:cNvSpPr>
            <a:spLocks noGrp="1"/>
          </p:cNvSpPr>
          <p:nvPr>
            <p:ph type="title"/>
          </p:nvPr>
        </p:nvSpPr>
        <p:spPr/>
        <p:txBody>
          <a:bodyPr/>
          <a:lstStyle/>
          <a:p>
            <a:r>
              <a:rPr lang="en-US" dirty="0"/>
              <a:t>CCIA eligible projects: distributed energy generation and storage</a:t>
            </a:r>
          </a:p>
        </p:txBody>
      </p:sp>
      <p:sp>
        <p:nvSpPr>
          <p:cNvPr id="4" name="Content Placeholder 3">
            <a:extLst>
              <a:ext uri="{FF2B5EF4-FFF2-40B4-BE49-F238E27FC236}">
                <a16:creationId xmlns:a16="http://schemas.microsoft.com/office/drawing/2014/main" id="{8A375606-52A8-27EA-E684-8A049EEB2439}"/>
              </a:ext>
            </a:extLst>
          </p:cNvPr>
          <p:cNvSpPr>
            <a:spLocks noGrp="1"/>
          </p:cNvSpPr>
          <p:nvPr>
            <p:ph sz="quarter" idx="4294967295"/>
          </p:nvPr>
        </p:nvSpPr>
        <p:spPr>
          <a:xfrm>
            <a:off x="757083" y="2368060"/>
            <a:ext cx="3859213" cy="3060325"/>
          </a:xfrm>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Solar</a:t>
            </a:r>
          </a:p>
          <a:p>
            <a:r>
              <a:rPr lang="en-US" dirty="0">
                <a:latin typeface="Open Sans" panose="020B0606030504020204" pitchFamily="34" charset="0"/>
                <a:ea typeface="Open Sans" panose="020B0606030504020204" pitchFamily="34" charset="0"/>
                <a:cs typeface="Open Sans" panose="020B0606030504020204" pitchFamily="34" charset="0"/>
              </a:rPr>
              <a:t>Battery storage</a:t>
            </a:r>
          </a:p>
          <a:p>
            <a:r>
              <a:rPr lang="en-US" dirty="0">
                <a:latin typeface="Open Sans" panose="020B0606030504020204" pitchFamily="34" charset="0"/>
                <a:ea typeface="Open Sans" panose="020B0606030504020204" pitchFamily="34" charset="0"/>
                <a:cs typeface="Open Sans" panose="020B0606030504020204" pitchFamily="34" charset="0"/>
              </a:rPr>
              <a:t>Wind</a:t>
            </a:r>
          </a:p>
          <a:p>
            <a:r>
              <a:rPr lang="en-US" dirty="0">
                <a:latin typeface="Open Sans" panose="020B0606030504020204" pitchFamily="34" charset="0"/>
                <a:ea typeface="Open Sans" panose="020B0606030504020204" pitchFamily="34" charset="0"/>
                <a:cs typeface="Open Sans" panose="020B0606030504020204" pitchFamily="34" charset="0"/>
              </a:rPr>
              <a:t>Hydroelectric</a:t>
            </a:r>
          </a:p>
          <a:p>
            <a:r>
              <a:rPr lang="en-US" dirty="0">
                <a:latin typeface="Open Sans" panose="020B0606030504020204" pitchFamily="34" charset="0"/>
                <a:ea typeface="Open Sans" panose="020B0606030504020204" pitchFamily="34" charset="0"/>
                <a:cs typeface="Open Sans" panose="020B0606030504020204" pitchFamily="34" charset="0"/>
              </a:rPr>
              <a:t>Fuel cells</a:t>
            </a:r>
          </a:p>
          <a:p>
            <a:r>
              <a:rPr lang="en-US" dirty="0">
                <a:latin typeface="Open Sans" panose="020B0606030504020204" pitchFamily="34" charset="0"/>
                <a:ea typeface="Open Sans" panose="020B0606030504020204" pitchFamily="34" charset="0"/>
                <a:cs typeface="Open Sans" panose="020B0606030504020204" pitchFamily="34" charset="0"/>
              </a:rPr>
              <a:t>Any clean energy technology </a:t>
            </a:r>
          </a:p>
        </p:txBody>
      </p:sp>
      <p:pic>
        <p:nvPicPr>
          <p:cNvPr id="6" name="Picture 2" descr="Brazil: Distributed solar generation reaches 150 MW – pv magazine  International">
            <a:extLst>
              <a:ext uri="{FF2B5EF4-FFF2-40B4-BE49-F238E27FC236}">
                <a16:creationId xmlns:a16="http://schemas.microsoft.com/office/drawing/2014/main" id="{1C2A0811-3AF9-4A95-3B3A-275C155F0F2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8983" y="2368060"/>
            <a:ext cx="6783057" cy="306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89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BD1B-FD55-1AC5-8872-FFBFAAD8E236}"/>
              </a:ext>
            </a:extLst>
          </p:cNvPr>
          <p:cNvSpPr>
            <a:spLocks noGrp="1"/>
          </p:cNvSpPr>
          <p:nvPr>
            <p:ph type="title"/>
          </p:nvPr>
        </p:nvSpPr>
        <p:spPr/>
        <p:txBody>
          <a:bodyPr/>
          <a:lstStyle/>
          <a:p>
            <a:r>
              <a:rPr lang="en-US" dirty="0"/>
              <a:t>CCIA  eligible projects: net zero emissions buildings</a:t>
            </a:r>
          </a:p>
        </p:txBody>
      </p:sp>
      <p:sp>
        <p:nvSpPr>
          <p:cNvPr id="4" name="Content Placeholder 3">
            <a:extLst>
              <a:ext uri="{FF2B5EF4-FFF2-40B4-BE49-F238E27FC236}">
                <a16:creationId xmlns:a16="http://schemas.microsoft.com/office/drawing/2014/main" id="{8A375606-52A8-27EA-E684-8A049EEB2439}"/>
              </a:ext>
            </a:extLst>
          </p:cNvPr>
          <p:cNvSpPr>
            <a:spLocks noGrp="1"/>
          </p:cNvSpPr>
          <p:nvPr>
            <p:ph sz="quarter" idx="4294967295"/>
          </p:nvPr>
        </p:nvSpPr>
        <p:spPr>
          <a:xfrm>
            <a:off x="670718" y="2131295"/>
            <a:ext cx="10850563" cy="4516437"/>
          </a:xfrm>
        </p:spPr>
        <p:txBody>
          <a:bodyPr>
            <a:normAutofit fontScale="70000" lnSpcReduction="20000"/>
          </a:bodyPr>
          <a:lstStyle/>
          <a:p>
            <a:pPr marL="0" indent="0">
              <a:lnSpc>
                <a:spcPct val="120000"/>
              </a:lnSpc>
              <a:buNone/>
            </a:pPr>
            <a:r>
              <a:rPr lang="en-US" sz="2800" b="1" cap="none" dirty="0">
                <a:latin typeface="Open Sans" panose="020B0606030504020204" pitchFamily="34" charset="0"/>
                <a:ea typeface="Open Sans" panose="020B0606030504020204" pitchFamily="34" charset="0"/>
                <a:cs typeface="Open Sans" panose="020B0606030504020204" pitchFamily="34" charset="0"/>
              </a:rPr>
              <a:t>Residential (single and multifamily), Commercial, Retrofits or new builds, Industrial, “Other”</a:t>
            </a:r>
            <a:br>
              <a:rPr lang="en-US" sz="2800" b="1" cap="none" dirty="0">
                <a:latin typeface="Open Sans" panose="020B0606030504020204" pitchFamily="34" charset="0"/>
                <a:ea typeface="Open Sans" panose="020B0606030504020204" pitchFamily="34" charset="0"/>
                <a:cs typeface="Open Sans" panose="020B0606030504020204" pitchFamily="34" charset="0"/>
              </a:rPr>
            </a:br>
            <a:endParaRPr lang="en-US" sz="2800" b="1" cap="none"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r>
              <a:rPr lang="en-US" sz="2800" cap="none"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en-US" sz="280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rPr>
              <a:t>n efficient, all electric building that is designed and operated so scope 1 and scope 2 greenhouse gas emissions from all facility energy use equal zero on an annual basis, when connected to on-site renewable energy or a regional grid that provides 100 percent carbon-free electricity on a net annual basis” </a:t>
            </a:r>
          </a:p>
          <a:p>
            <a:pPr marL="0" indent="0">
              <a:lnSpc>
                <a:spcPct val="120000"/>
              </a:lnSpc>
              <a:buNone/>
            </a:pP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r>
              <a:rPr lang="en-US" sz="2800" dirty="0">
                <a:effectLst/>
                <a:latin typeface="Open Sans" panose="020B0606030504020204" pitchFamily="34" charset="0"/>
                <a:ea typeface="Open Sans" panose="020B0606030504020204" pitchFamily="34" charset="0"/>
                <a:cs typeface="Open Sans" panose="020B0606030504020204" pitchFamily="34" charset="0"/>
              </a:rPr>
              <a:t>At a minimum, a building that achieves zero operational emissions from energy use must be:</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514350" lvl="0" indent="-514350">
              <a:lnSpc>
                <a:spcPct val="120000"/>
              </a:lnSpc>
              <a:buFont typeface="+mj-lt"/>
              <a:buAutoNum type="arabicPeriod"/>
            </a:pPr>
            <a:r>
              <a:rPr lang="en-US" sz="2800" dirty="0">
                <a:effectLst/>
                <a:latin typeface="Open Sans" panose="020B0606030504020204" pitchFamily="34" charset="0"/>
                <a:ea typeface="Open Sans" panose="020B0606030504020204" pitchFamily="34" charset="0"/>
                <a:cs typeface="Open Sans" panose="020B0606030504020204" pitchFamily="34" charset="0"/>
              </a:rPr>
              <a:t>Energy efficient</a:t>
            </a:r>
          </a:p>
          <a:p>
            <a:pPr marL="514350" lvl="0" indent="-514350">
              <a:lnSpc>
                <a:spcPct val="120000"/>
              </a:lnSpc>
              <a:buFont typeface="+mj-lt"/>
              <a:buAutoNum type="arabicPeriod"/>
            </a:pPr>
            <a:r>
              <a:rPr lang="en-US" sz="2800" dirty="0">
                <a:effectLst/>
                <a:latin typeface="Open Sans" panose="020B0606030504020204" pitchFamily="34" charset="0"/>
                <a:ea typeface="Open Sans" panose="020B0606030504020204" pitchFamily="34" charset="0"/>
                <a:cs typeface="Open Sans" panose="020B0606030504020204" pitchFamily="34" charset="0"/>
              </a:rPr>
              <a:t>Free of on-site emissions from energy use</a:t>
            </a:r>
          </a:p>
          <a:p>
            <a:pPr marL="514350" lvl="0" indent="-514350">
              <a:lnSpc>
                <a:spcPct val="120000"/>
              </a:lnSpc>
              <a:buFont typeface="+mj-lt"/>
              <a:buAutoNum type="arabicPeriod"/>
            </a:pPr>
            <a:r>
              <a:rPr lang="en-US" sz="2800" dirty="0">
                <a:effectLst/>
                <a:latin typeface="Open Sans" panose="020B0606030504020204" pitchFamily="34" charset="0"/>
                <a:ea typeface="Open Sans" panose="020B0606030504020204" pitchFamily="34" charset="0"/>
                <a:cs typeface="Open Sans" panose="020B0606030504020204" pitchFamily="34" charset="0"/>
              </a:rPr>
              <a:t>Powered solely from clean energy</a:t>
            </a:r>
          </a:p>
          <a:p>
            <a:pPr marL="0" indent="0">
              <a:lnSpc>
                <a:spcPct val="120000"/>
              </a:lnSpc>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5325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BD1B-FD55-1AC5-8872-FFBFAAD8E236}"/>
              </a:ext>
            </a:extLst>
          </p:cNvPr>
          <p:cNvSpPr>
            <a:spLocks noGrp="1"/>
          </p:cNvSpPr>
          <p:nvPr>
            <p:ph type="title"/>
          </p:nvPr>
        </p:nvSpPr>
        <p:spPr/>
        <p:txBody>
          <a:bodyPr/>
          <a:lstStyle/>
          <a:p>
            <a:r>
              <a:rPr lang="en-US" dirty="0"/>
              <a:t>CCIA eligible projects: zero emissions transportation</a:t>
            </a:r>
          </a:p>
        </p:txBody>
      </p:sp>
      <p:graphicFrame>
        <p:nvGraphicFramePr>
          <p:cNvPr id="7" name="Text Placeholder 2">
            <a:extLst>
              <a:ext uri="{FF2B5EF4-FFF2-40B4-BE49-F238E27FC236}">
                <a16:creationId xmlns:a16="http://schemas.microsoft.com/office/drawing/2014/main" id="{912D7A33-A463-E5C9-E672-AF901B766FAB}"/>
              </a:ext>
            </a:extLst>
          </p:cNvPr>
          <p:cNvGraphicFramePr>
            <a:graphicFrameLocks/>
          </p:cNvGraphicFramePr>
          <p:nvPr>
            <p:extLst>
              <p:ext uri="{D42A27DB-BD31-4B8C-83A1-F6EECF244321}">
                <p14:modId xmlns:p14="http://schemas.microsoft.com/office/powerpoint/2010/main" val="2359008111"/>
              </p:ext>
            </p:extLst>
          </p:nvPr>
        </p:nvGraphicFramePr>
        <p:xfrm>
          <a:off x="838200" y="2209083"/>
          <a:ext cx="10515600" cy="405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03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D87D-6B3D-4F50-2220-56022E6C2C0B}"/>
              </a:ext>
            </a:extLst>
          </p:cNvPr>
          <p:cNvSpPr>
            <a:spLocks noGrp="1"/>
          </p:cNvSpPr>
          <p:nvPr>
            <p:ph type="title"/>
          </p:nvPr>
        </p:nvSpPr>
        <p:spPr/>
        <p:txBody>
          <a:bodyPr/>
          <a:lstStyle/>
          <a:p>
            <a:r>
              <a:rPr lang="en-US">
                <a:latin typeface="Arial Black"/>
              </a:rPr>
              <a:t>Interplay between IRA tax credits and CCIA</a:t>
            </a:r>
            <a:endParaRPr lang="en-US"/>
          </a:p>
        </p:txBody>
      </p:sp>
      <p:grpSp>
        <p:nvGrpSpPr>
          <p:cNvPr id="5" name="Group 4">
            <a:extLst>
              <a:ext uri="{FF2B5EF4-FFF2-40B4-BE49-F238E27FC236}">
                <a16:creationId xmlns:a16="http://schemas.microsoft.com/office/drawing/2014/main" id="{F4145655-DE2F-5546-E6E0-B985B3DC7EBA}"/>
              </a:ext>
            </a:extLst>
          </p:cNvPr>
          <p:cNvGrpSpPr/>
          <p:nvPr/>
        </p:nvGrpSpPr>
        <p:grpSpPr>
          <a:xfrm>
            <a:off x="751174" y="1893260"/>
            <a:ext cx="10689651" cy="4332187"/>
            <a:chOff x="455467" y="1447794"/>
            <a:chExt cx="11278388" cy="4947577"/>
          </a:xfrm>
        </p:grpSpPr>
        <p:sp>
          <p:nvSpPr>
            <p:cNvPr id="19" name="Rectangle: Rounded Corners 18">
              <a:extLst>
                <a:ext uri="{FF2B5EF4-FFF2-40B4-BE49-F238E27FC236}">
                  <a16:creationId xmlns:a16="http://schemas.microsoft.com/office/drawing/2014/main" id="{FD17129F-51A8-1077-3B98-EB1075672F99}"/>
                </a:ext>
              </a:extLst>
            </p:cNvPr>
            <p:cNvSpPr/>
            <p:nvPr/>
          </p:nvSpPr>
          <p:spPr>
            <a:xfrm>
              <a:off x="455467" y="3520965"/>
              <a:ext cx="11277495" cy="655665"/>
            </a:xfrm>
            <a:prstGeom prst="roundRect">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Rounded Corners 17">
              <a:extLst>
                <a:ext uri="{FF2B5EF4-FFF2-40B4-BE49-F238E27FC236}">
                  <a16:creationId xmlns:a16="http://schemas.microsoft.com/office/drawing/2014/main" id="{F1328D0C-48CF-DF25-715A-C78AF86348FD}"/>
                </a:ext>
              </a:extLst>
            </p:cNvPr>
            <p:cNvSpPr/>
            <p:nvPr/>
          </p:nvSpPr>
          <p:spPr>
            <a:xfrm>
              <a:off x="456360" y="1447794"/>
              <a:ext cx="11277495" cy="655665"/>
            </a:xfrm>
            <a:prstGeom prst="roundRect">
              <a:avLst/>
            </a:pr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348D7D17-AFC2-0874-6063-1128C2AC7116}"/>
                </a:ext>
              </a:extLst>
            </p:cNvPr>
            <p:cNvSpPr txBox="1"/>
            <p:nvPr/>
          </p:nvSpPr>
          <p:spPr>
            <a:xfrm>
              <a:off x="456361" y="1520303"/>
              <a:ext cx="5637854" cy="1927372"/>
            </a:xfrm>
            <a:prstGeom prst="rect">
              <a:avLst/>
            </a:prstGeom>
            <a:noFill/>
          </p:spPr>
          <p:txBody>
            <a:bodyPr wrap="square" numCol="1">
              <a:spAutoFit/>
            </a:bodyPr>
            <a:lstStyle/>
            <a:p>
              <a:pPr lvl="0"/>
              <a:r>
                <a:rPr lang="en-US" sz="24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Energy credits</a:t>
              </a:r>
            </a:p>
            <a:p>
              <a:pPr lvl="0"/>
              <a:endParaRPr lang="en-US" sz="1200" b="1"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241300" indent="-228600">
                <a:spcBef>
                  <a:spcPts val="670"/>
                </a:spcBef>
                <a:buFontTx/>
                <a:buChar char="•"/>
                <a:tabLst>
                  <a:tab pos="241300" algn="l"/>
                </a:tabLst>
                <a:defRPr/>
              </a:pPr>
              <a:r>
                <a:rPr lang="en-US" kern="0" dirty="0">
                  <a:latin typeface="Open Sans" panose="020B0606030504020204" pitchFamily="34" charset="0"/>
                  <a:ea typeface="Open Sans" panose="020B0606030504020204" pitchFamily="34" charset="0"/>
                  <a:cs typeface="Open Sans" panose="020B0606030504020204" pitchFamily="34" charset="0"/>
                </a:rPr>
                <a:t>Pre 2025 ITC/PTC Credits are based on qualifying property types </a:t>
              </a:r>
            </a:p>
            <a:p>
              <a:pPr marL="241300" lvl="0" indent="-228600">
                <a:spcBef>
                  <a:spcPts val="670"/>
                </a:spcBef>
                <a:buFontTx/>
                <a:buChar char="•"/>
                <a:tabLst>
                  <a:tab pos="241300" algn="l"/>
                </a:tabLst>
                <a:defRPr/>
              </a:pPr>
              <a:r>
                <a:rPr lang="en-US" kern="0" spc="-10" dirty="0">
                  <a:latin typeface="Open Sans" panose="020B0606030504020204" pitchFamily="34" charset="0"/>
                  <a:ea typeface="Open Sans" panose="020B0606030504020204" pitchFamily="34" charset="0"/>
                  <a:cs typeface="Open Sans" panose="020B0606030504020204" pitchFamily="34" charset="0"/>
                </a:rPr>
                <a:t>Post 2025 ITC/PTC is based on greenhouse gas emissions standards for qualifying property  </a:t>
              </a:r>
            </a:p>
          </p:txBody>
        </p:sp>
        <p:sp>
          <p:nvSpPr>
            <p:cNvPr id="16" name="TextBox 15">
              <a:extLst>
                <a:ext uri="{FF2B5EF4-FFF2-40B4-BE49-F238E27FC236}">
                  <a16:creationId xmlns:a16="http://schemas.microsoft.com/office/drawing/2014/main" id="{D5FA2AB5-D220-DECF-5DFA-83A857094ADA}"/>
                </a:ext>
              </a:extLst>
            </p:cNvPr>
            <p:cNvSpPr txBox="1"/>
            <p:nvPr/>
          </p:nvSpPr>
          <p:spPr>
            <a:xfrm>
              <a:off x="455467" y="3586931"/>
              <a:ext cx="11277495" cy="2808440"/>
            </a:xfrm>
            <a:prstGeom prst="rect">
              <a:avLst/>
            </a:prstGeom>
            <a:noFill/>
          </p:spPr>
          <p:txBody>
            <a:bodyPr wrap="square" numCol="2">
              <a:noAutofit/>
            </a:bodyPr>
            <a:lstStyle>
              <a:defPPr>
                <a:defRPr lang="en-US"/>
              </a:defPPr>
              <a:lvl1pPr lvl="0">
                <a:defRPr sz="2600" b="1" i="0" u="none" strike="noStrike">
                  <a:solidFill>
                    <a:schemeClr val="bg1"/>
                  </a:solidFill>
                  <a:effectLst/>
                  <a:latin typeface="+mj-lt"/>
                  <a:cs typeface="Sora" pitchFamily="2" charset="0"/>
                </a:defRPr>
              </a:lvl1pPr>
            </a:lstStyle>
            <a:p>
              <a:r>
                <a:rPr lang="en-US" sz="2400" dirty="0">
                  <a:latin typeface="Open Sans" panose="020B0606030504020204" pitchFamily="34" charset="0"/>
                  <a:ea typeface="Open Sans" panose="020B0606030504020204" pitchFamily="34" charset="0"/>
                  <a:cs typeface="Open Sans" panose="020B0606030504020204" pitchFamily="34" charset="0"/>
                </a:rPr>
                <a:t>CCIA fund</a:t>
              </a:r>
            </a:p>
            <a:p>
              <a:endPar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Project must be in low-income or disadvantaged community</a:t>
              </a:r>
            </a:p>
            <a:p>
              <a:pPr marL="285750" indent="-285750">
                <a:buFont typeface="Arial" panose="020B0604020202020204" pitchFamily="34" charset="0"/>
                <a:buChar cha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Priority project type</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Distributed energy and storage</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Net Zero Emissions Buildings </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Zero Emissions Transportation</a:t>
              </a:r>
            </a:p>
            <a:p>
              <a:pPr marL="285750" indent="-285750">
                <a:buFont typeface="Arial" panose="020B0604020202020204" pitchFamily="34" charset="0"/>
                <a:buChar cha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Projects likely need to meet labor and equitable workforce development plan </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Meets Good Job Principals </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Meets Building America, Buy America Act and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Davis-Bacon</a:t>
              </a:r>
            </a:p>
            <a:p>
              <a:pPr marL="742950" lvl="1"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lvl="1"/>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Must be a qualified project </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Reduce greenhouse gas (GHG) emissions and other air pollutants</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Delivers additional benefits (climate change, clean energy, housing workforce training, reduces pollution) </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Need for financing </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Attracts other private capital </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Supports commercial technology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D20C19EF-C8CE-3308-47A4-3ADE1FEBF0C3}"/>
                </a:ext>
              </a:extLst>
            </p:cNvPr>
            <p:cNvSpPr txBox="1"/>
            <p:nvPr/>
          </p:nvSpPr>
          <p:spPr>
            <a:xfrm>
              <a:off x="6096000" y="1520303"/>
              <a:ext cx="5637854" cy="1927372"/>
            </a:xfrm>
            <a:prstGeom prst="rect">
              <a:avLst/>
            </a:prstGeom>
            <a:noFill/>
          </p:spPr>
          <p:txBody>
            <a:bodyPr wrap="square" numCol="1">
              <a:spAutoFit/>
            </a:bodyPr>
            <a:lstStyle/>
            <a:p>
              <a:pPr lvl="0"/>
              <a:r>
                <a:rPr lang="en-US" sz="24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lvl="0"/>
              <a:endParaRPr lang="en-US" sz="1200" b="1"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241300" lvl="0" indent="-228600">
                <a:spcBef>
                  <a:spcPts val="670"/>
                </a:spcBef>
                <a:buFontTx/>
                <a:buChar char="•"/>
                <a:tabLst>
                  <a:tab pos="241300" algn="l"/>
                </a:tabLst>
                <a:defRPr/>
              </a:pPr>
              <a:r>
                <a:rPr kumimoji="0" lang="en-US"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Projects required to have Prevailing wag</a:t>
              </a:r>
              <a:r>
                <a:rPr lang="en-US" kern="0" dirty="0">
                  <a:latin typeface="Open Sans" panose="020B0606030504020204" pitchFamily="34" charset="0"/>
                  <a:ea typeface="Open Sans" panose="020B0606030504020204" pitchFamily="34" charset="0"/>
                  <a:cs typeface="Open Sans" panose="020B0606030504020204" pitchFamily="34" charset="0"/>
                </a:rPr>
                <a:t>e and apprenticeship programs for 5x multiplier of credit </a:t>
              </a:r>
              <a:endParaRPr kumimoji="0" lang="en-US"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41300" marR="0" lvl="0" indent="-228600" defTabSz="914400" eaLnBrk="1" fontAlgn="auto" latinLnBrk="0" hangingPunct="1">
                <a:lnSpc>
                  <a:spcPct val="100000"/>
                </a:lnSpc>
                <a:spcBef>
                  <a:spcPts val="700"/>
                </a:spcBef>
                <a:spcAft>
                  <a:spcPts val="0"/>
                </a:spcAft>
                <a:buClrTx/>
                <a:buSzTx/>
                <a:buFontTx/>
                <a:buChar char="•"/>
                <a:tabLst>
                  <a:tab pos="241300" algn="l"/>
                </a:tabLst>
                <a:defRPr/>
              </a:pPr>
              <a:r>
                <a:rPr lang="en-US" kern="0" dirty="0">
                  <a:latin typeface="Open Sans" panose="020B0606030504020204" pitchFamily="34" charset="0"/>
                  <a:ea typeface="Open Sans" panose="020B0606030504020204" pitchFamily="34" charset="0"/>
                  <a:cs typeface="Open Sans" panose="020B0606030504020204" pitchFamily="34" charset="0"/>
                </a:rPr>
                <a:t>Bonus credits for energy communities, domestic content</a:t>
              </a:r>
              <a:endParaRPr kumimoji="0" lang="en-US"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834824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391C-9C13-AD03-F2B9-6F753C6B54FA}"/>
              </a:ext>
            </a:extLst>
          </p:cNvPr>
          <p:cNvSpPr>
            <a:spLocks noGrp="1"/>
          </p:cNvSpPr>
          <p:nvPr>
            <p:ph type="title"/>
          </p:nvPr>
        </p:nvSpPr>
        <p:spPr/>
        <p:txBody>
          <a:bodyPr/>
          <a:lstStyle/>
          <a:p>
            <a:r>
              <a:rPr lang="en-US"/>
              <a:t>Compare and contrast</a:t>
            </a:r>
          </a:p>
        </p:txBody>
      </p:sp>
      <p:sp>
        <p:nvSpPr>
          <p:cNvPr id="6" name="Content Placeholder 6">
            <a:extLst>
              <a:ext uri="{FF2B5EF4-FFF2-40B4-BE49-F238E27FC236}">
                <a16:creationId xmlns:a16="http://schemas.microsoft.com/office/drawing/2014/main" id="{98ABD6E0-3910-C144-E077-FC193ECF1D95}"/>
              </a:ext>
            </a:extLst>
          </p:cNvPr>
          <p:cNvSpPr txBox="1">
            <a:spLocks/>
          </p:cNvSpPr>
          <p:nvPr/>
        </p:nvSpPr>
        <p:spPr>
          <a:xfrm>
            <a:off x="387533" y="1894915"/>
            <a:ext cx="5575321" cy="4763805"/>
          </a:xfrm>
          <a:prstGeom prst="rect">
            <a:avLst/>
          </a:prstGeom>
          <a:solidFill>
            <a:schemeClr val="accent1">
              <a:alpha val="90000"/>
            </a:schemeClr>
          </a:solidFill>
        </p:spPr>
        <p:txBody>
          <a:bodyPr vert="horz" lIns="274320" tIns="182880" rIns="1828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solidFill>
                <a:cs typeface="Arial" panose="020B0604020202020204" pitchFamily="34" charset="0"/>
              </a:rPr>
              <a:t>Similarities</a:t>
            </a:r>
            <a:endParaRPr lang="en-US" sz="2000" b="1" dirty="0">
              <a:solidFill>
                <a:schemeClr val="bg1"/>
              </a:solidFill>
              <a:cs typeface="Arial" panose="020B0604020202020204" pitchFamily="34" charset="0"/>
            </a:endParaRPr>
          </a:p>
          <a:p>
            <a:endParaRPr lang="en-US" sz="1400" dirty="0">
              <a:solidFill>
                <a:schemeClr val="bg1"/>
              </a:solidFill>
              <a:cs typeface="Arial" panose="020B0604020202020204" pitchFamily="34" charset="0"/>
            </a:endParaRPr>
          </a:p>
          <a:p>
            <a:r>
              <a:rPr lang="en-US" sz="1600" dirty="0">
                <a:solidFill>
                  <a:schemeClr val="bg1"/>
                </a:solidFill>
                <a:cs typeface="Arial" panose="020B0604020202020204" pitchFamily="34" charset="0"/>
              </a:rPr>
              <a:t>Project Types under Accelerator Fund will generally be eligible for IRA Credits </a:t>
            </a:r>
          </a:p>
          <a:p>
            <a:r>
              <a:rPr lang="en-US" sz="1600" dirty="0">
                <a:solidFill>
                  <a:schemeClr val="bg1"/>
                </a:solidFill>
                <a:cs typeface="Arial" panose="020B0604020202020204" pitchFamily="34" charset="0"/>
              </a:rPr>
              <a:t>IRA projects will generally meet qualified project criteria. </a:t>
            </a:r>
          </a:p>
          <a:p>
            <a:r>
              <a:rPr lang="en-US" sz="1600" dirty="0">
                <a:solidFill>
                  <a:schemeClr val="bg1"/>
                </a:solidFill>
                <a:cs typeface="Arial" panose="020B0604020202020204" pitchFamily="34" charset="0"/>
              </a:rPr>
              <a:t>Both IRA and Accelerator require additional capital to come in to support the project. </a:t>
            </a:r>
          </a:p>
          <a:p>
            <a:r>
              <a:rPr lang="en-US" sz="1600" dirty="0">
                <a:solidFill>
                  <a:schemeClr val="bg1"/>
                </a:solidFill>
                <a:cs typeface="Arial" panose="020B0604020202020204" pitchFamily="34" charset="0"/>
              </a:rPr>
              <a:t> All IRA projects seek to earn the PWA bonus helping to meet workforce development plan criteria </a:t>
            </a:r>
          </a:p>
        </p:txBody>
      </p:sp>
      <p:sp>
        <p:nvSpPr>
          <p:cNvPr id="7" name="Content Placeholder 6">
            <a:extLst>
              <a:ext uri="{FF2B5EF4-FFF2-40B4-BE49-F238E27FC236}">
                <a16:creationId xmlns:a16="http://schemas.microsoft.com/office/drawing/2014/main" id="{45CFDA21-F248-4D32-9455-DD7F5F564DD0}"/>
              </a:ext>
            </a:extLst>
          </p:cNvPr>
          <p:cNvSpPr txBox="1">
            <a:spLocks/>
          </p:cNvSpPr>
          <p:nvPr/>
        </p:nvSpPr>
        <p:spPr>
          <a:xfrm>
            <a:off x="6244890" y="1894915"/>
            <a:ext cx="5573484" cy="4763805"/>
          </a:xfrm>
          <a:prstGeom prst="rect">
            <a:avLst/>
          </a:prstGeom>
          <a:solidFill>
            <a:schemeClr val="accent2">
              <a:alpha val="90000"/>
            </a:schemeClr>
          </a:solidFill>
        </p:spPr>
        <p:txBody>
          <a:bodyPr vert="horz" lIns="274320" tIns="182880" rIns="1828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solidFill>
                <a:cs typeface="Arial" panose="020B0604020202020204" pitchFamily="34" charset="0"/>
              </a:rPr>
              <a:t>Differences</a:t>
            </a:r>
            <a:br>
              <a:rPr lang="en-US" sz="2000" b="1" dirty="0">
                <a:solidFill>
                  <a:schemeClr val="bg1"/>
                </a:solidFill>
                <a:cs typeface="Arial" panose="020B0604020202020204" pitchFamily="34" charset="0"/>
              </a:rPr>
            </a:br>
            <a:endParaRPr lang="en-US" sz="2000" b="1" dirty="0">
              <a:solidFill>
                <a:schemeClr val="bg1"/>
              </a:solidFill>
              <a:cs typeface="Arial" panose="020B0604020202020204" pitchFamily="34" charset="0"/>
            </a:endParaRPr>
          </a:p>
          <a:p>
            <a:r>
              <a:rPr lang="en-US" sz="1600" dirty="0">
                <a:solidFill>
                  <a:schemeClr val="bg1"/>
                </a:solidFill>
                <a:cs typeface="Arial" panose="020B0604020202020204" pitchFamily="34" charset="0"/>
              </a:rPr>
              <a:t>IRA projects are not required to be in low-income or disadvantaged communities </a:t>
            </a:r>
          </a:p>
          <a:p>
            <a:r>
              <a:rPr lang="en-US" sz="1600" dirty="0">
                <a:solidFill>
                  <a:schemeClr val="bg1"/>
                </a:solidFill>
                <a:cs typeface="Arial" panose="020B0604020202020204" pitchFamily="34" charset="0"/>
              </a:rPr>
              <a:t>IRA Projects do not have to demonstrate need for credits to be eligible </a:t>
            </a:r>
          </a:p>
          <a:p>
            <a:r>
              <a:rPr lang="en-US" sz="1600" dirty="0">
                <a:solidFill>
                  <a:schemeClr val="bg1"/>
                </a:solidFill>
                <a:cs typeface="Arial" panose="020B0604020202020204" pitchFamily="34" charset="0"/>
              </a:rPr>
              <a:t>IRA projects can be larger in size than the targeted Accelerator Fund projects (10 mega watts and under) </a:t>
            </a:r>
          </a:p>
          <a:p>
            <a:r>
              <a:rPr lang="en-US" sz="1600" dirty="0">
                <a:solidFill>
                  <a:schemeClr val="bg1"/>
                </a:solidFill>
                <a:cs typeface="Arial" panose="020B0604020202020204" pitchFamily="34" charset="0"/>
              </a:rPr>
              <a:t>PVA is similar but not the same requirements as Davis Bacon </a:t>
            </a:r>
          </a:p>
          <a:p>
            <a:r>
              <a:rPr lang="en-US" sz="1600" dirty="0">
                <a:solidFill>
                  <a:schemeClr val="bg1"/>
                </a:solidFill>
                <a:cs typeface="Arial" panose="020B0604020202020204" pitchFamily="34" charset="0"/>
              </a:rPr>
              <a:t>IRA gives bonus but does not require domestic content whereas Accelerator may require Build America Act compliance </a:t>
            </a:r>
          </a:p>
          <a:p>
            <a:r>
              <a:rPr lang="en-US" sz="1600" dirty="0">
                <a:solidFill>
                  <a:schemeClr val="bg1"/>
                </a:solidFill>
                <a:cs typeface="Arial" panose="020B0604020202020204" pitchFamily="34" charset="0"/>
              </a:rPr>
              <a:t>IRA credits are not required to use proven commercial technologies </a:t>
            </a:r>
          </a:p>
        </p:txBody>
      </p:sp>
    </p:spTree>
    <p:extLst>
      <p:ext uri="{BB962C8B-B14F-4D97-AF65-F5344CB8AC3E}">
        <p14:creationId xmlns:p14="http://schemas.microsoft.com/office/powerpoint/2010/main" val="219865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C2CE-AA06-2AC3-BC0D-E938C59CCCA9}"/>
              </a:ext>
            </a:extLst>
          </p:cNvPr>
          <p:cNvSpPr>
            <a:spLocks noGrp="1"/>
          </p:cNvSpPr>
          <p:nvPr>
            <p:ph type="title"/>
          </p:nvPr>
        </p:nvSpPr>
        <p:spPr/>
        <p:txBody>
          <a:bodyPr/>
          <a:lstStyle/>
          <a:p>
            <a:r>
              <a:rPr lang="en-US">
                <a:solidFill>
                  <a:schemeClr val="bg1"/>
                </a:solidFill>
              </a:rPr>
              <a:t>The opportunity</a:t>
            </a:r>
          </a:p>
        </p:txBody>
      </p:sp>
      <p:sp>
        <p:nvSpPr>
          <p:cNvPr id="4" name="Content Placeholder 3">
            <a:extLst>
              <a:ext uri="{FF2B5EF4-FFF2-40B4-BE49-F238E27FC236}">
                <a16:creationId xmlns:a16="http://schemas.microsoft.com/office/drawing/2014/main" id="{7044F366-4C3C-A3C9-985C-8E66A4959E68}"/>
              </a:ext>
            </a:extLst>
          </p:cNvPr>
          <p:cNvSpPr>
            <a:spLocks noGrp="1"/>
          </p:cNvSpPr>
          <p:nvPr>
            <p:ph type="body" idx="1"/>
          </p:nvPr>
        </p:nvSpPr>
        <p:spPr>
          <a:xfrm>
            <a:off x="513735" y="1968757"/>
            <a:ext cx="11314472" cy="3962400"/>
          </a:xfrm>
        </p:spPr>
        <p:txBody>
          <a:bodyPr>
            <a:noAutofit/>
          </a:bodyPr>
          <a:lstStyle/>
          <a:p>
            <a:pPr marL="0" indent="0">
              <a:lnSpc>
                <a:spcPct val="100000"/>
              </a:lnSpc>
              <a:spcBef>
                <a:spcPts val="1200"/>
              </a:spcBef>
              <a:buNone/>
            </a:pPr>
            <a:r>
              <a:rPr lang="en-US" sz="2000" dirty="0"/>
              <a:t>For projects and project developers </a:t>
            </a:r>
          </a:p>
          <a:p>
            <a:pPr lvl="1">
              <a:lnSpc>
                <a:spcPct val="100000"/>
              </a:lnSpc>
              <a:spcBef>
                <a:spcPts val="1200"/>
              </a:spcBef>
            </a:pPr>
            <a:r>
              <a:rPr lang="en-US" sz="2000" b="1" dirty="0"/>
              <a:t>Project eligibility</a:t>
            </a:r>
            <a:r>
              <a:rPr lang="en-US" sz="2000" dirty="0"/>
              <a:t>: Identify eligible projects and begin community-wide planning</a:t>
            </a:r>
          </a:p>
          <a:p>
            <a:pPr lvl="1">
              <a:lnSpc>
                <a:spcPct val="100000"/>
              </a:lnSpc>
              <a:spcBef>
                <a:spcPts val="1200"/>
              </a:spcBef>
            </a:pPr>
            <a:r>
              <a:rPr lang="en-US" sz="2000" b="1" dirty="0"/>
              <a:t>Capital access</a:t>
            </a:r>
            <a:r>
              <a:rPr lang="en-US" sz="2000" dirty="0"/>
              <a:t>: help projects obtain below market capital through CCIA, substantiate and monetize energy tax credits</a:t>
            </a:r>
          </a:p>
          <a:p>
            <a:pPr lvl="1">
              <a:lnSpc>
                <a:spcPct val="100000"/>
              </a:lnSpc>
              <a:spcBef>
                <a:spcPts val="1200"/>
              </a:spcBef>
            </a:pPr>
            <a:r>
              <a:rPr lang="en-US" sz="2000" b="1" dirty="0"/>
              <a:t>Equity and community impact:</a:t>
            </a:r>
            <a:r>
              <a:rPr lang="en-US" sz="2000" dirty="0"/>
              <a:t> Workforce development and capacity building for Tribal clean energy and construction workforce</a:t>
            </a:r>
          </a:p>
          <a:p>
            <a:pPr lvl="1">
              <a:lnSpc>
                <a:spcPct val="100000"/>
              </a:lnSpc>
              <a:spcBef>
                <a:spcPts val="1200"/>
              </a:spcBef>
            </a:pPr>
            <a:r>
              <a:rPr lang="en-US" sz="2000" b="1" dirty="0"/>
              <a:t>MBE/ WBE:</a:t>
            </a:r>
            <a:r>
              <a:rPr lang="en-US" sz="2000" dirty="0"/>
              <a:t> Procurement incentivizes working with local minority- and/ or women- owned businesses</a:t>
            </a:r>
          </a:p>
          <a:p>
            <a:pPr lvl="1">
              <a:lnSpc>
                <a:spcPct val="100000"/>
              </a:lnSpc>
              <a:spcBef>
                <a:spcPts val="1200"/>
              </a:spcBef>
            </a:pPr>
            <a:r>
              <a:rPr lang="en-US" sz="2000" b="1" dirty="0"/>
              <a:t>Financial infrastructure:</a:t>
            </a:r>
            <a:r>
              <a:rPr lang="en-US" sz="2000" dirty="0"/>
              <a:t> Invest in relationships with Native CDFIs serving your area.</a:t>
            </a:r>
          </a:p>
        </p:txBody>
      </p:sp>
    </p:spTree>
    <p:extLst>
      <p:ext uri="{BB962C8B-B14F-4D97-AF65-F5344CB8AC3E}">
        <p14:creationId xmlns:p14="http://schemas.microsoft.com/office/powerpoint/2010/main" val="4277331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3D2DDA-D1CD-0884-A717-AC3D34857219}"/>
              </a:ext>
            </a:extLst>
          </p:cNvPr>
          <p:cNvSpPr>
            <a:spLocks noGrp="1"/>
          </p:cNvSpPr>
          <p:nvPr>
            <p:ph type="title"/>
          </p:nvPr>
        </p:nvSpPr>
        <p:spPr/>
        <p:txBody>
          <a:bodyPr>
            <a:normAutofit/>
          </a:bodyPr>
          <a:lstStyle/>
          <a:p>
            <a:r>
              <a:rPr lang="en-US" dirty="0"/>
              <a:t>Help your clients take advantage of the GGRF today</a:t>
            </a:r>
          </a:p>
        </p:txBody>
      </p:sp>
      <p:sp>
        <p:nvSpPr>
          <p:cNvPr id="4" name="Text Placeholder 3">
            <a:extLst>
              <a:ext uri="{FF2B5EF4-FFF2-40B4-BE49-F238E27FC236}">
                <a16:creationId xmlns:a16="http://schemas.microsoft.com/office/drawing/2014/main" id="{DF3B43D3-4D50-15B4-9205-F17392FE1DC5}"/>
              </a:ext>
            </a:extLst>
          </p:cNvPr>
          <p:cNvSpPr>
            <a:spLocks noGrp="1"/>
          </p:cNvSpPr>
          <p:nvPr>
            <p:ph type="body" idx="1"/>
          </p:nvPr>
        </p:nvSpPr>
        <p:spPr>
          <a:xfrm>
            <a:off x="838200" y="2530293"/>
            <a:ext cx="5711687" cy="3671054"/>
          </a:xfrm>
        </p:spPr>
        <p:txBody>
          <a:bodyPr>
            <a:normAutofit/>
          </a:bodyPr>
          <a:lstStyle/>
          <a:p>
            <a:pPr marL="50800" indent="0">
              <a:buNone/>
            </a:pP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Connect with Baker Tilly energy development and capital structuring specialists to secure funding and maximize community impact.</a:t>
            </a:r>
          </a:p>
        </p:txBody>
      </p:sp>
      <p:grpSp>
        <p:nvGrpSpPr>
          <p:cNvPr id="2" name="Group 1">
            <a:extLst>
              <a:ext uri="{FF2B5EF4-FFF2-40B4-BE49-F238E27FC236}">
                <a16:creationId xmlns:a16="http://schemas.microsoft.com/office/drawing/2014/main" id="{DFC5F088-1D9E-1369-187E-606014E850B3}"/>
              </a:ext>
            </a:extLst>
          </p:cNvPr>
          <p:cNvGrpSpPr/>
          <p:nvPr/>
        </p:nvGrpSpPr>
        <p:grpSpPr>
          <a:xfrm>
            <a:off x="7045331" y="2348278"/>
            <a:ext cx="4122382" cy="3671054"/>
            <a:chOff x="7691087" y="2348278"/>
            <a:chExt cx="3476625" cy="3095996"/>
          </a:xfrm>
        </p:grpSpPr>
        <p:sp>
          <p:nvSpPr>
            <p:cNvPr id="7" name="Rectangle 6">
              <a:extLst>
                <a:ext uri="{FF2B5EF4-FFF2-40B4-BE49-F238E27FC236}">
                  <a16:creationId xmlns:a16="http://schemas.microsoft.com/office/drawing/2014/main" id="{B0570787-2F76-888D-C733-7F40C3B02571}"/>
                </a:ext>
              </a:extLst>
            </p:cNvPr>
            <p:cNvSpPr/>
            <p:nvPr/>
          </p:nvSpPr>
          <p:spPr>
            <a:xfrm>
              <a:off x="7972455" y="2348278"/>
              <a:ext cx="2978541" cy="30959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qr code on a white background&#10;&#10;Description automatically generated">
              <a:extLst>
                <a:ext uri="{FF2B5EF4-FFF2-40B4-BE49-F238E27FC236}">
                  <a16:creationId xmlns:a16="http://schemas.microsoft.com/office/drawing/2014/main" id="{70BC8D10-EB47-9ECF-F690-3D6C6C95C1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53207" y="2645939"/>
              <a:ext cx="1952387" cy="1952387"/>
            </a:xfrm>
            <a:prstGeom prst="rect">
              <a:avLst/>
            </a:prstGeom>
            <a:ln>
              <a:solidFill>
                <a:schemeClr val="bg1"/>
              </a:solidFill>
            </a:ln>
          </p:spPr>
        </p:pic>
        <p:sp>
          <p:nvSpPr>
            <p:cNvPr id="12" name="Text Placeholder 3">
              <a:extLst>
                <a:ext uri="{FF2B5EF4-FFF2-40B4-BE49-F238E27FC236}">
                  <a16:creationId xmlns:a16="http://schemas.microsoft.com/office/drawing/2014/main" id="{81110CC3-EAFB-2874-8EA1-A13C6DFE479D}"/>
                </a:ext>
              </a:extLst>
            </p:cNvPr>
            <p:cNvSpPr txBox="1">
              <a:spLocks/>
            </p:cNvSpPr>
            <p:nvPr/>
          </p:nvSpPr>
          <p:spPr>
            <a:xfrm>
              <a:off x="7691087" y="4813410"/>
              <a:ext cx="3476625" cy="339381"/>
            </a:xfrm>
            <a:prstGeom prst="rect">
              <a:avLst/>
            </a:prstGeom>
            <a:noFill/>
            <a:ln>
              <a:noFill/>
            </a:ln>
          </p:spPr>
          <p:txBody>
            <a:bodyPr vert="horz" wrap="square" lIns="0" tIns="0" rIns="0" bIns="0" rtlCol="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kern="1200" smtClean="0">
                  <a:solidFill>
                    <a:schemeClr val="bg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t>GGRF webpage</a:t>
              </a:r>
            </a:p>
          </p:txBody>
        </p:sp>
      </p:grpSp>
    </p:spTree>
    <p:extLst>
      <p:ext uri="{BB962C8B-B14F-4D97-AF65-F5344CB8AC3E}">
        <p14:creationId xmlns:p14="http://schemas.microsoft.com/office/powerpoint/2010/main" val="3547261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303D-FF60-46B9-1A6C-825D62E6A361}"/>
              </a:ext>
            </a:extLst>
          </p:cNvPr>
          <p:cNvSpPr>
            <a:spLocks noGrp="1"/>
          </p:cNvSpPr>
          <p:nvPr>
            <p:ph type="title"/>
          </p:nvPr>
        </p:nvSpPr>
        <p:spPr/>
        <p:txBody>
          <a:bodyPr/>
          <a:lstStyle/>
          <a:p>
            <a:r>
              <a:rPr lang="en-US" dirty="0">
                <a:solidFill>
                  <a:schemeClr val="bg1"/>
                </a:solidFill>
              </a:rPr>
              <a:t>Meet the team</a:t>
            </a:r>
          </a:p>
        </p:txBody>
      </p:sp>
      <p:sp>
        <p:nvSpPr>
          <p:cNvPr id="4" name="Rectangle 3">
            <a:extLst>
              <a:ext uri="{FF2B5EF4-FFF2-40B4-BE49-F238E27FC236}">
                <a16:creationId xmlns:a16="http://schemas.microsoft.com/office/drawing/2014/main" id="{13517ACA-6FEC-FAFF-E3A0-76B8C7325867}"/>
              </a:ext>
            </a:extLst>
          </p:cNvPr>
          <p:cNvSpPr/>
          <p:nvPr/>
        </p:nvSpPr>
        <p:spPr>
          <a:xfrm>
            <a:off x="2468988" y="1968514"/>
            <a:ext cx="3479527" cy="231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Bill Cornelius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Director</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Development Advisory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bill.cornelius@bakertilly.com</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F2F5FB8A-E889-907A-177C-9B53C59CF69C}"/>
              </a:ext>
            </a:extLst>
          </p:cNvPr>
          <p:cNvSpPr/>
          <p:nvPr/>
        </p:nvSpPr>
        <p:spPr>
          <a:xfrm>
            <a:off x="8437876" y="1968515"/>
            <a:ext cx="3260712" cy="231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500"/>
              </a:spcBef>
              <a:defRPr/>
            </a:pPr>
            <a:r>
              <a:rPr lang="en-US" sz="2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Rob Dicke</a:t>
            </a:r>
            <a:endPar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spcAft>
                <a:spcPts val="500"/>
              </a:spcAft>
              <a:defRPr/>
            </a:pP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Senior Manager</a:t>
            </a:r>
            <a:b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Development Advisory</a:t>
            </a:r>
            <a:endParaRPr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lang="fr-FR" sz="1600" dirty="0" err="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rob.dicke</a:t>
            </a:r>
            <a:r>
              <a:rPr lang="fr-FR" sz="16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bakertilly.com</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35FE4CEA-E936-B556-92E6-706A4960F05E}"/>
              </a:ext>
            </a:extLst>
          </p:cNvPr>
          <p:cNvSpPr>
            <a:spLocks noChangeAspect="1"/>
          </p:cNvSpPr>
          <p:nvPr/>
        </p:nvSpPr>
        <p:spPr>
          <a:xfrm>
            <a:off x="6462300" y="2116814"/>
            <a:ext cx="1725464" cy="172546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yriad Pro" panose="020B0503030403020204"/>
              <a:cs typeface="Arial" panose="020B0604020202020204" pitchFamily="34" charset="0"/>
            </a:endParaRPr>
          </a:p>
        </p:txBody>
      </p:sp>
      <p:sp>
        <p:nvSpPr>
          <p:cNvPr id="7" name="Oval 6">
            <a:extLst>
              <a:ext uri="{FF2B5EF4-FFF2-40B4-BE49-F238E27FC236}">
                <a16:creationId xmlns:a16="http://schemas.microsoft.com/office/drawing/2014/main" id="{C3D53848-56B0-F85A-4802-9D718D182E67}"/>
              </a:ext>
            </a:extLst>
          </p:cNvPr>
          <p:cNvSpPr>
            <a:spLocks noChangeAspect="1"/>
          </p:cNvSpPr>
          <p:nvPr/>
        </p:nvSpPr>
        <p:spPr>
          <a:xfrm>
            <a:off x="493412" y="2264297"/>
            <a:ext cx="1725464" cy="172546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yriad Pro" panose="020B0503030403020204"/>
              <a:cs typeface="Arial" panose="020B0604020202020204" pitchFamily="34" charset="0"/>
            </a:endParaRPr>
          </a:p>
        </p:txBody>
      </p:sp>
      <p:sp>
        <p:nvSpPr>
          <p:cNvPr id="15" name="Rectangle 14">
            <a:extLst>
              <a:ext uri="{FF2B5EF4-FFF2-40B4-BE49-F238E27FC236}">
                <a16:creationId xmlns:a16="http://schemas.microsoft.com/office/drawing/2014/main" id="{2BFE2B99-1713-E3B8-1E2D-DB7E4F006160}"/>
              </a:ext>
            </a:extLst>
          </p:cNvPr>
          <p:cNvSpPr/>
          <p:nvPr/>
        </p:nvSpPr>
        <p:spPr>
          <a:xfrm>
            <a:off x="5583059" y="4179388"/>
            <a:ext cx="3669096" cy="231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Serena Walters</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Senior Consultant Development Advisory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lang="fr-FR" sz="1600" dirty="0" err="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Serena.Walters</a:t>
            </a:r>
            <a:r>
              <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@bakertilly.com</a:t>
            </a:r>
            <a:r>
              <a:rPr lang="fr-FR" sz="16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kumimoji="0" lang="fr-FR" sz="1600" b="0" i="0" u="none" strike="noStrike" kern="1200" cap="none" spc="0" normalizeH="0" baseline="0" noProof="0" dirty="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AF745F18-FFE2-70B4-3E38-CE2C8433B4AD}"/>
              </a:ext>
            </a:extLst>
          </p:cNvPr>
          <p:cNvSpPr>
            <a:spLocks noChangeAspect="1"/>
          </p:cNvSpPr>
          <p:nvPr/>
        </p:nvSpPr>
        <p:spPr>
          <a:xfrm>
            <a:off x="3607483" y="4327687"/>
            <a:ext cx="1725464" cy="1725464"/>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yriad Pro" panose="020B0503030403020204"/>
              <a:cs typeface="Arial" panose="020B0604020202020204" pitchFamily="34" charset="0"/>
            </a:endParaRPr>
          </a:p>
        </p:txBody>
      </p:sp>
    </p:spTree>
    <p:extLst>
      <p:ext uri="{BB962C8B-B14F-4D97-AF65-F5344CB8AC3E}">
        <p14:creationId xmlns:p14="http://schemas.microsoft.com/office/powerpoint/2010/main" val="1725043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831850" y="2482322"/>
            <a:ext cx="10515600" cy="9726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Avenir"/>
              <a:buNone/>
            </a:pPr>
            <a:r>
              <a:rPr lang="en-US" b="0" dirty="0">
                <a:latin typeface="Fraunces SemiBold"/>
                <a:ea typeface="Fraunces SemiBold"/>
                <a:cs typeface="Fraunces SemiBold"/>
                <a:sym typeface="Fraunces SemiBold"/>
              </a:rPr>
              <a:t>Questions?</a:t>
            </a:r>
            <a:endParaRPr b="0" dirty="0">
              <a:latin typeface="Fraunces SemiBold"/>
              <a:ea typeface="Fraunces SemiBold"/>
              <a:cs typeface="Fraunces SemiBold"/>
              <a:sym typeface="Fraunces SemiBold"/>
            </a:endParaRPr>
          </a:p>
        </p:txBody>
      </p:sp>
      <p:sp>
        <p:nvSpPr>
          <p:cNvPr id="77" name="Google Shape;77;p4"/>
          <p:cNvSpPr txBox="1">
            <a:spLocks noGrp="1"/>
          </p:cNvSpPr>
          <p:nvPr>
            <p:ph type="body" idx="1"/>
          </p:nvPr>
        </p:nvSpPr>
        <p:spPr>
          <a:xfrm>
            <a:off x="241913" y="4286865"/>
            <a:ext cx="11763273" cy="8160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ED7F0"/>
              </a:buClr>
              <a:buSzPct val="100000"/>
              <a:buNone/>
            </a:pPr>
            <a:r>
              <a:rPr lang="en-US" sz="1050" dirty="0">
                <a:latin typeface="Open Sans Medium"/>
                <a:ea typeface="Open Sans Medium"/>
                <a:cs typeface="Open Sans Medium"/>
                <a:sym typeface="Open Sans Medium"/>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2024 Baker Tilly US, LLP</a:t>
            </a:r>
          </a:p>
          <a:p>
            <a:pPr marL="0" lvl="0" indent="0" algn="l" rtl="0">
              <a:lnSpc>
                <a:spcPct val="90000"/>
              </a:lnSpc>
              <a:spcBef>
                <a:spcPts val="0"/>
              </a:spcBef>
              <a:spcAft>
                <a:spcPts val="0"/>
              </a:spcAft>
              <a:buClr>
                <a:srgbClr val="8ED7F0"/>
              </a:buClr>
              <a:buSzPct val="100000"/>
              <a:buNone/>
            </a:pPr>
            <a:endParaRPr lang="en-US" sz="1050" dirty="0">
              <a:latin typeface="Open Sans Medium"/>
              <a:ea typeface="Open Sans Medium"/>
              <a:cs typeface="Open Sans Medium"/>
              <a:sym typeface="Open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6177-D560-55A8-4132-9D463574D4E3}"/>
              </a:ext>
            </a:extLst>
          </p:cNvPr>
          <p:cNvSpPr>
            <a:spLocks noGrp="1"/>
          </p:cNvSpPr>
          <p:nvPr>
            <p:ph type="title"/>
          </p:nvPr>
        </p:nvSpPr>
        <p:spPr/>
        <p:txBody>
          <a:bodyPr/>
          <a:lstStyle/>
          <a:p>
            <a:r>
              <a:rPr lang="en-US" dirty="0">
                <a:solidFill>
                  <a:schemeClr val="bg1"/>
                </a:solidFill>
              </a:rPr>
              <a:t>The team’s background</a:t>
            </a:r>
          </a:p>
        </p:txBody>
      </p:sp>
      <p:sp>
        <p:nvSpPr>
          <p:cNvPr id="4" name="Oval 3">
            <a:extLst>
              <a:ext uri="{FF2B5EF4-FFF2-40B4-BE49-F238E27FC236}">
                <a16:creationId xmlns:a16="http://schemas.microsoft.com/office/drawing/2014/main" id="{DF816D8E-76A1-FEF2-2BD7-9C1534D0B065}"/>
              </a:ext>
            </a:extLst>
          </p:cNvPr>
          <p:cNvSpPr>
            <a:spLocks noChangeAspect="1"/>
          </p:cNvSpPr>
          <p:nvPr/>
        </p:nvSpPr>
        <p:spPr>
          <a:xfrm>
            <a:off x="315723" y="2094270"/>
            <a:ext cx="2224893" cy="2224893"/>
          </a:xfrm>
          <a:prstGeom prst="ellipse">
            <a:avLst/>
          </a:pr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TOP 10 </a:t>
            </a: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accounting and advisory firm</a:t>
            </a:r>
          </a:p>
        </p:txBody>
      </p:sp>
      <p:sp>
        <p:nvSpPr>
          <p:cNvPr id="5" name="Oval 4">
            <a:extLst>
              <a:ext uri="{FF2B5EF4-FFF2-40B4-BE49-F238E27FC236}">
                <a16:creationId xmlns:a16="http://schemas.microsoft.com/office/drawing/2014/main" id="{A30961D1-7039-074A-12DA-8CE95DEE34E9}"/>
              </a:ext>
            </a:extLst>
          </p:cNvPr>
          <p:cNvSpPr>
            <a:spLocks noChangeAspect="1"/>
          </p:cNvSpPr>
          <p:nvPr/>
        </p:nvSpPr>
        <p:spPr>
          <a:xfrm>
            <a:off x="3207762" y="2094270"/>
            <a:ext cx="2224895" cy="2224895"/>
          </a:xfrm>
          <a:prstGeom prst="ellipse">
            <a:avLst/>
          </a:prstGeom>
          <a:solidFill>
            <a:schemeClr val="tx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80+</a:t>
            </a: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energy development advisory subject matter experts </a:t>
            </a:r>
          </a:p>
        </p:txBody>
      </p:sp>
      <p:sp>
        <p:nvSpPr>
          <p:cNvPr id="6" name="Oval 5">
            <a:extLst>
              <a:ext uri="{FF2B5EF4-FFF2-40B4-BE49-F238E27FC236}">
                <a16:creationId xmlns:a16="http://schemas.microsoft.com/office/drawing/2014/main" id="{D6884099-25DC-BD9B-8319-7C2EF951819B}"/>
              </a:ext>
            </a:extLst>
          </p:cNvPr>
          <p:cNvSpPr>
            <a:spLocks noChangeAspect="1"/>
          </p:cNvSpPr>
          <p:nvPr/>
        </p:nvSpPr>
        <p:spPr>
          <a:xfrm>
            <a:off x="6099802" y="2012384"/>
            <a:ext cx="2306779" cy="2306779"/>
          </a:xfrm>
          <a:prstGeom prst="ellipse">
            <a:avLst/>
          </a:prstGeom>
          <a:solidFill>
            <a:schemeClr val="tx2">
              <a:lumMod val="5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Deep financial structuring capabilities and federal fund compliance expertise </a:t>
            </a:r>
          </a:p>
        </p:txBody>
      </p:sp>
      <p:sp>
        <p:nvSpPr>
          <p:cNvPr id="7" name="Oval 6">
            <a:extLst>
              <a:ext uri="{FF2B5EF4-FFF2-40B4-BE49-F238E27FC236}">
                <a16:creationId xmlns:a16="http://schemas.microsoft.com/office/drawing/2014/main" id="{366BAE57-7862-7471-7799-F34C8EEA67A5}"/>
              </a:ext>
            </a:extLst>
          </p:cNvPr>
          <p:cNvSpPr>
            <a:spLocks noChangeAspect="1"/>
          </p:cNvSpPr>
          <p:nvPr/>
        </p:nvSpPr>
        <p:spPr>
          <a:xfrm>
            <a:off x="1999868" y="4249650"/>
            <a:ext cx="2224893" cy="2224893"/>
          </a:xfrm>
          <a:prstGeom prst="ellipse">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10+ years</a:t>
            </a:r>
            <a:b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with a dedicated Tribal Services Practice</a:t>
            </a:r>
          </a:p>
        </p:txBody>
      </p:sp>
      <p:sp>
        <p:nvSpPr>
          <p:cNvPr id="8" name="Oval 7">
            <a:extLst>
              <a:ext uri="{FF2B5EF4-FFF2-40B4-BE49-F238E27FC236}">
                <a16:creationId xmlns:a16="http://schemas.microsoft.com/office/drawing/2014/main" id="{A1D4A786-6DAB-B2FE-A710-2C1CB1B2E192}"/>
              </a:ext>
            </a:extLst>
          </p:cNvPr>
          <p:cNvSpPr>
            <a:spLocks noChangeAspect="1"/>
          </p:cNvSpPr>
          <p:nvPr/>
        </p:nvSpPr>
        <p:spPr>
          <a:xfrm>
            <a:off x="4891907" y="4249649"/>
            <a:ext cx="2224895" cy="2224895"/>
          </a:xfrm>
          <a:prstGeom prst="ellipse">
            <a:avLst/>
          </a:prstGeom>
          <a:solidFill>
            <a:schemeClr val="accent5">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Industry-specific, </a:t>
            </a:r>
            <a:b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energy transition </a:t>
            </a:r>
            <a:b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and tax credit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9" name="Oval 8">
            <a:extLst>
              <a:ext uri="{FF2B5EF4-FFF2-40B4-BE49-F238E27FC236}">
                <a16:creationId xmlns:a16="http://schemas.microsoft.com/office/drawing/2014/main" id="{AC22E439-2702-E33F-6794-2F7EC7006762}"/>
              </a:ext>
            </a:extLst>
          </p:cNvPr>
          <p:cNvSpPr>
            <a:spLocks noChangeAspect="1"/>
          </p:cNvSpPr>
          <p:nvPr/>
        </p:nvSpPr>
        <p:spPr>
          <a:xfrm>
            <a:off x="7783947" y="4249648"/>
            <a:ext cx="2224895" cy="2224895"/>
          </a:xfrm>
          <a:prstGeom prst="ellipse">
            <a:avLst/>
          </a:prstGeom>
          <a:solidFill>
            <a:schemeClr val="accent5">
              <a:lumMod val="7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Community engagement experience</a:t>
            </a:r>
          </a:p>
        </p:txBody>
      </p:sp>
      <p:sp>
        <p:nvSpPr>
          <p:cNvPr id="10" name="Oval 9">
            <a:extLst>
              <a:ext uri="{FF2B5EF4-FFF2-40B4-BE49-F238E27FC236}">
                <a16:creationId xmlns:a16="http://schemas.microsoft.com/office/drawing/2014/main" id="{63E6F17A-ADDF-F0BE-60D1-DB626FE2057E}"/>
              </a:ext>
            </a:extLst>
          </p:cNvPr>
          <p:cNvSpPr>
            <a:spLocks noChangeAspect="1"/>
          </p:cNvSpPr>
          <p:nvPr/>
        </p:nvSpPr>
        <p:spPr>
          <a:xfrm>
            <a:off x="8991842" y="2094268"/>
            <a:ext cx="2224895" cy="2224895"/>
          </a:xfrm>
          <a:prstGeom prst="ellipse">
            <a:avLst/>
          </a:prstGeom>
          <a:solidFill>
            <a:schemeClr val="accent3">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Dedicated team with a </a:t>
            </a:r>
            <a:br>
              <a:rPr lang="en-US" sz="16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16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20-year history of </a:t>
            </a: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advising </a:t>
            </a:r>
            <a:r>
              <a:rPr lang="en-US" sz="16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CDFIs  </a:t>
            </a:r>
          </a:p>
        </p:txBody>
      </p:sp>
    </p:spTree>
    <p:extLst>
      <p:ext uri="{BB962C8B-B14F-4D97-AF65-F5344CB8AC3E}">
        <p14:creationId xmlns:p14="http://schemas.microsoft.com/office/powerpoint/2010/main" val="2585032076"/>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69C1-F9F9-07DB-C908-479C813EB41A}"/>
              </a:ext>
            </a:extLst>
          </p:cNvPr>
          <p:cNvSpPr>
            <a:spLocks noGrp="1"/>
          </p:cNvSpPr>
          <p:nvPr>
            <p:ph type="title"/>
          </p:nvPr>
        </p:nvSpPr>
        <p:spPr/>
        <p:txBody>
          <a:bodyPr/>
          <a:lstStyle/>
          <a:p>
            <a:r>
              <a:rPr lang="en-US"/>
              <a:t>IRA appropriates $370B for clean energy</a:t>
            </a:r>
          </a:p>
        </p:txBody>
      </p:sp>
      <p:sp>
        <p:nvSpPr>
          <p:cNvPr id="24" name="Content Placeholder 1">
            <a:extLst>
              <a:ext uri="{FF2B5EF4-FFF2-40B4-BE49-F238E27FC236}">
                <a16:creationId xmlns:a16="http://schemas.microsoft.com/office/drawing/2014/main" id="{240E6E27-C4D3-06C1-372B-84059B677C9B}"/>
              </a:ext>
            </a:extLst>
          </p:cNvPr>
          <p:cNvSpPr>
            <a:spLocks noGrp="1"/>
          </p:cNvSpPr>
          <p:nvPr>
            <p:ph idx="4294967295" sz="quarter"/>
          </p:nvPr>
        </p:nvSpPr>
        <p:spPr>
          <a:xfrm>
            <a:off x="917905" y="4648375"/>
            <a:ext cx="5065580" cy="1568450"/>
          </a:xfrm>
        </p:spPr>
        <p:txBody>
          <a:bodyPr bIns="0" lIns="0" rIns="0" tIns="0">
            <a:noAutofit/>
          </a:bodyPr>
          <a:lstStyle/>
          <a:p>
            <a:pPr indent="0" marL="0">
              <a:lnSpc>
                <a:spcPct val="110000"/>
              </a:lnSpc>
              <a:spcBef>
                <a:spcPts val="0"/>
              </a:spcBef>
              <a:buNone/>
            </a:pPr>
            <a:r>
              <a:rPr b="1" dirty="0" lang="en-US" sz="2000">
                <a:solidFill>
                  <a:schemeClr val="accent1"/>
                </a:solidFill>
                <a:latin charset="0" panose="020B0606030504020204" pitchFamily="34" typeface="Open Sans"/>
                <a:ea charset="0" panose="020B0606030504020204" pitchFamily="34" typeface="Open Sans"/>
                <a:cs charset="0" panose="020B0606030504020204" pitchFamily="34" typeface="Open Sans"/>
              </a:rPr>
              <a:t>Energy tax credits</a:t>
            </a:r>
          </a:p>
          <a:p>
            <a:pPr>
              <a:lnSpc>
                <a:spcPct val="110000"/>
              </a:lnSpc>
              <a:spcBef>
                <a:spcPts val="0"/>
              </a:spcBef>
            </a:pPr>
            <a:r>
              <a:rPr dirty="0" lang="en-US" sz="1600">
                <a:latin charset="0" panose="020B0606030504020204" pitchFamily="34" typeface="Open Sans"/>
                <a:ea charset="0" panose="020B0606030504020204" pitchFamily="34" typeface="Open Sans"/>
                <a:cs charset="0" panose="020B0606030504020204" pitchFamily="34" typeface="Open Sans"/>
              </a:rPr>
              <a:t>Section 48 clean energy investment tax credit ​</a:t>
            </a:r>
          </a:p>
          <a:p>
            <a:pPr>
              <a:lnSpc>
                <a:spcPct val="110000"/>
              </a:lnSpc>
              <a:spcBef>
                <a:spcPts val="0"/>
              </a:spcBef>
            </a:pPr>
            <a:r>
              <a:rPr dirty="0" lang="en-US" sz="1600">
                <a:latin charset="0" panose="020B0606030504020204" pitchFamily="34" typeface="Open Sans"/>
                <a:ea charset="0" panose="020B0606030504020204" pitchFamily="34" typeface="Open Sans"/>
                <a:cs charset="0" panose="020B0606030504020204" pitchFamily="34" typeface="Open Sans"/>
              </a:rPr>
              <a:t>Section 45 clean energy production tax credit​</a:t>
            </a:r>
          </a:p>
          <a:p>
            <a:pPr>
              <a:lnSpc>
                <a:spcPct val="110000"/>
              </a:lnSpc>
              <a:spcBef>
                <a:spcPts val="0"/>
              </a:spcBef>
            </a:pPr>
            <a:r>
              <a:rPr dirty="0" lang="en-US" sz="1600">
                <a:latin charset="0" panose="020B0606030504020204" pitchFamily="34" typeface="Open Sans"/>
                <a:ea charset="0" panose="020B0606030504020204" pitchFamily="34" typeface="Open Sans"/>
                <a:cs charset="0" panose="020B0606030504020204" pitchFamily="34" typeface="Open Sans"/>
              </a:rPr>
              <a:t>Section 30C Installation of EV chargers tax credit​</a:t>
            </a:r>
          </a:p>
          <a:p>
            <a:pPr>
              <a:lnSpc>
                <a:spcPct val="110000"/>
              </a:lnSpc>
              <a:spcBef>
                <a:spcPts val="0"/>
              </a:spcBef>
            </a:pPr>
            <a:r>
              <a:rPr dirty="0" lang="en-US" sz="1600">
                <a:latin charset="0" panose="020B0606030504020204" pitchFamily="34" typeface="Open Sans"/>
                <a:ea charset="0" panose="020B0606030504020204" pitchFamily="34" typeface="Open Sans"/>
                <a:cs charset="0" panose="020B0606030504020204" pitchFamily="34" typeface="Open Sans"/>
              </a:rPr>
              <a:t>179D commercial and multifamily tax deduction</a:t>
            </a:r>
            <a:endParaRPr dirty="0" lang="en-US" sz="1800">
              <a:latin charset="0" panose="020B0606030504020204" pitchFamily="34" typeface="Open Sans"/>
              <a:ea charset="0" panose="020B0606030504020204" pitchFamily="34" typeface="Open Sans"/>
              <a:cs charset="0" panose="020B0606030504020204" pitchFamily="34" typeface="Open Sans"/>
            </a:endParaRPr>
          </a:p>
        </p:txBody>
      </p:sp>
      <p:sp>
        <p:nvSpPr>
          <p:cNvPr id="39" name="Content Placeholder 1">
            <a:extLst>
              <a:ext uri="{FF2B5EF4-FFF2-40B4-BE49-F238E27FC236}">
                <a16:creationId xmlns:a16="http://schemas.microsoft.com/office/drawing/2014/main" id="{B39403E6-1FB0-B723-BF73-C1DFEB3704B9}"/>
              </a:ext>
            </a:extLst>
          </p:cNvPr>
          <p:cNvSpPr txBox="1">
            <a:spLocks/>
          </p:cNvSpPr>
          <p:nvPr/>
        </p:nvSpPr>
        <p:spPr>
          <a:xfrm>
            <a:off x="6208516" y="4648375"/>
            <a:ext cx="4833110" cy="1568450"/>
          </a:xfrm>
          <a:prstGeom prst="rect">
            <a:avLst/>
          </a:prstGeom>
        </p:spPr>
        <p:txBody>
          <a:bodyPr bIns="0" lIns="0" rIns="0" rtlCol="0" tIns="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400">
                <a:solidFill>
                  <a:schemeClr val="tx1"/>
                </a:solidFill>
                <a:latin charset="0" panose="020B0604020202020204" pitchFamily="34" typeface="Arial"/>
                <a:ea typeface="+mn-ea"/>
                <a:cs charset="0" panose="020B0604020202020204" pitchFamily="34" typeface="Arial"/>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latin charset="0" panose="020B0604020202020204" pitchFamily="34" typeface="Arial"/>
                <a:ea typeface="+mn-ea"/>
                <a:cs charset="0" panose="020B0604020202020204" pitchFamily="34" typeface="Arial"/>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charset="0" panose="020B0604020202020204" pitchFamily="34" typeface="Arial"/>
                <a:ea typeface="+mn-ea"/>
                <a:cs charset="0" panose="020B0604020202020204" pitchFamily="34" typeface="Arial"/>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charset="0" panose="020B0604020202020204" pitchFamily="34" typeface="Arial"/>
                <a:ea typeface="+mn-ea"/>
                <a:cs charset="0" panose="020B0604020202020204" pitchFamily="34" typeface="Arial"/>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400">
                <a:solidFill>
                  <a:schemeClr val="tx1"/>
                </a:solidFill>
                <a:latin charset="0" panose="020B0604020202020204" pitchFamily="34" typeface="Arial"/>
                <a:ea typeface="+mn-ea"/>
                <a:cs charset="0" panose="020B0604020202020204" pitchFamily="34" typeface="Arial"/>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110000"/>
              </a:lnSpc>
              <a:spcBef>
                <a:spcPts val="0"/>
              </a:spcBef>
              <a:spcAft>
                <a:spcPts val="0"/>
              </a:spcAft>
              <a:buClrTx/>
              <a:buSzTx/>
              <a:buNone/>
              <a:tabLst/>
              <a:defRPr/>
            </a:pPr>
            <a:r>
              <a:rPr b="1" baseline="0" cap="none" dirty="0" i="0" kern="1200" kumimoji="0" lang="en-US" noProof="0" normalizeH="0" spc="0" strike="noStrike" sz="2000" u="none">
                <a:ln>
                  <a:noFill/>
                </a:ln>
                <a:solidFill>
                  <a:schemeClr val="accent4">
                    <a:lumMod val="75000"/>
                  </a:schemeClr>
                </a:solidFill>
                <a:effectLst/>
                <a:uLnTx/>
                <a:uFillTx/>
                <a:latin charset="0" panose="020B0606030504020204" pitchFamily="34" typeface="Open Sans"/>
                <a:ea charset="0" panose="020B0606030504020204" pitchFamily="34" typeface="Open Sans"/>
                <a:cs charset="0" panose="020B0606030504020204" pitchFamily="34" typeface="Open Sans"/>
              </a:rPr>
              <a:t>$27 billion in Greenhouse Gas Reduction Fund appropriation</a:t>
            </a:r>
          </a:p>
          <a:p>
            <a:pPr>
              <a:lnSpc>
                <a:spcPct val="110000"/>
              </a:lnSpc>
              <a:spcBef>
                <a:spcPts val="0"/>
              </a:spcBef>
              <a:defRPr/>
            </a:pPr>
            <a:r>
              <a:rPr b="0" baseline="0" cap="none" dirty="0" i="0" kern="1200" kumimoji="0" lang="en-US" noProof="0" normalizeH="0" spc="0" strike="noStrike" sz="1600" u="none">
                <a:ln>
                  <a:noFill/>
                </a:ln>
                <a:solidFill>
                  <a:srgbClr val="2B303A"/>
                </a:solidFill>
                <a:effectLst/>
                <a:uLnTx/>
                <a:uFillTx/>
                <a:latin charset="0" panose="020B0606030504020204" pitchFamily="34" typeface="Open Sans"/>
                <a:ea charset="0" panose="020B0606030504020204" pitchFamily="34" typeface="Open Sans"/>
                <a:cs charset="0" panose="020B0606030504020204" pitchFamily="34" typeface="Open Sans"/>
              </a:rPr>
              <a:t>$14 billion in National Clean Investment Fund</a:t>
            </a:r>
          </a:p>
          <a:p>
            <a:pPr>
              <a:lnSpc>
                <a:spcPct val="110000"/>
              </a:lnSpc>
              <a:spcBef>
                <a:spcPts val="0"/>
              </a:spcBef>
              <a:defRPr/>
            </a:pPr>
            <a:r>
              <a:rPr b="0" baseline="0" cap="none" dirty="0" i="0" kern="1200" kumimoji="0" lang="en-US" noProof="0" normalizeH="0" spc="0" strike="noStrike" sz="1600" u="none">
                <a:ln>
                  <a:noFill/>
                </a:ln>
                <a:solidFill>
                  <a:srgbClr val="2B303A"/>
                </a:solidFill>
                <a:effectLst/>
                <a:uLnTx/>
                <a:uFillTx/>
                <a:latin charset="0" panose="020B0606030504020204" pitchFamily="34" typeface="Open Sans"/>
                <a:ea charset="0" panose="020B0606030504020204" pitchFamily="34" typeface="Open Sans"/>
                <a:cs charset="0" panose="020B0606030504020204" pitchFamily="34" typeface="Open Sans"/>
              </a:rPr>
              <a:t>$7 billion in Clean Communities Investment Accelerator</a:t>
            </a:r>
          </a:p>
          <a:p>
            <a:pPr>
              <a:lnSpc>
                <a:spcPct val="110000"/>
              </a:lnSpc>
              <a:spcBef>
                <a:spcPts val="0"/>
              </a:spcBef>
              <a:defRPr/>
            </a:pPr>
            <a:r>
              <a:rPr b="0" baseline="0" cap="none" dirty="0" i="0" kern="1200" kumimoji="0" lang="en-US" noProof="0" normalizeH="0" spc="0" strike="noStrike" sz="1600" u="none">
                <a:ln>
                  <a:noFill/>
                </a:ln>
                <a:solidFill>
                  <a:srgbClr val="2B303A"/>
                </a:solidFill>
                <a:effectLst/>
                <a:uLnTx/>
                <a:uFillTx/>
                <a:latin charset="0" panose="020B0606030504020204" pitchFamily="34" typeface="Open Sans"/>
                <a:ea charset="0" panose="020B0606030504020204" pitchFamily="34" typeface="Open Sans"/>
                <a:cs charset="0" panose="020B0606030504020204" pitchFamily="34" typeface="Open Sans"/>
              </a:rPr>
              <a:t>$6 billion in Solar for All</a:t>
            </a:r>
            <a:endParaRPr b="0" baseline="0" cap="none" dirty="0" i="0" kern="1200" kumimoji="0" lang="en-US" noProof="0" normalizeH="0" spc="0" strike="noStrike" sz="1800" u="none">
              <a:ln>
                <a:noFill/>
              </a:ln>
              <a:solidFill>
                <a:srgbClr val="2B303A"/>
              </a:solidFill>
              <a:effectLst/>
              <a:uLnTx/>
              <a:uFillTx/>
              <a:latin charset="0" panose="020B0606030504020204" pitchFamily="34" typeface="Open Sans"/>
              <a:ea charset="0" panose="020B0606030504020204" pitchFamily="34" typeface="Open Sans"/>
              <a:cs charset="0" panose="020B0606030504020204" pitchFamily="34" typeface="Open Sans"/>
            </a:endParaRPr>
          </a:p>
        </p:txBody>
      </p:sp>
      <p:pic>
        <p:nvPicPr>
          <p:cNvPr id="5" name="Picture 4">
            <a:extLst>
              <a:ext uri="{FF2B5EF4-FFF2-40B4-BE49-F238E27FC236}">
                <a16:creationId xmlns:a16="http://schemas.microsoft.com/office/drawing/2014/main" id="{F194065D-AE6F-906A-0170-82D33D3DBDCC}"/>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saturation sat="0"/>
                    </a14:imgEffect>
                  </a14:imgLayer>
                </a14:imgProps>
              </a:ext>
            </a:extLst>
          </a:blip>
          <a:srcRect b="95" t="79"/>
          <a:stretch/>
        </p:blipFill>
        <p:spPr>
          <a:xfrm>
            <a:off x="1778057" y="1777825"/>
            <a:ext cx="8635886" cy="2870375"/>
          </a:xfrm>
          <a:prstGeom prst="rect">
            <a:avLst/>
          </a:prstGeom>
        </p:spPr>
      </p:pic>
      <p:pic>
        <p:nvPicPr>
          <p:cNvPr id="6" name="Picture 5">
            <a:extLst>
              <a:ext uri="{FF2B5EF4-FFF2-40B4-BE49-F238E27FC236}">
                <a16:creationId xmlns:a16="http://schemas.microsoft.com/office/drawing/2014/main" id="{6E7E4692-FB43-11EE-AF24-A998BF765BCC}"/>
              </a:ext>
            </a:extLst>
          </p:cNvPr>
          <p:cNvPicPr>
            <a:picLocks noChangeAspect="1"/>
          </p:cNvPicPr>
          <p:nvPr/>
        </p:nvPicPr>
        <p:blipFill rotWithShape="1">
          <a:blip r:embed="rId4">
            <a:duotone>
              <a:schemeClr val="accent1">
                <a:shade val="45000"/>
                <a:satMod val="135000"/>
              </a:schemeClr>
              <a:prstClr val="white"/>
            </a:duotone>
          </a:blip>
          <a:srcRect b="242" l="323" r="115" t="350"/>
          <a:stretch/>
        </p:blipFill>
        <p:spPr>
          <a:xfrm>
            <a:off x="1778057" y="3281107"/>
            <a:ext cx="1412815" cy="1332810"/>
          </a:xfrm>
          <a:prstGeom prst="rect">
            <a:avLst/>
          </a:prstGeom>
        </p:spPr>
      </p:pic>
      <p:pic>
        <p:nvPicPr>
          <p:cNvPr id="8" name="Picture 7">
            <a:extLst>
              <a:ext uri="{FF2B5EF4-FFF2-40B4-BE49-F238E27FC236}">
                <a16:creationId xmlns:a16="http://schemas.microsoft.com/office/drawing/2014/main" id="{695D550A-4142-6E5F-E6A8-0BF6A440813F}"/>
              </a:ext>
            </a:extLst>
          </p:cNvPr>
          <p:cNvPicPr>
            <a:picLocks noChangeAspect="1"/>
          </p:cNvPicPr>
          <p:nvPr/>
        </p:nvPicPr>
        <p:blipFill rotWithShape="1">
          <a:blip r:embed="rId5">
            <a:alphaModFix/>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b="248" l="112" r="65" t="273"/>
          <a:stretch/>
        </p:blipFill>
        <p:spPr>
          <a:xfrm>
            <a:off x="3199056" y="3249481"/>
            <a:ext cx="1396063" cy="1396062"/>
          </a:xfrm>
          <a:prstGeom prst="rect">
            <a:avLst/>
          </a:prstGeom>
        </p:spPr>
      </p:pic>
    </p:spTree>
    <p:extLst>
      <p:ext uri="{BB962C8B-B14F-4D97-AF65-F5344CB8AC3E}">
        <p14:creationId xmlns:p14="http://schemas.microsoft.com/office/powerpoint/2010/main" val="118810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71FF6-FA28-1578-3C3B-E26361A04457}"/>
              </a:ext>
            </a:extLst>
          </p:cNvPr>
          <p:cNvSpPr>
            <a:spLocks noGrp="1"/>
          </p:cNvSpPr>
          <p:nvPr>
            <p:ph type="title"/>
          </p:nvPr>
        </p:nvSpPr>
        <p:spPr/>
        <p:txBody>
          <a:bodyPr/>
          <a:lstStyle/>
          <a:p>
            <a:r>
              <a:rPr lang="en-US" dirty="0">
                <a:solidFill>
                  <a:schemeClr val="bg1"/>
                </a:solidFill>
              </a:rPr>
              <a:t>IRA tax credits “101”</a:t>
            </a:r>
          </a:p>
        </p:txBody>
      </p:sp>
      <p:sp>
        <p:nvSpPr>
          <p:cNvPr id="151" name="Content Placeholder 3">
            <a:extLst>
              <a:ext uri="{FF2B5EF4-FFF2-40B4-BE49-F238E27FC236}">
                <a16:creationId xmlns:a16="http://schemas.microsoft.com/office/drawing/2014/main" id="{5E50E7EB-0018-D5E9-99EC-D8405F22E45C}"/>
              </a:ext>
            </a:extLst>
          </p:cNvPr>
          <p:cNvSpPr>
            <a:spLocks noGrp="1"/>
          </p:cNvSpPr>
          <p:nvPr>
            <p:ph type="body" idx="1"/>
          </p:nvPr>
        </p:nvSpPr>
        <p:spPr>
          <a:xfrm>
            <a:off x="838200" y="2214563"/>
            <a:ext cx="6124421" cy="3962400"/>
          </a:xfrm>
        </p:spPr>
        <p:txBody>
          <a:bodyPr vert="horz" lIns="0" tIns="0" rIns="0" bIns="0" rtlCol="0" anchor="t">
            <a:normAutofit fontScale="92500" lnSpcReduction="20000"/>
          </a:bodyPr>
          <a:lstStyle/>
          <a:p>
            <a:pPr>
              <a:lnSpc>
                <a:spcPct val="100000"/>
              </a:lnSpc>
            </a:pPr>
            <a:r>
              <a:rPr lang="en-US" sz="1800" dirty="0">
                <a:ea typeface="Roboto" panose="02000000000000000000" pitchFamily="2" charset="0"/>
              </a:rPr>
              <a:t>The Act provides for a direct </a:t>
            </a:r>
            <a:r>
              <a:rPr lang="en-US" sz="1800" b="1" dirty="0">
                <a:solidFill>
                  <a:schemeClr val="accent1"/>
                </a:solidFill>
                <a:ea typeface="Roboto" panose="02000000000000000000" pitchFamily="2" charset="0"/>
              </a:rPr>
              <a:t>offset to federal tax liability </a:t>
            </a:r>
            <a:r>
              <a:rPr lang="en-US" sz="1800" dirty="0">
                <a:ea typeface="Roboto" panose="02000000000000000000" pitchFamily="2" charset="0"/>
              </a:rPr>
              <a:t>in the form of a tax credit.</a:t>
            </a:r>
          </a:p>
          <a:p>
            <a:r>
              <a:rPr lang="en-US" sz="1800" dirty="0">
                <a:ea typeface="Roboto" panose="02000000000000000000" pitchFamily="2" charset="0"/>
              </a:rPr>
              <a:t>Three ways credits bring value to projects:</a:t>
            </a:r>
          </a:p>
          <a:p>
            <a:pPr marL="800100" lvl="1" indent="-342900">
              <a:lnSpc>
                <a:spcPct val="100000"/>
              </a:lnSpc>
              <a:buSzPct val="95000"/>
              <a:buFont typeface="+mj-lt"/>
              <a:buAutoNum type="arabicPeriod"/>
            </a:pPr>
            <a:r>
              <a:rPr lang="en-US" sz="1800" dirty="0">
                <a:ea typeface="Roboto" panose="02000000000000000000" pitchFamily="2" charset="0"/>
              </a:rPr>
              <a:t>Owner(s) can simply </a:t>
            </a:r>
            <a:r>
              <a:rPr lang="en-US" sz="1800" b="1" dirty="0">
                <a:solidFill>
                  <a:schemeClr val="accent1"/>
                </a:solidFill>
                <a:ea typeface="Roboto" panose="02000000000000000000" pitchFamily="2" charset="0"/>
              </a:rPr>
              <a:t>use the tax credit </a:t>
            </a:r>
            <a:r>
              <a:rPr lang="en-US" sz="1800" dirty="0">
                <a:ea typeface="Roboto" panose="02000000000000000000" pitchFamily="2" charset="0"/>
              </a:rPr>
              <a:t>against their own tax liability, in most case back three years and forward 22 years.</a:t>
            </a:r>
          </a:p>
          <a:p>
            <a:pPr marL="800100" lvl="1" indent="-342900">
              <a:lnSpc>
                <a:spcPct val="100000"/>
              </a:lnSpc>
              <a:buSzPct val="95000"/>
              <a:buFont typeface="+mj-lt"/>
              <a:buAutoNum type="arabicPeriod"/>
            </a:pPr>
            <a:r>
              <a:rPr lang="en-US" sz="1800" dirty="0">
                <a:ea typeface="Roboto" panose="02000000000000000000" pitchFamily="2" charset="0"/>
              </a:rPr>
              <a:t>If owner(s) doesn’t have tax liability or taxable income, they can now sell certain credits to another taxpayer* (“</a:t>
            </a:r>
            <a:r>
              <a:rPr lang="en-US" sz="1800" b="1" dirty="0">
                <a:solidFill>
                  <a:schemeClr val="accent1"/>
                </a:solidFill>
                <a:ea typeface="Roboto" panose="02000000000000000000" pitchFamily="2" charset="0"/>
              </a:rPr>
              <a:t>Transferability</a:t>
            </a:r>
            <a:r>
              <a:rPr lang="en-US" sz="1800" dirty="0">
                <a:ea typeface="Roboto" panose="02000000000000000000" pitchFamily="2" charset="0"/>
              </a:rPr>
              <a:t>”).</a:t>
            </a:r>
          </a:p>
          <a:p>
            <a:pPr marL="800100" lvl="1" indent="-342900">
              <a:lnSpc>
                <a:spcPct val="100000"/>
              </a:lnSpc>
              <a:buSzPct val="95000"/>
              <a:buFont typeface="+mj-lt"/>
              <a:buAutoNum type="arabicPeriod"/>
            </a:pPr>
            <a:r>
              <a:rPr lang="en-US" sz="1800" dirty="0">
                <a:ea typeface="Roboto" panose="02000000000000000000" pitchFamily="2" charset="0"/>
              </a:rPr>
              <a:t>Tax-exempt owners can receive a “direct payment” in the form of cash payment from the IRS. These include state and local governments, not-for-profits, tribes and others (“</a:t>
            </a:r>
            <a:r>
              <a:rPr lang="en-US" sz="1800" b="1" dirty="0">
                <a:solidFill>
                  <a:schemeClr val="accent1"/>
                </a:solidFill>
                <a:ea typeface="Roboto" panose="02000000000000000000" pitchFamily="2" charset="0"/>
              </a:rPr>
              <a:t>Direct Pay</a:t>
            </a:r>
            <a:r>
              <a:rPr lang="en-US" sz="1800" dirty="0">
                <a:ea typeface="Roboto" panose="02000000000000000000" pitchFamily="2" charset="0"/>
              </a:rPr>
              <a:t>”) for certain credits.</a:t>
            </a:r>
            <a:endParaRPr lang="en-US" sz="1800" dirty="0">
              <a:highlight>
                <a:srgbClr val="FFFF00"/>
              </a:highlight>
              <a:ea typeface="Roboto" panose="02000000000000000000" pitchFamily="2" charset="0"/>
            </a:endParaRPr>
          </a:p>
          <a:p>
            <a:pPr lvl="1">
              <a:lnSpc>
                <a:spcPct val="100000"/>
              </a:lnSpc>
              <a:buSzPct val="95000"/>
              <a:buFont typeface="Courier New" panose="02070309020205020404" pitchFamily="49" charset="0"/>
              <a:buChar char="o"/>
            </a:pPr>
            <a:endParaRPr lang="en-US" sz="1800" dirty="0">
              <a:ea typeface="Roboto" panose="02000000000000000000" pitchFamily="2" charset="0"/>
            </a:endParaRPr>
          </a:p>
          <a:p>
            <a:pPr marL="0" indent="0">
              <a:lnSpc>
                <a:spcPct val="100000"/>
              </a:lnSpc>
              <a:buNone/>
            </a:pPr>
            <a:r>
              <a:rPr lang="en-US" sz="1800" dirty="0">
                <a:ea typeface="Roboto" panose="02000000000000000000" pitchFamily="2" charset="0"/>
              </a:rPr>
              <a:t>Essentially, the act is enabling ALL entities to utilize this legislation regardless of tax status.</a:t>
            </a:r>
          </a:p>
        </p:txBody>
      </p:sp>
      <p:grpSp>
        <p:nvGrpSpPr>
          <p:cNvPr id="150" name="Group 149">
            <a:extLst>
              <a:ext uri="{FF2B5EF4-FFF2-40B4-BE49-F238E27FC236}">
                <a16:creationId xmlns:a16="http://schemas.microsoft.com/office/drawing/2014/main" id="{773BD4D6-E365-BF35-311E-3423B472D768}"/>
              </a:ext>
            </a:extLst>
          </p:cNvPr>
          <p:cNvGrpSpPr/>
          <p:nvPr/>
        </p:nvGrpSpPr>
        <p:grpSpPr>
          <a:xfrm>
            <a:off x="7545661" y="2190576"/>
            <a:ext cx="4073934" cy="4184219"/>
            <a:chOff x="6975091" y="897822"/>
            <a:chExt cx="4368660" cy="4486916"/>
          </a:xfrm>
        </p:grpSpPr>
        <p:sp>
          <p:nvSpPr>
            <p:cNvPr id="67" name="Rectangle 66">
              <a:extLst>
                <a:ext uri="{FF2B5EF4-FFF2-40B4-BE49-F238E27FC236}">
                  <a16:creationId xmlns:a16="http://schemas.microsoft.com/office/drawing/2014/main" id="{B37B04F5-EDCE-6656-F030-F9B106911C75}"/>
                </a:ext>
              </a:extLst>
            </p:cNvPr>
            <p:cNvSpPr/>
            <p:nvPr/>
          </p:nvSpPr>
          <p:spPr>
            <a:xfrm>
              <a:off x="7161659" y="2587568"/>
              <a:ext cx="1105111" cy="33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Local </a:t>
              </a:r>
            </a:p>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government</a:t>
              </a:r>
            </a:p>
          </p:txBody>
        </p:sp>
        <p:sp>
          <p:nvSpPr>
            <p:cNvPr id="68" name="Hexagon 67">
              <a:extLst>
                <a:ext uri="{FF2B5EF4-FFF2-40B4-BE49-F238E27FC236}">
                  <a16:creationId xmlns:a16="http://schemas.microsoft.com/office/drawing/2014/main" id="{093626B7-0D61-FAF3-94FE-98034A4260A6}"/>
                </a:ext>
              </a:extLst>
            </p:cNvPr>
            <p:cNvSpPr/>
            <p:nvPr/>
          </p:nvSpPr>
          <p:spPr>
            <a:xfrm flipH="1">
              <a:off x="9168090" y="897822"/>
              <a:ext cx="964572" cy="852375"/>
            </a:xfrm>
            <a:prstGeom prst="hexagon">
              <a:avLst/>
            </a:prstGeom>
            <a:solidFill>
              <a:srgbClr val="61263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9" name="Hexagon 68">
              <a:extLst>
                <a:ext uri="{FF2B5EF4-FFF2-40B4-BE49-F238E27FC236}">
                  <a16:creationId xmlns:a16="http://schemas.microsoft.com/office/drawing/2014/main" id="{2889DCBA-7671-49A4-D03F-82EE15148244}"/>
                </a:ext>
              </a:extLst>
            </p:cNvPr>
            <p:cNvSpPr/>
            <p:nvPr/>
          </p:nvSpPr>
          <p:spPr>
            <a:xfrm flipH="1">
              <a:off x="8364525" y="1352702"/>
              <a:ext cx="964572" cy="852375"/>
            </a:xfrm>
            <a:prstGeom prst="hexagon">
              <a:avLst/>
            </a:prstGeom>
            <a:solidFill>
              <a:srgbClr val="6F5CA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0" name="Hexagon 69">
              <a:extLst>
                <a:ext uri="{FF2B5EF4-FFF2-40B4-BE49-F238E27FC236}">
                  <a16:creationId xmlns:a16="http://schemas.microsoft.com/office/drawing/2014/main" id="{0813A8C1-FAC4-DF4D-33C4-8E854F236C07}"/>
                </a:ext>
              </a:extLst>
            </p:cNvPr>
            <p:cNvSpPr/>
            <p:nvPr/>
          </p:nvSpPr>
          <p:spPr>
            <a:xfrm flipH="1">
              <a:off x="9168090" y="1805904"/>
              <a:ext cx="964572" cy="852375"/>
            </a:xfrm>
            <a:prstGeom prst="hexagon">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Hexagon 70">
              <a:extLst>
                <a:ext uri="{FF2B5EF4-FFF2-40B4-BE49-F238E27FC236}">
                  <a16:creationId xmlns:a16="http://schemas.microsoft.com/office/drawing/2014/main" id="{D526E976-F3DE-6FE4-FED1-AC3738E7E250}"/>
                </a:ext>
              </a:extLst>
            </p:cNvPr>
            <p:cNvSpPr/>
            <p:nvPr/>
          </p:nvSpPr>
          <p:spPr>
            <a:xfrm flipH="1">
              <a:off x="8364525" y="2256767"/>
              <a:ext cx="964572" cy="852375"/>
            </a:xfrm>
            <a:prstGeom prst="hexagon">
              <a:avLst/>
            </a:prstGeom>
            <a:solidFill>
              <a:srgbClr val="4AC2E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2" name="Hexagon 71">
              <a:extLst>
                <a:ext uri="{FF2B5EF4-FFF2-40B4-BE49-F238E27FC236}">
                  <a16:creationId xmlns:a16="http://schemas.microsoft.com/office/drawing/2014/main" id="{E46F8A50-1EE7-51E2-BADC-F6C3544C9B07}"/>
                </a:ext>
              </a:extLst>
            </p:cNvPr>
            <p:cNvSpPr/>
            <p:nvPr/>
          </p:nvSpPr>
          <p:spPr>
            <a:xfrm flipH="1">
              <a:off x="9168090" y="2713985"/>
              <a:ext cx="964572" cy="852375"/>
            </a:xfrm>
            <a:prstGeom prst="hexagon">
              <a:avLst/>
            </a:prstGeom>
            <a:solidFill>
              <a:srgbClr val="F1BE3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3" name="Hexagon 72">
              <a:extLst>
                <a:ext uri="{FF2B5EF4-FFF2-40B4-BE49-F238E27FC236}">
                  <a16:creationId xmlns:a16="http://schemas.microsoft.com/office/drawing/2014/main" id="{5C79BD62-1155-846B-420A-B066D2838020}"/>
                </a:ext>
              </a:extLst>
            </p:cNvPr>
            <p:cNvSpPr/>
            <p:nvPr/>
          </p:nvSpPr>
          <p:spPr>
            <a:xfrm flipH="1">
              <a:off x="8364525" y="3168485"/>
              <a:ext cx="964572" cy="852375"/>
            </a:xfrm>
            <a:prstGeom prst="hexagon">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6BCA461E-E1AE-90E4-447A-AEDC3B743015}"/>
                </a:ext>
              </a:extLst>
            </p:cNvPr>
            <p:cNvSpPr/>
            <p:nvPr/>
          </p:nvSpPr>
          <p:spPr>
            <a:xfrm>
              <a:off x="10214589" y="2100217"/>
              <a:ext cx="921369" cy="166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Housing</a:t>
              </a:r>
            </a:p>
          </p:txBody>
        </p:sp>
        <p:sp>
          <p:nvSpPr>
            <p:cNvPr id="75" name="Rectangle 74">
              <a:extLst>
                <a:ext uri="{FF2B5EF4-FFF2-40B4-BE49-F238E27FC236}">
                  <a16:creationId xmlns:a16="http://schemas.microsoft.com/office/drawing/2014/main" id="{A90CEA53-7894-F368-7C86-CF65927E70C9}"/>
                </a:ext>
              </a:extLst>
            </p:cNvPr>
            <p:cNvSpPr/>
            <p:nvPr/>
          </p:nvSpPr>
          <p:spPr>
            <a:xfrm>
              <a:off x="10214589" y="3003659"/>
              <a:ext cx="964571" cy="495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Healthcare and life sciences</a:t>
              </a:r>
            </a:p>
          </p:txBody>
        </p:sp>
        <p:sp>
          <p:nvSpPr>
            <p:cNvPr id="76" name="Rectangle 75">
              <a:extLst>
                <a:ext uri="{FF2B5EF4-FFF2-40B4-BE49-F238E27FC236}">
                  <a16:creationId xmlns:a16="http://schemas.microsoft.com/office/drawing/2014/main" id="{0E01565F-0CFE-4088-4769-2BE3EC795DC3}"/>
                </a:ext>
              </a:extLst>
            </p:cNvPr>
            <p:cNvSpPr/>
            <p:nvPr/>
          </p:nvSpPr>
          <p:spPr>
            <a:xfrm>
              <a:off x="10214589" y="1192087"/>
              <a:ext cx="921369" cy="166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Real estate</a:t>
              </a:r>
            </a:p>
          </p:txBody>
        </p:sp>
        <p:sp>
          <p:nvSpPr>
            <p:cNvPr id="77" name="Rectangle 76">
              <a:extLst>
                <a:ext uri="{FF2B5EF4-FFF2-40B4-BE49-F238E27FC236}">
                  <a16:creationId xmlns:a16="http://schemas.microsoft.com/office/drawing/2014/main" id="{7C8A452F-E611-A13B-0425-7693FF6ABC3F}"/>
                </a:ext>
              </a:extLst>
            </p:cNvPr>
            <p:cNvSpPr/>
            <p:nvPr/>
          </p:nvSpPr>
          <p:spPr>
            <a:xfrm>
              <a:off x="7079009" y="3376052"/>
              <a:ext cx="1201699" cy="166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Not-for-profits</a:t>
              </a:r>
            </a:p>
          </p:txBody>
        </p:sp>
        <p:sp>
          <p:nvSpPr>
            <p:cNvPr id="97" name="Hexagon 96">
              <a:extLst>
                <a:ext uri="{FF2B5EF4-FFF2-40B4-BE49-F238E27FC236}">
                  <a16:creationId xmlns:a16="http://schemas.microsoft.com/office/drawing/2014/main" id="{074CB5C8-0270-7CA3-AC52-28978C0E5DAF}"/>
                </a:ext>
              </a:extLst>
            </p:cNvPr>
            <p:cNvSpPr/>
            <p:nvPr/>
          </p:nvSpPr>
          <p:spPr>
            <a:xfrm flipH="1">
              <a:off x="9168090" y="3616859"/>
              <a:ext cx="964572" cy="852375"/>
            </a:xfrm>
            <a:prstGeom prst="hexagon">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8" name="Hexagon 97">
              <a:extLst>
                <a:ext uri="{FF2B5EF4-FFF2-40B4-BE49-F238E27FC236}">
                  <a16:creationId xmlns:a16="http://schemas.microsoft.com/office/drawing/2014/main" id="{B0540132-6B5C-B340-0323-33807B8DFD69}"/>
                </a:ext>
              </a:extLst>
            </p:cNvPr>
            <p:cNvSpPr/>
            <p:nvPr/>
          </p:nvSpPr>
          <p:spPr>
            <a:xfrm flipH="1">
              <a:off x="8364525" y="4071359"/>
              <a:ext cx="964572" cy="852375"/>
            </a:xfrm>
            <a:prstGeom prst="hexagon">
              <a:avLst/>
            </a:prstGeom>
            <a:solidFill>
              <a:schemeClr val="tx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9" name="Rectangle 98">
              <a:extLst>
                <a:ext uri="{FF2B5EF4-FFF2-40B4-BE49-F238E27FC236}">
                  <a16:creationId xmlns:a16="http://schemas.microsoft.com/office/drawing/2014/main" id="{9B88BA98-1A05-C4A0-CB8F-7A07B38C76A5}"/>
                </a:ext>
              </a:extLst>
            </p:cNvPr>
            <p:cNvSpPr/>
            <p:nvPr/>
          </p:nvSpPr>
          <p:spPr>
            <a:xfrm>
              <a:off x="10216187" y="3947016"/>
              <a:ext cx="1127564" cy="33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Fuels and refineries</a:t>
              </a:r>
            </a:p>
          </p:txBody>
        </p:sp>
        <p:sp>
          <p:nvSpPr>
            <p:cNvPr id="100" name="Rectangle 99">
              <a:extLst>
                <a:ext uri="{FF2B5EF4-FFF2-40B4-BE49-F238E27FC236}">
                  <a16:creationId xmlns:a16="http://schemas.microsoft.com/office/drawing/2014/main" id="{D4057423-4726-3148-6B66-A3DDB74014C0}"/>
                </a:ext>
              </a:extLst>
            </p:cNvPr>
            <p:cNvSpPr/>
            <p:nvPr/>
          </p:nvSpPr>
          <p:spPr>
            <a:xfrm>
              <a:off x="6982454" y="4278926"/>
              <a:ext cx="1299851" cy="33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Colleges and universities</a:t>
              </a:r>
            </a:p>
          </p:txBody>
        </p:sp>
        <p:sp>
          <p:nvSpPr>
            <p:cNvPr id="107" name="Hexagon 106">
              <a:extLst>
                <a:ext uri="{FF2B5EF4-FFF2-40B4-BE49-F238E27FC236}">
                  <a16:creationId xmlns:a16="http://schemas.microsoft.com/office/drawing/2014/main" id="{5731664E-5D83-09D2-7B50-5584162CA8D6}"/>
                </a:ext>
              </a:extLst>
            </p:cNvPr>
            <p:cNvSpPr/>
            <p:nvPr/>
          </p:nvSpPr>
          <p:spPr>
            <a:xfrm flipH="1">
              <a:off x="9168090" y="4532363"/>
              <a:ext cx="964572" cy="852375"/>
            </a:xfrm>
            <a:prstGeom prst="hexagon">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8" name="Rectangle 107">
              <a:extLst>
                <a:ext uri="{FF2B5EF4-FFF2-40B4-BE49-F238E27FC236}">
                  <a16:creationId xmlns:a16="http://schemas.microsoft.com/office/drawing/2014/main" id="{B287A151-A01A-6A26-CE74-D602DD43BF94}"/>
                </a:ext>
              </a:extLst>
            </p:cNvPr>
            <p:cNvSpPr/>
            <p:nvPr/>
          </p:nvSpPr>
          <p:spPr>
            <a:xfrm>
              <a:off x="10214589" y="4805541"/>
              <a:ext cx="964570" cy="33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Individual households</a:t>
              </a:r>
            </a:p>
          </p:txBody>
        </p:sp>
        <p:sp>
          <p:nvSpPr>
            <p:cNvPr id="110" name="Rectangle 109">
              <a:extLst>
                <a:ext uri="{FF2B5EF4-FFF2-40B4-BE49-F238E27FC236}">
                  <a16:creationId xmlns:a16="http://schemas.microsoft.com/office/drawing/2014/main" id="{9BAB1F31-8E15-108A-48F4-F5A5E05C9BC7}"/>
                </a:ext>
              </a:extLst>
            </p:cNvPr>
            <p:cNvSpPr/>
            <p:nvPr/>
          </p:nvSpPr>
          <p:spPr>
            <a:xfrm>
              <a:off x="6975091" y="1701945"/>
              <a:ext cx="1299851" cy="16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Manufacturers</a:t>
              </a:r>
            </a:p>
          </p:txBody>
        </p:sp>
        <p:pic>
          <p:nvPicPr>
            <p:cNvPr id="111" name="Graphic 110">
              <a:extLst>
                <a:ext uri="{FF2B5EF4-FFF2-40B4-BE49-F238E27FC236}">
                  <a16:creationId xmlns:a16="http://schemas.microsoft.com/office/drawing/2014/main" id="{7D1A2812-AA28-AC25-160D-3295628259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4626" y="4693602"/>
              <a:ext cx="571500" cy="504825"/>
            </a:xfrm>
            <a:prstGeom prst="rect">
              <a:avLst/>
            </a:prstGeom>
          </p:spPr>
        </p:pic>
        <p:grpSp>
          <p:nvGrpSpPr>
            <p:cNvPr id="113" name="Group 112">
              <a:extLst>
                <a:ext uri="{FF2B5EF4-FFF2-40B4-BE49-F238E27FC236}">
                  <a16:creationId xmlns:a16="http://schemas.microsoft.com/office/drawing/2014/main" id="{5C165267-8D30-AE12-AE80-A6E4B6834B33}"/>
                </a:ext>
              </a:extLst>
            </p:cNvPr>
            <p:cNvGrpSpPr/>
            <p:nvPr/>
          </p:nvGrpSpPr>
          <p:grpSpPr>
            <a:xfrm>
              <a:off x="9352440" y="2019068"/>
              <a:ext cx="595873" cy="405358"/>
              <a:chOff x="7054850" y="431800"/>
              <a:chExt cx="2994025" cy="2036763"/>
            </a:xfrm>
            <a:solidFill>
              <a:schemeClr val="bg1"/>
            </a:solidFill>
          </p:grpSpPr>
          <p:sp>
            <p:nvSpPr>
              <p:cNvPr id="114" name="Freeform 20">
                <a:extLst>
                  <a:ext uri="{FF2B5EF4-FFF2-40B4-BE49-F238E27FC236}">
                    <a16:creationId xmlns:a16="http://schemas.microsoft.com/office/drawing/2014/main" id="{0AF5B5EB-5B0E-94F4-1822-29BB8BC4FE5F}"/>
                  </a:ext>
                </a:extLst>
              </p:cNvPr>
              <p:cNvSpPr>
                <a:spLocks noChangeArrowheads="1"/>
              </p:cNvSpPr>
              <p:nvPr/>
            </p:nvSpPr>
            <p:spPr bwMode="auto">
              <a:xfrm>
                <a:off x="8574088" y="431800"/>
                <a:ext cx="1474787" cy="2036763"/>
              </a:xfrm>
              <a:custGeom>
                <a:avLst/>
                <a:gdLst>
                  <a:gd name="T0" fmla="*/ 2032 w 4095"/>
                  <a:gd name="T1" fmla="*/ 187 h 5656"/>
                  <a:gd name="T2" fmla="*/ 2032 w 4095"/>
                  <a:gd name="T3" fmla="*/ 187 h 5656"/>
                  <a:gd name="T4" fmla="*/ 188 w 4095"/>
                  <a:gd name="T5" fmla="*/ 2062 h 5656"/>
                  <a:gd name="T6" fmla="*/ 1063 w 4095"/>
                  <a:gd name="T7" fmla="*/ 3718 h 5656"/>
                  <a:gd name="T8" fmla="*/ 2032 w 4095"/>
                  <a:gd name="T9" fmla="*/ 5186 h 5656"/>
                  <a:gd name="T10" fmla="*/ 3032 w 4095"/>
                  <a:gd name="T11" fmla="*/ 3718 h 5656"/>
                  <a:gd name="T12" fmla="*/ 3907 w 4095"/>
                  <a:gd name="T13" fmla="*/ 2062 h 5656"/>
                  <a:gd name="T14" fmla="*/ 2032 w 4095"/>
                  <a:gd name="T15" fmla="*/ 187 h 5656"/>
                  <a:gd name="T16" fmla="*/ 2032 w 4095"/>
                  <a:gd name="T17" fmla="*/ 5655 h 5656"/>
                  <a:gd name="T18" fmla="*/ 2032 w 4095"/>
                  <a:gd name="T19" fmla="*/ 5655 h 5656"/>
                  <a:gd name="T20" fmla="*/ 1938 w 4095"/>
                  <a:gd name="T21" fmla="*/ 5593 h 5656"/>
                  <a:gd name="T22" fmla="*/ 938 w 4095"/>
                  <a:gd name="T23" fmla="*/ 3843 h 5656"/>
                  <a:gd name="T24" fmla="*/ 0 w 4095"/>
                  <a:gd name="T25" fmla="*/ 2062 h 5656"/>
                  <a:gd name="T26" fmla="*/ 2032 w 4095"/>
                  <a:gd name="T27" fmla="*/ 0 h 5656"/>
                  <a:gd name="T28" fmla="*/ 4094 w 4095"/>
                  <a:gd name="T29" fmla="*/ 2062 h 5656"/>
                  <a:gd name="T30" fmla="*/ 3157 w 4095"/>
                  <a:gd name="T31" fmla="*/ 3843 h 5656"/>
                  <a:gd name="T32" fmla="*/ 2125 w 4095"/>
                  <a:gd name="T33" fmla="*/ 5593 h 5656"/>
                  <a:gd name="T34" fmla="*/ 2032 w 4095"/>
                  <a:gd name="T35" fmla="*/ 5655 h 5656"/>
                  <a:gd name="T36" fmla="*/ 2032 w 4095"/>
                  <a:gd name="T37" fmla="*/ 187 h 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95" h="5656">
                    <a:moveTo>
                      <a:pt x="2032" y="187"/>
                    </a:moveTo>
                    <a:lnTo>
                      <a:pt x="2032" y="187"/>
                    </a:lnTo>
                    <a:cubicBezTo>
                      <a:pt x="1000" y="187"/>
                      <a:pt x="188" y="1031"/>
                      <a:pt x="188" y="2062"/>
                    </a:cubicBezTo>
                    <a:cubicBezTo>
                      <a:pt x="188" y="2781"/>
                      <a:pt x="594" y="3249"/>
                      <a:pt x="1063" y="3718"/>
                    </a:cubicBezTo>
                    <a:cubicBezTo>
                      <a:pt x="1438" y="4124"/>
                      <a:pt x="1844" y="4561"/>
                      <a:pt x="2032" y="5186"/>
                    </a:cubicBezTo>
                    <a:cubicBezTo>
                      <a:pt x="2250" y="4561"/>
                      <a:pt x="2625" y="4124"/>
                      <a:pt x="3032" y="3718"/>
                    </a:cubicBezTo>
                    <a:cubicBezTo>
                      <a:pt x="3469" y="3249"/>
                      <a:pt x="3907" y="2781"/>
                      <a:pt x="3907" y="2062"/>
                    </a:cubicBezTo>
                    <a:cubicBezTo>
                      <a:pt x="3907" y="1031"/>
                      <a:pt x="3063" y="187"/>
                      <a:pt x="2032" y="187"/>
                    </a:cubicBezTo>
                    <a:lnTo>
                      <a:pt x="2032" y="5655"/>
                    </a:lnTo>
                    <a:lnTo>
                      <a:pt x="2032" y="5655"/>
                    </a:lnTo>
                    <a:cubicBezTo>
                      <a:pt x="2000" y="5655"/>
                      <a:pt x="1969" y="5624"/>
                      <a:pt x="1938" y="5593"/>
                    </a:cubicBezTo>
                    <a:cubicBezTo>
                      <a:pt x="1813" y="4811"/>
                      <a:pt x="1375" y="4311"/>
                      <a:pt x="938" y="3843"/>
                    </a:cubicBezTo>
                    <a:cubicBezTo>
                      <a:pt x="438" y="3343"/>
                      <a:pt x="0" y="2843"/>
                      <a:pt x="0" y="2062"/>
                    </a:cubicBezTo>
                    <a:cubicBezTo>
                      <a:pt x="0" y="937"/>
                      <a:pt x="907" y="0"/>
                      <a:pt x="2032" y="0"/>
                    </a:cubicBezTo>
                    <a:cubicBezTo>
                      <a:pt x="3157" y="0"/>
                      <a:pt x="4094" y="937"/>
                      <a:pt x="4094" y="2062"/>
                    </a:cubicBezTo>
                    <a:cubicBezTo>
                      <a:pt x="4094" y="2843"/>
                      <a:pt x="3625" y="3343"/>
                      <a:pt x="3157" y="3843"/>
                    </a:cubicBezTo>
                    <a:cubicBezTo>
                      <a:pt x="2719" y="4311"/>
                      <a:pt x="2250" y="4811"/>
                      <a:pt x="2125" y="5593"/>
                    </a:cubicBezTo>
                    <a:cubicBezTo>
                      <a:pt x="2125" y="5624"/>
                      <a:pt x="2094" y="5655"/>
                      <a:pt x="2032" y="5655"/>
                    </a:cubicBezTo>
                    <a:lnTo>
                      <a:pt x="2032" y="1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5" name="Freeform 21">
                <a:extLst>
                  <a:ext uri="{FF2B5EF4-FFF2-40B4-BE49-F238E27FC236}">
                    <a16:creationId xmlns:a16="http://schemas.microsoft.com/office/drawing/2014/main" id="{8AFF5E60-85BC-23B0-C1DD-EA3A2468A585}"/>
                  </a:ext>
                </a:extLst>
              </p:cNvPr>
              <p:cNvSpPr>
                <a:spLocks noChangeArrowheads="1"/>
              </p:cNvSpPr>
              <p:nvPr/>
            </p:nvSpPr>
            <p:spPr bwMode="auto">
              <a:xfrm>
                <a:off x="9023350" y="858838"/>
                <a:ext cx="563563" cy="563562"/>
              </a:xfrm>
              <a:custGeom>
                <a:avLst/>
                <a:gdLst>
                  <a:gd name="T0" fmla="*/ 782 w 1564"/>
                  <a:gd name="T1" fmla="*/ 188 h 1564"/>
                  <a:gd name="T2" fmla="*/ 782 w 1564"/>
                  <a:gd name="T3" fmla="*/ 188 h 1564"/>
                  <a:gd name="T4" fmla="*/ 188 w 1564"/>
                  <a:gd name="T5" fmla="*/ 782 h 1564"/>
                  <a:gd name="T6" fmla="*/ 782 w 1564"/>
                  <a:gd name="T7" fmla="*/ 1375 h 1564"/>
                  <a:gd name="T8" fmla="*/ 1375 w 1564"/>
                  <a:gd name="T9" fmla="*/ 782 h 1564"/>
                  <a:gd name="T10" fmla="*/ 782 w 1564"/>
                  <a:gd name="T11" fmla="*/ 188 h 1564"/>
                  <a:gd name="T12" fmla="*/ 782 w 1564"/>
                  <a:gd name="T13" fmla="*/ 1563 h 1564"/>
                  <a:gd name="T14" fmla="*/ 782 w 1564"/>
                  <a:gd name="T15" fmla="*/ 1563 h 1564"/>
                  <a:gd name="T16" fmla="*/ 0 w 1564"/>
                  <a:gd name="T17" fmla="*/ 782 h 1564"/>
                  <a:gd name="T18" fmla="*/ 782 w 1564"/>
                  <a:gd name="T19" fmla="*/ 0 h 1564"/>
                  <a:gd name="T20" fmla="*/ 1563 w 1564"/>
                  <a:gd name="T21" fmla="*/ 782 h 1564"/>
                  <a:gd name="T22" fmla="*/ 782 w 1564"/>
                  <a:gd name="T23" fmla="*/ 1563 h 1564"/>
                  <a:gd name="T24" fmla="*/ 782 w 1564"/>
                  <a:gd name="T25" fmla="*/ 18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4" h="1564">
                    <a:moveTo>
                      <a:pt x="782" y="188"/>
                    </a:moveTo>
                    <a:lnTo>
                      <a:pt x="782" y="188"/>
                    </a:lnTo>
                    <a:cubicBezTo>
                      <a:pt x="469" y="188"/>
                      <a:pt x="188" y="438"/>
                      <a:pt x="188" y="782"/>
                    </a:cubicBezTo>
                    <a:cubicBezTo>
                      <a:pt x="188" y="1125"/>
                      <a:pt x="469" y="1375"/>
                      <a:pt x="782" y="1375"/>
                    </a:cubicBezTo>
                    <a:cubicBezTo>
                      <a:pt x="1125" y="1375"/>
                      <a:pt x="1375" y="1125"/>
                      <a:pt x="1375" y="782"/>
                    </a:cubicBezTo>
                    <a:cubicBezTo>
                      <a:pt x="1375" y="438"/>
                      <a:pt x="1125" y="188"/>
                      <a:pt x="782" y="188"/>
                    </a:cubicBezTo>
                    <a:lnTo>
                      <a:pt x="782" y="1563"/>
                    </a:lnTo>
                    <a:lnTo>
                      <a:pt x="782" y="1563"/>
                    </a:lnTo>
                    <a:cubicBezTo>
                      <a:pt x="375" y="1563"/>
                      <a:pt x="0" y="1219"/>
                      <a:pt x="0" y="782"/>
                    </a:cubicBezTo>
                    <a:cubicBezTo>
                      <a:pt x="0" y="344"/>
                      <a:pt x="375" y="0"/>
                      <a:pt x="782" y="0"/>
                    </a:cubicBezTo>
                    <a:cubicBezTo>
                      <a:pt x="1219" y="0"/>
                      <a:pt x="1563" y="344"/>
                      <a:pt x="1563" y="782"/>
                    </a:cubicBezTo>
                    <a:cubicBezTo>
                      <a:pt x="1563" y="1219"/>
                      <a:pt x="1219" y="1563"/>
                      <a:pt x="782" y="1563"/>
                    </a:cubicBezTo>
                    <a:lnTo>
                      <a:pt x="782" y="1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22">
                <a:extLst>
                  <a:ext uri="{FF2B5EF4-FFF2-40B4-BE49-F238E27FC236}">
                    <a16:creationId xmlns:a16="http://schemas.microsoft.com/office/drawing/2014/main" id="{C7CE4D70-D7D1-0B85-B75F-DDDEED6CF1A2}"/>
                  </a:ext>
                </a:extLst>
              </p:cNvPr>
              <p:cNvSpPr>
                <a:spLocks noChangeArrowheads="1"/>
              </p:cNvSpPr>
              <p:nvPr/>
            </p:nvSpPr>
            <p:spPr bwMode="auto">
              <a:xfrm>
                <a:off x="7213600" y="2400300"/>
                <a:ext cx="2474913" cy="68263"/>
              </a:xfrm>
              <a:custGeom>
                <a:avLst/>
                <a:gdLst>
                  <a:gd name="T0" fmla="*/ 0 w 6875"/>
                  <a:gd name="T1" fmla="*/ 187 h 188"/>
                  <a:gd name="T2" fmla="*/ 6874 w 6875"/>
                  <a:gd name="T3" fmla="*/ 187 h 188"/>
                  <a:gd name="T4" fmla="*/ 6874 w 6875"/>
                  <a:gd name="T5" fmla="*/ 0 h 188"/>
                  <a:gd name="T6" fmla="*/ 0 w 6875"/>
                  <a:gd name="T7" fmla="*/ 0 h 188"/>
                  <a:gd name="T8" fmla="*/ 0 w 6875"/>
                  <a:gd name="T9" fmla="*/ 187 h 188"/>
                </a:gdLst>
                <a:ahLst/>
                <a:cxnLst>
                  <a:cxn ang="0">
                    <a:pos x="T0" y="T1"/>
                  </a:cxn>
                  <a:cxn ang="0">
                    <a:pos x="T2" y="T3"/>
                  </a:cxn>
                  <a:cxn ang="0">
                    <a:pos x="T4" y="T5"/>
                  </a:cxn>
                  <a:cxn ang="0">
                    <a:pos x="T6" y="T7"/>
                  </a:cxn>
                  <a:cxn ang="0">
                    <a:pos x="T8" y="T9"/>
                  </a:cxn>
                </a:cxnLst>
                <a:rect l="0" t="0" r="r" b="b"/>
                <a:pathLst>
                  <a:path w="6875" h="188">
                    <a:moveTo>
                      <a:pt x="0" y="187"/>
                    </a:moveTo>
                    <a:lnTo>
                      <a:pt x="6874" y="187"/>
                    </a:lnTo>
                    <a:lnTo>
                      <a:pt x="6874" y="0"/>
                    </a:lnTo>
                    <a:lnTo>
                      <a:pt x="0" y="0"/>
                    </a:lnTo>
                    <a:lnTo>
                      <a:pt x="0" y="1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7" name="Freeform 23">
                <a:extLst>
                  <a:ext uri="{FF2B5EF4-FFF2-40B4-BE49-F238E27FC236}">
                    <a16:creationId xmlns:a16="http://schemas.microsoft.com/office/drawing/2014/main" id="{319E3CA1-AAAA-54F1-9F65-778F2A13A022}"/>
                  </a:ext>
                </a:extLst>
              </p:cNvPr>
              <p:cNvSpPr>
                <a:spLocks noChangeArrowheads="1"/>
              </p:cNvSpPr>
              <p:nvPr/>
            </p:nvSpPr>
            <p:spPr bwMode="auto">
              <a:xfrm>
                <a:off x="9777413" y="2400300"/>
                <a:ext cx="79375" cy="68263"/>
              </a:xfrm>
              <a:custGeom>
                <a:avLst/>
                <a:gdLst>
                  <a:gd name="T0" fmla="*/ 0 w 220"/>
                  <a:gd name="T1" fmla="*/ 187 h 188"/>
                  <a:gd name="T2" fmla="*/ 219 w 220"/>
                  <a:gd name="T3" fmla="*/ 187 h 188"/>
                  <a:gd name="T4" fmla="*/ 219 w 220"/>
                  <a:gd name="T5" fmla="*/ 0 h 188"/>
                  <a:gd name="T6" fmla="*/ 0 w 220"/>
                  <a:gd name="T7" fmla="*/ 0 h 188"/>
                  <a:gd name="T8" fmla="*/ 0 w 220"/>
                  <a:gd name="T9" fmla="*/ 187 h 188"/>
                </a:gdLst>
                <a:ahLst/>
                <a:cxnLst>
                  <a:cxn ang="0">
                    <a:pos x="T0" y="T1"/>
                  </a:cxn>
                  <a:cxn ang="0">
                    <a:pos x="T2" y="T3"/>
                  </a:cxn>
                  <a:cxn ang="0">
                    <a:pos x="T4" y="T5"/>
                  </a:cxn>
                  <a:cxn ang="0">
                    <a:pos x="T6" y="T7"/>
                  </a:cxn>
                  <a:cxn ang="0">
                    <a:pos x="T8" y="T9"/>
                  </a:cxn>
                </a:cxnLst>
                <a:rect l="0" t="0" r="r" b="b"/>
                <a:pathLst>
                  <a:path w="220" h="188">
                    <a:moveTo>
                      <a:pt x="0" y="187"/>
                    </a:moveTo>
                    <a:lnTo>
                      <a:pt x="219" y="187"/>
                    </a:lnTo>
                    <a:lnTo>
                      <a:pt x="219" y="0"/>
                    </a:lnTo>
                    <a:lnTo>
                      <a:pt x="0" y="0"/>
                    </a:lnTo>
                    <a:lnTo>
                      <a:pt x="0" y="1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8" name="Freeform 24">
                <a:extLst>
                  <a:ext uri="{FF2B5EF4-FFF2-40B4-BE49-F238E27FC236}">
                    <a16:creationId xmlns:a16="http://schemas.microsoft.com/office/drawing/2014/main" id="{E38F2CD2-263D-6845-4BA3-D222AC0E09E8}"/>
                  </a:ext>
                </a:extLst>
              </p:cNvPr>
              <p:cNvSpPr>
                <a:spLocks noChangeArrowheads="1"/>
              </p:cNvSpPr>
              <p:nvPr/>
            </p:nvSpPr>
            <p:spPr bwMode="auto">
              <a:xfrm>
                <a:off x="9923463" y="2400300"/>
                <a:ext cx="90487" cy="68263"/>
              </a:xfrm>
              <a:custGeom>
                <a:avLst/>
                <a:gdLst>
                  <a:gd name="T0" fmla="*/ 0 w 251"/>
                  <a:gd name="T1" fmla="*/ 187 h 188"/>
                  <a:gd name="T2" fmla="*/ 250 w 251"/>
                  <a:gd name="T3" fmla="*/ 187 h 188"/>
                  <a:gd name="T4" fmla="*/ 250 w 251"/>
                  <a:gd name="T5" fmla="*/ 0 h 188"/>
                  <a:gd name="T6" fmla="*/ 0 w 251"/>
                  <a:gd name="T7" fmla="*/ 0 h 188"/>
                  <a:gd name="T8" fmla="*/ 0 w 251"/>
                  <a:gd name="T9" fmla="*/ 187 h 188"/>
                </a:gdLst>
                <a:ahLst/>
                <a:cxnLst>
                  <a:cxn ang="0">
                    <a:pos x="T0" y="T1"/>
                  </a:cxn>
                  <a:cxn ang="0">
                    <a:pos x="T2" y="T3"/>
                  </a:cxn>
                  <a:cxn ang="0">
                    <a:pos x="T4" y="T5"/>
                  </a:cxn>
                  <a:cxn ang="0">
                    <a:pos x="T6" y="T7"/>
                  </a:cxn>
                  <a:cxn ang="0">
                    <a:pos x="T8" y="T9"/>
                  </a:cxn>
                </a:cxnLst>
                <a:rect l="0" t="0" r="r" b="b"/>
                <a:pathLst>
                  <a:path w="251" h="188">
                    <a:moveTo>
                      <a:pt x="0" y="187"/>
                    </a:moveTo>
                    <a:lnTo>
                      <a:pt x="250" y="187"/>
                    </a:lnTo>
                    <a:lnTo>
                      <a:pt x="250" y="0"/>
                    </a:lnTo>
                    <a:lnTo>
                      <a:pt x="0" y="0"/>
                    </a:lnTo>
                    <a:lnTo>
                      <a:pt x="0" y="1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9" name="Freeform 25">
                <a:extLst>
                  <a:ext uri="{FF2B5EF4-FFF2-40B4-BE49-F238E27FC236}">
                    <a16:creationId xmlns:a16="http://schemas.microsoft.com/office/drawing/2014/main" id="{95ED5EFB-97C8-7C55-CE30-4E4881465B37}"/>
                  </a:ext>
                </a:extLst>
              </p:cNvPr>
              <p:cNvSpPr>
                <a:spLocks noChangeArrowheads="1"/>
              </p:cNvSpPr>
              <p:nvPr/>
            </p:nvSpPr>
            <p:spPr bwMode="auto">
              <a:xfrm>
                <a:off x="7054850" y="2400300"/>
                <a:ext cx="79375" cy="68263"/>
              </a:xfrm>
              <a:custGeom>
                <a:avLst/>
                <a:gdLst>
                  <a:gd name="T0" fmla="*/ 0 w 220"/>
                  <a:gd name="T1" fmla="*/ 187 h 188"/>
                  <a:gd name="T2" fmla="*/ 219 w 220"/>
                  <a:gd name="T3" fmla="*/ 187 h 188"/>
                  <a:gd name="T4" fmla="*/ 219 w 220"/>
                  <a:gd name="T5" fmla="*/ 0 h 188"/>
                  <a:gd name="T6" fmla="*/ 0 w 220"/>
                  <a:gd name="T7" fmla="*/ 0 h 188"/>
                  <a:gd name="T8" fmla="*/ 0 w 220"/>
                  <a:gd name="T9" fmla="*/ 187 h 188"/>
                </a:gdLst>
                <a:ahLst/>
                <a:cxnLst>
                  <a:cxn ang="0">
                    <a:pos x="T0" y="T1"/>
                  </a:cxn>
                  <a:cxn ang="0">
                    <a:pos x="T2" y="T3"/>
                  </a:cxn>
                  <a:cxn ang="0">
                    <a:pos x="T4" y="T5"/>
                  </a:cxn>
                  <a:cxn ang="0">
                    <a:pos x="T6" y="T7"/>
                  </a:cxn>
                  <a:cxn ang="0">
                    <a:pos x="T8" y="T9"/>
                  </a:cxn>
                </a:cxnLst>
                <a:rect l="0" t="0" r="r" b="b"/>
                <a:pathLst>
                  <a:path w="220" h="188">
                    <a:moveTo>
                      <a:pt x="0" y="187"/>
                    </a:moveTo>
                    <a:lnTo>
                      <a:pt x="219" y="187"/>
                    </a:lnTo>
                    <a:lnTo>
                      <a:pt x="219" y="0"/>
                    </a:lnTo>
                    <a:lnTo>
                      <a:pt x="0" y="0"/>
                    </a:lnTo>
                    <a:lnTo>
                      <a:pt x="0" y="1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0" name="Freeform 26">
                <a:extLst>
                  <a:ext uri="{FF2B5EF4-FFF2-40B4-BE49-F238E27FC236}">
                    <a16:creationId xmlns:a16="http://schemas.microsoft.com/office/drawing/2014/main" id="{5C82DD6A-E3E8-A61C-2CE1-C129DE39A878}"/>
                  </a:ext>
                </a:extLst>
              </p:cNvPr>
              <p:cNvSpPr>
                <a:spLocks noChangeArrowheads="1"/>
              </p:cNvSpPr>
              <p:nvPr/>
            </p:nvSpPr>
            <p:spPr bwMode="auto">
              <a:xfrm>
                <a:off x="7483475" y="1568450"/>
                <a:ext cx="1676400" cy="900113"/>
              </a:xfrm>
              <a:custGeom>
                <a:avLst/>
                <a:gdLst>
                  <a:gd name="T0" fmla="*/ 1063 w 4656"/>
                  <a:gd name="T1" fmla="*/ 1438 h 2501"/>
                  <a:gd name="T2" fmla="*/ 1063 w 4656"/>
                  <a:gd name="T3" fmla="*/ 1438 h 2501"/>
                  <a:gd name="T4" fmla="*/ 1906 w 4656"/>
                  <a:gd name="T5" fmla="*/ 1438 h 2501"/>
                  <a:gd name="T6" fmla="*/ 1906 w 4656"/>
                  <a:gd name="T7" fmla="*/ 594 h 2501"/>
                  <a:gd name="T8" fmla="*/ 1063 w 4656"/>
                  <a:gd name="T9" fmla="*/ 594 h 2501"/>
                  <a:gd name="T10" fmla="*/ 1063 w 4656"/>
                  <a:gd name="T11" fmla="*/ 1438 h 2501"/>
                  <a:gd name="T12" fmla="*/ 2094 w 4656"/>
                  <a:gd name="T13" fmla="*/ 1625 h 2501"/>
                  <a:gd name="T14" fmla="*/ 2094 w 4656"/>
                  <a:gd name="T15" fmla="*/ 1625 h 2501"/>
                  <a:gd name="T16" fmla="*/ 906 w 4656"/>
                  <a:gd name="T17" fmla="*/ 1625 h 2501"/>
                  <a:gd name="T18" fmla="*/ 906 w 4656"/>
                  <a:gd name="T19" fmla="*/ 406 h 2501"/>
                  <a:gd name="T20" fmla="*/ 2094 w 4656"/>
                  <a:gd name="T21" fmla="*/ 406 h 2501"/>
                  <a:gd name="T22" fmla="*/ 2094 w 4656"/>
                  <a:gd name="T23" fmla="*/ 1625 h 2501"/>
                  <a:gd name="T24" fmla="*/ 4655 w 4656"/>
                  <a:gd name="T25" fmla="*/ 2500 h 2501"/>
                  <a:gd name="T26" fmla="*/ 4655 w 4656"/>
                  <a:gd name="T27" fmla="*/ 2500 h 2501"/>
                  <a:gd name="T28" fmla="*/ 3905 w 4656"/>
                  <a:gd name="T29" fmla="*/ 2500 h 2501"/>
                  <a:gd name="T30" fmla="*/ 3905 w 4656"/>
                  <a:gd name="T31" fmla="*/ 625 h 2501"/>
                  <a:gd name="T32" fmla="*/ 3843 w 4656"/>
                  <a:gd name="T33" fmla="*/ 594 h 2501"/>
                  <a:gd name="T34" fmla="*/ 2781 w 4656"/>
                  <a:gd name="T35" fmla="*/ 594 h 2501"/>
                  <a:gd name="T36" fmla="*/ 2781 w 4656"/>
                  <a:gd name="T37" fmla="*/ 2500 h 2501"/>
                  <a:gd name="T38" fmla="*/ 0 w 4656"/>
                  <a:gd name="T39" fmla="*/ 2500 h 2501"/>
                  <a:gd name="T40" fmla="*/ 0 w 4656"/>
                  <a:gd name="T41" fmla="*/ 94 h 2501"/>
                  <a:gd name="T42" fmla="*/ 94 w 4656"/>
                  <a:gd name="T43" fmla="*/ 0 h 2501"/>
                  <a:gd name="T44" fmla="*/ 94 w 4656"/>
                  <a:gd name="T45" fmla="*/ 0 h 2501"/>
                  <a:gd name="T46" fmla="*/ 188 w 4656"/>
                  <a:gd name="T47" fmla="*/ 94 h 2501"/>
                  <a:gd name="T48" fmla="*/ 188 w 4656"/>
                  <a:gd name="T49" fmla="*/ 2313 h 2501"/>
                  <a:gd name="T50" fmla="*/ 2594 w 4656"/>
                  <a:gd name="T51" fmla="*/ 2313 h 2501"/>
                  <a:gd name="T52" fmla="*/ 2594 w 4656"/>
                  <a:gd name="T53" fmla="*/ 406 h 2501"/>
                  <a:gd name="T54" fmla="*/ 3937 w 4656"/>
                  <a:gd name="T55" fmla="*/ 406 h 2501"/>
                  <a:gd name="T56" fmla="*/ 4062 w 4656"/>
                  <a:gd name="T57" fmla="*/ 563 h 2501"/>
                  <a:gd name="T58" fmla="*/ 4062 w 4656"/>
                  <a:gd name="T59" fmla="*/ 2313 h 2501"/>
                  <a:gd name="T60" fmla="*/ 4468 w 4656"/>
                  <a:gd name="T61" fmla="*/ 2313 h 2501"/>
                  <a:gd name="T62" fmla="*/ 4468 w 4656"/>
                  <a:gd name="T63" fmla="*/ 1250 h 2501"/>
                  <a:gd name="T64" fmla="*/ 4562 w 4656"/>
                  <a:gd name="T65" fmla="*/ 1156 h 2501"/>
                  <a:gd name="T66" fmla="*/ 4562 w 4656"/>
                  <a:gd name="T67" fmla="*/ 1156 h 2501"/>
                  <a:gd name="T68" fmla="*/ 4655 w 4656"/>
                  <a:gd name="T69" fmla="*/ 1250 h 2501"/>
                  <a:gd name="T70" fmla="*/ 4655 w 4656"/>
                  <a:gd name="T71" fmla="*/ 250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6" h="2501">
                    <a:moveTo>
                      <a:pt x="1063" y="1438"/>
                    </a:moveTo>
                    <a:lnTo>
                      <a:pt x="1063" y="1438"/>
                    </a:lnTo>
                    <a:cubicBezTo>
                      <a:pt x="1906" y="1438"/>
                      <a:pt x="1906" y="1438"/>
                      <a:pt x="1906" y="1438"/>
                    </a:cubicBezTo>
                    <a:cubicBezTo>
                      <a:pt x="1906" y="594"/>
                      <a:pt x="1906" y="594"/>
                      <a:pt x="1906" y="594"/>
                    </a:cubicBezTo>
                    <a:cubicBezTo>
                      <a:pt x="1063" y="594"/>
                      <a:pt x="1063" y="594"/>
                      <a:pt x="1063" y="594"/>
                    </a:cubicBezTo>
                    <a:lnTo>
                      <a:pt x="1063" y="1438"/>
                    </a:lnTo>
                    <a:close/>
                    <a:moveTo>
                      <a:pt x="2094" y="1625"/>
                    </a:moveTo>
                    <a:lnTo>
                      <a:pt x="2094" y="1625"/>
                    </a:lnTo>
                    <a:cubicBezTo>
                      <a:pt x="906" y="1625"/>
                      <a:pt x="906" y="1625"/>
                      <a:pt x="906" y="1625"/>
                    </a:cubicBezTo>
                    <a:cubicBezTo>
                      <a:pt x="906" y="406"/>
                      <a:pt x="906" y="406"/>
                      <a:pt x="906" y="406"/>
                    </a:cubicBezTo>
                    <a:cubicBezTo>
                      <a:pt x="2094" y="406"/>
                      <a:pt x="2094" y="406"/>
                      <a:pt x="2094" y="406"/>
                    </a:cubicBezTo>
                    <a:lnTo>
                      <a:pt x="2094" y="1625"/>
                    </a:lnTo>
                    <a:close/>
                    <a:moveTo>
                      <a:pt x="4655" y="2500"/>
                    </a:moveTo>
                    <a:lnTo>
                      <a:pt x="4655" y="2500"/>
                    </a:lnTo>
                    <a:cubicBezTo>
                      <a:pt x="3905" y="2500"/>
                      <a:pt x="3905" y="2500"/>
                      <a:pt x="3905" y="2500"/>
                    </a:cubicBezTo>
                    <a:cubicBezTo>
                      <a:pt x="3905" y="625"/>
                      <a:pt x="3905" y="625"/>
                      <a:pt x="3905" y="625"/>
                    </a:cubicBezTo>
                    <a:cubicBezTo>
                      <a:pt x="3843" y="594"/>
                      <a:pt x="3843" y="594"/>
                      <a:pt x="3843" y="594"/>
                    </a:cubicBezTo>
                    <a:cubicBezTo>
                      <a:pt x="2781" y="594"/>
                      <a:pt x="2781" y="594"/>
                      <a:pt x="2781" y="594"/>
                    </a:cubicBezTo>
                    <a:cubicBezTo>
                      <a:pt x="2781" y="2500"/>
                      <a:pt x="2781" y="2500"/>
                      <a:pt x="2781" y="2500"/>
                    </a:cubicBezTo>
                    <a:cubicBezTo>
                      <a:pt x="0" y="2500"/>
                      <a:pt x="0" y="2500"/>
                      <a:pt x="0" y="2500"/>
                    </a:cubicBezTo>
                    <a:cubicBezTo>
                      <a:pt x="0" y="94"/>
                      <a:pt x="0" y="94"/>
                      <a:pt x="0" y="94"/>
                    </a:cubicBezTo>
                    <a:cubicBezTo>
                      <a:pt x="0" y="62"/>
                      <a:pt x="31" y="0"/>
                      <a:pt x="94" y="0"/>
                    </a:cubicBezTo>
                    <a:lnTo>
                      <a:pt x="94" y="0"/>
                    </a:lnTo>
                    <a:cubicBezTo>
                      <a:pt x="125" y="0"/>
                      <a:pt x="188" y="62"/>
                      <a:pt x="188" y="94"/>
                    </a:cubicBezTo>
                    <a:cubicBezTo>
                      <a:pt x="188" y="2313"/>
                      <a:pt x="188" y="2313"/>
                      <a:pt x="188" y="2313"/>
                    </a:cubicBezTo>
                    <a:cubicBezTo>
                      <a:pt x="2594" y="2313"/>
                      <a:pt x="2594" y="2313"/>
                      <a:pt x="2594" y="2313"/>
                    </a:cubicBezTo>
                    <a:cubicBezTo>
                      <a:pt x="2594" y="406"/>
                      <a:pt x="2594" y="406"/>
                      <a:pt x="2594" y="406"/>
                    </a:cubicBezTo>
                    <a:cubicBezTo>
                      <a:pt x="3937" y="406"/>
                      <a:pt x="3937" y="406"/>
                      <a:pt x="3937" y="406"/>
                    </a:cubicBezTo>
                    <a:cubicBezTo>
                      <a:pt x="4062" y="563"/>
                      <a:pt x="4062" y="563"/>
                      <a:pt x="4062" y="563"/>
                    </a:cubicBezTo>
                    <a:cubicBezTo>
                      <a:pt x="4062" y="2313"/>
                      <a:pt x="4062" y="2313"/>
                      <a:pt x="4062" y="2313"/>
                    </a:cubicBezTo>
                    <a:cubicBezTo>
                      <a:pt x="4468" y="2313"/>
                      <a:pt x="4468" y="2313"/>
                      <a:pt x="4468" y="2313"/>
                    </a:cubicBezTo>
                    <a:cubicBezTo>
                      <a:pt x="4468" y="1250"/>
                      <a:pt x="4468" y="1250"/>
                      <a:pt x="4468" y="1250"/>
                    </a:cubicBezTo>
                    <a:cubicBezTo>
                      <a:pt x="4468" y="1188"/>
                      <a:pt x="4499" y="1156"/>
                      <a:pt x="4562" y="1156"/>
                    </a:cubicBezTo>
                    <a:lnTo>
                      <a:pt x="4562" y="1156"/>
                    </a:lnTo>
                    <a:cubicBezTo>
                      <a:pt x="4593" y="1156"/>
                      <a:pt x="4655" y="1188"/>
                      <a:pt x="4655" y="1250"/>
                    </a:cubicBezTo>
                    <a:lnTo>
                      <a:pt x="4655" y="250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27">
                <a:extLst>
                  <a:ext uri="{FF2B5EF4-FFF2-40B4-BE49-F238E27FC236}">
                    <a16:creationId xmlns:a16="http://schemas.microsoft.com/office/drawing/2014/main" id="{9E441EB1-89D3-9071-38C8-4092800107CD}"/>
                  </a:ext>
                </a:extLst>
              </p:cNvPr>
              <p:cNvSpPr>
                <a:spLocks noChangeArrowheads="1"/>
              </p:cNvSpPr>
              <p:nvPr/>
            </p:nvSpPr>
            <p:spPr bwMode="auto">
              <a:xfrm>
                <a:off x="7348538" y="588963"/>
                <a:ext cx="1338262" cy="1046162"/>
              </a:xfrm>
              <a:custGeom>
                <a:avLst/>
                <a:gdLst>
                  <a:gd name="T0" fmla="*/ 469 w 3719"/>
                  <a:gd name="T1" fmla="*/ 2906 h 2907"/>
                  <a:gd name="T2" fmla="*/ 469 w 3719"/>
                  <a:gd name="T3" fmla="*/ 2906 h 2907"/>
                  <a:gd name="T4" fmla="*/ 406 w 3719"/>
                  <a:gd name="T5" fmla="*/ 2874 h 2907"/>
                  <a:gd name="T6" fmla="*/ 31 w 3719"/>
                  <a:gd name="T7" fmla="*/ 2468 h 2907"/>
                  <a:gd name="T8" fmla="*/ 0 w 3719"/>
                  <a:gd name="T9" fmla="*/ 2375 h 2907"/>
                  <a:gd name="T10" fmla="*/ 31 w 3719"/>
                  <a:gd name="T11" fmla="*/ 2313 h 2907"/>
                  <a:gd name="T12" fmla="*/ 2625 w 3719"/>
                  <a:gd name="T13" fmla="*/ 32 h 2907"/>
                  <a:gd name="T14" fmla="*/ 2750 w 3719"/>
                  <a:gd name="T15" fmla="*/ 32 h 2907"/>
                  <a:gd name="T16" fmla="*/ 3655 w 3719"/>
                  <a:gd name="T17" fmla="*/ 844 h 2907"/>
                  <a:gd name="T18" fmla="*/ 3687 w 3719"/>
                  <a:gd name="T19" fmla="*/ 969 h 2907"/>
                  <a:gd name="T20" fmla="*/ 3562 w 3719"/>
                  <a:gd name="T21" fmla="*/ 969 h 2907"/>
                  <a:gd name="T22" fmla="*/ 2688 w 3719"/>
                  <a:gd name="T23" fmla="*/ 219 h 2907"/>
                  <a:gd name="T24" fmla="*/ 219 w 3719"/>
                  <a:gd name="T25" fmla="*/ 2406 h 2907"/>
                  <a:gd name="T26" fmla="*/ 469 w 3719"/>
                  <a:gd name="T27" fmla="*/ 2687 h 2907"/>
                  <a:gd name="T28" fmla="*/ 2625 w 3719"/>
                  <a:gd name="T29" fmla="*/ 782 h 2907"/>
                  <a:gd name="T30" fmla="*/ 2750 w 3719"/>
                  <a:gd name="T31" fmla="*/ 782 h 2907"/>
                  <a:gd name="T32" fmla="*/ 3562 w 3719"/>
                  <a:gd name="T33" fmla="*/ 1500 h 2907"/>
                  <a:gd name="T34" fmla="*/ 3562 w 3719"/>
                  <a:gd name="T35" fmla="*/ 1625 h 2907"/>
                  <a:gd name="T36" fmla="*/ 3437 w 3719"/>
                  <a:gd name="T37" fmla="*/ 1625 h 2907"/>
                  <a:gd name="T38" fmla="*/ 2688 w 3719"/>
                  <a:gd name="T39" fmla="*/ 969 h 2907"/>
                  <a:gd name="T40" fmla="*/ 531 w 3719"/>
                  <a:gd name="T41" fmla="*/ 2874 h 2907"/>
                  <a:gd name="T42" fmla="*/ 469 w 3719"/>
                  <a:gd name="T43" fmla="*/ 2906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9" h="2907">
                    <a:moveTo>
                      <a:pt x="469" y="2906"/>
                    </a:moveTo>
                    <a:lnTo>
                      <a:pt x="469" y="2906"/>
                    </a:lnTo>
                    <a:cubicBezTo>
                      <a:pt x="438" y="2906"/>
                      <a:pt x="406" y="2906"/>
                      <a:pt x="406" y="2874"/>
                    </a:cubicBezTo>
                    <a:cubicBezTo>
                      <a:pt x="31" y="2468"/>
                      <a:pt x="31" y="2468"/>
                      <a:pt x="31" y="2468"/>
                    </a:cubicBezTo>
                    <a:cubicBezTo>
                      <a:pt x="0" y="2437"/>
                      <a:pt x="0" y="2406"/>
                      <a:pt x="0" y="2375"/>
                    </a:cubicBezTo>
                    <a:cubicBezTo>
                      <a:pt x="0" y="2375"/>
                      <a:pt x="0" y="2344"/>
                      <a:pt x="31" y="2313"/>
                    </a:cubicBezTo>
                    <a:cubicBezTo>
                      <a:pt x="2625" y="32"/>
                      <a:pt x="2625" y="32"/>
                      <a:pt x="2625" y="32"/>
                    </a:cubicBezTo>
                    <a:cubicBezTo>
                      <a:pt x="2688" y="0"/>
                      <a:pt x="2719" y="0"/>
                      <a:pt x="2750" y="32"/>
                    </a:cubicBezTo>
                    <a:cubicBezTo>
                      <a:pt x="3655" y="844"/>
                      <a:pt x="3655" y="844"/>
                      <a:pt x="3655" y="844"/>
                    </a:cubicBezTo>
                    <a:cubicBezTo>
                      <a:pt x="3718" y="875"/>
                      <a:pt x="3718" y="938"/>
                      <a:pt x="3687" y="969"/>
                    </a:cubicBezTo>
                    <a:cubicBezTo>
                      <a:pt x="3655" y="1000"/>
                      <a:pt x="3593" y="1000"/>
                      <a:pt x="3562" y="969"/>
                    </a:cubicBezTo>
                    <a:cubicBezTo>
                      <a:pt x="2688" y="219"/>
                      <a:pt x="2688" y="219"/>
                      <a:pt x="2688" y="219"/>
                    </a:cubicBezTo>
                    <a:cubicBezTo>
                      <a:pt x="219" y="2406"/>
                      <a:pt x="219" y="2406"/>
                      <a:pt x="219" y="2406"/>
                    </a:cubicBezTo>
                    <a:cubicBezTo>
                      <a:pt x="469" y="2687"/>
                      <a:pt x="469" y="2687"/>
                      <a:pt x="469" y="2687"/>
                    </a:cubicBezTo>
                    <a:cubicBezTo>
                      <a:pt x="2625" y="782"/>
                      <a:pt x="2625" y="782"/>
                      <a:pt x="2625" y="782"/>
                    </a:cubicBezTo>
                    <a:cubicBezTo>
                      <a:pt x="2688" y="750"/>
                      <a:pt x="2719" y="750"/>
                      <a:pt x="2750" y="782"/>
                    </a:cubicBezTo>
                    <a:cubicBezTo>
                      <a:pt x="3562" y="1500"/>
                      <a:pt x="3562" y="1500"/>
                      <a:pt x="3562" y="1500"/>
                    </a:cubicBezTo>
                    <a:cubicBezTo>
                      <a:pt x="3593" y="1532"/>
                      <a:pt x="3593" y="1594"/>
                      <a:pt x="3562" y="1625"/>
                    </a:cubicBezTo>
                    <a:cubicBezTo>
                      <a:pt x="3530" y="1657"/>
                      <a:pt x="3468" y="1657"/>
                      <a:pt x="3437" y="1625"/>
                    </a:cubicBezTo>
                    <a:cubicBezTo>
                      <a:pt x="2688" y="969"/>
                      <a:pt x="2688" y="969"/>
                      <a:pt x="2688" y="969"/>
                    </a:cubicBezTo>
                    <a:cubicBezTo>
                      <a:pt x="531" y="2874"/>
                      <a:pt x="531" y="2874"/>
                      <a:pt x="531" y="2874"/>
                    </a:cubicBezTo>
                    <a:cubicBezTo>
                      <a:pt x="500" y="2906"/>
                      <a:pt x="500" y="2906"/>
                      <a:pt x="469" y="290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28">
                <a:extLst>
                  <a:ext uri="{FF2B5EF4-FFF2-40B4-BE49-F238E27FC236}">
                    <a16:creationId xmlns:a16="http://schemas.microsoft.com/office/drawing/2014/main" id="{52B2B0B0-6024-E8DA-094A-D85B3EEF77A0}"/>
                  </a:ext>
                </a:extLst>
              </p:cNvPr>
              <p:cNvSpPr>
                <a:spLocks noChangeArrowheads="1"/>
              </p:cNvSpPr>
              <p:nvPr/>
            </p:nvSpPr>
            <p:spPr bwMode="auto">
              <a:xfrm>
                <a:off x="7808913" y="1714500"/>
                <a:ext cx="428625" cy="439738"/>
              </a:xfrm>
              <a:custGeom>
                <a:avLst/>
                <a:gdLst>
                  <a:gd name="T0" fmla="*/ 157 w 1189"/>
                  <a:gd name="T1" fmla="*/ 1032 h 1220"/>
                  <a:gd name="T2" fmla="*/ 1000 w 1189"/>
                  <a:gd name="T3" fmla="*/ 1032 h 1220"/>
                  <a:gd name="T4" fmla="*/ 1000 w 1189"/>
                  <a:gd name="T5" fmla="*/ 188 h 1220"/>
                  <a:gd name="T6" fmla="*/ 157 w 1189"/>
                  <a:gd name="T7" fmla="*/ 188 h 1220"/>
                  <a:gd name="T8" fmla="*/ 157 w 1189"/>
                  <a:gd name="T9" fmla="*/ 1032 h 1220"/>
                  <a:gd name="T10" fmla="*/ 1188 w 1189"/>
                  <a:gd name="T11" fmla="*/ 1219 h 1220"/>
                  <a:gd name="T12" fmla="*/ 0 w 1189"/>
                  <a:gd name="T13" fmla="*/ 1219 h 1220"/>
                  <a:gd name="T14" fmla="*/ 0 w 1189"/>
                  <a:gd name="T15" fmla="*/ 0 h 1220"/>
                  <a:gd name="T16" fmla="*/ 1188 w 1189"/>
                  <a:gd name="T17" fmla="*/ 0 h 1220"/>
                  <a:gd name="T18" fmla="*/ 1188 w 1189"/>
                  <a:gd name="T19" fmla="*/ 1219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9" h="1220">
                    <a:moveTo>
                      <a:pt x="157" y="1032"/>
                    </a:moveTo>
                    <a:lnTo>
                      <a:pt x="1000" y="1032"/>
                    </a:lnTo>
                    <a:lnTo>
                      <a:pt x="1000" y="188"/>
                    </a:lnTo>
                    <a:lnTo>
                      <a:pt x="157" y="188"/>
                    </a:lnTo>
                    <a:lnTo>
                      <a:pt x="157" y="1032"/>
                    </a:lnTo>
                    <a:close/>
                    <a:moveTo>
                      <a:pt x="1188" y="1219"/>
                    </a:moveTo>
                    <a:lnTo>
                      <a:pt x="0" y="1219"/>
                    </a:lnTo>
                    <a:lnTo>
                      <a:pt x="0" y="0"/>
                    </a:lnTo>
                    <a:lnTo>
                      <a:pt x="1188" y="0"/>
                    </a:lnTo>
                    <a:lnTo>
                      <a:pt x="1188" y="121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29">
                <a:extLst>
                  <a:ext uri="{FF2B5EF4-FFF2-40B4-BE49-F238E27FC236}">
                    <a16:creationId xmlns:a16="http://schemas.microsoft.com/office/drawing/2014/main" id="{07398159-635B-65AA-9925-2967C53BFBCE}"/>
                  </a:ext>
                </a:extLst>
              </p:cNvPr>
              <p:cNvSpPr>
                <a:spLocks noChangeArrowheads="1"/>
              </p:cNvSpPr>
              <p:nvPr/>
            </p:nvSpPr>
            <p:spPr bwMode="auto">
              <a:xfrm>
                <a:off x="8147050" y="1219200"/>
                <a:ext cx="338138" cy="338138"/>
              </a:xfrm>
              <a:custGeom>
                <a:avLst/>
                <a:gdLst>
                  <a:gd name="T0" fmla="*/ 469 w 938"/>
                  <a:gd name="T1" fmla="*/ 188 h 938"/>
                  <a:gd name="T2" fmla="*/ 469 w 938"/>
                  <a:gd name="T3" fmla="*/ 188 h 938"/>
                  <a:gd name="T4" fmla="*/ 187 w 938"/>
                  <a:gd name="T5" fmla="*/ 469 h 938"/>
                  <a:gd name="T6" fmla="*/ 469 w 938"/>
                  <a:gd name="T7" fmla="*/ 749 h 938"/>
                  <a:gd name="T8" fmla="*/ 781 w 938"/>
                  <a:gd name="T9" fmla="*/ 469 h 938"/>
                  <a:gd name="T10" fmla="*/ 469 w 938"/>
                  <a:gd name="T11" fmla="*/ 188 h 938"/>
                  <a:gd name="T12" fmla="*/ 469 w 938"/>
                  <a:gd name="T13" fmla="*/ 937 h 938"/>
                  <a:gd name="T14" fmla="*/ 469 w 938"/>
                  <a:gd name="T15" fmla="*/ 937 h 938"/>
                  <a:gd name="T16" fmla="*/ 0 w 938"/>
                  <a:gd name="T17" fmla="*/ 469 h 938"/>
                  <a:gd name="T18" fmla="*/ 469 w 938"/>
                  <a:gd name="T19" fmla="*/ 0 h 938"/>
                  <a:gd name="T20" fmla="*/ 937 w 938"/>
                  <a:gd name="T21" fmla="*/ 469 h 938"/>
                  <a:gd name="T22" fmla="*/ 469 w 938"/>
                  <a:gd name="T23" fmla="*/ 937 h 938"/>
                  <a:gd name="T24" fmla="*/ 469 w 938"/>
                  <a:gd name="T25" fmla="*/ 18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8" h="938">
                    <a:moveTo>
                      <a:pt x="469" y="188"/>
                    </a:moveTo>
                    <a:lnTo>
                      <a:pt x="469" y="188"/>
                    </a:lnTo>
                    <a:cubicBezTo>
                      <a:pt x="312" y="188"/>
                      <a:pt x="187" y="313"/>
                      <a:pt x="187" y="469"/>
                    </a:cubicBezTo>
                    <a:cubicBezTo>
                      <a:pt x="187" y="625"/>
                      <a:pt x="312" y="749"/>
                      <a:pt x="469" y="749"/>
                    </a:cubicBezTo>
                    <a:cubicBezTo>
                      <a:pt x="625" y="749"/>
                      <a:pt x="781" y="625"/>
                      <a:pt x="781" y="469"/>
                    </a:cubicBezTo>
                    <a:cubicBezTo>
                      <a:pt x="781" y="313"/>
                      <a:pt x="625" y="188"/>
                      <a:pt x="469" y="188"/>
                    </a:cubicBezTo>
                    <a:lnTo>
                      <a:pt x="469" y="937"/>
                    </a:lnTo>
                    <a:lnTo>
                      <a:pt x="469" y="937"/>
                    </a:lnTo>
                    <a:cubicBezTo>
                      <a:pt x="219" y="937"/>
                      <a:pt x="0" y="749"/>
                      <a:pt x="0" y="469"/>
                    </a:cubicBezTo>
                    <a:cubicBezTo>
                      <a:pt x="0" y="219"/>
                      <a:pt x="219" y="0"/>
                      <a:pt x="469" y="0"/>
                    </a:cubicBezTo>
                    <a:cubicBezTo>
                      <a:pt x="750" y="0"/>
                      <a:pt x="937" y="219"/>
                      <a:pt x="937" y="469"/>
                    </a:cubicBezTo>
                    <a:cubicBezTo>
                      <a:pt x="937" y="749"/>
                      <a:pt x="750" y="937"/>
                      <a:pt x="469" y="937"/>
                    </a:cubicBezTo>
                    <a:lnTo>
                      <a:pt x="469" y="1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30">
                <a:extLst>
                  <a:ext uri="{FF2B5EF4-FFF2-40B4-BE49-F238E27FC236}">
                    <a16:creationId xmlns:a16="http://schemas.microsoft.com/office/drawing/2014/main" id="{881CF4D6-1359-BF69-D934-38887B6F2480}"/>
                  </a:ext>
                </a:extLst>
              </p:cNvPr>
              <p:cNvSpPr>
                <a:spLocks noChangeArrowheads="1"/>
              </p:cNvSpPr>
              <p:nvPr/>
            </p:nvSpPr>
            <p:spPr bwMode="auto">
              <a:xfrm>
                <a:off x="7573963" y="758825"/>
                <a:ext cx="293687" cy="574675"/>
              </a:xfrm>
              <a:custGeom>
                <a:avLst/>
                <a:gdLst>
                  <a:gd name="T0" fmla="*/ 188 w 814"/>
                  <a:gd name="T1" fmla="*/ 188 h 1595"/>
                  <a:gd name="T2" fmla="*/ 188 w 814"/>
                  <a:gd name="T3" fmla="*/ 1188 h 1595"/>
                  <a:gd name="T4" fmla="*/ 656 w 814"/>
                  <a:gd name="T5" fmla="*/ 781 h 1595"/>
                  <a:gd name="T6" fmla="*/ 656 w 814"/>
                  <a:gd name="T7" fmla="*/ 188 h 1595"/>
                  <a:gd name="T8" fmla="*/ 188 w 814"/>
                  <a:gd name="T9" fmla="*/ 188 h 1595"/>
                  <a:gd name="T10" fmla="*/ 0 w 814"/>
                  <a:gd name="T11" fmla="*/ 1594 h 1595"/>
                  <a:gd name="T12" fmla="*/ 0 w 814"/>
                  <a:gd name="T13" fmla="*/ 0 h 1595"/>
                  <a:gd name="T14" fmla="*/ 813 w 814"/>
                  <a:gd name="T15" fmla="*/ 0 h 1595"/>
                  <a:gd name="T16" fmla="*/ 813 w 814"/>
                  <a:gd name="T17" fmla="*/ 844 h 1595"/>
                  <a:gd name="T18" fmla="*/ 0 w 814"/>
                  <a:gd name="T19" fmla="*/ 1594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4" h="1595">
                    <a:moveTo>
                      <a:pt x="188" y="188"/>
                    </a:moveTo>
                    <a:lnTo>
                      <a:pt x="188" y="1188"/>
                    </a:lnTo>
                    <a:lnTo>
                      <a:pt x="656" y="781"/>
                    </a:lnTo>
                    <a:lnTo>
                      <a:pt x="656" y="188"/>
                    </a:lnTo>
                    <a:lnTo>
                      <a:pt x="188" y="188"/>
                    </a:lnTo>
                    <a:close/>
                    <a:moveTo>
                      <a:pt x="0" y="1594"/>
                    </a:moveTo>
                    <a:lnTo>
                      <a:pt x="0" y="0"/>
                    </a:lnTo>
                    <a:lnTo>
                      <a:pt x="813" y="0"/>
                    </a:lnTo>
                    <a:lnTo>
                      <a:pt x="813" y="844"/>
                    </a:lnTo>
                    <a:lnTo>
                      <a:pt x="0" y="159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125" name="Graphic 124">
              <a:extLst>
                <a:ext uri="{FF2B5EF4-FFF2-40B4-BE49-F238E27FC236}">
                  <a16:creationId xmlns:a16="http://schemas.microsoft.com/office/drawing/2014/main" id="{6FD2F271-BE76-619E-5B4B-058377A95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8669" y="2896920"/>
              <a:ext cx="543414" cy="454197"/>
            </a:xfrm>
            <a:prstGeom prst="rect">
              <a:avLst/>
            </a:prstGeom>
          </p:spPr>
        </p:pic>
        <p:pic>
          <p:nvPicPr>
            <p:cNvPr id="126" name="Graphic 125">
              <a:extLst>
                <a:ext uri="{FF2B5EF4-FFF2-40B4-BE49-F238E27FC236}">
                  <a16:creationId xmlns:a16="http://schemas.microsoft.com/office/drawing/2014/main" id="{44E6BE69-B2EC-CC16-BCCB-5BE1B57A88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8824" y="1059024"/>
              <a:ext cx="423104" cy="493621"/>
            </a:xfrm>
            <a:prstGeom prst="rect">
              <a:avLst/>
            </a:prstGeom>
          </p:spPr>
        </p:pic>
        <p:pic>
          <p:nvPicPr>
            <p:cNvPr id="127" name="Graphic 126">
              <a:extLst>
                <a:ext uri="{FF2B5EF4-FFF2-40B4-BE49-F238E27FC236}">
                  <a16:creationId xmlns:a16="http://schemas.microsoft.com/office/drawing/2014/main" id="{BCA0AC3F-BF35-4438-0DF0-61374C9E15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93047" y="1558156"/>
              <a:ext cx="507529" cy="419263"/>
            </a:xfrm>
            <a:prstGeom prst="rect">
              <a:avLst/>
            </a:prstGeom>
          </p:spPr>
        </p:pic>
        <p:pic>
          <p:nvPicPr>
            <p:cNvPr id="128" name="Graphic 127">
              <a:extLst>
                <a:ext uri="{FF2B5EF4-FFF2-40B4-BE49-F238E27FC236}">
                  <a16:creationId xmlns:a16="http://schemas.microsoft.com/office/drawing/2014/main" id="{CFE44455-3C1F-1B60-ADD4-2F3A3AC141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92977" y="2415725"/>
              <a:ext cx="507669" cy="482702"/>
            </a:xfrm>
            <a:prstGeom prst="rect">
              <a:avLst/>
            </a:prstGeom>
          </p:spPr>
        </p:pic>
        <p:grpSp>
          <p:nvGrpSpPr>
            <p:cNvPr id="129" name="Group 128">
              <a:extLst>
                <a:ext uri="{FF2B5EF4-FFF2-40B4-BE49-F238E27FC236}">
                  <a16:creationId xmlns:a16="http://schemas.microsoft.com/office/drawing/2014/main" id="{74D35A63-979D-F024-D264-EA74CC43B930}"/>
                </a:ext>
              </a:extLst>
            </p:cNvPr>
            <p:cNvGrpSpPr/>
            <p:nvPr/>
          </p:nvGrpSpPr>
          <p:grpSpPr>
            <a:xfrm>
              <a:off x="8596459" y="3317071"/>
              <a:ext cx="500707" cy="539986"/>
              <a:chOff x="517525" y="5111750"/>
              <a:chExt cx="2003425" cy="2160588"/>
            </a:xfrm>
            <a:solidFill>
              <a:schemeClr val="bg1"/>
            </a:solidFill>
          </p:grpSpPr>
          <p:sp>
            <p:nvSpPr>
              <p:cNvPr id="130" name="Freeform 125">
                <a:extLst>
                  <a:ext uri="{FF2B5EF4-FFF2-40B4-BE49-F238E27FC236}">
                    <a16:creationId xmlns:a16="http://schemas.microsoft.com/office/drawing/2014/main" id="{1857BC42-F98B-02A7-42DF-81AB55F397C3}"/>
                  </a:ext>
                </a:extLst>
              </p:cNvPr>
              <p:cNvSpPr>
                <a:spLocks noChangeArrowheads="1"/>
              </p:cNvSpPr>
              <p:nvPr/>
            </p:nvSpPr>
            <p:spPr bwMode="auto">
              <a:xfrm>
                <a:off x="1103313" y="5527675"/>
                <a:ext cx="831850" cy="911225"/>
              </a:xfrm>
              <a:custGeom>
                <a:avLst/>
                <a:gdLst>
                  <a:gd name="T0" fmla="*/ 1749 w 2312"/>
                  <a:gd name="T1" fmla="*/ 2530 h 2531"/>
                  <a:gd name="T2" fmla="*/ 1749 w 2312"/>
                  <a:gd name="T3" fmla="*/ 2530 h 2531"/>
                  <a:gd name="T4" fmla="*/ 1749 w 2312"/>
                  <a:gd name="T5" fmla="*/ 2343 h 2531"/>
                  <a:gd name="T6" fmla="*/ 2124 w 2312"/>
                  <a:gd name="T7" fmla="*/ 1968 h 2531"/>
                  <a:gd name="T8" fmla="*/ 2124 w 2312"/>
                  <a:gd name="T9" fmla="*/ 563 h 2531"/>
                  <a:gd name="T10" fmla="*/ 1905 w 2312"/>
                  <a:gd name="T11" fmla="*/ 250 h 2531"/>
                  <a:gd name="T12" fmla="*/ 1655 w 2312"/>
                  <a:gd name="T13" fmla="*/ 188 h 2531"/>
                  <a:gd name="T14" fmla="*/ 1218 w 2312"/>
                  <a:gd name="T15" fmla="*/ 625 h 2531"/>
                  <a:gd name="T16" fmla="*/ 1094 w 2312"/>
                  <a:gd name="T17" fmla="*/ 625 h 2531"/>
                  <a:gd name="T18" fmla="*/ 656 w 2312"/>
                  <a:gd name="T19" fmla="*/ 188 h 2531"/>
                  <a:gd name="T20" fmla="*/ 406 w 2312"/>
                  <a:gd name="T21" fmla="*/ 250 h 2531"/>
                  <a:gd name="T22" fmla="*/ 187 w 2312"/>
                  <a:gd name="T23" fmla="*/ 563 h 2531"/>
                  <a:gd name="T24" fmla="*/ 187 w 2312"/>
                  <a:gd name="T25" fmla="*/ 1968 h 2531"/>
                  <a:gd name="T26" fmla="*/ 562 w 2312"/>
                  <a:gd name="T27" fmla="*/ 2343 h 2531"/>
                  <a:gd name="T28" fmla="*/ 562 w 2312"/>
                  <a:gd name="T29" fmla="*/ 2530 h 2531"/>
                  <a:gd name="T30" fmla="*/ 0 w 2312"/>
                  <a:gd name="T31" fmla="*/ 1968 h 2531"/>
                  <a:gd name="T32" fmla="*/ 0 w 2312"/>
                  <a:gd name="T33" fmla="*/ 563 h 2531"/>
                  <a:gd name="T34" fmla="*/ 344 w 2312"/>
                  <a:gd name="T35" fmla="*/ 94 h 2531"/>
                  <a:gd name="T36" fmla="*/ 375 w 2312"/>
                  <a:gd name="T37" fmla="*/ 94 h 2531"/>
                  <a:gd name="T38" fmla="*/ 656 w 2312"/>
                  <a:gd name="T39" fmla="*/ 0 h 2531"/>
                  <a:gd name="T40" fmla="*/ 750 w 2312"/>
                  <a:gd name="T41" fmla="*/ 31 h 2531"/>
                  <a:gd name="T42" fmla="*/ 1156 w 2312"/>
                  <a:gd name="T43" fmla="*/ 438 h 2531"/>
                  <a:gd name="T44" fmla="*/ 1561 w 2312"/>
                  <a:gd name="T45" fmla="*/ 31 h 2531"/>
                  <a:gd name="T46" fmla="*/ 1655 w 2312"/>
                  <a:gd name="T47" fmla="*/ 0 h 2531"/>
                  <a:gd name="T48" fmla="*/ 1936 w 2312"/>
                  <a:gd name="T49" fmla="*/ 94 h 2531"/>
                  <a:gd name="T50" fmla="*/ 1968 w 2312"/>
                  <a:gd name="T51" fmla="*/ 94 h 2531"/>
                  <a:gd name="T52" fmla="*/ 2311 w 2312"/>
                  <a:gd name="T53" fmla="*/ 563 h 2531"/>
                  <a:gd name="T54" fmla="*/ 2311 w 2312"/>
                  <a:gd name="T55" fmla="*/ 1968 h 2531"/>
                  <a:gd name="T56" fmla="*/ 1749 w 2312"/>
                  <a:gd name="T57" fmla="*/ 2530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2" h="2531">
                    <a:moveTo>
                      <a:pt x="1749" y="2530"/>
                    </a:moveTo>
                    <a:lnTo>
                      <a:pt x="1749" y="2530"/>
                    </a:lnTo>
                    <a:cubicBezTo>
                      <a:pt x="1749" y="2343"/>
                      <a:pt x="1749" y="2343"/>
                      <a:pt x="1749" y="2343"/>
                    </a:cubicBezTo>
                    <a:cubicBezTo>
                      <a:pt x="1936" y="2343"/>
                      <a:pt x="2124" y="2187"/>
                      <a:pt x="2124" y="1968"/>
                    </a:cubicBezTo>
                    <a:cubicBezTo>
                      <a:pt x="2124" y="563"/>
                      <a:pt x="2124" y="563"/>
                      <a:pt x="2124" y="563"/>
                    </a:cubicBezTo>
                    <a:cubicBezTo>
                      <a:pt x="2124" y="438"/>
                      <a:pt x="2030" y="313"/>
                      <a:pt x="1905" y="250"/>
                    </a:cubicBezTo>
                    <a:cubicBezTo>
                      <a:pt x="1655" y="188"/>
                      <a:pt x="1655" y="188"/>
                      <a:pt x="1655" y="188"/>
                    </a:cubicBezTo>
                    <a:cubicBezTo>
                      <a:pt x="1218" y="625"/>
                      <a:pt x="1218" y="625"/>
                      <a:pt x="1218" y="625"/>
                    </a:cubicBezTo>
                    <a:cubicBezTo>
                      <a:pt x="1186" y="656"/>
                      <a:pt x="1125" y="656"/>
                      <a:pt x="1094" y="625"/>
                    </a:cubicBezTo>
                    <a:cubicBezTo>
                      <a:pt x="656" y="188"/>
                      <a:pt x="656" y="188"/>
                      <a:pt x="656" y="188"/>
                    </a:cubicBezTo>
                    <a:cubicBezTo>
                      <a:pt x="406" y="250"/>
                      <a:pt x="406" y="250"/>
                      <a:pt x="406" y="250"/>
                    </a:cubicBezTo>
                    <a:cubicBezTo>
                      <a:pt x="281" y="313"/>
                      <a:pt x="187" y="438"/>
                      <a:pt x="187" y="563"/>
                    </a:cubicBezTo>
                    <a:cubicBezTo>
                      <a:pt x="187" y="1968"/>
                      <a:pt x="187" y="1968"/>
                      <a:pt x="187" y="1968"/>
                    </a:cubicBezTo>
                    <a:cubicBezTo>
                      <a:pt x="187" y="2187"/>
                      <a:pt x="344" y="2343"/>
                      <a:pt x="562" y="2343"/>
                    </a:cubicBezTo>
                    <a:cubicBezTo>
                      <a:pt x="562" y="2530"/>
                      <a:pt x="562" y="2530"/>
                      <a:pt x="562" y="2530"/>
                    </a:cubicBezTo>
                    <a:cubicBezTo>
                      <a:pt x="250" y="2530"/>
                      <a:pt x="0" y="2280"/>
                      <a:pt x="0" y="1968"/>
                    </a:cubicBezTo>
                    <a:cubicBezTo>
                      <a:pt x="0" y="563"/>
                      <a:pt x="0" y="563"/>
                      <a:pt x="0" y="563"/>
                    </a:cubicBezTo>
                    <a:cubicBezTo>
                      <a:pt x="0" y="344"/>
                      <a:pt x="156" y="156"/>
                      <a:pt x="344" y="94"/>
                    </a:cubicBezTo>
                    <a:cubicBezTo>
                      <a:pt x="344" y="94"/>
                      <a:pt x="344" y="94"/>
                      <a:pt x="375" y="94"/>
                    </a:cubicBezTo>
                    <a:cubicBezTo>
                      <a:pt x="656" y="0"/>
                      <a:pt x="656" y="0"/>
                      <a:pt x="656" y="0"/>
                    </a:cubicBezTo>
                    <a:cubicBezTo>
                      <a:pt x="687" y="0"/>
                      <a:pt x="719" y="0"/>
                      <a:pt x="750" y="31"/>
                    </a:cubicBezTo>
                    <a:cubicBezTo>
                      <a:pt x="1156" y="438"/>
                      <a:pt x="1156" y="438"/>
                      <a:pt x="1156" y="438"/>
                    </a:cubicBezTo>
                    <a:cubicBezTo>
                      <a:pt x="1561" y="31"/>
                      <a:pt x="1561" y="31"/>
                      <a:pt x="1561" y="31"/>
                    </a:cubicBezTo>
                    <a:cubicBezTo>
                      <a:pt x="1593" y="0"/>
                      <a:pt x="1624" y="0"/>
                      <a:pt x="1655" y="0"/>
                    </a:cubicBezTo>
                    <a:cubicBezTo>
                      <a:pt x="1936" y="94"/>
                      <a:pt x="1936" y="94"/>
                      <a:pt x="1936" y="94"/>
                    </a:cubicBezTo>
                    <a:cubicBezTo>
                      <a:pt x="1936" y="94"/>
                      <a:pt x="1936" y="94"/>
                      <a:pt x="1968" y="94"/>
                    </a:cubicBezTo>
                    <a:cubicBezTo>
                      <a:pt x="2155" y="156"/>
                      <a:pt x="2311" y="344"/>
                      <a:pt x="2311" y="563"/>
                    </a:cubicBezTo>
                    <a:cubicBezTo>
                      <a:pt x="2311" y="1968"/>
                      <a:pt x="2311" y="1968"/>
                      <a:pt x="2311" y="1968"/>
                    </a:cubicBezTo>
                    <a:cubicBezTo>
                      <a:pt x="2311" y="2280"/>
                      <a:pt x="2061" y="2530"/>
                      <a:pt x="1749" y="253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126">
                <a:extLst>
                  <a:ext uri="{FF2B5EF4-FFF2-40B4-BE49-F238E27FC236}">
                    <a16:creationId xmlns:a16="http://schemas.microsoft.com/office/drawing/2014/main" id="{89A7EAFE-B43B-30CC-150F-5D2AE7FF76CD}"/>
                  </a:ext>
                </a:extLst>
              </p:cNvPr>
              <p:cNvSpPr>
                <a:spLocks noChangeArrowheads="1"/>
              </p:cNvSpPr>
              <p:nvPr/>
            </p:nvSpPr>
            <p:spPr bwMode="auto">
              <a:xfrm>
                <a:off x="1316038" y="5111750"/>
                <a:ext cx="404812" cy="393700"/>
              </a:xfrm>
              <a:custGeom>
                <a:avLst/>
                <a:gdLst>
                  <a:gd name="T0" fmla="*/ 562 w 1125"/>
                  <a:gd name="T1" fmla="*/ 1094 h 1095"/>
                  <a:gd name="T2" fmla="*/ 562 w 1125"/>
                  <a:gd name="T3" fmla="*/ 1094 h 1095"/>
                  <a:gd name="T4" fmla="*/ 0 w 1125"/>
                  <a:gd name="T5" fmla="*/ 562 h 1095"/>
                  <a:gd name="T6" fmla="*/ 562 w 1125"/>
                  <a:gd name="T7" fmla="*/ 0 h 1095"/>
                  <a:gd name="T8" fmla="*/ 1124 w 1125"/>
                  <a:gd name="T9" fmla="*/ 562 h 1095"/>
                  <a:gd name="T10" fmla="*/ 562 w 1125"/>
                  <a:gd name="T11" fmla="*/ 1094 h 1095"/>
                  <a:gd name="T12" fmla="*/ 562 w 1125"/>
                  <a:gd name="T13" fmla="*/ 156 h 1095"/>
                  <a:gd name="T14" fmla="*/ 562 w 1125"/>
                  <a:gd name="T15" fmla="*/ 156 h 1095"/>
                  <a:gd name="T16" fmla="*/ 187 w 1125"/>
                  <a:gd name="T17" fmla="*/ 562 h 1095"/>
                  <a:gd name="T18" fmla="*/ 562 w 1125"/>
                  <a:gd name="T19" fmla="*/ 937 h 1095"/>
                  <a:gd name="T20" fmla="*/ 936 w 1125"/>
                  <a:gd name="T21" fmla="*/ 562 h 1095"/>
                  <a:gd name="T22" fmla="*/ 562 w 1125"/>
                  <a:gd name="T23" fmla="*/ 156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095">
                    <a:moveTo>
                      <a:pt x="562" y="1094"/>
                    </a:moveTo>
                    <a:lnTo>
                      <a:pt x="562" y="1094"/>
                    </a:lnTo>
                    <a:cubicBezTo>
                      <a:pt x="250" y="1094"/>
                      <a:pt x="0" y="844"/>
                      <a:pt x="0" y="562"/>
                    </a:cubicBezTo>
                    <a:cubicBezTo>
                      <a:pt x="0" y="250"/>
                      <a:pt x="250" y="0"/>
                      <a:pt x="562" y="0"/>
                    </a:cubicBezTo>
                    <a:cubicBezTo>
                      <a:pt x="874" y="0"/>
                      <a:pt x="1124" y="250"/>
                      <a:pt x="1124" y="562"/>
                    </a:cubicBezTo>
                    <a:cubicBezTo>
                      <a:pt x="1124" y="844"/>
                      <a:pt x="874" y="1094"/>
                      <a:pt x="562" y="1094"/>
                    </a:cubicBezTo>
                    <a:close/>
                    <a:moveTo>
                      <a:pt x="562" y="156"/>
                    </a:moveTo>
                    <a:lnTo>
                      <a:pt x="562" y="156"/>
                    </a:lnTo>
                    <a:cubicBezTo>
                      <a:pt x="343" y="156"/>
                      <a:pt x="187" y="344"/>
                      <a:pt x="187" y="562"/>
                    </a:cubicBezTo>
                    <a:cubicBezTo>
                      <a:pt x="187" y="750"/>
                      <a:pt x="343" y="937"/>
                      <a:pt x="562" y="937"/>
                    </a:cubicBezTo>
                    <a:cubicBezTo>
                      <a:pt x="780" y="937"/>
                      <a:pt x="936" y="750"/>
                      <a:pt x="936" y="562"/>
                    </a:cubicBezTo>
                    <a:cubicBezTo>
                      <a:pt x="936" y="344"/>
                      <a:pt x="780" y="156"/>
                      <a:pt x="562" y="15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127">
                <a:extLst>
                  <a:ext uri="{FF2B5EF4-FFF2-40B4-BE49-F238E27FC236}">
                    <a16:creationId xmlns:a16="http://schemas.microsoft.com/office/drawing/2014/main" id="{AA48964D-F91A-C923-6080-93CE551F6173}"/>
                  </a:ext>
                </a:extLst>
              </p:cNvPr>
              <p:cNvSpPr>
                <a:spLocks noChangeArrowheads="1"/>
              </p:cNvSpPr>
              <p:nvPr/>
            </p:nvSpPr>
            <p:spPr bwMode="auto">
              <a:xfrm>
                <a:off x="1271588" y="5786438"/>
                <a:ext cx="68262" cy="844550"/>
              </a:xfrm>
              <a:custGeom>
                <a:avLst/>
                <a:gdLst>
                  <a:gd name="T0" fmla="*/ 93 w 188"/>
                  <a:gd name="T1" fmla="*/ 2343 h 2344"/>
                  <a:gd name="T2" fmla="*/ 93 w 188"/>
                  <a:gd name="T3" fmla="*/ 2343 h 2344"/>
                  <a:gd name="T4" fmla="*/ 0 w 188"/>
                  <a:gd name="T5" fmla="*/ 2249 h 2344"/>
                  <a:gd name="T6" fmla="*/ 0 w 188"/>
                  <a:gd name="T7" fmla="*/ 94 h 2344"/>
                  <a:gd name="T8" fmla="*/ 93 w 188"/>
                  <a:gd name="T9" fmla="*/ 0 h 2344"/>
                  <a:gd name="T10" fmla="*/ 187 w 188"/>
                  <a:gd name="T11" fmla="*/ 94 h 2344"/>
                  <a:gd name="T12" fmla="*/ 187 w 188"/>
                  <a:gd name="T13" fmla="*/ 2249 h 2344"/>
                  <a:gd name="T14" fmla="*/ 93 w 188"/>
                  <a:gd name="T15" fmla="*/ 2343 h 2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344">
                    <a:moveTo>
                      <a:pt x="93" y="2343"/>
                    </a:moveTo>
                    <a:lnTo>
                      <a:pt x="93" y="2343"/>
                    </a:lnTo>
                    <a:cubicBezTo>
                      <a:pt x="62" y="2343"/>
                      <a:pt x="0" y="2280"/>
                      <a:pt x="0" y="2249"/>
                    </a:cubicBezTo>
                    <a:cubicBezTo>
                      <a:pt x="0" y="94"/>
                      <a:pt x="0" y="94"/>
                      <a:pt x="0" y="94"/>
                    </a:cubicBezTo>
                    <a:cubicBezTo>
                      <a:pt x="0" y="31"/>
                      <a:pt x="62" y="0"/>
                      <a:pt x="93" y="0"/>
                    </a:cubicBezTo>
                    <a:cubicBezTo>
                      <a:pt x="156" y="0"/>
                      <a:pt x="187" y="31"/>
                      <a:pt x="187" y="94"/>
                    </a:cubicBezTo>
                    <a:cubicBezTo>
                      <a:pt x="187" y="2249"/>
                      <a:pt x="187" y="2249"/>
                      <a:pt x="187" y="2249"/>
                    </a:cubicBezTo>
                    <a:cubicBezTo>
                      <a:pt x="187" y="2280"/>
                      <a:pt x="156" y="2343"/>
                      <a:pt x="93" y="234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3" name="Freeform 128">
                <a:extLst>
                  <a:ext uri="{FF2B5EF4-FFF2-40B4-BE49-F238E27FC236}">
                    <a16:creationId xmlns:a16="http://schemas.microsoft.com/office/drawing/2014/main" id="{D52C2837-BDE4-B1A2-A232-DB679246A608}"/>
                  </a:ext>
                </a:extLst>
              </p:cNvPr>
              <p:cNvSpPr>
                <a:spLocks noChangeArrowheads="1"/>
              </p:cNvSpPr>
              <p:nvPr/>
            </p:nvSpPr>
            <p:spPr bwMode="auto">
              <a:xfrm>
                <a:off x="1698625" y="5786438"/>
                <a:ext cx="68263" cy="844550"/>
              </a:xfrm>
              <a:custGeom>
                <a:avLst/>
                <a:gdLst>
                  <a:gd name="T0" fmla="*/ 94 w 189"/>
                  <a:gd name="T1" fmla="*/ 2343 h 2344"/>
                  <a:gd name="T2" fmla="*/ 94 w 189"/>
                  <a:gd name="T3" fmla="*/ 2343 h 2344"/>
                  <a:gd name="T4" fmla="*/ 0 w 189"/>
                  <a:gd name="T5" fmla="*/ 2249 h 2344"/>
                  <a:gd name="T6" fmla="*/ 0 w 189"/>
                  <a:gd name="T7" fmla="*/ 94 h 2344"/>
                  <a:gd name="T8" fmla="*/ 94 w 189"/>
                  <a:gd name="T9" fmla="*/ 0 h 2344"/>
                  <a:gd name="T10" fmla="*/ 188 w 189"/>
                  <a:gd name="T11" fmla="*/ 94 h 2344"/>
                  <a:gd name="T12" fmla="*/ 188 w 189"/>
                  <a:gd name="T13" fmla="*/ 2249 h 2344"/>
                  <a:gd name="T14" fmla="*/ 94 w 189"/>
                  <a:gd name="T15" fmla="*/ 2343 h 2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344">
                    <a:moveTo>
                      <a:pt x="94" y="2343"/>
                    </a:moveTo>
                    <a:lnTo>
                      <a:pt x="94" y="2343"/>
                    </a:lnTo>
                    <a:cubicBezTo>
                      <a:pt x="31" y="2343"/>
                      <a:pt x="0" y="2280"/>
                      <a:pt x="0" y="2249"/>
                    </a:cubicBezTo>
                    <a:cubicBezTo>
                      <a:pt x="0" y="94"/>
                      <a:pt x="0" y="94"/>
                      <a:pt x="0" y="94"/>
                    </a:cubicBezTo>
                    <a:cubicBezTo>
                      <a:pt x="0" y="31"/>
                      <a:pt x="31" y="0"/>
                      <a:pt x="94" y="0"/>
                    </a:cubicBezTo>
                    <a:cubicBezTo>
                      <a:pt x="125" y="0"/>
                      <a:pt x="188" y="31"/>
                      <a:pt x="188" y="94"/>
                    </a:cubicBezTo>
                    <a:cubicBezTo>
                      <a:pt x="188" y="2249"/>
                      <a:pt x="188" y="2249"/>
                      <a:pt x="188" y="2249"/>
                    </a:cubicBezTo>
                    <a:cubicBezTo>
                      <a:pt x="188" y="2280"/>
                      <a:pt x="125" y="2343"/>
                      <a:pt x="94" y="234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4" name="Freeform 129">
                <a:extLst>
                  <a:ext uri="{FF2B5EF4-FFF2-40B4-BE49-F238E27FC236}">
                    <a16:creationId xmlns:a16="http://schemas.microsoft.com/office/drawing/2014/main" id="{9D782FF1-6BE2-6AFE-4516-CC1C5BE0F886}"/>
                  </a:ext>
                </a:extLst>
              </p:cNvPr>
              <p:cNvSpPr>
                <a:spLocks noChangeArrowheads="1"/>
              </p:cNvSpPr>
              <p:nvPr/>
            </p:nvSpPr>
            <p:spPr bwMode="auto">
              <a:xfrm>
                <a:off x="1519238" y="6596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5" name="Freeform 130">
                <a:extLst>
                  <a:ext uri="{FF2B5EF4-FFF2-40B4-BE49-F238E27FC236}">
                    <a16:creationId xmlns:a16="http://schemas.microsoft.com/office/drawing/2014/main" id="{274F22D6-1FA2-DCCC-7E19-66354EC5920F}"/>
                  </a:ext>
                </a:extLst>
              </p:cNvPr>
              <p:cNvSpPr>
                <a:spLocks noChangeArrowheads="1"/>
              </p:cNvSpPr>
              <p:nvPr/>
            </p:nvSpPr>
            <p:spPr bwMode="auto">
              <a:xfrm>
                <a:off x="1519238" y="6596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6" name="Freeform 131">
                <a:extLst>
                  <a:ext uri="{FF2B5EF4-FFF2-40B4-BE49-F238E27FC236}">
                    <a16:creationId xmlns:a16="http://schemas.microsoft.com/office/drawing/2014/main" id="{CAEF7D58-700B-E1FE-17D9-797ACB670124}"/>
                  </a:ext>
                </a:extLst>
              </p:cNvPr>
              <p:cNvSpPr>
                <a:spLocks noChangeArrowheads="1"/>
              </p:cNvSpPr>
              <p:nvPr/>
            </p:nvSpPr>
            <p:spPr bwMode="auto">
              <a:xfrm>
                <a:off x="1912938" y="5111750"/>
                <a:ext cx="393700" cy="393700"/>
              </a:xfrm>
              <a:custGeom>
                <a:avLst/>
                <a:gdLst>
                  <a:gd name="T0" fmla="*/ 531 w 1095"/>
                  <a:gd name="T1" fmla="*/ 1094 h 1095"/>
                  <a:gd name="T2" fmla="*/ 531 w 1095"/>
                  <a:gd name="T3" fmla="*/ 1094 h 1095"/>
                  <a:gd name="T4" fmla="*/ 0 w 1095"/>
                  <a:gd name="T5" fmla="*/ 562 h 1095"/>
                  <a:gd name="T6" fmla="*/ 531 w 1095"/>
                  <a:gd name="T7" fmla="*/ 0 h 1095"/>
                  <a:gd name="T8" fmla="*/ 1094 w 1095"/>
                  <a:gd name="T9" fmla="*/ 562 h 1095"/>
                  <a:gd name="T10" fmla="*/ 531 w 1095"/>
                  <a:gd name="T11" fmla="*/ 1094 h 1095"/>
                  <a:gd name="T12" fmla="*/ 531 w 1095"/>
                  <a:gd name="T13" fmla="*/ 156 h 1095"/>
                  <a:gd name="T14" fmla="*/ 531 w 1095"/>
                  <a:gd name="T15" fmla="*/ 156 h 1095"/>
                  <a:gd name="T16" fmla="*/ 156 w 1095"/>
                  <a:gd name="T17" fmla="*/ 562 h 1095"/>
                  <a:gd name="T18" fmla="*/ 531 w 1095"/>
                  <a:gd name="T19" fmla="*/ 937 h 1095"/>
                  <a:gd name="T20" fmla="*/ 937 w 1095"/>
                  <a:gd name="T21" fmla="*/ 562 h 1095"/>
                  <a:gd name="T22" fmla="*/ 531 w 1095"/>
                  <a:gd name="T23" fmla="*/ 156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5" h="1095">
                    <a:moveTo>
                      <a:pt x="531" y="1094"/>
                    </a:moveTo>
                    <a:lnTo>
                      <a:pt x="531" y="1094"/>
                    </a:lnTo>
                    <a:cubicBezTo>
                      <a:pt x="250" y="1094"/>
                      <a:pt x="0" y="844"/>
                      <a:pt x="0" y="562"/>
                    </a:cubicBezTo>
                    <a:cubicBezTo>
                      <a:pt x="0" y="250"/>
                      <a:pt x="250" y="0"/>
                      <a:pt x="531" y="0"/>
                    </a:cubicBezTo>
                    <a:cubicBezTo>
                      <a:pt x="844" y="0"/>
                      <a:pt x="1094" y="250"/>
                      <a:pt x="1094" y="562"/>
                    </a:cubicBezTo>
                    <a:cubicBezTo>
                      <a:pt x="1094" y="844"/>
                      <a:pt x="844" y="1094"/>
                      <a:pt x="531" y="1094"/>
                    </a:cubicBezTo>
                    <a:close/>
                    <a:moveTo>
                      <a:pt x="531" y="156"/>
                    </a:moveTo>
                    <a:lnTo>
                      <a:pt x="531" y="156"/>
                    </a:lnTo>
                    <a:cubicBezTo>
                      <a:pt x="344" y="156"/>
                      <a:pt x="156" y="344"/>
                      <a:pt x="156" y="562"/>
                    </a:cubicBezTo>
                    <a:cubicBezTo>
                      <a:pt x="156" y="750"/>
                      <a:pt x="344" y="937"/>
                      <a:pt x="531" y="937"/>
                    </a:cubicBezTo>
                    <a:cubicBezTo>
                      <a:pt x="750" y="937"/>
                      <a:pt x="937" y="750"/>
                      <a:pt x="937" y="562"/>
                    </a:cubicBezTo>
                    <a:cubicBezTo>
                      <a:pt x="937" y="344"/>
                      <a:pt x="750" y="156"/>
                      <a:pt x="531" y="15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7" name="Freeform 132">
                <a:extLst>
                  <a:ext uri="{FF2B5EF4-FFF2-40B4-BE49-F238E27FC236}">
                    <a16:creationId xmlns:a16="http://schemas.microsoft.com/office/drawing/2014/main" id="{BDB51D01-0AAA-AFB5-47DA-4AE03E78581E}"/>
                  </a:ext>
                </a:extLst>
              </p:cNvPr>
              <p:cNvSpPr>
                <a:spLocks noChangeArrowheads="1"/>
              </p:cNvSpPr>
              <p:nvPr/>
            </p:nvSpPr>
            <p:spPr bwMode="auto">
              <a:xfrm>
                <a:off x="1866900" y="5786438"/>
                <a:ext cx="484188" cy="1158875"/>
              </a:xfrm>
              <a:custGeom>
                <a:avLst/>
                <a:gdLst>
                  <a:gd name="T0" fmla="*/ 1125 w 1345"/>
                  <a:gd name="T1" fmla="*/ 3218 h 3219"/>
                  <a:gd name="T2" fmla="*/ 1125 w 1345"/>
                  <a:gd name="T3" fmla="*/ 3218 h 3219"/>
                  <a:gd name="T4" fmla="*/ 187 w 1345"/>
                  <a:gd name="T5" fmla="*/ 3218 h 3219"/>
                  <a:gd name="T6" fmla="*/ 0 w 1345"/>
                  <a:gd name="T7" fmla="*/ 2999 h 3219"/>
                  <a:gd name="T8" fmla="*/ 0 w 1345"/>
                  <a:gd name="T9" fmla="*/ 1249 h 3219"/>
                  <a:gd name="T10" fmla="*/ 94 w 1345"/>
                  <a:gd name="T11" fmla="*/ 1155 h 3219"/>
                  <a:gd name="T12" fmla="*/ 187 w 1345"/>
                  <a:gd name="T13" fmla="*/ 1249 h 3219"/>
                  <a:gd name="T14" fmla="*/ 187 w 1345"/>
                  <a:gd name="T15" fmla="*/ 2999 h 3219"/>
                  <a:gd name="T16" fmla="*/ 187 w 1345"/>
                  <a:gd name="T17" fmla="*/ 3030 h 3219"/>
                  <a:gd name="T18" fmla="*/ 1125 w 1345"/>
                  <a:gd name="T19" fmla="*/ 3030 h 3219"/>
                  <a:gd name="T20" fmla="*/ 1156 w 1345"/>
                  <a:gd name="T21" fmla="*/ 2999 h 3219"/>
                  <a:gd name="T22" fmla="*/ 1156 w 1345"/>
                  <a:gd name="T23" fmla="*/ 94 h 3219"/>
                  <a:gd name="T24" fmla="*/ 1250 w 1345"/>
                  <a:gd name="T25" fmla="*/ 0 h 3219"/>
                  <a:gd name="T26" fmla="*/ 1344 w 1345"/>
                  <a:gd name="T27" fmla="*/ 94 h 3219"/>
                  <a:gd name="T28" fmla="*/ 1344 w 1345"/>
                  <a:gd name="T29" fmla="*/ 2999 h 3219"/>
                  <a:gd name="T30" fmla="*/ 1125 w 1345"/>
                  <a:gd name="T31" fmla="*/ 3218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5" h="3219">
                    <a:moveTo>
                      <a:pt x="1125" y="3218"/>
                    </a:moveTo>
                    <a:lnTo>
                      <a:pt x="1125" y="3218"/>
                    </a:lnTo>
                    <a:cubicBezTo>
                      <a:pt x="187" y="3218"/>
                      <a:pt x="187" y="3218"/>
                      <a:pt x="187" y="3218"/>
                    </a:cubicBezTo>
                    <a:cubicBezTo>
                      <a:pt x="94" y="3218"/>
                      <a:pt x="0" y="3124"/>
                      <a:pt x="0" y="2999"/>
                    </a:cubicBezTo>
                    <a:cubicBezTo>
                      <a:pt x="0" y="1249"/>
                      <a:pt x="0" y="1249"/>
                      <a:pt x="0" y="1249"/>
                    </a:cubicBezTo>
                    <a:cubicBezTo>
                      <a:pt x="0" y="1186"/>
                      <a:pt x="31" y="1155"/>
                      <a:pt x="94" y="1155"/>
                    </a:cubicBezTo>
                    <a:cubicBezTo>
                      <a:pt x="125" y="1155"/>
                      <a:pt x="187" y="1186"/>
                      <a:pt x="187" y="1249"/>
                    </a:cubicBezTo>
                    <a:cubicBezTo>
                      <a:pt x="187" y="2999"/>
                      <a:pt x="187" y="2999"/>
                      <a:pt x="187" y="2999"/>
                    </a:cubicBezTo>
                    <a:cubicBezTo>
                      <a:pt x="187" y="3030"/>
                      <a:pt x="187" y="3030"/>
                      <a:pt x="187" y="3030"/>
                    </a:cubicBezTo>
                    <a:cubicBezTo>
                      <a:pt x="1125" y="3030"/>
                      <a:pt x="1125" y="3030"/>
                      <a:pt x="1125" y="3030"/>
                    </a:cubicBezTo>
                    <a:cubicBezTo>
                      <a:pt x="1156" y="3030"/>
                      <a:pt x="1156" y="3030"/>
                      <a:pt x="1156" y="2999"/>
                    </a:cubicBezTo>
                    <a:cubicBezTo>
                      <a:pt x="1156" y="94"/>
                      <a:pt x="1156" y="94"/>
                      <a:pt x="1156" y="94"/>
                    </a:cubicBezTo>
                    <a:cubicBezTo>
                      <a:pt x="1156" y="31"/>
                      <a:pt x="1219" y="0"/>
                      <a:pt x="1250" y="0"/>
                    </a:cubicBezTo>
                    <a:cubicBezTo>
                      <a:pt x="1312" y="0"/>
                      <a:pt x="1344" y="31"/>
                      <a:pt x="1344" y="94"/>
                    </a:cubicBezTo>
                    <a:cubicBezTo>
                      <a:pt x="1344" y="2999"/>
                      <a:pt x="1344" y="2999"/>
                      <a:pt x="1344" y="2999"/>
                    </a:cubicBezTo>
                    <a:cubicBezTo>
                      <a:pt x="1344" y="3124"/>
                      <a:pt x="1250" y="3218"/>
                      <a:pt x="1125" y="321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8" name="Freeform 133">
                <a:extLst>
                  <a:ext uri="{FF2B5EF4-FFF2-40B4-BE49-F238E27FC236}">
                    <a16:creationId xmlns:a16="http://schemas.microsoft.com/office/drawing/2014/main" id="{5AB0ACF2-8BC7-1BC7-3552-DA80EB48DF80}"/>
                  </a:ext>
                </a:extLst>
              </p:cNvPr>
              <p:cNvSpPr>
                <a:spLocks noChangeArrowheads="1"/>
              </p:cNvSpPr>
              <p:nvPr/>
            </p:nvSpPr>
            <p:spPr bwMode="auto">
              <a:xfrm>
                <a:off x="2081213" y="6202363"/>
                <a:ext cx="57150" cy="742950"/>
              </a:xfrm>
              <a:custGeom>
                <a:avLst/>
                <a:gdLst>
                  <a:gd name="T0" fmla="*/ 62 w 157"/>
                  <a:gd name="T1" fmla="*/ 2063 h 2064"/>
                  <a:gd name="T2" fmla="*/ 62 w 157"/>
                  <a:gd name="T3" fmla="*/ 2063 h 2064"/>
                  <a:gd name="T4" fmla="*/ 0 w 157"/>
                  <a:gd name="T5" fmla="*/ 1969 h 2064"/>
                  <a:gd name="T6" fmla="*/ 0 w 157"/>
                  <a:gd name="T7" fmla="*/ 94 h 2064"/>
                  <a:gd name="T8" fmla="*/ 62 w 157"/>
                  <a:gd name="T9" fmla="*/ 0 h 2064"/>
                  <a:gd name="T10" fmla="*/ 156 w 157"/>
                  <a:gd name="T11" fmla="*/ 94 h 2064"/>
                  <a:gd name="T12" fmla="*/ 156 w 157"/>
                  <a:gd name="T13" fmla="*/ 1969 h 2064"/>
                  <a:gd name="T14" fmla="*/ 62 w 157"/>
                  <a:gd name="T15" fmla="*/ 2063 h 20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064">
                    <a:moveTo>
                      <a:pt x="62" y="2063"/>
                    </a:moveTo>
                    <a:lnTo>
                      <a:pt x="62" y="2063"/>
                    </a:lnTo>
                    <a:cubicBezTo>
                      <a:pt x="31" y="2063"/>
                      <a:pt x="0" y="2031"/>
                      <a:pt x="0" y="1969"/>
                    </a:cubicBezTo>
                    <a:cubicBezTo>
                      <a:pt x="0" y="94"/>
                      <a:pt x="0" y="94"/>
                      <a:pt x="0" y="94"/>
                    </a:cubicBezTo>
                    <a:cubicBezTo>
                      <a:pt x="0" y="31"/>
                      <a:pt x="31" y="0"/>
                      <a:pt x="62" y="0"/>
                    </a:cubicBezTo>
                    <a:cubicBezTo>
                      <a:pt x="125" y="0"/>
                      <a:pt x="156" y="31"/>
                      <a:pt x="156" y="94"/>
                    </a:cubicBezTo>
                    <a:cubicBezTo>
                      <a:pt x="156" y="1969"/>
                      <a:pt x="156" y="1969"/>
                      <a:pt x="156" y="1969"/>
                    </a:cubicBezTo>
                    <a:cubicBezTo>
                      <a:pt x="156" y="2031"/>
                      <a:pt x="125" y="2063"/>
                      <a:pt x="62" y="206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9" name="Freeform 134">
                <a:extLst>
                  <a:ext uri="{FF2B5EF4-FFF2-40B4-BE49-F238E27FC236}">
                    <a16:creationId xmlns:a16="http://schemas.microsoft.com/office/drawing/2014/main" id="{8682709A-9F0A-C956-5270-E3A4A7AA6E2A}"/>
                  </a:ext>
                </a:extLst>
              </p:cNvPr>
              <p:cNvSpPr>
                <a:spLocks noChangeArrowheads="1"/>
              </p:cNvSpPr>
              <p:nvPr/>
            </p:nvSpPr>
            <p:spPr bwMode="auto">
              <a:xfrm>
                <a:off x="731838" y="5111750"/>
                <a:ext cx="393700" cy="393700"/>
              </a:xfrm>
              <a:custGeom>
                <a:avLst/>
                <a:gdLst>
                  <a:gd name="T0" fmla="*/ 531 w 1094"/>
                  <a:gd name="T1" fmla="*/ 1094 h 1095"/>
                  <a:gd name="T2" fmla="*/ 531 w 1094"/>
                  <a:gd name="T3" fmla="*/ 1094 h 1095"/>
                  <a:gd name="T4" fmla="*/ 0 w 1094"/>
                  <a:gd name="T5" fmla="*/ 562 h 1095"/>
                  <a:gd name="T6" fmla="*/ 531 w 1094"/>
                  <a:gd name="T7" fmla="*/ 0 h 1095"/>
                  <a:gd name="T8" fmla="*/ 1093 w 1094"/>
                  <a:gd name="T9" fmla="*/ 562 h 1095"/>
                  <a:gd name="T10" fmla="*/ 531 w 1094"/>
                  <a:gd name="T11" fmla="*/ 1094 h 1095"/>
                  <a:gd name="T12" fmla="*/ 531 w 1094"/>
                  <a:gd name="T13" fmla="*/ 156 h 1095"/>
                  <a:gd name="T14" fmla="*/ 531 w 1094"/>
                  <a:gd name="T15" fmla="*/ 156 h 1095"/>
                  <a:gd name="T16" fmla="*/ 156 w 1094"/>
                  <a:gd name="T17" fmla="*/ 562 h 1095"/>
                  <a:gd name="T18" fmla="*/ 531 w 1094"/>
                  <a:gd name="T19" fmla="*/ 937 h 1095"/>
                  <a:gd name="T20" fmla="*/ 937 w 1094"/>
                  <a:gd name="T21" fmla="*/ 562 h 1095"/>
                  <a:gd name="T22" fmla="*/ 531 w 1094"/>
                  <a:gd name="T23" fmla="*/ 156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4" h="1095">
                    <a:moveTo>
                      <a:pt x="531" y="1094"/>
                    </a:moveTo>
                    <a:lnTo>
                      <a:pt x="531" y="1094"/>
                    </a:lnTo>
                    <a:cubicBezTo>
                      <a:pt x="250" y="1094"/>
                      <a:pt x="0" y="844"/>
                      <a:pt x="0" y="562"/>
                    </a:cubicBezTo>
                    <a:cubicBezTo>
                      <a:pt x="0" y="250"/>
                      <a:pt x="250" y="0"/>
                      <a:pt x="531" y="0"/>
                    </a:cubicBezTo>
                    <a:cubicBezTo>
                      <a:pt x="843" y="0"/>
                      <a:pt x="1093" y="250"/>
                      <a:pt x="1093" y="562"/>
                    </a:cubicBezTo>
                    <a:cubicBezTo>
                      <a:pt x="1093" y="844"/>
                      <a:pt x="843" y="1094"/>
                      <a:pt x="531" y="1094"/>
                    </a:cubicBezTo>
                    <a:close/>
                    <a:moveTo>
                      <a:pt x="531" y="156"/>
                    </a:moveTo>
                    <a:lnTo>
                      <a:pt x="531" y="156"/>
                    </a:lnTo>
                    <a:cubicBezTo>
                      <a:pt x="343" y="156"/>
                      <a:pt x="156" y="344"/>
                      <a:pt x="156" y="562"/>
                    </a:cubicBezTo>
                    <a:cubicBezTo>
                      <a:pt x="156" y="750"/>
                      <a:pt x="343" y="937"/>
                      <a:pt x="531" y="937"/>
                    </a:cubicBezTo>
                    <a:cubicBezTo>
                      <a:pt x="750" y="937"/>
                      <a:pt x="937" y="750"/>
                      <a:pt x="937" y="562"/>
                    </a:cubicBezTo>
                    <a:cubicBezTo>
                      <a:pt x="937" y="344"/>
                      <a:pt x="750" y="156"/>
                      <a:pt x="531" y="15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135">
                <a:extLst>
                  <a:ext uri="{FF2B5EF4-FFF2-40B4-BE49-F238E27FC236}">
                    <a16:creationId xmlns:a16="http://schemas.microsoft.com/office/drawing/2014/main" id="{FDACF082-29AC-2F2A-E560-2D4C3E68A215}"/>
                  </a:ext>
                </a:extLst>
              </p:cNvPr>
              <p:cNvSpPr>
                <a:spLocks noChangeArrowheads="1"/>
              </p:cNvSpPr>
              <p:nvPr/>
            </p:nvSpPr>
            <p:spPr bwMode="auto">
              <a:xfrm>
                <a:off x="685800" y="5786438"/>
                <a:ext cx="484188" cy="1158875"/>
              </a:xfrm>
              <a:custGeom>
                <a:avLst/>
                <a:gdLst>
                  <a:gd name="T0" fmla="*/ 1125 w 1344"/>
                  <a:gd name="T1" fmla="*/ 3218 h 3219"/>
                  <a:gd name="T2" fmla="*/ 1125 w 1344"/>
                  <a:gd name="T3" fmla="*/ 3218 h 3219"/>
                  <a:gd name="T4" fmla="*/ 187 w 1344"/>
                  <a:gd name="T5" fmla="*/ 3218 h 3219"/>
                  <a:gd name="T6" fmla="*/ 0 w 1344"/>
                  <a:gd name="T7" fmla="*/ 2999 h 3219"/>
                  <a:gd name="T8" fmla="*/ 0 w 1344"/>
                  <a:gd name="T9" fmla="*/ 94 h 3219"/>
                  <a:gd name="T10" fmla="*/ 93 w 1344"/>
                  <a:gd name="T11" fmla="*/ 0 h 3219"/>
                  <a:gd name="T12" fmla="*/ 156 w 1344"/>
                  <a:gd name="T13" fmla="*/ 94 h 3219"/>
                  <a:gd name="T14" fmla="*/ 156 w 1344"/>
                  <a:gd name="T15" fmla="*/ 2999 h 3219"/>
                  <a:gd name="T16" fmla="*/ 187 w 1344"/>
                  <a:gd name="T17" fmla="*/ 3030 h 3219"/>
                  <a:gd name="T18" fmla="*/ 1125 w 1344"/>
                  <a:gd name="T19" fmla="*/ 3030 h 3219"/>
                  <a:gd name="T20" fmla="*/ 1156 w 1344"/>
                  <a:gd name="T21" fmla="*/ 2999 h 3219"/>
                  <a:gd name="T22" fmla="*/ 1156 w 1344"/>
                  <a:gd name="T23" fmla="*/ 1249 h 3219"/>
                  <a:gd name="T24" fmla="*/ 1250 w 1344"/>
                  <a:gd name="T25" fmla="*/ 1155 h 3219"/>
                  <a:gd name="T26" fmla="*/ 1343 w 1344"/>
                  <a:gd name="T27" fmla="*/ 1249 h 3219"/>
                  <a:gd name="T28" fmla="*/ 1343 w 1344"/>
                  <a:gd name="T29" fmla="*/ 2999 h 3219"/>
                  <a:gd name="T30" fmla="*/ 1125 w 1344"/>
                  <a:gd name="T31" fmla="*/ 3218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4" h="3219">
                    <a:moveTo>
                      <a:pt x="1125" y="3218"/>
                    </a:moveTo>
                    <a:lnTo>
                      <a:pt x="1125" y="3218"/>
                    </a:lnTo>
                    <a:cubicBezTo>
                      <a:pt x="187" y="3218"/>
                      <a:pt x="187" y="3218"/>
                      <a:pt x="187" y="3218"/>
                    </a:cubicBezTo>
                    <a:cubicBezTo>
                      <a:pt x="93" y="3218"/>
                      <a:pt x="0" y="3124"/>
                      <a:pt x="0" y="2999"/>
                    </a:cubicBezTo>
                    <a:cubicBezTo>
                      <a:pt x="0" y="94"/>
                      <a:pt x="0" y="94"/>
                      <a:pt x="0" y="94"/>
                    </a:cubicBezTo>
                    <a:cubicBezTo>
                      <a:pt x="0" y="31"/>
                      <a:pt x="31" y="0"/>
                      <a:pt x="93" y="0"/>
                    </a:cubicBezTo>
                    <a:cubicBezTo>
                      <a:pt x="125" y="0"/>
                      <a:pt x="156" y="31"/>
                      <a:pt x="156" y="94"/>
                    </a:cubicBezTo>
                    <a:cubicBezTo>
                      <a:pt x="156" y="2999"/>
                      <a:pt x="156" y="2999"/>
                      <a:pt x="156" y="2999"/>
                    </a:cubicBezTo>
                    <a:cubicBezTo>
                      <a:pt x="156" y="3030"/>
                      <a:pt x="187" y="3030"/>
                      <a:pt x="187" y="3030"/>
                    </a:cubicBezTo>
                    <a:cubicBezTo>
                      <a:pt x="1125" y="3030"/>
                      <a:pt x="1125" y="3030"/>
                      <a:pt x="1125" y="3030"/>
                    </a:cubicBezTo>
                    <a:cubicBezTo>
                      <a:pt x="1156" y="3030"/>
                      <a:pt x="1156" y="3030"/>
                      <a:pt x="1156" y="2999"/>
                    </a:cubicBezTo>
                    <a:cubicBezTo>
                      <a:pt x="1156" y="1249"/>
                      <a:pt x="1156" y="1249"/>
                      <a:pt x="1156" y="1249"/>
                    </a:cubicBezTo>
                    <a:cubicBezTo>
                      <a:pt x="1156" y="1186"/>
                      <a:pt x="1218" y="1155"/>
                      <a:pt x="1250" y="1155"/>
                    </a:cubicBezTo>
                    <a:cubicBezTo>
                      <a:pt x="1312" y="1155"/>
                      <a:pt x="1343" y="1186"/>
                      <a:pt x="1343" y="1249"/>
                    </a:cubicBezTo>
                    <a:cubicBezTo>
                      <a:pt x="1343" y="2999"/>
                      <a:pt x="1343" y="2999"/>
                      <a:pt x="1343" y="2999"/>
                    </a:cubicBezTo>
                    <a:cubicBezTo>
                      <a:pt x="1343" y="3124"/>
                      <a:pt x="1250" y="3218"/>
                      <a:pt x="1125" y="321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1" name="Freeform 136">
                <a:extLst>
                  <a:ext uri="{FF2B5EF4-FFF2-40B4-BE49-F238E27FC236}">
                    <a16:creationId xmlns:a16="http://schemas.microsoft.com/office/drawing/2014/main" id="{70E7ADDD-5DA3-FFE3-9024-FE13F5E3D5B1}"/>
                  </a:ext>
                </a:extLst>
              </p:cNvPr>
              <p:cNvSpPr>
                <a:spLocks noChangeArrowheads="1"/>
              </p:cNvSpPr>
              <p:nvPr/>
            </p:nvSpPr>
            <p:spPr bwMode="auto">
              <a:xfrm>
                <a:off x="900113" y="6202363"/>
                <a:ext cx="57150" cy="742950"/>
              </a:xfrm>
              <a:custGeom>
                <a:avLst/>
                <a:gdLst>
                  <a:gd name="T0" fmla="*/ 63 w 158"/>
                  <a:gd name="T1" fmla="*/ 2063 h 2064"/>
                  <a:gd name="T2" fmla="*/ 63 w 158"/>
                  <a:gd name="T3" fmla="*/ 2063 h 2064"/>
                  <a:gd name="T4" fmla="*/ 0 w 158"/>
                  <a:gd name="T5" fmla="*/ 1969 h 2064"/>
                  <a:gd name="T6" fmla="*/ 0 w 158"/>
                  <a:gd name="T7" fmla="*/ 94 h 2064"/>
                  <a:gd name="T8" fmla="*/ 63 w 158"/>
                  <a:gd name="T9" fmla="*/ 0 h 2064"/>
                  <a:gd name="T10" fmla="*/ 157 w 158"/>
                  <a:gd name="T11" fmla="*/ 94 h 2064"/>
                  <a:gd name="T12" fmla="*/ 157 w 158"/>
                  <a:gd name="T13" fmla="*/ 1969 h 2064"/>
                  <a:gd name="T14" fmla="*/ 63 w 158"/>
                  <a:gd name="T15" fmla="*/ 2063 h 20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2064">
                    <a:moveTo>
                      <a:pt x="63" y="2063"/>
                    </a:moveTo>
                    <a:lnTo>
                      <a:pt x="63" y="2063"/>
                    </a:lnTo>
                    <a:cubicBezTo>
                      <a:pt x="32" y="2063"/>
                      <a:pt x="0" y="2031"/>
                      <a:pt x="0" y="1969"/>
                    </a:cubicBezTo>
                    <a:cubicBezTo>
                      <a:pt x="0" y="94"/>
                      <a:pt x="0" y="94"/>
                      <a:pt x="0" y="94"/>
                    </a:cubicBezTo>
                    <a:cubicBezTo>
                      <a:pt x="0" y="31"/>
                      <a:pt x="32" y="0"/>
                      <a:pt x="63" y="0"/>
                    </a:cubicBezTo>
                    <a:cubicBezTo>
                      <a:pt x="125" y="0"/>
                      <a:pt x="157" y="31"/>
                      <a:pt x="157" y="94"/>
                    </a:cubicBezTo>
                    <a:cubicBezTo>
                      <a:pt x="157" y="1969"/>
                      <a:pt x="157" y="1969"/>
                      <a:pt x="157" y="1969"/>
                    </a:cubicBezTo>
                    <a:cubicBezTo>
                      <a:pt x="157" y="2031"/>
                      <a:pt x="125" y="2063"/>
                      <a:pt x="63" y="206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137">
                <a:extLst>
                  <a:ext uri="{FF2B5EF4-FFF2-40B4-BE49-F238E27FC236}">
                    <a16:creationId xmlns:a16="http://schemas.microsoft.com/office/drawing/2014/main" id="{4ED15114-F2AC-6A10-8A69-5534673ABF2A}"/>
                  </a:ext>
                </a:extLst>
              </p:cNvPr>
              <p:cNvSpPr>
                <a:spLocks noChangeArrowheads="1"/>
              </p:cNvSpPr>
              <p:nvPr/>
            </p:nvSpPr>
            <p:spPr bwMode="auto">
              <a:xfrm>
                <a:off x="1800225" y="5527675"/>
                <a:ext cx="720725" cy="820738"/>
              </a:xfrm>
              <a:custGeom>
                <a:avLst/>
                <a:gdLst>
                  <a:gd name="T0" fmla="*/ 1438 w 2001"/>
                  <a:gd name="T1" fmla="*/ 2280 h 2281"/>
                  <a:gd name="T2" fmla="*/ 1438 w 2001"/>
                  <a:gd name="T3" fmla="*/ 2280 h 2281"/>
                  <a:gd name="T4" fmla="*/ 1438 w 2001"/>
                  <a:gd name="T5" fmla="*/ 2124 h 2281"/>
                  <a:gd name="T6" fmla="*/ 1813 w 2001"/>
                  <a:gd name="T7" fmla="*/ 1750 h 2281"/>
                  <a:gd name="T8" fmla="*/ 1813 w 2001"/>
                  <a:gd name="T9" fmla="*/ 563 h 2281"/>
                  <a:gd name="T10" fmla="*/ 1594 w 2001"/>
                  <a:gd name="T11" fmla="*/ 250 h 2281"/>
                  <a:gd name="T12" fmla="*/ 1344 w 2001"/>
                  <a:gd name="T13" fmla="*/ 188 h 2281"/>
                  <a:gd name="T14" fmla="*/ 907 w 2001"/>
                  <a:gd name="T15" fmla="*/ 625 h 2281"/>
                  <a:gd name="T16" fmla="*/ 782 w 2001"/>
                  <a:gd name="T17" fmla="*/ 625 h 2281"/>
                  <a:gd name="T18" fmla="*/ 375 w 2001"/>
                  <a:gd name="T19" fmla="*/ 188 h 2281"/>
                  <a:gd name="T20" fmla="*/ 125 w 2001"/>
                  <a:gd name="T21" fmla="*/ 250 h 2281"/>
                  <a:gd name="T22" fmla="*/ 63 w 2001"/>
                  <a:gd name="T23" fmla="*/ 281 h 2281"/>
                  <a:gd name="T24" fmla="*/ 0 w 2001"/>
                  <a:gd name="T25" fmla="*/ 125 h 2281"/>
                  <a:gd name="T26" fmla="*/ 63 w 2001"/>
                  <a:gd name="T27" fmla="*/ 94 h 2281"/>
                  <a:gd name="T28" fmla="*/ 63 w 2001"/>
                  <a:gd name="T29" fmla="*/ 94 h 2281"/>
                  <a:gd name="T30" fmla="*/ 375 w 2001"/>
                  <a:gd name="T31" fmla="*/ 0 h 2281"/>
                  <a:gd name="T32" fmla="*/ 438 w 2001"/>
                  <a:gd name="T33" fmla="*/ 31 h 2281"/>
                  <a:gd name="T34" fmla="*/ 844 w 2001"/>
                  <a:gd name="T35" fmla="*/ 438 h 2281"/>
                  <a:gd name="T36" fmla="*/ 1250 w 2001"/>
                  <a:gd name="T37" fmla="*/ 31 h 2281"/>
                  <a:gd name="T38" fmla="*/ 1344 w 2001"/>
                  <a:gd name="T39" fmla="*/ 0 h 2281"/>
                  <a:gd name="T40" fmla="*/ 1657 w 2001"/>
                  <a:gd name="T41" fmla="*/ 94 h 2281"/>
                  <a:gd name="T42" fmla="*/ 1657 w 2001"/>
                  <a:gd name="T43" fmla="*/ 94 h 2281"/>
                  <a:gd name="T44" fmla="*/ 2000 w 2001"/>
                  <a:gd name="T45" fmla="*/ 563 h 2281"/>
                  <a:gd name="T46" fmla="*/ 2000 w 2001"/>
                  <a:gd name="T47" fmla="*/ 1750 h 2281"/>
                  <a:gd name="T48" fmla="*/ 1438 w 2001"/>
                  <a:gd name="T49" fmla="*/ 2280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1" h="2281">
                    <a:moveTo>
                      <a:pt x="1438" y="2280"/>
                    </a:moveTo>
                    <a:lnTo>
                      <a:pt x="1438" y="2280"/>
                    </a:lnTo>
                    <a:cubicBezTo>
                      <a:pt x="1438" y="2124"/>
                      <a:pt x="1438" y="2124"/>
                      <a:pt x="1438" y="2124"/>
                    </a:cubicBezTo>
                    <a:cubicBezTo>
                      <a:pt x="1657" y="2124"/>
                      <a:pt x="1813" y="1937"/>
                      <a:pt x="1813" y="1750"/>
                    </a:cubicBezTo>
                    <a:cubicBezTo>
                      <a:pt x="1813" y="563"/>
                      <a:pt x="1813" y="563"/>
                      <a:pt x="1813" y="563"/>
                    </a:cubicBezTo>
                    <a:cubicBezTo>
                      <a:pt x="1813" y="438"/>
                      <a:pt x="1750" y="313"/>
                      <a:pt x="1594" y="250"/>
                    </a:cubicBezTo>
                    <a:cubicBezTo>
                      <a:pt x="1344" y="188"/>
                      <a:pt x="1344" y="188"/>
                      <a:pt x="1344" y="188"/>
                    </a:cubicBezTo>
                    <a:cubicBezTo>
                      <a:pt x="907" y="625"/>
                      <a:pt x="907" y="625"/>
                      <a:pt x="907" y="625"/>
                    </a:cubicBezTo>
                    <a:cubicBezTo>
                      <a:pt x="875" y="656"/>
                      <a:pt x="844" y="656"/>
                      <a:pt x="782" y="625"/>
                    </a:cubicBezTo>
                    <a:cubicBezTo>
                      <a:pt x="375" y="188"/>
                      <a:pt x="375" y="188"/>
                      <a:pt x="375" y="188"/>
                    </a:cubicBezTo>
                    <a:cubicBezTo>
                      <a:pt x="125" y="250"/>
                      <a:pt x="125" y="250"/>
                      <a:pt x="125" y="250"/>
                    </a:cubicBezTo>
                    <a:cubicBezTo>
                      <a:pt x="94" y="250"/>
                      <a:pt x="94" y="281"/>
                      <a:pt x="63" y="281"/>
                    </a:cubicBezTo>
                    <a:cubicBezTo>
                      <a:pt x="0" y="125"/>
                      <a:pt x="0" y="125"/>
                      <a:pt x="0" y="125"/>
                    </a:cubicBezTo>
                    <a:cubicBezTo>
                      <a:pt x="32" y="94"/>
                      <a:pt x="32" y="94"/>
                      <a:pt x="63" y="94"/>
                    </a:cubicBezTo>
                    <a:lnTo>
                      <a:pt x="63" y="94"/>
                    </a:lnTo>
                    <a:cubicBezTo>
                      <a:pt x="375" y="0"/>
                      <a:pt x="375" y="0"/>
                      <a:pt x="375" y="0"/>
                    </a:cubicBezTo>
                    <a:cubicBezTo>
                      <a:pt x="406" y="0"/>
                      <a:pt x="438" y="0"/>
                      <a:pt x="438" y="31"/>
                    </a:cubicBezTo>
                    <a:cubicBezTo>
                      <a:pt x="844" y="438"/>
                      <a:pt x="844" y="438"/>
                      <a:pt x="844" y="438"/>
                    </a:cubicBezTo>
                    <a:cubicBezTo>
                      <a:pt x="1250" y="31"/>
                      <a:pt x="1250" y="31"/>
                      <a:pt x="1250" y="31"/>
                    </a:cubicBezTo>
                    <a:cubicBezTo>
                      <a:pt x="1282" y="0"/>
                      <a:pt x="1313" y="0"/>
                      <a:pt x="1344" y="0"/>
                    </a:cubicBezTo>
                    <a:cubicBezTo>
                      <a:pt x="1657" y="94"/>
                      <a:pt x="1657" y="94"/>
                      <a:pt x="1657" y="94"/>
                    </a:cubicBezTo>
                    <a:lnTo>
                      <a:pt x="1657" y="94"/>
                    </a:lnTo>
                    <a:cubicBezTo>
                      <a:pt x="1875" y="156"/>
                      <a:pt x="2000" y="344"/>
                      <a:pt x="2000" y="563"/>
                    </a:cubicBezTo>
                    <a:cubicBezTo>
                      <a:pt x="2000" y="1750"/>
                      <a:pt x="2000" y="1750"/>
                      <a:pt x="2000" y="1750"/>
                    </a:cubicBezTo>
                    <a:cubicBezTo>
                      <a:pt x="2000" y="2030"/>
                      <a:pt x="1750" y="2280"/>
                      <a:pt x="1438" y="228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138">
                <a:extLst>
                  <a:ext uri="{FF2B5EF4-FFF2-40B4-BE49-F238E27FC236}">
                    <a16:creationId xmlns:a16="http://schemas.microsoft.com/office/drawing/2014/main" id="{FFB65C9B-5506-87F1-F931-646D9F29380B}"/>
                  </a:ext>
                </a:extLst>
              </p:cNvPr>
              <p:cNvSpPr>
                <a:spLocks noChangeArrowheads="1"/>
              </p:cNvSpPr>
              <p:nvPr/>
            </p:nvSpPr>
            <p:spPr bwMode="auto">
              <a:xfrm>
                <a:off x="517525" y="5527675"/>
                <a:ext cx="720725" cy="820738"/>
              </a:xfrm>
              <a:custGeom>
                <a:avLst/>
                <a:gdLst>
                  <a:gd name="T0" fmla="*/ 562 w 2001"/>
                  <a:gd name="T1" fmla="*/ 2280 h 2281"/>
                  <a:gd name="T2" fmla="*/ 562 w 2001"/>
                  <a:gd name="T3" fmla="*/ 2280 h 2281"/>
                  <a:gd name="T4" fmla="*/ 0 w 2001"/>
                  <a:gd name="T5" fmla="*/ 1750 h 2281"/>
                  <a:gd name="T6" fmla="*/ 0 w 2001"/>
                  <a:gd name="T7" fmla="*/ 563 h 2281"/>
                  <a:gd name="T8" fmla="*/ 344 w 2001"/>
                  <a:gd name="T9" fmla="*/ 94 h 2281"/>
                  <a:gd name="T10" fmla="*/ 344 w 2001"/>
                  <a:gd name="T11" fmla="*/ 94 h 2281"/>
                  <a:gd name="T12" fmla="*/ 656 w 2001"/>
                  <a:gd name="T13" fmla="*/ 0 h 2281"/>
                  <a:gd name="T14" fmla="*/ 719 w 2001"/>
                  <a:gd name="T15" fmla="*/ 31 h 2281"/>
                  <a:gd name="T16" fmla="*/ 1125 w 2001"/>
                  <a:gd name="T17" fmla="*/ 438 h 2281"/>
                  <a:gd name="T18" fmla="*/ 1531 w 2001"/>
                  <a:gd name="T19" fmla="*/ 31 h 2281"/>
                  <a:gd name="T20" fmla="*/ 1625 w 2001"/>
                  <a:gd name="T21" fmla="*/ 0 h 2281"/>
                  <a:gd name="T22" fmla="*/ 1937 w 2001"/>
                  <a:gd name="T23" fmla="*/ 94 h 2281"/>
                  <a:gd name="T24" fmla="*/ 1937 w 2001"/>
                  <a:gd name="T25" fmla="*/ 94 h 2281"/>
                  <a:gd name="T26" fmla="*/ 2000 w 2001"/>
                  <a:gd name="T27" fmla="*/ 125 h 2281"/>
                  <a:gd name="T28" fmla="*/ 1906 w 2001"/>
                  <a:gd name="T29" fmla="*/ 281 h 2281"/>
                  <a:gd name="T30" fmla="*/ 1875 w 2001"/>
                  <a:gd name="T31" fmla="*/ 250 h 2281"/>
                  <a:gd name="T32" fmla="*/ 1625 w 2001"/>
                  <a:gd name="T33" fmla="*/ 188 h 2281"/>
                  <a:gd name="T34" fmla="*/ 1187 w 2001"/>
                  <a:gd name="T35" fmla="*/ 625 h 2281"/>
                  <a:gd name="T36" fmla="*/ 1062 w 2001"/>
                  <a:gd name="T37" fmla="*/ 625 h 2281"/>
                  <a:gd name="T38" fmla="*/ 656 w 2001"/>
                  <a:gd name="T39" fmla="*/ 188 h 2281"/>
                  <a:gd name="T40" fmla="*/ 375 w 2001"/>
                  <a:gd name="T41" fmla="*/ 250 h 2281"/>
                  <a:gd name="T42" fmla="*/ 156 w 2001"/>
                  <a:gd name="T43" fmla="*/ 563 h 2281"/>
                  <a:gd name="T44" fmla="*/ 156 w 2001"/>
                  <a:gd name="T45" fmla="*/ 1750 h 2281"/>
                  <a:gd name="T46" fmla="*/ 562 w 2001"/>
                  <a:gd name="T47" fmla="*/ 2124 h 2281"/>
                  <a:gd name="T48" fmla="*/ 562 w 2001"/>
                  <a:gd name="T49" fmla="*/ 2280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1" h="2281">
                    <a:moveTo>
                      <a:pt x="562" y="2280"/>
                    </a:moveTo>
                    <a:lnTo>
                      <a:pt x="562" y="2280"/>
                    </a:lnTo>
                    <a:cubicBezTo>
                      <a:pt x="250" y="2280"/>
                      <a:pt x="0" y="2030"/>
                      <a:pt x="0" y="1750"/>
                    </a:cubicBezTo>
                    <a:cubicBezTo>
                      <a:pt x="0" y="563"/>
                      <a:pt x="0" y="563"/>
                      <a:pt x="0" y="563"/>
                    </a:cubicBezTo>
                    <a:cubicBezTo>
                      <a:pt x="0" y="344"/>
                      <a:pt x="125" y="156"/>
                      <a:pt x="344" y="94"/>
                    </a:cubicBezTo>
                    <a:lnTo>
                      <a:pt x="344" y="94"/>
                    </a:lnTo>
                    <a:cubicBezTo>
                      <a:pt x="656" y="0"/>
                      <a:pt x="656" y="0"/>
                      <a:pt x="656" y="0"/>
                    </a:cubicBezTo>
                    <a:cubicBezTo>
                      <a:pt x="687" y="0"/>
                      <a:pt x="719" y="0"/>
                      <a:pt x="719" y="31"/>
                    </a:cubicBezTo>
                    <a:cubicBezTo>
                      <a:pt x="1125" y="438"/>
                      <a:pt x="1125" y="438"/>
                      <a:pt x="1125" y="438"/>
                    </a:cubicBezTo>
                    <a:cubicBezTo>
                      <a:pt x="1531" y="31"/>
                      <a:pt x="1531" y="31"/>
                      <a:pt x="1531" y="31"/>
                    </a:cubicBezTo>
                    <a:cubicBezTo>
                      <a:pt x="1562" y="0"/>
                      <a:pt x="1594" y="0"/>
                      <a:pt x="1625" y="0"/>
                    </a:cubicBezTo>
                    <a:cubicBezTo>
                      <a:pt x="1937" y="94"/>
                      <a:pt x="1937" y="94"/>
                      <a:pt x="1937" y="94"/>
                    </a:cubicBezTo>
                    <a:lnTo>
                      <a:pt x="1937" y="94"/>
                    </a:lnTo>
                    <a:cubicBezTo>
                      <a:pt x="1969" y="94"/>
                      <a:pt x="1969" y="94"/>
                      <a:pt x="2000" y="125"/>
                    </a:cubicBezTo>
                    <a:cubicBezTo>
                      <a:pt x="1906" y="281"/>
                      <a:pt x="1906" y="281"/>
                      <a:pt x="1906" y="281"/>
                    </a:cubicBezTo>
                    <a:cubicBezTo>
                      <a:pt x="1906" y="281"/>
                      <a:pt x="1906" y="250"/>
                      <a:pt x="1875" y="250"/>
                    </a:cubicBezTo>
                    <a:cubicBezTo>
                      <a:pt x="1625" y="188"/>
                      <a:pt x="1625" y="188"/>
                      <a:pt x="1625" y="188"/>
                    </a:cubicBezTo>
                    <a:cubicBezTo>
                      <a:pt x="1187" y="625"/>
                      <a:pt x="1187" y="625"/>
                      <a:pt x="1187" y="625"/>
                    </a:cubicBezTo>
                    <a:cubicBezTo>
                      <a:pt x="1156" y="656"/>
                      <a:pt x="1094" y="656"/>
                      <a:pt x="1062" y="625"/>
                    </a:cubicBezTo>
                    <a:cubicBezTo>
                      <a:pt x="656" y="188"/>
                      <a:pt x="656" y="188"/>
                      <a:pt x="656" y="188"/>
                    </a:cubicBezTo>
                    <a:cubicBezTo>
                      <a:pt x="375" y="250"/>
                      <a:pt x="375" y="250"/>
                      <a:pt x="375" y="250"/>
                    </a:cubicBezTo>
                    <a:cubicBezTo>
                      <a:pt x="250" y="313"/>
                      <a:pt x="156" y="438"/>
                      <a:pt x="156" y="563"/>
                    </a:cubicBezTo>
                    <a:cubicBezTo>
                      <a:pt x="156" y="1750"/>
                      <a:pt x="156" y="1750"/>
                      <a:pt x="156" y="1750"/>
                    </a:cubicBezTo>
                    <a:cubicBezTo>
                      <a:pt x="156" y="1937"/>
                      <a:pt x="344" y="2124"/>
                      <a:pt x="562" y="2124"/>
                    </a:cubicBezTo>
                    <a:lnTo>
                      <a:pt x="562" y="2280"/>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139">
                <a:extLst>
                  <a:ext uri="{FF2B5EF4-FFF2-40B4-BE49-F238E27FC236}">
                    <a16:creationId xmlns:a16="http://schemas.microsoft.com/office/drawing/2014/main" id="{A548FA44-F12F-1B90-2FDF-B0EEEFA6FAFE}"/>
                  </a:ext>
                </a:extLst>
              </p:cNvPr>
              <p:cNvSpPr>
                <a:spLocks noChangeArrowheads="1"/>
              </p:cNvSpPr>
              <p:nvPr/>
            </p:nvSpPr>
            <p:spPr bwMode="auto">
              <a:xfrm>
                <a:off x="877888" y="6226175"/>
                <a:ext cx="1214437" cy="1046163"/>
              </a:xfrm>
              <a:custGeom>
                <a:avLst/>
                <a:gdLst>
                  <a:gd name="T0" fmla="*/ 3030 w 3375"/>
                  <a:gd name="T1" fmla="*/ 375 h 2907"/>
                  <a:gd name="T2" fmla="*/ 3030 w 3375"/>
                  <a:gd name="T3" fmla="*/ 375 h 2907"/>
                  <a:gd name="T4" fmla="*/ 1811 w 3375"/>
                  <a:gd name="T5" fmla="*/ 375 h 2907"/>
                  <a:gd name="T6" fmla="*/ 1811 w 3375"/>
                  <a:gd name="T7" fmla="*/ 375 h 2907"/>
                  <a:gd name="T8" fmla="*/ 1719 w 3375"/>
                  <a:gd name="T9" fmla="*/ 500 h 2907"/>
                  <a:gd name="T10" fmla="*/ 1594 w 3375"/>
                  <a:gd name="T11" fmla="*/ 375 h 2907"/>
                  <a:gd name="T12" fmla="*/ 375 w 3375"/>
                  <a:gd name="T13" fmla="*/ 343 h 2907"/>
                  <a:gd name="T14" fmla="*/ 344 w 3375"/>
                  <a:gd name="T15" fmla="*/ 1562 h 2907"/>
                  <a:gd name="T16" fmla="*/ 375 w 3375"/>
                  <a:gd name="T17" fmla="*/ 1593 h 2907"/>
                  <a:gd name="T18" fmla="*/ 1656 w 3375"/>
                  <a:gd name="T19" fmla="*/ 2875 h 2907"/>
                  <a:gd name="T20" fmla="*/ 1750 w 3375"/>
                  <a:gd name="T21" fmla="*/ 2875 h 2907"/>
                  <a:gd name="T22" fmla="*/ 3030 w 3375"/>
                  <a:gd name="T23" fmla="*/ 1593 h 2907"/>
                  <a:gd name="T24" fmla="*/ 3030 w 3375"/>
                  <a:gd name="T25" fmla="*/ 375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5" h="2907">
                    <a:moveTo>
                      <a:pt x="3030" y="375"/>
                    </a:moveTo>
                    <a:lnTo>
                      <a:pt x="3030" y="375"/>
                    </a:lnTo>
                    <a:cubicBezTo>
                      <a:pt x="2686" y="31"/>
                      <a:pt x="2155" y="31"/>
                      <a:pt x="1811" y="375"/>
                    </a:cubicBezTo>
                    <a:lnTo>
                      <a:pt x="1811" y="375"/>
                    </a:lnTo>
                    <a:cubicBezTo>
                      <a:pt x="1719" y="500"/>
                      <a:pt x="1719" y="500"/>
                      <a:pt x="1719" y="500"/>
                    </a:cubicBezTo>
                    <a:cubicBezTo>
                      <a:pt x="1594" y="375"/>
                      <a:pt x="1594" y="375"/>
                      <a:pt x="1594" y="375"/>
                    </a:cubicBezTo>
                    <a:cubicBezTo>
                      <a:pt x="1281" y="31"/>
                      <a:pt x="719" y="0"/>
                      <a:pt x="375" y="343"/>
                    </a:cubicBezTo>
                    <a:cubicBezTo>
                      <a:pt x="31" y="656"/>
                      <a:pt x="0" y="1218"/>
                      <a:pt x="344" y="1562"/>
                    </a:cubicBezTo>
                    <a:cubicBezTo>
                      <a:pt x="344" y="1593"/>
                      <a:pt x="375" y="1593"/>
                      <a:pt x="375" y="1593"/>
                    </a:cubicBezTo>
                    <a:cubicBezTo>
                      <a:pt x="1656" y="2875"/>
                      <a:pt x="1656" y="2875"/>
                      <a:pt x="1656" y="2875"/>
                    </a:cubicBezTo>
                    <a:cubicBezTo>
                      <a:pt x="1687" y="2906"/>
                      <a:pt x="1719" y="2906"/>
                      <a:pt x="1750" y="2875"/>
                    </a:cubicBezTo>
                    <a:cubicBezTo>
                      <a:pt x="3030" y="1593"/>
                      <a:pt x="3030" y="1593"/>
                      <a:pt x="3030" y="1593"/>
                    </a:cubicBezTo>
                    <a:cubicBezTo>
                      <a:pt x="3374" y="1281"/>
                      <a:pt x="3374" y="718"/>
                      <a:pt x="3030" y="375"/>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145" name="Graphic 144">
              <a:extLst>
                <a:ext uri="{FF2B5EF4-FFF2-40B4-BE49-F238E27FC236}">
                  <a16:creationId xmlns:a16="http://schemas.microsoft.com/office/drawing/2014/main" id="{ABBAA902-3D1D-407E-9CB5-85C5630B96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87795" y="4302927"/>
              <a:ext cx="518033" cy="382049"/>
            </a:xfrm>
            <a:prstGeom prst="rect">
              <a:avLst/>
            </a:prstGeom>
          </p:spPr>
        </p:pic>
        <p:pic>
          <p:nvPicPr>
            <p:cNvPr id="146" name="Graphic 145">
              <a:extLst>
                <a:ext uri="{FF2B5EF4-FFF2-40B4-BE49-F238E27FC236}">
                  <a16:creationId xmlns:a16="http://schemas.microsoft.com/office/drawing/2014/main" id="{D1DB0E5F-E0F6-40CF-1753-7B738FF41C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71521" y="3827500"/>
              <a:ext cx="557711" cy="418283"/>
            </a:xfrm>
            <a:prstGeom prst="rect">
              <a:avLst/>
            </a:prstGeom>
          </p:spPr>
        </p:pic>
      </p:grpSp>
    </p:spTree>
    <p:extLst>
      <p:ext uri="{BB962C8B-B14F-4D97-AF65-F5344CB8AC3E}">
        <p14:creationId xmlns:p14="http://schemas.microsoft.com/office/powerpoint/2010/main" val="23187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805E-1A1F-4918-A41A-5FE231922CBA}"/>
              </a:ext>
            </a:extLst>
          </p:cNvPr>
          <p:cNvSpPr>
            <a:spLocks noGrp="1"/>
          </p:cNvSpPr>
          <p:nvPr>
            <p:ph type="title"/>
          </p:nvPr>
        </p:nvSpPr>
        <p:spPr/>
        <p:txBody>
          <a:bodyPr/>
          <a:lstStyle/>
          <a:p>
            <a:r>
              <a:rPr dirty="0" lang="en-US">
                <a:solidFill>
                  <a:schemeClr val="bg1"/>
                </a:solidFill>
              </a:rPr>
              <a:t>Inflation Reduction Act </a:t>
            </a:r>
          </a:p>
        </p:txBody>
      </p:sp>
      <p:sp>
        <p:nvSpPr>
          <p:cNvPr id="4" name="Content Placeholder 3">
            <a:extLst>
              <a:ext uri="{FF2B5EF4-FFF2-40B4-BE49-F238E27FC236}">
                <a16:creationId xmlns:a16="http://schemas.microsoft.com/office/drawing/2014/main" id="{AE9E347F-527C-3464-9936-F8AECAFB4AE0}"/>
              </a:ext>
            </a:extLst>
          </p:cNvPr>
          <p:cNvSpPr>
            <a:spLocks noGrp="1"/>
          </p:cNvSpPr>
          <p:nvPr>
            <p:ph idx="1" type="body"/>
          </p:nvPr>
        </p:nvSpPr>
        <p:spPr/>
        <p:txBody>
          <a:bodyPr/>
          <a:lstStyle/>
          <a:p>
            <a:r>
              <a:rPr dirty="0" lang="en-US"/>
              <a:t>Over </a:t>
            </a:r>
            <a:r>
              <a:rPr b="1" dirty="0" lang="en-US">
                <a:solidFill>
                  <a:schemeClr val="accent1"/>
                </a:solidFill>
              </a:rPr>
              <a:t>70 separate property</a:t>
            </a:r>
            <a:r>
              <a:rPr dirty="0" lang="en-US">
                <a:solidFill>
                  <a:schemeClr val="accent1"/>
                </a:solidFill>
              </a:rPr>
              <a:t> </a:t>
            </a:r>
            <a:r>
              <a:rPr dirty="0" lang="en-US"/>
              <a:t>types eligible for credits in IRA regime</a:t>
            </a:r>
          </a:p>
          <a:p>
            <a:r>
              <a:rPr dirty="0" lang="en-US"/>
              <a:t>All but a few of these credits are entitlement credits</a:t>
            </a:r>
          </a:p>
          <a:p>
            <a:r>
              <a:rPr dirty="0" lang="en-US"/>
              <a:t>Most credits are effectively good thru 2032 – the longest U.S. “energy policy” timeframe ever</a:t>
            </a:r>
          </a:p>
          <a:p>
            <a:endParaRPr dirty="0" lang="en-US"/>
          </a:p>
        </p:txBody>
      </p:sp>
      <p:pic>
        <p:nvPicPr>
          <p:cNvPr id="5" name="Picture 4">
            <a:extLst>
              <a:ext uri="{FF2B5EF4-FFF2-40B4-BE49-F238E27FC236}">
                <a16:creationId xmlns:a16="http://schemas.microsoft.com/office/drawing/2014/main" id="{DB476D54-476B-D0B3-7AA4-E1609A60356C}"/>
              </a:ext>
            </a:extLst>
          </p:cNvPr>
          <p:cNvPicPr>
            <a:picLocks noChangeAspect="1"/>
          </p:cNvPicPr>
          <p:nvPr/>
        </p:nvPicPr>
        <p:blipFill rotWithShape="1">
          <a:blip r:embed="rId3"/>
          <a:srcRect b="138" l="65" r="29"/>
          <a:stretch/>
        </p:blipFill>
        <p:spPr>
          <a:xfrm>
            <a:off x="2862750" y="4195418"/>
            <a:ext cx="6466500" cy="2297457"/>
          </a:xfrm>
          <a:prstGeom prst="rect">
            <a:avLst/>
          </a:prstGeom>
        </p:spPr>
      </p:pic>
    </p:spTree>
    <p:extLst>
      <p:ext uri="{BB962C8B-B14F-4D97-AF65-F5344CB8AC3E}">
        <p14:creationId xmlns:p14="http://schemas.microsoft.com/office/powerpoint/2010/main" val="2552732060"/>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E5EF2B66-FF53-00AD-733F-5581657443B1}"/>
              </a:ext>
            </a:extLst>
          </p:cNvPr>
          <p:cNvGrpSpPr/>
          <p:nvPr/>
        </p:nvGrpSpPr>
        <p:grpSpPr>
          <a:xfrm>
            <a:off x="443660" y="1889353"/>
            <a:ext cx="3698922" cy="770372"/>
            <a:chOff x="8172266" y="3183810"/>
            <a:chExt cx="3564843" cy="528519"/>
          </a:xfrm>
        </p:grpSpPr>
        <p:sp>
          <p:nvSpPr>
            <p:cNvPr id="49" name="Right Triangle 48">
              <a:extLst>
                <a:ext uri="{FF2B5EF4-FFF2-40B4-BE49-F238E27FC236}">
                  <a16:creationId xmlns:a16="http://schemas.microsoft.com/office/drawing/2014/main" id="{862ED7D2-9606-AD00-8BE1-BD29284B3B9C}"/>
                </a:ext>
              </a:extLst>
            </p:cNvPr>
            <p:cNvSpPr/>
            <p:nvPr/>
          </p:nvSpPr>
          <p:spPr>
            <a:xfrm rot="10800000">
              <a:off x="8174835" y="3491971"/>
              <a:ext cx="228600" cy="220358"/>
            </a:xfrm>
            <a:prstGeom prst="r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41029" lIns="82058" rIns="82058" rtlCol="0" tIns="41029"/>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300" u="none">
                <a:ln>
                  <a:noFill/>
                </a:ln>
                <a:solidFill>
                  <a:srgbClr val="2B303A"/>
                </a:solidFill>
                <a:effectLst/>
                <a:uLnTx/>
                <a:uFillTx/>
                <a:latin panose="020B0503030403020204" typeface="Myriad Pro"/>
              </a:endParaRPr>
            </a:p>
          </p:txBody>
        </p:sp>
        <p:sp>
          <p:nvSpPr>
            <p:cNvPr id="50" name="Rectangle 49">
              <a:extLst>
                <a:ext uri="{FF2B5EF4-FFF2-40B4-BE49-F238E27FC236}">
                  <a16:creationId xmlns:a16="http://schemas.microsoft.com/office/drawing/2014/main" id="{70E2F0F1-4CCC-7DDF-DF96-ED2AF0A74BA2}"/>
                </a:ext>
              </a:extLst>
            </p:cNvPr>
            <p:cNvSpPr/>
            <p:nvPr/>
          </p:nvSpPr>
          <p:spPr>
            <a:xfrm>
              <a:off x="8172266" y="3183810"/>
              <a:ext cx="3564843" cy="309127"/>
            </a:xfrm>
            <a:prstGeom prst="rect">
              <a:avLst/>
            </a:prstGeom>
            <a:solidFill>
              <a:schemeClr val="accent1"/>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bIns="41029" lIns="82058" rIns="82058" rtlCol="0" tIns="41029"/>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300" u="none">
                <a:ln>
                  <a:noFill/>
                </a:ln>
                <a:solidFill>
                  <a:srgbClr val="2B303A"/>
                </a:solidFill>
                <a:effectLst/>
                <a:uLnTx/>
                <a:uFillTx/>
                <a:latin panose="020B0503030403020204" typeface="Myriad Pro"/>
              </a:endParaRPr>
            </a:p>
          </p:txBody>
        </p:sp>
        <p:sp>
          <p:nvSpPr>
            <p:cNvPr id="51" name="Rectangle 50">
              <a:extLst>
                <a:ext uri="{FF2B5EF4-FFF2-40B4-BE49-F238E27FC236}">
                  <a16:creationId xmlns:a16="http://schemas.microsoft.com/office/drawing/2014/main" id="{09A3DE7E-0114-27CF-11F1-4F23E1786EE8}"/>
                </a:ext>
              </a:extLst>
            </p:cNvPr>
            <p:cNvSpPr/>
            <p:nvPr/>
          </p:nvSpPr>
          <p:spPr>
            <a:xfrm>
              <a:off x="8411105" y="3242764"/>
              <a:ext cx="2614213" cy="190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0" rIns="0" rtlCol="0" tIns="0" wrap="none">
              <a:spAutoFit/>
            </a:bodyP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i="0" kern="1200" kumimoji="0" lang="en-US" noProof="0" normalizeH="0" spc="0" strike="noStrike" sz="1800" u="none">
                  <a:ln>
                    <a:noFill/>
                  </a:ln>
                  <a:solidFill>
                    <a:schemeClr val="tx1"/>
                  </a:solidFill>
                  <a:effectLst/>
                  <a:uLnTx/>
                  <a:uFillTx/>
                  <a:latin panose="020B0503030403020204" typeface="Myriad Pro"/>
                  <a:ea charset="0" panose="02000000000000000000" pitchFamily="2" typeface="Roboto"/>
                  <a:cs charset="0" pitchFamily="2" typeface="Sora"/>
                </a:rPr>
                <a:t>Eligible project examples</a:t>
              </a:r>
            </a:p>
          </p:txBody>
        </p:sp>
      </p:grpSp>
      <p:sp>
        <p:nvSpPr>
          <p:cNvPr id="47" name="Rectangle 46">
            <a:extLst>
              <a:ext uri="{FF2B5EF4-FFF2-40B4-BE49-F238E27FC236}">
                <a16:creationId xmlns:a16="http://schemas.microsoft.com/office/drawing/2014/main" id="{D8438BCA-E88E-B4E9-5CB2-C23AA7758DB8}"/>
              </a:ext>
            </a:extLst>
          </p:cNvPr>
          <p:cNvSpPr/>
          <p:nvPr/>
        </p:nvSpPr>
        <p:spPr>
          <a:xfrm>
            <a:off x="682787" y="2346377"/>
            <a:ext cx="3292908" cy="1620741"/>
          </a:xfrm>
          <a:prstGeom prst="rect">
            <a:avLst/>
          </a:prstGeom>
          <a:solidFill>
            <a:schemeClr val="bg1">
              <a:alpha val="80000"/>
            </a:schemeClr>
          </a:solidFill>
          <a:ln>
            <a:noFill/>
          </a:ln>
        </p:spPr>
        <p:txBody>
          <a:bodyPr anchor="t" anchorCtr="0" bIns="34290" compatLnSpc="1" lIns="68580" numCol="1" rIns="68580" tIns="3429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300" u="none">
              <a:ln>
                <a:noFill/>
              </a:ln>
              <a:solidFill>
                <a:srgbClr val="2B303A"/>
              </a:solidFill>
              <a:effectLst/>
              <a:uLnTx/>
              <a:uFillTx/>
              <a:latin panose="020B0503030403020204" typeface="Myriad Pro"/>
            </a:endParaRPr>
          </a:p>
        </p:txBody>
      </p:sp>
      <p:sp>
        <p:nvSpPr>
          <p:cNvPr id="48" name="TextBox 3">
            <a:extLst>
              <a:ext uri="{FF2B5EF4-FFF2-40B4-BE49-F238E27FC236}">
                <a16:creationId xmlns:a16="http://schemas.microsoft.com/office/drawing/2014/main" id="{D299CA34-0A52-5621-FB66-A37228D06516}"/>
              </a:ext>
            </a:extLst>
          </p:cNvPr>
          <p:cNvSpPr txBox="1"/>
          <p:nvPr/>
        </p:nvSpPr>
        <p:spPr>
          <a:xfrm>
            <a:off x="881137" y="2374967"/>
            <a:ext cx="2977991" cy="1489035"/>
          </a:xfrm>
          <a:prstGeom prst="rect">
            <a:avLst/>
          </a:prstGeom>
          <a:noFill/>
        </p:spPr>
        <p:txBody>
          <a:bodyPr anchor="t" bIns="45720" lIns="0" rIns="91440" rtlCol="0" tIns="45720" wrap="square">
            <a:no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228600" latinLnBrk="0" lvl="0" marL="228600" marR="0" rtl="0">
              <a:lnSpc>
                <a:spcPct val="100000"/>
              </a:lnSpc>
              <a:spcBef>
                <a:spcPts val="0"/>
              </a:spcBef>
              <a:spcAft>
                <a:spcPts val="300"/>
              </a:spcAft>
              <a:buClrTx/>
              <a:buSzTx/>
              <a:buFont charset="0" panose="020B0604020202020204" pitchFamily="34" typeface="Arial"/>
              <a:buChar char="•"/>
              <a:tabLst/>
              <a:defRPr/>
            </a:pPr>
            <a:r>
              <a:rPr b="0" baseline="0" cap="none" dirty="0" i="0" kern="1200" kumimoji="0" lang="en-US" noProof="0" normalizeH="0" spc="0" strike="noStrike" sz="1300" u="none">
                <a:ln>
                  <a:noFill/>
                </a:ln>
                <a:solidFill>
                  <a:srgbClr val="2B303A"/>
                </a:solidFill>
                <a:effectLst/>
                <a:uLnTx/>
                <a:uFillTx/>
                <a:latin typeface="Myriad Pro"/>
                <a:ea typeface="Roboto"/>
                <a:cs typeface="Arial"/>
              </a:rPr>
              <a:t>Combined heat and power property</a:t>
            </a:r>
            <a:endParaRPr b="0" baseline="0" cap="none" dirty="0" i="0" kern="1200" lang="en-US" noProof="0" normalizeH="0" spc="0" strike="noStrike" sz="1300" u="none">
              <a:ln>
                <a:noFill/>
              </a:ln>
              <a:solidFill>
                <a:srgbClr val="2B303A"/>
              </a:solidFill>
              <a:effectLst/>
              <a:uLnTx/>
              <a:uFillTx/>
              <a:latin typeface="Myriad Pro"/>
              <a:ea typeface="Roboto"/>
              <a:cs typeface="Arial"/>
            </a:endParaRPr>
          </a:p>
          <a:p>
            <a:pPr algn="l" defTabSz="914400" eaLnBrk="1" fontAlgn="auto" hangingPunct="1" indent="-228600" latinLnBrk="0" lvl="0" marL="228600" marR="0" rtl="0">
              <a:lnSpc>
                <a:spcPct val="100000"/>
              </a:lnSpc>
              <a:spcBef>
                <a:spcPts val="0"/>
              </a:spcBef>
              <a:spcAft>
                <a:spcPts val="300"/>
              </a:spcAft>
              <a:buClrTx/>
              <a:buSzTx/>
              <a:buFont charset="0" panose="020B0604020202020204" pitchFamily="34" typeface="Arial"/>
              <a:buChar char="•"/>
              <a:tabLst/>
              <a:defRPr/>
            </a:pPr>
            <a:r>
              <a:rPr b="0" baseline="0" cap="none" dirty="0" i="0" kern="1200" kumimoji="0" lang="en-US" noProof="0" normalizeH="0" spc="0" strike="noStrike" sz="1300" u="none">
                <a:ln>
                  <a:noFill/>
                </a:ln>
                <a:solidFill>
                  <a:srgbClr val="2B303A"/>
                </a:solidFill>
                <a:effectLst/>
                <a:uLnTx/>
                <a:uFillTx/>
                <a:latin typeface="Myriad Pro"/>
                <a:ea typeface="Roboto"/>
                <a:cs typeface="Arial"/>
              </a:rPr>
              <a:t>Solar and wind</a:t>
            </a:r>
            <a:endParaRPr b="0" baseline="0" cap="none" dirty="0" i="0" kern="1200" lang="en-US" noProof="0" normalizeH="0" spc="0" strike="noStrike" sz="1300" u="none">
              <a:ln>
                <a:noFill/>
              </a:ln>
              <a:solidFill>
                <a:srgbClr val="2B303A"/>
              </a:solidFill>
              <a:effectLst/>
              <a:uLnTx/>
              <a:uFillTx/>
              <a:latin typeface="Myriad Pro"/>
              <a:ea typeface="Roboto"/>
              <a:cs typeface="Arial"/>
            </a:endParaRPr>
          </a:p>
          <a:p>
            <a:pPr algn="l" defTabSz="914400" eaLnBrk="1" fontAlgn="auto" hangingPunct="1" indent="-228600" latinLnBrk="0" lvl="0" marL="228600" marR="0" rtl="0">
              <a:lnSpc>
                <a:spcPct val="100000"/>
              </a:lnSpc>
              <a:spcBef>
                <a:spcPts val="0"/>
              </a:spcBef>
              <a:spcAft>
                <a:spcPts val="300"/>
              </a:spcAft>
              <a:buClrTx/>
              <a:buSzTx/>
              <a:buFont charset="0" panose="020B0604020202020204" pitchFamily="34" typeface="Arial"/>
              <a:buChar char="•"/>
              <a:tabLst/>
              <a:defRPr/>
            </a:pPr>
            <a:r>
              <a:rPr b="0" baseline="0" cap="none" dirty="0" i="0" kern="1200" kumimoji="0" lang="en-US" noProof="0" normalizeH="0" spc="0" strike="noStrike" sz="1300" u="none">
                <a:ln>
                  <a:noFill/>
                </a:ln>
                <a:solidFill>
                  <a:srgbClr val="2B303A"/>
                </a:solidFill>
                <a:effectLst/>
                <a:uLnTx/>
                <a:uFillTx/>
                <a:latin typeface="Myriad Pro"/>
                <a:ea typeface="Roboto"/>
                <a:cs typeface="Arial"/>
              </a:rPr>
              <a:t>Energy storage technology</a:t>
            </a:r>
            <a:endParaRPr b="0" baseline="0" cap="none" dirty="0" i="0" kern="1200" lang="en-US" noProof="0" normalizeH="0" spc="0" strike="noStrike" sz="1300" u="none">
              <a:ln>
                <a:noFill/>
              </a:ln>
              <a:solidFill>
                <a:srgbClr val="2B303A"/>
              </a:solidFill>
              <a:effectLst/>
              <a:uLnTx/>
              <a:uFillTx/>
              <a:latin typeface="Myriad Pro"/>
              <a:ea typeface="Roboto"/>
              <a:cs typeface="Arial"/>
            </a:endParaRPr>
          </a:p>
          <a:p>
            <a:pPr algn="l" defTabSz="914400" eaLnBrk="1" fontAlgn="auto" hangingPunct="1" indent="-228600" latinLnBrk="0" lvl="0" marL="228600" marR="0" rtl="0">
              <a:lnSpc>
                <a:spcPct val="100000"/>
              </a:lnSpc>
              <a:spcBef>
                <a:spcPts val="0"/>
              </a:spcBef>
              <a:spcAft>
                <a:spcPts val="300"/>
              </a:spcAft>
              <a:buClrTx/>
              <a:buSzTx/>
              <a:buFont charset="0" panose="020B0604020202020204" pitchFamily="34" typeface="Arial"/>
              <a:buChar char="•"/>
              <a:tabLst/>
              <a:defRPr/>
            </a:pPr>
            <a:r>
              <a:rPr b="0" baseline="0" cap="none" dirty="0" i="0" kern="1200" kumimoji="0" lang="en-US" noProof="0" normalizeH="0" spc="0" strike="noStrike" sz="1300" u="none">
                <a:ln>
                  <a:noFill/>
                </a:ln>
                <a:solidFill>
                  <a:srgbClr val="2B303A"/>
                </a:solidFill>
                <a:effectLst/>
                <a:uLnTx/>
                <a:uFillTx/>
                <a:latin typeface="Myriad Pro"/>
                <a:ea typeface="Roboto"/>
                <a:cs typeface="Arial"/>
              </a:rPr>
              <a:t>Waste energy recovery property</a:t>
            </a:r>
            <a:endParaRPr b="0" baseline="0" cap="none" dirty="0" i="0" kern="1200" lang="en-US" noProof="0" normalizeH="0" spc="0" strike="noStrike" sz="1300" u="none">
              <a:ln>
                <a:noFill/>
              </a:ln>
              <a:solidFill>
                <a:srgbClr val="2B303A"/>
              </a:solidFill>
              <a:effectLst/>
              <a:uLnTx/>
              <a:uFillTx/>
              <a:latin typeface="Myriad Pro"/>
              <a:ea typeface="Roboto"/>
              <a:cs typeface="Arial"/>
            </a:endParaRPr>
          </a:p>
          <a:p>
            <a:pPr algn="l" defTabSz="914400" eaLnBrk="1" fontAlgn="auto" hangingPunct="1" indent="-228600" latinLnBrk="0" lvl="0" marL="228600" marR="0" rtl="0">
              <a:lnSpc>
                <a:spcPct val="100000"/>
              </a:lnSpc>
              <a:spcBef>
                <a:spcPts val="0"/>
              </a:spcBef>
              <a:spcAft>
                <a:spcPts val="300"/>
              </a:spcAft>
              <a:buClrTx/>
              <a:buSzTx/>
              <a:buFont charset="0" panose="020B0604020202020204" pitchFamily="34" typeface="Arial"/>
              <a:buChar char="•"/>
              <a:tabLst/>
              <a:defRPr/>
            </a:pPr>
            <a:r>
              <a:rPr b="0" baseline="0" cap="none" dirty="0" i="0" kern="1200" kumimoji="0" lang="en-US" noProof="0" normalizeH="0" spc="0" strike="noStrike" sz="1300" u="none">
                <a:ln>
                  <a:noFill/>
                </a:ln>
                <a:solidFill>
                  <a:srgbClr val="2B303A"/>
                </a:solidFill>
                <a:effectLst/>
                <a:uLnTx/>
                <a:uFillTx/>
                <a:latin typeface="Myriad Pro"/>
                <a:ea typeface="Roboto"/>
                <a:cs typeface="Arial"/>
              </a:rPr>
              <a:t>Geothermal energy</a:t>
            </a:r>
            <a:endParaRPr b="0" baseline="0" cap="none" dirty="0" i="0" kern="1200" lang="en-US" noProof="0" normalizeH="0" spc="0" strike="noStrike" sz="1300" u="none">
              <a:ln>
                <a:noFill/>
              </a:ln>
              <a:solidFill>
                <a:srgbClr val="2B303A"/>
              </a:solidFill>
              <a:effectLst/>
              <a:uLnTx/>
              <a:uFillTx/>
              <a:latin typeface="Myriad Pro"/>
              <a:ea typeface="Roboto"/>
              <a:cs typeface="Arial"/>
            </a:endParaRPr>
          </a:p>
          <a:p>
            <a:pPr algn="l" defTabSz="914400" eaLnBrk="1" fontAlgn="auto" hangingPunct="1" indent="-228600" latinLnBrk="0" lvl="0" marL="228600" marR="0" rtl="0">
              <a:lnSpc>
                <a:spcPct val="100000"/>
              </a:lnSpc>
              <a:spcBef>
                <a:spcPts val="0"/>
              </a:spcBef>
              <a:spcAft>
                <a:spcPts val="300"/>
              </a:spcAft>
              <a:buClrTx/>
              <a:buSzTx/>
              <a:buFont charset="0" panose="020B0604020202020204" pitchFamily="34" typeface="Arial"/>
              <a:buChar char="•"/>
              <a:tabLst/>
              <a:defRPr/>
            </a:pPr>
            <a:r>
              <a:rPr b="0" baseline="0" cap="none" dirty="0" i="0" kern="1200" kumimoji="0" lang="en-US" noProof="0" normalizeH="0" spc="0" strike="noStrike" sz="1300" u="none">
                <a:ln>
                  <a:noFill/>
                </a:ln>
                <a:solidFill>
                  <a:srgbClr val="2B303A"/>
                </a:solidFill>
                <a:effectLst/>
                <a:uLnTx/>
                <a:uFillTx/>
                <a:latin typeface="Myriad Pro"/>
                <a:ea typeface="Roboto"/>
                <a:cs typeface="Arial"/>
              </a:rPr>
              <a:t>Biogas property</a:t>
            </a:r>
            <a:endParaRPr b="0" baseline="0" cap="none" dirty="0" i="0" kern="1200" lang="en-US" noProof="0" normalizeH="0" spc="0" strike="noStrike" sz="1300" u="none">
              <a:ln>
                <a:noFill/>
              </a:ln>
              <a:solidFill>
                <a:srgbClr val="2B303A"/>
              </a:solidFill>
              <a:effectLst/>
              <a:uLnTx/>
              <a:uFillTx/>
              <a:latin typeface="Myriad Pro"/>
              <a:ea typeface="Roboto"/>
              <a:cs typeface="Arial"/>
            </a:endParaRPr>
          </a:p>
        </p:txBody>
      </p:sp>
      <p:sp>
        <p:nvSpPr>
          <p:cNvPr id="4" name="Title 1">
            <a:extLst>
              <a:ext uri="{FF2B5EF4-FFF2-40B4-BE49-F238E27FC236}">
                <a16:creationId xmlns:a16="http://schemas.microsoft.com/office/drawing/2014/main" id="{EA41F743-F153-AE19-0552-757BA64AA708}"/>
              </a:ext>
            </a:extLst>
          </p:cNvPr>
          <p:cNvSpPr>
            <a:spLocks noGrp="1"/>
          </p:cNvSpPr>
          <p:nvPr>
            <p:ph type="title"/>
          </p:nvPr>
        </p:nvSpPr>
        <p:spPr/>
        <p:txBody>
          <a:bodyPr/>
          <a:lstStyle/>
          <a:p>
            <a:r>
              <a:rPr dirty="0" lang="en-US" sz="4400">
                <a:solidFill>
                  <a:schemeClr val="bg1"/>
                </a:solidFill>
                <a:latin charset="0" panose="020B0604020202020204" typeface="Fraunces SemiBold"/>
                <a:cs typeface="Arial"/>
              </a:rPr>
              <a:t>Section 48 – Investment Tax Credit</a:t>
            </a:r>
          </a:p>
        </p:txBody>
      </p:sp>
      <p:pic>
        <p:nvPicPr>
          <p:cNvPr descr="A diagram of a pie chart&#10;&#10;Description automatically generated" id="39" name="Picture 38">
            <a:extLst>
              <a:ext uri="{FF2B5EF4-FFF2-40B4-BE49-F238E27FC236}">
                <a16:creationId xmlns:a16="http://schemas.microsoft.com/office/drawing/2014/main" id="{DAA856F5-56D5-886F-134B-CD2CD5F13D8C}"/>
              </a:ext>
            </a:extLst>
          </p:cNvPr>
          <p:cNvPicPr>
            <a:picLocks noChangeAspect="1"/>
          </p:cNvPicPr>
          <p:nvPr/>
        </p:nvPicPr>
        <p:blipFill rotWithShape="1">
          <a:blip r:embed="rId3"/>
          <a:srcRect t="42"/>
          <a:stretch/>
        </p:blipFill>
        <p:spPr>
          <a:xfrm>
            <a:off x="4644946" y="1889353"/>
            <a:ext cx="7292811" cy="4786250"/>
          </a:xfrm>
          <a:prstGeom prst="rect">
            <a:avLst/>
          </a:prstGeom>
        </p:spPr>
      </p:pic>
      <p:sp>
        <p:nvSpPr>
          <p:cNvPr id="54" name="TextBox 3">
            <a:extLst>
              <a:ext uri="{FF2B5EF4-FFF2-40B4-BE49-F238E27FC236}">
                <a16:creationId xmlns:a16="http://schemas.microsoft.com/office/drawing/2014/main" id="{39FA9606-43FB-5B7C-CB71-50FF0D3543BD}"/>
              </a:ext>
            </a:extLst>
          </p:cNvPr>
          <p:cNvSpPr txBox="1"/>
          <p:nvPr/>
        </p:nvSpPr>
        <p:spPr>
          <a:xfrm>
            <a:off x="2370132" y="4860043"/>
            <a:ext cx="2416841" cy="738664"/>
          </a:xfrm>
          <a:prstGeom prst="rect">
            <a:avLst/>
          </a:prstGeom>
          <a:noFill/>
        </p:spPr>
        <p:txBody>
          <a:bodyPr anchor="ctr" anchorCtr="0" bIns="0" lIns="0" rIns="0" rtlCol="0" tIns="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820583" eaLnBrk="0" fontAlgn="base" hangingPunct="0" indent="0" latinLnBrk="0" lvl="0" marL="0" marR="0" rtl="0">
              <a:lnSpc>
                <a:spcPct val="100000"/>
              </a:lnSpc>
              <a:spcBef>
                <a:spcPct val="0"/>
              </a:spcBef>
              <a:spcAft>
                <a:spcPts val="269"/>
              </a:spcAft>
              <a:buClrTx/>
              <a:buSzTx/>
              <a:buFontTx/>
              <a:buNone/>
              <a:tabLst/>
              <a:defRPr/>
            </a:pPr>
            <a:r>
              <a:rPr b="0" baseline="0" cap="none" dirty="0" i="1" kern="0" kumimoji="0" lang="en-US" noProof="0" normalizeH="0" spc="0" strike="noStrike" sz="1200" u="none">
                <a:ln>
                  <a:noFill/>
                </a:ln>
                <a:solidFill>
                  <a:srgbClr val="2B303A"/>
                </a:solidFill>
                <a:effectLst/>
                <a:uLnTx/>
                <a:uFillTx/>
                <a:latin panose="020B0503030403020204" typeface="Myriad Pro"/>
                <a:ea charset="0" panose="02000000000000000000" pitchFamily="2" typeface="Roboto"/>
                <a:cs charset="0" panose="020B0604020202020204" pitchFamily="34" typeface="Arial"/>
              </a:rPr>
              <a:t>Projects under 1 megawatt can achieve the 5x multiplier without prevailing wage and apprenticeship requirements.</a:t>
            </a:r>
          </a:p>
        </p:txBody>
      </p:sp>
      <p:sp>
        <p:nvSpPr>
          <p:cNvPr id="55" name="TextBox 37">
            <a:extLst>
              <a:ext uri="{FF2B5EF4-FFF2-40B4-BE49-F238E27FC236}">
                <a16:creationId xmlns:a16="http://schemas.microsoft.com/office/drawing/2014/main" id="{14198F87-5AEC-C95C-2915-C3818C3B0AF5}"/>
              </a:ext>
            </a:extLst>
          </p:cNvPr>
          <p:cNvSpPr txBox="1"/>
          <p:nvPr/>
        </p:nvSpPr>
        <p:spPr>
          <a:xfrm>
            <a:off x="691482" y="4079427"/>
            <a:ext cx="4724493" cy="398781"/>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914400" eaLnBrk="1" fontAlgn="auto" hangingPunct="1" indent="0" latinLnBrk="0" lvl="0" marL="0" marR="0" rtl="0">
              <a:lnSpc>
                <a:spcPct val="100000"/>
              </a:lnSpc>
              <a:spcBef>
                <a:spcPts val="0"/>
              </a:spcBef>
              <a:spcAft>
                <a:spcPts val="0"/>
              </a:spcAft>
              <a:buClrTx/>
              <a:buSzTx/>
              <a:buFontTx/>
              <a:buNone/>
              <a:tabLst/>
              <a:defRPr/>
            </a:pPr>
            <a:r>
              <a:rPr b="0" baseline="0" cap="none" dirty="0" i="1" kern="1200" kumimoji="0" lang="en-US" noProof="0" normalizeH="0" spc="0" strike="noStrike" sz="1200" u="none">
                <a:ln>
                  <a:noFill/>
                </a:ln>
                <a:solidFill>
                  <a:srgbClr val="2B303A"/>
                </a:solidFill>
                <a:effectLst/>
                <a:uLnTx/>
                <a:uFillTx/>
                <a:latin panose="020B0503030403020204" typeface="Myriad Pro"/>
                <a:ea charset="0" panose="02000000000000000000" pitchFamily="2" typeface="Roboto"/>
                <a:cs charset="0" panose="020B0604020202020204" pitchFamily="34" typeface="Arial"/>
              </a:rPr>
              <a:t>There is a 10% reduction in the tax credit beginning in year 2024, 15% in 2025, and 100% in 2026 for direct pay projects not meeting DC requirements </a:t>
            </a:r>
          </a:p>
        </p:txBody>
      </p:sp>
      <p:sp>
        <p:nvSpPr>
          <p:cNvPr id="59" name="Rectangle 58">
            <a:extLst>
              <a:ext uri="{FF2B5EF4-FFF2-40B4-BE49-F238E27FC236}">
                <a16:creationId xmlns:a16="http://schemas.microsoft.com/office/drawing/2014/main" id="{C4ECB817-C11A-0EB9-5FC5-9DE064127B2A}"/>
              </a:ext>
            </a:extLst>
          </p:cNvPr>
          <p:cNvSpPr/>
          <p:nvPr/>
        </p:nvSpPr>
        <p:spPr>
          <a:xfrm>
            <a:off x="7203191" y="6306777"/>
            <a:ext cx="2336388" cy="372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srgbClr val="FFFFFF"/>
              </a:solidFill>
              <a:effectLst/>
              <a:uLnTx/>
              <a:uFillTx/>
              <a:latin panose="020B0503030403020204" typeface="Myriad Pro"/>
            </a:endParaRPr>
          </a:p>
        </p:txBody>
      </p:sp>
      <p:sp>
        <p:nvSpPr>
          <p:cNvPr id="60" name="TextBox 2">
            <a:extLst>
              <a:ext uri="{FF2B5EF4-FFF2-40B4-BE49-F238E27FC236}">
                <a16:creationId xmlns:a16="http://schemas.microsoft.com/office/drawing/2014/main" id="{99E217EE-E704-2B69-D082-EEC03056B064}"/>
              </a:ext>
            </a:extLst>
          </p:cNvPr>
          <p:cNvSpPr txBox="1"/>
          <p:nvPr/>
        </p:nvSpPr>
        <p:spPr>
          <a:xfrm>
            <a:off x="443660" y="6355720"/>
            <a:ext cx="4201286" cy="461665"/>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1200" u="none">
                <a:ln>
                  <a:noFill/>
                </a:ln>
                <a:solidFill>
                  <a:srgbClr val="2B303A">
                    <a:lumMod val="50000"/>
                    <a:lumOff val="50000"/>
                  </a:srgbClr>
                </a:solidFill>
                <a:effectLst/>
                <a:uLnTx/>
                <a:uFillTx/>
                <a:latin panose="020B0503030403020204" typeface="Myriad Pro"/>
                <a:ea charset="0" panose="02000000000000000000" pitchFamily="2" typeface="Roboto"/>
                <a:cs charset="0" panose="020B0604020202020204" pitchFamily="34" typeface="Arial"/>
              </a:rPr>
              <a:t>Projects that completed construction after 1/1/23 may be eligible. Not all credits apply to all projects.</a:t>
            </a:r>
          </a:p>
        </p:txBody>
      </p:sp>
    </p:spTree>
    <p:extLst>
      <p:ext uri="{BB962C8B-B14F-4D97-AF65-F5344CB8AC3E}">
        <p14:creationId xmlns:p14="http://schemas.microsoft.com/office/powerpoint/2010/main" val="426026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36A5-9DB3-22FE-4F91-02A5102E61CD}"/>
              </a:ext>
            </a:extLst>
          </p:cNvPr>
          <p:cNvSpPr>
            <a:spLocks noGrp="1"/>
          </p:cNvSpPr>
          <p:nvPr>
            <p:ph type="title"/>
          </p:nvPr>
        </p:nvSpPr>
        <p:spPr/>
        <p:txBody>
          <a:bodyPr/>
          <a:lstStyle/>
          <a:p>
            <a:r>
              <a:rPr lang="en-US" dirty="0"/>
              <a:t>Credit build up</a:t>
            </a:r>
          </a:p>
        </p:txBody>
      </p:sp>
      <p:sp>
        <p:nvSpPr>
          <p:cNvPr id="5" name="TextBox 4">
            <a:extLst>
              <a:ext uri="{FF2B5EF4-FFF2-40B4-BE49-F238E27FC236}">
                <a16:creationId xmlns:a16="http://schemas.microsoft.com/office/drawing/2014/main" id="{F6707743-3CCE-1C48-C16C-0AD4B7ED5B80}"/>
              </a:ext>
            </a:extLst>
          </p:cNvPr>
          <p:cNvSpPr txBox="1"/>
          <p:nvPr/>
        </p:nvSpPr>
        <p:spPr>
          <a:xfrm>
            <a:off x="397383" y="3196368"/>
            <a:ext cx="2562606" cy="646331"/>
          </a:xfrm>
          <a:prstGeom prst="rect">
            <a:avLst/>
          </a:prstGeom>
          <a:noFill/>
        </p:spPr>
        <p:txBody>
          <a:bodyPr wrap="square" lIns="91440" tIns="45720" rIns="91440" bIns="45720" anchor="t">
            <a:spAutoFit/>
          </a:bodyPr>
          <a:lstStyle/>
          <a:p>
            <a:pPr algn="ctr"/>
            <a:r>
              <a:rPr lang="en-US" sz="1800" b="1" i="0">
                <a:effectLst/>
                <a:latin typeface="Open Sans" panose="020B0606030504020204" pitchFamily="34" charset="0"/>
                <a:ea typeface="Open Sans" panose="020B0606030504020204" pitchFamily="34" charset="0"/>
                <a:cs typeface="Open Sans" panose="020B0606030504020204" pitchFamily="34" charset="0"/>
              </a:rPr>
              <a:t>Base </a:t>
            </a:r>
            <a:r>
              <a:rPr lang="en-US" b="1">
                <a:latin typeface="Open Sans" panose="020B0606030504020204" pitchFamily="34" charset="0"/>
                <a:ea typeface="Open Sans" panose="020B0606030504020204" pitchFamily="34" charset="0"/>
                <a:cs typeface="Open Sans" panose="020B0606030504020204" pitchFamily="34" charset="0"/>
              </a:rPr>
              <a:t>credit</a:t>
            </a:r>
            <a:r>
              <a:rPr lang="en-US" sz="1800" b="1" i="0">
                <a:effectLst/>
                <a:latin typeface="Open Sans" panose="020B0606030504020204" pitchFamily="34" charset="0"/>
                <a:ea typeface="Open Sans" panose="020B0606030504020204" pitchFamily="34" charset="0"/>
                <a:cs typeface="Open Sans" panose="020B0606030504020204" pitchFamily="34" charset="0"/>
              </a:rPr>
              <a:t> (</a:t>
            </a:r>
            <a:r>
              <a:rPr lang="en-US" b="1">
                <a:latin typeface="Open Sans" panose="020B0606030504020204" pitchFamily="34" charset="0"/>
                <a:ea typeface="Open Sans" panose="020B0606030504020204" pitchFamily="34" charset="0"/>
                <a:cs typeface="Open Sans" panose="020B0606030504020204" pitchFamily="34" charset="0"/>
              </a:rPr>
              <a:t>prevailing</a:t>
            </a:r>
            <a:r>
              <a:rPr lang="en-US" sz="1800" b="1" i="0">
                <a:effectLst/>
                <a:latin typeface="Open Sans" panose="020B0606030504020204" pitchFamily="34" charset="0"/>
                <a:ea typeface="Open Sans" panose="020B0606030504020204" pitchFamily="34" charset="0"/>
                <a:cs typeface="Open Sans" panose="020B0606030504020204" pitchFamily="34" charset="0"/>
              </a:rPr>
              <a:t> </a:t>
            </a:r>
            <a:r>
              <a:rPr lang="en-US" b="1">
                <a:latin typeface="Open Sans" panose="020B0606030504020204" pitchFamily="34" charset="0"/>
                <a:ea typeface="Open Sans" panose="020B0606030504020204" pitchFamily="34" charset="0"/>
                <a:cs typeface="Open Sans" panose="020B0606030504020204" pitchFamily="34" charset="0"/>
              </a:rPr>
              <a:t>wage met)</a:t>
            </a:r>
            <a:r>
              <a:rPr lang="en-US" sz="1800" b="1" i="0">
                <a:effectLst/>
                <a:latin typeface="Open Sans" panose="020B0606030504020204" pitchFamily="34" charset="0"/>
                <a:ea typeface="Open Sans" panose="020B0606030504020204" pitchFamily="34" charset="0"/>
                <a:cs typeface="Open Sans" panose="020B0606030504020204" pitchFamily="34" charset="0"/>
              </a:rPr>
              <a:t>​</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11FC726-3C58-A98D-96CF-E1283BB1C6B4}"/>
              </a:ext>
            </a:extLst>
          </p:cNvPr>
          <p:cNvSpPr txBox="1"/>
          <p:nvPr/>
        </p:nvSpPr>
        <p:spPr>
          <a:xfrm>
            <a:off x="756285" y="2177413"/>
            <a:ext cx="1844802" cy="1015663"/>
          </a:xfrm>
          <a:prstGeom prst="rect">
            <a:avLst/>
          </a:prstGeom>
          <a:noFill/>
        </p:spPr>
        <p:txBody>
          <a:bodyPr wrap="square">
            <a:spAutoFit/>
          </a:bodyPr>
          <a:lstStyle/>
          <a:p>
            <a:pPr algn="ctr"/>
            <a:r>
              <a:rPr lang="en-US" sz="6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30%​</a:t>
            </a:r>
            <a:endParaRPr lang="en-US" sz="6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49B355C-D001-AA63-7364-66FF46AF5E84}"/>
              </a:ext>
            </a:extLst>
          </p:cNvPr>
          <p:cNvSpPr txBox="1"/>
          <p:nvPr/>
        </p:nvSpPr>
        <p:spPr>
          <a:xfrm>
            <a:off x="3254121" y="3196368"/>
            <a:ext cx="2562606" cy="369332"/>
          </a:xfrm>
          <a:prstGeom prst="rect">
            <a:avLst/>
          </a:prstGeom>
          <a:noFill/>
        </p:spPr>
        <p:txBody>
          <a:bodyPr wrap="square">
            <a:spAutoFit/>
          </a:bodyPr>
          <a:lstStyle/>
          <a:p>
            <a:pPr algn="ctr"/>
            <a:r>
              <a:rPr lang="en-US" sz="1800" b="1" i="0">
                <a:effectLst/>
                <a:latin typeface="Open Sans" panose="020B0606030504020204" pitchFamily="34" charset="0"/>
                <a:ea typeface="Open Sans" panose="020B0606030504020204" pitchFamily="34" charset="0"/>
                <a:cs typeface="Open Sans" panose="020B0606030504020204" pitchFamily="34" charset="0"/>
              </a:rPr>
              <a:t>Domestic content</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A96D6A2-7D2F-5A67-BCB8-0B198E68E576}"/>
              </a:ext>
            </a:extLst>
          </p:cNvPr>
          <p:cNvSpPr txBox="1"/>
          <p:nvPr/>
        </p:nvSpPr>
        <p:spPr>
          <a:xfrm>
            <a:off x="3613023" y="2177413"/>
            <a:ext cx="1844802" cy="1015663"/>
          </a:xfrm>
          <a:prstGeom prst="rect">
            <a:avLst/>
          </a:prstGeom>
          <a:noFill/>
        </p:spPr>
        <p:txBody>
          <a:bodyPr wrap="square">
            <a:spAutoFit/>
          </a:bodyPr>
          <a:lstStyle/>
          <a:p>
            <a:pPr algn="ctr"/>
            <a:r>
              <a:rPr lang="en-US" sz="6000" b="1">
                <a:solidFill>
                  <a:srgbClr val="000000"/>
                </a:solidFill>
                <a:latin typeface="Open Sans" panose="020B0606030504020204" pitchFamily="34" charset="0"/>
                <a:ea typeface="Open Sans" panose="020B0606030504020204" pitchFamily="34" charset="0"/>
                <a:cs typeface="Open Sans" panose="020B0606030504020204" pitchFamily="34" charset="0"/>
              </a:rPr>
              <a:t>1</a:t>
            </a:r>
            <a:r>
              <a:rPr lang="en-US" sz="6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a:t>
            </a:r>
            <a:endParaRPr lang="en-US" sz="6000" b="1">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77325E-E62E-6127-2AD1-3EC37627DED2}"/>
              </a:ext>
            </a:extLst>
          </p:cNvPr>
          <p:cNvSpPr txBox="1"/>
          <p:nvPr/>
        </p:nvSpPr>
        <p:spPr>
          <a:xfrm>
            <a:off x="6036183" y="3196368"/>
            <a:ext cx="2562606" cy="369332"/>
          </a:xfrm>
          <a:prstGeom prst="rect">
            <a:avLst/>
          </a:prstGeom>
          <a:noFill/>
        </p:spPr>
        <p:txBody>
          <a:bodyPr wrap="square">
            <a:spAutoFit/>
          </a:bodyPr>
          <a:lstStyle/>
          <a:p>
            <a:pPr algn="ctr"/>
            <a:r>
              <a:rPr lang="en-US" sz="1800" b="1" i="0">
                <a:effectLst/>
                <a:latin typeface="Open Sans" panose="020B0606030504020204" pitchFamily="34" charset="0"/>
                <a:ea typeface="Open Sans" panose="020B0606030504020204" pitchFamily="34" charset="0"/>
                <a:cs typeface="Open Sans" panose="020B0606030504020204" pitchFamily="34" charset="0"/>
              </a:rPr>
              <a:t>Energy community</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EB57B61-F5E7-B49D-5C4D-E299E3D4A989}"/>
              </a:ext>
            </a:extLst>
          </p:cNvPr>
          <p:cNvSpPr txBox="1"/>
          <p:nvPr/>
        </p:nvSpPr>
        <p:spPr>
          <a:xfrm>
            <a:off x="6395085" y="2177413"/>
            <a:ext cx="1844802" cy="1015663"/>
          </a:xfrm>
          <a:prstGeom prst="rect">
            <a:avLst/>
          </a:prstGeom>
          <a:noFill/>
        </p:spPr>
        <p:txBody>
          <a:bodyPr wrap="square">
            <a:spAutoFit/>
          </a:bodyPr>
          <a:lstStyle/>
          <a:p>
            <a:pPr algn="ctr"/>
            <a:r>
              <a:rPr lang="en-US" sz="6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a:t>
            </a:r>
            <a:endParaRPr lang="en-US" sz="6000" b="1">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C3E0B16-05AE-5813-D2A1-B8A545B78D82}"/>
              </a:ext>
            </a:extLst>
          </p:cNvPr>
          <p:cNvSpPr txBox="1"/>
          <p:nvPr/>
        </p:nvSpPr>
        <p:spPr>
          <a:xfrm>
            <a:off x="8873109" y="3196368"/>
            <a:ext cx="2562606" cy="923330"/>
          </a:xfrm>
          <a:prstGeom prst="rect">
            <a:avLst/>
          </a:prstGeom>
          <a:noFill/>
        </p:spPr>
        <p:txBody>
          <a:bodyPr wrap="square" lIns="91440" tIns="45720" rIns="91440" bIns="45720" anchor="t">
            <a:spAutoFit/>
          </a:bodyPr>
          <a:lstStyle/>
          <a:p>
            <a:pPr algn="ctr"/>
            <a:r>
              <a:rPr lang="en-US" sz="1800" b="1" i="0" dirty="0">
                <a:effectLst/>
                <a:latin typeface="Open Sans" panose="020B0606030504020204" pitchFamily="34" charset="0"/>
                <a:ea typeface="Open Sans" panose="020B0606030504020204" pitchFamily="34" charset="0"/>
                <a:cs typeface="Open Sans" panose="020B0606030504020204" pitchFamily="34" charset="0"/>
              </a:rPr>
              <a:t>Low </a:t>
            </a:r>
            <a:r>
              <a:rPr lang="en-US" sz="1800" b="1" dirty="0">
                <a:latin typeface="Open Sans" panose="020B0606030504020204" pitchFamily="34" charset="0"/>
                <a:ea typeface="Open Sans" panose="020B0606030504020204" pitchFamily="34" charset="0"/>
                <a:cs typeface="Open Sans" panose="020B0606030504020204" pitchFamily="34" charset="0"/>
              </a:rPr>
              <a:t>income</a:t>
            </a:r>
            <a:r>
              <a:rPr lang="en-US" sz="1800" b="1" i="0" dirty="0">
                <a:effectLst/>
                <a:latin typeface="Open Sans" panose="020B0606030504020204" pitchFamily="34" charset="0"/>
                <a:ea typeface="Open Sans" panose="020B0606030504020204" pitchFamily="34" charset="0"/>
                <a:cs typeface="Open Sans" panose="020B0606030504020204" pitchFamily="34" charset="0"/>
              </a:rPr>
              <a:t>/</a:t>
            </a:r>
            <a:br>
              <a:rPr lang="en-US" sz="1800" b="1" i="0" dirty="0">
                <a:effectLst/>
                <a:latin typeface="Open Sans" panose="020B0606030504020204" pitchFamily="34" charset="0"/>
                <a:ea typeface="Open Sans" panose="020B0606030504020204" pitchFamily="34" charset="0"/>
                <a:cs typeface="Open Sans" panose="020B0606030504020204" pitchFamily="34" charset="0"/>
              </a:rPr>
            </a:br>
            <a:r>
              <a:rPr lang="en-US" sz="1800" b="1" i="0" dirty="0">
                <a:effectLst/>
                <a:latin typeface="Open Sans" panose="020B0606030504020204" pitchFamily="34" charset="0"/>
                <a:ea typeface="Open Sans" panose="020B0606030504020204" pitchFamily="34" charset="0"/>
                <a:cs typeface="Open Sans" panose="020B0606030504020204" pitchFamily="34" charset="0"/>
              </a:rPr>
              <a:t>environmental justice​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C7BCF0EA-9772-7B35-0A84-52ED93993441}"/>
              </a:ext>
            </a:extLst>
          </p:cNvPr>
          <p:cNvSpPr txBox="1"/>
          <p:nvPr/>
        </p:nvSpPr>
        <p:spPr>
          <a:xfrm>
            <a:off x="9232011" y="2177413"/>
            <a:ext cx="1844802" cy="1015663"/>
          </a:xfrm>
          <a:prstGeom prst="rect">
            <a:avLst/>
          </a:prstGeom>
          <a:noFill/>
        </p:spPr>
        <p:txBody>
          <a:bodyPr wrap="square">
            <a:spAutoFit/>
          </a:bodyPr>
          <a:lstStyle/>
          <a:p>
            <a:pPr algn="ctr"/>
            <a:r>
              <a:rPr lang="en-US" sz="6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endParaRPr lang="en-US" sz="6000" b="1">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A32DA08A-1DA2-37F5-50E8-83C379BD7385}"/>
              </a:ext>
            </a:extLst>
          </p:cNvPr>
          <p:cNvGrpSpPr/>
          <p:nvPr/>
        </p:nvGrpSpPr>
        <p:grpSpPr>
          <a:xfrm>
            <a:off x="4378143" y="4744098"/>
            <a:ext cx="3435711" cy="1661994"/>
            <a:chOff x="4388664" y="4895922"/>
            <a:chExt cx="3435711" cy="1661994"/>
          </a:xfrm>
        </p:grpSpPr>
        <p:sp>
          <p:nvSpPr>
            <p:cNvPr id="14" name="TextBox 13">
              <a:extLst>
                <a:ext uri="{FF2B5EF4-FFF2-40B4-BE49-F238E27FC236}">
                  <a16:creationId xmlns:a16="http://schemas.microsoft.com/office/drawing/2014/main" id="{5ADF4CC9-A60C-7120-7D07-6D2B9F37F9BD}"/>
                </a:ext>
              </a:extLst>
            </p:cNvPr>
            <p:cNvSpPr txBox="1"/>
            <p:nvPr/>
          </p:nvSpPr>
          <p:spPr>
            <a:xfrm>
              <a:off x="4388664" y="5911585"/>
              <a:ext cx="3435711" cy="646331"/>
            </a:xfrm>
            <a:prstGeom prst="rect">
              <a:avLst/>
            </a:prstGeom>
            <a:noFill/>
          </p:spPr>
          <p:txBody>
            <a:bodyPr wrap="square">
              <a:spAutoFit/>
            </a:bodyPr>
            <a:lstStyle/>
            <a:p>
              <a:pPr algn="ctr"/>
              <a:r>
                <a:rPr lang="en-US" sz="18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Potential </a:t>
              </a: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t</a:t>
              </a:r>
              <a:r>
                <a:rPr lang="en-US" sz="18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otal maximum</a:t>
              </a:r>
              <a:br>
                <a:rPr lang="en-US" sz="18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8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credit amount​</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94D6E21-31FC-C3E5-687A-5261EC7E9574}"/>
                </a:ext>
              </a:extLst>
            </p:cNvPr>
            <p:cNvSpPr txBox="1"/>
            <p:nvPr/>
          </p:nvSpPr>
          <p:spPr>
            <a:xfrm>
              <a:off x="5173599" y="4895922"/>
              <a:ext cx="1844802" cy="1015663"/>
            </a:xfrm>
            <a:prstGeom prst="rect">
              <a:avLst/>
            </a:prstGeom>
            <a:noFill/>
          </p:spPr>
          <p:txBody>
            <a:bodyPr wrap="square">
              <a:spAutoFit/>
            </a:bodyPr>
            <a:lstStyle/>
            <a:p>
              <a:pPr algn="ctr"/>
              <a:r>
                <a:rPr lang="en-US" sz="6000" b="1">
                  <a:solidFill>
                    <a:schemeClr val="tx1"/>
                  </a:solidFill>
                  <a:latin typeface="Open Sans" panose="020B0606030504020204" pitchFamily="34" charset="0"/>
                  <a:ea typeface="Open Sans" panose="020B0606030504020204" pitchFamily="34" charset="0"/>
                  <a:cs typeface="Open Sans" panose="020B0606030504020204" pitchFamily="34" charset="0"/>
                </a:rPr>
                <a:t>7</a:t>
              </a:r>
              <a:r>
                <a:rPr lang="en-US" sz="60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a:t>
              </a:r>
              <a:endParaRPr lang="en-US" sz="60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Left Brace 15">
            <a:extLst>
              <a:ext uri="{FF2B5EF4-FFF2-40B4-BE49-F238E27FC236}">
                <a16:creationId xmlns:a16="http://schemas.microsoft.com/office/drawing/2014/main" id="{87FE954A-0139-4997-F578-4BBD197C38DF}"/>
              </a:ext>
            </a:extLst>
          </p:cNvPr>
          <p:cNvSpPr/>
          <p:nvPr/>
        </p:nvSpPr>
        <p:spPr>
          <a:xfrm rot="16200000">
            <a:off x="5656523" y="-1057539"/>
            <a:ext cx="878954" cy="10679430"/>
          </a:xfrm>
          <a:prstGeom prst="leftBrace">
            <a:avLst>
              <a:gd name="adj1" fmla="val 68127"/>
              <a:gd name="adj2" fmla="val 5000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52134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53d11-84a4-45d5-82c5-a514d896cfab" xsi:nil="true"/>
    <lcf76f155ced4ddcb4097134ff3c332f xmlns="13090443-e992-42ce-b279-260c39cb1fe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ACEA55834A2C488CB23CC589F393B0" ma:contentTypeVersion="18" ma:contentTypeDescription="Create a new document." ma:contentTypeScope="" ma:versionID="66a2260febd979b04167e767da01b65b">
  <xsd:schema xmlns:xsd="http://www.w3.org/2001/XMLSchema" xmlns:xs="http://www.w3.org/2001/XMLSchema" xmlns:p="http://schemas.microsoft.com/office/2006/metadata/properties" xmlns:ns2="13090443-e992-42ce-b279-260c39cb1fee" xmlns:ns3="e5b53d11-84a4-45d5-82c5-a514d896cfab" targetNamespace="http://schemas.microsoft.com/office/2006/metadata/properties" ma:root="true" ma:fieldsID="1ec8a4e6761b56fbe3677f42e57591a1" ns2:_="" ns3:_="">
    <xsd:import namespace="13090443-e992-42ce-b279-260c39cb1fee"/>
    <xsd:import namespace="e5b53d11-84a4-45d5-82c5-a514d896cf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90443-e992-42ce-b279-260c39cb1f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fbf496-bf1b-413a-9ea1-7405804293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53d11-84a4-45d5-82c5-a514d896cfa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b17026-fe8a-45f2-bf58-4be75d7877d7}" ma:internalName="TaxCatchAll" ma:showField="CatchAllData" ma:web="e5b53d11-84a4-45d5-82c5-a514d896cf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292583-D047-47A7-A415-9FA40B606FA2}">
  <ds:schemaRefs>
    <ds:schemaRef ds:uri="http://schemas.microsoft.com/sharepoint/v3/contenttype/forms"/>
  </ds:schemaRefs>
</ds:datastoreItem>
</file>

<file path=customXml/itemProps2.xml><?xml version="1.0" encoding="utf-8"?>
<ds:datastoreItem xmlns:ds="http://schemas.openxmlformats.org/officeDocument/2006/customXml" ds:itemID="{5371C911-5721-4DFA-B72A-0CED6F81507F}">
  <ds:schemaRefs>
    <ds:schemaRef ds:uri="13090443-e992-42ce-b279-260c39cb1fee"/>
    <ds:schemaRef ds:uri="http://www.w3.org/XML/1998/namespace"/>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e5b53d11-84a4-45d5-82c5-a514d896cfab"/>
    <ds:schemaRef ds:uri="http://schemas.microsoft.com/office/2006/metadata/properties"/>
  </ds:schemaRefs>
</ds:datastoreItem>
</file>

<file path=customXml/itemProps3.xml><?xml version="1.0" encoding="utf-8"?>
<ds:datastoreItem xmlns:ds="http://schemas.openxmlformats.org/officeDocument/2006/customXml" ds:itemID="{B5BBE1C9-ACD0-4E42-A89A-922CC5C77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090443-e992-42ce-b279-260c39cb1fee"/>
    <ds:schemaRef ds:uri="e5b53d11-84a4-45d5-82c5-a514d896cf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3258</Words>
  <Application>Microsoft Office PowerPoint</Application>
  <PresentationFormat>Widescreen</PresentationFormat>
  <Paragraphs>480</Paragraphs>
  <Slides>39</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Myriad Pro</vt:lpstr>
      <vt:lpstr>Fraunces SemiBold</vt:lpstr>
      <vt:lpstr>Courier New</vt:lpstr>
      <vt:lpstr>Open Sans Medium</vt:lpstr>
      <vt:lpstr>Avenir</vt:lpstr>
      <vt:lpstr>Roboto</vt:lpstr>
      <vt:lpstr>Arial</vt:lpstr>
      <vt:lpstr>Calibri</vt:lpstr>
      <vt:lpstr>Arial Black</vt:lpstr>
      <vt:lpstr>Open Sans</vt:lpstr>
      <vt:lpstr>Simple Light</vt:lpstr>
      <vt:lpstr>Greenhouse Gas Reduction Fund</vt:lpstr>
      <vt:lpstr>Agenda</vt:lpstr>
      <vt:lpstr>Meet the team</vt:lpstr>
      <vt:lpstr>The team’s background</vt:lpstr>
      <vt:lpstr>IRA appropriates $370B for clean energy</vt:lpstr>
      <vt:lpstr>IRA tax credits “101”</vt:lpstr>
      <vt:lpstr>Inflation Reduction Act </vt:lpstr>
      <vt:lpstr>Section 48 – Investment Tax Credit</vt:lpstr>
      <vt:lpstr>Credit build up</vt:lpstr>
      <vt:lpstr>What is the GGRF?</vt:lpstr>
      <vt:lpstr>GGRF overview</vt:lpstr>
      <vt:lpstr>Solar for All - Reading the tea leaves</vt:lpstr>
      <vt:lpstr>“Qualified projects”</vt:lpstr>
      <vt:lpstr>Leading with impact</vt:lpstr>
      <vt:lpstr>Solar for All</vt:lpstr>
      <vt:lpstr>Solar for All overview</vt:lpstr>
      <vt:lpstr>Tribal focused awardees</vt:lpstr>
      <vt:lpstr>State awardees – known Tribal specific goals</vt:lpstr>
      <vt:lpstr>Non-Tribal awardees with Tribal set asides</vt:lpstr>
      <vt:lpstr>Solar for All takeaways</vt:lpstr>
      <vt:lpstr>Solar for All takeaways</vt:lpstr>
      <vt:lpstr>Clean Communities  Investment Accelerator (CCIA)</vt:lpstr>
      <vt:lpstr>CCIA organizational structure</vt:lpstr>
      <vt:lpstr>CCIA awardees</vt:lpstr>
      <vt:lpstr>CCIA – roles</vt:lpstr>
      <vt:lpstr>Our services – Hub recipients</vt:lpstr>
      <vt:lpstr>Bringing together a capital stack CCIA amplification opportunity</vt:lpstr>
      <vt:lpstr>Lending pipeline/deal flow  Tribal net zero homes</vt:lpstr>
      <vt:lpstr>A look at program compliance</vt:lpstr>
      <vt:lpstr>A misnomer – “Community lenders”</vt:lpstr>
      <vt:lpstr>CCIA eligible projects: distributed energy generation and storage</vt:lpstr>
      <vt:lpstr>CCIA  eligible projects: net zero emissions buildings</vt:lpstr>
      <vt:lpstr>CCIA eligible projects: zero emissions transportation</vt:lpstr>
      <vt:lpstr>Interplay between IRA tax credits and CCIA</vt:lpstr>
      <vt:lpstr>Compare and contrast</vt:lpstr>
      <vt:lpstr>The opportunity</vt:lpstr>
      <vt:lpstr>Help your clients take advantage of the GGRF today</vt:lpstr>
      <vt:lpstr>Meet the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Greenhouse Gas Reduction Fund</dc:title>
  <dc:creator>Tommy Kowalski</dc:creator>
  <cp:lastModifiedBy>Mejia, Adriana</cp:lastModifiedBy>
  <cp:revision>2</cp:revision>
  <dcterms:created xsi:type="dcterms:W3CDTF">2024-01-14T02:36:55Z</dcterms:created>
  <dcterms:modified xsi:type="dcterms:W3CDTF">2024-06-22T05:17:33Z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0x010100E4ACEA55834A2C488CB23CC589F393B0</vt:lpwstr>
  </property>
  <property fmtid="{D5CDD505-2E9C-101B-9397-08002B2CF9AE}" name="MediaServiceImageTags" pid="3">
    <vt:lpwstr/>
  </property>
  <property fmtid="{D5CDD505-2E9C-101B-9397-08002B2CF9AE}" name="NXPowerLiteLastOptimized" pid="4">
    <vt:lpwstr>3204540</vt:lpwstr>
  </property>
  <property fmtid="{D5CDD505-2E9C-101B-9397-08002B2CF9AE}" name="NXPowerLiteSettings" pid="5">
    <vt:lpwstr>F7C0031C027800</vt:lpwstr>
  </property>
  <property fmtid="{D5CDD505-2E9C-101B-9397-08002B2CF9AE}" name="NXPowerLiteVersion" pid="6">
    <vt:lpwstr>D10.0.2</vt:lpwstr>
  </property>
</Properties>
</file>