
<file path=[Content_Types].xml><?xml version="1.0" encoding="utf-8"?>
<Types xmlns="http://schemas.openxmlformats.org/package/2006/content-types">
  <Default ContentType="image/x-emf" Extension="emf"/>
  <Default ContentType="image/jpeg" Extension="jpeg"/>
  <Default ContentType="image/jpeg" Extension="jpg"/>
  <Default ContentType="image/png" Extension="pn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officedocument.drawingml.diagramData+xml" PartName="/ppt/diagrams/data2.xml"/>
  <Override ContentType="application/vnd.openxmlformats-officedocument.drawingml.diagramLayout+xml" PartName="/ppt/diagrams/layout2.xml"/>
  <Override ContentType="application/vnd.openxmlformats-officedocument.drawingml.diagramStyle+xml" PartName="/ppt/diagrams/quickStyle2.xml"/>
  <Override ContentType="application/vnd.openxmlformats-officedocument.drawingml.diagramColors+xml" PartName="/ppt/diagrams/colors2.xml"/>
  <Override ContentType="application/vnd.ms-office.drawingml.diagramDrawing+xml" PartName="/ppt/diagrams/drawing2.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Lst>
  <p:notesMasterIdLst>
    <p:notesMasterId r:id="rId24"/>
  </p:notesMasterIdLst>
  <p:sldIdLst>
    <p:sldId id="256" r:id="rId2"/>
    <p:sldId id="257" r:id="rId3"/>
    <p:sldId id="302" r:id="rId4"/>
    <p:sldId id="298" r:id="rId5"/>
    <p:sldId id="263" r:id="rId6"/>
    <p:sldId id="280" r:id="rId7"/>
    <p:sldId id="299" r:id="rId8"/>
    <p:sldId id="282" r:id="rId9"/>
    <p:sldId id="284" r:id="rId10"/>
    <p:sldId id="262" r:id="rId11"/>
    <p:sldId id="271" r:id="rId12"/>
    <p:sldId id="300" r:id="rId13"/>
    <p:sldId id="303" r:id="rId14"/>
    <p:sldId id="304" r:id="rId15"/>
    <p:sldId id="305" r:id="rId16"/>
    <p:sldId id="306" r:id="rId17"/>
    <p:sldId id="273" r:id="rId18"/>
    <p:sldId id="274" r:id="rId19"/>
    <p:sldId id="308" r:id="rId20"/>
    <p:sldId id="307" r:id="rId21"/>
    <p:sldId id="309" r:id="rId22"/>
    <p:sldId id="27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12"/>
    <p:restoredTop sz="94685"/>
  </p:normalViewPr>
  <p:slideViewPr>
    <p:cSldViewPr snapToGrid="0">
      <p:cViewPr varScale="1">
        <p:scale>
          <a:sx n="133" d="100"/>
          <a:sy n="133" d="100"/>
        </p:scale>
        <p:origin x="216" y="216"/>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BCDF76-6686-44F3-B6B4-818C97C8CF91}"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en-US"/>
        </a:p>
      </dgm:t>
    </dgm:pt>
    <dgm:pt modelId="{8ACC9292-1BC1-4019-86CF-8EA026FAE233}">
      <dgm:prSet/>
      <dgm:spPr/>
      <dgm:t>
        <a:bodyPr/>
        <a:lstStyle/>
        <a:p>
          <a:r>
            <a:rPr lang="en-US" altLang="en-US" dirty="0">
              <a:solidFill>
                <a:schemeClr val="tx1"/>
              </a:solidFill>
              <a:ea typeface="ＭＳ Ｐゴシック" panose="020B0600070205080204" pitchFamily="34" charset="-128"/>
            </a:rPr>
            <a:t>Real Estate Market</a:t>
          </a:r>
        </a:p>
      </dgm:t>
    </dgm:pt>
    <dgm:pt modelId="{491A6CEC-B5BD-4E61-B59E-DE4B857B14C6}" type="parTrans" cxnId="{B0634CA3-9C61-459D-AB9A-1889EBEF369A}">
      <dgm:prSet/>
      <dgm:spPr/>
      <dgm:t>
        <a:bodyPr/>
        <a:lstStyle/>
        <a:p>
          <a:endParaRPr lang="en-US"/>
        </a:p>
      </dgm:t>
    </dgm:pt>
    <dgm:pt modelId="{B983459B-67DF-4017-A9E2-F87ECF0DE85C}" type="sibTrans" cxnId="{B0634CA3-9C61-459D-AB9A-1889EBEF369A}">
      <dgm:prSet/>
      <dgm:spPr/>
      <dgm:t>
        <a:bodyPr/>
        <a:lstStyle/>
        <a:p>
          <a:endParaRPr lang="en-US"/>
        </a:p>
      </dgm:t>
    </dgm:pt>
    <dgm:pt modelId="{6A8D969B-4EA2-451A-8A71-F808D849A3CC}">
      <dgm:prSet/>
      <dgm:spPr/>
      <dgm:t>
        <a:bodyPr/>
        <a:lstStyle/>
        <a:p>
          <a:r>
            <a:rPr lang="en-US" dirty="0"/>
            <a:t>Land Status</a:t>
          </a:r>
        </a:p>
      </dgm:t>
    </dgm:pt>
    <dgm:pt modelId="{86C8C88D-799C-4F8C-BB15-B39EE6A735C9}" type="parTrans" cxnId="{3B3E14C4-147D-45AE-AAF4-5EF02ECD8B4B}">
      <dgm:prSet/>
      <dgm:spPr/>
      <dgm:t>
        <a:bodyPr/>
        <a:lstStyle/>
        <a:p>
          <a:endParaRPr lang="en-US"/>
        </a:p>
      </dgm:t>
    </dgm:pt>
    <dgm:pt modelId="{EDBADC63-7810-420C-9E57-A1FFC6FD91C5}" type="sibTrans" cxnId="{3B3E14C4-147D-45AE-AAF4-5EF02ECD8B4B}">
      <dgm:prSet/>
      <dgm:spPr/>
      <dgm:t>
        <a:bodyPr/>
        <a:lstStyle/>
        <a:p>
          <a:endParaRPr lang="en-US"/>
        </a:p>
      </dgm:t>
    </dgm:pt>
    <dgm:pt modelId="{0D0E2A16-D8E7-46C8-AEBF-DCD97B511B3D}">
      <dgm:prSet/>
      <dgm:spPr/>
      <dgm:t>
        <a:bodyPr/>
        <a:lstStyle/>
        <a:p>
          <a:r>
            <a:rPr lang="en-US" baseline="0" dirty="0"/>
            <a:t>Funds &amp; Financing</a:t>
          </a:r>
        </a:p>
      </dgm:t>
    </dgm:pt>
    <dgm:pt modelId="{24FDF3DA-744A-4FD9-BB27-660BE9F1E79C}" type="parTrans" cxnId="{CC4F4BF3-350E-4982-8FC3-C017AACFB1AF}">
      <dgm:prSet/>
      <dgm:spPr/>
      <dgm:t>
        <a:bodyPr/>
        <a:lstStyle/>
        <a:p>
          <a:endParaRPr lang="en-US"/>
        </a:p>
      </dgm:t>
    </dgm:pt>
    <dgm:pt modelId="{4EEB27AD-C879-4834-8899-2D5AD5205E39}" type="sibTrans" cxnId="{CC4F4BF3-350E-4982-8FC3-C017AACFB1AF}">
      <dgm:prSet/>
      <dgm:spPr/>
      <dgm:t>
        <a:bodyPr/>
        <a:lstStyle/>
        <a:p>
          <a:endParaRPr lang="en-US"/>
        </a:p>
      </dgm:t>
    </dgm:pt>
    <dgm:pt modelId="{ACAF2D75-288C-644D-BEEF-1E6443B02913}">
      <dgm:prSet/>
      <dgm:spPr/>
      <dgm:t>
        <a:bodyPr/>
        <a:lstStyle/>
        <a:p>
          <a:r>
            <a:rPr lang="en-US" baseline="0" dirty="0"/>
            <a:t>Preparation &amp; Steps to Homeownership</a:t>
          </a:r>
        </a:p>
      </dgm:t>
    </dgm:pt>
    <dgm:pt modelId="{E0A1D5B2-C62D-5A40-9977-47E9D7092D70}" type="parTrans" cxnId="{BA8E243A-A1E6-7F44-B992-7DF6934DBD86}">
      <dgm:prSet/>
      <dgm:spPr/>
      <dgm:t>
        <a:bodyPr/>
        <a:lstStyle/>
        <a:p>
          <a:endParaRPr lang="en-US"/>
        </a:p>
      </dgm:t>
    </dgm:pt>
    <dgm:pt modelId="{52B9DE71-C3AA-584E-9C1C-1E8387775D7B}" type="sibTrans" cxnId="{BA8E243A-A1E6-7F44-B992-7DF6934DBD86}">
      <dgm:prSet/>
      <dgm:spPr/>
      <dgm:t>
        <a:bodyPr/>
        <a:lstStyle/>
        <a:p>
          <a:endParaRPr lang="en-US"/>
        </a:p>
      </dgm:t>
    </dgm:pt>
    <dgm:pt modelId="{701B8C45-EED8-C84E-8FAA-02DB82DD8146}" type="pres">
      <dgm:prSet presAssocID="{1ABCDF76-6686-44F3-B6B4-818C97C8CF91}" presName="hierChild1" presStyleCnt="0">
        <dgm:presLayoutVars>
          <dgm:chPref val="1"/>
          <dgm:dir/>
          <dgm:animOne val="branch"/>
          <dgm:animLvl val="lvl"/>
          <dgm:resizeHandles/>
        </dgm:presLayoutVars>
      </dgm:prSet>
      <dgm:spPr/>
    </dgm:pt>
    <dgm:pt modelId="{DCA3D2B2-F689-F847-BC0F-F0DB77D31F24}" type="pres">
      <dgm:prSet presAssocID="{8ACC9292-1BC1-4019-86CF-8EA026FAE233}" presName="hierRoot1" presStyleCnt="0"/>
      <dgm:spPr/>
    </dgm:pt>
    <dgm:pt modelId="{C5948AD2-F239-EA46-A47E-2379F265C88D}" type="pres">
      <dgm:prSet presAssocID="{8ACC9292-1BC1-4019-86CF-8EA026FAE233}" presName="composite" presStyleCnt="0"/>
      <dgm:spPr/>
    </dgm:pt>
    <dgm:pt modelId="{523841C9-0061-C148-AFFB-CDA85CE880B8}" type="pres">
      <dgm:prSet presAssocID="{8ACC9292-1BC1-4019-86CF-8EA026FAE233}" presName="background" presStyleLbl="node0" presStyleIdx="0" presStyleCnt="4"/>
      <dgm:spPr/>
    </dgm:pt>
    <dgm:pt modelId="{01D0487D-1633-F746-9D01-8AE1FA05849A}" type="pres">
      <dgm:prSet presAssocID="{8ACC9292-1BC1-4019-86CF-8EA026FAE233}" presName="text" presStyleLbl="fgAcc0" presStyleIdx="0" presStyleCnt="4" custScaleX="76740" custScaleY="62696" custLinFactNeighborX="69845" custLinFactNeighborY="-40889">
        <dgm:presLayoutVars>
          <dgm:chPref val="3"/>
        </dgm:presLayoutVars>
      </dgm:prSet>
      <dgm:spPr/>
    </dgm:pt>
    <dgm:pt modelId="{E04AD415-BE19-3342-8F8D-FB4DF1982668}" type="pres">
      <dgm:prSet presAssocID="{8ACC9292-1BC1-4019-86CF-8EA026FAE233}" presName="hierChild2" presStyleCnt="0"/>
      <dgm:spPr/>
    </dgm:pt>
    <dgm:pt modelId="{3096F35F-000D-3441-8CCA-0033D789C5A2}" type="pres">
      <dgm:prSet presAssocID="{6A8D969B-4EA2-451A-8A71-F808D849A3CC}" presName="hierRoot1" presStyleCnt="0"/>
      <dgm:spPr/>
    </dgm:pt>
    <dgm:pt modelId="{F8BC2AF3-0692-E245-A244-442D80A07F96}" type="pres">
      <dgm:prSet presAssocID="{6A8D969B-4EA2-451A-8A71-F808D849A3CC}" presName="composite" presStyleCnt="0"/>
      <dgm:spPr/>
    </dgm:pt>
    <dgm:pt modelId="{07801B46-93A0-A541-8BFC-40EFB626D179}" type="pres">
      <dgm:prSet presAssocID="{6A8D969B-4EA2-451A-8A71-F808D849A3CC}" presName="background" presStyleLbl="node0" presStyleIdx="1" presStyleCnt="4"/>
      <dgm:spPr/>
    </dgm:pt>
    <dgm:pt modelId="{B040BAD8-0E49-9D49-8F6A-4F8FF7210B76}" type="pres">
      <dgm:prSet presAssocID="{6A8D969B-4EA2-451A-8A71-F808D849A3CC}" presName="text" presStyleLbl="fgAcc0" presStyleIdx="1" presStyleCnt="4" custScaleX="61227" custScaleY="64705" custLinFactX="-5579" custLinFactNeighborX="-100000" custLinFactNeighborY="-40263">
        <dgm:presLayoutVars>
          <dgm:chPref val="3"/>
        </dgm:presLayoutVars>
      </dgm:prSet>
      <dgm:spPr/>
    </dgm:pt>
    <dgm:pt modelId="{3EB635EE-8138-284F-B80A-0C2B6873CB45}" type="pres">
      <dgm:prSet presAssocID="{6A8D969B-4EA2-451A-8A71-F808D849A3CC}" presName="hierChild2" presStyleCnt="0"/>
      <dgm:spPr/>
    </dgm:pt>
    <dgm:pt modelId="{0DFEF8AD-0C6F-E247-80DC-BBD3FF3EF909}" type="pres">
      <dgm:prSet presAssocID="{0D0E2A16-D8E7-46C8-AEBF-DCD97B511B3D}" presName="hierRoot1" presStyleCnt="0"/>
      <dgm:spPr/>
    </dgm:pt>
    <dgm:pt modelId="{1E3653C7-C40F-D149-9C40-94BE41558F7F}" type="pres">
      <dgm:prSet presAssocID="{0D0E2A16-D8E7-46C8-AEBF-DCD97B511B3D}" presName="composite" presStyleCnt="0"/>
      <dgm:spPr/>
    </dgm:pt>
    <dgm:pt modelId="{854F9BC8-8FDB-0D45-9E7E-0839234BADF7}" type="pres">
      <dgm:prSet presAssocID="{0D0E2A16-D8E7-46C8-AEBF-DCD97B511B3D}" presName="background" presStyleLbl="node0" presStyleIdx="2" presStyleCnt="4"/>
      <dgm:spPr/>
    </dgm:pt>
    <dgm:pt modelId="{CED1D6CF-EEBC-DA4A-9609-B19BA87FB74A}" type="pres">
      <dgm:prSet presAssocID="{0D0E2A16-D8E7-46C8-AEBF-DCD97B511B3D}" presName="text" presStyleLbl="fgAcc0" presStyleIdx="2" presStyleCnt="4" custScaleX="71107" custScaleY="68022" custLinFactNeighborX="-22578" custLinFactNeighborY="-41996">
        <dgm:presLayoutVars>
          <dgm:chPref val="3"/>
        </dgm:presLayoutVars>
      </dgm:prSet>
      <dgm:spPr/>
    </dgm:pt>
    <dgm:pt modelId="{475FDCFF-B822-0449-AB08-63110EED06A2}" type="pres">
      <dgm:prSet presAssocID="{0D0E2A16-D8E7-46C8-AEBF-DCD97B511B3D}" presName="hierChild2" presStyleCnt="0"/>
      <dgm:spPr/>
    </dgm:pt>
    <dgm:pt modelId="{1CBDAECD-B8C8-FD43-B602-79CE8B76FCED}" type="pres">
      <dgm:prSet presAssocID="{ACAF2D75-288C-644D-BEEF-1E6443B02913}" presName="hierRoot1" presStyleCnt="0"/>
      <dgm:spPr/>
    </dgm:pt>
    <dgm:pt modelId="{02204BFF-A3A5-9842-BAFB-68E9EE883742}" type="pres">
      <dgm:prSet presAssocID="{ACAF2D75-288C-644D-BEEF-1E6443B02913}" presName="composite" presStyleCnt="0"/>
      <dgm:spPr/>
    </dgm:pt>
    <dgm:pt modelId="{A6F7D368-DF62-2945-9B0F-0A0B28325018}" type="pres">
      <dgm:prSet presAssocID="{ACAF2D75-288C-644D-BEEF-1E6443B02913}" presName="background" presStyleLbl="node0" presStyleIdx="3" presStyleCnt="4"/>
      <dgm:spPr/>
    </dgm:pt>
    <dgm:pt modelId="{2E9660C2-AA96-AA4E-9A61-B1812231A7CB}" type="pres">
      <dgm:prSet presAssocID="{ACAF2D75-288C-644D-BEEF-1E6443B02913}" presName="text" presStyleLbl="fgAcc0" presStyleIdx="3" presStyleCnt="4" custScaleX="71107" custScaleY="68022" custLinFactNeighborX="-27932" custLinFactNeighborY="-43376">
        <dgm:presLayoutVars>
          <dgm:chPref val="3"/>
        </dgm:presLayoutVars>
      </dgm:prSet>
      <dgm:spPr/>
    </dgm:pt>
    <dgm:pt modelId="{C8864B0D-FB75-8A4B-8351-29BA27297569}" type="pres">
      <dgm:prSet presAssocID="{ACAF2D75-288C-644D-BEEF-1E6443B02913}" presName="hierChild2" presStyleCnt="0"/>
      <dgm:spPr/>
    </dgm:pt>
  </dgm:ptLst>
  <dgm:cxnLst>
    <dgm:cxn modelId="{29EA1513-1C88-1F4B-BCE1-089A03910397}" type="presOf" srcId="{8ACC9292-1BC1-4019-86CF-8EA026FAE233}" destId="{01D0487D-1633-F746-9D01-8AE1FA05849A}" srcOrd="0" destOrd="0" presId="urn:microsoft.com/office/officeart/2005/8/layout/hierarchy1"/>
    <dgm:cxn modelId="{B8B01C17-77E0-914A-989B-F4DA1AAA314C}" type="presOf" srcId="{ACAF2D75-288C-644D-BEEF-1E6443B02913}" destId="{2E9660C2-AA96-AA4E-9A61-B1812231A7CB}" srcOrd="0" destOrd="0" presId="urn:microsoft.com/office/officeart/2005/8/layout/hierarchy1"/>
    <dgm:cxn modelId="{BA8E243A-A1E6-7F44-B992-7DF6934DBD86}" srcId="{1ABCDF76-6686-44F3-B6B4-818C97C8CF91}" destId="{ACAF2D75-288C-644D-BEEF-1E6443B02913}" srcOrd="3" destOrd="0" parTransId="{E0A1D5B2-C62D-5A40-9977-47E9D7092D70}" sibTransId="{52B9DE71-C3AA-584E-9C1C-1E8387775D7B}"/>
    <dgm:cxn modelId="{A320B152-1724-C74A-A69E-658A7584CE8C}" type="presOf" srcId="{6A8D969B-4EA2-451A-8A71-F808D849A3CC}" destId="{B040BAD8-0E49-9D49-8F6A-4F8FF7210B76}" srcOrd="0" destOrd="0" presId="urn:microsoft.com/office/officeart/2005/8/layout/hierarchy1"/>
    <dgm:cxn modelId="{B0634CA3-9C61-459D-AB9A-1889EBEF369A}" srcId="{1ABCDF76-6686-44F3-B6B4-818C97C8CF91}" destId="{8ACC9292-1BC1-4019-86CF-8EA026FAE233}" srcOrd="0" destOrd="0" parTransId="{491A6CEC-B5BD-4E61-B59E-DE4B857B14C6}" sibTransId="{B983459B-67DF-4017-A9E2-F87ECF0DE85C}"/>
    <dgm:cxn modelId="{3B3E14C4-147D-45AE-AAF4-5EF02ECD8B4B}" srcId="{1ABCDF76-6686-44F3-B6B4-818C97C8CF91}" destId="{6A8D969B-4EA2-451A-8A71-F808D849A3CC}" srcOrd="1" destOrd="0" parTransId="{86C8C88D-799C-4F8C-BB15-B39EE6A735C9}" sibTransId="{EDBADC63-7810-420C-9E57-A1FFC6FD91C5}"/>
    <dgm:cxn modelId="{E29ADFC7-1B4E-6C45-B0FA-703A183F0EEF}" type="presOf" srcId="{1ABCDF76-6686-44F3-B6B4-818C97C8CF91}" destId="{701B8C45-EED8-C84E-8FAA-02DB82DD8146}" srcOrd="0" destOrd="0" presId="urn:microsoft.com/office/officeart/2005/8/layout/hierarchy1"/>
    <dgm:cxn modelId="{CC4F4BF3-350E-4982-8FC3-C017AACFB1AF}" srcId="{1ABCDF76-6686-44F3-B6B4-818C97C8CF91}" destId="{0D0E2A16-D8E7-46C8-AEBF-DCD97B511B3D}" srcOrd="2" destOrd="0" parTransId="{24FDF3DA-744A-4FD9-BB27-660BE9F1E79C}" sibTransId="{4EEB27AD-C879-4834-8899-2D5AD5205E39}"/>
    <dgm:cxn modelId="{397878F6-BA3E-3240-B4C1-CE7C75242EF2}" type="presOf" srcId="{0D0E2A16-D8E7-46C8-AEBF-DCD97B511B3D}" destId="{CED1D6CF-EEBC-DA4A-9609-B19BA87FB74A}" srcOrd="0" destOrd="0" presId="urn:microsoft.com/office/officeart/2005/8/layout/hierarchy1"/>
    <dgm:cxn modelId="{A507A245-75A0-D94D-97F6-21E635DAEEF1}" type="presParOf" srcId="{701B8C45-EED8-C84E-8FAA-02DB82DD8146}" destId="{DCA3D2B2-F689-F847-BC0F-F0DB77D31F24}" srcOrd="0" destOrd="0" presId="urn:microsoft.com/office/officeart/2005/8/layout/hierarchy1"/>
    <dgm:cxn modelId="{4611880F-8CE8-584B-A04D-ABA64FD953F3}" type="presParOf" srcId="{DCA3D2B2-F689-F847-BC0F-F0DB77D31F24}" destId="{C5948AD2-F239-EA46-A47E-2379F265C88D}" srcOrd="0" destOrd="0" presId="urn:microsoft.com/office/officeart/2005/8/layout/hierarchy1"/>
    <dgm:cxn modelId="{A53E82DC-21E8-B84C-B509-B42C7B39D32B}" type="presParOf" srcId="{C5948AD2-F239-EA46-A47E-2379F265C88D}" destId="{523841C9-0061-C148-AFFB-CDA85CE880B8}" srcOrd="0" destOrd="0" presId="urn:microsoft.com/office/officeart/2005/8/layout/hierarchy1"/>
    <dgm:cxn modelId="{A2063447-B5D8-894F-A2A5-11DD600AAEE9}" type="presParOf" srcId="{C5948AD2-F239-EA46-A47E-2379F265C88D}" destId="{01D0487D-1633-F746-9D01-8AE1FA05849A}" srcOrd="1" destOrd="0" presId="urn:microsoft.com/office/officeart/2005/8/layout/hierarchy1"/>
    <dgm:cxn modelId="{38655767-03BE-CD40-9E83-3C155A251A6C}" type="presParOf" srcId="{DCA3D2B2-F689-F847-BC0F-F0DB77D31F24}" destId="{E04AD415-BE19-3342-8F8D-FB4DF1982668}" srcOrd="1" destOrd="0" presId="urn:microsoft.com/office/officeart/2005/8/layout/hierarchy1"/>
    <dgm:cxn modelId="{C2856EDB-79A0-3946-8EF9-E3E82D639C0C}" type="presParOf" srcId="{701B8C45-EED8-C84E-8FAA-02DB82DD8146}" destId="{3096F35F-000D-3441-8CCA-0033D789C5A2}" srcOrd="1" destOrd="0" presId="urn:microsoft.com/office/officeart/2005/8/layout/hierarchy1"/>
    <dgm:cxn modelId="{724901F8-FC05-BE4C-AD42-AA2E444DBD20}" type="presParOf" srcId="{3096F35F-000D-3441-8CCA-0033D789C5A2}" destId="{F8BC2AF3-0692-E245-A244-442D80A07F96}" srcOrd="0" destOrd="0" presId="urn:microsoft.com/office/officeart/2005/8/layout/hierarchy1"/>
    <dgm:cxn modelId="{59B083B5-49CC-E34B-99B5-B86C010F63B1}" type="presParOf" srcId="{F8BC2AF3-0692-E245-A244-442D80A07F96}" destId="{07801B46-93A0-A541-8BFC-40EFB626D179}" srcOrd="0" destOrd="0" presId="urn:microsoft.com/office/officeart/2005/8/layout/hierarchy1"/>
    <dgm:cxn modelId="{B503BDBF-0870-3F43-AF99-B6BF2D7AEDAE}" type="presParOf" srcId="{F8BC2AF3-0692-E245-A244-442D80A07F96}" destId="{B040BAD8-0E49-9D49-8F6A-4F8FF7210B76}" srcOrd="1" destOrd="0" presId="urn:microsoft.com/office/officeart/2005/8/layout/hierarchy1"/>
    <dgm:cxn modelId="{C3ED18C0-B932-744F-B2AC-8691CD3A44F9}" type="presParOf" srcId="{3096F35F-000D-3441-8CCA-0033D789C5A2}" destId="{3EB635EE-8138-284F-B80A-0C2B6873CB45}" srcOrd="1" destOrd="0" presId="urn:microsoft.com/office/officeart/2005/8/layout/hierarchy1"/>
    <dgm:cxn modelId="{9E107061-ECE6-EB45-9666-42116F0C8375}" type="presParOf" srcId="{701B8C45-EED8-C84E-8FAA-02DB82DD8146}" destId="{0DFEF8AD-0C6F-E247-80DC-BBD3FF3EF909}" srcOrd="2" destOrd="0" presId="urn:microsoft.com/office/officeart/2005/8/layout/hierarchy1"/>
    <dgm:cxn modelId="{664CDF5B-22AE-EF45-BEF1-56C246B6166D}" type="presParOf" srcId="{0DFEF8AD-0C6F-E247-80DC-BBD3FF3EF909}" destId="{1E3653C7-C40F-D149-9C40-94BE41558F7F}" srcOrd="0" destOrd="0" presId="urn:microsoft.com/office/officeart/2005/8/layout/hierarchy1"/>
    <dgm:cxn modelId="{6F479E23-A0C5-874E-B51B-7D5176D1737C}" type="presParOf" srcId="{1E3653C7-C40F-D149-9C40-94BE41558F7F}" destId="{854F9BC8-8FDB-0D45-9E7E-0839234BADF7}" srcOrd="0" destOrd="0" presId="urn:microsoft.com/office/officeart/2005/8/layout/hierarchy1"/>
    <dgm:cxn modelId="{6CB7E62C-AE38-ED4E-A146-655269F7F33D}" type="presParOf" srcId="{1E3653C7-C40F-D149-9C40-94BE41558F7F}" destId="{CED1D6CF-EEBC-DA4A-9609-B19BA87FB74A}" srcOrd="1" destOrd="0" presId="urn:microsoft.com/office/officeart/2005/8/layout/hierarchy1"/>
    <dgm:cxn modelId="{13513352-6894-6E45-8337-3A2CD2029141}" type="presParOf" srcId="{0DFEF8AD-0C6F-E247-80DC-BBD3FF3EF909}" destId="{475FDCFF-B822-0449-AB08-63110EED06A2}" srcOrd="1" destOrd="0" presId="urn:microsoft.com/office/officeart/2005/8/layout/hierarchy1"/>
    <dgm:cxn modelId="{D1A37DED-8DBA-5E41-9BAD-57D62D272FB6}" type="presParOf" srcId="{701B8C45-EED8-C84E-8FAA-02DB82DD8146}" destId="{1CBDAECD-B8C8-FD43-B602-79CE8B76FCED}" srcOrd="3" destOrd="0" presId="urn:microsoft.com/office/officeart/2005/8/layout/hierarchy1"/>
    <dgm:cxn modelId="{54A10045-F8D8-2A40-8D84-33A09E8B7724}" type="presParOf" srcId="{1CBDAECD-B8C8-FD43-B602-79CE8B76FCED}" destId="{02204BFF-A3A5-9842-BAFB-68E9EE883742}" srcOrd="0" destOrd="0" presId="urn:microsoft.com/office/officeart/2005/8/layout/hierarchy1"/>
    <dgm:cxn modelId="{CCF85735-9FF3-4E4C-B5C7-F22578F4382A}" type="presParOf" srcId="{02204BFF-A3A5-9842-BAFB-68E9EE883742}" destId="{A6F7D368-DF62-2945-9B0F-0A0B28325018}" srcOrd="0" destOrd="0" presId="urn:microsoft.com/office/officeart/2005/8/layout/hierarchy1"/>
    <dgm:cxn modelId="{B338FDDF-7AD1-6B49-82EA-71D668CC2C8D}" type="presParOf" srcId="{02204BFF-A3A5-9842-BAFB-68E9EE883742}" destId="{2E9660C2-AA96-AA4E-9A61-B1812231A7CB}" srcOrd="1" destOrd="0" presId="urn:microsoft.com/office/officeart/2005/8/layout/hierarchy1"/>
    <dgm:cxn modelId="{FF343934-90F5-5248-9231-4E8C97194474}" type="presParOf" srcId="{1CBDAECD-B8C8-FD43-B602-79CE8B76FCED}" destId="{C8864B0D-FB75-8A4B-8351-29BA27297569}" srcOrd="1" destOrd="0" presId="urn:microsoft.com/office/officeart/2005/8/layout/hierarchy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3FC791-0A66-42E6-9033-1382B2D967A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B5D4DB94-8B43-4BD6-B006-EF62DDBE2771}">
      <dgm:prSet/>
      <dgm:spPr/>
      <dgm:t>
        <a:bodyPr/>
        <a:lstStyle/>
        <a:p>
          <a:r>
            <a:rPr lang="en-US" baseline="0" dirty="0"/>
            <a:t>Loan Amount = </a:t>
          </a:r>
          <a:r>
            <a:rPr lang="en-US" b="1" baseline="0" dirty="0">
              <a:solidFill>
                <a:srgbClr val="0070C0"/>
              </a:solidFill>
            </a:rPr>
            <a:t>$420,800</a:t>
          </a:r>
          <a:endParaRPr lang="en-US" dirty="0">
            <a:solidFill>
              <a:srgbClr val="0070C0"/>
            </a:solidFill>
          </a:endParaRPr>
        </a:p>
      </dgm:t>
    </dgm:pt>
    <dgm:pt modelId="{AEB23086-8F83-450B-B29D-942C624E880C}" type="parTrans" cxnId="{AC6A5488-B242-4FBE-A14B-FA8B089D2EE2}">
      <dgm:prSet/>
      <dgm:spPr/>
      <dgm:t>
        <a:bodyPr/>
        <a:lstStyle/>
        <a:p>
          <a:endParaRPr lang="en-US"/>
        </a:p>
      </dgm:t>
    </dgm:pt>
    <dgm:pt modelId="{9E06CA5D-71DA-4E5C-94D3-6F3F84389076}" type="sibTrans" cxnId="{AC6A5488-B242-4FBE-A14B-FA8B089D2EE2}">
      <dgm:prSet/>
      <dgm:spPr/>
      <dgm:t>
        <a:bodyPr/>
        <a:lstStyle/>
        <a:p>
          <a:endParaRPr lang="en-US"/>
        </a:p>
      </dgm:t>
    </dgm:pt>
    <dgm:pt modelId="{3EB75FFF-6E35-4EC3-87FF-63E811A2A109}">
      <dgm:prSet/>
      <dgm:spPr/>
      <dgm:t>
        <a:bodyPr/>
        <a:lstStyle/>
        <a:p>
          <a:r>
            <a:rPr lang="en-US" baseline="0" dirty="0"/>
            <a:t>Down Payment Percentage = </a:t>
          </a:r>
          <a:r>
            <a:rPr lang="en-US" b="1" baseline="0" dirty="0">
              <a:solidFill>
                <a:srgbClr val="0070C0"/>
              </a:solidFill>
            </a:rPr>
            <a:t>2.25%</a:t>
          </a:r>
          <a:endParaRPr lang="en-US" b="1" dirty="0">
            <a:solidFill>
              <a:srgbClr val="0070C0"/>
            </a:solidFill>
          </a:endParaRPr>
        </a:p>
      </dgm:t>
    </dgm:pt>
    <dgm:pt modelId="{031F5919-B4EC-462F-9ACF-CAFD009CBF68}" type="parTrans" cxnId="{E1366343-8406-4ED8-A242-A92C85A4EA2D}">
      <dgm:prSet/>
      <dgm:spPr/>
      <dgm:t>
        <a:bodyPr/>
        <a:lstStyle/>
        <a:p>
          <a:endParaRPr lang="en-US"/>
        </a:p>
      </dgm:t>
    </dgm:pt>
    <dgm:pt modelId="{16912DB6-4AD0-4CF6-966A-831C378CAD1B}" type="sibTrans" cxnId="{E1366343-8406-4ED8-A242-A92C85A4EA2D}">
      <dgm:prSet/>
      <dgm:spPr/>
      <dgm:t>
        <a:bodyPr/>
        <a:lstStyle/>
        <a:p>
          <a:endParaRPr lang="en-US"/>
        </a:p>
      </dgm:t>
    </dgm:pt>
    <dgm:pt modelId="{70A3876D-236E-48E8-B9DD-043A41F9AB6D}">
      <dgm:prSet/>
      <dgm:spPr/>
      <dgm:t>
        <a:bodyPr/>
        <a:lstStyle/>
        <a:p>
          <a:r>
            <a:rPr lang="en-US" baseline="0" dirty="0"/>
            <a:t>Down Payment = </a:t>
          </a:r>
          <a:r>
            <a:rPr lang="en-US" b="1" baseline="0" dirty="0">
              <a:solidFill>
                <a:srgbClr val="0070C0"/>
              </a:solidFill>
            </a:rPr>
            <a:t>$9,468</a:t>
          </a:r>
          <a:endParaRPr lang="en-US" dirty="0">
            <a:solidFill>
              <a:srgbClr val="0070C0"/>
            </a:solidFill>
          </a:endParaRPr>
        </a:p>
      </dgm:t>
    </dgm:pt>
    <dgm:pt modelId="{4CBE7B5A-6B0A-44E6-83CD-348589CE9152}" type="parTrans" cxnId="{EF7497B0-E746-4FA1-8763-209AF5533ECB}">
      <dgm:prSet/>
      <dgm:spPr/>
      <dgm:t>
        <a:bodyPr/>
        <a:lstStyle/>
        <a:p>
          <a:endParaRPr lang="en-US"/>
        </a:p>
      </dgm:t>
    </dgm:pt>
    <dgm:pt modelId="{B1D1F3B6-AF91-42CA-ADA2-4A962398A3B9}" type="sibTrans" cxnId="{EF7497B0-E746-4FA1-8763-209AF5533ECB}">
      <dgm:prSet/>
      <dgm:spPr/>
      <dgm:t>
        <a:bodyPr/>
        <a:lstStyle/>
        <a:p>
          <a:endParaRPr lang="en-US"/>
        </a:p>
      </dgm:t>
    </dgm:pt>
    <dgm:pt modelId="{30A04C2A-B5D2-4F58-9ED7-09F733A5606C}">
      <dgm:prSet/>
      <dgm:spPr/>
      <dgm:t>
        <a:bodyPr/>
        <a:lstStyle/>
        <a:p>
          <a:r>
            <a:rPr lang="en-US" baseline="0" dirty="0"/>
            <a:t>Closing Costs = </a:t>
          </a:r>
          <a:r>
            <a:rPr lang="en-US" b="1" baseline="0" dirty="0">
              <a:solidFill>
                <a:srgbClr val="0070C0"/>
              </a:solidFill>
            </a:rPr>
            <a:t>$12,624</a:t>
          </a:r>
          <a:endParaRPr lang="en-US" dirty="0">
            <a:solidFill>
              <a:srgbClr val="0070C0"/>
            </a:solidFill>
          </a:endParaRPr>
        </a:p>
      </dgm:t>
    </dgm:pt>
    <dgm:pt modelId="{A4B3C97C-F899-470B-A61D-01BEB4AA0765}" type="parTrans" cxnId="{C27BD93A-5DA0-4F8F-B72F-50F51F533BE7}">
      <dgm:prSet/>
      <dgm:spPr/>
      <dgm:t>
        <a:bodyPr/>
        <a:lstStyle/>
        <a:p>
          <a:endParaRPr lang="en-US"/>
        </a:p>
      </dgm:t>
    </dgm:pt>
    <dgm:pt modelId="{91B73C85-F8BC-459E-9AE8-E6152AB09B64}" type="sibTrans" cxnId="{C27BD93A-5DA0-4F8F-B72F-50F51F533BE7}">
      <dgm:prSet/>
      <dgm:spPr/>
      <dgm:t>
        <a:bodyPr/>
        <a:lstStyle/>
        <a:p>
          <a:endParaRPr lang="en-US"/>
        </a:p>
      </dgm:t>
    </dgm:pt>
    <dgm:pt modelId="{1A2947D3-EDBE-4916-9138-8BF25936CE82}">
      <dgm:prSet/>
      <dgm:spPr/>
      <dgm:t>
        <a:bodyPr/>
        <a:lstStyle/>
        <a:p>
          <a:r>
            <a:rPr lang="en-US" baseline="0" dirty="0"/>
            <a:t>Monthly Principal &amp; Interest Payments= </a:t>
          </a:r>
          <a:r>
            <a:rPr lang="en-US" b="1" baseline="0" dirty="0">
              <a:solidFill>
                <a:srgbClr val="0070C0"/>
              </a:solidFill>
            </a:rPr>
            <a:t>$2,599.90</a:t>
          </a:r>
          <a:endParaRPr lang="en-US" dirty="0">
            <a:solidFill>
              <a:srgbClr val="0070C0"/>
            </a:solidFill>
          </a:endParaRPr>
        </a:p>
      </dgm:t>
    </dgm:pt>
    <dgm:pt modelId="{83257B79-2918-4DAB-B897-D28690E8A14F}" type="parTrans" cxnId="{38FFDC45-FB7D-4555-8186-A3DEC8099F73}">
      <dgm:prSet/>
      <dgm:spPr/>
      <dgm:t>
        <a:bodyPr/>
        <a:lstStyle/>
        <a:p>
          <a:endParaRPr lang="en-US"/>
        </a:p>
      </dgm:t>
    </dgm:pt>
    <dgm:pt modelId="{CEDC354D-5499-4151-8DA5-1418B5FF68DA}" type="sibTrans" cxnId="{38FFDC45-FB7D-4555-8186-A3DEC8099F73}">
      <dgm:prSet/>
      <dgm:spPr/>
      <dgm:t>
        <a:bodyPr/>
        <a:lstStyle/>
        <a:p>
          <a:endParaRPr lang="en-US"/>
        </a:p>
      </dgm:t>
    </dgm:pt>
    <dgm:pt modelId="{8F293099-EFFB-A143-B13D-CAF521A02FA3}" type="pres">
      <dgm:prSet presAssocID="{453FC791-0A66-42E6-9033-1382B2D967A8}" presName="vert0" presStyleCnt="0">
        <dgm:presLayoutVars>
          <dgm:dir/>
          <dgm:animOne val="branch"/>
          <dgm:animLvl val="lvl"/>
        </dgm:presLayoutVars>
      </dgm:prSet>
      <dgm:spPr/>
    </dgm:pt>
    <dgm:pt modelId="{93B49F01-B9ED-8041-B85C-0DAAAD4EEEB3}" type="pres">
      <dgm:prSet presAssocID="{B5D4DB94-8B43-4BD6-B006-EF62DDBE2771}" presName="thickLine" presStyleLbl="alignNode1" presStyleIdx="0" presStyleCnt="5"/>
      <dgm:spPr/>
    </dgm:pt>
    <dgm:pt modelId="{5F3CC2A5-1444-F945-B3D4-7418EEA8F801}" type="pres">
      <dgm:prSet presAssocID="{B5D4DB94-8B43-4BD6-B006-EF62DDBE2771}" presName="horz1" presStyleCnt="0"/>
      <dgm:spPr/>
    </dgm:pt>
    <dgm:pt modelId="{B1D3321C-BBED-6F4D-86D5-94EBF2248E34}" type="pres">
      <dgm:prSet presAssocID="{B5D4DB94-8B43-4BD6-B006-EF62DDBE2771}" presName="tx1" presStyleLbl="revTx" presStyleIdx="0" presStyleCnt="5"/>
      <dgm:spPr/>
    </dgm:pt>
    <dgm:pt modelId="{671B9AAC-380E-3345-98F5-A23DA98EF059}" type="pres">
      <dgm:prSet presAssocID="{B5D4DB94-8B43-4BD6-B006-EF62DDBE2771}" presName="vert1" presStyleCnt="0"/>
      <dgm:spPr/>
    </dgm:pt>
    <dgm:pt modelId="{6C0A0BA0-8604-A64F-AC3A-66156402AA3A}" type="pres">
      <dgm:prSet presAssocID="{3EB75FFF-6E35-4EC3-87FF-63E811A2A109}" presName="thickLine" presStyleLbl="alignNode1" presStyleIdx="1" presStyleCnt="5"/>
      <dgm:spPr/>
    </dgm:pt>
    <dgm:pt modelId="{2FECA13E-C6D9-3549-A98E-3EE4F81FFE1E}" type="pres">
      <dgm:prSet presAssocID="{3EB75FFF-6E35-4EC3-87FF-63E811A2A109}" presName="horz1" presStyleCnt="0"/>
      <dgm:spPr/>
    </dgm:pt>
    <dgm:pt modelId="{1B5BDFC5-2DA3-1647-8FDA-5A2D2CFE1D0A}" type="pres">
      <dgm:prSet presAssocID="{3EB75FFF-6E35-4EC3-87FF-63E811A2A109}" presName="tx1" presStyleLbl="revTx" presStyleIdx="1" presStyleCnt="5"/>
      <dgm:spPr/>
    </dgm:pt>
    <dgm:pt modelId="{64A120A1-A4AF-BA44-B544-D60135D06B51}" type="pres">
      <dgm:prSet presAssocID="{3EB75FFF-6E35-4EC3-87FF-63E811A2A109}" presName="vert1" presStyleCnt="0"/>
      <dgm:spPr/>
    </dgm:pt>
    <dgm:pt modelId="{9C058268-21D9-664A-8E4E-8576F86C18F5}" type="pres">
      <dgm:prSet presAssocID="{70A3876D-236E-48E8-B9DD-043A41F9AB6D}" presName="thickLine" presStyleLbl="alignNode1" presStyleIdx="2" presStyleCnt="5"/>
      <dgm:spPr/>
    </dgm:pt>
    <dgm:pt modelId="{3C793B6C-9EA5-6B42-9470-BF7F25943787}" type="pres">
      <dgm:prSet presAssocID="{70A3876D-236E-48E8-B9DD-043A41F9AB6D}" presName="horz1" presStyleCnt="0"/>
      <dgm:spPr/>
    </dgm:pt>
    <dgm:pt modelId="{BFF7AD04-D71E-9743-9871-09CE0C871D54}" type="pres">
      <dgm:prSet presAssocID="{70A3876D-236E-48E8-B9DD-043A41F9AB6D}" presName="tx1" presStyleLbl="revTx" presStyleIdx="2" presStyleCnt="5"/>
      <dgm:spPr/>
    </dgm:pt>
    <dgm:pt modelId="{05D86C78-C951-0E47-9BDA-9D7A97B25806}" type="pres">
      <dgm:prSet presAssocID="{70A3876D-236E-48E8-B9DD-043A41F9AB6D}" presName="vert1" presStyleCnt="0"/>
      <dgm:spPr/>
    </dgm:pt>
    <dgm:pt modelId="{0D8983BB-617F-5F4C-86CF-859EBE40710F}" type="pres">
      <dgm:prSet presAssocID="{30A04C2A-B5D2-4F58-9ED7-09F733A5606C}" presName="thickLine" presStyleLbl="alignNode1" presStyleIdx="3" presStyleCnt="5"/>
      <dgm:spPr/>
    </dgm:pt>
    <dgm:pt modelId="{C43D639D-94CE-DE4D-9C69-CED9D5FFEAAD}" type="pres">
      <dgm:prSet presAssocID="{30A04C2A-B5D2-4F58-9ED7-09F733A5606C}" presName="horz1" presStyleCnt="0"/>
      <dgm:spPr/>
    </dgm:pt>
    <dgm:pt modelId="{5E3D3B73-106D-7D47-B3AC-D52EC7DB40A7}" type="pres">
      <dgm:prSet presAssocID="{30A04C2A-B5D2-4F58-9ED7-09F733A5606C}" presName="tx1" presStyleLbl="revTx" presStyleIdx="3" presStyleCnt="5"/>
      <dgm:spPr/>
    </dgm:pt>
    <dgm:pt modelId="{109E1206-419E-6745-9786-2CDF718CA28C}" type="pres">
      <dgm:prSet presAssocID="{30A04C2A-B5D2-4F58-9ED7-09F733A5606C}" presName="vert1" presStyleCnt="0"/>
      <dgm:spPr/>
    </dgm:pt>
    <dgm:pt modelId="{65CDA4F8-FFF1-A043-8B1A-B4C06BBB9F1A}" type="pres">
      <dgm:prSet presAssocID="{1A2947D3-EDBE-4916-9138-8BF25936CE82}" presName="thickLine" presStyleLbl="alignNode1" presStyleIdx="4" presStyleCnt="5"/>
      <dgm:spPr/>
    </dgm:pt>
    <dgm:pt modelId="{10A0BF8D-3B66-B446-9F56-E3D0F3AC2DD0}" type="pres">
      <dgm:prSet presAssocID="{1A2947D3-EDBE-4916-9138-8BF25936CE82}" presName="horz1" presStyleCnt="0"/>
      <dgm:spPr/>
    </dgm:pt>
    <dgm:pt modelId="{C7492700-9022-F44D-8675-DA2DCAE45E78}" type="pres">
      <dgm:prSet presAssocID="{1A2947D3-EDBE-4916-9138-8BF25936CE82}" presName="tx1" presStyleLbl="revTx" presStyleIdx="4" presStyleCnt="5"/>
      <dgm:spPr/>
    </dgm:pt>
    <dgm:pt modelId="{C1C6891D-5540-F442-ADC2-5A551261EC5D}" type="pres">
      <dgm:prSet presAssocID="{1A2947D3-EDBE-4916-9138-8BF25936CE82}" presName="vert1" presStyleCnt="0"/>
      <dgm:spPr/>
    </dgm:pt>
  </dgm:ptLst>
  <dgm:cxnLst>
    <dgm:cxn modelId="{55A25C03-903E-7B45-A978-6EB2B621B0F9}" type="presOf" srcId="{1A2947D3-EDBE-4916-9138-8BF25936CE82}" destId="{C7492700-9022-F44D-8675-DA2DCAE45E78}" srcOrd="0" destOrd="0" presId="urn:microsoft.com/office/officeart/2008/layout/LinedList"/>
    <dgm:cxn modelId="{DC7E1719-4B4F-194E-8849-52B9E1EE1E97}" type="presOf" srcId="{B5D4DB94-8B43-4BD6-B006-EF62DDBE2771}" destId="{B1D3321C-BBED-6F4D-86D5-94EBF2248E34}" srcOrd="0" destOrd="0" presId="urn:microsoft.com/office/officeart/2008/layout/LinedList"/>
    <dgm:cxn modelId="{C27BD93A-5DA0-4F8F-B72F-50F51F533BE7}" srcId="{453FC791-0A66-42E6-9033-1382B2D967A8}" destId="{30A04C2A-B5D2-4F58-9ED7-09F733A5606C}" srcOrd="3" destOrd="0" parTransId="{A4B3C97C-F899-470B-A61D-01BEB4AA0765}" sibTransId="{91B73C85-F8BC-459E-9AE8-E6152AB09B64}"/>
    <dgm:cxn modelId="{6FB37942-3652-784C-BB48-854EDF19DC78}" type="presOf" srcId="{453FC791-0A66-42E6-9033-1382B2D967A8}" destId="{8F293099-EFFB-A143-B13D-CAF521A02FA3}" srcOrd="0" destOrd="0" presId="urn:microsoft.com/office/officeart/2008/layout/LinedList"/>
    <dgm:cxn modelId="{E1366343-8406-4ED8-A242-A92C85A4EA2D}" srcId="{453FC791-0A66-42E6-9033-1382B2D967A8}" destId="{3EB75FFF-6E35-4EC3-87FF-63E811A2A109}" srcOrd="1" destOrd="0" parTransId="{031F5919-B4EC-462F-9ACF-CAFD009CBF68}" sibTransId="{16912DB6-4AD0-4CF6-966A-831C378CAD1B}"/>
    <dgm:cxn modelId="{38FFDC45-FB7D-4555-8186-A3DEC8099F73}" srcId="{453FC791-0A66-42E6-9033-1382B2D967A8}" destId="{1A2947D3-EDBE-4916-9138-8BF25936CE82}" srcOrd="4" destOrd="0" parTransId="{83257B79-2918-4DAB-B897-D28690E8A14F}" sibTransId="{CEDC354D-5499-4151-8DA5-1418B5FF68DA}"/>
    <dgm:cxn modelId="{44D3336E-232A-F441-AC47-7C286AC7A5E9}" type="presOf" srcId="{30A04C2A-B5D2-4F58-9ED7-09F733A5606C}" destId="{5E3D3B73-106D-7D47-B3AC-D52EC7DB40A7}" srcOrd="0" destOrd="0" presId="urn:microsoft.com/office/officeart/2008/layout/LinedList"/>
    <dgm:cxn modelId="{AC6A5488-B242-4FBE-A14B-FA8B089D2EE2}" srcId="{453FC791-0A66-42E6-9033-1382B2D967A8}" destId="{B5D4DB94-8B43-4BD6-B006-EF62DDBE2771}" srcOrd="0" destOrd="0" parTransId="{AEB23086-8F83-450B-B29D-942C624E880C}" sibTransId="{9E06CA5D-71DA-4E5C-94D3-6F3F84389076}"/>
    <dgm:cxn modelId="{EF7497B0-E746-4FA1-8763-209AF5533ECB}" srcId="{453FC791-0A66-42E6-9033-1382B2D967A8}" destId="{70A3876D-236E-48E8-B9DD-043A41F9AB6D}" srcOrd="2" destOrd="0" parTransId="{4CBE7B5A-6B0A-44E6-83CD-348589CE9152}" sibTransId="{B1D1F3B6-AF91-42CA-ADA2-4A962398A3B9}"/>
    <dgm:cxn modelId="{6A236CF1-CA3B-184B-BE91-4BEF2953AFFC}" type="presOf" srcId="{3EB75FFF-6E35-4EC3-87FF-63E811A2A109}" destId="{1B5BDFC5-2DA3-1647-8FDA-5A2D2CFE1D0A}" srcOrd="0" destOrd="0" presId="urn:microsoft.com/office/officeart/2008/layout/LinedList"/>
    <dgm:cxn modelId="{163E0DFE-5216-0142-98D6-2325A454C21F}" type="presOf" srcId="{70A3876D-236E-48E8-B9DD-043A41F9AB6D}" destId="{BFF7AD04-D71E-9743-9871-09CE0C871D54}" srcOrd="0" destOrd="0" presId="urn:microsoft.com/office/officeart/2008/layout/LinedList"/>
    <dgm:cxn modelId="{0BF1288A-18E8-0648-920A-496DCF789470}" type="presParOf" srcId="{8F293099-EFFB-A143-B13D-CAF521A02FA3}" destId="{93B49F01-B9ED-8041-B85C-0DAAAD4EEEB3}" srcOrd="0" destOrd="0" presId="urn:microsoft.com/office/officeart/2008/layout/LinedList"/>
    <dgm:cxn modelId="{F215EE0B-694C-BA40-A6B7-2AB2A7F5E97D}" type="presParOf" srcId="{8F293099-EFFB-A143-B13D-CAF521A02FA3}" destId="{5F3CC2A5-1444-F945-B3D4-7418EEA8F801}" srcOrd="1" destOrd="0" presId="urn:microsoft.com/office/officeart/2008/layout/LinedList"/>
    <dgm:cxn modelId="{5F7C19F8-F0D0-DF48-B9FF-D938E17DBD3B}" type="presParOf" srcId="{5F3CC2A5-1444-F945-B3D4-7418EEA8F801}" destId="{B1D3321C-BBED-6F4D-86D5-94EBF2248E34}" srcOrd="0" destOrd="0" presId="urn:microsoft.com/office/officeart/2008/layout/LinedList"/>
    <dgm:cxn modelId="{A1FA194B-73C2-2748-A799-858502EEA08F}" type="presParOf" srcId="{5F3CC2A5-1444-F945-B3D4-7418EEA8F801}" destId="{671B9AAC-380E-3345-98F5-A23DA98EF059}" srcOrd="1" destOrd="0" presId="urn:microsoft.com/office/officeart/2008/layout/LinedList"/>
    <dgm:cxn modelId="{D75A4DC3-78C3-1B44-88D5-4DA98DD522BA}" type="presParOf" srcId="{8F293099-EFFB-A143-B13D-CAF521A02FA3}" destId="{6C0A0BA0-8604-A64F-AC3A-66156402AA3A}" srcOrd="2" destOrd="0" presId="urn:microsoft.com/office/officeart/2008/layout/LinedList"/>
    <dgm:cxn modelId="{41F133D0-C529-C04E-9FD9-88F5EC86089C}" type="presParOf" srcId="{8F293099-EFFB-A143-B13D-CAF521A02FA3}" destId="{2FECA13E-C6D9-3549-A98E-3EE4F81FFE1E}" srcOrd="3" destOrd="0" presId="urn:microsoft.com/office/officeart/2008/layout/LinedList"/>
    <dgm:cxn modelId="{641F33AF-C552-BB42-80DD-109764E2666D}" type="presParOf" srcId="{2FECA13E-C6D9-3549-A98E-3EE4F81FFE1E}" destId="{1B5BDFC5-2DA3-1647-8FDA-5A2D2CFE1D0A}" srcOrd="0" destOrd="0" presId="urn:microsoft.com/office/officeart/2008/layout/LinedList"/>
    <dgm:cxn modelId="{20F8355A-070C-AA46-BEE1-777B5B9824AF}" type="presParOf" srcId="{2FECA13E-C6D9-3549-A98E-3EE4F81FFE1E}" destId="{64A120A1-A4AF-BA44-B544-D60135D06B51}" srcOrd="1" destOrd="0" presId="urn:microsoft.com/office/officeart/2008/layout/LinedList"/>
    <dgm:cxn modelId="{5F19D952-F59A-3744-BFD2-3098645F4EBF}" type="presParOf" srcId="{8F293099-EFFB-A143-B13D-CAF521A02FA3}" destId="{9C058268-21D9-664A-8E4E-8576F86C18F5}" srcOrd="4" destOrd="0" presId="urn:microsoft.com/office/officeart/2008/layout/LinedList"/>
    <dgm:cxn modelId="{77EC74F6-6D5F-1347-8CD0-19655F6811DB}" type="presParOf" srcId="{8F293099-EFFB-A143-B13D-CAF521A02FA3}" destId="{3C793B6C-9EA5-6B42-9470-BF7F25943787}" srcOrd="5" destOrd="0" presId="urn:microsoft.com/office/officeart/2008/layout/LinedList"/>
    <dgm:cxn modelId="{B18DE994-6F57-DB4C-9629-AACA7A9E27F2}" type="presParOf" srcId="{3C793B6C-9EA5-6B42-9470-BF7F25943787}" destId="{BFF7AD04-D71E-9743-9871-09CE0C871D54}" srcOrd="0" destOrd="0" presId="urn:microsoft.com/office/officeart/2008/layout/LinedList"/>
    <dgm:cxn modelId="{73D0D859-7AD2-D441-ABDB-2C8A4CD9EB1C}" type="presParOf" srcId="{3C793B6C-9EA5-6B42-9470-BF7F25943787}" destId="{05D86C78-C951-0E47-9BDA-9D7A97B25806}" srcOrd="1" destOrd="0" presId="urn:microsoft.com/office/officeart/2008/layout/LinedList"/>
    <dgm:cxn modelId="{2D4BB29F-49B8-7443-A780-9FA3E2734A37}" type="presParOf" srcId="{8F293099-EFFB-A143-B13D-CAF521A02FA3}" destId="{0D8983BB-617F-5F4C-86CF-859EBE40710F}" srcOrd="6" destOrd="0" presId="urn:microsoft.com/office/officeart/2008/layout/LinedList"/>
    <dgm:cxn modelId="{661ED117-FB49-164B-BBFE-93189595FC61}" type="presParOf" srcId="{8F293099-EFFB-A143-B13D-CAF521A02FA3}" destId="{C43D639D-94CE-DE4D-9C69-CED9D5FFEAAD}" srcOrd="7" destOrd="0" presId="urn:microsoft.com/office/officeart/2008/layout/LinedList"/>
    <dgm:cxn modelId="{1A10C7A2-188A-B34A-B02F-CA5A4632EF73}" type="presParOf" srcId="{C43D639D-94CE-DE4D-9C69-CED9D5FFEAAD}" destId="{5E3D3B73-106D-7D47-B3AC-D52EC7DB40A7}" srcOrd="0" destOrd="0" presId="urn:microsoft.com/office/officeart/2008/layout/LinedList"/>
    <dgm:cxn modelId="{91174E4C-CCE9-094F-8316-7817EBB36E01}" type="presParOf" srcId="{C43D639D-94CE-DE4D-9C69-CED9D5FFEAAD}" destId="{109E1206-419E-6745-9786-2CDF718CA28C}" srcOrd="1" destOrd="0" presId="urn:microsoft.com/office/officeart/2008/layout/LinedList"/>
    <dgm:cxn modelId="{A5AA9F04-E450-A748-AD4D-CBB6568D623E}" type="presParOf" srcId="{8F293099-EFFB-A143-B13D-CAF521A02FA3}" destId="{65CDA4F8-FFF1-A043-8B1A-B4C06BBB9F1A}" srcOrd="8" destOrd="0" presId="urn:microsoft.com/office/officeart/2008/layout/LinedList"/>
    <dgm:cxn modelId="{061A0AA1-9BF5-A842-A179-E495F19736F9}" type="presParOf" srcId="{8F293099-EFFB-A143-B13D-CAF521A02FA3}" destId="{10A0BF8D-3B66-B446-9F56-E3D0F3AC2DD0}" srcOrd="9" destOrd="0" presId="urn:microsoft.com/office/officeart/2008/layout/LinedList"/>
    <dgm:cxn modelId="{ED0FC777-DB65-F143-AD2C-F98986636AF4}" type="presParOf" srcId="{10A0BF8D-3B66-B446-9F56-E3D0F3AC2DD0}" destId="{C7492700-9022-F44D-8675-DA2DCAE45E78}" srcOrd="0" destOrd="0" presId="urn:microsoft.com/office/officeart/2008/layout/LinedList"/>
    <dgm:cxn modelId="{853BFF0C-FA92-2349-A388-E9AB77A18FFE}" type="presParOf" srcId="{10A0BF8D-3B66-B446-9F56-E3D0F3AC2DD0}" destId="{C1C6891D-5540-F442-ADC2-5A551261EC5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3841C9-0061-C148-AFFB-CDA85CE880B8}">
      <dsp:nvSpPr>
        <dsp:cNvPr id="0" name=""/>
        <dsp:cNvSpPr/>
      </dsp:nvSpPr>
      <dsp:spPr>
        <a:xfrm>
          <a:off x="2038421" y="1123638"/>
          <a:ext cx="2233313" cy="1158621"/>
        </a:xfrm>
        <a:prstGeom prst="roundRect">
          <a:avLst>
            <a:gd name="adj" fmla="val 10000"/>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D0487D-1633-F746-9D01-8AE1FA05849A}">
      <dsp:nvSpPr>
        <dsp:cNvPr id="0" name=""/>
        <dsp:cNvSpPr/>
      </dsp:nvSpPr>
      <dsp:spPr>
        <a:xfrm>
          <a:off x="2361780" y="1430829"/>
          <a:ext cx="2233313" cy="1158621"/>
        </a:xfrm>
        <a:prstGeom prst="roundRect">
          <a:avLst>
            <a:gd name="adj" fmla="val 10000"/>
          </a:avLst>
        </a:prstGeom>
        <a:solidFill>
          <a:schemeClr val="lt1">
            <a:alpha val="90000"/>
            <a:hueOff val="0"/>
            <a:satOff val="0"/>
            <a:lumOff val="0"/>
            <a:alphaOff val="0"/>
          </a:schemeClr>
        </a:solidFill>
        <a:ln w="34925" cap="flat" cmpd="sng" algn="in">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altLang="en-US" sz="2100" kern="1200" dirty="0">
              <a:solidFill>
                <a:schemeClr val="tx1"/>
              </a:solidFill>
              <a:ea typeface="ＭＳ Ｐゴシック" panose="020B0600070205080204" pitchFamily="34" charset="-128"/>
            </a:rPr>
            <a:t>Real Estate Market</a:t>
          </a:r>
        </a:p>
      </dsp:txBody>
      <dsp:txXfrm>
        <a:off x="2395715" y="1464764"/>
        <a:ext cx="2165443" cy="1090751"/>
      </dsp:txXfrm>
    </dsp:sp>
    <dsp:sp modelId="{07801B46-93A0-A541-8BFC-40EFB626D179}">
      <dsp:nvSpPr>
        <dsp:cNvPr id="0" name=""/>
        <dsp:cNvSpPr/>
      </dsp:nvSpPr>
      <dsp:spPr>
        <a:xfrm>
          <a:off x="-186795" y="1135206"/>
          <a:ext cx="1781848" cy="1195747"/>
        </a:xfrm>
        <a:prstGeom prst="roundRect">
          <a:avLst>
            <a:gd name="adj" fmla="val 10000"/>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40BAD8-0E49-9D49-8F6A-4F8FF7210B76}">
      <dsp:nvSpPr>
        <dsp:cNvPr id="0" name=""/>
        <dsp:cNvSpPr/>
      </dsp:nvSpPr>
      <dsp:spPr>
        <a:xfrm>
          <a:off x="136564" y="1442398"/>
          <a:ext cx="1781848" cy="1195747"/>
        </a:xfrm>
        <a:prstGeom prst="roundRect">
          <a:avLst>
            <a:gd name="adj" fmla="val 10000"/>
          </a:avLst>
        </a:prstGeom>
        <a:solidFill>
          <a:schemeClr val="lt1">
            <a:alpha val="90000"/>
            <a:hueOff val="0"/>
            <a:satOff val="0"/>
            <a:lumOff val="0"/>
            <a:alphaOff val="0"/>
          </a:schemeClr>
        </a:solidFill>
        <a:ln w="34925" cap="flat" cmpd="sng" algn="in">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Land Status</a:t>
          </a:r>
        </a:p>
      </dsp:txBody>
      <dsp:txXfrm>
        <a:off x="171586" y="1477420"/>
        <a:ext cx="1711804" cy="1125703"/>
      </dsp:txXfrm>
    </dsp:sp>
    <dsp:sp modelId="{854F9BC8-8FDB-0D45-9E7E-0839234BADF7}">
      <dsp:nvSpPr>
        <dsp:cNvPr id="0" name=""/>
        <dsp:cNvSpPr/>
      </dsp:nvSpPr>
      <dsp:spPr>
        <a:xfrm>
          <a:off x="4657295" y="1103181"/>
          <a:ext cx="2069379" cy="1257045"/>
        </a:xfrm>
        <a:prstGeom prst="roundRect">
          <a:avLst>
            <a:gd name="adj" fmla="val 10000"/>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D1D6CF-EEBC-DA4A-9609-B19BA87FB74A}">
      <dsp:nvSpPr>
        <dsp:cNvPr id="0" name=""/>
        <dsp:cNvSpPr/>
      </dsp:nvSpPr>
      <dsp:spPr>
        <a:xfrm>
          <a:off x="4980654" y="1410372"/>
          <a:ext cx="2069379" cy="1257045"/>
        </a:xfrm>
        <a:prstGeom prst="roundRect">
          <a:avLst>
            <a:gd name="adj" fmla="val 10000"/>
          </a:avLst>
        </a:prstGeom>
        <a:solidFill>
          <a:schemeClr val="lt1">
            <a:alpha val="90000"/>
            <a:hueOff val="0"/>
            <a:satOff val="0"/>
            <a:lumOff val="0"/>
            <a:alphaOff val="0"/>
          </a:schemeClr>
        </a:solidFill>
        <a:ln w="34925" cap="flat" cmpd="sng" algn="in">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baseline="0" dirty="0"/>
            <a:t>Funds &amp; Financing</a:t>
          </a:r>
        </a:p>
      </dsp:txBody>
      <dsp:txXfrm>
        <a:off x="5017472" y="1447190"/>
        <a:ext cx="1995743" cy="1183409"/>
      </dsp:txXfrm>
    </dsp:sp>
    <dsp:sp modelId="{A6F7D368-DF62-2945-9B0F-0A0B28325018}">
      <dsp:nvSpPr>
        <dsp:cNvPr id="0" name=""/>
        <dsp:cNvSpPr/>
      </dsp:nvSpPr>
      <dsp:spPr>
        <a:xfrm>
          <a:off x="7217579" y="1077678"/>
          <a:ext cx="2069379" cy="1257045"/>
        </a:xfrm>
        <a:prstGeom prst="roundRect">
          <a:avLst>
            <a:gd name="adj" fmla="val 10000"/>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9660C2-AA96-AA4E-9A61-B1812231A7CB}">
      <dsp:nvSpPr>
        <dsp:cNvPr id="0" name=""/>
        <dsp:cNvSpPr/>
      </dsp:nvSpPr>
      <dsp:spPr>
        <a:xfrm>
          <a:off x="7540939" y="1384870"/>
          <a:ext cx="2069379" cy="1257045"/>
        </a:xfrm>
        <a:prstGeom prst="roundRect">
          <a:avLst>
            <a:gd name="adj" fmla="val 10000"/>
          </a:avLst>
        </a:prstGeom>
        <a:solidFill>
          <a:schemeClr val="lt1">
            <a:alpha val="90000"/>
            <a:hueOff val="0"/>
            <a:satOff val="0"/>
            <a:lumOff val="0"/>
            <a:alphaOff val="0"/>
          </a:schemeClr>
        </a:solidFill>
        <a:ln w="34925" cap="flat" cmpd="sng" algn="in">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baseline="0" dirty="0"/>
            <a:t>Preparation &amp; Steps to Homeownership</a:t>
          </a:r>
        </a:p>
      </dsp:txBody>
      <dsp:txXfrm>
        <a:off x="7577757" y="1421688"/>
        <a:ext cx="1995743" cy="11834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B49F01-B9ED-8041-B85C-0DAAAD4EEEB3}">
      <dsp:nvSpPr>
        <dsp:cNvPr id="0" name=""/>
        <dsp:cNvSpPr/>
      </dsp:nvSpPr>
      <dsp:spPr>
        <a:xfrm>
          <a:off x="0" y="533"/>
          <a:ext cx="10829925" cy="0"/>
        </a:xfrm>
        <a:prstGeom prst="line">
          <a:avLst/>
        </a:prstGeom>
        <a:solidFill>
          <a:schemeClr val="accen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D3321C-BBED-6F4D-86D5-94EBF2248E34}">
      <dsp:nvSpPr>
        <dsp:cNvPr id="0" name=""/>
        <dsp:cNvSpPr/>
      </dsp:nvSpPr>
      <dsp:spPr>
        <a:xfrm>
          <a:off x="0" y="533"/>
          <a:ext cx="10829925" cy="8741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US" sz="3800" kern="1200" baseline="0" dirty="0"/>
            <a:t>Loan Amount = </a:t>
          </a:r>
          <a:r>
            <a:rPr lang="en-US" sz="3800" b="1" kern="1200" baseline="0" dirty="0">
              <a:solidFill>
                <a:srgbClr val="0070C0"/>
              </a:solidFill>
            </a:rPr>
            <a:t>$420,800</a:t>
          </a:r>
          <a:endParaRPr lang="en-US" sz="3800" kern="1200" dirty="0">
            <a:solidFill>
              <a:srgbClr val="0070C0"/>
            </a:solidFill>
          </a:endParaRPr>
        </a:p>
      </dsp:txBody>
      <dsp:txXfrm>
        <a:off x="0" y="533"/>
        <a:ext cx="10829925" cy="874181"/>
      </dsp:txXfrm>
    </dsp:sp>
    <dsp:sp modelId="{6C0A0BA0-8604-A64F-AC3A-66156402AA3A}">
      <dsp:nvSpPr>
        <dsp:cNvPr id="0" name=""/>
        <dsp:cNvSpPr/>
      </dsp:nvSpPr>
      <dsp:spPr>
        <a:xfrm>
          <a:off x="0" y="874715"/>
          <a:ext cx="10829925" cy="0"/>
        </a:xfrm>
        <a:prstGeom prst="line">
          <a:avLst/>
        </a:prstGeom>
        <a:solidFill>
          <a:schemeClr val="accen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5BDFC5-2DA3-1647-8FDA-5A2D2CFE1D0A}">
      <dsp:nvSpPr>
        <dsp:cNvPr id="0" name=""/>
        <dsp:cNvSpPr/>
      </dsp:nvSpPr>
      <dsp:spPr>
        <a:xfrm>
          <a:off x="0" y="874715"/>
          <a:ext cx="10829925" cy="8741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US" sz="3800" kern="1200" baseline="0" dirty="0"/>
            <a:t>Down Payment Percentage = </a:t>
          </a:r>
          <a:r>
            <a:rPr lang="en-US" sz="3800" b="1" kern="1200" baseline="0" dirty="0">
              <a:solidFill>
                <a:srgbClr val="0070C0"/>
              </a:solidFill>
            </a:rPr>
            <a:t>2.25%</a:t>
          </a:r>
          <a:endParaRPr lang="en-US" sz="3800" b="1" kern="1200" dirty="0">
            <a:solidFill>
              <a:srgbClr val="0070C0"/>
            </a:solidFill>
          </a:endParaRPr>
        </a:p>
      </dsp:txBody>
      <dsp:txXfrm>
        <a:off x="0" y="874715"/>
        <a:ext cx="10829925" cy="874181"/>
      </dsp:txXfrm>
    </dsp:sp>
    <dsp:sp modelId="{9C058268-21D9-664A-8E4E-8576F86C18F5}">
      <dsp:nvSpPr>
        <dsp:cNvPr id="0" name=""/>
        <dsp:cNvSpPr/>
      </dsp:nvSpPr>
      <dsp:spPr>
        <a:xfrm>
          <a:off x="0" y="1748896"/>
          <a:ext cx="10829925" cy="0"/>
        </a:xfrm>
        <a:prstGeom prst="line">
          <a:avLst/>
        </a:prstGeom>
        <a:solidFill>
          <a:schemeClr val="accen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F7AD04-D71E-9743-9871-09CE0C871D54}">
      <dsp:nvSpPr>
        <dsp:cNvPr id="0" name=""/>
        <dsp:cNvSpPr/>
      </dsp:nvSpPr>
      <dsp:spPr>
        <a:xfrm>
          <a:off x="0" y="1748896"/>
          <a:ext cx="10829925" cy="8741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US" sz="3800" kern="1200" baseline="0" dirty="0"/>
            <a:t>Down Payment = </a:t>
          </a:r>
          <a:r>
            <a:rPr lang="en-US" sz="3800" b="1" kern="1200" baseline="0" dirty="0">
              <a:solidFill>
                <a:srgbClr val="0070C0"/>
              </a:solidFill>
            </a:rPr>
            <a:t>$9,468</a:t>
          </a:r>
          <a:endParaRPr lang="en-US" sz="3800" kern="1200" dirty="0">
            <a:solidFill>
              <a:srgbClr val="0070C0"/>
            </a:solidFill>
          </a:endParaRPr>
        </a:p>
      </dsp:txBody>
      <dsp:txXfrm>
        <a:off x="0" y="1748896"/>
        <a:ext cx="10829925" cy="874181"/>
      </dsp:txXfrm>
    </dsp:sp>
    <dsp:sp modelId="{0D8983BB-617F-5F4C-86CF-859EBE40710F}">
      <dsp:nvSpPr>
        <dsp:cNvPr id="0" name=""/>
        <dsp:cNvSpPr/>
      </dsp:nvSpPr>
      <dsp:spPr>
        <a:xfrm>
          <a:off x="0" y="2623078"/>
          <a:ext cx="10829925" cy="0"/>
        </a:xfrm>
        <a:prstGeom prst="line">
          <a:avLst/>
        </a:prstGeom>
        <a:solidFill>
          <a:schemeClr val="accen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3D3B73-106D-7D47-B3AC-D52EC7DB40A7}">
      <dsp:nvSpPr>
        <dsp:cNvPr id="0" name=""/>
        <dsp:cNvSpPr/>
      </dsp:nvSpPr>
      <dsp:spPr>
        <a:xfrm>
          <a:off x="0" y="2623078"/>
          <a:ext cx="10829925" cy="8741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US" sz="3800" kern="1200" baseline="0" dirty="0"/>
            <a:t>Closing Costs = </a:t>
          </a:r>
          <a:r>
            <a:rPr lang="en-US" sz="3800" b="1" kern="1200" baseline="0" dirty="0">
              <a:solidFill>
                <a:srgbClr val="0070C0"/>
              </a:solidFill>
            </a:rPr>
            <a:t>$12,624</a:t>
          </a:r>
          <a:endParaRPr lang="en-US" sz="3800" kern="1200" dirty="0">
            <a:solidFill>
              <a:srgbClr val="0070C0"/>
            </a:solidFill>
          </a:endParaRPr>
        </a:p>
      </dsp:txBody>
      <dsp:txXfrm>
        <a:off x="0" y="2623078"/>
        <a:ext cx="10829925" cy="874181"/>
      </dsp:txXfrm>
    </dsp:sp>
    <dsp:sp modelId="{65CDA4F8-FFF1-A043-8B1A-B4C06BBB9F1A}">
      <dsp:nvSpPr>
        <dsp:cNvPr id="0" name=""/>
        <dsp:cNvSpPr/>
      </dsp:nvSpPr>
      <dsp:spPr>
        <a:xfrm>
          <a:off x="0" y="3497259"/>
          <a:ext cx="10829925" cy="0"/>
        </a:xfrm>
        <a:prstGeom prst="line">
          <a:avLst/>
        </a:prstGeom>
        <a:solidFill>
          <a:schemeClr val="accen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492700-9022-F44D-8675-DA2DCAE45E78}">
      <dsp:nvSpPr>
        <dsp:cNvPr id="0" name=""/>
        <dsp:cNvSpPr/>
      </dsp:nvSpPr>
      <dsp:spPr>
        <a:xfrm>
          <a:off x="0" y="3497259"/>
          <a:ext cx="10829925" cy="8741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US" sz="3800" kern="1200" baseline="0" dirty="0"/>
            <a:t>Monthly Principal &amp; Interest Payments= </a:t>
          </a:r>
          <a:r>
            <a:rPr lang="en-US" sz="3800" b="1" kern="1200" baseline="0" dirty="0">
              <a:solidFill>
                <a:srgbClr val="0070C0"/>
              </a:solidFill>
            </a:rPr>
            <a:t>$2,599.90</a:t>
          </a:r>
          <a:endParaRPr lang="en-US" sz="3800" kern="1200" dirty="0">
            <a:solidFill>
              <a:srgbClr val="0070C0"/>
            </a:solidFill>
          </a:endParaRPr>
        </a:p>
      </dsp:txBody>
      <dsp:txXfrm>
        <a:off x="0" y="3497259"/>
        <a:ext cx="10829925" cy="87418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9D095F-836A-774F-981B-D114FE83FB22}" type="datetimeFigureOut">
              <a:rPr lang="en-US" smtClean="0"/>
              <a:t>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3D80BB-C1FF-ED41-B2BA-B4008E985483}" type="slidenum">
              <a:rPr lang="en-US" smtClean="0"/>
              <a:t>‹#›</a:t>
            </a:fld>
            <a:endParaRPr lang="en-US"/>
          </a:p>
        </p:txBody>
      </p:sp>
    </p:spTree>
    <p:extLst>
      <p:ext uri="{BB962C8B-B14F-4D97-AF65-F5344CB8AC3E}">
        <p14:creationId xmlns:p14="http://schemas.microsoft.com/office/powerpoint/2010/main" val="2541795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3CADBD16-5BFB-4D9F-9646-C75D1B53BBB6}" type="datetimeFigureOut">
              <a:rPr lang="en-US" smtClean="0"/>
              <a:t>6/20/24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C0722274-0FAA-4649-AA4E-4210F4F32167}" type="slidenum">
              <a:rPr lang="en-US" smtClean="0"/>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03464998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ADBD16-5BFB-4D9F-9646-C75D1B53BBB6}" type="datetimeFigureOut">
              <a:rPr lang="en-US" smtClean="0"/>
              <a:t>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722274-0FAA-4649-AA4E-4210F4F32167}" type="slidenum">
              <a:rPr lang="en-US" smtClean="0"/>
              <a:t>‹#›</a:t>
            </a:fld>
            <a:endParaRPr lang="en-US" dirty="0"/>
          </a:p>
        </p:txBody>
      </p:sp>
    </p:spTree>
    <p:extLst>
      <p:ext uri="{BB962C8B-B14F-4D97-AF65-F5344CB8AC3E}">
        <p14:creationId xmlns:p14="http://schemas.microsoft.com/office/powerpoint/2010/main" val="1803155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ADBD16-5BFB-4D9F-9646-C75D1B53BBB6}" type="datetimeFigureOut">
              <a:rPr lang="en-US" smtClean="0"/>
              <a:t>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722274-0FAA-4649-AA4E-4210F4F32167}" type="slidenum">
              <a:rPr lang="en-US" smtClean="0"/>
              <a:t>‹#›</a:t>
            </a:fld>
            <a:endParaRPr lang="en-US" dirty="0"/>
          </a:p>
        </p:txBody>
      </p:sp>
    </p:spTree>
    <p:extLst>
      <p:ext uri="{BB962C8B-B14F-4D97-AF65-F5344CB8AC3E}">
        <p14:creationId xmlns:p14="http://schemas.microsoft.com/office/powerpoint/2010/main" val="3661805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ADBD16-5BFB-4D9F-9646-C75D1B53BBB6}" type="datetimeFigureOut">
              <a:rPr lang="en-US" smtClean="0"/>
              <a:t>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722274-0FAA-4649-AA4E-4210F4F32167}" type="slidenum">
              <a:rPr lang="en-US" smtClean="0"/>
              <a:t>‹#›</a:t>
            </a:fld>
            <a:endParaRPr lang="en-US" dirty="0"/>
          </a:p>
        </p:txBody>
      </p:sp>
    </p:spTree>
    <p:extLst>
      <p:ext uri="{BB962C8B-B14F-4D97-AF65-F5344CB8AC3E}">
        <p14:creationId xmlns:p14="http://schemas.microsoft.com/office/powerpoint/2010/main" val="3858794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3CADBD16-5BFB-4D9F-9646-C75D1B53BBB6}" type="datetimeFigureOut">
              <a:rPr lang="en-US" smtClean="0"/>
              <a:t>6/20/24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C0722274-0FAA-4649-AA4E-4210F4F32167}" type="slidenum">
              <a:rPr lang="en-US" smtClean="0"/>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91630903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ADBD16-5BFB-4D9F-9646-C75D1B53BBB6}" type="datetimeFigureOut">
              <a:rPr lang="en-US" smtClean="0"/>
              <a:t>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0722274-0FAA-4649-AA4E-4210F4F32167}" type="slidenum">
              <a:rPr lang="en-US" smtClean="0"/>
              <a:t>‹#›</a:t>
            </a:fld>
            <a:endParaRPr lang="en-US" dirty="0"/>
          </a:p>
        </p:txBody>
      </p:sp>
    </p:spTree>
    <p:extLst>
      <p:ext uri="{BB962C8B-B14F-4D97-AF65-F5344CB8AC3E}">
        <p14:creationId xmlns:p14="http://schemas.microsoft.com/office/powerpoint/2010/main" val="1472386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ADBD16-5BFB-4D9F-9646-C75D1B53BBB6}" type="datetimeFigureOut">
              <a:rPr lang="en-US" smtClean="0"/>
              <a:t>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0722274-0FAA-4649-AA4E-4210F4F32167}" type="slidenum">
              <a:rPr lang="en-US" smtClean="0"/>
              <a:t>‹#›</a:t>
            </a:fld>
            <a:endParaRPr lang="en-US" dirty="0"/>
          </a:p>
        </p:txBody>
      </p:sp>
    </p:spTree>
    <p:extLst>
      <p:ext uri="{BB962C8B-B14F-4D97-AF65-F5344CB8AC3E}">
        <p14:creationId xmlns:p14="http://schemas.microsoft.com/office/powerpoint/2010/main" val="3596778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ADBD16-5BFB-4D9F-9646-C75D1B53BBB6}" type="datetimeFigureOut">
              <a:rPr lang="en-US" smtClean="0"/>
              <a:t>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0722274-0FAA-4649-AA4E-4210F4F32167}" type="slidenum">
              <a:rPr lang="en-US" smtClean="0"/>
              <a:t>‹#›</a:t>
            </a:fld>
            <a:endParaRPr lang="en-US" dirty="0"/>
          </a:p>
        </p:txBody>
      </p:sp>
    </p:spTree>
    <p:extLst>
      <p:ext uri="{BB962C8B-B14F-4D97-AF65-F5344CB8AC3E}">
        <p14:creationId xmlns:p14="http://schemas.microsoft.com/office/powerpoint/2010/main" val="2347868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ADBD16-5BFB-4D9F-9646-C75D1B53BBB6}" type="datetimeFigureOut">
              <a:rPr lang="en-US" smtClean="0"/>
              <a:t>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0722274-0FAA-4649-AA4E-4210F4F32167}" type="slidenum">
              <a:rPr lang="en-US" smtClean="0"/>
              <a:t>‹#›</a:t>
            </a:fld>
            <a:endParaRPr lang="en-US" dirty="0"/>
          </a:p>
        </p:txBody>
      </p:sp>
    </p:spTree>
    <p:extLst>
      <p:ext uri="{BB962C8B-B14F-4D97-AF65-F5344CB8AC3E}">
        <p14:creationId xmlns:p14="http://schemas.microsoft.com/office/powerpoint/2010/main" val="365408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CADBD16-5BFB-4D9F-9646-C75D1B53BBB6}" type="datetimeFigureOut">
              <a:rPr lang="en-US" smtClean="0"/>
              <a:t>6/20/24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0722274-0FAA-4649-AA4E-4210F4F32167}"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39666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CADBD16-5BFB-4D9F-9646-C75D1B53BBB6}" type="datetimeFigureOut">
              <a:rPr lang="en-US" smtClean="0"/>
              <a:t>6/20/24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0722274-0FAA-4649-AA4E-4210F4F32167}"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78787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3CADBD16-5BFB-4D9F-9646-C75D1B53BBB6}" type="datetimeFigureOut">
              <a:rPr lang="en-US" smtClean="0"/>
              <a:pPr/>
              <a:t>6/20/24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C0722274-0FAA-4649-AA4E-4210F4F32167}"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54219642"/>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s://edzarenski.com/wp-content/uploads/2024/01/bci-2001-2024-1-13-24.jpg" TargetMode="External"/><Relationship Id="rId1" Type="http://schemas.openxmlformats.org/officeDocument/2006/relationships/slideLayout" Target="../slideLayouts/slideLayout6.xml"/><Relationship Id="rId4" Type="http://schemas.openxmlformats.org/officeDocument/2006/relationships/image" Target="../media/image16.jpg"/></Relationships>
</file>

<file path=ppt/slides/_rels/slide13.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hyperlink" Target="https://fred.stlouisfed.org/graph/?g=1phJS" TargetMode="External"/><Relationship Id="rId1" Type="http://schemas.openxmlformats.org/officeDocument/2006/relationships/slideLayout" Target="../slideLayouts/slideLayout6.xml"/><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hyperlink" Target="https://fred.stlouisfed.org/graph/?g=1obcF" TargetMode="External"/><Relationship Id="rId1" Type="http://schemas.openxmlformats.org/officeDocument/2006/relationships/slideLayout" Target="../slideLayouts/slideLayout6.xml"/><Relationship Id="rId4" Type="http://schemas.openxmlformats.org/officeDocument/2006/relationships/image" Target="../media/image20.png"/></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21.emf"/><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arget="../media/image25.png" Type="http://schemas.openxmlformats.org/officeDocument/2006/relationships/image"/><Relationship Id="rId2" Target="../media/image24.emf" Type="http://schemas.openxmlformats.org/officeDocument/2006/relationships/image"/><Relationship Id="rId1" Target="../slideLayouts/slideLayout2.xml" Type="http://schemas.openxmlformats.org/officeDocument/2006/relationships/slideLayout"/><Relationship Id="rId4" Target="../media/image26.jpeg" Type="http://schemas.openxmlformats.org/officeDocument/2006/relationships/image"/></Relationships>
</file>

<file path=ppt/slides/_rels/slide19.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9.jpg"/><Relationship Id="rId2" Type="http://schemas.openxmlformats.org/officeDocument/2006/relationships/image" Target="../media/image27.jp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arget="../media/image30.jpeg" Type="http://schemas.openxmlformats.org/officeDocument/2006/relationships/image"/><Relationship Id="rId1" Target="../slideLayouts/slideLayout6.xml" Type="http://schemas.openxmlformats.org/officeDocument/2006/relationships/slideLayout"/></Relationships>
</file>

<file path=ppt/slides/_rels/slide22.xml.rels><?xml version="1.0" encoding="UTF-8" standalone="yes"?>
<Relationships xmlns="http://schemas.openxmlformats.org/package/2006/relationships"><Relationship Id="rId3" Type="http://schemas.openxmlformats.org/officeDocument/2006/relationships/image" Target="../media/image32.jpg"/><Relationship Id="rId2" Type="http://schemas.openxmlformats.org/officeDocument/2006/relationships/image" Target="../media/image31.jpe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3.jpeg"/><Relationship Id="rId4" Type="http://schemas.openxmlformats.org/officeDocument/2006/relationships/hyperlink" Target="mailto:maria@azmaria.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arget="../diagrams/layout1.xml" Type="http://schemas.openxmlformats.org/officeDocument/2006/relationships/diagramLayout"/><Relationship Id="rId7" Target="../media/image6.jpeg" Type="http://schemas.openxmlformats.org/officeDocument/2006/relationships/image"/><Relationship Id="rId2" Target="../diagrams/data1.xml" Type="http://schemas.openxmlformats.org/officeDocument/2006/relationships/diagramData"/><Relationship Id="rId1" Target="../slideLayouts/slideLayout2.xml" Type="http://schemas.openxmlformats.org/officeDocument/2006/relationships/slideLayout"/><Relationship Id="rId6" Target="../diagrams/drawing1.xml" Type="http://schemas.microsoft.com/office/2007/relationships/diagramDrawing"/><Relationship Id="rId5" Target="../diagrams/colors1.xml" Type="http://schemas.openxmlformats.org/officeDocument/2006/relationships/diagramColors"/><Relationship Id="rId4" Target="../diagrams/quickStyle1.xml" Type="http://schemas.openxmlformats.org/officeDocument/2006/relationships/diagramQuickStyle"/></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C04FA5E-9397-403D-8733-45505DDB1488}"/>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2" name="Title 1">
            <a:extLst>
              <a:ext uri="{FF2B5EF4-FFF2-40B4-BE49-F238E27FC236}">
                <a16:creationId xmlns:a16="http://schemas.microsoft.com/office/drawing/2014/main" id="{54094BEF-995D-F807-18EC-5069085747E9}"/>
              </a:ext>
            </a:extLst>
          </p:cNvPr>
          <p:cNvSpPr>
            <a:spLocks noGrp="1"/>
          </p:cNvSpPr>
          <p:nvPr>
            <p:ph type="ctrTitle"/>
          </p:nvPr>
        </p:nvSpPr>
        <p:spPr>
          <a:xfrm>
            <a:off x="5660052" y="1209675"/>
            <a:ext cx="6734175" cy="3286125"/>
          </a:xfrm>
        </p:spPr>
        <p:txBody>
          <a:bodyPr>
            <a:normAutofit/>
          </a:bodyPr>
          <a:lstStyle/>
          <a:p>
            <a:r>
              <a:rPr dirty="0" lang="en-US" sz="6000"/>
              <a:t>Homeownership on &amp; off Reservations</a:t>
            </a:r>
          </a:p>
        </p:txBody>
      </p:sp>
      <p:sp>
        <p:nvSpPr>
          <p:cNvPr id="3" name="Subtitle 2">
            <a:extLst>
              <a:ext uri="{FF2B5EF4-FFF2-40B4-BE49-F238E27FC236}">
                <a16:creationId xmlns:a16="http://schemas.microsoft.com/office/drawing/2014/main" id="{E7BCF985-E9D6-AF60-F08C-88324A99A0FF}"/>
              </a:ext>
            </a:extLst>
          </p:cNvPr>
          <p:cNvSpPr>
            <a:spLocks noGrp="1"/>
          </p:cNvSpPr>
          <p:nvPr>
            <p:ph idx="1" type="subTitle"/>
          </p:nvPr>
        </p:nvSpPr>
        <p:spPr>
          <a:xfrm>
            <a:off x="6138004" y="4804850"/>
            <a:ext cx="5607906" cy="1086237"/>
          </a:xfrm>
        </p:spPr>
        <p:txBody>
          <a:bodyPr>
            <a:normAutofit/>
          </a:bodyPr>
          <a:lstStyle/>
          <a:p>
            <a:pPr algn="l">
              <a:spcAft>
                <a:spcPts val="600"/>
              </a:spcAft>
            </a:pPr>
            <a:r>
              <a:rPr dirty="0" lang="en-US"/>
              <a:t>By: Maria Cohen</a:t>
            </a:r>
          </a:p>
          <a:p>
            <a:pPr algn="l">
              <a:spcAft>
                <a:spcPts val="600"/>
              </a:spcAft>
            </a:pPr>
            <a:r>
              <a:rPr dirty="0" lang="en-US"/>
              <a:t>Real Estate Broker/ Consultant</a:t>
            </a:r>
          </a:p>
        </p:txBody>
      </p:sp>
      <p:sp>
        <p:nvSpPr>
          <p:cNvPr id="13" name="Freeform 6">
            <a:extLst>
              <a:ext uri="{FF2B5EF4-FFF2-40B4-BE49-F238E27FC236}">
                <a16:creationId xmlns:a16="http://schemas.microsoft.com/office/drawing/2014/main" id="{09E1F823-C239-4ACC-923A-5C958E00E207}"/>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bwMode="auto">
          <a:xfrm>
            <a:off x="2199584" y="1685652"/>
            <a:ext cx="3275013" cy="4408488"/>
          </a:xfrm>
          <a:custGeom>
            <a:avLst/>
            <a:gdLst/>
            <a:ahLst/>
            <a:cxnLst/>
            <a:rect b="b" l="l" r="r" t="t"/>
            <a:pathLst>
              <a:path h="10000" w="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txBody>
          <a:bodyPr/>
          <a:lstStyle/>
          <a:p>
            <a:endParaRPr lang="en-US"/>
          </a:p>
        </p:txBody>
      </p:sp>
      <p:sp>
        <p:nvSpPr>
          <p:cNvPr id="15" name="Freeform 6">
            <a:extLst>
              <a:ext uri="{FF2B5EF4-FFF2-40B4-BE49-F238E27FC236}">
                <a16:creationId xmlns:a16="http://schemas.microsoft.com/office/drawing/2014/main" id="{0817DDF7-06E9-4C7C-84DF-2240A653602C}"/>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b="b" l="l" r="r" t="t"/>
            <a:pathLst>
              <a:path h="10000" w="10002">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en-US"/>
          </a:p>
        </p:txBody>
      </p:sp>
      <p:pic>
        <p:nvPicPr>
          <p:cNvPr descr="Native American dancer" id="6" name="Picture 5">
            <a:extLst>
              <a:ext uri="{FF2B5EF4-FFF2-40B4-BE49-F238E27FC236}">
                <a16:creationId xmlns:a16="http://schemas.microsoft.com/office/drawing/2014/main" id="{D5F12F29-A70C-DC71-207E-D60D80652B51}"/>
              </a:ext>
            </a:extLst>
          </p:cNvPr>
          <p:cNvPicPr>
            <a:picLocks noChangeAspect="1"/>
          </p:cNvPicPr>
          <p:nvPr/>
        </p:nvPicPr>
        <p:blipFill rotWithShape="1">
          <a:blip r:embed="rId2"/>
          <a:srcRect l="23" r="25"/>
          <a:stretch/>
        </p:blipFill>
        <p:spPr>
          <a:xfrm>
            <a:off x="1155560" y="1129353"/>
            <a:ext cx="3914583" cy="4582236"/>
          </a:xfrm>
          <a:prstGeom prst="rect">
            <a:avLst/>
          </a:prstGeom>
        </p:spPr>
      </p:pic>
      <p:pic>
        <p:nvPicPr>
          <p:cNvPr id="4" name="Picture 7">
            <a:extLst>
              <a:ext uri="{FF2B5EF4-FFF2-40B4-BE49-F238E27FC236}">
                <a16:creationId xmlns:a16="http://schemas.microsoft.com/office/drawing/2014/main" id="{3AC3E996-DB4E-CB88-0A14-FCFAE81210A1}"/>
              </a:ext>
            </a:extLst>
          </p:cNvPr>
          <p:cNvPicPr>
            <a:picLocks noChangeArrowheads="1"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883105" y="5891087"/>
            <a:ext cx="792874"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descr="MCDBR FINAL LOGO (1).pdf" id="5" name="Content Placeholder 9">
            <a:extLst>
              <a:ext uri="{FF2B5EF4-FFF2-40B4-BE49-F238E27FC236}">
                <a16:creationId xmlns:a16="http://schemas.microsoft.com/office/drawing/2014/main" id="{8D47040B-22A2-6EE9-D761-1A65DBAD334F}"/>
              </a:ext>
            </a:extLst>
          </p:cNvPr>
          <p:cNvPicPr>
            <a:picLocks noChangeAspect="1"/>
          </p:cNvPicPr>
          <p:nvPr/>
        </p:nvPicPr>
        <p:blipFill>
          <a:blip r:embed="rId4">
            <a:extLst>
              <a:ext uri="{28A0092B-C50C-407E-A947-70E740481C1C}">
                <a14:useLocalDpi xmlns:a14="http://schemas.microsoft.com/office/drawing/2010/main" val="0"/>
              </a:ext>
            </a:extLst>
          </a:blip>
          <a:srcRect b="-51765" t="-51765"/>
          <a:stretch>
            <a:fillRect/>
          </a:stretch>
        </p:blipFill>
        <p:spPr bwMode="auto">
          <a:xfrm>
            <a:off x="5733550" y="5488441"/>
            <a:ext cx="2018364" cy="1481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9537566"/>
      </p:ext>
    </p:extLst>
  </p:cSld>
  <p:clrMapOvr>
    <a:masterClrMapping/>
  </p:clrMapOvr>
  <p:timing>
    <p:tnLst>
      <p:par>
        <p:cTn dur="indefinite" id="1" nodeType="tmRoot" restart="never">
          <p:childTnLst>
            <p:seq concurrent="1" nextAc="seek">
              <p:cTn dur="indefinite" id="2" nodeType="mainSeq">
                <p:childTnLst>
                  <p:par>
                    <p:cTn fill="hold" id="3">
                      <p:stCondLst>
                        <p:cond delay="indefinite"/>
                        <p:cond delay="0" evt="onBegin">
                          <p:tn val="2"/>
                        </p:cond>
                      </p:stCondLst>
                      <p:childTnLst>
                        <p:par>
                          <p:cTn fill="hold" id="4">
                            <p:stCondLst>
                              <p:cond delay="0"/>
                            </p:stCondLst>
                            <p:childTnLst>
                              <p:par>
                                <p:cTn fill="hold" grpId="0" id="5" nodeType="withEffect" presetClass="entr" presetID="10" presetSubtype="0">
                                  <p:stCondLst>
                                    <p:cond delay="1000"/>
                                  </p:stCondLst>
                                  <p:iterate type="lt">
                                    <p:tmPct val="10000"/>
                                  </p:iterate>
                                  <p:childTnLst>
                                    <p:set>
                                      <p:cBhvr>
                                        <p:cTn dur="1" fill="hold" id="6">
                                          <p:stCondLst>
                                            <p:cond delay="0"/>
                                          </p:stCondLst>
                                        </p:cTn>
                                        <p:tgtEl>
                                          <p:spTgt spid="2"/>
                                        </p:tgtEl>
                                        <p:attrNameLst>
                                          <p:attrName>style.visibility</p:attrName>
                                        </p:attrNameLst>
                                      </p:cBhvr>
                                      <p:to>
                                        <p:strVal val="visible"/>
                                      </p:to>
                                    </p:set>
                                    <p:animEffect filter="fade" transition="in">
                                      <p:cBhvr>
                                        <p:cTn dur="400" id="7"/>
                                        <p:tgtEl>
                                          <p:spTgt spid="2"/>
                                        </p:tgtEl>
                                      </p:cBhvr>
                                    </p:animEffect>
                                  </p:childTnLst>
                                </p:cTn>
                              </p:par>
                              <p:par>
                                <p:cTn fill="hold" grpId="0" id="8" nodeType="withEffect" presetClass="entr" presetID="10" presetSubtype="0">
                                  <p:stCondLst>
                                    <p:cond delay="2000"/>
                                  </p:stCondLst>
                                  <p:iterate type="lt">
                                    <p:tmPct val="10000"/>
                                  </p:iterate>
                                  <p:childTnLst>
                                    <p:set>
                                      <p:cBhvr>
                                        <p:cTn dur="1" fill="hold" id="9">
                                          <p:stCondLst>
                                            <p:cond delay="0"/>
                                          </p:stCondLst>
                                        </p:cTn>
                                        <p:tgtEl>
                                          <p:spTgt spid="3">
                                            <p:txEl>
                                              <p:pRg end="0" st="0"/>
                                            </p:txEl>
                                          </p:spTgt>
                                        </p:tgtEl>
                                        <p:attrNameLst>
                                          <p:attrName>style.visibility</p:attrName>
                                        </p:attrNameLst>
                                      </p:cBhvr>
                                      <p:to>
                                        <p:strVal val="visible"/>
                                      </p:to>
                                    </p:set>
                                    <p:animEffect filter="fade" transition="in">
                                      <p:cBhvr>
                                        <p:cTn dur="400" id="10"/>
                                        <p:tgtEl>
                                          <p:spTgt spid="3">
                                            <p:txEl>
                                              <p:pRg end="0" st="0"/>
                                            </p:txEl>
                                          </p:spTgt>
                                        </p:tgtEl>
                                      </p:cBhvr>
                                    </p:animEffect>
                                  </p:childTnLst>
                                </p:cTn>
                              </p:par>
                            </p:childTnLst>
                          </p:cTn>
                        </p:par>
                      </p:childTnLst>
                    </p:cTn>
                  </p:par>
                  <p:par>
                    <p:cTn fill="hold" id="11">
                      <p:stCondLst>
                        <p:cond delay="indefinite"/>
                      </p:stCondLst>
                      <p:childTnLst>
                        <p:par>
                          <p:cTn fill="hold" id="12">
                            <p:stCondLst>
                              <p:cond delay="0"/>
                            </p:stCondLst>
                            <p:childTnLst>
                              <p:par>
                                <p:cTn fill="hold" grpId="0" id="13" nodeType="clickEffect" presetClass="entr" presetID="10" presetSubtype="0">
                                  <p:stCondLst>
                                    <p:cond delay="2000"/>
                                  </p:stCondLst>
                                  <p:iterate type="lt">
                                    <p:tmPct val="10000"/>
                                  </p:iterate>
                                  <p:childTnLst>
                                    <p:set>
                                      <p:cBhvr>
                                        <p:cTn dur="1" fill="hold" id="14">
                                          <p:stCondLst>
                                            <p:cond delay="0"/>
                                          </p:stCondLst>
                                        </p:cTn>
                                        <p:tgtEl>
                                          <p:spTgt spid="3">
                                            <p:txEl>
                                              <p:pRg end="1" st="1"/>
                                            </p:txEl>
                                          </p:spTgt>
                                        </p:tgtEl>
                                        <p:attrNameLst>
                                          <p:attrName>style.visibility</p:attrName>
                                        </p:attrNameLst>
                                      </p:cBhvr>
                                      <p:to>
                                        <p:strVal val="visible"/>
                                      </p:to>
                                    </p:set>
                                    <p:animEffect filter="fade" transition="in">
                                      <p:cBhvr>
                                        <p:cTn dur="400" id="15"/>
                                        <p:tgtEl>
                                          <p:spTgt spid="3">
                                            <p:txEl>
                                              <p:pRg end="1" st="1"/>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build="p" grpId="0" spid="3"/>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3BC22F84-7AE5-3EDD-86F0-1BACE885AB3C}"/>
              </a:ext>
            </a:extLst>
          </p:cNvPr>
          <p:cNvSpPr>
            <a:spLocks noGrp="1"/>
          </p:cNvSpPr>
          <p:nvPr>
            <p:ph type="title"/>
          </p:nvPr>
        </p:nvSpPr>
        <p:spPr>
          <a:xfrm>
            <a:off x="640082" y="791570"/>
            <a:ext cx="3808766" cy="2142130"/>
          </a:xfrm>
        </p:spPr>
        <p:txBody>
          <a:bodyPr anchor="ctr">
            <a:normAutofit/>
          </a:bodyPr>
          <a:lstStyle/>
          <a:p>
            <a:pPr algn="r"/>
            <a:r>
              <a:rPr lang="en-US" sz="5400" b="1" dirty="0">
                <a:solidFill>
                  <a:schemeClr val="bg2"/>
                </a:solidFill>
              </a:rPr>
              <a:t>Funding for Housing</a:t>
            </a:r>
          </a:p>
        </p:txBody>
      </p:sp>
      <p:sp>
        <p:nvSpPr>
          <p:cNvPr id="10" name="Rectangle 9">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FA59CFB7-DBF5-C5AE-723B-3F66D25D6033}"/>
              </a:ext>
            </a:extLst>
          </p:cNvPr>
          <p:cNvSpPr>
            <a:spLocks noGrp="1"/>
          </p:cNvSpPr>
          <p:nvPr>
            <p:ph idx="1"/>
          </p:nvPr>
        </p:nvSpPr>
        <p:spPr>
          <a:xfrm>
            <a:off x="6096000" y="0"/>
            <a:ext cx="5943600" cy="6667500"/>
          </a:xfrm>
        </p:spPr>
        <p:txBody>
          <a:bodyPr anchor="ctr">
            <a:noAutofit/>
          </a:bodyPr>
          <a:lstStyle/>
          <a:p>
            <a:r>
              <a:rPr lang="en-US" sz="1800" kern="1200" dirty="0">
                <a:ea typeface="+mn-ea"/>
                <a:cs typeface="+mn-cs"/>
              </a:rPr>
              <a:t>Community Development Block Grant (CDBG) Indian Community Block Grant (ICDBG) 1% of CDBG </a:t>
            </a:r>
          </a:p>
          <a:p>
            <a:pPr lvl="1"/>
            <a:r>
              <a:rPr lang="en-US" sz="1800" dirty="0"/>
              <a:t>Congress recently increased the CDBG-DR  30% to $1.34 Billion with Sen. Brian Schatz efforts and other senators from both sides of the isle to pass a bipartisan bill </a:t>
            </a:r>
            <a:endParaRPr lang="en-US" sz="1800" kern="1200" dirty="0">
              <a:ea typeface="+mn-ea"/>
              <a:cs typeface="+mn-cs"/>
            </a:endParaRPr>
          </a:p>
          <a:p>
            <a:r>
              <a:rPr lang="en-US" sz="1800" dirty="0"/>
              <a:t>Neighborhood Stabilization Program (NSP) created to address the foreclosure housing crisis </a:t>
            </a:r>
          </a:p>
          <a:p>
            <a:pPr lvl="1"/>
            <a:r>
              <a:rPr lang="en-US" sz="1800" dirty="0"/>
              <a:t>HUD provided grants to communities hardest hit by foreclosures and delinquencies to purchase, rehabilitate or redevelop homes to stabilize neighborhoods.</a:t>
            </a:r>
          </a:p>
          <a:p>
            <a:r>
              <a:rPr lang="en-US" sz="1800" dirty="0">
                <a:cs typeface="Arial" charset="0"/>
              </a:rPr>
              <a:t>Native American Housing Assistance and Self Determination Act (NAHASDA) enacted in 1996, U.S. Congress enacted to put tribes in control of meeting communities’ housing needs that previous programs failed to do.</a:t>
            </a:r>
          </a:p>
          <a:p>
            <a:pPr lvl="1"/>
            <a:r>
              <a:rPr lang="en-US" sz="1800" dirty="0">
                <a:cs typeface="Arial" charset="0"/>
              </a:rPr>
              <a:t>Created opportunity for mortgage-based homeownership in Indian Country.</a:t>
            </a:r>
          </a:p>
          <a:p>
            <a:pPr lvl="1"/>
            <a:r>
              <a:rPr lang="en-US" sz="1800" dirty="0">
                <a:cs typeface="Arial" charset="0"/>
              </a:rPr>
              <a:t>Encouraged tribes to partner with lenders to develop first-time homebuyer programs.</a:t>
            </a:r>
          </a:p>
        </p:txBody>
      </p:sp>
      <p:pic>
        <p:nvPicPr>
          <p:cNvPr id="5" name="Picture 4" descr="Blue 3d house and several white 3d houses">
            <a:extLst>
              <a:ext uri="{FF2B5EF4-FFF2-40B4-BE49-F238E27FC236}">
                <a16:creationId xmlns:a16="http://schemas.microsoft.com/office/drawing/2014/main" id="{255CDDE0-7920-8B87-5D7B-7B3340620ADE}"/>
              </a:ext>
            </a:extLst>
          </p:cNvPr>
          <p:cNvPicPr>
            <a:picLocks noChangeAspect="1"/>
          </p:cNvPicPr>
          <p:nvPr/>
        </p:nvPicPr>
        <p:blipFill>
          <a:blip r:embed="rId2"/>
          <a:stretch>
            <a:fillRect/>
          </a:stretch>
        </p:blipFill>
        <p:spPr>
          <a:xfrm>
            <a:off x="925749" y="3143251"/>
            <a:ext cx="3150952" cy="2102724"/>
          </a:xfrm>
          <a:prstGeom prst="rect">
            <a:avLst/>
          </a:prstGeom>
        </p:spPr>
      </p:pic>
    </p:spTree>
    <p:extLst>
      <p:ext uri="{BB962C8B-B14F-4D97-AF65-F5344CB8AC3E}">
        <p14:creationId xmlns:p14="http://schemas.microsoft.com/office/powerpoint/2010/main" val="3011332002"/>
      </p:ext>
    </p:extLst>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chemeClr val="bg2"/>
        </a:solidFill>
        <a:effectLst/>
      </p:bgPr>
    </p:bg>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9D9D6BF1-DFF2-4526-9D13-BF339D8C4163}"/>
              </a:ext>
              <a:ext uri="{C183D7F6-B498-43B3-948B-1728B52AA6E4}">
                <adec:decorative xmlns:adec="http://schemas.microsoft.com/office/drawing/2017/decorative" val="1"/>
              </a:ext>
            </a:extLst>
          </p:cNvPr>
          <p:cNvGrpSpPr>
            <a:grpSpLocks noChangeAspect="1" noGrp="1" noMove="1" noResize="1" noRot="1" noUngrp="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20" name="Freeform 6">
              <a:extLst>
                <a:ext uri="{FF2B5EF4-FFF2-40B4-BE49-F238E27FC236}">
                  <a16:creationId xmlns:a16="http://schemas.microsoft.com/office/drawing/2014/main" id="{A54D4DB6-FB18-4CAE-8905-E0053C9256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b="b" l="l" r="r" t="t"/>
              <a:pathLst>
                <a:path h="10000" w="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txBody>
            <a:bodyPr/>
            <a:lstStyle/>
            <a:p>
              <a:endParaRPr lang="en-US"/>
            </a:p>
          </p:txBody>
        </p:sp>
        <p:sp>
          <p:nvSpPr>
            <p:cNvPr id="21" name="Freeform 6">
              <a:extLst>
                <a:ext uri="{FF2B5EF4-FFF2-40B4-BE49-F238E27FC236}">
                  <a16:creationId xmlns:a16="http://schemas.microsoft.com/office/drawing/2014/main" id="{1DBD6488-9429-4FFA-8AE8-C4022C39B0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b="b" l="l" r="r" t="t"/>
              <a:pathLst>
                <a:path h="10000" w="10002">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en-US"/>
            </a:p>
          </p:txBody>
        </p:sp>
      </p:grpSp>
      <p:sp useBgFill="1">
        <p:nvSpPr>
          <p:cNvPr id="23" name="Rectangle 22">
            <a:extLst>
              <a:ext uri="{FF2B5EF4-FFF2-40B4-BE49-F238E27FC236}">
                <a16:creationId xmlns:a16="http://schemas.microsoft.com/office/drawing/2014/main" id="{68818BDC-22DF-4B23-97C9-3170636A4528}"/>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pic>
        <p:nvPicPr>
          <p:cNvPr descr="Calculator and folders" id="4" name="Picture 3">
            <a:extLst>
              <a:ext uri="{FF2B5EF4-FFF2-40B4-BE49-F238E27FC236}">
                <a16:creationId xmlns:a16="http://schemas.microsoft.com/office/drawing/2014/main" id="{6ACB8E9A-7C67-52D2-D662-C6ABBB3BA6CE}"/>
              </a:ext>
            </a:extLst>
          </p:cNvPr>
          <p:cNvPicPr>
            <a:picLocks noChangeAspect="1"/>
          </p:cNvPicPr>
          <p:nvPr/>
        </p:nvPicPr>
        <p:blipFill rotWithShape="1">
          <a:blip r:embed="rId2"/>
          <a:srcRect b="-1" l="52" r="55"/>
          <a:stretch/>
        </p:blipFill>
        <p:spPr>
          <a:xfrm>
            <a:off x="20" y="10"/>
            <a:ext cx="4966232" cy="6857990"/>
          </a:xfrm>
          <a:prstGeom prst="rect">
            <a:avLst/>
          </a:prstGeom>
        </p:spPr>
      </p:pic>
      <p:sp>
        <p:nvSpPr>
          <p:cNvPr id="25" name="Freeform 6">
            <a:extLst>
              <a:ext uri="{FF2B5EF4-FFF2-40B4-BE49-F238E27FC236}">
                <a16:creationId xmlns:a16="http://schemas.microsoft.com/office/drawing/2014/main" id="{8776F0F0-F360-4680-8914-892D1E5707FA}"/>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bwMode="auto">
          <a:xfrm flipH="1" flipV="1">
            <a:off x="5412340" y="744469"/>
            <a:ext cx="3275668" cy="4408488"/>
          </a:xfrm>
          <a:custGeom>
            <a:avLst/>
            <a:gdLst/>
            <a:ahLst/>
            <a:cxnLst/>
            <a:rect b="b" l="l" r="r" t="t"/>
            <a:pathLst>
              <a:path h="10000" w="10002">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en-US"/>
          </a:p>
        </p:txBody>
      </p:sp>
      <p:sp>
        <p:nvSpPr>
          <p:cNvPr id="2" name="Title 1">
            <a:extLst>
              <a:ext uri="{FF2B5EF4-FFF2-40B4-BE49-F238E27FC236}">
                <a16:creationId xmlns:a16="http://schemas.microsoft.com/office/drawing/2014/main" id="{E1F1E56D-BF34-EF5D-1E61-2A837B13E468}"/>
              </a:ext>
            </a:extLst>
          </p:cNvPr>
          <p:cNvSpPr>
            <a:spLocks noGrp="1"/>
          </p:cNvSpPr>
          <p:nvPr>
            <p:ph type="title"/>
          </p:nvPr>
        </p:nvSpPr>
        <p:spPr>
          <a:xfrm>
            <a:off x="6138004" y="1480930"/>
            <a:ext cx="5607908" cy="3254321"/>
          </a:xfrm>
        </p:spPr>
        <p:txBody>
          <a:bodyPr anchor="b" bIns="45720" lIns="91440" rIns="91440" rtlCol="0" tIns="45720" vert="horz">
            <a:normAutofit/>
          </a:bodyPr>
          <a:lstStyle/>
          <a:p>
            <a:r>
              <a:rPr b="1" cap="all" dirty="0" lang="en-US"/>
              <a:t>How Much Monthly Income does a family need to Make Monthly Payments</a:t>
            </a:r>
          </a:p>
        </p:txBody>
      </p:sp>
    </p:spTree>
    <p:extLst>
      <p:ext uri="{BB962C8B-B14F-4D97-AF65-F5344CB8AC3E}">
        <p14:creationId xmlns:p14="http://schemas.microsoft.com/office/powerpoint/2010/main" val="4041800507"/>
      </p:ext>
    </p:extLst>
  </p:cSld>
  <p:clrMapOvr>
    <a:overrideClrMapping accent1="accent1" accent2="accent2" accent3="accent3" accent4="accent4" accent5="accent5" accent6="accent6" bg1="dk1" bg2="dk2" folHlink="folHlink" hlink="hlink" tx1="lt1" tx2="lt2"/>
  </p:clrMapOvr>
  <p:timing>
    <p:tnLst>
      <p:par>
        <p:cTn dur="indefinite" id="1" nodeType="tmRoot" restart="never">
          <p:childTnLst>
            <p:seq concurrent="1" nextAc="seek">
              <p:cTn dur="indefinite" id="2" nodeType="mainSeq">
                <p:childTnLst>
                  <p:par>
                    <p:cTn fill="hold" id="3">
                      <p:stCondLst>
                        <p:cond delay="indefinite"/>
                        <p:cond delay="0" evt="onBegin">
                          <p:tn val="2"/>
                        </p:cond>
                      </p:stCondLst>
                      <p:childTnLst>
                        <p:par>
                          <p:cTn fill="hold" id="4">
                            <p:stCondLst>
                              <p:cond delay="0"/>
                            </p:stCondLst>
                            <p:childTnLst>
                              <p:par>
                                <p:cTn fill="hold" grpId="0" id="5" nodeType="withEffect" presetClass="entr" presetID="10" presetSubtype="0">
                                  <p:stCondLst>
                                    <p:cond delay="1000"/>
                                  </p:stCondLst>
                                  <p:iterate>
                                    <p:tmPct val="10000"/>
                                  </p:iterate>
                                  <p:childTnLst>
                                    <p:set>
                                      <p:cBhvr>
                                        <p:cTn dur="1" fill="hold" id="6">
                                          <p:stCondLst>
                                            <p:cond delay="0"/>
                                          </p:stCondLst>
                                        </p:cTn>
                                        <p:tgtEl>
                                          <p:spTgt spid="2"/>
                                        </p:tgtEl>
                                        <p:attrNameLst>
                                          <p:attrName>style.visibility</p:attrName>
                                        </p:attrNameLst>
                                      </p:cBhvr>
                                      <p:to>
                                        <p:strVal val="visible"/>
                                      </p:to>
                                    </p:set>
                                    <p:animEffect filter="fade" transition="in">
                                      <p:cBhvr>
                                        <p:cTn dur="700" id="7"/>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D7EFE-B6AB-2B10-2894-AF50F677F67A}"/>
              </a:ext>
            </a:extLst>
          </p:cNvPr>
          <p:cNvSpPr>
            <a:spLocks noGrp="1"/>
          </p:cNvSpPr>
          <p:nvPr>
            <p:ph type="title"/>
          </p:nvPr>
        </p:nvSpPr>
        <p:spPr>
          <a:xfrm>
            <a:off x="1593189" y="365445"/>
            <a:ext cx="9296400" cy="800100"/>
          </a:xfrm>
        </p:spPr>
        <p:txBody>
          <a:bodyPr/>
          <a:lstStyle/>
          <a:p>
            <a:r>
              <a:rPr lang="en-US" b="1" dirty="0"/>
              <a:t>Construction Costs Off Reservations</a:t>
            </a:r>
          </a:p>
        </p:txBody>
      </p:sp>
      <p:pic>
        <p:nvPicPr>
          <p:cNvPr id="4" name="Picture 2">
            <a:hlinkClick r:id="rId2"/>
            <a:extLst>
              <a:ext uri="{FF2B5EF4-FFF2-40B4-BE49-F238E27FC236}">
                <a16:creationId xmlns:a16="http://schemas.microsoft.com/office/drawing/2014/main" id="{DB392A5F-6917-8ADD-3DB6-1A673B22CA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3432" y="1165545"/>
            <a:ext cx="8648091" cy="516633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C509D89-6143-BFD8-6EF5-1F35519529DB}"/>
              </a:ext>
            </a:extLst>
          </p:cNvPr>
          <p:cNvSpPr txBox="1"/>
          <p:nvPr/>
        </p:nvSpPr>
        <p:spPr>
          <a:xfrm>
            <a:off x="963432" y="6492555"/>
            <a:ext cx="3657733" cy="307777"/>
          </a:xfrm>
          <a:prstGeom prst="rect">
            <a:avLst/>
          </a:prstGeom>
          <a:noFill/>
        </p:spPr>
        <p:txBody>
          <a:bodyPr wrap="none" rtlCol="0">
            <a:spAutoFit/>
          </a:bodyPr>
          <a:lstStyle/>
          <a:p>
            <a:r>
              <a:rPr lang="en-US" sz="1400" i="1" dirty="0"/>
              <a:t>Source: National Association of Homebuilders</a:t>
            </a:r>
          </a:p>
        </p:txBody>
      </p:sp>
      <p:pic>
        <p:nvPicPr>
          <p:cNvPr id="6" name="Picture 5" descr="Worktools on blueprint">
            <a:extLst>
              <a:ext uri="{FF2B5EF4-FFF2-40B4-BE49-F238E27FC236}">
                <a16:creationId xmlns:a16="http://schemas.microsoft.com/office/drawing/2014/main" id="{98B05E6D-056B-C99B-D395-43C584222F91}"/>
              </a:ext>
            </a:extLst>
          </p:cNvPr>
          <p:cNvPicPr>
            <a:picLocks noChangeAspect="1"/>
          </p:cNvPicPr>
          <p:nvPr/>
        </p:nvPicPr>
        <p:blipFill>
          <a:blip r:embed="rId4"/>
          <a:stretch>
            <a:fillRect/>
          </a:stretch>
        </p:blipFill>
        <p:spPr>
          <a:xfrm>
            <a:off x="9768005" y="1165545"/>
            <a:ext cx="2243168" cy="1495445"/>
          </a:xfrm>
          <a:prstGeom prst="rect">
            <a:avLst/>
          </a:prstGeom>
        </p:spPr>
      </p:pic>
    </p:spTree>
    <p:extLst>
      <p:ext uri="{BB962C8B-B14F-4D97-AF65-F5344CB8AC3E}">
        <p14:creationId xmlns:p14="http://schemas.microsoft.com/office/powerpoint/2010/main" val="3975084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D7EFE-B6AB-2B10-2894-AF50F677F67A}"/>
              </a:ext>
            </a:extLst>
          </p:cNvPr>
          <p:cNvSpPr>
            <a:spLocks noGrp="1"/>
          </p:cNvSpPr>
          <p:nvPr>
            <p:ph type="title"/>
          </p:nvPr>
        </p:nvSpPr>
        <p:spPr>
          <a:xfrm>
            <a:off x="1593189" y="365445"/>
            <a:ext cx="9296400" cy="800100"/>
          </a:xfrm>
        </p:spPr>
        <p:txBody>
          <a:bodyPr/>
          <a:lstStyle/>
          <a:p>
            <a:r>
              <a:rPr lang="en-US" b="1" dirty="0"/>
              <a:t>Home Prices Off Reservations</a:t>
            </a:r>
          </a:p>
        </p:txBody>
      </p:sp>
      <p:pic>
        <p:nvPicPr>
          <p:cNvPr id="3" name="FRED Graph Chart" descr="FRED Graph">
            <a:hlinkClick r:id="rId2" tooltip="View this chart in your browser. "/>
            <a:extLst>
              <a:ext uri="{FF2B5EF4-FFF2-40B4-BE49-F238E27FC236}">
                <a16:creationId xmlns:a16="http://schemas.microsoft.com/office/drawing/2014/main" id="{0EF7BEC8-96B1-53B5-1DC4-4C6CA7E28044}"/>
              </a:ext>
            </a:extLst>
          </p:cNvPr>
          <p:cNvPicPr>
            <a:picLocks noChangeAspect="1"/>
          </p:cNvPicPr>
          <p:nvPr/>
        </p:nvPicPr>
        <p:blipFill>
          <a:blip r:embed="rId3"/>
          <a:stretch>
            <a:fillRect/>
          </a:stretch>
        </p:blipFill>
        <p:spPr>
          <a:xfrm>
            <a:off x="1593188" y="1165544"/>
            <a:ext cx="8330457" cy="5618215"/>
          </a:xfrm>
          <a:prstGeom prst="rect">
            <a:avLst/>
          </a:prstGeom>
        </p:spPr>
      </p:pic>
      <p:pic>
        <p:nvPicPr>
          <p:cNvPr id="6" name="Picture 5">
            <a:extLst>
              <a:ext uri="{FF2B5EF4-FFF2-40B4-BE49-F238E27FC236}">
                <a16:creationId xmlns:a16="http://schemas.microsoft.com/office/drawing/2014/main" id="{1E3C5CB2-8FC3-690C-48F1-1D2989ED485F}"/>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66278" y="392316"/>
            <a:ext cx="1646622" cy="1783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19799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D1B48-C008-5AFF-BACB-838D91884BAD}"/>
              </a:ext>
            </a:extLst>
          </p:cNvPr>
          <p:cNvSpPr>
            <a:spLocks noGrp="1"/>
          </p:cNvSpPr>
          <p:nvPr>
            <p:ph type="title"/>
          </p:nvPr>
        </p:nvSpPr>
        <p:spPr>
          <a:xfrm>
            <a:off x="1533525" y="329665"/>
            <a:ext cx="9304522" cy="1184810"/>
          </a:xfrm>
        </p:spPr>
        <p:txBody>
          <a:bodyPr>
            <a:normAutofit fontScale="90000"/>
          </a:bodyPr>
          <a:lstStyle/>
          <a:p>
            <a:pPr algn="ctr" fontAlgn="ctr"/>
            <a:r>
              <a:rPr lang="en-US" sz="4000" b="1" i="0" u="none" strike="noStrike" dirty="0">
                <a:solidFill>
                  <a:schemeClr val="tx1"/>
                </a:solidFill>
                <a:effectLst/>
                <a:latin typeface="inherit"/>
              </a:rPr>
              <a:t>National Median Sales Price of Houses Sold </a:t>
            </a:r>
            <a:br>
              <a:rPr lang="en-US" sz="4000" b="1" i="0" u="none" strike="noStrike" dirty="0">
                <a:solidFill>
                  <a:schemeClr val="tx1"/>
                </a:solidFill>
                <a:effectLst/>
                <a:latin typeface="inherit"/>
              </a:rPr>
            </a:br>
            <a:r>
              <a:rPr lang="en-US" sz="4000" b="1" i="0" u="none" strike="noStrike" dirty="0">
                <a:solidFill>
                  <a:schemeClr val="tx1"/>
                </a:solidFill>
                <a:effectLst/>
                <a:latin typeface="inherit"/>
              </a:rPr>
              <a:t> </a:t>
            </a:r>
            <a:r>
              <a:rPr lang="en-US" sz="4000" b="1" dirty="0">
                <a:solidFill>
                  <a:srgbClr val="333333"/>
                </a:solidFill>
                <a:highlight>
                  <a:srgbClr val="FFFF00"/>
                </a:highlight>
                <a:latin typeface="inherit"/>
              </a:rPr>
              <a:t>$</a:t>
            </a:r>
            <a:r>
              <a:rPr lang="en-US" sz="4000" b="1" i="0" u="none" strike="noStrike" dirty="0">
                <a:solidFill>
                  <a:schemeClr val="tx1"/>
                </a:solidFill>
                <a:effectLst/>
                <a:highlight>
                  <a:srgbClr val="FFFF00"/>
                </a:highlight>
                <a:latin typeface="Lucida Sans" panose="020B0602030504020204" pitchFamily="34" charset="77"/>
              </a:rPr>
              <a:t>420,800 </a:t>
            </a:r>
            <a:r>
              <a:rPr lang="en-US" sz="4000" b="1" i="0" u="none" strike="noStrike" dirty="0">
                <a:solidFill>
                  <a:schemeClr val="tx1"/>
                </a:solidFill>
                <a:effectLst/>
                <a:latin typeface="Lucida Sans" panose="020B0602030504020204" pitchFamily="34" charset="77"/>
              </a:rPr>
              <a:t>May 2024</a:t>
            </a:r>
            <a:r>
              <a:rPr lang="en-US" b="1" i="0" u="none" strike="noStrike" dirty="0">
                <a:solidFill>
                  <a:schemeClr val="tx1"/>
                </a:solidFill>
                <a:effectLst/>
                <a:latin typeface="Lucida Sans" panose="020B0602030504020204" pitchFamily="34" charset="77"/>
              </a:rPr>
              <a:t> </a:t>
            </a:r>
            <a:br>
              <a:rPr lang="en-US" b="0" i="0" u="none" strike="noStrike" dirty="0">
                <a:solidFill>
                  <a:srgbClr val="333333"/>
                </a:solidFill>
                <a:effectLst/>
                <a:highlight>
                  <a:srgbClr val="FFFFFF"/>
                </a:highlight>
                <a:latin typeface="Lucida Sans" panose="020B0602030504020204" pitchFamily="34" charset="77"/>
              </a:rPr>
            </a:br>
            <a:endParaRPr lang="en-US" dirty="0"/>
          </a:p>
        </p:txBody>
      </p:sp>
      <p:pic>
        <p:nvPicPr>
          <p:cNvPr id="4" name="FRED Graph Chart" descr="FRED Graph">
            <a:hlinkClick r:id="rId2" tooltip="View this chart in your browser. "/>
            <a:extLst>
              <a:ext uri="{FF2B5EF4-FFF2-40B4-BE49-F238E27FC236}">
                <a16:creationId xmlns:a16="http://schemas.microsoft.com/office/drawing/2014/main" id="{FD805C9C-CE9A-BD66-262A-AF37D8F211C2}"/>
              </a:ext>
            </a:extLst>
          </p:cNvPr>
          <p:cNvPicPr>
            <a:picLocks noChangeAspect="1"/>
          </p:cNvPicPr>
          <p:nvPr/>
        </p:nvPicPr>
        <p:blipFill>
          <a:blip r:embed="rId3"/>
          <a:stretch>
            <a:fillRect/>
          </a:stretch>
        </p:blipFill>
        <p:spPr>
          <a:xfrm>
            <a:off x="1631281" y="1368082"/>
            <a:ext cx="8600374" cy="5475680"/>
          </a:xfrm>
          <a:prstGeom prst="rect">
            <a:avLst/>
          </a:prstGeom>
        </p:spPr>
      </p:pic>
      <p:pic>
        <p:nvPicPr>
          <p:cNvPr id="5" name="Picture 4">
            <a:extLst>
              <a:ext uri="{FF2B5EF4-FFF2-40B4-BE49-F238E27FC236}">
                <a16:creationId xmlns:a16="http://schemas.microsoft.com/office/drawing/2014/main" id="{DD04EC3A-CF50-94FF-606C-302BCCBDC4C6}"/>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58502" y="121761"/>
            <a:ext cx="2133498" cy="2107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383764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5F79084-E805-48DA-8EAC-CD5FD493E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5" name="Title 4">
            <a:extLst>
              <a:ext uri="{FF2B5EF4-FFF2-40B4-BE49-F238E27FC236}">
                <a16:creationId xmlns:a16="http://schemas.microsoft.com/office/drawing/2014/main" id="{D6D7ACE8-1E93-FBB6-4FA9-236103C31FFB}"/>
              </a:ext>
            </a:extLst>
          </p:cNvPr>
          <p:cNvSpPr>
            <a:spLocks noGrp="1"/>
          </p:cNvSpPr>
          <p:nvPr>
            <p:ph type="title"/>
          </p:nvPr>
        </p:nvSpPr>
        <p:spPr/>
        <p:txBody>
          <a:bodyPr>
            <a:normAutofit/>
          </a:bodyPr>
          <a:lstStyle/>
          <a:p>
            <a:r>
              <a:rPr lang="en-US" altLang="en-US" b="1" dirty="0">
                <a:latin typeface="Franklin Gothic Book" panose="020B0503020102020204" pitchFamily="34" charset="0"/>
                <a:ea typeface="ＭＳ Ｐゴシック" panose="020B0600070205080204" pitchFamily="34" charset="-128"/>
              </a:rPr>
              <a:t>Down Payment and Closing Costs Example with a </a:t>
            </a:r>
            <a:r>
              <a:rPr lang="en-US" altLang="en-US" b="1" dirty="0">
                <a:solidFill>
                  <a:srgbClr val="0070C0"/>
                </a:solidFill>
                <a:latin typeface="Franklin Gothic Book" panose="020B0503020102020204" pitchFamily="34" charset="0"/>
                <a:ea typeface="ＭＳ Ｐゴシック" panose="020B0600070205080204" pitchFamily="34" charset="-128"/>
              </a:rPr>
              <a:t>6.5% </a:t>
            </a:r>
            <a:r>
              <a:rPr lang="en-US" altLang="en-US" b="1" dirty="0">
                <a:latin typeface="Franklin Gothic Book" panose="020B0503020102020204" pitchFamily="34" charset="0"/>
                <a:ea typeface="ＭＳ Ｐゴシック" panose="020B0600070205080204" pitchFamily="34" charset="-128"/>
              </a:rPr>
              <a:t>interest rate</a:t>
            </a:r>
            <a:endParaRPr lang="en-US" b="1" dirty="0"/>
          </a:p>
        </p:txBody>
      </p:sp>
      <p:graphicFrame>
        <p:nvGraphicFramePr>
          <p:cNvPr id="12" name="Content Placeholder 7">
            <a:extLst>
              <a:ext uri="{FF2B5EF4-FFF2-40B4-BE49-F238E27FC236}">
                <a16:creationId xmlns:a16="http://schemas.microsoft.com/office/drawing/2014/main" id="{9D9463FE-646C-5EC1-0ED6-FDE6C48C8DDE}"/>
              </a:ext>
            </a:extLst>
          </p:cNvPr>
          <p:cNvGraphicFramePr>
            <a:graphicFrameLocks noGrp="1"/>
          </p:cNvGraphicFramePr>
          <p:nvPr>
            <p:ph idx="1"/>
            <p:extLst>
              <p:ext uri="{D42A27DB-BD31-4B8C-83A1-F6EECF244321}">
                <p14:modId xmlns:p14="http://schemas.microsoft.com/office/powerpoint/2010/main" val="345630889"/>
              </p:ext>
            </p:extLst>
          </p:nvPr>
        </p:nvGraphicFramePr>
        <p:xfrm>
          <a:off x="1104900" y="2285999"/>
          <a:ext cx="10829925" cy="437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624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D84FC-DF54-0F59-A35F-8A336D0B5768}"/>
              </a:ext>
            </a:extLst>
          </p:cNvPr>
          <p:cNvSpPr>
            <a:spLocks noGrp="1"/>
          </p:cNvSpPr>
          <p:nvPr>
            <p:ph type="title"/>
          </p:nvPr>
        </p:nvSpPr>
        <p:spPr/>
        <p:txBody>
          <a:bodyPr>
            <a:normAutofit/>
          </a:bodyPr>
          <a:lstStyle/>
          <a:p>
            <a:pPr algn="ctr"/>
            <a:r>
              <a:rPr lang="en-US" sz="3200" b="1" dirty="0"/>
              <a:t>Construction Prices </a:t>
            </a:r>
            <a:br>
              <a:rPr lang="en-US" sz="3200" b="1" dirty="0"/>
            </a:br>
            <a:r>
              <a:rPr lang="en-US" sz="3200" b="1" dirty="0"/>
              <a:t>and </a:t>
            </a:r>
            <a:br>
              <a:rPr lang="en-US" sz="3200" b="1" dirty="0"/>
            </a:br>
            <a:r>
              <a:rPr lang="en-US" sz="3200" b="1" dirty="0"/>
              <a:t>Monthly Payments</a:t>
            </a:r>
            <a:endParaRPr lang="en-US" sz="3200" dirty="0"/>
          </a:p>
        </p:txBody>
      </p:sp>
      <p:sp>
        <p:nvSpPr>
          <p:cNvPr id="10" name="Content Placeholder 9">
            <a:extLst>
              <a:ext uri="{FF2B5EF4-FFF2-40B4-BE49-F238E27FC236}">
                <a16:creationId xmlns:a16="http://schemas.microsoft.com/office/drawing/2014/main" id="{8D0561CA-B8F2-37B5-FECB-4D3B8F09443C}"/>
              </a:ext>
            </a:extLst>
          </p:cNvPr>
          <p:cNvSpPr>
            <a:spLocks noGrp="1"/>
          </p:cNvSpPr>
          <p:nvPr>
            <p:ph idx="1"/>
          </p:nvPr>
        </p:nvSpPr>
        <p:spPr/>
        <p:txBody>
          <a:bodyPr/>
          <a:lstStyle/>
          <a:p>
            <a:pPr marL="0" indent="0">
              <a:buNone/>
            </a:pPr>
            <a:r>
              <a:rPr lang="en-US" dirty="0"/>
              <a:t> </a:t>
            </a:r>
          </a:p>
        </p:txBody>
      </p:sp>
      <p:sp>
        <p:nvSpPr>
          <p:cNvPr id="4" name="Text Placeholder 3">
            <a:extLst>
              <a:ext uri="{FF2B5EF4-FFF2-40B4-BE49-F238E27FC236}">
                <a16:creationId xmlns:a16="http://schemas.microsoft.com/office/drawing/2014/main" id="{68591AD1-5FEE-2653-2E6D-C972D60B15FA}"/>
              </a:ext>
            </a:extLst>
          </p:cNvPr>
          <p:cNvSpPr>
            <a:spLocks noGrp="1"/>
          </p:cNvSpPr>
          <p:nvPr>
            <p:ph type="body" sz="half" idx="2"/>
          </p:nvPr>
        </p:nvSpPr>
        <p:spPr/>
        <p:txBody>
          <a:bodyPr/>
          <a:lstStyle/>
          <a:p>
            <a:r>
              <a:rPr lang="en-US" dirty="0"/>
              <a:t> </a:t>
            </a:r>
          </a:p>
        </p:txBody>
      </p:sp>
      <p:pic>
        <p:nvPicPr>
          <p:cNvPr id="8" name="Content Placeholder 7">
            <a:extLst>
              <a:ext uri="{FF2B5EF4-FFF2-40B4-BE49-F238E27FC236}">
                <a16:creationId xmlns:a16="http://schemas.microsoft.com/office/drawing/2014/main" id="{394FEC03-6BDE-0EBE-B875-A72571EF428E}"/>
              </a:ext>
            </a:extLst>
          </p:cNvPr>
          <p:cNvPicPr>
            <a:picLocks noGrp="1" noChangeAspect="1"/>
          </p:cNvPicPr>
          <p:nvPr>
            <p:ph sz="quarter" idx="4294967295"/>
          </p:nvPr>
        </p:nvPicPr>
        <p:blipFill>
          <a:blip r:embed="rId2"/>
          <a:stretch>
            <a:fillRect/>
          </a:stretch>
        </p:blipFill>
        <p:spPr>
          <a:xfrm>
            <a:off x="5689916" y="1914525"/>
            <a:ext cx="6344287" cy="3270251"/>
          </a:xfrm>
          <a:prstGeom prst="rect">
            <a:avLst/>
          </a:prstGeom>
        </p:spPr>
      </p:pic>
      <p:pic>
        <p:nvPicPr>
          <p:cNvPr id="20" name="Picture 19" descr="Worker measuring wood">
            <a:extLst>
              <a:ext uri="{FF2B5EF4-FFF2-40B4-BE49-F238E27FC236}">
                <a16:creationId xmlns:a16="http://schemas.microsoft.com/office/drawing/2014/main" id="{6416D7CA-BD4D-2058-6070-1A4DDFB1760A}"/>
              </a:ext>
            </a:extLst>
          </p:cNvPr>
          <p:cNvPicPr>
            <a:picLocks noChangeAspect="1"/>
          </p:cNvPicPr>
          <p:nvPr/>
        </p:nvPicPr>
        <p:blipFill>
          <a:blip r:embed="rId3"/>
          <a:stretch>
            <a:fillRect/>
          </a:stretch>
        </p:blipFill>
        <p:spPr>
          <a:xfrm>
            <a:off x="673825" y="2713470"/>
            <a:ext cx="3955869" cy="3004706"/>
          </a:xfrm>
          <a:prstGeom prst="rect">
            <a:avLst/>
          </a:prstGeom>
        </p:spPr>
      </p:pic>
    </p:spTree>
    <p:extLst>
      <p:ext uri="{BB962C8B-B14F-4D97-AF65-F5344CB8AC3E}">
        <p14:creationId xmlns:p14="http://schemas.microsoft.com/office/powerpoint/2010/main" val="23331955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6A137-5E42-AABD-A4EC-9F93BC290C69}"/>
              </a:ext>
            </a:extLst>
          </p:cNvPr>
          <p:cNvSpPr>
            <a:spLocks noGrp="1"/>
          </p:cNvSpPr>
          <p:nvPr>
            <p:ph type="title"/>
          </p:nvPr>
        </p:nvSpPr>
        <p:spPr>
          <a:xfrm>
            <a:off x="1371600" y="685800"/>
            <a:ext cx="5372100" cy="919359"/>
          </a:xfrm>
        </p:spPr>
        <p:txBody>
          <a:bodyPr vert="horz" lIns="91440" tIns="45720" rIns="91440" bIns="45720" rtlCol="0" anchor="ctr">
            <a:normAutofit fontScale="90000"/>
          </a:bodyPr>
          <a:lstStyle/>
          <a:p>
            <a:br>
              <a:rPr lang="en-US" b="1" dirty="0"/>
            </a:br>
            <a:r>
              <a:rPr lang="en-US" b="1" dirty="0"/>
              <a:t>Monthly Income  </a:t>
            </a:r>
          </a:p>
        </p:txBody>
      </p:sp>
      <p:sp>
        <p:nvSpPr>
          <p:cNvPr id="9" name="Content Placeholder 8">
            <a:extLst>
              <a:ext uri="{FF2B5EF4-FFF2-40B4-BE49-F238E27FC236}">
                <a16:creationId xmlns:a16="http://schemas.microsoft.com/office/drawing/2014/main" id="{3F715981-B719-00AA-1D37-E2A71AC3A05B}"/>
              </a:ext>
            </a:extLst>
          </p:cNvPr>
          <p:cNvSpPr>
            <a:spLocks noGrp="1"/>
          </p:cNvSpPr>
          <p:nvPr>
            <p:ph sz="half" idx="1"/>
          </p:nvPr>
        </p:nvSpPr>
        <p:spPr>
          <a:xfrm>
            <a:off x="1033377" y="2052076"/>
            <a:ext cx="4782207" cy="1277385"/>
          </a:xfrm>
        </p:spPr>
        <p:style>
          <a:lnRef idx="2">
            <a:schemeClr val="accent4"/>
          </a:lnRef>
          <a:fillRef idx="1">
            <a:schemeClr val="lt1"/>
          </a:fillRef>
          <a:effectRef idx="0">
            <a:schemeClr val="accent4"/>
          </a:effectRef>
          <a:fontRef idx="minor">
            <a:schemeClr val="dk1"/>
          </a:fontRef>
        </p:style>
        <p:txBody>
          <a:bodyPr>
            <a:normAutofit fontScale="40000" lnSpcReduction="20000"/>
          </a:bodyPr>
          <a:lstStyle/>
          <a:p>
            <a:pPr marL="0" indent="0">
              <a:lnSpc>
                <a:spcPct val="100000"/>
              </a:lnSpc>
              <a:buNone/>
            </a:pPr>
            <a:r>
              <a:rPr lang="en-US" sz="5000" b="1" dirty="0"/>
              <a:t>80 % of the US Median Income</a:t>
            </a:r>
          </a:p>
          <a:p>
            <a:pPr marL="0" indent="0">
              <a:lnSpc>
                <a:spcPct val="100000"/>
              </a:lnSpc>
              <a:buNone/>
            </a:pPr>
            <a:r>
              <a:rPr lang="en-US" sz="5000" dirty="0"/>
              <a:t>Family of 4 </a:t>
            </a:r>
          </a:p>
          <a:p>
            <a:pPr marL="0" indent="0">
              <a:lnSpc>
                <a:spcPct val="100000"/>
              </a:lnSpc>
              <a:buNone/>
            </a:pPr>
            <a:r>
              <a:rPr lang="en-US" sz="5000" dirty="0"/>
              <a:t>Salary of </a:t>
            </a:r>
            <a:r>
              <a:rPr lang="en-US" sz="5000" b="1" dirty="0">
                <a:solidFill>
                  <a:srgbClr val="0070C0"/>
                </a:solidFill>
              </a:rPr>
              <a:t>$77,000 </a:t>
            </a:r>
          </a:p>
          <a:p>
            <a:pPr marL="0" indent="0">
              <a:lnSpc>
                <a:spcPct val="100000"/>
              </a:lnSpc>
              <a:buNone/>
            </a:pPr>
            <a:endParaRPr lang="en-US" dirty="0"/>
          </a:p>
        </p:txBody>
      </p:sp>
      <p:sp>
        <p:nvSpPr>
          <p:cNvPr id="15" name="Content Placeholder 14">
            <a:extLst>
              <a:ext uri="{FF2B5EF4-FFF2-40B4-BE49-F238E27FC236}">
                <a16:creationId xmlns:a16="http://schemas.microsoft.com/office/drawing/2014/main" id="{AE0F9FC6-7140-2D3E-0F4A-8878FA097B5C}"/>
              </a:ext>
            </a:extLst>
          </p:cNvPr>
          <p:cNvSpPr>
            <a:spLocks noGrp="1"/>
          </p:cNvSpPr>
          <p:nvPr>
            <p:ph sz="half" idx="2"/>
          </p:nvPr>
        </p:nvSpPr>
        <p:spPr>
          <a:xfrm>
            <a:off x="6733630" y="2052076"/>
            <a:ext cx="4782207" cy="1277385"/>
          </a:xfrm>
        </p:spPr>
        <p:style>
          <a:lnRef idx="2">
            <a:schemeClr val="accent4"/>
          </a:lnRef>
          <a:fillRef idx="1">
            <a:schemeClr val="lt1"/>
          </a:fillRef>
          <a:effectRef idx="0">
            <a:schemeClr val="accent4"/>
          </a:effectRef>
          <a:fontRef idx="minor">
            <a:schemeClr val="dk1"/>
          </a:fontRef>
        </p:style>
        <p:txBody>
          <a:bodyPr>
            <a:normAutofit fontScale="40000" lnSpcReduction="20000"/>
          </a:bodyPr>
          <a:lstStyle/>
          <a:p>
            <a:pPr marL="0" indent="0">
              <a:buNone/>
            </a:pPr>
            <a:r>
              <a:rPr lang="en-US" sz="5000" b="1" dirty="0">
                <a:highlight>
                  <a:srgbClr val="FFFF00"/>
                </a:highlight>
              </a:rPr>
              <a:t>100% of the US Median Income</a:t>
            </a:r>
          </a:p>
          <a:p>
            <a:pPr marL="0" indent="0">
              <a:buNone/>
            </a:pPr>
            <a:r>
              <a:rPr lang="en-US" sz="5000" dirty="0">
                <a:highlight>
                  <a:srgbClr val="FFFF00"/>
                </a:highlight>
              </a:rPr>
              <a:t>Family of 4</a:t>
            </a:r>
          </a:p>
          <a:p>
            <a:pPr marL="0" indent="0">
              <a:buNone/>
            </a:pPr>
            <a:r>
              <a:rPr lang="en-US" sz="5000" dirty="0">
                <a:highlight>
                  <a:srgbClr val="FFFF00"/>
                </a:highlight>
              </a:rPr>
              <a:t>Salary </a:t>
            </a:r>
            <a:r>
              <a:rPr lang="en-US" sz="5000" b="1" dirty="0">
                <a:solidFill>
                  <a:srgbClr val="0070C0"/>
                </a:solidFill>
                <a:highlight>
                  <a:srgbClr val="FFFF00"/>
                </a:highlight>
              </a:rPr>
              <a:t>$96,200</a:t>
            </a:r>
          </a:p>
          <a:p>
            <a:pPr marL="0" indent="0">
              <a:buNone/>
            </a:pPr>
            <a:endParaRPr lang="en-US" dirty="0"/>
          </a:p>
        </p:txBody>
      </p:sp>
      <p:sp>
        <p:nvSpPr>
          <p:cNvPr id="5" name="Text Placeholder 4">
            <a:extLst>
              <a:ext uri="{FF2B5EF4-FFF2-40B4-BE49-F238E27FC236}">
                <a16:creationId xmlns:a16="http://schemas.microsoft.com/office/drawing/2014/main" id="{FEA19AAF-91A4-2D29-1F62-D8478D8C4CD7}"/>
              </a:ext>
            </a:extLst>
          </p:cNvPr>
          <p:cNvSpPr>
            <a:spLocks/>
          </p:cNvSpPr>
          <p:nvPr/>
        </p:nvSpPr>
        <p:spPr>
          <a:xfrm>
            <a:off x="1371600" y="2340864"/>
            <a:ext cx="4443984" cy="823912"/>
          </a:xfrm>
          <a:prstGeom prst="rect">
            <a:avLst/>
          </a:prstGeom>
        </p:spPr>
        <p:txBody>
          <a:bodyPr/>
          <a:lstStyle/>
          <a:p>
            <a:r>
              <a:rPr lang="en-US" dirty="0"/>
              <a:t>   </a:t>
            </a:r>
          </a:p>
          <a:p>
            <a:endParaRPr lang="en-US" dirty="0"/>
          </a:p>
        </p:txBody>
      </p:sp>
      <p:sp>
        <p:nvSpPr>
          <p:cNvPr id="6" name="Content Placeholder 5">
            <a:extLst>
              <a:ext uri="{FF2B5EF4-FFF2-40B4-BE49-F238E27FC236}">
                <a16:creationId xmlns:a16="http://schemas.microsoft.com/office/drawing/2014/main" id="{1E1B783C-FE1A-23B9-B96B-F041A5E5D41E}"/>
              </a:ext>
            </a:extLst>
          </p:cNvPr>
          <p:cNvSpPr>
            <a:spLocks/>
          </p:cNvSpPr>
          <p:nvPr/>
        </p:nvSpPr>
        <p:spPr>
          <a:xfrm>
            <a:off x="1033377" y="3506425"/>
            <a:ext cx="4782207" cy="2097406"/>
          </a:xfrm>
          <a:prstGeom prst="rect">
            <a:avLst/>
          </a:prstGeom>
          <a:ln/>
        </p:spPr>
        <p:style>
          <a:lnRef idx="2">
            <a:schemeClr val="accent4"/>
          </a:lnRef>
          <a:fillRef idx="1">
            <a:schemeClr val="lt1"/>
          </a:fillRef>
          <a:effectRef idx="0">
            <a:schemeClr val="accent4"/>
          </a:effectRef>
          <a:fontRef idx="minor">
            <a:schemeClr val="dk1"/>
          </a:fontRef>
        </p:style>
        <p:txBody>
          <a:bodyPr/>
          <a:lstStyle/>
          <a:p>
            <a:r>
              <a:rPr lang="en-US" sz="2000" dirty="0"/>
              <a:t>Max Housing Payment of </a:t>
            </a:r>
            <a:r>
              <a:rPr lang="en-US" sz="2000" dirty="0">
                <a:solidFill>
                  <a:srgbClr val="0070C0"/>
                </a:solidFill>
              </a:rPr>
              <a:t>30%</a:t>
            </a:r>
          </a:p>
          <a:p>
            <a:r>
              <a:rPr lang="en-US" sz="2000" dirty="0">
                <a:solidFill>
                  <a:srgbClr val="0070C0"/>
                </a:solidFill>
              </a:rPr>
              <a:t>$1,925</a:t>
            </a:r>
          </a:p>
          <a:p>
            <a:endParaRPr lang="en-US" sz="2000" dirty="0"/>
          </a:p>
          <a:p>
            <a:r>
              <a:rPr lang="en-US" sz="2000" dirty="0"/>
              <a:t>Estimated max Purchase Price without Down Payment Assistance</a:t>
            </a:r>
          </a:p>
          <a:p>
            <a:r>
              <a:rPr lang="en-US" sz="2000" b="1" dirty="0">
                <a:solidFill>
                  <a:srgbClr val="0070C0"/>
                </a:solidFill>
              </a:rPr>
              <a:t>$282,000</a:t>
            </a:r>
          </a:p>
          <a:p>
            <a:r>
              <a:rPr lang="en-US" sz="1200" dirty="0"/>
              <a:t>*Estimating insurance</a:t>
            </a:r>
          </a:p>
          <a:p>
            <a:endParaRPr lang="en-US" sz="1200" i="1" dirty="0"/>
          </a:p>
          <a:p>
            <a:endParaRPr lang="en-US" sz="1600" b="1" dirty="0">
              <a:highlight>
                <a:srgbClr val="FFFF00"/>
              </a:highlight>
            </a:endParaRPr>
          </a:p>
          <a:p>
            <a:r>
              <a:rPr lang="en-US" sz="1600" b="1" dirty="0">
                <a:highlight>
                  <a:srgbClr val="FFFF00"/>
                </a:highlight>
              </a:rPr>
              <a:t>Loans for pre-existing home purchases off Reservations range between $380,000 and $580,00</a:t>
            </a:r>
          </a:p>
        </p:txBody>
      </p:sp>
      <p:sp>
        <p:nvSpPr>
          <p:cNvPr id="7" name="Text Placeholder 6">
            <a:extLst>
              <a:ext uri="{FF2B5EF4-FFF2-40B4-BE49-F238E27FC236}">
                <a16:creationId xmlns:a16="http://schemas.microsoft.com/office/drawing/2014/main" id="{67101DBA-09DC-7D28-BC66-5091B019A036}"/>
              </a:ext>
            </a:extLst>
          </p:cNvPr>
          <p:cNvSpPr>
            <a:spLocks/>
          </p:cNvSpPr>
          <p:nvPr/>
        </p:nvSpPr>
        <p:spPr>
          <a:xfrm>
            <a:off x="6525014" y="2340864"/>
            <a:ext cx="4443984" cy="823912"/>
          </a:xfrm>
          <a:prstGeom prst="rect">
            <a:avLst/>
          </a:prstGeom>
        </p:spPr>
        <p:txBody>
          <a:bodyPr/>
          <a:lstStyle/>
          <a:p>
            <a:r>
              <a:rPr lang="en-US" dirty="0"/>
              <a:t>  </a:t>
            </a:r>
          </a:p>
        </p:txBody>
      </p:sp>
      <p:sp>
        <p:nvSpPr>
          <p:cNvPr id="8" name="Content Placeholder 7">
            <a:extLst>
              <a:ext uri="{FF2B5EF4-FFF2-40B4-BE49-F238E27FC236}">
                <a16:creationId xmlns:a16="http://schemas.microsoft.com/office/drawing/2014/main" id="{017B8692-FA25-B7D9-BEFA-E95A5F9C1C0D}"/>
              </a:ext>
            </a:extLst>
          </p:cNvPr>
          <p:cNvSpPr>
            <a:spLocks/>
          </p:cNvSpPr>
          <p:nvPr/>
        </p:nvSpPr>
        <p:spPr>
          <a:xfrm>
            <a:off x="6733632" y="3506425"/>
            <a:ext cx="4782205" cy="2114656"/>
          </a:xfrm>
          <a:prstGeom prst="rect">
            <a:avLst/>
          </a:prstGeom>
        </p:spPr>
        <p:style>
          <a:lnRef idx="2">
            <a:schemeClr val="accent4"/>
          </a:lnRef>
          <a:fillRef idx="1">
            <a:schemeClr val="lt1"/>
          </a:fillRef>
          <a:effectRef idx="0">
            <a:schemeClr val="accent4"/>
          </a:effectRef>
          <a:fontRef idx="minor">
            <a:schemeClr val="dk1"/>
          </a:fontRef>
        </p:style>
        <p:txBody>
          <a:bodyPr/>
          <a:lstStyle/>
          <a:p>
            <a:r>
              <a:rPr lang="en-US" sz="2000" dirty="0"/>
              <a:t>Max Housing Payment of </a:t>
            </a:r>
            <a:r>
              <a:rPr lang="en-US" sz="2000" dirty="0">
                <a:solidFill>
                  <a:srgbClr val="0070C0"/>
                </a:solidFill>
              </a:rPr>
              <a:t>30%</a:t>
            </a:r>
          </a:p>
          <a:p>
            <a:r>
              <a:rPr lang="en-US" sz="2000" dirty="0">
                <a:solidFill>
                  <a:srgbClr val="0070C0"/>
                </a:solidFill>
              </a:rPr>
              <a:t>$2,250</a:t>
            </a:r>
          </a:p>
          <a:p>
            <a:endParaRPr lang="en-US" sz="2000" dirty="0"/>
          </a:p>
          <a:p>
            <a:r>
              <a:rPr lang="en-US" sz="2000" dirty="0"/>
              <a:t>Estimated max Purchase Price without Down Payment Assistance</a:t>
            </a:r>
          </a:p>
          <a:p>
            <a:r>
              <a:rPr lang="en-US" sz="2000" b="1" dirty="0">
                <a:solidFill>
                  <a:srgbClr val="0070C0"/>
                </a:solidFill>
              </a:rPr>
              <a:t>$330,000</a:t>
            </a:r>
          </a:p>
          <a:p>
            <a:r>
              <a:rPr lang="en-US" sz="1200" dirty="0"/>
              <a:t>*Estimating insurance</a:t>
            </a:r>
          </a:p>
          <a:p>
            <a:endParaRPr lang="en-US" sz="1200" i="1" dirty="0"/>
          </a:p>
          <a:p>
            <a:endParaRPr lang="en-US" sz="1200" i="1" dirty="0"/>
          </a:p>
          <a:p>
            <a:endParaRPr lang="en-US" sz="1200" i="1" dirty="0"/>
          </a:p>
          <a:p>
            <a:endParaRPr lang="en-US" sz="1200" i="1" dirty="0"/>
          </a:p>
          <a:p>
            <a:r>
              <a:rPr lang="en-US" sz="1200" i="1" dirty="0"/>
              <a:t>*Assuming Section 184 Loan at 6.5% interest with Mortgage Insurance, no property taxes, no hazard insurance</a:t>
            </a:r>
          </a:p>
        </p:txBody>
      </p:sp>
      <p:sp>
        <p:nvSpPr>
          <p:cNvPr id="3" name="Content Placeholder 2">
            <a:extLst>
              <a:ext uri="{FF2B5EF4-FFF2-40B4-BE49-F238E27FC236}">
                <a16:creationId xmlns:a16="http://schemas.microsoft.com/office/drawing/2014/main" id="{55037CF2-E708-C4B1-3AE9-C0063CFCD113}"/>
              </a:ext>
            </a:extLst>
          </p:cNvPr>
          <p:cNvSpPr>
            <a:spLocks/>
          </p:cNvSpPr>
          <p:nvPr/>
        </p:nvSpPr>
        <p:spPr>
          <a:xfrm>
            <a:off x="784225" y="2317209"/>
            <a:ext cx="2760634" cy="2222889"/>
          </a:xfrm>
          <a:prstGeom prst="rect">
            <a:avLst/>
          </a:prstGeom>
        </p:spPr>
        <p:txBody>
          <a:bodyPr/>
          <a:lstStyle/>
          <a:p>
            <a:pPr defTabSz="283464">
              <a:spcAft>
                <a:spcPts val="600"/>
              </a:spcAft>
            </a:pPr>
            <a:r>
              <a:rPr lang="en-US" sz="1116" kern="1200">
                <a:solidFill>
                  <a:schemeClr val="tx1"/>
                </a:solidFill>
                <a:latin typeface="+mn-lt"/>
                <a:ea typeface="+mn-ea"/>
                <a:cs typeface="+mn-cs"/>
              </a:rPr>
              <a:t> </a:t>
            </a:r>
            <a:endParaRPr lang="en-US"/>
          </a:p>
        </p:txBody>
      </p:sp>
      <p:sp>
        <p:nvSpPr>
          <p:cNvPr id="4" name="Text Placeholder 3">
            <a:extLst>
              <a:ext uri="{FF2B5EF4-FFF2-40B4-BE49-F238E27FC236}">
                <a16:creationId xmlns:a16="http://schemas.microsoft.com/office/drawing/2014/main" id="{CD91B6BD-D8F1-C5CE-B72D-83B1ABC48F27}"/>
              </a:ext>
            </a:extLst>
          </p:cNvPr>
          <p:cNvSpPr>
            <a:spLocks/>
          </p:cNvSpPr>
          <p:nvPr/>
        </p:nvSpPr>
        <p:spPr>
          <a:xfrm>
            <a:off x="3983066" y="2317209"/>
            <a:ext cx="2760634" cy="2222889"/>
          </a:xfrm>
          <a:prstGeom prst="rect">
            <a:avLst/>
          </a:prstGeom>
        </p:spPr>
        <p:txBody>
          <a:bodyPr/>
          <a:lstStyle/>
          <a:p>
            <a:pPr defTabSz="283464">
              <a:spcAft>
                <a:spcPts val="600"/>
              </a:spcAft>
            </a:pPr>
            <a:r>
              <a:rPr lang="en-US" sz="1116" kern="1200">
                <a:solidFill>
                  <a:schemeClr val="tx1"/>
                </a:solidFill>
                <a:latin typeface="+mn-lt"/>
                <a:ea typeface="+mn-ea"/>
                <a:cs typeface="+mn-cs"/>
              </a:rPr>
              <a:t> </a:t>
            </a:r>
            <a:endParaRPr lang="en-US"/>
          </a:p>
        </p:txBody>
      </p:sp>
      <p:pic>
        <p:nvPicPr>
          <p:cNvPr id="29" name="Picture 28" descr="Pile of American dollar banknotes">
            <a:extLst>
              <a:ext uri="{FF2B5EF4-FFF2-40B4-BE49-F238E27FC236}">
                <a16:creationId xmlns:a16="http://schemas.microsoft.com/office/drawing/2014/main" id="{964A318A-B5FA-EA14-D19C-8E3F3D1EE9B4}"/>
              </a:ext>
            </a:extLst>
          </p:cNvPr>
          <p:cNvPicPr>
            <a:picLocks noChangeAspect="1"/>
          </p:cNvPicPr>
          <p:nvPr/>
        </p:nvPicPr>
        <p:blipFill>
          <a:blip r:embed="rId2"/>
          <a:stretch>
            <a:fillRect/>
          </a:stretch>
        </p:blipFill>
        <p:spPr>
          <a:xfrm>
            <a:off x="8294485" y="139249"/>
            <a:ext cx="2320963" cy="1740530"/>
          </a:xfrm>
          <a:prstGeom prst="rect">
            <a:avLst/>
          </a:prstGeom>
        </p:spPr>
      </p:pic>
    </p:spTree>
    <p:extLst>
      <p:ext uri="{BB962C8B-B14F-4D97-AF65-F5344CB8AC3E}">
        <p14:creationId xmlns:p14="http://schemas.microsoft.com/office/powerpoint/2010/main" val="3823821105"/>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E1665A6-74DB-4F44-A6EF-F01205E87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53D8D4-CA6E-EAA7-D7A7-2E5FBD8FE9F1}"/>
              </a:ext>
            </a:extLst>
          </p:cNvPr>
          <p:cNvSpPr>
            <a:spLocks noGrp="1"/>
          </p:cNvSpPr>
          <p:nvPr>
            <p:ph type="title"/>
          </p:nvPr>
        </p:nvSpPr>
        <p:spPr>
          <a:xfrm>
            <a:off x="643467" y="685800"/>
            <a:ext cx="10905066" cy="1485900"/>
          </a:xfrm>
          <a:noFill/>
        </p:spPr>
        <p:txBody>
          <a:bodyPr>
            <a:normAutofit/>
          </a:bodyPr>
          <a:lstStyle/>
          <a:p>
            <a:pPr algn="ctr"/>
            <a:r>
              <a:rPr lang="en-US" b="1" dirty="0"/>
              <a:t>NAHASDA INCOME LIMITS</a:t>
            </a:r>
          </a:p>
        </p:txBody>
      </p:sp>
      <p:graphicFrame>
        <p:nvGraphicFramePr>
          <p:cNvPr id="9" name="Content Placeholder 8">
            <a:extLst>
              <a:ext uri="{FF2B5EF4-FFF2-40B4-BE49-F238E27FC236}">
                <a16:creationId xmlns:a16="http://schemas.microsoft.com/office/drawing/2014/main" id="{CDF9A79A-128D-A356-C7D0-D173023B875E}"/>
              </a:ext>
            </a:extLst>
          </p:cNvPr>
          <p:cNvGraphicFramePr>
            <a:graphicFrameLocks noGrp="1"/>
          </p:cNvGraphicFramePr>
          <p:nvPr>
            <p:ph idx="1"/>
            <p:extLst>
              <p:ext uri="{D42A27DB-BD31-4B8C-83A1-F6EECF244321}">
                <p14:modId xmlns:p14="http://schemas.microsoft.com/office/powerpoint/2010/main" val="1360932379"/>
              </p:ext>
            </p:extLst>
          </p:nvPr>
        </p:nvGraphicFramePr>
        <p:xfrm>
          <a:off x="756745" y="1733884"/>
          <a:ext cx="11035862" cy="4824571"/>
        </p:xfrm>
        <a:graphic>
          <a:graphicData uri="http://schemas.openxmlformats.org/drawingml/2006/table">
            <a:tbl>
              <a:tblPr/>
              <a:tblGrid>
                <a:gridCol w="2612151">
                  <a:extLst>
                    <a:ext uri="{9D8B030D-6E8A-4147-A177-3AD203B41FA5}">
                      <a16:colId xmlns:a16="http://schemas.microsoft.com/office/drawing/2014/main" val="324967067"/>
                    </a:ext>
                  </a:extLst>
                </a:gridCol>
                <a:gridCol w="983394">
                  <a:extLst>
                    <a:ext uri="{9D8B030D-6E8A-4147-A177-3AD203B41FA5}">
                      <a16:colId xmlns:a16="http://schemas.microsoft.com/office/drawing/2014/main" val="3124475820"/>
                    </a:ext>
                  </a:extLst>
                </a:gridCol>
                <a:gridCol w="1052964">
                  <a:extLst>
                    <a:ext uri="{9D8B030D-6E8A-4147-A177-3AD203B41FA5}">
                      <a16:colId xmlns:a16="http://schemas.microsoft.com/office/drawing/2014/main" val="3267170661"/>
                    </a:ext>
                  </a:extLst>
                </a:gridCol>
                <a:gridCol w="1052964">
                  <a:extLst>
                    <a:ext uri="{9D8B030D-6E8A-4147-A177-3AD203B41FA5}">
                      <a16:colId xmlns:a16="http://schemas.microsoft.com/office/drawing/2014/main" val="3009165070"/>
                    </a:ext>
                  </a:extLst>
                </a:gridCol>
                <a:gridCol w="1057056">
                  <a:extLst>
                    <a:ext uri="{9D8B030D-6E8A-4147-A177-3AD203B41FA5}">
                      <a16:colId xmlns:a16="http://schemas.microsoft.com/office/drawing/2014/main" val="1081625970"/>
                    </a:ext>
                  </a:extLst>
                </a:gridCol>
                <a:gridCol w="1057056">
                  <a:extLst>
                    <a:ext uri="{9D8B030D-6E8A-4147-A177-3AD203B41FA5}">
                      <a16:colId xmlns:a16="http://schemas.microsoft.com/office/drawing/2014/main" val="99440742"/>
                    </a:ext>
                  </a:extLst>
                </a:gridCol>
                <a:gridCol w="1057056">
                  <a:extLst>
                    <a:ext uri="{9D8B030D-6E8A-4147-A177-3AD203B41FA5}">
                      <a16:colId xmlns:a16="http://schemas.microsoft.com/office/drawing/2014/main" val="4115855872"/>
                    </a:ext>
                  </a:extLst>
                </a:gridCol>
                <a:gridCol w="1057056">
                  <a:extLst>
                    <a:ext uri="{9D8B030D-6E8A-4147-A177-3AD203B41FA5}">
                      <a16:colId xmlns:a16="http://schemas.microsoft.com/office/drawing/2014/main" val="2404893524"/>
                    </a:ext>
                  </a:extLst>
                </a:gridCol>
                <a:gridCol w="1106165">
                  <a:extLst>
                    <a:ext uri="{9D8B030D-6E8A-4147-A177-3AD203B41FA5}">
                      <a16:colId xmlns:a16="http://schemas.microsoft.com/office/drawing/2014/main" val="302939407"/>
                    </a:ext>
                  </a:extLst>
                </a:gridCol>
              </a:tblGrid>
              <a:tr h="4317345">
                <a:tc>
                  <a:txBody>
                    <a:bodyPr/>
                    <a:lstStyle/>
                    <a:p>
                      <a:br>
                        <a:rPr lang="en-US" sz="1800" kern="1200" dirty="0">
                          <a:solidFill>
                            <a:schemeClr val="tx1"/>
                          </a:solidFill>
                          <a:effectLst/>
                          <a:latin typeface="+mn-lt"/>
                          <a:ea typeface="+mn-ea"/>
                          <a:cs typeface="+mn-cs"/>
                        </a:rPr>
                      </a:br>
                      <a:endParaRPr lang="en-US" sz="1800" kern="1200" dirty="0">
                        <a:solidFill>
                          <a:schemeClr val="tx1"/>
                        </a:solidFill>
                        <a:effectLst/>
                        <a:latin typeface="+mn-lt"/>
                        <a:ea typeface="+mn-ea"/>
                        <a:cs typeface="+mn-cs"/>
                      </a:endParaRPr>
                    </a:p>
                    <a:p>
                      <a:pPr marL="0" marR="0" lvl="0" indent="0" algn="l" defTabSz="914400" rtl="0" eaLnBrk="1" fontAlgn="t" latinLnBrk="0" hangingPunct="1">
                        <a:lnSpc>
                          <a:spcPct val="100000"/>
                        </a:lnSpc>
                        <a:spcBef>
                          <a:spcPts val="0"/>
                        </a:spcBef>
                        <a:spcAft>
                          <a:spcPts val="0"/>
                        </a:spcAft>
                        <a:buClrTx/>
                        <a:buSzTx/>
                        <a:buFontTx/>
                        <a:buNone/>
                        <a:tabLst/>
                        <a:defRPr/>
                      </a:pPr>
                      <a:endParaRPr lang="en-US" sz="1800" b="1" kern="1200" dirty="0">
                        <a:solidFill>
                          <a:schemeClr val="tx1"/>
                        </a:solidFill>
                        <a:effectLst/>
                        <a:latin typeface="+mn-lt"/>
                        <a:ea typeface="+mn-ea"/>
                        <a:cs typeface="+mn-cs"/>
                      </a:endParaRPr>
                    </a:p>
                    <a:p>
                      <a:pPr marL="0" marR="0" lvl="0" indent="0" algn="l" defTabSz="914400" rtl="0" eaLnBrk="1" fontAlgn="t" latinLnBrk="0" hangingPunct="1">
                        <a:lnSpc>
                          <a:spcPct val="100000"/>
                        </a:lnSpc>
                        <a:spcBef>
                          <a:spcPts val="0"/>
                        </a:spcBef>
                        <a:spcAft>
                          <a:spcPts val="0"/>
                        </a:spcAft>
                        <a:buClrTx/>
                        <a:buSzTx/>
                        <a:buFontTx/>
                        <a:buNone/>
                        <a:tabLst/>
                        <a:defRPr/>
                      </a:pPr>
                      <a:endParaRPr lang="en-US" sz="1800" b="1" kern="1200" dirty="0">
                        <a:solidFill>
                          <a:schemeClr val="tx1"/>
                        </a:solidFill>
                        <a:effectLst/>
                        <a:latin typeface="+mn-lt"/>
                        <a:ea typeface="+mn-ea"/>
                        <a:cs typeface="+mn-cs"/>
                      </a:endParaRPr>
                    </a:p>
                    <a:p>
                      <a:pPr marL="0" marR="0" lvl="0" indent="0" algn="l" defTabSz="914400" rtl="0" eaLnBrk="1" fontAlgn="t" latinLnBrk="0" hangingPunct="1">
                        <a:lnSpc>
                          <a:spcPct val="100000"/>
                        </a:lnSpc>
                        <a:spcBef>
                          <a:spcPts val="0"/>
                        </a:spcBef>
                        <a:spcAft>
                          <a:spcPts val="0"/>
                        </a:spcAft>
                        <a:buClrTx/>
                        <a:buSzTx/>
                        <a:buFontTx/>
                        <a:buNone/>
                        <a:tabLst/>
                        <a:defRPr/>
                      </a:pPr>
                      <a:endParaRPr lang="en-US" sz="1800" b="1" kern="1200" dirty="0">
                        <a:solidFill>
                          <a:schemeClr val="tx1"/>
                        </a:solidFill>
                        <a:effectLst/>
                        <a:latin typeface="+mn-lt"/>
                        <a:ea typeface="+mn-ea"/>
                        <a:cs typeface="+mn-cs"/>
                      </a:endParaRPr>
                    </a:p>
                    <a:p>
                      <a:pPr marL="0" marR="0" lvl="0" indent="0" algn="l" defTabSz="914400" rtl="0" eaLnBrk="1" fontAlgn="t" latinLnBrk="0" hangingPunct="1">
                        <a:lnSpc>
                          <a:spcPct val="100000"/>
                        </a:lnSpc>
                        <a:spcBef>
                          <a:spcPts val="0"/>
                        </a:spcBef>
                        <a:spcAft>
                          <a:spcPts val="0"/>
                        </a:spcAft>
                        <a:buClrTx/>
                        <a:buSzTx/>
                        <a:buFontTx/>
                        <a:buNone/>
                        <a:tabLst/>
                        <a:defRPr/>
                      </a:pPr>
                      <a:endParaRPr lang="en-US" sz="1800" b="1" kern="1200" dirty="0">
                        <a:solidFill>
                          <a:schemeClr val="tx1"/>
                        </a:solidFill>
                        <a:effectLst/>
                        <a:latin typeface="+mn-lt"/>
                        <a:ea typeface="+mn-ea"/>
                        <a:cs typeface="+mn-cs"/>
                      </a:endParaRPr>
                    </a:p>
                    <a:p>
                      <a:pPr marL="0" marR="0" lvl="0" indent="0" algn="l" defTabSz="914400" rtl="0" eaLnBrk="1" fontAlgn="t" latinLnBrk="0" hangingPunct="1">
                        <a:lnSpc>
                          <a:spcPct val="100000"/>
                        </a:lnSpc>
                        <a:spcBef>
                          <a:spcPts val="0"/>
                        </a:spcBef>
                        <a:spcAft>
                          <a:spcPts val="0"/>
                        </a:spcAft>
                        <a:buClrTx/>
                        <a:buSzTx/>
                        <a:buFontTx/>
                        <a:buNone/>
                        <a:tabLst/>
                        <a:defRPr/>
                      </a:pPr>
                      <a:endParaRPr lang="en-US" sz="1800" b="1" kern="1200" dirty="0">
                        <a:solidFill>
                          <a:schemeClr val="tx1"/>
                        </a:solidFill>
                        <a:effectLst/>
                        <a:latin typeface="+mn-lt"/>
                        <a:ea typeface="+mn-ea"/>
                        <a:cs typeface="+mn-cs"/>
                      </a:endParaRPr>
                    </a:p>
                    <a:p>
                      <a:pPr marL="0" marR="0" lvl="0" indent="0" algn="l" defTabSz="914400" rtl="0" eaLnBrk="1" fontAlgn="t" latinLnBrk="0" hangingPunct="1">
                        <a:lnSpc>
                          <a:spcPct val="100000"/>
                        </a:lnSpc>
                        <a:spcBef>
                          <a:spcPts val="0"/>
                        </a:spcBef>
                        <a:spcAft>
                          <a:spcPts val="0"/>
                        </a:spcAft>
                        <a:buClrTx/>
                        <a:buSzTx/>
                        <a:buFontTx/>
                        <a:buNone/>
                        <a:tabLst/>
                        <a:defRPr/>
                      </a:pPr>
                      <a:endParaRPr lang="en-US" sz="1800" b="1" kern="1200" dirty="0">
                        <a:solidFill>
                          <a:schemeClr val="tx1"/>
                        </a:solidFill>
                        <a:effectLst/>
                        <a:latin typeface="+mn-lt"/>
                        <a:ea typeface="+mn-ea"/>
                        <a:cs typeface="+mn-cs"/>
                      </a:endParaRPr>
                    </a:p>
                    <a:p>
                      <a:pPr marL="0" marR="0" lvl="0" indent="0" algn="l" defTabSz="914400" rtl="0" eaLnBrk="1" fontAlgn="t" latinLnBrk="0" hangingPunct="1">
                        <a:lnSpc>
                          <a:spcPct val="100000"/>
                        </a:lnSpc>
                        <a:spcBef>
                          <a:spcPts val="0"/>
                        </a:spcBef>
                        <a:spcAft>
                          <a:spcPts val="0"/>
                        </a:spcAft>
                        <a:buClrTx/>
                        <a:buSzTx/>
                        <a:buFontTx/>
                        <a:buNone/>
                        <a:tabLst/>
                        <a:defRPr/>
                      </a:pPr>
                      <a:endParaRPr lang="en-US" sz="1800" b="1" kern="1200" dirty="0">
                        <a:solidFill>
                          <a:schemeClr val="tx1"/>
                        </a:solidFill>
                        <a:effectLst/>
                        <a:latin typeface="+mn-lt"/>
                        <a:ea typeface="+mn-ea"/>
                        <a:cs typeface="+mn-cs"/>
                      </a:endParaRPr>
                    </a:p>
                    <a:p>
                      <a:pPr marL="0" marR="0" algn="l" fontAlgn="t">
                        <a:spcBef>
                          <a:spcPts val="0"/>
                        </a:spcBef>
                        <a:spcAft>
                          <a:spcPts val="0"/>
                        </a:spcAft>
                      </a:pPr>
                      <a:endParaRPr lang="en-US" sz="2100" b="0" i="0" u="none" strike="noStrike" dirty="0">
                        <a:effectLst/>
                        <a:latin typeface="Arial" panose="020B0604020202020204" pitchFamily="34" charset="0"/>
                      </a:endParaRPr>
                    </a:p>
                  </a:txBody>
                  <a:tcPr marL="79666" marR="79666" marT="11065" marB="0">
                    <a:lnL>
                      <a:noFill/>
                    </a:lnL>
                    <a:lnR>
                      <a:noFill/>
                    </a:lnR>
                    <a:lnT>
                      <a:noFill/>
                    </a:lnT>
                    <a:lnB>
                      <a:noFill/>
                    </a:lnB>
                    <a:noFill/>
                  </a:tcPr>
                </a:tc>
                <a:tc>
                  <a:txBody>
                    <a:bodyPr/>
                    <a:lstStyle/>
                    <a:p>
                      <a:pPr marL="0" marR="0" algn="l" fontAlgn="t">
                        <a:spcBef>
                          <a:spcPts val="0"/>
                        </a:spcBef>
                        <a:spcAft>
                          <a:spcPts val="0"/>
                        </a:spcAft>
                      </a:pPr>
                      <a:endParaRPr lang="en-US" sz="2100" b="0" i="0" u="none" strike="noStrike" dirty="0">
                        <a:effectLst/>
                        <a:latin typeface="Arial" panose="020B0604020202020204" pitchFamily="34" charset="0"/>
                      </a:endParaRPr>
                    </a:p>
                  </a:txBody>
                  <a:tcPr marL="79666" marR="79666" marT="11065" marB="0">
                    <a:lnL>
                      <a:noFill/>
                    </a:lnL>
                    <a:lnR>
                      <a:noFill/>
                    </a:lnR>
                    <a:lnT>
                      <a:noFill/>
                    </a:lnT>
                    <a:lnB>
                      <a:noFill/>
                    </a:lnB>
                    <a:noFill/>
                  </a:tcPr>
                </a:tc>
                <a:tc>
                  <a:txBody>
                    <a:bodyPr/>
                    <a:lstStyle/>
                    <a:p>
                      <a:pPr marL="0" marR="0" algn="l" fontAlgn="t">
                        <a:spcBef>
                          <a:spcPts val="0"/>
                        </a:spcBef>
                        <a:spcAft>
                          <a:spcPts val="0"/>
                        </a:spcAft>
                      </a:pPr>
                      <a:endParaRPr lang="en-US" sz="2100" b="0" i="0" u="none" strike="noStrike" dirty="0">
                        <a:effectLst/>
                        <a:latin typeface="Arial" panose="020B0604020202020204" pitchFamily="34" charset="0"/>
                      </a:endParaRPr>
                    </a:p>
                  </a:txBody>
                  <a:tcPr marL="79666" marR="79666" marT="11065" marB="0">
                    <a:lnL>
                      <a:noFill/>
                    </a:lnL>
                    <a:lnR>
                      <a:noFill/>
                    </a:lnR>
                    <a:lnT>
                      <a:noFill/>
                    </a:lnT>
                    <a:lnB>
                      <a:noFill/>
                    </a:lnB>
                    <a:noFill/>
                  </a:tcPr>
                </a:tc>
                <a:tc>
                  <a:txBody>
                    <a:bodyPr/>
                    <a:lstStyle/>
                    <a:p>
                      <a:pPr marL="0" marR="0" algn="l" fontAlgn="t">
                        <a:spcBef>
                          <a:spcPts val="0"/>
                        </a:spcBef>
                        <a:spcAft>
                          <a:spcPts val="0"/>
                        </a:spcAft>
                      </a:pPr>
                      <a:endParaRPr lang="en-US" sz="2100" b="0" i="0" u="none" strike="noStrike" dirty="0">
                        <a:effectLst/>
                        <a:latin typeface="Arial" panose="020B0604020202020204" pitchFamily="34" charset="0"/>
                      </a:endParaRPr>
                    </a:p>
                  </a:txBody>
                  <a:tcPr marL="79666" marR="79666" marT="11065" marB="0">
                    <a:lnL>
                      <a:noFill/>
                    </a:lnL>
                    <a:lnR>
                      <a:noFill/>
                    </a:lnR>
                    <a:lnT>
                      <a:noFill/>
                    </a:lnT>
                    <a:lnB>
                      <a:noFill/>
                    </a:lnB>
                    <a:noFill/>
                  </a:tcPr>
                </a:tc>
                <a:tc>
                  <a:txBody>
                    <a:bodyPr/>
                    <a:lstStyle/>
                    <a:p>
                      <a:pPr marL="0" marR="0" algn="l" fontAlgn="t">
                        <a:spcBef>
                          <a:spcPts val="0"/>
                        </a:spcBef>
                        <a:spcAft>
                          <a:spcPts val="0"/>
                        </a:spcAft>
                      </a:pPr>
                      <a:endParaRPr lang="en-US" sz="2100" b="0" i="0" u="none" strike="noStrike" dirty="0">
                        <a:effectLst/>
                        <a:latin typeface="Arial" panose="020B0604020202020204" pitchFamily="34" charset="0"/>
                      </a:endParaRPr>
                    </a:p>
                  </a:txBody>
                  <a:tcPr marL="79666" marR="79666" marT="11065" marB="0">
                    <a:lnL>
                      <a:noFill/>
                    </a:lnL>
                    <a:lnR>
                      <a:noFill/>
                    </a:lnR>
                    <a:lnT>
                      <a:noFill/>
                    </a:lnT>
                    <a:lnB>
                      <a:noFill/>
                    </a:lnB>
                    <a:noFill/>
                  </a:tcPr>
                </a:tc>
                <a:tc>
                  <a:txBody>
                    <a:bodyPr/>
                    <a:lstStyle/>
                    <a:p>
                      <a:pPr marL="0" marR="0" algn="l" fontAlgn="t">
                        <a:spcBef>
                          <a:spcPts val="0"/>
                        </a:spcBef>
                        <a:spcAft>
                          <a:spcPts val="0"/>
                        </a:spcAft>
                      </a:pPr>
                      <a:endParaRPr lang="en-US" sz="2100" b="0" i="0" u="none" strike="noStrike" dirty="0">
                        <a:effectLst/>
                        <a:latin typeface="Arial" panose="020B0604020202020204" pitchFamily="34" charset="0"/>
                      </a:endParaRPr>
                    </a:p>
                  </a:txBody>
                  <a:tcPr marL="79666" marR="79666" marT="11065" marB="0">
                    <a:lnL>
                      <a:noFill/>
                    </a:lnL>
                    <a:lnR>
                      <a:noFill/>
                    </a:lnR>
                    <a:lnT>
                      <a:noFill/>
                    </a:lnT>
                    <a:lnB>
                      <a:noFill/>
                    </a:lnB>
                    <a:noFill/>
                  </a:tcPr>
                </a:tc>
                <a:tc>
                  <a:txBody>
                    <a:bodyPr/>
                    <a:lstStyle/>
                    <a:p>
                      <a:pPr marL="0" marR="0" algn="l" fontAlgn="t">
                        <a:spcBef>
                          <a:spcPts val="0"/>
                        </a:spcBef>
                        <a:spcAft>
                          <a:spcPts val="0"/>
                        </a:spcAft>
                      </a:pPr>
                      <a:endParaRPr lang="en-US" sz="2100" b="0" i="0" u="none" strike="noStrike" dirty="0">
                        <a:solidFill>
                          <a:schemeClr val="tx1"/>
                        </a:solidFill>
                        <a:effectLst/>
                        <a:latin typeface="Arial" panose="020B0604020202020204" pitchFamily="34" charset="0"/>
                      </a:endParaRPr>
                    </a:p>
                  </a:txBody>
                  <a:tcPr marL="79666" marR="79666" marT="11065" marB="0">
                    <a:lnL>
                      <a:noFill/>
                    </a:lnL>
                    <a:lnR>
                      <a:noFill/>
                    </a:lnR>
                    <a:lnT>
                      <a:noFill/>
                    </a:lnT>
                    <a:lnB>
                      <a:noFill/>
                    </a:lnB>
                    <a:noFill/>
                  </a:tcPr>
                </a:tc>
                <a:tc>
                  <a:txBody>
                    <a:bodyPr/>
                    <a:lstStyle/>
                    <a:p>
                      <a:pPr marL="0" marR="0" algn="l" fontAlgn="t">
                        <a:spcBef>
                          <a:spcPts val="0"/>
                        </a:spcBef>
                        <a:spcAft>
                          <a:spcPts val="0"/>
                        </a:spcAft>
                      </a:pPr>
                      <a:endParaRPr lang="en-US" sz="2100" b="0" i="0" u="none" strike="noStrike" dirty="0">
                        <a:effectLst/>
                        <a:latin typeface="Arial" panose="020B0604020202020204" pitchFamily="34" charset="0"/>
                      </a:endParaRPr>
                    </a:p>
                  </a:txBody>
                  <a:tcPr marL="79666" marR="79666" marT="11065" marB="0">
                    <a:lnL>
                      <a:noFill/>
                    </a:lnL>
                    <a:lnR>
                      <a:noFill/>
                    </a:lnR>
                    <a:lnT>
                      <a:noFill/>
                    </a:lnT>
                    <a:lnB>
                      <a:noFill/>
                    </a:lnB>
                    <a:noFill/>
                  </a:tcPr>
                </a:tc>
                <a:tc>
                  <a:txBody>
                    <a:bodyPr/>
                    <a:lstStyle/>
                    <a:p>
                      <a:pPr marL="0" marR="0" algn="l" fontAlgn="t">
                        <a:spcBef>
                          <a:spcPts val="0"/>
                        </a:spcBef>
                        <a:spcAft>
                          <a:spcPts val="0"/>
                        </a:spcAft>
                      </a:pPr>
                      <a:endParaRPr lang="en-US" sz="2100" b="0" i="0" u="none" strike="noStrike" dirty="0">
                        <a:effectLst/>
                        <a:latin typeface="Arial" panose="020B0604020202020204" pitchFamily="34" charset="0"/>
                      </a:endParaRPr>
                    </a:p>
                  </a:txBody>
                  <a:tcPr marL="79666" marR="79666" marT="11065" marB="0">
                    <a:lnL>
                      <a:noFill/>
                    </a:lnL>
                    <a:lnR>
                      <a:noFill/>
                    </a:lnR>
                    <a:lnT>
                      <a:noFill/>
                    </a:lnT>
                    <a:lnB>
                      <a:noFill/>
                    </a:lnB>
                    <a:noFill/>
                  </a:tcPr>
                </a:tc>
                <a:extLst>
                  <a:ext uri="{0D108BD9-81ED-4DB2-BD59-A6C34878D82A}">
                    <a16:rowId xmlns:a16="http://schemas.microsoft.com/office/drawing/2014/main" val="400823278"/>
                  </a:ext>
                </a:extLst>
              </a:tr>
              <a:tr h="507226">
                <a:tc>
                  <a:txBody>
                    <a:bodyPr/>
                    <a:lstStyle/>
                    <a:p>
                      <a:pPr marL="0" marR="0" algn="l" fontAlgn="t">
                        <a:spcBef>
                          <a:spcPts val="0"/>
                        </a:spcBef>
                        <a:spcAft>
                          <a:spcPts val="0"/>
                        </a:spcAft>
                      </a:pPr>
                      <a:endParaRPr lang="en-US" sz="2100" b="0" i="0" u="none" strike="noStrike" dirty="0">
                        <a:effectLst/>
                        <a:latin typeface="Arial" panose="020B0604020202020204" pitchFamily="34" charset="0"/>
                      </a:endParaRPr>
                    </a:p>
                  </a:txBody>
                  <a:tcPr marL="79666" marR="79666" marT="11065" marB="0">
                    <a:lnL>
                      <a:noFill/>
                    </a:lnL>
                    <a:lnR>
                      <a:noFill/>
                    </a:lnR>
                    <a:lnT>
                      <a:noFill/>
                    </a:lnT>
                    <a:lnB>
                      <a:noFill/>
                    </a:lnB>
                    <a:noFill/>
                  </a:tcPr>
                </a:tc>
                <a:tc>
                  <a:txBody>
                    <a:bodyPr/>
                    <a:lstStyle/>
                    <a:p>
                      <a:pPr marL="0" marR="0" algn="l" fontAlgn="t">
                        <a:spcBef>
                          <a:spcPts val="0"/>
                        </a:spcBef>
                        <a:spcAft>
                          <a:spcPts val="0"/>
                        </a:spcAft>
                      </a:pPr>
                      <a:endParaRPr lang="en-US" sz="2100" b="0" i="0" u="none" strike="noStrike">
                        <a:effectLst/>
                        <a:latin typeface="Arial" panose="020B0604020202020204" pitchFamily="34" charset="0"/>
                      </a:endParaRPr>
                    </a:p>
                  </a:txBody>
                  <a:tcPr marL="79666" marR="79666" marT="11065" marB="0">
                    <a:lnL>
                      <a:noFill/>
                    </a:lnL>
                    <a:lnR>
                      <a:noFill/>
                    </a:lnR>
                    <a:lnT>
                      <a:noFill/>
                    </a:lnT>
                    <a:lnB>
                      <a:noFill/>
                    </a:lnB>
                    <a:noFill/>
                  </a:tcPr>
                </a:tc>
                <a:tc>
                  <a:txBody>
                    <a:bodyPr/>
                    <a:lstStyle/>
                    <a:p>
                      <a:pPr marL="0" marR="0" algn="l" fontAlgn="t">
                        <a:spcBef>
                          <a:spcPts val="0"/>
                        </a:spcBef>
                        <a:spcAft>
                          <a:spcPts val="0"/>
                        </a:spcAft>
                      </a:pPr>
                      <a:endParaRPr lang="en-US" sz="2100" b="0" i="0" u="none" strike="noStrike">
                        <a:effectLst/>
                        <a:latin typeface="Arial" panose="020B0604020202020204" pitchFamily="34" charset="0"/>
                      </a:endParaRPr>
                    </a:p>
                  </a:txBody>
                  <a:tcPr marL="79666" marR="79666" marT="11065" marB="0">
                    <a:lnL>
                      <a:noFill/>
                    </a:lnL>
                    <a:lnR>
                      <a:noFill/>
                    </a:lnR>
                    <a:lnT>
                      <a:noFill/>
                    </a:lnT>
                    <a:lnB>
                      <a:noFill/>
                    </a:lnB>
                    <a:noFill/>
                  </a:tcPr>
                </a:tc>
                <a:tc>
                  <a:txBody>
                    <a:bodyPr/>
                    <a:lstStyle/>
                    <a:p>
                      <a:pPr marL="0" marR="0" algn="l" fontAlgn="t">
                        <a:spcBef>
                          <a:spcPts val="0"/>
                        </a:spcBef>
                        <a:spcAft>
                          <a:spcPts val="0"/>
                        </a:spcAft>
                      </a:pPr>
                      <a:endParaRPr lang="en-US" sz="2100" b="0" i="0" u="none" strike="noStrike" dirty="0">
                        <a:effectLst/>
                        <a:latin typeface="Arial" panose="020B0604020202020204" pitchFamily="34" charset="0"/>
                      </a:endParaRPr>
                    </a:p>
                  </a:txBody>
                  <a:tcPr marL="79666" marR="79666" marT="11065" marB="0">
                    <a:lnL>
                      <a:noFill/>
                    </a:lnL>
                    <a:lnR>
                      <a:noFill/>
                    </a:lnR>
                    <a:lnT>
                      <a:noFill/>
                    </a:lnT>
                    <a:lnB>
                      <a:noFill/>
                    </a:lnB>
                    <a:noFill/>
                  </a:tcPr>
                </a:tc>
                <a:tc>
                  <a:txBody>
                    <a:bodyPr/>
                    <a:lstStyle/>
                    <a:p>
                      <a:pPr marL="0" marR="0" algn="l" fontAlgn="t">
                        <a:spcBef>
                          <a:spcPts val="0"/>
                        </a:spcBef>
                        <a:spcAft>
                          <a:spcPts val="0"/>
                        </a:spcAft>
                      </a:pPr>
                      <a:endParaRPr lang="en-US" sz="2100" b="0" i="0" u="none" strike="noStrike" dirty="0">
                        <a:effectLst/>
                        <a:latin typeface="Arial" panose="020B0604020202020204" pitchFamily="34" charset="0"/>
                      </a:endParaRPr>
                    </a:p>
                  </a:txBody>
                  <a:tcPr marL="79666" marR="79666" marT="11065" marB="0">
                    <a:lnL>
                      <a:noFill/>
                    </a:lnL>
                    <a:lnR>
                      <a:noFill/>
                    </a:lnR>
                    <a:lnT>
                      <a:noFill/>
                    </a:lnT>
                    <a:lnB>
                      <a:noFill/>
                    </a:lnB>
                    <a:noFill/>
                  </a:tcPr>
                </a:tc>
                <a:tc>
                  <a:txBody>
                    <a:bodyPr/>
                    <a:lstStyle/>
                    <a:p>
                      <a:pPr marL="0" marR="0" algn="l" fontAlgn="t">
                        <a:spcBef>
                          <a:spcPts val="0"/>
                        </a:spcBef>
                        <a:spcAft>
                          <a:spcPts val="0"/>
                        </a:spcAft>
                      </a:pPr>
                      <a:endParaRPr lang="en-US" sz="2100" b="0" i="0" u="none" strike="noStrike" dirty="0">
                        <a:effectLst/>
                        <a:latin typeface="Arial" panose="020B0604020202020204" pitchFamily="34" charset="0"/>
                      </a:endParaRPr>
                    </a:p>
                  </a:txBody>
                  <a:tcPr marL="79666" marR="79666" marT="11065" marB="0">
                    <a:lnL>
                      <a:noFill/>
                    </a:lnL>
                    <a:lnR>
                      <a:noFill/>
                    </a:lnR>
                    <a:lnT>
                      <a:noFill/>
                    </a:lnT>
                    <a:lnB>
                      <a:noFill/>
                    </a:lnB>
                    <a:noFill/>
                  </a:tcPr>
                </a:tc>
                <a:tc>
                  <a:txBody>
                    <a:bodyPr/>
                    <a:lstStyle/>
                    <a:p>
                      <a:pPr marL="0" marR="0" algn="l" fontAlgn="t">
                        <a:spcBef>
                          <a:spcPts val="0"/>
                        </a:spcBef>
                        <a:spcAft>
                          <a:spcPts val="0"/>
                        </a:spcAft>
                      </a:pPr>
                      <a:endParaRPr lang="en-US" sz="2100" b="0" i="0" u="none" strike="noStrike" dirty="0">
                        <a:effectLst/>
                        <a:latin typeface="Arial" panose="020B0604020202020204" pitchFamily="34" charset="0"/>
                      </a:endParaRPr>
                    </a:p>
                  </a:txBody>
                  <a:tcPr marL="79666" marR="79666" marT="11065" marB="0">
                    <a:lnL>
                      <a:noFill/>
                    </a:lnL>
                    <a:lnR>
                      <a:noFill/>
                    </a:lnR>
                    <a:lnT>
                      <a:noFill/>
                    </a:lnT>
                    <a:lnB>
                      <a:noFill/>
                    </a:lnB>
                    <a:noFill/>
                  </a:tcPr>
                </a:tc>
                <a:tc>
                  <a:txBody>
                    <a:bodyPr/>
                    <a:lstStyle/>
                    <a:p>
                      <a:pPr marL="0" marR="0" algn="l" fontAlgn="t">
                        <a:spcBef>
                          <a:spcPts val="0"/>
                        </a:spcBef>
                        <a:spcAft>
                          <a:spcPts val="0"/>
                        </a:spcAft>
                      </a:pPr>
                      <a:endParaRPr lang="en-US" sz="2100" b="0" i="0" u="none" strike="noStrike" dirty="0">
                        <a:effectLst/>
                        <a:latin typeface="Arial" panose="020B0604020202020204" pitchFamily="34" charset="0"/>
                      </a:endParaRPr>
                    </a:p>
                  </a:txBody>
                  <a:tcPr marL="79666" marR="79666" marT="11065" marB="0">
                    <a:lnL>
                      <a:noFill/>
                    </a:lnL>
                    <a:lnR>
                      <a:noFill/>
                    </a:lnR>
                    <a:lnT>
                      <a:noFill/>
                    </a:lnT>
                    <a:lnB>
                      <a:noFill/>
                    </a:lnB>
                    <a:noFill/>
                  </a:tcPr>
                </a:tc>
                <a:tc>
                  <a:txBody>
                    <a:bodyPr/>
                    <a:lstStyle/>
                    <a:p>
                      <a:pPr marL="0" marR="0" algn="l" fontAlgn="t">
                        <a:spcBef>
                          <a:spcPts val="0"/>
                        </a:spcBef>
                        <a:spcAft>
                          <a:spcPts val="0"/>
                        </a:spcAft>
                      </a:pPr>
                      <a:endParaRPr lang="en-US" sz="2100" b="0" i="0" u="none" strike="noStrike" dirty="0">
                        <a:effectLst/>
                        <a:latin typeface="Arial" panose="020B0604020202020204" pitchFamily="34" charset="0"/>
                      </a:endParaRPr>
                    </a:p>
                  </a:txBody>
                  <a:tcPr marL="79666" marR="79666" marT="11065" marB="0">
                    <a:lnL>
                      <a:noFill/>
                    </a:lnL>
                    <a:lnR>
                      <a:noFill/>
                    </a:lnR>
                    <a:lnT>
                      <a:noFill/>
                    </a:lnT>
                    <a:lnB>
                      <a:noFill/>
                    </a:lnB>
                    <a:noFill/>
                  </a:tcPr>
                </a:tc>
                <a:extLst>
                  <a:ext uri="{0D108BD9-81ED-4DB2-BD59-A6C34878D82A}">
                    <a16:rowId xmlns:a16="http://schemas.microsoft.com/office/drawing/2014/main" val="3952396081"/>
                  </a:ext>
                </a:extLst>
              </a:tr>
            </a:tbl>
          </a:graphicData>
        </a:graphic>
      </p:graphicFrame>
      <p:sp>
        <p:nvSpPr>
          <p:cNvPr id="21" name="TextBox 20">
            <a:extLst>
              <a:ext uri="{FF2B5EF4-FFF2-40B4-BE49-F238E27FC236}">
                <a16:creationId xmlns:a16="http://schemas.microsoft.com/office/drawing/2014/main" id="{739D2846-0BEC-CF34-DA01-55E232080FE5}"/>
              </a:ext>
            </a:extLst>
          </p:cNvPr>
          <p:cNvSpPr txBox="1"/>
          <p:nvPr/>
        </p:nvSpPr>
        <p:spPr>
          <a:xfrm>
            <a:off x="9277834" y="1294537"/>
            <a:ext cx="1870842" cy="1200329"/>
          </a:xfrm>
          <a:prstGeom prst="rect">
            <a:avLst/>
          </a:prstGeom>
          <a:noFill/>
        </p:spPr>
        <p:txBody>
          <a:bodyPr wrap="square">
            <a:spAutoFit/>
          </a:bodyPr>
          <a:lstStyle/>
          <a:p>
            <a:br>
              <a:rPr lang="en-US" dirty="0">
                <a:effectLst/>
                <a:latin typeface="Helvetica" pitchFamily="2" charset="0"/>
              </a:rPr>
            </a:br>
            <a:endParaRPr lang="en-US" dirty="0">
              <a:effectLst/>
              <a:latin typeface="Helvetica" pitchFamily="2" charset="0"/>
            </a:endParaRPr>
          </a:p>
          <a:p>
            <a:r>
              <a:rPr lang="en-US" dirty="0">
                <a:effectLst/>
                <a:latin typeface="Helvetica" pitchFamily="2" charset="0"/>
              </a:rPr>
              <a:t> </a:t>
            </a:r>
            <a:endParaRPr lang="en-US" dirty="0">
              <a:latin typeface="Helvetica" pitchFamily="2" charset="0"/>
            </a:endParaRPr>
          </a:p>
          <a:p>
            <a:endParaRPr lang="en-US" dirty="0">
              <a:effectLst/>
              <a:latin typeface="Helvetica" pitchFamily="2" charset="0"/>
            </a:endParaRPr>
          </a:p>
        </p:txBody>
      </p:sp>
      <p:pic>
        <p:nvPicPr>
          <p:cNvPr id="22" name="Picture 21">
            <a:extLst>
              <a:ext uri="{FF2B5EF4-FFF2-40B4-BE49-F238E27FC236}">
                <a16:creationId xmlns:a16="http://schemas.microsoft.com/office/drawing/2014/main" id="{62D3CE14-8C0C-4484-F0E7-CD0C53C48437}"/>
              </a:ext>
            </a:extLst>
          </p:cNvPr>
          <p:cNvPicPr>
            <a:picLocks noChangeAspect="1"/>
          </p:cNvPicPr>
          <p:nvPr/>
        </p:nvPicPr>
        <p:blipFill>
          <a:blip r:embed="rId2"/>
          <a:stretch>
            <a:fillRect/>
          </a:stretch>
        </p:blipFill>
        <p:spPr>
          <a:xfrm>
            <a:off x="1538839" y="2611048"/>
            <a:ext cx="8278586" cy="1485900"/>
          </a:xfrm>
          <a:prstGeom prst="rect">
            <a:avLst/>
          </a:prstGeom>
        </p:spPr>
      </p:pic>
      <p:pic>
        <p:nvPicPr>
          <p:cNvPr id="23" name="Picture 22">
            <a:extLst>
              <a:ext uri="{FF2B5EF4-FFF2-40B4-BE49-F238E27FC236}">
                <a16:creationId xmlns:a16="http://schemas.microsoft.com/office/drawing/2014/main" id="{9B9A9D7C-61E5-DFFF-8812-AE48C6A46279}"/>
              </a:ext>
            </a:extLst>
          </p:cNvPr>
          <p:cNvPicPr>
            <a:picLocks noChangeAspect="1"/>
          </p:cNvPicPr>
          <p:nvPr/>
        </p:nvPicPr>
        <p:blipFill>
          <a:blip r:embed="rId3"/>
          <a:stretch>
            <a:fillRect/>
          </a:stretch>
        </p:blipFill>
        <p:spPr>
          <a:xfrm>
            <a:off x="954103" y="968974"/>
            <a:ext cx="1676400" cy="1422400"/>
          </a:xfrm>
          <a:prstGeom prst="rect">
            <a:avLst/>
          </a:prstGeom>
        </p:spPr>
      </p:pic>
      <p:pic>
        <p:nvPicPr>
          <p:cNvPr id="4" name="Picture 3">
            <a:extLst>
              <a:ext uri="{FF2B5EF4-FFF2-40B4-BE49-F238E27FC236}">
                <a16:creationId xmlns:a16="http://schemas.microsoft.com/office/drawing/2014/main" id="{FA50E7B7-8D1C-3E30-10DB-7FDA12BCC979}"/>
              </a:ext>
            </a:extLst>
          </p:cNvPr>
          <p:cNvPicPr>
            <a:picLocks noChangeAspect="1"/>
          </p:cNvPicPr>
          <p:nvPr/>
        </p:nvPicPr>
        <p:blipFill>
          <a:blip r:embed="rId4"/>
          <a:stretch>
            <a:fillRect/>
          </a:stretch>
        </p:blipFill>
        <p:spPr>
          <a:xfrm>
            <a:off x="399393" y="4316623"/>
            <a:ext cx="11464218" cy="2241832"/>
          </a:xfrm>
          <a:prstGeom prst="rect">
            <a:avLst/>
          </a:prstGeom>
        </p:spPr>
      </p:pic>
    </p:spTree>
    <p:extLst>
      <p:ext uri="{BB962C8B-B14F-4D97-AF65-F5344CB8AC3E}">
        <p14:creationId xmlns:p14="http://schemas.microsoft.com/office/powerpoint/2010/main" val="893584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7F5D5-1A3D-204F-4E5E-66F3D19E3324}"/>
              </a:ext>
            </a:extLst>
          </p:cNvPr>
          <p:cNvSpPr>
            <a:spLocks noGrp="1"/>
          </p:cNvSpPr>
          <p:nvPr>
            <p:ph type="title"/>
          </p:nvPr>
        </p:nvSpPr>
        <p:spPr>
          <a:xfrm>
            <a:off x="1495424" y="685800"/>
            <a:ext cx="9477375" cy="723900"/>
          </a:xfrm>
        </p:spPr>
        <p:txBody>
          <a:bodyPr>
            <a:normAutofit/>
          </a:bodyPr>
          <a:lstStyle/>
          <a:p>
            <a:pPr algn="ctr"/>
            <a:r>
              <a:rPr lang="en-US" sz="3600" b="1" dirty="0">
                <a:solidFill>
                  <a:srgbClr val="080808"/>
                </a:solidFill>
                <a:effectLst/>
                <a:latin typeface="Arial" panose="020B0604020202020204" pitchFamily="34" charset="0"/>
                <a:ea typeface="Calibri" panose="020F0502020204030204" pitchFamily="34" charset="0"/>
                <a:cs typeface="Times New Roman" panose="02020603050405020304" pitchFamily="18" charset="0"/>
              </a:rPr>
              <a:t>Home</a:t>
            </a:r>
            <a:r>
              <a:rPr lang="en-US" sz="3600" b="1" spc="215" dirty="0">
                <a:solidFill>
                  <a:srgbClr val="080808"/>
                </a:solidFill>
                <a:effectLst/>
                <a:latin typeface="Arial" panose="020B0604020202020204" pitchFamily="34" charset="0"/>
                <a:ea typeface="Calibri" panose="020F0502020204030204" pitchFamily="34" charset="0"/>
                <a:cs typeface="Times New Roman" panose="02020603050405020304" pitchFamily="18" charset="0"/>
              </a:rPr>
              <a:t> </a:t>
            </a:r>
            <a:r>
              <a:rPr lang="en-US" sz="3600" b="1" dirty="0">
                <a:solidFill>
                  <a:srgbClr val="080808"/>
                </a:solidFill>
                <a:effectLst/>
                <a:latin typeface="Arial" panose="020B0604020202020204" pitchFamily="34" charset="0"/>
                <a:ea typeface="Calibri" panose="020F0502020204030204" pitchFamily="34" charset="0"/>
                <a:cs typeface="Times New Roman" panose="02020603050405020304" pitchFamily="18" charset="0"/>
              </a:rPr>
              <a:t>Purchase Steps</a:t>
            </a:r>
            <a:endParaRPr lang="en-US" sz="3600" dirty="0"/>
          </a:p>
        </p:txBody>
      </p:sp>
      <p:sp>
        <p:nvSpPr>
          <p:cNvPr id="3" name="Content Placeholder 2">
            <a:extLst>
              <a:ext uri="{FF2B5EF4-FFF2-40B4-BE49-F238E27FC236}">
                <a16:creationId xmlns:a16="http://schemas.microsoft.com/office/drawing/2014/main" id="{6E5A3095-E6D7-F178-8DF3-B0748729120D}"/>
              </a:ext>
            </a:extLst>
          </p:cNvPr>
          <p:cNvSpPr>
            <a:spLocks noGrp="1"/>
          </p:cNvSpPr>
          <p:nvPr>
            <p:ph sz="half" idx="1"/>
          </p:nvPr>
        </p:nvSpPr>
        <p:spPr>
          <a:xfrm>
            <a:off x="1371600" y="1743075"/>
            <a:ext cx="4447786" cy="4524375"/>
          </a:xfrm>
        </p:spPr>
        <p:txBody>
          <a:bodyPr>
            <a:normAutofit fontScale="92500" lnSpcReduction="10000"/>
          </a:bodyPr>
          <a:lstStyle/>
          <a:p>
            <a:pPr marL="514350" marR="0" lvl="0" indent="-514350">
              <a:lnSpc>
                <a:spcPct val="115000"/>
              </a:lnSpc>
              <a:spcBef>
                <a:spcPts val="0"/>
              </a:spcBef>
              <a:spcAft>
                <a:spcPts val="0"/>
              </a:spcAft>
              <a:buFont typeface="+mj-lt"/>
              <a:buAutoNum type="arabicParenR"/>
            </a:pPr>
            <a:r>
              <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Work on credit and save money</a:t>
            </a:r>
          </a:p>
          <a:p>
            <a:pPr marL="514350" marR="0" lvl="0" indent="-514350">
              <a:lnSpc>
                <a:spcPct val="115000"/>
              </a:lnSpc>
              <a:spcBef>
                <a:spcPts val="0"/>
              </a:spcBef>
              <a:spcAft>
                <a:spcPts val="0"/>
              </a:spcAft>
              <a:buFont typeface="+mj-lt"/>
              <a:buAutoNum type="arabicParenR"/>
            </a:pPr>
            <a:r>
              <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Choose a lender and real estate agent (if applicable)</a:t>
            </a:r>
          </a:p>
          <a:p>
            <a:pPr marL="514350" marR="0" lvl="0" indent="-514350">
              <a:lnSpc>
                <a:spcPct val="115000"/>
              </a:lnSpc>
              <a:spcBef>
                <a:spcPts val="0"/>
              </a:spcBef>
              <a:spcAft>
                <a:spcPts val="0"/>
              </a:spcAft>
              <a:buFont typeface="+mj-lt"/>
              <a:buAutoNum type="arabicParenR"/>
            </a:pPr>
            <a:r>
              <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Request information on down payment assistance programs </a:t>
            </a:r>
          </a:p>
          <a:p>
            <a:pPr marL="514350" marR="0" lvl="0" indent="-514350">
              <a:lnSpc>
                <a:spcPct val="115000"/>
              </a:lnSpc>
              <a:spcBef>
                <a:spcPts val="0"/>
              </a:spcBef>
              <a:spcAft>
                <a:spcPts val="0"/>
              </a:spcAft>
              <a:buFont typeface="+mj-lt"/>
              <a:buAutoNum type="arabicParenR"/>
            </a:pPr>
            <a:r>
              <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Buyer obtains </a:t>
            </a:r>
            <a:r>
              <a:rPr lang="en-US" sz="2600" dirty="0">
                <a:solidFill>
                  <a:schemeClr val="tx1"/>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pre-qualification</a:t>
            </a:r>
            <a:r>
              <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amount from lender by providing required documentation to lender to determine affordability.</a:t>
            </a:r>
          </a:p>
          <a:p>
            <a:endParaRPr lang="en-US" dirty="0"/>
          </a:p>
        </p:txBody>
      </p:sp>
      <p:sp>
        <p:nvSpPr>
          <p:cNvPr id="4" name="Content Placeholder 3">
            <a:extLst>
              <a:ext uri="{FF2B5EF4-FFF2-40B4-BE49-F238E27FC236}">
                <a16:creationId xmlns:a16="http://schemas.microsoft.com/office/drawing/2014/main" id="{AEAA77D5-A294-E153-E59A-456B8F3277CF}"/>
              </a:ext>
            </a:extLst>
          </p:cNvPr>
          <p:cNvSpPr>
            <a:spLocks noGrp="1"/>
          </p:cNvSpPr>
          <p:nvPr>
            <p:ph sz="half" idx="2"/>
          </p:nvPr>
        </p:nvSpPr>
        <p:spPr>
          <a:xfrm>
            <a:off x="6372616" y="1743075"/>
            <a:ext cx="4600573" cy="4429125"/>
          </a:xfrm>
        </p:spPr>
        <p:txBody>
          <a:bodyPr>
            <a:noAutofit/>
          </a:bodyPr>
          <a:lstStyle/>
          <a:p>
            <a:pPr marL="0" marR="0" lvl="0" indent="0">
              <a:lnSpc>
                <a:spcPct val="100000"/>
              </a:lnSpc>
              <a:spcBef>
                <a:spcPts val="0"/>
              </a:spcBef>
              <a:spcAft>
                <a:spcPts val="0"/>
              </a:spcAft>
              <a:buNone/>
            </a:pPr>
            <a:r>
              <a:rPr lang="en-US" sz="2400" dirty="0">
                <a:solidFill>
                  <a:schemeClr val="tx1"/>
                </a:solidFill>
                <a:latin typeface="Calibri" panose="020F0502020204030204" pitchFamily="34" charset="0"/>
                <a:ea typeface="Calibri" panose="020F0502020204030204" pitchFamily="34" charset="0"/>
                <a:cs typeface="Arial" panose="020B0604020202020204" pitchFamily="34" charset="0"/>
              </a:rPr>
              <a:t>5</a:t>
            </a:r>
            <a:r>
              <a:rPr lang="en-US" sz="24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Home searches are created and sent by email to Buyer.</a:t>
            </a:r>
          </a:p>
          <a:p>
            <a:pPr marL="0" marR="0" lvl="0" indent="0">
              <a:lnSpc>
                <a:spcPct val="100000"/>
              </a:lnSpc>
              <a:spcBef>
                <a:spcPts val="0"/>
              </a:spcBef>
              <a:spcAft>
                <a:spcPts val="0"/>
              </a:spcAft>
              <a:buNone/>
            </a:pPr>
            <a:r>
              <a:rPr lang="en-US" sz="2400" dirty="0">
                <a:solidFill>
                  <a:schemeClr val="tx1"/>
                </a:solidFill>
                <a:latin typeface="Calibri" panose="020F0502020204030204" pitchFamily="34" charset="0"/>
                <a:ea typeface="Calibri" panose="020F0502020204030204" pitchFamily="34" charset="0"/>
                <a:cs typeface="Arial" panose="020B0604020202020204" pitchFamily="34" charset="0"/>
              </a:rPr>
              <a:t>6</a:t>
            </a:r>
            <a:r>
              <a:rPr lang="en-US" sz="24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Buyer selects homes to view.</a:t>
            </a:r>
          </a:p>
          <a:p>
            <a:pPr marL="0" marR="0" lvl="0" indent="0">
              <a:lnSpc>
                <a:spcPct val="100000"/>
              </a:lnSpc>
              <a:spcBef>
                <a:spcPts val="0"/>
              </a:spcBef>
              <a:spcAft>
                <a:spcPts val="0"/>
              </a:spcAft>
              <a:buNone/>
            </a:pPr>
            <a:r>
              <a:rPr lang="en-US" sz="2400" dirty="0">
                <a:solidFill>
                  <a:schemeClr val="tx1"/>
                </a:solidFill>
                <a:effectLst/>
                <a:latin typeface="Calibri" panose="020F0502020204030204" pitchFamily="34" charset="0"/>
                <a:ea typeface="Calibri" panose="020F0502020204030204" pitchFamily="34" charset="0"/>
                <a:cs typeface="Arial" panose="020B0604020202020204" pitchFamily="34" charset="0"/>
              </a:rPr>
              <a:t>7)   Buyer selects home to put an offer on.</a:t>
            </a:r>
          </a:p>
          <a:p>
            <a:pPr marL="0" marR="0" lvl="0" indent="0">
              <a:lnSpc>
                <a:spcPct val="100000"/>
              </a:lnSpc>
              <a:spcBef>
                <a:spcPts val="0"/>
              </a:spcBef>
              <a:spcAft>
                <a:spcPts val="0"/>
              </a:spcAft>
              <a:buNone/>
            </a:pPr>
            <a:r>
              <a:rPr lang="en-US" sz="2400" dirty="0">
                <a:solidFill>
                  <a:schemeClr val="tx1"/>
                </a:solidFill>
                <a:effectLst/>
                <a:latin typeface="Calibri" panose="020F0502020204030204" pitchFamily="34" charset="0"/>
                <a:ea typeface="Calibri" panose="020F0502020204030204" pitchFamily="34" charset="0"/>
                <a:cs typeface="Arial" panose="020B0604020202020204" pitchFamily="34" charset="0"/>
              </a:rPr>
              <a:t>8)   Purchase Contract is written by Buyer’s agent and presented to Seller’s agent.</a:t>
            </a:r>
          </a:p>
        </p:txBody>
      </p:sp>
      <p:pic>
        <p:nvPicPr>
          <p:cNvPr id="7" name="Picture 6" descr="Yellow floating staircases">
            <a:extLst>
              <a:ext uri="{FF2B5EF4-FFF2-40B4-BE49-F238E27FC236}">
                <a16:creationId xmlns:a16="http://schemas.microsoft.com/office/drawing/2014/main" id="{E53B0D67-5B14-CCF1-104D-7A34B6A89DDD}"/>
              </a:ext>
            </a:extLst>
          </p:cNvPr>
          <p:cNvPicPr>
            <a:picLocks noChangeAspect="1"/>
          </p:cNvPicPr>
          <p:nvPr/>
        </p:nvPicPr>
        <p:blipFill>
          <a:blip r:embed="rId2"/>
          <a:stretch>
            <a:fillRect/>
          </a:stretch>
        </p:blipFill>
        <p:spPr>
          <a:xfrm>
            <a:off x="8672902" y="4735628"/>
            <a:ext cx="2578100" cy="1933575"/>
          </a:xfrm>
          <a:prstGeom prst="rect">
            <a:avLst/>
          </a:prstGeom>
        </p:spPr>
      </p:pic>
      <p:pic>
        <p:nvPicPr>
          <p:cNvPr id="8" name="Picture 5" descr="C:\Users\MAM\Desktop\1st Tribal Lending\Presentations\Credit score risk\ScoreRisk.jpg">
            <a:extLst>
              <a:ext uri="{FF2B5EF4-FFF2-40B4-BE49-F238E27FC236}">
                <a16:creationId xmlns:a16="http://schemas.microsoft.com/office/drawing/2014/main" id="{958B6B03-4D6D-1CB0-B787-BCFB4E6428ED}"/>
              </a:ext>
            </a:extLst>
          </p:cNvPr>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8811" y="477639"/>
            <a:ext cx="2316881" cy="1265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5650835"/>
      </p:ext>
    </p:extLst>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chemeClr val="bg2"/>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825E602A-53EB-4CB1-9633-3EC058740ACD}"/>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6" name="Title 5">
            <a:extLst>
              <a:ext uri="{FF2B5EF4-FFF2-40B4-BE49-F238E27FC236}">
                <a16:creationId xmlns:a16="http://schemas.microsoft.com/office/drawing/2014/main" id="{2F07CC9E-A8DC-4FDA-5ACB-E9FFD6BB85F5}"/>
              </a:ext>
            </a:extLst>
          </p:cNvPr>
          <p:cNvSpPr>
            <a:spLocks noGrp="1"/>
          </p:cNvSpPr>
          <p:nvPr>
            <p:ph type="title"/>
          </p:nvPr>
        </p:nvSpPr>
        <p:spPr>
          <a:xfrm>
            <a:off x="5100823" y="378372"/>
            <a:ext cx="6629511" cy="1239845"/>
          </a:xfrm>
        </p:spPr>
        <p:txBody>
          <a:bodyPr>
            <a:normAutofit/>
          </a:bodyPr>
          <a:lstStyle/>
          <a:p>
            <a:r>
              <a:rPr b="1" dirty="0" lang="en-US"/>
              <a:t>Introduction</a:t>
            </a:r>
          </a:p>
        </p:txBody>
      </p:sp>
      <p:pic>
        <p:nvPicPr>
          <p:cNvPr descr="Hands holding plants" id="3" name="Picture 2">
            <a:extLst>
              <a:ext uri="{FF2B5EF4-FFF2-40B4-BE49-F238E27FC236}">
                <a16:creationId xmlns:a16="http://schemas.microsoft.com/office/drawing/2014/main" id="{7104137A-AF3D-196F-020E-23EF93AC688C}"/>
              </a:ext>
            </a:extLst>
          </p:cNvPr>
          <p:cNvPicPr>
            <a:picLocks noChangeAspect="1"/>
          </p:cNvPicPr>
          <p:nvPr/>
        </p:nvPicPr>
        <p:blipFill rotWithShape="1">
          <a:blip r:embed="rId2"/>
          <a:srcRect b="1" l="23" r="1"/>
          <a:stretch/>
        </p:blipFill>
        <p:spPr>
          <a:xfrm>
            <a:off x="461666" y="643467"/>
            <a:ext cx="3450214" cy="2705100"/>
          </a:xfrm>
          <a:prstGeom prst="rect">
            <a:avLst/>
          </a:prstGeom>
          <a:ln>
            <a:noFill/>
          </a:ln>
          <a:effectLst/>
        </p:spPr>
      </p:pic>
      <p:pic>
        <p:nvPicPr>
          <p:cNvPr descr="Figures of houses in different position and sizes" id="18" name="Picture 17">
            <a:extLst>
              <a:ext uri="{FF2B5EF4-FFF2-40B4-BE49-F238E27FC236}">
                <a16:creationId xmlns:a16="http://schemas.microsoft.com/office/drawing/2014/main" id="{06EDC738-0CFB-D27A-FC39-5286BFA26195}"/>
              </a:ext>
            </a:extLst>
          </p:cNvPr>
          <p:cNvPicPr>
            <a:picLocks noChangeAspect="1"/>
          </p:cNvPicPr>
          <p:nvPr/>
        </p:nvPicPr>
        <p:blipFill rotWithShape="1">
          <a:blip r:embed="rId3"/>
          <a:srcRect b="-2" l="44" r="59"/>
          <a:stretch/>
        </p:blipFill>
        <p:spPr>
          <a:xfrm>
            <a:off x="466194" y="3509434"/>
            <a:ext cx="3441156" cy="2705100"/>
          </a:xfrm>
          <a:prstGeom prst="rect">
            <a:avLst/>
          </a:prstGeom>
          <a:ln>
            <a:noFill/>
          </a:ln>
          <a:effectLst/>
        </p:spPr>
      </p:pic>
      <p:sp>
        <p:nvSpPr>
          <p:cNvPr id="38" name="Rectangle 37">
            <a:extLst>
              <a:ext uri="{FF2B5EF4-FFF2-40B4-BE49-F238E27FC236}">
                <a16:creationId xmlns:a16="http://schemas.microsoft.com/office/drawing/2014/main" id="{E832F3F2-2294-4A8D-ABDC-234B853C7CF9}"/>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437354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 name="Content Placeholder 9">
            <a:extLst>
              <a:ext uri="{FF2B5EF4-FFF2-40B4-BE49-F238E27FC236}">
                <a16:creationId xmlns:a16="http://schemas.microsoft.com/office/drawing/2014/main" id="{69A6B2B9-DAAC-F71E-2560-648770FFAD33}"/>
              </a:ext>
            </a:extLst>
          </p:cNvPr>
          <p:cNvSpPr>
            <a:spLocks noGrp="1"/>
          </p:cNvSpPr>
          <p:nvPr>
            <p:ph idx="1"/>
          </p:nvPr>
        </p:nvSpPr>
        <p:spPr>
          <a:xfrm>
            <a:off x="5063810" y="1618593"/>
            <a:ext cx="6371106" cy="4861035"/>
          </a:xfrm>
        </p:spPr>
        <p:txBody>
          <a:bodyPr>
            <a:normAutofit fontScale="92500" lnSpcReduction="10000"/>
          </a:bodyPr>
          <a:lstStyle/>
          <a:p>
            <a:r>
              <a:rPr dirty="0" kern="0" lang="en-US" sz="1800"/>
              <a:t>Started real estate career in January 2007</a:t>
            </a:r>
          </a:p>
          <a:p>
            <a:pPr lvl="0"/>
            <a:r>
              <a:rPr dirty="0" lang="en-US" sz="1800"/>
              <a:t>Trained and participated in helping homebuyers in Arizona using the Neighborhood Stabilization Program (NSP) federal housing program during the foreclosure housing crisis 2009- 2012</a:t>
            </a:r>
          </a:p>
          <a:p>
            <a:pPr lvl="0"/>
            <a:r>
              <a:rPr dirty="0" lang="en-US" sz="1800"/>
              <a:t>Assisted in multiple capacities in completing a full homeownership mixed income project of 23 townhomes and oversight of 26 single family lots for the Navajo Housing Authority that used NAHASDA and TERA funding to develop 2012- 201</a:t>
            </a:r>
            <a:r>
              <a:rPr b="1" dirty="0" lang="en-US" sz="1800"/>
              <a:t>5</a:t>
            </a:r>
            <a:endParaRPr dirty="0" lang="en-US" sz="1800"/>
          </a:p>
          <a:p>
            <a:pPr lvl="0"/>
            <a:r>
              <a:rPr dirty="0" lang="en-US" sz="1800"/>
              <a:t>Assisted in writing housing and/or loan policies for tribal housing authorities and tribal economic development departments</a:t>
            </a:r>
          </a:p>
          <a:p>
            <a:pPr lvl="0"/>
            <a:r>
              <a:rPr dirty="0" lang="en-US" sz="1800"/>
              <a:t>Represented the Navajo Nation in purchasing 28,000+ acres of aboriginal lands in Colorado, equitable land exchange with the New Mexico State Land Office 90,000+ acres, transferred a domestic violence shelter from a non-profit in Utah to the Navajo Nation</a:t>
            </a:r>
          </a:p>
          <a:p>
            <a:endParaRPr dirty="0" kern="0" lang="en-US" sz="1300"/>
          </a:p>
          <a:p>
            <a:pPr indent="0" marL="0">
              <a:buNone/>
            </a:pPr>
            <a:endParaRPr dirty="0" kern="0" lang="en-US" sz="1300"/>
          </a:p>
          <a:p>
            <a:endParaRPr dirty="0" kern="0" lang="en-US" sz="1300"/>
          </a:p>
          <a:p>
            <a:endParaRPr dirty="0" kern="0" lang="en-US" sz="1300">
              <a:latin charset="0" panose="02020603050405020304" pitchFamily="18" typeface="Times New Roman"/>
            </a:endParaRPr>
          </a:p>
          <a:p>
            <a:endParaRPr dirty="0" lang="en-US" sz="1300"/>
          </a:p>
        </p:txBody>
      </p:sp>
    </p:spTree>
    <p:extLst>
      <p:ext uri="{BB962C8B-B14F-4D97-AF65-F5344CB8AC3E}">
        <p14:creationId xmlns:p14="http://schemas.microsoft.com/office/powerpoint/2010/main" val="2893298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7F5D5-1A3D-204F-4E5E-66F3D19E3324}"/>
              </a:ext>
            </a:extLst>
          </p:cNvPr>
          <p:cNvSpPr>
            <a:spLocks noGrp="1"/>
          </p:cNvSpPr>
          <p:nvPr>
            <p:ph type="title"/>
          </p:nvPr>
        </p:nvSpPr>
        <p:spPr>
          <a:xfrm>
            <a:off x="3416968" y="685800"/>
            <a:ext cx="7555831" cy="777240"/>
          </a:xfrm>
        </p:spPr>
        <p:txBody>
          <a:bodyPr>
            <a:normAutofit/>
          </a:bodyPr>
          <a:lstStyle/>
          <a:p>
            <a:pPr algn="ctr"/>
            <a:r>
              <a:rPr lang="en-US" sz="3600" b="1" dirty="0">
                <a:solidFill>
                  <a:srgbClr val="080808"/>
                </a:solidFill>
                <a:effectLst/>
                <a:latin typeface="Arial" panose="020B0604020202020204" pitchFamily="34" charset="0"/>
                <a:ea typeface="Calibri" panose="020F0502020204030204" pitchFamily="34" charset="0"/>
                <a:cs typeface="Times New Roman" panose="02020603050405020304" pitchFamily="18" charset="0"/>
              </a:rPr>
              <a:t>Home</a:t>
            </a:r>
            <a:r>
              <a:rPr lang="en-US" sz="3600" b="1" spc="215" dirty="0">
                <a:solidFill>
                  <a:srgbClr val="080808"/>
                </a:solidFill>
                <a:effectLst/>
                <a:latin typeface="Arial" panose="020B0604020202020204" pitchFamily="34" charset="0"/>
                <a:ea typeface="Calibri" panose="020F0502020204030204" pitchFamily="34" charset="0"/>
                <a:cs typeface="Times New Roman" panose="02020603050405020304" pitchFamily="18" charset="0"/>
              </a:rPr>
              <a:t> </a:t>
            </a:r>
            <a:r>
              <a:rPr lang="en-US" sz="3600" b="1" dirty="0">
                <a:solidFill>
                  <a:srgbClr val="080808"/>
                </a:solidFill>
                <a:effectLst/>
                <a:latin typeface="Arial" panose="020B0604020202020204" pitchFamily="34" charset="0"/>
                <a:ea typeface="Calibri" panose="020F0502020204030204" pitchFamily="34" charset="0"/>
                <a:cs typeface="Times New Roman" panose="02020603050405020304" pitchFamily="18" charset="0"/>
              </a:rPr>
              <a:t>Purchase Steps </a:t>
            </a:r>
            <a:r>
              <a:rPr lang="en-US" sz="3600" b="1" dirty="0" err="1">
                <a:solidFill>
                  <a:srgbClr val="080808"/>
                </a:solidFill>
                <a:effectLst/>
                <a:latin typeface="Arial" panose="020B0604020202020204" pitchFamily="34" charset="0"/>
                <a:ea typeface="Calibri" panose="020F0502020204030204" pitchFamily="34" charset="0"/>
                <a:cs typeface="Times New Roman" panose="02020603050405020304" pitchFamily="18" charset="0"/>
              </a:rPr>
              <a:t>Cont</a:t>
            </a:r>
            <a:r>
              <a:rPr lang="en-US" sz="3600" b="1" dirty="0">
                <a:solidFill>
                  <a:srgbClr val="080808"/>
                </a:solidFill>
                <a:effectLst/>
                <a:latin typeface="Arial" panose="020B0604020202020204" pitchFamily="34" charset="0"/>
                <a:ea typeface="Calibri" panose="020F0502020204030204" pitchFamily="34" charset="0"/>
                <a:cs typeface="Times New Roman" panose="02020603050405020304" pitchFamily="18" charset="0"/>
              </a:rPr>
              <a:t>…</a:t>
            </a:r>
            <a:endParaRPr lang="en-US" sz="3600" dirty="0"/>
          </a:p>
        </p:txBody>
      </p:sp>
      <p:sp>
        <p:nvSpPr>
          <p:cNvPr id="3" name="Content Placeholder 2">
            <a:extLst>
              <a:ext uri="{FF2B5EF4-FFF2-40B4-BE49-F238E27FC236}">
                <a16:creationId xmlns:a16="http://schemas.microsoft.com/office/drawing/2014/main" id="{6E5A3095-E6D7-F178-8DF3-B0748729120D}"/>
              </a:ext>
            </a:extLst>
          </p:cNvPr>
          <p:cNvSpPr>
            <a:spLocks noGrp="1"/>
          </p:cNvSpPr>
          <p:nvPr>
            <p:ph sz="half" idx="1"/>
          </p:nvPr>
        </p:nvSpPr>
        <p:spPr>
          <a:xfrm>
            <a:off x="1296177" y="1600201"/>
            <a:ext cx="4695047" cy="4914900"/>
          </a:xfrm>
        </p:spPr>
        <p:txBody>
          <a:bodyPr>
            <a:normAutofit fontScale="92500" lnSpcReduction="20000"/>
          </a:bodyPr>
          <a:lstStyle/>
          <a:p>
            <a:pPr marL="0" marR="0" lvl="0" indent="0">
              <a:lnSpc>
                <a:spcPct val="115000"/>
              </a:lnSpc>
              <a:spcBef>
                <a:spcPts val="0"/>
              </a:spcBef>
              <a:spcAft>
                <a:spcPts val="0"/>
              </a:spcAft>
              <a:buNone/>
            </a:pPr>
            <a:r>
              <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9)    Buyer and Seller agree on price and terms and sign Purchase Contract.</a:t>
            </a:r>
          </a:p>
          <a:p>
            <a:pPr marL="457200" marR="0" lvl="0" indent="-457200">
              <a:lnSpc>
                <a:spcPct val="115000"/>
              </a:lnSpc>
              <a:spcBef>
                <a:spcPts val="0"/>
              </a:spcBef>
              <a:spcAft>
                <a:spcPts val="1000"/>
              </a:spcAft>
              <a:buAutoNum type="arabicParenR" startAt="10"/>
            </a:pPr>
            <a:r>
              <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Buyer’s agent opens Escrow and deposits Buyer’s Earnest Money.</a:t>
            </a:r>
          </a:p>
          <a:p>
            <a:pPr marL="457200" marR="0" lvl="0" indent="-457200">
              <a:lnSpc>
                <a:spcPct val="115000"/>
              </a:lnSpc>
              <a:spcBef>
                <a:spcPts val="0"/>
              </a:spcBef>
              <a:spcAft>
                <a:spcPts val="1000"/>
              </a:spcAft>
              <a:buAutoNum type="arabicParenR" startAt="10"/>
            </a:pPr>
            <a:r>
              <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Title </a:t>
            </a:r>
            <a:r>
              <a:rPr lang="en-US" sz="2600" dirty="0">
                <a:solidFill>
                  <a:schemeClr val="tx1"/>
                </a:solidFill>
                <a:latin typeface="Calibri" panose="020F0502020204030204" pitchFamily="34" charset="0"/>
                <a:ea typeface="Calibri" panose="020F0502020204030204" pitchFamily="34" charset="0"/>
                <a:cs typeface="Arial" panose="020B0604020202020204" pitchFamily="34" charset="0"/>
              </a:rPr>
              <a:t>c</a:t>
            </a:r>
            <a:r>
              <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ompany provides Title Commitment (equivalent of a TSR. This step is first on Reservations)</a:t>
            </a:r>
          </a:p>
          <a:p>
            <a:pPr marL="457200" marR="0" lvl="0" indent="-457200">
              <a:lnSpc>
                <a:spcPct val="115000"/>
              </a:lnSpc>
              <a:spcBef>
                <a:spcPts val="0"/>
              </a:spcBef>
              <a:spcAft>
                <a:spcPts val="1000"/>
              </a:spcAft>
              <a:buAutoNum type="arabicParenR" startAt="10"/>
            </a:pPr>
            <a:r>
              <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Buyer may hire a home and termite inspector to inspect home. </a:t>
            </a:r>
          </a:p>
          <a:p>
            <a:pPr marL="0" marR="0" lvl="0" indent="0">
              <a:lnSpc>
                <a:spcPct val="115000"/>
              </a:lnSpc>
              <a:spcBef>
                <a:spcPts val="0"/>
              </a:spcBef>
              <a:spcAft>
                <a:spcPts val="10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Content Placeholder 3">
            <a:extLst>
              <a:ext uri="{FF2B5EF4-FFF2-40B4-BE49-F238E27FC236}">
                <a16:creationId xmlns:a16="http://schemas.microsoft.com/office/drawing/2014/main" id="{AEAA77D5-A294-E153-E59A-456B8F3277CF}"/>
              </a:ext>
            </a:extLst>
          </p:cNvPr>
          <p:cNvSpPr>
            <a:spLocks noGrp="1"/>
          </p:cNvSpPr>
          <p:nvPr>
            <p:ph sz="half" idx="2"/>
          </p:nvPr>
        </p:nvSpPr>
        <p:spPr>
          <a:xfrm>
            <a:off x="6525402" y="1600201"/>
            <a:ext cx="4990323" cy="4914900"/>
          </a:xfrm>
        </p:spPr>
        <p:txBody>
          <a:bodyPr>
            <a:normAutofit fontScale="92500" lnSpcReduction="20000"/>
          </a:bodyPr>
          <a:lstStyle/>
          <a:p>
            <a:pPr marL="342900" indent="-342900">
              <a:lnSpc>
                <a:spcPct val="115000"/>
              </a:lnSpc>
              <a:spcBef>
                <a:spcPts val="0"/>
              </a:spcBef>
              <a:spcAft>
                <a:spcPts val="0"/>
              </a:spcAft>
              <a:buAutoNum type="arabicParenR" startAt="13"/>
            </a:pPr>
            <a:r>
              <a:rPr lang="en-US" sz="24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r>
              <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Lender sends disclosures to be singed by buyer.</a:t>
            </a:r>
            <a:endParaRPr lang="en-US" sz="26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342900" indent="-342900">
              <a:lnSpc>
                <a:spcPct val="115000"/>
              </a:lnSpc>
              <a:spcBef>
                <a:spcPts val="0"/>
              </a:spcBef>
              <a:spcAft>
                <a:spcPts val="0"/>
              </a:spcAft>
              <a:buAutoNum type="arabicParenR" startAt="13"/>
            </a:pPr>
            <a:r>
              <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Appraisal is ordered by lender.</a:t>
            </a:r>
          </a:p>
          <a:p>
            <a:pPr marL="342900" indent="-342900">
              <a:lnSpc>
                <a:spcPct val="115000"/>
              </a:lnSpc>
              <a:spcBef>
                <a:spcPts val="0"/>
              </a:spcBef>
              <a:spcAft>
                <a:spcPts val="0"/>
              </a:spcAft>
              <a:buAutoNum type="arabicParenR" startAt="13"/>
            </a:pPr>
            <a:endParaRPr lang="en-US" sz="26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342900" indent="-342900">
              <a:lnSpc>
                <a:spcPct val="115000"/>
              </a:lnSpc>
              <a:spcBef>
                <a:spcPts val="0"/>
              </a:spcBef>
              <a:spcAft>
                <a:spcPts val="0"/>
              </a:spcAft>
              <a:buAutoNum type="arabicParenR" startAt="13"/>
            </a:pPr>
            <a:r>
              <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Appraisal is received then Loan package is submitted to Underwriter for Loan Approval.</a:t>
            </a:r>
          </a:p>
        </p:txBody>
      </p:sp>
      <p:pic>
        <p:nvPicPr>
          <p:cNvPr id="5" name="Picture 4" descr="Yellow floating staircases">
            <a:extLst>
              <a:ext uri="{FF2B5EF4-FFF2-40B4-BE49-F238E27FC236}">
                <a16:creationId xmlns:a16="http://schemas.microsoft.com/office/drawing/2014/main" id="{EEAD0120-849C-2A6A-CFE2-52E286116176}"/>
              </a:ext>
            </a:extLst>
          </p:cNvPr>
          <p:cNvPicPr>
            <a:picLocks noChangeAspect="1"/>
          </p:cNvPicPr>
          <p:nvPr/>
        </p:nvPicPr>
        <p:blipFill>
          <a:blip r:embed="rId2"/>
          <a:stretch>
            <a:fillRect/>
          </a:stretch>
        </p:blipFill>
        <p:spPr>
          <a:xfrm>
            <a:off x="7622427" y="4417897"/>
            <a:ext cx="2796272" cy="2097204"/>
          </a:xfrm>
          <a:prstGeom prst="rect">
            <a:avLst/>
          </a:prstGeom>
        </p:spPr>
      </p:pic>
      <p:pic>
        <p:nvPicPr>
          <p:cNvPr id="7" name="Picture 6" descr="Filling out forms on a table">
            <a:extLst>
              <a:ext uri="{FF2B5EF4-FFF2-40B4-BE49-F238E27FC236}">
                <a16:creationId xmlns:a16="http://schemas.microsoft.com/office/drawing/2014/main" id="{F5C25988-E982-9BB1-AC51-A16A44D74602}"/>
              </a:ext>
            </a:extLst>
          </p:cNvPr>
          <p:cNvPicPr>
            <a:picLocks noChangeAspect="1"/>
          </p:cNvPicPr>
          <p:nvPr/>
        </p:nvPicPr>
        <p:blipFill>
          <a:blip r:embed="rId3"/>
          <a:stretch>
            <a:fillRect/>
          </a:stretch>
        </p:blipFill>
        <p:spPr>
          <a:xfrm>
            <a:off x="956389" y="139567"/>
            <a:ext cx="2193490" cy="1463040"/>
          </a:xfrm>
          <a:prstGeom prst="rect">
            <a:avLst/>
          </a:prstGeom>
        </p:spPr>
      </p:pic>
    </p:spTree>
    <p:extLst>
      <p:ext uri="{BB962C8B-B14F-4D97-AF65-F5344CB8AC3E}">
        <p14:creationId xmlns:p14="http://schemas.microsoft.com/office/powerpoint/2010/main" val="2026777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7F5D5-1A3D-204F-4E5E-66F3D19E3324}"/>
              </a:ext>
            </a:extLst>
          </p:cNvPr>
          <p:cNvSpPr>
            <a:spLocks noGrp="1"/>
          </p:cNvSpPr>
          <p:nvPr>
            <p:ph type="title"/>
          </p:nvPr>
        </p:nvSpPr>
        <p:spPr>
          <a:xfrm>
            <a:off x="1617845" y="397042"/>
            <a:ext cx="8956307" cy="729114"/>
          </a:xfrm>
        </p:spPr>
        <p:txBody>
          <a:bodyPr>
            <a:normAutofit/>
          </a:bodyPr>
          <a:lstStyle/>
          <a:p>
            <a:pPr algn="ctr"/>
            <a:r>
              <a:rPr lang="en-US" sz="3600" b="1" dirty="0">
                <a:solidFill>
                  <a:srgbClr val="080808"/>
                </a:solidFill>
                <a:effectLst/>
                <a:latin typeface="Arial" panose="020B0604020202020204" pitchFamily="34" charset="0"/>
                <a:ea typeface="Calibri" panose="020F0502020204030204" pitchFamily="34" charset="0"/>
                <a:cs typeface="Times New Roman" panose="02020603050405020304" pitchFamily="18" charset="0"/>
              </a:rPr>
              <a:t>Home</a:t>
            </a:r>
            <a:r>
              <a:rPr lang="en-US" sz="3600" b="1" spc="215" dirty="0">
                <a:solidFill>
                  <a:srgbClr val="080808"/>
                </a:solidFill>
                <a:effectLst/>
                <a:latin typeface="Arial" panose="020B0604020202020204" pitchFamily="34" charset="0"/>
                <a:ea typeface="Calibri" panose="020F0502020204030204" pitchFamily="34" charset="0"/>
                <a:cs typeface="Times New Roman" panose="02020603050405020304" pitchFamily="18" charset="0"/>
              </a:rPr>
              <a:t> </a:t>
            </a:r>
            <a:r>
              <a:rPr lang="en-US" sz="3600" b="1" dirty="0">
                <a:solidFill>
                  <a:srgbClr val="080808"/>
                </a:solidFill>
                <a:effectLst/>
                <a:latin typeface="Arial" panose="020B0604020202020204" pitchFamily="34" charset="0"/>
                <a:ea typeface="Calibri" panose="020F0502020204030204" pitchFamily="34" charset="0"/>
                <a:cs typeface="Times New Roman" panose="02020603050405020304" pitchFamily="18" charset="0"/>
              </a:rPr>
              <a:t>Purchase Steps </a:t>
            </a:r>
            <a:r>
              <a:rPr lang="en-US" sz="3600" b="1" dirty="0" err="1">
                <a:solidFill>
                  <a:srgbClr val="080808"/>
                </a:solidFill>
                <a:effectLst/>
                <a:latin typeface="Arial" panose="020B0604020202020204" pitchFamily="34" charset="0"/>
                <a:ea typeface="Calibri" panose="020F0502020204030204" pitchFamily="34" charset="0"/>
                <a:cs typeface="Times New Roman" panose="02020603050405020304" pitchFamily="18" charset="0"/>
              </a:rPr>
              <a:t>Cont</a:t>
            </a:r>
            <a:r>
              <a:rPr lang="en-US" sz="3600" b="1" dirty="0">
                <a:solidFill>
                  <a:srgbClr val="080808"/>
                </a:solidFill>
                <a:effectLst/>
                <a:latin typeface="Arial" panose="020B0604020202020204" pitchFamily="34" charset="0"/>
                <a:ea typeface="Calibri" panose="020F0502020204030204" pitchFamily="34" charset="0"/>
                <a:cs typeface="Times New Roman" panose="02020603050405020304" pitchFamily="18" charset="0"/>
              </a:rPr>
              <a:t>…</a:t>
            </a:r>
            <a:endParaRPr lang="en-US" sz="3600" dirty="0"/>
          </a:p>
        </p:txBody>
      </p:sp>
      <p:sp>
        <p:nvSpPr>
          <p:cNvPr id="3" name="Content Placeholder 2">
            <a:extLst>
              <a:ext uri="{FF2B5EF4-FFF2-40B4-BE49-F238E27FC236}">
                <a16:creationId xmlns:a16="http://schemas.microsoft.com/office/drawing/2014/main" id="{6E5A3095-E6D7-F178-8DF3-B0748729120D}"/>
              </a:ext>
            </a:extLst>
          </p:cNvPr>
          <p:cNvSpPr>
            <a:spLocks noGrp="1"/>
          </p:cNvSpPr>
          <p:nvPr>
            <p:ph type="body" sz="half" idx="4294967295"/>
          </p:nvPr>
        </p:nvSpPr>
        <p:spPr>
          <a:xfrm>
            <a:off x="0" y="2855913"/>
            <a:ext cx="3856038" cy="3011487"/>
          </a:xfrm>
        </p:spPr>
        <p:txBody>
          <a:bodyPr>
            <a:normAutofit/>
          </a:bodyPr>
          <a:lstStyle/>
          <a:p>
            <a:pPr marL="0" marR="0" lvl="0" indent="0">
              <a:lnSpc>
                <a:spcPct val="115000"/>
              </a:lnSpc>
              <a:spcBef>
                <a:spcPts val="0"/>
              </a:spcBef>
              <a:spcAft>
                <a:spcPts val="10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6" name="Content Placeholder 5">
            <a:extLst>
              <a:ext uri="{FF2B5EF4-FFF2-40B4-BE49-F238E27FC236}">
                <a16:creationId xmlns:a16="http://schemas.microsoft.com/office/drawing/2014/main" id="{108EF21E-0754-9FF8-3EA4-056915986BBC}"/>
              </a:ext>
            </a:extLst>
          </p:cNvPr>
          <p:cNvSpPr>
            <a:spLocks noGrp="1"/>
          </p:cNvSpPr>
          <p:nvPr>
            <p:ph idx="4294967295"/>
          </p:nvPr>
        </p:nvSpPr>
        <p:spPr>
          <a:xfrm>
            <a:off x="3490118" y="1195939"/>
            <a:ext cx="5211762" cy="5175250"/>
          </a:xfrm>
        </p:spPr>
        <p:txBody>
          <a:bodyPr/>
          <a:lstStyle/>
          <a:p>
            <a:pPr marL="457200" marR="0" lvl="0" indent="-457200">
              <a:lnSpc>
                <a:spcPct val="115000"/>
              </a:lnSpc>
              <a:spcBef>
                <a:spcPts val="0"/>
              </a:spcBef>
              <a:spcAft>
                <a:spcPts val="0"/>
              </a:spcAft>
              <a:buAutoNum type="arabicPeriod" startAt="16"/>
            </a:pPr>
            <a:r>
              <a:rPr lang="en-US" sz="2400" dirty="0">
                <a:solidFill>
                  <a:schemeClr val="tx1"/>
                </a:solidFill>
                <a:effectLst/>
                <a:latin typeface="Calibri" panose="020F0502020204030204" pitchFamily="34" charset="0"/>
                <a:ea typeface="Calibri" panose="020F0502020204030204" pitchFamily="34" charset="0"/>
                <a:cs typeface="Arial" panose="020B0604020202020204" pitchFamily="34" charset="0"/>
              </a:rPr>
              <a:t>Lender approves loan and sends closing disclosures to Buyer and loan documents to Title Company.</a:t>
            </a:r>
          </a:p>
          <a:p>
            <a:pPr marL="457200" marR="0" lvl="0" indent="-457200">
              <a:lnSpc>
                <a:spcPct val="115000"/>
              </a:lnSpc>
              <a:spcBef>
                <a:spcPts val="0"/>
              </a:spcBef>
              <a:spcAft>
                <a:spcPts val="0"/>
              </a:spcAft>
              <a:buAutoNum type="arabicPeriod" startAt="16"/>
            </a:pPr>
            <a:r>
              <a:rPr lang="en-US" sz="2400" dirty="0">
                <a:solidFill>
                  <a:schemeClr val="tx1"/>
                </a:solidFill>
                <a:effectLst/>
                <a:latin typeface="Calibri" panose="020F0502020204030204" pitchFamily="34" charset="0"/>
                <a:ea typeface="Calibri" panose="020F0502020204030204" pitchFamily="34" charset="0"/>
                <a:cs typeface="Arial" panose="020B0604020202020204" pitchFamily="34" charset="0"/>
              </a:rPr>
              <a:t>Title Company schedules Buyer to sign loan documents and Buyer signs.</a:t>
            </a:r>
          </a:p>
          <a:p>
            <a:pPr marL="457200" marR="0" lvl="0" indent="-457200">
              <a:lnSpc>
                <a:spcPct val="115000"/>
              </a:lnSpc>
              <a:spcBef>
                <a:spcPts val="0"/>
              </a:spcBef>
              <a:spcAft>
                <a:spcPts val="0"/>
              </a:spcAft>
              <a:buAutoNum type="arabicPeriod" startAt="16"/>
            </a:pPr>
            <a:r>
              <a:rPr lang="en-US" sz="2400" dirty="0">
                <a:solidFill>
                  <a:schemeClr val="tx1"/>
                </a:solidFill>
                <a:effectLst/>
                <a:latin typeface="Calibri" panose="020F0502020204030204" pitchFamily="34" charset="0"/>
                <a:ea typeface="Calibri" panose="020F0502020204030204" pitchFamily="34" charset="0"/>
                <a:cs typeface="Arial" panose="020B0604020202020204" pitchFamily="34" charset="0"/>
              </a:rPr>
              <a:t>Lender funds the loan.</a:t>
            </a:r>
            <a:endParaRPr lang="en-US" sz="24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457200" marR="0" lvl="0" indent="-457200">
              <a:lnSpc>
                <a:spcPct val="115000"/>
              </a:lnSpc>
              <a:spcBef>
                <a:spcPts val="0"/>
              </a:spcBef>
              <a:spcAft>
                <a:spcPts val="0"/>
              </a:spcAft>
              <a:buAutoNum type="arabicPeriod" startAt="16"/>
            </a:pPr>
            <a:r>
              <a:rPr lang="en-US" sz="2400" dirty="0">
                <a:solidFill>
                  <a:schemeClr val="tx1"/>
                </a:solidFill>
                <a:effectLst/>
                <a:latin typeface="Calibri" panose="020F0502020204030204" pitchFamily="34" charset="0"/>
                <a:ea typeface="Calibri" panose="020F0502020204030204" pitchFamily="34" charset="0"/>
                <a:cs typeface="Arial" panose="020B0604020202020204" pitchFamily="34" charset="0"/>
              </a:rPr>
              <a:t>Buyer receives keys after title company records sale with the County</a:t>
            </a:r>
            <a:r>
              <a:rPr lang="en-US" sz="2400" dirty="0">
                <a:solidFill>
                  <a:schemeClr val="tx1"/>
                </a:solidFill>
                <a:effectLst/>
              </a:rPr>
              <a:t> </a:t>
            </a:r>
            <a:endParaRPr lang="en-US" sz="2400" dirty="0">
              <a:solidFill>
                <a:schemeClr val="tx1"/>
              </a:solidFill>
            </a:endParaRPr>
          </a:p>
          <a:p>
            <a:pPr marL="0" indent="0">
              <a:buNone/>
            </a:pPr>
            <a:endParaRPr lang="en-US" dirty="0"/>
          </a:p>
        </p:txBody>
      </p:sp>
      <p:pic>
        <p:nvPicPr>
          <p:cNvPr id="10" name="Picture 3">
            <a:extLst>
              <a:ext uri="{FF2B5EF4-FFF2-40B4-BE49-F238E27FC236}">
                <a16:creationId xmlns:a16="http://schemas.microsoft.com/office/drawing/2014/main" id="{C7D2F0A6-99EC-4883-A219-3C5BE019BED0}"/>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98594" y="3564974"/>
            <a:ext cx="3649409" cy="2547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1188060979"/>
      </p:ext>
    </p:extLst>
  </p:cSld>
  <p:clrMapOvr>
    <a:masterClrMapping/>
  </p:clrMapOvr>
</p:sld>
</file>

<file path=ppt/slides/slide22.xml><?xml version="1.0" encoding="utf-8"?>
<p:sld xmlns:p="http://schemas.openxmlformats.org/presentationml/2006/main" xmlns:a="http://schemas.openxmlformats.org/drawingml/2006/main" xmlns:r="http://schemas.openxmlformats.org/officeDocument/2006/relationships">
  <p:cSld>
    <p:bg>
      <p:bgPr>
        <a:solidFill>
          <a:schemeClr val="bg2"/>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6EFADEDC-47BB-4F2C-AB69-715527B4D596}"/>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2" name="Title 1">
            <a:extLst>
              <a:ext uri="{FF2B5EF4-FFF2-40B4-BE49-F238E27FC236}">
                <a16:creationId xmlns:a16="http://schemas.microsoft.com/office/drawing/2014/main" id="{2FFBDF57-9617-BC44-95BD-223979DBFFEA}"/>
              </a:ext>
            </a:extLst>
          </p:cNvPr>
          <p:cNvSpPr>
            <a:spLocks noGrp="1"/>
          </p:cNvSpPr>
          <p:nvPr>
            <p:ph type="title"/>
          </p:nvPr>
        </p:nvSpPr>
        <p:spPr>
          <a:xfrm>
            <a:off x="5100824" y="685800"/>
            <a:ext cx="6176776" cy="1485900"/>
          </a:xfrm>
        </p:spPr>
        <p:txBody>
          <a:bodyPr>
            <a:normAutofit/>
          </a:bodyPr>
          <a:lstStyle/>
          <a:p>
            <a:r>
              <a:rPr dirty="0" lang="en-US"/>
              <a:t>Thank you!!</a:t>
            </a:r>
          </a:p>
        </p:txBody>
      </p:sp>
      <p:pic>
        <p:nvPicPr>
          <p:cNvPr descr="Pen placed on top of a signature line" id="16" name="Picture 15">
            <a:extLst>
              <a:ext uri="{FF2B5EF4-FFF2-40B4-BE49-F238E27FC236}">
                <a16:creationId xmlns:a16="http://schemas.microsoft.com/office/drawing/2014/main" id="{330946EC-E9A7-308F-9477-4E68E1B91361}"/>
              </a:ext>
            </a:extLst>
          </p:cNvPr>
          <p:cNvPicPr>
            <a:picLocks noChangeAspect="1"/>
          </p:cNvPicPr>
          <p:nvPr/>
        </p:nvPicPr>
        <p:blipFill rotWithShape="1">
          <a:blip r:embed="rId2"/>
          <a:srcRect b="-1" l="2" r="19"/>
          <a:stretch/>
        </p:blipFill>
        <p:spPr>
          <a:xfrm>
            <a:off x="1324209" y="643467"/>
            <a:ext cx="1725127" cy="2705100"/>
          </a:xfrm>
          <a:prstGeom prst="rect">
            <a:avLst/>
          </a:prstGeom>
          <a:ln>
            <a:noFill/>
          </a:ln>
          <a:effectLst/>
        </p:spPr>
      </p:pic>
      <p:pic>
        <p:nvPicPr>
          <p:cNvPr descr="Back of people's heads and raised hands at corporate presentation with speaker and whiteboard out of focus in background" id="24" name="Picture 23">
            <a:extLst>
              <a:ext uri="{FF2B5EF4-FFF2-40B4-BE49-F238E27FC236}">
                <a16:creationId xmlns:a16="http://schemas.microsoft.com/office/drawing/2014/main" id="{9B1C036A-6FC0-334F-2FB8-646CB9792B91}"/>
              </a:ext>
            </a:extLst>
          </p:cNvPr>
          <p:cNvPicPr>
            <a:picLocks noChangeAspect="1"/>
          </p:cNvPicPr>
          <p:nvPr/>
        </p:nvPicPr>
        <p:blipFill>
          <a:blip r:embed="rId3"/>
          <a:stretch>
            <a:fillRect/>
          </a:stretch>
        </p:blipFill>
        <p:spPr>
          <a:xfrm>
            <a:off x="321733" y="3621733"/>
            <a:ext cx="3730079" cy="2480502"/>
          </a:xfrm>
          <a:prstGeom prst="rect">
            <a:avLst/>
          </a:prstGeom>
          <a:ln>
            <a:noFill/>
          </a:ln>
          <a:effectLst/>
        </p:spPr>
      </p:pic>
      <p:sp>
        <p:nvSpPr>
          <p:cNvPr id="42" name="Rectangle 41">
            <a:extLst>
              <a:ext uri="{FF2B5EF4-FFF2-40B4-BE49-F238E27FC236}">
                <a16:creationId xmlns:a16="http://schemas.microsoft.com/office/drawing/2014/main" id="{CC97F718-8333-4ACB-AEE4-87F88BE1D410}"/>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437354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0894A3B6-A492-CF45-991A-9499B03FD34A}"/>
              </a:ext>
            </a:extLst>
          </p:cNvPr>
          <p:cNvSpPr>
            <a:spLocks noGrp="1"/>
          </p:cNvSpPr>
          <p:nvPr>
            <p:ph idx="1"/>
          </p:nvPr>
        </p:nvSpPr>
        <p:spPr>
          <a:xfrm>
            <a:off x="5100824" y="2286000"/>
            <a:ext cx="6176776" cy="3581400"/>
          </a:xfrm>
        </p:spPr>
        <p:txBody>
          <a:bodyPr>
            <a:normAutofit/>
          </a:bodyPr>
          <a:lstStyle/>
          <a:p>
            <a:pPr indent="0" marL="0">
              <a:buNone/>
            </a:pPr>
            <a:r>
              <a:rPr b="1" dirty="0" lang="en-US" sz="4000"/>
              <a:t>Questions &amp; Answers</a:t>
            </a:r>
          </a:p>
          <a:p>
            <a:pPr indent="0" marL="0">
              <a:buNone/>
            </a:pPr>
            <a:endParaRPr dirty="0" lang="en-US"/>
          </a:p>
          <a:p>
            <a:pPr indent="0" marL="0">
              <a:buNone/>
            </a:pPr>
            <a:r>
              <a:rPr b="1" dirty="0" lang="en-US" sz="3600"/>
              <a:t>Maria Cohen</a:t>
            </a:r>
          </a:p>
          <a:p>
            <a:pPr indent="0" marL="0">
              <a:buNone/>
            </a:pPr>
            <a:r>
              <a:rPr dirty="0" lang="en-US">
                <a:hlinkClick r:id="rId4"/>
              </a:rPr>
              <a:t>maria@azmaria.com</a:t>
            </a:r>
            <a:endParaRPr dirty="0" lang="en-US"/>
          </a:p>
          <a:p>
            <a:pPr indent="0" marL="0">
              <a:buNone/>
            </a:pPr>
            <a:r>
              <a:rPr dirty="0" lang="en-US"/>
              <a:t>(928) 970-2057</a:t>
            </a:r>
          </a:p>
          <a:p>
            <a:pPr indent="0" marL="0">
              <a:buNone/>
            </a:pPr>
            <a:endParaRPr dirty="0" lang="en-US"/>
          </a:p>
        </p:txBody>
      </p:sp>
      <p:pic>
        <p:nvPicPr>
          <p:cNvPr descr="MCDBR FINAL LOGO (1).pdf" id="4" name="Content Placeholder 9">
            <a:extLst>
              <a:ext uri="{FF2B5EF4-FFF2-40B4-BE49-F238E27FC236}">
                <a16:creationId xmlns:a16="http://schemas.microsoft.com/office/drawing/2014/main" id="{41E52A1B-EE0D-F336-006B-C751EF599A5D}"/>
              </a:ext>
            </a:extLst>
          </p:cNvPr>
          <p:cNvPicPr>
            <a:picLocks noChangeAspect="1"/>
          </p:cNvPicPr>
          <p:nvPr/>
        </p:nvPicPr>
        <p:blipFill>
          <a:blip r:embed="rId5">
            <a:extLst>
              <a:ext uri="{28A0092B-C50C-407E-A947-70E740481C1C}">
                <a14:useLocalDpi xmlns:a14="http://schemas.microsoft.com/office/drawing/2010/main" val="0"/>
              </a:ext>
            </a:extLst>
          </a:blip>
          <a:srcRect b="-51765" t="-51765"/>
          <a:stretch>
            <a:fillRect/>
          </a:stretch>
        </p:blipFill>
        <p:spPr bwMode="auto">
          <a:xfrm>
            <a:off x="5360667" y="5430955"/>
            <a:ext cx="2024270"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a:extLst>
              <a:ext uri="{FF2B5EF4-FFF2-40B4-BE49-F238E27FC236}">
                <a16:creationId xmlns:a16="http://schemas.microsoft.com/office/drawing/2014/main" id="{A0CBEECC-BFFB-397F-47A8-CBC61A789D2F}"/>
              </a:ext>
            </a:extLst>
          </p:cNvPr>
          <p:cNvPicPr>
            <a:picLocks noChangeArrowheads="1"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315332" y="5447899"/>
            <a:ext cx="1335602" cy="1139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9701835"/>
      </p:ext>
    </p:extLst>
  </p:cSld>
  <p:clrMapOvr>
    <a:overrideClrMapping accent1="accent1" accent2="accent2" accent3="accent3" accent4="accent4" accent5="accent5" accent6="accent6" bg1="dk1" bg2="dk2" folHlink="folHlink" hlink="hlink" tx1="lt1" tx2="lt2"/>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57500303-A207-4812-BEB9-51E132FEB7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32" name="Freeform 6">
              <a:extLst>
                <a:ext uri="{FF2B5EF4-FFF2-40B4-BE49-F238E27FC236}">
                  <a16:creationId xmlns:a16="http://schemas.microsoft.com/office/drawing/2014/main" id="{10118C91-C025-4776-BE95-E9926378E7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txBody>
            <a:bodyPr/>
            <a:lstStyle/>
            <a:p>
              <a:endParaRPr lang="en-US"/>
            </a:p>
          </p:txBody>
        </p:sp>
        <p:sp>
          <p:nvSpPr>
            <p:cNvPr id="33" name="Freeform 6">
              <a:extLst>
                <a:ext uri="{FF2B5EF4-FFF2-40B4-BE49-F238E27FC236}">
                  <a16:creationId xmlns:a16="http://schemas.microsoft.com/office/drawing/2014/main" id="{339174D0-30E8-4BBF-BF81-5DDAC33C0C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en-US"/>
            </a:p>
          </p:txBody>
        </p:sp>
      </p:grpSp>
      <p:sp useBgFill="1">
        <p:nvSpPr>
          <p:cNvPr id="35" name="Rectangle 34">
            <a:extLst>
              <a:ext uri="{FF2B5EF4-FFF2-40B4-BE49-F238E27FC236}">
                <a16:creationId xmlns:a16="http://schemas.microsoft.com/office/drawing/2014/main" id="{AAC11200-8B97-4CB4-99EF-7C0FA210F2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95"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37" name="Freeform 6">
            <a:extLst>
              <a:ext uri="{FF2B5EF4-FFF2-40B4-BE49-F238E27FC236}">
                <a16:creationId xmlns:a16="http://schemas.microsoft.com/office/drawing/2014/main" id="{BB502E7E-3C82-47F3-B817-7507C01A1F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1002083" y="4997"/>
            <a:ext cx="2717438" cy="3657204"/>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en-US"/>
          </a:p>
        </p:txBody>
      </p:sp>
      <p:sp>
        <p:nvSpPr>
          <p:cNvPr id="39" name="Rectangle 38">
            <a:extLst>
              <a:ext uri="{FF2B5EF4-FFF2-40B4-BE49-F238E27FC236}">
                <a16:creationId xmlns:a16="http://schemas.microsoft.com/office/drawing/2014/main" id="{106F9B54-F305-4775-AC5C-49CFF059A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51037"/>
            <a:ext cx="12192000" cy="232792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1F5154-C8B0-7BAF-5762-1C5C60ABC67B}"/>
              </a:ext>
            </a:extLst>
          </p:cNvPr>
          <p:cNvSpPr>
            <a:spLocks noGrp="1"/>
          </p:cNvSpPr>
          <p:nvPr>
            <p:ph type="title"/>
          </p:nvPr>
        </p:nvSpPr>
        <p:spPr>
          <a:xfrm>
            <a:off x="659230" y="4850163"/>
            <a:ext cx="10869750" cy="1043967"/>
          </a:xfrm>
        </p:spPr>
        <p:txBody>
          <a:bodyPr vert="horz" lIns="91440" tIns="45720" rIns="91440" bIns="45720" rtlCol="0" anchor="b">
            <a:normAutofit/>
          </a:bodyPr>
          <a:lstStyle/>
          <a:p>
            <a:pPr algn="ctr"/>
            <a:r>
              <a:rPr lang="en-US" sz="6000" b="1" cap="all" dirty="0">
                <a:solidFill>
                  <a:schemeClr val="bg1"/>
                </a:solidFill>
              </a:rPr>
              <a:t>Benefits</a:t>
            </a:r>
            <a:r>
              <a:rPr lang="en-US" sz="6000" cap="all" dirty="0">
                <a:solidFill>
                  <a:schemeClr val="bg1"/>
                </a:solidFill>
              </a:rPr>
              <a:t> of Homeownership</a:t>
            </a:r>
          </a:p>
        </p:txBody>
      </p:sp>
      <p:sp>
        <p:nvSpPr>
          <p:cNvPr id="41" name="Freeform 6">
            <a:extLst>
              <a:ext uri="{FF2B5EF4-FFF2-40B4-BE49-F238E27FC236}">
                <a16:creationId xmlns:a16="http://schemas.microsoft.com/office/drawing/2014/main" id="{22C2ECBD-87FD-4787-B177-3CC17F45B4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8406207" y="1123793"/>
            <a:ext cx="2717438" cy="3657204"/>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en-US"/>
          </a:p>
        </p:txBody>
      </p:sp>
      <p:grpSp>
        <p:nvGrpSpPr>
          <p:cNvPr id="6" name="Group 5">
            <a:extLst>
              <a:ext uri="{FF2B5EF4-FFF2-40B4-BE49-F238E27FC236}">
                <a16:creationId xmlns:a16="http://schemas.microsoft.com/office/drawing/2014/main" id="{D444AE03-9FC6-62DB-3482-A7E3D0A2CBAD}"/>
              </a:ext>
            </a:extLst>
          </p:cNvPr>
          <p:cNvGrpSpPr/>
          <p:nvPr/>
        </p:nvGrpSpPr>
        <p:grpSpPr>
          <a:xfrm>
            <a:off x="1182863" y="1744405"/>
            <a:ext cx="2328643" cy="1397185"/>
            <a:chOff x="460905" y="1047"/>
            <a:chExt cx="3479899" cy="2087939"/>
          </a:xfrm>
        </p:grpSpPr>
        <p:sp>
          <p:nvSpPr>
            <p:cNvPr id="7" name="Rectangle 6">
              <a:extLst>
                <a:ext uri="{FF2B5EF4-FFF2-40B4-BE49-F238E27FC236}">
                  <a16:creationId xmlns:a16="http://schemas.microsoft.com/office/drawing/2014/main" id="{039A1C3C-9C4D-586F-5F8C-88F69DB71B2C}"/>
                </a:ext>
              </a:extLst>
            </p:cNvPr>
            <p:cNvSpPr/>
            <p:nvPr/>
          </p:nvSpPr>
          <p:spPr>
            <a:xfrm>
              <a:off x="460905" y="1047"/>
              <a:ext cx="3479899" cy="2087939"/>
            </a:xfrm>
            <a:prstGeom prst="rect">
              <a:avLst/>
            </a:pr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lstStyle/>
            <a:p>
              <a:endParaRPr lang="en-US"/>
            </a:p>
          </p:txBody>
        </p:sp>
        <p:sp>
          <p:nvSpPr>
            <p:cNvPr id="8" name="TextBox 7">
              <a:extLst>
                <a:ext uri="{FF2B5EF4-FFF2-40B4-BE49-F238E27FC236}">
                  <a16:creationId xmlns:a16="http://schemas.microsoft.com/office/drawing/2014/main" id="{9210A04E-8046-7D3A-25FC-2F7F399600C7}"/>
                </a:ext>
              </a:extLst>
            </p:cNvPr>
            <p:cNvSpPr txBox="1"/>
            <p:nvPr/>
          </p:nvSpPr>
          <p:spPr>
            <a:xfrm>
              <a:off x="460905" y="1047"/>
              <a:ext cx="3479899" cy="20879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7640" tIns="167640" rIns="167640" bIns="167640" numCol="1" spcCol="1270" anchor="ctr" anchorCtr="0">
              <a:noAutofit/>
            </a:bodyPr>
            <a:lstStyle/>
            <a:p>
              <a:pPr algn="ctr" defTabSz="1297478">
                <a:lnSpc>
                  <a:spcPct val="90000"/>
                </a:lnSpc>
                <a:spcBef>
                  <a:spcPct val="0"/>
                </a:spcBef>
                <a:spcAft>
                  <a:spcPct val="35000"/>
                </a:spcAft>
              </a:pPr>
              <a:r>
                <a:rPr lang="en-US" sz="2919" kern="1200" dirty="0">
                  <a:solidFill>
                    <a:schemeClr val="tx1"/>
                  </a:solidFill>
                  <a:latin typeface="+mn-lt"/>
                  <a:ea typeface="+mn-ea"/>
                  <a:cs typeface="+mn-cs"/>
                </a:rPr>
                <a:t>Financial Stability </a:t>
              </a:r>
              <a:endParaRPr lang="en-US" sz="4400" kern="1200" dirty="0">
                <a:solidFill>
                  <a:schemeClr val="tx1"/>
                </a:solidFill>
              </a:endParaRPr>
            </a:p>
          </p:txBody>
        </p:sp>
      </p:grpSp>
      <p:grpSp>
        <p:nvGrpSpPr>
          <p:cNvPr id="9" name="Group 8">
            <a:extLst>
              <a:ext uri="{FF2B5EF4-FFF2-40B4-BE49-F238E27FC236}">
                <a16:creationId xmlns:a16="http://schemas.microsoft.com/office/drawing/2014/main" id="{57C63150-668A-3A55-8D18-7380F0DCEBE5}"/>
              </a:ext>
            </a:extLst>
          </p:cNvPr>
          <p:cNvGrpSpPr/>
          <p:nvPr/>
        </p:nvGrpSpPr>
        <p:grpSpPr>
          <a:xfrm>
            <a:off x="6156446" y="1779602"/>
            <a:ext cx="2208349" cy="1317961"/>
            <a:chOff x="-2329921" y="4442969"/>
            <a:chExt cx="3522105" cy="2102021"/>
          </a:xfrm>
        </p:grpSpPr>
        <p:sp>
          <p:nvSpPr>
            <p:cNvPr id="10" name="Rectangle 9">
              <a:extLst>
                <a:ext uri="{FF2B5EF4-FFF2-40B4-BE49-F238E27FC236}">
                  <a16:creationId xmlns:a16="http://schemas.microsoft.com/office/drawing/2014/main" id="{A0402791-96AF-003C-4A70-A9AB201CFC88}"/>
                </a:ext>
              </a:extLst>
            </p:cNvPr>
            <p:cNvSpPr/>
            <p:nvPr/>
          </p:nvSpPr>
          <p:spPr>
            <a:xfrm>
              <a:off x="-2329921" y="4442969"/>
              <a:ext cx="3479899" cy="2087939"/>
            </a:xfrm>
            <a:prstGeom prst="rect">
              <a:avLst/>
            </a:prstGeom>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a:lstStyle/>
            <a:p>
              <a:endParaRPr lang="en-US"/>
            </a:p>
          </p:txBody>
        </p:sp>
        <p:sp>
          <p:nvSpPr>
            <p:cNvPr id="11" name="TextBox 10">
              <a:extLst>
                <a:ext uri="{FF2B5EF4-FFF2-40B4-BE49-F238E27FC236}">
                  <a16:creationId xmlns:a16="http://schemas.microsoft.com/office/drawing/2014/main" id="{84F70077-965E-0352-BA5C-94A3C078915A}"/>
                </a:ext>
              </a:extLst>
            </p:cNvPr>
            <p:cNvSpPr txBox="1"/>
            <p:nvPr/>
          </p:nvSpPr>
          <p:spPr>
            <a:xfrm>
              <a:off x="-2287715" y="4457050"/>
              <a:ext cx="3479899" cy="20879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7640" tIns="167640" rIns="167640" bIns="167640" numCol="1" spcCol="1270" anchor="ctr" anchorCtr="0">
              <a:noAutofit/>
            </a:bodyPr>
            <a:lstStyle/>
            <a:p>
              <a:pPr algn="ctr" defTabSz="1200079">
                <a:lnSpc>
                  <a:spcPct val="90000"/>
                </a:lnSpc>
                <a:spcBef>
                  <a:spcPct val="0"/>
                </a:spcBef>
                <a:spcAft>
                  <a:spcPct val="35000"/>
                </a:spcAft>
              </a:pPr>
              <a:r>
                <a:rPr lang="en-US" sz="2700" kern="1200" dirty="0">
                  <a:solidFill>
                    <a:schemeClr val="tx1"/>
                  </a:solidFill>
                  <a:latin typeface="+mn-lt"/>
                  <a:ea typeface="+mn-ea"/>
                  <a:cs typeface="+mn-cs"/>
                </a:rPr>
                <a:t>Tax Benefits</a:t>
              </a:r>
              <a:endParaRPr lang="en-US" sz="4400" kern="1200" dirty="0">
                <a:solidFill>
                  <a:schemeClr val="tx1"/>
                </a:solidFill>
              </a:endParaRPr>
            </a:p>
          </p:txBody>
        </p:sp>
      </p:grpSp>
      <p:grpSp>
        <p:nvGrpSpPr>
          <p:cNvPr id="12" name="Group 11">
            <a:extLst>
              <a:ext uri="{FF2B5EF4-FFF2-40B4-BE49-F238E27FC236}">
                <a16:creationId xmlns:a16="http://schemas.microsoft.com/office/drawing/2014/main" id="{56FDA72C-1AAF-52C5-BF8C-EEBE7298D6A5}"/>
              </a:ext>
            </a:extLst>
          </p:cNvPr>
          <p:cNvGrpSpPr/>
          <p:nvPr/>
        </p:nvGrpSpPr>
        <p:grpSpPr>
          <a:xfrm>
            <a:off x="3646760" y="1713137"/>
            <a:ext cx="2348477" cy="1429600"/>
            <a:chOff x="4249905" y="-53023"/>
            <a:chExt cx="3518788" cy="2142009"/>
          </a:xfrm>
        </p:grpSpPr>
        <p:sp>
          <p:nvSpPr>
            <p:cNvPr id="13" name="Rectangle 12">
              <a:extLst>
                <a:ext uri="{FF2B5EF4-FFF2-40B4-BE49-F238E27FC236}">
                  <a16:creationId xmlns:a16="http://schemas.microsoft.com/office/drawing/2014/main" id="{B9C743AF-9AAA-C7F2-6EAA-44E6327A3206}"/>
                </a:ext>
              </a:extLst>
            </p:cNvPr>
            <p:cNvSpPr/>
            <p:nvPr/>
          </p:nvSpPr>
          <p:spPr>
            <a:xfrm>
              <a:off x="4288794" y="1047"/>
              <a:ext cx="3479899" cy="2087939"/>
            </a:xfrm>
            <a:prstGeom prst="rect">
              <a:avLst/>
            </a:prstGeom>
          </p:spPr>
          <p:style>
            <a:lnRef idx="3">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txBody>
            <a:bodyPr/>
            <a:lstStyle/>
            <a:p>
              <a:endParaRPr lang="en-US"/>
            </a:p>
          </p:txBody>
        </p:sp>
        <p:sp>
          <p:nvSpPr>
            <p:cNvPr id="14" name="TextBox 13">
              <a:extLst>
                <a:ext uri="{FF2B5EF4-FFF2-40B4-BE49-F238E27FC236}">
                  <a16:creationId xmlns:a16="http://schemas.microsoft.com/office/drawing/2014/main" id="{594A5B4B-81D3-66FA-994A-0A1C41D60166}"/>
                </a:ext>
              </a:extLst>
            </p:cNvPr>
            <p:cNvSpPr txBox="1"/>
            <p:nvPr/>
          </p:nvSpPr>
          <p:spPr>
            <a:xfrm>
              <a:off x="4249905" y="-53023"/>
              <a:ext cx="3479899" cy="20879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7640" tIns="167640" rIns="167640" bIns="167640" numCol="1" spcCol="1270" anchor="ctr" anchorCtr="0">
              <a:noAutofit/>
            </a:bodyPr>
            <a:lstStyle/>
            <a:p>
              <a:pPr algn="ctr" defTabSz="1288481">
                <a:lnSpc>
                  <a:spcPct val="90000"/>
                </a:lnSpc>
                <a:spcBef>
                  <a:spcPct val="0"/>
                </a:spcBef>
                <a:spcAft>
                  <a:spcPct val="35000"/>
                </a:spcAft>
              </a:pPr>
              <a:r>
                <a:rPr lang="en-US" sz="2899" kern="1200" dirty="0">
                  <a:solidFill>
                    <a:schemeClr val="tx1"/>
                  </a:solidFill>
                  <a:latin typeface="+mn-lt"/>
                  <a:ea typeface="+mn-ea"/>
                  <a:cs typeface="+mn-cs"/>
                </a:rPr>
                <a:t>Family &amp; Community Enrichment</a:t>
              </a:r>
              <a:endParaRPr lang="en-US" sz="4400" kern="1200" dirty="0">
                <a:solidFill>
                  <a:schemeClr val="tx1"/>
                </a:solidFill>
              </a:endParaRPr>
            </a:p>
          </p:txBody>
        </p:sp>
      </p:grpSp>
      <p:grpSp>
        <p:nvGrpSpPr>
          <p:cNvPr id="15" name="Group 14">
            <a:extLst>
              <a:ext uri="{FF2B5EF4-FFF2-40B4-BE49-F238E27FC236}">
                <a16:creationId xmlns:a16="http://schemas.microsoft.com/office/drawing/2014/main" id="{91CC3EA0-E933-28B5-726B-BC41B937165E}"/>
              </a:ext>
            </a:extLst>
          </p:cNvPr>
          <p:cNvGrpSpPr/>
          <p:nvPr/>
        </p:nvGrpSpPr>
        <p:grpSpPr>
          <a:xfrm>
            <a:off x="8648846" y="1743641"/>
            <a:ext cx="2331190" cy="1398714"/>
            <a:chOff x="4288794" y="2436976"/>
            <a:chExt cx="3479899" cy="2087939"/>
          </a:xfrm>
        </p:grpSpPr>
        <p:sp>
          <p:nvSpPr>
            <p:cNvPr id="16" name="Rectangle 15">
              <a:extLst>
                <a:ext uri="{FF2B5EF4-FFF2-40B4-BE49-F238E27FC236}">
                  <a16:creationId xmlns:a16="http://schemas.microsoft.com/office/drawing/2014/main" id="{E4CD5494-982C-8D43-728A-55365EB56BE5}"/>
                </a:ext>
              </a:extLst>
            </p:cNvPr>
            <p:cNvSpPr/>
            <p:nvPr/>
          </p:nvSpPr>
          <p:spPr>
            <a:xfrm>
              <a:off x="4288794" y="2436976"/>
              <a:ext cx="3479899" cy="2087939"/>
            </a:xfrm>
            <a:prstGeom prst="rect">
              <a:avLst/>
            </a:prstGeom>
          </p:spPr>
          <p:style>
            <a:lnRef idx="3">
              <a:schemeClr val="lt1">
                <a:hueOff val="0"/>
                <a:satOff val="0"/>
                <a:lumOff val="0"/>
                <a:alphaOff val="0"/>
              </a:schemeClr>
            </a:lnRef>
            <a:fillRef idx="1">
              <a:schemeClr val="accent4">
                <a:hueOff val="0"/>
                <a:satOff val="0"/>
                <a:lumOff val="0"/>
                <a:alphaOff val="0"/>
              </a:schemeClr>
            </a:fillRef>
            <a:effectRef idx="1">
              <a:schemeClr val="accent4">
                <a:hueOff val="0"/>
                <a:satOff val="0"/>
                <a:lumOff val="0"/>
                <a:alphaOff val="0"/>
              </a:schemeClr>
            </a:effectRef>
            <a:fontRef idx="minor">
              <a:schemeClr val="lt1"/>
            </a:fontRef>
          </p:style>
          <p:txBody>
            <a:bodyPr/>
            <a:lstStyle/>
            <a:p>
              <a:endParaRPr lang="en-US"/>
            </a:p>
          </p:txBody>
        </p:sp>
        <p:sp>
          <p:nvSpPr>
            <p:cNvPr id="17" name="TextBox 16">
              <a:extLst>
                <a:ext uri="{FF2B5EF4-FFF2-40B4-BE49-F238E27FC236}">
                  <a16:creationId xmlns:a16="http://schemas.microsoft.com/office/drawing/2014/main" id="{D5E1E92A-D9F6-2011-063A-CF48D9207BA1}"/>
                </a:ext>
              </a:extLst>
            </p:cNvPr>
            <p:cNvSpPr txBox="1"/>
            <p:nvPr/>
          </p:nvSpPr>
          <p:spPr>
            <a:xfrm>
              <a:off x="4288794" y="2436976"/>
              <a:ext cx="3479899" cy="20879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7640" tIns="167640" rIns="167640" bIns="167640" numCol="1" spcCol="1270" anchor="ctr" anchorCtr="0">
              <a:noAutofit/>
            </a:bodyPr>
            <a:lstStyle/>
            <a:p>
              <a:pPr algn="ctr" defTabSz="1290828">
                <a:lnSpc>
                  <a:spcPct val="90000"/>
                </a:lnSpc>
                <a:spcBef>
                  <a:spcPct val="0"/>
                </a:spcBef>
                <a:spcAft>
                  <a:spcPct val="35000"/>
                </a:spcAft>
              </a:pPr>
              <a:r>
                <a:rPr lang="en-US" sz="2904" kern="1200" dirty="0">
                  <a:solidFill>
                    <a:schemeClr val="tx1"/>
                  </a:solidFill>
                  <a:latin typeface="+mn-lt"/>
                  <a:ea typeface="+mn-ea"/>
                  <a:cs typeface="+mn-cs"/>
                </a:rPr>
                <a:t>Long Term Investment</a:t>
              </a:r>
              <a:endParaRPr lang="en-US" sz="4400" kern="1200" dirty="0">
                <a:solidFill>
                  <a:schemeClr val="tx1"/>
                </a:solidFill>
              </a:endParaRPr>
            </a:p>
          </p:txBody>
        </p:sp>
      </p:grpSp>
    </p:spTree>
    <p:extLst>
      <p:ext uri="{BB962C8B-B14F-4D97-AF65-F5344CB8AC3E}">
        <p14:creationId xmlns:p14="http://schemas.microsoft.com/office/powerpoint/2010/main" val="2655268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A6EC888-B85F-410F-B430-06583E94B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D488911C-0EC7-40A9-9BCB-CA8A66E462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53023EA8-527A-4FA2-A71D-626F91275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5" name="Freeform 6">
              <a:extLst>
                <a:ext uri="{FF2B5EF4-FFF2-40B4-BE49-F238E27FC236}">
                  <a16:creationId xmlns:a16="http://schemas.microsoft.com/office/drawing/2014/main" id="{60C46CD6-ADBB-41BC-8969-7C707D4332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txBody>
            <a:bodyPr/>
            <a:lstStyle/>
            <a:p>
              <a:endParaRPr lang="en-US"/>
            </a:p>
          </p:txBody>
        </p:sp>
        <p:sp>
          <p:nvSpPr>
            <p:cNvPr id="16" name="Freeform 6">
              <a:extLst>
                <a:ext uri="{FF2B5EF4-FFF2-40B4-BE49-F238E27FC236}">
                  <a16:creationId xmlns:a16="http://schemas.microsoft.com/office/drawing/2014/main" id="{B6C38415-998B-45FB-A12C-BD0B184CB8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en-US"/>
            </a:p>
          </p:txBody>
        </p:sp>
      </p:grpSp>
      <p:sp>
        <p:nvSpPr>
          <p:cNvPr id="18" name="Rectangle 17">
            <a:extLst>
              <a:ext uri="{FF2B5EF4-FFF2-40B4-BE49-F238E27FC236}">
                <a16:creationId xmlns:a16="http://schemas.microsoft.com/office/drawing/2014/main" id="{C8D89F71-9459-4318-ACAE-874616C3A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462" y="968188"/>
            <a:ext cx="10194046" cy="489423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86DA8A-4B5E-C8DC-4605-13DEFA89259A}"/>
              </a:ext>
            </a:extLst>
          </p:cNvPr>
          <p:cNvSpPr>
            <a:spLocks noGrp="1"/>
          </p:cNvSpPr>
          <p:nvPr>
            <p:ph type="title"/>
          </p:nvPr>
        </p:nvSpPr>
        <p:spPr>
          <a:xfrm>
            <a:off x="1837942" y="66421"/>
            <a:ext cx="9601200" cy="1485900"/>
          </a:xfrm>
        </p:spPr>
        <p:txBody>
          <a:bodyPr>
            <a:normAutofit/>
          </a:bodyPr>
          <a:lstStyle/>
          <a:p>
            <a:pPr algn="ctr"/>
            <a:r>
              <a:rPr lang="en-US" dirty="0"/>
              <a:t>Presentation Topics </a:t>
            </a:r>
          </a:p>
        </p:txBody>
      </p:sp>
      <p:graphicFrame>
        <p:nvGraphicFramePr>
          <p:cNvPr id="5" name="Content Placeholder 2">
            <a:extLst>
              <a:ext uri="{FF2B5EF4-FFF2-40B4-BE49-F238E27FC236}">
                <a16:creationId xmlns:a16="http://schemas.microsoft.com/office/drawing/2014/main" id="{C0F64810-0946-D3FE-A5F2-FC1CB24EBF5E}"/>
              </a:ext>
            </a:extLst>
          </p:cNvPr>
          <p:cNvGraphicFramePr>
            <a:graphicFrameLocks noGrp="1"/>
          </p:cNvGraphicFramePr>
          <p:nvPr>
            <p:ph idx="1"/>
            <p:extLst>
              <p:ext uri="{D42A27DB-BD31-4B8C-83A1-F6EECF244321}">
                <p14:modId xmlns:p14="http://schemas.microsoft.com/office/powerpoint/2010/main" val="1946089216"/>
              </p:ext>
            </p:extLst>
          </p:nvPr>
        </p:nvGraphicFramePr>
        <p:xfrm>
          <a:off x="1371599" y="1376413"/>
          <a:ext cx="10428974" cy="5322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5">
            <a:extLst>
              <a:ext uri="{FF2B5EF4-FFF2-40B4-BE49-F238E27FC236}">
                <a16:creationId xmlns:a16="http://schemas.microsoft.com/office/drawing/2014/main" id="{1E9FA971-0F5A-0655-83F8-3FF295FDC96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709469" y="4193988"/>
            <a:ext cx="3048000" cy="236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1159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BAD10-369F-3E6E-673D-C848253967B8}"/>
              </a:ext>
            </a:extLst>
          </p:cNvPr>
          <p:cNvSpPr>
            <a:spLocks noGrp="1"/>
          </p:cNvSpPr>
          <p:nvPr>
            <p:ph type="title"/>
          </p:nvPr>
        </p:nvSpPr>
        <p:spPr>
          <a:xfrm>
            <a:off x="1371600" y="685800"/>
            <a:ext cx="9477375" cy="823912"/>
          </a:xfrm>
        </p:spPr>
        <p:txBody>
          <a:bodyPr vert="horz" lIns="91440" tIns="45720" rIns="91440" bIns="45720" rtlCol="0" anchor="ctr">
            <a:normAutofit fontScale="90000"/>
          </a:bodyPr>
          <a:lstStyle/>
          <a:p>
            <a:r>
              <a:rPr lang="en-US" sz="3700" b="1" dirty="0"/>
              <a:t>Why is there so much less housing and development on Reservations?</a:t>
            </a:r>
          </a:p>
        </p:txBody>
      </p:sp>
      <p:sp>
        <p:nvSpPr>
          <p:cNvPr id="20" name="Text Placeholder 19">
            <a:extLst>
              <a:ext uri="{FF2B5EF4-FFF2-40B4-BE49-F238E27FC236}">
                <a16:creationId xmlns:a16="http://schemas.microsoft.com/office/drawing/2014/main" id="{181D8471-DEBE-C8C0-CE8C-0454BEA39A81}"/>
              </a:ext>
            </a:extLst>
          </p:cNvPr>
          <p:cNvSpPr>
            <a:spLocks noGrp="1"/>
          </p:cNvSpPr>
          <p:nvPr>
            <p:ph type="body" idx="1"/>
          </p:nvPr>
        </p:nvSpPr>
        <p:spPr>
          <a:xfrm>
            <a:off x="1201876" y="1792033"/>
            <a:ext cx="4048125" cy="373761"/>
          </a:xfrm>
        </p:spPr>
        <p:txBody>
          <a:bodyPr/>
          <a:lstStyle/>
          <a:p>
            <a:r>
              <a:rPr lang="en-US" sz="1800" b="1" kern="1200" dirty="0">
                <a:solidFill>
                  <a:schemeClr val="dk1"/>
                </a:solidFill>
                <a:latin typeface="+mn-lt"/>
                <a:ea typeface="+mn-ea"/>
                <a:cs typeface="+mn-cs"/>
              </a:rPr>
              <a:t>On Reservations</a:t>
            </a:r>
          </a:p>
        </p:txBody>
      </p:sp>
      <p:sp>
        <p:nvSpPr>
          <p:cNvPr id="21" name="Content Placeholder 20">
            <a:extLst>
              <a:ext uri="{FF2B5EF4-FFF2-40B4-BE49-F238E27FC236}">
                <a16:creationId xmlns:a16="http://schemas.microsoft.com/office/drawing/2014/main" id="{88FAE9A7-5D27-C3BB-893C-781BC7E9C264}"/>
              </a:ext>
            </a:extLst>
          </p:cNvPr>
          <p:cNvSpPr>
            <a:spLocks noGrp="1"/>
          </p:cNvSpPr>
          <p:nvPr>
            <p:ph sz="half" idx="2"/>
          </p:nvPr>
        </p:nvSpPr>
        <p:spPr>
          <a:xfrm>
            <a:off x="1009651" y="2233612"/>
            <a:ext cx="4962524" cy="4252913"/>
          </a:xfrm>
        </p:spPr>
        <p:txBody>
          <a:bodyPr>
            <a:normAutofit fontScale="25000" lnSpcReduction="20000"/>
          </a:bodyPr>
          <a:lstStyle/>
          <a:p>
            <a:pPr marL="342900" indent="-342900" defTabSz="274320">
              <a:lnSpc>
                <a:spcPct val="90000"/>
              </a:lnSpc>
              <a:spcAft>
                <a:spcPts val="600"/>
              </a:spcAft>
              <a:buFont typeface="Wingdings" pitchFamily="2" charset="2"/>
              <a:buChar char="§"/>
            </a:pPr>
            <a:r>
              <a:rPr lang="en-US" sz="5600" kern="1200" dirty="0">
                <a:solidFill>
                  <a:schemeClr val="tx1"/>
                </a:solidFill>
                <a:latin typeface="+mn-lt"/>
                <a:ea typeface="+mn-ea"/>
                <a:cs typeface="+mn-cs"/>
              </a:rPr>
              <a:t>Land Status is comprised of Indian Trust Land, Allotted Land and Fee Simple Land</a:t>
            </a:r>
          </a:p>
          <a:p>
            <a:pPr marL="274320" lvl="1" defTabSz="274320">
              <a:lnSpc>
                <a:spcPct val="90000"/>
              </a:lnSpc>
              <a:spcAft>
                <a:spcPts val="600"/>
              </a:spcAft>
            </a:pPr>
            <a:r>
              <a:rPr lang="en-US" sz="5600" kern="1200" dirty="0">
                <a:solidFill>
                  <a:schemeClr val="tx1"/>
                </a:solidFill>
                <a:latin typeface="+mn-lt"/>
                <a:ea typeface="+mn-ea"/>
                <a:cs typeface="+mn-cs"/>
              </a:rPr>
              <a:t>- No Title Insurance or ownership on Trust or Allotted Land</a:t>
            </a:r>
          </a:p>
          <a:p>
            <a:pPr marL="274320" lvl="1" defTabSz="274320">
              <a:lnSpc>
                <a:spcPct val="90000"/>
              </a:lnSpc>
              <a:spcAft>
                <a:spcPts val="600"/>
              </a:spcAft>
            </a:pPr>
            <a:r>
              <a:rPr lang="en-US" sz="5600" kern="1200" dirty="0">
                <a:solidFill>
                  <a:schemeClr val="tx1"/>
                </a:solidFill>
                <a:latin typeface="+mn-lt"/>
                <a:ea typeface="+mn-ea"/>
                <a:cs typeface="+mn-cs"/>
              </a:rPr>
              <a:t>- Limits lending opportunities</a:t>
            </a:r>
          </a:p>
          <a:p>
            <a:pPr marL="342900" indent="-342900" defTabSz="274320">
              <a:lnSpc>
                <a:spcPct val="90000"/>
              </a:lnSpc>
              <a:spcAft>
                <a:spcPts val="600"/>
              </a:spcAft>
              <a:buFont typeface="Wingdings" pitchFamily="2" charset="2"/>
              <a:buChar char="§"/>
            </a:pPr>
            <a:r>
              <a:rPr lang="en-US" sz="5600" kern="1200" dirty="0">
                <a:solidFill>
                  <a:schemeClr val="tx1"/>
                </a:solidFill>
                <a:latin typeface="+mn-lt"/>
                <a:ea typeface="+mn-ea"/>
                <a:cs typeface="+mn-cs"/>
              </a:rPr>
              <a:t>Received less funding, offer fewer funding programs </a:t>
            </a:r>
          </a:p>
          <a:p>
            <a:pPr marL="274320" lvl="1" defTabSz="274320">
              <a:lnSpc>
                <a:spcPct val="90000"/>
              </a:lnSpc>
              <a:spcAft>
                <a:spcPts val="600"/>
              </a:spcAft>
            </a:pPr>
            <a:r>
              <a:rPr lang="en-US" sz="5600" kern="1200" dirty="0">
                <a:solidFill>
                  <a:schemeClr val="tx1"/>
                </a:solidFill>
                <a:latin typeface="+mn-lt"/>
                <a:ea typeface="+mn-ea"/>
                <a:cs typeface="+mn-cs"/>
              </a:rPr>
              <a:t>- Hinders housing</a:t>
            </a:r>
          </a:p>
          <a:p>
            <a:pPr marL="274320" lvl="1" defTabSz="274320">
              <a:lnSpc>
                <a:spcPct val="90000"/>
              </a:lnSpc>
              <a:spcAft>
                <a:spcPts val="600"/>
              </a:spcAft>
            </a:pPr>
            <a:r>
              <a:rPr lang="en-US" sz="5600" kern="1200" dirty="0">
                <a:solidFill>
                  <a:schemeClr val="tx1"/>
                </a:solidFill>
                <a:latin typeface="+mn-lt"/>
                <a:ea typeface="+mn-ea"/>
                <a:cs typeface="+mn-cs"/>
              </a:rPr>
              <a:t>- Hinders employment</a:t>
            </a:r>
          </a:p>
          <a:p>
            <a:pPr marL="342900" indent="-342900" defTabSz="274320">
              <a:lnSpc>
                <a:spcPct val="90000"/>
              </a:lnSpc>
              <a:spcAft>
                <a:spcPts val="600"/>
              </a:spcAft>
              <a:buFont typeface="Wingdings" pitchFamily="2" charset="2"/>
              <a:buChar char="§"/>
            </a:pPr>
            <a:r>
              <a:rPr lang="en-US" sz="5600" kern="1200" dirty="0">
                <a:solidFill>
                  <a:schemeClr val="tx1"/>
                </a:solidFill>
                <a:latin typeface="+mn-lt"/>
                <a:ea typeface="+mn-ea"/>
                <a:cs typeface="+mn-cs"/>
              </a:rPr>
              <a:t>Restricted primarily to Low Income households </a:t>
            </a:r>
          </a:p>
          <a:p>
            <a:pPr marL="274320" lvl="1" defTabSz="274320">
              <a:lnSpc>
                <a:spcPct val="90000"/>
              </a:lnSpc>
              <a:spcAft>
                <a:spcPts val="600"/>
              </a:spcAft>
            </a:pPr>
            <a:r>
              <a:rPr lang="en-US" sz="5600" kern="1200" dirty="0">
                <a:solidFill>
                  <a:schemeClr val="tx1"/>
                </a:solidFill>
                <a:latin typeface="+mn-lt"/>
                <a:ea typeface="+mn-ea"/>
                <a:cs typeface="+mn-cs"/>
              </a:rPr>
              <a:t> - Suppresses neighborhoods  from   developing</a:t>
            </a:r>
          </a:p>
          <a:p>
            <a:pPr marL="285750" indent="-285750">
              <a:lnSpc>
                <a:spcPct val="90000"/>
              </a:lnSpc>
              <a:spcAft>
                <a:spcPts val="600"/>
              </a:spcAft>
              <a:buFont typeface="Wingdings" pitchFamily="2" charset="2"/>
              <a:buChar char="§"/>
            </a:pPr>
            <a:r>
              <a:rPr lang="en-US" sz="5600" dirty="0"/>
              <a:t>Low Incomes, lack of collateral, bad credit</a:t>
            </a:r>
          </a:p>
          <a:p>
            <a:pPr marL="285750" indent="-285750">
              <a:lnSpc>
                <a:spcPct val="90000"/>
              </a:lnSpc>
              <a:spcAft>
                <a:spcPts val="600"/>
              </a:spcAft>
              <a:buFont typeface="Wingdings" pitchFamily="2" charset="2"/>
              <a:buChar char="§"/>
            </a:pPr>
            <a:r>
              <a:rPr lang="en-US" sz="5600" dirty="0"/>
              <a:t>Lack of developable land</a:t>
            </a:r>
          </a:p>
          <a:p>
            <a:pPr marL="285750" indent="-285750">
              <a:lnSpc>
                <a:spcPct val="90000"/>
              </a:lnSpc>
              <a:spcAft>
                <a:spcPts val="600"/>
              </a:spcAft>
              <a:buFont typeface="Wingdings" pitchFamily="2" charset="2"/>
              <a:buChar char="§"/>
            </a:pPr>
            <a:r>
              <a:rPr lang="en-US" sz="5600" dirty="0"/>
              <a:t>Lack to infrastructure access </a:t>
            </a:r>
          </a:p>
          <a:p>
            <a:endParaRPr lang="en-US" dirty="0"/>
          </a:p>
        </p:txBody>
      </p:sp>
      <p:sp>
        <p:nvSpPr>
          <p:cNvPr id="22" name="Text Placeholder 21">
            <a:extLst>
              <a:ext uri="{FF2B5EF4-FFF2-40B4-BE49-F238E27FC236}">
                <a16:creationId xmlns:a16="http://schemas.microsoft.com/office/drawing/2014/main" id="{76C94D16-AFBD-3FC4-9D25-316D8E697941}"/>
              </a:ext>
            </a:extLst>
          </p:cNvPr>
          <p:cNvSpPr>
            <a:spLocks noGrp="1"/>
          </p:cNvSpPr>
          <p:nvPr>
            <p:ph type="body" sz="quarter" idx="3"/>
          </p:nvPr>
        </p:nvSpPr>
        <p:spPr>
          <a:xfrm>
            <a:off x="6525014" y="1792033"/>
            <a:ext cx="4323961" cy="373761"/>
          </a:xfrm>
        </p:spPr>
        <p:txBody>
          <a:bodyPr/>
          <a:lstStyle/>
          <a:p>
            <a:r>
              <a:rPr lang="en-US" sz="1800" b="1" kern="1200" dirty="0">
                <a:solidFill>
                  <a:schemeClr val="dk1"/>
                </a:solidFill>
                <a:latin typeface="+mn-lt"/>
                <a:ea typeface="+mn-ea"/>
                <a:cs typeface="+mn-cs"/>
              </a:rPr>
              <a:t>Off Reservations</a:t>
            </a:r>
            <a:endParaRPr lang="en-US" sz="1800" b="1" dirty="0"/>
          </a:p>
        </p:txBody>
      </p:sp>
      <p:sp>
        <p:nvSpPr>
          <p:cNvPr id="23" name="Content Placeholder 22">
            <a:extLst>
              <a:ext uri="{FF2B5EF4-FFF2-40B4-BE49-F238E27FC236}">
                <a16:creationId xmlns:a16="http://schemas.microsoft.com/office/drawing/2014/main" id="{0B9DCEB6-93A9-74CF-702F-5B6AA04B8FC9}"/>
              </a:ext>
            </a:extLst>
          </p:cNvPr>
          <p:cNvSpPr>
            <a:spLocks noGrp="1"/>
          </p:cNvSpPr>
          <p:nvPr>
            <p:ph sz="quarter" idx="4"/>
          </p:nvPr>
        </p:nvSpPr>
        <p:spPr>
          <a:xfrm>
            <a:off x="6525014" y="2233613"/>
            <a:ext cx="5390760" cy="3633787"/>
          </a:xfrm>
        </p:spPr>
        <p:txBody>
          <a:bodyPr>
            <a:normAutofit fontScale="25000" lnSpcReduction="20000"/>
          </a:bodyPr>
          <a:lstStyle/>
          <a:p>
            <a:pPr marL="285750" indent="-285750" defTabSz="274320">
              <a:lnSpc>
                <a:spcPct val="90000"/>
              </a:lnSpc>
              <a:spcAft>
                <a:spcPts val="600"/>
              </a:spcAft>
              <a:buFont typeface="Wingdings" pitchFamily="2" charset="2"/>
              <a:buChar char="§"/>
            </a:pPr>
            <a:r>
              <a:rPr lang="en-US" sz="5600" kern="1200" dirty="0">
                <a:solidFill>
                  <a:schemeClr val="tx1"/>
                </a:solidFill>
                <a:latin typeface="+mn-lt"/>
                <a:ea typeface="+mn-ea"/>
                <a:cs typeface="+mn-cs"/>
              </a:rPr>
              <a:t>Land is mostly Fee Simple Land</a:t>
            </a:r>
          </a:p>
          <a:p>
            <a:pPr marL="274320" lvl="1" defTabSz="274320">
              <a:lnSpc>
                <a:spcPct val="90000"/>
              </a:lnSpc>
              <a:spcAft>
                <a:spcPts val="600"/>
              </a:spcAft>
            </a:pPr>
            <a:r>
              <a:rPr lang="en-US" sz="5600" kern="1200" dirty="0">
                <a:solidFill>
                  <a:schemeClr val="tx1"/>
                </a:solidFill>
                <a:latin typeface="+mn-lt"/>
                <a:ea typeface="+mn-ea"/>
                <a:cs typeface="+mn-cs"/>
              </a:rPr>
              <a:t>- Enables an easier development process </a:t>
            </a:r>
          </a:p>
          <a:p>
            <a:pPr marL="274320" lvl="1" defTabSz="274320">
              <a:lnSpc>
                <a:spcPct val="90000"/>
              </a:lnSpc>
              <a:spcAft>
                <a:spcPts val="600"/>
              </a:spcAft>
            </a:pPr>
            <a:r>
              <a:rPr lang="en-US" sz="5600" kern="1200" dirty="0">
                <a:solidFill>
                  <a:schemeClr val="tx1"/>
                </a:solidFill>
                <a:latin typeface="+mn-lt"/>
                <a:ea typeface="+mn-ea"/>
                <a:cs typeface="+mn-cs"/>
              </a:rPr>
              <a:t>- Provides Title Insurance, real estate services</a:t>
            </a:r>
          </a:p>
          <a:p>
            <a:pPr marL="274320" lvl="1" defTabSz="274320">
              <a:lnSpc>
                <a:spcPct val="90000"/>
              </a:lnSpc>
              <a:spcAft>
                <a:spcPts val="600"/>
              </a:spcAft>
            </a:pPr>
            <a:r>
              <a:rPr lang="en-US" sz="5600" kern="1200" dirty="0">
                <a:solidFill>
                  <a:schemeClr val="tx1"/>
                </a:solidFill>
                <a:latin typeface="+mn-lt"/>
                <a:ea typeface="+mn-ea"/>
                <a:cs typeface="+mn-cs"/>
              </a:rPr>
              <a:t>- Creates lending opportunities</a:t>
            </a:r>
          </a:p>
          <a:p>
            <a:pPr marL="285750" indent="-285750" defTabSz="274320">
              <a:lnSpc>
                <a:spcPct val="90000"/>
              </a:lnSpc>
              <a:spcAft>
                <a:spcPts val="600"/>
              </a:spcAft>
              <a:buFont typeface="Wingdings" pitchFamily="2" charset="2"/>
              <a:buChar char="§"/>
            </a:pPr>
            <a:r>
              <a:rPr lang="en-US" sz="5600" kern="1200" dirty="0">
                <a:solidFill>
                  <a:schemeClr val="tx1"/>
                </a:solidFill>
                <a:latin typeface="+mn-lt"/>
                <a:ea typeface="+mn-ea"/>
                <a:cs typeface="+mn-cs"/>
              </a:rPr>
              <a:t>Receive more funding, offer more funding programs </a:t>
            </a:r>
          </a:p>
          <a:p>
            <a:pPr marL="274320" lvl="1" defTabSz="274320">
              <a:lnSpc>
                <a:spcPct val="90000"/>
              </a:lnSpc>
              <a:spcAft>
                <a:spcPts val="600"/>
              </a:spcAft>
            </a:pPr>
            <a:r>
              <a:rPr lang="en-US" sz="5600" kern="1200" dirty="0">
                <a:solidFill>
                  <a:schemeClr val="tx1"/>
                </a:solidFill>
                <a:latin typeface="+mn-lt"/>
                <a:ea typeface="+mn-ea"/>
                <a:cs typeface="+mn-cs"/>
              </a:rPr>
              <a:t>- Creates more housing options both rental or homeownership</a:t>
            </a:r>
          </a:p>
          <a:p>
            <a:pPr marL="274320" lvl="1" defTabSz="274320">
              <a:lnSpc>
                <a:spcPct val="90000"/>
              </a:lnSpc>
              <a:spcAft>
                <a:spcPts val="600"/>
              </a:spcAft>
            </a:pPr>
            <a:r>
              <a:rPr lang="en-US" sz="5600" kern="1200" dirty="0">
                <a:solidFill>
                  <a:schemeClr val="tx1"/>
                </a:solidFill>
                <a:latin typeface="+mn-lt"/>
                <a:ea typeface="+mn-ea"/>
                <a:cs typeface="+mn-cs"/>
              </a:rPr>
              <a:t>- Spurs employment development</a:t>
            </a:r>
          </a:p>
          <a:p>
            <a:pPr marL="285750" indent="-285750" defTabSz="274320">
              <a:lnSpc>
                <a:spcPct val="90000"/>
              </a:lnSpc>
              <a:spcAft>
                <a:spcPts val="600"/>
              </a:spcAft>
              <a:buFont typeface="Wingdings" pitchFamily="2" charset="2"/>
              <a:buChar char="§"/>
            </a:pPr>
            <a:r>
              <a:rPr lang="en-US" sz="5600" kern="1200" dirty="0">
                <a:solidFill>
                  <a:schemeClr val="tx1"/>
                </a:solidFill>
                <a:latin typeface="+mn-lt"/>
                <a:ea typeface="+mn-ea"/>
                <a:cs typeface="+mn-cs"/>
              </a:rPr>
              <a:t>In time of crisis assisted Low to Medium Income Households (80%-120% AMI)</a:t>
            </a:r>
          </a:p>
          <a:p>
            <a:pPr marL="274320" lvl="1" defTabSz="274320">
              <a:lnSpc>
                <a:spcPct val="90000"/>
              </a:lnSpc>
              <a:spcAft>
                <a:spcPts val="600"/>
              </a:spcAft>
            </a:pPr>
            <a:r>
              <a:rPr lang="en-US" sz="5600" kern="1200" dirty="0">
                <a:solidFill>
                  <a:schemeClr val="tx1"/>
                </a:solidFill>
                <a:latin typeface="+mn-lt"/>
                <a:ea typeface="+mn-ea"/>
                <a:cs typeface="+mn-cs"/>
              </a:rPr>
              <a:t>Stabilized neighborhood nationally after housing foreclosure crisis with the Neighborhood Stabilization Program (NSP)</a:t>
            </a:r>
          </a:p>
          <a:p>
            <a:pPr indent="-182880" defTabSz="274320">
              <a:lnSpc>
                <a:spcPct val="90000"/>
              </a:lnSpc>
              <a:spcAft>
                <a:spcPts val="600"/>
              </a:spcAft>
              <a:buFont typeface="Wingdings" pitchFamily="2" charset="2"/>
              <a:buChar char="§"/>
            </a:pPr>
            <a:r>
              <a:rPr lang="en-US" sz="5600" kern="1200" dirty="0">
                <a:solidFill>
                  <a:schemeClr val="tx1"/>
                </a:solidFill>
                <a:latin typeface="+mn-lt"/>
                <a:ea typeface="+mn-ea"/>
                <a:cs typeface="+mn-cs"/>
              </a:rPr>
              <a:t>More developable land options</a:t>
            </a:r>
          </a:p>
          <a:p>
            <a:pPr indent="-182880" defTabSz="274320">
              <a:lnSpc>
                <a:spcPct val="90000"/>
              </a:lnSpc>
              <a:spcAft>
                <a:spcPts val="600"/>
              </a:spcAft>
              <a:buFont typeface="Wingdings" pitchFamily="2" charset="2"/>
              <a:buChar char="§"/>
            </a:pPr>
            <a:r>
              <a:rPr lang="en-US" sz="5600" dirty="0"/>
              <a:t>Access to infrastructure</a:t>
            </a:r>
            <a:endParaRPr lang="en-US" sz="5600" kern="1200" dirty="0">
              <a:solidFill>
                <a:schemeClr val="tx1"/>
              </a:solidFill>
              <a:latin typeface="+mn-lt"/>
              <a:ea typeface="+mn-ea"/>
              <a:cs typeface="+mn-cs"/>
            </a:endParaRPr>
          </a:p>
          <a:p>
            <a:endParaRPr lang="en-US" dirty="0"/>
          </a:p>
        </p:txBody>
      </p:sp>
      <p:sp>
        <p:nvSpPr>
          <p:cNvPr id="6" name="Content Placeholder 5">
            <a:extLst>
              <a:ext uri="{FF2B5EF4-FFF2-40B4-BE49-F238E27FC236}">
                <a16:creationId xmlns:a16="http://schemas.microsoft.com/office/drawing/2014/main" id="{F8EEAE5D-8340-58C4-409D-4A52A99EC691}"/>
              </a:ext>
            </a:extLst>
          </p:cNvPr>
          <p:cNvSpPr>
            <a:spLocks/>
          </p:cNvSpPr>
          <p:nvPr/>
        </p:nvSpPr>
        <p:spPr>
          <a:xfrm>
            <a:off x="640081" y="1409700"/>
            <a:ext cx="2925736" cy="5317869"/>
          </a:xfrm>
          <a:prstGeom prst="rect">
            <a:avLst/>
          </a:prstGeom>
        </p:spPr>
        <p:txBody>
          <a:bodyPr>
            <a:noAutofit/>
          </a:bodyPr>
          <a:lstStyle/>
          <a:p>
            <a:pPr defTabSz="274320">
              <a:lnSpc>
                <a:spcPct val="90000"/>
              </a:lnSpc>
              <a:spcAft>
                <a:spcPts val="600"/>
              </a:spcAft>
            </a:pPr>
            <a:r>
              <a:rPr lang="en-US" sz="1400" dirty="0"/>
              <a:t> </a:t>
            </a:r>
          </a:p>
        </p:txBody>
      </p:sp>
      <p:sp>
        <p:nvSpPr>
          <p:cNvPr id="8" name="Content Placeholder 7">
            <a:extLst>
              <a:ext uri="{FF2B5EF4-FFF2-40B4-BE49-F238E27FC236}">
                <a16:creationId xmlns:a16="http://schemas.microsoft.com/office/drawing/2014/main" id="{FC44E7F4-C543-75DB-3060-386326DAB087}"/>
              </a:ext>
            </a:extLst>
          </p:cNvPr>
          <p:cNvSpPr>
            <a:spLocks/>
          </p:cNvSpPr>
          <p:nvPr/>
        </p:nvSpPr>
        <p:spPr>
          <a:xfrm>
            <a:off x="4045542" y="1409701"/>
            <a:ext cx="2698038" cy="5317868"/>
          </a:xfrm>
          <a:prstGeom prst="rect">
            <a:avLst/>
          </a:prstGeom>
        </p:spPr>
        <p:txBody>
          <a:bodyPr>
            <a:normAutofit/>
          </a:bodyPr>
          <a:lstStyle/>
          <a:p>
            <a:pPr lvl="1">
              <a:lnSpc>
                <a:spcPct val="90000"/>
              </a:lnSpc>
              <a:spcAft>
                <a:spcPts val="600"/>
              </a:spcAft>
            </a:pPr>
            <a:r>
              <a:rPr lang="en-US" sz="1400" dirty="0"/>
              <a:t>  </a:t>
            </a:r>
          </a:p>
        </p:txBody>
      </p:sp>
      <p:pic>
        <p:nvPicPr>
          <p:cNvPr id="7" name="Picture 6" descr="Stones balancing on a wood">
            <a:extLst>
              <a:ext uri="{FF2B5EF4-FFF2-40B4-BE49-F238E27FC236}">
                <a16:creationId xmlns:a16="http://schemas.microsoft.com/office/drawing/2014/main" id="{9D94E3B3-9DE0-C286-7F1E-F9B74E05EEDF}"/>
              </a:ext>
            </a:extLst>
          </p:cNvPr>
          <p:cNvPicPr>
            <a:picLocks noChangeAspect="1"/>
          </p:cNvPicPr>
          <p:nvPr/>
        </p:nvPicPr>
        <p:blipFill>
          <a:blip r:embed="rId2"/>
          <a:stretch>
            <a:fillRect/>
          </a:stretch>
        </p:blipFill>
        <p:spPr>
          <a:xfrm>
            <a:off x="8781998" y="313149"/>
            <a:ext cx="2769921" cy="1665764"/>
          </a:xfrm>
          <a:prstGeom prst="rect">
            <a:avLst/>
          </a:prstGeom>
        </p:spPr>
      </p:pic>
    </p:spTree>
    <p:extLst>
      <p:ext uri="{BB962C8B-B14F-4D97-AF65-F5344CB8AC3E}">
        <p14:creationId xmlns:p14="http://schemas.microsoft.com/office/powerpoint/2010/main" val="2898308109"/>
      </p:ext>
    </p:extLst>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chemeClr val="bg2"/>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83B91B61-BFCA-4647-957E-A8269BE46F39}"/>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2" name="Title 1">
            <a:extLst>
              <a:ext uri="{FF2B5EF4-FFF2-40B4-BE49-F238E27FC236}">
                <a16:creationId xmlns:a16="http://schemas.microsoft.com/office/drawing/2014/main" id="{ABF2818E-F563-71F8-C269-90F65CA64D68}"/>
              </a:ext>
            </a:extLst>
          </p:cNvPr>
          <p:cNvSpPr>
            <a:spLocks noGrp="1"/>
          </p:cNvSpPr>
          <p:nvPr>
            <p:ph type="title"/>
          </p:nvPr>
        </p:nvSpPr>
        <p:spPr>
          <a:xfrm>
            <a:off x="5100824" y="685800"/>
            <a:ext cx="6176776" cy="1485900"/>
          </a:xfrm>
        </p:spPr>
        <p:txBody>
          <a:bodyPr>
            <a:normAutofit/>
          </a:bodyPr>
          <a:lstStyle/>
          <a:p>
            <a:r>
              <a:rPr b="1" dirty="0" lang="en-US"/>
              <a:t>Land Status Definitions</a:t>
            </a:r>
          </a:p>
        </p:txBody>
      </p:sp>
      <p:pic>
        <p:nvPicPr>
          <p:cNvPr descr="Green and dry land" id="5" name="Picture 4">
            <a:extLst>
              <a:ext uri="{FF2B5EF4-FFF2-40B4-BE49-F238E27FC236}">
                <a16:creationId xmlns:a16="http://schemas.microsoft.com/office/drawing/2014/main" id="{3031AB8F-0AAA-AB1E-A80C-431BB9A2D54C}"/>
              </a:ext>
            </a:extLst>
          </p:cNvPr>
          <p:cNvPicPr>
            <a:picLocks noChangeAspect="1"/>
          </p:cNvPicPr>
          <p:nvPr/>
        </p:nvPicPr>
        <p:blipFill rotWithShape="1">
          <a:blip r:embed="rId2"/>
          <a:srcRect b="-1" l="147" r="98"/>
          <a:stretch/>
        </p:blipFill>
        <p:spPr>
          <a:xfrm>
            <a:off x="-1" y="10"/>
            <a:ext cx="4373546" cy="6857990"/>
          </a:xfrm>
          <a:prstGeom prst="rect">
            <a:avLst/>
          </a:prstGeom>
        </p:spPr>
      </p:pic>
      <p:sp>
        <p:nvSpPr>
          <p:cNvPr id="18" name="Rectangle 17">
            <a:extLst>
              <a:ext uri="{FF2B5EF4-FFF2-40B4-BE49-F238E27FC236}">
                <a16:creationId xmlns:a16="http://schemas.microsoft.com/office/drawing/2014/main" id="{92D1D7C6-1C89-420C-8D35-483654167118}"/>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437354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D062B037-58AE-8B6D-2871-91073AC6654F}"/>
              </a:ext>
            </a:extLst>
          </p:cNvPr>
          <p:cNvSpPr>
            <a:spLocks noGrp="1"/>
          </p:cNvSpPr>
          <p:nvPr>
            <p:ph idx="1"/>
          </p:nvPr>
        </p:nvSpPr>
        <p:spPr>
          <a:xfrm>
            <a:off x="5100823" y="1965433"/>
            <a:ext cx="6281879" cy="4603531"/>
          </a:xfrm>
        </p:spPr>
        <p:txBody>
          <a:bodyPr>
            <a:noAutofit/>
          </a:bodyPr>
          <a:lstStyle/>
          <a:p>
            <a:pPr indent="-342900" marL="393700"/>
            <a:r>
              <a:rPr altLang="en-US" b="1" dirty="0" lang="en-US" sz="1400"/>
              <a:t>Tribal Trust Land: </a:t>
            </a:r>
            <a:r>
              <a:rPr altLang="en-US" dirty="0" lang="en-US" sz="1400"/>
              <a:t>Land or interest in land held in trust by BIA for the Tribe may not be encumbered or alienated (leasehold)</a:t>
            </a:r>
          </a:p>
          <a:p>
            <a:pPr indent="0" marL="50800">
              <a:buNone/>
            </a:pPr>
            <a:r>
              <a:rPr altLang="en-US" dirty="0" lang="en-US" sz="1400"/>
              <a:t>        - Land cannot be sold, given or willed only the structure</a:t>
            </a:r>
          </a:p>
          <a:p>
            <a:pPr indent="-342900" marL="393700"/>
            <a:r>
              <a:rPr altLang="en-US" b="1" dirty="0" lang="en-US" sz="1400"/>
              <a:t>Allotted Land: </a:t>
            </a:r>
            <a:r>
              <a:rPr altLang="en-US" dirty="0" lang="en-US" sz="1400"/>
              <a:t>Land or interest in land held in trust by the BIA for an individual Indian(s) (leasehold)</a:t>
            </a:r>
          </a:p>
          <a:p>
            <a:pPr indent="0" marL="50800">
              <a:buNone/>
            </a:pPr>
            <a:r>
              <a:rPr altLang="en-US" dirty="0" lang="en-US" sz="1400"/>
              <a:t>        - Tribe had no interest in land</a:t>
            </a:r>
          </a:p>
          <a:p>
            <a:pPr indent="0" marL="50800">
              <a:buNone/>
            </a:pPr>
            <a:r>
              <a:rPr altLang="en-US" dirty="0" lang="en-US" sz="1400"/>
              <a:t>        - Subject to restrictions against alienation or encumbrance</a:t>
            </a:r>
          </a:p>
          <a:p>
            <a:pPr indent="0" marL="50800">
              <a:buNone/>
            </a:pPr>
            <a:r>
              <a:rPr altLang="en-US" dirty="0" lang="en-US" sz="1400"/>
              <a:t>        - Land cannot be sold, given or willed only the structure</a:t>
            </a:r>
          </a:p>
          <a:p>
            <a:r>
              <a:rPr altLang="en-US" b="1" dirty="0" lang="en-US" sz="1400"/>
              <a:t>Fee Simple Land: </a:t>
            </a:r>
            <a:r>
              <a:rPr altLang="en-US" dirty="0" lang="en-US" sz="1400"/>
              <a:t>Estate in land that is absolute or unrestricted (freehold)</a:t>
            </a:r>
          </a:p>
          <a:p>
            <a:pPr indent="0" marL="0">
              <a:buNone/>
            </a:pPr>
            <a:r>
              <a:rPr altLang="en-US" dirty="0" lang="en-US" sz="1400"/>
              <a:t>         - Located on reservation or within Tribe’s operating area for housing off   reservation</a:t>
            </a:r>
          </a:p>
          <a:p>
            <a:pPr indent="0" marL="0">
              <a:buNone/>
            </a:pPr>
            <a:r>
              <a:rPr altLang="en-US" dirty="0" lang="en-US" sz="1400"/>
              <a:t>         - Owner can sell, give or will land</a:t>
            </a:r>
          </a:p>
          <a:p>
            <a:pPr indent="0" lvl="1" marL="685800"/>
            <a:r>
              <a:rPr altLang="en-US" dirty="0" lang="en-US" sz="1400"/>
              <a:t>The sale of home and/or foreclosure; land and home sold together</a:t>
            </a:r>
          </a:p>
          <a:p>
            <a:pPr indent="0" marL="50800">
              <a:buNone/>
            </a:pPr>
            <a:endParaRPr altLang="en-US" dirty="0" lang="en-US" sz="1400"/>
          </a:p>
          <a:p>
            <a:pPr indent="0" lvl="1" marL="581152">
              <a:buNone/>
            </a:pPr>
            <a:endParaRPr altLang="en-US" dirty="0" lang="en-US" sz="1400"/>
          </a:p>
          <a:p>
            <a:endParaRPr dirty="0" lang="en-US" sz="1400"/>
          </a:p>
        </p:txBody>
      </p:sp>
    </p:spTree>
    <p:extLst>
      <p:ext uri="{BB962C8B-B14F-4D97-AF65-F5344CB8AC3E}">
        <p14:creationId xmlns:p14="http://schemas.microsoft.com/office/powerpoint/2010/main" val="2849314208"/>
      </p:ext>
    </p:extLst>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CEFC5-7F96-DDE2-D686-7A3726E567C3}"/>
              </a:ext>
            </a:extLst>
          </p:cNvPr>
          <p:cNvSpPr>
            <a:spLocks noGrp="1"/>
          </p:cNvSpPr>
          <p:nvPr>
            <p:ph type="title"/>
          </p:nvPr>
        </p:nvSpPr>
        <p:spPr>
          <a:xfrm>
            <a:off x="1390650" y="685800"/>
            <a:ext cx="9886950" cy="1485900"/>
          </a:xfrm>
        </p:spPr>
        <p:txBody>
          <a:bodyPr>
            <a:normAutofit/>
          </a:bodyPr>
          <a:lstStyle/>
          <a:p>
            <a:r>
              <a:rPr b="1" dirty="0" lang="en-US"/>
              <a:t>Land Status </a:t>
            </a:r>
            <a:br>
              <a:rPr b="1" dirty="0" lang="en-US"/>
            </a:br>
            <a:r>
              <a:rPr b="1" dirty="0" lang="en-US"/>
              <a:t>Financing &amp; Title </a:t>
            </a:r>
          </a:p>
        </p:txBody>
      </p:sp>
      <p:pic>
        <p:nvPicPr>
          <p:cNvPr descr="Top view of neighborhood" id="9" name="Picture 8">
            <a:extLst>
              <a:ext uri="{FF2B5EF4-FFF2-40B4-BE49-F238E27FC236}">
                <a16:creationId xmlns:a16="http://schemas.microsoft.com/office/drawing/2014/main" id="{B273EAD2-BA69-BC2A-BCDA-2C0877F64B29}"/>
              </a:ext>
            </a:extLst>
          </p:cNvPr>
          <p:cNvPicPr>
            <a:picLocks noChangeAspect="1"/>
          </p:cNvPicPr>
          <p:nvPr/>
        </p:nvPicPr>
        <p:blipFill rotWithShape="1">
          <a:blip r:embed="rId2"/>
          <a:srcRect b="5" r="3" t="22"/>
          <a:stretch/>
        </p:blipFill>
        <p:spPr>
          <a:xfrm>
            <a:off x="1390649" y="2401556"/>
            <a:ext cx="3211495" cy="1652907"/>
          </a:xfrm>
          <a:prstGeom prst="rect">
            <a:avLst/>
          </a:prstGeom>
        </p:spPr>
      </p:pic>
      <p:pic>
        <p:nvPicPr>
          <p:cNvPr descr="Stack of files" id="7" name="Picture 6">
            <a:extLst>
              <a:ext uri="{FF2B5EF4-FFF2-40B4-BE49-F238E27FC236}">
                <a16:creationId xmlns:a16="http://schemas.microsoft.com/office/drawing/2014/main" id="{07D14FC7-F5EA-188A-1F7C-B4EF1660B575}"/>
              </a:ext>
            </a:extLst>
          </p:cNvPr>
          <p:cNvPicPr>
            <a:picLocks noChangeAspect="1"/>
          </p:cNvPicPr>
          <p:nvPr/>
        </p:nvPicPr>
        <p:blipFill rotWithShape="1">
          <a:blip r:embed="rId3"/>
          <a:srcRect b="33" r="3" t="62"/>
          <a:stretch/>
        </p:blipFill>
        <p:spPr>
          <a:xfrm>
            <a:off x="1390649" y="4215330"/>
            <a:ext cx="3211495" cy="1652907"/>
          </a:xfrm>
          <a:prstGeom prst="rect">
            <a:avLst/>
          </a:prstGeom>
        </p:spPr>
      </p:pic>
      <p:sp>
        <p:nvSpPr>
          <p:cNvPr id="3" name="Content Placeholder 2">
            <a:extLst>
              <a:ext uri="{FF2B5EF4-FFF2-40B4-BE49-F238E27FC236}">
                <a16:creationId xmlns:a16="http://schemas.microsoft.com/office/drawing/2014/main" id="{F6A4AB4C-49EE-FE29-9011-4B7794365E84}"/>
              </a:ext>
            </a:extLst>
          </p:cNvPr>
          <p:cNvSpPr>
            <a:spLocks noGrp="1"/>
          </p:cNvSpPr>
          <p:nvPr>
            <p:ph idx="1"/>
          </p:nvPr>
        </p:nvSpPr>
        <p:spPr>
          <a:xfrm>
            <a:off x="5100823" y="2286000"/>
            <a:ext cx="6442247" cy="4281948"/>
          </a:xfrm>
        </p:spPr>
        <p:txBody>
          <a:bodyPr>
            <a:normAutofit/>
          </a:bodyPr>
          <a:lstStyle/>
          <a:p>
            <a:pPr indent="-342900" marL="393700"/>
            <a:r>
              <a:rPr altLang="en-US" b="1" dirty="0" lang="en-US"/>
              <a:t>Tribal Trust Land</a:t>
            </a:r>
          </a:p>
          <a:p>
            <a:pPr indent="0" marL="50800">
              <a:buNone/>
            </a:pPr>
            <a:r>
              <a:rPr altLang="en-US" b="1" dirty="0" lang="en-US"/>
              <a:t> 	Loan Types: Section 184 Loan, USDA, VA</a:t>
            </a:r>
          </a:p>
          <a:p>
            <a:pPr indent="0" marL="50800">
              <a:buNone/>
            </a:pPr>
            <a:r>
              <a:rPr altLang="en-US" b="1" dirty="0" lang="en-US"/>
              <a:t>	Title Process: BIA</a:t>
            </a:r>
          </a:p>
          <a:p>
            <a:pPr indent="-342900" marL="393700"/>
            <a:r>
              <a:rPr altLang="en-US" b="1" dirty="0" lang="en-US"/>
              <a:t>Allotted Land </a:t>
            </a:r>
          </a:p>
          <a:p>
            <a:pPr indent="0" marL="50800">
              <a:buNone/>
            </a:pPr>
            <a:r>
              <a:rPr altLang="en-US" b="1" dirty="0" lang="en-US"/>
              <a:t>	Loan Types: Section 184 Loan, USDA, VA	</a:t>
            </a:r>
          </a:p>
          <a:p>
            <a:pPr indent="0" marL="50800">
              <a:buNone/>
            </a:pPr>
            <a:r>
              <a:rPr altLang="en-US" b="1" dirty="0" lang="en-US"/>
              <a:t>	Title Process: BIA</a:t>
            </a:r>
          </a:p>
          <a:p>
            <a:r>
              <a:rPr altLang="en-US" b="1" dirty="0" lang="en-US"/>
              <a:t>Fee Simple Land</a:t>
            </a:r>
          </a:p>
          <a:p>
            <a:pPr indent="0" marL="50800">
              <a:buNone/>
            </a:pPr>
            <a:r>
              <a:rPr b="1" dirty="0" lang="en-US"/>
              <a:t>	</a:t>
            </a:r>
            <a:r>
              <a:rPr altLang="en-US" b="1" dirty="0" lang="en-US"/>
              <a:t>Loan Types: Section 184 Loan, USDA, VA, FHA, 	Conventional, CDFI</a:t>
            </a:r>
          </a:p>
          <a:p>
            <a:pPr indent="0" marL="0">
              <a:buNone/>
            </a:pPr>
            <a:r>
              <a:rPr dirty="0" lang="en-US"/>
              <a:t>	</a:t>
            </a:r>
            <a:r>
              <a:rPr altLang="en-US" b="1" dirty="0" lang="en-US"/>
              <a:t>Title Process: County Recorder</a:t>
            </a:r>
          </a:p>
          <a:p>
            <a:pPr indent="0" marL="0">
              <a:buNone/>
            </a:pPr>
            <a:endParaRPr dirty="0" lang="en-US" sz="1400"/>
          </a:p>
        </p:txBody>
      </p:sp>
    </p:spTree>
    <p:extLst>
      <p:ext uri="{BB962C8B-B14F-4D97-AF65-F5344CB8AC3E}">
        <p14:creationId xmlns:p14="http://schemas.microsoft.com/office/powerpoint/2010/main" val="2524664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1F7F14B-ED51-4057-8897-4FC72CA2B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ABF2818E-F563-71F8-C269-90F65CA64D68}"/>
              </a:ext>
            </a:extLst>
          </p:cNvPr>
          <p:cNvSpPr>
            <a:spLocks noGrp="1"/>
          </p:cNvSpPr>
          <p:nvPr>
            <p:ph type="title"/>
          </p:nvPr>
        </p:nvSpPr>
        <p:spPr>
          <a:xfrm>
            <a:off x="374485" y="631372"/>
            <a:ext cx="3356687" cy="1788255"/>
          </a:xfrm>
        </p:spPr>
        <p:txBody>
          <a:bodyPr>
            <a:normAutofit fontScale="90000"/>
          </a:bodyPr>
          <a:lstStyle/>
          <a:p>
            <a:pPr marL="0" marR="0">
              <a:spcBef>
                <a:spcPts val="0"/>
              </a:spcBef>
              <a:spcAft>
                <a:spcPts val="0"/>
              </a:spcAft>
            </a:pPr>
            <a:r>
              <a:rPr lang="en-US" sz="3400" b="1" dirty="0">
                <a:solidFill>
                  <a:srgbClr val="191B0E"/>
                </a:solidFill>
                <a:effectLst/>
                <a:latin typeface="Times New Roman" panose="02020603050405020304" pitchFamily="18" charset="0"/>
                <a:ea typeface="MS Mincho" panose="02020609040205080304" pitchFamily="49" charset="-128"/>
                <a:cs typeface="Times New Roman" panose="02020603050405020304" pitchFamily="18" charset="0"/>
              </a:rPr>
              <a:t>MORTGAGE LENDING PROCESS BASED ON LAND STATUS</a:t>
            </a:r>
            <a:endParaRPr lang="en-US" sz="3400" b="1" dirty="0">
              <a:solidFill>
                <a:srgbClr val="191B0E"/>
              </a:solidFill>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3" name="Content Placeholder 2">
            <a:extLst>
              <a:ext uri="{FF2B5EF4-FFF2-40B4-BE49-F238E27FC236}">
                <a16:creationId xmlns:a16="http://schemas.microsoft.com/office/drawing/2014/main" id="{D062B037-58AE-8B6D-2871-91073AC6654F}"/>
              </a:ext>
            </a:extLst>
          </p:cNvPr>
          <p:cNvSpPr>
            <a:spLocks noGrp="1"/>
          </p:cNvSpPr>
          <p:nvPr>
            <p:ph idx="1"/>
          </p:nvPr>
        </p:nvSpPr>
        <p:spPr>
          <a:xfrm>
            <a:off x="640081" y="2764971"/>
            <a:ext cx="4010296" cy="3472543"/>
          </a:xfrm>
        </p:spPr>
        <p:txBody>
          <a:bodyPr>
            <a:normAutofit/>
          </a:bodyPr>
          <a:lstStyle/>
          <a:p>
            <a:pPr marL="50800" indent="0">
              <a:buNone/>
            </a:pPr>
            <a:endParaRPr lang="en-US" altLang="en-US" sz="1500">
              <a:solidFill>
                <a:srgbClr val="191B0E"/>
              </a:solidFill>
            </a:endParaRPr>
          </a:p>
          <a:p>
            <a:pPr marL="581152" lvl="1" indent="0">
              <a:buNone/>
            </a:pPr>
            <a:endParaRPr lang="en-US" altLang="en-US" sz="1500">
              <a:solidFill>
                <a:srgbClr val="191B0E"/>
              </a:solidFill>
            </a:endParaRPr>
          </a:p>
          <a:p>
            <a:endParaRPr lang="en-US" sz="1500">
              <a:solidFill>
                <a:srgbClr val="191B0E"/>
              </a:solidFill>
            </a:endParaRPr>
          </a:p>
        </p:txBody>
      </p:sp>
      <p:sp>
        <p:nvSpPr>
          <p:cNvPr id="11" name="Rectangle 10">
            <a:extLst>
              <a:ext uri="{FF2B5EF4-FFF2-40B4-BE49-F238E27FC236}">
                <a16:creationId xmlns:a16="http://schemas.microsoft.com/office/drawing/2014/main" id="{09CB4F78-37FA-4A6C-B624-E7F7D69168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4" name="Table 3">
            <a:extLst>
              <a:ext uri="{FF2B5EF4-FFF2-40B4-BE49-F238E27FC236}">
                <a16:creationId xmlns:a16="http://schemas.microsoft.com/office/drawing/2014/main" id="{70BD2999-284D-3A19-9A99-7DE9B74DA638}"/>
              </a:ext>
            </a:extLst>
          </p:cNvPr>
          <p:cNvGraphicFramePr>
            <a:graphicFrameLocks noGrp="1"/>
          </p:cNvGraphicFramePr>
          <p:nvPr>
            <p:extLst>
              <p:ext uri="{D42A27DB-BD31-4B8C-83A1-F6EECF244321}">
                <p14:modId xmlns:p14="http://schemas.microsoft.com/office/powerpoint/2010/main" val="3269911739"/>
              </p:ext>
            </p:extLst>
          </p:nvPr>
        </p:nvGraphicFramePr>
        <p:xfrm>
          <a:off x="3710152" y="0"/>
          <a:ext cx="8481847" cy="6857625"/>
        </p:xfrm>
        <a:graphic>
          <a:graphicData uri="http://schemas.openxmlformats.org/drawingml/2006/table">
            <a:tbl>
              <a:tblPr firstRow="1" firstCol="1" bandRow="1">
                <a:tableStyleId>{5C22544A-7EE6-4342-B048-85BDC9FD1C3A}</a:tableStyleId>
              </a:tblPr>
              <a:tblGrid>
                <a:gridCol w="2753710">
                  <a:extLst>
                    <a:ext uri="{9D8B030D-6E8A-4147-A177-3AD203B41FA5}">
                      <a16:colId xmlns:a16="http://schemas.microsoft.com/office/drawing/2014/main" val="407613139"/>
                    </a:ext>
                  </a:extLst>
                </a:gridCol>
                <a:gridCol w="3058882">
                  <a:extLst>
                    <a:ext uri="{9D8B030D-6E8A-4147-A177-3AD203B41FA5}">
                      <a16:colId xmlns:a16="http://schemas.microsoft.com/office/drawing/2014/main" val="735097825"/>
                    </a:ext>
                  </a:extLst>
                </a:gridCol>
                <a:gridCol w="2669255">
                  <a:extLst>
                    <a:ext uri="{9D8B030D-6E8A-4147-A177-3AD203B41FA5}">
                      <a16:colId xmlns:a16="http://schemas.microsoft.com/office/drawing/2014/main" val="740607974"/>
                    </a:ext>
                  </a:extLst>
                </a:gridCol>
              </a:tblGrid>
              <a:tr h="143636">
                <a:tc>
                  <a:txBody>
                    <a:bodyPr/>
                    <a:lstStyle/>
                    <a:p>
                      <a:pPr marL="0" marR="0" algn="ctr">
                        <a:spcBef>
                          <a:spcPts val="0"/>
                        </a:spcBef>
                        <a:spcAft>
                          <a:spcPts val="0"/>
                        </a:spcAft>
                      </a:pPr>
                      <a:r>
                        <a:rPr lang="en-US" sz="900" dirty="0">
                          <a:effectLst/>
                        </a:rPr>
                        <a:t>Fee Simple</a:t>
                      </a:r>
                      <a:endParaRPr lang="en-US"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tc>
                  <a:txBody>
                    <a:bodyPr/>
                    <a:lstStyle/>
                    <a:p>
                      <a:pPr marL="0" marR="0" algn="ctr">
                        <a:spcBef>
                          <a:spcPts val="0"/>
                        </a:spcBef>
                        <a:spcAft>
                          <a:spcPts val="0"/>
                        </a:spcAft>
                      </a:pPr>
                      <a:r>
                        <a:rPr lang="en-US" sz="900">
                          <a:effectLst/>
                        </a:rPr>
                        <a:t>Tribal Trust</a:t>
                      </a:r>
                      <a:endParaRPr lang="en-US" sz="90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tc>
                  <a:txBody>
                    <a:bodyPr/>
                    <a:lstStyle/>
                    <a:p>
                      <a:pPr marL="0" marR="0" algn="ctr">
                        <a:spcBef>
                          <a:spcPts val="0"/>
                        </a:spcBef>
                        <a:spcAft>
                          <a:spcPts val="0"/>
                        </a:spcAft>
                      </a:pPr>
                      <a:r>
                        <a:rPr lang="en-US" sz="900">
                          <a:effectLst/>
                        </a:rPr>
                        <a:t>Allotted</a:t>
                      </a:r>
                      <a:endParaRPr lang="en-US" sz="90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extLst>
                  <a:ext uri="{0D108BD9-81ED-4DB2-BD59-A6C34878D82A}">
                    <a16:rowId xmlns:a16="http://schemas.microsoft.com/office/drawing/2014/main" val="3630659493"/>
                  </a:ext>
                </a:extLst>
              </a:tr>
              <a:tr h="889774">
                <a:tc>
                  <a:txBody>
                    <a:bodyPr/>
                    <a:lstStyle/>
                    <a:p>
                      <a:pPr marL="0" marR="0" algn="l">
                        <a:spcBef>
                          <a:spcPts val="0"/>
                        </a:spcBef>
                        <a:spcAft>
                          <a:spcPts val="0"/>
                        </a:spcAft>
                      </a:pPr>
                      <a:r>
                        <a:rPr lang="en-US" sz="900">
                          <a:effectLst/>
                        </a:rPr>
                        <a:t> </a:t>
                      </a:r>
                    </a:p>
                    <a:p>
                      <a:pPr marL="0" marR="0" algn="l">
                        <a:spcBef>
                          <a:spcPts val="0"/>
                        </a:spcBef>
                        <a:spcAft>
                          <a:spcPts val="0"/>
                        </a:spcAft>
                      </a:pPr>
                      <a:r>
                        <a:rPr lang="en-US" sz="900">
                          <a:effectLst/>
                        </a:rPr>
                        <a:t>No restriction against alienation or encumbrance; land serves as collateral </a:t>
                      </a:r>
                    </a:p>
                    <a:p>
                      <a:pPr marL="0" marR="0" algn="l">
                        <a:spcBef>
                          <a:spcPts val="0"/>
                        </a:spcBef>
                        <a:spcAft>
                          <a:spcPts val="0"/>
                        </a:spcAft>
                      </a:pPr>
                      <a:r>
                        <a:rPr lang="en-US" sz="900">
                          <a:effectLst/>
                        </a:rPr>
                        <a:t> </a:t>
                      </a:r>
                      <a:endParaRPr lang="en-US" sz="90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tc>
                  <a:txBody>
                    <a:bodyPr/>
                    <a:lstStyle/>
                    <a:p>
                      <a:pPr marL="0" marR="0" algn="l">
                        <a:spcBef>
                          <a:spcPts val="0"/>
                        </a:spcBef>
                        <a:spcAft>
                          <a:spcPts val="0"/>
                        </a:spcAft>
                      </a:pPr>
                      <a:r>
                        <a:rPr lang="en-US" sz="900" dirty="0">
                          <a:effectLst/>
                        </a:rPr>
                        <a:t> </a:t>
                      </a:r>
                    </a:p>
                    <a:p>
                      <a:pPr marL="0" marR="0" algn="l">
                        <a:spcBef>
                          <a:spcPts val="0"/>
                        </a:spcBef>
                        <a:spcAft>
                          <a:spcPts val="0"/>
                        </a:spcAft>
                      </a:pPr>
                      <a:r>
                        <a:rPr lang="en-US" sz="900" dirty="0">
                          <a:effectLst/>
                        </a:rPr>
                        <a:t>Restrictions against alienation or encumbrance; leasehold interest in land serves as collateral </a:t>
                      </a:r>
                      <a:endParaRPr lang="en-US"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tc>
                  <a:txBody>
                    <a:bodyPr/>
                    <a:lstStyle/>
                    <a:p>
                      <a:pPr marL="0" marR="0" algn="l">
                        <a:spcBef>
                          <a:spcPts val="0"/>
                        </a:spcBef>
                        <a:spcAft>
                          <a:spcPts val="0"/>
                        </a:spcAft>
                      </a:pPr>
                      <a:r>
                        <a:rPr lang="en-US" sz="900">
                          <a:effectLst/>
                        </a:rPr>
                        <a:t> </a:t>
                      </a:r>
                    </a:p>
                    <a:p>
                      <a:pPr marL="0" marR="0" algn="l">
                        <a:spcBef>
                          <a:spcPts val="0"/>
                        </a:spcBef>
                        <a:spcAft>
                          <a:spcPts val="0"/>
                        </a:spcAft>
                      </a:pPr>
                      <a:r>
                        <a:rPr lang="en-US" sz="900">
                          <a:effectLst/>
                        </a:rPr>
                        <a:t>Individual Trust: </a:t>
                      </a:r>
                    </a:p>
                    <a:p>
                      <a:pPr marL="0" marR="0" algn="l">
                        <a:spcBef>
                          <a:spcPts val="0"/>
                        </a:spcBef>
                        <a:spcAft>
                          <a:spcPts val="0"/>
                        </a:spcAft>
                      </a:pPr>
                      <a:r>
                        <a:rPr lang="en-US" sz="900">
                          <a:effectLst/>
                        </a:rPr>
                        <a:t>Restrictions against alienation or encumbrances; allottee must document interest in land to serve as collateral </a:t>
                      </a:r>
                      <a:br>
                        <a:rPr lang="en-US" sz="900">
                          <a:effectLst/>
                        </a:rPr>
                      </a:br>
                      <a:endParaRPr lang="en-US" sz="90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extLst>
                  <a:ext uri="{0D108BD9-81ED-4DB2-BD59-A6C34878D82A}">
                    <a16:rowId xmlns:a16="http://schemas.microsoft.com/office/drawing/2014/main" val="1176945226"/>
                  </a:ext>
                </a:extLst>
              </a:tr>
              <a:tr h="430907">
                <a:tc>
                  <a:txBody>
                    <a:bodyPr/>
                    <a:lstStyle/>
                    <a:p>
                      <a:pPr marL="0" marR="0" algn="l">
                        <a:spcBef>
                          <a:spcPts val="0"/>
                        </a:spcBef>
                        <a:spcAft>
                          <a:spcPts val="0"/>
                        </a:spcAft>
                      </a:pPr>
                      <a:r>
                        <a:rPr lang="en-US" sz="900">
                          <a:effectLst/>
                        </a:rPr>
                        <a:t>Fee Simple Mortgage Approval: </a:t>
                      </a:r>
                    </a:p>
                    <a:p>
                      <a:pPr marL="0" marR="0" algn="l">
                        <a:spcBef>
                          <a:spcPts val="0"/>
                        </a:spcBef>
                        <a:spcAft>
                          <a:spcPts val="0"/>
                        </a:spcAft>
                      </a:pPr>
                      <a:r>
                        <a:rPr lang="en-US" sz="900">
                          <a:effectLst/>
                        </a:rPr>
                        <a:t> </a:t>
                      </a:r>
                      <a:endParaRPr lang="en-US" sz="90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tc>
                  <a:txBody>
                    <a:bodyPr/>
                    <a:lstStyle/>
                    <a:p>
                      <a:pPr marL="0" marR="0" algn="l">
                        <a:spcBef>
                          <a:spcPts val="0"/>
                        </a:spcBef>
                        <a:spcAft>
                          <a:spcPts val="0"/>
                        </a:spcAft>
                      </a:pPr>
                      <a:r>
                        <a:rPr lang="en-US" sz="900">
                          <a:effectLst/>
                        </a:rPr>
                        <a:t>Leasehold Mortgage Approval on Tribal Trust Land:</a:t>
                      </a:r>
                    </a:p>
                    <a:p>
                      <a:pPr marL="0" marR="0" algn="l">
                        <a:spcBef>
                          <a:spcPts val="0"/>
                        </a:spcBef>
                        <a:spcAft>
                          <a:spcPts val="0"/>
                        </a:spcAft>
                      </a:pPr>
                      <a:r>
                        <a:rPr lang="en-US" sz="900">
                          <a:effectLst/>
                        </a:rPr>
                        <a:t> </a:t>
                      </a:r>
                      <a:endParaRPr lang="en-US" sz="90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tc>
                  <a:txBody>
                    <a:bodyPr/>
                    <a:lstStyle/>
                    <a:p>
                      <a:pPr marL="0" marR="0" algn="l">
                        <a:spcBef>
                          <a:spcPts val="0"/>
                        </a:spcBef>
                        <a:spcAft>
                          <a:spcPts val="0"/>
                        </a:spcAft>
                      </a:pPr>
                      <a:r>
                        <a:rPr lang="en-US" sz="900">
                          <a:effectLst/>
                        </a:rPr>
                        <a:t>Trust Mortgage Approval on Allotted Individual Trust Land:</a:t>
                      </a:r>
                    </a:p>
                    <a:p>
                      <a:pPr marL="0" marR="0" algn="l">
                        <a:spcBef>
                          <a:spcPts val="0"/>
                        </a:spcBef>
                        <a:spcAft>
                          <a:spcPts val="0"/>
                        </a:spcAft>
                      </a:pPr>
                      <a:r>
                        <a:rPr lang="en-US" sz="900">
                          <a:effectLst/>
                        </a:rPr>
                        <a:t> </a:t>
                      </a:r>
                      <a:endParaRPr lang="en-US" sz="90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extLst>
                  <a:ext uri="{0D108BD9-81ED-4DB2-BD59-A6C34878D82A}">
                    <a16:rowId xmlns:a16="http://schemas.microsoft.com/office/drawing/2014/main" val="4003222011"/>
                  </a:ext>
                </a:extLst>
              </a:tr>
              <a:tr h="2033769">
                <a:tc>
                  <a:txBody>
                    <a:bodyPr/>
                    <a:lstStyle/>
                    <a:p>
                      <a:pPr marL="0" marR="0" algn="l">
                        <a:spcBef>
                          <a:spcPts val="0"/>
                        </a:spcBef>
                        <a:spcAft>
                          <a:spcPts val="0"/>
                        </a:spcAft>
                      </a:pPr>
                      <a:r>
                        <a:rPr lang="en-US" sz="900" dirty="0">
                          <a:effectLst/>
                        </a:rPr>
                        <a:t>Lender:</a:t>
                      </a:r>
                      <a:br>
                        <a:rPr lang="en-US" sz="900" dirty="0">
                          <a:effectLst/>
                        </a:rPr>
                      </a:br>
                      <a:endParaRPr lang="en-US" sz="900" dirty="0">
                        <a:effectLst/>
                      </a:endParaRPr>
                    </a:p>
                    <a:p>
                      <a:pPr marL="171450" marR="0" indent="-171450" algn="l">
                        <a:spcBef>
                          <a:spcPts val="0"/>
                        </a:spcBef>
                        <a:spcAft>
                          <a:spcPts val="0"/>
                        </a:spcAft>
                        <a:buFont typeface="Arial" panose="020B0604020202020204" pitchFamily="34" charset="0"/>
                        <a:buChar char="•"/>
                      </a:pPr>
                      <a:r>
                        <a:rPr lang="en-US" sz="900" dirty="0">
                          <a:effectLst/>
                        </a:rPr>
                        <a:t>Receives loan application</a:t>
                      </a:r>
                    </a:p>
                    <a:p>
                      <a:pPr marL="171450" marR="0" indent="-171450" algn="l">
                        <a:spcBef>
                          <a:spcPts val="0"/>
                        </a:spcBef>
                        <a:spcAft>
                          <a:spcPts val="0"/>
                        </a:spcAft>
                        <a:buFont typeface="Arial" panose="020B0604020202020204" pitchFamily="34" charset="0"/>
                        <a:buChar char="•"/>
                      </a:pPr>
                      <a:r>
                        <a:rPr lang="en-US" sz="900" dirty="0">
                          <a:effectLst/>
                        </a:rPr>
                        <a:t>Provides loan pre-qualification</a:t>
                      </a:r>
                    </a:p>
                    <a:p>
                      <a:pPr marL="0" marR="0" algn="l">
                        <a:spcBef>
                          <a:spcPts val="0"/>
                        </a:spcBef>
                        <a:spcAft>
                          <a:spcPts val="0"/>
                        </a:spcAft>
                      </a:pPr>
                      <a:r>
                        <a:rPr lang="en-US" sz="900" dirty="0">
                          <a:effectLst/>
                        </a:rPr>
                        <a:t>•   Prepares credit package</a:t>
                      </a:r>
                    </a:p>
                    <a:p>
                      <a:pPr marL="0" marR="0" algn="l">
                        <a:spcBef>
                          <a:spcPts val="0"/>
                        </a:spcBef>
                        <a:spcAft>
                          <a:spcPts val="0"/>
                        </a:spcAft>
                      </a:pPr>
                      <a:r>
                        <a:rPr lang="en-US" sz="900" dirty="0">
                          <a:effectLst/>
                        </a:rPr>
                        <a:t>•   Orders Title Insurance Company</a:t>
                      </a:r>
                    </a:p>
                    <a:p>
                      <a:pPr marL="0" marR="0" algn="l">
                        <a:spcBef>
                          <a:spcPts val="0"/>
                        </a:spcBef>
                        <a:spcAft>
                          <a:spcPts val="0"/>
                        </a:spcAft>
                      </a:pPr>
                      <a:r>
                        <a:rPr lang="en-US" sz="900" dirty="0">
                          <a:effectLst/>
                        </a:rPr>
                        <a:t>•   Orders appraisals</a:t>
                      </a:r>
                    </a:p>
                    <a:p>
                      <a:pPr marL="0" marR="0" algn="l">
                        <a:spcBef>
                          <a:spcPts val="0"/>
                        </a:spcBef>
                        <a:spcAft>
                          <a:spcPts val="0"/>
                        </a:spcAft>
                      </a:pPr>
                      <a:r>
                        <a:rPr lang="en-US" sz="900" dirty="0">
                          <a:effectLst/>
                        </a:rPr>
                        <a:t>•   Pre-approves borrowers</a:t>
                      </a:r>
                    </a:p>
                    <a:p>
                      <a:pPr marL="0" marR="0" algn="l">
                        <a:spcBef>
                          <a:spcPts val="0"/>
                        </a:spcBef>
                        <a:spcAft>
                          <a:spcPts val="0"/>
                        </a:spcAft>
                      </a:pPr>
                      <a:r>
                        <a:rPr lang="en-US" sz="900" dirty="0">
                          <a:effectLst/>
                        </a:rPr>
                        <a:t>•   Submits underwriting package to HUD</a:t>
                      </a:r>
                    </a:p>
                    <a:p>
                      <a:pPr marL="0" marR="0" algn="l">
                        <a:spcBef>
                          <a:spcPts val="0"/>
                        </a:spcBef>
                        <a:spcAft>
                          <a:spcPts val="0"/>
                        </a:spcAft>
                      </a:pPr>
                      <a:r>
                        <a:rPr lang="en-US" sz="900" dirty="0">
                          <a:effectLst/>
                        </a:rPr>
                        <a:t>•   Receives HUD commitment</a:t>
                      </a:r>
                    </a:p>
                    <a:p>
                      <a:pPr marL="0" marR="0" algn="l">
                        <a:spcBef>
                          <a:spcPts val="0"/>
                        </a:spcBef>
                        <a:spcAft>
                          <a:spcPts val="0"/>
                        </a:spcAft>
                      </a:pPr>
                      <a:r>
                        <a:rPr lang="en-US" sz="900" dirty="0">
                          <a:effectLst/>
                        </a:rPr>
                        <a:t>•   Closes loan</a:t>
                      </a:r>
                    </a:p>
                    <a:p>
                      <a:pPr marL="0" marR="0" algn="l">
                        <a:spcBef>
                          <a:spcPts val="0"/>
                        </a:spcBef>
                        <a:spcAft>
                          <a:spcPts val="0"/>
                        </a:spcAft>
                      </a:pPr>
                      <a:r>
                        <a:rPr lang="en-US" sz="900" dirty="0">
                          <a:effectLst/>
                        </a:rPr>
                        <a:t> </a:t>
                      </a:r>
                    </a:p>
                    <a:p>
                      <a:pPr marL="0" marR="0" algn="l">
                        <a:spcBef>
                          <a:spcPts val="0"/>
                        </a:spcBef>
                        <a:spcAft>
                          <a:spcPts val="0"/>
                        </a:spcAft>
                      </a:pPr>
                      <a:r>
                        <a:rPr lang="en-US" sz="900" dirty="0">
                          <a:effectLst/>
                        </a:rPr>
                        <a:t> </a:t>
                      </a:r>
                      <a:endParaRPr lang="en-US"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tc>
                  <a:txBody>
                    <a:bodyPr/>
                    <a:lstStyle/>
                    <a:p>
                      <a:pPr marL="0" marR="0" algn="l">
                        <a:spcBef>
                          <a:spcPts val="0"/>
                        </a:spcBef>
                        <a:spcAft>
                          <a:spcPts val="0"/>
                        </a:spcAft>
                      </a:pPr>
                      <a:r>
                        <a:rPr lang="en-US" sz="900" dirty="0">
                          <a:effectLst/>
                        </a:rPr>
                        <a:t> Lender:</a:t>
                      </a:r>
                    </a:p>
                    <a:p>
                      <a:pPr marL="0" marR="0" algn="l">
                        <a:spcBef>
                          <a:spcPts val="0"/>
                        </a:spcBef>
                        <a:spcAft>
                          <a:spcPts val="0"/>
                        </a:spcAft>
                      </a:pPr>
                      <a:endParaRPr lang="en-US" sz="900" dirty="0">
                        <a:effectLst/>
                      </a:endParaRPr>
                    </a:p>
                    <a:p>
                      <a:pPr marL="0" marR="0" algn="l">
                        <a:spcBef>
                          <a:spcPts val="0"/>
                        </a:spcBef>
                        <a:spcAft>
                          <a:spcPts val="0"/>
                        </a:spcAft>
                      </a:pPr>
                      <a:r>
                        <a:rPr lang="en-US" sz="900" dirty="0">
                          <a:effectLst/>
                        </a:rPr>
                        <a:t>•   Receives loan application</a:t>
                      </a:r>
                    </a:p>
                    <a:p>
                      <a:pPr marL="171450" marR="0" indent="-171450" algn="l">
                        <a:spcBef>
                          <a:spcPts val="0"/>
                        </a:spcBef>
                        <a:spcAft>
                          <a:spcPts val="0"/>
                        </a:spcAft>
                        <a:buFont typeface="Arial" panose="020B0604020202020204" pitchFamily="34" charset="0"/>
                        <a:buChar char="•"/>
                      </a:pPr>
                      <a:r>
                        <a:rPr lang="en-US" sz="900" dirty="0">
                          <a:effectLst/>
                        </a:rPr>
                        <a:t>Provides loan pre-qualification</a:t>
                      </a:r>
                    </a:p>
                    <a:p>
                      <a:pPr marL="0" marR="0" algn="l">
                        <a:spcBef>
                          <a:spcPts val="0"/>
                        </a:spcBef>
                        <a:spcAft>
                          <a:spcPts val="0"/>
                        </a:spcAft>
                      </a:pPr>
                      <a:r>
                        <a:rPr lang="en-US" sz="900" dirty="0">
                          <a:effectLst/>
                        </a:rPr>
                        <a:t>Lender/Borrower contacts BIA to obtain certified TSR to verify interest in land, legal description, and existing encumbrances </a:t>
                      </a:r>
                    </a:p>
                    <a:p>
                      <a:pPr marL="0" marR="0" algn="l">
                        <a:spcBef>
                          <a:spcPts val="0"/>
                        </a:spcBef>
                        <a:spcAft>
                          <a:spcPts val="0"/>
                        </a:spcAft>
                      </a:pPr>
                      <a:r>
                        <a:rPr lang="en-US" sz="900" dirty="0">
                          <a:effectLst/>
                        </a:rPr>
                        <a:t>•   Borrower applies for a Homesite Lease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effectLst/>
                        </a:rPr>
                        <a:t>•   Borrower obtains an Environmental Review or a Categorical exclusion</a:t>
                      </a:r>
                    </a:p>
                    <a:p>
                      <a:pPr marL="0" marR="0" algn="l">
                        <a:spcBef>
                          <a:spcPts val="0"/>
                        </a:spcBef>
                        <a:spcAft>
                          <a:spcPts val="0"/>
                        </a:spcAft>
                      </a:pPr>
                      <a:r>
                        <a:rPr lang="en-US" sz="900" dirty="0">
                          <a:effectLst/>
                        </a:rPr>
                        <a:t>•   BIA Realty Officer provides approved lease and commitment for Mortgage/deed of trust approval</a:t>
                      </a:r>
                    </a:p>
                    <a:p>
                      <a:pPr marL="0" marR="0" algn="l">
                        <a:spcBef>
                          <a:spcPts val="0"/>
                        </a:spcBef>
                        <a:spcAft>
                          <a:spcPts val="0"/>
                        </a:spcAft>
                      </a:pPr>
                      <a:endParaRPr lang="en-US" sz="900" dirty="0">
                        <a:effectLst/>
                      </a:endParaRPr>
                    </a:p>
                    <a:p>
                      <a:pPr marL="0" marR="0" algn="l">
                        <a:spcBef>
                          <a:spcPts val="0"/>
                        </a:spcBef>
                        <a:spcAft>
                          <a:spcPts val="0"/>
                        </a:spcAft>
                      </a:pPr>
                      <a:r>
                        <a:rPr lang="en-US" sz="900" dirty="0">
                          <a:effectLst/>
                        </a:rPr>
                        <a:t> </a:t>
                      </a:r>
                      <a:endParaRPr lang="en-US"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tc>
                  <a:txBody>
                    <a:bodyPr/>
                    <a:lstStyle/>
                    <a:p>
                      <a:pPr marL="0" marR="0" algn="l">
                        <a:spcBef>
                          <a:spcPts val="0"/>
                        </a:spcBef>
                        <a:spcAft>
                          <a:spcPts val="0"/>
                        </a:spcAft>
                      </a:pPr>
                      <a:r>
                        <a:rPr lang="en-US" sz="900" dirty="0">
                          <a:effectLst/>
                        </a:rPr>
                        <a:t> Lender:</a:t>
                      </a:r>
                    </a:p>
                    <a:p>
                      <a:pPr marL="342900" marR="0" lvl="0" indent="-342900" algn="l">
                        <a:spcBef>
                          <a:spcPts val="0"/>
                        </a:spcBef>
                        <a:spcAft>
                          <a:spcPts val="0"/>
                        </a:spcAft>
                        <a:buFont typeface="Symbol" pitchFamily="2" charset="2"/>
                        <a:buChar char=""/>
                      </a:pPr>
                      <a:endParaRPr lang="en-US" sz="900" dirty="0">
                        <a:effectLst/>
                      </a:endParaRPr>
                    </a:p>
                    <a:p>
                      <a:pPr marL="0" marR="0" algn="l">
                        <a:spcBef>
                          <a:spcPts val="0"/>
                        </a:spcBef>
                        <a:spcAft>
                          <a:spcPts val="0"/>
                        </a:spcAft>
                      </a:pPr>
                      <a:r>
                        <a:rPr lang="en-US" sz="900" dirty="0">
                          <a:effectLst/>
                        </a:rPr>
                        <a:t>•    Receives loan application</a:t>
                      </a:r>
                    </a:p>
                    <a:p>
                      <a:pPr marL="171450" marR="0" indent="-171450" algn="l">
                        <a:spcBef>
                          <a:spcPts val="0"/>
                        </a:spcBef>
                        <a:spcAft>
                          <a:spcPts val="0"/>
                        </a:spcAft>
                        <a:buFont typeface="Arial" panose="020B0604020202020204" pitchFamily="34" charset="0"/>
                        <a:buChar char="•"/>
                      </a:pPr>
                      <a:r>
                        <a:rPr lang="en-US" sz="900" dirty="0">
                          <a:effectLst/>
                        </a:rPr>
                        <a:t>Provides loan pre-qualification</a:t>
                      </a:r>
                    </a:p>
                    <a:p>
                      <a:pPr marL="171450" marR="0" indent="-171450" algn="l">
                        <a:spcBef>
                          <a:spcPts val="0"/>
                        </a:spcBef>
                        <a:spcAft>
                          <a:spcPts val="0"/>
                        </a:spcAft>
                        <a:buFont typeface="Arial" panose="020B0604020202020204" pitchFamily="34" charset="0"/>
                        <a:buChar char="•"/>
                      </a:pPr>
                      <a:r>
                        <a:rPr lang="en-US" sz="900" dirty="0">
                          <a:effectLst/>
                        </a:rPr>
                        <a:t>Lender/Borrower contacts BIA to obtain a certified TSR to verify applicant’s interest in land, legal description, and existing encumbrances.</a:t>
                      </a:r>
                      <a:endParaRPr lang="en-US"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extLst>
                  <a:ext uri="{0D108BD9-81ED-4DB2-BD59-A6C34878D82A}">
                    <a16:rowId xmlns:a16="http://schemas.microsoft.com/office/drawing/2014/main" val="3333041658"/>
                  </a:ext>
                </a:extLst>
              </a:tr>
              <a:tr h="1579991">
                <a:tc>
                  <a:txBody>
                    <a:bodyPr/>
                    <a:lstStyle/>
                    <a:p>
                      <a:pPr marL="0" marR="0" algn="l">
                        <a:spcBef>
                          <a:spcPts val="0"/>
                        </a:spcBef>
                        <a:spcAft>
                          <a:spcPts val="0"/>
                        </a:spcAft>
                      </a:pPr>
                      <a:r>
                        <a:rPr lang="en-US" sz="900" dirty="0">
                          <a:effectLst/>
                        </a:rPr>
                        <a:t> </a:t>
                      </a:r>
                    </a:p>
                    <a:p>
                      <a:pPr marL="0" marR="0" algn="l">
                        <a:spcBef>
                          <a:spcPts val="0"/>
                        </a:spcBef>
                        <a:spcAft>
                          <a:spcPts val="0"/>
                        </a:spcAft>
                      </a:pPr>
                      <a:r>
                        <a:rPr lang="en-US" sz="900" dirty="0">
                          <a:effectLst/>
                        </a:rPr>
                        <a:t>Lender files loan documents with County Recording Clerk.</a:t>
                      </a:r>
                    </a:p>
                    <a:p>
                      <a:pPr marL="0" marR="0" algn="l">
                        <a:spcBef>
                          <a:spcPts val="0"/>
                        </a:spcBef>
                        <a:spcAft>
                          <a:spcPts val="0"/>
                        </a:spcAft>
                      </a:pPr>
                      <a:r>
                        <a:rPr lang="en-US" sz="900" dirty="0">
                          <a:effectLst/>
                        </a:rPr>
                        <a:t> </a:t>
                      </a:r>
                      <a:endParaRPr lang="en-US"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tc>
                  <a:txBody>
                    <a:bodyPr/>
                    <a:lstStyle/>
                    <a:p>
                      <a:pPr marL="0" marR="0" algn="l">
                        <a:spcBef>
                          <a:spcPts val="0"/>
                        </a:spcBef>
                        <a:spcAft>
                          <a:spcPts val="0"/>
                        </a:spcAft>
                      </a:pPr>
                      <a:r>
                        <a:rPr lang="en-US" sz="900" dirty="0">
                          <a:effectLst/>
                        </a:rPr>
                        <a:t>Lender:</a:t>
                      </a:r>
                    </a:p>
                    <a:p>
                      <a:pPr marL="0" marR="0" algn="l">
                        <a:spcBef>
                          <a:spcPts val="0"/>
                        </a:spcBef>
                        <a:spcAft>
                          <a:spcPts val="0"/>
                        </a:spcAft>
                      </a:pPr>
                      <a:r>
                        <a:rPr lang="en-US" sz="900" dirty="0">
                          <a:effectLst/>
                        </a:rPr>
                        <a:t>•  Reviews executed lease by Tribe, BIA, and borrower for program compliance</a:t>
                      </a:r>
                    </a:p>
                    <a:p>
                      <a:pPr marL="0" marR="0" algn="l">
                        <a:spcBef>
                          <a:spcPts val="0"/>
                        </a:spcBef>
                        <a:spcAft>
                          <a:spcPts val="0"/>
                        </a:spcAft>
                      </a:pPr>
                      <a:r>
                        <a:rPr lang="en-US" sz="900" dirty="0">
                          <a:effectLst/>
                        </a:rPr>
                        <a:t>•  Prepares credit package</a:t>
                      </a:r>
                    </a:p>
                    <a:p>
                      <a:pPr marL="0" marR="0" algn="l">
                        <a:spcBef>
                          <a:spcPts val="0"/>
                        </a:spcBef>
                        <a:spcAft>
                          <a:spcPts val="0"/>
                        </a:spcAft>
                      </a:pPr>
                      <a:r>
                        <a:rPr lang="en-US" sz="900" dirty="0">
                          <a:effectLst/>
                        </a:rPr>
                        <a:t>•  Orders appraisal</a:t>
                      </a:r>
                    </a:p>
                    <a:p>
                      <a:pPr marL="0" marR="0" algn="l">
                        <a:spcBef>
                          <a:spcPts val="0"/>
                        </a:spcBef>
                        <a:spcAft>
                          <a:spcPts val="0"/>
                        </a:spcAft>
                      </a:pPr>
                      <a:r>
                        <a:rPr lang="en-US" sz="900" dirty="0">
                          <a:effectLst/>
                        </a:rPr>
                        <a:t>•  Pre-approves borrower</a:t>
                      </a:r>
                    </a:p>
                    <a:p>
                      <a:pPr marL="0" marR="0" algn="l">
                        <a:spcBef>
                          <a:spcPts val="0"/>
                        </a:spcBef>
                        <a:spcAft>
                          <a:spcPts val="0"/>
                        </a:spcAft>
                      </a:pPr>
                      <a:r>
                        <a:rPr lang="en-US" sz="900" dirty="0">
                          <a:effectLst/>
                        </a:rPr>
                        <a:t>•  Submits underwriting package to HUD for approval</a:t>
                      </a:r>
                    </a:p>
                    <a:p>
                      <a:pPr marL="0" marR="0" algn="l">
                        <a:spcBef>
                          <a:spcPts val="0"/>
                        </a:spcBef>
                        <a:spcAft>
                          <a:spcPts val="0"/>
                        </a:spcAft>
                      </a:pPr>
                      <a:r>
                        <a:rPr lang="en-US" sz="900" dirty="0">
                          <a:effectLst/>
                        </a:rPr>
                        <a:t>•  Receives HUD commitment</a:t>
                      </a:r>
                    </a:p>
                    <a:p>
                      <a:pPr marL="0" marR="0" algn="l">
                        <a:spcBef>
                          <a:spcPts val="0"/>
                        </a:spcBef>
                        <a:spcAft>
                          <a:spcPts val="0"/>
                        </a:spcAft>
                      </a:pPr>
                      <a:r>
                        <a:rPr lang="en-US" sz="900" dirty="0">
                          <a:effectLst/>
                        </a:rPr>
                        <a:t>•  Closes loan</a:t>
                      </a:r>
                      <a:endParaRPr lang="en-US"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tc>
                  <a:txBody>
                    <a:bodyPr/>
                    <a:lstStyle/>
                    <a:p>
                      <a:pPr marL="0" marR="0" algn="l">
                        <a:spcBef>
                          <a:spcPts val="0"/>
                        </a:spcBef>
                        <a:spcAft>
                          <a:spcPts val="0"/>
                        </a:spcAft>
                      </a:pPr>
                      <a:r>
                        <a:rPr lang="en-US" sz="900" dirty="0">
                          <a:effectLst/>
                        </a:rPr>
                        <a:t>Lender:</a:t>
                      </a:r>
                    </a:p>
                    <a:p>
                      <a:pPr marL="0" marR="0" algn="l">
                        <a:spcBef>
                          <a:spcPts val="0"/>
                        </a:spcBef>
                        <a:spcAft>
                          <a:spcPts val="0"/>
                        </a:spcAft>
                      </a:pPr>
                      <a:r>
                        <a:rPr lang="en-US" sz="900" dirty="0">
                          <a:effectLst/>
                        </a:rPr>
                        <a:t>•  Prepares credit package</a:t>
                      </a:r>
                    </a:p>
                    <a:p>
                      <a:pPr marL="0" marR="0" algn="l">
                        <a:spcBef>
                          <a:spcPts val="0"/>
                        </a:spcBef>
                        <a:spcAft>
                          <a:spcPts val="0"/>
                        </a:spcAft>
                      </a:pPr>
                      <a:r>
                        <a:rPr lang="en-US" sz="900" dirty="0">
                          <a:effectLst/>
                        </a:rPr>
                        <a:t>•  Orders Appraisals</a:t>
                      </a:r>
                    </a:p>
                    <a:p>
                      <a:pPr marL="0" marR="0" algn="l">
                        <a:spcBef>
                          <a:spcPts val="0"/>
                        </a:spcBef>
                        <a:spcAft>
                          <a:spcPts val="0"/>
                        </a:spcAft>
                      </a:pPr>
                      <a:r>
                        <a:rPr lang="en-US" sz="900" dirty="0">
                          <a:effectLst/>
                        </a:rPr>
                        <a:t>•  Pre-approves borrower</a:t>
                      </a:r>
                    </a:p>
                    <a:p>
                      <a:pPr marL="0" marR="0" algn="l">
                        <a:spcBef>
                          <a:spcPts val="0"/>
                        </a:spcBef>
                        <a:spcAft>
                          <a:spcPts val="0"/>
                        </a:spcAft>
                      </a:pPr>
                      <a:r>
                        <a:rPr lang="en-US" sz="900" dirty="0">
                          <a:effectLst/>
                        </a:rPr>
                        <a:t>•  Submits Mortgage documents to HUD and BIA for approval</a:t>
                      </a:r>
                    </a:p>
                    <a:p>
                      <a:pPr marL="0" marR="0" algn="l">
                        <a:spcBef>
                          <a:spcPts val="0"/>
                        </a:spcBef>
                        <a:spcAft>
                          <a:spcPts val="0"/>
                        </a:spcAft>
                      </a:pPr>
                      <a:r>
                        <a:rPr lang="en-US" sz="900" dirty="0">
                          <a:effectLst/>
                        </a:rPr>
                        <a:t>•  BIA Credit Officer and/or Realty Officer approves credit package</a:t>
                      </a:r>
                    </a:p>
                    <a:p>
                      <a:pPr marL="0" marR="0" algn="l">
                        <a:spcBef>
                          <a:spcPts val="0"/>
                        </a:spcBef>
                        <a:spcAft>
                          <a:spcPts val="0"/>
                        </a:spcAft>
                      </a:pPr>
                      <a:r>
                        <a:rPr lang="en-US" sz="900" dirty="0">
                          <a:effectLst/>
                        </a:rPr>
                        <a:t>Lender:</a:t>
                      </a:r>
                    </a:p>
                    <a:p>
                      <a:pPr marL="0" marR="0" algn="l">
                        <a:spcBef>
                          <a:spcPts val="0"/>
                        </a:spcBef>
                        <a:spcAft>
                          <a:spcPts val="0"/>
                        </a:spcAft>
                      </a:pPr>
                      <a:r>
                        <a:rPr lang="en-US" sz="900" dirty="0">
                          <a:effectLst/>
                        </a:rPr>
                        <a:t>•  Receives HUD/BIA commitment</a:t>
                      </a:r>
                    </a:p>
                    <a:p>
                      <a:pPr marL="0" marR="0" algn="l">
                        <a:spcBef>
                          <a:spcPts val="0"/>
                        </a:spcBef>
                        <a:spcAft>
                          <a:spcPts val="0"/>
                        </a:spcAft>
                      </a:pPr>
                      <a:r>
                        <a:rPr lang="en-US" sz="900" dirty="0">
                          <a:effectLst/>
                        </a:rPr>
                        <a:t>•  Closes loan</a:t>
                      </a:r>
                      <a:endParaRPr lang="en-US"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extLst>
                  <a:ext uri="{0D108BD9-81ED-4DB2-BD59-A6C34878D82A}">
                    <a16:rowId xmlns:a16="http://schemas.microsoft.com/office/drawing/2014/main" val="2359677271"/>
                  </a:ext>
                </a:extLst>
              </a:tr>
              <a:tr h="635553">
                <a:tc>
                  <a:txBody>
                    <a:bodyPr/>
                    <a:lstStyle/>
                    <a:p>
                      <a:pPr marL="0" marR="0" algn="l">
                        <a:spcBef>
                          <a:spcPts val="0"/>
                        </a:spcBef>
                        <a:spcAft>
                          <a:spcPts val="0"/>
                        </a:spcAft>
                      </a:pPr>
                      <a:r>
                        <a:rPr lang="en-US" sz="900">
                          <a:effectLst/>
                        </a:rPr>
                        <a:t> </a:t>
                      </a:r>
                    </a:p>
                    <a:p>
                      <a:pPr marL="0" marR="0" algn="l">
                        <a:spcBef>
                          <a:spcPts val="0"/>
                        </a:spcBef>
                        <a:spcAft>
                          <a:spcPts val="0"/>
                        </a:spcAft>
                      </a:pPr>
                      <a:r>
                        <a:rPr lang="en-US" sz="900">
                          <a:effectLst/>
                        </a:rPr>
                        <a:t> </a:t>
                      </a:r>
                    </a:p>
                    <a:p>
                      <a:pPr marL="0" marR="0" algn="l">
                        <a:spcBef>
                          <a:spcPts val="0"/>
                        </a:spcBef>
                        <a:spcAft>
                          <a:spcPts val="0"/>
                        </a:spcAft>
                      </a:pPr>
                      <a:r>
                        <a:rPr lang="en-US" sz="900">
                          <a:effectLst/>
                        </a:rPr>
                        <a:t> </a:t>
                      </a:r>
                      <a:endParaRPr lang="en-US" sz="90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tc>
                  <a:txBody>
                    <a:bodyPr/>
                    <a:lstStyle/>
                    <a:p>
                      <a:pPr marL="0" marR="0" algn="l">
                        <a:spcBef>
                          <a:spcPts val="0"/>
                        </a:spcBef>
                        <a:spcAft>
                          <a:spcPts val="0"/>
                        </a:spcAft>
                      </a:pPr>
                      <a:r>
                        <a:rPr lang="en-US" sz="900">
                          <a:effectLst/>
                        </a:rPr>
                        <a:t> </a:t>
                      </a:r>
                    </a:p>
                    <a:p>
                      <a:pPr marL="0" marR="0" algn="l">
                        <a:spcBef>
                          <a:spcPts val="0"/>
                        </a:spcBef>
                        <a:spcAft>
                          <a:spcPts val="0"/>
                        </a:spcAft>
                      </a:pPr>
                      <a:r>
                        <a:rPr lang="en-US" sz="900">
                          <a:effectLst/>
                        </a:rPr>
                        <a:t>Lender files loan documents with BIA and County/Tribal Recording Clerk as required.</a:t>
                      </a:r>
                    </a:p>
                    <a:p>
                      <a:pPr marL="0" marR="0" algn="l">
                        <a:spcBef>
                          <a:spcPts val="0"/>
                        </a:spcBef>
                        <a:spcAft>
                          <a:spcPts val="0"/>
                        </a:spcAft>
                      </a:pPr>
                      <a:r>
                        <a:rPr lang="en-US" sz="900">
                          <a:effectLst/>
                        </a:rPr>
                        <a:t> </a:t>
                      </a:r>
                      <a:endParaRPr lang="en-US" sz="90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tc>
                  <a:txBody>
                    <a:bodyPr/>
                    <a:lstStyle/>
                    <a:p>
                      <a:pPr marL="0" marR="0" algn="l">
                        <a:spcBef>
                          <a:spcPts val="0"/>
                        </a:spcBef>
                        <a:spcAft>
                          <a:spcPts val="0"/>
                        </a:spcAft>
                      </a:pPr>
                      <a:r>
                        <a:rPr lang="en-US" sz="900">
                          <a:effectLst/>
                        </a:rPr>
                        <a:t> </a:t>
                      </a:r>
                    </a:p>
                    <a:p>
                      <a:pPr marL="0" marR="0" algn="l">
                        <a:spcBef>
                          <a:spcPts val="0"/>
                        </a:spcBef>
                        <a:spcAft>
                          <a:spcPts val="0"/>
                        </a:spcAft>
                      </a:pPr>
                      <a:r>
                        <a:rPr lang="en-US" sz="900">
                          <a:effectLst/>
                        </a:rPr>
                        <a:t>Lender files loan documents with BIA and County/Tribal Recording Clerk as required.</a:t>
                      </a:r>
                      <a:endParaRPr lang="en-US" sz="90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extLst>
                  <a:ext uri="{0D108BD9-81ED-4DB2-BD59-A6C34878D82A}">
                    <a16:rowId xmlns:a16="http://schemas.microsoft.com/office/drawing/2014/main" val="3469257663"/>
                  </a:ext>
                </a:extLst>
              </a:tr>
              <a:tr h="762664">
                <a:tc>
                  <a:txBody>
                    <a:bodyPr/>
                    <a:lstStyle/>
                    <a:p>
                      <a:pPr marL="0" marR="0" algn="l">
                        <a:spcBef>
                          <a:spcPts val="0"/>
                        </a:spcBef>
                        <a:spcAft>
                          <a:spcPts val="0"/>
                        </a:spcAft>
                      </a:pPr>
                      <a:r>
                        <a:rPr lang="en-US" sz="900">
                          <a:effectLst/>
                        </a:rPr>
                        <a:t> </a:t>
                      </a:r>
                    </a:p>
                    <a:p>
                      <a:pPr marL="0" marR="0" algn="l">
                        <a:spcBef>
                          <a:spcPts val="0"/>
                        </a:spcBef>
                        <a:spcAft>
                          <a:spcPts val="0"/>
                        </a:spcAft>
                      </a:pPr>
                      <a:r>
                        <a:rPr lang="en-US" sz="900">
                          <a:effectLst/>
                        </a:rPr>
                        <a:t> </a:t>
                      </a:r>
                    </a:p>
                    <a:p>
                      <a:pPr marL="0" marR="0" algn="l">
                        <a:spcBef>
                          <a:spcPts val="0"/>
                        </a:spcBef>
                        <a:spcAft>
                          <a:spcPts val="0"/>
                        </a:spcAft>
                      </a:pPr>
                      <a:r>
                        <a:rPr lang="en-US" sz="900">
                          <a:effectLst/>
                        </a:rPr>
                        <a:t> </a:t>
                      </a:r>
                      <a:endParaRPr lang="en-US" sz="90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tc>
                  <a:txBody>
                    <a:bodyPr/>
                    <a:lstStyle/>
                    <a:p>
                      <a:pPr marL="0" marR="0" algn="l">
                        <a:spcBef>
                          <a:spcPts val="0"/>
                        </a:spcBef>
                        <a:spcAft>
                          <a:spcPts val="0"/>
                        </a:spcAft>
                      </a:pPr>
                      <a:r>
                        <a:rPr lang="en-US" sz="900">
                          <a:effectLst/>
                        </a:rPr>
                        <a:t> </a:t>
                      </a:r>
                    </a:p>
                    <a:p>
                      <a:pPr marL="0" marR="0" algn="l">
                        <a:spcBef>
                          <a:spcPts val="0"/>
                        </a:spcBef>
                        <a:spcAft>
                          <a:spcPts val="0"/>
                        </a:spcAft>
                      </a:pPr>
                      <a:r>
                        <a:rPr lang="en-US" sz="900">
                          <a:effectLst/>
                        </a:rPr>
                        <a:t>BIA issues the final TSR and/or BIA endorsement and certificate of approval to lender with recorded Mortgage and lease.</a:t>
                      </a:r>
                      <a:endParaRPr lang="en-US" sz="90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tc>
                  <a:txBody>
                    <a:bodyPr/>
                    <a:lstStyle/>
                    <a:p>
                      <a:pPr marL="0" marR="0" algn="l">
                        <a:spcBef>
                          <a:spcPts val="0"/>
                        </a:spcBef>
                        <a:spcAft>
                          <a:spcPts val="0"/>
                        </a:spcAft>
                      </a:pPr>
                      <a:r>
                        <a:rPr lang="en-US" sz="900">
                          <a:effectLst/>
                        </a:rPr>
                        <a:t> </a:t>
                      </a:r>
                    </a:p>
                    <a:p>
                      <a:pPr marL="0" marR="0" algn="l">
                        <a:spcBef>
                          <a:spcPts val="0"/>
                        </a:spcBef>
                        <a:spcAft>
                          <a:spcPts val="0"/>
                        </a:spcAft>
                      </a:pPr>
                      <a:r>
                        <a:rPr lang="en-US" sz="900">
                          <a:effectLst/>
                        </a:rPr>
                        <a:t>BIA issues the final TSR and/or BIA endorsement ad certificate of approval to lender with recorded Mortgage.</a:t>
                      </a:r>
                    </a:p>
                    <a:p>
                      <a:pPr marL="0" marR="0" algn="l">
                        <a:spcBef>
                          <a:spcPts val="0"/>
                        </a:spcBef>
                        <a:spcAft>
                          <a:spcPts val="0"/>
                        </a:spcAft>
                      </a:pPr>
                      <a:r>
                        <a:rPr lang="en-US" sz="900">
                          <a:effectLst/>
                        </a:rPr>
                        <a:t> </a:t>
                      </a:r>
                      <a:endParaRPr lang="en-US" sz="90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extLst>
                  <a:ext uri="{0D108BD9-81ED-4DB2-BD59-A6C34878D82A}">
                    <a16:rowId xmlns:a16="http://schemas.microsoft.com/office/drawing/2014/main" val="2704471662"/>
                  </a:ext>
                </a:extLst>
              </a:tr>
              <a:tr h="381331">
                <a:tc>
                  <a:txBody>
                    <a:bodyPr/>
                    <a:lstStyle/>
                    <a:p>
                      <a:pPr marL="0" marR="0" algn="l">
                        <a:spcBef>
                          <a:spcPts val="0"/>
                        </a:spcBef>
                        <a:spcAft>
                          <a:spcPts val="0"/>
                        </a:spcAft>
                      </a:pPr>
                      <a:r>
                        <a:rPr lang="en-US" sz="900">
                          <a:effectLst/>
                        </a:rPr>
                        <a:t> </a:t>
                      </a:r>
                    </a:p>
                    <a:p>
                      <a:pPr marL="0" marR="0" algn="l">
                        <a:spcBef>
                          <a:spcPts val="0"/>
                        </a:spcBef>
                        <a:spcAft>
                          <a:spcPts val="0"/>
                        </a:spcAft>
                      </a:pPr>
                      <a:r>
                        <a:rPr lang="en-US" sz="900">
                          <a:effectLst/>
                        </a:rPr>
                        <a:t>Time frame: 30-90 days to close</a:t>
                      </a:r>
                      <a:endParaRPr lang="en-US" sz="90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tc>
                  <a:txBody>
                    <a:bodyPr/>
                    <a:lstStyle/>
                    <a:p>
                      <a:pPr marL="0" marR="0" algn="l">
                        <a:spcBef>
                          <a:spcPts val="0"/>
                        </a:spcBef>
                        <a:spcAft>
                          <a:spcPts val="0"/>
                        </a:spcAft>
                      </a:pPr>
                      <a:r>
                        <a:rPr lang="en-US" sz="900">
                          <a:effectLst/>
                        </a:rPr>
                        <a:t> </a:t>
                      </a:r>
                    </a:p>
                    <a:p>
                      <a:pPr marL="0" marR="0" algn="l">
                        <a:spcBef>
                          <a:spcPts val="0"/>
                        </a:spcBef>
                        <a:spcAft>
                          <a:spcPts val="0"/>
                        </a:spcAft>
                      </a:pPr>
                      <a:r>
                        <a:rPr lang="en-US" sz="900">
                          <a:effectLst/>
                        </a:rPr>
                        <a:t>Time frame: Unknown could be years</a:t>
                      </a:r>
                      <a:endParaRPr lang="en-US" sz="90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tc>
                  <a:txBody>
                    <a:bodyPr/>
                    <a:lstStyle/>
                    <a:p>
                      <a:pPr marL="0" marR="0" algn="l">
                        <a:spcBef>
                          <a:spcPts val="0"/>
                        </a:spcBef>
                        <a:spcAft>
                          <a:spcPts val="0"/>
                        </a:spcAft>
                      </a:pPr>
                      <a:r>
                        <a:rPr lang="en-US" sz="900" dirty="0">
                          <a:effectLst/>
                        </a:rPr>
                        <a:t> </a:t>
                      </a:r>
                    </a:p>
                    <a:p>
                      <a:pPr marL="0" marR="0" algn="l">
                        <a:spcBef>
                          <a:spcPts val="0"/>
                        </a:spcBef>
                        <a:spcAft>
                          <a:spcPts val="0"/>
                        </a:spcAft>
                      </a:pPr>
                      <a:r>
                        <a:rPr lang="en-US" sz="900" dirty="0">
                          <a:effectLst/>
                        </a:rPr>
                        <a:t>Time frame: Unknown could be years</a:t>
                      </a:r>
                      <a:endParaRPr lang="en-US"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14187" marR="14187" marT="0" marB="0"/>
                </a:tc>
                <a:extLst>
                  <a:ext uri="{0D108BD9-81ED-4DB2-BD59-A6C34878D82A}">
                    <a16:rowId xmlns:a16="http://schemas.microsoft.com/office/drawing/2014/main" val="1801366065"/>
                  </a:ext>
                </a:extLst>
              </a:tr>
            </a:tbl>
          </a:graphicData>
        </a:graphic>
      </p:graphicFrame>
      <p:pic>
        <p:nvPicPr>
          <p:cNvPr id="6" name="Picture 5" descr="A midsection of a person holding a miniature house">
            <a:extLst>
              <a:ext uri="{FF2B5EF4-FFF2-40B4-BE49-F238E27FC236}">
                <a16:creationId xmlns:a16="http://schemas.microsoft.com/office/drawing/2014/main" id="{1C146E0E-C298-C301-CCFF-FD5EB0F57A73}"/>
              </a:ext>
            </a:extLst>
          </p:cNvPr>
          <p:cNvPicPr>
            <a:picLocks noChangeAspect="1"/>
          </p:cNvPicPr>
          <p:nvPr/>
        </p:nvPicPr>
        <p:blipFill>
          <a:blip r:embed="rId2"/>
          <a:stretch>
            <a:fillRect/>
          </a:stretch>
        </p:blipFill>
        <p:spPr>
          <a:xfrm>
            <a:off x="263428" y="3078035"/>
            <a:ext cx="2841078" cy="1788255"/>
          </a:xfrm>
          <a:prstGeom prst="rect">
            <a:avLst/>
          </a:prstGeom>
        </p:spPr>
      </p:pic>
    </p:spTree>
    <p:extLst>
      <p:ext uri="{BB962C8B-B14F-4D97-AF65-F5344CB8AC3E}">
        <p14:creationId xmlns:p14="http://schemas.microsoft.com/office/powerpoint/2010/main" val="3837681640"/>
      </p:ext>
    </p:extLst>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chemeClr val="bg2"/>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BFC72426-EF65-FBA1-704C-6FE958809607}"/>
              </a:ext>
            </a:extLst>
          </p:cNvPr>
          <p:cNvSpPr>
            <a:spLocks noChangeArrowheads="1" noGrp="1"/>
          </p:cNvSpPr>
          <p:nvPr>
            <p:ph type="title"/>
          </p:nvPr>
        </p:nvSpPr>
        <p:spPr>
          <a:xfrm>
            <a:off x="1390650" y="685800"/>
            <a:ext cx="9886950" cy="1485900"/>
          </a:xfrm>
        </p:spPr>
        <p:txBody>
          <a:bodyPr anchor="t" bIns="45720" lIns="91440" rIns="91440" rtlCol="0" tIns="45720" vert="horz">
            <a:normAutofit/>
          </a:bodyPr>
          <a:lstStyle/>
          <a:p>
            <a:r>
              <a:rPr altLang="en-US" dirty="0" lang="en-US">
                <a:effectLst>
                  <a:outerShdw algn="tl" blurRad="38100" dir="2700000" dist="38100">
                    <a:srgbClr val="000000"/>
                  </a:outerShdw>
                </a:effectLst>
              </a:rPr>
              <a:t>BIA’s Role &amp; Responsibilities</a:t>
            </a:r>
          </a:p>
        </p:txBody>
      </p:sp>
      <p:sp>
        <p:nvSpPr>
          <p:cNvPr id="12291" name="Rectangle 3">
            <a:extLst>
              <a:ext uri="{FF2B5EF4-FFF2-40B4-BE49-F238E27FC236}">
                <a16:creationId xmlns:a16="http://schemas.microsoft.com/office/drawing/2014/main" id="{38070294-D8A0-DD96-F32F-CE83FAE82CC8}"/>
              </a:ext>
            </a:extLst>
          </p:cNvPr>
          <p:cNvSpPr>
            <a:spLocks noChangeArrowheads="1"/>
          </p:cNvSpPr>
          <p:nvPr/>
        </p:nvSpPr>
        <p:spPr>
          <a:xfrm>
            <a:off x="1390649" y="1915297"/>
            <a:ext cx="6176775" cy="3952103"/>
          </a:xfrm>
          <a:prstGeom prst="rect">
            <a:avLst/>
          </a:prstGeom>
        </p:spPr>
        <p:txBody>
          <a:bodyPr bIns="45720" lIns="91440" rIns="91440" rtlCol="0" tIns="45720" vert="horz">
            <a:normAutofit/>
          </a:bodyPr>
          <a:lstStyle/>
          <a:p>
            <a:pPr defTabSz="914400" indent="-384048" marL="384048">
              <a:lnSpc>
                <a:spcPct val="94000"/>
              </a:lnSpc>
              <a:spcAft>
                <a:spcPts val="200"/>
              </a:spcAft>
              <a:buFont charset="2" pitchFamily="2" typeface="Wingdings"/>
              <a:buChar char="§"/>
            </a:pPr>
            <a:r>
              <a:rPr altLang="en-US" dirty="0" lang="en-US">
                <a:solidFill>
                  <a:schemeClr val="tx2"/>
                </a:solidFill>
              </a:rPr>
              <a:t>Serves as a trustee for tribal trust land</a:t>
            </a:r>
          </a:p>
          <a:p>
            <a:pPr defTabSz="914400" indent="-384048" marL="384048">
              <a:lnSpc>
                <a:spcPct val="94000"/>
              </a:lnSpc>
              <a:spcAft>
                <a:spcPts val="200"/>
              </a:spcAft>
              <a:buFont charset="2" pitchFamily="2" typeface="Wingdings"/>
              <a:buChar char="§"/>
            </a:pPr>
            <a:r>
              <a:rPr altLang="en-US" dirty="0" lang="en-US">
                <a:solidFill>
                  <a:schemeClr val="tx2"/>
                </a:solidFill>
              </a:rPr>
              <a:t>Approves lease/mortgage</a:t>
            </a:r>
          </a:p>
          <a:p>
            <a:pPr defTabSz="914400">
              <a:lnSpc>
                <a:spcPct val="94000"/>
              </a:lnSpc>
              <a:spcAft>
                <a:spcPts val="200"/>
              </a:spcAft>
            </a:pPr>
            <a:r>
              <a:rPr altLang="en-US" dirty="0" lang="en-US">
                <a:solidFill>
                  <a:schemeClr val="tx2"/>
                </a:solidFill>
              </a:rPr>
              <a:t>	- Approves lease if tribe has not received approval to  </a:t>
            </a:r>
          </a:p>
          <a:p>
            <a:pPr defTabSz="914400">
              <a:lnSpc>
                <a:spcPct val="94000"/>
              </a:lnSpc>
              <a:spcAft>
                <a:spcPts val="200"/>
              </a:spcAft>
            </a:pPr>
            <a:r>
              <a:rPr altLang="en-US" dirty="0" lang="en-US">
                <a:solidFill>
                  <a:schemeClr val="tx2"/>
                </a:solidFill>
              </a:rPr>
              <a:t>	   utilize the HEARTH Act to approve leases</a:t>
            </a:r>
          </a:p>
          <a:p>
            <a:pPr defTabSz="914400" indent="-384048" lvl="4" marL="384048">
              <a:lnSpc>
                <a:spcPct val="94000"/>
              </a:lnSpc>
              <a:spcAft>
                <a:spcPts val="200"/>
              </a:spcAft>
              <a:buFont charset="2" pitchFamily="2" typeface="Wingdings"/>
              <a:buChar char="§"/>
            </a:pPr>
            <a:r>
              <a:rPr altLang="en-US" dirty="0" lang="en-US">
                <a:solidFill>
                  <a:schemeClr val="tx2"/>
                </a:solidFill>
              </a:rPr>
              <a:t>Provides/updates certified title status report (TSR)</a:t>
            </a:r>
          </a:p>
          <a:p>
            <a:pPr defTabSz="914400" indent="-384048" lvl="4" marL="384048">
              <a:lnSpc>
                <a:spcPct val="94000"/>
              </a:lnSpc>
              <a:spcAft>
                <a:spcPts val="200"/>
              </a:spcAft>
              <a:buFont charset="2" pitchFamily="2" typeface="Wingdings"/>
              <a:buChar char="§"/>
            </a:pPr>
            <a:r>
              <a:rPr altLang="en-US" dirty="0" lang="en-US">
                <a:solidFill>
                  <a:schemeClr val="tx2"/>
                </a:solidFill>
              </a:rPr>
              <a:t>Records mortgage/lease on to TSR</a:t>
            </a:r>
          </a:p>
          <a:p>
            <a:pPr defTabSz="914400" indent="-384048" marL="384048">
              <a:lnSpc>
                <a:spcPct val="94000"/>
              </a:lnSpc>
              <a:spcAft>
                <a:spcPts val="200"/>
              </a:spcAft>
              <a:buFont charset="2" pitchFamily="2" typeface="Wingdings"/>
              <a:buChar char="§"/>
            </a:pPr>
            <a:r>
              <a:rPr altLang="en-US" dirty="0" lang="en-US">
                <a:solidFill>
                  <a:schemeClr val="tx2"/>
                </a:solidFill>
              </a:rPr>
              <a:t>Underwrite/review loan package (allotted land)</a:t>
            </a:r>
          </a:p>
          <a:p>
            <a:pPr defTabSz="914400" indent="-384048" marL="384048">
              <a:lnSpc>
                <a:spcPct val="94000"/>
              </a:lnSpc>
              <a:spcAft>
                <a:spcPts val="200"/>
              </a:spcAft>
              <a:buFont charset="2" pitchFamily="2" typeface="Wingdings"/>
              <a:buChar char="§"/>
            </a:pPr>
            <a:r>
              <a:rPr altLang="en-US" dirty="0" lang="en-US">
                <a:solidFill>
                  <a:schemeClr val="tx2"/>
                </a:solidFill>
              </a:rPr>
              <a:t>Authority to approve a Land Consolidation Plan</a:t>
            </a:r>
          </a:p>
        </p:txBody>
      </p:sp>
      <p:pic>
        <p:nvPicPr>
          <p:cNvPr id="12292" name="Picture 4">
            <a:extLst>
              <a:ext uri="{FF2B5EF4-FFF2-40B4-BE49-F238E27FC236}">
                <a16:creationId xmlns:a16="http://schemas.microsoft.com/office/drawing/2014/main" id="{24598356-C899-AADE-7EFA-2394360E6492}"/>
              </a:ext>
            </a:extLst>
          </p:cNvPr>
          <p:cNvPicPr>
            <a:picLocks noChangeArrowheads="1"/>
          </p:cNvPicPr>
          <p:nvPr/>
        </p:nvPicPr>
        <p:blipFill rotWithShape="1">
          <a:blip r:embed="rId2">
            <a:extLst>
              <a:ext uri="{28A0092B-C50C-407E-A947-70E740481C1C}">
                <a14:useLocalDpi xmlns:a14="http://schemas.microsoft.com/office/drawing/2010/main" val="0"/>
              </a:ext>
            </a:extLst>
          </a:blip>
          <a:srcRect b="-1" l="497" r="453"/>
          <a:stretch/>
        </p:blipFill>
        <p:spPr bwMode="auto">
          <a:xfrm>
            <a:off x="8530995" y="3128545"/>
            <a:ext cx="2528304" cy="273885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cap="flat" w="12700">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Crop</Template>
  <TotalTime>8122</TotalTime>
  <Words>1669</Words>
  <Application>Microsoft Macintosh PowerPoint</Application>
  <PresentationFormat>Widescreen</PresentationFormat>
  <Paragraphs>260</Paragraphs>
  <Slides>22</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22</vt:i4>
      </vt:variant>
    </vt:vector>
  </HeadingPairs>
  <TitlesOfParts>
    <vt:vector size="35" baseType="lpstr">
      <vt:lpstr>ＭＳ Ｐゴシック</vt:lpstr>
      <vt:lpstr>Aptos</vt:lpstr>
      <vt:lpstr>Arial</vt:lpstr>
      <vt:lpstr>Calibri</vt:lpstr>
      <vt:lpstr>Cambria</vt:lpstr>
      <vt:lpstr>Franklin Gothic Book</vt:lpstr>
      <vt:lpstr>Helvetica</vt:lpstr>
      <vt:lpstr>inherit</vt:lpstr>
      <vt:lpstr>Lucida Sans</vt:lpstr>
      <vt:lpstr>Symbol</vt:lpstr>
      <vt:lpstr>Times New Roman</vt:lpstr>
      <vt:lpstr>Wingdings</vt:lpstr>
      <vt:lpstr>Crop</vt:lpstr>
      <vt:lpstr>Homeownership on &amp; off Reservations</vt:lpstr>
      <vt:lpstr>Introduction</vt:lpstr>
      <vt:lpstr>Benefits of Homeownership</vt:lpstr>
      <vt:lpstr>Presentation Topics </vt:lpstr>
      <vt:lpstr>Why is there so much less housing and development on Reservations?</vt:lpstr>
      <vt:lpstr>Land Status Definitions</vt:lpstr>
      <vt:lpstr>Land Status  Financing &amp; Title </vt:lpstr>
      <vt:lpstr>MORTGAGE LENDING PROCESS BASED ON LAND STATUS</vt:lpstr>
      <vt:lpstr>BIA’s Role &amp; Responsibilities</vt:lpstr>
      <vt:lpstr>Funding for Housing</vt:lpstr>
      <vt:lpstr>How Much Monthly Income does a family need to Make Monthly Payments</vt:lpstr>
      <vt:lpstr>Construction Costs Off Reservations</vt:lpstr>
      <vt:lpstr>Home Prices Off Reservations</vt:lpstr>
      <vt:lpstr>National Median Sales Price of Houses Sold   $420,800 May 2024  </vt:lpstr>
      <vt:lpstr>Down Payment and Closing Costs Example with a 6.5% interest rate</vt:lpstr>
      <vt:lpstr>Construction Prices  and  Monthly Payments</vt:lpstr>
      <vt:lpstr> Monthly Income  </vt:lpstr>
      <vt:lpstr>NAHASDA INCOME LIMITS</vt:lpstr>
      <vt:lpstr>Home Purchase Steps</vt:lpstr>
      <vt:lpstr>Home Purchase Steps Cont…</vt:lpstr>
      <vt:lpstr>Home Purchase Steps Cont…</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Estate on Reservations</dc:title>
  <dc:creator>Maria Cohen</dc:creator>
  <cp:lastModifiedBy>Maria Cohen</cp:lastModifiedBy>
  <cp:revision>12</cp:revision>
  <dcterms:created xsi:type="dcterms:W3CDTF">2024-03-21T21:32:15Z</dcterms:created>
  <dcterms:modified xsi:type="dcterms:W3CDTF">2024-06-21T01:33:56Z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616294</vt:lpwstr>
  </property>
  <property fmtid="{D5CDD505-2E9C-101B-9397-08002B2CF9AE}" name="NXPowerLiteSettings" pid="3">
    <vt:lpwstr>F7C0031C027800</vt:lpwstr>
  </property>
  <property fmtid="{D5CDD505-2E9C-101B-9397-08002B2CF9AE}" name="NXPowerLiteVersion" pid="4">
    <vt:lpwstr>D10.0.2</vt:lpwstr>
  </property>
</Properties>
</file>