
<file path=[Content_Types].xml><?xml version="1.0" encoding="utf-8"?>
<Types xmlns="http://schemas.openxmlformats.org/package/2006/content-types">
  <Default ContentType="image/x-emf" Extension="emf"/>
  <Default ContentType="image/jpeg" Extension="jpeg"/>
  <Default ContentType="video/mp4" Extension="mp4"/>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presentationml.presentation.main+xml" PartName="/ppt/presentation.xml"/>
  <Override ContentType="application/vnd.openxmlformats-officedocument.customXmlProperties+xml" PartName="/customXml/itemProps1.xml"/>
  <Override ContentType="application/vnd.openxmlformats-officedocument.customXmlProperties+xml" PartName="/customXml/itemProps2.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slide+xml" PartName="/ppt/slides/slide50.xml"/>
  <Override ContentType="application/vnd.openxmlformats-officedocument.presentationml.slide+xml" PartName="/ppt/slides/slide51.xml"/>
  <Override ContentType="application/vnd.openxmlformats-officedocument.presentationml.slide+xml" PartName="/ppt/slides/slide52.xml"/>
  <Override ContentType="application/vnd.openxmlformats-officedocument.presentationml.slide+xml" PartName="/ppt/slides/slide53.xml"/>
  <Override ContentType="application/vnd.openxmlformats-officedocument.presentationml.slide+xml" PartName="/ppt/slides/slide54.xml"/>
  <Override ContentType="application/vnd.openxmlformats-officedocument.presentationml.slide+xml" PartName="/ppt/slides/slide55.xml"/>
  <Override ContentType="application/vnd.openxmlformats-officedocument.presentationml.slide+xml" PartName="/ppt/slides/slide56.xml"/>
  <Override ContentType="application/vnd.openxmlformats-officedocument.presentationml.slide+xml" PartName="/ppt/slides/slide57.xml"/>
  <Override ContentType="application/vnd.openxmlformats-officedocument.presentationml.notesMaster+xml" PartName="/ppt/notesMasters/notesMaster1.xml"/>
  <Override ContentType="application/vnd.openxmlformats-officedocument.presentationml.presProps+xml" PartName="/ppt/presProps.xml"/>
  <Override ContentType="application/vnd.openxmlformats-officedocument.presentationml.viewProps+xml" PartName="/ppt/viewProps.xml"/>
  <Override ContentType="application/vnd.openxmlformats-officedocument.theme+xml" PartName="/ppt/theme/theme1.xml"/>
  <Override ContentType="application/vnd.openxmlformats-officedocument.presentationml.tableStyles+xml" PartName="/ppt/tableStyle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theme+xml" PartName="/ppt/theme/theme2.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drawingml.diagramData+xml" PartName="/ppt/diagrams/data1.xml"/>
  <Override ContentType="application/vnd.openxmlformats-officedocument.drawingml.diagramLayout+xml" PartName="/ppt/diagrams/layout1.xml"/>
  <Override ContentType="application/vnd.openxmlformats-officedocument.drawingml.diagramStyle+xml" PartName="/ppt/diagrams/quickStyle1.xml"/>
  <Override ContentType="application/vnd.openxmlformats-officedocument.drawingml.diagramColors+xml" PartName="/ppt/diagrams/colors1.xml"/>
  <Override ContentType="application/vnd.ms-office.drawingml.diagramDrawing+xml" PartName="/ppt/diagrams/drawing1.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drawingml.diagramData+xml" PartName="/ppt/diagrams/data2.xml"/>
  <Override ContentType="application/vnd.openxmlformats-officedocument.drawingml.diagramLayout+xml" PartName="/ppt/diagrams/layout2.xml"/>
  <Override ContentType="application/vnd.openxmlformats-officedocument.drawingml.diagramStyle+xml" PartName="/ppt/diagrams/quickStyle2.xml"/>
  <Override ContentType="application/vnd.openxmlformats-officedocument.drawingml.diagramColors+xml" PartName="/ppt/diagrams/colors2.xml"/>
  <Override ContentType="application/vnd.ms-office.drawingml.diagramDrawing+xml" PartName="/ppt/diagrams/drawing2.xml"/>
  <Override ContentType="application/vnd.openxmlformats-officedocument.drawingml.diagramData+xml" PartName="/ppt/diagrams/data3.xml"/>
  <Override ContentType="application/vnd.openxmlformats-officedocument.drawingml.diagramLayout+xml" PartName="/ppt/diagrams/layout3.xml"/>
  <Override ContentType="application/vnd.openxmlformats-officedocument.drawingml.diagramStyle+xml" PartName="/ppt/diagrams/quickStyle3.xml"/>
  <Override ContentType="application/vnd.openxmlformats-officedocument.drawingml.diagramColors+xml" PartName="/ppt/diagrams/colors3.xml"/>
  <Override ContentType="application/vnd.ms-office.drawingml.diagramDrawing+xml" PartName="/ppt/diagrams/drawing3.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drawingml.diagramData+xml" PartName="/ppt/diagrams/data4.xml"/>
  <Override ContentType="application/vnd.openxmlformats-officedocument.drawingml.diagramLayout+xml" PartName="/ppt/diagrams/layout4.xml"/>
  <Override ContentType="application/vnd.openxmlformats-officedocument.drawingml.diagramStyle+xml" PartName="/ppt/diagrams/quickStyle4.xml"/>
  <Override ContentType="application/vnd.openxmlformats-officedocument.drawingml.diagramColors+xml" PartName="/ppt/diagrams/colors4.xml"/>
  <Override ContentType="application/vnd.ms-office.drawingml.diagramDrawing+xml" PartName="/ppt/diagrams/drawing4.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drawingml.diagramData+xml" PartName="/ppt/diagrams/data5.xml"/>
  <Override ContentType="application/vnd.openxmlformats-officedocument.drawingml.diagramLayout+xml" PartName="/ppt/diagrams/layout5.xml"/>
  <Override ContentType="application/vnd.openxmlformats-officedocument.drawingml.diagramStyle+xml" PartName="/ppt/diagrams/quickStyle5.xml"/>
  <Override ContentType="application/vnd.openxmlformats-officedocument.drawingml.diagramColors+xml" PartName="/ppt/diagrams/colors5.xml"/>
  <Override ContentType="application/vnd.ms-office.drawingml.diagramDrawing+xml" PartName="/ppt/diagrams/drawing5.xml"/>
  <Override ContentType="application/vnd.openxmlformats-officedocument.presentationml.notesSlide+xml" PartName="/ppt/notesSlides/notesSlide11.xml"/>
  <Override ContentType="application/vnd.openxmlformats-officedocument.drawingml.diagramData+xml" PartName="/ppt/diagrams/data6.xml"/>
  <Override ContentType="application/vnd.openxmlformats-officedocument.drawingml.diagramLayout+xml" PartName="/ppt/diagrams/layout6.xml"/>
  <Override ContentType="application/vnd.openxmlformats-officedocument.drawingml.diagramStyle+xml" PartName="/ppt/diagrams/quickStyle6.xml"/>
  <Override ContentType="application/vnd.openxmlformats-officedocument.drawingml.diagramColors+xml" PartName="/ppt/diagrams/colors6.xml"/>
  <Override ContentType="application/vnd.ms-office.drawingml.diagramDrawing+xml" PartName="/ppt/diagrams/drawing6.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drawingml.diagramData+xml" PartName="/ppt/diagrams/data7.xml"/>
  <Override ContentType="application/vnd.openxmlformats-officedocument.drawingml.diagramLayout+xml" PartName="/ppt/diagrams/layout7.xml"/>
  <Override ContentType="application/vnd.openxmlformats-officedocument.drawingml.diagramStyle+xml" PartName="/ppt/diagrams/quickStyle7.xml"/>
  <Override ContentType="application/vnd.openxmlformats-officedocument.drawingml.diagramColors+xml" PartName="/ppt/diagrams/colors7.xml"/>
  <Override ContentType="application/vnd.ms-office.drawingml.diagramDrawing+xml" PartName="/ppt/diagrams/drawing7.xml"/>
  <Override ContentType="application/vnd.openxmlformats-officedocument.presentationml.notesSlide+xml" PartName="/ppt/notesSlides/notesSlide16.xml"/>
  <Override ContentType="application/vnd.openxmlformats-officedocument.presentationml.notesSlide+xml" PartName="/ppt/notesSlides/notesSlide17.xml"/>
  <Override ContentType="application/vnd.openxmlformats-officedocument.drawingml.diagramData+xml" PartName="/ppt/diagrams/data8.xml"/>
  <Override ContentType="application/vnd.openxmlformats-officedocument.drawingml.diagramLayout+xml" PartName="/ppt/diagrams/layout8.xml"/>
  <Override ContentType="application/vnd.openxmlformats-officedocument.drawingml.diagramStyle+xml" PartName="/ppt/diagrams/quickStyle8.xml"/>
  <Override ContentType="application/vnd.openxmlformats-officedocument.drawingml.diagramColors+xml" PartName="/ppt/diagrams/colors8.xml"/>
  <Override ContentType="application/vnd.ms-office.drawingml.diagramDrawing+xml" PartName="/ppt/diagrams/drawing8.xml"/>
  <Override ContentType="application/vnd.openxmlformats-officedocument.presentationml.notesSlide+xml" PartName="/ppt/notesSlides/notesSlide18.xml"/>
  <Override ContentType="application/vnd.openxmlformats-officedocument.drawingml.diagramData+xml" PartName="/ppt/diagrams/data9.xml"/>
  <Override ContentType="application/vnd.openxmlformats-officedocument.drawingml.diagramLayout+xml" PartName="/ppt/diagrams/layout9.xml"/>
  <Override ContentType="application/vnd.openxmlformats-officedocument.drawingml.diagramStyle+xml" PartName="/ppt/diagrams/quickStyle9.xml"/>
  <Override ContentType="application/vnd.openxmlformats-officedocument.drawingml.diagramColors+xml" PartName="/ppt/diagrams/colors9.xml"/>
  <Override ContentType="application/vnd.ms-office.drawingml.diagramDrawing+xml" PartName="/ppt/diagrams/drawing9.xml"/>
  <Override ContentType="application/vnd.openxmlformats-officedocument.presentationml.notesSlide+xml" PartName="/ppt/notesSlides/notesSlide19.xml"/>
  <Override ContentType="application/vnd.openxmlformats-officedocument.presentationml.notesSlide+xml" PartName="/ppt/notesSlides/notesSlide20.xml"/>
  <Override ContentType="application/vnd.openxmlformats-officedocument.presentationml.notesSlide+xml" PartName="/ppt/notesSlides/notesSlide21.xml"/>
  <Override ContentType="application/vnd.ms-powerpoint.revisioninfo+xml" PartName="/ppt/revisionInfo.xml"/>
  <Override ContentType="application/vnd.openxmlformats-package.core-properties+xml" PartName="/docProps/core.xml"/>
  <Override ContentType="application/vnd.openxmlformats-officedocument.extended-properties+xml" PartName="/docProps/app.xml"/>
  <Override ContentType="application/vnd.openxmlformats-officedocument.custom-properties+xml" PartName="/docProps/custom.xml"/>
</Types>
</file>

<file path=_rels/.rels><?xml version="1.0" encoding="UTF-8" standalone="yes" ?><Relationships xmlns="http://schemas.openxmlformats.org/package/2006/relationships"><Relationship Id="rId3" Target="docProps/core.xml" Type="http://schemas.openxmlformats.org/package/2006/relationships/metadata/core-properties"/><Relationship Id="rId2" Target="docProps/thumbnail.jpeg" Type="http://schemas.openxmlformats.org/package/2006/relationships/metadata/thumbnail"/><Relationship Id="rId1" Target="ppt/presentation.xml" Type="http://schemas.openxmlformats.org/officeDocument/2006/relationships/officeDocument"/><Relationship Id="rId4" Target="docProps/app.xml" Type="http://schemas.openxmlformats.org/officeDocument/2006/relationships/extended-properties"/><Relationship Id="rId5" Target="docProps/custom.xml" Type="http://schemas.openxmlformats.org/officeDocument/2006/relationships/custom-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3"/>
  </p:sldMasterIdLst>
  <p:notesMasterIdLst>
    <p:notesMasterId r:id="rId61"/>
  </p:notesMasterIdLst>
  <p:sldIdLst>
    <p:sldId id="256" r:id="rId4"/>
    <p:sldId id="260" r:id="rId5"/>
    <p:sldId id="259" r:id="rId6"/>
    <p:sldId id="845" r:id="rId7"/>
    <p:sldId id="846" r:id="rId8"/>
    <p:sldId id="847" r:id="rId9"/>
    <p:sldId id="848" r:id="rId10"/>
    <p:sldId id="849" r:id="rId11"/>
    <p:sldId id="850" r:id="rId12"/>
    <p:sldId id="355" r:id="rId13"/>
    <p:sldId id="411" r:id="rId14"/>
    <p:sldId id="413" r:id="rId15"/>
    <p:sldId id="655" r:id="rId16"/>
    <p:sldId id="853" r:id="rId17"/>
    <p:sldId id="855" r:id="rId18"/>
    <p:sldId id="415" r:id="rId19"/>
    <p:sldId id="551" r:id="rId20"/>
    <p:sldId id="851" r:id="rId21"/>
    <p:sldId id="658" r:id="rId22"/>
    <p:sldId id="659" r:id="rId23"/>
    <p:sldId id="852" r:id="rId24"/>
    <p:sldId id="470" r:id="rId25"/>
    <p:sldId id="421" r:id="rId26"/>
    <p:sldId id="471" r:id="rId27"/>
    <p:sldId id="282" r:id="rId28"/>
    <p:sldId id="479" r:id="rId29"/>
    <p:sldId id="650" r:id="rId30"/>
    <p:sldId id="654" r:id="rId31"/>
    <p:sldId id="553" r:id="rId32"/>
    <p:sldId id="561" r:id="rId33"/>
    <p:sldId id="660" r:id="rId34"/>
    <p:sldId id="662" r:id="rId35"/>
    <p:sldId id="663" r:id="rId36"/>
    <p:sldId id="664" r:id="rId37"/>
    <p:sldId id="665" r:id="rId38"/>
    <p:sldId id="666" r:id="rId39"/>
    <p:sldId id="667" r:id="rId40"/>
    <p:sldId id="651" r:id="rId41"/>
    <p:sldId id="563" r:id="rId42"/>
    <p:sldId id="564" r:id="rId43"/>
    <p:sldId id="602" r:id="rId44"/>
    <p:sldId id="633" r:id="rId45"/>
    <p:sldId id="652" r:id="rId46"/>
    <p:sldId id="646" r:id="rId47"/>
    <p:sldId id="653" r:id="rId48"/>
    <p:sldId id="257" r:id="rId49"/>
    <p:sldId id="530" r:id="rId50"/>
    <p:sldId id="266" r:id="rId51"/>
    <p:sldId id="267" r:id="rId52"/>
    <p:sldId id="268" r:id="rId53"/>
    <p:sldId id="269" r:id="rId54"/>
    <p:sldId id="278" r:id="rId55"/>
    <p:sldId id="277" r:id="rId56"/>
    <p:sldId id="424" r:id="rId57"/>
    <p:sldId id="856" r:id="rId58"/>
    <p:sldId id="759" r:id="rId59"/>
    <p:sldId id="812"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5A41550-F1CA-A846-A153-3C3FB46FA268}" v="79" dt="2024-06-25T14:04:13.343"/>
  </p1510:revLst>
</p1510:revInfo>
</file>

<file path=ppt/tableStyles.xml><?xml version="1.0" encoding="utf-8"?>
<a:tblStyleLst xmlns:a="http://schemas.openxmlformats.org/drawingml/2006/main" def="{5C22544A-7EE6-4342-B048-85BDC9FD1C3A}">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716"/>
  </p:normalViewPr>
  <p:slideViewPr>
    <p:cSldViewPr snapToGrid="0">
      <p:cViewPr varScale="1">
        <p:scale>
          <a:sx n="99" d="100"/>
          <a:sy n="99" d="100"/>
        </p:scale>
        <p:origin x="960"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customXml" Target="../customXml/item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microsoft.com/office/2015/10/relationships/revisionInfo" Target="revisionInfo.xml"/><Relationship Id="rId5" Type="http://schemas.openxmlformats.org/officeDocument/2006/relationships/slide" Target="slides/slide2.xml"/><Relationship Id="rId61" Type="http://schemas.openxmlformats.org/officeDocument/2006/relationships/notesMaster" Target="notesMasters/notesMaster1.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diagrams/_rels/data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_rels/data2.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32.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1.sv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26.svg"/><Relationship Id="rId11" Type="http://schemas.openxmlformats.org/officeDocument/2006/relationships/image" Target="../media/image30.png"/><Relationship Id="rId5" Type="http://schemas.openxmlformats.org/officeDocument/2006/relationships/image" Target="../media/image25.png"/><Relationship Id="rId10" Type="http://schemas.openxmlformats.org/officeDocument/2006/relationships/image" Target="../media/image29.svg"/><Relationship Id="rId4" Type="http://schemas.openxmlformats.org/officeDocument/2006/relationships/image" Target="../media/image24.svg"/><Relationship Id="rId9" Type="http://schemas.openxmlformats.org/officeDocument/2006/relationships/image" Target="../media/image9.png"/><Relationship Id="rId14" Type="http://schemas.openxmlformats.org/officeDocument/2006/relationships/image" Target="../media/image33.svg"/></Relationships>
</file>

<file path=ppt/diagrams/_rels/data8.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image" Target="../media/image64.svg"/><Relationship Id="rId2" Type="http://schemas.openxmlformats.org/officeDocument/2006/relationships/image" Target="../media/image54.svg"/><Relationship Id="rId1" Type="http://schemas.openxmlformats.org/officeDocument/2006/relationships/image" Target="../media/image53.png"/><Relationship Id="rId6" Type="http://schemas.openxmlformats.org/officeDocument/2006/relationships/image" Target="../media/image58.svg"/><Relationship Id="rId11" Type="http://schemas.openxmlformats.org/officeDocument/2006/relationships/image" Target="../media/image63.png"/><Relationship Id="rId5" Type="http://schemas.openxmlformats.org/officeDocument/2006/relationships/image" Target="../media/image57.png"/><Relationship Id="rId10" Type="http://schemas.openxmlformats.org/officeDocument/2006/relationships/image" Target="../media/image62.svg"/><Relationship Id="rId4" Type="http://schemas.openxmlformats.org/officeDocument/2006/relationships/image" Target="../media/image56.svg"/><Relationship Id="rId9" Type="http://schemas.openxmlformats.org/officeDocument/2006/relationships/image" Target="../media/image61.png"/></Relationships>
</file>

<file path=ppt/diagrams/_rels/data9.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9.png"/><Relationship Id="rId7" Type="http://schemas.openxmlformats.org/officeDocument/2006/relationships/image" Target="../media/image70.png"/><Relationship Id="rId2" Type="http://schemas.openxmlformats.org/officeDocument/2006/relationships/image" Target="../media/image66.svg"/><Relationship Id="rId1" Type="http://schemas.openxmlformats.org/officeDocument/2006/relationships/image" Target="../media/image65.png"/><Relationship Id="rId6" Type="http://schemas.openxmlformats.org/officeDocument/2006/relationships/image" Target="../media/image69.svg"/><Relationship Id="rId5" Type="http://schemas.openxmlformats.org/officeDocument/2006/relationships/image" Target="../media/image68.png"/><Relationship Id="rId4" Type="http://schemas.openxmlformats.org/officeDocument/2006/relationships/image" Target="../media/image67.svg"/></Relationships>
</file>

<file path=ppt/diagrams/_rels/drawing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_rels/drawing2.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32.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1.sv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26.svg"/><Relationship Id="rId11" Type="http://schemas.openxmlformats.org/officeDocument/2006/relationships/image" Target="../media/image30.png"/><Relationship Id="rId5" Type="http://schemas.openxmlformats.org/officeDocument/2006/relationships/image" Target="../media/image25.png"/><Relationship Id="rId10" Type="http://schemas.openxmlformats.org/officeDocument/2006/relationships/image" Target="../media/image29.svg"/><Relationship Id="rId4" Type="http://schemas.openxmlformats.org/officeDocument/2006/relationships/image" Target="../media/image24.svg"/><Relationship Id="rId9" Type="http://schemas.openxmlformats.org/officeDocument/2006/relationships/image" Target="../media/image9.png"/><Relationship Id="rId14" Type="http://schemas.openxmlformats.org/officeDocument/2006/relationships/image" Target="../media/image33.svg"/></Relationships>
</file>

<file path=ppt/diagrams/_rels/drawing8.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image" Target="../media/image64.svg"/><Relationship Id="rId2" Type="http://schemas.openxmlformats.org/officeDocument/2006/relationships/image" Target="../media/image54.svg"/><Relationship Id="rId1" Type="http://schemas.openxmlformats.org/officeDocument/2006/relationships/image" Target="../media/image53.png"/><Relationship Id="rId6" Type="http://schemas.openxmlformats.org/officeDocument/2006/relationships/image" Target="../media/image58.svg"/><Relationship Id="rId11" Type="http://schemas.openxmlformats.org/officeDocument/2006/relationships/image" Target="../media/image63.png"/><Relationship Id="rId5" Type="http://schemas.openxmlformats.org/officeDocument/2006/relationships/image" Target="../media/image57.png"/><Relationship Id="rId10" Type="http://schemas.openxmlformats.org/officeDocument/2006/relationships/image" Target="../media/image62.svg"/><Relationship Id="rId4" Type="http://schemas.openxmlformats.org/officeDocument/2006/relationships/image" Target="../media/image56.svg"/><Relationship Id="rId9" Type="http://schemas.openxmlformats.org/officeDocument/2006/relationships/image" Target="../media/image61.png"/></Relationships>
</file>

<file path=ppt/diagrams/_rels/drawing9.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9.png"/><Relationship Id="rId7" Type="http://schemas.openxmlformats.org/officeDocument/2006/relationships/image" Target="../media/image70.png"/><Relationship Id="rId2" Type="http://schemas.openxmlformats.org/officeDocument/2006/relationships/image" Target="../media/image66.svg"/><Relationship Id="rId1" Type="http://schemas.openxmlformats.org/officeDocument/2006/relationships/image" Target="../media/image65.png"/><Relationship Id="rId6" Type="http://schemas.openxmlformats.org/officeDocument/2006/relationships/image" Target="../media/image69.svg"/><Relationship Id="rId5" Type="http://schemas.openxmlformats.org/officeDocument/2006/relationships/image" Target="../media/image68.png"/><Relationship Id="rId4" Type="http://schemas.openxmlformats.org/officeDocument/2006/relationships/image" Target="../media/image67.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4812470-7B6F-440F-A556-08F78D3E80FF}"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F07F31EF-BF17-4A39-85DF-A87AE5F5F5CA}">
      <dgm:prSet/>
      <dgm:spPr/>
      <dgm:t>
        <a:bodyPr/>
        <a:lstStyle/>
        <a:p>
          <a:r>
            <a:rPr lang="en-US"/>
            <a:t>Complicated and challenging process, typically 4-7 years</a:t>
          </a:r>
        </a:p>
      </dgm:t>
    </dgm:pt>
    <dgm:pt modelId="{3C96E746-DDAC-49AF-839A-CD2DD4E75F9F}" type="parTrans" cxnId="{851AD14E-AD01-4423-9420-F48B06C7B5E1}">
      <dgm:prSet/>
      <dgm:spPr/>
      <dgm:t>
        <a:bodyPr/>
        <a:lstStyle/>
        <a:p>
          <a:endParaRPr lang="en-US"/>
        </a:p>
      </dgm:t>
    </dgm:pt>
    <dgm:pt modelId="{C2859498-EE54-4AF4-AA0F-FD39D5FA795D}" type="sibTrans" cxnId="{851AD14E-AD01-4423-9420-F48B06C7B5E1}">
      <dgm:prSet/>
      <dgm:spPr/>
      <dgm:t>
        <a:bodyPr/>
        <a:lstStyle/>
        <a:p>
          <a:endParaRPr lang="en-US"/>
        </a:p>
      </dgm:t>
    </dgm:pt>
    <dgm:pt modelId="{7A85AA0B-AB5F-4CFA-89DE-8C2BD9FC9C4E}">
      <dgm:prSet/>
      <dgm:spPr/>
      <dgm:t>
        <a:bodyPr/>
        <a:lstStyle/>
        <a:p>
          <a:r>
            <a:rPr lang="en-US"/>
            <a:t>Site challenges, financing requirements, and community support impact timeline and cost</a:t>
          </a:r>
        </a:p>
      </dgm:t>
    </dgm:pt>
    <dgm:pt modelId="{92B97C1A-5421-4CB2-A7AE-8F771715C969}" type="parTrans" cxnId="{B228CFA1-F357-4EBE-ADBE-0DFA267A1A05}">
      <dgm:prSet/>
      <dgm:spPr/>
      <dgm:t>
        <a:bodyPr/>
        <a:lstStyle/>
        <a:p>
          <a:endParaRPr lang="en-US"/>
        </a:p>
      </dgm:t>
    </dgm:pt>
    <dgm:pt modelId="{4CD10BEC-BA18-46AE-9A7A-1118130B979B}" type="sibTrans" cxnId="{B228CFA1-F357-4EBE-ADBE-0DFA267A1A05}">
      <dgm:prSet/>
      <dgm:spPr/>
      <dgm:t>
        <a:bodyPr/>
        <a:lstStyle/>
        <a:p>
          <a:endParaRPr lang="en-US"/>
        </a:p>
      </dgm:t>
    </dgm:pt>
    <dgm:pt modelId="{4F8A2AB6-7D67-4C46-B11D-1EA77EEB951E}">
      <dgm:prSet/>
      <dgm:spPr/>
      <dgm:t>
        <a:bodyPr/>
        <a:lstStyle/>
        <a:p>
          <a:r>
            <a:rPr lang="en-US"/>
            <a:t>Requires a team of stakeholders with specialized expertise</a:t>
          </a:r>
        </a:p>
      </dgm:t>
    </dgm:pt>
    <dgm:pt modelId="{7A361D86-DDA1-4617-9572-DD54E9754C1C}" type="parTrans" cxnId="{5F7BD02F-415B-4537-9676-60D40C335514}">
      <dgm:prSet/>
      <dgm:spPr/>
      <dgm:t>
        <a:bodyPr/>
        <a:lstStyle/>
        <a:p>
          <a:endParaRPr lang="en-US"/>
        </a:p>
      </dgm:t>
    </dgm:pt>
    <dgm:pt modelId="{76D3A671-E91B-4A27-A430-B67736586A52}" type="sibTrans" cxnId="{5F7BD02F-415B-4537-9676-60D40C335514}">
      <dgm:prSet/>
      <dgm:spPr/>
      <dgm:t>
        <a:bodyPr/>
        <a:lstStyle/>
        <a:p>
          <a:endParaRPr lang="en-US"/>
        </a:p>
      </dgm:t>
    </dgm:pt>
    <dgm:pt modelId="{71D331A0-2436-4139-9290-668F35DAA215}" type="pres">
      <dgm:prSet presAssocID="{F4812470-7B6F-440F-A556-08F78D3E80FF}" presName="root" presStyleCnt="0">
        <dgm:presLayoutVars>
          <dgm:dir/>
          <dgm:resizeHandles val="exact"/>
        </dgm:presLayoutVars>
      </dgm:prSet>
      <dgm:spPr/>
    </dgm:pt>
    <dgm:pt modelId="{E68C56E2-681B-4E8B-B482-C320F4A44235}" type="pres">
      <dgm:prSet presAssocID="{F07F31EF-BF17-4A39-85DF-A87AE5F5F5CA}" presName="compNode" presStyleCnt="0"/>
      <dgm:spPr/>
    </dgm:pt>
    <dgm:pt modelId="{52D60CD8-02BF-4032-8098-85E472ED2B5D}" type="pres">
      <dgm:prSet presAssocID="{F07F31EF-BF17-4A39-85DF-A87AE5F5F5CA}" presName="bgRect" presStyleLbl="bgShp" presStyleIdx="0" presStyleCnt="3"/>
      <dgm:spPr/>
    </dgm:pt>
    <dgm:pt modelId="{F2940E77-0C39-42C2-976F-42167DCC8065}" type="pres">
      <dgm:prSet presAssocID="{F07F31EF-BF17-4A39-85DF-A87AE5F5F5CA}"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aze"/>
        </a:ext>
      </dgm:extLst>
    </dgm:pt>
    <dgm:pt modelId="{8C717596-5ACA-4C5D-8186-84249ADC0559}" type="pres">
      <dgm:prSet presAssocID="{F07F31EF-BF17-4A39-85DF-A87AE5F5F5CA}" presName="spaceRect" presStyleCnt="0"/>
      <dgm:spPr/>
    </dgm:pt>
    <dgm:pt modelId="{1464FC9B-45E9-4E43-9D1B-D9B9765338B8}" type="pres">
      <dgm:prSet presAssocID="{F07F31EF-BF17-4A39-85DF-A87AE5F5F5CA}" presName="parTx" presStyleLbl="revTx" presStyleIdx="0" presStyleCnt="3">
        <dgm:presLayoutVars>
          <dgm:chMax val="0"/>
          <dgm:chPref val="0"/>
        </dgm:presLayoutVars>
      </dgm:prSet>
      <dgm:spPr/>
    </dgm:pt>
    <dgm:pt modelId="{9415B0A7-2F26-49C7-8B24-D0DAB23D519D}" type="pres">
      <dgm:prSet presAssocID="{C2859498-EE54-4AF4-AA0F-FD39D5FA795D}" presName="sibTrans" presStyleCnt="0"/>
      <dgm:spPr/>
    </dgm:pt>
    <dgm:pt modelId="{BC57B941-9EAE-424F-BAB7-991C27BFA132}" type="pres">
      <dgm:prSet presAssocID="{7A85AA0B-AB5F-4CFA-89DE-8C2BD9FC9C4E}" presName="compNode" presStyleCnt="0"/>
      <dgm:spPr/>
    </dgm:pt>
    <dgm:pt modelId="{94ECE97D-CF66-4467-931B-EF4901F4CF9A}" type="pres">
      <dgm:prSet presAssocID="{7A85AA0B-AB5F-4CFA-89DE-8C2BD9FC9C4E}" presName="bgRect" presStyleLbl="bgShp" presStyleIdx="1" presStyleCnt="3"/>
      <dgm:spPr/>
    </dgm:pt>
    <dgm:pt modelId="{9AE67134-AC67-47B2-B365-BD47C0003626}" type="pres">
      <dgm:prSet presAssocID="{7A85AA0B-AB5F-4CFA-89DE-8C2BD9FC9C4E}"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oney"/>
        </a:ext>
      </dgm:extLst>
    </dgm:pt>
    <dgm:pt modelId="{1F1A03AC-9E3A-4A96-98B9-4E9507FD5485}" type="pres">
      <dgm:prSet presAssocID="{7A85AA0B-AB5F-4CFA-89DE-8C2BD9FC9C4E}" presName="spaceRect" presStyleCnt="0"/>
      <dgm:spPr/>
    </dgm:pt>
    <dgm:pt modelId="{1E0ABE69-59E4-424A-BA40-E854CB6C47F3}" type="pres">
      <dgm:prSet presAssocID="{7A85AA0B-AB5F-4CFA-89DE-8C2BD9FC9C4E}" presName="parTx" presStyleLbl="revTx" presStyleIdx="1" presStyleCnt="3">
        <dgm:presLayoutVars>
          <dgm:chMax val="0"/>
          <dgm:chPref val="0"/>
        </dgm:presLayoutVars>
      </dgm:prSet>
      <dgm:spPr/>
    </dgm:pt>
    <dgm:pt modelId="{D277BD24-4B89-43F5-9EC3-42045627F1A4}" type="pres">
      <dgm:prSet presAssocID="{4CD10BEC-BA18-46AE-9A7A-1118130B979B}" presName="sibTrans" presStyleCnt="0"/>
      <dgm:spPr/>
    </dgm:pt>
    <dgm:pt modelId="{32C5F546-3CB6-4B20-A142-3E0E423CFAD6}" type="pres">
      <dgm:prSet presAssocID="{4F8A2AB6-7D67-4C46-B11D-1EA77EEB951E}" presName="compNode" presStyleCnt="0"/>
      <dgm:spPr/>
    </dgm:pt>
    <dgm:pt modelId="{17EAF2B1-E4F8-4E03-9DF6-A74F22ED58BE}" type="pres">
      <dgm:prSet presAssocID="{4F8A2AB6-7D67-4C46-B11D-1EA77EEB951E}" presName="bgRect" presStyleLbl="bgShp" presStyleIdx="2" presStyleCnt="3"/>
      <dgm:spPr/>
    </dgm:pt>
    <dgm:pt modelId="{CC551DA9-A261-4206-9D04-ACB8B3CF1E0B}" type="pres">
      <dgm:prSet presAssocID="{4F8A2AB6-7D67-4C46-B11D-1EA77EEB951E}"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Users"/>
        </a:ext>
      </dgm:extLst>
    </dgm:pt>
    <dgm:pt modelId="{76626779-5ADC-4807-BA25-4E273CF020EB}" type="pres">
      <dgm:prSet presAssocID="{4F8A2AB6-7D67-4C46-B11D-1EA77EEB951E}" presName="spaceRect" presStyleCnt="0"/>
      <dgm:spPr/>
    </dgm:pt>
    <dgm:pt modelId="{F78607D6-7775-424F-AE73-09023A2A855A}" type="pres">
      <dgm:prSet presAssocID="{4F8A2AB6-7D67-4C46-B11D-1EA77EEB951E}" presName="parTx" presStyleLbl="revTx" presStyleIdx="2" presStyleCnt="3">
        <dgm:presLayoutVars>
          <dgm:chMax val="0"/>
          <dgm:chPref val="0"/>
        </dgm:presLayoutVars>
      </dgm:prSet>
      <dgm:spPr/>
    </dgm:pt>
  </dgm:ptLst>
  <dgm:cxnLst>
    <dgm:cxn modelId="{5F7BD02F-415B-4537-9676-60D40C335514}" srcId="{F4812470-7B6F-440F-A556-08F78D3E80FF}" destId="{4F8A2AB6-7D67-4C46-B11D-1EA77EEB951E}" srcOrd="2" destOrd="0" parTransId="{7A361D86-DDA1-4617-9572-DD54E9754C1C}" sibTransId="{76D3A671-E91B-4A27-A430-B67736586A52}"/>
    <dgm:cxn modelId="{780F0243-A384-4A65-8AD6-017DF55E9C0D}" type="presOf" srcId="{F4812470-7B6F-440F-A556-08F78D3E80FF}" destId="{71D331A0-2436-4139-9290-668F35DAA215}" srcOrd="0" destOrd="0" presId="urn:microsoft.com/office/officeart/2018/2/layout/IconVerticalSolidList"/>
    <dgm:cxn modelId="{851AD14E-AD01-4423-9420-F48B06C7B5E1}" srcId="{F4812470-7B6F-440F-A556-08F78D3E80FF}" destId="{F07F31EF-BF17-4A39-85DF-A87AE5F5F5CA}" srcOrd="0" destOrd="0" parTransId="{3C96E746-DDAC-49AF-839A-CD2DD4E75F9F}" sibTransId="{C2859498-EE54-4AF4-AA0F-FD39D5FA795D}"/>
    <dgm:cxn modelId="{CA2B3F6B-65C5-4080-9F7F-4AB255D678DB}" type="presOf" srcId="{F07F31EF-BF17-4A39-85DF-A87AE5F5F5CA}" destId="{1464FC9B-45E9-4E43-9D1B-D9B9765338B8}" srcOrd="0" destOrd="0" presId="urn:microsoft.com/office/officeart/2018/2/layout/IconVerticalSolidList"/>
    <dgm:cxn modelId="{9C9E6D91-0C2A-47AD-9FB5-53C35E2FE85C}" type="presOf" srcId="{7A85AA0B-AB5F-4CFA-89DE-8C2BD9FC9C4E}" destId="{1E0ABE69-59E4-424A-BA40-E854CB6C47F3}" srcOrd="0" destOrd="0" presId="urn:microsoft.com/office/officeart/2018/2/layout/IconVerticalSolidList"/>
    <dgm:cxn modelId="{B228CFA1-F357-4EBE-ADBE-0DFA267A1A05}" srcId="{F4812470-7B6F-440F-A556-08F78D3E80FF}" destId="{7A85AA0B-AB5F-4CFA-89DE-8C2BD9FC9C4E}" srcOrd="1" destOrd="0" parTransId="{92B97C1A-5421-4CB2-A7AE-8F771715C969}" sibTransId="{4CD10BEC-BA18-46AE-9A7A-1118130B979B}"/>
    <dgm:cxn modelId="{0FC40FF5-297F-4AB8-BBCE-3B0C6EAF07F4}" type="presOf" srcId="{4F8A2AB6-7D67-4C46-B11D-1EA77EEB951E}" destId="{F78607D6-7775-424F-AE73-09023A2A855A}" srcOrd="0" destOrd="0" presId="urn:microsoft.com/office/officeart/2018/2/layout/IconVerticalSolidList"/>
    <dgm:cxn modelId="{3B562FC5-FCCF-4546-AC55-205F9A59C18B}" type="presParOf" srcId="{71D331A0-2436-4139-9290-668F35DAA215}" destId="{E68C56E2-681B-4E8B-B482-C320F4A44235}" srcOrd="0" destOrd="0" presId="urn:microsoft.com/office/officeart/2018/2/layout/IconVerticalSolidList"/>
    <dgm:cxn modelId="{5FFD6AE8-8204-4F4D-8BE4-B8E1209C8491}" type="presParOf" srcId="{E68C56E2-681B-4E8B-B482-C320F4A44235}" destId="{52D60CD8-02BF-4032-8098-85E472ED2B5D}" srcOrd="0" destOrd="0" presId="urn:microsoft.com/office/officeart/2018/2/layout/IconVerticalSolidList"/>
    <dgm:cxn modelId="{63C22D37-DAA9-4CB2-97C6-A833BA338AD2}" type="presParOf" srcId="{E68C56E2-681B-4E8B-B482-C320F4A44235}" destId="{F2940E77-0C39-42C2-976F-42167DCC8065}" srcOrd="1" destOrd="0" presId="urn:microsoft.com/office/officeart/2018/2/layout/IconVerticalSolidList"/>
    <dgm:cxn modelId="{EE05221C-764A-4D3A-937B-A2F9612DE3A3}" type="presParOf" srcId="{E68C56E2-681B-4E8B-B482-C320F4A44235}" destId="{8C717596-5ACA-4C5D-8186-84249ADC0559}" srcOrd="2" destOrd="0" presId="urn:microsoft.com/office/officeart/2018/2/layout/IconVerticalSolidList"/>
    <dgm:cxn modelId="{7CEF34BD-3A2F-465E-A866-9877DFD3E3CE}" type="presParOf" srcId="{E68C56E2-681B-4E8B-B482-C320F4A44235}" destId="{1464FC9B-45E9-4E43-9D1B-D9B9765338B8}" srcOrd="3" destOrd="0" presId="urn:microsoft.com/office/officeart/2018/2/layout/IconVerticalSolidList"/>
    <dgm:cxn modelId="{1C4B33C8-BCD3-4C8F-B649-AEA58C45F75F}" type="presParOf" srcId="{71D331A0-2436-4139-9290-668F35DAA215}" destId="{9415B0A7-2F26-49C7-8B24-D0DAB23D519D}" srcOrd="1" destOrd="0" presId="urn:microsoft.com/office/officeart/2018/2/layout/IconVerticalSolidList"/>
    <dgm:cxn modelId="{839E2038-3B61-4616-9C0F-EADCC6767AD2}" type="presParOf" srcId="{71D331A0-2436-4139-9290-668F35DAA215}" destId="{BC57B941-9EAE-424F-BAB7-991C27BFA132}" srcOrd="2" destOrd="0" presId="urn:microsoft.com/office/officeart/2018/2/layout/IconVerticalSolidList"/>
    <dgm:cxn modelId="{1903651D-674D-469A-9D37-089D3D33F89C}" type="presParOf" srcId="{BC57B941-9EAE-424F-BAB7-991C27BFA132}" destId="{94ECE97D-CF66-4467-931B-EF4901F4CF9A}" srcOrd="0" destOrd="0" presId="urn:microsoft.com/office/officeart/2018/2/layout/IconVerticalSolidList"/>
    <dgm:cxn modelId="{FC633F75-4421-4A99-9188-61BBEA046CBE}" type="presParOf" srcId="{BC57B941-9EAE-424F-BAB7-991C27BFA132}" destId="{9AE67134-AC67-47B2-B365-BD47C0003626}" srcOrd="1" destOrd="0" presId="urn:microsoft.com/office/officeart/2018/2/layout/IconVerticalSolidList"/>
    <dgm:cxn modelId="{46B8649E-C35C-489D-BD8A-77DD7EA04F8B}" type="presParOf" srcId="{BC57B941-9EAE-424F-BAB7-991C27BFA132}" destId="{1F1A03AC-9E3A-4A96-98B9-4E9507FD5485}" srcOrd="2" destOrd="0" presId="urn:microsoft.com/office/officeart/2018/2/layout/IconVerticalSolidList"/>
    <dgm:cxn modelId="{4E6E8547-4FDA-40C4-A7A8-74D56D11846F}" type="presParOf" srcId="{BC57B941-9EAE-424F-BAB7-991C27BFA132}" destId="{1E0ABE69-59E4-424A-BA40-E854CB6C47F3}" srcOrd="3" destOrd="0" presId="urn:microsoft.com/office/officeart/2018/2/layout/IconVerticalSolidList"/>
    <dgm:cxn modelId="{92C4DC9F-65B0-492E-8508-34504B6398CC}" type="presParOf" srcId="{71D331A0-2436-4139-9290-668F35DAA215}" destId="{D277BD24-4B89-43F5-9EC3-42045627F1A4}" srcOrd="3" destOrd="0" presId="urn:microsoft.com/office/officeart/2018/2/layout/IconVerticalSolidList"/>
    <dgm:cxn modelId="{CF5D0177-890A-44D4-A406-052F3622790A}" type="presParOf" srcId="{71D331A0-2436-4139-9290-668F35DAA215}" destId="{32C5F546-3CB6-4B20-A142-3E0E423CFAD6}" srcOrd="4" destOrd="0" presId="urn:microsoft.com/office/officeart/2018/2/layout/IconVerticalSolidList"/>
    <dgm:cxn modelId="{BD9C104C-153D-4D5A-8701-A789F4371F64}" type="presParOf" srcId="{32C5F546-3CB6-4B20-A142-3E0E423CFAD6}" destId="{17EAF2B1-E4F8-4E03-9DF6-A74F22ED58BE}" srcOrd="0" destOrd="0" presId="urn:microsoft.com/office/officeart/2018/2/layout/IconVerticalSolidList"/>
    <dgm:cxn modelId="{AB31EF9C-E7A2-4E1E-BFF3-277585BE1B8D}" type="presParOf" srcId="{32C5F546-3CB6-4B20-A142-3E0E423CFAD6}" destId="{CC551DA9-A261-4206-9D04-ACB8B3CF1E0B}" srcOrd="1" destOrd="0" presId="urn:microsoft.com/office/officeart/2018/2/layout/IconVerticalSolidList"/>
    <dgm:cxn modelId="{418A7932-0330-47AD-917B-07AED91442DA}" type="presParOf" srcId="{32C5F546-3CB6-4B20-A142-3E0E423CFAD6}" destId="{76626779-5ADC-4807-BA25-4E273CF020EB}" srcOrd="2" destOrd="0" presId="urn:microsoft.com/office/officeart/2018/2/layout/IconVerticalSolidList"/>
    <dgm:cxn modelId="{56874B18-2B66-4986-951E-B299B5CD27C0}" type="presParOf" srcId="{32C5F546-3CB6-4B20-A142-3E0E423CFAD6}" destId="{F78607D6-7775-424F-AE73-09023A2A855A}"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AAA267D-E529-4915-9446-3916767A95EC}" type="doc">
      <dgm:prSet loTypeId="urn:microsoft.com/office/officeart/2018/2/layout/IconCircleList" loCatId="icon" qsTypeId="urn:microsoft.com/office/officeart/2005/8/quickstyle/simple1" qsCatId="simple" csTypeId="urn:microsoft.com/office/officeart/2005/8/colors/accent3_2" csCatId="accent3" phldr="1"/>
      <dgm:spPr/>
      <dgm:t>
        <a:bodyPr/>
        <a:lstStyle/>
        <a:p>
          <a:endParaRPr lang="en-US"/>
        </a:p>
      </dgm:t>
    </dgm:pt>
    <dgm:pt modelId="{FE2047E1-26FD-4587-9C06-E572D12F618D}">
      <dgm:prSet/>
      <dgm:spPr/>
      <dgm:t>
        <a:bodyPr/>
        <a:lstStyle/>
        <a:p>
          <a:r>
            <a:rPr lang="en-US" dirty="0"/>
            <a:t>Strategic Planning:” Why?</a:t>
          </a:r>
        </a:p>
      </dgm:t>
    </dgm:pt>
    <dgm:pt modelId="{962B58FA-488A-4D98-84F2-79307EB9B75E}" type="parTrans" cxnId="{526BC47B-DA04-4895-BBCC-2FE834E42F99}">
      <dgm:prSet/>
      <dgm:spPr/>
      <dgm:t>
        <a:bodyPr/>
        <a:lstStyle/>
        <a:p>
          <a:endParaRPr lang="en-US"/>
        </a:p>
      </dgm:t>
    </dgm:pt>
    <dgm:pt modelId="{82B2FBE4-F968-4000-8EC3-CB547AFA34F6}" type="sibTrans" cxnId="{526BC47B-DA04-4895-BBCC-2FE834E42F99}">
      <dgm:prSet/>
      <dgm:spPr/>
      <dgm:t>
        <a:bodyPr/>
        <a:lstStyle/>
        <a:p>
          <a:endParaRPr lang="en-US"/>
        </a:p>
      </dgm:t>
    </dgm:pt>
    <dgm:pt modelId="{E8BFEE0B-330A-403F-8162-4FA05C78D51C}">
      <dgm:prSet/>
      <dgm:spPr/>
      <dgm:t>
        <a:bodyPr/>
        <a:lstStyle/>
        <a:p>
          <a:r>
            <a:rPr lang="en-US" dirty="0"/>
            <a:t>Provides a road map for the organization</a:t>
          </a:r>
        </a:p>
      </dgm:t>
    </dgm:pt>
    <dgm:pt modelId="{86F4BDE1-3840-48B3-AA4E-2D3AE06143DE}" type="parTrans" cxnId="{D4215007-124E-494F-9F03-7848E9F778F8}">
      <dgm:prSet/>
      <dgm:spPr/>
      <dgm:t>
        <a:bodyPr/>
        <a:lstStyle/>
        <a:p>
          <a:endParaRPr lang="en-US"/>
        </a:p>
      </dgm:t>
    </dgm:pt>
    <dgm:pt modelId="{CD718E5B-FDA6-41CD-921D-5EF959A441F6}" type="sibTrans" cxnId="{D4215007-124E-494F-9F03-7848E9F778F8}">
      <dgm:prSet/>
      <dgm:spPr/>
      <dgm:t>
        <a:bodyPr/>
        <a:lstStyle/>
        <a:p>
          <a:endParaRPr lang="en-US"/>
        </a:p>
      </dgm:t>
    </dgm:pt>
    <dgm:pt modelId="{A01C7272-FA57-4DB3-B1DD-1F81209E6743}">
      <dgm:prSet/>
      <dgm:spPr/>
      <dgm:t>
        <a:bodyPr/>
        <a:lstStyle/>
        <a:p>
          <a:r>
            <a:rPr lang="en-US" dirty="0"/>
            <a:t>Allows everyone to be part of building the map </a:t>
          </a:r>
        </a:p>
      </dgm:t>
    </dgm:pt>
    <dgm:pt modelId="{F0881251-26C9-4D09-BB83-50A7E1B42854}" type="parTrans" cxnId="{85A0444E-E640-4F79-85AC-080BCE6A0129}">
      <dgm:prSet/>
      <dgm:spPr/>
      <dgm:t>
        <a:bodyPr/>
        <a:lstStyle/>
        <a:p>
          <a:endParaRPr lang="en-US"/>
        </a:p>
      </dgm:t>
    </dgm:pt>
    <dgm:pt modelId="{2EA914E2-3117-4091-952D-643FAFB3B763}" type="sibTrans" cxnId="{85A0444E-E640-4F79-85AC-080BCE6A0129}">
      <dgm:prSet/>
      <dgm:spPr/>
      <dgm:t>
        <a:bodyPr/>
        <a:lstStyle/>
        <a:p>
          <a:endParaRPr lang="en-US"/>
        </a:p>
      </dgm:t>
    </dgm:pt>
    <dgm:pt modelId="{5AE1C5B2-285F-4135-AF29-1CD4BDE42360}">
      <dgm:prSet/>
      <dgm:spPr/>
      <dgm:t>
        <a:bodyPr/>
        <a:lstStyle/>
        <a:p>
          <a:r>
            <a:rPr lang="en-US" dirty="0"/>
            <a:t>Used to measure progress against goals </a:t>
          </a:r>
        </a:p>
      </dgm:t>
    </dgm:pt>
    <dgm:pt modelId="{B4A6FABF-9EE2-4B43-9761-7F2216885B85}" type="parTrans" cxnId="{9A888639-1145-47C3-A414-82EFA10F972F}">
      <dgm:prSet/>
      <dgm:spPr/>
      <dgm:t>
        <a:bodyPr/>
        <a:lstStyle/>
        <a:p>
          <a:endParaRPr lang="en-US"/>
        </a:p>
      </dgm:t>
    </dgm:pt>
    <dgm:pt modelId="{6C78679D-FE14-48E5-9FDB-85B663200553}" type="sibTrans" cxnId="{9A888639-1145-47C3-A414-82EFA10F972F}">
      <dgm:prSet/>
      <dgm:spPr/>
      <dgm:t>
        <a:bodyPr/>
        <a:lstStyle/>
        <a:p>
          <a:endParaRPr lang="en-US"/>
        </a:p>
      </dgm:t>
    </dgm:pt>
    <dgm:pt modelId="{37D22ACA-2D71-4659-ADAC-7BAA5ABE0BAA}">
      <dgm:prSet/>
      <dgm:spPr/>
      <dgm:t>
        <a:bodyPr/>
        <a:lstStyle/>
        <a:p>
          <a:r>
            <a:rPr lang="en-US" dirty="0"/>
            <a:t>Budgeting and fundraising tools</a:t>
          </a:r>
        </a:p>
      </dgm:t>
    </dgm:pt>
    <dgm:pt modelId="{A23A38B2-7B6C-401D-963C-75F10D4A5E23}" type="parTrans" cxnId="{18CD5FCE-6BFA-4EE6-84CE-72AA9EA5A1B7}">
      <dgm:prSet/>
      <dgm:spPr/>
      <dgm:t>
        <a:bodyPr/>
        <a:lstStyle/>
        <a:p>
          <a:endParaRPr lang="en-US"/>
        </a:p>
      </dgm:t>
    </dgm:pt>
    <dgm:pt modelId="{422C5E94-2211-425D-BE0E-A8E2611F14A7}" type="sibTrans" cxnId="{18CD5FCE-6BFA-4EE6-84CE-72AA9EA5A1B7}">
      <dgm:prSet/>
      <dgm:spPr/>
      <dgm:t>
        <a:bodyPr/>
        <a:lstStyle/>
        <a:p>
          <a:endParaRPr lang="en-US"/>
        </a:p>
      </dgm:t>
    </dgm:pt>
    <dgm:pt modelId="{453752A4-15A2-4F60-81EF-10066720FD49}">
      <dgm:prSet/>
      <dgm:spPr/>
      <dgm:t>
        <a:bodyPr/>
        <a:lstStyle/>
        <a:p>
          <a:r>
            <a:rPr lang="en-US" dirty="0"/>
            <a:t>Communication tool </a:t>
          </a:r>
        </a:p>
      </dgm:t>
    </dgm:pt>
    <dgm:pt modelId="{A1D8DB57-6260-442D-8849-1B39F50F5578}" type="parTrans" cxnId="{B24AE4CA-955D-4901-9AC1-7738690B23C6}">
      <dgm:prSet/>
      <dgm:spPr/>
      <dgm:t>
        <a:bodyPr/>
        <a:lstStyle/>
        <a:p>
          <a:endParaRPr lang="en-US"/>
        </a:p>
      </dgm:t>
    </dgm:pt>
    <dgm:pt modelId="{4C1E5540-E49F-444E-A573-70C8D89A6C4F}" type="sibTrans" cxnId="{B24AE4CA-955D-4901-9AC1-7738690B23C6}">
      <dgm:prSet/>
      <dgm:spPr/>
      <dgm:t>
        <a:bodyPr/>
        <a:lstStyle/>
        <a:p>
          <a:endParaRPr lang="en-US"/>
        </a:p>
      </dgm:t>
    </dgm:pt>
    <dgm:pt modelId="{A322FCAE-B89C-4C7A-A868-EDC95B216205}">
      <dgm:prSet/>
      <dgm:spPr/>
      <dgm:t>
        <a:bodyPr/>
        <a:lstStyle/>
        <a:p>
          <a:r>
            <a:rPr lang="en-US" dirty="0"/>
            <a:t>Accountability </a:t>
          </a:r>
        </a:p>
      </dgm:t>
    </dgm:pt>
    <dgm:pt modelId="{A7F54FA9-2750-4204-B19E-FD49D62FBA9A}" type="parTrans" cxnId="{853EE835-EF03-4027-B10F-588625CABA6C}">
      <dgm:prSet/>
      <dgm:spPr/>
      <dgm:t>
        <a:bodyPr/>
        <a:lstStyle/>
        <a:p>
          <a:endParaRPr lang="en-US"/>
        </a:p>
      </dgm:t>
    </dgm:pt>
    <dgm:pt modelId="{488F8D2F-7468-4E9D-A32F-9B05A58FB143}" type="sibTrans" cxnId="{853EE835-EF03-4027-B10F-588625CABA6C}">
      <dgm:prSet/>
      <dgm:spPr/>
      <dgm:t>
        <a:bodyPr/>
        <a:lstStyle/>
        <a:p>
          <a:endParaRPr lang="en-US"/>
        </a:p>
      </dgm:t>
    </dgm:pt>
    <dgm:pt modelId="{A349399F-4C27-46E5-8618-EEF6C4F3E9BC}" type="pres">
      <dgm:prSet presAssocID="{5AAA267D-E529-4915-9446-3916767A95EC}" presName="root" presStyleCnt="0">
        <dgm:presLayoutVars>
          <dgm:dir/>
          <dgm:resizeHandles val="exact"/>
        </dgm:presLayoutVars>
      </dgm:prSet>
      <dgm:spPr/>
    </dgm:pt>
    <dgm:pt modelId="{0FBE2A0C-8CF2-41DC-9B8B-56D9A2C94C58}" type="pres">
      <dgm:prSet presAssocID="{5AAA267D-E529-4915-9446-3916767A95EC}" presName="container" presStyleCnt="0">
        <dgm:presLayoutVars>
          <dgm:dir/>
          <dgm:resizeHandles val="exact"/>
        </dgm:presLayoutVars>
      </dgm:prSet>
      <dgm:spPr/>
    </dgm:pt>
    <dgm:pt modelId="{DEB9BAF3-68C3-4DEA-AA37-1099B0910A4A}" type="pres">
      <dgm:prSet presAssocID="{FE2047E1-26FD-4587-9C06-E572D12F618D}" presName="compNode" presStyleCnt="0"/>
      <dgm:spPr/>
    </dgm:pt>
    <dgm:pt modelId="{5F568209-918B-4291-8B65-96B141A92A72}" type="pres">
      <dgm:prSet presAssocID="{FE2047E1-26FD-4587-9C06-E572D12F618D}" presName="iconBgRect" presStyleLbl="bgShp" presStyleIdx="0" presStyleCnt="7"/>
      <dgm:spPr/>
    </dgm:pt>
    <dgm:pt modelId="{F9716544-1A29-497E-95E7-FD3C5F6BC0A2}" type="pres">
      <dgm:prSet presAssocID="{FE2047E1-26FD-4587-9C06-E572D12F618D}"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laybook"/>
        </a:ext>
      </dgm:extLst>
    </dgm:pt>
    <dgm:pt modelId="{FEF9904E-EEF7-481A-9886-6516158E83F0}" type="pres">
      <dgm:prSet presAssocID="{FE2047E1-26FD-4587-9C06-E572D12F618D}" presName="spaceRect" presStyleCnt="0"/>
      <dgm:spPr/>
    </dgm:pt>
    <dgm:pt modelId="{81A4314D-99A8-403E-B6B9-EC1C70ED59CA}" type="pres">
      <dgm:prSet presAssocID="{FE2047E1-26FD-4587-9C06-E572D12F618D}" presName="textRect" presStyleLbl="revTx" presStyleIdx="0" presStyleCnt="7">
        <dgm:presLayoutVars>
          <dgm:chMax val="1"/>
          <dgm:chPref val="1"/>
        </dgm:presLayoutVars>
      </dgm:prSet>
      <dgm:spPr/>
    </dgm:pt>
    <dgm:pt modelId="{6D87EB8D-F600-42C3-A765-286761785B56}" type="pres">
      <dgm:prSet presAssocID="{82B2FBE4-F968-4000-8EC3-CB547AFA34F6}" presName="sibTrans" presStyleLbl="sibTrans2D1" presStyleIdx="0" presStyleCnt="0"/>
      <dgm:spPr/>
    </dgm:pt>
    <dgm:pt modelId="{5A21B014-FE65-4BCF-BCC6-B39CABBA4F77}" type="pres">
      <dgm:prSet presAssocID="{E8BFEE0B-330A-403F-8162-4FA05C78D51C}" presName="compNode" presStyleCnt="0"/>
      <dgm:spPr/>
    </dgm:pt>
    <dgm:pt modelId="{2E660BC9-9AD1-41FF-AF70-30FA575D173E}" type="pres">
      <dgm:prSet presAssocID="{E8BFEE0B-330A-403F-8162-4FA05C78D51C}" presName="iconBgRect" presStyleLbl="bgShp" presStyleIdx="1" presStyleCnt="7"/>
      <dgm:spPr/>
    </dgm:pt>
    <dgm:pt modelId="{798CF8C2-8074-4580-B860-396894EEA279}" type="pres">
      <dgm:prSet presAssocID="{E8BFEE0B-330A-403F-8162-4FA05C78D51C}"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ap with pin"/>
        </a:ext>
      </dgm:extLst>
    </dgm:pt>
    <dgm:pt modelId="{C5150935-5974-473F-9F80-7298AC84E34B}" type="pres">
      <dgm:prSet presAssocID="{E8BFEE0B-330A-403F-8162-4FA05C78D51C}" presName="spaceRect" presStyleCnt="0"/>
      <dgm:spPr/>
    </dgm:pt>
    <dgm:pt modelId="{D420315E-AA5E-4277-8AFF-61625E1FED76}" type="pres">
      <dgm:prSet presAssocID="{E8BFEE0B-330A-403F-8162-4FA05C78D51C}" presName="textRect" presStyleLbl="revTx" presStyleIdx="1" presStyleCnt="7">
        <dgm:presLayoutVars>
          <dgm:chMax val="1"/>
          <dgm:chPref val="1"/>
        </dgm:presLayoutVars>
      </dgm:prSet>
      <dgm:spPr/>
    </dgm:pt>
    <dgm:pt modelId="{E9D19468-389C-4E2A-9FB7-BB1993C7EC2D}" type="pres">
      <dgm:prSet presAssocID="{CD718E5B-FDA6-41CD-921D-5EF959A441F6}" presName="sibTrans" presStyleLbl="sibTrans2D1" presStyleIdx="0" presStyleCnt="0"/>
      <dgm:spPr/>
    </dgm:pt>
    <dgm:pt modelId="{F39DF955-56A8-4289-9B7F-7551E3E4AAD8}" type="pres">
      <dgm:prSet presAssocID="{A01C7272-FA57-4DB3-B1DD-1F81209E6743}" presName="compNode" presStyleCnt="0"/>
      <dgm:spPr/>
    </dgm:pt>
    <dgm:pt modelId="{86257A7B-DF1E-4E75-A071-EC8694AD1802}" type="pres">
      <dgm:prSet presAssocID="{A01C7272-FA57-4DB3-B1DD-1F81209E6743}" presName="iconBgRect" presStyleLbl="bgShp" presStyleIdx="2" presStyleCnt="7"/>
      <dgm:spPr/>
    </dgm:pt>
    <dgm:pt modelId="{99C77441-364C-4930-9B31-324E101913E0}" type="pres">
      <dgm:prSet presAssocID="{A01C7272-FA57-4DB3-B1DD-1F81209E6743}"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arker"/>
        </a:ext>
      </dgm:extLst>
    </dgm:pt>
    <dgm:pt modelId="{68B2606C-0F35-4AF5-A8BF-2843270E2FF0}" type="pres">
      <dgm:prSet presAssocID="{A01C7272-FA57-4DB3-B1DD-1F81209E6743}" presName="spaceRect" presStyleCnt="0"/>
      <dgm:spPr/>
    </dgm:pt>
    <dgm:pt modelId="{F4E070C8-30FB-4C6E-BB39-4FE6447812E8}" type="pres">
      <dgm:prSet presAssocID="{A01C7272-FA57-4DB3-B1DD-1F81209E6743}" presName="textRect" presStyleLbl="revTx" presStyleIdx="2" presStyleCnt="7">
        <dgm:presLayoutVars>
          <dgm:chMax val="1"/>
          <dgm:chPref val="1"/>
        </dgm:presLayoutVars>
      </dgm:prSet>
      <dgm:spPr/>
    </dgm:pt>
    <dgm:pt modelId="{FCFF8CB1-74FA-46A2-A874-9DB8B78169D2}" type="pres">
      <dgm:prSet presAssocID="{2EA914E2-3117-4091-952D-643FAFB3B763}" presName="sibTrans" presStyleLbl="sibTrans2D1" presStyleIdx="0" presStyleCnt="0"/>
      <dgm:spPr/>
    </dgm:pt>
    <dgm:pt modelId="{4E440095-9021-4154-AB6B-F8A9BF779487}" type="pres">
      <dgm:prSet presAssocID="{5AE1C5B2-285F-4135-AF29-1CD4BDE42360}" presName="compNode" presStyleCnt="0"/>
      <dgm:spPr/>
    </dgm:pt>
    <dgm:pt modelId="{FC4BF2E3-1C1F-42D1-BBCB-290AFD082499}" type="pres">
      <dgm:prSet presAssocID="{5AE1C5B2-285F-4135-AF29-1CD4BDE42360}" presName="iconBgRect" presStyleLbl="bgShp" presStyleIdx="3" presStyleCnt="7"/>
      <dgm:spPr/>
    </dgm:pt>
    <dgm:pt modelId="{330815BE-9829-4AE6-863A-8F7904D09359}" type="pres">
      <dgm:prSet presAssocID="{5AE1C5B2-285F-4135-AF29-1CD4BDE42360}" presName="iconRect" presStyleLbl="node1" presStyleIdx="3" presStyleCnt="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eckmark"/>
        </a:ext>
      </dgm:extLst>
    </dgm:pt>
    <dgm:pt modelId="{B45DF0F1-A5FB-4515-A92F-CC7F0FFD3B99}" type="pres">
      <dgm:prSet presAssocID="{5AE1C5B2-285F-4135-AF29-1CD4BDE42360}" presName="spaceRect" presStyleCnt="0"/>
      <dgm:spPr/>
    </dgm:pt>
    <dgm:pt modelId="{14093321-C02A-46D4-832D-425A63177AB0}" type="pres">
      <dgm:prSet presAssocID="{5AE1C5B2-285F-4135-AF29-1CD4BDE42360}" presName="textRect" presStyleLbl="revTx" presStyleIdx="3" presStyleCnt="7">
        <dgm:presLayoutVars>
          <dgm:chMax val="1"/>
          <dgm:chPref val="1"/>
        </dgm:presLayoutVars>
      </dgm:prSet>
      <dgm:spPr/>
    </dgm:pt>
    <dgm:pt modelId="{602410B2-F521-4150-8C4C-B21957A9A0CA}" type="pres">
      <dgm:prSet presAssocID="{6C78679D-FE14-48E5-9FDB-85B663200553}" presName="sibTrans" presStyleLbl="sibTrans2D1" presStyleIdx="0" presStyleCnt="0"/>
      <dgm:spPr/>
    </dgm:pt>
    <dgm:pt modelId="{1B906644-DDE4-44B9-B919-216E9ECCE00F}" type="pres">
      <dgm:prSet presAssocID="{37D22ACA-2D71-4659-ADAC-7BAA5ABE0BAA}" presName="compNode" presStyleCnt="0"/>
      <dgm:spPr/>
    </dgm:pt>
    <dgm:pt modelId="{C979A05C-751D-440F-B7F5-BCF7F8B3418F}" type="pres">
      <dgm:prSet presAssocID="{37D22ACA-2D71-4659-ADAC-7BAA5ABE0BAA}" presName="iconBgRect" presStyleLbl="bgShp" presStyleIdx="4" presStyleCnt="7"/>
      <dgm:spPr/>
    </dgm:pt>
    <dgm:pt modelId="{CE06C86A-E37E-47F9-892B-6821C058FFC4}" type="pres">
      <dgm:prSet presAssocID="{37D22ACA-2D71-4659-ADAC-7BAA5ABE0BAA}" presName="iconRect" presStyleLbl="node1" presStyleIdx="4" presStyleCnt="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Money"/>
        </a:ext>
      </dgm:extLst>
    </dgm:pt>
    <dgm:pt modelId="{4134E137-E6A8-42E4-AE37-984CD6953A17}" type="pres">
      <dgm:prSet presAssocID="{37D22ACA-2D71-4659-ADAC-7BAA5ABE0BAA}" presName="spaceRect" presStyleCnt="0"/>
      <dgm:spPr/>
    </dgm:pt>
    <dgm:pt modelId="{AB02C458-BD45-43BC-98FF-3F7B945049B8}" type="pres">
      <dgm:prSet presAssocID="{37D22ACA-2D71-4659-ADAC-7BAA5ABE0BAA}" presName="textRect" presStyleLbl="revTx" presStyleIdx="4" presStyleCnt="7">
        <dgm:presLayoutVars>
          <dgm:chMax val="1"/>
          <dgm:chPref val="1"/>
        </dgm:presLayoutVars>
      </dgm:prSet>
      <dgm:spPr/>
    </dgm:pt>
    <dgm:pt modelId="{7CA5C9CD-7BB8-48D8-A296-CCD1A185DD96}" type="pres">
      <dgm:prSet presAssocID="{422C5E94-2211-425D-BE0E-A8E2611F14A7}" presName="sibTrans" presStyleLbl="sibTrans2D1" presStyleIdx="0" presStyleCnt="0"/>
      <dgm:spPr/>
    </dgm:pt>
    <dgm:pt modelId="{E077673F-96E6-43BF-96B7-101B7087663E}" type="pres">
      <dgm:prSet presAssocID="{453752A4-15A2-4F60-81EF-10066720FD49}" presName="compNode" presStyleCnt="0"/>
      <dgm:spPr/>
    </dgm:pt>
    <dgm:pt modelId="{6E109DC2-3815-4F86-A735-29ED88B356C9}" type="pres">
      <dgm:prSet presAssocID="{453752A4-15A2-4F60-81EF-10066720FD49}" presName="iconBgRect" presStyleLbl="bgShp" presStyleIdx="5" presStyleCnt="7"/>
      <dgm:spPr/>
    </dgm:pt>
    <dgm:pt modelId="{6F017394-43BE-4043-AC79-70200465D3B4}" type="pres">
      <dgm:prSet presAssocID="{453752A4-15A2-4F60-81EF-10066720FD49}" presName="iconRect" presStyleLbl="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Email"/>
        </a:ext>
      </dgm:extLst>
    </dgm:pt>
    <dgm:pt modelId="{94393B20-6801-4760-BDFE-75DF4BB15BAD}" type="pres">
      <dgm:prSet presAssocID="{453752A4-15A2-4F60-81EF-10066720FD49}" presName="spaceRect" presStyleCnt="0"/>
      <dgm:spPr/>
    </dgm:pt>
    <dgm:pt modelId="{86C4CD43-26C1-4DCF-BB32-2226CE65967D}" type="pres">
      <dgm:prSet presAssocID="{453752A4-15A2-4F60-81EF-10066720FD49}" presName="textRect" presStyleLbl="revTx" presStyleIdx="5" presStyleCnt="7">
        <dgm:presLayoutVars>
          <dgm:chMax val="1"/>
          <dgm:chPref val="1"/>
        </dgm:presLayoutVars>
      </dgm:prSet>
      <dgm:spPr/>
    </dgm:pt>
    <dgm:pt modelId="{31A0F870-82AC-426F-BCF9-06AC1EDD6C30}" type="pres">
      <dgm:prSet presAssocID="{4C1E5540-E49F-444E-A573-70C8D89A6C4F}" presName="sibTrans" presStyleLbl="sibTrans2D1" presStyleIdx="0" presStyleCnt="0"/>
      <dgm:spPr/>
    </dgm:pt>
    <dgm:pt modelId="{3C45E7F6-0C29-420A-8848-F852894E628A}" type="pres">
      <dgm:prSet presAssocID="{A322FCAE-B89C-4C7A-A868-EDC95B216205}" presName="compNode" presStyleCnt="0"/>
      <dgm:spPr/>
    </dgm:pt>
    <dgm:pt modelId="{78012919-60D5-40E1-8C16-27F5C4BB6E2F}" type="pres">
      <dgm:prSet presAssocID="{A322FCAE-B89C-4C7A-A868-EDC95B216205}" presName="iconBgRect" presStyleLbl="bgShp" presStyleIdx="6" presStyleCnt="7"/>
      <dgm:spPr/>
    </dgm:pt>
    <dgm:pt modelId="{0C86FCF7-CD72-4844-9EF5-7A10C8EB8148}" type="pres">
      <dgm:prSet presAssocID="{A322FCAE-B89C-4C7A-A868-EDC95B216205}" presName="iconRect" presStyleLbl="node1" presStyleIdx="6" presStyleCnt="7"/>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Check List"/>
        </a:ext>
      </dgm:extLst>
    </dgm:pt>
    <dgm:pt modelId="{B1E8F8C0-1B3C-4256-9AF1-F00404C602C9}" type="pres">
      <dgm:prSet presAssocID="{A322FCAE-B89C-4C7A-A868-EDC95B216205}" presName="spaceRect" presStyleCnt="0"/>
      <dgm:spPr/>
    </dgm:pt>
    <dgm:pt modelId="{23677DB3-6062-49A0-A003-6EDE144C1349}" type="pres">
      <dgm:prSet presAssocID="{A322FCAE-B89C-4C7A-A868-EDC95B216205}" presName="textRect" presStyleLbl="revTx" presStyleIdx="6" presStyleCnt="7">
        <dgm:presLayoutVars>
          <dgm:chMax val="1"/>
          <dgm:chPref val="1"/>
        </dgm:presLayoutVars>
      </dgm:prSet>
      <dgm:spPr/>
    </dgm:pt>
  </dgm:ptLst>
  <dgm:cxnLst>
    <dgm:cxn modelId="{D4215007-124E-494F-9F03-7848E9F778F8}" srcId="{5AAA267D-E529-4915-9446-3916767A95EC}" destId="{E8BFEE0B-330A-403F-8162-4FA05C78D51C}" srcOrd="1" destOrd="0" parTransId="{86F4BDE1-3840-48B3-AA4E-2D3AE06143DE}" sibTransId="{CD718E5B-FDA6-41CD-921D-5EF959A441F6}"/>
    <dgm:cxn modelId="{FACC7D0A-4971-4DE3-90A7-B7627E58AE52}" type="presOf" srcId="{5AAA267D-E529-4915-9446-3916767A95EC}" destId="{A349399F-4C27-46E5-8618-EEF6C4F3E9BC}" srcOrd="0" destOrd="0" presId="urn:microsoft.com/office/officeart/2018/2/layout/IconCircleList"/>
    <dgm:cxn modelId="{D9FA130B-4B30-4956-BDD1-24E472D01A95}" type="presOf" srcId="{CD718E5B-FDA6-41CD-921D-5EF959A441F6}" destId="{E9D19468-389C-4E2A-9FB7-BB1993C7EC2D}" srcOrd="0" destOrd="0" presId="urn:microsoft.com/office/officeart/2018/2/layout/IconCircleList"/>
    <dgm:cxn modelId="{A3774412-1130-470D-B24F-18EF58B60FD4}" type="presOf" srcId="{E8BFEE0B-330A-403F-8162-4FA05C78D51C}" destId="{D420315E-AA5E-4277-8AFF-61625E1FED76}" srcOrd="0" destOrd="0" presId="urn:microsoft.com/office/officeart/2018/2/layout/IconCircleList"/>
    <dgm:cxn modelId="{853EE835-EF03-4027-B10F-588625CABA6C}" srcId="{5AAA267D-E529-4915-9446-3916767A95EC}" destId="{A322FCAE-B89C-4C7A-A868-EDC95B216205}" srcOrd="6" destOrd="0" parTransId="{A7F54FA9-2750-4204-B19E-FD49D62FBA9A}" sibTransId="{488F8D2F-7468-4E9D-A32F-9B05A58FB143}"/>
    <dgm:cxn modelId="{9A888639-1145-47C3-A414-82EFA10F972F}" srcId="{5AAA267D-E529-4915-9446-3916767A95EC}" destId="{5AE1C5B2-285F-4135-AF29-1CD4BDE42360}" srcOrd="3" destOrd="0" parTransId="{B4A6FABF-9EE2-4B43-9761-7F2216885B85}" sibTransId="{6C78679D-FE14-48E5-9FDB-85B663200553}"/>
    <dgm:cxn modelId="{57D0C048-6C46-497C-9149-6468D39AB190}" type="presOf" srcId="{37D22ACA-2D71-4659-ADAC-7BAA5ABE0BAA}" destId="{AB02C458-BD45-43BC-98FF-3F7B945049B8}" srcOrd="0" destOrd="0" presId="urn:microsoft.com/office/officeart/2018/2/layout/IconCircleList"/>
    <dgm:cxn modelId="{27DD574D-E3A6-4AB7-BECB-3AE476F73ACE}" type="presOf" srcId="{453752A4-15A2-4F60-81EF-10066720FD49}" destId="{86C4CD43-26C1-4DCF-BB32-2226CE65967D}" srcOrd="0" destOrd="0" presId="urn:microsoft.com/office/officeart/2018/2/layout/IconCircleList"/>
    <dgm:cxn modelId="{85A0444E-E640-4F79-85AC-080BCE6A0129}" srcId="{5AAA267D-E529-4915-9446-3916767A95EC}" destId="{A01C7272-FA57-4DB3-B1DD-1F81209E6743}" srcOrd="2" destOrd="0" parTransId="{F0881251-26C9-4D09-BB83-50A7E1B42854}" sibTransId="{2EA914E2-3117-4091-952D-643FAFB3B763}"/>
    <dgm:cxn modelId="{4F30FE65-71EC-487E-904A-703419F8DEB5}" type="presOf" srcId="{4C1E5540-E49F-444E-A573-70C8D89A6C4F}" destId="{31A0F870-82AC-426F-BCF9-06AC1EDD6C30}" srcOrd="0" destOrd="0" presId="urn:microsoft.com/office/officeart/2018/2/layout/IconCircleList"/>
    <dgm:cxn modelId="{526BC47B-DA04-4895-BBCC-2FE834E42F99}" srcId="{5AAA267D-E529-4915-9446-3916767A95EC}" destId="{FE2047E1-26FD-4587-9C06-E572D12F618D}" srcOrd="0" destOrd="0" parTransId="{962B58FA-488A-4D98-84F2-79307EB9B75E}" sibTransId="{82B2FBE4-F968-4000-8EC3-CB547AFA34F6}"/>
    <dgm:cxn modelId="{2AF1508D-6A41-42CE-8F85-6A405026DDC3}" type="presOf" srcId="{6C78679D-FE14-48E5-9FDB-85B663200553}" destId="{602410B2-F521-4150-8C4C-B21957A9A0CA}" srcOrd="0" destOrd="0" presId="urn:microsoft.com/office/officeart/2018/2/layout/IconCircleList"/>
    <dgm:cxn modelId="{869C1B94-1494-4080-A319-0F61FF9F6B3E}" type="presOf" srcId="{FE2047E1-26FD-4587-9C06-E572D12F618D}" destId="{81A4314D-99A8-403E-B6B9-EC1C70ED59CA}" srcOrd="0" destOrd="0" presId="urn:microsoft.com/office/officeart/2018/2/layout/IconCircleList"/>
    <dgm:cxn modelId="{42C1DFAC-DF5D-466D-9937-9623BEFA9CAA}" type="presOf" srcId="{A322FCAE-B89C-4C7A-A868-EDC95B216205}" destId="{23677DB3-6062-49A0-A003-6EDE144C1349}" srcOrd="0" destOrd="0" presId="urn:microsoft.com/office/officeart/2018/2/layout/IconCircleList"/>
    <dgm:cxn modelId="{E077C6B2-7E64-4993-824F-E00454D31C5D}" type="presOf" srcId="{422C5E94-2211-425D-BE0E-A8E2611F14A7}" destId="{7CA5C9CD-7BB8-48D8-A296-CCD1A185DD96}" srcOrd="0" destOrd="0" presId="urn:microsoft.com/office/officeart/2018/2/layout/IconCircleList"/>
    <dgm:cxn modelId="{ACFD00C4-2328-4CFE-89CC-289CEBDC47C3}" type="presOf" srcId="{82B2FBE4-F968-4000-8EC3-CB547AFA34F6}" destId="{6D87EB8D-F600-42C3-A765-286761785B56}" srcOrd="0" destOrd="0" presId="urn:microsoft.com/office/officeart/2018/2/layout/IconCircleList"/>
    <dgm:cxn modelId="{B24AE4CA-955D-4901-9AC1-7738690B23C6}" srcId="{5AAA267D-E529-4915-9446-3916767A95EC}" destId="{453752A4-15A2-4F60-81EF-10066720FD49}" srcOrd="5" destOrd="0" parTransId="{A1D8DB57-6260-442D-8849-1B39F50F5578}" sibTransId="{4C1E5540-E49F-444E-A573-70C8D89A6C4F}"/>
    <dgm:cxn modelId="{18CD5FCE-6BFA-4EE6-84CE-72AA9EA5A1B7}" srcId="{5AAA267D-E529-4915-9446-3916767A95EC}" destId="{37D22ACA-2D71-4659-ADAC-7BAA5ABE0BAA}" srcOrd="4" destOrd="0" parTransId="{A23A38B2-7B6C-401D-963C-75F10D4A5E23}" sibTransId="{422C5E94-2211-425D-BE0E-A8E2611F14A7}"/>
    <dgm:cxn modelId="{271437E3-0CE1-4151-90FE-0B000B1E2575}" type="presOf" srcId="{A01C7272-FA57-4DB3-B1DD-1F81209E6743}" destId="{F4E070C8-30FB-4C6E-BB39-4FE6447812E8}" srcOrd="0" destOrd="0" presId="urn:microsoft.com/office/officeart/2018/2/layout/IconCircleList"/>
    <dgm:cxn modelId="{11B729E4-29A7-48DF-B64A-250440794736}" type="presOf" srcId="{2EA914E2-3117-4091-952D-643FAFB3B763}" destId="{FCFF8CB1-74FA-46A2-A874-9DB8B78169D2}" srcOrd="0" destOrd="0" presId="urn:microsoft.com/office/officeart/2018/2/layout/IconCircleList"/>
    <dgm:cxn modelId="{69B51BE5-FFFC-4C4A-AB71-4EE991752289}" type="presOf" srcId="{5AE1C5B2-285F-4135-AF29-1CD4BDE42360}" destId="{14093321-C02A-46D4-832D-425A63177AB0}" srcOrd="0" destOrd="0" presId="urn:microsoft.com/office/officeart/2018/2/layout/IconCircleList"/>
    <dgm:cxn modelId="{FB982E72-5A41-4E4A-AAEE-4EFCC81F885F}" type="presParOf" srcId="{A349399F-4C27-46E5-8618-EEF6C4F3E9BC}" destId="{0FBE2A0C-8CF2-41DC-9B8B-56D9A2C94C58}" srcOrd="0" destOrd="0" presId="urn:microsoft.com/office/officeart/2018/2/layout/IconCircleList"/>
    <dgm:cxn modelId="{89D90532-899E-4DDE-B051-A3268A12AC03}" type="presParOf" srcId="{0FBE2A0C-8CF2-41DC-9B8B-56D9A2C94C58}" destId="{DEB9BAF3-68C3-4DEA-AA37-1099B0910A4A}" srcOrd="0" destOrd="0" presId="urn:microsoft.com/office/officeart/2018/2/layout/IconCircleList"/>
    <dgm:cxn modelId="{3986EFC2-66A2-452C-85AE-011D0A9DFB9C}" type="presParOf" srcId="{DEB9BAF3-68C3-4DEA-AA37-1099B0910A4A}" destId="{5F568209-918B-4291-8B65-96B141A92A72}" srcOrd="0" destOrd="0" presId="urn:microsoft.com/office/officeart/2018/2/layout/IconCircleList"/>
    <dgm:cxn modelId="{057D1CC4-3DC5-4E78-9D03-46C45A5425E7}" type="presParOf" srcId="{DEB9BAF3-68C3-4DEA-AA37-1099B0910A4A}" destId="{F9716544-1A29-497E-95E7-FD3C5F6BC0A2}" srcOrd="1" destOrd="0" presId="urn:microsoft.com/office/officeart/2018/2/layout/IconCircleList"/>
    <dgm:cxn modelId="{2D721249-F4DF-4921-BBF8-73BFE1AEF233}" type="presParOf" srcId="{DEB9BAF3-68C3-4DEA-AA37-1099B0910A4A}" destId="{FEF9904E-EEF7-481A-9886-6516158E83F0}" srcOrd="2" destOrd="0" presId="urn:microsoft.com/office/officeart/2018/2/layout/IconCircleList"/>
    <dgm:cxn modelId="{85BA7F13-3F66-4E53-AAE1-363A6AAC2B24}" type="presParOf" srcId="{DEB9BAF3-68C3-4DEA-AA37-1099B0910A4A}" destId="{81A4314D-99A8-403E-B6B9-EC1C70ED59CA}" srcOrd="3" destOrd="0" presId="urn:microsoft.com/office/officeart/2018/2/layout/IconCircleList"/>
    <dgm:cxn modelId="{06CE3CD8-52A0-4AE7-97AE-88ABB93133AC}" type="presParOf" srcId="{0FBE2A0C-8CF2-41DC-9B8B-56D9A2C94C58}" destId="{6D87EB8D-F600-42C3-A765-286761785B56}" srcOrd="1" destOrd="0" presId="urn:microsoft.com/office/officeart/2018/2/layout/IconCircleList"/>
    <dgm:cxn modelId="{D77B5963-D284-4290-A43C-8D1DFC5D6C26}" type="presParOf" srcId="{0FBE2A0C-8CF2-41DC-9B8B-56D9A2C94C58}" destId="{5A21B014-FE65-4BCF-BCC6-B39CABBA4F77}" srcOrd="2" destOrd="0" presId="urn:microsoft.com/office/officeart/2018/2/layout/IconCircleList"/>
    <dgm:cxn modelId="{B2A55C10-9442-4D44-8B17-BE4EA40E066D}" type="presParOf" srcId="{5A21B014-FE65-4BCF-BCC6-B39CABBA4F77}" destId="{2E660BC9-9AD1-41FF-AF70-30FA575D173E}" srcOrd="0" destOrd="0" presId="urn:microsoft.com/office/officeart/2018/2/layout/IconCircleList"/>
    <dgm:cxn modelId="{70402402-9830-456A-92C6-943402A3F930}" type="presParOf" srcId="{5A21B014-FE65-4BCF-BCC6-B39CABBA4F77}" destId="{798CF8C2-8074-4580-B860-396894EEA279}" srcOrd="1" destOrd="0" presId="urn:microsoft.com/office/officeart/2018/2/layout/IconCircleList"/>
    <dgm:cxn modelId="{A662958E-CABB-4315-86B4-EEB3C5CED6CC}" type="presParOf" srcId="{5A21B014-FE65-4BCF-BCC6-B39CABBA4F77}" destId="{C5150935-5974-473F-9F80-7298AC84E34B}" srcOrd="2" destOrd="0" presId="urn:microsoft.com/office/officeart/2018/2/layout/IconCircleList"/>
    <dgm:cxn modelId="{B773F91A-30AA-4E1E-9ACA-8B1C89B5B77B}" type="presParOf" srcId="{5A21B014-FE65-4BCF-BCC6-B39CABBA4F77}" destId="{D420315E-AA5E-4277-8AFF-61625E1FED76}" srcOrd="3" destOrd="0" presId="urn:microsoft.com/office/officeart/2018/2/layout/IconCircleList"/>
    <dgm:cxn modelId="{280EFAB4-6FC2-49AE-B626-EB06E155CA4D}" type="presParOf" srcId="{0FBE2A0C-8CF2-41DC-9B8B-56D9A2C94C58}" destId="{E9D19468-389C-4E2A-9FB7-BB1993C7EC2D}" srcOrd="3" destOrd="0" presId="urn:microsoft.com/office/officeart/2018/2/layout/IconCircleList"/>
    <dgm:cxn modelId="{977F4D30-087E-404C-894F-0A21B35049DD}" type="presParOf" srcId="{0FBE2A0C-8CF2-41DC-9B8B-56D9A2C94C58}" destId="{F39DF955-56A8-4289-9B7F-7551E3E4AAD8}" srcOrd="4" destOrd="0" presId="urn:microsoft.com/office/officeart/2018/2/layout/IconCircleList"/>
    <dgm:cxn modelId="{FFC78491-0A1E-44AA-9A32-606787F19DE7}" type="presParOf" srcId="{F39DF955-56A8-4289-9B7F-7551E3E4AAD8}" destId="{86257A7B-DF1E-4E75-A071-EC8694AD1802}" srcOrd="0" destOrd="0" presId="urn:microsoft.com/office/officeart/2018/2/layout/IconCircleList"/>
    <dgm:cxn modelId="{6E6C3197-5762-47B6-B353-742284B2C644}" type="presParOf" srcId="{F39DF955-56A8-4289-9B7F-7551E3E4AAD8}" destId="{99C77441-364C-4930-9B31-324E101913E0}" srcOrd="1" destOrd="0" presId="urn:microsoft.com/office/officeart/2018/2/layout/IconCircleList"/>
    <dgm:cxn modelId="{700AF628-15B8-40B7-99F7-B586694D8F32}" type="presParOf" srcId="{F39DF955-56A8-4289-9B7F-7551E3E4AAD8}" destId="{68B2606C-0F35-4AF5-A8BF-2843270E2FF0}" srcOrd="2" destOrd="0" presId="urn:microsoft.com/office/officeart/2018/2/layout/IconCircleList"/>
    <dgm:cxn modelId="{E6DE5998-EB16-45E6-A3A8-CBCA51DA8AE3}" type="presParOf" srcId="{F39DF955-56A8-4289-9B7F-7551E3E4AAD8}" destId="{F4E070C8-30FB-4C6E-BB39-4FE6447812E8}" srcOrd="3" destOrd="0" presId="urn:microsoft.com/office/officeart/2018/2/layout/IconCircleList"/>
    <dgm:cxn modelId="{2B407262-C941-4377-BD2A-C5A55758229E}" type="presParOf" srcId="{0FBE2A0C-8CF2-41DC-9B8B-56D9A2C94C58}" destId="{FCFF8CB1-74FA-46A2-A874-9DB8B78169D2}" srcOrd="5" destOrd="0" presId="urn:microsoft.com/office/officeart/2018/2/layout/IconCircleList"/>
    <dgm:cxn modelId="{AC533D59-0864-4633-B554-3D1FA36B4E9C}" type="presParOf" srcId="{0FBE2A0C-8CF2-41DC-9B8B-56D9A2C94C58}" destId="{4E440095-9021-4154-AB6B-F8A9BF779487}" srcOrd="6" destOrd="0" presId="urn:microsoft.com/office/officeart/2018/2/layout/IconCircleList"/>
    <dgm:cxn modelId="{B3AED27D-3B8A-4BFC-ABC1-F656D35260AE}" type="presParOf" srcId="{4E440095-9021-4154-AB6B-F8A9BF779487}" destId="{FC4BF2E3-1C1F-42D1-BBCB-290AFD082499}" srcOrd="0" destOrd="0" presId="urn:microsoft.com/office/officeart/2018/2/layout/IconCircleList"/>
    <dgm:cxn modelId="{476490B3-96FF-41FA-9272-5F6EDF9BA740}" type="presParOf" srcId="{4E440095-9021-4154-AB6B-F8A9BF779487}" destId="{330815BE-9829-4AE6-863A-8F7904D09359}" srcOrd="1" destOrd="0" presId="urn:microsoft.com/office/officeart/2018/2/layout/IconCircleList"/>
    <dgm:cxn modelId="{45232913-896F-4BC4-A8D3-56E836AA970A}" type="presParOf" srcId="{4E440095-9021-4154-AB6B-F8A9BF779487}" destId="{B45DF0F1-A5FB-4515-A92F-CC7F0FFD3B99}" srcOrd="2" destOrd="0" presId="urn:microsoft.com/office/officeart/2018/2/layout/IconCircleList"/>
    <dgm:cxn modelId="{1D922D17-7324-47DA-BF35-E2C8ECAB56E9}" type="presParOf" srcId="{4E440095-9021-4154-AB6B-F8A9BF779487}" destId="{14093321-C02A-46D4-832D-425A63177AB0}" srcOrd="3" destOrd="0" presId="urn:microsoft.com/office/officeart/2018/2/layout/IconCircleList"/>
    <dgm:cxn modelId="{54D17C1E-A0D4-4450-BC45-3AE4312D79B7}" type="presParOf" srcId="{0FBE2A0C-8CF2-41DC-9B8B-56D9A2C94C58}" destId="{602410B2-F521-4150-8C4C-B21957A9A0CA}" srcOrd="7" destOrd="0" presId="urn:microsoft.com/office/officeart/2018/2/layout/IconCircleList"/>
    <dgm:cxn modelId="{231072D3-AECD-47D7-8848-9B42505C6F9A}" type="presParOf" srcId="{0FBE2A0C-8CF2-41DC-9B8B-56D9A2C94C58}" destId="{1B906644-DDE4-44B9-B919-216E9ECCE00F}" srcOrd="8" destOrd="0" presId="urn:microsoft.com/office/officeart/2018/2/layout/IconCircleList"/>
    <dgm:cxn modelId="{E7E71B53-114F-4C85-A9FD-996A1737B4EB}" type="presParOf" srcId="{1B906644-DDE4-44B9-B919-216E9ECCE00F}" destId="{C979A05C-751D-440F-B7F5-BCF7F8B3418F}" srcOrd="0" destOrd="0" presId="urn:microsoft.com/office/officeart/2018/2/layout/IconCircleList"/>
    <dgm:cxn modelId="{D61DAA44-887C-4E40-9A31-57FF66D2F474}" type="presParOf" srcId="{1B906644-DDE4-44B9-B919-216E9ECCE00F}" destId="{CE06C86A-E37E-47F9-892B-6821C058FFC4}" srcOrd="1" destOrd="0" presId="urn:microsoft.com/office/officeart/2018/2/layout/IconCircleList"/>
    <dgm:cxn modelId="{A504D50A-4F43-4FF1-9D28-C83945617FE1}" type="presParOf" srcId="{1B906644-DDE4-44B9-B919-216E9ECCE00F}" destId="{4134E137-E6A8-42E4-AE37-984CD6953A17}" srcOrd="2" destOrd="0" presId="urn:microsoft.com/office/officeart/2018/2/layout/IconCircleList"/>
    <dgm:cxn modelId="{9539DB2B-6072-43F1-90FA-53CBE596B70F}" type="presParOf" srcId="{1B906644-DDE4-44B9-B919-216E9ECCE00F}" destId="{AB02C458-BD45-43BC-98FF-3F7B945049B8}" srcOrd="3" destOrd="0" presId="urn:microsoft.com/office/officeart/2018/2/layout/IconCircleList"/>
    <dgm:cxn modelId="{B67B2F55-1F47-4E95-B1BA-2C02780E37DE}" type="presParOf" srcId="{0FBE2A0C-8CF2-41DC-9B8B-56D9A2C94C58}" destId="{7CA5C9CD-7BB8-48D8-A296-CCD1A185DD96}" srcOrd="9" destOrd="0" presId="urn:microsoft.com/office/officeart/2018/2/layout/IconCircleList"/>
    <dgm:cxn modelId="{C3F98326-A80A-43E2-A74B-190970108F61}" type="presParOf" srcId="{0FBE2A0C-8CF2-41DC-9B8B-56D9A2C94C58}" destId="{E077673F-96E6-43BF-96B7-101B7087663E}" srcOrd="10" destOrd="0" presId="urn:microsoft.com/office/officeart/2018/2/layout/IconCircleList"/>
    <dgm:cxn modelId="{3046B811-F26F-4338-BE74-24681ADF0782}" type="presParOf" srcId="{E077673F-96E6-43BF-96B7-101B7087663E}" destId="{6E109DC2-3815-4F86-A735-29ED88B356C9}" srcOrd="0" destOrd="0" presId="urn:microsoft.com/office/officeart/2018/2/layout/IconCircleList"/>
    <dgm:cxn modelId="{3649754A-E57E-433B-BDC8-F0449EE940BB}" type="presParOf" srcId="{E077673F-96E6-43BF-96B7-101B7087663E}" destId="{6F017394-43BE-4043-AC79-70200465D3B4}" srcOrd="1" destOrd="0" presId="urn:microsoft.com/office/officeart/2018/2/layout/IconCircleList"/>
    <dgm:cxn modelId="{921C114B-E948-44B5-B892-3CE592FD6B61}" type="presParOf" srcId="{E077673F-96E6-43BF-96B7-101B7087663E}" destId="{94393B20-6801-4760-BDFE-75DF4BB15BAD}" srcOrd="2" destOrd="0" presId="urn:microsoft.com/office/officeart/2018/2/layout/IconCircleList"/>
    <dgm:cxn modelId="{18D2288F-18FE-4E52-B6E8-478F2DEDAA75}" type="presParOf" srcId="{E077673F-96E6-43BF-96B7-101B7087663E}" destId="{86C4CD43-26C1-4DCF-BB32-2226CE65967D}" srcOrd="3" destOrd="0" presId="urn:microsoft.com/office/officeart/2018/2/layout/IconCircleList"/>
    <dgm:cxn modelId="{0617C6E1-76FB-4316-940F-19424A7DE33D}" type="presParOf" srcId="{0FBE2A0C-8CF2-41DC-9B8B-56D9A2C94C58}" destId="{31A0F870-82AC-426F-BCF9-06AC1EDD6C30}" srcOrd="11" destOrd="0" presId="urn:microsoft.com/office/officeart/2018/2/layout/IconCircleList"/>
    <dgm:cxn modelId="{20C711CB-DBEE-4EB9-92E4-50B3607DAE49}" type="presParOf" srcId="{0FBE2A0C-8CF2-41DC-9B8B-56D9A2C94C58}" destId="{3C45E7F6-0C29-420A-8848-F852894E628A}" srcOrd="12" destOrd="0" presId="urn:microsoft.com/office/officeart/2018/2/layout/IconCircleList"/>
    <dgm:cxn modelId="{74E6B95B-3FB3-4C4E-9AFA-65544198608C}" type="presParOf" srcId="{3C45E7F6-0C29-420A-8848-F852894E628A}" destId="{78012919-60D5-40E1-8C16-27F5C4BB6E2F}" srcOrd="0" destOrd="0" presId="urn:microsoft.com/office/officeart/2018/2/layout/IconCircleList"/>
    <dgm:cxn modelId="{B23446E0-ED93-4EC4-B3F3-B81872FE30AE}" type="presParOf" srcId="{3C45E7F6-0C29-420A-8848-F852894E628A}" destId="{0C86FCF7-CD72-4844-9EF5-7A10C8EB8148}" srcOrd="1" destOrd="0" presId="urn:microsoft.com/office/officeart/2018/2/layout/IconCircleList"/>
    <dgm:cxn modelId="{44E3B78A-428B-4271-827D-508CEC5FEB20}" type="presParOf" srcId="{3C45E7F6-0C29-420A-8848-F852894E628A}" destId="{B1E8F8C0-1B3C-4256-9AF1-F00404C602C9}" srcOrd="2" destOrd="0" presId="urn:microsoft.com/office/officeart/2018/2/layout/IconCircleList"/>
    <dgm:cxn modelId="{7681F25A-4EC5-40A4-AF9C-E7B40B068243}" type="presParOf" srcId="{3C45E7F6-0C29-420A-8848-F852894E628A}" destId="{23677DB3-6062-49A0-A003-6EDE144C1349}"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EBA89F7-83B2-428A-806B-935636BAE77B}" type="doc">
      <dgm:prSet loTypeId="urn:microsoft.com/office/officeart/2005/8/layout/list1" loCatId="list" qsTypeId="urn:microsoft.com/office/officeart/2005/8/quickstyle/simple4" qsCatId="simple" csTypeId="urn:microsoft.com/office/officeart/2005/8/colors/accent2_2" csCatId="accent2" phldr="1"/>
      <dgm:spPr/>
      <dgm:t>
        <a:bodyPr/>
        <a:lstStyle/>
        <a:p>
          <a:endParaRPr lang="en-US"/>
        </a:p>
      </dgm:t>
    </dgm:pt>
    <dgm:pt modelId="{4C0041BA-9F97-4C4E-9288-14E43BBD59AE}">
      <dgm:prSet/>
      <dgm:spPr/>
      <dgm:t>
        <a:bodyPr/>
        <a:lstStyle/>
        <a:p>
          <a:r>
            <a:rPr lang="en-US" dirty="0"/>
            <a:t>Developing and Reviewing Guiding Principles </a:t>
          </a:r>
        </a:p>
      </dgm:t>
    </dgm:pt>
    <dgm:pt modelId="{353A7A21-5943-4BCD-A9C3-0CA28CB0D753}" type="parTrans" cxnId="{A068B86D-3269-4031-BE9F-69D2CCC1CB4F}">
      <dgm:prSet/>
      <dgm:spPr/>
      <dgm:t>
        <a:bodyPr/>
        <a:lstStyle/>
        <a:p>
          <a:endParaRPr lang="en-US"/>
        </a:p>
      </dgm:t>
    </dgm:pt>
    <dgm:pt modelId="{2532967A-C12F-41D8-9200-32C8B99A1D22}" type="sibTrans" cxnId="{A068B86D-3269-4031-BE9F-69D2CCC1CB4F}">
      <dgm:prSet/>
      <dgm:spPr/>
      <dgm:t>
        <a:bodyPr/>
        <a:lstStyle/>
        <a:p>
          <a:endParaRPr lang="en-US"/>
        </a:p>
      </dgm:t>
    </dgm:pt>
    <dgm:pt modelId="{A2761C05-E872-481D-8194-106DE44A541E}">
      <dgm:prSet/>
      <dgm:spPr/>
      <dgm:t>
        <a:bodyPr/>
        <a:lstStyle/>
        <a:p>
          <a:r>
            <a:rPr lang="en-US" dirty="0"/>
            <a:t>Vision and Mission </a:t>
          </a:r>
        </a:p>
      </dgm:t>
    </dgm:pt>
    <dgm:pt modelId="{D4E5D1BA-52F8-45A3-BA8C-7403053ABB82}" type="parTrans" cxnId="{BF4D87D8-EDA0-4CA4-A666-144DD5CA0BE0}">
      <dgm:prSet/>
      <dgm:spPr/>
      <dgm:t>
        <a:bodyPr/>
        <a:lstStyle/>
        <a:p>
          <a:endParaRPr lang="en-US"/>
        </a:p>
      </dgm:t>
    </dgm:pt>
    <dgm:pt modelId="{0D7B7DF7-B6AA-401B-BD54-6274FF38DA87}" type="sibTrans" cxnId="{BF4D87D8-EDA0-4CA4-A666-144DD5CA0BE0}">
      <dgm:prSet/>
      <dgm:spPr/>
      <dgm:t>
        <a:bodyPr/>
        <a:lstStyle/>
        <a:p>
          <a:endParaRPr lang="en-US"/>
        </a:p>
      </dgm:t>
    </dgm:pt>
    <dgm:pt modelId="{07F6A8C9-EFB0-4275-8646-3B367CFE9170}">
      <dgm:prSet/>
      <dgm:spPr/>
      <dgm:t>
        <a:bodyPr/>
        <a:lstStyle/>
        <a:p>
          <a:r>
            <a:rPr lang="en-US" dirty="0"/>
            <a:t>Where are we now? </a:t>
          </a:r>
        </a:p>
      </dgm:t>
    </dgm:pt>
    <dgm:pt modelId="{2306BA1E-ACED-454F-9A46-DC4D48508514}" type="parTrans" cxnId="{3E696CBC-ACB5-417D-947C-C3F0D7F8A7D3}">
      <dgm:prSet/>
      <dgm:spPr/>
      <dgm:t>
        <a:bodyPr/>
        <a:lstStyle/>
        <a:p>
          <a:endParaRPr lang="en-US"/>
        </a:p>
      </dgm:t>
    </dgm:pt>
    <dgm:pt modelId="{FC2ACD03-BC7D-4A84-81A3-07CCE11075F1}" type="sibTrans" cxnId="{3E696CBC-ACB5-417D-947C-C3F0D7F8A7D3}">
      <dgm:prSet/>
      <dgm:spPr/>
      <dgm:t>
        <a:bodyPr/>
        <a:lstStyle/>
        <a:p>
          <a:endParaRPr lang="en-US"/>
        </a:p>
      </dgm:t>
    </dgm:pt>
    <dgm:pt modelId="{075CF467-925E-44CC-9E08-F4B57345EB79}">
      <dgm:prSet/>
      <dgm:spPr/>
      <dgm:t>
        <a:bodyPr/>
        <a:lstStyle/>
        <a:p>
          <a:r>
            <a:rPr lang="en-US" dirty="0"/>
            <a:t>Target Market, Trends, Accomplishments </a:t>
          </a:r>
        </a:p>
      </dgm:t>
    </dgm:pt>
    <dgm:pt modelId="{69B9C938-5C1B-426A-A724-05E2EF91FB66}" type="parTrans" cxnId="{21669BDE-E9A0-467B-BDC9-BE67E834F9D4}">
      <dgm:prSet/>
      <dgm:spPr/>
      <dgm:t>
        <a:bodyPr/>
        <a:lstStyle/>
        <a:p>
          <a:endParaRPr lang="en-US"/>
        </a:p>
      </dgm:t>
    </dgm:pt>
    <dgm:pt modelId="{59D7EDCF-1B00-4BA7-BEE8-05F5A3F2EA86}" type="sibTrans" cxnId="{21669BDE-E9A0-467B-BDC9-BE67E834F9D4}">
      <dgm:prSet/>
      <dgm:spPr/>
      <dgm:t>
        <a:bodyPr/>
        <a:lstStyle/>
        <a:p>
          <a:endParaRPr lang="en-US"/>
        </a:p>
      </dgm:t>
    </dgm:pt>
    <dgm:pt modelId="{B2D28F67-A8AB-4E3D-849A-E71FA461111A}">
      <dgm:prSet/>
      <dgm:spPr/>
      <dgm:t>
        <a:bodyPr/>
        <a:lstStyle/>
        <a:p>
          <a:r>
            <a:rPr lang="en-US" dirty="0"/>
            <a:t>Look internally and externally </a:t>
          </a:r>
        </a:p>
      </dgm:t>
    </dgm:pt>
    <dgm:pt modelId="{5FBCF6E3-0052-42AB-A26D-8F094CDB71DA}" type="parTrans" cxnId="{50B5F03E-E1F9-4CC6-AA1E-1ED1621D16B7}">
      <dgm:prSet/>
      <dgm:spPr/>
      <dgm:t>
        <a:bodyPr/>
        <a:lstStyle/>
        <a:p>
          <a:endParaRPr lang="en-US"/>
        </a:p>
      </dgm:t>
    </dgm:pt>
    <dgm:pt modelId="{3570AF8A-0921-40DB-9FE6-FAC3E6FB0431}" type="sibTrans" cxnId="{50B5F03E-E1F9-4CC6-AA1E-1ED1621D16B7}">
      <dgm:prSet/>
      <dgm:spPr/>
      <dgm:t>
        <a:bodyPr/>
        <a:lstStyle/>
        <a:p>
          <a:endParaRPr lang="en-US"/>
        </a:p>
      </dgm:t>
    </dgm:pt>
    <dgm:pt modelId="{61953A56-B8B3-4074-A70F-5886628ABC07}">
      <dgm:prSet/>
      <dgm:spPr/>
      <dgm:t>
        <a:bodyPr/>
        <a:lstStyle/>
        <a:p>
          <a:r>
            <a:rPr lang="en-US" dirty="0"/>
            <a:t>Discussion</a:t>
          </a:r>
        </a:p>
      </dgm:t>
    </dgm:pt>
    <dgm:pt modelId="{8092D985-78C4-40FA-BAD1-F08FDA862DA5}" type="parTrans" cxnId="{FBED949B-20EF-4F21-A26E-54B18D52250A}">
      <dgm:prSet/>
      <dgm:spPr/>
      <dgm:t>
        <a:bodyPr/>
        <a:lstStyle/>
        <a:p>
          <a:endParaRPr lang="en-US"/>
        </a:p>
      </dgm:t>
    </dgm:pt>
    <dgm:pt modelId="{862B8F44-1681-4AD3-B5E0-8AFEB22835BE}" type="sibTrans" cxnId="{FBED949B-20EF-4F21-A26E-54B18D52250A}">
      <dgm:prSet/>
      <dgm:spPr/>
      <dgm:t>
        <a:bodyPr/>
        <a:lstStyle/>
        <a:p>
          <a:endParaRPr lang="en-US"/>
        </a:p>
      </dgm:t>
    </dgm:pt>
    <dgm:pt modelId="{75E4CD4B-80F4-4238-BF53-99DCBDBC5820}">
      <dgm:prSet/>
      <dgm:spPr/>
      <dgm:t>
        <a:bodyPr/>
        <a:lstStyle/>
        <a:p>
          <a:r>
            <a:rPr lang="en-US" dirty="0"/>
            <a:t>Develop Initiatives over a set time period</a:t>
          </a:r>
        </a:p>
      </dgm:t>
    </dgm:pt>
    <dgm:pt modelId="{67A4A25E-198E-4765-A4A2-90E57DBFBB07}" type="parTrans" cxnId="{C868F17B-6B1F-4AD5-9A2E-039B69DDD328}">
      <dgm:prSet/>
      <dgm:spPr/>
      <dgm:t>
        <a:bodyPr/>
        <a:lstStyle/>
        <a:p>
          <a:endParaRPr lang="en-US"/>
        </a:p>
      </dgm:t>
    </dgm:pt>
    <dgm:pt modelId="{172337D8-9901-4A59-929D-4B9BF57625B2}" type="sibTrans" cxnId="{C868F17B-6B1F-4AD5-9A2E-039B69DDD328}">
      <dgm:prSet/>
      <dgm:spPr/>
      <dgm:t>
        <a:bodyPr/>
        <a:lstStyle/>
        <a:p>
          <a:endParaRPr lang="en-US"/>
        </a:p>
      </dgm:t>
    </dgm:pt>
    <dgm:pt modelId="{4C66E7B7-754F-45E8-997A-ACAE95F17A5B}">
      <dgm:prSet/>
      <dgm:spPr/>
      <dgm:t>
        <a:bodyPr/>
        <a:lstStyle/>
        <a:p>
          <a:r>
            <a:rPr lang="en-US" dirty="0"/>
            <a:t>Working Session</a:t>
          </a:r>
        </a:p>
      </dgm:t>
    </dgm:pt>
    <dgm:pt modelId="{820405D6-BF50-48BB-A4FE-284D78E4A25E}" type="parTrans" cxnId="{5B0F648C-0DFD-454B-AE2D-257467D3988A}">
      <dgm:prSet/>
      <dgm:spPr/>
      <dgm:t>
        <a:bodyPr/>
        <a:lstStyle/>
        <a:p>
          <a:endParaRPr lang="en-US"/>
        </a:p>
      </dgm:t>
    </dgm:pt>
    <dgm:pt modelId="{FA44AD3C-EF54-4728-86B8-3C4B824DA000}" type="sibTrans" cxnId="{5B0F648C-0DFD-454B-AE2D-257467D3988A}">
      <dgm:prSet/>
      <dgm:spPr/>
      <dgm:t>
        <a:bodyPr/>
        <a:lstStyle/>
        <a:p>
          <a:endParaRPr lang="en-US"/>
        </a:p>
      </dgm:t>
    </dgm:pt>
    <dgm:pt modelId="{6F1131E5-856D-434C-85E4-4CE9831BD8D8}" type="pres">
      <dgm:prSet presAssocID="{BEBA89F7-83B2-428A-806B-935636BAE77B}" presName="linear" presStyleCnt="0">
        <dgm:presLayoutVars>
          <dgm:dir/>
          <dgm:animLvl val="lvl"/>
          <dgm:resizeHandles val="exact"/>
        </dgm:presLayoutVars>
      </dgm:prSet>
      <dgm:spPr/>
    </dgm:pt>
    <dgm:pt modelId="{A328B259-283C-C04F-8D88-4282C075CA0F}" type="pres">
      <dgm:prSet presAssocID="{4C0041BA-9F97-4C4E-9288-14E43BBD59AE}" presName="parentLin" presStyleCnt="0"/>
      <dgm:spPr/>
    </dgm:pt>
    <dgm:pt modelId="{B67BF0F7-765B-3345-8F13-40E7A28EE424}" type="pres">
      <dgm:prSet presAssocID="{4C0041BA-9F97-4C4E-9288-14E43BBD59AE}" presName="parentLeftMargin" presStyleLbl="node1" presStyleIdx="0" presStyleCnt="3"/>
      <dgm:spPr/>
    </dgm:pt>
    <dgm:pt modelId="{B960120B-ACEC-2941-A2DC-AABD6EC0C9ED}" type="pres">
      <dgm:prSet presAssocID="{4C0041BA-9F97-4C4E-9288-14E43BBD59AE}" presName="parentText" presStyleLbl="node1" presStyleIdx="0" presStyleCnt="3">
        <dgm:presLayoutVars>
          <dgm:chMax val="0"/>
          <dgm:bulletEnabled val="1"/>
        </dgm:presLayoutVars>
      </dgm:prSet>
      <dgm:spPr/>
    </dgm:pt>
    <dgm:pt modelId="{01B2FAB5-0BEB-3C46-AC8F-B87E50A470EC}" type="pres">
      <dgm:prSet presAssocID="{4C0041BA-9F97-4C4E-9288-14E43BBD59AE}" presName="negativeSpace" presStyleCnt="0"/>
      <dgm:spPr/>
    </dgm:pt>
    <dgm:pt modelId="{9E11F339-2418-DC47-A4D4-2FD834FDCD8A}" type="pres">
      <dgm:prSet presAssocID="{4C0041BA-9F97-4C4E-9288-14E43BBD59AE}" presName="childText" presStyleLbl="conFgAcc1" presStyleIdx="0" presStyleCnt="3">
        <dgm:presLayoutVars>
          <dgm:bulletEnabled val="1"/>
        </dgm:presLayoutVars>
      </dgm:prSet>
      <dgm:spPr/>
    </dgm:pt>
    <dgm:pt modelId="{43F4B644-5D01-6047-A4E4-A56F4339EDFD}" type="pres">
      <dgm:prSet presAssocID="{2532967A-C12F-41D8-9200-32C8B99A1D22}" presName="spaceBetweenRectangles" presStyleCnt="0"/>
      <dgm:spPr/>
    </dgm:pt>
    <dgm:pt modelId="{121BD95C-93B3-8A4D-8F8F-D7B2A5973555}" type="pres">
      <dgm:prSet presAssocID="{B2D28F67-A8AB-4E3D-849A-E71FA461111A}" presName="parentLin" presStyleCnt="0"/>
      <dgm:spPr/>
    </dgm:pt>
    <dgm:pt modelId="{EB9AEA05-C362-4C46-A1C4-233D1E7925D0}" type="pres">
      <dgm:prSet presAssocID="{B2D28F67-A8AB-4E3D-849A-E71FA461111A}" presName="parentLeftMargin" presStyleLbl="node1" presStyleIdx="0" presStyleCnt="3"/>
      <dgm:spPr/>
    </dgm:pt>
    <dgm:pt modelId="{79CEAC3B-6513-4E4A-AB9F-9FB9FD5D5B73}" type="pres">
      <dgm:prSet presAssocID="{B2D28F67-A8AB-4E3D-849A-E71FA461111A}" presName="parentText" presStyleLbl="node1" presStyleIdx="1" presStyleCnt="3">
        <dgm:presLayoutVars>
          <dgm:chMax val="0"/>
          <dgm:bulletEnabled val="1"/>
        </dgm:presLayoutVars>
      </dgm:prSet>
      <dgm:spPr/>
    </dgm:pt>
    <dgm:pt modelId="{9BB7278E-F2CA-D842-9DD0-2DC9D90F82C5}" type="pres">
      <dgm:prSet presAssocID="{B2D28F67-A8AB-4E3D-849A-E71FA461111A}" presName="negativeSpace" presStyleCnt="0"/>
      <dgm:spPr/>
    </dgm:pt>
    <dgm:pt modelId="{C794F6D4-1FEA-484B-BBF3-BA9CBBE367AB}" type="pres">
      <dgm:prSet presAssocID="{B2D28F67-A8AB-4E3D-849A-E71FA461111A}" presName="childText" presStyleLbl="conFgAcc1" presStyleIdx="1" presStyleCnt="3">
        <dgm:presLayoutVars>
          <dgm:bulletEnabled val="1"/>
        </dgm:presLayoutVars>
      </dgm:prSet>
      <dgm:spPr/>
    </dgm:pt>
    <dgm:pt modelId="{72849288-1928-C246-88CA-67707D798219}" type="pres">
      <dgm:prSet presAssocID="{3570AF8A-0921-40DB-9FE6-FAC3E6FB0431}" presName="spaceBetweenRectangles" presStyleCnt="0"/>
      <dgm:spPr/>
    </dgm:pt>
    <dgm:pt modelId="{9F450063-1D92-0543-A583-D37EF00FADA0}" type="pres">
      <dgm:prSet presAssocID="{61953A56-B8B3-4074-A70F-5886628ABC07}" presName="parentLin" presStyleCnt="0"/>
      <dgm:spPr/>
    </dgm:pt>
    <dgm:pt modelId="{B55BCB48-5C67-A142-8F48-86E3D9B33CD8}" type="pres">
      <dgm:prSet presAssocID="{61953A56-B8B3-4074-A70F-5886628ABC07}" presName="parentLeftMargin" presStyleLbl="node1" presStyleIdx="1" presStyleCnt="3"/>
      <dgm:spPr/>
    </dgm:pt>
    <dgm:pt modelId="{68BAD88E-1325-9E46-9F67-671365C91A1C}" type="pres">
      <dgm:prSet presAssocID="{61953A56-B8B3-4074-A70F-5886628ABC07}" presName="parentText" presStyleLbl="node1" presStyleIdx="2" presStyleCnt="3">
        <dgm:presLayoutVars>
          <dgm:chMax val="0"/>
          <dgm:bulletEnabled val="1"/>
        </dgm:presLayoutVars>
      </dgm:prSet>
      <dgm:spPr/>
    </dgm:pt>
    <dgm:pt modelId="{94834564-F629-6442-A518-5EAEF1317209}" type="pres">
      <dgm:prSet presAssocID="{61953A56-B8B3-4074-A70F-5886628ABC07}" presName="negativeSpace" presStyleCnt="0"/>
      <dgm:spPr/>
    </dgm:pt>
    <dgm:pt modelId="{1A3EB555-B749-0F4D-9AB3-684EFD02E452}" type="pres">
      <dgm:prSet presAssocID="{61953A56-B8B3-4074-A70F-5886628ABC07}" presName="childText" presStyleLbl="conFgAcc1" presStyleIdx="2" presStyleCnt="3">
        <dgm:presLayoutVars>
          <dgm:bulletEnabled val="1"/>
        </dgm:presLayoutVars>
      </dgm:prSet>
      <dgm:spPr/>
    </dgm:pt>
  </dgm:ptLst>
  <dgm:cxnLst>
    <dgm:cxn modelId="{37C8CB13-2BDD-F640-811E-CEE1542403F0}" type="presOf" srcId="{B2D28F67-A8AB-4E3D-849A-E71FA461111A}" destId="{EB9AEA05-C362-4C46-A1C4-233D1E7925D0}" srcOrd="0" destOrd="0" presId="urn:microsoft.com/office/officeart/2005/8/layout/list1"/>
    <dgm:cxn modelId="{4D2E671B-6BAA-5340-BDC4-330BEFC2BB63}" type="presOf" srcId="{75E4CD4B-80F4-4238-BF53-99DCBDBC5820}" destId="{1A3EB555-B749-0F4D-9AB3-684EFD02E452}" srcOrd="0" destOrd="0" presId="urn:microsoft.com/office/officeart/2005/8/layout/list1"/>
    <dgm:cxn modelId="{50B5F03E-E1F9-4CC6-AA1E-1ED1621D16B7}" srcId="{BEBA89F7-83B2-428A-806B-935636BAE77B}" destId="{B2D28F67-A8AB-4E3D-849A-E71FA461111A}" srcOrd="1" destOrd="0" parTransId="{5FBCF6E3-0052-42AB-A26D-8F094CDB71DA}" sibTransId="{3570AF8A-0921-40DB-9FE6-FAC3E6FB0431}"/>
    <dgm:cxn modelId="{371D894F-25AE-1141-B421-C43A71408D01}" type="presOf" srcId="{4C0041BA-9F97-4C4E-9288-14E43BBD59AE}" destId="{B960120B-ACEC-2941-A2DC-AABD6EC0C9ED}" srcOrd="1" destOrd="0" presId="urn:microsoft.com/office/officeart/2005/8/layout/list1"/>
    <dgm:cxn modelId="{78397B58-D11E-7C45-BA17-CC8AD9804F1B}" type="presOf" srcId="{A2761C05-E872-481D-8194-106DE44A541E}" destId="{9E11F339-2418-DC47-A4D4-2FD834FDCD8A}" srcOrd="0" destOrd="0" presId="urn:microsoft.com/office/officeart/2005/8/layout/list1"/>
    <dgm:cxn modelId="{A068B86D-3269-4031-BE9F-69D2CCC1CB4F}" srcId="{BEBA89F7-83B2-428A-806B-935636BAE77B}" destId="{4C0041BA-9F97-4C4E-9288-14E43BBD59AE}" srcOrd="0" destOrd="0" parTransId="{353A7A21-5943-4BCD-A9C3-0CA28CB0D753}" sibTransId="{2532967A-C12F-41D8-9200-32C8B99A1D22}"/>
    <dgm:cxn modelId="{E5035D72-35FB-E34E-94DE-15E10B867AEB}" type="presOf" srcId="{4C66E7B7-754F-45E8-997A-ACAE95F17A5B}" destId="{1A3EB555-B749-0F4D-9AB3-684EFD02E452}" srcOrd="0" destOrd="1" presId="urn:microsoft.com/office/officeart/2005/8/layout/list1"/>
    <dgm:cxn modelId="{B7DA3F75-16F0-AA4C-90A9-0EA2C15B38C7}" type="presOf" srcId="{BEBA89F7-83B2-428A-806B-935636BAE77B}" destId="{6F1131E5-856D-434C-85E4-4CE9831BD8D8}" srcOrd="0" destOrd="0" presId="urn:microsoft.com/office/officeart/2005/8/layout/list1"/>
    <dgm:cxn modelId="{C868F17B-6B1F-4AD5-9A2E-039B69DDD328}" srcId="{61953A56-B8B3-4074-A70F-5886628ABC07}" destId="{75E4CD4B-80F4-4238-BF53-99DCBDBC5820}" srcOrd="0" destOrd="0" parTransId="{67A4A25E-198E-4765-A4A2-90E57DBFBB07}" sibTransId="{172337D8-9901-4A59-929D-4B9BF57625B2}"/>
    <dgm:cxn modelId="{5B0F648C-0DFD-454B-AE2D-257467D3988A}" srcId="{61953A56-B8B3-4074-A70F-5886628ABC07}" destId="{4C66E7B7-754F-45E8-997A-ACAE95F17A5B}" srcOrd="1" destOrd="0" parTransId="{820405D6-BF50-48BB-A4FE-284D78E4A25E}" sibTransId="{FA44AD3C-EF54-4728-86B8-3C4B824DA000}"/>
    <dgm:cxn modelId="{FE6B0294-87FC-D24E-9090-4B0DC9149797}" type="presOf" srcId="{4C0041BA-9F97-4C4E-9288-14E43BBD59AE}" destId="{B67BF0F7-765B-3345-8F13-40E7A28EE424}" srcOrd="0" destOrd="0" presId="urn:microsoft.com/office/officeart/2005/8/layout/list1"/>
    <dgm:cxn modelId="{FBED949B-20EF-4F21-A26E-54B18D52250A}" srcId="{BEBA89F7-83B2-428A-806B-935636BAE77B}" destId="{61953A56-B8B3-4074-A70F-5886628ABC07}" srcOrd="2" destOrd="0" parTransId="{8092D985-78C4-40FA-BAD1-F08FDA862DA5}" sibTransId="{862B8F44-1681-4AD3-B5E0-8AFEB22835BE}"/>
    <dgm:cxn modelId="{FA2721A6-00E7-6A4A-B1D2-4D0508E3C9D3}" type="presOf" srcId="{61953A56-B8B3-4074-A70F-5886628ABC07}" destId="{B55BCB48-5C67-A142-8F48-86E3D9B33CD8}" srcOrd="0" destOrd="0" presId="urn:microsoft.com/office/officeart/2005/8/layout/list1"/>
    <dgm:cxn modelId="{BAFC3FB3-1E16-2F40-8D97-65D04A490AEE}" type="presOf" srcId="{075CF467-925E-44CC-9E08-F4B57345EB79}" destId="{9E11F339-2418-DC47-A4D4-2FD834FDCD8A}" srcOrd="0" destOrd="2" presId="urn:microsoft.com/office/officeart/2005/8/layout/list1"/>
    <dgm:cxn modelId="{3E696CBC-ACB5-417D-947C-C3F0D7F8A7D3}" srcId="{4C0041BA-9F97-4C4E-9288-14E43BBD59AE}" destId="{07F6A8C9-EFB0-4275-8646-3B367CFE9170}" srcOrd="1" destOrd="0" parTransId="{2306BA1E-ACED-454F-9A46-DC4D48508514}" sibTransId="{FC2ACD03-BC7D-4A84-81A3-07CCE11075F1}"/>
    <dgm:cxn modelId="{440536C4-8522-B24E-A834-691263DE0F99}" type="presOf" srcId="{61953A56-B8B3-4074-A70F-5886628ABC07}" destId="{68BAD88E-1325-9E46-9F67-671365C91A1C}" srcOrd="1" destOrd="0" presId="urn:microsoft.com/office/officeart/2005/8/layout/list1"/>
    <dgm:cxn modelId="{C20AC7D7-77A6-774F-A92C-CCE1C89EAEDF}" type="presOf" srcId="{B2D28F67-A8AB-4E3D-849A-E71FA461111A}" destId="{79CEAC3B-6513-4E4A-AB9F-9FB9FD5D5B73}" srcOrd="1" destOrd="0" presId="urn:microsoft.com/office/officeart/2005/8/layout/list1"/>
    <dgm:cxn modelId="{BF4D87D8-EDA0-4CA4-A666-144DD5CA0BE0}" srcId="{4C0041BA-9F97-4C4E-9288-14E43BBD59AE}" destId="{A2761C05-E872-481D-8194-106DE44A541E}" srcOrd="0" destOrd="0" parTransId="{D4E5D1BA-52F8-45A3-BA8C-7403053ABB82}" sibTransId="{0D7B7DF7-B6AA-401B-BD54-6274FF38DA87}"/>
    <dgm:cxn modelId="{21669BDE-E9A0-467B-BDC9-BE67E834F9D4}" srcId="{4C0041BA-9F97-4C4E-9288-14E43BBD59AE}" destId="{075CF467-925E-44CC-9E08-F4B57345EB79}" srcOrd="2" destOrd="0" parTransId="{69B9C938-5C1B-426A-A724-05E2EF91FB66}" sibTransId="{59D7EDCF-1B00-4BA7-BEE8-05F5A3F2EA86}"/>
    <dgm:cxn modelId="{2222BBEF-37B7-AA4E-96D9-0256EB9D21B5}" type="presOf" srcId="{07F6A8C9-EFB0-4275-8646-3B367CFE9170}" destId="{9E11F339-2418-DC47-A4D4-2FD834FDCD8A}" srcOrd="0" destOrd="1" presId="urn:microsoft.com/office/officeart/2005/8/layout/list1"/>
    <dgm:cxn modelId="{5F94B57D-C300-D045-AC1D-9F22FBC6381E}" type="presParOf" srcId="{6F1131E5-856D-434C-85E4-4CE9831BD8D8}" destId="{A328B259-283C-C04F-8D88-4282C075CA0F}" srcOrd="0" destOrd="0" presId="urn:microsoft.com/office/officeart/2005/8/layout/list1"/>
    <dgm:cxn modelId="{DCBADCA1-A8EB-FB46-8C61-4538470BCAE1}" type="presParOf" srcId="{A328B259-283C-C04F-8D88-4282C075CA0F}" destId="{B67BF0F7-765B-3345-8F13-40E7A28EE424}" srcOrd="0" destOrd="0" presId="urn:microsoft.com/office/officeart/2005/8/layout/list1"/>
    <dgm:cxn modelId="{35636158-C94C-4A45-A8A9-85846A4C5BA2}" type="presParOf" srcId="{A328B259-283C-C04F-8D88-4282C075CA0F}" destId="{B960120B-ACEC-2941-A2DC-AABD6EC0C9ED}" srcOrd="1" destOrd="0" presId="urn:microsoft.com/office/officeart/2005/8/layout/list1"/>
    <dgm:cxn modelId="{2C64E5FA-7418-1D47-9933-704A6ABDB814}" type="presParOf" srcId="{6F1131E5-856D-434C-85E4-4CE9831BD8D8}" destId="{01B2FAB5-0BEB-3C46-AC8F-B87E50A470EC}" srcOrd="1" destOrd="0" presId="urn:microsoft.com/office/officeart/2005/8/layout/list1"/>
    <dgm:cxn modelId="{942D4A4A-D99B-294F-9E80-2874F3C13564}" type="presParOf" srcId="{6F1131E5-856D-434C-85E4-4CE9831BD8D8}" destId="{9E11F339-2418-DC47-A4D4-2FD834FDCD8A}" srcOrd="2" destOrd="0" presId="urn:microsoft.com/office/officeart/2005/8/layout/list1"/>
    <dgm:cxn modelId="{63E5A84D-75E9-5A49-94E5-AA2AF2DA6A4B}" type="presParOf" srcId="{6F1131E5-856D-434C-85E4-4CE9831BD8D8}" destId="{43F4B644-5D01-6047-A4E4-A56F4339EDFD}" srcOrd="3" destOrd="0" presId="urn:microsoft.com/office/officeart/2005/8/layout/list1"/>
    <dgm:cxn modelId="{5E8F17CA-0185-274B-8E2B-F43FD5619613}" type="presParOf" srcId="{6F1131E5-856D-434C-85E4-4CE9831BD8D8}" destId="{121BD95C-93B3-8A4D-8F8F-D7B2A5973555}" srcOrd="4" destOrd="0" presId="urn:microsoft.com/office/officeart/2005/8/layout/list1"/>
    <dgm:cxn modelId="{3FA6CC9C-7F0E-624A-B11D-42660E9469F5}" type="presParOf" srcId="{121BD95C-93B3-8A4D-8F8F-D7B2A5973555}" destId="{EB9AEA05-C362-4C46-A1C4-233D1E7925D0}" srcOrd="0" destOrd="0" presId="urn:microsoft.com/office/officeart/2005/8/layout/list1"/>
    <dgm:cxn modelId="{DE09C7E8-2F41-544D-9A55-BDD47A3DC440}" type="presParOf" srcId="{121BD95C-93B3-8A4D-8F8F-D7B2A5973555}" destId="{79CEAC3B-6513-4E4A-AB9F-9FB9FD5D5B73}" srcOrd="1" destOrd="0" presId="urn:microsoft.com/office/officeart/2005/8/layout/list1"/>
    <dgm:cxn modelId="{89D9F9F0-E109-1B48-85D6-0C9F4C90DA43}" type="presParOf" srcId="{6F1131E5-856D-434C-85E4-4CE9831BD8D8}" destId="{9BB7278E-F2CA-D842-9DD0-2DC9D90F82C5}" srcOrd="5" destOrd="0" presId="urn:microsoft.com/office/officeart/2005/8/layout/list1"/>
    <dgm:cxn modelId="{108198FC-9AF2-3C4D-AEE5-EA9608DDEE00}" type="presParOf" srcId="{6F1131E5-856D-434C-85E4-4CE9831BD8D8}" destId="{C794F6D4-1FEA-484B-BBF3-BA9CBBE367AB}" srcOrd="6" destOrd="0" presId="urn:microsoft.com/office/officeart/2005/8/layout/list1"/>
    <dgm:cxn modelId="{A71BFB07-0BF6-DA4F-BF0D-E8DD9578BAB6}" type="presParOf" srcId="{6F1131E5-856D-434C-85E4-4CE9831BD8D8}" destId="{72849288-1928-C246-88CA-67707D798219}" srcOrd="7" destOrd="0" presId="urn:microsoft.com/office/officeart/2005/8/layout/list1"/>
    <dgm:cxn modelId="{25901269-1601-E74D-BDEF-E6F233F4A20B}" type="presParOf" srcId="{6F1131E5-856D-434C-85E4-4CE9831BD8D8}" destId="{9F450063-1D92-0543-A583-D37EF00FADA0}" srcOrd="8" destOrd="0" presId="urn:microsoft.com/office/officeart/2005/8/layout/list1"/>
    <dgm:cxn modelId="{356C4304-0BB3-6F47-A357-B0892453F36D}" type="presParOf" srcId="{9F450063-1D92-0543-A583-D37EF00FADA0}" destId="{B55BCB48-5C67-A142-8F48-86E3D9B33CD8}" srcOrd="0" destOrd="0" presId="urn:microsoft.com/office/officeart/2005/8/layout/list1"/>
    <dgm:cxn modelId="{B8F244C0-A130-1049-B697-13E046031E0A}" type="presParOf" srcId="{9F450063-1D92-0543-A583-D37EF00FADA0}" destId="{68BAD88E-1325-9E46-9F67-671365C91A1C}" srcOrd="1" destOrd="0" presId="urn:microsoft.com/office/officeart/2005/8/layout/list1"/>
    <dgm:cxn modelId="{694FEA5B-C550-E340-B1F5-44485EB355CC}" type="presParOf" srcId="{6F1131E5-856D-434C-85E4-4CE9831BD8D8}" destId="{94834564-F629-6442-A518-5EAEF1317209}" srcOrd="9" destOrd="0" presId="urn:microsoft.com/office/officeart/2005/8/layout/list1"/>
    <dgm:cxn modelId="{322B24F7-3C1D-0942-B6F0-213129AD05D6}" type="presParOf" srcId="{6F1131E5-856D-434C-85E4-4CE9831BD8D8}" destId="{1A3EB555-B749-0F4D-9AB3-684EFD02E452}"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4547ADA-519B-4039-9AE3-2FC28B87C587}" type="doc">
      <dgm:prSet loTypeId="urn:microsoft.com/office/officeart/2008/layout/LinedList" loCatId="list" qsTypeId="urn:microsoft.com/office/officeart/2005/8/quickstyle/simple1" qsCatId="simple" csTypeId="urn:microsoft.com/office/officeart/2005/8/colors/colorful1" csCatId="colorful"/>
      <dgm:spPr/>
      <dgm:t>
        <a:bodyPr/>
        <a:lstStyle/>
        <a:p>
          <a:endParaRPr lang="en-US"/>
        </a:p>
      </dgm:t>
    </dgm:pt>
    <dgm:pt modelId="{339964F4-42DC-4362-83C0-79258368C095}">
      <dgm:prSet/>
      <dgm:spPr/>
      <dgm:t>
        <a:bodyPr/>
        <a:lstStyle/>
        <a:p>
          <a:r>
            <a:rPr lang="en-US"/>
            <a:t>It is important to establish your team as early as possible in the grant conception phase. The number of people on the team will depend on the following variables:</a:t>
          </a:r>
        </a:p>
      </dgm:t>
    </dgm:pt>
    <dgm:pt modelId="{C0E5699D-EA50-4D6B-B8B1-42528B359DCA}" type="parTrans" cxnId="{2F7F57E5-8417-4627-B4FB-B6DDF3DA7C1C}">
      <dgm:prSet/>
      <dgm:spPr/>
      <dgm:t>
        <a:bodyPr/>
        <a:lstStyle/>
        <a:p>
          <a:endParaRPr lang="en-US"/>
        </a:p>
      </dgm:t>
    </dgm:pt>
    <dgm:pt modelId="{B42F478A-57AB-4F45-99F4-6236EAF90FAE}" type="sibTrans" cxnId="{2F7F57E5-8417-4627-B4FB-B6DDF3DA7C1C}">
      <dgm:prSet/>
      <dgm:spPr/>
      <dgm:t>
        <a:bodyPr/>
        <a:lstStyle/>
        <a:p>
          <a:endParaRPr lang="en-US"/>
        </a:p>
      </dgm:t>
    </dgm:pt>
    <dgm:pt modelId="{39D94DB5-F188-4734-BA2D-6BCD1D77F183}">
      <dgm:prSet/>
      <dgm:spPr/>
      <dgm:t>
        <a:bodyPr/>
        <a:lstStyle/>
        <a:p>
          <a:r>
            <a:rPr lang="en-US"/>
            <a:t>- Nature, size and complexity of the project</a:t>
          </a:r>
        </a:p>
      </dgm:t>
    </dgm:pt>
    <dgm:pt modelId="{CC7B9BCD-D3F6-40E3-B8BA-DB4F9DC60573}" type="parTrans" cxnId="{23907C50-D109-4F72-B6C1-3BB2051AF61D}">
      <dgm:prSet/>
      <dgm:spPr/>
      <dgm:t>
        <a:bodyPr/>
        <a:lstStyle/>
        <a:p>
          <a:endParaRPr lang="en-US"/>
        </a:p>
      </dgm:t>
    </dgm:pt>
    <dgm:pt modelId="{F6287CFB-02CB-4E69-A5D1-CB356D7D1E20}" type="sibTrans" cxnId="{23907C50-D109-4F72-B6C1-3BB2051AF61D}">
      <dgm:prSet/>
      <dgm:spPr/>
      <dgm:t>
        <a:bodyPr/>
        <a:lstStyle/>
        <a:p>
          <a:endParaRPr lang="en-US"/>
        </a:p>
      </dgm:t>
    </dgm:pt>
    <dgm:pt modelId="{A5D60539-3B42-4252-986C-FCEA94B35DBE}">
      <dgm:prSet/>
      <dgm:spPr/>
      <dgm:t>
        <a:bodyPr/>
        <a:lstStyle/>
        <a:p>
          <a:r>
            <a:rPr lang="en-US"/>
            <a:t>- Amount of experience and level of expertise within the tribe</a:t>
          </a:r>
        </a:p>
      </dgm:t>
    </dgm:pt>
    <dgm:pt modelId="{CF9DA026-AB32-47E0-B83D-8300597C647A}" type="parTrans" cxnId="{2D48A16C-608D-45E9-846E-27CF6D3F3E0E}">
      <dgm:prSet/>
      <dgm:spPr/>
      <dgm:t>
        <a:bodyPr/>
        <a:lstStyle/>
        <a:p>
          <a:endParaRPr lang="en-US"/>
        </a:p>
      </dgm:t>
    </dgm:pt>
    <dgm:pt modelId="{2F9029E5-88C7-453F-ACE8-B6FAE94BFF35}" type="sibTrans" cxnId="{2D48A16C-608D-45E9-846E-27CF6D3F3E0E}">
      <dgm:prSet/>
      <dgm:spPr/>
      <dgm:t>
        <a:bodyPr/>
        <a:lstStyle/>
        <a:p>
          <a:endParaRPr lang="en-US"/>
        </a:p>
      </dgm:t>
    </dgm:pt>
    <dgm:pt modelId="{5219A45A-988E-46C6-877E-C6207A70A716}">
      <dgm:prSet/>
      <dgm:spPr/>
      <dgm:t>
        <a:bodyPr/>
        <a:lstStyle/>
        <a:p>
          <a:r>
            <a:rPr lang="en-US"/>
            <a:t>- Availability of time to commit to the project</a:t>
          </a:r>
        </a:p>
      </dgm:t>
    </dgm:pt>
    <dgm:pt modelId="{3667ADD3-B553-45D7-8AD4-818CD4FD8765}" type="parTrans" cxnId="{FC1349F8-178C-45A0-89E2-4BB5A3FCD5AE}">
      <dgm:prSet/>
      <dgm:spPr/>
      <dgm:t>
        <a:bodyPr/>
        <a:lstStyle/>
        <a:p>
          <a:endParaRPr lang="en-US"/>
        </a:p>
      </dgm:t>
    </dgm:pt>
    <dgm:pt modelId="{F10C8FD0-55F0-4163-A5EC-5421DD50DE2C}" type="sibTrans" cxnId="{FC1349F8-178C-45A0-89E2-4BB5A3FCD5AE}">
      <dgm:prSet/>
      <dgm:spPr/>
      <dgm:t>
        <a:bodyPr/>
        <a:lstStyle/>
        <a:p>
          <a:endParaRPr lang="en-US"/>
        </a:p>
      </dgm:t>
    </dgm:pt>
    <dgm:pt modelId="{DCB70823-8D0D-1943-BFFB-B102E40C6C62}" type="pres">
      <dgm:prSet presAssocID="{C4547ADA-519B-4039-9AE3-2FC28B87C587}" presName="vert0" presStyleCnt="0">
        <dgm:presLayoutVars>
          <dgm:dir/>
          <dgm:animOne val="branch"/>
          <dgm:animLvl val="lvl"/>
        </dgm:presLayoutVars>
      </dgm:prSet>
      <dgm:spPr/>
    </dgm:pt>
    <dgm:pt modelId="{CDE40A21-48B1-BB4E-BAD5-F9E947114DD1}" type="pres">
      <dgm:prSet presAssocID="{339964F4-42DC-4362-83C0-79258368C095}" presName="thickLine" presStyleLbl="alignNode1" presStyleIdx="0" presStyleCnt="4"/>
      <dgm:spPr/>
    </dgm:pt>
    <dgm:pt modelId="{C8F8ED35-F6E3-F246-A272-28C62E7B61C4}" type="pres">
      <dgm:prSet presAssocID="{339964F4-42DC-4362-83C0-79258368C095}" presName="horz1" presStyleCnt="0"/>
      <dgm:spPr/>
    </dgm:pt>
    <dgm:pt modelId="{1BBE3CE8-3C25-124F-B4A6-BBB2F86CDEDF}" type="pres">
      <dgm:prSet presAssocID="{339964F4-42DC-4362-83C0-79258368C095}" presName="tx1" presStyleLbl="revTx" presStyleIdx="0" presStyleCnt="4"/>
      <dgm:spPr/>
    </dgm:pt>
    <dgm:pt modelId="{7113F3CD-989C-FD48-A121-4F17EE5A807A}" type="pres">
      <dgm:prSet presAssocID="{339964F4-42DC-4362-83C0-79258368C095}" presName="vert1" presStyleCnt="0"/>
      <dgm:spPr/>
    </dgm:pt>
    <dgm:pt modelId="{AD3DEFEF-83E7-DA49-B19B-66CACFE6DA54}" type="pres">
      <dgm:prSet presAssocID="{39D94DB5-F188-4734-BA2D-6BCD1D77F183}" presName="thickLine" presStyleLbl="alignNode1" presStyleIdx="1" presStyleCnt="4"/>
      <dgm:spPr/>
    </dgm:pt>
    <dgm:pt modelId="{C042750A-FB85-6448-8B31-EA88D96C23B1}" type="pres">
      <dgm:prSet presAssocID="{39D94DB5-F188-4734-BA2D-6BCD1D77F183}" presName="horz1" presStyleCnt="0"/>
      <dgm:spPr/>
    </dgm:pt>
    <dgm:pt modelId="{3A2698D2-91A0-6746-B306-48C0971CE914}" type="pres">
      <dgm:prSet presAssocID="{39D94DB5-F188-4734-BA2D-6BCD1D77F183}" presName="tx1" presStyleLbl="revTx" presStyleIdx="1" presStyleCnt="4"/>
      <dgm:spPr/>
    </dgm:pt>
    <dgm:pt modelId="{8C8934C6-C57A-E74F-B086-EE4873DD23A4}" type="pres">
      <dgm:prSet presAssocID="{39D94DB5-F188-4734-BA2D-6BCD1D77F183}" presName="vert1" presStyleCnt="0"/>
      <dgm:spPr/>
    </dgm:pt>
    <dgm:pt modelId="{83647994-985C-AB40-933A-8309BC491A90}" type="pres">
      <dgm:prSet presAssocID="{A5D60539-3B42-4252-986C-FCEA94B35DBE}" presName="thickLine" presStyleLbl="alignNode1" presStyleIdx="2" presStyleCnt="4"/>
      <dgm:spPr/>
    </dgm:pt>
    <dgm:pt modelId="{2251A263-5264-EA46-B19B-015E78FD399A}" type="pres">
      <dgm:prSet presAssocID="{A5D60539-3B42-4252-986C-FCEA94B35DBE}" presName="horz1" presStyleCnt="0"/>
      <dgm:spPr/>
    </dgm:pt>
    <dgm:pt modelId="{04DBADB2-5D4A-964A-92A1-3E33399D28AE}" type="pres">
      <dgm:prSet presAssocID="{A5D60539-3B42-4252-986C-FCEA94B35DBE}" presName="tx1" presStyleLbl="revTx" presStyleIdx="2" presStyleCnt="4"/>
      <dgm:spPr/>
    </dgm:pt>
    <dgm:pt modelId="{3414F2F0-6795-D343-AA71-7A3897A8B013}" type="pres">
      <dgm:prSet presAssocID="{A5D60539-3B42-4252-986C-FCEA94B35DBE}" presName="vert1" presStyleCnt="0"/>
      <dgm:spPr/>
    </dgm:pt>
    <dgm:pt modelId="{A1E64B1A-4CCA-2C4D-9502-1685EC5DEFE7}" type="pres">
      <dgm:prSet presAssocID="{5219A45A-988E-46C6-877E-C6207A70A716}" presName="thickLine" presStyleLbl="alignNode1" presStyleIdx="3" presStyleCnt="4"/>
      <dgm:spPr/>
    </dgm:pt>
    <dgm:pt modelId="{509F3604-62F0-8C4C-9577-8443A3DE55B4}" type="pres">
      <dgm:prSet presAssocID="{5219A45A-988E-46C6-877E-C6207A70A716}" presName="horz1" presStyleCnt="0"/>
      <dgm:spPr/>
    </dgm:pt>
    <dgm:pt modelId="{EC819F64-2A64-674A-A974-0ED4FF002D04}" type="pres">
      <dgm:prSet presAssocID="{5219A45A-988E-46C6-877E-C6207A70A716}" presName="tx1" presStyleLbl="revTx" presStyleIdx="3" presStyleCnt="4"/>
      <dgm:spPr/>
    </dgm:pt>
    <dgm:pt modelId="{62E6F191-BE08-924D-97FC-3D432F182E29}" type="pres">
      <dgm:prSet presAssocID="{5219A45A-988E-46C6-877E-C6207A70A716}" presName="vert1" presStyleCnt="0"/>
      <dgm:spPr/>
    </dgm:pt>
  </dgm:ptLst>
  <dgm:cxnLst>
    <dgm:cxn modelId="{1EDA4F2C-E584-134A-A76C-DDD956C3C8AB}" type="presOf" srcId="{5219A45A-988E-46C6-877E-C6207A70A716}" destId="{EC819F64-2A64-674A-A974-0ED4FF002D04}" srcOrd="0" destOrd="0" presId="urn:microsoft.com/office/officeart/2008/layout/LinedList"/>
    <dgm:cxn modelId="{D83EA84B-4F6B-B445-9FD0-9B60C3DABA8C}" type="presOf" srcId="{39D94DB5-F188-4734-BA2D-6BCD1D77F183}" destId="{3A2698D2-91A0-6746-B306-48C0971CE914}" srcOrd="0" destOrd="0" presId="urn:microsoft.com/office/officeart/2008/layout/LinedList"/>
    <dgm:cxn modelId="{23907C50-D109-4F72-B6C1-3BB2051AF61D}" srcId="{C4547ADA-519B-4039-9AE3-2FC28B87C587}" destId="{39D94DB5-F188-4734-BA2D-6BCD1D77F183}" srcOrd="1" destOrd="0" parTransId="{CC7B9BCD-D3F6-40E3-B8BA-DB4F9DC60573}" sibTransId="{F6287CFB-02CB-4E69-A5D1-CB356D7D1E20}"/>
    <dgm:cxn modelId="{2D48A16C-608D-45E9-846E-27CF6D3F3E0E}" srcId="{C4547ADA-519B-4039-9AE3-2FC28B87C587}" destId="{A5D60539-3B42-4252-986C-FCEA94B35DBE}" srcOrd="2" destOrd="0" parTransId="{CF9DA026-AB32-47E0-B83D-8300597C647A}" sibTransId="{2F9029E5-88C7-453F-ACE8-B6FAE94BFF35}"/>
    <dgm:cxn modelId="{8A66D678-F834-5E47-8878-D11106E266A0}" type="presOf" srcId="{C4547ADA-519B-4039-9AE3-2FC28B87C587}" destId="{DCB70823-8D0D-1943-BFFB-B102E40C6C62}" srcOrd="0" destOrd="0" presId="urn:microsoft.com/office/officeart/2008/layout/LinedList"/>
    <dgm:cxn modelId="{E8AD4C95-E64F-C041-82EE-C6F65ACC388A}" type="presOf" srcId="{A5D60539-3B42-4252-986C-FCEA94B35DBE}" destId="{04DBADB2-5D4A-964A-92A1-3E33399D28AE}" srcOrd="0" destOrd="0" presId="urn:microsoft.com/office/officeart/2008/layout/LinedList"/>
    <dgm:cxn modelId="{044C0AB0-C994-E646-81CC-2512B6DBBC95}" type="presOf" srcId="{339964F4-42DC-4362-83C0-79258368C095}" destId="{1BBE3CE8-3C25-124F-B4A6-BBB2F86CDEDF}" srcOrd="0" destOrd="0" presId="urn:microsoft.com/office/officeart/2008/layout/LinedList"/>
    <dgm:cxn modelId="{2F7F57E5-8417-4627-B4FB-B6DDF3DA7C1C}" srcId="{C4547ADA-519B-4039-9AE3-2FC28B87C587}" destId="{339964F4-42DC-4362-83C0-79258368C095}" srcOrd="0" destOrd="0" parTransId="{C0E5699D-EA50-4D6B-B8B1-42528B359DCA}" sibTransId="{B42F478A-57AB-4F45-99F4-6236EAF90FAE}"/>
    <dgm:cxn modelId="{FC1349F8-178C-45A0-89E2-4BB5A3FCD5AE}" srcId="{C4547ADA-519B-4039-9AE3-2FC28B87C587}" destId="{5219A45A-988E-46C6-877E-C6207A70A716}" srcOrd="3" destOrd="0" parTransId="{3667ADD3-B553-45D7-8AD4-818CD4FD8765}" sibTransId="{F10C8FD0-55F0-4163-A5EC-5421DD50DE2C}"/>
    <dgm:cxn modelId="{0B4EC30B-8324-234E-AB2A-9D1D48B3423B}" type="presParOf" srcId="{DCB70823-8D0D-1943-BFFB-B102E40C6C62}" destId="{CDE40A21-48B1-BB4E-BAD5-F9E947114DD1}" srcOrd="0" destOrd="0" presId="urn:microsoft.com/office/officeart/2008/layout/LinedList"/>
    <dgm:cxn modelId="{59AEC081-B250-DC41-8C36-A6E21A6FBA61}" type="presParOf" srcId="{DCB70823-8D0D-1943-BFFB-B102E40C6C62}" destId="{C8F8ED35-F6E3-F246-A272-28C62E7B61C4}" srcOrd="1" destOrd="0" presId="urn:microsoft.com/office/officeart/2008/layout/LinedList"/>
    <dgm:cxn modelId="{FEDC3721-6468-C74C-966B-D72B028D066C}" type="presParOf" srcId="{C8F8ED35-F6E3-F246-A272-28C62E7B61C4}" destId="{1BBE3CE8-3C25-124F-B4A6-BBB2F86CDEDF}" srcOrd="0" destOrd="0" presId="urn:microsoft.com/office/officeart/2008/layout/LinedList"/>
    <dgm:cxn modelId="{6A4DAA61-A89B-D04D-BABB-770C67EC8975}" type="presParOf" srcId="{C8F8ED35-F6E3-F246-A272-28C62E7B61C4}" destId="{7113F3CD-989C-FD48-A121-4F17EE5A807A}" srcOrd="1" destOrd="0" presId="urn:microsoft.com/office/officeart/2008/layout/LinedList"/>
    <dgm:cxn modelId="{935DD62D-21BC-D041-AA5E-407AA747F1B4}" type="presParOf" srcId="{DCB70823-8D0D-1943-BFFB-B102E40C6C62}" destId="{AD3DEFEF-83E7-DA49-B19B-66CACFE6DA54}" srcOrd="2" destOrd="0" presId="urn:microsoft.com/office/officeart/2008/layout/LinedList"/>
    <dgm:cxn modelId="{5C80587F-D004-7143-8C1E-891F5FC360C9}" type="presParOf" srcId="{DCB70823-8D0D-1943-BFFB-B102E40C6C62}" destId="{C042750A-FB85-6448-8B31-EA88D96C23B1}" srcOrd="3" destOrd="0" presId="urn:microsoft.com/office/officeart/2008/layout/LinedList"/>
    <dgm:cxn modelId="{752E24E6-F63A-C443-A866-95D979BA9FAB}" type="presParOf" srcId="{C042750A-FB85-6448-8B31-EA88D96C23B1}" destId="{3A2698D2-91A0-6746-B306-48C0971CE914}" srcOrd="0" destOrd="0" presId="urn:microsoft.com/office/officeart/2008/layout/LinedList"/>
    <dgm:cxn modelId="{F105A1A0-4D6A-3549-ACC1-AA6C57B8205E}" type="presParOf" srcId="{C042750A-FB85-6448-8B31-EA88D96C23B1}" destId="{8C8934C6-C57A-E74F-B086-EE4873DD23A4}" srcOrd="1" destOrd="0" presId="urn:microsoft.com/office/officeart/2008/layout/LinedList"/>
    <dgm:cxn modelId="{3F53B2C5-F9B7-0D49-8FE2-45B548ED3CE6}" type="presParOf" srcId="{DCB70823-8D0D-1943-BFFB-B102E40C6C62}" destId="{83647994-985C-AB40-933A-8309BC491A90}" srcOrd="4" destOrd="0" presId="urn:microsoft.com/office/officeart/2008/layout/LinedList"/>
    <dgm:cxn modelId="{332E9BAA-2027-774D-B1B1-199927FCFD8D}" type="presParOf" srcId="{DCB70823-8D0D-1943-BFFB-B102E40C6C62}" destId="{2251A263-5264-EA46-B19B-015E78FD399A}" srcOrd="5" destOrd="0" presId="urn:microsoft.com/office/officeart/2008/layout/LinedList"/>
    <dgm:cxn modelId="{42D48674-6B76-4640-8317-7FDA42277519}" type="presParOf" srcId="{2251A263-5264-EA46-B19B-015E78FD399A}" destId="{04DBADB2-5D4A-964A-92A1-3E33399D28AE}" srcOrd="0" destOrd="0" presId="urn:microsoft.com/office/officeart/2008/layout/LinedList"/>
    <dgm:cxn modelId="{27A8E602-CB29-FC47-9DBF-4E878308DD59}" type="presParOf" srcId="{2251A263-5264-EA46-B19B-015E78FD399A}" destId="{3414F2F0-6795-D343-AA71-7A3897A8B013}" srcOrd="1" destOrd="0" presId="urn:microsoft.com/office/officeart/2008/layout/LinedList"/>
    <dgm:cxn modelId="{72DF58B5-4851-4243-913C-0C4E27D47269}" type="presParOf" srcId="{DCB70823-8D0D-1943-BFFB-B102E40C6C62}" destId="{A1E64B1A-4CCA-2C4D-9502-1685EC5DEFE7}" srcOrd="6" destOrd="0" presId="urn:microsoft.com/office/officeart/2008/layout/LinedList"/>
    <dgm:cxn modelId="{05E73BAD-BE54-7243-B422-310C0640A49E}" type="presParOf" srcId="{DCB70823-8D0D-1943-BFFB-B102E40C6C62}" destId="{509F3604-62F0-8C4C-9577-8443A3DE55B4}" srcOrd="7" destOrd="0" presId="urn:microsoft.com/office/officeart/2008/layout/LinedList"/>
    <dgm:cxn modelId="{C48F25C2-C6D5-D348-9099-069736E0AF17}" type="presParOf" srcId="{509F3604-62F0-8C4C-9577-8443A3DE55B4}" destId="{EC819F64-2A64-674A-A974-0ED4FF002D04}" srcOrd="0" destOrd="0" presId="urn:microsoft.com/office/officeart/2008/layout/LinedList"/>
    <dgm:cxn modelId="{702E748D-1C74-8E4D-83C6-AFB9C6F050C8}" type="presParOf" srcId="{509F3604-62F0-8C4C-9577-8443A3DE55B4}" destId="{62E6F191-BE08-924D-97FC-3D432F182E29}"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319A4DD-58A6-405C-B226-EC63E15A185A}"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2D470AE7-74EC-4957-8A58-744ADC693D92}">
      <dgm:prSet/>
      <dgm:spPr/>
      <dgm:t>
        <a:bodyPr/>
        <a:lstStyle/>
        <a:p>
          <a:r>
            <a:rPr lang="en-US" baseline="0" dirty="0"/>
            <a:t>Strengths</a:t>
          </a:r>
          <a:endParaRPr lang="en-US" dirty="0"/>
        </a:p>
      </dgm:t>
    </dgm:pt>
    <dgm:pt modelId="{CF7D9B28-C317-4DBA-AC79-BBC241A4BA14}" type="parTrans" cxnId="{E7A92A41-B30F-489E-B181-A8B0E2FCA6AF}">
      <dgm:prSet/>
      <dgm:spPr/>
      <dgm:t>
        <a:bodyPr/>
        <a:lstStyle/>
        <a:p>
          <a:endParaRPr lang="en-US"/>
        </a:p>
      </dgm:t>
    </dgm:pt>
    <dgm:pt modelId="{061F9DB4-D151-42AC-886C-4C44B777B41F}" type="sibTrans" cxnId="{E7A92A41-B30F-489E-B181-A8B0E2FCA6AF}">
      <dgm:prSet/>
      <dgm:spPr/>
      <dgm:t>
        <a:bodyPr/>
        <a:lstStyle/>
        <a:p>
          <a:endParaRPr lang="en-US"/>
        </a:p>
      </dgm:t>
    </dgm:pt>
    <dgm:pt modelId="{0082A091-5393-43A2-9CBC-D5124F7DCE9D}">
      <dgm:prSet/>
      <dgm:spPr/>
      <dgm:t>
        <a:bodyPr/>
        <a:lstStyle/>
        <a:p>
          <a:r>
            <a:rPr lang="en-US" baseline="0" dirty="0"/>
            <a:t>Weaknesses</a:t>
          </a:r>
          <a:endParaRPr lang="en-US" dirty="0"/>
        </a:p>
      </dgm:t>
    </dgm:pt>
    <dgm:pt modelId="{289CC749-6DE1-40E5-8D82-33A2D76815D2}" type="parTrans" cxnId="{97E57FC8-0C92-461C-8668-2B0BFA6CB736}">
      <dgm:prSet/>
      <dgm:spPr/>
      <dgm:t>
        <a:bodyPr/>
        <a:lstStyle/>
        <a:p>
          <a:endParaRPr lang="en-US"/>
        </a:p>
      </dgm:t>
    </dgm:pt>
    <dgm:pt modelId="{468A70D9-BB81-47D4-A303-7A44681715CE}" type="sibTrans" cxnId="{97E57FC8-0C92-461C-8668-2B0BFA6CB736}">
      <dgm:prSet/>
      <dgm:spPr/>
      <dgm:t>
        <a:bodyPr/>
        <a:lstStyle/>
        <a:p>
          <a:endParaRPr lang="en-US"/>
        </a:p>
      </dgm:t>
    </dgm:pt>
    <dgm:pt modelId="{A75AE032-81FC-4D52-B0E7-447ECCED1477}">
      <dgm:prSet/>
      <dgm:spPr/>
      <dgm:t>
        <a:bodyPr/>
        <a:lstStyle/>
        <a:p>
          <a:r>
            <a:rPr lang="en-US" baseline="0" dirty="0"/>
            <a:t>Opportunities</a:t>
          </a:r>
          <a:endParaRPr lang="en-US" dirty="0"/>
        </a:p>
      </dgm:t>
    </dgm:pt>
    <dgm:pt modelId="{4EA46551-B08B-4B7E-845C-B1878E377325}" type="parTrans" cxnId="{00822C5A-1982-46AC-9528-726A63860C3D}">
      <dgm:prSet/>
      <dgm:spPr/>
      <dgm:t>
        <a:bodyPr/>
        <a:lstStyle/>
        <a:p>
          <a:endParaRPr lang="en-US"/>
        </a:p>
      </dgm:t>
    </dgm:pt>
    <dgm:pt modelId="{AC7DF8B8-2007-45C8-9213-D79B619B6AAB}" type="sibTrans" cxnId="{00822C5A-1982-46AC-9528-726A63860C3D}">
      <dgm:prSet/>
      <dgm:spPr/>
      <dgm:t>
        <a:bodyPr/>
        <a:lstStyle/>
        <a:p>
          <a:endParaRPr lang="en-US"/>
        </a:p>
      </dgm:t>
    </dgm:pt>
    <dgm:pt modelId="{97360E51-DE82-47E4-8EE2-8964F3C19537}">
      <dgm:prSet/>
      <dgm:spPr/>
      <dgm:t>
        <a:bodyPr/>
        <a:lstStyle/>
        <a:p>
          <a:r>
            <a:rPr lang="en-US" baseline="0" dirty="0"/>
            <a:t>Threats</a:t>
          </a:r>
          <a:endParaRPr lang="en-US" dirty="0"/>
        </a:p>
      </dgm:t>
    </dgm:pt>
    <dgm:pt modelId="{FFC88458-F7FE-4B6B-95D8-8CE1F82E2177}" type="parTrans" cxnId="{F9E548FA-6D55-4CB1-B7E2-A20383CF78DB}">
      <dgm:prSet/>
      <dgm:spPr/>
      <dgm:t>
        <a:bodyPr/>
        <a:lstStyle/>
        <a:p>
          <a:endParaRPr lang="en-US"/>
        </a:p>
      </dgm:t>
    </dgm:pt>
    <dgm:pt modelId="{C24787BD-8D59-4D15-970D-9F991BE4E2A3}" type="sibTrans" cxnId="{F9E548FA-6D55-4CB1-B7E2-A20383CF78DB}">
      <dgm:prSet/>
      <dgm:spPr/>
      <dgm:t>
        <a:bodyPr/>
        <a:lstStyle/>
        <a:p>
          <a:endParaRPr lang="en-US"/>
        </a:p>
      </dgm:t>
    </dgm:pt>
    <dgm:pt modelId="{E120AF79-3964-FC4D-BA7E-EE8A8C7C00E0}" type="pres">
      <dgm:prSet presAssocID="{8319A4DD-58A6-405C-B226-EC63E15A185A}" presName="linear" presStyleCnt="0">
        <dgm:presLayoutVars>
          <dgm:animLvl val="lvl"/>
          <dgm:resizeHandles val="exact"/>
        </dgm:presLayoutVars>
      </dgm:prSet>
      <dgm:spPr/>
    </dgm:pt>
    <dgm:pt modelId="{6BF8211D-BA06-ED43-A085-93CC951CF1E8}" type="pres">
      <dgm:prSet presAssocID="{2D470AE7-74EC-4957-8A58-744ADC693D92}" presName="parentText" presStyleLbl="node1" presStyleIdx="0" presStyleCnt="4">
        <dgm:presLayoutVars>
          <dgm:chMax val="0"/>
          <dgm:bulletEnabled val="1"/>
        </dgm:presLayoutVars>
      </dgm:prSet>
      <dgm:spPr/>
    </dgm:pt>
    <dgm:pt modelId="{06BC79F5-22F7-1748-BC88-A77BB4B39ED6}" type="pres">
      <dgm:prSet presAssocID="{061F9DB4-D151-42AC-886C-4C44B777B41F}" presName="spacer" presStyleCnt="0"/>
      <dgm:spPr/>
    </dgm:pt>
    <dgm:pt modelId="{83289264-6212-834E-9B03-E5BA550B51E2}" type="pres">
      <dgm:prSet presAssocID="{0082A091-5393-43A2-9CBC-D5124F7DCE9D}" presName="parentText" presStyleLbl="node1" presStyleIdx="1" presStyleCnt="4">
        <dgm:presLayoutVars>
          <dgm:chMax val="0"/>
          <dgm:bulletEnabled val="1"/>
        </dgm:presLayoutVars>
      </dgm:prSet>
      <dgm:spPr/>
    </dgm:pt>
    <dgm:pt modelId="{B5414B49-8E95-474B-AA27-92295245980C}" type="pres">
      <dgm:prSet presAssocID="{468A70D9-BB81-47D4-A303-7A44681715CE}" presName="spacer" presStyleCnt="0"/>
      <dgm:spPr/>
    </dgm:pt>
    <dgm:pt modelId="{871FD38D-489F-AB47-9AF5-CFA540893BD7}" type="pres">
      <dgm:prSet presAssocID="{A75AE032-81FC-4D52-B0E7-447ECCED1477}" presName="parentText" presStyleLbl="node1" presStyleIdx="2" presStyleCnt="4">
        <dgm:presLayoutVars>
          <dgm:chMax val="0"/>
          <dgm:bulletEnabled val="1"/>
        </dgm:presLayoutVars>
      </dgm:prSet>
      <dgm:spPr/>
    </dgm:pt>
    <dgm:pt modelId="{E1E82AB8-D433-5044-8F9D-0AFAC03BCCD3}" type="pres">
      <dgm:prSet presAssocID="{AC7DF8B8-2007-45C8-9213-D79B619B6AAB}" presName="spacer" presStyleCnt="0"/>
      <dgm:spPr/>
    </dgm:pt>
    <dgm:pt modelId="{A38F69DE-6ACE-5E4C-8600-615968E418AD}" type="pres">
      <dgm:prSet presAssocID="{97360E51-DE82-47E4-8EE2-8964F3C19537}" presName="parentText" presStyleLbl="node1" presStyleIdx="3" presStyleCnt="4">
        <dgm:presLayoutVars>
          <dgm:chMax val="0"/>
          <dgm:bulletEnabled val="1"/>
        </dgm:presLayoutVars>
      </dgm:prSet>
      <dgm:spPr/>
    </dgm:pt>
  </dgm:ptLst>
  <dgm:cxnLst>
    <dgm:cxn modelId="{D1FF360F-CE1C-6641-BCE7-00AEFE51D703}" type="presOf" srcId="{97360E51-DE82-47E4-8EE2-8964F3C19537}" destId="{A38F69DE-6ACE-5E4C-8600-615968E418AD}" srcOrd="0" destOrd="0" presId="urn:microsoft.com/office/officeart/2005/8/layout/vList2"/>
    <dgm:cxn modelId="{E7A92A41-B30F-489E-B181-A8B0E2FCA6AF}" srcId="{8319A4DD-58A6-405C-B226-EC63E15A185A}" destId="{2D470AE7-74EC-4957-8A58-744ADC693D92}" srcOrd="0" destOrd="0" parTransId="{CF7D9B28-C317-4DBA-AC79-BBC241A4BA14}" sibTransId="{061F9DB4-D151-42AC-886C-4C44B777B41F}"/>
    <dgm:cxn modelId="{00822C5A-1982-46AC-9528-726A63860C3D}" srcId="{8319A4DD-58A6-405C-B226-EC63E15A185A}" destId="{A75AE032-81FC-4D52-B0E7-447ECCED1477}" srcOrd="2" destOrd="0" parTransId="{4EA46551-B08B-4B7E-845C-B1878E377325}" sibTransId="{AC7DF8B8-2007-45C8-9213-D79B619B6AAB}"/>
    <dgm:cxn modelId="{437B8C7A-9B56-914D-AB4B-B688FE4A4AF2}" type="presOf" srcId="{8319A4DD-58A6-405C-B226-EC63E15A185A}" destId="{E120AF79-3964-FC4D-BA7E-EE8A8C7C00E0}" srcOrd="0" destOrd="0" presId="urn:microsoft.com/office/officeart/2005/8/layout/vList2"/>
    <dgm:cxn modelId="{DBA5B2B7-8B5F-CA46-B5A1-79FF4D65A52A}" type="presOf" srcId="{2D470AE7-74EC-4957-8A58-744ADC693D92}" destId="{6BF8211D-BA06-ED43-A085-93CC951CF1E8}" srcOrd="0" destOrd="0" presId="urn:microsoft.com/office/officeart/2005/8/layout/vList2"/>
    <dgm:cxn modelId="{73BCAEC0-27F1-454C-82C1-E0B006AB2D64}" type="presOf" srcId="{A75AE032-81FC-4D52-B0E7-447ECCED1477}" destId="{871FD38D-489F-AB47-9AF5-CFA540893BD7}" srcOrd="0" destOrd="0" presId="urn:microsoft.com/office/officeart/2005/8/layout/vList2"/>
    <dgm:cxn modelId="{97E57FC8-0C92-461C-8668-2B0BFA6CB736}" srcId="{8319A4DD-58A6-405C-B226-EC63E15A185A}" destId="{0082A091-5393-43A2-9CBC-D5124F7DCE9D}" srcOrd="1" destOrd="0" parTransId="{289CC749-6DE1-40E5-8D82-33A2D76815D2}" sibTransId="{468A70D9-BB81-47D4-A303-7A44681715CE}"/>
    <dgm:cxn modelId="{08C27DEA-C6B2-EC45-BC99-A3830ED7AC9C}" type="presOf" srcId="{0082A091-5393-43A2-9CBC-D5124F7DCE9D}" destId="{83289264-6212-834E-9B03-E5BA550B51E2}" srcOrd="0" destOrd="0" presId="urn:microsoft.com/office/officeart/2005/8/layout/vList2"/>
    <dgm:cxn modelId="{F9E548FA-6D55-4CB1-B7E2-A20383CF78DB}" srcId="{8319A4DD-58A6-405C-B226-EC63E15A185A}" destId="{97360E51-DE82-47E4-8EE2-8964F3C19537}" srcOrd="3" destOrd="0" parTransId="{FFC88458-F7FE-4B6B-95D8-8CE1F82E2177}" sibTransId="{C24787BD-8D59-4D15-970D-9F991BE4E2A3}"/>
    <dgm:cxn modelId="{76ED1B15-682F-264B-BA98-8085FC2B2E34}" type="presParOf" srcId="{E120AF79-3964-FC4D-BA7E-EE8A8C7C00E0}" destId="{6BF8211D-BA06-ED43-A085-93CC951CF1E8}" srcOrd="0" destOrd="0" presId="urn:microsoft.com/office/officeart/2005/8/layout/vList2"/>
    <dgm:cxn modelId="{12FA0A22-EB17-C94B-84EC-8D04A372FACE}" type="presParOf" srcId="{E120AF79-3964-FC4D-BA7E-EE8A8C7C00E0}" destId="{06BC79F5-22F7-1748-BC88-A77BB4B39ED6}" srcOrd="1" destOrd="0" presId="urn:microsoft.com/office/officeart/2005/8/layout/vList2"/>
    <dgm:cxn modelId="{C9B4B462-7E8B-BD45-B68B-2E97FA6C8230}" type="presParOf" srcId="{E120AF79-3964-FC4D-BA7E-EE8A8C7C00E0}" destId="{83289264-6212-834E-9B03-E5BA550B51E2}" srcOrd="2" destOrd="0" presId="urn:microsoft.com/office/officeart/2005/8/layout/vList2"/>
    <dgm:cxn modelId="{BC719192-5DE4-0C4A-9CD0-DDB30B6BE5D6}" type="presParOf" srcId="{E120AF79-3964-FC4D-BA7E-EE8A8C7C00E0}" destId="{B5414B49-8E95-474B-AA27-92295245980C}" srcOrd="3" destOrd="0" presId="urn:microsoft.com/office/officeart/2005/8/layout/vList2"/>
    <dgm:cxn modelId="{00EF8461-55B2-CC43-BA3C-9769D3C86E23}" type="presParOf" srcId="{E120AF79-3964-FC4D-BA7E-EE8A8C7C00E0}" destId="{871FD38D-489F-AB47-9AF5-CFA540893BD7}" srcOrd="4" destOrd="0" presId="urn:microsoft.com/office/officeart/2005/8/layout/vList2"/>
    <dgm:cxn modelId="{063E708B-03CE-0D43-B169-5F23B2D4E7D3}" type="presParOf" srcId="{E120AF79-3964-FC4D-BA7E-EE8A8C7C00E0}" destId="{E1E82AB8-D433-5044-8F9D-0AFAC03BCCD3}" srcOrd="5" destOrd="0" presId="urn:microsoft.com/office/officeart/2005/8/layout/vList2"/>
    <dgm:cxn modelId="{ADED5DF0-DF08-F946-8AB2-3C8B6CF175A7}" type="presParOf" srcId="{E120AF79-3964-FC4D-BA7E-EE8A8C7C00E0}" destId="{A38F69DE-6ACE-5E4C-8600-615968E418AD}"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E559AE8-FF00-4527-B992-74190EF92005}"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23725840-385F-4E68-90F4-1666555444D4}">
      <dgm:prSet/>
      <dgm:spPr/>
      <dgm:t>
        <a:bodyPr/>
        <a:lstStyle/>
        <a:p>
          <a:r>
            <a:rPr lang="en-US" dirty="0"/>
            <a:t>What are the </a:t>
          </a:r>
          <a:r>
            <a:rPr lang="en-US" b="1" u="sng" dirty="0"/>
            <a:t>Strengths</a:t>
          </a:r>
          <a:r>
            <a:rPr lang="en-US" dirty="0"/>
            <a:t> of your organization?                                  </a:t>
          </a:r>
        </a:p>
        <a:p>
          <a:r>
            <a:rPr lang="en-US" dirty="0"/>
            <a:t>Think internal or inside the organization.</a:t>
          </a:r>
        </a:p>
      </dgm:t>
    </dgm:pt>
    <dgm:pt modelId="{8E27E891-0961-46CE-BC09-39D33F6334D6}" type="parTrans" cxnId="{89F487AC-5C93-49AA-B741-6C63A9589CF8}">
      <dgm:prSet/>
      <dgm:spPr/>
      <dgm:t>
        <a:bodyPr/>
        <a:lstStyle/>
        <a:p>
          <a:endParaRPr lang="en-US"/>
        </a:p>
      </dgm:t>
    </dgm:pt>
    <dgm:pt modelId="{833CF40D-8956-4F0D-B8E5-CF40DCB33749}" type="sibTrans" cxnId="{89F487AC-5C93-49AA-B741-6C63A9589CF8}">
      <dgm:prSet/>
      <dgm:spPr/>
      <dgm:t>
        <a:bodyPr/>
        <a:lstStyle/>
        <a:p>
          <a:endParaRPr lang="en-US"/>
        </a:p>
      </dgm:t>
    </dgm:pt>
    <dgm:pt modelId="{F283E2F1-17DA-42C9-B9BD-A306B1BD57B1}">
      <dgm:prSet/>
      <dgm:spPr/>
      <dgm:t>
        <a:bodyPr/>
        <a:lstStyle/>
        <a:p>
          <a:r>
            <a:rPr lang="en-US" dirty="0"/>
            <a:t>What are the </a:t>
          </a:r>
          <a:r>
            <a:rPr lang="en-US" b="1" u="sng" dirty="0"/>
            <a:t>Weaknesses</a:t>
          </a:r>
          <a:r>
            <a:rPr lang="en-US" b="1" dirty="0"/>
            <a:t> </a:t>
          </a:r>
          <a:r>
            <a:rPr lang="en-US" dirty="0"/>
            <a:t>of your organization?                           </a:t>
          </a:r>
        </a:p>
        <a:p>
          <a:r>
            <a:rPr lang="en-US" dirty="0"/>
            <a:t>Also think internal or inside the organization.</a:t>
          </a:r>
        </a:p>
      </dgm:t>
    </dgm:pt>
    <dgm:pt modelId="{84CE4F4C-9279-4BDB-94E1-B00B1BDDB887}" type="parTrans" cxnId="{F5B624F1-D515-48F1-8DE3-E89F78718116}">
      <dgm:prSet/>
      <dgm:spPr/>
      <dgm:t>
        <a:bodyPr/>
        <a:lstStyle/>
        <a:p>
          <a:endParaRPr lang="en-US"/>
        </a:p>
      </dgm:t>
    </dgm:pt>
    <dgm:pt modelId="{B9BF4AE9-4A3C-4597-B195-404131893DCC}" type="sibTrans" cxnId="{F5B624F1-D515-48F1-8DE3-E89F78718116}">
      <dgm:prSet/>
      <dgm:spPr/>
      <dgm:t>
        <a:bodyPr/>
        <a:lstStyle/>
        <a:p>
          <a:endParaRPr lang="en-US"/>
        </a:p>
      </dgm:t>
    </dgm:pt>
    <dgm:pt modelId="{CE943476-AF55-4FA3-82B4-22F7D9B6D6CC}">
      <dgm:prSet/>
      <dgm:spPr/>
      <dgm:t>
        <a:bodyPr/>
        <a:lstStyle/>
        <a:p>
          <a:r>
            <a:rPr lang="en-US" dirty="0"/>
            <a:t>What </a:t>
          </a:r>
          <a:r>
            <a:rPr lang="en-US" b="1" u="sng" dirty="0"/>
            <a:t>Opportunities</a:t>
          </a:r>
          <a:r>
            <a:rPr lang="en-US" dirty="0"/>
            <a:t> exist in your environment?                            </a:t>
          </a:r>
        </a:p>
        <a:p>
          <a:r>
            <a:rPr lang="en-US" dirty="0"/>
            <a:t>Think external or outside the organization.                                                                                                                                                                 </a:t>
          </a:r>
        </a:p>
      </dgm:t>
    </dgm:pt>
    <dgm:pt modelId="{E6F4AC9A-927B-4B98-90A2-D0502121D5D6}" type="parTrans" cxnId="{B735639D-682B-4550-8BCB-7DB420C4DE5E}">
      <dgm:prSet/>
      <dgm:spPr/>
      <dgm:t>
        <a:bodyPr/>
        <a:lstStyle/>
        <a:p>
          <a:endParaRPr lang="en-US"/>
        </a:p>
      </dgm:t>
    </dgm:pt>
    <dgm:pt modelId="{186C5CE3-2FA7-42D6-88C1-4D7121B0B4A2}" type="sibTrans" cxnId="{B735639D-682B-4550-8BCB-7DB420C4DE5E}">
      <dgm:prSet/>
      <dgm:spPr/>
      <dgm:t>
        <a:bodyPr/>
        <a:lstStyle/>
        <a:p>
          <a:endParaRPr lang="en-US"/>
        </a:p>
      </dgm:t>
    </dgm:pt>
    <dgm:pt modelId="{12CEE5D7-F2E9-448F-AF7F-0FAD6B0CD873}">
      <dgm:prSet/>
      <dgm:spPr/>
      <dgm:t>
        <a:bodyPr/>
        <a:lstStyle/>
        <a:p>
          <a:r>
            <a:rPr lang="en-US" dirty="0"/>
            <a:t>What </a:t>
          </a:r>
          <a:r>
            <a:rPr lang="en-US" b="1" u="sng" dirty="0"/>
            <a:t>Threats</a:t>
          </a:r>
          <a:r>
            <a:rPr lang="en-US" b="1" dirty="0"/>
            <a:t> </a:t>
          </a:r>
          <a:r>
            <a:rPr lang="en-US" dirty="0"/>
            <a:t>exist in your environment?                            </a:t>
          </a:r>
        </a:p>
        <a:p>
          <a:r>
            <a:rPr lang="en-US" dirty="0"/>
            <a:t>Also think external or outside the organization.  </a:t>
          </a:r>
        </a:p>
      </dgm:t>
    </dgm:pt>
    <dgm:pt modelId="{FE3532CA-498A-40AC-80D4-A6FC7A239F97}" type="parTrans" cxnId="{08FD9EEC-95A7-43ED-A9D0-3D45B47B3DB8}">
      <dgm:prSet/>
      <dgm:spPr/>
      <dgm:t>
        <a:bodyPr/>
        <a:lstStyle/>
        <a:p>
          <a:endParaRPr lang="en-US"/>
        </a:p>
      </dgm:t>
    </dgm:pt>
    <dgm:pt modelId="{AF1705A4-81EB-4B07-9A30-4C34FC3054D2}" type="sibTrans" cxnId="{08FD9EEC-95A7-43ED-A9D0-3D45B47B3DB8}">
      <dgm:prSet/>
      <dgm:spPr/>
      <dgm:t>
        <a:bodyPr/>
        <a:lstStyle/>
        <a:p>
          <a:endParaRPr lang="en-US"/>
        </a:p>
      </dgm:t>
    </dgm:pt>
    <dgm:pt modelId="{615BAFC6-8639-834E-9D25-3CD810B1C07A}" type="pres">
      <dgm:prSet presAssocID="{CE559AE8-FF00-4527-B992-74190EF92005}" presName="linear" presStyleCnt="0">
        <dgm:presLayoutVars>
          <dgm:animLvl val="lvl"/>
          <dgm:resizeHandles val="exact"/>
        </dgm:presLayoutVars>
      </dgm:prSet>
      <dgm:spPr/>
    </dgm:pt>
    <dgm:pt modelId="{8E6538AC-E523-8948-874D-D9EE16E3BEBC}" type="pres">
      <dgm:prSet presAssocID="{23725840-385F-4E68-90F4-1666555444D4}" presName="parentText" presStyleLbl="node1" presStyleIdx="0" presStyleCnt="4">
        <dgm:presLayoutVars>
          <dgm:chMax val="0"/>
          <dgm:bulletEnabled val="1"/>
        </dgm:presLayoutVars>
      </dgm:prSet>
      <dgm:spPr/>
    </dgm:pt>
    <dgm:pt modelId="{F6EBE60E-115E-4346-93FD-FD1680DAD2CA}" type="pres">
      <dgm:prSet presAssocID="{833CF40D-8956-4F0D-B8E5-CF40DCB33749}" presName="spacer" presStyleCnt="0"/>
      <dgm:spPr/>
    </dgm:pt>
    <dgm:pt modelId="{75C9850E-175D-FE40-857F-581F1F57A837}" type="pres">
      <dgm:prSet presAssocID="{F283E2F1-17DA-42C9-B9BD-A306B1BD57B1}" presName="parentText" presStyleLbl="node1" presStyleIdx="1" presStyleCnt="4">
        <dgm:presLayoutVars>
          <dgm:chMax val="0"/>
          <dgm:bulletEnabled val="1"/>
        </dgm:presLayoutVars>
      </dgm:prSet>
      <dgm:spPr/>
    </dgm:pt>
    <dgm:pt modelId="{76BB468E-8A5A-434B-A97B-C829C7BE017F}" type="pres">
      <dgm:prSet presAssocID="{B9BF4AE9-4A3C-4597-B195-404131893DCC}" presName="spacer" presStyleCnt="0"/>
      <dgm:spPr/>
    </dgm:pt>
    <dgm:pt modelId="{4718DE7A-EBE9-6E44-B186-F683D4584789}" type="pres">
      <dgm:prSet presAssocID="{CE943476-AF55-4FA3-82B4-22F7D9B6D6CC}" presName="parentText" presStyleLbl="node1" presStyleIdx="2" presStyleCnt="4">
        <dgm:presLayoutVars>
          <dgm:chMax val="0"/>
          <dgm:bulletEnabled val="1"/>
        </dgm:presLayoutVars>
      </dgm:prSet>
      <dgm:spPr/>
    </dgm:pt>
    <dgm:pt modelId="{3DA9330C-B206-4346-BD45-0B950025662C}" type="pres">
      <dgm:prSet presAssocID="{186C5CE3-2FA7-42D6-88C1-4D7121B0B4A2}" presName="spacer" presStyleCnt="0"/>
      <dgm:spPr/>
    </dgm:pt>
    <dgm:pt modelId="{C63B0800-A7A9-C541-B967-E743AEF7F735}" type="pres">
      <dgm:prSet presAssocID="{12CEE5D7-F2E9-448F-AF7F-0FAD6B0CD873}" presName="parentText" presStyleLbl="node1" presStyleIdx="3" presStyleCnt="4">
        <dgm:presLayoutVars>
          <dgm:chMax val="0"/>
          <dgm:bulletEnabled val="1"/>
        </dgm:presLayoutVars>
      </dgm:prSet>
      <dgm:spPr/>
    </dgm:pt>
  </dgm:ptLst>
  <dgm:cxnLst>
    <dgm:cxn modelId="{21D80963-42A2-544C-842B-EE59B54C4895}" type="presOf" srcId="{F283E2F1-17DA-42C9-B9BD-A306B1BD57B1}" destId="{75C9850E-175D-FE40-857F-581F1F57A837}" srcOrd="0" destOrd="0" presId="urn:microsoft.com/office/officeart/2005/8/layout/vList2"/>
    <dgm:cxn modelId="{D94D8177-980E-2B4B-8F30-35928B0E6186}" type="presOf" srcId="{CE943476-AF55-4FA3-82B4-22F7D9B6D6CC}" destId="{4718DE7A-EBE9-6E44-B186-F683D4584789}" srcOrd="0" destOrd="0" presId="urn:microsoft.com/office/officeart/2005/8/layout/vList2"/>
    <dgm:cxn modelId="{6003C97B-525C-4E40-BD4F-48BE617522DC}" type="presOf" srcId="{23725840-385F-4E68-90F4-1666555444D4}" destId="{8E6538AC-E523-8948-874D-D9EE16E3BEBC}" srcOrd="0" destOrd="0" presId="urn:microsoft.com/office/officeart/2005/8/layout/vList2"/>
    <dgm:cxn modelId="{B735639D-682B-4550-8BCB-7DB420C4DE5E}" srcId="{CE559AE8-FF00-4527-B992-74190EF92005}" destId="{CE943476-AF55-4FA3-82B4-22F7D9B6D6CC}" srcOrd="2" destOrd="0" parTransId="{E6F4AC9A-927B-4B98-90A2-D0502121D5D6}" sibTransId="{186C5CE3-2FA7-42D6-88C1-4D7121B0B4A2}"/>
    <dgm:cxn modelId="{89F487AC-5C93-49AA-B741-6C63A9589CF8}" srcId="{CE559AE8-FF00-4527-B992-74190EF92005}" destId="{23725840-385F-4E68-90F4-1666555444D4}" srcOrd="0" destOrd="0" parTransId="{8E27E891-0961-46CE-BC09-39D33F6334D6}" sibTransId="{833CF40D-8956-4F0D-B8E5-CF40DCB33749}"/>
    <dgm:cxn modelId="{384DD1B2-1B1A-1141-911B-3CA05EF2D76B}" type="presOf" srcId="{CE559AE8-FF00-4527-B992-74190EF92005}" destId="{615BAFC6-8639-834E-9D25-3CD810B1C07A}" srcOrd="0" destOrd="0" presId="urn:microsoft.com/office/officeart/2005/8/layout/vList2"/>
    <dgm:cxn modelId="{73D8CADA-3D4A-B640-A4D3-C5EFB18D8D54}" type="presOf" srcId="{12CEE5D7-F2E9-448F-AF7F-0FAD6B0CD873}" destId="{C63B0800-A7A9-C541-B967-E743AEF7F735}" srcOrd="0" destOrd="0" presId="urn:microsoft.com/office/officeart/2005/8/layout/vList2"/>
    <dgm:cxn modelId="{08FD9EEC-95A7-43ED-A9D0-3D45B47B3DB8}" srcId="{CE559AE8-FF00-4527-B992-74190EF92005}" destId="{12CEE5D7-F2E9-448F-AF7F-0FAD6B0CD873}" srcOrd="3" destOrd="0" parTransId="{FE3532CA-498A-40AC-80D4-A6FC7A239F97}" sibTransId="{AF1705A4-81EB-4B07-9A30-4C34FC3054D2}"/>
    <dgm:cxn modelId="{F5B624F1-D515-48F1-8DE3-E89F78718116}" srcId="{CE559AE8-FF00-4527-B992-74190EF92005}" destId="{F283E2F1-17DA-42C9-B9BD-A306B1BD57B1}" srcOrd="1" destOrd="0" parTransId="{84CE4F4C-9279-4BDB-94E1-B00B1BDDB887}" sibTransId="{B9BF4AE9-4A3C-4597-B195-404131893DCC}"/>
    <dgm:cxn modelId="{92C0F112-DCE2-A643-93D1-B65EB69A86C9}" type="presParOf" srcId="{615BAFC6-8639-834E-9D25-3CD810B1C07A}" destId="{8E6538AC-E523-8948-874D-D9EE16E3BEBC}" srcOrd="0" destOrd="0" presId="urn:microsoft.com/office/officeart/2005/8/layout/vList2"/>
    <dgm:cxn modelId="{AA85E8ED-EBBC-8A49-BF20-9F333B5406F2}" type="presParOf" srcId="{615BAFC6-8639-834E-9D25-3CD810B1C07A}" destId="{F6EBE60E-115E-4346-93FD-FD1680DAD2CA}" srcOrd="1" destOrd="0" presId="urn:microsoft.com/office/officeart/2005/8/layout/vList2"/>
    <dgm:cxn modelId="{ECD08EC9-FCA3-2D41-B0E0-589D219FF1E5}" type="presParOf" srcId="{615BAFC6-8639-834E-9D25-3CD810B1C07A}" destId="{75C9850E-175D-FE40-857F-581F1F57A837}" srcOrd="2" destOrd="0" presId="urn:microsoft.com/office/officeart/2005/8/layout/vList2"/>
    <dgm:cxn modelId="{434019CA-8F09-4044-8944-0C159AC459D2}" type="presParOf" srcId="{615BAFC6-8639-834E-9D25-3CD810B1C07A}" destId="{76BB468E-8A5A-434B-A97B-C829C7BE017F}" srcOrd="3" destOrd="0" presId="urn:microsoft.com/office/officeart/2005/8/layout/vList2"/>
    <dgm:cxn modelId="{6BF8BCD6-4AFE-E34F-9357-6B2BE197D539}" type="presParOf" srcId="{615BAFC6-8639-834E-9D25-3CD810B1C07A}" destId="{4718DE7A-EBE9-6E44-B186-F683D4584789}" srcOrd="4" destOrd="0" presId="urn:microsoft.com/office/officeart/2005/8/layout/vList2"/>
    <dgm:cxn modelId="{1E9FC400-A20A-7140-9C72-F02185DA8FBD}" type="presParOf" srcId="{615BAFC6-8639-834E-9D25-3CD810B1C07A}" destId="{3DA9330C-B206-4346-BD45-0B950025662C}" srcOrd="5" destOrd="0" presId="urn:microsoft.com/office/officeart/2005/8/layout/vList2"/>
    <dgm:cxn modelId="{71BA2253-7662-0E46-8964-E631ED9A5ED4}" type="presParOf" srcId="{615BAFC6-8639-834E-9D25-3CD810B1C07A}" destId="{C63B0800-A7A9-C541-B967-E743AEF7F735}"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2ED8B2B-C3A2-48E3-8136-5BB525924BAF}" type="doc">
      <dgm:prSet loTypeId="urn:microsoft.com/office/officeart/2016/7/layout/VerticalHollowActionList" loCatId="List" qsTypeId="urn:microsoft.com/office/officeart/2005/8/quickstyle/simple1" qsCatId="simple" csTypeId="urn:microsoft.com/office/officeart/2005/8/colors/accent1_2" csCatId="accent1"/>
      <dgm:spPr/>
      <dgm:t>
        <a:bodyPr/>
        <a:lstStyle/>
        <a:p>
          <a:endParaRPr lang="en-US"/>
        </a:p>
      </dgm:t>
    </dgm:pt>
    <dgm:pt modelId="{21E40F2D-1418-4030-9494-1C4528E1F3ED}">
      <dgm:prSet/>
      <dgm:spPr/>
      <dgm:t>
        <a:bodyPr/>
        <a:lstStyle/>
        <a:p>
          <a:r>
            <a:rPr lang="en-US" dirty="0"/>
            <a:t>Define</a:t>
          </a:r>
        </a:p>
      </dgm:t>
    </dgm:pt>
    <dgm:pt modelId="{335FE114-EB21-47CB-B58D-3605577193F6}" type="parTrans" cxnId="{A8AF4CD1-B7FB-41FE-9B29-33FA116294E3}">
      <dgm:prSet/>
      <dgm:spPr/>
      <dgm:t>
        <a:bodyPr/>
        <a:lstStyle/>
        <a:p>
          <a:endParaRPr lang="en-US"/>
        </a:p>
      </dgm:t>
    </dgm:pt>
    <dgm:pt modelId="{E5C6F8AE-07E7-431F-B53A-E2373F15EEEF}" type="sibTrans" cxnId="{A8AF4CD1-B7FB-41FE-9B29-33FA116294E3}">
      <dgm:prSet/>
      <dgm:spPr/>
      <dgm:t>
        <a:bodyPr/>
        <a:lstStyle/>
        <a:p>
          <a:endParaRPr lang="en-US"/>
        </a:p>
      </dgm:t>
    </dgm:pt>
    <dgm:pt modelId="{21C0AF9A-D537-458B-A67C-628DDB20475D}">
      <dgm:prSet/>
      <dgm:spPr/>
      <dgm:t>
        <a:bodyPr/>
        <a:lstStyle/>
        <a:p>
          <a:r>
            <a:rPr lang="en-US" dirty="0"/>
            <a:t>Define major Initiative(s)</a:t>
          </a:r>
        </a:p>
      </dgm:t>
    </dgm:pt>
    <dgm:pt modelId="{76919F2B-5D3C-4BC8-93CE-C6D58B6077B9}" type="parTrans" cxnId="{7F06E505-B1C8-40CD-95D4-E7B96734B44E}">
      <dgm:prSet/>
      <dgm:spPr/>
      <dgm:t>
        <a:bodyPr/>
        <a:lstStyle/>
        <a:p>
          <a:endParaRPr lang="en-US"/>
        </a:p>
      </dgm:t>
    </dgm:pt>
    <dgm:pt modelId="{BEE26EB5-1F08-4B7A-8368-DC703C14E515}" type="sibTrans" cxnId="{7F06E505-B1C8-40CD-95D4-E7B96734B44E}">
      <dgm:prSet/>
      <dgm:spPr/>
      <dgm:t>
        <a:bodyPr/>
        <a:lstStyle/>
        <a:p>
          <a:endParaRPr lang="en-US"/>
        </a:p>
      </dgm:t>
    </dgm:pt>
    <dgm:pt modelId="{5B12EBA7-397C-47E1-9F2C-09E163F06B9F}">
      <dgm:prSet/>
      <dgm:spPr/>
      <dgm:t>
        <a:bodyPr/>
        <a:lstStyle/>
        <a:p>
          <a:r>
            <a:rPr lang="en-US" dirty="0"/>
            <a:t>Develop</a:t>
          </a:r>
        </a:p>
      </dgm:t>
    </dgm:pt>
    <dgm:pt modelId="{99D20BEF-B396-4CAB-BD98-1B9CD6999A83}" type="parTrans" cxnId="{8B4F1594-01CD-4C76-9814-0F96A35113E8}">
      <dgm:prSet/>
      <dgm:spPr/>
      <dgm:t>
        <a:bodyPr/>
        <a:lstStyle/>
        <a:p>
          <a:endParaRPr lang="en-US"/>
        </a:p>
      </dgm:t>
    </dgm:pt>
    <dgm:pt modelId="{E1C16F4D-2911-4446-933B-B95CB42B3C77}" type="sibTrans" cxnId="{8B4F1594-01CD-4C76-9814-0F96A35113E8}">
      <dgm:prSet/>
      <dgm:spPr/>
      <dgm:t>
        <a:bodyPr/>
        <a:lstStyle/>
        <a:p>
          <a:endParaRPr lang="en-US"/>
        </a:p>
      </dgm:t>
    </dgm:pt>
    <dgm:pt modelId="{5705C13A-CF91-4DFE-8ACF-D800D652BC56}">
      <dgm:prSet/>
      <dgm:spPr/>
      <dgm:t>
        <a:bodyPr/>
        <a:lstStyle/>
        <a:p>
          <a:r>
            <a:rPr lang="en-US" dirty="0"/>
            <a:t>Develop measurable Goal(s)</a:t>
          </a:r>
        </a:p>
      </dgm:t>
    </dgm:pt>
    <dgm:pt modelId="{FDE2DA9D-F9C4-42C5-845F-4BA5B5DCFE57}" type="parTrans" cxnId="{77E77425-5C94-42AD-BC3A-CC46C9AF05F3}">
      <dgm:prSet/>
      <dgm:spPr/>
      <dgm:t>
        <a:bodyPr/>
        <a:lstStyle/>
        <a:p>
          <a:endParaRPr lang="en-US"/>
        </a:p>
      </dgm:t>
    </dgm:pt>
    <dgm:pt modelId="{AB4F50D5-E054-4A27-BF43-5B6A49557099}" type="sibTrans" cxnId="{77E77425-5C94-42AD-BC3A-CC46C9AF05F3}">
      <dgm:prSet/>
      <dgm:spPr/>
      <dgm:t>
        <a:bodyPr/>
        <a:lstStyle/>
        <a:p>
          <a:endParaRPr lang="en-US"/>
        </a:p>
      </dgm:t>
    </dgm:pt>
    <dgm:pt modelId="{0F4C905E-7148-446A-A056-5355264E51F9}">
      <dgm:prSet/>
      <dgm:spPr/>
      <dgm:t>
        <a:bodyPr/>
        <a:lstStyle/>
        <a:p>
          <a:r>
            <a:rPr lang="en-US" dirty="0"/>
            <a:t>Calculate</a:t>
          </a:r>
        </a:p>
      </dgm:t>
    </dgm:pt>
    <dgm:pt modelId="{D253923D-C36D-4B52-9AA2-2290E6F29401}" type="parTrans" cxnId="{CE1F5EE1-03E7-45BE-AB4D-1CC23261447A}">
      <dgm:prSet/>
      <dgm:spPr/>
      <dgm:t>
        <a:bodyPr/>
        <a:lstStyle/>
        <a:p>
          <a:endParaRPr lang="en-US"/>
        </a:p>
      </dgm:t>
    </dgm:pt>
    <dgm:pt modelId="{F86B7848-990D-4452-BB76-79DE5A43799C}" type="sibTrans" cxnId="{CE1F5EE1-03E7-45BE-AB4D-1CC23261447A}">
      <dgm:prSet/>
      <dgm:spPr/>
      <dgm:t>
        <a:bodyPr/>
        <a:lstStyle/>
        <a:p>
          <a:endParaRPr lang="en-US"/>
        </a:p>
      </dgm:t>
    </dgm:pt>
    <dgm:pt modelId="{E519361B-15A5-4504-B2F0-25D9C2406A8A}">
      <dgm:prSet/>
      <dgm:spPr/>
      <dgm:t>
        <a:bodyPr/>
        <a:lstStyle/>
        <a:p>
          <a:r>
            <a:rPr lang="en-US" dirty="0"/>
            <a:t>Calculate short-term Outcome(s) as a number (#)</a:t>
          </a:r>
        </a:p>
      </dgm:t>
    </dgm:pt>
    <dgm:pt modelId="{264DC30E-3F65-493D-8792-882CD43BFBA4}" type="parTrans" cxnId="{96698C1C-EF45-4CFF-A518-373AFF19965B}">
      <dgm:prSet/>
      <dgm:spPr/>
      <dgm:t>
        <a:bodyPr/>
        <a:lstStyle/>
        <a:p>
          <a:endParaRPr lang="en-US"/>
        </a:p>
      </dgm:t>
    </dgm:pt>
    <dgm:pt modelId="{E51E7A0C-1419-4765-9A9C-85C03F5560CA}" type="sibTrans" cxnId="{96698C1C-EF45-4CFF-A518-373AFF19965B}">
      <dgm:prSet/>
      <dgm:spPr/>
      <dgm:t>
        <a:bodyPr/>
        <a:lstStyle/>
        <a:p>
          <a:endParaRPr lang="en-US"/>
        </a:p>
      </dgm:t>
    </dgm:pt>
    <dgm:pt modelId="{3D0C0F3C-D260-475E-95C0-21D1A07EDAC5}">
      <dgm:prSet/>
      <dgm:spPr/>
      <dgm:t>
        <a:bodyPr/>
        <a:lstStyle/>
        <a:p>
          <a:r>
            <a:rPr lang="en-US" dirty="0"/>
            <a:t>Project</a:t>
          </a:r>
        </a:p>
      </dgm:t>
    </dgm:pt>
    <dgm:pt modelId="{2A80CE4F-0149-4A1B-9C27-4B2D0DD68C33}" type="parTrans" cxnId="{F2C13125-40D5-48CB-9E76-641BA03913A7}">
      <dgm:prSet/>
      <dgm:spPr/>
      <dgm:t>
        <a:bodyPr/>
        <a:lstStyle/>
        <a:p>
          <a:endParaRPr lang="en-US"/>
        </a:p>
      </dgm:t>
    </dgm:pt>
    <dgm:pt modelId="{AE6B72C6-C371-4F79-ABBE-BE05553AFD23}" type="sibTrans" cxnId="{F2C13125-40D5-48CB-9E76-641BA03913A7}">
      <dgm:prSet/>
      <dgm:spPr/>
      <dgm:t>
        <a:bodyPr/>
        <a:lstStyle/>
        <a:p>
          <a:endParaRPr lang="en-US"/>
        </a:p>
      </dgm:t>
    </dgm:pt>
    <dgm:pt modelId="{082B5877-31BE-4C6E-ACA6-8399D01EFA91}">
      <dgm:prSet/>
      <dgm:spPr/>
      <dgm:t>
        <a:bodyPr/>
        <a:lstStyle/>
        <a:p>
          <a:r>
            <a:rPr lang="en-US" dirty="0"/>
            <a:t>Project long-term Result(s) as a percentage (%) </a:t>
          </a:r>
        </a:p>
      </dgm:t>
    </dgm:pt>
    <dgm:pt modelId="{0CEFC2EA-1A48-4E59-8AE3-7C1D8F9D24CB}" type="parTrans" cxnId="{06F1BE45-8317-486E-BEF0-E00F6D489D70}">
      <dgm:prSet/>
      <dgm:spPr/>
      <dgm:t>
        <a:bodyPr/>
        <a:lstStyle/>
        <a:p>
          <a:endParaRPr lang="en-US"/>
        </a:p>
      </dgm:t>
    </dgm:pt>
    <dgm:pt modelId="{4EFBA6DA-85E4-4F4A-9262-C6583CBB166F}" type="sibTrans" cxnId="{06F1BE45-8317-486E-BEF0-E00F6D489D70}">
      <dgm:prSet/>
      <dgm:spPr/>
      <dgm:t>
        <a:bodyPr/>
        <a:lstStyle/>
        <a:p>
          <a:endParaRPr lang="en-US"/>
        </a:p>
      </dgm:t>
    </dgm:pt>
    <dgm:pt modelId="{6E5C615F-5B65-E748-8C65-8AE9C13BA371}" type="pres">
      <dgm:prSet presAssocID="{92ED8B2B-C3A2-48E3-8136-5BB525924BAF}" presName="Name0" presStyleCnt="0">
        <dgm:presLayoutVars>
          <dgm:dir/>
          <dgm:animLvl val="lvl"/>
          <dgm:resizeHandles val="exact"/>
        </dgm:presLayoutVars>
      </dgm:prSet>
      <dgm:spPr/>
    </dgm:pt>
    <dgm:pt modelId="{89031859-BE5F-3E42-904B-91A0D829D657}" type="pres">
      <dgm:prSet presAssocID="{21E40F2D-1418-4030-9494-1C4528E1F3ED}" presName="linNode" presStyleCnt="0"/>
      <dgm:spPr/>
    </dgm:pt>
    <dgm:pt modelId="{533E75C7-2F33-A942-9CFA-65F223AA2D97}" type="pres">
      <dgm:prSet presAssocID="{21E40F2D-1418-4030-9494-1C4528E1F3ED}" presName="parentText" presStyleLbl="solidFgAcc1" presStyleIdx="0" presStyleCnt="4">
        <dgm:presLayoutVars>
          <dgm:chMax val="1"/>
          <dgm:bulletEnabled/>
        </dgm:presLayoutVars>
      </dgm:prSet>
      <dgm:spPr/>
    </dgm:pt>
    <dgm:pt modelId="{A25DE3D9-A507-A74A-ADB5-498FE9813A15}" type="pres">
      <dgm:prSet presAssocID="{21E40F2D-1418-4030-9494-1C4528E1F3ED}" presName="descendantText" presStyleLbl="alignNode1" presStyleIdx="0" presStyleCnt="4">
        <dgm:presLayoutVars>
          <dgm:bulletEnabled/>
        </dgm:presLayoutVars>
      </dgm:prSet>
      <dgm:spPr/>
    </dgm:pt>
    <dgm:pt modelId="{C304D743-99B6-474F-9EDD-7ACBF824D0E3}" type="pres">
      <dgm:prSet presAssocID="{E5C6F8AE-07E7-431F-B53A-E2373F15EEEF}" presName="sp" presStyleCnt="0"/>
      <dgm:spPr/>
    </dgm:pt>
    <dgm:pt modelId="{2B6DCFA8-6482-6947-9B09-96D37FF7E394}" type="pres">
      <dgm:prSet presAssocID="{5B12EBA7-397C-47E1-9F2C-09E163F06B9F}" presName="linNode" presStyleCnt="0"/>
      <dgm:spPr/>
    </dgm:pt>
    <dgm:pt modelId="{6356A777-8BB3-1946-97C8-E57311301D32}" type="pres">
      <dgm:prSet presAssocID="{5B12EBA7-397C-47E1-9F2C-09E163F06B9F}" presName="parentText" presStyleLbl="solidFgAcc1" presStyleIdx="1" presStyleCnt="4">
        <dgm:presLayoutVars>
          <dgm:chMax val="1"/>
          <dgm:bulletEnabled/>
        </dgm:presLayoutVars>
      </dgm:prSet>
      <dgm:spPr/>
    </dgm:pt>
    <dgm:pt modelId="{0F9F90A6-F907-F84C-B864-0D4E59725B67}" type="pres">
      <dgm:prSet presAssocID="{5B12EBA7-397C-47E1-9F2C-09E163F06B9F}" presName="descendantText" presStyleLbl="alignNode1" presStyleIdx="1" presStyleCnt="4">
        <dgm:presLayoutVars>
          <dgm:bulletEnabled/>
        </dgm:presLayoutVars>
      </dgm:prSet>
      <dgm:spPr/>
    </dgm:pt>
    <dgm:pt modelId="{0029AF6A-E44E-134C-9B55-4E381A536D35}" type="pres">
      <dgm:prSet presAssocID="{E1C16F4D-2911-4446-933B-B95CB42B3C77}" presName="sp" presStyleCnt="0"/>
      <dgm:spPr/>
    </dgm:pt>
    <dgm:pt modelId="{85E43903-1F44-6841-A610-5AABF23C12BF}" type="pres">
      <dgm:prSet presAssocID="{0F4C905E-7148-446A-A056-5355264E51F9}" presName="linNode" presStyleCnt="0"/>
      <dgm:spPr/>
    </dgm:pt>
    <dgm:pt modelId="{45B07862-7BE3-3F4E-85F1-2E9AD80D541F}" type="pres">
      <dgm:prSet presAssocID="{0F4C905E-7148-446A-A056-5355264E51F9}" presName="parentText" presStyleLbl="solidFgAcc1" presStyleIdx="2" presStyleCnt="4">
        <dgm:presLayoutVars>
          <dgm:chMax val="1"/>
          <dgm:bulletEnabled/>
        </dgm:presLayoutVars>
      </dgm:prSet>
      <dgm:spPr/>
    </dgm:pt>
    <dgm:pt modelId="{81BF69AA-D42B-7842-985A-AF40CEBDEFA3}" type="pres">
      <dgm:prSet presAssocID="{0F4C905E-7148-446A-A056-5355264E51F9}" presName="descendantText" presStyleLbl="alignNode1" presStyleIdx="2" presStyleCnt="4">
        <dgm:presLayoutVars>
          <dgm:bulletEnabled/>
        </dgm:presLayoutVars>
      </dgm:prSet>
      <dgm:spPr/>
    </dgm:pt>
    <dgm:pt modelId="{349B281B-3451-D64D-A4D3-4FC375959720}" type="pres">
      <dgm:prSet presAssocID="{F86B7848-990D-4452-BB76-79DE5A43799C}" presName="sp" presStyleCnt="0"/>
      <dgm:spPr/>
    </dgm:pt>
    <dgm:pt modelId="{6890FEC5-39B2-3147-87B7-4342E3777B41}" type="pres">
      <dgm:prSet presAssocID="{3D0C0F3C-D260-475E-95C0-21D1A07EDAC5}" presName="linNode" presStyleCnt="0"/>
      <dgm:spPr/>
    </dgm:pt>
    <dgm:pt modelId="{2649FD24-38B6-944F-9A82-4A12016142F4}" type="pres">
      <dgm:prSet presAssocID="{3D0C0F3C-D260-475E-95C0-21D1A07EDAC5}" presName="parentText" presStyleLbl="solidFgAcc1" presStyleIdx="3" presStyleCnt="4">
        <dgm:presLayoutVars>
          <dgm:chMax val="1"/>
          <dgm:bulletEnabled/>
        </dgm:presLayoutVars>
      </dgm:prSet>
      <dgm:spPr/>
    </dgm:pt>
    <dgm:pt modelId="{4C6F5C1F-D7DD-4B4C-B500-134B48F1E5B0}" type="pres">
      <dgm:prSet presAssocID="{3D0C0F3C-D260-475E-95C0-21D1A07EDAC5}" presName="descendantText" presStyleLbl="alignNode1" presStyleIdx="3" presStyleCnt="4">
        <dgm:presLayoutVars>
          <dgm:bulletEnabled/>
        </dgm:presLayoutVars>
      </dgm:prSet>
      <dgm:spPr/>
    </dgm:pt>
  </dgm:ptLst>
  <dgm:cxnLst>
    <dgm:cxn modelId="{7F06E505-B1C8-40CD-95D4-E7B96734B44E}" srcId="{21E40F2D-1418-4030-9494-1C4528E1F3ED}" destId="{21C0AF9A-D537-458B-A67C-628DDB20475D}" srcOrd="0" destOrd="0" parTransId="{76919F2B-5D3C-4BC8-93CE-C6D58B6077B9}" sibTransId="{BEE26EB5-1F08-4B7A-8368-DC703C14E515}"/>
    <dgm:cxn modelId="{49F23C1A-01CF-C244-A10A-A54E9B30254A}" type="presOf" srcId="{92ED8B2B-C3A2-48E3-8136-5BB525924BAF}" destId="{6E5C615F-5B65-E748-8C65-8AE9C13BA371}" srcOrd="0" destOrd="0" presId="urn:microsoft.com/office/officeart/2016/7/layout/VerticalHollowActionList"/>
    <dgm:cxn modelId="{A055B41A-3063-7D4D-93A5-0CF65B7E132A}" type="presOf" srcId="{E519361B-15A5-4504-B2F0-25D9C2406A8A}" destId="{81BF69AA-D42B-7842-985A-AF40CEBDEFA3}" srcOrd="0" destOrd="0" presId="urn:microsoft.com/office/officeart/2016/7/layout/VerticalHollowActionList"/>
    <dgm:cxn modelId="{96698C1C-EF45-4CFF-A518-373AFF19965B}" srcId="{0F4C905E-7148-446A-A056-5355264E51F9}" destId="{E519361B-15A5-4504-B2F0-25D9C2406A8A}" srcOrd="0" destOrd="0" parTransId="{264DC30E-3F65-493D-8792-882CD43BFBA4}" sibTransId="{E51E7A0C-1419-4765-9A9C-85C03F5560CA}"/>
    <dgm:cxn modelId="{F2C13125-40D5-48CB-9E76-641BA03913A7}" srcId="{92ED8B2B-C3A2-48E3-8136-5BB525924BAF}" destId="{3D0C0F3C-D260-475E-95C0-21D1A07EDAC5}" srcOrd="3" destOrd="0" parTransId="{2A80CE4F-0149-4A1B-9C27-4B2D0DD68C33}" sibTransId="{AE6B72C6-C371-4F79-ABBE-BE05553AFD23}"/>
    <dgm:cxn modelId="{77E77425-5C94-42AD-BC3A-CC46C9AF05F3}" srcId="{5B12EBA7-397C-47E1-9F2C-09E163F06B9F}" destId="{5705C13A-CF91-4DFE-8ACF-D800D652BC56}" srcOrd="0" destOrd="0" parTransId="{FDE2DA9D-F9C4-42C5-845F-4BA5B5DCFE57}" sibTransId="{AB4F50D5-E054-4A27-BF43-5B6A49557099}"/>
    <dgm:cxn modelId="{8E6B542D-6619-C746-85A8-97286EA013FD}" type="presOf" srcId="{21C0AF9A-D537-458B-A67C-628DDB20475D}" destId="{A25DE3D9-A507-A74A-ADB5-498FE9813A15}" srcOrd="0" destOrd="0" presId="urn:microsoft.com/office/officeart/2016/7/layout/VerticalHollowActionList"/>
    <dgm:cxn modelId="{87FA4832-A815-BE42-99B9-9E68688D7FC0}" type="presOf" srcId="{0F4C905E-7148-446A-A056-5355264E51F9}" destId="{45B07862-7BE3-3F4E-85F1-2E9AD80D541F}" srcOrd="0" destOrd="0" presId="urn:microsoft.com/office/officeart/2016/7/layout/VerticalHollowActionList"/>
    <dgm:cxn modelId="{06F1BE45-8317-486E-BEF0-E00F6D489D70}" srcId="{3D0C0F3C-D260-475E-95C0-21D1A07EDAC5}" destId="{082B5877-31BE-4C6E-ACA6-8399D01EFA91}" srcOrd="0" destOrd="0" parTransId="{0CEFC2EA-1A48-4E59-8AE3-7C1D8F9D24CB}" sibTransId="{4EFBA6DA-85E4-4F4A-9262-C6583CBB166F}"/>
    <dgm:cxn modelId="{EBCAC357-D542-7840-AB34-6BD79A6ABFFD}" type="presOf" srcId="{5B12EBA7-397C-47E1-9F2C-09E163F06B9F}" destId="{6356A777-8BB3-1946-97C8-E57311301D32}" srcOrd="0" destOrd="0" presId="urn:microsoft.com/office/officeart/2016/7/layout/VerticalHollowActionList"/>
    <dgm:cxn modelId="{CE008364-83A8-B642-8F05-4C7029E3036D}" type="presOf" srcId="{082B5877-31BE-4C6E-ACA6-8399D01EFA91}" destId="{4C6F5C1F-D7DD-4B4C-B500-134B48F1E5B0}" srcOrd="0" destOrd="0" presId="urn:microsoft.com/office/officeart/2016/7/layout/VerticalHollowActionList"/>
    <dgm:cxn modelId="{E6EA0E78-39B5-A14E-A0FA-DD27DEC36E3C}" type="presOf" srcId="{3D0C0F3C-D260-475E-95C0-21D1A07EDAC5}" destId="{2649FD24-38B6-944F-9A82-4A12016142F4}" srcOrd="0" destOrd="0" presId="urn:microsoft.com/office/officeart/2016/7/layout/VerticalHollowActionList"/>
    <dgm:cxn modelId="{167C4C8B-6156-DE41-BAFC-943983961FF8}" type="presOf" srcId="{21E40F2D-1418-4030-9494-1C4528E1F3ED}" destId="{533E75C7-2F33-A942-9CFA-65F223AA2D97}" srcOrd="0" destOrd="0" presId="urn:microsoft.com/office/officeart/2016/7/layout/VerticalHollowActionList"/>
    <dgm:cxn modelId="{8B4F1594-01CD-4C76-9814-0F96A35113E8}" srcId="{92ED8B2B-C3A2-48E3-8136-5BB525924BAF}" destId="{5B12EBA7-397C-47E1-9F2C-09E163F06B9F}" srcOrd="1" destOrd="0" parTransId="{99D20BEF-B396-4CAB-BD98-1B9CD6999A83}" sibTransId="{E1C16F4D-2911-4446-933B-B95CB42B3C77}"/>
    <dgm:cxn modelId="{A8AF4CD1-B7FB-41FE-9B29-33FA116294E3}" srcId="{92ED8B2B-C3A2-48E3-8136-5BB525924BAF}" destId="{21E40F2D-1418-4030-9494-1C4528E1F3ED}" srcOrd="0" destOrd="0" parTransId="{335FE114-EB21-47CB-B58D-3605577193F6}" sibTransId="{E5C6F8AE-07E7-431F-B53A-E2373F15EEEF}"/>
    <dgm:cxn modelId="{CE1F5EE1-03E7-45BE-AB4D-1CC23261447A}" srcId="{92ED8B2B-C3A2-48E3-8136-5BB525924BAF}" destId="{0F4C905E-7148-446A-A056-5355264E51F9}" srcOrd="2" destOrd="0" parTransId="{D253923D-C36D-4B52-9AA2-2290E6F29401}" sibTransId="{F86B7848-990D-4452-BB76-79DE5A43799C}"/>
    <dgm:cxn modelId="{C1F459F8-BD47-5842-8B73-13145A9A92C8}" type="presOf" srcId="{5705C13A-CF91-4DFE-8ACF-D800D652BC56}" destId="{0F9F90A6-F907-F84C-B864-0D4E59725B67}" srcOrd="0" destOrd="0" presId="urn:microsoft.com/office/officeart/2016/7/layout/VerticalHollowActionList"/>
    <dgm:cxn modelId="{FC8A5CD6-AEA2-BF49-8E59-DC1D448D640A}" type="presParOf" srcId="{6E5C615F-5B65-E748-8C65-8AE9C13BA371}" destId="{89031859-BE5F-3E42-904B-91A0D829D657}" srcOrd="0" destOrd="0" presId="urn:microsoft.com/office/officeart/2016/7/layout/VerticalHollowActionList"/>
    <dgm:cxn modelId="{ED1CBA2F-B313-244B-8B09-D0E4AD4496FD}" type="presParOf" srcId="{89031859-BE5F-3E42-904B-91A0D829D657}" destId="{533E75C7-2F33-A942-9CFA-65F223AA2D97}" srcOrd="0" destOrd="0" presId="urn:microsoft.com/office/officeart/2016/7/layout/VerticalHollowActionList"/>
    <dgm:cxn modelId="{BEA73280-D57E-8441-8819-487F0D79329C}" type="presParOf" srcId="{89031859-BE5F-3E42-904B-91A0D829D657}" destId="{A25DE3D9-A507-A74A-ADB5-498FE9813A15}" srcOrd="1" destOrd="0" presId="urn:microsoft.com/office/officeart/2016/7/layout/VerticalHollowActionList"/>
    <dgm:cxn modelId="{BA6C23FA-AD85-B749-9673-8E298147D324}" type="presParOf" srcId="{6E5C615F-5B65-E748-8C65-8AE9C13BA371}" destId="{C304D743-99B6-474F-9EDD-7ACBF824D0E3}" srcOrd="1" destOrd="0" presId="urn:microsoft.com/office/officeart/2016/7/layout/VerticalHollowActionList"/>
    <dgm:cxn modelId="{D3D2C609-5657-FE45-8771-800804D3CE40}" type="presParOf" srcId="{6E5C615F-5B65-E748-8C65-8AE9C13BA371}" destId="{2B6DCFA8-6482-6947-9B09-96D37FF7E394}" srcOrd="2" destOrd="0" presId="urn:microsoft.com/office/officeart/2016/7/layout/VerticalHollowActionList"/>
    <dgm:cxn modelId="{AA9A80F4-88A0-DA4F-AED9-F53B72769C86}" type="presParOf" srcId="{2B6DCFA8-6482-6947-9B09-96D37FF7E394}" destId="{6356A777-8BB3-1946-97C8-E57311301D32}" srcOrd="0" destOrd="0" presId="urn:microsoft.com/office/officeart/2016/7/layout/VerticalHollowActionList"/>
    <dgm:cxn modelId="{E969C1DC-6335-9742-8450-BF7D16B4FB76}" type="presParOf" srcId="{2B6DCFA8-6482-6947-9B09-96D37FF7E394}" destId="{0F9F90A6-F907-F84C-B864-0D4E59725B67}" srcOrd="1" destOrd="0" presId="urn:microsoft.com/office/officeart/2016/7/layout/VerticalHollowActionList"/>
    <dgm:cxn modelId="{2BE70A0C-7EEF-7849-B885-1FF68AC93750}" type="presParOf" srcId="{6E5C615F-5B65-E748-8C65-8AE9C13BA371}" destId="{0029AF6A-E44E-134C-9B55-4E381A536D35}" srcOrd="3" destOrd="0" presId="urn:microsoft.com/office/officeart/2016/7/layout/VerticalHollowActionList"/>
    <dgm:cxn modelId="{91615079-8A3B-9E46-967E-4CD59A3A1CE4}" type="presParOf" srcId="{6E5C615F-5B65-E748-8C65-8AE9C13BA371}" destId="{85E43903-1F44-6841-A610-5AABF23C12BF}" srcOrd="4" destOrd="0" presId="urn:microsoft.com/office/officeart/2016/7/layout/VerticalHollowActionList"/>
    <dgm:cxn modelId="{9839A6B3-F8C5-DB4E-8C58-20037EE8452A}" type="presParOf" srcId="{85E43903-1F44-6841-A610-5AABF23C12BF}" destId="{45B07862-7BE3-3F4E-85F1-2E9AD80D541F}" srcOrd="0" destOrd="0" presId="urn:microsoft.com/office/officeart/2016/7/layout/VerticalHollowActionList"/>
    <dgm:cxn modelId="{E212A856-AD43-6A40-B207-87DC6E12670B}" type="presParOf" srcId="{85E43903-1F44-6841-A610-5AABF23C12BF}" destId="{81BF69AA-D42B-7842-985A-AF40CEBDEFA3}" srcOrd="1" destOrd="0" presId="urn:microsoft.com/office/officeart/2016/7/layout/VerticalHollowActionList"/>
    <dgm:cxn modelId="{A724F995-795F-E346-B651-20C1840EF446}" type="presParOf" srcId="{6E5C615F-5B65-E748-8C65-8AE9C13BA371}" destId="{349B281B-3451-D64D-A4D3-4FC375959720}" srcOrd="5" destOrd="0" presId="urn:microsoft.com/office/officeart/2016/7/layout/VerticalHollowActionList"/>
    <dgm:cxn modelId="{97C5800F-9E84-0F4F-ADE0-F9C4CE450CA9}" type="presParOf" srcId="{6E5C615F-5B65-E748-8C65-8AE9C13BA371}" destId="{6890FEC5-39B2-3147-87B7-4342E3777B41}" srcOrd="6" destOrd="0" presId="urn:microsoft.com/office/officeart/2016/7/layout/VerticalHollowActionList"/>
    <dgm:cxn modelId="{8330806C-B1E0-5844-9F04-2CDD6541BB15}" type="presParOf" srcId="{6890FEC5-39B2-3147-87B7-4342E3777B41}" destId="{2649FD24-38B6-944F-9A82-4A12016142F4}" srcOrd="0" destOrd="0" presId="urn:microsoft.com/office/officeart/2016/7/layout/VerticalHollowActionList"/>
    <dgm:cxn modelId="{E0B7623A-BF51-1649-9A1B-A298A740FDC9}" type="presParOf" srcId="{6890FEC5-39B2-3147-87B7-4342E3777B41}" destId="{4C6F5C1F-D7DD-4B4C-B500-134B48F1E5B0}" srcOrd="1" destOrd="0" presId="urn:microsoft.com/office/officeart/2016/7/layout/VerticalHollow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6EDA258-6646-4FEC-A3C9-27AE28E99651}"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31FC251B-F93D-48E2-948C-56014B5F286C}">
      <dgm:prSet/>
      <dgm:spPr/>
      <dgm:t>
        <a:bodyPr/>
        <a:lstStyle/>
        <a:p>
          <a:pPr>
            <a:lnSpc>
              <a:spcPct val="100000"/>
            </a:lnSpc>
          </a:pPr>
          <a:r>
            <a:rPr lang="en-US"/>
            <a:t>Document all of the assumptions and factors that went into creating the estimate. </a:t>
          </a:r>
        </a:p>
      </dgm:t>
    </dgm:pt>
    <dgm:pt modelId="{1B9BB09D-EB62-43E1-A6CE-3C0E87B5047C}" type="parTrans" cxnId="{2BB19B80-1FF1-49BA-A2E4-7CB4F60938D8}">
      <dgm:prSet/>
      <dgm:spPr/>
      <dgm:t>
        <a:bodyPr/>
        <a:lstStyle/>
        <a:p>
          <a:endParaRPr lang="en-US"/>
        </a:p>
      </dgm:t>
    </dgm:pt>
    <dgm:pt modelId="{834DFF92-3EFD-494D-BB6D-8AD265F696DC}" type="sibTrans" cxnId="{2BB19B80-1FF1-49BA-A2E4-7CB4F60938D8}">
      <dgm:prSet/>
      <dgm:spPr/>
      <dgm:t>
        <a:bodyPr/>
        <a:lstStyle/>
        <a:p>
          <a:pPr>
            <a:lnSpc>
              <a:spcPct val="100000"/>
            </a:lnSpc>
          </a:pPr>
          <a:endParaRPr lang="en-US"/>
        </a:p>
      </dgm:t>
    </dgm:pt>
    <dgm:pt modelId="{A697DC77-1B43-4E2E-890A-0943A38E6C1A}">
      <dgm:prSet/>
      <dgm:spPr/>
      <dgm:t>
        <a:bodyPr/>
        <a:lstStyle/>
        <a:p>
          <a:pPr>
            <a:lnSpc>
              <a:spcPct val="100000"/>
            </a:lnSpc>
          </a:pPr>
          <a:r>
            <a:rPr lang="en-US"/>
            <a:t>Involve as many people as you can in estimating activity durations. </a:t>
          </a:r>
        </a:p>
      </dgm:t>
    </dgm:pt>
    <dgm:pt modelId="{B9E3B5F4-EBB0-4CB7-8DA0-B27399995BB5}" type="parTrans" cxnId="{AD139EDD-EDFA-490F-945E-5BD9B04183CC}">
      <dgm:prSet/>
      <dgm:spPr/>
      <dgm:t>
        <a:bodyPr/>
        <a:lstStyle/>
        <a:p>
          <a:endParaRPr lang="en-US"/>
        </a:p>
      </dgm:t>
    </dgm:pt>
    <dgm:pt modelId="{4531B697-51A2-4D7F-B7CB-25D10C3B2B70}" type="sibTrans" cxnId="{AD139EDD-EDFA-490F-945E-5BD9B04183CC}">
      <dgm:prSet/>
      <dgm:spPr/>
      <dgm:t>
        <a:bodyPr/>
        <a:lstStyle/>
        <a:p>
          <a:pPr>
            <a:lnSpc>
              <a:spcPct val="100000"/>
            </a:lnSpc>
          </a:pPr>
          <a:endParaRPr lang="en-US"/>
        </a:p>
      </dgm:t>
    </dgm:pt>
    <dgm:pt modelId="{38712ABF-2449-42DC-AFB0-7950A259F9BE}">
      <dgm:prSet/>
      <dgm:spPr/>
      <dgm:t>
        <a:bodyPr/>
        <a:lstStyle/>
        <a:p>
          <a:pPr>
            <a:lnSpc>
              <a:spcPct val="100000"/>
            </a:lnSpc>
          </a:pPr>
          <a:r>
            <a:rPr lang="en-US" dirty="0"/>
            <a:t>Create an activity list from the strategic work plan and follow it. </a:t>
          </a:r>
        </a:p>
      </dgm:t>
    </dgm:pt>
    <dgm:pt modelId="{6C9A5DFE-DABD-4766-8B66-FD76E57E54A2}" type="parTrans" cxnId="{722217B8-DA17-4B86-9648-4EE56E9691B0}">
      <dgm:prSet/>
      <dgm:spPr/>
      <dgm:t>
        <a:bodyPr/>
        <a:lstStyle/>
        <a:p>
          <a:endParaRPr lang="en-US"/>
        </a:p>
      </dgm:t>
    </dgm:pt>
    <dgm:pt modelId="{D5DE6721-9133-4717-90C2-41BFF2303D01}" type="sibTrans" cxnId="{722217B8-DA17-4B86-9648-4EE56E9691B0}">
      <dgm:prSet/>
      <dgm:spPr/>
      <dgm:t>
        <a:bodyPr/>
        <a:lstStyle/>
        <a:p>
          <a:pPr>
            <a:lnSpc>
              <a:spcPct val="100000"/>
            </a:lnSpc>
          </a:pPr>
          <a:endParaRPr lang="en-US"/>
        </a:p>
      </dgm:t>
    </dgm:pt>
    <dgm:pt modelId="{B05FC274-05C3-4AE8-B9C1-9EFE8BD1AC3E}">
      <dgm:prSet/>
      <dgm:spPr/>
      <dgm:t>
        <a:bodyPr/>
        <a:lstStyle/>
        <a:p>
          <a:pPr>
            <a:lnSpc>
              <a:spcPct val="100000"/>
            </a:lnSpc>
          </a:pPr>
          <a:r>
            <a:rPr lang="en-US"/>
            <a:t>Be aware that people often underestimate activity durations. </a:t>
          </a:r>
        </a:p>
      </dgm:t>
    </dgm:pt>
    <dgm:pt modelId="{26985C31-F21D-4B36-9DFE-3FFF846AA5F5}" type="parTrans" cxnId="{1410BDF9-DF4E-47DA-B9CB-06FB6362381D}">
      <dgm:prSet/>
      <dgm:spPr/>
      <dgm:t>
        <a:bodyPr/>
        <a:lstStyle/>
        <a:p>
          <a:endParaRPr lang="en-US"/>
        </a:p>
      </dgm:t>
    </dgm:pt>
    <dgm:pt modelId="{B48870AA-D2E7-4F2E-9636-F7DC690CC8E2}" type="sibTrans" cxnId="{1410BDF9-DF4E-47DA-B9CB-06FB6362381D}">
      <dgm:prSet/>
      <dgm:spPr/>
      <dgm:t>
        <a:bodyPr/>
        <a:lstStyle/>
        <a:p>
          <a:pPr>
            <a:lnSpc>
              <a:spcPct val="100000"/>
            </a:lnSpc>
          </a:pPr>
          <a:endParaRPr lang="en-US"/>
        </a:p>
      </dgm:t>
    </dgm:pt>
    <dgm:pt modelId="{03C89775-DD7A-4C7B-8929-CE5D687D4019}">
      <dgm:prSet/>
      <dgm:spPr/>
      <dgm:t>
        <a:bodyPr/>
        <a:lstStyle/>
        <a:p>
          <a:pPr>
            <a:lnSpc>
              <a:spcPct val="100000"/>
            </a:lnSpc>
          </a:pPr>
          <a:r>
            <a:rPr lang="en-US"/>
            <a:t>Track actual completion times for all projects and tasks.</a:t>
          </a:r>
        </a:p>
      </dgm:t>
    </dgm:pt>
    <dgm:pt modelId="{B28E6C74-C4A0-410E-B9F5-3E26F716D1A8}" type="parTrans" cxnId="{328EE14B-1369-4BFB-9C9F-DB26A10A55B9}">
      <dgm:prSet/>
      <dgm:spPr/>
      <dgm:t>
        <a:bodyPr/>
        <a:lstStyle/>
        <a:p>
          <a:endParaRPr lang="en-US"/>
        </a:p>
      </dgm:t>
    </dgm:pt>
    <dgm:pt modelId="{5299BDFA-AE5E-449B-B62F-3A0BDBCD4B50}" type="sibTrans" cxnId="{328EE14B-1369-4BFB-9C9F-DB26A10A55B9}">
      <dgm:prSet/>
      <dgm:spPr/>
      <dgm:t>
        <a:bodyPr/>
        <a:lstStyle/>
        <a:p>
          <a:pPr>
            <a:lnSpc>
              <a:spcPct val="100000"/>
            </a:lnSpc>
          </a:pPr>
          <a:endParaRPr lang="en-US"/>
        </a:p>
      </dgm:t>
    </dgm:pt>
    <dgm:pt modelId="{F992CE41-8C19-4157-B771-2E7F318A3B9F}">
      <dgm:prSet/>
      <dgm:spPr/>
      <dgm:t>
        <a:bodyPr/>
        <a:lstStyle/>
        <a:p>
          <a:pPr>
            <a:lnSpc>
              <a:spcPct val="100000"/>
            </a:lnSpc>
          </a:pPr>
          <a:r>
            <a:rPr lang="en-US"/>
            <a:t>Be aware of the time of year during which your project will be carried out.</a:t>
          </a:r>
        </a:p>
      </dgm:t>
    </dgm:pt>
    <dgm:pt modelId="{E07571DD-9286-4E8D-8A15-D4CF6B76D6AB}" type="parTrans" cxnId="{8C3F4AD4-14BF-420D-A989-C744E3A6A023}">
      <dgm:prSet/>
      <dgm:spPr/>
      <dgm:t>
        <a:bodyPr/>
        <a:lstStyle/>
        <a:p>
          <a:endParaRPr lang="en-US"/>
        </a:p>
      </dgm:t>
    </dgm:pt>
    <dgm:pt modelId="{89A5B2EB-6045-492D-A292-10C3A22397D1}" type="sibTrans" cxnId="{8C3F4AD4-14BF-420D-A989-C744E3A6A023}">
      <dgm:prSet/>
      <dgm:spPr/>
      <dgm:t>
        <a:bodyPr/>
        <a:lstStyle/>
        <a:p>
          <a:endParaRPr lang="en-US"/>
        </a:p>
      </dgm:t>
    </dgm:pt>
    <dgm:pt modelId="{BDCD07AE-6376-4908-83BE-4B846E66B4BE}" type="pres">
      <dgm:prSet presAssocID="{C6EDA258-6646-4FEC-A3C9-27AE28E99651}" presName="root" presStyleCnt="0">
        <dgm:presLayoutVars>
          <dgm:dir/>
          <dgm:resizeHandles val="exact"/>
        </dgm:presLayoutVars>
      </dgm:prSet>
      <dgm:spPr/>
    </dgm:pt>
    <dgm:pt modelId="{01738171-0085-4099-BC09-05289B6A72D2}" type="pres">
      <dgm:prSet presAssocID="{C6EDA258-6646-4FEC-A3C9-27AE28E99651}" presName="container" presStyleCnt="0">
        <dgm:presLayoutVars>
          <dgm:dir/>
          <dgm:resizeHandles val="exact"/>
        </dgm:presLayoutVars>
      </dgm:prSet>
      <dgm:spPr/>
    </dgm:pt>
    <dgm:pt modelId="{EE5557D1-B9C2-45F5-AFF3-09521DD69786}" type="pres">
      <dgm:prSet presAssocID="{31FC251B-F93D-48E2-948C-56014B5F286C}" presName="compNode" presStyleCnt="0"/>
      <dgm:spPr/>
    </dgm:pt>
    <dgm:pt modelId="{1FC30124-64CD-40DF-9FA2-0F8CD2373893}" type="pres">
      <dgm:prSet presAssocID="{31FC251B-F93D-48E2-948C-56014B5F286C}" presName="iconBgRect" presStyleLbl="bgShp" presStyleIdx="0" presStyleCnt="6"/>
      <dgm:spPr/>
    </dgm:pt>
    <dgm:pt modelId="{E3478EC0-7B87-49BC-A1BC-554EEE89EE1E}" type="pres">
      <dgm:prSet presAssocID="{31FC251B-F93D-48E2-948C-56014B5F286C}"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Document"/>
        </a:ext>
      </dgm:extLst>
    </dgm:pt>
    <dgm:pt modelId="{725B3681-4D59-4D02-BC6C-D63F27FC770A}" type="pres">
      <dgm:prSet presAssocID="{31FC251B-F93D-48E2-948C-56014B5F286C}" presName="spaceRect" presStyleCnt="0"/>
      <dgm:spPr/>
    </dgm:pt>
    <dgm:pt modelId="{76A0DC70-64FF-4F6A-8607-B18399A70DA9}" type="pres">
      <dgm:prSet presAssocID="{31FC251B-F93D-48E2-948C-56014B5F286C}" presName="textRect" presStyleLbl="revTx" presStyleIdx="0" presStyleCnt="6">
        <dgm:presLayoutVars>
          <dgm:chMax val="1"/>
          <dgm:chPref val="1"/>
        </dgm:presLayoutVars>
      </dgm:prSet>
      <dgm:spPr/>
    </dgm:pt>
    <dgm:pt modelId="{72243263-A4D4-49BF-864A-4AF3AE0B1AA4}" type="pres">
      <dgm:prSet presAssocID="{834DFF92-3EFD-494D-BB6D-8AD265F696DC}" presName="sibTrans" presStyleLbl="sibTrans2D1" presStyleIdx="0" presStyleCnt="0"/>
      <dgm:spPr/>
    </dgm:pt>
    <dgm:pt modelId="{3D0C7888-A5FF-4251-B061-06515C140DC2}" type="pres">
      <dgm:prSet presAssocID="{A697DC77-1B43-4E2E-890A-0943A38E6C1A}" presName="compNode" presStyleCnt="0"/>
      <dgm:spPr/>
    </dgm:pt>
    <dgm:pt modelId="{C50D2002-5337-49AC-AE0B-5AEEEA00AA74}" type="pres">
      <dgm:prSet presAssocID="{A697DC77-1B43-4E2E-890A-0943A38E6C1A}" presName="iconBgRect" presStyleLbl="bgShp" presStyleIdx="1" presStyleCnt="6"/>
      <dgm:spPr/>
    </dgm:pt>
    <dgm:pt modelId="{926D1B27-F45B-49AD-9193-DD5713BF64D7}" type="pres">
      <dgm:prSet presAssocID="{A697DC77-1B43-4E2E-890A-0943A38E6C1A}"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topwatch"/>
        </a:ext>
      </dgm:extLst>
    </dgm:pt>
    <dgm:pt modelId="{F8F3C37E-F3A6-40C7-BB60-B201D55577D1}" type="pres">
      <dgm:prSet presAssocID="{A697DC77-1B43-4E2E-890A-0943A38E6C1A}" presName="spaceRect" presStyleCnt="0"/>
      <dgm:spPr/>
    </dgm:pt>
    <dgm:pt modelId="{88778B30-F3A2-4A26-908A-D16305A37210}" type="pres">
      <dgm:prSet presAssocID="{A697DC77-1B43-4E2E-890A-0943A38E6C1A}" presName="textRect" presStyleLbl="revTx" presStyleIdx="1" presStyleCnt="6">
        <dgm:presLayoutVars>
          <dgm:chMax val="1"/>
          <dgm:chPref val="1"/>
        </dgm:presLayoutVars>
      </dgm:prSet>
      <dgm:spPr/>
    </dgm:pt>
    <dgm:pt modelId="{50E77E2D-8AB6-4A60-A480-384F5567F0EE}" type="pres">
      <dgm:prSet presAssocID="{4531B697-51A2-4D7F-B7CB-25D10C3B2B70}" presName="sibTrans" presStyleLbl="sibTrans2D1" presStyleIdx="0" presStyleCnt="0"/>
      <dgm:spPr/>
    </dgm:pt>
    <dgm:pt modelId="{ECDB61E2-92E8-4D56-8966-84DF372311AF}" type="pres">
      <dgm:prSet presAssocID="{38712ABF-2449-42DC-AFB0-7950A259F9BE}" presName="compNode" presStyleCnt="0"/>
      <dgm:spPr/>
    </dgm:pt>
    <dgm:pt modelId="{F5133FFD-ADA9-43D9-BDE0-01825FFA45C2}" type="pres">
      <dgm:prSet presAssocID="{38712ABF-2449-42DC-AFB0-7950A259F9BE}" presName="iconBgRect" presStyleLbl="bgShp" presStyleIdx="2" presStyleCnt="6"/>
      <dgm:spPr/>
    </dgm:pt>
    <dgm:pt modelId="{5542393A-91FC-4AF0-B168-9AF721DAD6A2}" type="pres">
      <dgm:prSet presAssocID="{38712ABF-2449-42DC-AFB0-7950A259F9BE}"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heck List"/>
        </a:ext>
      </dgm:extLst>
    </dgm:pt>
    <dgm:pt modelId="{FB4059A1-B1D6-4875-B5D7-28FF821B7BAC}" type="pres">
      <dgm:prSet presAssocID="{38712ABF-2449-42DC-AFB0-7950A259F9BE}" presName="spaceRect" presStyleCnt="0"/>
      <dgm:spPr/>
    </dgm:pt>
    <dgm:pt modelId="{5DDBC05D-7EE8-426D-80DE-33E18827FF04}" type="pres">
      <dgm:prSet presAssocID="{38712ABF-2449-42DC-AFB0-7950A259F9BE}" presName="textRect" presStyleLbl="revTx" presStyleIdx="2" presStyleCnt="6">
        <dgm:presLayoutVars>
          <dgm:chMax val="1"/>
          <dgm:chPref val="1"/>
        </dgm:presLayoutVars>
      </dgm:prSet>
      <dgm:spPr/>
    </dgm:pt>
    <dgm:pt modelId="{57029743-521C-4B6E-8671-34A0FAFA94CF}" type="pres">
      <dgm:prSet presAssocID="{D5DE6721-9133-4717-90C2-41BFF2303D01}" presName="sibTrans" presStyleLbl="sibTrans2D1" presStyleIdx="0" presStyleCnt="0"/>
      <dgm:spPr/>
    </dgm:pt>
    <dgm:pt modelId="{8CE14E94-7144-4D9E-8653-210555FE6D3E}" type="pres">
      <dgm:prSet presAssocID="{B05FC274-05C3-4AE8-B9C1-9EFE8BD1AC3E}" presName="compNode" presStyleCnt="0"/>
      <dgm:spPr/>
    </dgm:pt>
    <dgm:pt modelId="{393ADDEB-9A76-4336-950E-242C867B3407}" type="pres">
      <dgm:prSet presAssocID="{B05FC274-05C3-4AE8-B9C1-9EFE8BD1AC3E}" presName="iconBgRect" presStyleLbl="bgShp" presStyleIdx="3" presStyleCnt="6"/>
      <dgm:spPr/>
    </dgm:pt>
    <dgm:pt modelId="{3C57500E-A7AF-4625-9636-9127C52345E6}" type="pres">
      <dgm:prSet presAssocID="{B05FC274-05C3-4AE8-B9C1-9EFE8BD1AC3E}"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Hourglass"/>
        </a:ext>
      </dgm:extLst>
    </dgm:pt>
    <dgm:pt modelId="{B41CE840-2FED-4771-BADD-208596C2E26C}" type="pres">
      <dgm:prSet presAssocID="{B05FC274-05C3-4AE8-B9C1-9EFE8BD1AC3E}" presName="spaceRect" presStyleCnt="0"/>
      <dgm:spPr/>
    </dgm:pt>
    <dgm:pt modelId="{9C431A17-9AD4-48EE-8673-896705DC214B}" type="pres">
      <dgm:prSet presAssocID="{B05FC274-05C3-4AE8-B9C1-9EFE8BD1AC3E}" presName="textRect" presStyleLbl="revTx" presStyleIdx="3" presStyleCnt="6">
        <dgm:presLayoutVars>
          <dgm:chMax val="1"/>
          <dgm:chPref val="1"/>
        </dgm:presLayoutVars>
      </dgm:prSet>
      <dgm:spPr/>
    </dgm:pt>
    <dgm:pt modelId="{90CAB508-C837-47D4-8510-88DB7B5D87BB}" type="pres">
      <dgm:prSet presAssocID="{B48870AA-D2E7-4F2E-9636-F7DC690CC8E2}" presName="sibTrans" presStyleLbl="sibTrans2D1" presStyleIdx="0" presStyleCnt="0"/>
      <dgm:spPr/>
    </dgm:pt>
    <dgm:pt modelId="{64A30D00-2E18-425A-B825-9B46FEB35820}" type="pres">
      <dgm:prSet presAssocID="{03C89775-DD7A-4C7B-8929-CE5D687D4019}" presName="compNode" presStyleCnt="0"/>
      <dgm:spPr/>
    </dgm:pt>
    <dgm:pt modelId="{F621E6D3-C6B4-4923-87E7-4A34A4BC5AED}" type="pres">
      <dgm:prSet presAssocID="{03C89775-DD7A-4C7B-8929-CE5D687D4019}" presName="iconBgRect" presStyleLbl="bgShp" presStyleIdx="4" presStyleCnt="6"/>
      <dgm:spPr/>
    </dgm:pt>
    <dgm:pt modelId="{75C26DB8-B9F6-4195-B7F0-1B085C11D0FE}" type="pres">
      <dgm:prSet presAssocID="{03C89775-DD7A-4C7B-8929-CE5D687D4019}"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List"/>
        </a:ext>
      </dgm:extLst>
    </dgm:pt>
    <dgm:pt modelId="{A155A3F0-0209-4D07-B453-5849B05F83C2}" type="pres">
      <dgm:prSet presAssocID="{03C89775-DD7A-4C7B-8929-CE5D687D4019}" presName="spaceRect" presStyleCnt="0"/>
      <dgm:spPr/>
    </dgm:pt>
    <dgm:pt modelId="{5F5F06C4-05C3-4ED4-965D-ED46E69985F9}" type="pres">
      <dgm:prSet presAssocID="{03C89775-DD7A-4C7B-8929-CE5D687D4019}" presName="textRect" presStyleLbl="revTx" presStyleIdx="4" presStyleCnt="6">
        <dgm:presLayoutVars>
          <dgm:chMax val="1"/>
          <dgm:chPref val="1"/>
        </dgm:presLayoutVars>
      </dgm:prSet>
      <dgm:spPr/>
    </dgm:pt>
    <dgm:pt modelId="{9B5B3A5C-6C86-4583-B37E-C3E4E383F1B4}" type="pres">
      <dgm:prSet presAssocID="{5299BDFA-AE5E-449B-B62F-3A0BDBCD4B50}" presName="sibTrans" presStyleLbl="sibTrans2D1" presStyleIdx="0" presStyleCnt="0"/>
      <dgm:spPr/>
    </dgm:pt>
    <dgm:pt modelId="{97362AE4-3419-412E-956A-5198CB44F235}" type="pres">
      <dgm:prSet presAssocID="{F992CE41-8C19-4157-B771-2E7F318A3B9F}" presName="compNode" presStyleCnt="0"/>
      <dgm:spPr/>
    </dgm:pt>
    <dgm:pt modelId="{ABE3FBE6-48A1-463B-A643-898D61FB8541}" type="pres">
      <dgm:prSet presAssocID="{F992CE41-8C19-4157-B771-2E7F318A3B9F}" presName="iconBgRect" presStyleLbl="bgShp" presStyleIdx="5" presStyleCnt="6"/>
      <dgm:spPr/>
    </dgm:pt>
    <dgm:pt modelId="{950B9CD1-4CE7-487D-BF48-CF55BF5F6D02}" type="pres">
      <dgm:prSet presAssocID="{F992CE41-8C19-4157-B771-2E7F318A3B9F}"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Clock"/>
        </a:ext>
      </dgm:extLst>
    </dgm:pt>
    <dgm:pt modelId="{17897E6A-CB19-4B47-AB3B-DE74414399CD}" type="pres">
      <dgm:prSet presAssocID="{F992CE41-8C19-4157-B771-2E7F318A3B9F}" presName="spaceRect" presStyleCnt="0"/>
      <dgm:spPr/>
    </dgm:pt>
    <dgm:pt modelId="{AA24CD1A-B8ED-4A98-95C5-D4EA8C2A3043}" type="pres">
      <dgm:prSet presAssocID="{F992CE41-8C19-4157-B771-2E7F318A3B9F}" presName="textRect" presStyleLbl="revTx" presStyleIdx="5" presStyleCnt="6">
        <dgm:presLayoutVars>
          <dgm:chMax val="1"/>
          <dgm:chPref val="1"/>
        </dgm:presLayoutVars>
      </dgm:prSet>
      <dgm:spPr/>
    </dgm:pt>
  </dgm:ptLst>
  <dgm:cxnLst>
    <dgm:cxn modelId="{DA588203-338D-481C-B99F-E21C71FE72EC}" type="presOf" srcId="{B48870AA-D2E7-4F2E-9636-F7DC690CC8E2}" destId="{90CAB508-C837-47D4-8510-88DB7B5D87BB}" srcOrd="0" destOrd="0" presId="urn:microsoft.com/office/officeart/2018/2/layout/IconCircleList"/>
    <dgm:cxn modelId="{0F24780C-12EE-4567-80A4-10AC8F506BFF}" type="presOf" srcId="{4531B697-51A2-4D7F-B7CB-25D10C3B2B70}" destId="{50E77E2D-8AB6-4A60-A480-384F5567F0EE}" srcOrd="0" destOrd="0" presId="urn:microsoft.com/office/officeart/2018/2/layout/IconCircleList"/>
    <dgm:cxn modelId="{848F4213-B81A-4C52-A3F2-A0C17F79838B}" type="presOf" srcId="{D5DE6721-9133-4717-90C2-41BFF2303D01}" destId="{57029743-521C-4B6E-8671-34A0FAFA94CF}" srcOrd="0" destOrd="0" presId="urn:microsoft.com/office/officeart/2018/2/layout/IconCircleList"/>
    <dgm:cxn modelId="{D3F67E28-D910-4D08-83C3-9487B4193D6F}" type="presOf" srcId="{03C89775-DD7A-4C7B-8929-CE5D687D4019}" destId="{5F5F06C4-05C3-4ED4-965D-ED46E69985F9}" srcOrd="0" destOrd="0" presId="urn:microsoft.com/office/officeart/2018/2/layout/IconCircleList"/>
    <dgm:cxn modelId="{5A531F2E-A6B2-4990-AB56-9696F2E33BF4}" type="presOf" srcId="{5299BDFA-AE5E-449B-B62F-3A0BDBCD4B50}" destId="{9B5B3A5C-6C86-4583-B37E-C3E4E383F1B4}" srcOrd="0" destOrd="0" presId="urn:microsoft.com/office/officeart/2018/2/layout/IconCircleList"/>
    <dgm:cxn modelId="{D7889440-7DA2-437D-AFA0-7385A35510F9}" type="presOf" srcId="{F992CE41-8C19-4157-B771-2E7F318A3B9F}" destId="{AA24CD1A-B8ED-4A98-95C5-D4EA8C2A3043}" srcOrd="0" destOrd="0" presId="urn:microsoft.com/office/officeart/2018/2/layout/IconCircleList"/>
    <dgm:cxn modelId="{328EE14B-1369-4BFB-9C9F-DB26A10A55B9}" srcId="{C6EDA258-6646-4FEC-A3C9-27AE28E99651}" destId="{03C89775-DD7A-4C7B-8929-CE5D687D4019}" srcOrd="4" destOrd="0" parTransId="{B28E6C74-C4A0-410E-B9F5-3E26F716D1A8}" sibTransId="{5299BDFA-AE5E-449B-B62F-3A0BDBCD4B50}"/>
    <dgm:cxn modelId="{2BB19B80-1FF1-49BA-A2E4-7CB4F60938D8}" srcId="{C6EDA258-6646-4FEC-A3C9-27AE28E99651}" destId="{31FC251B-F93D-48E2-948C-56014B5F286C}" srcOrd="0" destOrd="0" parTransId="{1B9BB09D-EB62-43E1-A6CE-3C0E87B5047C}" sibTransId="{834DFF92-3EFD-494D-BB6D-8AD265F696DC}"/>
    <dgm:cxn modelId="{34F57082-59EF-4626-B433-F3BB212449EC}" type="presOf" srcId="{C6EDA258-6646-4FEC-A3C9-27AE28E99651}" destId="{BDCD07AE-6376-4908-83BE-4B846E66B4BE}" srcOrd="0" destOrd="0" presId="urn:microsoft.com/office/officeart/2018/2/layout/IconCircleList"/>
    <dgm:cxn modelId="{3A110D87-2B6F-4B4C-9B6D-9D9D22F3B20D}" type="presOf" srcId="{31FC251B-F93D-48E2-948C-56014B5F286C}" destId="{76A0DC70-64FF-4F6A-8607-B18399A70DA9}" srcOrd="0" destOrd="0" presId="urn:microsoft.com/office/officeart/2018/2/layout/IconCircleList"/>
    <dgm:cxn modelId="{1F4C899E-7E25-46A9-A6C1-E3DAAC4EC788}" type="presOf" srcId="{A697DC77-1B43-4E2E-890A-0943A38E6C1A}" destId="{88778B30-F3A2-4A26-908A-D16305A37210}" srcOrd="0" destOrd="0" presId="urn:microsoft.com/office/officeart/2018/2/layout/IconCircleList"/>
    <dgm:cxn modelId="{722217B8-DA17-4B86-9648-4EE56E9691B0}" srcId="{C6EDA258-6646-4FEC-A3C9-27AE28E99651}" destId="{38712ABF-2449-42DC-AFB0-7950A259F9BE}" srcOrd="2" destOrd="0" parTransId="{6C9A5DFE-DABD-4766-8B66-FD76E57E54A2}" sibTransId="{D5DE6721-9133-4717-90C2-41BFF2303D01}"/>
    <dgm:cxn modelId="{8C3F4AD4-14BF-420D-A989-C744E3A6A023}" srcId="{C6EDA258-6646-4FEC-A3C9-27AE28E99651}" destId="{F992CE41-8C19-4157-B771-2E7F318A3B9F}" srcOrd="5" destOrd="0" parTransId="{E07571DD-9286-4E8D-8A15-D4CF6B76D6AB}" sibTransId="{89A5B2EB-6045-492D-A292-10C3A22397D1}"/>
    <dgm:cxn modelId="{AD139EDD-EDFA-490F-945E-5BD9B04183CC}" srcId="{C6EDA258-6646-4FEC-A3C9-27AE28E99651}" destId="{A697DC77-1B43-4E2E-890A-0943A38E6C1A}" srcOrd="1" destOrd="0" parTransId="{B9E3B5F4-EBB0-4CB7-8DA0-B27399995BB5}" sibTransId="{4531B697-51A2-4D7F-B7CB-25D10C3B2B70}"/>
    <dgm:cxn modelId="{474519EA-9983-477D-88DF-E7F904655085}" type="presOf" srcId="{38712ABF-2449-42DC-AFB0-7950A259F9BE}" destId="{5DDBC05D-7EE8-426D-80DE-33E18827FF04}" srcOrd="0" destOrd="0" presId="urn:microsoft.com/office/officeart/2018/2/layout/IconCircleList"/>
    <dgm:cxn modelId="{26B2ECED-414D-48B9-B0F1-55875DCE9A80}" type="presOf" srcId="{B05FC274-05C3-4AE8-B9C1-9EFE8BD1AC3E}" destId="{9C431A17-9AD4-48EE-8673-896705DC214B}" srcOrd="0" destOrd="0" presId="urn:microsoft.com/office/officeart/2018/2/layout/IconCircleList"/>
    <dgm:cxn modelId="{B32162F1-F823-4C70-8BC4-D1AE6695CDEB}" type="presOf" srcId="{834DFF92-3EFD-494D-BB6D-8AD265F696DC}" destId="{72243263-A4D4-49BF-864A-4AF3AE0B1AA4}" srcOrd="0" destOrd="0" presId="urn:microsoft.com/office/officeart/2018/2/layout/IconCircleList"/>
    <dgm:cxn modelId="{1410BDF9-DF4E-47DA-B9CB-06FB6362381D}" srcId="{C6EDA258-6646-4FEC-A3C9-27AE28E99651}" destId="{B05FC274-05C3-4AE8-B9C1-9EFE8BD1AC3E}" srcOrd="3" destOrd="0" parTransId="{26985C31-F21D-4B36-9DFE-3FFF846AA5F5}" sibTransId="{B48870AA-D2E7-4F2E-9636-F7DC690CC8E2}"/>
    <dgm:cxn modelId="{4605A7C4-475A-4BF5-B05C-4238BE5F590C}" type="presParOf" srcId="{BDCD07AE-6376-4908-83BE-4B846E66B4BE}" destId="{01738171-0085-4099-BC09-05289B6A72D2}" srcOrd="0" destOrd="0" presId="urn:microsoft.com/office/officeart/2018/2/layout/IconCircleList"/>
    <dgm:cxn modelId="{D712C6DE-12AF-4948-BA9A-E0C3338091DC}" type="presParOf" srcId="{01738171-0085-4099-BC09-05289B6A72D2}" destId="{EE5557D1-B9C2-45F5-AFF3-09521DD69786}" srcOrd="0" destOrd="0" presId="urn:microsoft.com/office/officeart/2018/2/layout/IconCircleList"/>
    <dgm:cxn modelId="{E25A380F-2B1A-4AA3-9D5A-E3B41092F04B}" type="presParOf" srcId="{EE5557D1-B9C2-45F5-AFF3-09521DD69786}" destId="{1FC30124-64CD-40DF-9FA2-0F8CD2373893}" srcOrd="0" destOrd="0" presId="urn:microsoft.com/office/officeart/2018/2/layout/IconCircleList"/>
    <dgm:cxn modelId="{0676747A-A296-41AE-B5EC-AD5E8381D1BC}" type="presParOf" srcId="{EE5557D1-B9C2-45F5-AFF3-09521DD69786}" destId="{E3478EC0-7B87-49BC-A1BC-554EEE89EE1E}" srcOrd="1" destOrd="0" presId="urn:microsoft.com/office/officeart/2018/2/layout/IconCircleList"/>
    <dgm:cxn modelId="{7662F164-1D86-44A9-81BF-A04078016FAE}" type="presParOf" srcId="{EE5557D1-B9C2-45F5-AFF3-09521DD69786}" destId="{725B3681-4D59-4D02-BC6C-D63F27FC770A}" srcOrd="2" destOrd="0" presId="urn:microsoft.com/office/officeart/2018/2/layout/IconCircleList"/>
    <dgm:cxn modelId="{86E944BA-F25C-40D7-81AF-AD8E49A9C5B8}" type="presParOf" srcId="{EE5557D1-B9C2-45F5-AFF3-09521DD69786}" destId="{76A0DC70-64FF-4F6A-8607-B18399A70DA9}" srcOrd="3" destOrd="0" presId="urn:microsoft.com/office/officeart/2018/2/layout/IconCircleList"/>
    <dgm:cxn modelId="{A94E1C1E-1A2C-4909-AD59-D7C675F2DBDD}" type="presParOf" srcId="{01738171-0085-4099-BC09-05289B6A72D2}" destId="{72243263-A4D4-49BF-864A-4AF3AE0B1AA4}" srcOrd="1" destOrd="0" presId="urn:microsoft.com/office/officeart/2018/2/layout/IconCircleList"/>
    <dgm:cxn modelId="{779747EB-52F2-49A3-9713-228B1FFBBE94}" type="presParOf" srcId="{01738171-0085-4099-BC09-05289B6A72D2}" destId="{3D0C7888-A5FF-4251-B061-06515C140DC2}" srcOrd="2" destOrd="0" presId="urn:microsoft.com/office/officeart/2018/2/layout/IconCircleList"/>
    <dgm:cxn modelId="{A9B749A8-6F1A-49A3-A582-302129D4ADF4}" type="presParOf" srcId="{3D0C7888-A5FF-4251-B061-06515C140DC2}" destId="{C50D2002-5337-49AC-AE0B-5AEEEA00AA74}" srcOrd="0" destOrd="0" presId="urn:microsoft.com/office/officeart/2018/2/layout/IconCircleList"/>
    <dgm:cxn modelId="{27C8DF57-2B3E-4C1A-A2AB-AE4DABF4D0E3}" type="presParOf" srcId="{3D0C7888-A5FF-4251-B061-06515C140DC2}" destId="{926D1B27-F45B-49AD-9193-DD5713BF64D7}" srcOrd="1" destOrd="0" presId="urn:microsoft.com/office/officeart/2018/2/layout/IconCircleList"/>
    <dgm:cxn modelId="{B7E11DE1-497E-4450-8E86-9B806B2EA33B}" type="presParOf" srcId="{3D0C7888-A5FF-4251-B061-06515C140DC2}" destId="{F8F3C37E-F3A6-40C7-BB60-B201D55577D1}" srcOrd="2" destOrd="0" presId="urn:microsoft.com/office/officeart/2018/2/layout/IconCircleList"/>
    <dgm:cxn modelId="{39225F10-ACDA-461F-A058-53422B31104C}" type="presParOf" srcId="{3D0C7888-A5FF-4251-B061-06515C140DC2}" destId="{88778B30-F3A2-4A26-908A-D16305A37210}" srcOrd="3" destOrd="0" presId="urn:microsoft.com/office/officeart/2018/2/layout/IconCircleList"/>
    <dgm:cxn modelId="{6C9D3371-1E08-4C14-9B47-5BB951113DCB}" type="presParOf" srcId="{01738171-0085-4099-BC09-05289B6A72D2}" destId="{50E77E2D-8AB6-4A60-A480-384F5567F0EE}" srcOrd="3" destOrd="0" presId="urn:microsoft.com/office/officeart/2018/2/layout/IconCircleList"/>
    <dgm:cxn modelId="{80945F79-4520-456F-A1EB-BC1205A6312A}" type="presParOf" srcId="{01738171-0085-4099-BC09-05289B6A72D2}" destId="{ECDB61E2-92E8-4D56-8966-84DF372311AF}" srcOrd="4" destOrd="0" presId="urn:microsoft.com/office/officeart/2018/2/layout/IconCircleList"/>
    <dgm:cxn modelId="{7CCB0A34-45A6-435D-AF9D-82E6F5CFBCED}" type="presParOf" srcId="{ECDB61E2-92E8-4D56-8966-84DF372311AF}" destId="{F5133FFD-ADA9-43D9-BDE0-01825FFA45C2}" srcOrd="0" destOrd="0" presId="urn:microsoft.com/office/officeart/2018/2/layout/IconCircleList"/>
    <dgm:cxn modelId="{B4D0CFB7-89AF-4F52-919B-515F966967CB}" type="presParOf" srcId="{ECDB61E2-92E8-4D56-8966-84DF372311AF}" destId="{5542393A-91FC-4AF0-B168-9AF721DAD6A2}" srcOrd="1" destOrd="0" presId="urn:microsoft.com/office/officeart/2018/2/layout/IconCircleList"/>
    <dgm:cxn modelId="{C3D05B5D-3531-4D75-8480-A98FD1A0C2DF}" type="presParOf" srcId="{ECDB61E2-92E8-4D56-8966-84DF372311AF}" destId="{FB4059A1-B1D6-4875-B5D7-28FF821B7BAC}" srcOrd="2" destOrd="0" presId="urn:microsoft.com/office/officeart/2018/2/layout/IconCircleList"/>
    <dgm:cxn modelId="{D87CC77F-E15C-4E49-8497-0A6148364E4E}" type="presParOf" srcId="{ECDB61E2-92E8-4D56-8966-84DF372311AF}" destId="{5DDBC05D-7EE8-426D-80DE-33E18827FF04}" srcOrd="3" destOrd="0" presId="urn:microsoft.com/office/officeart/2018/2/layout/IconCircleList"/>
    <dgm:cxn modelId="{18EFA11C-F49C-4324-9586-FE394BF17C80}" type="presParOf" srcId="{01738171-0085-4099-BC09-05289B6A72D2}" destId="{57029743-521C-4B6E-8671-34A0FAFA94CF}" srcOrd="5" destOrd="0" presId="urn:microsoft.com/office/officeart/2018/2/layout/IconCircleList"/>
    <dgm:cxn modelId="{00D4CF0F-F6F2-4F8F-BFC8-F6D453C04AF4}" type="presParOf" srcId="{01738171-0085-4099-BC09-05289B6A72D2}" destId="{8CE14E94-7144-4D9E-8653-210555FE6D3E}" srcOrd="6" destOrd="0" presId="urn:microsoft.com/office/officeart/2018/2/layout/IconCircleList"/>
    <dgm:cxn modelId="{DCC31D97-6DA9-4064-8F6A-ED4B46CE63A1}" type="presParOf" srcId="{8CE14E94-7144-4D9E-8653-210555FE6D3E}" destId="{393ADDEB-9A76-4336-950E-242C867B3407}" srcOrd="0" destOrd="0" presId="urn:microsoft.com/office/officeart/2018/2/layout/IconCircleList"/>
    <dgm:cxn modelId="{C99DD5D9-435F-4839-A273-F902FE345F68}" type="presParOf" srcId="{8CE14E94-7144-4D9E-8653-210555FE6D3E}" destId="{3C57500E-A7AF-4625-9636-9127C52345E6}" srcOrd="1" destOrd="0" presId="urn:microsoft.com/office/officeart/2018/2/layout/IconCircleList"/>
    <dgm:cxn modelId="{F7B7441A-D8B4-41DD-B5BA-E66EEADC6C67}" type="presParOf" srcId="{8CE14E94-7144-4D9E-8653-210555FE6D3E}" destId="{B41CE840-2FED-4771-BADD-208596C2E26C}" srcOrd="2" destOrd="0" presId="urn:microsoft.com/office/officeart/2018/2/layout/IconCircleList"/>
    <dgm:cxn modelId="{0AB0D4C2-781C-4126-8564-B7895D381872}" type="presParOf" srcId="{8CE14E94-7144-4D9E-8653-210555FE6D3E}" destId="{9C431A17-9AD4-48EE-8673-896705DC214B}" srcOrd="3" destOrd="0" presId="urn:microsoft.com/office/officeart/2018/2/layout/IconCircleList"/>
    <dgm:cxn modelId="{F0B2270F-D81E-445C-8236-175FE68C029B}" type="presParOf" srcId="{01738171-0085-4099-BC09-05289B6A72D2}" destId="{90CAB508-C837-47D4-8510-88DB7B5D87BB}" srcOrd="7" destOrd="0" presId="urn:microsoft.com/office/officeart/2018/2/layout/IconCircleList"/>
    <dgm:cxn modelId="{0FCCE990-F439-41D4-9930-768BCC4D77BC}" type="presParOf" srcId="{01738171-0085-4099-BC09-05289B6A72D2}" destId="{64A30D00-2E18-425A-B825-9B46FEB35820}" srcOrd="8" destOrd="0" presId="urn:microsoft.com/office/officeart/2018/2/layout/IconCircleList"/>
    <dgm:cxn modelId="{F4489FE5-4683-4E33-80EC-5EF56771F7F5}" type="presParOf" srcId="{64A30D00-2E18-425A-B825-9B46FEB35820}" destId="{F621E6D3-C6B4-4923-87E7-4A34A4BC5AED}" srcOrd="0" destOrd="0" presId="urn:microsoft.com/office/officeart/2018/2/layout/IconCircleList"/>
    <dgm:cxn modelId="{AD2E1A11-11BD-4E94-9C67-74DD416B09B2}" type="presParOf" srcId="{64A30D00-2E18-425A-B825-9B46FEB35820}" destId="{75C26DB8-B9F6-4195-B7F0-1B085C11D0FE}" srcOrd="1" destOrd="0" presId="urn:microsoft.com/office/officeart/2018/2/layout/IconCircleList"/>
    <dgm:cxn modelId="{A357C90E-D54B-46EB-8687-560D9C410717}" type="presParOf" srcId="{64A30D00-2E18-425A-B825-9B46FEB35820}" destId="{A155A3F0-0209-4D07-B453-5849B05F83C2}" srcOrd="2" destOrd="0" presId="urn:microsoft.com/office/officeart/2018/2/layout/IconCircleList"/>
    <dgm:cxn modelId="{10EA24C4-8AE0-49AF-B851-6B0D1245DD2A}" type="presParOf" srcId="{64A30D00-2E18-425A-B825-9B46FEB35820}" destId="{5F5F06C4-05C3-4ED4-965D-ED46E69985F9}" srcOrd="3" destOrd="0" presId="urn:microsoft.com/office/officeart/2018/2/layout/IconCircleList"/>
    <dgm:cxn modelId="{E696F661-86CA-4C02-82A1-682566515E47}" type="presParOf" srcId="{01738171-0085-4099-BC09-05289B6A72D2}" destId="{9B5B3A5C-6C86-4583-B37E-C3E4E383F1B4}" srcOrd="9" destOrd="0" presId="urn:microsoft.com/office/officeart/2018/2/layout/IconCircleList"/>
    <dgm:cxn modelId="{B22809A8-E64B-42CA-BE15-3F93529E25D1}" type="presParOf" srcId="{01738171-0085-4099-BC09-05289B6A72D2}" destId="{97362AE4-3419-412E-956A-5198CB44F235}" srcOrd="10" destOrd="0" presId="urn:microsoft.com/office/officeart/2018/2/layout/IconCircleList"/>
    <dgm:cxn modelId="{51046267-D6D9-4934-B3B5-EFF3A89FBE49}" type="presParOf" srcId="{97362AE4-3419-412E-956A-5198CB44F235}" destId="{ABE3FBE6-48A1-463B-A643-898D61FB8541}" srcOrd="0" destOrd="0" presId="urn:microsoft.com/office/officeart/2018/2/layout/IconCircleList"/>
    <dgm:cxn modelId="{BFB0D0B4-D12C-4E52-AA11-BF65DF03AA62}" type="presParOf" srcId="{97362AE4-3419-412E-956A-5198CB44F235}" destId="{950B9CD1-4CE7-487D-BF48-CF55BF5F6D02}" srcOrd="1" destOrd="0" presId="urn:microsoft.com/office/officeart/2018/2/layout/IconCircleList"/>
    <dgm:cxn modelId="{C9CB628B-1F7D-4780-B0AF-44C00F0C67BF}" type="presParOf" srcId="{97362AE4-3419-412E-956A-5198CB44F235}" destId="{17897E6A-CB19-4B47-AB3B-DE74414399CD}" srcOrd="2" destOrd="0" presId="urn:microsoft.com/office/officeart/2018/2/layout/IconCircleList"/>
    <dgm:cxn modelId="{6E0B51AA-A272-42BF-B249-A65DF69AEF48}" type="presParOf" srcId="{97362AE4-3419-412E-956A-5198CB44F235}" destId="{AA24CD1A-B8ED-4A98-95C5-D4EA8C2A3043}"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0C77ABA-3BEE-4D62-8FE6-6679EC29CABE}"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80BC6682-0628-4ABA-9F7A-2B205AFEEED1}">
      <dgm:prSet/>
      <dgm:spPr/>
      <dgm:t>
        <a:bodyPr/>
        <a:lstStyle/>
        <a:p>
          <a:pPr>
            <a:lnSpc>
              <a:spcPct val="100000"/>
            </a:lnSpc>
          </a:pPr>
          <a:r>
            <a:rPr lang="en-US"/>
            <a:t>Developing your project idea</a:t>
          </a:r>
        </a:p>
      </dgm:t>
    </dgm:pt>
    <dgm:pt modelId="{110519A8-0D4A-43C5-89E1-8D49221967A1}" type="parTrans" cxnId="{28D6E8D4-8F4C-4FE2-8E37-47EFCE1439E1}">
      <dgm:prSet/>
      <dgm:spPr/>
      <dgm:t>
        <a:bodyPr/>
        <a:lstStyle/>
        <a:p>
          <a:endParaRPr lang="en-US"/>
        </a:p>
      </dgm:t>
    </dgm:pt>
    <dgm:pt modelId="{8F32D59F-E5CF-402E-A096-36F7402189FF}" type="sibTrans" cxnId="{28D6E8D4-8F4C-4FE2-8E37-47EFCE1439E1}">
      <dgm:prSet/>
      <dgm:spPr/>
      <dgm:t>
        <a:bodyPr/>
        <a:lstStyle/>
        <a:p>
          <a:endParaRPr lang="en-US"/>
        </a:p>
      </dgm:t>
    </dgm:pt>
    <dgm:pt modelId="{5A49317B-6D06-4221-AEF5-32464DA17D52}">
      <dgm:prSet/>
      <dgm:spPr/>
      <dgm:t>
        <a:bodyPr/>
        <a:lstStyle/>
        <a:p>
          <a:pPr>
            <a:lnSpc>
              <a:spcPct val="100000"/>
            </a:lnSpc>
          </a:pPr>
          <a:r>
            <a:rPr lang="en-US"/>
            <a:t>Assessing your capability to seek funding</a:t>
          </a:r>
        </a:p>
      </dgm:t>
    </dgm:pt>
    <dgm:pt modelId="{649698B1-F288-43A9-9190-A153142E8E68}" type="parTrans" cxnId="{C14A8119-3628-4848-A28D-70FD5AF396B9}">
      <dgm:prSet/>
      <dgm:spPr/>
      <dgm:t>
        <a:bodyPr/>
        <a:lstStyle/>
        <a:p>
          <a:endParaRPr lang="en-US"/>
        </a:p>
      </dgm:t>
    </dgm:pt>
    <dgm:pt modelId="{473BA4B4-A19B-46D1-8D00-BF91579579A8}" type="sibTrans" cxnId="{C14A8119-3628-4848-A28D-70FD5AF396B9}">
      <dgm:prSet/>
      <dgm:spPr/>
      <dgm:t>
        <a:bodyPr/>
        <a:lstStyle/>
        <a:p>
          <a:endParaRPr lang="en-US"/>
        </a:p>
      </dgm:t>
    </dgm:pt>
    <dgm:pt modelId="{F344FDAD-AAD2-4D8D-B6CD-512EDBD13D0F}">
      <dgm:prSet/>
      <dgm:spPr/>
      <dgm:t>
        <a:bodyPr/>
        <a:lstStyle/>
        <a:p>
          <a:pPr>
            <a:lnSpc>
              <a:spcPct val="100000"/>
            </a:lnSpc>
          </a:pPr>
          <a:r>
            <a:rPr lang="en-US"/>
            <a:t>Researching potential funding sources and developing a relationship with them</a:t>
          </a:r>
        </a:p>
      </dgm:t>
    </dgm:pt>
    <dgm:pt modelId="{8424335C-3299-4F84-9552-75070B162699}" type="parTrans" cxnId="{7F3BEACD-5BC0-4480-A156-DFC731B4ED8B}">
      <dgm:prSet/>
      <dgm:spPr/>
      <dgm:t>
        <a:bodyPr/>
        <a:lstStyle/>
        <a:p>
          <a:endParaRPr lang="en-US"/>
        </a:p>
      </dgm:t>
    </dgm:pt>
    <dgm:pt modelId="{6E80BFCB-8CDF-40A7-945C-6DE2DD25A782}" type="sibTrans" cxnId="{7F3BEACD-5BC0-4480-A156-DFC731B4ED8B}">
      <dgm:prSet/>
      <dgm:spPr/>
      <dgm:t>
        <a:bodyPr/>
        <a:lstStyle/>
        <a:p>
          <a:endParaRPr lang="en-US"/>
        </a:p>
      </dgm:t>
    </dgm:pt>
    <dgm:pt modelId="{D9C714FE-C031-449A-95BB-A53E8857D683}">
      <dgm:prSet/>
      <dgm:spPr/>
      <dgm:t>
        <a:bodyPr/>
        <a:lstStyle/>
        <a:p>
          <a:pPr>
            <a:lnSpc>
              <a:spcPct val="100000"/>
            </a:lnSpc>
          </a:pPr>
          <a:r>
            <a:rPr lang="en-US"/>
            <a:t>Developing credibility</a:t>
          </a:r>
        </a:p>
      </dgm:t>
    </dgm:pt>
    <dgm:pt modelId="{4C598000-2EC8-409B-BCB9-052C597C44A9}" type="parTrans" cxnId="{7DB9F0F9-4BBE-4C63-8450-9C0AA4D0DF17}">
      <dgm:prSet/>
      <dgm:spPr/>
      <dgm:t>
        <a:bodyPr/>
        <a:lstStyle/>
        <a:p>
          <a:endParaRPr lang="en-US"/>
        </a:p>
      </dgm:t>
    </dgm:pt>
    <dgm:pt modelId="{DD091740-280E-42B7-9348-0FEEBB6250E3}" type="sibTrans" cxnId="{7DB9F0F9-4BBE-4C63-8450-9C0AA4D0DF17}">
      <dgm:prSet/>
      <dgm:spPr/>
      <dgm:t>
        <a:bodyPr/>
        <a:lstStyle/>
        <a:p>
          <a:endParaRPr lang="en-US"/>
        </a:p>
      </dgm:t>
    </dgm:pt>
    <dgm:pt modelId="{2297D02E-6A2E-4FB0-B2D0-302892187F72}" type="pres">
      <dgm:prSet presAssocID="{D0C77ABA-3BEE-4D62-8FE6-6679EC29CABE}" presName="root" presStyleCnt="0">
        <dgm:presLayoutVars>
          <dgm:dir/>
          <dgm:resizeHandles val="exact"/>
        </dgm:presLayoutVars>
      </dgm:prSet>
      <dgm:spPr/>
    </dgm:pt>
    <dgm:pt modelId="{D15A76ED-0A9D-48AC-AC2F-93FF22058CEA}" type="pres">
      <dgm:prSet presAssocID="{80BC6682-0628-4ABA-9F7A-2B205AFEEED1}" presName="compNode" presStyleCnt="0"/>
      <dgm:spPr/>
    </dgm:pt>
    <dgm:pt modelId="{2BE093B6-4100-44FE-95F5-E2122351BA13}" type="pres">
      <dgm:prSet presAssocID="{80BC6682-0628-4ABA-9F7A-2B205AFEEED1}" presName="bgRect" presStyleLbl="bgShp" presStyleIdx="0" presStyleCnt="4"/>
      <dgm:spPr/>
    </dgm:pt>
    <dgm:pt modelId="{46C05693-24C9-4A97-8B1A-5FE007DC65CF}" type="pres">
      <dgm:prSet presAssocID="{80BC6682-0628-4ABA-9F7A-2B205AFEEED1}"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Lightbulb"/>
        </a:ext>
      </dgm:extLst>
    </dgm:pt>
    <dgm:pt modelId="{5ADC2294-F03E-4EDF-8401-5D62A3485714}" type="pres">
      <dgm:prSet presAssocID="{80BC6682-0628-4ABA-9F7A-2B205AFEEED1}" presName="spaceRect" presStyleCnt="0"/>
      <dgm:spPr/>
    </dgm:pt>
    <dgm:pt modelId="{94191A95-CBCC-46C2-A7EF-CB75100BCC35}" type="pres">
      <dgm:prSet presAssocID="{80BC6682-0628-4ABA-9F7A-2B205AFEEED1}" presName="parTx" presStyleLbl="revTx" presStyleIdx="0" presStyleCnt="4">
        <dgm:presLayoutVars>
          <dgm:chMax val="0"/>
          <dgm:chPref val="0"/>
        </dgm:presLayoutVars>
      </dgm:prSet>
      <dgm:spPr/>
    </dgm:pt>
    <dgm:pt modelId="{FD84F9D5-61E8-4E7A-93DD-8F2C3B952475}" type="pres">
      <dgm:prSet presAssocID="{8F32D59F-E5CF-402E-A096-36F7402189FF}" presName="sibTrans" presStyleCnt="0"/>
      <dgm:spPr/>
    </dgm:pt>
    <dgm:pt modelId="{AEC427A0-C0D7-4EA2-8D42-73BE4C4357CE}" type="pres">
      <dgm:prSet presAssocID="{5A49317B-6D06-4221-AEF5-32464DA17D52}" presName="compNode" presStyleCnt="0"/>
      <dgm:spPr/>
    </dgm:pt>
    <dgm:pt modelId="{C2F0D9C8-7C92-4126-8993-B83677A87AA9}" type="pres">
      <dgm:prSet presAssocID="{5A49317B-6D06-4221-AEF5-32464DA17D52}" presName="bgRect" presStyleLbl="bgShp" presStyleIdx="1" presStyleCnt="4"/>
      <dgm:spPr/>
    </dgm:pt>
    <dgm:pt modelId="{4E2C2749-7326-4007-97C2-A4344A2C001D}" type="pres">
      <dgm:prSet presAssocID="{5A49317B-6D06-4221-AEF5-32464DA17D52}"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oney"/>
        </a:ext>
      </dgm:extLst>
    </dgm:pt>
    <dgm:pt modelId="{8610DC99-9370-47CB-8CC1-43FAAD70C6D9}" type="pres">
      <dgm:prSet presAssocID="{5A49317B-6D06-4221-AEF5-32464DA17D52}" presName="spaceRect" presStyleCnt="0"/>
      <dgm:spPr/>
    </dgm:pt>
    <dgm:pt modelId="{6BD407B3-4D43-462D-A753-345D3FA29780}" type="pres">
      <dgm:prSet presAssocID="{5A49317B-6D06-4221-AEF5-32464DA17D52}" presName="parTx" presStyleLbl="revTx" presStyleIdx="1" presStyleCnt="4">
        <dgm:presLayoutVars>
          <dgm:chMax val="0"/>
          <dgm:chPref val="0"/>
        </dgm:presLayoutVars>
      </dgm:prSet>
      <dgm:spPr/>
    </dgm:pt>
    <dgm:pt modelId="{FEFB116A-462D-4F49-88E0-70E0EF62B4E9}" type="pres">
      <dgm:prSet presAssocID="{473BA4B4-A19B-46D1-8D00-BF91579579A8}" presName="sibTrans" presStyleCnt="0"/>
      <dgm:spPr/>
    </dgm:pt>
    <dgm:pt modelId="{D64D8D62-B05C-408F-A370-79D3DFEBD36A}" type="pres">
      <dgm:prSet presAssocID="{F344FDAD-AAD2-4D8D-B6CD-512EDBD13D0F}" presName="compNode" presStyleCnt="0"/>
      <dgm:spPr/>
    </dgm:pt>
    <dgm:pt modelId="{8B8B9CF1-AAFB-4288-8BFE-F7C61C30675D}" type="pres">
      <dgm:prSet presAssocID="{F344FDAD-AAD2-4D8D-B6CD-512EDBD13D0F}" presName="bgRect" presStyleLbl="bgShp" presStyleIdx="2" presStyleCnt="4"/>
      <dgm:spPr/>
    </dgm:pt>
    <dgm:pt modelId="{8A84B00B-E469-4F22-A333-8A16D35FC29A}" type="pres">
      <dgm:prSet presAssocID="{F344FDAD-AAD2-4D8D-B6CD-512EDBD13D0F}"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andshake"/>
        </a:ext>
      </dgm:extLst>
    </dgm:pt>
    <dgm:pt modelId="{C1046262-2A56-46D8-88E9-6C55B6808661}" type="pres">
      <dgm:prSet presAssocID="{F344FDAD-AAD2-4D8D-B6CD-512EDBD13D0F}" presName="spaceRect" presStyleCnt="0"/>
      <dgm:spPr/>
    </dgm:pt>
    <dgm:pt modelId="{BCCC6450-19D5-4E5B-B599-4ADEA2C38823}" type="pres">
      <dgm:prSet presAssocID="{F344FDAD-AAD2-4D8D-B6CD-512EDBD13D0F}" presName="parTx" presStyleLbl="revTx" presStyleIdx="2" presStyleCnt="4">
        <dgm:presLayoutVars>
          <dgm:chMax val="0"/>
          <dgm:chPref val="0"/>
        </dgm:presLayoutVars>
      </dgm:prSet>
      <dgm:spPr/>
    </dgm:pt>
    <dgm:pt modelId="{63E38A94-6945-45ED-A0DD-CC0575E4F637}" type="pres">
      <dgm:prSet presAssocID="{6E80BFCB-8CDF-40A7-945C-6DE2DD25A782}" presName="sibTrans" presStyleCnt="0"/>
      <dgm:spPr/>
    </dgm:pt>
    <dgm:pt modelId="{74ED9459-0FC4-4DD8-BED7-E319ED1B60D2}" type="pres">
      <dgm:prSet presAssocID="{D9C714FE-C031-449A-95BB-A53E8857D683}" presName="compNode" presStyleCnt="0"/>
      <dgm:spPr/>
    </dgm:pt>
    <dgm:pt modelId="{8F54219F-17E4-4CBB-92BB-63F372898669}" type="pres">
      <dgm:prSet presAssocID="{D9C714FE-C031-449A-95BB-A53E8857D683}" presName="bgRect" presStyleLbl="bgShp" presStyleIdx="3" presStyleCnt="4"/>
      <dgm:spPr/>
    </dgm:pt>
    <dgm:pt modelId="{1CB0F812-A0FC-4C05-A65A-1CA434EE2BEA}" type="pres">
      <dgm:prSet presAssocID="{D9C714FE-C031-449A-95BB-A53E8857D683}"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eckmark"/>
        </a:ext>
      </dgm:extLst>
    </dgm:pt>
    <dgm:pt modelId="{47484A8A-247D-4731-B140-7C3100180E32}" type="pres">
      <dgm:prSet presAssocID="{D9C714FE-C031-449A-95BB-A53E8857D683}" presName="spaceRect" presStyleCnt="0"/>
      <dgm:spPr/>
    </dgm:pt>
    <dgm:pt modelId="{4A66E20F-0DBE-421B-AF91-5AB6AAED4C5A}" type="pres">
      <dgm:prSet presAssocID="{D9C714FE-C031-449A-95BB-A53E8857D683}" presName="parTx" presStyleLbl="revTx" presStyleIdx="3" presStyleCnt="4">
        <dgm:presLayoutVars>
          <dgm:chMax val="0"/>
          <dgm:chPref val="0"/>
        </dgm:presLayoutVars>
      </dgm:prSet>
      <dgm:spPr/>
    </dgm:pt>
  </dgm:ptLst>
  <dgm:cxnLst>
    <dgm:cxn modelId="{1B009814-F970-D447-9EFB-7964B4D74632}" type="presOf" srcId="{D9C714FE-C031-449A-95BB-A53E8857D683}" destId="{4A66E20F-0DBE-421B-AF91-5AB6AAED4C5A}" srcOrd="0" destOrd="0" presId="urn:microsoft.com/office/officeart/2018/2/layout/IconVerticalSolidList"/>
    <dgm:cxn modelId="{C14A8119-3628-4848-A28D-70FD5AF396B9}" srcId="{D0C77ABA-3BEE-4D62-8FE6-6679EC29CABE}" destId="{5A49317B-6D06-4221-AEF5-32464DA17D52}" srcOrd="1" destOrd="0" parTransId="{649698B1-F288-43A9-9190-A153142E8E68}" sibTransId="{473BA4B4-A19B-46D1-8D00-BF91579579A8}"/>
    <dgm:cxn modelId="{0E9B5F27-EC33-9E4E-BE76-C4951F70A774}" type="presOf" srcId="{80BC6682-0628-4ABA-9F7A-2B205AFEEED1}" destId="{94191A95-CBCC-46C2-A7EF-CB75100BCC35}" srcOrd="0" destOrd="0" presId="urn:microsoft.com/office/officeart/2018/2/layout/IconVerticalSolidList"/>
    <dgm:cxn modelId="{3D03606B-EE74-AB44-8FFB-412E736933EE}" type="presOf" srcId="{D0C77ABA-3BEE-4D62-8FE6-6679EC29CABE}" destId="{2297D02E-6A2E-4FB0-B2D0-302892187F72}" srcOrd="0" destOrd="0" presId="urn:microsoft.com/office/officeart/2018/2/layout/IconVerticalSolidList"/>
    <dgm:cxn modelId="{E3B58D95-CEA6-BE47-B8BE-340B4CCBA9BD}" type="presOf" srcId="{F344FDAD-AAD2-4D8D-B6CD-512EDBD13D0F}" destId="{BCCC6450-19D5-4E5B-B599-4ADEA2C38823}" srcOrd="0" destOrd="0" presId="urn:microsoft.com/office/officeart/2018/2/layout/IconVerticalSolidList"/>
    <dgm:cxn modelId="{7F3BEACD-5BC0-4480-A156-DFC731B4ED8B}" srcId="{D0C77ABA-3BEE-4D62-8FE6-6679EC29CABE}" destId="{F344FDAD-AAD2-4D8D-B6CD-512EDBD13D0F}" srcOrd="2" destOrd="0" parTransId="{8424335C-3299-4F84-9552-75070B162699}" sibTransId="{6E80BFCB-8CDF-40A7-945C-6DE2DD25A782}"/>
    <dgm:cxn modelId="{28D6E8D4-8F4C-4FE2-8E37-47EFCE1439E1}" srcId="{D0C77ABA-3BEE-4D62-8FE6-6679EC29CABE}" destId="{80BC6682-0628-4ABA-9F7A-2B205AFEEED1}" srcOrd="0" destOrd="0" parTransId="{110519A8-0D4A-43C5-89E1-8D49221967A1}" sibTransId="{8F32D59F-E5CF-402E-A096-36F7402189FF}"/>
    <dgm:cxn modelId="{99E1D3E6-B881-3542-ACB6-31812CA5921F}" type="presOf" srcId="{5A49317B-6D06-4221-AEF5-32464DA17D52}" destId="{6BD407B3-4D43-462D-A753-345D3FA29780}" srcOrd="0" destOrd="0" presId="urn:microsoft.com/office/officeart/2018/2/layout/IconVerticalSolidList"/>
    <dgm:cxn modelId="{7DB9F0F9-4BBE-4C63-8450-9C0AA4D0DF17}" srcId="{D0C77ABA-3BEE-4D62-8FE6-6679EC29CABE}" destId="{D9C714FE-C031-449A-95BB-A53E8857D683}" srcOrd="3" destOrd="0" parTransId="{4C598000-2EC8-409B-BCB9-052C597C44A9}" sibTransId="{DD091740-280E-42B7-9348-0FEEBB6250E3}"/>
    <dgm:cxn modelId="{65B7F934-C831-E643-86D3-22F43708CEE5}" type="presParOf" srcId="{2297D02E-6A2E-4FB0-B2D0-302892187F72}" destId="{D15A76ED-0A9D-48AC-AC2F-93FF22058CEA}" srcOrd="0" destOrd="0" presId="urn:microsoft.com/office/officeart/2018/2/layout/IconVerticalSolidList"/>
    <dgm:cxn modelId="{F7A5B1F8-C19C-894E-B166-3D4033514314}" type="presParOf" srcId="{D15A76ED-0A9D-48AC-AC2F-93FF22058CEA}" destId="{2BE093B6-4100-44FE-95F5-E2122351BA13}" srcOrd="0" destOrd="0" presId="urn:microsoft.com/office/officeart/2018/2/layout/IconVerticalSolidList"/>
    <dgm:cxn modelId="{9136FD91-FA5A-7646-8754-604BFB2C33D2}" type="presParOf" srcId="{D15A76ED-0A9D-48AC-AC2F-93FF22058CEA}" destId="{46C05693-24C9-4A97-8B1A-5FE007DC65CF}" srcOrd="1" destOrd="0" presId="urn:microsoft.com/office/officeart/2018/2/layout/IconVerticalSolidList"/>
    <dgm:cxn modelId="{52C3147E-F99A-5C40-8DCE-C05F9B585A0D}" type="presParOf" srcId="{D15A76ED-0A9D-48AC-AC2F-93FF22058CEA}" destId="{5ADC2294-F03E-4EDF-8401-5D62A3485714}" srcOrd="2" destOrd="0" presId="urn:microsoft.com/office/officeart/2018/2/layout/IconVerticalSolidList"/>
    <dgm:cxn modelId="{FA36D970-7B1F-2C43-ADB5-96F6CE6CA478}" type="presParOf" srcId="{D15A76ED-0A9D-48AC-AC2F-93FF22058CEA}" destId="{94191A95-CBCC-46C2-A7EF-CB75100BCC35}" srcOrd="3" destOrd="0" presId="urn:microsoft.com/office/officeart/2018/2/layout/IconVerticalSolidList"/>
    <dgm:cxn modelId="{C4974FD6-F203-404C-8D06-88D557013EC9}" type="presParOf" srcId="{2297D02E-6A2E-4FB0-B2D0-302892187F72}" destId="{FD84F9D5-61E8-4E7A-93DD-8F2C3B952475}" srcOrd="1" destOrd="0" presId="urn:microsoft.com/office/officeart/2018/2/layout/IconVerticalSolidList"/>
    <dgm:cxn modelId="{D58D2872-2A7E-2E40-95C1-36157A390275}" type="presParOf" srcId="{2297D02E-6A2E-4FB0-B2D0-302892187F72}" destId="{AEC427A0-C0D7-4EA2-8D42-73BE4C4357CE}" srcOrd="2" destOrd="0" presId="urn:microsoft.com/office/officeart/2018/2/layout/IconVerticalSolidList"/>
    <dgm:cxn modelId="{1398C01C-289D-384B-808D-AAD87D7F3B88}" type="presParOf" srcId="{AEC427A0-C0D7-4EA2-8D42-73BE4C4357CE}" destId="{C2F0D9C8-7C92-4126-8993-B83677A87AA9}" srcOrd="0" destOrd="0" presId="urn:microsoft.com/office/officeart/2018/2/layout/IconVerticalSolidList"/>
    <dgm:cxn modelId="{C819D4AD-3673-3F40-AFD7-9746BCA6DE84}" type="presParOf" srcId="{AEC427A0-C0D7-4EA2-8D42-73BE4C4357CE}" destId="{4E2C2749-7326-4007-97C2-A4344A2C001D}" srcOrd="1" destOrd="0" presId="urn:microsoft.com/office/officeart/2018/2/layout/IconVerticalSolidList"/>
    <dgm:cxn modelId="{EBFE2196-941D-F04C-BCC8-852B6FD666E3}" type="presParOf" srcId="{AEC427A0-C0D7-4EA2-8D42-73BE4C4357CE}" destId="{8610DC99-9370-47CB-8CC1-43FAAD70C6D9}" srcOrd="2" destOrd="0" presId="urn:microsoft.com/office/officeart/2018/2/layout/IconVerticalSolidList"/>
    <dgm:cxn modelId="{F51B56EE-4E48-5945-89E9-E9BC33A728AD}" type="presParOf" srcId="{AEC427A0-C0D7-4EA2-8D42-73BE4C4357CE}" destId="{6BD407B3-4D43-462D-A753-345D3FA29780}" srcOrd="3" destOrd="0" presId="urn:microsoft.com/office/officeart/2018/2/layout/IconVerticalSolidList"/>
    <dgm:cxn modelId="{6DE998FB-5926-F94F-8B2A-947E55195FBA}" type="presParOf" srcId="{2297D02E-6A2E-4FB0-B2D0-302892187F72}" destId="{FEFB116A-462D-4F49-88E0-70E0EF62B4E9}" srcOrd="3" destOrd="0" presId="urn:microsoft.com/office/officeart/2018/2/layout/IconVerticalSolidList"/>
    <dgm:cxn modelId="{E527CD5A-D66E-5E4E-B755-58B17A1B00A4}" type="presParOf" srcId="{2297D02E-6A2E-4FB0-B2D0-302892187F72}" destId="{D64D8D62-B05C-408F-A370-79D3DFEBD36A}" srcOrd="4" destOrd="0" presId="urn:microsoft.com/office/officeart/2018/2/layout/IconVerticalSolidList"/>
    <dgm:cxn modelId="{4599240F-128F-ED4B-86D3-48EB31685B01}" type="presParOf" srcId="{D64D8D62-B05C-408F-A370-79D3DFEBD36A}" destId="{8B8B9CF1-AAFB-4288-8BFE-F7C61C30675D}" srcOrd="0" destOrd="0" presId="urn:microsoft.com/office/officeart/2018/2/layout/IconVerticalSolidList"/>
    <dgm:cxn modelId="{AF8D4085-7B48-D440-9217-4F82F98D3AC6}" type="presParOf" srcId="{D64D8D62-B05C-408F-A370-79D3DFEBD36A}" destId="{8A84B00B-E469-4F22-A333-8A16D35FC29A}" srcOrd="1" destOrd="0" presId="urn:microsoft.com/office/officeart/2018/2/layout/IconVerticalSolidList"/>
    <dgm:cxn modelId="{C5DF3F07-DEA2-5346-9346-28ACD6913317}" type="presParOf" srcId="{D64D8D62-B05C-408F-A370-79D3DFEBD36A}" destId="{C1046262-2A56-46D8-88E9-6C55B6808661}" srcOrd="2" destOrd="0" presId="urn:microsoft.com/office/officeart/2018/2/layout/IconVerticalSolidList"/>
    <dgm:cxn modelId="{E8D0F36A-19D2-3240-9A6C-3FBEBD803AEF}" type="presParOf" srcId="{D64D8D62-B05C-408F-A370-79D3DFEBD36A}" destId="{BCCC6450-19D5-4E5B-B599-4ADEA2C38823}" srcOrd="3" destOrd="0" presId="urn:microsoft.com/office/officeart/2018/2/layout/IconVerticalSolidList"/>
    <dgm:cxn modelId="{12B57971-AAA2-814A-A5FE-D4723B83B8C8}" type="presParOf" srcId="{2297D02E-6A2E-4FB0-B2D0-302892187F72}" destId="{63E38A94-6945-45ED-A0DD-CC0575E4F637}" srcOrd="5" destOrd="0" presId="urn:microsoft.com/office/officeart/2018/2/layout/IconVerticalSolidList"/>
    <dgm:cxn modelId="{E7DF4BBE-B7F2-5D40-A034-2CC88C7E1AC6}" type="presParOf" srcId="{2297D02E-6A2E-4FB0-B2D0-302892187F72}" destId="{74ED9459-0FC4-4DD8-BED7-E319ED1B60D2}" srcOrd="6" destOrd="0" presId="urn:microsoft.com/office/officeart/2018/2/layout/IconVerticalSolidList"/>
    <dgm:cxn modelId="{0AEF0213-A0E0-DF4E-BAFB-43428BB496BD}" type="presParOf" srcId="{74ED9459-0FC4-4DD8-BED7-E319ED1B60D2}" destId="{8F54219F-17E4-4CBB-92BB-63F372898669}" srcOrd="0" destOrd="0" presId="urn:microsoft.com/office/officeart/2018/2/layout/IconVerticalSolidList"/>
    <dgm:cxn modelId="{A34D62DB-EEF6-2042-95F7-A33922A88560}" type="presParOf" srcId="{74ED9459-0FC4-4DD8-BED7-E319ED1B60D2}" destId="{1CB0F812-A0FC-4C05-A65A-1CA434EE2BEA}" srcOrd="1" destOrd="0" presId="urn:microsoft.com/office/officeart/2018/2/layout/IconVerticalSolidList"/>
    <dgm:cxn modelId="{B508FA30-B737-AA49-A403-AAE443CDE3A8}" type="presParOf" srcId="{74ED9459-0FC4-4DD8-BED7-E319ED1B60D2}" destId="{47484A8A-247D-4731-B140-7C3100180E32}" srcOrd="2" destOrd="0" presId="urn:microsoft.com/office/officeart/2018/2/layout/IconVerticalSolidList"/>
    <dgm:cxn modelId="{02B25955-7DF9-6E46-BC6E-007D4FED3425}" type="presParOf" srcId="{74ED9459-0FC4-4DD8-BED7-E319ED1B60D2}" destId="{4A66E20F-0DBE-421B-AF91-5AB6AAED4C5A}"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D60CD8-02BF-4032-8098-85E472ED2B5D}">
      <dsp:nvSpPr>
        <dsp:cNvPr id="0" name=""/>
        <dsp:cNvSpPr/>
      </dsp:nvSpPr>
      <dsp:spPr>
        <a:xfrm>
          <a:off x="0" y="633"/>
          <a:ext cx="6388331" cy="148289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2940E77-0C39-42C2-976F-42167DCC8065}">
      <dsp:nvSpPr>
        <dsp:cNvPr id="0" name=""/>
        <dsp:cNvSpPr/>
      </dsp:nvSpPr>
      <dsp:spPr>
        <a:xfrm>
          <a:off x="448576" y="334285"/>
          <a:ext cx="815593" cy="81559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464FC9B-45E9-4E43-9D1B-D9B9765338B8}">
      <dsp:nvSpPr>
        <dsp:cNvPr id="0" name=""/>
        <dsp:cNvSpPr/>
      </dsp:nvSpPr>
      <dsp:spPr>
        <a:xfrm>
          <a:off x="1712746" y="633"/>
          <a:ext cx="4675584" cy="14828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940" tIns="156940" rIns="156940" bIns="156940" numCol="1" spcCol="1270" anchor="ctr" anchorCtr="0">
          <a:noAutofit/>
        </a:bodyPr>
        <a:lstStyle/>
        <a:p>
          <a:pPr marL="0" lvl="0" indent="0" algn="l" defTabSz="977900">
            <a:lnSpc>
              <a:spcPct val="90000"/>
            </a:lnSpc>
            <a:spcBef>
              <a:spcPct val="0"/>
            </a:spcBef>
            <a:spcAft>
              <a:spcPct val="35000"/>
            </a:spcAft>
            <a:buNone/>
          </a:pPr>
          <a:r>
            <a:rPr lang="en-US" sz="2200" kern="1200"/>
            <a:t>Complicated and challenging process, typically 4-7 years</a:t>
          </a:r>
        </a:p>
      </dsp:txBody>
      <dsp:txXfrm>
        <a:off x="1712746" y="633"/>
        <a:ext cx="4675584" cy="1482897"/>
      </dsp:txXfrm>
    </dsp:sp>
    <dsp:sp modelId="{94ECE97D-CF66-4467-931B-EF4901F4CF9A}">
      <dsp:nvSpPr>
        <dsp:cNvPr id="0" name=""/>
        <dsp:cNvSpPr/>
      </dsp:nvSpPr>
      <dsp:spPr>
        <a:xfrm>
          <a:off x="0" y="1854255"/>
          <a:ext cx="6388331" cy="148289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AE67134-AC67-47B2-B365-BD47C0003626}">
      <dsp:nvSpPr>
        <dsp:cNvPr id="0" name=""/>
        <dsp:cNvSpPr/>
      </dsp:nvSpPr>
      <dsp:spPr>
        <a:xfrm>
          <a:off x="448576" y="2187907"/>
          <a:ext cx="815593" cy="81559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E0ABE69-59E4-424A-BA40-E854CB6C47F3}">
      <dsp:nvSpPr>
        <dsp:cNvPr id="0" name=""/>
        <dsp:cNvSpPr/>
      </dsp:nvSpPr>
      <dsp:spPr>
        <a:xfrm>
          <a:off x="1712746" y="1854255"/>
          <a:ext cx="4675584" cy="14828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940" tIns="156940" rIns="156940" bIns="156940" numCol="1" spcCol="1270" anchor="ctr" anchorCtr="0">
          <a:noAutofit/>
        </a:bodyPr>
        <a:lstStyle/>
        <a:p>
          <a:pPr marL="0" lvl="0" indent="0" algn="l" defTabSz="977900">
            <a:lnSpc>
              <a:spcPct val="90000"/>
            </a:lnSpc>
            <a:spcBef>
              <a:spcPct val="0"/>
            </a:spcBef>
            <a:spcAft>
              <a:spcPct val="35000"/>
            </a:spcAft>
            <a:buNone/>
          </a:pPr>
          <a:r>
            <a:rPr lang="en-US" sz="2200" kern="1200"/>
            <a:t>Site challenges, financing requirements, and community support impact timeline and cost</a:t>
          </a:r>
        </a:p>
      </dsp:txBody>
      <dsp:txXfrm>
        <a:off x="1712746" y="1854255"/>
        <a:ext cx="4675584" cy="1482897"/>
      </dsp:txXfrm>
    </dsp:sp>
    <dsp:sp modelId="{17EAF2B1-E4F8-4E03-9DF6-A74F22ED58BE}">
      <dsp:nvSpPr>
        <dsp:cNvPr id="0" name=""/>
        <dsp:cNvSpPr/>
      </dsp:nvSpPr>
      <dsp:spPr>
        <a:xfrm>
          <a:off x="0" y="3707876"/>
          <a:ext cx="6388331" cy="148289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C551DA9-A261-4206-9D04-ACB8B3CF1E0B}">
      <dsp:nvSpPr>
        <dsp:cNvPr id="0" name=""/>
        <dsp:cNvSpPr/>
      </dsp:nvSpPr>
      <dsp:spPr>
        <a:xfrm>
          <a:off x="448576" y="4041528"/>
          <a:ext cx="815593" cy="81559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78607D6-7775-424F-AE73-09023A2A855A}">
      <dsp:nvSpPr>
        <dsp:cNvPr id="0" name=""/>
        <dsp:cNvSpPr/>
      </dsp:nvSpPr>
      <dsp:spPr>
        <a:xfrm>
          <a:off x="1712746" y="3707876"/>
          <a:ext cx="4675584" cy="14828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940" tIns="156940" rIns="156940" bIns="156940" numCol="1" spcCol="1270" anchor="ctr" anchorCtr="0">
          <a:noAutofit/>
        </a:bodyPr>
        <a:lstStyle/>
        <a:p>
          <a:pPr marL="0" lvl="0" indent="0" algn="l" defTabSz="977900">
            <a:lnSpc>
              <a:spcPct val="90000"/>
            </a:lnSpc>
            <a:spcBef>
              <a:spcPct val="0"/>
            </a:spcBef>
            <a:spcAft>
              <a:spcPct val="35000"/>
            </a:spcAft>
            <a:buNone/>
          </a:pPr>
          <a:r>
            <a:rPr lang="en-US" sz="2200" kern="1200"/>
            <a:t>Requires a team of stakeholders with specialized expertise</a:t>
          </a:r>
        </a:p>
      </dsp:txBody>
      <dsp:txXfrm>
        <a:off x="1712746" y="3707876"/>
        <a:ext cx="4675584" cy="148289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568209-918B-4291-8B65-96B141A92A72}">
      <dsp:nvSpPr>
        <dsp:cNvPr id="0" name=""/>
        <dsp:cNvSpPr/>
      </dsp:nvSpPr>
      <dsp:spPr>
        <a:xfrm>
          <a:off x="13749" y="330123"/>
          <a:ext cx="711018" cy="711018"/>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9716544-1A29-497E-95E7-FD3C5F6BC0A2}">
      <dsp:nvSpPr>
        <dsp:cNvPr id="0" name=""/>
        <dsp:cNvSpPr/>
      </dsp:nvSpPr>
      <dsp:spPr>
        <a:xfrm>
          <a:off x="163063" y="479437"/>
          <a:ext cx="412390" cy="41239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1A4314D-99A8-403E-B6B9-EC1C70ED59CA}">
      <dsp:nvSpPr>
        <dsp:cNvPr id="0" name=""/>
        <dsp:cNvSpPr/>
      </dsp:nvSpPr>
      <dsp:spPr>
        <a:xfrm>
          <a:off x="877128" y="330123"/>
          <a:ext cx="1675971" cy="7110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90000"/>
            </a:lnSpc>
            <a:spcBef>
              <a:spcPct val="0"/>
            </a:spcBef>
            <a:spcAft>
              <a:spcPct val="35000"/>
            </a:spcAft>
            <a:buNone/>
          </a:pPr>
          <a:r>
            <a:rPr lang="en-US" sz="1600" kern="1200" dirty="0"/>
            <a:t>Strategic Planning:” Why?</a:t>
          </a:r>
        </a:p>
      </dsp:txBody>
      <dsp:txXfrm>
        <a:off x="877128" y="330123"/>
        <a:ext cx="1675971" cy="711018"/>
      </dsp:txXfrm>
    </dsp:sp>
    <dsp:sp modelId="{2E660BC9-9AD1-41FF-AF70-30FA575D173E}">
      <dsp:nvSpPr>
        <dsp:cNvPr id="0" name=""/>
        <dsp:cNvSpPr/>
      </dsp:nvSpPr>
      <dsp:spPr>
        <a:xfrm>
          <a:off x="2845124" y="330123"/>
          <a:ext cx="711018" cy="711018"/>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98CF8C2-8074-4580-B860-396894EEA279}">
      <dsp:nvSpPr>
        <dsp:cNvPr id="0" name=""/>
        <dsp:cNvSpPr/>
      </dsp:nvSpPr>
      <dsp:spPr>
        <a:xfrm>
          <a:off x="2994438" y="479437"/>
          <a:ext cx="412390" cy="41239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420315E-AA5E-4277-8AFF-61625E1FED76}">
      <dsp:nvSpPr>
        <dsp:cNvPr id="0" name=""/>
        <dsp:cNvSpPr/>
      </dsp:nvSpPr>
      <dsp:spPr>
        <a:xfrm>
          <a:off x="3708504" y="330123"/>
          <a:ext cx="1675971" cy="7110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90000"/>
            </a:lnSpc>
            <a:spcBef>
              <a:spcPct val="0"/>
            </a:spcBef>
            <a:spcAft>
              <a:spcPct val="35000"/>
            </a:spcAft>
            <a:buNone/>
          </a:pPr>
          <a:r>
            <a:rPr lang="en-US" sz="1600" kern="1200" dirty="0"/>
            <a:t>Provides a road map for the organization</a:t>
          </a:r>
        </a:p>
      </dsp:txBody>
      <dsp:txXfrm>
        <a:off x="3708504" y="330123"/>
        <a:ext cx="1675971" cy="711018"/>
      </dsp:txXfrm>
    </dsp:sp>
    <dsp:sp modelId="{86257A7B-DF1E-4E75-A071-EC8694AD1802}">
      <dsp:nvSpPr>
        <dsp:cNvPr id="0" name=""/>
        <dsp:cNvSpPr/>
      </dsp:nvSpPr>
      <dsp:spPr>
        <a:xfrm>
          <a:off x="5676500" y="330123"/>
          <a:ext cx="711018" cy="711018"/>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9C77441-364C-4930-9B31-324E101913E0}">
      <dsp:nvSpPr>
        <dsp:cNvPr id="0" name=""/>
        <dsp:cNvSpPr/>
      </dsp:nvSpPr>
      <dsp:spPr>
        <a:xfrm>
          <a:off x="5825814" y="479437"/>
          <a:ext cx="412390" cy="41239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4E070C8-30FB-4C6E-BB39-4FE6447812E8}">
      <dsp:nvSpPr>
        <dsp:cNvPr id="0" name=""/>
        <dsp:cNvSpPr/>
      </dsp:nvSpPr>
      <dsp:spPr>
        <a:xfrm>
          <a:off x="6539879" y="330123"/>
          <a:ext cx="1675971" cy="7110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90000"/>
            </a:lnSpc>
            <a:spcBef>
              <a:spcPct val="0"/>
            </a:spcBef>
            <a:spcAft>
              <a:spcPct val="35000"/>
            </a:spcAft>
            <a:buNone/>
          </a:pPr>
          <a:r>
            <a:rPr lang="en-US" sz="1600" kern="1200" dirty="0"/>
            <a:t>Allows everyone to be part of building the map </a:t>
          </a:r>
        </a:p>
      </dsp:txBody>
      <dsp:txXfrm>
        <a:off x="6539879" y="330123"/>
        <a:ext cx="1675971" cy="711018"/>
      </dsp:txXfrm>
    </dsp:sp>
    <dsp:sp modelId="{FC4BF2E3-1C1F-42D1-BBCB-290AFD082499}">
      <dsp:nvSpPr>
        <dsp:cNvPr id="0" name=""/>
        <dsp:cNvSpPr/>
      </dsp:nvSpPr>
      <dsp:spPr>
        <a:xfrm>
          <a:off x="13749" y="1760628"/>
          <a:ext cx="711018" cy="711018"/>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30815BE-9829-4AE6-863A-8F7904D09359}">
      <dsp:nvSpPr>
        <dsp:cNvPr id="0" name=""/>
        <dsp:cNvSpPr/>
      </dsp:nvSpPr>
      <dsp:spPr>
        <a:xfrm>
          <a:off x="163063" y="1909942"/>
          <a:ext cx="412390" cy="41239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4093321-C02A-46D4-832D-425A63177AB0}">
      <dsp:nvSpPr>
        <dsp:cNvPr id="0" name=""/>
        <dsp:cNvSpPr/>
      </dsp:nvSpPr>
      <dsp:spPr>
        <a:xfrm>
          <a:off x="877128" y="1760628"/>
          <a:ext cx="1675971" cy="7110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90000"/>
            </a:lnSpc>
            <a:spcBef>
              <a:spcPct val="0"/>
            </a:spcBef>
            <a:spcAft>
              <a:spcPct val="35000"/>
            </a:spcAft>
            <a:buNone/>
          </a:pPr>
          <a:r>
            <a:rPr lang="en-US" sz="1600" kern="1200" dirty="0"/>
            <a:t>Used to measure progress against goals </a:t>
          </a:r>
        </a:p>
      </dsp:txBody>
      <dsp:txXfrm>
        <a:off x="877128" y="1760628"/>
        <a:ext cx="1675971" cy="711018"/>
      </dsp:txXfrm>
    </dsp:sp>
    <dsp:sp modelId="{C979A05C-751D-440F-B7F5-BCF7F8B3418F}">
      <dsp:nvSpPr>
        <dsp:cNvPr id="0" name=""/>
        <dsp:cNvSpPr/>
      </dsp:nvSpPr>
      <dsp:spPr>
        <a:xfrm>
          <a:off x="2845124" y="1760628"/>
          <a:ext cx="711018" cy="711018"/>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E06C86A-E37E-47F9-892B-6821C058FFC4}">
      <dsp:nvSpPr>
        <dsp:cNvPr id="0" name=""/>
        <dsp:cNvSpPr/>
      </dsp:nvSpPr>
      <dsp:spPr>
        <a:xfrm>
          <a:off x="2994438" y="1909942"/>
          <a:ext cx="412390" cy="41239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B02C458-BD45-43BC-98FF-3F7B945049B8}">
      <dsp:nvSpPr>
        <dsp:cNvPr id="0" name=""/>
        <dsp:cNvSpPr/>
      </dsp:nvSpPr>
      <dsp:spPr>
        <a:xfrm>
          <a:off x="3708504" y="1760628"/>
          <a:ext cx="1675971" cy="7110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90000"/>
            </a:lnSpc>
            <a:spcBef>
              <a:spcPct val="0"/>
            </a:spcBef>
            <a:spcAft>
              <a:spcPct val="35000"/>
            </a:spcAft>
            <a:buNone/>
          </a:pPr>
          <a:r>
            <a:rPr lang="en-US" sz="1600" kern="1200" dirty="0"/>
            <a:t>Budgeting and fundraising tools</a:t>
          </a:r>
        </a:p>
      </dsp:txBody>
      <dsp:txXfrm>
        <a:off x="3708504" y="1760628"/>
        <a:ext cx="1675971" cy="711018"/>
      </dsp:txXfrm>
    </dsp:sp>
    <dsp:sp modelId="{6E109DC2-3815-4F86-A735-29ED88B356C9}">
      <dsp:nvSpPr>
        <dsp:cNvPr id="0" name=""/>
        <dsp:cNvSpPr/>
      </dsp:nvSpPr>
      <dsp:spPr>
        <a:xfrm>
          <a:off x="5676500" y="1760628"/>
          <a:ext cx="711018" cy="711018"/>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F017394-43BE-4043-AC79-70200465D3B4}">
      <dsp:nvSpPr>
        <dsp:cNvPr id="0" name=""/>
        <dsp:cNvSpPr/>
      </dsp:nvSpPr>
      <dsp:spPr>
        <a:xfrm>
          <a:off x="5825814" y="1909942"/>
          <a:ext cx="412390" cy="412390"/>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6C4CD43-26C1-4DCF-BB32-2226CE65967D}">
      <dsp:nvSpPr>
        <dsp:cNvPr id="0" name=""/>
        <dsp:cNvSpPr/>
      </dsp:nvSpPr>
      <dsp:spPr>
        <a:xfrm>
          <a:off x="6539879" y="1760628"/>
          <a:ext cx="1675971" cy="7110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90000"/>
            </a:lnSpc>
            <a:spcBef>
              <a:spcPct val="0"/>
            </a:spcBef>
            <a:spcAft>
              <a:spcPct val="35000"/>
            </a:spcAft>
            <a:buNone/>
          </a:pPr>
          <a:r>
            <a:rPr lang="en-US" sz="1600" kern="1200" dirty="0"/>
            <a:t>Communication tool </a:t>
          </a:r>
        </a:p>
      </dsp:txBody>
      <dsp:txXfrm>
        <a:off x="6539879" y="1760628"/>
        <a:ext cx="1675971" cy="711018"/>
      </dsp:txXfrm>
    </dsp:sp>
    <dsp:sp modelId="{78012919-60D5-40E1-8C16-27F5C4BB6E2F}">
      <dsp:nvSpPr>
        <dsp:cNvPr id="0" name=""/>
        <dsp:cNvSpPr/>
      </dsp:nvSpPr>
      <dsp:spPr>
        <a:xfrm>
          <a:off x="13749" y="3191133"/>
          <a:ext cx="711018" cy="711018"/>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C86FCF7-CD72-4844-9EF5-7A10C8EB8148}">
      <dsp:nvSpPr>
        <dsp:cNvPr id="0" name=""/>
        <dsp:cNvSpPr/>
      </dsp:nvSpPr>
      <dsp:spPr>
        <a:xfrm>
          <a:off x="163063" y="3340447"/>
          <a:ext cx="412390" cy="412390"/>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3677DB3-6062-49A0-A003-6EDE144C1349}">
      <dsp:nvSpPr>
        <dsp:cNvPr id="0" name=""/>
        <dsp:cNvSpPr/>
      </dsp:nvSpPr>
      <dsp:spPr>
        <a:xfrm>
          <a:off x="877128" y="3191133"/>
          <a:ext cx="1675971" cy="7110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90000"/>
            </a:lnSpc>
            <a:spcBef>
              <a:spcPct val="0"/>
            </a:spcBef>
            <a:spcAft>
              <a:spcPct val="35000"/>
            </a:spcAft>
            <a:buNone/>
          </a:pPr>
          <a:r>
            <a:rPr lang="en-US" sz="1600" kern="1200" dirty="0"/>
            <a:t>Accountability </a:t>
          </a:r>
        </a:p>
      </dsp:txBody>
      <dsp:txXfrm>
        <a:off x="877128" y="3191133"/>
        <a:ext cx="1675971" cy="71101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11F339-2418-DC47-A4D4-2FD834FDCD8A}">
      <dsp:nvSpPr>
        <dsp:cNvPr id="0" name=""/>
        <dsp:cNvSpPr/>
      </dsp:nvSpPr>
      <dsp:spPr>
        <a:xfrm>
          <a:off x="0" y="362104"/>
          <a:ext cx="8229600" cy="1436400"/>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38708" tIns="395732" rIns="638708" bIns="135128" numCol="1" spcCol="1270" anchor="t" anchorCtr="0">
          <a:noAutofit/>
        </a:bodyPr>
        <a:lstStyle/>
        <a:p>
          <a:pPr marL="171450" lvl="1" indent="-171450" algn="l" defTabSz="844550">
            <a:lnSpc>
              <a:spcPct val="90000"/>
            </a:lnSpc>
            <a:spcBef>
              <a:spcPct val="0"/>
            </a:spcBef>
            <a:spcAft>
              <a:spcPct val="15000"/>
            </a:spcAft>
            <a:buChar char="•"/>
          </a:pPr>
          <a:r>
            <a:rPr lang="en-US" sz="1900" kern="1200" dirty="0"/>
            <a:t>Vision and Mission </a:t>
          </a:r>
        </a:p>
        <a:p>
          <a:pPr marL="171450" lvl="1" indent="-171450" algn="l" defTabSz="844550">
            <a:lnSpc>
              <a:spcPct val="90000"/>
            </a:lnSpc>
            <a:spcBef>
              <a:spcPct val="0"/>
            </a:spcBef>
            <a:spcAft>
              <a:spcPct val="15000"/>
            </a:spcAft>
            <a:buChar char="•"/>
          </a:pPr>
          <a:r>
            <a:rPr lang="en-US" sz="1900" kern="1200" dirty="0"/>
            <a:t>Where are we now? </a:t>
          </a:r>
        </a:p>
        <a:p>
          <a:pPr marL="171450" lvl="1" indent="-171450" algn="l" defTabSz="844550">
            <a:lnSpc>
              <a:spcPct val="90000"/>
            </a:lnSpc>
            <a:spcBef>
              <a:spcPct val="0"/>
            </a:spcBef>
            <a:spcAft>
              <a:spcPct val="15000"/>
            </a:spcAft>
            <a:buChar char="•"/>
          </a:pPr>
          <a:r>
            <a:rPr lang="en-US" sz="1900" kern="1200" dirty="0"/>
            <a:t>Target Market, Trends, Accomplishments </a:t>
          </a:r>
        </a:p>
      </dsp:txBody>
      <dsp:txXfrm>
        <a:off x="0" y="362104"/>
        <a:ext cx="8229600" cy="1436400"/>
      </dsp:txXfrm>
    </dsp:sp>
    <dsp:sp modelId="{B960120B-ACEC-2941-A2DC-AABD6EC0C9ED}">
      <dsp:nvSpPr>
        <dsp:cNvPr id="0" name=""/>
        <dsp:cNvSpPr/>
      </dsp:nvSpPr>
      <dsp:spPr>
        <a:xfrm>
          <a:off x="411480" y="81664"/>
          <a:ext cx="5760719" cy="560879"/>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844550">
            <a:lnSpc>
              <a:spcPct val="90000"/>
            </a:lnSpc>
            <a:spcBef>
              <a:spcPct val="0"/>
            </a:spcBef>
            <a:spcAft>
              <a:spcPct val="35000"/>
            </a:spcAft>
            <a:buNone/>
          </a:pPr>
          <a:r>
            <a:rPr lang="en-US" sz="1900" kern="1200" dirty="0"/>
            <a:t>Developing and Reviewing Guiding Principles </a:t>
          </a:r>
        </a:p>
      </dsp:txBody>
      <dsp:txXfrm>
        <a:off x="438860" y="109044"/>
        <a:ext cx="5705959" cy="506119"/>
      </dsp:txXfrm>
    </dsp:sp>
    <dsp:sp modelId="{C794F6D4-1FEA-484B-BBF3-BA9CBBE367AB}">
      <dsp:nvSpPr>
        <dsp:cNvPr id="0" name=""/>
        <dsp:cNvSpPr/>
      </dsp:nvSpPr>
      <dsp:spPr>
        <a:xfrm>
          <a:off x="0" y="2181545"/>
          <a:ext cx="8229600" cy="478800"/>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79CEAC3B-6513-4E4A-AB9F-9FB9FD5D5B73}">
      <dsp:nvSpPr>
        <dsp:cNvPr id="0" name=""/>
        <dsp:cNvSpPr/>
      </dsp:nvSpPr>
      <dsp:spPr>
        <a:xfrm>
          <a:off x="411480" y="1901105"/>
          <a:ext cx="5760719" cy="560879"/>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844550">
            <a:lnSpc>
              <a:spcPct val="90000"/>
            </a:lnSpc>
            <a:spcBef>
              <a:spcPct val="0"/>
            </a:spcBef>
            <a:spcAft>
              <a:spcPct val="35000"/>
            </a:spcAft>
            <a:buNone/>
          </a:pPr>
          <a:r>
            <a:rPr lang="en-US" sz="1900" kern="1200" dirty="0"/>
            <a:t>Look internally and externally </a:t>
          </a:r>
        </a:p>
      </dsp:txBody>
      <dsp:txXfrm>
        <a:off x="438860" y="1928485"/>
        <a:ext cx="5705959" cy="506119"/>
      </dsp:txXfrm>
    </dsp:sp>
    <dsp:sp modelId="{1A3EB555-B749-0F4D-9AB3-684EFD02E452}">
      <dsp:nvSpPr>
        <dsp:cNvPr id="0" name=""/>
        <dsp:cNvSpPr/>
      </dsp:nvSpPr>
      <dsp:spPr>
        <a:xfrm>
          <a:off x="0" y="3043385"/>
          <a:ext cx="8229600" cy="1107225"/>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38708" tIns="395732" rIns="638708" bIns="135128" numCol="1" spcCol="1270" anchor="t" anchorCtr="0">
          <a:noAutofit/>
        </a:bodyPr>
        <a:lstStyle/>
        <a:p>
          <a:pPr marL="171450" lvl="1" indent="-171450" algn="l" defTabSz="844550">
            <a:lnSpc>
              <a:spcPct val="90000"/>
            </a:lnSpc>
            <a:spcBef>
              <a:spcPct val="0"/>
            </a:spcBef>
            <a:spcAft>
              <a:spcPct val="15000"/>
            </a:spcAft>
            <a:buChar char="•"/>
          </a:pPr>
          <a:r>
            <a:rPr lang="en-US" sz="1900" kern="1200" dirty="0"/>
            <a:t>Develop Initiatives over a set time period</a:t>
          </a:r>
        </a:p>
        <a:p>
          <a:pPr marL="171450" lvl="1" indent="-171450" algn="l" defTabSz="844550">
            <a:lnSpc>
              <a:spcPct val="90000"/>
            </a:lnSpc>
            <a:spcBef>
              <a:spcPct val="0"/>
            </a:spcBef>
            <a:spcAft>
              <a:spcPct val="15000"/>
            </a:spcAft>
            <a:buChar char="•"/>
          </a:pPr>
          <a:r>
            <a:rPr lang="en-US" sz="1900" kern="1200" dirty="0"/>
            <a:t>Working Session</a:t>
          </a:r>
        </a:p>
      </dsp:txBody>
      <dsp:txXfrm>
        <a:off x="0" y="3043385"/>
        <a:ext cx="8229600" cy="1107225"/>
      </dsp:txXfrm>
    </dsp:sp>
    <dsp:sp modelId="{68BAD88E-1325-9E46-9F67-671365C91A1C}">
      <dsp:nvSpPr>
        <dsp:cNvPr id="0" name=""/>
        <dsp:cNvSpPr/>
      </dsp:nvSpPr>
      <dsp:spPr>
        <a:xfrm>
          <a:off x="411480" y="2762945"/>
          <a:ext cx="5760719" cy="560879"/>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844550">
            <a:lnSpc>
              <a:spcPct val="90000"/>
            </a:lnSpc>
            <a:spcBef>
              <a:spcPct val="0"/>
            </a:spcBef>
            <a:spcAft>
              <a:spcPct val="35000"/>
            </a:spcAft>
            <a:buNone/>
          </a:pPr>
          <a:r>
            <a:rPr lang="en-US" sz="1900" kern="1200" dirty="0"/>
            <a:t>Discussion</a:t>
          </a:r>
        </a:p>
      </dsp:txBody>
      <dsp:txXfrm>
        <a:off x="438860" y="2790325"/>
        <a:ext cx="5705959" cy="50611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E40A21-48B1-BB4E-BAD5-F9E947114DD1}">
      <dsp:nvSpPr>
        <dsp:cNvPr id="0" name=""/>
        <dsp:cNvSpPr/>
      </dsp:nvSpPr>
      <dsp:spPr>
        <a:xfrm>
          <a:off x="0" y="0"/>
          <a:ext cx="1017905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BBE3CE8-3C25-124F-B4A6-BBB2F86CDEDF}">
      <dsp:nvSpPr>
        <dsp:cNvPr id="0" name=""/>
        <dsp:cNvSpPr/>
      </dsp:nvSpPr>
      <dsp:spPr>
        <a:xfrm>
          <a:off x="0" y="0"/>
          <a:ext cx="10179050" cy="8985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It is important to establish your team as early as possible in the grant conception phase. The number of people on the team will depend on the following variables:</a:t>
          </a:r>
        </a:p>
      </dsp:txBody>
      <dsp:txXfrm>
        <a:off x="0" y="0"/>
        <a:ext cx="10179050" cy="898524"/>
      </dsp:txXfrm>
    </dsp:sp>
    <dsp:sp modelId="{AD3DEFEF-83E7-DA49-B19B-66CACFE6DA54}">
      <dsp:nvSpPr>
        <dsp:cNvPr id="0" name=""/>
        <dsp:cNvSpPr/>
      </dsp:nvSpPr>
      <dsp:spPr>
        <a:xfrm>
          <a:off x="0" y="898525"/>
          <a:ext cx="1017905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A2698D2-91A0-6746-B306-48C0971CE914}">
      <dsp:nvSpPr>
        <dsp:cNvPr id="0" name=""/>
        <dsp:cNvSpPr/>
      </dsp:nvSpPr>
      <dsp:spPr>
        <a:xfrm>
          <a:off x="0" y="898524"/>
          <a:ext cx="10179050" cy="8985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 Nature, size and complexity of the project</a:t>
          </a:r>
        </a:p>
      </dsp:txBody>
      <dsp:txXfrm>
        <a:off x="0" y="898524"/>
        <a:ext cx="10179050" cy="898524"/>
      </dsp:txXfrm>
    </dsp:sp>
    <dsp:sp modelId="{83647994-985C-AB40-933A-8309BC491A90}">
      <dsp:nvSpPr>
        <dsp:cNvPr id="0" name=""/>
        <dsp:cNvSpPr/>
      </dsp:nvSpPr>
      <dsp:spPr>
        <a:xfrm>
          <a:off x="0" y="1797050"/>
          <a:ext cx="10179050"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4DBADB2-5D4A-964A-92A1-3E33399D28AE}">
      <dsp:nvSpPr>
        <dsp:cNvPr id="0" name=""/>
        <dsp:cNvSpPr/>
      </dsp:nvSpPr>
      <dsp:spPr>
        <a:xfrm>
          <a:off x="0" y="1797049"/>
          <a:ext cx="10179050" cy="8985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 Amount of experience and level of expertise within the tribe</a:t>
          </a:r>
        </a:p>
      </dsp:txBody>
      <dsp:txXfrm>
        <a:off x="0" y="1797049"/>
        <a:ext cx="10179050" cy="898524"/>
      </dsp:txXfrm>
    </dsp:sp>
    <dsp:sp modelId="{A1E64B1A-4CCA-2C4D-9502-1685EC5DEFE7}">
      <dsp:nvSpPr>
        <dsp:cNvPr id="0" name=""/>
        <dsp:cNvSpPr/>
      </dsp:nvSpPr>
      <dsp:spPr>
        <a:xfrm>
          <a:off x="0" y="2695574"/>
          <a:ext cx="10179050"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C819F64-2A64-674A-A974-0ED4FF002D04}">
      <dsp:nvSpPr>
        <dsp:cNvPr id="0" name=""/>
        <dsp:cNvSpPr/>
      </dsp:nvSpPr>
      <dsp:spPr>
        <a:xfrm>
          <a:off x="0" y="2695574"/>
          <a:ext cx="10179050" cy="8985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 Availability of time to commit to the project</a:t>
          </a:r>
        </a:p>
      </dsp:txBody>
      <dsp:txXfrm>
        <a:off x="0" y="2695574"/>
        <a:ext cx="10179050" cy="89852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F8211D-BA06-ED43-A085-93CC951CF1E8}">
      <dsp:nvSpPr>
        <dsp:cNvPr id="0" name=""/>
        <dsp:cNvSpPr/>
      </dsp:nvSpPr>
      <dsp:spPr>
        <a:xfrm>
          <a:off x="0" y="275613"/>
          <a:ext cx="4362563" cy="115127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l" defTabSz="2133600">
            <a:lnSpc>
              <a:spcPct val="90000"/>
            </a:lnSpc>
            <a:spcBef>
              <a:spcPct val="0"/>
            </a:spcBef>
            <a:spcAft>
              <a:spcPct val="35000"/>
            </a:spcAft>
            <a:buNone/>
          </a:pPr>
          <a:r>
            <a:rPr lang="en-US" sz="4800" kern="1200" baseline="0" dirty="0"/>
            <a:t>Strengths</a:t>
          </a:r>
          <a:endParaRPr lang="en-US" sz="4800" kern="1200" dirty="0"/>
        </a:p>
      </dsp:txBody>
      <dsp:txXfrm>
        <a:off x="56201" y="331814"/>
        <a:ext cx="4250161" cy="1038877"/>
      </dsp:txXfrm>
    </dsp:sp>
    <dsp:sp modelId="{83289264-6212-834E-9B03-E5BA550B51E2}">
      <dsp:nvSpPr>
        <dsp:cNvPr id="0" name=""/>
        <dsp:cNvSpPr/>
      </dsp:nvSpPr>
      <dsp:spPr>
        <a:xfrm>
          <a:off x="0" y="1565133"/>
          <a:ext cx="4362563" cy="1151279"/>
        </a:xfrm>
        <a:prstGeom prst="roundRect">
          <a:avLst/>
        </a:prstGeom>
        <a:solidFill>
          <a:schemeClr val="accent2">
            <a:hueOff val="985478"/>
            <a:satOff val="80"/>
            <a:lumOff val="19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l" defTabSz="2133600">
            <a:lnSpc>
              <a:spcPct val="90000"/>
            </a:lnSpc>
            <a:spcBef>
              <a:spcPct val="0"/>
            </a:spcBef>
            <a:spcAft>
              <a:spcPct val="35000"/>
            </a:spcAft>
            <a:buNone/>
          </a:pPr>
          <a:r>
            <a:rPr lang="en-US" sz="4800" kern="1200" baseline="0" dirty="0"/>
            <a:t>Weaknesses</a:t>
          </a:r>
          <a:endParaRPr lang="en-US" sz="4800" kern="1200" dirty="0"/>
        </a:p>
      </dsp:txBody>
      <dsp:txXfrm>
        <a:off x="56201" y="1621334"/>
        <a:ext cx="4250161" cy="1038877"/>
      </dsp:txXfrm>
    </dsp:sp>
    <dsp:sp modelId="{871FD38D-489F-AB47-9AF5-CFA540893BD7}">
      <dsp:nvSpPr>
        <dsp:cNvPr id="0" name=""/>
        <dsp:cNvSpPr/>
      </dsp:nvSpPr>
      <dsp:spPr>
        <a:xfrm>
          <a:off x="0" y="2854653"/>
          <a:ext cx="4362563" cy="1151279"/>
        </a:xfrm>
        <a:prstGeom prst="roundRect">
          <a:avLst/>
        </a:prstGeom>
        <a:solidFill>
          <a:schemeClr val="accent2">
            <a:hueOff val="1970955"/>
            <a:satOff val="161"/>
            <a:lumOff val="39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l" defTabSz="2133600">
            <a:lnSpc>
              <a:spcPct val="90000"/>
            </a:lnSpc>
            <a:spcBef>
              <a:spcPct val="0"/>
            </a:spcBef>
            <a:spcAft>
              <a:spcPct val="35000"/>
            </a:spcAft>
            <a:buNone/>
          </a:pPr>
          <a:r>
            <a:rPr lang="en-US" sz="4800" kern="1200" baseline="0" dirty="0"/>
            <a:t>Opportunities</a:t>
          </a:r>
          <a:endParaRPr lang="en-US" sz="4800" kern="1200" dirty="0"/>
        </a:p>
      </dsp:txBody>
      <dsp:txXfrm>
        <a:off x="56201" y="2910854"/>
        <a:ext cx="4250161" cy="1038877"/>
      </dsp:txXfrm>
    </dsp:sp>
    <dsp:sp modelId="{A38F69DE-6ACE-5E4C-8600-615968E418AD}">
      <dsp:nvSpPr>
        <dsp:cNvPr id="0" name=""/>
        <dsp:cNvSpPr/>
      </dsp:nvSpPr>
      <dsp:spPr>
        <a:xfrm>
          <a:off x="0" y="4144173"/>
          <a:ext cx="4362563" cy="1151279"/>
        </a:xfrm>
        <a:prstGeom prst="roundRect">
          <a:avLst/>
        </a:prstGeom>
        <a:solidFill>
          <a:schemeClr val="accent2">
            <a:hueOff val="2956433"/>
            <a:satOff val="241"/>
            <a:lumOff val="58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l" defTabSz="2133600">
            <a:lnSpc>
              <a:spcPct val="90000"/>
            </a:lnSpc>
            <a:spcBef>
              <a:spcPct val="0"/>
            </a:spcBef>
            <a:spcAft>
              <a:spcPct val="35000"/>
            </a:spcAft>
            <a:buNone/>
          </a:pPr>
          <a:r>
            <a:rPr lang="en-US" sz="4800" kern="1200" baseline="0" dirty="0"/>
            <a:t>Threats</a:t>
          </a:r>
          <a:endParaRPr lang="en-US" sz="4800" kern="1200" dirty="0"/>
        </a:p>
      </dsp:txBody>
      <dsp:txXfrm>
        <a:off x="56201" y="4200374"/>
        <a:ext cx="4250161" cy="103887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6538AC-E523-8948-874D-D9EE16E3BEBC}">
      <dsp:nvSpPr>
        <dsp:cNvPr id="0" name=""/>
        <dsp:cNvSpPr/>
      </dsp:nvSpPr>
      <dsp:spPr>
        <a:xfrm>
          <a:off x="0" y="76668"/>
          <a:ext cx="4362563" cy="1317712"/>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What are the </a:t>
          </a:r>
          <a:r>
            <a:rPr lang="en-US" sz="1700" b="1" u="sng" kern="1200" dirty="0"/>
            <a:t>Strengths</a:t>
          </a:r>
          <a:r>
            <a:rPr lang="en-US" sz="1700" kern="1200" dirty="0"/>
            <a:t> of your organization?                                  </a:t>
          </a:r>
        </a:p>
        <a:p>
          <a:pPr marL="0" lvl="0" indent="0" algn="l" defTabSz="755650">
            <a:lnSpc>
              <a:spcPct val="90000"/>
            </a:lnSpc>
            <a:spcBef>
              <a:spcPct val="0"/>
            </a:spcBef>
            <a:spcAft>
              <a:spcPct val="35000"/>
            </a:spcAft>
            <a:buNone/>
          </a:pPr>
          <a:r>
            <a:rPr lang="en-US" sz="1700" kern="1200" dirty="0"/>
            <a:t>Think internal or inside the organization.</a:t>
          </a:r>
        </a:p>
      </dsp:txBody>
      <dsp:txXfrm>
        <a:off x="64325" y="140993"/>
        <a:ext cx="4233913" cy="1189062"/>
      </dsp:txXfrm>
    </dsp:sp>
    <dsp:sp modelId="{75C9850E-175D-FE40-857F-581F1F57A837}">
      <dsp:nvSpPr>
        <dsp:cNvPr id="0" name=""/>
        <dsp:cNvSpPr/>
      </dsp:nvSpPr>
      <dsp:spPr>
        <a:xfrm>
          <a:off x="0" y="1443340"/>
          <a:ext cx="4362563" cy="1317712"/>
        </a:xfrm>
        <a:prstGeom prst="roundRect">
          <a:avLst/>
        </a:prstGeom>
        <a:solidFill>
          <a:schemeClr val="accent2">
            <a:hueOff val="985478"/>
            <a:satOff val="80"/>
            <a:lumOff val="19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What are the </a:t>
          </a:r>
          <a:r>
            <a:rPr lang="en-US" sz="1700" b="1" u="sng" kern="1200" dirty="0"/>
            <a:t>Weaknesses</a:t>
          </a:r>
          <a:r>
            <a:rPr lang="en-US" sz="1700" b="1" kern="1200" dirty="0"/>
            <a:t> </a:t>
          </a:r>
          <a:r>
            <a:rPr lang="en-US" sz="1700" kern="1200" dirty="0"/>
            <a:t>of your organization?                           </a:t>
          </a:r>
        </a:p>
        <a:p>
          <a:pPr marL="0" lvl="0" indent="0" algn="l" defTabSz="755650">
            <a:lnSpc>
              <a:spcPct val="90000"/>
            </a:lnSpc>
            <a:spcBef>
              <a:spcPct val="0"/>
            </a:spcBef>
            <a:spcAft>
              <a:spcPct val="35000"/>
            </a:spcAft>
            <a:buNone/>
          </a:pPr>
          <a:r>
            <a:rPr lang="en-US" sz="1700" kern="1200" dirty="0"/>
            <a:t>Also think internal or inside the organization.</a:t>
          </a:r>
        </a:p>
      </dsp:txBody>
      <dsp:txXfrm>
        <a:off x="64325" y="1507665"/>
        <a:ext cx="4233913" cy="1189062"/>
      </dsp:txXfrm>
    </dsp:sp>
    <dsp:sp modelId="{4718DE7A-EBE9-6E44-B186-F683D4584789}">
      <dsp:nvSpPr>
        <dsp:cNvPr id="0" name=""/>
        <dsp:cNvSpPr/>
      </dsp:nvSpPr>
      <dsp:spPr>
        <a:xfrm>
          <a:off x="0" y="2810013"/>
          <a:ext cx="4362563" cy="1317712"/>
        </a:xfrm>
        <a:prstGeom prst="roundRect">
          <a:avLst/>
        </a:prstGeom>
        <a:solidFill>
          <a:schemeClr val="accent2">
            <a:hueOff val="1970955"/>
            <a:satOff val="161"/>
            <a:lumOff val="39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What </a:t>
          </a:r>
          <a:r>
            <a:rPr lang="en-US" sz="1700" b="1" u="sng" kern="1200" dirty="0"/>
            <a:t>Opportunities</a:t>
          </a:r>
          <a:r>
            <a:rPr lang="en-US" sz="1700" kern="1200" dirty="0"/>
            <a:t> exist in your environment?                            </a:t>
          </a:r>
        </a:p>
        <a:p>
          <a:pPr marL="0" lvl="0" indent="0" algn="l" defTabSz="755650">
            <a:lnSpc>
              <a:spcPct val="90000"/>
            </a:lnSpc>
            <a:spcBef>
              <a:spcPct val="0"/>
            </a:spcBef>
            <a:spcAft>
              <a:spcPct val="35000"/>
            </a:spcAft>
            <a:buNone/>
          </a:pPr>
          <a:r>
            <a:rPr lang="en-US" sz="1700" kern="1200" dirty="0"/>
            <a:t>Think external or outside the organization.                                                                                                                                                                 </a:t>
          </a:r>
        </a:p>
      </dsp:txBody>
      <dsp:txXfrm>
        <a:off x="64325" y="2874338"/>
        <a:ext cx="4233913" cy="1189062"/>
      </dsp:txXfrm>
    </dsp:sp>
    <dsp:sp modelId="{C63B0800-A7A9-C541-B967-E743AEF7F735}">
      <dsp:nvSpPr>
        <dsp:cNvPr id="0" name=""/>
        <dsp:cNvSpPr/>
      </dsp:nvSpPr>
      <dsp:spPr>
        <a:xfrm>
          <a:off x="0" y="4176685"/>
          <a:ext cx="4362563" cy="1317712"/>
        </a:xfrm>
        <a:prstGeom prst="roundRect">
          <a:avLst/>
        </a:prstGeom>
        <a:solidFill>
          <a:schemeClr val="accent2">
            <a:hueOff val="2956433"/>
            <a:satOff val="241"/>
            <a:lumOff val="58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What </a:t>
          </a:r>
          <a:r>
            <a:rPr lang="en-US" sz="1700" b="1" u="sng" kern="1200" dirty="0"/>
            <a:t>Threats</a:t>
          </a:r>
          <a:r>
            <a:rPr lang="en-US" sz="1700" b="1" kern="1200" dirty="0"/>
            <a:t> </a:t>
          </a:r>
          <a:r>
            <a:rPr lang="en-US" sz="1700" kern="1200" dirty="0"/>
            <a:t>exist in your environment?                            </a:t>
          </a:r>
        </a:p>
        <a:p>
          <a:pPr marL="0" lvl="0" indent="0" algn="l" defTabSz="755650">
            <a:lnSpc>
              <a:spcPct val="90000"/>
            </a:lnSpc>
            <a:spcBef>
              <a:spcPct val="0"/>
            </a:spcBef>
            <a:spcAft>
              <a:spcPct val="35000"/>
            </a:spcAft>
            <a:buNone/>
          </a:pPr>
          <a:r>
            <a:rPr lang="en-US" sz="1700" kern="1200" dirty="0"/>
            <a:t>Also think external or outside the organization.  </a:t>
          </a:r>
        </a:p>
      </dsp:txBody>
      <dsp:txXfrm>
        <a:off x="64325" y="4241010"/>
        <a:ext cx="4233913" cy="118906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5DE3D9-A507-A74A-ADB5-498FE9813A15}">
      <dsp:nvSpPr>
        <dsp:cNvPr id="0" name=""/>
        <dsp:cNvSpPr/>
      </dsp:nvSpPr>
      <dsp:spPr>
        <a:xfrm>
          <a:off x="920182" y="578"/>
          <a:ext cx="3680729" cy="299564"/>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416" tIns="76089" rIns="71416" bIns="76089" numCol="1" spcCol="1270" anchor="ctr" anchorCtr="0">
          <a:noAutofit/>
        </a:bodyPr>
        <a:lstStyle/>
        <a:p>
          <a:pPr marL="0" lvl="0" indent="0" algn="l" defTabSz="488950">
            <a:lnSpc>
              <a:spcPct val="90000"/>
            </a:lnSpc>
            <a:spcBef>
              <a:spcPct val="0"/>
            </a:spcBef>
            <a:spcAft>
              <a:spcPct val="35000"/>
            </a:spcAft>
            <a:buNone/>
          </a:pPr>
          <a:r>
            <a:rPr lang="en-US" sz="1100" kern="1200" dirty="0"/>
            <a:t>Define major Initiative(s)</a:t>
          </a:r>
        </a:p>
      </dsp:txBody>
      <dsp:txXfrm>
        <a:off x="920182" y="578"/>
        <a:ext cx="3680729" cy="299564"/>
      </dsp:txXfrm>
    </dsp:sp>
    <dsp:sp modelId="{533E75C7-2F33-A942-9CFA-65F223AA2D97}">
      <dsp:nvSpPr>
        <dsp:cNvPr id="0" name=""/>
        <dsp:cNvSpPr/>
      </dsp:nvSpPr>
      <dsp:spPr>
        <a:xfrm>
          <a:off x="0" y="578"/>
          <a:ext cx="920182" cy="299564"/>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693" tIns="29590" rIns="48693" bIns="29590" numCol="1" spcCol="1270" anchor="ctr" anchorCtr="0">
          <a:noAutofit/>
        </a:bodyPr>
        <a:lstStyle/>
        <a:p>
          <a:pPr marL="0" lvl="0" indent="0" algn="ctr" defTabSz="622300">
            <a:lnSpc>
              <a:spcPct val="90000"/>
            </a:lnSpc>
            <a:spcBef>
              <a:spcPct val="0"/>
            </a:spcBef>
            <a:spcAft>
              <a:spcPct val="35000"/>
            </a:spcAft>
            <a:buNone/>
          </a:pPr>
          <a:r>
            <a:rPr lang="en-US" sz="1400" kern="1200" dirty="0"/>
            <a:t>Define</a:t>
          </a:r>
        </a:p>
      </dsp:txBody>
      <dsp:txXfrm>
        <a:off x="0" y="578"/>
        <a:ext cx="920182" cy="299564"/>
      </dsp:txXfrm>
    </dsp:sp>
    <dsp:sp modelId="{0F9F90A6-F907-F84C-B864-0D4E59725B67}">
      <dsp:nvSpPr>
        <dsp:cNvPr id="0" name=""/>
        <dsp:cNvSpPr/>
      </dsp:nvSpPr>
      <dsp:spPr>
        <a:xfrm>
          <a:off x="920182" y="318116"/>
          <a:ext cx="3680729" cy="299564"/>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416" tIns="76089" rIns="71416" bIns="76089" numCol="1" spcCol="1270" anchor="ctr" anchorCtr="0">
          <a:noAutofit/>
        </a:bodyPr>
        <a:lstStyle/>
        <a:p>
          <a:pPr marL="0" lvl="0" indent="0" algn="l" defTabSz="488950">
            <a:lnSpc>
              <a:spcPct val="90000"/>
            </a:lnSpc>
            <a:spcBef>
              <a:spcPct val="0"/>
            </a:spcBef>
            <a:spcAft>
              <a:spcPct val="35000"/>
            </a:spcAft>
            <a:buNone/>
          </a:pPr>
          <a:r>
            <a:rPr lang="en-US" sz="1100" kern="1200" dirty="0"/>
            <a:t>Develop measurable Goal(s)</a:t>
          </a:r>
        </a:p>
      </dsp:txBody>
      <dsp:txXfrm>
        <a:off x="920182" y="318116"/>
        <a:ext cx="3680729" cy="299564"/>
      </dsp:txXfrm>
    </dsp:sp>
    <dsp:sp modelId="{6356A777-8BB3-1946-97C8-E57311301D32}">
      <dsp:nvSpPr>
        <dsp:cNvPr id="0" name=""/>
        <dsp:cNvSpPr/>
      </dsp:nvSpPr>
      <dsp:spPr>
        <a:xfrm>
          <a:off x="0" y="318116"/>
          <a:ext cx="920182" cy="299564"/>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693" tIns="29590" rIns="48693" bIns="29590" numCol="1" spcCol="1270" anchor="ctr" anchorCtr="0">
          <a:noAutofit/>
        </a:bodyPr>
        <a:lstStyle/>
        <a:p>
          <a:pPr marL="0" lvl="0" indent="0" algn="ctr" defTabSz="622300">
            <a:lnSpc>
              <a:spcPct val="90000"/>
            </a:lnSpc>
            <a:spcBef>
              <a:spcPct val="0"/>
            </a:spcBef>
            <a:spcAft>
              <a:spcPct val="35000"/>
            </a:spcAft>
            <a:buNone/>
          </a:pPr>
          <a:r>
            <a:rPr lang="en-US" sz="1400" kern="1200" dirty="0"/>
            <a:t>Develop</a:t>
          </a:r>
        </a:p>
      </dsp:txBody>
      <dsp:txXfrm>
        <a:off x="0" y="318116"/>
        <a:ext cx="920182" cy="299564"/>
      </dsp:txXfrm>
    </dsp:sp>
    <dsp:sp modelId="{81BF69AA-D42B-7842-985A-AF40CEBDEFA3}">
      <dsp:nvSpPr>
        <dsp:cNvPr id="0" name=""/>
        <dsp:cNvSpPr/>
      </dsp:nvSpPr>
      <dsp:spPr>
        <a:xfrm>
          <a:off x="920182" y="635655"/>
          <a:ext cx="3680729" cy="299564"/>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416" tIns="76089" rIns="71416" bIns="76089" numCol="1" spcCol="1270" anchor="ctr" anchorCtr="0">
          <a:noAutofit/>
        </a:bodyPr>
        <a:lstStyle/>
        <a:p>
          <a:pPr marL="0" lvl="0" indent="0" algn="l" defTabSz="488950">
            <a:lnSpc>
              <a:spcPct val="90000"/>
            </a:lnSpc>
            <a:spcBef>
              <a:spcPct val="0"/>
            </a:spcBef>
            <a:spcAft>
              <a:spcPct val="35000"/>
            </a:spcAft>
            <a:buNone/>
          </a:pPr>
          <a:r>
            <a:rPr lang="en-US" sz="1100" kern="1200" dirty="0"/>
            <a:t>Calculate short-term Outcome(s) as a number (#)</a:t>
          </a:r>
        </a:p>
      </dsp:txBody>
      <dsp:txXfrm>
        <a:off x="920182" y="635655"/>
        <a:ext cx="3680729" cy="299564"/>
      </dsp:txXfrm>
    </dsp:sp>
    <dsp:sp modelId="{45B07862-7BE3-3F4E-85F1-2E9AD80D541F}">
      <dsp:nvSpPr>
        <dsp:cNvPr id="0" name=""/>
        <dsp:cNvSpPr/>
      </dsp:nvSpPr>
      <dsp:spPr>
        <a:xfrm>
          <a:off x="0" y="635655"/>
          <a:ext cx="920182" cy="299564"/>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693" tIns="29590" rIns="48693" bIns="29590" numCol="1" spcCol="1270" anchor="ctr" anchorCtr="0">
          <a:noAutofit/>
        </a:bodyPr>
        <a:lstStyle/>
        <a:p>
          <a:pPr marL="0" lvl="0" indent="0" algn="ctr" defTabSz="622300">
            <a:lnSpc>
              <a:spcPct val="90000"/>
            </a:lnSpc>
            <a:spcBef>
              <a:spcPct val="0"/>
            </a:spcBef>
            <a:spcAft>
              <a:spcPct val="35000"/>
            </a:spcAft>
            <a:buNone/>
          </a:pPr>
          <a:r>
            <a:rPr lang="en-US" sz="1400" kern="1200" dirty="0"/>
            <a:t>Calculate</a:t>
          </a:r>
        </a:p>
      </dsp:txBody>
      <dsp:txXfrm>
        <a:off x="0" y="635655"/>
        <a:ext cx="920182" cy="299564"/>
      </dsp:txXfrm>
    </dsp:sp>
    <dsp:sp modelId="{4C6F5C1F-D7DD-4B4C-B500-134B48F1E5B0}">
      <dsp:nvSpPr>
        <dsp:cNvPr id="0" name=""/>
        <dsp:cNvSpPr/>
      </dsp:nvSpPr>
      <dsp:spPr>
        <a:xfrm>
          <a:off x="920182" y="953193"/>
          <a:ext cx="3680729" cy="299564"/>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416" tIns="76089" rIns="71416" bIns="76089" numCol="1" spcCol="1270" anchor="ctr" anchorCtr="0">
          <a:noAutofit/>
        </a:bodyPr>
        <a:lstStyle/>
        <a:p>
          <a:pPr marL="0" lvl="0" indent="0" algn="l" defTabSz="488950">
            <a:lnSpc>
              <a:spcPct val="90000"/>
            </a:lnSpc>
            <a:spcBef>
              <a:spcPct val="0"/>
            </a:spcBef>
            <a:spcAft>
              <a:spcPct val="35000"/>
            </a:spcAft>
            <a:buNone/>
          </a:pPr>
          <a:r>
            <a:rPr lang="en-US" sz="1100" kern="1200" dirty="0"/>
            <a:t>Project long-term Result(s) as a percentage (%) </a:t>
          </a:r>
        </a:p>
      </dsp:txBody>
      <dsp:txXfrm>
        <a:off x="920182" y="953193"/>
        <a:ext cx="3680729" cy="299564"/>
      </dsp:txXfrm>
    </dsp:sp>
    <dsp:sp modelId="{2649FD24-38B6-944F-9A82-4A12016142F4}">
      <dsp:nvSpPr>
        <dsp:cNvPr id="0" name=""/>
        <dsp:cNvSpPr/>
      </dsp:nvSpPr>
      <dsp:spPr>
        <a:xfrm>
          <a:off x="0" y="953193"/>
          <a:ext cx="920182" cy="299564"/>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693" tIns="29590" rIns="48693" bIns="29590" numCol="1" spcCol="1270" anchor="ctr" anchorCtr="0">
          <a:noAutofit/>
        </a:bodyPr>
        <a:lstStyle/>
        <a:p>
          <a:pPr marL="0" lvl="0" indent="0" algn="ctr" defTabSz="622300">
            <a:lnSpc>
              <a:spcPct val="90000"/>
            </a:lnSpc>
            <a:spcBef>
              <a:spcPct val="0"/>
            </a:spcBef>
            <a:spcAft>
              <a:spcPct val="35000"/>
            </a:spcAft>
            <a:buNone/>
          </a:pPr>
          <a:r>
            <a:rPr lang="en-US" sz="1400" kern="1200" dirty="0"/>
            <a:t>Project</a:t>
          </a:r>
        </a:p>
      </dsp:txBody>
      <dsp:txXfrm>
        <a:off x="0" y="953193"/>
        <a:ext cx="920182" cy="29956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C30124-64CD-40DF-9FA2-0F8CD2373893}">
      <dsp:nvSpPr>
        <dsp:cNvPr id="0" name=""/>
        <dsp:cNvSpPr/>
      </dsp:nvSpPr>
      <dsp:spPr>
        <a:xfrm>
          <a:off x="350776" y="11604"/>
          <a:ext cx="1066755" cy="106675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3478EC0-7B87-49BC-A1BC-554EEE89EE1E}">
      <dsp:nvSpPr>
        <dsp:cNvPr id="0" name=""/>
        <dsp:cNvSpPr/>
      </dsp:nvSpPr>
      <dsp:spPr>
        <a:xfrm>
          <a:off x="574795" y="235623"/>
          <a:ext cx="618718" cy="61871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6A0DC70-64FF-4F6A-8607-B18399A70DA9}">
      <dsp:nvSpPr>
        <dsp:cNvPr id="0" name=""/>
        <dsp:cNvSpPr/>
      </dsp:nvSpPr>
      <dsp:spPr>
        <a:xfrm>
          <a:off x="1646123" y="11604"/>
          <a:ext cx="2514496" cy="10667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100000"/>
            </a:lnSpc>
            <a:spcBef>
              <a:spcPct val="0"/>
            </a:spcBef>
            <a:spcAft>
              <a:spcPct val="35000"/>
            </a:spcAft>
            <a:buNone/>
          </a:pPr>
          <a:r>
            <a:rPr lang="en-US" sz="1700" kern="1200"/>
            <a:t>Document all of the assumptions and factors that went into creating the estimate. </a:t>
          </a:r>
        </a:p>
      </dsp:txBody>
      <dsp:txXfrm>
        <a:off x="1646123" y="11604"/>
        <a:ext cx="2514496" cy="1066755"/>
      </dsp:txXfrm>
    </dsp:sp>
    <dsp:sp modelId="{C50D2002-5337-49AC-AE0B-5AEEEA00AA74}">
      <dsp:nvSpPr>
        <dsp:cNvPr id="0" name=""/>
        <dsp:cNvSpPr/>
      </dsp:nvSpPr>
      <dsp:spPr>
        <a:xfrm>
          <a:off x="4598751" y="11604"/>
          <a:ext cx="1066755" cy="106675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26D1B27-F45B-49AD-9193-DD5713BF64D7}">
      <dsp:nvSpPr>
        <dsp:cNvPr id="0" name=""/>
        <dsp:cNvSpPr/>
      </dsp:nvSpPr>
      <dsp:spPr>
        <a:xfrm>
          <a:off x="4822770" y="235623"/>
          <a:ext cx="618718" cy="61871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8778B30-F3A2-4A26-908A-D16305A37210}">
      <dsp:nvSpPr>
        <dsp:cNvPr id="0" name=""/>
        <dsp:cNvSpPr/>
      </dsp:nvSpPr>
      <dsp:spPr>
        <a:xfrm>
          <a:off x="5894097" y="11604"/>
          <a:ext cx="2514496" cy="10667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100000"/>
            </a:lnSpc>
            <a:spcBef>
              <a:spcPct val="0"/>
            </a:spcBef>
            <a:spcAft>
              <a:spcPct val="35000"/>
            </a:spcAft>
            <a:buNone/>
          </a:pPr>
          <a:r>
            <a:rPr lang="en-US" sz="1700" kern="1200"/>
            <a:t>Involve as many people as you can in estimating activity durations. </a:t>
          </a:r>
        </a:p>
      </dsp:txBody>
      <dsp:txXfrm>
        <a:off x="5894097" y="11604"/>
        <a:ext cx="2514496" cy="1066755"/>
      </dsp:txXfrm>
    </dsp:sp>
    <dsp:sp modelId="{F5133FFD-ADA9-43D9-BDE0-01825FFA45C2}">
      <dsp:nvSpPr>
        <dsp:cNvPr id="0" name=""/>
        <dsp:cNvSpPr/>
      </dsp:nvSpPr>
      <dsp:spPr>
        <a:xfrm>
          <a:off x="350776" y="1908650"/>
          <a:ext cx="1066755" cy="106675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542393A-91FC-4AF0-B168-9AF721DAD6A2}">
      <dsp:nvSpPr>
        <dsp:cNvPr id="0" name=""/>
        <dsp:cNvSpPr/>
      </dsp:nvSpPr>
      <dsp:spPr>
        <a:xfrm>
          <a:off x="574795" y="2132669"/>
          <a:ext cx="618718" cy="61871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DDBC05D-7EE8-426D-80DE-33E18827FF04}">
      <dsp:nvSpPr>
        <dsp:cNvPr id="0" name=""/>
        <dsp:cNvSpPr/>
      </dsp:nvSpPr>
      <dsp:spPr>
        <a:xfrm>
          <a:off x="1646123" y="1908650"/>
          <a:ext cx="2514496" cy="10667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100000"/>
            </a:lnSpc>
            <a:spcBef>
              <a:spcPct val="0"/>
            </a:spcBef>
            <a:spcAft>
              <a:spcPct val="35000"/>
            </a:spcAft>
            <a:buNone/>
          </a:pPr>
          <a:r>
            <a:rPr lang="en-US" sz="1700" kern="1200" dirty="0"/>
            <a:t>Create an activity list from the strategic work plan and follow it. </a:t>
          </a:r>
        </a:p>
      </dsp:txBody>
      <dsp:txXfrm>
        <a:off x="1646123" y="1908650"/>
        <a:ext cx="2514496" cy="1066755"/>
      </dsp:txXfrm>
    </dsp:sp>
    <dsp:sp modelId="{393ADDEB-9A76-4336-950E-242C867B3407}">
      <dsp:nvSpPr>
        <dsp:cNvPr id="0" name=""/>
        <dsp:cNvSpPr/>
      </dsp:nvSpPr>
      <dsp:spPr>
        <a:xfrm>
          <a:off x="4598751" y="1908650"/>
          <a:ext cx="1066755" cy="106675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C57500E-A7AF-4625-9636-9127C52345E6}">
      <dsp:nvSpPr>
        <dsp:cNvPr id="0" name=""/>
        <dsp:cNvSpPr/>
      </dsp:nvSpPr>
      <dsp:spPr>
        <a:xfrm>
          <a:off x="4822770" y="2132669"/>
          <a:ext cx="618718" cy="61871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C431A17-9AD4-48EE-8673-896705DC214B}">
      <dsp:nvSpPr>
        <dsp:cNvPr id="0" name=""/>
        <dsp:cNvSpPr/>
      </dsp:nvSpPr>
      <dsp:spPr>
        <a:xfrm>
          <a:off x="5894097" y="1908650"/>
          <a:ext cx="2514496" cy="10667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100000"/>
            </a:lnSpc>
            <a:spcBef>
              <a:spcPct val="0"/>
            </a:spcBef>
            <a:spcAft>
              <a:spcPct val="35000"/>
            </a:spcAft>
            <a:buNone/>
          </a:pPr>
          <a:r>
            <a:rPr lang="en-US" sz="1700" kern="1200"/>
            <a:t>Be aware that people often underestimate activity durations. </a:t>
          </a:r>
        </a:p>
      </dsp:txBody>
      <dsp:txXfrm>
        <a:off x="5894097" y="1908650"/>
        <a:ext cx="2514496" cy="1066755"/>
      </dsp:txXfrm>
    </dsp:sp>
    <dsp:sp modelId="{F621E6D3-C6B4-4923-87E7-4A34A4BC5AED}">
      <dsp:nvSpPr>
        <dsp:cNvPr id="0" name=""/>
        <dsp:cNvSpPr/>
      </dsp:nvSpPr>
      <dsp:spPr>
        <a:xfrm>
          <a:off x="350776" y="3805696"/>
          <a:ext cx="1066755" cy="106675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5C26DB8-B9F6-4195-B7F0-1B085C11D0FE}">
      <dsp:nvSpPr>
        <dsp:cNvPr id="0" name=""/>
        <dsp:cNvSpPr/>
      </dsp:nvSpPr>
      <dsp:spPr>
        <a:xfrm>
          <a:off x="574795" y="4029714"/>
          <a:ext cx="618718" cy="618718"/>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F5F06C4-05C3-4ED4-965D-ED46E69985F9}">
      <dsp:nvSpPr>
        <dsp:cNvPr id="0" name=""/>
        <dsp:cNvSpPr/>
      </dsp:nvSpPr>
      <dsp:spPr>
        <a:xfrm>
          <a:off x="1646123" y="3805696"/>
          <a:ext cx="2514496" cy="10667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100000"/>
            </a:lnSpc>
            <a:spcBef>
              <a:spcPct val="0"/>
            </a:spcBef>
            <a:spcAft>
              <a:spcPct val="35000"/>
            </a:spcAft>
            <a:buNone/>
          </a:pPr>
          <a:r>
            <a:rPr lang="en-US" sz="1700" kern="1200"/>
            <a:t>Track actual completion times for all projects and tasks.</a:t>
          </a:r>
        </a:p>
      </dsp:txBody>
      <dsp:txXfrm>
        <a:off x="1646123" y="3805696"/>
        <a:ext cx="2514496" cy="1066755"/>
      </dsp:txXfrm>
    </dsp:sp>
    <dsp:sp modelId="{ABE3FBE6-48A1-463B-A643-898D61FB8541}">
      <dsp:nvSpPr>
        <dsp:cNvPr id="0" name=""/>
        <dsp:cNvSpPr/>
      </dsp:nvSpPr>
      <dsp:spPr>
        <a:xfrm>
          <a:off x="4598751" y="3805696"/>
          <a:ext cx="1066755" cy="106675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50B9CD1-4CE7-487D-BF48-CF55BF5F6D02}">
      <dsp:nvSpPr>
        <dsp:cNvPr id="0" name=""/>
        <dsp:cNvSpPr/>
      </dsp:nvSpPr>
      <dsp:spPr>
        <a:xfrm>
          <a:off x="4822770" y="4029714"/>
          <a:ext cx="618718" cy="618718"/>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A24CD1A-B8ED-4A98-95C5-D4EA8C2A3043}">
      <dsp:nvSpPr>
        <dsp:cNvPr id="0" name=""/>
        <dsp:cNvSpPr/>
      </dsp:nvSpPr>
      <dsp:spPr>
        <a:xfrm>
          <a:off x="5894097" y="3805696"/>
          <a:ext cx="2514496" cy="10667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100000"/>
            </a:lnSpc>
            <a:spcBef>
              <a:spcPct val="0"/>
            </a:spcBef>
            <a:spcAft>
              <a:spcPct val="35000"/>
            </a:spcAft>
            <a:buNone/>
          </a:pPr>
          <a:r>
            <a:rPr lang="en-US" sz="1700" kern="1200"/>
            <a:t>Be aware of the time of year during which your project will be carried out.</a:t>
          </a:r>
        </a:p>
      </dsp:txBody>
      <dsp:txXfrm>
        <a:off x="5894097" y="3805696"/>
        <a:ext cx="2514496" cy="106675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E093B6-4100-44FE-95F5-E2122351BA13}">
      <dsp:nvSpPr>
        <dsp:cNvPr id="0" name=""/>
        <dsp:cNvSpPr/>
      </dsp:nvSpPr>
      <dsp:spPr>
        <a:xfrm>
          <a:off x="0" y="2154"/>
          <a:ext cx="6388331" cy="109202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6C05693-24C9-4A97-8B1A-5FE007DC65CF}">
      <dsp:nvSpPr>
        <dsp:cNvPr id="0" name=""/>
        <dsp:cNvSpPr/>
      </dsp:nvSpPr>
      <dsp:spPr>
        <a:xfrm>
          <a:off x="330336" y="247859"/>
          <a:ext cx="600611" cy="60061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4191A95-CBCC-46C2-A7EF-CB75100BCC35}">
      <dsp:nvSpPr>
        <dsp:cNvPr id="0" name=""/>
        <dsp:cNvSpPr/>
      </dsp:nvSpPr>
      <dsp:spPr>
        <a:xfrm>
          <a:off x="1261284" y="2154"/>
          <a:ext cx="5127046" cy="10920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5572" tIns="115572" rIns="115572" bIns="115572" numCol="1" spcCol="1270" anchor="ctr" anchorCtr="0">
          <a:noAutofit/>
        </a:bodyPr>
        <a:lstStyle/>
        <a:p>
          <a:pPr marL="0" lvl="0" indent="0" algn="l" defTabSz="933450">
            <a:lnSpc>
              <a:spcPct val="100000"/>
            </a:lnSpc>
            <a:spcBef>
              <a:spcPct val="0"/>
            </a:spcBef>
            <a:spcAft>
              <a:spcPct val="35000"/>
            </a:spcAft>
            <a:buNone/>
          </a:pPr>
          <a:r>
            <a:rPr lang="en-US" sz="2100" kern="1200"/>
            <a:t>Developing your project idea</a:t>
          </a:r>
        </a:p>
      </dsp:txBody>
      <dsp:txXfrm>
        <a:off x="1261284" y="2154"/>
        <a:ext cx="5127046" cy="1092020"/>
      </dsp:txXfrm>
    </dsp:sp>
    <dsp:sp modelId="{C2F0D9C8-7C92-4126-8993-B83677A87AA9}">
      <dsp:nvSpPr>
        <dsp:cNvPr id="0" name=""/>
        <dsp:cNvSpPr/>
      </dsp:nvSpPr>
      <dsp:spPr>
        <a:xfrm>
          <a:off x="0" y="1367180"/>
          <a:ext cx="6388331" cy="109202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E2C2749-7326-4007-97C2-A4344A2C001D}">
      <dsp:nvSpPr>
        <dsp:cNvPr id="0" name=""/>
        <dsp:cNvSpPr/>
      </dsp:nvSpPr>
      <dsp:spPr>
        <a:xfrm>
          <a:off x="330336" y="1612885"/>
          <a:ext cx="600611" cy="60061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BD407B3-4D43-462D-A753-345D3FA29780}">
      <dsp:nvSpPr>
        <dsp:cNvPr id="0" name=""/>
        <dsp:cNvSpPr/>
      </dsp:nvSpPr>
      <dsp:spPr>
        <a:xfrm>
          <a:off x="1261284" y="1367180"/>
          <a:ext cx="5127046" cy="10920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5572" tIns="115572" rIns="115572" bIns="115572" numCol="1" spcCol="1270" anchor="ctr" anchorCtr="0">
          <a:noAutofit/>
        </a:bodyPr>
        <a:lstStyle/>
        <a:p>
          <a:pPr marL="0" lvl="0" indent="0" algn="l" defTabSz="933450">
            <a:lnSpc>
              <a:spcPct val="100000"/>
            </a:lnSpc>
            <a:spcBef>
              <a:spcPct val="0"/>
            </a:spcBef>
            <a:spcAft>
              <a:spcPct val="35000"/>
            </a:spcAft>
            <a:buNone/>
          </a:pPr>
          <a:r>
            <a:rPr lang="en-US" sz="2100" kern="1200"/>
            <a:t>Assessing your capability to seek funding</a:t>
          </a:r>
        </a:p>
      </dsp:txBody>
      <dsp:txXfrm>
        <a:off x="1261284" y="1367180"/>
        <a:ext cx="5127046" cy="1092020"/>
      </dsp:txXfrm>
    </dsp:sp>
    <dsp:sp modelId="{8B8B9CF1-AAFB-4288-8BFE-F7C61C30675D}">
      <dsp:nvSpPr>
        <dsp:cNvPr id="0" name=""/>
        <dsp:cNvSpPr/>
      </dsp:nvSpPr>
      <dsp:spPr>
        <a:xfrm>
          <a:off x="0" y="2732206"/>
          <a:ext cx="6388331" cy="109202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A84B00B-E469-4F22-A333-8A16D35FC29A}">
      <dsp:nvSpPr>
        <dsp:cNvPr id="0" name=""/>
        <dsp:cNvSpPr/>
      </dsp:nvSpPr>
      <dsp:spPr>
        <a:xfrm>
          <a:off x="330336" y="2977911"/>
          <a:ext cx="600611" cy="60061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CCC6450-19D5-4E5B-B599-4ADEA2C38823}">
      <dsp:nvSpPr>
        <dsp:cNvPr id="0" name=""/>
        <dsp:cNvSpPr/>
      </dsp:nvSpPr>
      <dsp:spPr>
        <a:xfrm>
          <a:off x="1261284" y="2732206"/>
          <a:ext cx="5127046" cy="10920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5572" tIns="115572" rIns="115572" bIns="115572" numCol="1" spcCol="1270" anchor="ctr" anchorCtr="0">
          <a:noAutofit/>
        </a:bodyPr>
        <a:lstStyle/>
        <a:p>
          <a:pPr marL="0" lvl="0" indent="0" algn="l" defTabSz="933450">
            <a:lnSpc>
              <a:spcPct val="100000"/>
            </a:lnSpc>
            <a:spcBef>
              <a:spcPct val="0"/>
            </a:spcBef>
            <a:spcAft>
              <a:spcPct val="35000"/>
            </a:spcAft>
            <a:buNone/>
          </a:pPr>
          <a:r>
            <a:rPr lang="en-US" sz="2100" kern="1200"/>
            <a:t>Researching potential funding sources and developing a relationship with them</a:t>
          </a:r>
        </a:p>
      </dsp:txBody>
      <dsp:txXfrm>
        <a:off x="1261284" y="2732206"/>
        <a:ext cx="5127046" cy="1092020"/>
      </dsp:txXfrm>
    </dsp:sp>
    <dsp:sp modelId="{8F54219F-17E4-4CBB-92BB-63F372898669}">
      <dsp:nvSpPr>
        <dsp:cNvPr id="0" name=""/>
        <dsp:cNvSpPr/>
      </dsp:nvSpPr>
      <dsp:spPr>
        <a:xfrm>
          <a:off x="0" y="4097232"/>
          <a:ext cx="6388331" cy="109202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CB0F812-A0FC-4C05-A65A-1CA434EE2BEA}">
      <dsp:nvSpPr>
        <dsp:cNvPr id="0" name=""/>
        <dsp:cNvSpPr/>
      </dsp:nvSpPr>
      <dsp:spPr>
        <a:xfrm>
          <a:off x="330336" y="4342937"/>
          <a:ext cx="600611" cy="60061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A66E20F-0DBE-421B-AF91-5AB6AAED4C5A}">
      <dsp:nvSpPr>
        <dsp:cNvPr id="0" name=""/>
        <dsp:cNvSpPr/>
      </dsp:nvSpPr>
      <dsp:spPr>
        <a:xfrm>
          <a:off x="1261284" y="4097232"/>
          <a:ext cx="5127046" cy="10920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5572" tIns="115572" rIns="115572" bIns="115572" numCol="1" spcCol="1270" anchor="ctr" anchorCtr="0">
          <a:noAutofit/>
        </a:bodyPr>
        <a:lstStyle/>
        <a:p>
          <a:pPr marL="0" lvl="0" indent="0" algn="l" defTabSz="933450">
            <a:lnSpc>
              <a:spcPct val="100000"/>
            </a:lnSpc>
            <a:spcBef>
              <a:spcPct val="0"/>
            </a:spcBef>
            <a:spcAft>
              <a:spcPct val="35000"/>
            </a:spcAft>
            <a:buNone/>
          </a:pPr>
          <a:r>
            <a:rPr lang="en-US" sz="2100" kern="1200"/>
            <a:t>Developing credibility</a:t>
          </a:r>
        </a:p>
      </dsp:txBody>
      <dsp:txXfrm>
        <a:off x="1261284" y="4097232"/>
        <a:ext cx="5127046" cy="109202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16/7/layout/VerticalHollowActionList">
  <dgm:title val="Vertical Hollow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solidFgAcc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9.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2934F6-30FB-274B-9F83-1E275BD36DE2}" type="datetimeFigureOut">
              <a:rPr lang="en-US" smtClean="0"/>
              <a:t>6/25/24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A01DFB-AE92-D840-AED5-16947E6D4045}" type="slidenum">
              <a:rPr lang="en-US" smtClean="0"/>
              <a:t>‹#›</a:t>
            </a:fld>
            <a:endParaRPr lang="en-US"/>
          </a:p>
        </p:txBody>
      </p:sp>
    </p:spTree>
    <p:extLst>
      <p:ext uri="{BB962C8B-B14F-4D97-AF65-F5344CB8AC3E}">
        <p14:creationId xmlns:p14="http://schemas.microsoft.com/office/powerpoint/2010/main" val="12501669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B46F2B-1084-40BA-9F0A-B1F6847335C5}" type="slidenum">
              <a:rPr lang="en-US" smtClean="0"/>
              <a:t>2</a:t>
            </a:fld>
            <a:endParaRPr lang="en-US" dirty="0"/>
          </a:p>
        </p:txBody>
      </p:sp>
    </p:spTree>
    <p:extLst>
      <p:ext uri="{BB962C8B-B14F-4D97-AF65-F5344CB8AC3E}">
        <p14:creationId xmlns:p14="http://schemas.microsoft.com/office/powerpoint/2010/main" val="41465705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B46F2B-1084-40BA-9F0A-B1F6847335C5}" type="slidenum">
              <a:rPr lang="en-US" smtClean="0"/>
              <a:t>26</a:t>
            </a:fld>
            <a:endParaRPr lang="en-US" dirty="0"/>
          </a:p>
        </p:txBody>
      </p:sp>
    </p:spTree>
    <p:extLst>
      <p:ext uri="{BB962C8B-B14F-4D97-AF65-F5344CB8AC3E}">
        <p14:creationId xmlns:p14="http://schemas.microsoft.com/office/powerpoint/2010/main" val="26076337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6C7E52-0FF3-7C7A-32D3-5DDD7F286B5D}"/>
            </a:ext>
          </a:extLst>
        </p:cNvPr>
        <p:cNvGrpSpPr/>
        <p:nvPr/>
      </p:nvGrpSpPr>
      <p:grpSpPr>
        <a:xfrm>
          <a:off x="0" y="0"/>
          <a:ext cx="0" cy="0"/>
          <a:chOff x="0" y="0"/>
          <a:chExt cx="0" cy="0"/>
        </a:xfrm>
      </p:grpSpPr>
      <p:sp>
        <p:nvSpPr>
          <p:cNvPr id="94210" name="Slide Image Placeholder 1">
            <a:extLst>
              <a:ext uri="{FF2B5EF4-FFF2-40B4-BE49-F238E27FC236}">
                <a16:creationId xmlns:a16="http://schemas.microsoft.com/office/drawing/2014/main" id="{776B8B6E-4F19-E9FB-2331-393097CADF3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a:extLst>
              <a:ext uri="{FF2B5EF4-FFF2-40B4-BE49-F238E27FC236}">
                <a16:creationId xmlns:a16="http://schemas.microsoft.com/office/drawing/2014/main" id="{0E2436F4-E982-FE65-C5E6-E7137EDB1A0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latin typeface="Arial" panose="020B0604020202020204" pitchFamily="34" charset="0"/>
            </a:endParaRPr>
          </a:p>
        </p:txBody>
      </p:sp>
      <p:sp>
        <p:nvSpPr>
          <p:cNvPr id="94212" name="Slide Number Placeholder 3">
            <a:extLst>
              <a:ext uri="{FF2B5EF4-FFF2-40B4-BE49-F238E27FC236}">
                <a16:creationId xmlns:a16="http://schemas.microsoft.com/office/drawing/2014/main" id="{7394B993-E12A-CEC8-B388-7A1E19F9B9F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E3C2CFC9-4F90-4817-B394-59C4453C6C11}" type="slidenum">
              <a:rPr lang="en-US" altLang="en-US" smtClean="0">
                <a:latin typeface="Arial" panose="020B0604020202020204" pitchFamily="34" charset="0"/>
              </a:rPr>
              <a:pPr/>
              <a:t>29</a:t>
            </a:fld>
            <a:endParaRPr lang="en-US" altLang="en-US" dirty="0">
              <a:latin typeface="Arial" panose="020B0604020202020204" pitchFamily="34" charset="0"/>
            </a:endParaRPr>
          </a:p>
        </p:txBody>
      </p:sp>
    </p:spTree>
    <p:extLst>
      <p:ext uri="{BB962C8B-B14F-4D97-AF65-F5344CB8AC3E}">
        <p14:creationId xmlns:p14="http://schemas.microsoft.com/office/powerpoint/2010/main" val="1077704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E00DFE-64CD-FF27-613A-8D089F1410FC}"/>
            </a:ext>
          </a:extLst>
        </p:cNvPr>
        <p:cNvGrpSpPr/>
        <p:nvPr/>
      </p:nvGrpSpPr>
      <p:grpSpPr>
        <a:xfrm>
          <a:off x="0" y="0"/>
          <a:ext cx="0" cy="0"/>
          <a:chOff x="0" y="0"/>
          <a:chExt cx="0" cy="0"/>
        </a:xfrm>
      </p:grpSpPr>
      <p:sp>
        <p:nvSpPr>
          <p:cNvPr id="110594" name="Slide Image Placeholder 1">
            <a:extLst>
              <a:ext uri="{FF2B5EF4-FFF2-40B4-BE49-F238E27FC236}">
                <a16:creationId xmlns:a16="http://schemas.microsoft.com/office/drawing/2014/main" id="{61664C87-A88D-4D19-BECD-6063427E9D7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Notes Placeholder 2">
            <a:extLst>
              <a:ext uri="{FF2B5EF4-FFF2-40B4-BE49-F238E27FC236}">
                <a16:creationId xmlns:a16="http://schemas.microsoft.com/office/drawing/2014/main" id="{C31401DC-A33B-7770-5F20-D29C338C17D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latin typeface="Arial" panose="020B0604020202020204" pitchFamily="34" charset="0"/>
            </a:endParaRPr>
          </a:p>
        </p:txBody>
      </p:sp>
      <p:sp>
        <p:nvSpPr>
          <p:cNvPr id="110596" name="Slide Number Placeholder 3">
            <a:extLst>
              <a:ext uri="{FF2B5EF4-FFF2-40B4-BE49-F238E27FC236}">
                <a16:creationId xmlns:a16="http://schemas.microsoft.com/office/drawing/2014/main" id="{3C6E8381-4C95-EBA7-B268-8BD8D0DEA87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40A55CB2-4C46-47C2-8DF6-2C44625CA7CA}" type="slidenum">
              <a:rPr lang="en-US" altLang="en-US" smtClean="0">
                <a:latin typeface="Arial" panose="020B0604020202020204" pitchFamily="34" charset="0"/>
              </a:rPr>
              <a:pPr/>
              <a:t>30</a:t>
            </a:fld>
            <a:endParaRPr lang="en-US" altLang="en-US" dirty="0">
              <a:latin typeface="Arial" panose="020B0604020202020204" pitchFamily="34" charset="0"/>
            </a:endParaRPr>
          </a:p>
        </p:txBody>
      </p:sp>
    </p:spTree>
    <p:extLst>
      <p:ext uri="{BB962C8B-B14F-4D97-AF65-F5344CB8AC3E}">
        <p14:creationId xmlns:p14="http://schemas.microsoft.com/office/powerpoint/2010/main" val="4076140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2E4AAB-9464-35CC-D641-3E869D8406CE}"/>
            </a:ext>
          </a:extLst>
        </p:cNvPr>
        <p:cNvGrpSpPr/>
        <p:nvPr/>
      </p:nvGrpSpPr>
      <p:grpSpPr>
        <a:xfrm>
          <a:off x="0" y="0"/>
          <a:ext cx="0" cy="0"/>
          <a:chOff x="0" y="0"/>
          <a:chExt cx="0" cy="0"/>
        </a:xfrm>
      </p:grpSpPr>
      <p:sp>
        <p:nvSpPr>
          <p:cNvPr id="114690" name="Slide Image Placeholder 1">
            <a:extLst>
              <a:ext uri="{FF2B5EF4-FFF2-40B4-BE49-F238E27FC236}">
                <a16:creationId xmlns:a16="http://schemas.microsoft.com/office/drawing/2014/main" id="{CCEAAF9E-3EFA-4EF6-55A1-17E1FD5FAAC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1" name="Notes Placeholder 2">
            <a:extLst>
              <a:ext uri="{FF2B5EF4-FFF2-40B4-BE49-F238E27FC236}">
                <a16:creationId xmlns:a16="http://schemas.microsoft.com/office/drawing/2014/main" id="{65A1C616-5527-BF7F-F05C-AA31AE31312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latin typeface="Arial" panose="020B0604020202020204" pitchFamily="34" charset="0"/>
            </a:endParaRPr>
          </a:p>
        </p:txBody>
      </p:sp>
      <p:sp>
        <p:nvSpPr>
          <p:cNvPr id="114692" name="Slide Number Placeholder 3">
            <a:extLst>
              <a:ext uri="{FF2B5EF4-FFF2-40B4-BE49-F238E27FC236}">
                <a16:creationId xmlns:a16="http://schemas.microsoft.com/office/drawing/2014/main" id="{3E6805AA-F309-3ECE-6B39-E1B86435BC8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62000" indent="-292100">
              <a:spcBef>
                <a:spcPct val="30000"/>
              </a:spcBef>
              <a:defRPr sz="1200">
                <a:solidFill>
                  <a:schemeClr val="tx1"/>
                </a:solidFill>
                <a:latin typeface="Arial" panose="020B0604020202020204" pitchFamily="34" charset="0"/>
                <a:ea typeface="MS PGothic" panose="020B0600070205080204" pitchFamily="34" charset="-128"/>
              </a:defRPr>
            </a:lvl2pPr>
            <a:lvl3pPr marL="1173163" indent="-233363">
              <a:spcBef>
                <a:spcPct val="30000"/>
              </a:spcBef>
              <a:defRPr sz="1200">
                <a:solidFill>
                  <a:schemeClr val="tx1"/>
                </a:solidFill>
                <a:latin typeface="Arial" panose="020B0604020202020204" pitchFamily="34" charset="0"/>
                <a:ea typeface="MS PGothic" panose="020B0600070205080204" pitchFamily="34" charset="-128"/>
              </a:defRPr>
            </a:lvl3pPr>
            <a:lvl4pPr marL="1643063" indent="-233363">
              <a:spcBef>
                <a:spcPct val="30000"/>
              </a:spcBef>
              <a:defRPr sz="1200">
                <a:solidFill>
                  <a:schemeClr val="tx1"/>
                </a:solidFill>
                <a:latin typeface="Arial" panose="020B0604020202020204" pitchFamily="34" charset="0"/>
                <a:ea typeface="MS PGothic" panose="020B0600070205080204" pitchFamily="34" charset="-128"/>
              </a:defRPr>
            </a:lvl4pPr>
            <a:lvl5pPr marL="2112963" indent="-233363">
              <a:spcBef>
                <a:spcPct val="30000"/>
              </a:spcBef>
              <a:defRPr sz="1200">
                <a:solidFill>
                  <a:schemeClr val="tx1"/>
                </a:solidFill>
                <a:latin typeface="Arial" panose="020B0604020202020204" pitchFamily="34" charset="0"/>
                <a:ea typeface="MS PGothic" panose="020B0600070205080204" pitchFamily="34" charset="-128"/>
              </a:defRPr>
            </a:lvl5pPr>
            <a:lvl6pPr marL="2570163" indent="-233363" defTabSz="4572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3027363" indent="-233363" defTabSz="4572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84563" indent="-233363" defTabSz="4572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941763" indent="-233363" defTabSz="4572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eaLnBrk="0" hangingPunct="0">
              <a:spcBef>
                <a:spcPct val="0"/>
              </a:spcBef>
            </a:pPr>
            <a:fld id="{6A6DC64B-CE65-4DB6-822E-788CB6381B36}" type="slidenum">
              <a:rPr lang="en-US" altLang="en-US" smtClean="0">
                <a:latin typeface="Garamond" panose="02020404030301010803" pitchFamily="18" charset="0"/>
              </a:rPr>
              <a:pPr eaLnBrk="0" hangingPunct="0">
                <a:spcBef>
                  <a:spcPct val="0"/>
                </a:spcBef>
              </a:pPr>
              <a:t>39</a:t>
            </a:fld>
            <a:endParaRPr lang="en-US" altLang="en-US" dirty="0">
              <a:latin typeface="Garamond" panose="02020404030301010803" pitchFamily="18" charset="0"/>
            </a:endParaRPr>
          </a:p>
        </p:txBody>
      </p:sp>
    </p:spTree>
    <p:extLst>
      <p:ext uri="{BB962C8B-B14F-4D97-AF65-F5344CB8AC3E}">
        <p14:creationId xmlns:p14="http://schemas.microsoft.com/office/powerpoint/2010/main" val="11196714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F1C7EA-DE4B-5C70-9A3A-91C9FD387CE0}"/>
            </a:ext>
          </a:extLst>
        </p:cNvPr>
        <p:cNvGrpSpPr/>
        <p:nvPr/>
      </p:nvGrpSpPr>
      <p:grpSpPr>
        <a:xfrm>
          <a:off x="0" y="0"/>
          <a:ext cx="0" cy="0"/>
          <a:chOff x="0" y="0"/>
          <a:chExt cx="0" cy="0"/>
        </a:xfrm>
      </p:grpSpPr>
      <p:sp>
        <p:nvSpPr>
          <p:cNvPr id="116738" name="Slide Image Placeholder 1">
            <a:extLst>
              <a:ext uri="{FF2B5EF4-FFF2-40B4-BE49-F238E27FC236}">
                <a16:creationId xmlns:a16="http://schemas.microsoft.com/office/drawing/2014/main" id="{DBC09CE4-7928-ED63-3239-E3D2C4104D0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Notes Placeholder 2">
            <a:extLst>
              <a:ext uri="{FF2B5EF4-FFF2-40B4-BE49-F238E27FC236}">
                <a16:creationId xmlns:a16="http://schemas.microsoft.com/office/drawing/2014/main" id="{99EAEAD4-4177-7D79-0071-15BA8427D8E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latin typeface="Arial" panose="020B0604020202020204" pitchFamily="34" charset="0"/>
            </a:endParaRPr>
          </a:p>
        </p:txBody>
      </p:sp>
      <p:sp>
        <p:nvSpPr>
          <p:cNvPr id="116740" name="Slide Number Placeholder 3">
            <a:extLst>
              <a:ext uri="{FF2B5EF4-FFF2-40B4-BE49-F238E27FC236}">
                <a16:creationId xmlns:a16="http://schemas.microsoft.com/office/drawing/2014/main" id="{E99B25EA-84C7-20E8-8C23-A153D68E337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9EB098BD-0944-44A5-B201-AAFF9FE5D5D2}" type="slidenum">
              <a:rPr lang="en-US" altLang="en-US" smtClean="0">
                <a:latin typeface="Arial" panose="020B0604020202020204" pitchFamily="34" charset="0"/>
              </a:rPr>
              <a:pPr/>
              <a:t>40</a:t>
            </a:fld>
            <a:endParaRPr lang="en-US" altLang="en-US" dirty="0">
              <a:latin typeface="Arial" panose="020B0604020202020204" pitchFamily="34" charset="0"/>
            </a:endParaRPr>
          </a:p>
        </p:txBody>
      </p:sp>
    </p:spTree>
    <p:extLst>
      <p:ext uri="{BB962C8B-B14F-4D97-AF65-F5344CB8AC3E}">
        <p14:creationId xmlns:p14="http://schemas.microsoft.com/office/powerpoint/2010/main" val="30846227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71762D-3C90-F629-7BC5-E94BB976B742}"/>
            </a:ext>
          </a:extLst>
        </p:cNvPr>
        <p:cNvGrpSpPr/>
        <p:nvPr/>
      </p:nvGrpSpPr>
      <p:grpSpPr>
        <a:xfrm>
          <a:off x="0" y="0"/>
          <a:ext cx="0" cy="0"/>
          <a:chOff x="0" y="0"/>
          <a:chExt cx="0" cy="0"/>
        </a:xfrm>
      </p:grpSpPr>
      <p:sp>
        <p:nvSpPr>
          <p:cNvPr id="118786" name="Slide Image Placeholder 1">
            <a:extLst>
              <a:ext uri="{FF2B5EF4-FFF2-40B4-BE49-F238E27FC236}">
                <a16:creationId xmlns:a16="http://schemas.microsoft.com/office/drawing/2014/main" id="{5FBBAB23-78B3-334B-585A-304F712984A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Notes Placeholder 2">
            <a:extLst>
              <a:ext uri="{FF2B5EF4-FFF2-40B4-BE49-F238E27FC236}">
                <a16:creationId xmlns:a16="http://schemas.microsoft.com/office/drawing/2014/main" id="{40C834EB-D9CF-C70B-D8CD-CA9B65B3460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latin typeface="Arial" panose="020B0604020202020204" pitchFamily="34" charset="0"/>
            </a:endParaRPr>
          </a:p>
        </p:txBody>
      </p:sp>
      <p:sp>
        <p:nvSpPr>
          <p:cNvPr id="118788" name="Slide Number Placeholder 3">
            <a:extLst>
              <a:ext uri="{FF2B5EF4-FFF2-40B4-BE49-F238E27FC236}">
                <a16:creationId xmlns:a16="http://schemas.microsoft.com/office/drawing/2014/main" id="{856FD049-6B4C-E624-03CB-33DFC13E8F0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2F3B2E43-8F0B-42B4-BDF9-CD67A96F097E}" type="slidenum">
              <a:rPr lang="en-US" altLang="en-US" smtClean="0">
                <a:latin typeface="Arial" panose="020B0604020202020204" pitchFamily="34" charset="0"/>
              </a:rPr>
              <a:pPr/>
              <a:t>41</a:t>
            </a:fld>
            <a:endParaRPr lang="en-US" altLang="en-US" dirty="0">
              <a:latin typeface="Arial" panose="020B0604020202020204" pitchFamily="34" charset="0"/>
            </a:endParaRPr>
          </a:p>
        </p:txBody>
      </p:sp>
    </p:spTree>
    <p:extLst>
      <p:ext uri="{BB962C8B-B14F-4D97-AF65-F5344CB8AC3E}">
        <p14:creationId xmlns:p14="http://schemas.microsoft.com/office/powerpoint/2010/main" val="40893744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8E01F0-7D9B-EACF-7108-4B67E6549196}"/>
            </a:ext>
          </a:extLst>
        </p:cNvPr>
        <p:cNvGrpSpPr/>
        <p:nvPr/>
      </p:nvGrpSpPr>
      <p:grpSpPr>
        <a:xfrm>
          <a:off x="0" y="0"/>
          <a:ext cx="0" cy="0"/>
          <a:chOff x="0" y="0"/>
          <a:chExt cx="0" cy="0"/>
        </a:xfrm>
      </p:grpSpPr>
      <p:sp>
        <p:nvSpPr>
          <p:cNvPr id="120834" name="Slide Image Placeholder 1">
            <a:extLst>
              <a:ext uri="{FF2B5EF4-FFF2-40B4-BE49-F238E27FC236}">
                <a16:creationId xmlns:a16="http://schemas.microsoft.com/office/drawing/2014/main" id="{A127BDEB-3C28-B17A-0C0F-15EA761459D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a:extLst>
              <a:ext uri="{FF2B5EF4-FFF2-40B4-BE49-F238E27FC236}">
                <a16:creationId xmlns:a16="http://schemas.microsoft.com/office/drawing/2014/main" id="{49298B56-249B-6546-5818-8F013726EDB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latin typeface="Arial" panose="020B0604020202020204" pitchFamily="34" charset="0"/>
            </a:endParaRPr>
          </a:p>
        </p:txBody>
      </p:sp>
      <p:sp>
        <p:nvSpPr>
          <p:cNvPr id="120836" name="Slide Number Placeholder 3">
            <a:extLst>
              <a:ext uri="{FF2B5EF4-FFF2-40B4-BE49-F238E27FC236}">
                <a16:creationId xmlns:a16="http://schemas.microsoft.com/office/drawing/2014/main" id="{F79B75BC-065E-9E61-CA08-87429A9A019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32AC4E0F-7DEF-4434-A9F5-22F27D770D67}" type="slidenum">
              <a:rPr lang="en-US" altLang="en-US" smtClean="0">
                <a:latin typeface="Arial" panose="020B0604020202020204" pitchFamily="34" charset="0"/>
              </a:rPr>
              <a:pPr/>
              <a:t>42</a:t>
            </a:fld>
            <a:endParaRPr lang="en-US" altLang="en-US" dirty="0">
              <a:latin typeface="Arial" panose="020B0604020202020204" pitchFamily="34" charset="0"/>
            </a:endParaRPr>
          </a:p>
        </p:txBody>
      </p:sp>
    </p:spTree>
    <p:extLst>
      <p:ext uri="{BB962C8B-B14F-4D97-AF65-F5344CB8AC3E}">
        <p14:creationId xmlns:p14="http://schemas.microsoft.com/office/powerpoint/2010/main" val="14333707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latin typeface="Arial" panose="020B0604020202020204" pitchFamily="34" charset="0"/>
            </a:endParaRPr>
          </a:p>
        </p:txBody>
      </p:sp>
      <p:sp>
        <p:nvSpPr>
          <p:cNvPr id="1310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6242BC14-E215-41D9-AB86-7054FD9D5E70}" type="slidenum">
              <a:rPr lang="en-US" altLang="en-US" smtClean="0">
                <a:latin typeface="Arial" panose="020B0604020202020204" pitchFamily="34" charset="0"/>
              </a:rPr>
              <a:pPr/>
              <a:t>44</a:t>
            </a:fld>
            <a:endParaRPr lang="en-US" altLang="en-US" dirty="0">
              <a:latin typeface="Arial" panose="020B0604020202020204" pitchFamily="34" charset="0"/>
            </a:endParaRPr>
          </a:p>
        </p:txBody>
      </p:sp>
    </p:spTree>
    <p:extLst>
      <p:ext uri="{BB962C8B-B14F-4D97-AF65-F5344CB8AC3E}">
        <p14:creationId xmlns:p14="http://schemas.microsoft.com/office/powerpoint/2010/main" val="25231411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hdr" sz="quarter"/>
          </p:nvPr>
        </p:nvSpPr>
        <p:spPr>
          <a:noFill/>
        </p:spPr>
        <p:txBody>
          <a:bodyPr/>
          <a:lstStyle>
            <a:lvl1pPr eaLnBrk="0" hangingPunct="0">
              <a:defRPr sz="2400">
                <a:solidFill>
                  <a:schemeClr val="tx1"/>
                </a:solidFill>
                <a:latin typeface="Tahoma" pitchFamily="34" charset="0"/>
              </a:defRPr>
            </a:lvl1pPr>
            <a:lvl2pPr marL="731731" indent="-281435" eaLnBrk="0" hangingPunct="0">
              <a:defRPr sz="2400">
                <a:solidFill>
                  <a:schemeClr val="tx1"/>
                </a:solidFill>
                <a:latin typeface="Tahoma" pitchFamily="34" charset="0"/>
              </a:defRPr>
            </a:lvl2pPr>
            <a:lvl3pPr marL="1125741" indent="-225148" eaLnBrk="0" hangingPunct="0">
              <a:defRPr sz="2400">
                <a:solidFill>
                  <a:schemeClr val="tx1"/>
                </a:solidFill>
                <a:latin typeface="Tahoma" pitchFamily="34" charset="0"/>
              </a:defRPr>
            </a:lvl3pPr>
            <a:lvl4pPr marL="1576037" indent="-225148" eaLnBrk="0" hangingPunct="0">
              <a:defRPr sz="2400">
                <a:solidFill>
                  <a:schemeClr val="tx1"/>
                </a:solidFill>
                <a:latin typeface="Tahoma" pitchFamily="34" charset="0"/>
              </a:defRPr>
            </a:lvl4pPr>
            <a:lvl5pPr marL="2026333" indent="-225148" eaLnBrk="0" hangingPunct="0">
              <a:defRPr sz="2400">
                <a:solidFill>
                  <a:schemeClr val="tx1"/>
                </a:solidFill>
                <a:latin typeface="Tahoma" pitchFamily="34" charset="0"/>
              </a:defRPr>
            </a:lvl5pPr>
            <a:lvl6pPr marL="2476630" indent="-225148" eaLnBrk="0" fontAlgn="base" hangingPunct="0">
              <a:spcBef>
                <a:spcPct val="0"/>
              </a:spcBef>
              <a:spcAft>
                <a:spcPct val="0"/>
              </a:spcAft>
              <a:defRPr sz="2400">
                <a:solidFill>
                  <a:schemeClr val="tx1"/>
                </a:solidFill>
                <a:latin typeface="Tahoma" pitchFamily="34" charset="0"/>
              </a:defRPr>
            </a:lvl6pPr>
            <a:lvl7pPr marL="2926926" indent="-225148" eaLnBrk="0" fontAlgn="base" hangingPunct="0">
              <a:spcBef>
                <a:spcPct val="0"/>
              </a:spcBef>
              <a:spcAft>
                <a:spcPct val="0"/>
              </a:spcAft>
              <a:defRPr sz="2400">
                <a:solidFill>
                  <a:schemeClr val="tx1"/>
                </a:solidFill>
                <a:latin typeface="Tahoma" pitchFamily="34" charset="0"/>
              </a:defRPr>
            </a:lvl7pPr>
            <a:lvl8pPr marL="3377222" indent="-225148" eaLnBrk="0" fontAlgn="base" hangingPunct="0">
              <a:spcBef>
                <a:spcPct val="0"/>
              </a:spcBef>
              <a:spcAft>
                <a:spcPct val="0"/>
              </a:spcAft>
              <a:defRPr sz="2400">
                <a:solidFill>
                  <a:schemeClr val="tx1"/>
                </a:solidFill>
                <a:latin typeface="Tahoma" pitchFamily="34" charset="0"/>
              </a:defRPr>
            </a:lvl8pPr>
            <a:lvl9pPr marL="3827518" indent="-225148" eaLnBrk="0" fontAlgn="base" hangingPunct="0">
              <a:spcBef>
                <a:spcPct val="0"/>
              </a:spcBef>
              <a:spcAft>
                <a:spcPct val="0"/>
              </a:spcAft>
              <a:defRPr sz="2400">
                <a:solidFill>
                  <a:schemeClr val="tx1"/>
                </a:solidFill>
                <a:latin typeface="Tahoma" pitchFamily="34" charset="0"/>
              </a:defRPr>
            </a:lvl9pPr>
          </a:lstStyle>
          <a:p>
            <a:pPr eaLnBrk="1" hangingPunct="1"/>
            <a:r>
              <a:rPr lang="en-US" altLang="en-US" sz="1200" dirty="0">
                <a:latin typeface="Arial" charset="0"/>
              </a:rPr>
              <a:t>Grant Writing: Keys to Developing an Effective Proposal</a:t>
            </a:r>
          </a:p>
        </p:txBody>
      </p:sp>
      <p:sp>
        <p:nvSpPr>
          <p:cNvPr id="72707" name="Rectangle 6"/>
          <p:cNvSpPr>
            <a:spLocks noGrp="1" noChangeArrowheads="1"/>
          </p:cNvSpPr>
          <p:nvPr>
            <p:ph type="ftr" sz="quarter" idx="4"/>
          </p:nvPr>
        </p:nvSpPr>
        <p:spPr>
          <a:noFill/>
        </p:spPr>
        <p:txBody>
          <a:bodyPr/>
          <a:lstStyle>
            <a:lvl1pPr eaLnBrk="0" hangingPunct="0">
              <a:defRPr sz="2400">
                <a:solidFill>
                  <a:schemeClr val="tx1"/>
                </a:solidFill>
                <a:latin typeface="Tahoma" pitchFamily="34" charset="0"/>
              </a:defRPr>
            </a:lvl1pPr>
            <a:lvl2pPr marL="731731" indent="-281435" eaLnBrk="0" hangingPunct="0">
              <a:defRPr sz="2400">
                <a:solidFill>
                  <a:schemeClr val="tx1"/>
                </a:solidFill>
                <a:latin typeface="Tahoma" pitchFamily="34" charset="0"/>
              </a:defRPr>
            </a:lvl2pPr>
            <a:lvl3pPr marL="1125741" indent="-225148" eaLnBrk="0" hangingPunct="0">
              <a:defRPr sz="2400">
                <a:solidFill>
                  <a:schemeClr val="tx1"/>
                </a:solidFill>
                <a:latin typeface="Tahoma" pitchFamily="34" charset="0"/>
              </a:defRPr>
            </a:lvl3pPr>
            <a:lvl4pPr marL="1576037" indent="-225148" eaLnBrk="0" hangingPunct="0">
              <a:defRPr sz="2400">
                <a:solidFill>
                  <a:schemeClr val="tx1"/>
                </a:solidFill>
                <a:latin typeface="Tahoma" pitchFamily="34" charset="0"/>
              </a:defRPr>
            </a:lvl4pPr>
            <a:lvl5pPr marL="2026333" indent="-225148" eaLnBrk="0" hangingPunct="0">
              <a:defRPr sz="2400">
                <a:solidFill>
                  <a:schemeClr val="tx1"/>
                </a:solidFill>
                <a:latin typeface="Tahoma" pitchFamily="34" charset="0"/>
              </a:defRPr>
            </a:lvl5pPr>
            <a:lvl6pPr marL="2476630" indent="-225148" eaLnBrk="0" fontAlgn="base" hangingPunct="0">
              <a:spcBef>
                <a:spcPct val="0"/>
              </a:spcBef>
              <a:spcAft>
                <a:spcPct val="0"/>
              </a:spcAft>
              <a:defRPr sz="2400">
                <a:solidFill>
                  <a:schemeClr val="tx1"/>
                </a:solidFill>
                <a:latin typeface="Tahoma" pitchFamily="34" charset="0"/>
              </a:defRPr>
            </a:lvl6pPr>
            <a:lvl7pPr marL="2926926" indent="-225148" eaLnBrk="0" fontAlgn="base" hangingPunct="0">
              <a:spcBef>
                <a:spcPct val="0"/>
              </a:spcBef>
              <a:spcAft>
                <a:spcPct val="0"/>
              </a:spcAft>
              <a:defRPr sz="2400">
                <a:solidFill>
                  <a:schemeClr val="tx1"/>
                </a:solidFill>
                <a:latin typeface="Tahoma" pitchFamily="34" charset="0"/>
              </a:defRPr>
            </a:lvl7pPr>
            <a:lvl8pPr marL="3377222" indent="-225148" eaLnBrk="0" fontAlgn="base" hangingPunct="0">
              <a:spcBef>
                <a:spcPct val="0"/>
              </a:spcBef>
              <a:spcAft>
                <a:spcPct val="0"/>
              </a:spcAft>
              <a:defRPr sz="2400">
                <a:solidFill>
                  <a:schemeClr val="tx1"/>
                </a:solidFill>
                <a:latin typeface="Tahoma" pitchFamily="34" charset="0"/>
              </a:defRPr>
            </a:lvl8pPr>
            <a:lvl9pPr marL="3827518" indent="-225148" eaLnBrk="0" fontAlgn="base" hangingPunct="0">
              <a:spcBef>
                <a:spcPct val="0"/>
              </a:spcBef>
              <a:spcAft>
                <a:spcPct val="0"/>
              </a:spcAft>
              <a:defRPr sz="2400">
                <a:solidFill>
                  <a:schemeClr val="tx1"/>
                </a:solidFill>
                <a:latin typeface="Tahoma" pitchFamily="34" charset="0"/>
              </a:defRPr>
            </a:lvl9pPr>
          </a:lstStyle>
          <a:p>
            <a:pPr eaLnBrk="1" hangingPunct="1"/>
            <a:endParaRPr lang="en-US" altLang="en-US" sz="1200" dirty="0">
              <a:latin typeface="Arial" panose="020B0604020202020204" pitchFamily="34" charset="0"/>
            </a:endParaRPr>
          </a:p>
          <a:p>
            <a:pPr eaLnBrk="1" hangingPunct="1"/>
            <a:r>
              <a:rPr lang="en-US" altLang="en-US" sz="1200" dirty="0">
                <a:latin typeface="Arial" charset="0"/>
              </a:rPr>
              <a:t>ICF Consulting – Housing and Community Development</a:t>
            </a:r>
          </a:p>
        </p:txBody>
      </p:sp>
      <p:sp>
        <p:nvSpPr>
          <p:cNvPr id="72708" name="Rectangle 7"/>
          <p:cNvSpPr>
            <a:spLocks noGrp="1" noChangeArrowheads="1"/>
          </p:cNvSpPr>
          <p:nvPr>
            <p:ph type="sldNum" sz="quarter" idx="5"/>
          </p:nvPr>
        </p:nvSpPr>
        <p:spPr>
          <a:noFill/>
        </p:spPr>
        <p:txBody>
          <a:bodyPr/>
          <a:lstStyle>
            <a:lvl1pPr eaLnBrk="0" hangingPunct="0">
              <a:defRPr sz="2400">
                <a:solidFill>
                  <a:schemeClr val="tx1"/>
                </a:solidFill>
                <a:latin typeface="Tahoma" pitchFamily="34" charset="0"/>
              </a:defRPr>
            </a:lvl1pPr>
            <a:lvl2pPr marL="731731" indent="-281435" eaLnBrk="0" hangingPunct="0">
              <a:defRPr sz="2400">
                <a:solidFill>
                  <a:schemeClr val="tx1"/>
                </a:solidFill>
                <a:latin typeface="Tahoma" pitchFamily="34" charset="0"/>
              </a:defRPr>
            </a:lvl2pPr>
            <a:lvl3pPr marL="1125741" indent="-225148" eaLnBrk="0" hangingPunct="0">
              <a:defRPr sz="2400">
                <a:solidFill>
                  <a:schemeClr val="tx1"/>
                </a:solidFill>
                <a:latin typeface="Tahoma" pitchFamily="34" charset="0"/>
              </a:defRPr>
            </a:lvl3pPr>
            <a:lvl4pPr marL="1576037" indent="-225148" eaLnBrk="0" hangingPunct="0">
              <a:defRPr sz="2400">
                <a:solidFill>
                  <a:schemeClr val="tx1"/>
                </a:solidFill>
                <a:latin typeface="Tahoma" pitchFamily="34" charset="0"/>
              </a:defRPr>
            </a:lvl4pPr>
            <a:lvl5pPr marL="2026333" indent="-225148" eaLnBrk="0" hangingPunct="0">
              <a:defRPr sz="2400">
                <a:solidFill>
                  <a:schemeClr val="tx1"/>
                </a:solidFill>
                <a:latin typeface="Tahoma" pitchFamily="34" charset="0"/>
              </a:defRPr>
            </a:lvl5pPr>
            <a:lvl6pPr marL="2476630" indent="-225148" eaLnBrk="0" fontAlgn="base" hangingPunct="0">
              <a:spcBef>
                <a:spcPct val="0"/>
              </a:spcBef>
              <a:spcAft>
                <a:spcPct val="0"/>
              </a:spcAft>
              <a:defRPr sz="2400">
                <a:solidFill>
                  <a:schemeClr val="tx1"/>
                </a:solidFill>
                <a:latin typeface="Tahoma" pitchFamily="34" charset="0"/>
              </a:defRPr>
            </a:lvl6pPr>
            <a:lvl7pPr marL="2926926" indent="-225148" eaLnBrk="0" fontAlgn="base" hangingPunct="0">
              <a:spcBef>
                <a:spcPct val="0"/>
              </a:spcBef>
              <a:spcAft>
                <a:spcPct val="0"/>
              </a:spcAft>
              <a:defRPr sz="2400">
                <a:solidFill>
                  <a:schemeClr val="tx1"/>
                </a:solidFill>
                <a:latin typeface="Tahoma" pitchFamily="34" charset="0"/>
              </a:defRPr>
            </a:lvl7pPr>
            <a:lvl8pPr marL="3377222" indent="-225148" eaLnBrk="0" fontAlgn="base" hangingPunct="0">
              <a:spcBef>
                <a:spcPct val="0"/>
              </a:spcBef>
              <a:spcAft>
                <a:spcPct val="0"/>
              </a:spcAft>
              <a:defRPr sz="2400">
                <a:solidFill>
                  <a:schemeClr val="tx1"/>
                </a:solidFill>
                <a:latin typeface="Tahoma" pitchFamily="34" charset="0"/>
              </a:defRPr>
            </a:lvl8pPr>
            <a:lvl9pPr marL="3827518" indent="-225148" eaLnBrk="0" fontAlgn="base" hangingPunct="0">
              <a:spcBef>
                <a:spcPct val="0"/>
              </a:spcBef>
              <a:spcAft>
                <a:spcPct val="0"/>
              </a:spcAft>
              <a:defRPr sz="2400">
                <a:solidFill>
                  <a:schemeClr val="tx1"/>
                </a:solidFill>
                <a:latin typeface="Tahoma" pitchFamily="34" charset="0"/>
              </a:defRPr>
            </a:lvl9pPr>
          </a:lstStyle>
          <a:p>
            <a:pPr eaLnBrk="1" hangingPunct="1"/>
            <a:r>
              <a:rPr lang="en-US" altLang="en-US" sz="1200" dirty="0">
                <a:latin typeface="Arial" charset="0"/>
              </a:rPr>
              <a:t>Page </a:t>
            </a:r>
            <a:fld id="{F4EFF4D4-4D51-42DC-9B30-96FB63556BED}" type="slidenum">
              <a:rPr lang="en-US" altLang="en-US" sz="1200">
                <a:latin typeface="Arial" charset="0"/>
              </a:rPr>
              <a:pPr eaLnBrk="1" hangingPunct="1"/>
              <a:t>52</a:t>
            </a:fld>
            <a:r>
              <a:rPr lang="en-US" altLang="en-US" sz="1200" dirty="0">
                <a:latin typeface="Arial" charset="0"/>
              </a:rPr>
              <a:t>  </a:t>
            </a:r>
          </a:p>
        </p:txBody>
      </p:sp>
      <p:sp>
        <p:nvSpPr>
          <p:cNvPr id="72709" name="Rectangle 2"/>
          <p:cNvSpPr>
            <a:spLocks noGrp="1" noRot="1" noChangeAspect="1" noChangeArrowheads="1" noTextEdit="1"/>
          </p:cNvSpPr>
          <p:nvPr>
            <p:ph type="sldImg"/>
          </p:nvPr>
        </p:nvSpPr>
        <p:spPr>
          <a:ln/>
        </p:spPr>
      </p:sp>
      <p:sp>
        <p:nvSpPr>
          <p:cNvPr id="72710" name="Rectangle 3"/>
          <p:cNvSpPr>
            <a:spLocks noGrp="1" noChangeArrowheads="1"/>
          </p:cNvSpPr>
          <p:nvPr>
            <p:ph type="body" idx="1"/>
          </p:nvPr>
        </p:nvSpPr>
        <p:spPr>
          <a:noFill/>
        </p:spPr>
        <p:txBody>
          <a:bodyPr/>
          <a:lstStyle/>
          <a:p>
            <a:pPr eaLnBrk="1" hangingPunct="1"/>
            <a:endParaRPr lang="en-US" altLang="en-US" dirty="0"/>
          </a:p>
        </p:txBody>
      </p:sp>
    </p:spTree>
    <p:extLst>
      <p:ext uri="{BB962C8B-B14F-4D97-AF65-F5344CB8AC3E}">
        <p14:creationId xmlns:p14="http://schemas.microsoft.com/office/powerpoint/2010/main" val="28197235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hdr" sz="quarter"/>
          </p:nvPr>
        </p:nvSpPr>
        <p:spPr>
          <a:noFill/>
        </p:spPr>
        <p:txBody>
          <a:bodyPr/>
          <a:lstStyle>
            <a:lvl1pPr eaLnBrk="0" hangingPunct="0">
              <a:defRPr sz="2400">
                <a:solidFill>
                  <a:schemeClr val="tx1"/>
                </a:solidFill>
                <a:latin typeface="Tahoma" pitchFamily="34" charset="0"/>
              </a:defRPr>
            </a:lvl1pPr>
            <a:lvl2pPr marL="731731" indent="-281435" eaLnBrk="0" hangingPunct="0">
              <a:defRPr sz="2400">
                <a:solidFill>
                  <a:schemeClr val="tx1"/>
                </a:solidFill>
                <a:latin typeface="Tahoma" pitchFamily="34" charset="0"/>
              </a:defRPr>
            </a:lvl2pPr>
            <a:lvl3pPr marL="1125741" indent="-225148" eaLnBrk="0" hangingPunct="0">
              <a:defRPr sz="2400">
                <a:solidFill>
                  <a:schemeClr val="tx1"/>
                </a:solidFill>
                <a:latin typeface="Tahoma" pitchFamily="34" charset="0"/>
              </a:defRPr>
            </a:lvl3pPr>
            <a:lvl4pPr marL="1576037" indent="-225148" eaLnBrk="0" hangingPunct="0">
              <a:defRPr sz="2400">
                <a:solidFill>
                  <a:schemeClr val="tx1"/>
                </a:solidFill>
                <a:latin typeface="Tahoma" pitchFamily="34" charset="0"/>
              </a:defRPr>
            </a:lvl4pPr>
            <a:lvl5pPr marL="2026333" indent="-225148" eaLnBrk="0" hangingPunct="0">
              <a:defRPr sz="2400">
                <a:solidFill>
                  <a:schemeClr val="tx1"/>
                </a:solidFill>
                <a:latin typeface="Tahoma" pitchFamily="34" charset="0"/>
              </a:defRPr>
            </a:lvl5pPr>
            <a:lvl6pPr marL="2476630" indent="-225148" eaLnBrk="0" fontAlgn="base" hangingPunct="0">
              <a:spcBef>
                <a:spcPct val="0"/>
              </a:spcBef>
              <a:spcAft>
                <a:spcPct val="0"/>
              </a:spcAft>
              <a:defRPr sz="2400">
                <a:solidFill>
                  <a:schemeClr val="tx1"/>
                </a:solidFill>
                <a:latin typeface="Tahoma" pitchFamily="34" charset="0"/>
              </a:defRPr>
            </a:lvl6pPr>
            <a:lvl7pPr marL="2926926" indent="-225148" eaLnBrk="0" fontAlgn="base" hangingPunct="0">
              <a:spcBef>
                <a:spcPct val="0"/>
              </a:spcBef>
              <a:spcAft>
                <a:spcPct val="0"/>
              </a:spcAft>
              <a:defRPr sz="2400">
                <a:solidFill>
                  <a:schemeClr val="tx1"/>
                </a:solidFill>
                <a:latin typeface="Tahoma" pitchFamily="34" charset="0"/>
              </a:defRPr>
            </a:lvl7pPr>
            <a:lvl8pPr marL="3377222" indent="-225148" eaLnBrk="0" fontAlgn="base" hangingPunct="0">
              <a:spcBef>
                <a:spcPct val="0"/>
              </a:spcBef>
              <a:spcAft>
                <a:spcPct val="0"/>
              </a:spcAft>
              <a:defRPr sz="2400">
                <a:solidFill>
                  <a:schemeClr val="tx1"/>
                </a:solidFill>
                <a:latin typeface="Tahoma" pitchFamily="34" charset="0"/>
              </a:defRPr>
            </a:lvl8pPr>
            <a:lvl9pPr marL="3827518" indent="-225148" eaLnBrk="0" fontAlgn="base" hangingPunct="0">
              <a:spcBef>
                <a:spcPct val="0"/>
              </a:spcBef>
              <a:spcAft>
                <a:spcPct val="0"/>
              </a:spcAft>
              <a:defRPr sz="2400">
                <a:solidFill>
                  <a:schemeClr val="tx1"/>
                </a:solidFill>
                <a:latin typeface="Tahoma" pitchFamily="34" charset="0"/>
              </a:defRPr>
            </a:lvl9pPr>
          </a:lstStyle>
          <a:p>
            <a:pPr eaLnBrk="1" hangingPunct="1"/>
            <a:r>
              <a:rPr lang="en-US" altLang="en-US" sz="1200" dirty="0">
                <a:latin typeface="Arial" charset="0"/>
              </a:rPr>
              <a:t>Grant Writing: Keys to Developing an Effective Proposal</a:t>
            </a:r>
          </a:p>
        </p:txBody>
      </p:sp>
      <p:sp>
        <p:nvSpPr>
          <p:cNvPr id="71683" name="Rectangle 6"/>
          <p:cNvSpPr>
            <a:spLocks noGrp="1" noChangeArrowheads="1"/>
          </p:cNvSpPr>
          <p:nvPr>
            <p:ph type="ftr" sz="quarter" idx="4"/>
          </p:nvPr>
        </p:nvSpPr>
        <p:spPr>
          <a:noFill/>
        </p:spPr>
        <p:txBody>
          <a:bodyPr/>
          <a:lstStyle>
            <a:lvl1pPr eaLnBrk="0" hangingPunct="0">
              <a:defRPr sz="2400">
                <a:solidFill>
                  <a:schemeClr val="tx1"/>
                </a:solidFill>
                <a:latin typeface="Tahoma" pitchFamily="34" charset="0"/>
              </a:defRPr>
            </a:lvl1pPr>
            <a:lvl2pPr marL="731731" indent="-281435" eaLnBrk="0" hangingPunct="0">
              <a:defRPr sz="2400">
                <a:solidFill>
                  <a:schemeClr val="tx1"/>
                </a:solidFill>
                <a:latin typeface="Tahoma" pitchFamily="34" charset="0"/>
              </a:defRPr>
            </a:lvl2pPr>
            <a:lvl3pPr marL="1125741" indent="-225148" eaLnBrk="0" hangingPunct="0">
              <a:defRPr sz="2400">
                <a:solidFill>
                  <a:schemeClr val="tx1"/>
                </a:solidFill>
                <a:latin typeface="Tahoma" pitchFamily="34" charset="0"/>
              </a:defRPr>
            </a:lvl3pPr>
            <a:lvl4pPr marL="1576037" indent="-225148" eaLnBrk="0" hangingPunct="0">
              <a:defRPr sz="2400">
                <a:solidFill>
                  <a:schemeClr val="tx1"/>
                </a:solidFill>
                <a:latin typeface="Tahoma" pitchFamily="34" charset="0"/>
              </a:defRPr>
            </a:lvl4pPr>
            <a:lvl5pPr marL="2026333" indent="-225148" eaLnBrk="0" hangingPunct="0">
              <a:defRPr sz="2400">
                <a:solidFill>
                  <a:schemeClr val="tx1"/>
                </a:solidFill>
                <a:latin typeface="Tahoma" pitchFamily="34" charset="0"/>
              </a:defRPr>
            </a:lvl5pPr>
            <a:lvl6pPr marL="2476630" indent="-225148" eaLnBrk="0" fontAlgn="base" hangingPunct="0">
              <a:spcBef>
                <a:spcPct val="0"/>
              </a:spcBef>
              <a:spcAft>
                <a:spcPct val="0"/>
              </a:spcAft>
              <a:defRPr sz="2400">
                <a:solidFill>
                  <a:schemeClr val="tx1"/>
                </a:solidFill>
                <a:latin typeface="Tahoma" pitchFamily="34" charset="0"/>
              </a:defRPr>
            </a:lvl6pPr>
            <a:lvl7pPr marL="2926926" indent="-225148" eaLnBrk="0" fontAlgn="base" hangingPunct="0">
              <a:spcBef>
                <a:spcPct val="0"/>
              </a:spcBef>
              <a:spcAft>
                <a:spcPct val="0"/>
              </a:spcAft>
              <a:defRPr sz="2400">
                <a:solidFill>
                  <a:schemeClr val="tx1"/>
                </a:solidFill>
                <a:latin typeface="Tahoma" pitchFamily="34" charset="0"/>
              </a:defRPr>
            </a:lvl7pPr>
            <a:lvl8pPr marL="3377222" indent="-225148" eaLnBrk="0" fontAlgn="base" hangingPunct="0">
              <a:spcBef>
                <a:spcPct val="0"/>
              </a:spcBef>
              <a:spcAft>
                <a:spcPct val="0"/>
              </a:spcAft>
              <a:defRPr sz="2400">
                <a:solidFill>
                  <a:schemeClr val="tx1"/>
                </a:solidFill>
                <a:latin typeface="Tahoma" pitchFamily="34" charset="0"/>
              </a:defRPr>
            </a:lvl8pPr>
            <a:lvl9pPr marL="3827518" indent="-225148" eaLnBrk="0" fontAlgn="base" hangingPunct="0">
              <a:spcBef>
                <a:spcPct val="0"/>
              </a:spcBef>
              <a:spcAft>
                <a:spcPct val="0"/>
              </a:spcAft>
              <a:defRPr sz="2400">
                <a:solidFill>
                  <a:schemeClr val="tx1"/>
                </a:solidFill>
                <a:latin typeface="Tahoma" pitchFamily="34" charset="0"/>
              </a:defRPr>
            </a:lvl9pPr>
          </a:lstStyle>
          <a:p>
            <a:pPr eaLnBrk="1" hangingPunct="1"/>
            <a:endParaRPr lang="en-US" altLang="en-US" sz="1200" dirty="0">
              <a:latin typeface="Arial" panose="020B0604020202020204" pitchFamily="34" charset="0"/>
            </a:endParaRPr>
          </a:p>
          <a:p>
            <a:pPr eaLnBrk="1" hangingPunct="1"/>
            <a:r>
              <a:rPr lang="en-US" altLang="en-US" sz="1200" dirty="0">
                <a:latin typeface="Arial" charset="0"/>
              </a:rPr>
              <a:t>ICF Consulting – Housing and Community Development</a:t>
            </a:r>
          </a:p>
        </p:txBody>
      </p:sp>
      <p:sp>
        <p:nvSpPr>
          <p:cNvPr id="71684" name="Rectangle 7"/>
          <p:cNvSpPr>
            <a:spLocks noGrp="1" noChangeArrowheads="1"/>
          </p:cNvSpPr>
          <p:nvPr>
            <p:ph type="sldNum" sz="quarter" idx="5"/>
          </p:nvPr>
        </p:nvSpPr>
        <p:spPr>
          <a:noFill/>
        </p:spPr>
        <p:txBody>
          <a:bodyPr/>
          <a:lstStyle>
            <a:lvl1pPr eaLnBrk="0" hangingPunct="0">
              <a:defRPr sz="2400">
                <a:solidFill>
                  <a:schemeClr val="tx1"/>
                </a:solidFill>
                <a:latin typeface="Tahoma" pitchFamily="34" charset="0"/>
              </a:defRPr>
            </a:lvl1pPr>
            <a:lvl2pPr marL="731731" indent="-281435" eaLnBrk="0" hangingPunct="0">
              <a:defRPr sz="2400">
                <a:solidFill>
                  <a:schemeClr val="tx1"/>
                </a:solidFill>
                <a:latin typeface="Tahoma" pitchFamily="34" charset="0"/>
              </a:defRPr>
            </a:lvl2pPr>
            <a:lvl3pPr marL="1125741" indent="-225148" eaLnBrk="0" hangingPunct="0">
              <a:defRPr sz="2400">
                <a:solidFill>
                  <a:schemeClr val="tx1"/>
                </a:solidFill>
                <a:latin typeface="Tahoma" pitchFamily="34" charset="0"/>
              </a:defRPr>
            </a:lvl3pPr>
            <a:lvl4pPr marL="1576037" indent="-225148" eaLnBrk="0" hangingPunct="0">
              <a:defRPr sz="2400">
                <a:solidFill>
                  <a:schemeClr val="tx1"/>
                </a:solidFill>
                <a:latin typeface="Tahoma" pitchFamily="34" charset="0"/>
              </a:defRPr>
            </a:lvl4pPr>
            <a:lvl5pPr marL="2026333" indent="-225148" eaLnBrk="0" hangingPunct="0">
              <a:defRPr sz="2400">
                <a:solidFill>
                  <a:schemeClr val="tx1"/>
                </a:solidFill>
                <a:latin typeface="Tahoma" pitchFamily="34" charset="0"/>
              </a:defRPr>
            </a:lvl5pPr>
            <a:lvl6pPr marL="2476630" indent="-225148" eaLnBrk="0" fontAlgn="base" hangingPunct="0">
              <a:spcBef>
                <a:spcPct val="0"/>
              </a:spcBef>
              <a:spcAft>
                <a:spcPct val="0"/>
              </a:spcAft>
              <a:defRPr sz="2400">
                <a:solidFill>
                  <a:schemeClr val="tx1"/>
                </a:solidFill>
                <a:latin typeface="Tahoma" pitchFamily="34" charset="0"/>
              </a:defRPr>
            </a:lvl6pPr>
            <a:lvl7pPr marL="2926926" indent="-225148" eaLnBrk="0" fontAlgn="base" hangingPunct="0">
              <a:spcBef>
                <a:spcPct val="0"/>
              </a:spcBef>
              <a:spcAft>
                <a:spcPct val="0"/>
              </a:spcAft>
              <a:defRPr sz="2400">
                <a:solidFill>
                  <a:schemeClr val="tx1"/>
                </a:solidFill>
                <a:latin typeface="Tahoma" pitchFamily="34" charset="0"/>
              </a:defRPr>
            </a:lvl7pPr>
            <a:lvl8pPr marL="3377222" indent="-225148" eaLnBrk="0" fontAlgn="base" hangingPunct="0">
              <a:spcBef>
                <a:spcPct val="0"/>
              </a:spcBef>
              <a:spcAft>
                <a:spcPct val="0"/>
              </a:spcAft>
              <a:defRPr sz="2400">
                <a:solidFill>
                  <a:schemeClr val="tx1"/>
                </a:solidFill>
                <a:latin typeface="Tahoma" pitchFamily="34" charset="0"/>
              </a:defRPr>
            </a:lvl8pPr>
            <a:lvl9pPr marL="3827518" indent="-225148" eaLnBrk="0" fontAlgn="base" hangingPunct="0">
              <a:spcBef>
                <a:spcPct val="0"/>
              </a:spcBef>
              <a:spcAft>
                <a:spcPct val="0"/>
              </a:spcAft>
              <a:defRPr sz="2400">
                <a:solidFill>
                  <a:schemeClr val="tx1"/>
                </a:solidFill>
                <a:latin typeface="Tahoma" pitchFamily="34" charset="0"/>
              </a:defRPr>
            </a:lvl9pPr>
          </a:lstStyle>
          <a:p>
            <a:pPr eaLnBrk="1" hangingPunct="1"/>
            <a:r>
              <a:rPr lang="en-US" altLang="en-US" sz="1200" dirty="0">
                <a:latin typeface="Arial" charset="0"/>
              </a:rPr>
              <a:t>Page </a:t>
            </a:r>
            <a:fld id="{16C8D1AB-AA41-4D04-AB61-B0DE1A86F4B1}" type="slidenum">
              <a:rPr lang="en-US" altLang="en-US" sz="1200">
                <a:latin typeface="Arial" charset="0"/>
              </a:rPr>
              <a:pPr eaLnBrk="1" hangingPunct="1"/>
              <a:t>53</a:t>
            </a:fld>
            <a:r>
              <a:rPr lang="en-US" altLang="en-US" sz="1200" dirty="0">
                <a:latin typeface="Arial" charset="0"/>
              </a:rPr>
              <a:t>  </a:t>
            </a:r>
          </a:p>
        </p:txBody>
      </p:sp>
      <p:sp>
        <p:nvSpPr>
          <p:cNvPr id="71685" name="Rectangle 2"/>
          <p:cNvSpPr>
            <a:spLocks noGrp="1" noRot="1" noChangeAspect="1" noChangeArrowheads="1" noTextEdit="1"/>
          </p:cNvSpPr>
          <p:nvPr>
            <p:ph type="sldImg"/>
          </p:nvPr>
        </p:nvSpPr>
        <p:spPr>
          <a:ln/>
        </p:spPr>
      </p:sp>
      <p:sp>
        <p:nvSpPr>
          <p:cNvPr id="71686" name="Rectangle 3"/>
          <p:cNvSpPr>
            <a:spLocks noGrp="1" noChangeArrowheads="1"/>
          </p:cNvSpPr>
          <p:nvPr>
            <p:ph type="body" idx="1"/>
          </p:nvPr>
        </p:nvSpPr>
        <p:spPr>
          <a:noFill/>
        </p:spPr>
        <p:txBody>
          <a:bodyPr/>
          <a:lstStyle/>
          <a:p>
            <a:pPr eaLnBrk="1" hangingPunct="1"/>
            <a:endParaRPr lang="en-US" altLang="en-US" dirty="0"/>
          </a:p>
        </p:txBody>
      </p:sp>
    </p:spTree>
    <p:extLst>
      <p:ext uri="{BB962C8B-B14F-4D97-AF65-F5344CB8AC3E}">
        <p14:creationId xmlns:p14="http://schemas.microsoft.com/office/powerpoint/2010/main" val="32359379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B46F2B-1084-40BA-9F0A-B1F6847335C5}" type="slidenum">
              <a:rPr lang="en-US" smtClean="0"/>
              <a:t>3</a:t>
            </a:fld>
            <a:endParaRPr lang="en-US" dirty="0"/>
          </a:p>
        </p:txBody>
      </p:sp>
    </p:spTree>
    <p:extLst>
      <p:ext uri="{BB962C8B-B14F-4D97-AF65-F5344CB8AC3E}">
        <p14:creationId xmlns:p14="http://schemas.microsoft.com/office/powerpoint/2010/main" val="33223754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B46F2B-1084-40BA-9F0A-B1F6847335C5}" type="slidenum">
              <a:rPr lang="en-US" smtClean="0"/>
              <a:t>54</a:t>
            </a:fld>
            <a:endParaRPr lang="en-US" dirty="0"/>
          </a:p>
        </p:txBody>
      </p:sp>
    </p:spTree>
    <p:extLst>
      <p:ext uri="{BB962C8B-B14F-4D97-AF65-F5344CB8AC3E}">
        <p14:creationId xmlns:p14="http://schemas.microsoft.com/office/powerpoint/2010/main" val="12791537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2B126782-59C5-4BAB-8999-8B05A853DB4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a:extLst>
              <a:ext uri="{FF2B5EF4-FFF2-40B4-BE49-F238E27FC236}">
                <a16:creationId xmlns:a16="http://schemas.microsoft.com/office/drawing/2014/main" id="{11D658C8-CCC6-4402-9DF7-47AD143ED63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latin typeface="Arial" panose="020B0604020202020204" pitchFamily="34" charset="0"/>
            </a:endParaRPr>
          </a:p>
        </p:txBody>
      </p:sp>
      <p:sp>
        <p:nvSpPr>
          <p:cNvPr id="63492" name="Slide Number Placeholder 3">
            <a:extLst>
              <a:ext uri="{FF2B5EF4-FFF2-40B4-BE49-F238E27FC236}">
                <a16:creationId xmlns:a16="http://schemas.microsoft.com/office/drawing/2014/main" id="{1C8A452B-AD62-48FD-88A9-D86981008C0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58255" indent="-291636">
              <a:spcBef>
                <a:spcPct val="30000"/>
              </a:spcBef>
              <a:defRPr sz="1200">
                <a:solidFill>
                  <a:schemeClr val="tx1"/>
                </a:solidFill>
                <a:latin typeface="Arial" panose="020B0604020202020204" pitchFamily="34" charset="0"/>
                <a:ea typeface="MS PGothic" panose="020B0600070205080204" pitchFamily="34" charset="-128"/>
              </a:defRPr>
            </a:lvl2pPr>
            <a:lvl3pPr marL="1166546" indent="-233309">
              <a:spcBef>
                <a:spcPct val="30000"/>
              </a:spcBef>
              <a:defRPr sz="1200">
                <a:solidFill>
                  <a:schemeClr val="tx1"/>
                </a:solidFill>
                <a:latin typeface="Arial" panose="020B0604020202020204" pitchFamily="34" charset="0"/>
                <a:ea typeface="MS PGothic" panose="020B0600070205080204" pitchFamily="34" charset="-128"/>
              </a:defRPr>
            </a:lvl3pPr>
            <a:lvl4pPr marL="1633164" indent="-233309">
              <a:spcBef>
                <a:spcPct val="30000"/>
              </a:spcBef>
              <a:defRPr sz="1200">
                <a:solidFill>
                  <a:schemeClr val="tx1"/>
                </a:solidFill>
                <a:latin typeface="Arial" panose="020B0604020202020204" pitchFamily="34" charset="0"/>
                <a:ea typeface="MS PGothic" panose="020B0600070205080204" pitchFamily="34" charset="-128"/>
              </a:defRPr>
            </a:lvl4pPr>
            <a:lvl5pPr marL="2099782" indent="-233309">
              <a:spcBef>
                <a:spcPct val="30000"/>
              </a:spcBef>
              <a:defRPr sz="1200">
                <a:solidFill>
                  <a:schemeClr val="tx1"/>
                </a:solidFill>
                <a:latin typeface="Arial" panose="020B0604020202020204" pitchFamily="34" charset="0"/>
                <a:ea typeface="MS PGothic" panose="020B0600070205080204" pitchFamily="34" charset="-128"/>
              </a:defRPr>
            </a:lvl5pPr>
            <a:lvl6pPr marL="2566401" indent="-233309" defTabSz="466618"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3033019" indent="-233309" defTabSz="466618"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99637" indent="-233309" defTabSz="466618"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966256" indent="-233309" defTabSz="466618"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FAD60156-8C94-49E7-99A3-6E0343F9899B}" type="slidenum">
              <a:rPr lang="en-US" altLang="en-US" smtClean="0"/>
              <a:pPr>
                <a:spcBef>
                  <a:spcPct val="0"/>
                </a:spcBef>
              </a:pPr>
              <a:t>56</a:t>
            </a:fld>
            <a:endParaRPr lang="en-US" altLang="en-US" dirty="0"/>
          </a:p>
        </p:txBody>
      </p:sp>
    </p:spTree>
    <p:extLst>
      <p:ext uri="{BB962C8B-B14F-4D97-AF65-F5344CB8AC3E}">
        <p14:creationId xmlns:p14="http://schemas.microsoft.com/office/powerpoint/2010/main" val="11657842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B46F2B-1084-40BA-9F0A-B1F6847335C5}" type="slidenum">
              <a:rPr lang="en-US" smtClean="0"/>
              <a:t>10</a:t>
            </a:fld>
            <a:endParaRPr lang="en-US" dirty="0"/>
          </a:p>
        </p:txBody>
      </p:sp>
    </p:spTree>
    <p:extLst>
      <p:ext uri="{BB962C8B-B14F-4D97-AF65-F5344CB8AC3E}">
        <p14:creationId xmlns:p14="http://schemas.microsoft.com/office/powerpoint/2010/main" val="13548744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B46F2B-1084-40BA-9F0A-B1F6847335C5}" type="slidenum">
              <a:rPr lang="en-US" smtClean="0"/>
              <a:t>11</a:t>
            </a:fld>
            <a:endParaRPr lang="en-US" dirty="0"/>
          </a:p>
        </p:txBody>
      </p:sp>
    </p:spTree>
    <p:extLst>
      <p:ext uri="{BB962C8B-B14F-4D97-AF65-F5344CB8AC3E}">
        <p14:creationId xmlns:p14="http://schemas.microsoft.com/office/powerpoint/2010/main" val="39733836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B46F2B-1084-40BA-9F0A-B1F6847335C5}" type="slidenum">
              <a:rPr lang="en-US" smtClean="0"/>
              <a:t>12</a:t>
            </a:fld>
            <a:endParaRPr lang="en-US" dirty="0"/>
          </a:p>
        </p:txBody>
      </p:sp>
    </p:spTree>
    <p:extLst>
      <p:ext uri="{BB962C8B-B14F-4D97-AF65-F5344CB8AC3E}">
        <p14:creationId xmlns:p14="http://schemas.microsoft.com/office/powerpoint/2010/main" val="20938218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B46F2B-1084-40BA-9F0A-B1F6847335C5}" type="slidenum">
              <a:rPr lang="en-US" smtClean="0"/>
              <a:t>22</a:t>
            </a:fld>
            <a:endParaRPr lang="en-US" dirty="0"/>
          </a:p>
        </p:txBody>
      </p:sp>
    </p:spTree>
    <p:extLst>
      <p:ext uri="{BB962C8B-B14F-4D97-AF65-F5344CB8AC3E}">
        <p14:creationId xmlns:p14="http://schemas.microsoft.com/office/powerpoint/2010/main" val="34096938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B46F2B-1084-40BA-9F0A-B1F6847335C5}" type="slidenum">
              <a:rPr lang="en-US" smtClean="0"/>
              <a:t>23</a:t>
            </a:fld>
            <a:endParaRPr lang="en-US" dirty="0"/>
          </a:p>
        </p:txBody>
      </p:sp>
    </p:spTree>
    <p:extLst>
      <p:ext uri="{BB962C8B-B14F-4D97-AF65-F5344CB8AC3E}">
        <p14:creationId xmlns:p14="http://schemas.microsoft.com/office/powerpoint/2010/main" val="4994418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B46F2B-1084-40BA-9F0A-B1F6847335C5}" type="slidenum">
              <a:rPr lang="en-US" smtClean="0"/>
              <a:t>24</a:t>
            </a:fld>
            <a:endParaRPr lang="en-US" dirty="0"/>
          </a:p>
        </p:txBody>
      </p:sp>
    </p:spTree>
    <p:extLst>
      <p:ext uri="{BB962C8B-B14F-4D97-AF65-F5344CB8AC3E}">
        <p14:creationId xmlns:p14="http://schemas.microsoft.com/office/powerpoint/2010/main" val="38137354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B46F2B-1084-40BA-9F0A-B1F6847335C5}" type="slidenum">
              <a:rPr lang="en-US" smtClean="0"/>
              <a:t>25</a:t>
            </a:fld>
            <a:endParaRPr lang="en-US" dirty="0"/>
          </a:p>
        </p:txBody>
      </p:sp>
    </p:spTree>
    <p:extLst>
      <p:ext uri="{BB962C8B-B14F-4D97-AF65-F5344CB8AC3E}">
        <p14:creationId xmlns:p14="http://schemas.microsoft.com/office/powerpoint/2010/main" val="7839781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04406-9FC5-ACFE-893D-D4EADEB1A89D}"/>
              </a:ext>
            </a:extLst>
          </p:cNvPr>
          <p:cNvSpPr>
            <a:spLocks noGrp="1"/>
          </p:cNvSpPr>
          <p:nvPr>
            <p:ph type="ctrTitle"/>
          </p:nvPr>
        </p:nvSpPr>
        <p:spPr>
          <a:xfrm>
            <a:off x="308388" y="745440"/>
            <a:ext cx="8132227" cy="3559859"/>
          </a:xfrm>
        </p:spPr>
        <p:txBody>
          <a:bodyPr anchor="t">
            <a:normAutofit/>
          </a:bodyPr>
          <a:lstStyle>
            <a:lvl1pPr algn="l">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BC0AF19C-C14B-F137-2DE9-1992459045F5}"/>
              </a:ext>
            </a:extLst>
          </p:cNvPr>
          <p:cNvSpPr>
            <a:spLocks noGrp="1"/>
          </p:cNvSpPr>
          <p:nvPr>
            <p:ph type="subTitle" idx="1"/>
          </p:nvPr>
        </p:nvSpPr>
        <p:spPr>
          <a:xfrm>
            <a:off x="317308" y="4669316"/>
            <a:ext cx="8132227" cy="1350484"/>
          </a:xfrm>
        </p:spPr>
        <p:txBody>
          <a:bodyPr anchor="b">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7AC6A999-B8D4-1774-9F1B-9F9FE1B3BFA6}"/>
              </a:ext>
            </a:extLst>
          </p:cNvPr>
          <p:cNvSpPr>
            <a:spLocks noGrp="1"/>
          </p:cNvSpPr>
          <p:nvPr>
            <p:ph type="dt" sz="half" idx="10"/>
          </p:nvPr>
        </p:nvSpPr>
        <p:spPr/>
        <p:txBody>
          <a:bodyPr/>
          <a:lstStyle/>
          <a:p>
            <a:fld id="{F2EE3B7B-C7B5-42CF-90CF-67B3D21B2314}" type="datetime1">
              <a:rPr lang="en-US" smtClean="0"/>
              <a:t>6/25/24</a:t>
            </a:fld>
            <a:endParaRPr lang="en-US"/>
          </a:p>
        </p:txBody>
      </p:sp>
      <p:sp>
        <p:nvSpPr>
          <p:cNvPr id="5" name="Footer Placeholder 4">
            <a:extLst>
              <a:ext uri="{FF2B5EF4-FFF2-40B4-BE49-F238E27FC236}">
                <a16:creationId xmlns:a16="http://schemas.microsoft.com/office/drawing/2014/main" id="{61165D5D-2AE2-6F91-D1EB-6DD8FC3CE64C}"/>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BF0029E4-3A4E-970A-17A8-1E17D37D1F2B}"/>
              </a:ext>
            </a:extLst>
          </p:cNvPr>
          <p:cNvSpPr>
            <a:spLocks noGrp="1"/>
          </p:cNvSpPr>
          <p:nvPr>
            <p:ph type="sldNum" sz="quarter" idx="12"/>
          </p:nvPr>
        </p:nvSpPr>
        <p:spPr/>
        <p:txBody>
          <a:bodyPr/>
          <a:lstStyle/>
          <a:p>
            <a:fld id="{6E91CC32-6A6B-4E2E-BBA1-6864F305DA26}" type="slidenum">
              <a:rPr lang="en-US" smtClean="0"/>
              <a:t>‹#›</a:t>
            </a:fld>
            <a:endParaRPr lang="en-US"/>
          </a:p>
        </p:txBody>
      </p:sp>
    </p:spTree>
    <p:extLst>
      <p:ext uri="{BB962C8B-B14F-4D97-AF65-F5344CB8AC3E}">
        <p14:creationId xmlns:p14="http://schemas.microsoft.com/office/powerpoint/2010/main" val="16830299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CDEBC-9F49-FA9D-D13C-DB380A6281E2}"/>
              </a:ext>
            </a:extLst>
          </p:cNvPr>
          <p:cNvSpPr>
            <a:spLocks noGrp="1"/>
          </p:cNvSpPr>
          <p:nvPr>
            <p:ph type="title"/>
          </p:nvPr>
        </p:nvSpPr>
        <p:spPr>
          <a:xfrm>
            <a:off x="308387" y="757451"/>
            <a:ext cx="10875953" cy="1214650"/>
          </a:xfrm>
        </p:spPr>
        <p:txBody>
          <a:bodyPr ancho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BA00CB13-23E6-D711-450C-A85A0CB99576}"/>
              </a:ext>
            </a:extLst>
          </p:cNvPr>
          <p:cNvSpPr>
            <a:spLocks noGrp="1"/>
          </p:cNvSpPr>
          <p:nvPr>
            <p:ph type="body" orient="vert" idx="1"/>
          </p:nvPr>
        </p:nvSpPr>
        <p:spPr>
          <a:xfrm>
            <a:off x="335467" y="1972101"/>
            <a:ext cx="10848873" cy="40476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089BB7B-5C14-76DB-FEA8-3DBC09A96516}"/>
              </a:ext>
            </a:extLst>
          </p:cNvPr>
          <p:cNvSpPr>
            <a:spLocks noGrp="1"/>
          </p:cNvSpPr>
          <p:nvPr>
            <p:ph type="dt" sz="half" idx="10"/>
          </p:nvPr>
        </p:nvSpPr>
        <p:spPr/>
        <p:txBody>
          <a:bodyPr/>
          <a:lstStyle/>
          <a:p>
            <a:fld id="{6BAD9902-F134-45BD-ABD2-80C28059B090}" type="datetime1">
              <a:rPr lang="en-US" smtClean="0"/>
              <a:t>6/25/24</a:t>
            </a:fld>
            <a:endParaRPr lang="en-US"/>
          </a:p>
        </p:txBody>
      </p:sp>
      <p:sp>
        <p:nvSpPr>
          <p:cNvPr id="5" name="Footer Placeholder 4">
            <a:extLst>
              <a:ext uri="{FF2B5EF4-FFF2-40B4-BE49-F238E27FC236}">
                <a16:creationId xmlns:a16="http://schemas.microsoft.com/office/drawing/2014/main" id="{48BC13CC-29B3-9FDC-C746-D5D65CC2A5D3}"/>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9AB52A12-895F-E9BE-5289-4E0411BD3F4B}"/>
              </a:ext>
            </a:extLst>
          </p:cNvPr>
          <p:cNvSpPr>
            <a:spLocks noGrp="1"/>
          </p:cNvSpPr>
          <p:nvPr>
            <p:ph type="sldNum" sz="quarter" idx="12"/>
          </p:nvPr>
        </p:nvSpPr>
        <p:spPr/>
        <p:txBody>
          <a:bodyPr/>
          <a:lstStyle/>
          <a:p>
            <a:fld id="{6E91CC32-6A6B-4E2E-BBA1-6864F305DA26}" type="slidenum">
              <a:rPr lang="en-US" smtClean="0"/>
              <a:t>‹#›</a:t>
            </a:fld>
            <a:endParaRPr lang="en-US"/>
          </a:p>
        </p:txBody>
      </p:sp>
    </p:spTree>
    <p:extLst>
      <p:ext uri="{BB962C8B-B14F-4D97-AF65-F5344CB8AC3E}">
        <p14:creationId xmlns:p14="http://schemas.microsoft.com/office/powerpoint/2010/main" val="28218513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CA17614-2270-537D-8B09-6CB65016AD8F}"/>
              </a:ext>
            </a:extLst>
          </p:cNvPr>
          <p:cNvSpPr>
            <a:spLocks noGrp="1"/>
          </p:cNvSpPr>
          <p:nvPr>
            <p:ph type="title" orient="vert"/>
          </p:nvPr>
        </p:nvSpPr>
        <p:spPr>
          <a:xfrm>
            <a:off x="9359496" y="755981"/>
            <a:ext cx="2277552" cy="5338369"/>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80BC98B5-885C-CBB1-A858-76F65F7D28BD}"/>
              </a:ext>
            </a:extLst>
          </p:cNvPr>
          <p:cNvSpPr>
            <a:spLocks noGrp="1"/>
          </p:cNvSpPr>
          <p:nvPr>
            <p:ph type="body" orient="vert" idx="1"/>
          </p:nvPr>
        </p:nvSpPr>
        <p:spPr>
          <a:xfrm>
            <a:off x="838199" y="755981"/>
            <a:ext cx="8230086" cy="5338369"/>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CE5DAFE-6A83-FB7D-72DF-232EFE20424E}"/>
              </a:ext>
            </a:extLst>
          </p:cNvPr>
          <p:cNvSpPr>
            <a:spLocks noGrp="1"/>
          </p:cNvSpPr>
          <p:nvPr>
            <p:ph type="dt" sz="half" idx="10"/>
          </p:nvPr>
        </p:nvSpPr>
        <p:spPr/>
        <p:txBody>
          <a:bodyPr/>
          <a:lstStyle/>
          <a:p>
            <a:fld id="{C2B04DB0-379A-41B7-9B29-7F42F0D571D5}" type="datetime1">
              <a:rPr lang="en-US" smtClean="0"/>
              <a:t>6/25/24</a:t>
            </a:fld>
            <a:endParaRPr lang="en-US"/>
          </a:p>
        </p:txBody>
      </p:sp>
      <p:sp>
        <p:nvSpPr>
          <p:cNvPr id="5" name="Footer Placeholder 4">
            <a:extLst>
              <a:ext uri="{FF2B5EF4-FFF2-40B4-BE49-F238E27FC236}">
                <a16:creationId xmlns:a16="http://schemas.microsoft.com/office/drawing/2014/main" id="{43B41CCF-A3CD-506E-3AAE-CAEFA8C1BB12}"/>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7420DD9D-25C2-0EDF-A6F4-71946D57B3CD}"/>
              </a:ext>
            </a:extLst>
          </p:cNvPr>
          <p:cNvSpPr>
            <a:spLocks noGrp="1"/>
          </p:cNvSpPr>
          <p:nvPr>
            <p:ph type="sldNum" sz="quarter" idx="12"/>
          </p:nvPr>
        </p:nvSpPr>
        <p:spPr/>
        <p:txBody>
          <a:bodyPr/>
          <a:lstStyle/>
          <a:p>
            <a:fld id="{6E91CC32-6A6B-4E2E-BBA1-6864F305DA26}" type="slidenum">
              <a:rPr lang="en-US" smtClean="0"/>
              <a:t>‹#›</a:t>
            </a:fld>
            <a:endParaRPr lang="en-US"/>
          </a:p>
        </p:txBody>
      </p:sp>
    </p:spTree>
    <p:extLst>
      <p:ext uri="{BB962C8B-B14F-4D97-AF65-F5344CB8AC3E}">
        <p14:creationId xmlns:p14="http://schemas.microsoft.com/office/powerpoint/2010/main" val="5297737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ession Slid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40EABF0-F258-8448-A5DA-CF1DC7781868}"/>
              </a:ext>
            </a:extLst>
          </p:cNvPr>
          <p:cNvSpPr txBox="1">
            <a:spLocks/>
          </p:cNvSpPr>
          <p:nvPr userDrawn="1"/>
        </p:nvSpPr>
        <p:spPr>
          <a:xfrm>
            <a:off x="590551" y="5562600"/>
            <a:ext cx="10972800" cy="685800"/>
          </a:xfrm>
          <a:prstGeom prst="rect">
            <a:avLst/>
          </a:prstGeom>
        </p:spPr>
        <p:txBody>
          <a:bodyPr anchor="ctr">
            <a:normAutofit/>
          </a:bodyPr>
          <a:lstStyle>
            <a:lvl1pPr algn="ctr" defTabSz="914400" rtl="0" eaLnBrk="1" latinLnBrk="0" hangingPunct="1">
              <a:spcBef>
                <a:spcPct val="0"/>
              </a:spcBef>
              <a:buNone/>
              <a:defRPr sz="4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fontAlgn="auto">
              <a:spcAft>
                <a:spcPts val="0"/>
              </a:spcAft>
              <a:defRPr/>
            </a:pPr>
            <a:endParaRPr lang="en-US" sz="2800" i="1" dirty="0"/>
          </a:p>
        </p:txBody>
      </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609600" y="2362200"/>
            <a:ext cx="10972800" cy="2283702"/>
          </a:xfrm>
        </p:spPr>
        <p:txBody>
          <a:bodyPr>
            <a:normAutofit/>
          </a:bodyPr>
          <a:lstStyle>
            <a:lvl2pPr marL="914400" indent="-457200">
              <a:defRPr/>
            </a:lvl2pPr>
          </a:lstStyle>
          <a:p>
            <a:pPr lvl="0"/>
            <a:r>
              <a:rPr lang="en-US"/>
              <a:t>Click to edit Master text styles</a:t>
            </a:r>
          </a:p>
          <a:p>
            <a:pPr lvl="1"/>
            <a:r>
              <a:rPr lang="en-US"/>
              <a:t>Second level</a:t>
            </a:r>
          </a:p>
        </p:txBody>
      </p:sp>
      <p:sp>
        <p:nvSpPr>
          <p:cNvPr id="11" name="Text Placeholder 10"/>
          <p:cNvSpPr>
            <a:spLocks noGrp="1"/>
          </p:cNvSpPr>
          <p:nvPr>
            <p:ph type="body" sz="quarter" idx="10"/>
          </p:nvPr>
        </p:nvSpPr>
        <p:spPr>
          <a:xfrm>
            <a:off x="590551" y="1600200"/>
            <a:ext cx="10972800" cy="609600"/>
          </a:xfrm>
        </p:spPr>
        <p:txBody>
          <a:bodyPr>
            <a:noAutofit/>
          </a:bodyPr>
          <a:lstStyle>
            <a:lvl1pPr marL="0" indent="0">
              <a:buNone/>
              <a:defRPr lang="en-US" sz="4000" i="1" dirty="0">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9564058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5D22A-1F6D-0DE5-E04A-DC466353DA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4ADD6F-7C93-3CD3-AC8D-28A78787CB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706E74-14FC-84D9-4B41-7D9FB0D573C4}"/>
              </a:ext>
            </a:extLst>
          </p:cNvPr>
          <p:cNvSpPr>
            <a:spLocks noGrp="1"/>
          </p:cNvSpPr>
          <p:nvPr>
            <p:ph type="dt" sz="half" idx="10"/>
          </p:nvPr>
        </p:nvSpPr>
        <p:spPr/>
        <p:txBody>
          <a:bodyPr/>
          <a:lstStyle/>
          <a:p>
            <a:fld id="{0F996519-E62D-4F8C-AE1E-36928EC7D15C}" type="datetime1">
              <a:rPr lang="en-US" smtClean="0"/>
              <a:t>6/25/24</a:t>
            </a:fld>
            <a:endParaRPr lang="en-US"/>
          </a:p>
        </p:txBody>
      </p:sp>
      <p:sp>
        <p:nvSpPr>
          <p:cNvPr id="5" name="Footer Placeholder 4">
            <a:extLst>
              <a:ext uri="{FF2B5EF4-FFF2-40B4-BE49-F238E27FC236}">
                <a16:creationId xmlns:a16="http://schemas.microsoft.com/office/drawing/2014/main" id="{1F35A7DC-6292-6181-949E-F8BC3FA11BA6}"/>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1050F5C6-EADC-E072-B19B-49BB11DF0309}"/>
              </a:ext>
            </a:extLst>
          </p:cNvPr>
          <p:cNvSpPr>
            <a:spLocks noGrp="1"/>
          </p:cNvSpPr>
          <p:nvPr>
            <p:ph type="sldNum" sz="quarter" idx="12"/>
          </p:nvPr>
        </p:nvSpPr>
        <p:spPr/>
        <p:txBody>
          <a:bodyPr/>
          <a:lstStyle/>
          <a:p>
            <a:fld id="{6E91CC32-6A6B-4E2E-BBA1-6864F305DA26}" type="slidenum">
              <a:rPr lang="en-US" smtClean="0"/>
              <a:t>‹#›</a:t>
            </a:fld>
            <a:endParaRPr lang="en-US"/>
          </a:p>
        </p:txBody>
      </p:sp>
    </p:spTree>
    <p:extLst>
      <p:ext uri="{BB962C8B-B14F-4D97-AF65-F5344CB8AC3E}">
        <p14:creationId xmlns:p14="http://schemas.microsoft.com/office/powerpoint/2010/main" val="10760407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B2054-1AE7-534F-0CFE-1F0628A09FC1}"/>
              </a:ext>
            </a:extLst>
          </p:cNvPr>
          <p:cNvSpPr>
            <a:spLocks noGrp="1"/>
          </p:cNvSpPr>
          <p:nvPr>
            <p:ph type="title"/>
          </p:nvPr>
        </p:nvSpPr>
        <p:spPr>
          <a:xfrm>
            <a:off x="340138" y="2243708"/>
            <a:ext cx="9156288" cy="3776091"/>
          </a:xfrm>
        </p:spPr>
        <p:txBody>
          <a:bodyPr anchor="b">
            <a:normAutofit/>
          </a:bodyPr>
          <a:lstStyle>
            <a:lvl1pPr>
              <a:defRPr sz="66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988EC2A-45C7-131C-0F4A-56E62EB029C2}"/>
              </a:ext>
            </a:extLst>
          </p:cNvPr>
          <p:cNvSpPr>
            <a:spLocks noGrp="1"/>
          </p:cNvSpPr>
          <p:nvPr>
            <p:ph type="body" idx="1"/>
          </p:nvPr>
        </p:nvSpPr>
        <p:spPr>
          <a:xfrm>
            <a:off x="340137" y="838201"/>
            <a:ext cx="9156289" cy="1405508"/>
          </a:xfrm>
        </p:spPr>
        <p:txBody>
          <a:bodyPr>
            <a:normAutofit/>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4C75A323-2679-E978-8856-2FEBE8F5AE45}"/>
              </a:ext>
            </a:extLst>
          </p:cNvPr>
          <p:cNvSpPr>
            <a:spLocks noGrp="1"/>
          </p:cNvSpPr>
          <p:nvPr>
            <p:ph type="dt" sz="half" idx="10"/>
          </p:nvPr>
        </p:nvSpPr>
        <p:spPr/>
        <p:txBody>
          <a:bodyPr/>
          <a:lstStyle/>
          <a:p>
            <a:fld id="{6477AEB6-FCE1-4CD5-923B-84E54F1460D5}" type="datetime1">
              <a:rPr lang="en-US" smtClean="0"/>
              <a:t>6/25/24</a:t>
            </a:fld>
            <a:endParaRPr lang="en-US"/>
          </a:p>
        </p:txBody>
      </p:sp>
      <p:sp>
        <p:nvSpPr>
          <p:cNvPr id="5" name="Footer Placeholder 4">
            <a:extLst>
              <a:ext uri="{FF2B5EF4-FFF2-40B4-BE49-F238E27FC236}">
                <a16:creationId xmlns:a16="http://schemas.microsoft.com/office/drawing/2014/main" id="{2C971DC2-625E-0477-BF8C-F3CDDCE4B11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8EF1A644-D449-E464-C2DF-F045A51899D0}"/>
              </a:ext>
            </a:extLst>
          </p:cNvPr>
          <p:cNvSpPr>
            <a:spLocks noGrp="1"/>
          </p:cNvSpPr>
          <p:nvPr>
            <p:ph type="sldNum" sz="quarter" idx="12"/>
          </p:nvPr>
        </p:nvSpPr>
        <p:spPr/>
        <p:txBody>
          <a:bodyPr/>
          <a:lstStyle/>
          <a:p>
            <a:fld id="{6E91CC32-6A6B-4E2E-BBA1-6864F305DA26}" type="slidenum">
              <a:rPr lang="en-US" smtClean="0"/>
              <a:t>‹#›</a:t>
            </a:fld>
            <a:endParaRPr lang="en-US"/>
          </a:p>
        </p:txBody>
      </p:sp>
    </p:spTree>
    <p:extLst>
      <p:ext uri="{BB962C8B-B14F-4D97-AF65-F5344CB8AC3E}">
        <p14:creationId xmlns:p14="http://schemas.microsoft.com/office/powerpoint/2010/main" val="36095493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12719-44A3-3EE8-D757-F0E0F9632AEC}"/>
              </a:ext>
            </a:extLst>
          </p:cNvPr>
          <p:cNvSpPr>
            <a:spLocks noGrp="1"/>
          </p:cNvSpPr>
          <p:nvPr>
            <p:ph type="title"/>
          </p:nvPr>
        </p:nvSpPr>
        <p:spPr>
          <a:xfrm>
            <a:off x="303197" y="750627"/>
            <a:ext cx="10846556" cy="1304150"/>
          </a:xfrm>
        </p:spPr>
        <p:txBody>
          <a:bodyPr anchor="t"/>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0440DC2-69F2-A056-508C-F5138E71FCA2}"/>
              </a:ext>
            </a:extLst>
          </p:cNvPr>
          <p:cNvSpPr>
            <a:spLocks noGrp="1"/>
          </p:cNvSpPr>
          <p:nvPr>
            <p:ph sz="half" idx="1"/>
          </p:nvPr>
        </p:nvSpPr>
        <p:spPr>
          <a:xfrm>
            <a:off x="1056961" y="2075250"/>
            <a:ext cx="4571288" cy="4101492"/>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1DA2243E-0673-54F2-5B38-DF5D2C7367F4}"/>
              </a:ext>
            </a:extLst>
          </p:cNvPr>
          <p:cNvSpPr>
            <a:spLocks noGrp="1"/>
          </p:cNvSpPr>
          <p:nvPr>
            <p:ph sz="half" idx="2"/>
          </p:nvPr>
        </p:nvSpPr>
        <p:spPr>
          <a:xfrm>
            <a:off x="6379560" y="2075250"/>
            <a:ext cx="4770191" cy="4101492"/>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AE946B7D-7BAF-8DE9-FB5A-282908B03106}"/>
              </a:ext>
            </a:extLst>
          </p:cNvPr>
          <p:cNvSpPr>
            <a:spLocks noGrp="1"/>
          </p:cNvSpPr>
          <p:nvPr>
            <p:ph type="dt" sz="half" idx="10"/>
          </p:nvPr>
        </p:nvSpPr>
        <p:spPr/>
        <p:txBody>
          <a:bodyPr/>
          <a:lstStyle/>
          <a:p>
            <a:fld id="{96374C2F-71A1-43C9-B2F6-A4FAC8157F1A}" type="datetime1">
              <a:rPr lang="en-US" smtClean="0"/>
              <a:t>6/25/24</a:t>
            </a:fld>
            <a:endParaRPr lang="en-US"/>
          </a:p>
        </p:txBody>
      </p:sp>
      <p:sp>
        <p:nvSpPr>
          <p:cNvPr id="6" name="Footer Placeholder 5">
            <a:extLst>
              <a:ext uri="{FF2B5EF4-FFF2-40B4-BE49-F238E27FC236}">
                <a16:creationId xmlns:a16="http://schemas.microsoft.com/office/drawing/2014/main" id="{0AF99017-BDD7-56C7-43AE-4B86AC78194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CF6E7D63-14BF-E333-B350-75DA58E281CF}"/>
              </a:ext>
            </a:extLst>
          </p:cNvPr>
          <p:cNvSpPr>
            <a:spLocks noGrp="1"/>
          </p:cNvSpPr>
          <p:nvPr>
            <p:ph type="sldNum" sz="quarter" idx="12"/>
          </p:nvPr>
        </p:nvSpPr>
        <p:spPr/>
        <p:txBody>
          <a:bodyPr/>
          <a:lstStyle/>
          <a:p>
            <a:fld id="{6E91CC32-6A6B-4E2E-BBA1-6864F305DA26}" type="slidenum">
              <a:rPr lang="en-US" smtClean="0"/>
              <a:t>‹#›</a:t>
            </a:fld>
            <a:endParaRPr lang="en-US"/>
          </a:p>
        </p:txBody>
      </p:sp>
    </p:spTree>
    <p:extLst>
      <p:ext uri="{BB962C8B-B14F-4D97-AF65-F5344CB8AC3E}">
        <p14:creationId xmlns:p14="http://schemas.microsoft.com/office/powerpoint/2010/main" val="954273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C7F72-3970-859F-C268-E9940EF2D0E4}"/>
              </a:ext>
            </a:extLst>
          </p:cNvPr>
          <p:cNvSpPr>
            <a:spLocks noGrp="1"/>
          </p:cNvSpPr>
          <p:nvPr>
            <p:ph type="title"/>
          </p:nvPr>
        </p:nvSpPr>
        <p:spPr>
          <a:xfrm>
            <a:off x="305649" y="743803"/>
            <a:ext cx="10764271" cy="1025362"/>
          </a:xfrm>
        </p:spPr>
        <p:txBody>
          <a:bodyPr anchor="t"/>
          <a:lstStyle/>
          <a:p>
            <a:r>
              <a:rPr lang="en-US" dirty="0"/>
              <a:t>Click to edit Master title style</a:t>
            </a:r>
          </a:p>
        </p:txBody>
      </p:sp>
      <p:sp>
        <p:nvSpPr>
          <p:cNvPr id="3" name="Text Placeholder 2">
            <a:extLst>
              <a:ext uri="{FF2B5EF4-FFF2-40B4-BE49-F238E27FC236}">
                <a16:creationId xmlns:a16="http://schemas.microsoft.com/office/drawing/2014/main" id="{F9B37CC6-89B8-3CF3-6973-1B5B71782F56}"/>
              </a:ext>
            </a:extLst>
          </p:cNvPr>
          <p:cNvSpPr>
            <a:spLocks noGrp="1"/>
          </p:cNvSpPr>
          <p:nvPr>
            <p:ph type="body" idx="1"/>
          </p:nvPr>
        </p:nvSpPr>
        <p:spPr>
          <a:xfrm>
            <a:off x="1056961" y="1769166"/>
            <a:ext cx="4571287" cy="815008"/>
          </a:xfrm>
        </p:spPr>
        <p:txBody>
          <a:bodyPr anchor="b">
            <a:noAutofit/>
          </a:bodyPr>
          <a:lstStyle>
            <a:lvl1pPr marL="0" indent="0">
              <a:buNone/>
              <a:defRPr sz="2000" b="0" cap="all" spc="1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F0650EB0-E35B-DA3D-B6A1-2422B01C6005}"/>
              </a:ext>
            </a:extLst>
          </p:cNvPr>
          <p:cNvSpPr>
            <a:spLocks noGrp="1"/>
          </p:cNvSpPr>
          <p:nvPr>
            <p:ph sz="half" idx="2"/>
          </p:nvPr>
        </p:nvSpPr>
        <p:spPr>
          <a:xfrm>
            <a:off x="1056961" y="2678597"/>
            <a:ext cx="4571287" cy="35067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157A15D0-F178-1506-0E61-C8FFDF9BD6B5}"/>
              </a:ext>
            </a:extLst>
          </p:cNvPr>
          <p:cNvSpPr>
            <a:spLocks noGrp="1"/>
          </p:cNvSpPr>
          <p:nvPr>
            <p:ph type="body" sz="quarter" idx="3"/>
          </p:nvPr>
        </p:nvSpPr>
        <p:spPr>
          <a:xfrm>
            <a:off x="6498633" y="1769166"/>
            <a:ext cx="4571287" cy="815008"/>
          </a:xfrm>
        </p:spPr>
        <p:txBody>
          <a:bodyPr anchor="b">
            <a:noAutofit/>
          </a:bodyPr>
          <a:lstStyle>
            <a:lvl1pPr marL="0" indent="0">
              <a:buNone/>
              <a:defRPr sz="2000" b="0" cap="all" spc="1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256CB421-A65A-A7DC-40A7-D8B76F9C3A3A}"/>
              </a:ext>
            </a:extLst>
          </p:cNvPr>
          <p:cNvSpPr>
            <a:spLocks noGrp="1"/>
          </p:cNvSpPr>
          <p:nvPr>
            <p:ph sz="quarter" idx="4"/>
          </p:nvPr>
        </p:nvSpPr>
        <p:spPr>
          <a:xfrm>
            <a:off x="6498633" y="2678596"/>
            <a:ext cx="4571287" cy="35067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7AF5675-5329-D2DB-FAFF-700D076CA886}"/>
              </a:ext>
            </a:extLst>
          </p:cNvPr>
          <p:cNvSpPr>
            <a:spLocks noGrp="1"/>
          </p:cNvSpPr>
          <p:nvPr>
            <p:ph type="dt" sz="half" idx="10"/>
          </p:nvPr>
        </p:nvSpPr>
        <p:spPr/>
        <p:txBody>
          <a:bodyPr/>
          <a:lstStyle/>
          <a:p>
            <a:fld id="{AD631DCC-9916-4BB7-A2E9-25EC84C740A7}" type="datetime1">
              <a:rPr lang="en-US" smtClean="0"/>
              <a:t>6/25/24</a:t>
            </a:fld>
            <a:endParaRPr lang="en-US"/>
          </a:p>
        </p:txBody>
      </p:sp>
      <p:sp>
        <p:nvSpPr>
          <p:cNvPr id="8" name="Footer Placeholder 7">
            <a:extLst>
              <a:ext uri="{FF2B5EF4-FFF2-40B4-BE49-F238E27FC236}">
                <a16:creationId xmlns:a16="http://schemas.microsoft.com/office/drawing/2014/main" id="{D1392A97-07D9-5E5C-2A31-3B7D764CE1B8}"/>
              </a:ext>
            </a:extLst>
          </p:cNvPr>
          <p:cNvSpPr>
            <a:spLocks noGrp="1"/>
          </p:cNvSpPr>
          <p:nvPr>
            <p:ph type="ftr" sz="quarter" idx="11"/>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4E626143-8FEE-0ABD-25C7-C34AF6568B83}"/>
              </a:ext>
            </a:extLst>
          </p:cNvPr>
          <p:cNvSpPr>
            <a:spLocks noGrp="1"/>
          </p:cNvSpPr>
          <p:nvPr>
            <p:ph type="sldNum" sz="quarter" idx="12"/>
          </p:nvPr>
        </p:nvSpPr>
        <p:spPr/>
        <p:txBody>
          <a:bodyPr/>
          <a:lstStyle/>
          <a:p>
            <a:fld id="{6E91CC32-6A6B-4E2E-BBA1-6864F305DA26}" type="slidenum">
              <a:rPr lang="en-US" smtClean="0"/>
              <a:t>‹#›</a:t>
            </a:fld>
            <a:endParaRPr lang="en-US"/>
          </a:p>
        </p:txBody>
      </p:sp>
    </p:spTree>
    <p:extLst>
      <p:ext uri="{BB962C8B-B14F-4D97-AF65-F5344CB8AC3E}">
        <p14:creationId xmlns:p14="http://schemas.microsoft.com/office/powerpoint/2010/main" val="24585373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26EFE-D86C-B076-D4D1-FAD1883E0813}"/>
              </a:ext>
            </a:extLst>
          </p:cNvPr>
          <p:cNvSpPr>
            <a:spLocks noGrp="1"/>
          </p:cNvSpPr>
          <p:nvPr>
            <p:ph type="title"/>
          </p:nvPr>
        </p:nvSpPr>
        <p:spPr>
          <a:xfrm>
            <a:off x="308387" y="757766"/>
            <a:ext cx="7240293" cy="3547534"/>
          </a:xfrm>
        </p:spPr>
        <p:txBody>
          <a:bodyPr anchor="t"/>
          <a:lstStyle/>
          <a:p>
            <a:r>
              <a:rPr lang="en-US"/>
              <a:t>Click to edit Master title style</a:t>
            </a:r>
            <a:endParaRPr lang="en-US" dirty="0"/>
          </a:p>
        </p:txBody>
      </p:sp>
      <p:sp>
        <p:nvSpPr>
          <p:cNvPr id="3" name="Date Placeholder 2">
            <a:extLst>
              <a:ext uri="{FF2B5EF4-FFF2-40B4-BE49-F238E27FC236}">
                <a16:creationId xmlns:a16="http://schemas.microsoft.com/office/drawing/2014/main" id="{C23F3B23-C631-4B62-3211-30222ABE1C33}"/>
              </a:ext>
            </a:extLst>
          </p:cNvPr>
          <p:cNvSpPr>
            <a:spLocks noGrp="1"/>
          </p:cNvSpPr>
          <p:nvPr>
            <p:ph type="dt" sz="half" idx="10"/>
          </p:nvPr>
        </p:nvSpPr>
        <p:spPr/>
        <p:txBody>
          <a:bodyPr/>
          <a:lstStyle/>
          <a:p>
            <a:fld id="{AF59146A-335D-4B7F-86AE-5D483B1F631C}" type="datetime1">
              <a:rPr lang="en-US" smtClean="0"/>
              <a:t>6/25/24</a:t>
            </a:fld>
            <a:endParaRPr lang="en-US"/>
          </a:p>
        </p:txBody>
      </p:sp>
      <p:sp>
        <p:nvSpPr>
          <p:cNvPr id="4" name="Footer Placeholder 3">
            <a:extLst>
              <a:ext uri="{FF2B5EF4-FFF2-40B4-BE49-F238E27FC236}">
                <a16:creationId xmlns:a16="http://schemas.microsoft.com/office/drawing/2014/main" id="{7789A1FB-EA0D-F6A3-A4EB-001AA082AAFF}"/>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C6D671B7-A902-587D-89D0-ECFB738FD702}"/>
              </a:ext>
            </a:extLst>
          </p:cNvPr>
          <p:cNvSpPr>
            <a:spLocks noGrp="1"/>
          </p:cNvSpPr>
          <p:nvPr>
            <p:ph type="sldNum" sz="quarter" idx="12"/>
          </p:nvPr>
        </p:nvSpPr>
        <p:spPr/>
        <p:txBody>
          <a:bodyPr/>
          <a:lstStyle/>
          <a:p>
            <a:fld id="{6E91CC32-6A6B-4E2E-BBA1-6864F305DA26}" type="slidenum">
              <a:rPr lang="en-US" smtClean="0"/>
              <a:t>‹#›</a:t>
            </a:fld>
            <a:endParaRPr lang="en-US"/>
          </a:p>
        </p:txBody>
      </p:sp>
    </p:spTree>
    <p:extLst>
      <p:ext uri="{BB962C8B-B14F-4D97-AF65-F5344CB8AC3E}">
        <p14:creationId xmlns:p14="http://schemas.microsoft.com/office/powerpoint/2010/main" val="21094525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A27D49-E5B4-0E67-FCFC-62A04E705682}"/>
              </a:ext>
            </a:extLst>
          </p:cNvPr>
          <p:cNvSpPr>
            <a:spLocks noGrp="1"/>
          </p:cNvSpPr>
          <p:nvPr>
            <p:ph type="dt" sz="half" idx="10"/>
          </p:nvPr>
        </p:nvSpPr>
        <p:spPr/>
        <p:txBody>
          <a:bodyPr/>
          <a:lstStyle/>
          <a:p>
            <a:fld id="{DD71D8EC-8E17-4CE6-99C2-C22488572868}" type="datetime1">
              <a:rPr lang="en-US" smtClean="0"/>
              <a:t>6/25/24</a:t>
            </a:fld>
            <a:endParaRPr lang="en-US"/>
          </a:p>
        </p:txBody>
      </p:sp>
      <p:sp>
        <p:nvSpPr>
          <p:cNvPr id="3" name="Footer Placeholder 2">
            <a:extLst>
              <a:ext uri="{FF2B5EF4-FFF2-40B4-BE49-F238E27FC236}">
                <a16:creationId xmlns:a16="http://schemas.microsoft.com/office/drawing/2014/main" id="{6B0E4B02-DD32-C63F-6FEE-BC36E2EFD012}"/>
              </a:ext>
            </a:extLst>
          </p:cNvPr>
          <p:cNvSpPr>
            <a:spLocks noGrp="1"/>
          </p:cNvSpPr>
          <p:nvPr>
            <p:ph type="ftr" sz="quarter" idx="11"/>
          </p:nvPr>
        </p:nvSpPr>
        <p:spPr/>
        <p:txBody>
          <a:bodyPr/>
          <a:lstStyle/>
          <a:p>
            <a:r>
              <a:rPr lang="en-US"/>
              <a:t>Sample Footer Text</a:t>
            </a:r>
          </a:p>
        </p:txBody>
      </p:sp>
      <p:sp>
        <p:nvSpPr>
          <p:cNvPr id="4" name="Slide Number Placeholder 3">
            <a:extLst>
              <a:ext uri="{FF2B5EF4-FFF2-40B4-BE49-F238E27FC236}">
                <a16:creationId xmlns:a16="http://schemas.microsoft.com/office/drawing/2014/main" id="{CF25FA8B-18F7-7DDC-74E0-B1C7139E7B05}"/>
              </a:ext>
            </a:extLst>
          </p:cNvPr>
          <p:cNvSpPr>
            <a:spLocks noGrp="1"/>
          </p:cNvSpPr>
          <p:nvPr>
            <p:ph type="sldNum" sz="quarter" idx="12"/>
          </p:nvPr>
        </p:nvSpPr>
        <p:spPr/>
        <p:txBody>
          <a:bodyPr/>
          <a:lstStyle/>
          <a:p>
            <a:fld id="{6E91CC32-6A6B-4E2E-BBA1-6864F305DA26}" type="slidenum">
              <a:rPr lang="en-US" smtClean="0"/>
              <a:t>‹#›</a:t>
            </a:fld>
            <a:endParaRPr lang="en-US"/>
          </a:p>
        </p:txBody>
      </p:sp>
    </p:spTree>
    <p:extLst>
      <p:ext uri="{BB962C8B-B14F-4D97-AF65-F5344CB8AC3E}">
        <p14:creationId xmlns:p14="http://schemas.microsoft.com/office/powerpoint/2010/main" val="22624194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2D42A-8FC3-F6BE-4CF7-1490DE4FD462}"/>
              </a:ext>
            </a:extLst>
          </p:cNvPr>
          <p:cNvSpPr>
            <a:spLocks noGrp="1"/>
          </p:cNvSpPr>
          <p:nvPr>
            <p:ph type="title"/>
          </p:nvPr>
        </p:nvSpPr>
        <p:spPr>
          <a:xfrm>
            <a:off x="317395" y="766636"/>
            <a:ext cx="3951745" cy="1510628"/>
          </a:xfrm>
        </p:spPr>
        <p:txBody>
          <a:bodyPr anchor="t"/>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CAA2BAA-1CCB-696D-D506-5E1747080119}"/>
              </a:ext>
            </a:extLst>
          </p:cNvPr>
          <p:cNvSpPr>
            <a:spLocks noGrp="1"/>
          </p:cNvSpPr>
          <p:nvPr>
            <p:ph idx="1"/>
          </p:nvPr>
        </p:nvSpPr>
        <p:spPr>
          <a:xfrm>
            <a:off x="5105400" y="702452"/>
            <a:ext cx="6249988" cy="531734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10B3C3E7-B970-EF6C-A6D3-6CB81C948775}"/>
              </a:ext>
            </a:extLst>
          </p:cNvPr>
          <p:cNvSpPr>
            <a:spLocks noGrp="1"/>
          </p:cNvSpPr>
          <p:nvPr>
            <p:ph type="body" sz="half" idx="2"/>
          </p:nvPr>
        </p:nvSpPr>
        <p:spPr>
          <a:xfrm>
            <a:off x="323953" y="2277264"/>
            <a:ext cx="3752747" cy="374253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6F32464-D130-7DA0-050D-B444566B1A2F}"/>
              </a:ext>
            </a:extLst>
          </p:cNvPr>
          <p:cNvSpPr>
            <a:spLocks noGrp="1"/>
          </p:cNvSpPr>
          <p:nvPr>
            <p:ph type="dt" sz="half" idx="10"/>
          </p:nvPr>
        </p:nvSpPr>
        <p:spPr/>
        <p:txBody>
          <a:bodyPr/>
          <a:lstStyle/>
          <a:p>
            <a:fld id="{9A750ABA-DFFA-4B13-BB77-624D9164A38B}" type="datetime1">
              <a:rPr lang="en-US" smtClean="0"/>
              <a:t>6/25/24</a:t>
            </a:fld>
            <a:endParaRPr lang="en-US"/>
          </a:p>
        </p:txBody>
      </p:sp>
      <p:sp>
        <p:nvSpPr>
          <p:cNvPr id="6" name="Footer Placeholder 5">
            <a:extLst>
              <a:ext uri="{FF2B5EF4-FFF2-40B4-BE49-F238E27FC236}">
                <a16:creationId xmlns:a16="http://schemas.microsoft.com/office/drawing/2014/main" id="{3FC2B3B4-209E-187A-6F86-2F2EAD9F7476}"/>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036A2A86-6CB1-F027-66AC-8EBFA9D0647A}"/>
              </a:ext>
            </a:extLst>
          </p:cNvPr>
          <p:cNvSpPr>
            <a:spLocks noGrp="1"/>
          </p:cNvSpPr>
          <p:nvPr>
            <p:ph type="sldNum" sz="quarter" idx="12"/>
          </p:nvPr>
        </p:nvSpPr>
        <p:spPr/>
        <p:txBody>
          <a:bodyPr/>
          <a:lstStyle/>
          <a:p>
            <a:fld id="{6E91CC32-6A6B-4E2E-BBA1-6864F305DA26}" type="slidenum">
              <a:rPr lang="en-US" smtClean="0"/>
              <a:t>‹#›</a:t>
            </a:fld>
            <a:endParaRPr lang="en-US"/>
          </a:p>
        </p:txBody>
      </p:sp>
    </p:spTree>
    <p:extLst>
      <p:ext uri="{BB962C8B-B14F-4D97-AF65-F5344CB8AC3E}">
        <p14:creationId xmlns:p14="http://schemas.microsoft.com/office/powerpoint/2010/main" val="12437436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68F49-A418-C21F-25DC-E4C2E1716387}"/>
              </a:ext>
            </a:extLst>
          </p:cNvPr>
          <p:cNvSpPr>
            <a:spLocks noGrp="1"/>
          </p:cNvSpPr>
          <p:nvPr>
            <p:ph type="title"/>
          </p:nvPr>
        </p:nvSpPr>
        <p:spPr>
          <a:xfrm>
            <a:off x="318972" y="765850"/>
            <a:ext cx="3995693" cy="1774778"/>
          </a:xfrm>
        </p:spPr>
        <p:txBody>
          <a:bodyPr anchor="t"/>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3378CDE2-0C1B-D3BE-F399-98D983EF4534}"/>
              </a:ext>
            </a:extLst>
          </p:cNvPr>
          <p:cNvSpPr>
            <a:spLocks noGrp="1"/>
          </p:cNvSpPr>
          <p:nvPr>
            <p:ph type="pic" idx="1"/>
          </p:nvPr>
        </p:nvSpPr>
        <p:spPr>
          <a:xfrm>
            <a:off x="5105400" y="838200"/>
            <a:ext cx="6249988" cy="51815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8786322-CA2D-A634-C10E-4F22BCE48B7F}"/>
              </a:ext>
            </a:extLst>
          </p:cNvPr>
          <p:cNvSpPr>
            <a:spLocks noGrp="1"/>
          </p:cNvSpPr>
          <p:nvPr>
            <p:ph type="body" sz="half" idx="2"/>
          </p:nvPr>
        </p:nvSpPr>
        <p:spPr>
          <a:xfrm>
            <a:off x="340137" y="2552699"/>
            <a:ext cx="3736563" cy="3467099"/>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AD0DD6-F55F-4437-DEC5-FA6028509A2D}"/>
              </a:ext>
            </a:extLst>
          </p:cNvPr>
          <p:cNvSpPr>
            <a:spLocks noGrp="1"/>
          </p:cNvSpPr>
          <p:nvPr>
            <p:ph type="dt" sz="half" idx="10"/>
          </p:nvPr>
        </p:nvSpPr>
        <p:spPr>
          <a:xfrm>
            <a:off x="340137" y="63202"/>
            <a:ext cx="2743200" cy="318221"/>
          </a:xfrm>
        </p:spPr>
        <p:txBody>
          <a:bodyPr/>
          <a:lstStyle/>
          <a:p>
            <a:fld id="{3220A08F-2B1D-4498-A043-7C299B1C2561}" type="datetime1">
              <a:rPr lang="en-US" smtClean="0"/>
              <a:t>6/25/24</a:t>
            </a:fld>
            <a:endParaRPr lang="en-US"/>
          </a:p>
        </p:txBody>
      </p:sp>
      <p:sp>
        <p:nvSpPr>
          <p:cNvPr id="6" name="Footer Placeholder 5">
            <a:extLst>
              <a:ext uri="{FF2B5EF4-FFF2-40B4-BE49-F238E27FC236}">
                <a16:creationId xmlns:a16="http://schemas.microsoft.com/office/drawing/2014/main" id="{595B46D7-EE7C-E399-6A6B-18237228F6B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F211B808-3207-D755-3B0B-E1D8814B2FA1}"/>
              </a:ext>
            </a:extLst>
          </p:cNvPr>
          <p:cNvSpPr>
            <a:spLocks noGrp="1"/>
          </p:cNvSpPr>
          <p:nvPr>
            <p:ph type="sldNum" sz="quarter" idx="12"/>
          </p:nvPr>
        </p:nvSpPr>
        <p:spPr/>
        <p:txBody>
          <a:bodyPr/>
          <a:lstStyle/>
          <a:p>
            <a:fld id="{6E91CC32-6A6B-4E2E-BBA1-6864F305DA26}" type="slidenum">
              <a:rPr lang="en-US" smtClean="0"/>
              <a:t>‹#›</a:t>
            </a:fld>
            <a:endParaRPr lang="en-US"/>
          </a:p>
        </p:txBody>
      </p:sp>
    </p:spTree>
    <p:extLst>
      <p:ext uri="{BB962C8B-B14F-4D97-AF65-F5344CB8AC3E}">
        <p14:creationId xmlns:p14="http://schemas.microsoft.com/office/powerpoint/2010/main" val="41452118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BFF45E2-9197-4E34-029A-725ADAC0C752}"/>
              </a:ext>
            </a:extLst>
          </p:cNvPr>
          <p:cNvSpPr>
            <a:spLocks noGrp="1"/>
          </p:cNvSpPr>
          <p:nvPr>
            <p:ph type="title"/>
          </p:nvPr>
        </p:nvSpPr>
        <p:spPr>
          <a:xfrm>
            <a:off x="308387" y="620202"/>
            <a:ext cx="9956747" cy="143878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68CC19E-63FE-1D76-2550-01FD9A6D9A95}"/>
              </a:ext>
            </a:extLst>
          </p:cNvPr>
          <p:cNvSpPr>
            <a:spLocks noGrp="1"/>
          </p:cNvSpPr>
          <p:nvPr>
            <p:ph type="body" idx="1"/>
          </p:nvPr>
        </p:nvSpPr>
        <p:spPr>
          <a:xfrm>
            <a:off x="335467" y="2306781"/>
            <a:ext cx="9956747" cy="38701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BDFA067-55BA-33CD-E6F2-B24B2D5DE896}"/>
              </a:ext>
            </a:extLst>
          </p:cNvPr>
          <p:cNvSpPr>
            <a:spLocks noGrp="1"/>
          </p:cNvSpPr>
          <p:nvPr>
            <p:ph type="dt" sz="half" idx="2"/>
          </p:nvPr>
        </p:nvSpPr>
        <p:spPr>
          <a:xfrm>
            <a:off x="340137" y="63202"/>
            <a:ext cx="2743200" cy="318221"/>
          </a:xfrm>
          <a:prstGeom prst="rect">
            <a:avLst/>
          </a:prstGeom>
        </p:spPr>
        <p:txBody>
          <a:bodyPr vert="horz" lIns="91440" tIns="45720" rIns="91440" bIns="45720" rtlCol="0" anchor="ctr"/>
          <a:lstStyle>
            <a:lvl1pPr algn="l">
              <a:defRPr sz="800">
                <a:solidFill>
                  <a:schemeClr val="tx1"/>
                </a:solidFill>
              </a:defRPr>
            </a:lvl1pPr>
          </a:lstStyle>
          <a:p>
            <a:fld id="{567E9B64-DC09-41C8-9DE3-DA74AF8D2F97}" type="datetime1">
              <a:rPr lang="en-US" smtClean="0"/>
              <a:t>6/25/24</a:t>
            </a:fld>
            <a:endParaRPr lang="en-US" dirty="0"/>
          </a:p>
        </p:txBody>
      </p:sp>
      <p:sp>
        <p:nvSpPr>
          <p:cNvPr id="5" name="Footer Placeholder 4">
            <a:extLst>
              <a:ext uri="{FF2B5EF4-FFF2-40B4-BE49-F238E27FC236}">
                <a16:creationId xmlns:a16="http://schemas.microsoft.com/office/drawing/2014/main" id="{C965EAE2-7EF5-FFAA-CD74-AA63C671197D}"/>
              </a:ext>
            </a:extLst>
          </p:cNvPr>
          <p:cNvSpPr>
            <a:spLocks noGrp="1"/>
          </p:cNvSpPr>
          <p:nvPr>
            <p:ph type="ftr" sz="quarter" idx="3"/>
          </p:nvPr>
        </p:nvSpPr>
        <p:spPr>
          <a:xfrm>
            <a:off x="7344016" y="6424761"/>
            <a:ext cx="4059936" cy="365125"/>
          </a:xfrm>
          <a:prstGeom prst="rect">
            <a:avLst/>
          </a:prstGeom>
        </p:spPr>
        <p:txBody>
          <a:bodyPr vert="horz" lIns="91440" tIns="45720" rIns="91440" bIns="45720" rtlCol="0" anchor="ctr"/>
          <a:lstStyle>
            <a:lvl1pPr algn="r">
              <a:defRPr sz="800" b="0" cap="all" spc="0" baseline="0">
                <a:solidFill>
                  <a:schemeClr val="tx1"/>
                </a:solidFill>
              </a:defRPr>
            </a:lvl1pPr>
          </a:lstStyle>
          <a:p>
            <a:r>
              <a:rPr lang="en-US" dirty="0"/>
              <a:t>Sample Footer Text</a:t>
            </a:r>
          </a:p>
        </p:txBody>
      </p:sp>
      <p:sp>
        <p:nvSpPr>
          <p:cNvPr id="6" name="Slide Number Placeholder 5">
            <a:extLst>
              <a:ext uri="{FF2B5EF4-FFF2-40B4-BE49-F238E27FC236}">
                <a16:creationId xmlns:a16="http://schemas.microsoft.com/office/drawing/2014/main" id="{D109DC1A-2539-3AE9-11EA-B87D22E62CDB}"/>
              </a:ext>
            </a:extLst>
          </p:cNvPr>
          <p:cNvSpPr>
            <a:spLocks noGrp="1"/>
          </p:cNvSpPr>
          <p:nvPr>
            <p:ph type="sldNum" sz="quarter" idx="4"/>
          </p:nvPr>
        </p:nvSpPr>
        <p:spPr>
          <a:xfrm>
            <a:off x="11403951" y="6425816"/>
            <a:ext cx="429768" cy="365125"/>
          </a:xfrm>
          <a:prstGeom prst="rect">
            <a:avLst/>
          </a:prstGeom>
        </p:spPr>
        <p:txBody>
          <a:bodyPr vert="horz" lIns="91440" tIns="45720" rIns="91440" bIns="45720" rtlCol="0" anchor="ctr"/>
          <a:lstStyle>
            <a:lvl1pPr algn="r">
              <a:defRPr sz="800">
                <a:solidFill>
                  <a:schemeClr val="tx1"/>
                </a:solidFill>
              </a:defRPr>
            </a:lvl1pPr>
          </a:lstStyle>
          <a:p>
            <a:fld id="{6E91CC32-6A6B-4E2E-BBA1-6864F305DA26}" type="slidenum">
              <a:rPr lang="en-US" smtClean="0"/>
              <a:t>‹#›</a:t>
            </a:fld>
            <a:endParaRPr lang="en-US" dirty="0"/>
          </a:p>
        </p:txBody>
      </p:sp>
    </p:spTree>
    <p:extLst>
      <p:ext uri="{BB962C8B-B14F-4D97-AF65-F5344CB8AC3E}">
        <p14:creationId xmlns:p14="http://schemas.microsoft.com/office/powerpoint/2010/main" val="2112935642"/>
      </p:ext>
    </p:extLst>
  </p:cSld>
  <p:clrMap bg1="dk1" tx1="lt1" bg2="dk2" tx2="lt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 id="2147483672" r:id="rId12"/>
  </p:sldLayoutIdLst>
  <p:hf hdr="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Neue Haas Grotesk Text Pro" panose="020B0504020202020204" pitchFamily="34" charset="0"/>
        <a:buChar char="+"/>
        <a:defRPr sz="16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868680" indent="-228600" algn="l" defTabSz="914400" rtl="0" eaLnBrk="1" latinLnBrk="0" hangingPunct="1">
        <a:lnSpc>
          <a:spcPct val="120000"/>
        </a:lnSpc>
        <a:spcBef>
          <a:spcPts val="500"/>
        </a:spcBef>
        <a:buFont typeface="Neue Haas Grotesk Text Pro" panose="020B0504020202020204" pitchFamily="34" charset="0"/>
        <a:buChar char="+"/>
        <a:defRPr sz="1200" kern="1200">
          <a:solidFill>
            <a:schemeClr val="tx1"/>
          </a:solidFill>
          <a:latin typeface="+mn-lt"/>
          <a:ea typeface="+mn-ea"/>
          <a:cs typeface="+mn-cs"/>
        </a:defRPr>
      </a:lvl4pPr>
      <a:lvl5pPr marL="109728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arget="../slideLayouts/slideLayout1.xml" Type="http://schemas.openxmlformats.org/officeDocument/2006/relationships/slideLayout"/><Relationship Id="rId2" Target="../media/media1.mp4" Type="http://schemas.openxmlformats.org/officeDocument/2006/relationships/video"/><Relationship Id="rId1" Target="../media/media1.mp4" Type="http://schemas.microsoft.com/office/2007/relationships/media"/><Relationship Id="rId4" Target="../media/image1.jpeg" Type="http://schemas.openxmlformats.org/officeDocument/2006/relationships/image"/></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6.xml.rels><?xml version="1.0" encoding="UTF-8" standalone="yes" ?><Relationships xmlns="http://schemas.openxmlformats.org/package/2006/relationships"><Relationship Id="rId2" Target="../media/image34.jpeg" Type="http://schemas.openxmlformats.org/officeDocument/2006/relationships/image"/><Relationship Id="rId1" Target="../slideLayouts/slideLayout2.xml" Type="http://schemas.openxmlformats.org/officeDocument/2006/relationships/slideLayout"/></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arget="../media/image2.jpeg" Type="http://schemas.openxmlformats.org/officeDocument/2006/relationships/image"/><Relationship Id="rId2" Target="../notesSlides/notesSlide1.xml" Type="http://schemas.openxmlformats.org/officeDocument/2006/relationships/notesSlide"/><Relationship Id="rId1" Target="../slideLayouts/slideLayout2.xml" Type="http://schemas.openxmlformats.org/officeDocument/2006/relationships/slideLayout"/><Relationship Id="rId6" Target="../media/image5.jpeg" Type="http://schemas.openxmlformats.org/officeDocument/2006/relationships/image"/><Relationship Id="rId5" Target="../media/image4.png" Type="http://schemas.openxmlformats.org/officeDocument/2006/relationships/image"/><Relationship Id="rId4" Target="../media/image3.png" Type="http://schemas.openxmlformats.org/officeDocument/2006/relationships/image"/></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arget="../media/image37.png" Type="http://schemas.openxmlformats.org/officeDocument/2006/relationships/image"/><Relationship Id="rId1" Target="../slideLayouts/slideLayout2.xml" Type="http://schemas.openxmlformats.org/officeDocument/2006/relationships/slideLayout"/></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arget="../media/image46.png" Type="http://schemas.openxmlformats.org/officeDocument/2006/relationships/image"/><Relationship Id="rId1" Target="../slideLayouts/slideLayout2.xml" Type="http://schemas.openxmlformats.org/officeDocument/2006/relationships/slideLayout"/></Relationships>
</file>

<file path=ppt/slides/_rels/slide3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arget="../media/image49.png" Type="http://schemas.openxmlformats.org/officeDocument/2006/relationships/image"/><Relationship Id="rId1" Target="../slideLayouts/slideLayout2.xml" Type="http://schemas.openxmlformats.org/officeDocument/2006/relationships/slideLayout"/></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arget="../media/image50.png" Type="http://schemas.openxmlformats.org/officeDocument/2006/relationships/image"/><Relationship Id="rId1" Target="../slideLayouts/slideLayout2.xml" Type="http://schemas.openxmlformats.org/officeDocument/2006/relationships/slideLayout"/></Relationships>
</file>

<file path=ppt/slides/_rels/slide4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5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73.svg"/></Relationships>
</file>

<file path=ppt/slides/_rels/slide5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arget="../media/image76.jpeg" Type="http://schemas.openxmlformats.org/officeDocument/2006/relationships/image"/><Relationship Id="rId2" Target="../notesSlides/notesSlide21.xml" Type="http://schemas.openxmlformats.org/officeDocument/2006/relationships/notesSlide"/><Relationship Id="rId1" Target="../slideLayouts/slideLayout7.xml" Type="http://schemas.openxmlformats.org/officeDocument/2006/relationships/slideLayout"/></Relationships>
</file>

<file path=ppt/slides/_rels/slide5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D30F25F-7390-A3F6-08CD-ABD7C3A7A44D}"/>
              </a:ext>
              <a:ext uri="{C183D7F6-B498-43B3-948B-1728B52AA6E4}">
                <adec:decorative xmlns:adec="http://schemas.microsoft.com/office/drawing/2017/decorative" val="1"/>
              </a:ext>
            </a:extLst>
          </p:cNvPr>
          <p:cNvSpPr>
            <a:spLocks noAdjustHandles="1" noChangeArrowheads="1" noChangeAspect="1" noChangeShapeType="1" noEditPoints="1" noGrp="1" noMove="1" noResize="1" noRot="1" noTextEdit="1"/>
          </p:cNvSpPr>
          <p:nvPr>
            <p:extLst>
              <p:ext uri="{386F3935-93C4-4BCD-93E2-E3B085C9AB24}">
                <p16:designElem xmlns:p16="http://schemas.microsoft.com/office/powerpoint/2015/main" val="1"/>
              </p:ext>
            </p:extLst>
          </p:nvPr>
        </p:nvSpPr>
        <p:spPr>
          <a:xfrm>
            <a:off x="0" y="0"/>
            <a:ext cx="12192000" cy="6858000"/>
          </a:xfrm>
          <a:prstGeom prst="rect">
            <a:avLst/>
          </a:prstGeom>
          <a:ln algn="ctr" cap="flat" cmpd="sng" w="12700">
            <a:noFill/>
            <a:prstDash val="solid"/>
            <a:miter lim="800000"/>
          </a:ln>
          <a:effectLst/>
          <a:extLst>
            <a:ext uri="{91240B29-F687-4F45-9708-019B960494DF}">
              <a14:hiddenLine xmlns:a14="http://schemas.microsoft.com/office/drawing/2010/main" algn="ctr" cap="flat" cmpd="sng" w="12700">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lang="en-US"/>
          </a:p>
        </p:txBody>
      </p:sp>
      <p:pic>
        <p:nvPicPr>
          <p:cNvPr descr="People Planning" id="4" name="Video 3">
            <a:extLst>
              <a:ext uri="{FF2B5EF4-FFF2-40B4-BE49-F238E27FC236}">
                <a16:creationId xmlns:a16="http://schemas.microsoft.com/office/drawing/2014/main" id="{10EEEAF2-A7B5-3743-A656-0331E43BF193}"/>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b="7" r="1"/>
          <a:stretch/>
        </p:blipFill>
        <p:spPr>
          <a:xfrm>
            <a:off x="1" y="1"/>
            <a:ext cx="12192000" cy="6858000"/>
          </a:xfrm>
          <a:prstGeom prst="rect">
            <a:avLst/>
          </a:prstGeom>
        </p:spPr>
      </p:pic>
      <p:sp useBgFill="1">
        <p:nvSpPr>
          <p:cNvPr id="11" name="Freeform: Shape 10">
            <a:extLst>
              <a:ext uri="{FF2B5EF4-FFF2-40B4-BE49-F238E27FC236}">
                <a16:creationId xmlns:a16="http://schemas.microsoft.com/office/drawing/2014/main" id="{47F8E9A3-29C0-2BE8-E41E-EDFE94D8737A}"/>
              </a:ext>
              <a:ext uri="{C183D7F6-B498-43B3-948B-1728B52AA6E4}">
                <adec:decorative xmlns:adec="http://schemas.microsoft.com/office/drawing/2017/decorative" val="1"/>
              </a:ext>
            </a:extLst>
          </p:cNvPr>
          <p:cNvSpPr>
            <a:spLocks noAdjustHandles="1" noChangeArrowheads="1" noChangeAspect="1" noChangeShapeType="1" noEditPoints="1" noGrp="1" noMove="1" noResize="1" noRot="1" noTextEdit="1"/>
          </p:cNvSpPr>
          <p:nvPr>
            <p:extLst>
              <p:ext uri="{386F3935-93C4-4BCD-93E2-E3B085C9AB24}">
                <p16:designElem xmlns:p16="http://schemas.microsoft.com/office/powerpoint/2015/main" val="1"/>
              </p:ext>
            </p:extLst>
          </p:nvPr>
        </p:nvSpPr>
        <p:spPr>
          <a:xfrm>
            <a:off x="-1" y="0"/>
            <a:ext cx="12192000" cy="6858000"/>
          </a:xfrm>
          <a:custGeom>
            <a:avLst/>
            <a:gdLst>
              <a:gd fmla="*/ 4948878 w 12192000" name="connsiteX0"/>
              <a:gd fmla="*/ 65131 h 6858000" name="connsiteY0"/>
              <a:gd fmla="*/ 4305301 w 12192000" name="connsiteX1"/>
              <a:gd fmla="*/ 708707 h 6858000" name="connsiteY1"/>
              <a:gd fmla="*/ 4305301 w 12192000" name="connsiteX2"/>
              <a:gd fmla="*/ 6149294 h 6858000" name="connsiteY2"/>
              <a:gd fmla="*/ 4948878 w 12192000" name="connsiteX3"/>
              <a:gd fmla="*/ 6792870 h 6858000" name="connsiteY3"/>
              <a:gd fmla="*/ 11471815 w 12192000" name="connsiteX4"/>
              <a:gd fmla="*/ 6792870 h 6858000" name="connsiteY4"/>
              <a:gd fmla="*/ 12115391 w 12192000" name="connsiteX5"/>
              <a:gd fmla="*/ 6149294 h 6858000" name="connsiteY5"/>
              <a:gd fmla="*/ 12115391 w 12192000" name="connsiteX6"/>
              <a:gd fmla="*/ 708707 h 6858000" name="connsiteY6"/>
              <a:gd fmla="*/ 11471815 w 12192000" name="connsiteX7"/>
              <a:gd fmla="*/ 65131 h 6858000" name="connsiteY7"/>
              <a:gd fmla="*/ 0 w 12192000" name="connsiteX8"/>
              <a:gd fmla="*/ 0 h 6858000" name="connsiteY8"/>
              <a:gd fmla="*/ 12192000 w 12192000" name="connsiteX9"/>
              <a:gd fmla="*/ 0 h 6858000" name="connsiteY9"/>
              <a:gd fmla="*/ 12192000 w 12192000" name="connsiteX10"/>
              <a:gd fmla="*/ 6858000 h 6858000" name="connsiteY10"/>
              <a:gd fmla="*/ 0 w 12192000" name="connsiteX11"/>
              <a:gd fmla="*/ 6858000 h 6858000" name="connsiteY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b="b" l="l" r="r" t="t"/>
            <a:pathLst>
              <a:path h="6858000" w="12192000">
                <a:moveTo>
                  <a:pt x="4948878" y="65131"/>
                </a:moveTo>
                <a:cubicBezTo>
                  <a:pt x="4593440" y="65131"/>
                  <a:pt x="4305301" y="353270"/>
                  <a:pt x="4305301" y="708707"/>
                </a:cubicBezTo>
                <a:lnTo>
                  <a:pt x="4305301" y="6149294"/>
                </a:lnTo>
                <a:cubicBezTo>
                  <a:pt x="4305301" y="6504731"/>
                  <a:pt x="4593440" y="6792870"/>
                  <a:pt x="4948878" y="6792870"/>
                </a:cubicBezTo>
                <a:lnTo>
                  <a:pt x="11471815" y="6792870"/>
                </a:lnTo>
                <a:cubicBezTo>
                  <a:pt x="11827252" y="6792870"/>
                  <a:pt x="12115391" y="6504731"/>
                  <a:pt x="12115391" y="6149294"/>
                </a:cubicBezTo>
                <a:lnTo>
                  <a:pt x="12115391" y="708707"/>
                </a:lnTo>
                <a:cubicBezTo>
                  <a:pt x="12115391" y="353270"/>
                  <a:pt x="11827252" y="65131"/>
                  <a:pt x="11471815" y="65131"/>
                </a:cubicBezTo>
                <a:close/>
                <a:moveTo>
                  <a:pt x="0" y="0"/>
                </a:moveTo>
                <a:lnTo>
                  <a:pt x="12192000" y="0"/>
                </a:lnTo>
                <a:lnTo>
                  <a:pt x="12192000" y="6858000"/>
                </a:lnTo>
                <a:lnTo>
                  <a:pt x="0" y="6858000"/>
                </a:lnTo>
                <a:close/>
              </a:path>
            </a:pathLst>
          </a:custGeom>
          <a:ln algn="ctr" cap="flat" cmpd="sng" w="12700">
            <a:noFill/>
            <a:prstDash val="solid"/>
            <a:miter lim="800000"/>
          </a:ln>
          <a:effectLst/>
          <a:extLst>
            <a:ext uri="{91240B29-F687-4F45-9708-019B960494DF}">
              <a14:hiddenLine xmlns:a14="http://schemas.microsoft.com/office/drawing/2010/main" algn="ctr" cap="flat" cmpd="sng" w="12700">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rtlCol="0" wrap="square">
            <a:noAutofit/>
          </a:bodyPr>
          <a:lstStyle/>
          <a:p>
            <a:pPr algn="ctr"/>
            <a:endParaRPr lang="en-US"/>
          </a:p>
        </p:txBody>
      </p:sp>
      <p:sp>
        <p:nvSpPr>
          <p:cNvPr id="2" name="Title 1">
            <a:extLst>
              <a:ext uri="{FF2B5EF4-FFF2-40B4-BE49-F238E27FC236}">
                <a16:creationId xmlns:a16="http://schemas.microsoft.com/office/drawing/2014/main" id="{7C60FC68-762A-3AC9-4CAB-FE65AEFE993E}"/>
              </a:ext>
            </a:extLst>
          </p:cNvPr>
          <p:cNvSpPr>
            <a:spLocks noGrp="1"/>
          </p:cNvSpPr>
          <p:nvPr>
            <p:ph type="ctrTitle"/>
          </p:nvPr>
        </p:nvSpPr>
        <p:spPr>
          <a:xfrm>
            <a:off x="312252" y="752136"/>
            <a:ext cx="3698627" cy="3638795"/>
          </a:xfrm>
        </p:spPr>
        <p:txBody>
          <a:bodyPr anchor="t">
            <a:normAutofit/>
          </a:bodyPr>
          <a:lstStyle/>
          <a:p>
            <a:r>
              <a:rPr b="1" dirty="0" kern="100" lang="en-US" sz="2800">
                <a:effectLst/>
                <a:latin charset="77" pitchFamily="2" typeface="Poppins"/>
                <a:ea charset="0" panose="020F0502020204030204" pitchFamily="34" typeface="Calibri"/>
                <a:cs charset="0" panose="02020603050405020304" pitchFamily="18" typeface="Times New Roman"/>
              </a:rPr>
              <a:t>Mastering Project Planning for Housing Development and Community Needs</a:t>
            </a:r>
            <a:br>
              <a:rPr dirty="0" kern="100" lang="en-US" sz="2800">
                <a:effectLst/>
                <a:latin charset="0" panose="020F0502020204030204" pitchFamily="34" typeface="Calibri"/>
                <a:ea charset="0" panose="020F0502020204030204" pitchFamily="34" typeface="Calibri"/>
                <a:cs charset="0" panose="02020603050405020304" pitchFamily="18" typeface="Times New Roman"/>
              </a:rPr>
            </a:br>
            <a:endParaRPr dirty="0" lang="en-US" sz="2800"/>
          </a:p>
        </p:txBody>
      </p:sp>
      <p:sp>
        <p:nvSpPr>
          <p:cNvPr id="3" name="Subtitle 2">
            <a:extLst>
              <a:ext uri="{FF2B5EF4-FFF2-40B4-BE49-F238E27FC236}">
                <a16:creationId xmlns:a16="http://schemas.microsoft.com/office/drawing/2014/main" id="{3062A7AF-7D97-46FB-01A2-9A9162A3B67E}"/>
              </a:ext>
            </a:extLst>
          </p:cNvPr>
          <p:cNvSpPr>
            <a:spLocks noGrp="1"/>
          </p:cNvSpPr>
          <p:nvPr>
            <p:ph idx="1" type="subTitle"/>
          </p:nvPr>
        </p:nvSpPr>
        <p:spPr>
          <a:xfrm>
            <a:off x="312252" y="4676011"/>
            <a:ext cx="3698627" cy="1343789"/>
          </a:xfrm>
        </p:spPr>
        <p:txBody>
          <a:bodyPr anchor="b">
            <a:normAutofit fontScale="92500"/>
          </a:bodyPr>
          <a:lstStyle/>
          <a:p>
            <a:r>
              <a:rPr dirty="0" lang="en-US"/>
              <a:t>Native American Indian Housing Council 2024 Annual Conference – 50</a:t>
            </a:r>
            <a:r>
              <a:rPr baseline="30000" dirty="0" lang="en-US"/>
              <a:t>th</a:t>
            </a:r>
            <a:r>
              <a:rPr dirty="0" lang="en-US"/>
              <a:t> Anniversary</a:t>
            </a:r>
          </a:p>
        </p:txBody>
      </p:sp>
    </p:spTree>
    <p:extLst>
      <p:ext uri="{BB962C8B-B14F-4D97-AF65-F5344CB8AC3E}">
        <p14:creationId xmlns:p14="http://schemas.microsoft.com/office/powerpoint/2010/main" val="2401469923"/>
      </p:ext>
    </p:extLst>
  </p:cSld>
  <p:clrMapOvr>
    <a:masterClrMapping/>
  </p:clrMapOvr>
  <p:timing>
    <p:tnLst>
      <p:par>
        <p:cTn dur="indefinite" id="1" nodeType="tmRoot" restart="never">
          <p:childTnLst>
            <p:seq concurrent="1" nextAc="seek">
              <p:cTn dur="indefinite" id="2" nodeType="mainSeq">
                <p:childTnLst>
                  <p:par>
                    <p:cTn fill="hold" id="3">
                      <p:stCondLst>
                        <p:cond delay="indefinite"/>
                        <p:cond delay="0" evt="onBegin">
                          <p:tn val="2"/>
                        </p:cond>
                      </p:stCondLst>
                      <p:childTnLst>
                        <p:par>
                          <p:cTn fill="hold" id="4">
                            <p:stCondLst>
                              <p:cond delay="0"/>
                            </p:stCondLst>
                            <p:childTnLst>
                              <p:par>
                                <p:cTn fill="hold" id="5" nodeType="afterEffect" presetClass="mediacall" presetID="1" presetSubtype="0">
                                  <p:stCondLst>
                                    <p:cond delay="0"/>
                                  </p:stCondLst>
                                  <p:childTnLst>
                                    <p:cmd cmd="playFrom(0.0)" type="call">
                                      <p:cBhvr>
                                        <p:cTn dur="10010" fill="hold" id="6"/>
                                        <p:tgtEl>
                                          <p:spTgt spid="4"/>
                                        </p:tgtEl>
                                      </p:cBhvr>
                                    </p:cmd>
                                  </p:childTnLst>
                                </p:cTn>
                              </p:par>
                            </p:childTnLst>
                          </p:cTn>
                        </p:par>
                      </p:childTnLst>
                    </p:cTn>
                  </p:par>
                </p:childTnLst>
              </p:cTn>
              <p:prevCondLst>
                <p:cond delay="0" evt="onPrev">
                  <p:tgtEl>
                    <p:sldTgt/>
                  </p:tgtEl>
                </p:cond>
              </p:prevCondLst>
              <p:nextCondLst>
                <p:cond delay="0" evt="onNext">
                  <p:tgtEl>
                    <p:sldTgt/>
                  </p:tgtEl>
                </p:cond>
              </p:nextCondLst>
            </p:seq>
            <p:seq concurrent="1" nextAc="seek">
              <p:cTn evtFilter="cancelBubble" fill="hold" id="7" nodeType="interactiveSeq" restart="whenNotActive">
                <p:stCondLst>
                  <p:cond delay="0" evt="onClick">
                    <p:tgtEl>
                      <p:spTgt spid="4"/>
                    </p:tgtEl>
                  </p:cond>
                </p:stCondLst>
                <p:endSync delay="0" evt="end">
                  <p:rtn val="all"/>
                </p:endSync>
                <p:childTnLst>
                  <p:par>
                    <p:cTn fill="hold" id="8">
                      <p:stCondLst>
                        <p:cond delay="0"/>
                      </p:stCondLst>
                      <p:childTnLst>
                        <p:par>
                          <p:cTn fill="hold" id="9">
                            <p:stCondLst>
                              <p:cond delay="0"/>
                            </p:stCondLst>
                            <p:childTnLst>
                              <p:par>
                                <p:cTn fill="hold" id="10" nodeType="clickEffect" presetClass="mediacall" presetID="2" presetSubtype="0">
                                  <p:stCondLst>
                                    <p:cond delay="0"/>
                                  </p:stCondLst>
                                  <p:childTnLst>
                                    <p:cmd cmd="togglePause" type="call">
                                      <p:cBhvr>
                                        <p:cTn dur="1" fill="hold" id="11"/>
                                        <p:tgtEl>
                                          <p:spTgt spid="4"/>
                                        </p:tgtEl>
                                      </p:cBhvr>
                                    </p:cmd>
                                  </p:childTnLst>
                                </p:cTn>
                              </p:par>
                            </p:childTnLst>
                          </p:cTn>
                        </p:par>
                      </p:childTnLst>
                    </p:cTn>
                  </p:par>
                </p:childTnLst>
              </p:cTn>
              <p:nextCondLst>
                <p:cond delay="0" evt="onClick">
                  <p:tgtEl>
                    <p:spTgt spid="4"/>
                  </p:tgtEl>
                </p:cond>
              </p:nextCondLst>
            </p:seq>
            <p:video>
              <p:cMediaNode mute="1">
                <p:cTn display="0" fill="hold" id="12" repeatCount="indefinite">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5195727" y="382385"/>
            <a:ext cx="6335338" cy="1492132"/>
          </a:xfrm>
        </p:spPr>
        <p:txBody>
          <a:bodyPr>
            <a:normAutofit/>
          </a:bodyPr>
          <a:lstStyle/>
          <a:p>
            <a:r>
              <a:rPr lang="en-US" b="1"/>
              <a:t>Community Involvement</a:t>
            </a:r>
          </a:p>
        </p:txBody>
      </p:sp>
      <p:pic>
        <p:nvPicPr>
          <p:cNvPr id="5" name="Picture 4" descr="People Planning .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88434" y="-9525"/>
            <a:ext cx="4129822" cy="6867525"/>
          </a:xfrm>
          <a:prstGeom prst="rect">
            <a:avLst/>
          </a:prstGeom>
          <a:solidFill>
            <a:srgbClr val="FFFFFF">
              <a:shade val="85000"/>
            </a:srgbClr>
          </a:solidFill>
          <a:scene3d>
            <a:camera prst="orthographicFront">
              <a:rot lat="0" lon="0" rev="360000"/>
            </a:camera>
            <a:lightRig rig="twoPt" dir="t">
              <a:rot lat="0" lon="0" rev="7200000"/>
            </a:lightRig>
          </a:scene3d>
          <a:sp3d contourW="12700">
            <a:bevelT w="25400" h="19050"/>
            <a:contourClr>
              <a:srgbClr val="969696"/>
            </a:contourClr>
          </a:sp3d>
        </p:spPr>
      </p:pic>
      <p:sp>
        <p:nvSpPr>
          <p:cNvPr id="51202" name="Content Placeholder 4"/>
          <p:cNvSpPr>
            <a:spLocks noGrp="1"/>
          </p:cNvSpPr>
          <p:nvPr>
            <p:ph idx="1"/>
          </p:nvPr>
        </p:nvSpPr>
        <p:spPr bwMode="auto">
          <a:xfrm>
            <a:off x="5195727" y="2286001"/>
            <a:ext cx="6335338" cy="3593591"/>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0" compatLnSpc="1">
            <a:prstTxWarp prst="textNoShape">
              <a:avLst/>
            </a:prstTxWarp>
            <a:normAutofit/>
          </a:bodyPr>
          <a:lstStyle/>
          <a:p>
            <a:pPr marL="0" indent="0">
              <a:lnSpc>
                <a:spcPct val="100000"/>
              </a:lnSpc>
              <a:buNone/>
            </a:pPr>
            <a:endParaRPr lang="en-US" altLang="en-US" sz="1700" dirty="0"/>
          </a:p>
          <a:p>
            <a:pPr>
              <a:lnSpc>
                <a:spcPct val="100000"/>
              </a:lnSpc>
            </a:pPr>
            <a:endParaRPr lang="en-US" altLang="en-US" sz="1700" dirty="0"/>
          </a:p>
          <a:p>
            <a:pPr>
              <a:lnSpc>
                <a:spcPct val="100000"/>
              </a:lnSpc>
            </a:pPr>
            <a:r>
              <a:rPr lang="en-US" altLang="en-US" sz="1700" dirty="0"/>
              <a:t>Before projects begin, it is essential to create a successful </a:t>
            </a:r>
            <a:r>
              <a:rPr lang="en-US" altLang="en-US" sz="1700" i="1" dirty="0"/>
              <a:t>community development process. </a:t>
            </a:r>
          </a:p>
          <a:p>
            <a:pPr>
              <a:lnSpc>
                <a:spcPct val="100000"/>
              </a:lnSpc>
            </a:pPr>
            <a:r>
              <a:rPr lang="en-US" altLang="en-US" sz="1700" dirty="0"/>
              <a:t>The community development process should be built upon the foundation of community involvement followed by planning. </a:t>
            </a:r>
          </a:p>
          <a:p>
            <a:pPr>
              <a:lnSpc>
                <a:spcPct val="100000"/>
              </a:lnSpc>
            </a:pPr>
            <a:r>
              <a:rPr lang="en-US" altLang="en-US" sz="1700" dirty="0"/>
              <a:t>Needs are identified and prioritized, strategies for using identified resources can be developed into potential projects that address the communities needs. </a:t>
            </a:r>
          </a:p>
          <a:p>
            <a:pPr marL="0" indent="0">
              <a:lnSpc>
                <a:spcPct val="100000"/>
              </a:lnSpc>
            </a:pPr>
            <a:endParaRPr lang="en-US" altLang="en-US" sz="1700" dirty="0"/>
          </a:p>
          <a:p>
            <a:pPr marL="0" indent="0">
              <a:lnSpc>
                <a:spcPct val="100000"/>
              </a:lnSpc>
              <a:buNone/>
            </a:pPr>
            <a:endParaRPr lang="en-US" altLang="en-US" sz="1700" dirty="0"/>
          </a:p>
          <a:p>
            <a:pPr marL="0" indent="0">
              <a:lnSpc>
                <a:spcPct val="100000"/>
              </a:lnSpc>
            </a:pPr>
            <a:endParaRPr lang="en-US" altLang="en-US" sz="1700" dirty="0"/>
          </a:p>
          <a:p>
            <a:pPr marL="0" indent="0">
              <a:lnSpc>
                <a:spcPct val="100000"/>
              </a:lnSpc>
            </a:pPr>
            <a:endParaRPr lang="en-US" altLang="en-US" sz="1700" dirty="0"/>
          </a:p>
          <a:p>
            <a:pPr marL="0" indent="0">
              <a:lnSpc>
                <a:spcPct val="100000"/>
              </a:lnSpc>
            </a:pPr>
            <a:endParaRPr lang="en-US" altLang="en-US" sz="1700" dirty="0"/>
          </a:p>
          <a:p>
            <a:pPr marL="0" indent="0">
              <a:lnSpc>
                <a:spcPct val="100000"/>
              </a:lnSpc>
            </a:pPr>
            <a:endParaRPr lang="en-US" altLang="en-US" sz="1700" dirty="0"/>
          </a:p>
          <a:p>
            <a:pPr marL="0" indent="0">
              <a:lnSpc>
                <a:spcPct val="100000"/>
              </a:lnSpc>
            </a:pPr>
            <a:endParaRPr lang="en-US" altLang="en-US" sz="1700" dirty="0"/>
          </a:p>
        </p:txBody>
      </p:sp>
    </p:spTree>
    <p:extLst>
      <p:ext uri="{BB962C8B-B14F-4D97-AF65-F5344CB8AC3E}">
        <p14:creationId xmlns:p14="http://schemas.microsoft.com/office/powerpoint/2010/main" val="1338959321"/>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8CA9E9D-6A76-A56D-C4DE-0910EA8725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DFB7E5ED-F72A-DBA0-549D-BABA6DACA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406604"/>
          </a:xfrm>
          <a:custGeom>
            <a:avLst/>
            <a:gdLst>
              <a:gd name="connsiteX0" fmla="*/ 0 w 12192000"/>
              <a:gd name="connsiteY0" fmla="*/ 0 h 6858000"/>
              <a:gd name="connsiteX1" fmla="*/ 12192000 w 12192000"/>
              <a:gd name="connsiteY1" fmla="*/ 0 h 6858000"/>
              <a:gd name="connsiteX2" fmla="*/ 12192000 w 12192000"/>
              <a:gd name="connsiteY2" fmla="*/ 2406593 h 6858000"/>
              <a:gd name="connsiteX3" fmla="*/ 12178573 w 12192000"/>
              <a:gd name="connsiteY3" fmla="*/ 2273403 h 6858000"/>
              <a:gd name="connsiteX4" fmla="*/ 11531070 w 12192000"/>
              <a:gd name="connsiteY4" fmla="*/ 1745673 h 6858000"/>
              <a:gd name="connsiteX5" fmla="*/ 660932 w 12192000"/>
              <a:gd name="connsiteY5" fmla="*/ 1745673 h 6858000"/>
              <a:gd name="connsiteX6" fmla="*/ 1 w 12192000"/>
              <a:gd name="connsiteY6" fmla="*/ 2406604 h 6858000"/>
              <a:gd name="connsiteX7" fmla="*/ 1 w 12192000"/>
              <a:gd name="connsiteY7" fmla="*/ 6858000 h 6858000"/>
              <a:gd name="connsiteX8" fmla="*/ 0 w 12192000"/>
              <a:gd name="connsiteY8" fmla="*/ 6858000 h 6858000"/>
              <a:gd name="connsiteX0" fmla="*/ 0 w 12192000"/>
              <a:gd name="connsiteY0" fmla="*/ 0 h 6858000"/>
              <a:gd name="connsiteX1" fmla="*/ 12192000 w 12192000"/>
              <a:gd name="connsiteY1" fmla="*/ 0 h 6858000"/>
              <a:gd name="connsiteX2" fmla="*/ 12192000 w 12192000"/>
              <a:gd name="connsiteY2" fmla="*/ 2406593 h 6858000"/>
              <a:gd name="connsiteX3" fmla="*/ 12178573 w 12192000"/>
              <a:gd name="connsiteY3" fmla="*/ 2273403 h 6858000"/>
              <a:gd name="connsiteX4" fmla="*/ 11531070 w 12192000"/>
              <a:gd name="connsiteY4" fmla="*/ 1745673 h 6858000"/>
              <a:gd name="connsiteX5" fmla="*/ 660932 w 12192000"/>
              <a:gd name="connsiteY5" fmla="*/ 1745673 h 6858000"/>
              <a:gd name="connsiteX6" fmla="*/ 1 w 12192000"/>
              <a:gd name="connsiteY6" fmla="*/ 2406604 h 6858000"/>
              <a:gd name="connsiteX7" fmla="*/ 1 w 12192000"/>
              <a:gd name="connsiteY7" fmla="*/ 6858000 h 6858000"/>
              <a:gd name="connsiteX8" fmla="*/ 0 w 12192000"/>
              <a:gd name="connsiteY8" fmla="*/ 0 h 6858000"/>
              <a:gd name="connsiteX0" fmla="*/ 0 w 12192000"/>
              <a:gd name="connsiteY0" fmla="*/ 0 h 2406604"/>
              <a:gd name="connsiteX1" fmla="*/ 12192000 w 12192000"/>
              <a:gd name="connsiteY1" fmla="*/ 0 h 2406604"/>
              <a:gd name="connsiteX2" fmla="*/ 12192000 w 12192000"/>
              <a:gd name="connsiteY2" fmla="*/ 2406593 h 2406604"/>
              <a:gd name="connsiteX3" fmla="*/ 12178573 w 12192000"/>
              <a:gd name="connsiteY3" fmla="*/ 2273403 h 2406604"/>
              <a:gd name="connsiteX4" fmla="*/ 11531070 w 12192000"/>
              <a:gd name="connsiteY4" fmla="*/ 1745673 h 2406604"/>
              <a:gd name="connsiteX5" fmla="*/ 660932 w 12192000"/>
              <a:gd name="connsiteY5" fmla="*/ 1745673 h 2406604"/>
              <a:gd name="connsiteX6" fmla="*/ 1 w 12192000"/>
              <a:gd name="connsiteY6" fmla="*/ 2406604 h 2406604"/>
              <a:gd name="connsiteX7" fmla="*/ 0 w 12192000"/>
              <a:gd name="connsiteY7" fmla="*/ 0 h 2406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2406604">
                <a:moveTo>
                  <a:pt x="0" y="0"/>
                </a:moveTo>
                <a:lnTo>
                  <a:pt x="12192000" y="0"/>
                </a:lnTo>
                <a:lnTo>
                  <a:pt x="12192000" y="2406593"/>
                </a:lnTo>
                <a:lnTo>
                  <a:pt x="12178573" y="2273403"/>
                </a:lnTo>
                <a:cubicBezTo>
                  <a:pt x="12116944" y="1972228"/>
                  <a:pt x="11850464" y="1745673"/>
                  <a:pt x="11531070" y="1745673"/>
                </a:cubicBezTo>
                <a:lnTo>
                  <a:pt x="660932" y="1745673"/>
                </a:lnTo>
                <a:cubicBezTo>
                  <a:pt x="295910" y="1745673"/>
                  <a:pt x="1" y="2041582"/>
                  <a:pt x="1" y="2406604"/>
                </a:cubicBezTo>
                <a:cubicBezTo>
                  <a:pt x="1" y="1604403"/>
                  <a:pt x="0" y="802201"/>
                  <a:pt x="0" y="0"/>
                </a:cubicBez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969817" y="264120"/>
            <a:ext cx="9971451" cy="1343007"/>
          </a:xfrm>
        </p:spPr>
        <p:txBody>
          <a:bodyPr vert="horz" lIns="91440" tIns="45720" rIns="91440" bIns="45720" rtlCol="0" anchor="ctr">
            <a:normAutofit/>
          </a:bodyPr>
          <a:lstStyle/>
          <a:p>
            <a:r>
              <a:rPr lang="en-US" b="1" kern="1200">
                <a:solidFill>
                  <a:schemeClr val="bg1"/>
                </a:solidFill>
                <a:latin typeface="+mj-lt"/>
                <a:ea typeface="+mj-ea"/>
                <a:cs typeface="+mj-cs"/>
              </a:rPr>
              <a:t>Community Involvement </a:t>
            </a:r>
          </a:p>
        </p:txBody>
      </p:sp>
      <p:sp>
        <p:nvSpPr>
          <p:cNvPr id="3" name="Content Placeholder 2"/>
          <p:cNvSpPr>
            <a:spLocks/>
          </p:cNvSpPr>
          <p:nvPr/>
        </p:nvSpPr>
        <p:spPr>
          <a:xfrm>
            <a:off x="1957847" y="2592964"/>
            <a:ext cx="3759027" cy="3372708"/>
          </a:xfrm>
          <a:prstGeom prst="rect">
            <a:avLst/>
          </a:prstGeom>
        </p:spPr>
        <p:txBody>
          <a:bodyPr>
            <a:normAutofit/>
          </a:bodyPr>
          <a:lstStyle/>
          <a:p>
            <a:pPr defTabSz="749808">
              <a:lnSpc>
                <a:spcPct val="90000"/>
              </a:lnSpc>
              <a:spcAft>
                <a:spcPts val="600"/>
              </a:spcAft>
            </a:pPr>
            <a:endParaRPr lang="en-US" sz="1722" kern="1200" dirty="0">
              <a:solidFill>
                <a:schemeClr val="tx1"/>
              </a:solidFill>
              <a:latin typeface="+mn-lt"/>
              <a:ea typeface="+mn-ea"/>
              <a:cs typeface="+mn-cs"/>
            </a:endParaRPr>
          </a:p>
          <a:p>
            <a:pPr defTabSz="749808">
              <a:lnSpc>
                <a:spcPct val="90000"/>
              </a:lnSpc>
              <a:spcAft>
                <a:spcPts val="600"/>
              </a:spcAft>
            </a:pPr>
            <a:endParaRPr lang="en-US" sz="1722" kern="1200" dirty="0">
              <a:solidFill>
                <a:schemeClr val="tx1"/>
              </a:solidFill>
              <a:latin typeface="+mn-lt"/>
              <a:ea typeface="+mn-ea"/>
              <a:cs typeface="+mn-cs"/>
            </a:endParaRPr>
          </a:p>
          <a:p>
            <a:pPr defTabSz="749808">
              <a:lnSpc>
                <a:spcPct val="90000"/>
              </a:lnSpc>
              <a:spcAft>
                <a:spcPts val="600"/>
              </a:spcAft>
            </a:pPr>
            <a:endParaRPr lang="en-US" sz="1722" kern="1200" dirty="0">
              <a:solidFill>
                <a:schemeClr val="tx1"/>
              </a:solidFill>
              <a:latin typeface="+mn-lt"/>
              <a:ea typeface="+mn-ea"/>
              <a:cs typeface="+mn-cs"/>
            </a:endParaRPr>
          </a:p>
          <a:p>
            <a:pPr defTabSz="749808">
              <a:lnSpc>
                <a:spcPct val="90000"/>
              </a:lnSpc>
              <a:spcAft>
                <a:spcPts val="600"/>
              </a:spcAft>
            </a:pPr>
            <a:r>
              <a:rPr lang="en-US" sz="1722" kern="1200" dirty="0">
                <a:solidFill>
                  <a:schemeClr val="tx1"/>
                </a:solidFill>
                <a:latin typeface="+mn-lt"/>
                <a:ea typeface="+mn-ea"/>
                <a:cs typeface="+mn-cs"/>
              </a:rPr>
              <a:t>Community involvement and support</a:t>
            </a:r>
          </a:p>
          <a:p>
            <a:pPr defTabSz="749808">
              <a:lnSpc>
                <a:spcPct val="90000"/>
              </a:lnSpc>
              <a:spcAft>
                <a:spcPts val="600"/>
              </a:spcAft>
            </a:pPr>
            <a:r>
              <a:rPr lang="en-US" sz="1722" kern="1200" dirty="0">
                <a:solidFill>
                  <a:schemeClr val="tx1"/>
                </a:solidFill>
                <a:latin typeface="+mn-lt"/>
                <a:ea typeface="+mn-ea"/>
                <a:cs typeface="+mn-cs"/>
              </a:rPr>
              <a:t>Strong planning capacity</a:t>
            </a:r>
          </a:p>
          <a:p>
            <a:pPr defTabSz="749808">
              <a:lnSpc>
                <a:spcPct val="90000"/>
              </a:lnSpc>
              <a:spcAft>
                <a:spcPts val="600"/>
              </a:spcAft>
            </a:pPr>
            <a:r>
              <a:rPr lang="en-US" sz="1722" kern="1200" dirty="0">
                <a:solidFill>
                  <a:schemeClr val="tx1"/>
                </a:solidFill>
                <a:latin typeface="+mn-lt"/>
                <a:ea typeface="+mn-ea"/>
                <a:cs typeface="+mn-cs"/>
              </a:rPr>
              <a:t>Realistic goals</a:t>
            </a:r>
          </a:p>
          <a:p>
            <a:pPr defTabSz="749808">
              <a:lnSpc>
                <a:spcPct val="90000"/>
              </a:lnSpc>
              <a:spcAft>
                <a:spcPts val="600"/>
              </a:spcAft>
            </a:pPr>
            <a:r>
              <a:rPr lang="en-US" sz="1722" kern="1200" dirty="0">
                <a:solidFill>
                  <a:schemeClr val="tx1"/>
                </a:solidFill>
                <a:latin typeface="+mn-lt"/>
                <a:ea typeface="+mn-ea"/>
                <a:cs typeface="+mn-cs"/>
              </a:rPr>
              <a:t>Multiple approaches to achieve goals</a:t>
            </a:r>
          </a:p>
          <a:p>
            <a:pPr defTabSz="749808">
              <a:lnSpc>
                <a:spcPct val="90000"/>
              </a:lnSpc>
              <a:spcAft>
                <a:spcPts val="600"/>
              </a:spcAft>
            </a:pPr>
            <a:r>
              <a:rPr lang="en-US" sz="1722" kern="1200" dirty="0">
                <a:solidFill>
                  <a:schemeClr val="tx1"/>
                </a:solidFill>
                <a:latin typeface="+mn-lt"/>
                <a:ea typeface="+mn-ea"/>
                <a:cs typeface="+mn-cs"/>
              </a:rPr>
              <a:t>Strong organizational and management capacity</a:t>
            </a:r>
            <a:endParaRPr lang="en-US" sz="2100" dirty="0"/>
          </a:p>
        </p:txBody>
      </p:sp>
      <p:sp>
        <p:nvSpPr>
          <p:cNvPr id="4" name="Content Placeholder 3"/>
          <p:cNvSpPr>
            <a:spLocks/>
          </p:cNvSpPr>
          <p:nvPr/>
        </p:nvSpPr>
        <p:spPr>
          <a:xfrm>
            <a:off x="6334686" y="2592964"/>
            <a:ext cx="3922587" cy="3372708"/>
          </a:xfrm>
          <a:prstGeom prst="rect">
            <a:avLst/>
          </a:prstGeom>
        </p:spPr>
        <p:txBody>
          <a:bodyPr>
            <a:normAutofit/>
          </a:bodyPr>
          <a:lstStyle/>
          <a:p>
            <a:pPr defTabSz="749808">
              <a:lnSpc>
                <a:spcPct val="90000"/>
              </a:lnSpc>
              <a:spcAft>
                <a:spcPts val="600"/>
              </a:spcAft>
            </a:pPr>
            <a:endParaRPr lang="en-US" sz="1722" kern="1200">
              <a:solidFill>
                <a:schemeClr val="tx1"/>
              </a:solidFill>
              <a:latin typeface="+mn-lt"/>
              <a:ea typeface="+mn-ea"/>
              <a:cs typeface="+mn-cs"/>
            </a:endParaRPr>
          </a:p>
          <a:p>
            <a:pPr defTabSz="749808">
              <a:lnSpc>
                <a:spcPct val="90000"/>
              </a:lnSpc>
              <a:spcAft>
                <a:spcPts val="600"/>
              </a:spcAft>
            </a:pPr>
            <a:endParaRPr lang="en-US" sz="1722" kern="1200">
              <a:solidFill>
                <a:schemeClr val="tx1"/>
              </a:solidFill>
              <a:latin typeface="+mn-lt"/>
              <a:ea typeface="+mn-ea"/>
              <a:cs typeface="+mn-cs"/>
            </a:endParaRPr>
          </a:p>
          <a:p>
            <a:pPr defTabSz="749808">
              <a:lnSpc>
                <a:spcPct val="90000"/>
              </a:lnSpc>
              <a:spcAft>
                <a:spcPts val="600"/>
              </a:spcAft>
            </a:pPr>
            <a:endParaRPr lang="en-US" sz="1722" kern="1200">
              <a:solidFill>
                <a:schemeClr val="tx1"/>
              </a:solidFill>
              <a:latin typeface="+mn-lt"/>
              <a:ea typeface="+mn-ea"/>
              <a:cs typeface="+mn-cs"/>
            </a:endParaRPr>
          </a:p>
          <a:p>
            <a:pPr defTabSz="749808">
              <a:lnSpc>
                <a:spcPct val="90000"/>
              </a:lnSpc>
              <a:spcAft>
                <a:spcPts val="600"/>
              </a:spcAft>
            </a:pPr>
            <a:r>
              <a:rPr lang="en-US" sz="1722" kern="1200">
                <a:solidFill>
                  <a:schemeClr val="tx1"/>
                </a:solidFill>
                <a:latin typeface="+mn-lt"/>
                <a:ea typeface="+mn-ea"/>
                <a:cs typeface="+mn-cs"/>
              </a:rPr>
              <a:t>Descriptions of project concepts</a:t>
            </a:r>
          </a:p>
          <a:p>
            <a:pPr defTabSz="749808">
              <a:lnSpc>
                <a:spcPct val="90000"/>
              </a:lnSpc>
              <a:spcAft>
                <a:spcPts val="600"/>
              </a:spcAft>
            </a:pPr>
            <a:r>
              <a:rPr lang="en-US" sz="1722" kern="1200">
                <a:solidFill>
                  <a:schemeClr val="tx1"/>
                </a:solidFill>
                <a:latin typeface="+mn-lt"/>
                <a:ea typeface="+mn-ea"/>
                <a:cs typeface="+mn-cs"/>
              </a:rPr>
              <a:t>Geographic distribution of projects </a:t>
            </a:r>
          </a:p>
          <a:p>
            <a:pPr defTabSz="749808">
              <a:lnSpc>
                <a:spcPct val="90000"/>
              </a:lnSpc>
              <a:spcAft>
                <a:spcPts val="600"/>
              </a:spcAft>
            </a:pPr>
            <a:r>
              <a:rPr lang="en-US" sz="1722" kern="1200">
                <a:solidFill>
                  <a:schemeClr val="tx1"/>
                </a:solidFill>
                <a:latin typeface="+mn-lt"/>
                <a:ea typeface="+mn-ea"/>
                <a:cs typeface="+mn-cs"/>
              </a:rPr>
              <a:t>Systems for overcoming obstacles</a:t>
            </a:r>
          </a:p>
          <a:p>
            <a:pPr defTabSz="749808">
              <a:lnSpc>
                <a:spcPct val="90000"/>
              </a:lnSpc>
              <a:spcAft>
                <a:spcPts val="600"/>
              </a:spcAft>
            </a:pPr>
            <a:r>
              <a:rPr lang="en-US" sz="1722" kern="1200">
                <a:solidFill>
                  <a:schemeClr val="tx1"/>
                </a:solidFill>
                <a:latin typeface="+mn-lt"/>
                <a:ea typeface="+mn-ea"/>
                <a:cs typeface="+mn-cs"/>
              </a:rPr>
              <a:t>Systems of accountability</a:t>
            </a:r>
          </a:p>
          <a:p>
            <a:pPr defTabSz="749808">
              <a:lnSpc>
                <a:spcPct val="90000"/>
              </a:lnSpc>
              <a:spcAft>
                <a:spcPts val="600"/>
              </a:spcAft>
            </a:pPr>
            <a:r>
              <a:rPr lang="en-US" sz="1722" kern="1200">
                <a:solidFill>
                  <a:schemeClr val="tx1"/>
                </a:solidFill>
                <a:latin typeface="+mn-lt"/>
                <a:ea typeface="+mn-ea"/>
                <a:cs typeface="+mn-cs"/>
              </a:rPr>
              <a:t>Partnerships and collaborations to meet goals</a:t>
            </a:r>
          </a:p>
          <a:p>
            <a:pPr defTabSz="749808">
              <a:lnSpc>
                <a:spcPct val="90000"/>
              </a:lnSpc>
              <a:spcAft>
                <a:spcPts val="600"/>
              </a:spcAft>
            </a:pPr>
            <a:r>
              <a:rPr lang="en-US" sz="1722" kern="1200">
                <a:solidFill>
                  <a:schemeClr val="tx1"/>
                </a:solidFill>
                <a:latin typeface="+mn-lt"/>
                <a:ea typeface="+mn-ea"/>
                <a:cs typeface="+mn-cs"/>
              </a:rPr>
              <a:t>Funding for projects</a:t>
            </a:r>
          </a:p>
          <a:p>
            <a:pPr>
              <a:lnSpc>
                <a:spcPct val="90000"/>
              </a:lnSpc>
              <a:spcAft>
                <a:spcPts val="600"/>
              </a:spcAft>
            </a:pPr>
            <a:endParaRPr lang="en-US"/>
          </a:p>
        </p:txBody>
      </p:sp>
      <p:sp>
        <p:nvSpPr>
          <p:cNvPr id="6" name="Rectangle 5">
            <a:extLst>
              <a:ext uri="{FF2B5EF4-FFF2-40B4-BE49-F238E27FC236}">
                <a16:creationId xmlns:a16="http://schemas.microsoft.com/office/drawing/2014/main" id="{817A4EF1-0054-404B-BA70-1779A1BA8954}"/>
              </a:ext>
            </a:extLst>
          </p:cNvPr>
          <p:cNvSpPr/>
          <p:nvPr/>
        </p:nvSpPr>
        <p:spPr>
          <a:xfrm>
            <a:off x="4075736" y="1886905"/>
            <a:ext cx="3759612" cy="773673"/>
          </a:xfrm>
          <a:prstGeom prst="rect">
            <a:avLst/>
          </a:prstGeom>
        </p:spPr>
        <p:txBody>
          <a:bodyPr>
            <a:spAutoFit/>
          </a:bodyPr>
          <a:lstStyle/>
          <a:p>
            <a:pPr algn="ctr" defTabSz="749808">
              <a:spcAft>
                <a:spcPts val="600"/>
              </a:spcAft>
            </a:pPr>
            <a:r>
              <a:rPr lang="en-US" sz="1476" b="1" kern="1200" dirty="0">
                <a:solidFill>
                  <a:schemeClr val="tx1"/>
                </a:solidFill>
                <a:latin typeface="+mn-lt"/>
                <a:ea typeface="+mn-ea"/>
                <a:cs typeface="+mn-cs"/>
              </a:rPr>
              <a:t>Communities with successful community planning and development systems share the following features</a:t>
            </a:r>
            <a:endParaRPr lang="en-US" b="1" dirty="0"/>
          </a:p>
        </p:txBody>
      </p:sp>
    </p:spTree>
    <p:extLst>
      <p:ext uri="{BB962C8B-B14F-4D97-AF65-F5344CB8AC3E}">
        <p14:creationId xmlns:p14="http://schemas.microsoft.com/office/powerpoint/2010/main" val="20373946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876D2B9-2E99-23C0-A25B-77784F231B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08388" y="753034"/>
            <a:ext cx="4025406" cy="1799665"/>
          </a:xfrm>
        </p:spPr>
        <p:txBody>
          <a:bodyPr anchor="t">
            <a:normAutofit/>
          </a:bodyPr>
          <a:lstStyle/>
          <a:p>
            <a:r>
              <a:rPr lang="en-US" b="1"/>
              <a:t>Community Involvement</a:t>
            </a:r>
          </a:p>
        </p:txBody>
      </p:sp>
      <p:sp>
        <p:nvSpPr>
          <p:cNvPr id="5" name="Content Placeholder 4"/>
          <p:cNvSpPr>
            <a:spLocks noGrp="1"/>
          </p:cNvSpPr>
          <p:nvPr>
            <p:ph idx="1"/>
          </p:nvPr>
        </p:nvSpPr>
        <p:spPr>
          <a:xfrm>
            <a:off x="340619" y="2569464"/>
            <a:ext cx="3993175" cy="3555491"/>
          </a:xfrm>
        </p:spPr>
        <p:txBody>
          <a:bodyPr anchor="b">
            <a:normAutofit/>
          </a:bodyPr>
          <a:lstStyle/>
          <a:p>
            <a:pPr marL="0" indent="0">
              <a:lnSpc>
                <a:spcPct val="110000"/>
              </a:lnSpc>
              <a:buNone/>
            </a:pPr>
            <a:r>
              <a:rPr lang="en-US" sz="1600" dirty="0"/>
              <a:t>To identify the community’s current and future needs it is critical to use a variety of information-gathering methods:</a:t>
            </a:r>
          </a:p>
          <a:p>
            <a:pPr>
              <a:lnSpc>
                <a:spcPct val="110000"/>
              </a:lnSpc>
            </a:pPr>
            <a:r>
              <a:rPr lang="en-US" sz="1600" dirty="0"/>
              <a:t>Input from Tribal organizations</a:t>
            </a:r>
          </a:p>
          <a:p>
            <a:pPr>
              <a:lnSpc>
                <a:spcPct val="110000"/>
              </a:lnSpc>
            </a:pPr>
            <a:r>
              <a:rPr lang="en-US" sz="1600" dirty="0"/>
              <a:t>Community meetings </a:t>
            </a:r>
          </a:p>
          <a:p>
            <a:pPr>
              <a:lnSpc>
                <a:spcPct val="110000"/>
              </a:lnSpc>
            </a:pPr>
            <a:r>
              <a:rPr lang="en-US" sz="1600" dirty="0"/>
              <a:t>Need surveys </a:t>
            </a:r>
          </a:p>
          <a:p>
            <a:pPr>
              <a:lnSpc>
                <a:spcPct val="110000"/>
              </a:lnSpc>
            </a:pPr>
            <a:r>
              <a:rPr lang="en-US" sz="1600" dirty="0"/>
              <a:t>Interviews with elders and tribal leaders</a:t>
            </a:r>
          </a:p>
          <a:p>
            <a:pPr>
              <a:lnSpc>
                <a:spcPct val="110000"/>
              </a:lnSpc>
            </a:pPr>
            <a:r>
              <a:rPr lang="en-US" sz="1600" dirty="0"/>
              <a:t>Focus groups</a:t>
            </a:r>
          </a:p>
          <a:p>
            <a:pPr>
              <a:lnSpc>
                <a:spcPct val="110000"/>
              </a:lnSpc>
            </a:pPr>
            <a:r>
              <a:rPr lang="en-US" sz="1600" dirty="0"/>
              <a:t>Steering Committees</a:t>
            </a:r>
          </a:p>
        </p:txBody>
      </p:sp>
      <p:pic>
        <p:nvPicPr>
          <p:cNvPr id="7" name="Picture 6" descr="Hands holding each other's wrists and interlinked to form a circle">
            <a:extLst>
              <a:ext uri="{FF2B5EF4-FFF2-40B4-BE49-F238E27FC236}">
                <a16:creationId xmlns:a16="http://schemas.microsoft.com/office/drawing/2014/main" id="{BCA04AF4-C59F-79A6-A952-BF6AEDA5369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2"/>
          <a:stretch/>
        </p:blipFill>
        <p:spPr>
          <a:xfrm>
            <a:off x="5105401" y="1"/>
            <a:ext cx="7090851" cy="6857999"/>
          </a:xfrm>
          <a:custGeom>
            <a:avLst/>
            <a:gdLst/>
            <a:ahLst/>
            <a:cxnLst/>
            <a:rect l="l" t="t" r="r" b="b"/>
            <a:pathLst>
              <a:path w="7090851" h="6874453">
                <a:moveTo>
                  <a:pt x="679539" y="0"/>
                </a:moveTo>
                <a:lnTo>
                  <a:pt x="7090851" y="0"/>
                </a:lnTo>
                <a:lnTo>
                  <a:pt x="7090851" y="6874453"/>
                </a:lnTo>
                <a:lnTo>
                  <a:pt x="679539" y="6874453"/>
                </a:lnTo>
                <a:cubicBezTo>
                  <a:pt x="304240" y="6874453"/>
                  <a:pt x="0" y="6570213"/>
                  <a:pt x="0" y="6194913"/>
                </a:cubicBezTo>
                <a:lnTo>
                  <a:pt x="0" y="679540"/>
                </a:lnTo>
                <a:cubicBezTo>
                  <a:pt x="0" y="304240"/>
                  <a:pt x="304240" y="0"/>
                  <a:pt x="679539" y="0"/>
                </a:cubicBezTo>
                <a:close/>
              </a:path>
            </a:pathLst>
          </a:custGeom>
        </p:spPr>
      </p:pic>
    </p:spTree>
    <p:extLst>
      <p:ext uri="{BB962C8B-B14F-4D97-AF65-F5344CB8AC3E}">
        <p14:creationId xmlns:p14="http://schemas.microsoft.com/office/powerpoint/2010/main" val="9393541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Circular jigsaw puzzle">
            <a:extLst>
              <a:ext uri="{FF2B5EF4-FFF2-40B4-BE49-F238E27FC236}">
                <a16:creationId xmlns:a16="http://schemas.microsoft.com/office/drawing/2014/main" id="{9C8948FF-6A77-3B96-7548-45CD167BA34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1"/>
            <a:ext cx="12191979" cy="6858000"/>
          </a:xfrm>
          <a:prstGeom prst="rect">
            <a:avLst/>
          </a:prstGeom>
        </p:spPr>
      </p:pic>
      <p:sp>
        <p:nvSpPr>
          <p:cNvPr id="12" name="Rectangle 11">
            <a:extLst>
              <a:ext uri="{FF2B5EF4-FFF2-40B4-BE49-F238E27FC236}">
                <a16:creationId xmlns:a16="http://schemas.microsoft.com/office/drawing/2014/main" id="{0B17514E-A6FB-E691-BEE8-378E57EA27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0"/>
            <a:ext cx="12192000" cy="4043806"/>
          </a:xfrm>
          <a:prstGeom prst="rect">
            <a:avLst/>
          </a:prstGeom>
          <a:gradFill>
            <a:gsLst>
              <a:gs pos="55000">
                <a:srgbClr val="000000">
                  <a:alpha val="28000"/>
                </a:srgbClr>
              </a:gs>
              <a:gs pos="0">
                <a:srgbClr val="000000">
                  <a:alpha val="0"/>
                </a:srgbClr>
              </a:gs>
              <a:gs pos="100000">
                <a:srgbClr val="000000">
                  <a:alpha val="5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Freeform: Shape 13">
            <a:extLst>
              <a:ext uri="{FF2B5EF4-FFF2-40B4-BE49-F238E27FC236}">
                <a16:creationId xmlns:a16="http://schemas.microsoft.com/office/drawing/2014/main" id="{A952F34F-0117-52A3-0EDA-14BB27B658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custGeom>
            <a:avLst/>
            <a:gdLst>
              <a:gd name="connsiteX0" fmla="*/ 0 w 12192000"/>
              <a:gd name="connsiteY0" fmla="*/ 0 h 6858000"/>
              <a:gd name="connsiteX1" fmla="*/ 1 w 12192000"/>
              <a:gd name="connsiteY1" fmla="*/ 0 h 6858000"/>
              <a:gd name="connsiteX2" fmla="*/ 1 w 12192000"/>
              <a:gd name="connsiteY2" fmla="*/ 4898693 h 6858000"/>
              <a:gd name="connsiteX3" fmla="*/ 13428 w 12192000"/>
              <a:gd name="connsiteY3" fmla="*/ 5031883 h 6858000"/>
              <a:gd name="connsiteX4" fmla="*/ 660931 w 12192000"/>
              <a:gd name="connsiteY4" fmla="*/ 5559613 h 6858000"/>
              <a:gd name="connsiteX5" fmla="*/ 11531069 w 12192000"/>
              <a:gd name="connsiteY5" fmla="*/ 5559613 h 6858000"/>
              <a:gd name="connsiteX6" fmla="*/ 12192000 w 12192000"/>
              <a:gd name="connsiteY6" fmla="*/ 4898682 h 6858000"/>
              <a:gd name="connsiteX7" fmla="*/ 12192000 w 12192000"/>
              <a:gd name="connsiteY7" fmla="*/ 6858000 h 6858000"/>
              <a:gd name="connsiteX8" fmla="*/ 0 w 12192000"/>
              <a:gd name="connsiteY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0" y="0"/>
                </a:moveTo>
                <a:lnTo>
                  <a:pt x="1" y="0"/>
                </a:lnTo>
                <a:lnTo>
                  <a:pt x="1" y="4898693"/>
                </a:lnTo>
                <a:lnTo>
                  <a:pt x="13428" y="5031883"/>
                </a:lnTo>
                <a:cubicBezTo>
                  <a:pt x="75057" y="5333058"/>
                  <a:pt x="341537" y="5559613"/>
                  <a:pt x="660931" y="5559613"/>
                </a:cubicBezTo>
                <a:lnTo>
                  <a:pt x="11531069" y="5559613"/>
                </a:lnTo>
                <a:cubicBezTo>
                  <a:pt x="11896091" y="5559613"/>
                  <a:pt x="12192000" y="5263704"/>
                  <a:pt x="12192000" y="4898682"/>
                </a:cubicBezTo>
                <a:lnTo>
                  <a:pt x="12192000" y="6858000"/>
                </a:lnTo>
                <a:lnTo>
                  <a:pt x="0" y="6858000"/>
                </a:lnTo>
                <a:close/>
              </a:path>
            </a:pathLst>
          </a:cu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D8F75CD8-D256-BE77-E896-449E35102997}"/>
              </a:ext>
            </a:extLst>
          </p:cNvPr>
          <p:cNvSpPr>
            <a:spLocks noGrp="1"/>
          </p:cNvSpPr>
          <p:nvPr>
            <p:ph type="title"/>
          </p:nvPr>
        </p:nvSpPr>
        <p:spPr>
          <a:xfrm>
            <a:off x="335603" y="726909"/>
            <a:ext cx="6816312" cy="3316897"/>
          </a:xfrm>
        </p:spPr>
        <p:txBody>
          <a:bodyPr vert="horz" lIns="91440" tIns="45720" rIns="91440" bIns="45720" rtlCol="0" anchor="t">
            <a:normAutofit/>
          </a:bodyPr>
          <a:lstStyle/>
          <a:p>
            <a:r>
              <a:rPr lang="en-US" sz="4800">
                <a:solidFill>
                  <a:srgbClr val="FFFFFF"/>
                </a:solidFill>
              </a:rPr>
              <a:t>Strategic Planning</a:t>
            </a:r>
          </a:p>
        </p:txBody>
      </p:sp>
      <p:sp>
        <p:nvSpPr>
          <p:cNvPr id="4" name="Date Placeholder 3">
            <a:extLst>
              <a:ext uri="{FF2B5EF4-FFF2-40B4-BE49-F238E27FC236}">
                <a16:creationId xmlns:a16="http://schemas.microsoft.com/office/drawing/2014/main" id="{67BD2B68-EBC1-31F4-5533-A41D8C8850C1}"/>
              </a:ext>
            </a:extLst>
          </p:cNvPr>
          <p:cNvSpPr>
            <a:spLocks noGrp="1"/>
          </p:cNvSpPr>
          <p:nvPr>
            <p:ph type="dt" sz="half" idx="10"/>
          </p:nvPr>
        </p:nvSpPr>
        <p:spPr>
          <a:xfrm>
            <a:off x="340137" y="63202"/>
            <a:ext cx="2743200" cy="318221"/>
          </a:xfrm>
        </p:spPr>
        <p:txBody>
          <a:bodyPr vert="horz" lIns="91440" tIns="45720" rIns="91440" bIns="45720" rtlCol="0" anchor="ctr">
            <a:normAutofit/>
          </a:bodyPr>
          <a:lstStyle/>
          <a:p>
            <a:pPr>
              <a:spcAft>
                <a:spcPts val="600"/>
              </a:spcAft>
            </a:pPr>
            <a:fld id="{6477AEB6-FCE1-4CD5-923B-84E54F1460D5}" type="datetime1">
              <a:rPr lang="en-US">
                <a:solidFill>
                  <a:srgbClr val="FFFFFF"/>
                </a:solidFill>
              </a:rPr>
              <a:pPr>
                <a:spcAft>
                  <a:spcPts val="600"/>
                </a:spcAft>
              </a:pPr>
              <a:t>6/25/24</a:t>
            </a:fld>
            <a:endParaRPr lang="en-US">
              <a:solidFill>
                <a:srgbClr val="FFFFFF"/>
              </a:solidFill>
            </a:endParaRPr>
          </a:p>
        </p:txBody>
      </p:sp>
      <p:sp>
        <p:nvSpPr>
          <p:cNvPr id="6" name="Slide Number Placeholder 5">
            <a:extLst>
              <a:ext uri="{FF2B5EF4-FFF2-40B4-BE49-F238E27FC236}">
                <a16:creationId xmlns:a16="http://schemas.microsoft.com/office/drawing/2014/main" id="{4FBA178A-6915-D862-5EB0-4D99D6A10323}"/>
              </a:ext>
            </a:extLst>
          </p:cNvPr>
          <p:cNvSpPr>
            <a:spLocks noGrp="1"/>
          </p:cNvSpPr>
          <p:nvPr>
            <p:ph type="sldNum" sz="quarter" idx="12"/>
          </p:nvPr>
        </p:nvSpPr>
        <p:spPr>
          <a:xfrm>
            <a:off x="11403951" y="6425816"/>
            <a:ext cx="429768" cy="365125"/>
          </a:xfrm>
        </p:spPr>
        <p:txBody>
          <a:bodyPr vert="horz" lIns="91440" tIns="45720" rIns="91440" bIns="45720" rtlCol="0" anchor="ctr">
            <a:normAutofit/>
          </a:bodyPr>
          <a:lstStyle/>
          <a:p>
            <a:pPr>
              <a:spcAft>
                <a:spcPts val="600"/>
              </a:spcAft>
            </a:pPr>
            <a:fld id="{6E91CC32-6A6B-4E2E-BBA1-6864F305DA26}" type="slidenum">
              <a:rPr lang="en-US" smtClean="0"/>
              <a:pPr>
                <a:spcAft>
                  <a:spcPts val="600"/>
                </a:spcAft>
              </a:pPr>
              <a:t>13</a:t>
            </a:fld>
            <a:endParaRPr lang="en-US"/>
          </a:p>
        </p:txBody>
      </p:sp>
    </p:spTree>
    <p:extLst>
      <p:ext uri="{BB962C8B-B14F-4D97-AF65-F5344CB8AC3E}">
        <p14:creationId xmlns:p14="http://schemas.microsoft.com/office/powerpoint/2010/main" val="10351162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628650"/>
            <a:ext cx="8229600" cy="1011238"/>
          </a:xfrm>
        </p:spPr>
        <p:txBody>
          <a:bodyPr wrap="square" anchor="ctr">
            <a:normAutofit/>
          </a:bodyPr>
          <a:lstStyle/>
          <a:p>
            <a:r>
              <a:rPr lang="en-US" b="1" dirty="0"/>
              <a:t>Introduction</a:t>
            </a:r>
          </a:p>
        </p:txBody>
      </p:sp>
      <p:graphicFrame>
        <p:nvGraphicFramePr>
          <p:cNvPr id="11" name="Content Placeholder 8">
            <a:extLst>
              <a:ext uri="{FF2B5EF4-FFF2-40B4-BE49-F238E27FC236}">
                <a16:creationId xmlns:a16="http://schemas.microsoft.com/office/drawing/2014/main" id="{BA7EB192-7A6D-4A34-8FA8-CF1D31259AC2}"/>
              </a:ext>
            </a:extLst>
          </p:cNvPr>
          <p:cNvGraphicFramePr>
            <a:graphicFrameLocks noGrp="1"/>
          </p:cNvGraphicFramePr>
          <p:nvPr>
            <p:ph idx="1"/>
          </p:nvPr>
        </p:nvGraphicFramePr>
        <p:xfrm>
          <a:off x="1837362" y="2295062"/>
          <a:ext cx="8229600" cy="42322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898791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628650"/>
            <a:ext cx="8229600" cy="1011238"/>
          </a:xfrm>
        </p:spPr>
        <p:txBody>
          <a:bodyPr wrap="square" anchor="ctr">
            <a:normAutofit/>
          </a:bodyPr>
          <a:lstStyle/>
          <a:p>
            <a:pPr lvl="0"/>
            <a:r>
              <a:rPr lang="en-US" dirty="0"/>
              <a:t>Strategic planning includes:</a:t>
            </a:r>
          </a:p>
        </p:txBody>
      </p:sp>
      <p:graphicFrame>
        <p:nvGraphicFramePr>
          <p:cNvPr id="11" name="Content Placeholder 8">
            <a:extLst>
              <a:ext uri="{FF2B5EF4-FFF2-40B4-BE49-F238E27FC236}">
                <a16:creationId xmlns:a16="http://schemas.microsoft.com/office/drawing/2014/main" id="{C3CD4470-A284-43BE-8816-401324D600EC}"/>
              </a:ext>
            </a:extLst>
          </p:cNvPr>
          <p:cNvGraphicFramePr>
            <a:graphicFrameLocks noGrp="1"/>
          </p:cNvGraphicFramePr>
          <p:nvPr>
            <p:ph idx="1"/>
          </p:nvPr>
        </p:nvGraphicFramePr>
        <p:xfrm>
          <a:off x="1868184" y="2408077"/>
          <a:ext cx="8229600" cy="42322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083365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92" name="Rectangle 41991">
            <a:extLst>
              <a:ext uri="{FF2B5EF4-FFF2-40B4-BE49-F238E27FC236}">
                <a16:creationId xmlns:a16="http://schemas.microsoft.com/office/drawing/2014/main" id="{88CA9E9D-6A76-A56D-C4DE-0910EA8725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1994" name="Freeform: Shape 41993">
            <a:extLst>
              <a:ext uri="{FF2B5EF4-FFF2-40B4-BE49-F238E27FC236}">
                <a16:creationId xmlns:a16="http://schemas.microsoft.com/office/drawing/2014/main" id="{DFB7E5ED-F72A-DBA0-549D-BABA6DACA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406604"/>
          </a:xfrm>
          <a:custGeom>
            <a:avLst/>
            <a:gdLst>
              <a:gd name="connsiteX0" fmla="*/ 0 w 12192000"/>
              <a:gd name="connsiteY0" fmla="*/ 0 h 6858000"/>
              <a:gd name="connsiteX1" fmla="*/ 12192000 w 12192000"/>
              <a:gd name="connsiteY1" fmla="*/ 0 h 6858000"/>
              <a:gd name="connsiteX2" fmla="*/ 12192000 w 12192000"/>
              <a:gd name="connsiteY2" fmla="*/ 2406593 h 6858000"/>
              <a:gd name="connsiteX3" fmla="*/ 12178573 w 12192000"/>
              <a:gd name="connsiteY3" fmla="*/ 2273403 h 6858000"/>
              <a:gd name="connsiteX4" fmla="*/ 11531070 w 12192000"/>
              <a:gd name="connsiteY4" fmla="*/ 1745673 h 6858000"/>
              <a:gd name="connsiteX5" fmla="*/ 660932 w 12192000"/>
              <a:gd name="connsiteY5" fmla="*/ 1745673 h 6858000"/>
              <a:gd name="connsiteX6" fmla="*/ 1 w 12192000"/>
              <a:gd name="connsiteY6" fmla="*/ 2406604 h 6858000"/>
              <a:gd name="connsiteX7" fmla="*/ 1 w 12192000"/>
              <a:gd name="connsiteY7" fmla="*/ 6858000 h 6858000"/>
              <a:gd name="connsiteX8" fmla="*/ 0 w 12192000"/>
              <a:gd name="connsiteY8" fmla="*/ 6858000 h 6858000"/>
              <a:gd name="connsiteX0" fmla="*/ 0 w 12192000"/>
              <a:gd name="connsiteY0" fmla="*/ 0 h 6858000"/>
              <a:gd name="connsiteX1" fmla="*/ 12192000 w 12192000"/>
              <a:gd name="connsiteY1" fmla="*/ 0 h 6858000"/>
              <a:gd name="connsiteX2" fmla="*/ 12192000 w 12192000"/>
              <a:gd name="connsiteY2" fmla="*/ 2406593 h 6858000"/>
              <a:gd name="connsiteX3" fmla="*/ 12178573 w 12192000"/>
              <a:gd name="connsiteY3" fmla="*/ 2273403 h 6858000"/>
              <a:gd name="connsiteX4" fmla="*/ 11531070 w 12192000"/>
              <a:gd name="connsiteY4" fmla="*/ 1745673 h 6858000"/>
              <a:gd name="connsiteX5" fmla="*/ 660932 w 12192000"/>
              <a:gd name="connsiteY5" fmla="*/ 1745673 h 6858000"/>
              <a:gd name="connsiteX6" fmla="*/ 1 w 12192000"/>
              <a:gd name="connsiteY6" fmla="*/ 2406604 h 6858000"/>
              <a:gd name="connsiteX7" fmla="*/ 1 w 12192000"/>
              <a:gd name="connsiteY7" fmla="*/ 6858000 h 6858000"/>
              <a:gd name="connsiteX8" fmla="*/ 0 w 12192000"/>
              <a:gd name="connsiteY8" fmla="*/ 0 h 6858000"/>
              <a:gd name="connsiteX0" fmla="*/ 0 w 12192000"/>
              <a:gd name="connsiteY0" fmla="*/ 0 h 2406604"/>
              <a:gd name="connsiteX1" fmla="*/ 12192000 w 12192000"/>
              <a:gd name="connsiteY1" fmla="*/ 0 h 2406604"/>
              <a:gd name="connsiteX2" fmla="*/ 12192000 w 12192000"/>
              <a:gd name="connsiteY2" fmla="*/ 2406593 h 2406604"/>
              <a:gd name="connsiteX3" fmla="*/ 12178573 w 12192000"/>
              <a:gd name="connsiteY3" fmla="*/ 2273403 h 2406604"/>
              <a:gd name="connsiteX4" fmla="*/ 11531070 w 12192000"/>
              <a:gd name="connsiteY4" fmla="*/ 1745673 h 2406604"/>
              <a:gd name="connsiteX5" fmla="*/ 660932 w 12192000"/>
              <a:gd name="connsiteY5" fmla="*/ 1745673 h 2406604"/>
              <a:gd name="connsiteX6" fmla="*/ 1 w 12192000"/>
              <a:gd name="connsiteY6" fmla="*/ 2406604 h 2406604"/>
              <a:gd name="connsiteX7" fmla="*/ 0 w 12192000"/>
              <a:gd name="connsiteY7" fmla="*/ 0 h 2406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2406604">
                <a:moveTo>
                  <a:pt x="0" y="0"/>
                </a:moveTo>
                <a:lnTo>
                  <a:pt x="12192000" y="0"/>
                </a:lnTo>
                <a:lnTo>
                  <a:pt x="12192000" y="2406593"/>
                </a:lnTo>
                <a:lnTo>
                  <a:pt x="12178573" y="2273403"/>
                </a:lnTo>
                <a:cubicBezTo>
                  <a:pt x="12116944" y="1972228"/>
                  <a:pt x="11850464" y="1745673"/>
                  <a:pt x="11531070" y="1745673"/>
                </a:cubicBezTo>
                <a:lnTo>
                  <a:pt x="660932" y="1745673"/>
                </a:lnTo>
                <a:cubicBezTo>
                  <a:pt x="295910" y="1745673"/>
                  <a:pt x="1" y="2041582"/>
                  <a:pt x="1" y="2406604"/>
                </a:cubicBezTo>
                <a:cubicBezTo>
                  <a:pt x="1" y="1604403"/>
                  <a:pt x="0" y="802201"/>
                  <a:pt x="0" y="0"/>
                </a:cubicBezTo>
                <a:close/>
              </a:path>
            </a:pathLst>
          </a:cu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985" name="Title 1"/>
          <p:cNvSpPr>
            <a:spLocks noGrp="1"/>
          </p:cNvSpPr>
          <p:nvPr>
            <p:ph type="title"/>
          </p:nvPr>
        </p:nvSpPr>
        <p:spPr bwMode="auto">
          <a:xfrm>
            <a:off x="969818" y="264120"/>
            <a:ext cx="9095508" cy="134300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 anchorCtr="0" compatLnSpc="1">
            <a:prstTxWarp prst="textNoShape">
              <a:avLst/>
            </a:prstTxWarp>
            <a:normAutofit/>
          </a:bodyPr>
          <a:lstStyle/>
          <a:p>
            <a:r>
              <a:rPr lang="en-US" altLang="en-US"/>
              <a:t>Strategic Planning</a:t>
            </a:r>
          </a:p>
        </p:txBody>
      </p:sp>
      <p:sp>
        <p:nvSpPr>
          <p:cNvPr id="3" name="Content Placeholder 2"/>
          <p:cNvSpPr>
            <a:spLocks noGrp="1"/>
          </p:cNvSpPr>
          <p:nvPr>
            <p:ph idx="1"/>
          </p:nvPr>
        </p:nvSpPr>
        <p:spPr>
          <a:xfrm>
            <a:off x="969819" y="2493818"/>
            <a:ext cx="5126181" cy="3685309"/>
          </a:xfrm>
        </p:spPr>
        <p:txBody>
          <a:bodyPr anchor="ctr">
            <a:normAutofit fontScale="85000" lnSpcReduction="10000"/>
          </a:bodyPr>
          <a:lstStyle/>
          <a:p>
            <a:pPr marL="285750" indent="-276225">
              <a:defRPr/>
            </a:pPr>
            <a:r>
              <a:rPr lang="en-US" dirty="0">
                <a:solidFill>
                  <a:schemeClr val="bg1"/>
                </a:solidFill>
              </a:rPr>
              <a:t>Responsibility to serve as a long-range strategic visionary in unison with the vision, mission, and goals of the community.</a:t>
            </a:r>
          </a:p>
          <a:p>
            <a:pPr marL="285750" indent="-276225">
              <a:defRPr/>
            </a:pPr>
            <a:r>
              <a:rPr lang="en-US" dirty="0">
                <a:solidFill>
                  <a:schemeClr val="bg1"/>
                </a:solidFill>
              </a:rPr>
              <a:t>Responsibility to ensure Tribal Council buy-in as well as their engagement and implementation of strategic plans, where needed.</a:t>
            </a:r>
          </a:p>
          <a:p>
            <a:pPr marL="285750" indent="-276225">
              <a:defRPr/>
            </a:pPr>
            <a:r>
              <a:rPr lang="en-US" dirty="0">
                <a:solidFill>
                  <a:schemeClr val="bg1"/>
                </a:solidFill>
              </a:rPr>
              <a:t>Responsibility to provide for strategic thinking on problem-solving and decision-making. </a:t>
            </a:r>
          </a:p>
          <a:p>
            <a:pPr marL="285750" indent="-276225">
              <a:defRPr/>
            </a:pPr>
            <a:r>
              <a:rPr lang="en-US" dirty="0">
                <a:solidFill>
                  <a:schemeClr val="bg1"/>
                </a:solidFill>
              </a:rPr>
              <a:t>Responsibility to challenge all stakeholders to view strategic planning as a process that needs to be regularly evaluated, monitored, and updated.</a:t>
            </a:r>
            <a:endParaRPr lang="en-US" dirty="0">
              <a:solidFill>
                <a:schemeClr val="bg1"/>
              </a:solidFill>
              <a:cs typeface="Times"/>
            </a:endParaRPr>
          </a:p>
          <a:p>
            <a:pPr>
              <a:buFont typeface="Arial" charset="0"/>
              <a:buNone/>
              <a:defRPr/>
            </a:pPr>
            <a:endParaRPr lang="en-US" dirty="0">
              <a:solidFill>
                <a:schemeClr val="bg1"/>
              </a:solidFill>
              <a:cs typeface="Times"/>
            </a:endParaRPr>
          </a:p>
        </p:txBody>
      </p:sp>
      <p:pic>
        <p:nvPicPr>
          <p:cNvPr id="41987"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bwMode="auto">
          <a:xfrm>
            <a:off x="6892212" y="2916368"/>
            <a:ext cx="4460033" cy="277966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79897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6" name="Rectangle 102425">
            <a:extLst>
              <a:ext uri="{FF2B5EF4-FFF2-40B4-BE49-F238E27FC236}">
                <a16:creationId xmlns:a16="http://schemas.microsoft.com/office/drawing/2014/main" id="{CD27C0D7-534E-7663-6D59-C34BF44DB9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2428" name="Rectangle 102427">
            <a:extLst>
              <a:ext uri="{FF2B5EF4-FFF2-40B4-BE49-F238E27FC236}">
                <a16:creationId xmlns:a16="http://schemas.microsoft.com/office/drawing/2014/main" id="{B58AFC1D-8D9D-F3F4-C409-17B27BA86E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30" name="Freeform: Shape 102429">
            <a:extLst>
              <a:ext uri="{FF2B5EF4-FFF2-40B4-BE49-F238E27FC236}">
                <a16:creationId xmlns:a16="http://schemas.microsoft.com/office/drawing/2014/main" id="{B6791671-3F3C-C776-5E9D-71163E0350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7742" y="0"/>
            <a:ext cx="7074258" cy="6858000"/>
          </a:xfrm>
          <a:custGeom>
            <a:avLst/>
            <a:gdLst>
              <a:gd name="connsiteX0" fmla="*/ 677913 w 7074258"/>
              <a:gd name="connsiteY0" fmla="*/ 0 h 6858000"/>
              <a:gd name="connsiteX1" fmla="*/ 1656171 w 7074258"/>
              <a:gd name="connsiteY1" fmla="*/ 0 h 6858000"/>
              <a:gd name="connsiteX2" fmla="*/ 6096000 w 7074258"/>
              <a:gd name="connsiteY2" fmla="*/ 0 h 6858000"/>
              <a:gd name="connsiteX3" fmla="*/ 7074258 w 7074258"/>
              <a:gd name="connsiteY3" fmla="*/ 0 h 6858000"/>
              <a:gd name="connsiteX4" fmla="*/ 7074258 w 7074258"/>
              <a:gd name="connsiteY4" fmla="*/ 6858000 h 6858000"/>
              <a:gd name="connsiteX5" fmla="*/ 6096000 w 7074258"/>
              <a:gd name="connsiteY5" fmla="*/ 6858000 h 6858000"/>
              <a:gd name="connsiteX6" fmla="*/ 1656171 w 7074258"/>
              <a:gd name="connsiteY6" fmla="*/ 6858000 h 6858000"/>
              <a:gd name="connsiteX7" fmla="*/ 677913 w 7074258"/>
              <a:gd name="connsiteY7" fmla="*/ 6858000 h 6858000"/>
              <a:gd name="connsiteX8" fmla="*/ 0 w 7074258"/>
              <a:gd name="connsiteY8" fmla="*/ 6180087 h 6858000"/>
              <a:gd name="connsiteX9" fmla="*/ 0 w 7074258"/>
              <a:gd name="connsiteY9" fmla="*/ 677913 h 6858000"/>
              <a:gd name="connsiteX10" fmla="*/ 677913 w 7074258"/>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74258" h="6858000">
                <a:moveTo>
                  <a:pt x="677913" y="0"/>
                </a:moveTo>
                <a:lnTo>
                  <a:pt x="1656171" y="0"/>
                </a:lnTo>
                <a:lnTo>
                  <a:pt x="6096000" y="0"/>
                </a:lnTo>
                <a:lnTo>
                  <a:pt x="7074258" y="0"/>
                </a:lnTo>
                <a:lnTo>
                  <a:pt x="7074258" y="6858000"/>
                </a:lnTo>
                <a:lnTo>
                  <a:pt x="6096000" y="6858000"/>
                </a:lnTo>
                <a:lnTo>
                  <a:pt x="1656171" y="6858000"/>
                </a:lnTo>
                <a:lnTo>
                  <a:pt x="677913" y="6858000"/>
                </a:lnTo>
                <a:cubicBezTo>
                  <a:pt x="303512" y="6858000"/>
                  <a:pt x="0" y="6554488"/>
                  <a:pt x="0" y="6180087"/>
                </a:cubicBezTo>
                <a:lnTo>
                  <a:pt x="0" y="677913"/>
                </a:lnTo>
                <a:cubicBezTo>
                  <a:pt x="0" y="303512"/>
                  <a:pt x="303512" y="0"/>
                  <a:pt x="677913"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Content Placeholder 3">
            <a:extLst>
              <a:ext uri="{FF2B5EF4-FFF2-40B4-BE49-F238E27FC236}">
                <a16:creationId xmlns:a16="http://schemas.microsoft.com/office/drawing/2014/main" id="{CE816F1B-C72F-5427-0D3E-0BA1C7B6FF98}"/>
              </a:ext>
            </a:extLst>
          </p:cNvPr>
          <p:cNvSpPr>
            <a:spLocks noGrp="1"/>
          </p:cNvSpPr>
          <p:nvPr>
            <p:ph idx="1"/>
          </p:nvPr>
        </p:nvSpPr>
        <p:spPr>
          <a:xfrm>
            <a:off x="5422006" y="270456"/>
            <a:ext cx="6568225" cy="6259133"/>
          </a:xfrm>
        </p:spPr>
        <p:txBody>
          <a:bodyPr vert="horz" lIns="91440" tIns="45720" rIns="91440" bIns="45720" rtlCol="0" anchor="t">
            <a:normAutofit/>
          </a:bodyPr>
          <a:lstStyle/>
          <a:p>
            <a:pPr marL="0" marR="0" indent="0">
              <a:spcBef>
                <a:spcPts val="0"/>
              </a:spcBef>
              <a:spcAft>
                <a:spcPts val="0"/>
              </a:spcAft>
              <a:buNone/>
            </a:pPr>
            <a:r>
              <a:rPr lang="en-US" sz="1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1. Strategic Planning and Policy Making</a:t>
            </a:r>
          </a:p>
          <a:p>
            <a:pPr marL="0" marR="0" indent="0">
              <a:spcBef>
                <a:spcPts val="0"/>
              </a:spcBef>
              <a:spcAft>
                <a:spcPts val="0"/>
              </a:spcAft>
              <a:buNone/>
            </a:pPr>
            <a:r>
              <a:rPr lang="en-US" sz="1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Establish Vision and Goals: Define the overall vision and goals for housing within the tribal community.</a:t>
            </a:r>
          </a:p>
          <a:p>
            <a:pPr marL="0" marR="0" indent="0">
              <a:spcBef>
                <a:spcPts val="0"/>
              </a:spcBef>
              <a:spcAft>
                <a:spcPts val="0"/>
              </a:spcAft>
              <a:buNone/>
            </a:pPr>
            <a:r>
              <a:rPr lang="en-US" sz="1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Develop Policies: Create and enforce policies that govern housing development, including land use, zoning, and housing standards.</a:t>
            </a:r>
          </a:p>
          <a:p>
            <a:pPr marL="0" marR="0" indent="0">
              <a:spcBef>
                <a:spcPts val="0"/>
              </a:spcBef>
              <a:spcAft>
                <a:spcPts val="0"/>
              </a:spcAft>
              <a:buNone/>
            </a:pPr>
            <a:r>
              <a:rPr lang="en-US" sz="1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Long-term Planning: Engage in long-term strategic planning to anticipate future housing needs and opportunities.</a:t>
            </a:r>
          </a:p>
          <a:p>
            <a:pPr marL="0" marR="0" indent="0">
              <a:spcBef>
                <a:spcPts val="0"/>
              </a:spcBef>
              <a:spcAft>
                <a:spcPts val="0"/>
              </a:spcAft>
              <a:buNone/>
            </a:pPr>
            <a:r>
              <a:rPr lang="en-US" sz="1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p>
          <a:p>
            <a:pPr marL="0" marR="0" indent="0">
              <a:spcBef>
                <a:spcPts val="0"/>
              </a:spcBef>
              <a:spcAft>
                <a:spcPts val="0"/>
              </a:spcAft>
              <a:buNone/>
            </a:pPr>
            <a:r>
              <a:rPr lang="en-US" sz="1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2. Resource Allocation and Funding</a:t>
            </a:r>
          </a:p>
          <a:p>
            <a:pPr marL="0" marR="0" indent="0">
              <a:spcBef>
                <a:spcPts val="0"/>
              </a:spcBef>
              <a:spcAft>
                <a:spcPts val="0"/>
              </a:spcAft>
              <a:buNone/>
            </a:pPr>
            <a:r>
              <a:rPr lang="en-US" sz="1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Budgeting: Approve budgets for housing projects and ensure funds are appropriately allocated.</a:t>
            </a:r>
          </a:p>
          <a:p>
            <a:pPr marL="0" marR="0" indent="0">
              <a:spcBef>
                <a:spcPts val="0"/>
              </a:spcBef>
              <a:spcAft>
                <a:spcPts val="0"/>
              </a:spcAft>
              <a:buNone/>
            </a:pPr>
            <a:r>
              <a:rPr lang="en-US" sz="1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Securing Funding: Identify and secure funding sources, including federal, state, and private grants and loans.</a:t>
            </a:r>
          </a:p>
          <a:p>
            <a:pPr marL="0" marR="0" indent="0">
              <a:spcBef>
                <a:spcPts val="0"/>
              </a:spcBef>
              <a:spcAft>
                <a:spcPts val="0"/>
              </a:spcAft>
              <a:buNone/>
            </a:pPr>
            <a:r>
              <a:rPr lang="en-US" sz="1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Financial Oversight: Monitor financial performance and ensure fiscal responsibility.</a:t>
            </a:r>
          </a:p>
          <a:p>
            <a:pPr marL="0" marR="0" indent="0">
              <a:spcBef>
                <a:spcPts val="0"/>
              </a:spcBef>
              <a:spcAft>
                <a:spcPts val="0"/>
              </a:spcAft>
              <a:buNone/>
            </a:pPr>
            <a:r>
              <a:rPr lang="en-US" sz="1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p>
          <a:p>
            <a:pPr marL="0" marR="0" indent="0">
              <a:spcBef>
                <a:spcPts val="0"/>
              </a:spcBef>
              <a:spcAft>
                <a:spcPts val="0"/>
              </a:spcAft>
              <a:buNone/>
            </a:pPr>
            <a:r>
              <a:rPr lang="en-US" sz="1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3. Governance and Oversight</a:t>
            </a:r>
          </a:p>
          <a:p>
            <a:pPr marL="0" marR="0" indent="0">
              <a:spcBef>
                <a:spcPts val="0"/>
              </a:spcBef>
              <a:spcAft>
                <a:spcPts val="0"/>
              </a:spcAft>
              <a:buNone/>
            </a:pPr>
            <a:r>
              <a:rPr lang="en-US" sz="1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Regulatory Compliance: Ensure that housing projects comply with all applicable tribal, federal, and state regulations.</a:t>
            </a:r>
          </a:p>
          <a:p>
            <a:pPr marL="0" marR="0" indent="0">
              <a:spcBef>
                <a:spcPts val="0"/>
              </a:spcBef>
              <a:spcAft>
                <a:spcPts val="0"/>
              </a:spcAft>
              <a:buNone/>
            </a:pPr>
            <a:r>
              <a:rPr lang="en-US" sz="1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Project Approval: Review and approve housing development proposals and plans.</a:t>
            </a:r>
          </a:p>
          <a:p>
            <a:pPr marL="0" marR="0" indent="0">
              <a:spcBef>
                <a:spcPts val="0"/>
              </a:spcBef>
              <a:spcAft>
                <a:spcPts val="0"/>
              </a:spcAft>
              <a:buNone/>
            </a:pPr>
            <a:r>
              <a:rPr lang="en-US" sz="1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Monitoring Progress: Oversee the progress of housing projects to ensure they are completed on time and within budget.</a:t>
            </a:r>
          </a:p>
          <a:p>
            <a:pPr marL="0" marR="0" indent="0">
              <a:spcBef>
                <a:spcPts val="0"/>
              </a:spcBef>
              <a:spcAft>
                <a:spcPts val="0"/>
              </a:spcAft>
              <a:buNone/>
            </a:pPr>
            <a:r>
              <a:rPr lang="en-US" sz="1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Risk Management: Identify and mitigate risks associated with housing projects.</a:t>
            </a:r>
          </a:p>
        </p:txBody>
      </p:sp>
      <p:sp>
        <p:nvSpPr>
          <p:cNvPr id="5" name="TextBox 4">
            <a:extLst>
              <a:ext uri="{FF2B5EF4-FFF2-40B4-BE49-F238E27FC236}">
                <a16:creationId xmlns:a16="http://schemas.microsoft.com/office/drawing/2014/main" id="{D93565D0-3CB2-DF4C-059A-644B4A7E96C8}"/>
              </a:ext>
            </a:extLst>
          </p:cNvPr>
          <p:cNvSpPr txBox="1"/>
          <p:nvPr/>
        </p:nvSpPr>
        <p:spPr>
          <a:xfrm>
            <a:off x="310896" y="749809"/>
            <a:ext cx="3979093" cy="5269992"/>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3200" b="1" kern="1200" cap="all" spc="120" dirty="0">
                <a:solidFill>
                  <a:schemeClr val="tx1"/>
                </a:solidFill>
                <a:latin typeface="+mj-lt"/>
                <a:ea typeface="+mj-ea"/>
                <a:cs typeface="+mj-cs"/>
              </a:rPr>
              <a:t>Remember… Tribal Council and or </a:t>
            </a:r>
          </a:p>
          <a:p>
            <a:pPr>
              <a:lnSpc>
                <a:spcPct val="90000"/>
              </a:lnSpc>
              <a:spcBef>
                <a:spcPct val="0"/>
              </a:spcBef>
              <a:spcAft>
                <a:spcPts val="600"/>
              </a:spcAft>
            </a:pPr>
            <a:r>
              <a:rPr lang="en-US" sz="3200" b="1" kern="1200" cap="all" spc="120" dirty="0">
                <a:solidFill>
                  <a:schemeClr val="tx1"/>
                </a:solidFill>
                <a:latin typeface="+mj-lt"/>
                <a:ea typeface="+mj-ea"/>
                <a:cs typeface="+mj-cs"/>
              </a:rPr>
              <a:t>Board of Commissioner responsibility</a:t>
            </a:r>
          </a:p>
        </p:txBody>
      </p:sp>
    </p:spTree>
    <p:extLst>
      <p:ext uri="{BB962C8B-B14F-4D97-AF65-F5344CB8AC3E}">
        <p14:creationId xmlns:p14="http://schemas.microsoft.com/office/powerpoint/2010/main" val="1423014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6" name="Rectangle 102425">
            <a:extLst>
              <a:ext uri="{FF2B5EF4-FFF2-40B4-BE49-F238E27FC236}">
                <a16:creationId xmlns:a16="http://schemas.microsoft.com/office/drawing/2014/main" id="{CD27C0D7-534E-7663-6D59-C34BF44DB9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2428" name="Rectangle 102427">
            <a:extLst>
              <a:ext uri="{FF2B5EF4-FFF2-40B4-BE49-F238E27FC236}">
                <a16:creationId xmlns:a16="http://schemas.microsoft.com/office/drawing/2014/main" id="{B58AFC1D-8D9D-F3F4-C409-17B27BA86E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30" name="Freeform: Shape 102429">
            <a:extLst>
              <a:ext uri="{FF2B5EF4-FFF2-40B4-BE49-F238E27FC236}">
                <a16:creationId xmlns:a16="http://schemas.microsoft.com/office/drawing/2014/main" id="{B6791671-3F3C-C776-5E9D-71163E0350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7742" y="0"/>
            <a:ext cx="7074258" cy="6858000"/>
          </a:xfrm>
          <a:custGeom>
            <a:avLst/>
            <a:gdLst>
              <a:gd name="connsiteX0" fmla="*/ 677913 w 7074258"/>
              <a:gd name="connsiteY0" fmla="*/ 0 h 6858000"/>
              <a:gd name="connsiteX1" fmla="*/ 1656171 w 7074258"/>
              <a:gd name="connsiteY1" fmla="*/ 0 h 6858000"/>
              <a:gd name="connsiteX2" fmla="*/ 6096000 w 7074258"/>
              <a:gd name="connsiteY2" fmla="*/ 0 h 6858000"/>
              <a:gd name="connsiteX3" fmla="*/ 7074258 w 7074258"/>
              <a:gd name="connsiteY3" fmla="*/ 0 h 6858000"/>
              <a:gd name="connsiteX4" fmla="*/ 7074258 w 7074258"/>
              <a:gd name="connsiteY4" fmla="*/ 6858000 h 6858000"/>
              <a:gd name="connsiteX5" fmla="*/ 6096000 w 7074258"/>
              <a:gd name="connsiteY5" fmla="*/ 6858000 h 6858000"/>
              <a:gd name="connsiteX6" fmla="*/ 1656171 w 7074258"/>
              <a:gd name="connsiteY6" fmla="*/ 6858000 h 6858000"/>
              <a:gd name="connsiteX7" fmla="*/ 677913 w 7074258"/>
              <a:gd name="connsiteY7" fmla="*/ 6858000 h 6858000"/>
              <a:gd name="connsiteX8" fmla="*/ 0 w 7074258"/>
              <a:gd name="connsiteY8" fmla="*/ 6180087 h 6858000"/>
              <a:gd name="connsiteX9" fmla="*/ 0 w 7074258"/>
              <a:gd name="connsiteY9" fmla="*/ 677913 h 6858000"/>
              <a:gd name="connsiteX10" fmla="*/ 677913 w 7074258"/>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74258" h="6858000">
                <a:moveTo>
                  <a:pt x="677913" y="0"/>
                </a:moveTo>
                <a:lnTo>
                  <a:pt x="1656171" y="0"/>
                </a:lnTo>
                <a:lnTo>
                  <a:pt x="6096000" y="0"/>
                </a:lnTo>
                <a:lnTo>
                  <a:pt x="7074258" y="0"/>
                </a:lnTo>
                <a:lnTo>
                  <a:pt x="7074258" y="6858000"/>
                </a:lnTo>
                <a:lnTo>
                  <a:pt x="6096000" y="6858000"/>
                </a:lnTo>
                <a:lnTo>
                  <a:pt x="1656171" y="6858000"/>
                </a:lnTo>
                <a:lnTo>
                  <a:pt x="677913" y="6858000"/>
                </a:lnTo>
                <a:cubicBezTo>
                  <a:pt x="303512" y="6858000"/>
                  <a:pt x="0" y="6554488"/>
                  <a:pt x="0" y="6180087"/>
                </a:cubicBezTo>
                <a:lnTo>
                  <a:pt x="0" y="677913"/>
                </a:lnTo>
                <a:cubicBezTo>
                  <a:pt x="0" y="303512"/>
                  <a:pt x="303512" y="0"/>
                  <a:pt x="677913"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Content Placeholder 3">
            <a:extLst>
              <a:ext uri="{FF2B5EF4-FFF2-40B4-BE49-F238E27FC236}">
                <a16:creationId xmlns:a16="http://schemas.microsoft.com/office/drawing/2014/main" id="{CE816F1B-C72F-5427-0D3E-0BA1C7B6FF98}"/>
              </a:ext>
            </a:extLst>
          </p:cNvPr>
          <p:cNvSpPr>
            <a:spLocks noGrp="1"/>
          </p:cNvSpPr>
          <p:nvPr>
            <p:ph idx="1"/>
          </p:nvPr>
        </p:nvSpPr>
        <p:spPr>
          <a:xfrm>
            <a:off x="5422006" y="270456"/>
            <a:ext cx="6568225" cy="6259133"/>
          </a:xfrm>
        </p:spPr>
        <p:txBody>
          <a:bodyPr vert="horz" lIns="91440" tIns="45720" rIns="91440" bIns="45720" rtlCol="0" anchor="t">
            <a:normAutofit fontScale="92500" lnSpcReduction="10000"/>
          </a:bodyPr>
          <a:lstStyle/>
          <a:p>
            <a:pPr marL="0" marR="0" indent="0">
              <a:spcBef>
                <a:spcPts val="0"/>
              </a:spcBef>
              <a:spcAft>
                <a:spcPts val="0"/>
              </a:spcAft>
              <a:buNone/>
            </a:pPr>
            <a:r>
              <a:rPr lang="en-US" sz="1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4. Community Engagement and Support</a:t>
            </a:r>
          </a:p>
          <a:p>
            <a:pPr marL="0" marR="0" indent="0">
              <a:spcBef>
                <a:spcPts val="0"/>
              </a:spcBef>
              <a:spcAft>
                <a:spcPts val="0"/>
              </a:spcAft>
              <a:buNone/>
            </a:pPr>
            <a:r>
              <a:rPr lang="en-US" sz="1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Stakeholder Engagement: Engage with community members to gather input and support for housing projects.</a:t>
            </a:r>
          </a:p>
          <a:p>
            <a:pPr marL="0" marR="0" indent="0">
              <a:spcBef>
                <a:spcPts val="0"/>
              </a:spcBef>
              <a:spcAft>
                <a:spcPts val="0"/>
              </a:spcAft>
              <a:buNone/>
            </a:pPr>
            <a:r>
              <a:rPr lang="en-US" sz="1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Communication: Maintain open lines of communication with the community to keep them informed about housing plans and developments.</a:t>
            </a:r>
          </a:p>
          <a:p>
            <a:pPr marL="0" marR="0" indent="0">
              <a:spcBef>
                <a:spcPts val="0"/>
              </a:spcBef>
              <a:spcAft>
                <a:spcPts val="0"/>
              </a:spcAft>
              <a:buNone/>
            </a:pPr>
            <a:r>
              <a:rPr lang="en-US" sz="1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Advocacy: Advocate for the housing needs and interests of the tribal community.</a:t>
            </a:r>
          </a:p>
          <a:p>
            <a:pPr marL="0" marR="0" indent="0">
              <a:spcBef>
                <a:spcPts val="0"/>
              </a:spcBef>
              <a:spcAft>
                <a:spcPts val="0"/>
              </a:spcAft>
              <a:buNone/>
            </a:pPr>
            <a:r>
              <a:rPr lang="en-US" sz="1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p>
          <a:p>
            <a:pPr marL="0" marR="0" indent="0">
              <a:spcBef>
                <a:spcPts val="0"/>
              </a:spcBef>
              <a:spcAft>
                <a:spcPts val="0"/>
              </a:spcAft>
              <a:buNone/>
            </a:pPr>
            <a:r>
              <a:rPr lang="en-US" sz="1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5. Capacity Building and Support</a:t>
            </a:r>
          </a:p>
          <a:p>
            <a:pPr marL="0" marR="0" indent="0">
              <a:spcBef>
                <a:spcPts val="0"/>
              </a:spcBef>
              <a:spcAft>
                <a:spcPts val="0"/>
              </a:spcAft>
              <a:buNone/>
            </a:pPr>
            <a:r>
              <a:rPr lang="en-US" sz="1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Support Development Teams: Provide support to the development team, including the Housing Authority, developers, and service providers.</a:t>
            </a:r>
          </a:p>
          <a:p>
            <a:pPr marL="0" marR="0" indent="0">
              <a:spcBef>
                <a:spcPts val="0"/>
              </a:spcBef>
              <a:spcAft>
                <a:spcPts val="0"/>
              </a:spcAft>
              <a:buNone/>
            </a:pPr>
            <a:r>
              <a:rPr lang="en-US" sz="1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Capacity Building: Invest in capacity-building initiatives to enhance the skills and capabilities of those involved in housing development and management.</a:t>
            </a:r>
          </a:p>
          <a:p>
            <a:pPr marL="0" marR="0" indent="0">
              <a:spcBef>
                <a:spcPts val="0"/>
              </a:spcBef>
              <a:spcAft>
                <a:spcPts val="0"/>
              </a:spcAft>
              <a:buNone/>
            </a:pPr>
            <a:r>
              <a:rPr lang="en-US" sz="1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Training and Education: Ensure that staff and community members receive training on housing-related issues and opportunities.</a:t>
            </a:r>
          </a:p>
          <a:p>
            <a:pPr marL="0" marR="0" indent="0">
              <a:spcBef>
                <a:spcPts val="0"/>
              </a:spcBef>
              <a:spcAft>
                <a:spcPts val="0"/>
              </a:spcAft>
              <a:buNone/>
            </a:pPr>
            <a:r>
              <a:rPr lang="en-US" sz="1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p>
          <a:p>
            <a:pPr marL="0" marR="0" indent="0">
              <a:spcBef>
                <a:spcPts val="0"/>
              </a:spcBef>
              <a:spcAft>
                <a:spcPts val="0"/>
              </a:spcAft>
              <a:buNone/>
            </a:pPr>
            <a:r>
              <a:rPr lang="en-US" sz="1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6. Legal and Ethical Responsibilities</a:t>
            </a:r>
          </a:p>
          <a:p>
            <a:pPr marL="0" marR="0" indent="0">
              <a:spcBef>
                <a:spcPts val="0"/>
              </a:spcBef>
              <a:spcAft>
                <a:spcPts val="0"/>
              </a:spcAft>
              <a:buNone/>
            </a:pPr>
            <a:r>
              <a:rPr lang="en-US" sz="1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Land Management: Manage tribal lands effectively to support housing development.</a:t>
            </a:r>
          </a:p>
          <a:p>
            <a:pPr marL="0" marR="0" indent="0">
              <a:spcBef>
                <a:spcPts val="0"/>
              </a:spcBef>
              <a:spcAft>
                <a:spcPts val="0"/>
              </a:spcAft>
              <a:buNone/>
            </a:pPr>
            <a:r>
              <a:rPr lang="en-US" sz="1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Ethical Conduct: Uphold ethical standards in all housing-related activities and decisions.</a:t>
            </a:r>
          </a:p>
          <a:p>
            <a:pPr marL="0" marR="0" indent="0">
              <a:spcBef>
                <a:spcPts val="0"/>
              </a:spcBef>
              <a:spcAft>
                <a:spcPts val="0"/>
              </a:spcAft>
              <a:buNone/>
            </a:pPr>
            <a:r>
              <a:rPr lang="en-US" sz="1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Conflict Resolution: Address and resolve any conflicts or disputes that arise in the housing development process.</a:t>
            </a:r>
          </a:p>
          <a:p>
            <a:pPr marL="0" marR="0" indent="0">
              <a:spcBef>
                <a:spcPts val="0"/>
              </a:spcBef>
              <a:spcAft>
                <a:spcPts val="0"/>
              </a:spcAft>
              <a:buNone/>
            </a:pPr>
            <a:r>
              <a:rPr lang="en-US" sz="1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p>
          <a:p>
            <a:pPr marL="0" marR="0" indent="0">
              <a:spcBef>
                <a:spcPts val="0"/>
              </a:spcBef>
              <a:spcAft>
                <a:spcPts val="0"/>
              </a:spcAft>
              <a:buNone/>
            </a:pPr>
            <a:r>
              <a:rPr lang="en-US" sz="1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7. Post-Development Management</a:t>
            </a:r>
          </a:p>
          <a:p>
            <a:pPr marL="0" marR="0" indent="0">
              <a:spcBef>
                <a:spcPts val="0"/>
              </a:spcBef>
              <a:spcAft>
                <a:spcPts val="0"/>
              </a:spcAft>
              <a:buNone/>
            </a:pPr>
            <a:r>
              <a:rPr lang="en-US" sz="1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Maintenance Oversight: Ensure that housing properties are well-maintained and managed sustainably.</a:t>
            </a:r>
          </a:p>
          <a:p>
            <a:pPr marL="0" marR="0" indent="0">
              <a:spcBef>
                <a:spcPts val="0"/>
              </a:spcBef>
              <a:spcAft>
                <a:spcPts val="0"/>
              </a:spcAft>
              <a:buNone/>
            </a:pPr>
            <a:r>
              <a:rPr lang="en-US" sz="1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Resident Services: Support the provision of necessary services and programs for residents.</a:t>
            </a:r>
          </a:p>
          <a:p>
            <a:pPr marL="0" marR="0" indent="0">
              <a:spcBef>
                <a:spcPts val="0"/>
              </a:spcBef>
              <a:spcAft>
                <a:spcPts val="0"/>
              </a:spcAft>
              <a:buNone/>
            </a:pPr>
            <a:r>
              <a:rPr lang="en-US" sz="1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Ongoing Evaluation: Continuously evaluate the effectiveness of housing programs and make improvements as needed.</a:t>
            </a:r>
          </a:p>
        </p:txBody>
      </p:sp>
      <p:sp>
        <p:nvSpPr>
          <p:cNvPr id="5" name="TextBox 4">
            <a:extLst>
              <a:ext uri="{FF2B5EF4-FFF2-40B4-BE49-F238E27FC236}">
                <a16:creationId xmlns:a16="http://schemas.microsoft.com/office/drawing/2014/main" id="{D93565D0-3CB2-DF4C-059A-644B4A7E96C8}"/>
              </a:ext>
            </a:extLst>
          </p:cNvPr>
          <p:cNvSpPr txBox="1"/>
          <p:nvPr/>
        </p:nvSpPr>
        <p:spPr>
          <a:xfrm>
            <a:off x="310896" y="749809"/>
            <a:ext cx="3979093" cy="5269992"/>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3200" b="1" kern="1200" cap="all" spc="120" dirty="0">
                <a:solidFill>
                  <a:schemeClr val="tx1"/>
                </a:solidFill>
                <a:latin typeface="+mj-lt"/>
                <a:ea typeface="+mj-ea"/>
                <a:cs typeface="+mj-cs"/>
              </a:rPr>
              <a:t>Remember… Tribal Council and or </a:t>
            </a:r>
          </a:p>
          <a:p>
            <a:pPr>
              <a:lnSpc>
                <a:spcPct val="90000"/>
              </a:lnSpc>
              <a:spcBef>
                <a:spcPct val="0"/>
              </a:spcBef>
              <a:spcAft>
                <a:spcPts val="600"/>
              </a:spcAft>
            </a:pPr>
            <a:r>
              <a:rPr lang="en-US" sz="3200" b="1" kern="1200" cap="all" spc="120" dirty="0">
                <a:solidFill>
                  <a:schemeClr val="tx1"/>
                </a:solidFill>
                <a:latin typeface="+mj-lt"/>
                <a:ea typeface="+mj-ea"/>
                <a:cs typeface="+mj-cs"/>
              </a:rPr>
              <a:t>Board of Commissioner responsibility</a:t>
            </a:r>
          </a:p>
        </p:txBody>
      </p:sp>
    </p:spTree>
    <p:extLst>
      <p:ext uri="{BB962C8B-B14F-4D97-AF65-F5344CB8AC3E}">
        <p14:creationId xmlns:p14="http://schemas.microsoft.com/office/powerpoint/2010/main" val="29358287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DADF102-17E8-97B8-1B95-39A649718680}"/>
            </a:ext>
          </a:extLst>
        </p:cNvPr>
        <p:cNvGrpSpPr/>
        <p:nvPr/>
      </p:nvGrpSpPr>
      <p:grpSpPr>
        <a:xfrm>
          <a:off x="0" y="0"/>
          <a:ext cx="0" cy="0"/>
          <a:chOff x="0" y="0"/>
          <a:chExt cx="0" cy="0"/>
        </a:xfrm>
      </p:grpSpPr>
      <p:sp>
        <p:nvSpPr>
          <p:cNvPr id="102426" name="Rectangle 102425">
            <a:extLst>
              <a:ext uri="{FF2B5EF4-FFF2-40B4-BE49-F238E27FC236}">
                <a16:creationId xmlns:a16="http://schemas.microsoft.com/office/drawing/2014/main" id="{EEA25B77-2D78-B813-6F52-F075E5D28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2428" name="Rectangle 102427">
            <a:extLst>
              <a:ext uri="{FF2B5EF4-FFF2-40B4-BE49-F238E27FC236}">
                <a16:creationId xmlns:a16="http://schemas.microsoft.com/office/drawing/2014/main" id="{754C29C9-740D-C785-6634-CF223B8D03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4F2A703-E3A3-8A04-360C-41D964496579}"/>
              </a:ext>
            </a:extLst>
          </p:cNvPr>
          <p:cNvSpPr txBox="1"/>
          <p:nvPr/>
        </p:nvSpPr>
        <p:spPr>
          <a:xfrm>
            <a:off x="310896" y="749809"/>
            <a:ext cx="3979093" cy="5269992"/>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3200" b="1" kern="1200" cap="all" spc="120" dirty="0">
                <a:solidFill>
                  <a:schemeClr val="tx1"/>
                </a:solidFill>
                <a:latin typeface="+mj-lt"/>
                <a:ea typeface="+mj-ea"/>
                <a:cs typeface="+mj-cs"/>
              </a:rPr>
              <a:t>Remember… executive director responsibility</a:t>
            </a:r>
          </a:p>
        </p:txBody>
      </p:sp>
      <p:sp>
        <p:nvSpPr>
          <p:cNvPr id="102430" name="Freeform: Shape 102429">
            <a:extLst>
              <a:ext uri="{FF2B5EF4-FFF2-40B4-BE49-F238E27FC236}">
                <a16:creationId xmlns:a16="http://schemas.microsoft.com/office/drawing/2014/main" id="{B6BD0527-870A-4345-F702-3CFE1B79BD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7742" y="0"/>
            <a:ext cx="7074258" cy="6858000"/>
          </a:xfrm>
          <a:custGeom>
            <a:avLst/>
            <a:gdLst>
              <a:gd name="connsiteX0" fmla="*/ 677913 w 7074258"/>
              <a:gd name="connsiteY0" fmla="*/ 0 h 6858000"/>
              <a:gd name="connsiteX1" fmla="*/ 1656171 w 7074258"/>
              <a:gd name="connsiteY1" fmla="*/ 0 h 6858000"/>
              <a:gd name="connsiteX2" fmla="*/ 6096000 w 7074258"/>
              <a:gd name="connsiteY2" fmla="*/ 0 h 6858000"/>
              <a:gd name="connsiteX3" fmla="*/ 7074258 w 7074258"/>
              <a:gd name="connsiteY3" fmla="*/ 0 h 6858000"/>
              <a:gd name="connsiteX4" fmla="*/ 7074258 w 7074258"/>
              <a:gd name="connsiteY4" fmla="*/ 6858000 h 6858000"/>
              <a:gd name="connsiteX5" fmla="*/ 6096000 w 7074258"/>
              <a:gd name="connsiteY5" fmla="*/ 6858000 h 6858000"/>
              <a:gd name="connsiteX6" fmla="*/ 1656171 w 7074258"/>
              <a:gd name="connsiteY6" fmla="*/ 6858000 h 6858000"/>
              <a:gd name="connsiteX7" fmla="*/ 677913 w 7074258"/>
              <a:gd name="connsiteY7" fmla="*/ 6858000 h 6858000"/>
              <a:gd name="connsiteX8" fmla="*/ 0 w 7074258"/>
              <a:gd name="connsiteY8" fmla="*/ 6180087 h 6858000"/>
              <a:gd name="connsiteX9" fmla="*/ 0 w 7074258"/>
              <a:gd name="connsiteY9" fmla="*/ 677913 h 6858000"/>
              <a:gd name="connsiteX10" fmla="*/ 677913 w 7074258"/>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74258" h="6858000">
                <a:moveTo>
                  <a:pt x="677913" y="0"/>
                </a:moveTo>
                <a:lnTo>
                  <a:pt x="1656171" y="0"/>
                </a:lnTo>
                <a:lnTo>
                  <a:pt x="6096000" y="0"/>
                </a:lnTo>
                <a:lnTo>
                  <a:pt x="7074258" y="0"/>
                </a:lnTo>
                <a:lnTo>
                  <a:pt x="7074258" y="6858000"/>
                </a:lnTo>
                <a:lnTo>
                  <a:pt x="6096000" y="6858000"/>
                </a:lnTo>
                <a:lnTo>
                  <a:pt x="1656171" y="6858000"/>
                </a:lnTo>
                <a:lnTo>
                  <a:pt x="677913" y="6858000"/>
                </a:lnTo>
                <a:cubicBezTo>
                  <a:pt x="303512" y="6858000"/>
                  <a:pt x="0" y="6554488"/>
                  <a:pt x="0" y="6180087"/>
                </a:cubicBezTo>
                <a:lnTo>
                  <a:pt x="0" y="677913"/>
                </a:lnTo>
                <a:cubicBezTo>
                  <a:pt x="0" y="303512"/>
                  <a:pt x="303512" y="0"/>
                  <a:pt x="677913"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Content Placeholder 3">
            <a:extLst>
              <a:ext uri="{FF2B5EF4-FFF2-40B4-BE49-F238E27FC236}">
                <a16:creationId xmlns:a16="http://schemas.microsoft.com/office/drawing/2014/main" id="{7A78B76C-AFDE-65DB-0AB4-A411DAFF2AEB}"/>
              </a:ext>
            </a:extLst>
          </p:cNvPr>
          <p:cNvSpPr>
            <a:spLocks noGrp="1"/>
          </p:cNvSpPr>
          <p:nvPr>
            <p:ph idx="1"/>
          </p:nvPr>
        </p:nvSpPr>
        <p:spPr>
          <a:xfrm>
            <a:off x="5357612" y="283335"/>
            <a:ext cx="6523492" cy="6194737"/>
          </a:xfrm>
        </p:spPr>
        <p:txBody>
          <a:bodyPr vert="horz" lIns="91440" tIns="45720" rIns="91440" bIns="45720" rtlCol="0" anchor="t">
            <a:noAutofit/>
          </a:bodyPr>
          <a:lstStyle/>
          <a:p>
            <a:pPr marL="0" marR="0" indent="0">
              <a:spcBef>
                <a:spcPts val="0"/>
              </a:spcBef>
              <a:spcAft>
                <a:spcPts val="0"/>
              </a:spcAft>
              <a:buNone/>
            </a:pPr>
            <a:r>
              <a:rPr lang="en-US" sz="13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Strategic Leadership and Planning</a:t>
            </a:r>
          </a:p>
          <a:p>
            <a:pPr marL="0" marR="0" indent="0">
              <a:spcBef>
                <a:spcPts val="0"/>
              </a:spcBef>
              <a:spcAft>
                <a:spcPts val="0"/>
              </a:spcAft>
              <a:buNone/>
            </a:pPr>
            <a:r>
              <a:rPr lang="en-US" sz="13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Vision and Strategy: Develop and implement the strategic vision and long-term plans for housing development and management in alignment with the tribe's goals and policies.</a:t>
            </a:r>
          </a:p>
          <a:p>
            <a:pPr marL="0" marR="0" indent="0">
              <a:spcBef>
                <a:spcPts val="0"/>
              </a:spcBef>
              <a:spcAft>
                <a:spcPts val="0"/>
              </a:spcAft>
              <a:buNone/>
            </a:pPr>
            <a:r>
              <a:rPr lang="en-US" sz="13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Policy Development: Contribute to the creation and revision of housing policies and ensure their implementation.</a:t>
            </a:r>
          </a:p>
          <a:p>
            <a:pPr marL="0" marR="0" indent="0">
              <a:spcBef>
                <a:spcPts val="0"/>
              </a:spcBef>
              <a:spcAft>
                <a:spcPts val="0"/>
              </a:spcAft>
              <a:buNone/>
            </a:pPr>
            <a:r>
              <a:rPr lang="en-US" sz="13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p>
          <a:p>
            <a:pPr marL="0" marR="0" indent="0">
              <a:spcBef>
                <a:spcPts val="0"/>
              </a:spcBef>
              <a:spcAft>
                <a:spcPts val="0"/>
              </a:spcAft>
              <a:buNone/>
            </a:pPr>
            <a:r>
              <a:rPr lang="en-US" sz="13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Operational Management</a:t>
            </a:r>
          </a:p>
          <a:p>
            <a:pPr marL="0" marR="0" indent="0">
              <a:spcBef>
                <a:spcPts val="0"/>
              </a:spcBef>
              <a:spcAft>
                <a:spcPts val="0"/>
              </a:spcAft>
              <a:buNone/>
            </a:pPr>
            <a:r>
              <a:rPr lang="en-US" sz="13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Project Oversight: Oversee all stages of housing development projects, from planning and design to construction and occupancy.</a:t>
            </a:r>
          </a:p>
          <a:p>
            <a:pPr marL="0" marR="0" indent="0">
              <a:spcBef>
                <a:spcPts val="0"/>
              </a:spcBef>
              <a:spcAft>
                <a:spcPts val="0"/>
              </a:spcAft>
              <a:buNone/>
            </a:pPr>
            <a:r>
              <a:rPr lang="en-US" sz="13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Daily Operations: Manage the daily operations of the housing authority, including staff supervision, resource allocation, and operational efficiency.</a:t>
            </a:r>
          </a:p>
          <a:p>
            <a:pPr marL="0" marR="0" indent="0">
              <a:spcBef>
                <a:spcPts val="0"/>
              </a:spcBef>
              <a:spcAft>
                <a:spcPts val="0"/>
              </a:spcAft>
              <a:buNone/>
            </a:pPr>
            <a:r>
              <a:rPr lang="en-US" sz="13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p>
          <a:p>
            <a:pPr marL="0" marR="0" indent="0">
              <a:spcBef>
                <a:spcPts val="0"/>
              </a:spcBef>
              <a:spcAft>
                <a:spcPts val="0"/>
              </a:spcAft>
              <a:buNone/>
            </a:pPr>
            <a:r>
              <a:rPr lang="en-US" sz="13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Financial Management</a:t>
            </a:r>
          </a:p>
          <a:p>
            <a:pPr marL="0" marR="0" indent="0">
              <a:spcBef>
                <a:spcPts val="0"/>
              </a:spcBef>
              <a:spcAft>
                <a:spcPts val="0"/>
              </a:spcAft>
              <a:buNone/>
            </a:pPr>
            <a:r>
              <a:rPr lang="en-US" sz="13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Budgeting and Finance: Prepare and manage the organization's budget, ensuring financial stability and accountability.</a:t>
            </a:r>
          </a:p>
          <a:p>
            <a:pPr marL="0" marR="0" indent="0">
              <a:spcBef>
                <a:spcPts val="0"/>
              </a:spcBef>
              <a:spcAft>
                <a:spcPts val="0"/>
              </a:spcAft>
              <a:buNone/>
            </a:pPr>
            <a:r>
              <a:rPr lang="en-US" sz="13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Funding and Grants: Identify and secure funding from various sources, including federal, state, and private grants. Ensure compliance with funding requirements and manage grant reporting.</a:t>
            </a:r>
          </a:p>
          <a:p>
            <a:pPr marL="0" marR="0" indent="0">
              <a:spcBef>
                <a:spcPts val="0"/>
              </a:spcBef>
              <a:spcAft>
                <a:spcPts val="0"/>
              </a:spcAft>
              <a:buNone/>
            </a:pPr>
            <a:r>
              <a:rPr lang="en-US" sz="13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Financial Oversight: Monitor financial performance, manage expenditures, and ensure accurate financial reporting.</a:t>
            </a:r>
          </a:p>
          <a:p>
            <a:pPr marL="0" marR="0" indent="0">
              <a:spcBef>
                <a:spcPts val="0"/>
              </a:spcBef>
              <a:spcAft>
                <a:spcPts val="0"/>
              </a:spcAft>
              <a:buNone/>
            </a:pPr>
            <a:r>
              <a:rPr lang="en-US" sz="13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p>
          <a:p>
            <a:pPr marL="0" marR="0" indent="0">
              <a:spcBef>
                <a:spcPts val="0"/>
              </a:spcBef>
              <a:spcAft>
                <a:spcPts val="0"/>
              </a:spcAft>
              <a:buNone/>
            </a:pPr>
            <a:r>
              <a:rPr lang="en-US" sz="13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Regulatory Compliance</a:t>
            </a:r>
          </a:p>
          <a:p>
            <a:pPr marL="0" marR="0" indent="0">
              <a:spcBef>
                <a:spcPts val="0"/>
              </a:spcBef>
              <a:spcAft>
                <a:spcPts val="0"/>
              </a:spcAft>
              <a:buNone/>
            </a:pPr>
            <a:r>
              <a:rPr lang="en-US" sz="13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Legal Compliance: Ensure that all housing projects comply with federal, state, tribal, and local laws and regulations.</a:t>
            </a:r>
          </a:p>
          <a:p>
            <a:pPr marL="0" marR="0" indent="0">
              <a:spcBef>
                <a:spcPts val="0"/>
              </a:spcBef>
              <a:spcAft>
                <a:spcPts val="0"/>
              </a:spcAft>
              <a:buNone/>
            </a:pPr>
            <a:r>
              <a:rPr lang="en-US" sz="13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Reporting: Oversee the preparation and submission of required reports to funding agencies and regulatory bodies.</a:t>
            </a:r>
          </a:p>
          <a:p>
            <a:pPr marL="0" indent="0">
              <a:spcBef>
                <a:spcPts val="0"/>
              </a:spcBef>
              <a:buNone/>
            </a:pPr>
            <a:endParaRPr lang="en-US" sz="13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6652794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73" name="Rectangle 15372">
            <a:extLst>
              <a:ext uri="{FF2B5EF4-FFF2-40B4-BE49-F238E27FC236}">
                <a16:creationId xmlns:a16="http://schemas.microsoft.com/office/drawing/2014/main" id="{88CA9E9D-6A76-A56D-C4DE-0910EA8725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375" name="Freeform: Shape 15374">
            <a:extLst>
              <a:ext uri="{FF2B5EF4-FFF2-40B4-BE49-F238E27FC236}">
                <a16:creationId xmlns:a16="http://schemas.microsoft.com/office/drawing/2014/main" id="{DFB7E5ED-F72A-DBA0-549D-BABA6DACA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406604"/>
          </a:xfrm>
          <a:custGeom>
            <a:avLst/>
            <a:gdLst>
              <a:gd name="connsiteX0" fmla="*/ 0 w 12192000"/>
              <a:gd name="connsiteY0" fmla="*/ 0 h 6858000"/>
              <a:gd name="connsiteX1" fmla="*/ 12192000 w 12192000"/>
              <a:gd name="connsiteY1" fmla="*/ 0 h 6858000"/>
              <a:gd name="connsiteX2" fmla="*/ 12192000 w 12192000"/>
              <a:gd name="connsiteY2" fmla="*/ 2406593 h 6858000"/>
              <a:gd name="connsiteX3" fmla="*/ 12178573 w 12192000"/>
              <a:gd name="connsiteY3" fmla="*/ 2273403 h 6858000"/>
              <a:gd name="connsiteX4" fmla="*/ 11531070 w 12192000"/>
              <a:gd name="connsiteY4" fmla="*/ 1745673 h 6858000"/>
              <a:gd name="connsiteX5" fmla="*/ 660932 w 12192000"/>
              <a:gd name="connsiteY5" fmla="*/ 1745673 h 6858000"/>
              <a:gd name="connsiteX6" fmla="*/ 1 w 12192000"/>
              <a:gd name="connsiteY6" fmla="*/ 2406604 h 6858000"/>
              <a:gd name="connsiteX7" fmla="*/ 1 w 12192000"/>
              <a:gd name="connsiteY7" fmla="*/ 6858000 h 6858000"/>
              <a:gd name="connsiteX8" fmla="*/ 0 w 12192000"/>
              <a:gd name="connsiteY8" fmla="*/ 6858000 h 6858000"/>
              <a:gd name="connsiteX0" fmla="*/ 0 w 12192000"/>
              <a:gd name="connsiteY0" fmla="*/ 0 h 6858000"/>
              <a:gd name="connsiteX1" fmla="*/ 12192000 w 12192000"/>
              <a:gd name="connsiteY1" fmla="*/ 0 h 6858000"/>
              <a:gd name="connsiteX2" fmla="*/ 12192000 w 12192000"/>
              <a:gd name="connsiteY2" fmla="*/ 2406593 h 6858000"/>
              <a:gd name="connsiteX3" fmla="*/ 12178573 w 12192000"/>
              <a:gd name="connsiteY3" fmla="*/ 2273403 h 6858000"/>
              <a:gd name="connsiteX4" fmla="*/ 11531070 w 12192000"/>
              <a:gd name="connsiteY4" fmla="*/ 1745673 h 6858000"/>
              <a:gd name="connsiteX5" fmla="*/ 660932 w 12192000"/>
              <a:gd name="connsiteY5" fmla="*/ 1745673 h 6858000"/>
              <a:gd name="connsiteX6" fmla="*/ 1 w 12192000"/>
              <a:gd name="connsiteY6" fmla="*/ 2406604 h 6858000"/>
              <a:gd name="connsiteX7" fmla="*/ 1 w 12192000"/>
              <a:gd name="connsiteY7" fmla="*/ 6858000 h 6858000"/>
              <a:gd name="connsiteX8" fmla="*/ 0 w 12192000"/>
              <a:gd name="connsiteY8" fmla="*/ 0 h 6858000"/>
              <a:gd name="connsiteX0" fmla="*/ 0 w 12192000"/>
              <a:gd name="connsiteY0" fmla="*/ 0 h 2406604"/>
              <a:gd name="connsiteX1" fmla="*/ 12192000 w 12192000"/>
              <a:gd name="connsiteY1" fmla="*/ 0 h 2406604"/>
              <a:gd name="connsiteX2" fmla="*/ 12192000 w 12192000"/>
              <a:gd name="connsiteY2" fmla="*/ 2406593 h 2406604"/>
              <a:gd name="connsiteX3" fmla="*/ 12178573 w 12192000"/>
              <a:gd name="connsiteY3" fmla="*/ 2273403 h 2406604"/>
              <a:gd name="connsiteX4" fmla="*/ 11531070 w 12192000"/>
              <a:gd name="connsiteY4" fmla="*/ 1745673 h 2406604"/>
              <a:gd name="connsiteX5" fmla="*/ 660932 w 12192000"/>
              <a:gd name="connsiteY5" fmla="*/ 1745673 h 2406604"/>
              <a:gd name="connsiteX6" fmla="*/ 1 w 12192000"/>
              <a:gd name="connsiteY6" fmla="*/ 2406604 h 2406604"/>
              <a:gd name="connsiteX7" fmla="*/ 0 w 12192000"/>
              <a:gd name="connsiteY7" fmla="*/ 0 h 2406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2406604">
                <a:moveTo>
                  <a:pt x="0" y="0"/>
                </a:moveTo>
                <a:lnTo>
                  <a:pt x="12192000" y="0"/>
                </a:lnTo>
                <a:lnTo>
                  <a:pt x="12192000" y="2406593"/>
                </a:lnTo>
                <a:lnTo>
                  <a:pt x="12178573" y="2273403"/>
                </a:lnTo>
                <a:cubicBezTo>
                  <a:pt x="12116944" y="1972228"/>
                  <a:pt x="11850464" y="1745673"/>
                  <a:pt x="11531070" y="1745673"/>
                </a:cubicBezTo>
                <a:lnTo>
                  <a:pt x="660932" y="1745673"/>
                </a:lnTo>
                <a:cubicBezTo>
                  <a:pt x="295910" y="1745673"/>
                  <a:pt x="1" y="2041582"/>
                  <a:pt x="1" y="2406604"/>
                </a:cubicBezTo>
                <a:cubicBezTo>
                  <a:pt x="1" y="1604403"/>
                  <a:pt x="0" y="802201"/>
                  <a:pt x="0" y="0"/>
                </a:cubicBezTo>
                <a:close/>
              </a:path>
            </a:pathLst>
          </a:cu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361" name="Title 1"/>
          <p:cNvSpPr>
            <a:spLocks noGrp="1"/>
          </p:cNvSpPr>
          <p:nvPr>
            <p:ph type="title"/>
          </p:nvPr>
        </p:nvSpPr>
        <p:spPr bwMode="auto">
          <a:xfrm>
            <a:off x="969817" y="264120"/>
            <a:ext cx="10217727" cy="134300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 anchorCtr="0" compatLnSpc="1">
            <a:prstTxWarp prst="textNoShape">
              <a:avLst/>
            </a:prstTxWarp>
            <a:normAutofit/>
          </a:bodyPr>
          <a:lstStyle/>
          <a:p>
            <a:r>
              <a:rPr lang="en-US">
                <a:latin typeface="Calibri" charset="0"/>
              </a:rPr>
              <a:t>Getting to know us…</a:t>
            </a:r>
          </a:p>
        </p:txBody>
      </p:sp>
      <p:sp>
        <p:nvSpPr>
          <p:cNvPr id="3" name="Content Placeholder 2"/>
          <p:cNvSpPr>
            <a:spLocks noGrp="1"/>
          </p:cNvSpPr>
          <p:nvPr>
            <p:ph idx="1"/>
          </p:nvPr>
        </p:nvSpPr>
        <p:spPr>
          <a:xfrm>
            <a:off x="969820" y="2123912"/>
            <a:ext cx="5616420" cy="4307880"/>
          </a:xfrm>
        </p:spPr>
        <p:txBody>
          <a:bodyPr anchor="ctr">
            <a:normAutofit lnSpcReduction="10000"/>
          </a:bodyPr>
          <a:lstStyle/>
          <a:p>
            <a:pPr marL="0" indent="0">
              <a:lnSpc>
                <a:spcPct val="110000"/>
              </a:lnSpc>
              <a:buNone/>
              <a:defRPr/>
            </a:pPr>
            <a:r>
              <a:rPr lang="en-US" sz="1600" dirty="0">
                <a:solidFill>
                  <a:srgbClr val="000000"/>
                </a:solidFill>
              </a:rPr>
              <a:t>The Luak Group is the holding company of subsidiaries, Heroda Bikax^e Consulting LLC, Morning Star Consultants LLC, and Ugisa Tribal Consultants LLC. With over 15 years of professional experience in Indian Country, The Luak Group is dedicated to ensuring a nation building approach that tribal communities can assert to for capacity growth, strategic orientation, cultural collaboration, while protecting tribal sovereignty through all of our services and businesses. Our teams of subject matter experts will ensure your mission and vision is incorporated into your goals and objectives at every level of the services we provide. </a:t>
            </a:r>
          </a:p>
          <a:p>
            <a:pPr marL="0" indent="0">
              <a:lnSpc>
                <a:spcPct val="110000"/>
              </a:lnSpc>
              <a:buNone/>
              <a:defRPr/>
            </a:pPr>
            <a:br>
              <a:rPr lang="en-US" sz="1600" dirty="0">
                <a:solidFill>
                  <a:srgbClr val="000000"/>
                </a:solidFill>
              </a:rPr>
            </a:br>
            <a:endParaRPr lang="en-US" sz="1600" dirty="0">
              <a:solidFill>
                <a:srgbClr val="000000"/>
              </a:solidFill>
            </a:endParaRPr>
          </a:p>
          <a:p>
            <a:pPr marL="0" indent="0">
              <a:lnSpc>
                <a:spcPct val="110000"/>
              </a:lnSpc>
              <a:buNone/>
              <a:defRPr/>
            </a:pPr>
            <a:r>
              <a:rPr lang="en-US" sz="1600" dirty="0">
                <a:solidFill>
                  <a:srgbClr val="000000"/>
                </a:solidFill>
              </a:rPr>
              <a:t>The Luak Group has one vision in mind…Bringing Solutions to Indian Country.</a:t>
            </a:r>
          </a:p>
        </p:txBody>
      </p:sp>
      <p:pic>
        <p:nvPicPr>
          <p:cNvPr id="4" name="Picture 3">
            <a:extLst>
              <a:ext uri="{FF2B5EF4-FFF2-40B4-BE49-F238E27FC236}">
                <a16:creationId xmlns:a16="http://schemas.microsoft.com/office/drawing/2014/main" id="{86FFC51C-976B-A04D-960D-B5D3AAD11AF9}"/>
              </a:ext>
            </a:extLst>
          </p:cNvPr>
          <p:cNvPicPr>
            <a:picLocks noChangeAspect="1"/>
          </p:cNvPicPr>
          <p:nvPr/>
        </p:nvPicPr>
        <p:blipFill>
          <a:blip r:embed="rId3" cstate="screen">
            <a:extLst>
              <a:ext uri="{28A0092B-C50C-407E-A947-70E740481C1C}">
                <a14:useLocalDpi xmlns:a14="http://schemas.microsoft.com/office/drawing/2010/main"/>
              </a:ext>
            </a:extLst>
          </a:blip>
          <a:stretch/>
        </p:blipFill>
        <p:spPr>
          <a:xfrm>
            <a:off x="7426682" y="2443734"/>
            <a:ext cx="1601051" cy="1573033"/>
          </a:xfrm>
          <a:prstGeom prst="rect">
            <a:avLst/>
          </a:prstGeom>
        </p:spPr>
      </p:pic>
      <p:pic>
        <p:nvPicPr>
          <p:cNvPr id="2" name="Picture 1" descr="A logo with text on it&#10;&#10;Description automatically generated">
            <a:extLst>
              <a:ext uri="{FF2B5EF4-FFF2-40B4-BE49-F238E27FC236}">
                <a16:creationId xmlns:a16="http://schemas.microsoft.com/office/drawing/2014/main" id="{47C1DF58-2C80-1147-9B60-FF8FB0A8FD36}"/>
              </a:ext>
            </a:extLst>
          </p:cNvPr>
          <p:cNvPicPr>
            <a:picLocks noChangeAspect="1"/>
          </p:cNvPicPr>
          <p:nvPr/>
        </p:nvPicPr>
        <p:blipFill>
          <a:blip r:embed="rId4" cstate="screen">
            <a:extLst>
              <a:ext uri="{28A0092B-C50C-407E-A947-70E740481C1C}">
                <a14:useLocalDpi xmlns:a14="http://schemas.microsoft.com/office/drawing/2010/main"/>
              </a:ext>
            </a:extLst>
          </a:blip>
          <a:stretch/>
        </p:blipFill>
        <p:spPr>
          <a:xfrm>
            <a:off x="9349466" y="2715406"/>
            <a:ext cx="2002092" cy="1301360"/>
          </a:xfrm>
          <a:prstGeom prst="rect">
            <a:avLst/>
          </a:prstGeom>
        </p:spPr>
      </p:pic>
      <p:pic>
        <p:nvPicPr>
          <p:cNvPr id="8" name="Picture 7" descr="A yellow tent with a moon and stars on a black background&#10;&#10;Description automatically generated">
            <a:extLst>
              <a:ext uri="{FF2B5EF4-FFF2-40B4-BE49-F238E27FC236}">
                <a16:creationId xmlns:a16="http://schemas.microsoft.com/office/drawing/2014/main" id="{4DE676F9-7A16-0C99-D0A2-2F7D3247B45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025642" y="4336472"/>
            <a:ext cx="2002092" cy="1296354"/>
          </a:xfrm>
          <a:prstGeom prst="rect">
            <a:avLst/>
          </a:prstGeom>
        </p:spPr>
      </p:pic>
      <p:pic>
        <p:nvPicPr>
          <p:cNvPr id="6" name="Picture 5">
            <a:extLst>
              <a:ext uri="{FF2B5EF4-FFF2-40B4-BE49-F238E27FC236}">
                <a16:creationId xmlns:a16="http://schemas.microsoft.com/office/drawing/2014/main" id="{2869533E-39AA-6680-F381-F7FEC04EE55F}"/>
              </a:ext>
            </a:extLst>
          </p:cNvPr>
          <p:cNvPicPr>
            <a:picLocks noChangeAspect="1"/>
          </p:cNvPicPr>
          <p:nvPr/>
        </p:nvPicPr>
        <p:blipFill>
          <a:blip r:embed="rId6" cstate="screen">
            <a:extLst>
              <a:ext uri="{28A0092B-C50C-407E-A947-70E740481C1C}">
                <a14:useLocalDpi xmlns:a14="http://schemas.microsoft.com/office/drawing/2010/main"/>
              </a:ext>
            </a:extLst>
          </a:blip>
          <a:stretch/>
        </p:blipFill>
        <p:spPr>
          <a:xfrm>
            <a:off x="9343202" y="4336472"/>
            <a:ext cx="2014620" cy="710153"/>
          </a:xfrm>
          <a:prstGeom prst="rect">
            <a:avLst/>
          </a:prstGeom>
        </p:spPr>
      </p:pic>
    </p:spTree>
    <p:extLst>
      <p:ext uri="{BB962C8B-B14F-4D97-AF65-F5344CB8AC3E}">
        <p14:creationId xmlns:p14="http://schemas.microsoft.com/office/powerpoint/2010/main" val="2482421663"/>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4E8C434-E2D5-48C0-A90A-A9FDF3D4EA55}"/>
            </a:ext>
          </a:extLst>
        </p:cNvPr>
        <p:cNvGrpSpPr/>
        <p:nvPr/>
      </p:nvGrpSpPr>
      <p:grpSpPr>
        <a:xfrm>
          <a:off x="0" y="0"/>
          <a:ext cx="0" cy="0"/>
          <a:chOff x="0" y="0"/>
          <a:chExt cx="0" cy="0"/>
        </a:xfrm>
      </p:grpSpPr>
      <p:sp>
        <p:nvSpPr>
          <p:cNvPr id="102426" name="Rectangle 102425">
            <a:extLst>
              <a:ext uri="{FF2B5EF4-FFF2-40B4-BE49-F238E27FC236}">
                <a16:creationId xmlns:a16="http://schemas.microsoft.com/office/drawing/2014/main" id="{447880B3-7A79-F521-6D52-B140808A05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2428" name="Rectangle 102427">
            <a:extLst>
              <a:ext uri="{FF2B5EF4-FFF2-40B4-BE49-F238E27FC236}">
                <a16:creationId xmlns:a16="http://schemas.microsoft.com/office/drawing/2014/main" id="{E7B9E24C-6B32-11B1-5B99-5725456379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B644FD3-7C9A-6979-BB5B-030E42B0DA24}"/>
              </a:ext>
            </a:extLst>
          </p:cNvPr>
          <p:cNvSpPr txBox="1"/>
          <p:nvPr/>
        </p:nvSpPr>
        <p:spPr>
          <a:xfrm>
            <a:off x="310896" y="749809"/>
            <a:ext cx="3979093" cy="5269992"/>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3200" b="1" kern="1200" cap="all" spc="120" dirty="0">
                <a:solidFill>
                  <a:schemeClr val="tx1"/>
                </a:solidFill>
                <a:latin typeface="+mj-lt"/>
                <a:ea typeface="+mj-ea"/>
                <a:cs typeface="+mj-cs"/>
              </a:rPr>
              <a:t>Remember… executive director responsibility</a:t>
            </a:r>
          </a:p>
        </p:txBody>
      </p:sp>
      <p:sp>
        <p:nvSpPr>
          <p:cNvPr id="102430" name="Freeform: Shape 102429">
            <a:extLst>
              <a:ext uri="{FF2B5EF4-FFF2-40B4-BE49-F238E27FC236}">
                <a16:creationId xmlns:a16="http://schemas.microsoft.com/office/drawing/2014/main" id="{CCCD5E32-B412-B367-317A-C3A74E2A30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7742" y="0"/>
            <a:ext cx="7074258" cy="6858000"/>
          </a:xfrm>
          <a:custGeom>
            <a:avLst/>
            <a:gdLst>
              <a:gd name="connsiteX0" fmla="*/ 677913 w 7074258"/>
              <a:gd name="connsiteY0" fmla="*/ 0 h 6858000"/>
              <a:gd name="connsiteX1" fmla="*/ 1656171 w 7074258"/>
              <a:gd name="connsiteY1" fmla="*/ 0 h 6858000"/>
              <a:gd name="connsiteX2" fmla="*/ 6096000 w 7074258"/>
              <a:gd name="connsiteY2" fmla="*/ 0 h 6858000"/>
              <a:gd name="connsiteX3" fmla="*/ 7074258 w 7074258"/>
              <a:gd name="connsiteY3" fmla="*/ 0 h 6858000"/>
              <a:gd name="connsiteX4" fmla="*/ 7074258 w 7074258"/>
              <a:gd name="connsiteY4" fmla="*/ 6858000 h 6858000"/>
              <a:gd name="connsiteX5" fmla="*/ 6096000 w 7074258"/>
              <a:gd name="connsiteY5" fmla="*/ 6858000 h 6858000"/>
              <a:gd name="connsiteX6" fmla="*/ 1656171 w 7074258"/>
              <a:gd name="connsiteY6" fmla="*/ 6858000 h 6858000"/>
              <a:gd name="connsiteX7" fmla="*/ 677913 w 7074258"/>
              <a:gd name="connsiteY7" fmla="*/ 6858000 h 6858000"/>
              <a:gd name="connsiteX8" fmla="*/ 0 w 7074258"/>
              <a:gd name="connsiteY8" fmla="*/ 6180087 h 6858000"/>
              <a:gd name="connsiteX9" fmla="*/ 0 w 7074258"/>
              <a:gd name="connsiteY9" fmla="*/ 677913 h 6858000"/>
              <a:gd name="connsiteX10" fmla="*/ 677913 w 7074258"/>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74258" h="6858000">
                <a:moveTo>
                  <a:pt x="677913" y="0"/>
                </a:moveTo>
                <a:lnTo>
                  <a:pt x="1656171" y="0"/>
                </a:lnTo>
                <a:lnTo>
                  <a:pt x="6096000" y="0"/>
                </a:lnTo>
                <a:lnTo>
                  <a:pt x="7074258" y="0"/>
                </a:lnTo>
                <a:lnTo>
                  <a:pt x="7074258" y="6858000"/>
                </a:lnTo>
                <a:lnTo>
                  <a:pt x="6096000" y="6858000"/>
                </a:lnTo>
                <a:lnTo>
                  <a:pt x="1656171" y="6858000"/>
                </a:lnTo>
                <a:lnTo>
                  <a:pt x="677913" y="6858000"/>
                </a:lnTo>
                <a:cubicBezTo>
                  <a:pt x="303512" y="6858000"/>
                  <a:pt x="0" y="6554488"/>
                  <a:pt x="0" y="6180087"/>
                </a:cubicBezTo>
                <a:lnTo>
                  <a:pt x="0" y="677913"/>
                </a:lnTo>
                <a:cubicBezTo>
                  <a:pt x="0" y="303512"/>
                  <a:pt x="303512" y="0"/>
                  <a:pt x="677913"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Content Placeholder 3">
            <a:extLst>
              <a:ext uri="{FF2B5EF4-FFF2-40B4-BE49-F238E27FC236}">
                <a16:creationId xmlns:a16="http://schemas.microsoft.com/office/drawing/2014/main" id="{3E630B03-9F07-6C3E-1331-344F1274C5DD}"/>
              </a:ext>
            </a:extLst>
          </p:cNvPr>
          <p:cNvSpPr>
            <a:spLocks noGrp="1"/>
          </p:cNvSpPr>
          <p:nvPr>
            <p:ph idx="1"/>
          </p:nvPr>
        </p:nvSpPr>
        <p:spPr>
          <a:xfrm>
            <a:off x="5473522" y="218941"/>
            <a:ext cx="6407582" cy="6439435"/>
          </a:xfrm>
        </p:spPr>
        <p:txBody>
          <a:bodyPr vert="horz" lIns="91440" tIns="45720" rIns="91440" bIns="45720" rtlCol="0" anchor="t">
            <a:noAutofit/>
          </a:bodyPr>
          <a:lstStyle/>
          <a:p>
            <a:pPr marL="0" marR="0" indent="0">
              <a:spcBef>
                <a:spcPts val="0"/>
              </a:spcBef>
              <a:spcAft>
                <a:spcPts val="0"/>
              </a:spcAft>
              <a:buNone/>
            </a:pPr>
            <a:r>
              <a:rPr lang="en-US" sz="13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Community and Stakeholder Engagement</a:t>
            </a:r>
          </a:p>
          <a:p>
            <a:pPr marL="0" marR="0" indent="0">
              <a:spcBef>
                <a:spcPts val="0"/>
              </a:spcBef>
              <a:spcAft>
                <a:spcPts val="0"/>
              </a:spcAft>
              <a:buNone/>
            </a:pPr>
            <a:r>
              <a:rPr lang="en-US" sz="13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Community Relations: Build and maintain strong relationships with the tribal community, residents, and other stakeholders. Facilitate community involvement and feedback in housing projects.</a:t>
            </a:r>
          </a:p>
          <a:p>
            <a:pPr marL="0" marR="0" indent="0">
              <a:spcBef>
                <a:spcPts val="0"/>
              </a:spcBef>
              <a:spcAft>
                <a:spcPts val="0"/>
              </a:spcAft>
              <a:buNone/>
            </a:pPr>
            <a:r>
              <a:rPr lang="en-US" sz="13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Public Relations: Represent the housing authority in public forums, meetings, and with the media to communicate goals, progress, and achievements.</a:t>
            </a:r>
          </a:p>
          <a:p>
            <a:pPr marL="0" marR="0" indent="0">
              <a:spcBef>
                <a:spcPts val="0"/>
              </a:spcBef>
              <a:spcAft>
                <a:spcPts val="0"/>
              </a:spcAft>
              <a:buNone/>
            </a:pPr>
            <a:r>
              <a:rPr lang="en-US" sz="13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p>
          <a:p>
            <a:pPr marL="0" marR="0" indent="0">
              <a:spcBef>
                <a:spcPts val="0"/>
              </a:spcBef>
              <a:spcAft>
                <a:spcPts val="0"/>
              </a:spcAft>
              <a:buNone/>
            </a:pPr>
            <a:r>
              <a:rPr lang="en-US" sz="13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Staff and Capacity Management</a:t>
            </a:r>
          </a:p>
          <a:p>
            <a:pPr marL="0" marR="0" indent="0">
              <a:spcBef>
                <a:spcPts val="0"/>
              </a:spcBef>
              <a:spcAft>
                <a:spcPts val="0"/>
              </a:spcAft>
              <a:buNone/>
            </a:pPr>
            <a:r>
              <a:rPr lang="en-US" sz="13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Human Resources: Recruit, train, and supervise staff. Foster a positive and productive work environment.</a:t>
            </a:r>
          </a:p>
          <a:p>
            <a:pPr marL="0" marR="0" indent="0">
              <a:spcBef>
                <a:spcPts val="0"/>
              </a:spcBef>
              <a:spcAft>
                <a:spcPts val="0"/>
              </a:spcAft>
              <a:buNone/>
            </a:pPr>
            <a:r>
              <a:rPr lang="en-US" sz="13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Professional Development: Promote ongoing training and professional development opportunities for staff to enhance their skills and capabilities.</a:t>
            </a:r>
          </a:p>
          <a:p>
            <a:pPr marL="0" marR="0" indent="0">
              <a:spcBef>
                <a:spcPts val="0"/>
              </a:spcBef>
              <a:spcAft>
                <a:spcPts val="0"/>
              </a:spcAft>
              <a:buNone/>
            </a:pPr>
            <a:r>
              <a:rPr lang="en-US" sz="13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p>
          <a:p>
            <a:pPr marL="0" marR="0" indent="0">
              <a:spcBef>
                <a:spcPts val="0"/>
              </a:spcBef>
              <a:spcAft>
                <a:spcPts val="0"/>
              </a:spcAft>
              <a:buNone/>
            </a:pPr>
            <a:r>
              <a:rPr lang="en-US" sz="13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Risk Management</a:t>
            </a:r>
          </a:p>
          <a:p>
            <a:pPr marL="0" marR="0" indent="0">
              <a:spcBef>
                <a:spcPts val="0"/>
              </a:spcBef>
              <a:spcAft>
                <a:spcPts val="0"/>
              </a:spcAft>
              <a:buNone/>
            </a:pPr>
            <a:r>
              <a:rPr lang="en-US" sz="13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Risk Assessment: Identify and mitigate risks associated with housing projects and operations.</a:t>
            </a:r>
          </a:p>
          <a:p>
            <a:pPr marL="0" marR="0" indent="0">
              <a:spcBef>
                <a:spcPts val="0"/>
              </a:spcBef>
              <a:spcAft>
                <a:spcPts val="0"/>
              </a:spcAft>
              <a:buNone/>
            </a:pPr>
            <a:r>
              <a:rPr lang="en-US" sz="13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Crisis Management: Develop and implement plans for handling emergencies and unexpected challenges.</a:t>
            </a:r>
          </a:p>
          <a:p>
            <a:pPr marL="0" marR="0" indent="0">
              <a:spcBef>
                <a:spcPts val="0"/>
              </a:spcBef>
              <a:spcAft>
                <a:spcPts val="0"/>
              </a:spcAft>
              <a:buNone/>
            </a:pPr>
            <a:r>
              <a:rPr lang="en-US" sz="13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p>
          <a:p>
            <a:pPr marL="0" marR="0" indent="0">
              <a:spcBef>
                <a:spcPts val="0"/>
              </a:spcBef>
              <a:spcAft>
                <a:spcPts val="0"/>
              </a:spcAft>
              <a:buNone/>
            </a:pPr>
            <a:r>
              <a:rPr lang="en-US" sz="13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Maintenance and Property Management</a:t>
            </a:r>
          </a:p>
          <a:p>
            <a:pPr marL="0" marR="0" indent="0">
              <a:spcBef>
                <a:spcPts val="0"/>
              </a:spcBef>
              <a:spcAft>
                <a:spcPts val="0"/>
              </a:spcAft>
              <a:buNone/>
            </a:pPr>
            <a:r>
              <a:rPr lang="en-US" sz="13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Property Management: Ensure that housing properties are well-maintained, safe, and comply with all regulations.</a:t>
            </a:r>
          </a:p>
          <a:p>
            <a:pPr marL="0" marR="0" indent="0">
              <a:spcBef>
                <a:spcPts val="0"/>
              </a:spcBef>
              <a:spcAft>
                <a:spcPts val="0"/>
              </a:spcAft>
              <a:buNone/>
            </a:pPr>
            <a:r>
              <a:rPr lang="en-US" sz="13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Maintenance Oversight: Develop and oversee maintenance plans and schedules for all properties.</a:t>
            </a:r>
          </a:p>
          <a:p>
            <a:pPr marL="0" marR="0" indent="0">
              <a:spcBef>
                <a:spcPts val="0"/>
              </a:spcBef>
              <a:spcAft>
                <a:spcPts val="0"/>
              </a:spcAft>
              <a:buNone/>
            </a:pPr>
            <a:r>
              <a:rPr lang="en-US" sz="13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p>
          <a:p>
            <a:pPr marL="0" marR="0" indent="0">
              <a:spcBef>
                <a:spcPts val="0"/>
              </a:spcBef>
              <a:spcAft>
                <a:spcPts val="0"/>
              </a:spcAft>
              <a:buNone/>
            </a:pPr>
            <a:r>
              <a:rPr lang="en-US" sz="13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p>
        </p:txBody>
      </p:sp>
    </p:spTree>
    <p:extLst>
      <p:ext uri="{BB962C8B-B14F-4D97-AF65-F5344CB8AC3E}">
        <p14:creationId xmlns:p14="http://schemas.microsoft.com/office/powerpoint/2010/main" val="24228558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4E8C434-E2D5-48C0-A90A-A9FDF3D4EA55}"/>
            </a:ext>
          </a:extLst>
        </p:cNvPr>
        <p:cNvGrpSpPr/>
        <p:nvPr/>
      </p:nvGrpSpPr>
      <p:grpSpPr>
        <a:xfrm>
          <a:off x="0" y="0"/>
          <a:ext cx="0" cy="0"/>
          <a:chOff x="0" y="0"/>
          <a:chExt cx="0" cy="0"/>
        </a:xfrm>
      </p:grpSpPr>
      <p:sp>
        <p:nvSpPr>
          <p:cNvPr id="102426" name="Rectangle 102425">
            <a:extLst>
              <a:ext uri="{FF2B5EF4-FFF2-40B4-BE49-F238E27FC236}">
                <a16:creationId xmlns:a16="http://schemas.microsoft.com/office/drawing/2014/main" id="{447880B3-7A79-F521-6D52-B140808A05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2428" name="Rectangle 102427">
            <a:extLst>
              <a:ext uri="{FF2B5EF4-FFF2-40B4-BE49-F238E27FC236}">
                <a16:creationId xmlns:a16="http://schemas.microsoft.com/office/drawing/2014/main" id="{E7B9E24C-6B32-11B1-5B99-5725456379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B644FD3-7C9A-6979-BB5B-030E42B0DA24}"/>
              </a:ext>
            </a:extLst>
          </p:cNvPr>
          <p:cNvSpPr txBox="1"/>
          <p:nvPr/>
        </p:nvSpPr>
        <p:spPr>
          <a:xfrm>
            <a:off x="310896" y="749809"/>
            <a:ext cx="3979093" cy="5269992"/>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3200" b="1" kern="1200" cap="all" spc="120" dirty="0">
                <a:solidFill>
                  <a:schemeClr val="tx1"/>
                </a:solidFill>
                <a:latin typeface="+mj-lt"/>
                <a:ea typeface="+mj-ea"/>
                <a:cs typeface="+mj-cs"/>
              </a:rPr>
              <a:t>Remember… executive director responsibility</a:t>
            </a:r>
          </a:p>
        </p:txBody>
      </p:sp>
      <p:sp>
        <p:nvSpPr>
          <p:cNvPr id="102430" name="Freeform: Shape 102429">
            <a:extLst>
              <a:ext uri="{FF2B5EF4-FFF2-40B4-BE49-F238E27FC236}">
                <a16:creationId xmlns:a16="http://schemas.microsoft.com/office/drawing/2014/main" id="{CCCD5E32-B412-B367-317A-C3A74E2A30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7742" y="0"/>
            <a:ext cx="7074258" cy="6858000"/>
          </a:xfrm>
          <a:custGeom>
            <a:avLst/>
            <a:gdLst>
              <a:gd name="connsiteX0" fmla="*/ 677913 w 7074258"/>
              <a:gd name="connsiteY0" fmla="*/ 0 h 6858000"/>
              <a:gd name="connsiteX1" fmla="*/ 1656171 w 7074258"/>
              <a:gd name="connsiteY1" fmla="*/ 0 h 6858000"/>
              <a:gd name="connsiteX2" fmla="*/ 6096000 w 7074258"/>
              <a:gd name="connsiteY2" fmla="*/ 0 h 6858000"/>
              <a:gd name="connsiteX3" fmla="*/ 7074258 w 7074258"/>
              <a:gd name="connsiteY3" fmla="*/ 0 h 6858000"/>
              <a:gd name="connsiteX4" fmla="*/ 7074258 w 7074258"/>
              <a:gd name="connsiteY4" fmla="*/ 6858000 h 6858000"/>
              <a:gd name="connsiteX5" fmla="*/ 6096000 w 7074258"/>
              <a:gd name="connsiteY5" fmla="*/ 6858000 h 6858000"/>
              <a:gd name="connsiteX6" fmla="*/ 1656171 w 7074258"/>
              <a:gd name="connsiteY6" fmla="*/ 6858000 h 6858000"/>
              <a:gd name="connsiteX7" fmla="*/ 677913 w 7074258"/>
              <a:gd name="connsiteY7" fmla="*/ 6858000 h 6858000"/>
              <a:gd name="connsiteX8" fmla="*/ 0 w 7074258"/>
              <a:gd name="connsiteY8" fmla="*/ 6180087 h 6858000"/>
              <a:gd name="connsiteX9" fmla="*/ 0 w 7074258"/>
              <a:gd name="connsiteY9" fmla="*/ 677913 h 6858000"/>
              <a:gd name="connsiteX10" fmla="*/ 677913 w 7074258"/>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74258" h="6858000">
                <a:moveTo>
                  <a:pt x="677913" y="0"/>
                </a:moveTo>
                <a:lnTo>
                  <a:pt x="1656171" y="0"/>
                </a:lnTo>
                <a:lnTo>
                  <a:pt x="6096000" y="0"/>
                </a:lnTo>
                <a:lnTo>
                  <a:pt x="7074258" y="0"/>
                </a:lnTo>
                <a:lnTo>
                  <a:pt x="7074258" y="6858000"/>
                </a:lnTo>
                <a:lnTo>
                  <a:pt x="6096000" y="6858000"/>
                </a:lnTo>
                <a:lnTo>
                  <a:pt x="1656171" y="6858000"/>
                </a:lnTo>
                <a:lnTo>
                  <a:pt x="677913" y="6858000"/>
                </a:lnTo>
                <a:cubicBezTo>
                  <a:pt x="303512" y="6858000"/>
                  <a:pt x="0" y="6554488"/>
                  <a:pt x="0" y="6180087"/>
                </a:cubicBezTo>
                <a:lnTo>
                  <a:pt x="0" y="677913"/>
                </a:lnTo>
                <a:cubicBezTo>
                  <a:pt x="0" y="303512"/>
                  <a:pt x="303512" y="0"/>
                  <a:pt x="677913"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Content Placeholder 3">
            <a:extLst>
              <a:ext uri="{FF2B5EF4-FFF2-40B4-BE49-F238E27FC236}">
                <a16:creationId xmlns:a16="http://schemas.microsoft.com/office/drawing/2014/main" id="{3E630B03-9F07-6C3E-1331-344F1274C5DD}"/>
              </a:ext>
            </a:extLst>
          </p:cNvPr>
          <p:cNvSpPr>
            <a:spLocks noGrp="1"/>
          </p:cNvSpPr>
          <p:nvPr>
            <p:ph idx="1"/>
          </p:nvPr>
        </p:nvSpPr>
        <p:spPr>
          <a:xfrm>
            <a:off x="5473522" y="218941"/>
            <a:ext cx="6407582" cy="6439435"/>
          </a:xfrm>
        </p:spPr>
        <p:txBody>
          <a:bodyPr vert="horz" lIns="91440" tIns="45720" rIns="91440" bIns="45720" rtlCol="0" anchor="t">
            <a:noAutofit/>
          </a:bodyPr>
          <a:lstStyle/>
          <a:p>
            <a:pPr marL="0" marR="0" indent="0">
              <a:spcBef>
                <a:spcPts val="0"/>
              </a:spcBef>
              <a:spcAft>
                <a:spcPts val="0"/>
              </a:spcAft>
              <a:buNone/>
            </a:pPr>
            <a:r>
              <a:rPr lang="en-US" sz="13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p>
          <a:p>
            <a:pPr marL="0" marR="0" indent="0">
              <a:spcBef>
                <a:spcPts val="0"/>
              </a:spcBef>
              <a:spcAft>
                <a:spcPts val="0"/>
              </a:spcAft>
              <a:buNone/>
            </a:pPr>
            <a:r>
              <a:rPr lang="en-US" sz="13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Program and Service Delivery</a:t>
            </a:r>
          </a:p>
          <a:p>
            <a:pPr marL="0" marR="0" indent="0">
              <a:spcBef>
                <a:spcPts val="0"/>
              </a:spcBef>
              <a:spcAft>
                <a:spcPts val="0"/>
              </a:spcAft>
              <a:buNone/>
            </a:pPr>
            <a:r>
              <a:rPr lang="en-US" sz="13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Resident Services: Oversee the development and delivery of services and programs for residents, such as support services, educational programs, and community activities.</a:t>
            </a:r>
          </a:p>
          <a:p>
            <a:pPr marL="0" marR="0" indent="0">
              <a:spcBef>
                <a:spcPts val="0"/>
              </a:spcBef>
              <a:spcAft>
                <a:spcPts val="0"/>
              </a:spcAft>
              <a:buNone/>
            </a:pPr>
            <a:r>
              <a:rPr lang="en-US" sz="13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Quality Assurance: Ensure that all services provided meet the needs of residents and maintain high standards of quality.</a:t>
            </a:r>
          </a:p>
          <a:p>
            <a:pPr marL="0" marR="0" indent="0">
              <a:spcBef>
                <a:spcPts val="0"/>
              </a:spcBef>
              <a:spcAft>
                <a:spcPts val="0"/>
              </a:spcAft>
              <a:buNone/>
            </a:pPr>
            <a:r>
              <a:rPr lang="en-US" sz="13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p>
          <a:p>
            <a:pPr marL="0" marR="0" indent="0">
              <a:spcBef>
                <a:spcPts val="0"/>
              </a:spcBef>
              <a:spcAft>
                <a:spcPts val="0"/>
              </a:spcAft>
              <a:buNone/>
            </a:pPr>
            <a:r>
              <a:rPr lang="en-US" sz="13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Performance Evaluation and Improvement</a:t>
            </a:r>
          </a:p>
          <a:p>
            <a:pPr marL="0" marR="0" indent="0">
              <a:spcBef>
                <a:spcPts val="0"/>
              </a:spcBef>
              <a:spcAft>
                <a:spcPts val="0"/>
              </a:spcAft>
              <a:buNone/>
            </a:pPr>
            <a:r>
              <a:rPr lang="en-US" sz="13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Monitoring and Evaluation: Continuously monitor and evaluate the performance of housing programs and projects. Use data and feedback to improve processes and outcomes.</a:t>
            </a:r>
          </a:p>
          <a:p>
            <a:pPr marL="0" marR="0" indent="0">
              <a:spcBef>
                <a:spcPts val="0"/>
              </a:spcBef>
              <a:spcAft>
                <a:spcPts val="0"/>
              </a:spcAft>
              <a:buNone/>
            </a:pPr>
            <a:r>
              <a:rPr lang="en-US" sz="13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Reporting and Accountability: Provide regular reports to the Tribal Council, Board of Commissioners, and other stakeholders on the progress and performance of housing initiatives.</a:t>
            </a:r>
          </a:p>
          <a:p>
            <a:pPr marL="0" marR="0" indent="0">
              <a:spcBef>
                <a:spcPts val="0"/>
              </a:spcBef>
              <a:spcAft>
                <a:spcPts val="0"/>
              </a:spcAft>
              <a:buNone/>
            </a:pPr>
            <a:r>
              <a:rPr lang="en-US" sz="13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p>
          <a:p>
            <a:pPr marL="0" marR="0" indent="0">
              <a:spcBef>
                <a:spcPts val="0"/>
              </a:spcBef>
              <a:spcAft>
                <a:spcPts val="0"/>
              </a:spcAft>
              <a:buNone/>
            </a:pPr>
            <a:r>
              <a:rPr lang="en-US" sz="13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Innovation and Development</a:t>
            </a:r>
          </a:p>
          <a:p>
            <a:pPr marL="0" marR="0" indent="0">
              <a:spcBef>
                <a:spcPts val="0"/>
              </a:spcBef>
              <a:spcAft>
                <a:spcPts val="0"/>
              </a:spcAft>
              <a:buNone/>
            </a:pPr>
            <a:r>
              <a:rPr lang="en-US" sz="13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Best Practices: Stay informed about best practices and emerging trends in affordable housing development and management.</a:t>
            </a:r>
          </a:p>
          <a:p>
            <a:pPr marL="0" marR="0" indent="0">
              <a:spcBef>
                <a:spcPts val="0"/>
              </a:spcBef>
              <a:spcAft>
                <a:spcPts val="0"/>
              </a:spcAft>
              <a:buNone/>
            </a:pPr>
            <a:r>
              <a:rPr lang="en-US" sz="13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Innovation: Promote and implement innovative solutions to address housing challenges and improve service delivery.</a:t>
            </a:r>
          </a:p>
        </p:txBody>
      </p:sp>
    </p:spTree>
    <p:extLst>
      <p:ext uri="{BB962C8B-B14F-4D97-AF65-F5344CB8AC3E}">
        <p14:creationId xmlns:p14="http://schemas.microsoft.com/office/powerpoint/2010/main" val="11861746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04365-7AE9-B34E-958F-CD75EFF6E07A}"/>
              </a:ext>
            </a:extLst>
          </p:cNvPr>
          <p:cNvSpPr>
            <a:spLocks noGrp="1"/>
          </p:cNvSpPr>
          <p:nvPr>
            <p:ph type="title"/>
          </p:nvPr>
        </p:nvSpPr>
        <p:spPr>
          <a:xfrm>
            <a:off x="644849" y="954923"/>
            <a:ext cx="5875694" cy="4504620"/>
          </a:xfrm>
        </p:spPr>
        <p:txBody>
          <a:bodyPr vert="horz" lIns="91440" tIns="45720" rIns="91440" bIns="45720" rtlCol="0" anchor="ctr">
            <a:normAutofit/>
          </a:bodyPr>
          <a:lstStyle/>
          <a:p>
            <a:pPr algn="ctr"/>
            <a:r>
              <a:rPr lang="en-US" sz="4600"/>
              <a:t>Developing Your </a:t>
            </a:r>
            <a:br>
              <a:rPr lang="en-US" sz="4600"/>
            </a:br>
            <a:r>
              <a:rPr lang="en-US" sz="4600"/>
              <a:t>Grant Writing Team</a:t>
            </a:r>
          </a:p>
        </p:txBody>
      </p:sp>
      <p:pic>
        <p:nvPicPr>
          <p:cNvPr id="5" name="Content Placeholder 4">
            <a:extLst>
              <a:ext uri="{FF2B5EF4-FFF2-40B4-BE49-F238E27FC236}">
                <a16:creationId xmlns:a16="http://schemas.microsoft.com/office/drawing/2014/main" id="{52C90FFE-FF77-264F-AB75-C706FBD9A100}"/>
              </a:ext>
            </a:extLst>
          </p:cNvPr>
          <p:cNvPicPr>
            <a:picLocks noGrp="1" noChangeAspect="1"/>
          </p:cNvPicPr>
          <p:nvPr>
            <p:ph idx="4294967295"/>
          </p:nvPr>
        </p:nvPicPr>
        <p:blipFill rotWithShape="1">
          <a:blip r:embed="rId3" cstate="screen">
            <a:extLst>
              <a:ext uri="{28A0092B-C50C-407E-A947-70E740481C1C}">
                <a14:useLocalDpi xmlns:a14="http://schemas.microsoft.com/office/drawing/2010/main"/>
              </a:ext>
            </a:extLst>
          </a:blip>
          <a:srcRect b="-1"/>
          <a:stretch/>
        </p:blipFill>
        <p:spPr>
          <a:xfrm>
            <a:off x="6909481" y="10"/>
            <a:ext cx="5282519" cy="6857990"/>
          </a:xfrm>
          <a:custGeom>
            <a:avLst/>
            <a:gdLst/>
            <a:ahLst/>
            <a:cxnLst/>
            <a:rect l="l" t="t" r="r" b="b"/>
            <a:pathLst>
              <a:path w="5282519" h="6858000">
                <a:moveTo>
                  <a:pt x="189795" y="0"/>
                </a:moveTo>
                <a:lnTo>
                  <a:pt x="5282519" y="0"/>
                </a:lnTo>
                <a:lnTo>
                  <a:pt x="5282519" y="6858000"/>
                </a:lnTo>
                <a:lnTo>
                  <a:pt x="189795" y="6858000"/>
                </a:lnTo>
                <a:lnTo>
                  <a:pt x="184756" y="6791325"/>
                </a:lnTo>
                <a:lnTo>
                  <a:pt x="176358" y="6735762"/>
                </a:lnTo>
                <a:lnTo>
                  <a:pt x="166281" y="6683375"/>
                </a:lnTo>
                <a:lnTo>
                  <a:pt x="149485" y="6640512"/>
                </a:lnTo>
                <a:lnTo>
                  <a:pt x="132689" y="6597650"/>
                </a:lnTo>
                <a:lnTo>
                  <a:pt x="112534" y="6561137"/>
                </a:lnTo>
                <a:lnTo>
                  <a:pt x="92379" y="6523037"/>
                </a:lnTo>
                <a:lnTo>
                  <a:pt x="73903" y="6488112"/>
                </a:lnTo>
                <a:lnTo>
                  <a:pt x="55427" y="6448425"/>
                </a:lnTo>
                <a:lnTo>
                  <a:pt x="38632" y="6407150"/>
                </a:lnTo>
                <a:lnTo>
                  <a:pt x="23515" y="6361112"/>
                </a:lnTo>
                <a:lnTo>
                  <a:pt x="11758" y="6311900"/>
                </a:lnTo>
                <a:lnTo>
                  <a:pt x="3359" y="6251575"/>
                </a:lnTo>
                <a:lnTo>
                  <a:pt x="0" y="6183312"/>
                </a:lnTo>
                <a:lnTo>
                  <a:pt x="3359" y="6113462"/>
                </a:lnTo>
                <a:lnTo>
                  <a:pt x="11758" y="6056312"/>
                </a:lnTo>
                <a:lnTo>
                  <a:pt x="23515" y="6003925"/>
                </a:lnTo>
                <a:lnTo>
                  <a:pt x="38632" y="5956300"/>
                </a:lnTo>
                <a:lnTo>
                  <a:pt x="55427" y="5915025"/>
                </a:lnTo>
                <a:lnTo>
                  <a:pt x="75583" y="5876925"/>
                </a:lnTo>
                <a:lnTo>
                  <a:pt x="95738" y="5840412"/>
                </a:lnTo>
                <a:lnTo>
                  <a:pt x="115893" y="5802312"/>
                </a:lnTo>
                <a:lnTo>
                  <a:pt x="134368" y="5762625"/>
                </a:lnTo>
                <a:lnTo>
                  <a:pt x="152844" y="5721350"/>
                </a:lnTo>
                <a:lnTo>
                  <a:pt x="167960" y="5675312"/>
                </a:lnTo>
                <a:lnTo>
                  <a:pt x="178038" y="5622925"/>
                </a:lnTo>
                <a:lnTo>
                  <a:pt x="188115" y="5562600"/>
                </a:lnTo>
                <a:lnTo>
                  <a:pt x="189795" y="5494337"/>
                </a:lnTo>
                <a:lnTo>
                  <a:pt x="188115" y="5426075"/>
                </a:lnTo>
                <a:lnTo>
                  <a:pt x="178038" y="5365750"/>
                </a:lnTo>
                <a:lnTo>
                  <a:pt x="167960" y="5313362"/>
                </a:lnTo>
                <a:lnTo>
                  <a:pt x="152844" y="5268912"/>
                </a:lnTo>
                <a:lnTo>
                  <a:pt x="134368" y="5226050"/>
                </a:lnTo>
                <a:lnTo>
                  <a:pt x="115893" y="5186362"/>
                </a:lnTo>
                <a:lnTo>
                  <a:pt x="95738" y="5149850"/>
                </a:lnTo>
                <a:lnTo>
                  <a:pt x="75583" y="5114925"/>
                </a:lnTo>
                <a:lnTo>
                  <a:pt x="55427" y="5075237"/>
                </a:lnTo>
                <a:lnTo>
                  <a:pt x="38632" y="5033962"/>
                </a:lnTo>
                <a:lnTo>
                  <a:pt x="23515" y="4987925"/>
                </a:lnTo>
                <a:lnTo>
                  <a:pt x="11758" y="4935537"/>
                </a:lnTo>
                <a:lnTo>
                  <a:pt x="3359" y="4875212"/>
                </a:lnTo>
                <a:lnTo>
                  <a:pt x="0" y="4806950"/>
                </a:lnTo>
                <a:lnTo>
                  <a:pt x="3359" y="4738687"/>
                </a:lnTo>
                <a:lnTo>
                  <a:pt x="11758" y="4678362"/>
                </a:lnTo>
                <a:lnTo>
                  <a:pt x="23515" y="4625975"/>
                </a:lnTo>
                <a:lnTo>
                  <a:pt x="38632" y="4579937"/>
                </a:lnTo>
                <a:lnTo>
                  <a:pt x="55427" y="4537075"/>
                </a:lnTo>
                <a:lnTo>
                  <a:pt x="75583" y="4498975"/>
                </a:lnTo>
                <a:lnTo>
                  <a:pt x="115893" y="4424362"/>
                </a:lnTo>
                <a:lnTo>
                  <a:pt x="134368" y="4386262"/>
                </a:lnTo>
                <a:lnTo>
                  <a:pt x="152844" y="4343400"/>
                </a:lnTo>
                <a:lnTo>
                  <a:pt x="167960" y="4297362"/>
                </a:lnTo>
                <a:lnTo>
                  <a:pt x="178038" y="4244975"/>
                </a:lnTo>
                <a:lnTo>
                  <a:pt x="188115" y="4186237"/>
                </a:lnTo>
                <a:lnTo>
                  <a:pt x="189795" y="4116387"/>
                </a:lnTo>
                <a:lnTo>
                  <a:pt x="188115" y="4048125"/>
                </a:lnTo>
                <a:lnTo>
                  <a:pt x="178038" y="3987800"/>
                </a:lnTo>
                <a:lnTo>
                  <a:pt x="167960" y="3935412"/>
                </a:lnTo>
                <a:lnTo>
                  <a:pt x="152844" y="3890962"/>
                </a:lnTo>
                <a:lnTo>
                  <a:pt x="134368" y="3848100"/>
                </a:lnTo>
                <a:lnTo>
                  <a:pt x="115893" y="3811587"/>
                </a:lnTo>
                <a:lnTo>
                  <a:pt x="75583" y="3736975"/>
                </a:lnTo>
                <a:lnTo>
                  <a:pt x="55427" y="3697287"/>
                </a:lnTo>
                <a:lnTo>
                  <a:pt x="38632" y="3656012"/>
                </a:lnTo>
                <a:lnTo>
                  <a:pt x="23515" y="3609975"/>
                </a:lnTo>
                <a:lnTo>
                  <a:pt x="11758" y="3557587"/>
                </a:lnTo>
                <a:lnTo>
                  <a:pt x="3359" y="3497262"/>
                </a:lnTo>
                <a:lnTo>
                  <a:pt x="0" y="3427412"/>
                </a:lnTo>
                <a:lnTo>
                  <a:pt x="3359" y="3360737"/>
                </a:lnTo>
                <a:lnTo>
                  <a:pt x="11758" y="3300412"/>
                </a:lnTo>
                <a:lnTo>
                  <a:pt x="23515" y="3248025"/>
                </a:lnTo>
                <a:lnTo>
                  <a:pt x="38632" y="3201987"/>
                </a:lnTo>
                <a:lnTo>
                  <a:pt x="55427" y="3160712"/>
                </a:lnTo>
                <a:lnTo>
                  <a:pt x="75583" y="3121025"/>
                </a:lnTo>
                <a:lnTo>
                  <a:pt x="95738" y="3084512"/>
                </a:lnTo>
                <a:lnTo>
                  <a:pt x="115893" y="3046412"/>
                </a:lnTo>
                <a:lnTo>
                  <a:pt x="134368" y="3009900"/>
                </a:lnTo>
                <a:lnTo>
                  <a:pt x="152844" y="2967037"/>
                </a:lnTo>
                <a:lnTo>
                  <a:pt x="167960" y="2922587"/>
                </a:lnTo>
                <a:lnTo>
                  <a:pt x="178038" y="2868612"/>
                </a:lnTo>
                <a:lnTo>
                  <a:pt x="188115" y="2809875"/>
                </a:lnTo>
                <a:lnTo>
                  <a:pt x="189795" y="2741612"/>
                </a:lnTo>
                <a:lnTo>
                  <a:pt x="188115" y="2671762"/>
                </a:lnTo>
                <a:lnTo>
                  <a:pt x="178038" y="2613025"/>
                </a:lnTo>
                <a:lnTo>
                  <a:pt x="167960" y="2560637"/>
                </a:lnTo>
                <a:lnTo>
                  <a:pt x="152844" y="2513012"/>
                </a:lnTo>
                <a:lnTo>
                  <a:pt x="134368" y="2471737"/>
                </a:lnTo>
                <a:lnTo>
                  <a:pt x="115893" y="2433637"/>
                </a:lnTo>
                <a:lnTo>
                  <a:pt x="95738" y="2395537"/>
                </a:lnTo>
                <a:lnTo>
                  <a:pt x="75583" y="2359025"/>
                </a:lnTo>
                <a:lnTo>
                  <a:pt x="55427" y="2319337"/>
                </a:lnTo>
                <a:lnTo>
                  <a:pt x="38632" y="2278062"/>
                </a:lnTo>
                <a:lnTo>
                  <a:pt x="23515" y="2232025"/>
                </a:lnTo>
                <a:lnTo>
                  <a:pt x="11758" y="2179637"/>
                </a:lnTo>
                <a:lnTo>
                  <a:pt x="3359" y="2119312"/>
                </a:lnTo>
                <a:lnTo>
                  <a:pt x="0" y="2051050"/>
                </a:lnTo>
                <a:lnTo>
                  <a:pt x="3359" y="1982787"/>
                </a:lnTo>
                <a:lnTo>
                  <a:pt x="11758" y="1922462"/>
                </a:lnTo>
                <a:lnTo>
                  <a:pt x="23515" y="1870075"/>
                </a:lnTo>
                <a:lnTo>
                  <a:pt x="38632" y="1824037"/>
                </a:lnTo>
                <a:lnTo>
                  <a:pt x="55427" y="1782762"/>
                </a:lnTo>
                <a:lnTo>
                  <a:pt x="75583" y="1743075"/>
                </a:lnTo>
                <a:lnTo>
                  <a:pt x="95738" y="1708150"/>
                </a:lnTo>
                <a:lnTo>
                  <a:pt x="115893" y="1671637"/>
                </a:lnTo>
                <a:lnTo>
                  <a:pt x="134368" y="1631950"/>
                </a:lnTo>
                <a:lnTo>
                  <a:pt x="152844" y="1589087"/>
                </a:lnTo>
                <a:lnTo>
                  <a:pt x="167960" y="1544637"/>
                </a:lnTo>
                <a:lnTo>
                  <a:pt x="178038" y="1492250"/>
                </a:lnTo>
                <a:lnTo>
                  <a:pt x="188115" y="1431925"/>
                </a:lnTo>
                <a:lnTo>
                  <a:pt x="189795" y="1363662"/>
                </a:lnTo>
                <a:lnTo>
                  <a:pt x="188115" y="1295400"/>
                </a:lnTo>
                <a:lnTo>
                  <a:pt x="178038" y="1235075"/>
                </a:lnTo>
                <a:lnTo>
                  <a:pt x="167960" y="1182687"/>
                </a:lnTo>
                <a:lnTo>
                  <a:pt x="152844" y="1136650"/>
                </a:lnTo>
                <a:lnTo>
                  <a:pt x="134368" y="1095375"/>
                </a:lnTo>
                <a:lnTo>
                  <a:pt x="115893" y="1055687"/>
                </a:lnTo>
                <a:lnTo>
                  <a:pt x="95738" y="1017587"/>
                </a:lnTo>
                <a:lnTo>
                  <a:pt x="75583" y="981075"/>
                </a:lnTo>
                <a:lnTo>
                  <a:pt x="55427" y="942975"/>
                </a:lnTo>
                <a:lnTo>
                  <a:pt x="38632" y="901700"/>
                </a:lnTo>
                <a:lnTo>
                  <a:pt x="23515" y="854075"/>
                </a:lnTo>
                <a:lnTo>
                  <a:pt x="11758" y="801687"/>
                </a:lnTo>
                <a:lnTo>
                  <a:pt x="3359" y="744537"/>
                </a:lnTo>
                <a:lnTo>
                  <a:pt x="0" y="673100"/>
                </a:lnTo>
                <a:lnTo>
                  <a:pt x="3359" y="606425"/>
                </a:lnTo>
                <a:lnTo>
                  <a:pt x="11758" y="546100"/>
                </a:lnTo>
                <a:lnTo>
                  <a:pt x="23515" y="496887"/>
                </a:lnTo>
                <a:lnTo>
                  <a:pt x="38632" y="450850"/>
                </a:lnTo>
                <a:lnTo>
                  <a:pt x="55427" y="409575"/>
                </a:lnTo>
                <a:lnTo>
                  <a:pt x="73903" y="369887"/>
                </a:lnTo>
                <a:lnTo>
                  <a:pt x="92379" y="334962"/>
                </a:lnTo>
                <a:lnTo>
                  <a:pt x="112534" y="296862"/>
                </a:lnTo>
                <a:lnTo>
                  <a:pt x="132689" y="260350"/>
                </a:lnTo>
                <a:lnTo>
                  <a:pt x="149485" y="217487"/>
                </a:lnTo>
                <a:lnTo>
                  <a:pt x="166281" y="174625"/>
                </a:lnTo>
                <a:lnTo>
                  <a:pt x="176358" y="122237"/>
                </a:lnTo>
                <a:lnTo>
                  <a:pt x="184756" y="66675"/>
                </a:lnTo>
                <a:close/>
              </a:path>
            </a:pathLst>
          </a:custGeom>
        </p:spPr>
      </p:pic>
    </p:spTree>
    <p:extLst>
      <p:ext uri="{BB962C8B-B14F-4D97-AF65-F5344CB8AC3E}">
        <p14:creationId xmlns:p14="http://schemas.microsoft.com/office/powerpoint/2010/main" val="29664270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F1BD7C9-ED7E-1645-BE61-C05A262E4C59}"/>
              </a:ext>
            </a:extLst>
          </p:cNvPr>
          <p:cNvSpPr>
            <a:spLocks noGrp="1"/>
          </p:cNvSpPr>
          <p:nvPr>
            <p:ph type="title"/>
          </p:nvPr>
        </p:nvSpPr>
        <p:spPr/>
        <p:txBody>
          <a:bodyPr vert="horz" lIns="91440" tIns="45720" rIns="91440" bIns="45720" rtlCol="0" anchor="ctr">
            <a:normAutofit/>
          </a:bodyPr>
          <a:lstStyle/>
          <a:p>
            <a:r>
              <a:rPr lang="en-US" b="1"/>
              <a:t>Team Size and Selection</a:t>
            </a:r>
          </a:p>
        </p:txBody>
      </p:sp>
      <p:graphicFrame>
        <p:nvGraphicFramePr>
          <p:cNvPr id="7" name="Content Placeholder 4">
            <a:extLst>
              <a:ext uri="{FF2B5EF4-FFF2-40B4-BE49-F238E27FC236}">
                <a16:creationId xmlns:a16="http://schemas.microsoft.com/office/drawing/2014/main" id="{01E94D7C-95D6-5EA9-555F-6E4D02940E99}"/>
              </a:ext>
            </a:extLst>
          </p:cNvPr>
          <p:cNvGraphicFramePr>
            <a:graphicFrameLocks noGrp="1"/>
          </p:cNvGraphicFramePr>
          <p:nvPr>
            <p:ph idx="1"/>
          </p:nvPr>
        </p:nvGraphicFramePr>
        <p:xfrm>
          <a:off x="1250950" y="2286000"/>
          <a:ext cx="10179050" cy="35941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563639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B5B0C98-9E85-E842-8DD6-1295D61D0456}"/>
              </a:ext>
            </a:extLst>
          </p:cNvPr>
          <p:cNvSpPr>
            <a:spLocks noGrp="1"/>
          </p:cNvSpPr>
          <p:nvPr>
            <p:ph type="title"/>
          </p:nvPr>
        </p:nvSpPr>
        <p:spPr>
          <a:xfrm>
            <a:off x="5195727" y="382385"/>
            <a:ext cx="6335338" cy="1492132"/>
          </a:xfrm>
        </p:spPr>
        <p:txBody>
          <a:bodyPr vert="horz" lIns="91440" tIns="45720" rIns="91440" bIns="45720" rtlCol="0">
            <a:normAutofit/>
          </a:bodyPr>
          <a:lstStyle/>
          <a:p>
            <a:r>
              <a:rPr lang="en-US" b="1"/>
              <a:t>Team Size and Selection</a:t>
            </a:r>
          </a:p>
        </p:txBody>
      </p:sp>
      <p:sp>
        <p:nvSpPr>
          <p:cNvPr id="5" name="Content Placeholder 4"/>
          <p:cNvSpPr>
            <a:spLocks noGrp="1"/>
          </p:cNvSpPr>
          <p:nvPr>
            <p:ph idx="1"/>
          </p:nvPr>
        </p:nvSpPr>
        <p:spPr>
          <a:xfrm>
            <a:off x="5195727" y="2286001"/>
            <a:ext cx="6335338" cy="3593591"/>
          </a:xfrm>
        </p:spPr>
        <p:txBody>
          <a:bodyPr vert="horz" lIns="91440" tIns="45720" rIns="91440" bIns="45720" rtlCol="0">
            <a:normAutofit fontScale="92500" lnSpcReduction="20000"/>
          </a:bodyPr>
          <a:lstStyle/>
          <a:p>
            <a:pPr marL="0">
              <a:lnSpc>
                <a:spcPct val="100000"/>
              </a:lnSpc>
            </a:pPr>
            <a:endParaRPr lang="en-US" sz="1800" dirty="0"/>
          </a:p>
          <a:p>
            <a:pPr marL="0">
              <a:lnSpc>
                <a:spcPct val="100000"/>
              </a:lnSpc>
            </a:pPr>
            <a:r>
              <a:rPr lang="en-US" sz="1800" dirty="0"/>
              <a:t>Team members should be selected to represent the following areas of expertise: </a:t>
            </a:r>
          </a:p>
          <a:p>
            <a:pPr>
              <a:lnSpc>
                <a:spcPct val="100000"/>
              </a:lnSpc>
            </a:pPr>
            <a:endParaRPr lang="en-US" sz="1800" dirty="0"/>
          </a:p>
          <a:p>
            <a:pPr>
              <a:lnSpc>
                <a:spcPct val="100000"/>
              </a:lnSpc>
            </a:pPr>
            <a:r>
              <a:rPr lang="en-US" sz="1800" dirty="0"/>
              <a:t>1. Project Planning</a:t>
            </a:r>
          </a:p>
          <a:p>
            <a:pPr>
              <a:lnSpc>
                <a:spcPct val="100000"/>
              </a:lnSpc>
            </a:pPr>
            <a:r>
              <a:rPr lang="en-US" sz="1800" dirty="0"/>
              <a:t>2. Project Management</a:t>
            </a:r>
          </a:p>
          <a:p>
            <a:pPr>
              <a:lnSpc>
                <a:spcPct val="100000"/>
              </a:lnSpc>
            </a:pPr>
            <a:r>
              <a:rPr lang="en-US" sz="1800" dirty="0"/>
              <a:t>3. Financial Management</a:t>
            </a:r>
          </a:p>
          <a:p>
            <a:pPr>
              <a:lnSpc>
                <a:spcPct val="100000"/>
              </a:lnSpc>
            </a:pPr>
            <a:r>
              <a:rPr lang="en-US" sz="1800" dirty="0"/>
              <a:t>4. Staffing Coordination</a:t>
            </a:r>
          </a:p>
          <a:p>
            <a:pPr>
              <a:lnSpc>
                <a:spcPct val="100000"/>
              </a:lnSpc>
            </a:pPr>
            <a:r>
              <a:rPr lang="en-US" sz="1800" dirty="0"/>
              <a:t>5. Governing Body Communication </a:t>
            </a:r>
          </a:p>
          <a:p>
            <a:pPr>
              <a:lnSpc>
                <a:spcPct val="100000"/>
              </a:lnSpc>
            </a:pPr>
            <a:r>
              <a:rPr lang="en-US" sz="1800" dirty="0"/>
              <a:t>6. Grant Writing </a:t>
            </a:r>
          </a:p>
          <a:p>
            <a:pPr>
              <a:lnSpc>
                <a:spcPct val="100000"/>
              </a:lnSpc>
            </a:pPr>
            <a:r>
              <a:rPr lang="en-US" sz="1800" dirty="0"/>
              <a:t>7. Project Outcome Design </a:t>
            </a:r>
          </a:p>
        </p:txBody>
      </p:sp>
      <p:pic>
        <p:nvPicPr>
          <p:cNvPr id="7" name="Picture 6">
            <a:extLst>
              <a:ext uri="{FF2B5EF4-FFF2-40B4-BE49-F238E27FC236}">
                <a16:creationId xmlns:a16="http://schemas.microsoft.com/office/drawing/2014/main" id="{C3976CD0-6411-4B62-E285-7456976FDFA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688434" y="-9525"/>
            <a:ext cx="4129822" cy="6867525"/>
          </a:xfrm>
          <a:prstGeom prst="rect">
            <a:avLst/>
          </a:prstGeom>
        </p:spPr>
      </p:pic>
    </p:spTree>
    <p:extLst>
      <p:ext uri="{BB962C8B-B14F-4D97-AF65-F5344CB8AC3E}">
        <p14:creationId xmlns:p14="http://schemas.microsoft.com/office/powerpoint/2010/main" val="38996318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a:xfrm>
            <a:off x="1251678" y="382385"/>
            <a:ext cx="10178322" cy="1492132"/>
          </a:xfrm>
        </p:spPr>
        <p:txBody>
          <a:bodyPr vert="horz" lIns="91440" tIns="45720" rIns="91440" bIns="45720" rtlCol="0" anchor="ctr">
            <a:normAutofit/>
          </a:bodyPr>
          <a:lstStyle/>
          <a:p>
            <a:r>
              <a:rPr lang="en-US" altLang="x-none" sz="4700"/>
              <a:t>Project Team</a:t>
            </a:r>
            <a:br>
              <a:rPr lang="en-US" altLang="x-none" sz="4700"/>
            </a:br>
            <a:r>
              <a:rPr lang="en-US" altLang="x-none" sz="4700"/>
              <a:t>Role &amp; Responsibilities</a:t>
            </a:r>
          </a:p>
        </p:txBody>
      </p:sp>
      <p:graphicFrame>
        <p:nvGraphicFramePr>
          <p:cNvPr id="5" name="Content Placeholder 4"/>
          <p:cNvGraphicFramePr>
            <a:graphicFrameLocks noGrp="1"/>
          </p:cNvGraphicFramePr>
          <p:nvPr>
            <p:ph idx="4294967295"/>
          </p:nvPr>
        </p:nvGraphicFramePr>
        <p:xfrm>
          <a:off x="1250950" y="2402592"/>
          <a:ext cx="10179052" cy="3360919"/>
        </p:xfrm>
        <a:graphic>
          <a:graphicData uri="http://schemas.openxmlformats.org/drawingml/2006/table">
            <a:tbl>
              <a:tblPr firstRow="1" bandRow="1">
                <a:tableStyleId>{5C22544A-7EE6-4342-B048-85BDC9FD1C3A}</a:tableStyleId>
              </a:tblPr>
              <a:tblGrid>
                <a:gridCol w="3329082">
                  <a:extLst>
                    <a:ext uri="{9D8B030D-6E8A-4147-A177-3AD203B41FA5}">
                      <a16:colId xmlns:a16="http://schemas.microsoft.com/office/drawing/2014/main" val="20000"/>
                    </a:ext>
                  </a:extLst>
                </a:gridCol>
                <a:gridCol w="2389015">
                  <a:extLst>
                    <a:ext uri="{9D8B030D-6E8A-4147-A177-3AD203B41FA5}">
                      <a16:colId xmlns:a16="http://schemas.microsoft.com/office/drawing/2014/main" val="20001"/>
                    </a:ext>
                  </a:extLst>
                </a:gridCol>
                <a:gridCol w="4460955">
                  <a:extLst>
                    <a:ext uri="{9D8B030D-6E8A-4147-A177-3AD203B41FA5}">
                      <a16:colId xmlns:a16="http://schemas.microsoft.com/office/drawing/2014/main" val="20002"/>
                    </a:ext>
                  </a:extLst>
                </a:gridCol>
              </a:tblGrid>
              <a:tr h="551201">
                <a:tc>
                  <a:txBody>
                    <a:bodyPr/>
                    <a:lstStyle/>
                    <a:p>
                      <a:pPr algn="ctr"/>
                      <a:r>
                        <a:rPr lang="en-US" sz="1500" b="1" u="sng">
                          <a:solidFill>
                            <a:schemeClr val="bg1"/>
                          </a:solidFill>
                        </a:rPr>
                        <a:t>Project</a:t>
                      </a:r>
                      <a:r>
                        <a:rPr lang="en-US" sz="1500" b="1" u="sng" baseline="0">
                          <a:solidFill>
                            <a:schemeClr val="bg1"/>
                          </a:solidFill>
                        </a:rPr>
                        <a:t> Role</a:t>
                      </a:r>
                      <a:endParaRPr lang="en-US" sz="1500" b="1" i="0" u="sng">
                        <a:solidFill>
                          <a:schemeClr val="bg1"/>
                        </a:solidFill>
                        <a:latin typeface="Arial" charset="0"/>
                      </a:endParaRPr>
                    </a:p>
                  </a:txBody>
                  <a:tcPr marL="224608" marR="134764" marT="134764" marB="134764"/>
                </a:tc>
                <a:tc>
                  <a:txBody>
                    <a:bodyPr/>
                    <a:lstStyle/>
                    <a:p>
                      <a:pPr algn="ctr"/>
                      <a:r>
                        <a:rPr lang="en-US" sz="1500" b="1" u="sng">
                          <a:solidFill>
                            <a:schemeClr val="bg1"/>
                          </a:solidFill>
                        </a:rPr>
                        <a:t>Who</a:t>
                      </a:r>
                      <a:endParaRPr lang="en-US" sz="1500" b="1" i="0" u="sng">
                        <a:solidFill>
                          <a:schemeClr val="bg1"/>
                        </a:solidFill>
                        <a:latin typeface="Arial" charset="0"/>
                      </a:endParaRPr>
                    </a:p>
                  </a:txBody>
                  <a:tcPr marL="224608" marR="134764" marT="134764" marB="134764"/>
                </a:tc>
                <a:tc>
                  <a:txBody>
                    <a:bodyPr/>
                    <a:lstStyle/>
                    <a:p>
                      <a:pPr algn="ctr"/>
                      <a:r>
                        <a:rPr lang="en-US" sz="1500" b="1" u="sng" dirty="0">
                          <a:solidFill>
                            <a:schemeClr val="bg1"/>
                          </a:solidFill>
                        </a:rPr>
                        <a:t>Responsibilities</a:t>
                      </a:r>
                      <a:endParaRPr lang="en-US" sz="1500" b="1" i="0" u="sng" dirty="0">
                        <a:solidFill>
                          <a:schemeClr val="bg1"/>
                        </a:solidFill>
                        <a:latin typeface="Arial" charset="0"/>
                      </a:endParaRPr>
                    </a:p>
                  </a:txBody>
                  <a:tcPr marL="224608" marR="134764" marT="134764" marB="134764"/>
                </a:tc>
                <a:extLst>
                  <a:ext uri="{0D108BD9-81ED-4DB2-BD59-A6C34878D82A}">
                    <a16:rowId xmlns:a16="http://schemas.microsoft.com/office/drawing/2014/main" val="10000"/>
                  </a:ext>
                </a:extLst>
              </a:tr>
              <a:tr h="1013647">
                <a:tc>
                  <a:txBody>
                    <a:bodyPr/>
                    <a:lstStyle/>
                    <a:p>
                      <a:r>
                        <a:rPr lang="en-US" sz="1500" b="0" dirty="0">
                          <a:solidFill>
                            <a:schemeClr val="bg1"/>
                          </a:solidFill>
                        </a:rPr>
                        <a:t>Project Planning</a:t>
                      </a:r>
                      <a:endParaRPr lang="en-US" sz="1500" b="0" i="0" dirty="0">
                        <a:solidFill>
                          <a:schemeClr val="bg1"/>
                        </a:solidFill>
                        <a:latin typeface="Arial" charset="0"/>
                      </a:endParaRPr>
                    </a:p>
                  </a:txBody>
                  <a:tcPr marL="224608" marR="134764" marT="134764" marB="134764"/>
                </a:tc>
                <a:tc>
                  <a:txBody>
                    <a:bodyPr/>
                    <a:lstStyle/>
                    <a:p>
                      <a:r>
                        <a:rPr lang="en-US" sz="1500" b="0">
                          <a:solidFill>
                            <a:schemeClr val="bg1"/>
                          </a:solidFill>
                        </a:rPr>
                        <a:t>Planning Director</a:t>
                      </a:r>
                      <a:endParaRPr lang="en-US" sz="1500" b="0" i="0">
                        <a:solidFill>
                          <a:schemeClr val="bg1"/>
                        </a:solidFill>
                        <a:latin typeface="Arial" charset="0"/>
                      </a:endParaRPr>
                    </a:p>
                  </a:txBody>
                  <a:tcPr marL="224608" marR="134764" marT="134764" marB="134764"/>
                </a:tc>
                <a:tc>
                  <a:txBody>
                    <a:bodyPr/>
                    <a:lstStyle/>
                    <a:p>
                      <a:pPr marL="285750" indent="-285750">
                        <a:buFont typeface="Arial" charset="0"/>
                        <a:buChar char="•"/>
                      </a:pPr>
                      <a:r>
                        <a:rPr lang="en-US" sz="1500" b="0">
                          <a:solidFill>
                            <a:schemeClr val="bg1"/>
                          </a:solidFill>
                        </a:rPr>
                        <a:t>Assists in planning project</a:t>
                      </a:r>
                    </a:p>
                    <a:p>
                      <a:pPr marL="285750" indent="-285750">
                        <a:buFont typeface="Arial" charset="0"/>
                        <a:buChar char="•"/>
                      </a:pPr>
                      <a:r>
                        <a:rPr lang="en-US" sz="1500" b="0">
                          <a:solidFill>
                            <a:schemeClr val="bg1"/>
                          </a:solidFill>
                        </a:rPr>
                        <a:t>Ensures</a:t>
                      </a:r>
                      <a:r>
                        <a:rPr lang="en-US" sz="1500" b="0" baseline="0">
                          <a:solidFill>
                            <a:schemeClr val="bg1"/>
                          </a:solidFill>
                        </a:rPr>
                        <a:t> project addresses community needs and goals</a:t>
                      </a:r>
                      <a:endParaRPr lang="en-US" sz="1500" b="0" i="0">
                        <a:solidFill>
                          <a:schemeClr val="bg1"/>
                        </a:solidFill>
                        <a:latin typeface="Arial" charset="0"/>
                      </a:endParaRPr>
                    </a:p>
                  </a:txBody>
                  <a:tcPr marL="224608" marR="134764" marT="134764" marB="134764"/>
                </a:tc>
                <a:extLst>
                  <a:ext uri="{0D108BD9-81ED-4DB2-BD59-A6C34878D82A}">
                    <a16:rowId xmlns:a16="http://schemas.microsoft.com/office/drawing/2014/main" val="10001"/>
                  </a:ext>
                </a:extLst>
              </a:tr>
              <a:tr h="551201">
                <a:tc>
                  <a:txBody>
                    <a:bodyPr/>
                    <a:lstStyle/>
                    <a:p>
                      <a:r>
                        <a:rPr lang="en-US" sz="1500" b="0">
                          <a:solidFill>
                            <a:schemeClr val="bg1"/>
                          </a:solidFill>
                        </a:rPr>
                        <a:t>Project Management</a:t>
                      </a:r>
                      <a:endParaRPr lang="en-US" sz="1500" b="0" i="0">
                        <a:solidFill>
                          <a:schemeClr val="bg1"/>
                        </a:solidFill>
                        <a:latin typeface="Arial" charset="0"/>
                      </a:endParaRPr>
                    </a:p>
                  </a:txBody>
                  <a:tcPr marL="224608" marR="134764" marT="134764" marB="134764"/>
                </a:tc>
                <a:tc>
                  <a:txBody>
                    <a:bodyPr/>
                    <a:lstStyle/>
                    <a:p>
                      <a:r>
                        <a:rPr lang="en-US" sz="1500" b="0">
                          <a:solidFill>
                            <a:schemeClr val="bg1"/>
                          </a:solidFill>
                        </a:rPr>
                        <a:t>Project Manager</a:t>
                      </a:r>
                      <a:endParaRPr lang="en-US" sz="1500" b="0" i="0">
                        <a:solidFill>
                          <a:schemeClr val="bg1"/>
                        </a:solidFill>
                        <a:latin typeface="Arial" charset="0"/>
                      </a:endParaRPr>
                    </a:p>
                  </a:txBody>
                  <a:tcPr marL="224608" marR="134764" marT="134764" marB="134764"/>
                </a:tc>
                <a:tc>
                  <a:txBody>
                    <a:bodyPr/>
                    <a:lstStyle/>
                    <a:p>
                      <a:pPr marL="285750" indent="-285750">
                        <a:buFont typeface="Arial" charset="0"/>
                        <a:buChar char="•"/>
                      </a:pPr>
                      <a:r>
                        <a:rPr lang="en-US" sz="1500" b="0">
                          <a:solidFill>
                            <a:schemeClr val="bg1"/>
                          </a:solidFill>
                        </a:rPr>
                        <a:t>Manages all</a:t>
                      </a:r>
                      <a:r>
                        <a:rPr lang="en-US" sz="1500" b="0" baseline="0">
                          <a:solidFill>
                            <a:schemeClr val="bg1"/>
                          </a:solidFill>
                        </a:rPr>
                        <a:t> aspects of the funded project</a:t>
                      </a:r>
                      <a:endParaRPr lang="en-US" sz="1500" b="0" i="0">
                        <a:solidFill>
                          <a:schemeClr val="bg1"/>
                        </a:solidFill>
                        <a:latin typeface="Arial" charset="0"/>
                      </a:endParaRPr>
                    </a:p>
                  </a:txBody>
                  <a:tcPr marL="224608" marR="134764" marT="134764" marB="134764"/>
                </a:tc>
                <a:extLst>
                  <a:ext uri="{0D108BD9-81ED-4DB2-BD59-A6C34878D82A}">
                    <a16:rowId xmlns:a16="http://schemas.microsoft.com/office/drawing/2014/main" val="10002"/>
                  </a:ext>
                </a:extLst>
              </a:tr>
              <a:tr h="1244870">
                <a:tc>
                  <a:txBody>
                    <a:bodyPr/>
                    <a:lstStyle/>
                    <a:p>
                      <a:r>
                        <a:rPr lang="en-US" sz="1500" b="0" dirty="0">
                          <a:solidFill>
                            <a:schemeClr val="bg1"/>
                          </a:solidFill>
                        </a:rPr>
                        <a:t>Financial</a:t>
                      </a:r>
                      <a:r>
                        <a:rPr lang="en-US" sz="1500" b="0" baseline="0" dirty="0">
                          <a:solidFill>
                            <a:schemeClr val="bg1"/>
                          </a:solidFill>
                        </a:rPr>
                        <a:t> Management</a:t>
                      </a:r>
                      <a:endParaRPr lang="en-US" sz="1500" b="0" i="0" dirty="0">
                        <a:solidFill>
                          <a:schemeClr val="bg1"/>
                        </a:solidFill>
                        <a:latin typeface="Arial" charset="0"/>
                      </a:endParaRPr>
                    </a:p>
                  </a:txBody>
                  <a:tcPr marL="224608" marR="134764" marT="134764" marB="134764"/>
                </a:tc>
                <a:tc>
                  <a:txBody>
                    <a:bodyPr/>
                    <a:lstStyle/>
                    <a:p>
                      <a:r>
                        <a:rPr lang="en-US" sz="1500" b="0">
                          <a:solidFill>
                            <a:schemeClr val="bg1"/>
                          </a:solidFill>
                        </a:rPr>
                        <a:t>Finance Director</a:t>
                      </a:r>
                      <a:endParaRPr lang="en-US" sz="1500" b="0" i="0">
                        <a:solidFill>
                          <a:schemeClr val="bg1"/>
                        </a:solidFill>
                        <a:latin typeface="Arial" charset="0"/>
                      </a:endParaRPr>
                    </a:p>
                  </a:txBody>
                  <a:tcPr marL="224608" marR="134764" marT="134764" marB="134764"/>
                </a:tc>
                <a:tc>
                  <a:txBody>
                    <a:bodyPr/>
                    <a:lstStyle/>
                    <a:p>
                      <a:pPr marL="285750" indent="-285750">
                        <a:buFont typeface="Arial" charset="0"/>
                        <a:buChar char="•"/>
                      </a:pPr>
                      <a:r>
                        <a:rPr lang="en-US" sz="1500" b="0" dirty="0">
                          <a:solidFill>
                            <a:schemeClr val="bg1"/>
                          </a:solidFill>
                        </a:rPr>
                        <a:t>Develops project budget</a:t>
                      </a:r>
                    </a:p>
                    <a:p>
                      <a:pPr marL="285750" indent="-285750">
                        <a:buFont typeface="Arial" charset="0"/>
                        <a:buChar char="•"/>
                      </a:pPr>
                      <a:r>
                        <a:rPr lang="en-US" sz="1500" b="0" dirty="0">
                          <a:solidFill>
                            <a:schemeClr val="bg1"/>
                          </a:solidFill>
                        </a:rPr>
                        <a:t>Manages receipt</a:t>
                      </a:r>
                      <a:r>
                        <a:rPr lang="en-US" sz="1500" b="0" baseline="0" dirty="0">
                          <a:solidFill>
                            <a:schemeClr val="bg1"/>
                          </a:solidFill>
                        </a:rPr>
                        <a:t> and distribution of funds</a:t>
                      </a:r>
                    </a:p>
                    <a:p>
                      <a:pPr marL="285750" indent="-285750">
                        <a:buFont typeface="Arial" charset="0"/>
                        <a:buChar char="•"/>
                      </a:pPr>
                      <a:r>
                        <a:rPr lang="en-US" sz="1500" b="0" baseline="0" dirty="0">
                          <a:solidFill>
                            <a:schemeClr val="bg1"/>
                          </a:solidFill>
                        </a:rPr>
                        <a:t>Supervises procurement activities</a:t>
                      </a:r>
                    </a:p>
                    <a:p>
                      <a:pPr marL="285750" indent="-285750">
                        <a:buFont typeface="Arial" charset="0"/>
                        <a:buChar char="•"/>
                      </a:pPr>
                      <a:r>
                        <a:rPr lang="en-US" sz="1500" b="0" baseline="0" dirty="0">
                          <a:solidFill>
                            <a:schemeClr val="bg1"/>
                          </a:solidFill>
                        </a:rPr>
                        <a:t>Submits financial reporting</a:t>
                      </a:r>
                      <a:endParaRPr lang="en-US" sz="1500" b="0" i="0" dirty="0">
                        <a:solidFill>
                          <a:schemeClr val="bg1"/>
                        </a:solidFill>
                        <a:latin typeface="Arial" charset="0"/>
                      </a:endParaRPr>
                    </a:p>
                  </a:txBody>
                  <a:tcPr marL="224608" marR="134764" marT="134764" marB="134764"/>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9760324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p:nvPr>
        </p:nvSpPr>
        <p:spPr>
          <a:xfrm>
            <a:off x="1251678" y="382385"/>
            <a:ext cx="10178322" cy="1492132"/>
          </a:xfrm>
        </p:spPr>
        <p:txBody>
          <a:bodyPr vert="horz" lIns="91440" tIns="45720" rIns="91440" bIns="45720" rtlCol="0" anchor="ctr">
            <a:normAutofit/>
          </a:bodyPr>
          <a:lstStyle/>
          <a:p>
            <a:r>
              <a:rPr lang="en-US" altLang="x-none" sz="4700"/>
              <a:t>Project Team</a:t>
            </a:r>
            <a:br>
              <a:rPr lang="en-US" altLang="x-none" sz="4700"/>
            </a:br>
            <a:r>
              <a:rPr lang="en-US" altLang="x-none" sz="4700"/>
              <a:t>Role &amp; Responsibilities</a:t>
            </a:r>
          </a:p>
        </p:txBody>
      </p:sp>
      <p:graphicFrame>
        <p:nvGraphicFramePr>
          <p:cNvPr id="5" name="Content Placeholder 4"/>
          <p:cNvGraphicFramePr>
            <a:graphicFrameLocks noGrp="1"/>
          </p:cNvGraphicFramePr>
          <p:nvPr>
            <p:ph idx="4294967295"/>
          </p:nvPr>
        </p:nvGraphicFramePr>
        <p:xfrm>
          <a:off x="1520290" y="2286000"/>
          <a:ext cx="9640371" cy="3594102"/>
        </p:xfrm>
        <a:graphic>
          <a:graphicData uri="http://schemas.openxmlformats.org/drawingml/2006/table">
            <a:tbl>
              <a:tblPr firstRow="1" bandRow="1">
                <a:tableStyleId>{5C22544A-7EE6-4342-B048-85BDC9FD1C3A}</a:tableStyleId>
              </a:tblPr>
              <a:tblGrid>
                <a:gridCol w="3167371">
                  <a:extLst>
                    <a:ext uri="{9D8B030D-6E8A-4147-A177-3AD203B41FA5}">
                      <a16:colId xmlns:a16="http://schemas.microsoft.com/office/drawing/2014/main" val="20000"/>
                    </a:ext>
                  </a:extLst>
                </a:gridCol>
                <a:gridCol w="3167371">
                  <a:extLst>
                    <a:ext uri="{9D8B030D-6E8A-4147-A177-3AD203B41FA5}">
                      <a16:colId xmlns:a16="http://schemas.microsoft.com/office/drawing/2014/main" val="20001"/>
                    </a:ext>
                  </a:extLst>
                </a:gridCol>
                <a:gridCol w="3305629">
                  <a:extLst>
                    <a:ext uri="{9D8B030D-6E8A-4147-A177-3AD203B41FA5}">
                      <a16:colId xmlns:a16="http://schemas.microsoft.com/office/drawing/2014/main" val="20002"/>
                    </a:ext>
                  </a:extLst>
                </a:gridCol>
              </a:tblGrid>
              <a:tr h="348593">
                <a:tc>
                  <a:txBody>
                    <a:bodyPr/>
                    <a:lstStyle/>
                    <a:p>
                      <a:pPr algn="ctr"/>
                      <a:r>
                        <a:rPr lang="en-US" sz="1300" u="sng"/>
                        <a:t>Project</a:t>
                      </a:r>
                      <a:r>
                        <a:rPr lang="en-US" sz="1300" u="sng" baseline="0"/>
                        <a:t> Role</a:t>
                      </a:r>
                      <a:endParaRPr lang="en-US" sz="1300" b="0" i="0" u="sng">
                        <a:latin typeface="Arial" charset="0"/>
                      </a:endParaRPr>
                    </a:p>
                  </a:txBody>
                  <a:tcPr marL="112129" marR="112129" marT="46774" marB="46774"/>
                </a:tc>
                <a:tc>
                  <a:txBody>
                    <a:bodyPr/>
                    <a:lstStyle/>
                    <a:p>
                      <a:pPr algn="ctr"/>
                      <a:r>
                        <a:rPr lang="en-US" sz="1300" u="sng"/>
                        <a:t>Who</a:t>
                      </a:r>
                      <a:endParaRPr lang="en-US" sz="1300" b="0" i="0" u="sng">
                        <a:latin typeface="Arial" charset="0"/>
                      </a:endParaRPr>
                    </a:p>
                  </a:txBody>
                  <a:tcPr marL="112129" marR="112129" marT="46774" marB="46774"/>
                </a:tc>
                <a:tc>
                  <a:txBody>
                    <a:bodyPr/>
                    <a:lstStyle/>
                    <a:p>
                      <a:pPr algn="ctr"/>
                      <a:r>
                        <a:rPr lang="en-US" sz="1300" u="sng"/>
                        <a:t>Responsibilities</a:t>
                      </a:r>
                      <a:endParaRPr lang="en-US" sz="1300" b="0" i="0" u="sng">
                        <a:latin typeface="Arial" charset="0"/>
                      </a:endParaRPr>
                    </a:p>
                  </a:txBody>
                  <a:tcPr marL="112129" marR="112129" marT="46774" marB="46774"/>
                </a:tc>
                <a:extLst>
                  <a:ext uri="{0D108BD9-81ED-4DB2-BD59-A6C34878D82A}">
                    <a16:rowId xmlns:a16="http://schemas.microsoft.com/office/drawing/2014/main" val="10000"/>
                  </a:ext>
                </a:extLst>
              </a:tr>
              <a:tr h="759957">
                <a:tc>
                  <a:txBody>
                    <a:bodyPr/>
                    <a:lstStyle/>
                    <a:p>
                      <a:r>
                        <a:rPr lang="en-US" sz="1300"/>
                        <a:t>Staffing Coordination</a:t>
                      </a:r>
                      <a:endParaRPr lang="en-US" sz="1300" b="0" i="0">
                        <a:latin typeface="Arial" charset="0"/>
                      </a:endParaRPr>
                    </a:p>
                  </a:txBody>
                  <a:tcPr marL="112129" marR="112129" marT="46774" marB="46774"/>
                </a:tc>
                <a:tc>
                  <a:txBody>
                    <a:bodyPr/>
                    <a:lstStyle/>
                    <a:p>
                      <a:r>
                        <a:rPr lang="en-US" sz="1300"/>
                        <a:t>Human Resources Director</a:t>
                      </a:r>
                      <a:endParaRPr lang="en-US" sz="1300" b="0" i="0">
                        <a:latin typeface="Arial" charset="0"/>
                      </a:endParaRPr>
                    </a:p>
                  </a:txBody>
                  <a:tcPr marL="112129" marR="112129" marT="46774" marB="46774"/>
                </a:tc>
                <a:tc>
                  <a:txBody>
                    <a:bodyPr/>
                    <a:lstStyle/>
                    <a:p>
                      <a:pPr marL="285750" indent="-285750">
                        <a:buFont typeface="Arial" charset="0"/>
                        <a:buChar char="•"/>
                      </a:pPr>
                      <a:r>
                        <a:rPr lang="en-US" sz="1300"/>
                        <a:t>Creates</a:t>
                      </a:r>
                      <a:r>
                        <a:rPr lang="en-US" sz="1300" baseline="0"/>
                        <a:t> job descriptions for project positions</a:t>
                      </a:r>
                    </a:p>
                    <a:p>
                      <a:pPr marL="285750" indent="-285750">
                        <a:buFont typeface="Arial" charset="0"/>
                        <a:buChar char="•"/>
                      </a:pPr>
                      <a:r>
                        <a:rPr lang="en-US" sz="1300" baseline="0"/>
                        <a:t>Ensures timely hiring of staff</a:t>
                      </a:r>
                      <a:endParaRPr lang="en-US" sz="1300" b="0" i="0" baseline="0">
                        <a:latin typeface="Arial" charset="0"/>
                      </a:endParaRPr>
                    </a:p>
                  </a:txBody>
                  <a:tcPr marL="112129" marR="112129" marT="46774" marB="46774"/>
                </a:tc>
                <a:extLst>
                  <a:ext uri="{0D108BD9-81ED-4DB2-BD59-A6C34878D82A}">
                    <a16:rowId xmlns:a16="http://schemas.microsoft.com/office/drawing/2014/main" val="10001"/>
                  </a:ext>
                </a:extLst>
              </a:tr>
              <a:tr h="759957">
                <a:tc>
                  <a:txBody>
                    <a:bodyPr/>
                    <a:lstStyle/>
                    <a:p>
                      <a:r>
                        <a:rPr lang="en-US" sz="1300" dirty="0"/>
                        <a:t>Governing</a:t>
                      </a:r>
                      <a:r>
                        <a:rPr lang="en-US" sz="1300" baseline="0" dirty="0"/>
                        <a:t> Body Communication</a:t>
                      </a:r>
                      <a:endParaRPr lang="en-US" sz="1300" b="0" i="0" dirty="0">
                        <a:latin typeface="Arial" charset="0"/>
                      </a:endParaRPr>
                    </a:p>
                  </a:txBody>
                  <a:tcPr marL="112129" marR="112129" marT="46774" marB="46774"/>
                </a:tc>
                <a:tc>
                  <a:txBody>
                    <a:bodyPr/>
                    <a:lstStyle/>
                    <a:p>
                      <a:r>
                        <a:rPr lang="en-US" sz="1300"/>
                        <a:t>Executive</a:t>
                      </a:r>
                      <a:r>
                        <a:rPr lang="en-US" sz="1300" baseline="0"/>
                        <a:t> Director or Departmental Director </a:t>
                      </a:r>
                      <a:endParaRPr lang="en-US" sz="1300" b="0" i="0">
                        <a:latin typeface="Arial" charset="0"/>
                      </a:endParaRPr>
                    </a:p>
                  </a:txBody>
                  <a:tcPr marL="112129" marR="112129" marT="46774" marB="46774"/>
                </a:tc>
                <a:tc>
                  <a:txBody>
                    <a:bodyPr/>
                    <a:lstStyle/>
                    <a:p>
                      <a:pPr marL="285750" indent="-285750">
                        <a:buFont typeface="Arial" charset="0"/>
                        <a:buChar char="•"/>
                      </a:pPr>
                      <a:r>
                        <a:rPr lang="en-US" sz="1300"/>
                        <a:t>Provides regular updates on project</a:t>
                      </a:r>
                      <a:r>
                        <a:rPr lang="en-US" sz="1300" baseline="0"/>
                        <a:t> status to Tribal Council and or Boards</a:t>
                      </a:r>
                      <a:endParaRPr lang="en-US" sz="1300" b="0" i="0">
                        <a:latin typeface="Arial" charset="0"/>
                      </a:endParaRPr>
                    </a:p>
                  </a:txBody>
                  <a:tcPr marL="112129" marR="112129" marT="46774" marB="46774"/>
                </a:tc>
                <a:extLst>
                  <a:ext uri="{0D108BD9-81ED-4DB2-BD59-A6C34878D82A}">
                    <a16:rowId xmlns:a16="http://schemas.microsoft.com/office/drawing/2014/main" val="10002"/>
                  </a:ext>
                </a:extLst>
              </a:tr>
              <a:tr h="554275">
                <a:tc>
                  <a:txBody>
                    <a:bodyPr/>
                    <a:lstStyle/>
                    <a:p>
                      <a:r>
                        <a:rPr lang="en-US" sz="1300"/>
                        <a:t>Grant Writing</a:t>
                      </a:r>
                      <a:endParaRPr lang="en-US" sz="1300" b="0" i="0">
                        <a:latin typeface="Arial" charset="0"/>
                      </a:endParaRPr>
                    </a:p>
                  </a:txBody>
                  <a:tcPr marL="112129" marR="112129" marT="46774" marB="46774"/>
                </a:tc>
                <a:tc>
                  <a:txBody>
                    <a:bodyPr/>
                    <a:lstStyle/>
                    <a:p>
                      <a:r>
                        <a:rPr lang="en-US" sz="1300" dirty="0"/>
                        <a:t>Grant Writer/Grant Reviewer</a:t>
                      </a:r>
                      <a:endParaRPr lang="en-US" sz="1300" b="0" i="0" dirty="0">
                        <a:latin typeface="Arial" charset="0"/>
                      </a:endParaRPr>
                    </a:p>
                  </a:txBody>
                  <a:tcPr marL="112129" marR="112129" marT="46774" marB="46774"/>
                </a:tc>
                <a:tc>
                  <a:txBody>
                    <a:bodyPr/>
                    <a:lstStyle/>
                    <a:p>
                      <a:pPr marL="285750" indent="-285750">
                        <a:buFont typeface="Arial" charset="0"/>
                        <a:buChar char="•"/>
                      </a:pPr>
                      <a:r>
                        <a:rPr lang="en-US" sz="1300" dirty="0"/>
                        <a:t>Creates or reviews all documents</a:t>
                      </a:r>
                      <a:r>
                        <a:rPr lang="en-US" sz="1300" baseline="0" dirty="0"/>
                        <a:t> required for grant submission</a:t>
                      </a:r>
                      <a:endParaRPr lang="en-US" sz="1300" b="0" i="0" baseline="0" dirty="0">
                        <a:latin typeface="Arial" charset="0"/>
                      </a:endParaRPr>
                    </a:p>
                  </a:txBody>
                  <a:tcPr marL="112129" marR="112129" marT="46774" marB="46774"/>
                </a:tc>
                <a:extLst>
                  <a:ext uri="{0D108BD9-81ED-4DB2-BD59-A6C34878D82A}">
                    <a16:rowId xmlns:a16="http://schemas.microsoft.com/office/drawing/2014/main" val="10003"/>
                  </a:ext>
                </a:extLst>
              </a:tr>
              <a:tr h="1171320">
                <a:tc>
                  <a:txBody>
                    <a:bodyPr/>
                    <a:lstStyle/>
                    <a:p>
                      <a:r>
                        <a:rPr lang="en-US" sz="1300"/>
                        <a:t>Project Outcomes Design</a:t>
                      </a:r>
                      <a:endParaRPr lang="en-US" sz="1300" b="0" i="0">
                        <a:latin typeface="Arial" charset="0"/>
                      </a:endParaRPr>
                    </a:p>
                  </a:txBody>
                  <a:tcPr marL="112129" marR="112129" marT="46774" marB="46774"/>
                </a:tc>
                <a:tc>
                  <a:txBody>
                    <a:bodyPr/>
                    <a:lstStyle/>
                    <a:p>
                      <a:r>
                        <a:rPr lang="en-US" sz="1300"/>
                        <a:t>Planner or Departmental</a:t>
                      </a:r>
                      <a:r>
                        <a:rPr lang="en-US" sz="1300" baseline="0"/>
                        <a:t> Director</a:t>
                      </a:r>
                      <a:endParaRPr lang="en-US" sz="1300" b="0" i="0">
                        <a:latin typeface="Arial" charset="0"/>
                      </a:endParaRPr>
                    </a:p>
                  </a:txBody>
                  <a:tcPr marL="112129" marR="112129" marT="46774" marB="46774"/>
                </a:tc>
                <a:tc>
                  <a:txBody>
                    <a:bodyPr/>
                    <a:lstStyle/>
                    <a:p>
                      <a:pPr marL="285750" indent="-285750">
                        <a:buFont typeface="Arial" charset="0"/>
                        <a:buChar char="•"/>
                      </a:pPr>
                      <a:r>
                        <a:rPr lang="en-US" sz="1300" dirty="0"/>
                        <a:t>Ensures grant</a:t>
                      </a:r>
                      <a:r>
                        <a:rPr lang="en-US" sz="1300" baseline="0" dirty="0"/>
                        <a:t> application has realistic outcomes</a:t>
                      </a:r>
                    </a:p>
                    <a:p>
                      <a:pPr marL="285750" indent="-285750">
                        <a:buFont typeface="Arial" charset="0"/>
                        <a:buChar char="•"/>
                      </a:pPr>
                      <a:r>
                        <a:rPr lang="en-US" sz="1300" baseline="0" dirty="0"/>
                        <a:t>Designs and implements evaluation activities to determine success of project outcomes</a:t>
                      </a:r>
                      <a:endParaRPr lang="en-US" sz="1300" b="0" i="0" dirty="0">
                        <a:latin typeface="Arial" charset="0"/>
                      </a:endParaRPr>
                    </a:p>
                  </a:txBody>
                  <a:tcPr marL="112129" marR="112129" marT="46774" marB="46774"/>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604320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473E4F-0C41-ED32-8928-958CB6153A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25E4C5-3D15-C969-4702-5E1864B9351D}"/>
              </a:ext>
            </a:extLst>
          </p:cNvPr>
          <p:cNvSpPr>
            <a:spLocks noGrp="1"/>
          </p:cNvSpPr>
          <p:nvPr>
            <p:ph type="title"/>
          </p:nvPr>
        </p:nvSpPr>
        <p:spPr>
          <a:xfrm>
            <a:off x="1647290" y="317814"/>
            <a:ext cx="9020710" cy="1700784"/>
          </a:xfrm>
        </p:spPr>
        <p:txBody>
          <a:bodyPr>
            <a:normAutofit/>
          </a:bodyPr>
          <a:lstStyle/>
          <a:p>
            <a:pPr algn="ctr"/>
            <a:r>
              <a:rPr lang="en-US" b="1" dirty="0"/>
              <a:t>Strategic Planning Process</a:t>
            </a:r>
          </a:p>
        </p:txBody>
      </p:sp>
      <p:pic>
        <p:nvPicPr>
          <p:cNvPr id="7" name="Content Placeholder 6">
            <a:extLst>
              <a:ext uri="{FF2B5EF4-FFF2-40B4-BE49-F238E27FC236}">
                <a16:creationId xmlns:a16="http://schemas.microsoft.com/office/drawing/2014/main" id="{26E55186-F1D1-41BA-1814-5740B05FB1FA}"/>
              </a:ext>
            </a:extLst>
          </p:cNvPr>
          <p:cNvPicPr>
            <a:picLocks noGrp="1" noChangeAspect="1"/>
          </p:cNvPicPr>
          <p:nvPr>
            <p:ph idx="1"/>
          </p:nvPr>
        </p:nvPicPr>
        <p:blipFill>
          <a:blip r:embed="rId2"/>
          <a:stretch>
            <a:fillRect/>
          </a:stretch>
        </p:blipFill>
        <p:spPr>
          <a:xfrm>
            <a:off x="3676650" y="2644462"/>
            <a:ext cx="4838700" cy="3895725"/>
          </a:xfrm>
          <a:prstGeom prst="rect">
            <a:avLst/>
          </a:prstGeom>
        </p:spPr>
      </p:pic>
      <p:sp>
        <p:nvSpPr>
          <p:cNvPr id="8" name="Rectangle 7">
            <a:extLst>
              <a:ext uri="{FF2B5EF4-FFF2-40B4-BE49-F238E27FC236}">
                <a16:creationId xmlns:a16="http://schemas.microsoft.com/office/drawing/2014/main" id="{2FB77AB3-716D-5860-52A9-226E10155056}"/>
              </a:ext>
            </a:extLst>
          </p:cNvPr>
          <p:cNvSpPr/>
          <p:nvPr/>
        </p:nvSpPr>
        <p:spPr>
          <a:xfrm>
            <a:off x="3810000" y="3429000"/>
            <a:ext cx="4572000" cy="2431435"/>
          </a:xfrm>
          <a:prstGeom prst="rect">
            <a:avLst/>
          </a:prstGeom>
        </p:spPr>
        <p:txBody>
          <a:bodyPr>
            <a:spAutoFit/>
          </a:bodyPr>
          <a:lstStyle/>
          <a:p>
            <a:endParaRPr lang="en-US" sz="1200" dirty="0">
              <a:solidFill>
                <a:srgbClr val="000000"/>
              </a:solidFill>
            </a:endParaRPr>
          </a:p>
          <a:p>
            <a:pPr algn="ctr"/>
            <a:r>
              <a:rPr lang="en-US" sz="2800" b="1" dirty="0"/>
              <a:t>Step 1: </a:t>
            </a:r>
          </a:p>
          <a:p>
            <a:pPr algn="ctr"/>
            <a:r>
              <a:rPr lang="en-US" sz="2800" b="1" dirty="0"/>
              <a:t>Situational</a:t>
            </a:r>
          </a:p>
          <a:p>
            <a:pPr algn="ctr"/>
            <a:r>
              <a:rPr lang="en-US" sz="2800" b="1" dirty="0"/>
              <a:t>SWOT or PESTLE Analysis with Key Stakeholders</a:t>
            </a:r>
          </a:p>
        </p:txBody>
      </p:sp>
    </p:spTree>
    <p:extLst>
      <p:ext uri="{BB962C8B-B14F-4D97-AF65-F5344CB8AC3E}">
        <p14:creationId xmlns:p14="http://schemas.microsoft.com/office/powerpoint/2010/main" val="5569654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31E60A-9CE4-3F55-0097-D85EFCC278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7373D3-067E-7F57-DABE-DBC6835FC6A1}"/>
              </a:ext>
            </a:extLst>
          </p:cNvPr>
          <p:cNvSpPr>
            <a:spLocks noGrp="1"/>
          </p:cNvSpPr>
          <p:nvPr>
            <p:ph type="title"/>
          </p:nvPr>
        </p:nvSpPr>
        <p:spPr>
          <a:xfrm>
            <a:off x="2244090" y="643467"/>
            <a:ext cx="2409444" cy="5571066"/>
          </a:xfrm>
        </p:spPr>
        <p:txBody>
          <a:bodyPr>
            <a:normAutofit/>
          </a:bodyPr>
          <a:lstStyle/>
          <a:p>
            <a:r>
              <a:rPr lang="en-US" sz="4100" dirty="0"/>
              <a:t>SWOT Analysis</a:t>
            </a:r>
          </a:p>
        </p:txBody>
      </p:sp>
      <p:graphicFrame>
        <p:nvGraphicFramePr>
          <p:cNvPr id="5" name="Content Placeholder 2">
            <a:extLst>
              <a:ext uri="{FF2B5EF4-FFF2-40B4-BE49-F238E27FC236}">
                <a16:creationId xmlns:a16="http://schemas.microsoft.com/office/drawing/2014/main" id="{A8B7ECC2-B281-6879-77FA-770E204A52AC}"/>
              </a:ext>
            </a:extLst>
          </p:cNvPr>
          <p:cNvGraphicFramePr>
            <a:graphicFrameLocks noGrp="1"/>
          </p:cNvGraphicFramePr>
          <p:nvPr>
            <p:ph idx="1"/>
          </p:nvPr>
        </p:nvGraphicFramePr>
        <p:xfrm>
          <a:off x="5582729" y="643467"/>
          <a:ext cx="4362563" cy="55710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194176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8EC93C-9023-633A-816E-E9DA3D19DDCA}"/>
            </a:ext>
          </a:extLst>
        </p:cNvPr>
        <p:cNvGrpSpPr/>
        <p:nvPr/>
      </p:nvGrpSpPr>
      <p:grpSpPr>
        <a:xfrm>
          <a:off x="0" y="0"/>
          <a:ext cx="0" cy="0"/>
          <a:chOff x="0" y="0"/>
          <a:chExt cx="0" cy="0"/>
        </a:xfrm>
      </p:grpSpPr>
      <p:sp>
        <p:nvSpPr>
          <p:cNvPr id="93186" name="Title 1">
            <a:extLst>
              <a:ext uri="{FF2B5EF4-FFF2-40B4-BE49-F238E27FC236}">
                <a16:creationId xmlns:a16="http://schemas.microsoft.com/office/drawing/2014/main" id="{76B50CB8-81D5-0602-75E0-9E95DA27E79E}"/>
              </a:ext>
            </a:extLst>
          </p:cNvPr>
          <p:cNvSpPr>
            <a:spLocks noGrp="1"/>
          </p:cNvSpPr>
          <p:nvPr>
            <p:ph type="title"/>
          </p:nvPr>
        </p:nvSpPr>
        <p:spPr>
          <a:xfrm>
            <a:off x="592428" y="643467"/>
            <a:ext cx="4061106" cy="5571066"/>
          </a:xfrm>
        </p:spPr>
        <p:txBody>
          <a:bodyPr>
            <a:normAutofit/>
          </a:bodyPr>
          <a:lstStyle/>
          <a:p>
            <a:pPr eaLnBrk="1" hangingPunct="1"/>
            <a:r>
              <a:rPr lang="en-US" altLang="en-US" sz="3200" dirty="0">
                <a:latin typeface="Arial" panose="020B0604020202020204" pitchFamily="34" charset="0"/>
                <a:cs typeface="Arial" panose="020B0604020202020204" pitchFamily="34" charset="0"/>
              </a:rPr>
              <a:t>Conducting a </a:t>
            </a:r>
            <a:r>
              <a:rPr lang="en-US" altLang="en-US" sz="3200" u="sng" dirty="0">
                <a:latin typeface="Arial" panose="020B0604020202020204" pitchFamily="34" charset="0"/>
                <a:cs typeface="Arial" panose="020B0604020202020204" pitchFamily="34" charset="0"/>
              </a:rPr>
              <a:t>SWOT</a:t>
            </a:r>
            <a:r>
              <a:rPr lang="en-US" altLang="en-US" sz="3200" dirty="0">
                <a:latin typeface="Arial" panose="020B0604020202020204" pitchFamily="34" charset="0"/>
                <a:cs typeface="Arial" panose="020B0604020202020204" pitchFamily="34" charset="0"/>
              </a:rPr>
              <a:t> Analysis</a:t>
            </a:r>
          </a:p>
        </p:txBody>
      </p:sp>
      <p:graphicFrame>
        <p:nvGraphicFramePr>
          <p:cNvPr id="93191" name="Content Placeholder 2">
            <a:extLst>
              <a:ext uri="{FF2B5EF4-FFF2-40B4-BE49-F238E27FC236}">
                <a16:creationId xmlns:a16="http://schemas.microsoft.com/office/drawing/2014/main" id="{0CFDF05A-DD61-E912-69E9-B0FF2A94ABE5}"/>
              </a:ext>
            </a:extLst>
          </p:cNvPr>
          <p:cNvGraphicFramePr>
            <a:graphicFrameLocks noGrp="1"/>
          </p:cNvGraphicFramePr>
          <p:nvPr>
            <p:ph idx="1"/>
          </p:nvPr>
        </p:nvGraphicFramePr>
        <p:xfrm>
          <a:off x="5582729" y="643467"/>
          <a:ext cx="4362563" cy="55710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240427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332F2A31-C129-2298-9973-26A0E0FAAE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2">
            <a:extLst>
              <a:ext uri="{FF2B5EF4-FFF2-40B4-BE49-F238E27FC236}">
                <a16:creationId xmlns:a16="http://schemas.microsoft.com/office/drawing/2014/main" id="{E1F38BBB-E338-C0CB-4413-7CE7ED5338E9}"/>
              </a:ext>
            </a:extLst>
          </p:cNvPr>
          <p:cNvSpPr>
            <a:spLocks noGrp="1"/>
          </p:cNvSpPr>
          <p:nvPr>
            <p:ph type="title"/>
          </p:nvPr>
        </p:nvSpPr>
        <p:spPr>
          <a:xfrm>
            <a:off x="324262" y="272172"/>
            <a:ext cx="5093863" cy="1028594"/>
          </a:xfrm>
        </p:spPr>
        <p:txBody>
          <a:bodyPr vert="horz" lIns="91440" tIns="45720" rIns="91440" bIns="45720" rtlCol="0" anchor="t">
            <a:normAutofit fontScale="90000"/>
          </a:bodyPr>
          <a:lstStyle/>
          <a:p>
            <a:r>
              <a:rPr lang="en-US" sz="2400" b="1" kern="1200" dirty="0">
                <a:solidFill>
                  <a:schemeClr val="tx1"/>
                </a:solidFill>
                <a:latin typeface="+mj-lt"/>
                <a:ea typeface="+mj-ea"/>
                <a:cs typeface="+mj-cs"/>
              </a:rPr>
              <a:t>Brandi Liberty</a:t>
            </a:r>
            <a:br>
              <a:rPr lang="en-US" sz="2400" b="1" kern="1200" dirty="0">
                <a:solidFill>
                  <a:schemeClr val="tx1"/>
                </a:solidFill>
                <a:latin typeface="+mj-lt"/>
                <a:ea typeface="+mj-ea"/>
                <a:cs typeface="+mj-cs"/>
              </a:rPr>
            </a:br>
            <a:r>
              <a:rPr lang="en-US" sz="2400" b="1" kern="1200" dirty="0">
                <a:solidFill>
                  <a:schemeClr val="tx1"/>
                </a:solidFill>
                <a:latin typeface="+mj-lt"/>
                <a:ea typeface="+mj-ea"/>
                <a:cs typeface="+mj-cs"/>
              </a:rPr>
              <a:t>Iowa Tribe of Kansas and Nebraska/United Houma Nation</a:t>
            </a:r>
            <a:br>
              <a:rPr lang="en-US" sz="2400" b="1" kern="1200" dirty="0">
                <a:solidFill>
                  <a:schemeClr val="tx1"/>
                </a:solidFill>
                <a:latin typeface="+mj-lt"/>
                <a:ea typeface="+mj-ea"/>
                <a:cs typeface="+mj-cs"/>
              </a:rPr>
            </a:br>
            <a:endParaRPr lang="en-US" sz="2400" b="1" kern="1200" dirty="0">
              <a:solidFill>
                <a:schemeClr val="tx1"/>
              </a:solidFill>
              <a:latin typeface="+mj-lt"/>
              <a:ea typeface="+mj-ea"/>
              <a:cs typeface="+mj-cs"/>
            </a:endParaRPr>
          </a:p>
        </p:txBody>
      </p:sp>
      <p:sp>
        <p:nvSpPr>
          <p:cNvPr id="6" name="TextBox 5">
            <a:extLst>
              <a:ext uri="{FF2B5EF4-FFF2-40B4-BE49-F238E27FC236}">
                <a16:creationId xmlns:a16="http://schemas.microsoft.com/office/drawing/2014/main" id="{B792750B-60D5-A575-35B6-DB526791539F}"/>
              </a:ext>
            </a:extLst>
          </p:cNvPr>
          <p:cNvSpPr txBox="1"/>
          <p:nvPr/>
        </p:nvSpPr>
        <p:spPr>
          <a:xfrm>
            <a:off x="340137" y="1887846"/>
            <a:ext cx="8020092" cy="4716154"/>
          </a:xfrm>
          <a:prstGeom prst="rect">
            <a:avLst/>
          </a:prstGeom>
        </p:spPr>
        <p:txBody>
          <a:bodyPr vert="horz" lIns="91440" tIns="45720" rIns="91440" bIns="45720" rtlCol="0" anchor="b">
            <a:noAutofit/>
          </a:bodyPr>
          <a:lstStyle/>
          <a:p>
            <a:pPr marL="0" marR="0" indent="-228600">
              <a:spcBef>
                <a:spcPts val="0"/>
              </a:spcBef>
            </a:pPr>
            <a:r>
              <a:rPr lang="en-US" sz="1200" dirty="0">
                <a:effectLst/>
              </a:rPr>
              <a:t>Brandi Liberty, a proud member of the Iowa Tribe of Kansas and Nebraska and descendant of the United Houma Nation, is a distinguished professional in the field of tribal consulting. As the owner and CEO of The Luak Group, she brings over 15 years of expertise to her work with Tribes and Tribal entities. Miss Liberty's career is marked by an impressive track record, securing over $</a:t>
            </a:r>
            <a:r>
              <a:rPr lang="en-US" sz="1200" dirty="0"/>
              <a:t>81.1</a:t>
            </a:r>
            <a:r>
              <a:rPr lang="en-US" sz="1200" dirty="0">
                <a:effectLst/>
              </a:rPr>
              <a:t> million in grants from federal and state sources, earmarked for enhancing tribal communities. Her expertise encompasses business development, Indian housing, grant writing and management, tribal housing, human resources, technical assistance, economic development, policy development, compliance, and strategic planning.</a:t>
            </a:r>
          </a:p>
          <a:p>
            <a:pPr marL="0" marR="0" indent="-228600">
              <a:spcBef>
                <a:spcPts val="0"/>
              </a:spcBef>
            </a:pPr>
            <a:r>
              <a:rPr lang="en-US" sz="1200" dirty="0">
                <a:effectLst/>
              </a:rPr>
              <a:t> </a:t>
            </a:r>
          </a:p>
          <a:p>
            <a:pPr marL="0" marR="0" indent="-228600">
              <a:spcBef>
                <a:spcPts val="0"/>
              </a:spcBef>
            </a:pPr>
            <a:r>
              <a:rPr lang="en-US" sz="1200" dirty="0">
                <a:effectLst/>
              </a:rPr>
              <a:t>In the literary world, Miss Liberty is the co-author of the book "Womanhood: Identity to Intimacy and Everything in Between," published in 2023. Her thought leadership extends to speaking engagements, including the notable keynote at the Healing the Circle in Our Tribal Communities Symposium by the Seminole Tribe of Florida in 2019 and participating in the Families Are Sacred Summit hosted by the Cherokee Nation in 2023. Her insights are sought after, with features in High Country News and the Associated Press. Miss Liberty's monthly column for Verite News provides readership in New Orleans with insights into the culture, challenges, and events that shape the lives of the Tribes in Louisiana and across Indian Country.</a:t>
            </a:r>
          </a:p>
          <a:p>
            <a:pPr marL="0" marR="0" indent="-228600">
              <a:spcBef>
                <a:spcPts val="0"/>
              </a:spcBef>
            </a:pPr>
            <a:r>
              <a:rPr lang="en-US" sz="1200" dirty="0">
                <a:effectLst/>
              </a:rPr>
              <a:t> </a:t>
            </a:r>
          </a:p>
          <a:p>
            <a:pPr marL="0" marR="0" indent="-228600">
              <a:spcBef>
                <a:spcPts val="0"/>
              </a:spcBef>
            </a:pPr>
            <a:r>
              <a:rPr lang="en-US" sz="1200" dirty="0">
                <a:effectLst/>
              </a:rPr>
              <a:t>Miss Liberty's role as an MBDA Enterprising Woman of Color highlights her commitment to the advancement of women of color in business. She has been a vital member of various boards, including those for the Iowa Tribe of Kansas and Nebraska, and the IPAI Community Loan Fund for the San Pasqual Band of Mission Indians. She currently serves on the Board of Directors for the National Indigenous Women's Resource Center and Research Wild.</a:t>
            </a:r>
          </a:p>
          <a:p>
            <a:pPr marL="0" marR="0" indent="-228600">
              <a:spcBef>
                <a:spcPts val="0"/>
              </a:spcBef>
            </a:pPr>
            <a:r>
              <a:rPr lang="en-US" sz="1200" dirty="0">
                <a:effectLst/>
              </a:rPr>
              <a:t> </a:t>
            </a:r>
          </a:p>
          <a:p>
            <a:pPr marL="0" marR="0" indent="-228600">
              <a:spcBef>
                <a:spcPts val="0"/>
              </a:spcBef>
            </a:pPr>
            <a:r>
              <a:rPr lang="en-US" sz="1200" dirty="0">
                <a:effectLst/>
              </a:rPr>
              <a:t>Miss Liberty holds a BA in History from the University of Nebraska-Lincoln and a master's degree from the University of Kansas' Center of Indigenous Nations Studies, where she specialized in Tribal Human Resources. She obtained an Executive Leadership Certificate from Harvard Business School's program on Leading People and Investing to Build Sustainable Communities, in collaboration with the Native American Finance Officers Association (NAFOA).</a:t>
            </a:r>
          </a:p>
        </p:txBody>
      </p:sp>
      <p:pic>
        <p:nvPicPr>
          <p:cNvPr id="4" name="Picture 3">
            <a:extLst>
              <a:ext uri="{FF2B5EF4-FFF2-40B4-BE49-F238E27FC236}">
                <a16:creationId xmlns:a16="http://schemas.microsoft.com/office/drawing/2014/main" id="{3E37206C-268B-3A4B-BD3D-C1D33DD2AFF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2"/>
          <a:stretch/>
        </p:blipFill>
        <p:spPr>
          <a:xfrm>
            <a:off x="8847975" y="943923"/>
            <a:ext cx="3199629" cy="4319290"/>
          </a:xfrm>
          <a:custGeom>
            <a:avLst/>
            <a:gdLst/>
            <a:ahLst/>
            <a:cxnLst/>
            <a:rect l="l" t="t" r="r" b="b"/>
            <a:pathLst>
              <a:path w="4963886" h="6700922">
                <a:moveTo>
                  <a:pt x="678017" y="0"/>
                </a:moveTo>
                <a:lnTo>
                  <a:pt x="4285869" y="0"/>
                </a:lnTo>
                <a:cubicBezTo>
                  <a:pt x="4660327" y="0"/>
                  <a:pt x="4963886" y="303559"/>
                  <a:pt x="4963886" y="678017"/>
                </a:cubicBezTo>
                <a:lnTo>
                  <a:pt x="4963886" y="6022905"/>
                </a:lnTo>
                <a:cubicBezTo>
                  <a:pt x="4963886" y="6397363"/>
                  <a:pt x="4660327" y="6700922"/>
                  <a:pt x="4285869" y="6700922"/>
                </a:cubicBezTo>
                <a:lnTo>
                  <a:pt x="678017" y="6700922"/>
                </a:lnTo>
                <a:cubicBezTo>
                  <a:pt x="303559" y="6700922"/>
                  <a:pt x="0" y="6397363"/>
                  <a:pt x="0" y="6022905"/>
                </a:cubicBezTo>
                <a:lnTo>
                  <a:pt x="0" y="678017"/>
                </a:lnTo>
                <a:cubicBezTo>
                  <a:pt x="0" y="303559"/>
                  <a:pt x="303559" y="0"/>
                  <a:pt x="678017" y="0"/>
                </a:cubicBezTo>
                <a:close/>
              </a:path>
            </a:pathLst>
          </a:custGeom>
        </p:spPr>
      </p:pic>
      <p:sp>
        <p:nvSpPr>
          <p:cNvPr id="11" name="TextBox 10">
            <a:extLst>
              <a:ext uri="{FF2B5EF4-FFF2-40B4-BE49-F238E27FC236}">
                <a16:creationId xmlns:a16="http://schemas.microsoft.com/office/drawing/2014/main" id="{AF94C83C-6218-4D41-A732-5F775636FC49}"/>
              </a:ext>
            </a:extLst>
          </p:cNvPr>
          <p:cNvSpPr txBox="1"/>
          <p:nvPr/>
        </p:nvSpPr>
        <p:spPr>
          <a:xfrm>
            <a:off x="340137" y="2574488"/>
            <a:ext cx="5062115" cy="3547872"/>
          </a:xfrm>
          <a:prstGeom prst="rect">
            <a:avLst/>
          </a:prstGeom>
        </p:spPr>
        <p:txBody>
          <a:bodyPr vert="horz" lIns="91440" tIns="45720" rIns="91440" bIns="45720" rtlCol="0" anchor="b">
            <a:normAutofit/>
          </a:bodyPr>
          <a:lstStyle/>
          <a:p>
            <a:pPr marL="0" indent="-228600">
              <a:lnSpc>
                <a:spcPct val="110000"/>
              </a:lnSpc>
              <a:spcAft>
                <a:spcPts val="600"/>
              </a:spcAft>
              <a:buNone/>
            </a:pPr>
            <a:endParaRPr lang="en-US" sz="700" b="0" i="0" dirty="0">
              <a:effectLst/>
            </a:endParaRPr>
          </a:p>
        </p:txBody>
      </p:sp>
    </p:spTree>
    <p:extLst>
      <p:ext uri="{BB962C8B-B14F-4D97-AF65-F5344CB8AC3E}">
        <p14:creationId xmlns:p14="http://schemas.microsoft.com/office/powerpoint/2010/main" val="4271067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EF1E8EA-B865-B179-D761-4EB5E1AFE869}"/>
            </a:ext>
          </a:extLst>
        </p:cNvPr>
        <p:cNvGrpSpPr/>
        <p:nvPr/>
      </p:nvGrpSpPr>
      <p:grpSpPr>
        <a:xfrm>
          <a:off x="0" y="0"/>
          <a:ext cx="0" cy="0"/>
          <a:chOff x="0" y="0"/>
          <a:chExt cx="0" cy="0"/>
        </a:xfrm>
      </p:grpSpPr>
      <p:sp useBgFill="1">
        <p:nvSpPr>
          <p:cNvPr id="109575" name="Rectangle 109574">
            <a:extLst>
              <a:ext uri="{FF2B5EF4-FFF2-40B4-BE49-F238E27FC236}">
                <a16:creationId xmlns:a16="http://schemas.microsoft.com/office/drawing/2014/main" id="{2BACB578-9F18-1F13-E0A5-6901B27979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570" name="Title 1">
            <a:extLst>
              <a:ext uri="{FF2B5EF4-FFF2-40B4-BE49-F238E27FC236}">
                <a16:creationId xmlns:a16="http://schemas.microsoft.com/office/drawing/2014/main" id="{C19E020C-05A4-9E3B-D3D5-CA969385B27F}"/>
              </a:ext>
            </a:extLst>
          </p:cNvPr>
          <p:cNvSpPr>
            <a:spLocks noGrp="1"/>
          </p:cNvSpPr>
          <p:nvPr>
            <p:ph type="title"/>
          </p:nvPr>
        </p:nvSpPr>
        <p:spPr>
          <a:xfrm>
            <a:off x="318747" y="4968689"/>
            <a:ext cx="11206313" cy="950442"/>
          </a:xfrm>
        </p:spPr>
        <p:txBody>
          <a:bodyPr vert="horz" lIns="91440" tIns="45720" rIns="91440" bIns="45720" rtlCol="0" anchor="b">
            <a:normAutofit/>
          </a:bodyPr>
          <a:lstStyle/>
          <a:p>
            <a:r>
              <a:rPr lang="en-US" altLang="en-US" sz="3000"/>
              <a:t>Conducting a </a:t>
            </a:r>
            <a:br>
              <a:rPr lang="en-US" altLang="en-US" sz="3000"/>
            </a:br>
            <a:r>
              <a:rPr lang="en-US" altLang="en-US" sz="3000"/>
              <a:t>SWOT Analysis</a:t>
            </a:r>
          </a:p>
        </p:txBody>
      </p:sp>
      <p:graphicFrame>
        <p:nvGraphicFramePr>
          <p:cNvPr id="5" name="Table 4">
            <a:extLst>
              <a:ext uri="{FF2B5EF4-FFF2-40B4-BE49-F238E27FC236}">
                <a16:creationId xmlns:a16="http://schemas.microsoft.com/office/drawing/2014/main" id="{BC71ECC2-E048-D951-37E9-4EA224067298}"/>
              </a:ext>
            </a:extLst>
          </p:cNvPr>
          <p:cNvGraphicFramePr>
            <a:graphicFrameLocks noGrp="1"/>
          </p:cNvGraphicFramePr>
          <p:nvPr>
            <p:extLst>
              <p:ext uri="{D42A27DB-BD31-4B8C-83A1-F6EECF244321}">
                <p14:modId xmlns:p14="http://schemas.microsoft.com/office/powerpoint/2010/main" val="3526821932"/>
              </p:ext>
            </p:extLst>
          </p:nvPr>
        </p:nvGraphicFramePr>
        <p:xfrm>
          <a:off x="1505198" y="1075589"/>
          <a:ext cx="9181603" cy="3323048"/>
        </p:xfrm>
        <a:graphic>
          <a:graphicData uri="http://schemas.openxmlformats.org/drawingml/2006/table">
            <a:tbl>
              <a:tblPr>
                <a:noFill/>
                <a:tableStyleId>{5C22544A-7EE6-4342-B048-85BDC9FD1C3A}</a:tableStyleId>
              </a:tblPr>
              <a:tblGrid>
                <a:gridCol w="2307969">
                  <a:extLst>
                    <a:ext uri="{9D8B030D-6E8A-4147-A177-3AD203B41FA5}">
                      <a16:colId xmlns:a16="http://schemas.microsoft.com/office/drawing/2014/main" val="3715389027"/>
                    </a:ext>
                  </a:extLst>
                </a:gridCol>
                <a:gridCol w="2303598">
                  <a:extLst>
                    <a:ext uri="{9D8B030D-6E8A-4147-A177-3AD203B41FA5}">
                      <a16:colId xmlns:a16="http://schemas.microsoft.com/office/drawing/2014/main" val="3054107598"/>
                    </a:ext>
                  </a:extLst>
                </a:gridCol>
                <a:gridCol w="2334200">
                  <a:extLst>
                    <a:ext uri="{9D8B030D-6E8A-4147-A177-3AD203B41FA5}">
                      <a16:colId xmlns:a16="http://schemas.microsoft.com/office/drawing/2014/main" val="3010443134"/>
                    </a:ext>
                  </a:extLst>
                </a:gridCol>
                <a:gridCol w="2235836">
                  <a:extLst>
                    <a:ext uri="{9D8B030D-6E8A-4147-A177-3AD203B41FA5}">
                      <a16:colId xmlns:a16="http://schemas.microsoft.com/office/drawing/2014/main" val="3287249018"/>
                    </a:ext>
                  </a:extLst>
                </a:gridCol>
              </a:tblGrid>
              <a:tr h="361966">
                <a:tc>
                  <a:txBody>
                    <a:bodyPr/>
                    <a:lstStyle/>
                    <a:p>
                      <a:pPr algn="ctr" fontAlgn="b"/>
                      <a:r>
                        <a:rPr lang="en-US" sz="1600" b="1" u="none" strike="noStrike" cap="none" spc="0" dirty="0">
                          <a:solidFill>
                            <a:schemeClr val="tx1"/>
                          </a:solidFill>
                          <a:effectLst/>
                        </a:rPr>
                        <a:t>Strengths</a:t>
                      </a:r>
                      <a:endParaRPr lang="en-US" sz="1600" b="1" i="0" u="none" strike="noStrike" cap="none" spc="0" dirty="0">
                        <a:solidFill>
                          <a:schemeClr val="tx1"/>
                        </a:solidFill>
                        <a:effectLst/>
                        <a:latin typeface="Aptos Narrow" panose="020B0004020202020204" pitchFamily="34" charset="0"/>
                      </a:endParaRPr>
                    </a:p>
                  </a:txBody>
                  <a:tcPr marL="0" marR="10190" marT="29349" marB="97829" anchor="b">
                    <a:lnL w="12700" cmpd="sng">
                      <a:noFill/>
                      <a:prstDash val="solid"/>
                    </a:lnL>
                    <a:lnR w="12700" cmpd="sng">
                      <a:noFill/>
                      <a:prstDash val="solid"/>
                    </a:lnR>
                    <a:lnT w="9525" cap="flat" cmpd="sng" algn="ctr">
                      <a:solidFill>
                        <a:schemeClr val="tx1"/>
                      </a:solidFill>
                      <a:prstDash val="solid"/>
                    </a:lnT>
                    <a:lnB w="12700" cmpd="sng">
                      <a:noFill/>
                      <a:prstDash val="solid"/>
                    </a:lnB>
                    <a:noFill/>
                  </a:tcPr>
                </a:tc>
                <a:tc>
                  <a:txBody>
                    <a:bodyPr/>
                    <a:lstStyle/>
                    <a:p>
                      <a:pPr algn="ctr" fontAlgn="b"/>
                      <a:r>
                        <a:rPr lang="en-US" sz="1600" b="1" u="none" strike="noStrike" cap="none" spc="0">
                          <a:solidFill>
                            <a:schemeClr val="tx1"/>
                          </a:solidFill>
                          <a:effectLst/>
                        </a:rPr>
                        <a:t>Weaknesses</a:t>
                      </a:r>
                      <a:endParaRPr lang="en-US" sz="1600" b="1" i="0" u="none" strike="noStrike" cap="none" spc="0">
                        <a:solidFill>
                          <a:schemeClr val="tx1"/>
                        </a:solidFill>
                        <a:effectLst/>
                        <a:latin typeface="Aptos Narrow" panose="020B0004020202020204" pitchFamily="34" charset="0"/>
                      </a:endParaRPr>
                    </a:p>
                  </a:txBody>
                  <a:tcPr marL="0" marR="10190" marT="29349" marB="97829" anchor="b">
                    <a:lnL w="12700" cmpd="sng">
                      <a:noFill/>
                      <a:prstDash val="solid"/>
                    </a:lnL>
                    <a:lnR w="12700" cmpd="sng">
                      <a:noFill/>
                      <a:prstDash val="solid"/>
                    </a:lnR>
                    <a:lnT w="9525" cap="flat" cmpd="sng" algn="ctr">
                      <a:solidFill>
                        <a:schemeClr val="tx1"/>
                      </a:solidFill>
                      <a:prstDash val="solid"/>
                    </a:lnT>
                    <a:lnB w="12700" cmpd="sng">
                      <a:noFill/>
                      <a:prstDash val="solid"/>
                    </a:lnB>
                    <a:noFill/>
                  </a:tcPr>
                </a:tc>
                <a:tc>
                  <a:txBody>
                    <a:bodyPr/>
                    <a:lstStyle/>
                    <a:p>
                      <a:pPr algn="ctr" fontAlgn="b"/>
                      <a:r>
                        <a:rPr lang="en-US" sz="1600" b="1" u="none" strike="noStrike" cap="none" spc="0">
                          <a:solidFill>
                            <a:schemeClr val="tx1"/>
                          </a:solidFill>
                          <a:effectLst/>
                        </a:rPr>
                        <a:t>Opportunities</a:t>
                      </a:r>
                      <a:endParaRPr lang="en-US" sz="1600" b="1" i="0" u="none" strike="noStrike" cap="none" spc="0">
                        <a:solidFill>
                          <a:schemeClr val="tx1"/>
                        </a:solidFill>
                        <a:effectLst/>
                        <a:latin typeface="Aptos Narrow" panose="020B0004020202020204" pitchFamily="34" charset="0"/>
                      </a:endParaRPr>
                    </a:p>
                  </a:txBody>
                  <a:tcPr marL="0" marR="10190" marT="29349" marB="97829" anchor="b">
                    <a:lnL w="12700" cmpd="sng">
                      <a:noFill/>
                      <a:prstDash val="solid"/>
                    </a:lnL>
                    <a:lnR w="12700" cmpd="sng">
                      <a:noFill/>
                      <a:prstDash val="solid"/>
                    </a:lnR>
                    <a:lnT w="9525" cap="flat" cmpd="sng" algn="ctr">
                      <a:solidFill>
                        <a:schemeClr val="tx1"/>
                      </a:solidFill>
                      <a:prstDash val="solid"/>
                    </a:lnT>
                    <a:lnB w="12700" cmpd="sng">
                      <a:noFill/>
                      <a:prstDash val="solid"/>
                    </a:lnB>
                    <a:noFill/>
                  </a:tcPr>
                </a:tc>
                <a:tc>
                  <a:txBody>
                    <a:bodyPr/>
                    <a:lstStyle/>
                    <a:p>
                      <a:pPr algn="ctr" fontAlgn="b"/>
                      <a:r>
                        <a:rPr lang="en-US" sz="1600" b="1" u="none" strike="noStrike" cap="none" spc="0" dirty="0">
                          <a:solidFill>
                            <a:schemeClr val="tx1"/>
                          </a:solidFill>
                          <a:effectLst/>
                        </a:rPr>
                        <a:t>Threats</a:t>
                      </a:r>
                      <a:endParaRPr lang="en-US" sz="1600" b="1" i="0" u="none" strike="noStrike" cap="none" spc="0" dirty="0">
                        <a:solidFill>
                          <a:schemeClr val="tx1"/>
                        </a:solidFill>
                        <a:effectLst/>
                        <a:latin typeface="Aptos Narrow" panose="020B0004020202020204" pitchFamily="34" charset="0"/>
                      </a:endParaRPr>
                    </a:p>
                  </a:txBody>
                  <a:tcPr marL="0" marR="10190" marT="29349" marB="97829" anchor="b">
                    <a:lnL w="12700" cmpd="sng">
                      <a:noFill/>
                      <a:prstDash val="solid"/>
                    </a:lnL>
                    <a:lnR w="12700" cmpd="sng">
                      <a:noFill/>
                      <a:prstDash val="solid"/>
                    </a:lnR>
                    <a:lnT w="9525" cap="flat" cmpd="sng" algn="ctr">
                      <a:solidFill>
                        <a:schemeClr val="tx1"/>
                      </a:solidFill>
                      <a:prstDash val="solid"/>
                    </a:lnT>
                    <a:lnB w="12700" cmpd="sng">
                      <a:noFill/>
                      <a:prstDash val="solid"/>
                    </a:lnB>
                    <a:noFill/>
                  </a:tcPr>
                </a:tc>
                <a:extLst>
                  <a:ext uri="{0D108BD9-81ED-4DB2-BD59-A6C34878D82A}">
                    <a16:rowId xmlns:a16="http://schemas.microsoft.com/office/drawing/2014/main" val="1087658378"/>
                  </a:ext>
                </a:extLst>
              </a:tr>
              <a:tr h="557623">
                <a:tc>
                  <a:txBody>
                    <a:bodyPr/>
                    <a:lstStyle/>
                    <a:p>
                      <a:pPr algn="ctr" fontAlgn="b"/>
                      <a:r>
                        <a:rPr lang="en-US" sz="1300" u="none" strike="noStrike" cap="none" spc="0">
                          <a:solidFill>
                            <a:schemeClr val="tx1"/>
                          </a:solidFill>
                          <a:effectLst/>
                        </a:rPr>
                        <a:t>Strong alignment with tribal values and community support.</a:t>
                      </a:r>
                      <a:endParaRPr lang="en-US" sz="1300" b="0" i="0" u="none" strike="noStrike" cap="none" spc="0">
                        <a:solidFill>
                          <a:schemeClr val="tx1"/>
                        </a:solidFill>
                        <a:effectLst/>
                        <a:latin typeface="Aptos Narrow" panose="020B0004020202020204" pitchFamily="34" charset="0"/>
                      </a:endParaRPr>
                    </a:p>
                  </a:txBody>
                  <a:tcPr marL="0" marR="10190" marT="29349" marB="97829" anchor="b">
                    <a:lnL w="12700" cmpd="sng">
                      <a:noFill/>
                      <a:prstDash val="solid"/>
                    </a:lnL>
                    <a:lnR w="12700" cmpd="sng">
                      <a:noFill/>
                      <a:prstDash val="solid"/>
                    </a:lnR>
                    <a:lnT w="12700" cmpd="sng">
                      <a:noFill/>
                      <a:prstDash val="solid"/>
                    </a:lnT>
                    <a:lnB w="12700" cmpd="sng">
                      <a:noFill/>
                      <a:prstDash val="solid"/>
                    </a:lnB>
                    <a:noFill/>
                  </a:tcPr>
                </a:tc>
                <a:tc>
                  <a:txBody>
                    <a:bodyPr/>
                    <a:lstStyle/>
                    <a:p>
                      <a:pPr algn="ctr" fontAlgn="b"/>
                      <a:r>
                        <a:rPr lang="en-US" sz="1300" u="none" strike="noStrike" cap="none" spc="0">
                          <a:solidFill>
                            <a:schemeClr val="tx1"/>
                          </a:solidFill>
                          <a:effectLst/>
                        </a:rPr>
                        <a:t>Dependence on uncertain external funding.</a:t>
                      </a:r>
                      <a:endParaRPr lang="en-US" sz="1300" b="0" i="0" u="none" strike="noStrike" cap="none" spc="0">
                        <a:solidFill>
                          <a:schemeClr val="tx1"/>
                        </a:solidFill>
                        <a:effectLst/>
                        <a:latin typeface="Aptos Narrow" panose="020B0004020202020204" pitchFamily="34" charset="0"/>
                      </a:endParaRPr>
                    </a:p>
                  </a:txBody>
                  <a:tcPr marL="0" marR="10190" marT="29349" marB="97829" anchor="b">
                    <a:lnL w="12700" cmpd="sng">
                      <a:noFill/>
                      <a:prstDash val="solid"/>
                    </a:lnL>
                    <a:lnR w="12700" cmpd="sng">
                      <a:noFill/>
                      <a:prstDash val="solid"/>
                    </a:lnR>
                    <a:lnT w="12700" cmpd="sng">
                      <a:noFill/>
                      <a:prstDash val="solid"/>
                    </a:lnT>
                    <a:lnB w="12700" cmpd="sng">
                      <a:noFill/>
                      <a:prstDash val="solid"/>
                    </a:lnB>
                    <a:noFill/>
                  </a:tcPr>
                </a:tc>
                <a:tc>
                  <a:txBody>
                    <a:bodyPr/>
                    <a:lstStyle/>
                    <a:p>
                      <a:pPr algn="ctr" fontAlgn="b"/>
                      <a:r>
                        <a:rPr lang="en-US" sz="1300" u="none" strike="noStrike" cap="none" spc="0">
                          <a:solidFill>
                            <a:schemeClr val="tx1"/>
                          </a:solidFill>
                          <a:effectLst/>
                        </a:rPr>
                        <a:t>Access to government programs and grants.</a:t>
                      </a:r>
                      <a:endParaRPr lang="en-US" sz="1300" b="0" i="0" u="none" strike="noStrike" cap="none" spc="0">
                        <a:solidFill>
                          <a:schemeClr val="tx1"/>
                        </a:solidFill>
                        <a:effectLst/>
                        <a:latin typeface="Aptos Narrow" panose="020B0004020202020204" pitchFamily="34" charset="0"/>
                      </a:endParaRPr>
                    </a:p>
                  </a:txBody>
                  <a:tcPr marL="0" marR="10190" marT="29349" marB="97829" anchor="b">
                    <a:lnL w="12700" cmpd="sng">
                      <a:noFill/>
                      <a:prstDash val="solid"/>
                    </a:lnL>
                    <a:lnR w="12700" cmpd="sng">
                      <a:noFill/>
                      <a:prstDash val="solid"/>
                    </a:lnR>
                    <a:lnT w="12700" cmpd="sng">
                      <a:noFill/>
                      <a:prstDash val="solid"/>
                    </a:lnT>
                    <a:lnB w="12700" cmpd="sng">
                      <a:noFill/>
                      <a:prstDash val="solid"/>
                    </a:lnB>
                    <a:noFill/>
                  </a:tcPr>
                </a:tc>
                <a:tc>
                  <a:txBody>
                    <a:bodyPr/>
                    <a:lstStyle/>
                    <a:p>
                      <a:pPr algn="ctr" fontAlgn="b"/>
                      <a:r>
                        <a:rPr lang="en-US" sz="1300" u="none" strike="noStrike" cap="none" spc="0">
                          <a:solidFill>
                            <a:schemeClr val="tx1"/>
                          </a:solidFill>
                          <a:effectLst/>
                        </a:rPr>
                        <a:t>Unstable and competitive funding sources.</a:t>
                      </a:r>
                      <a:endParaRPr lang="en-US" sz="1300" b="0" i="0" u="none" strike="noStrike" cap="none" spc="0">
                        <a:solidFill>
                          <a:schemeClr val="tx1"/>
                        </a:solidFill>
                        <a:effectLst/>
                        <a:latin typeface="Aptos Narrow" panose="020B0004020202020204" pitchFamily="34" charset="0"/>
                      </a:endParaRPr>
                    </a:p>
                  </a:txBody>
                  <a:tcPr marL="0" marR="10190" marT="29349" marB="97829" anchor="b">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966715210"/>
                  </a:ext>
                </a:extLst>
              </a:tr>
              <a:tr h="557623">
                <a:tc>
                  <a:txBody>
                    <a:bodyPr/>
                    <a:lstStyle/>
                    <a:p>
                      <a:pPr algn="ctr" fontAlgn="b"/>
                      <a:r>
                        <a:rPr lang="en-US" sz="1300" u="none" strike="noStrike" cap="none" spc="0">
                          <a:solidFill>
                            <a:schemeClr val="tx1"/>
                          </a:solidFill>
                          <a:effectLst/>
                        </a:rPr>
                        <a:t>Ability to design culturally reflective housing.</a:t>
                      </a:r>
                      <a:endParaRPr lang="en-US" sz="1300" b="0" i="0" u="none" strike="noStrike" cap="none" spc="0">
                        <a:solidFill>
                          <a:schemeClr val="tx1"/>
                        </a:solidFill>
                        <a:effectLst/>
                        <a:latin typeface="Aptos Narrow" panose="020B0004020202020204" pitchFamily="34" charset="0"/>
                      </a:endParaRPr>
                    </a:p>
                  </a:txBody>
                  <a:tcPr marL="0" marR="10190" marT="29349" marB="97829" anchor="b">
                    <a:lnL w="12700" cmpd="sng">
                      <a:noFill/>
                      <a:prstDash val="solid"/>
                    </a:lnL>
                    <a:lnR w="12700" cmpd="sng">
                      <a:noFill/>
                      <a:prstDash val="solid"/>
                    </a:lnR>
                    <a:lnT w="12700" cmpd="sng">
                      <a:noFill/>
                      <a:prstDash val="solid"/>
                    </a:lnT>
                    <a:lnB w="12700" cmpd="sng">
                      <a:noFill/>
                      <a:prstDash val="solid"/>
                    </a:lnB>
                    <a:noFill/>
                  </a:tcPr>
                </a:tc>
                <a:tc>
                  <a:txBody>
                    <a:bodyPr/>
                    <a:lstStyle/>
                    <a:p>
                      <a:pPr algn="ctr" fontAlgn="b"/>
                      <a:r>
                        <a:rPr lang="en-US" sz="1300" u="none" strike="noStrike" cap="none" spc="0">
                          <a:solidFill>
                            <a:schemeClr val="tx1"/>
                          </a:solidFill>
                          <a:effectLst/>
                        </a:rPr>
                        <a:t>Limited internal funds.</a:t>
                      </a:r>
                      <a:endParaRPr lang="en-US" sz="1300" b="0" i="0" u="none" strike="noStrike" cap="none" spc="0">
                        <a:solidFill>
                          <a:schemeClr val="tx1"/>
                        </a:solidFill>
                        <a:effectLst/>
                        <a:latin typeface="Aptos Narrow" panose="020B0004020202020204" pitchFamily="34" charset="0"/>
                      </a:endParaRPr>
                    </a:p>
                  </a:txBody>
                  <a:tcPr marL="0" marR="10190" marT="29349" marB="97829" anchor="b">
                    <a:lnL w="12700" cmpd="sng">
                      <a:noFill/>
                      <a:prstDash val="solid"/>
                    </a:lnL>
                    <a:lnR w="12700" cmpd="sng">
                      <a:noFill/>
                      <a:prstDash val="solid"/>
                    </a:lnR>
                    <a:lnT w="12700" cmpd="sng">
                      <a:noFill/>
                      <a:prstDash val="solid"/>
                    </a:lnT>
                    <a:lnB w="12700" cmpd="sng">
                      <a:noFill/>
                      <a:prstDash val="solid"/>
                    </a:lnB>
                    <a:noFill/>
                  </a:tcPr>
                </a:tc>
                <a:tc>
                  <a:txBody>
                    <a:bodyPr/>
                    <a:lstStyle/>
                    <a:p>
                      <a:pPr algn="ctr" fontAlgn="b"/>
                      <a:r>
                        <a:rPr lang="en-US" sz="1300" u="none" strike="noStrike" cap="none" spc="0">
                          <a:solidFill>
                            <a:schemeClr val="tx1"/>
                          </a:solidFill>
                          <a:effectLst/>
                        </a:rPr>
                        <a:t>Potential for job creation and economic development.</a:t>
                      </a:r>
                      <a:endParaRPr lang="en-US" sz="1300" b="0" i="0" u="none" strike="noStrike" cap="none" spc="0">
                        <a:solidFill>
                          <a:schemeClr val="tx1"/>
                        </a:solidFill>
                        <a:effectLst/>
                        <a:latin typeface="Aptos Narrow" panose="020B0004020202020204" pitchFamily="34" charset="0"/>
                      </a:endParaRPr>
                    </a:p>
                  </a:txBody>
                  <a:tcPr marL="0" marR="10190" marT="29349" marB="97829" anchor="b">
                    <a:lnL w="12700" cmpd="sng">
                      <a:noFill/>
                      <a:prstDash val="solid"/>
                    </a:lnL>
                    <a:lnR w="12700" cmpd="sng">
                      <a:noFill/>
                      <a:prstDash val="solid"/>
                    </a:lnR>
                    <a:lnT w="12700" cmpd="sng">
                      <a:noFill/>
                      <a:prstDash val="solid"/>
                    </a:lnT>
                    <a:lnB w="12700" cmpd="sng">
                      <a:noFill/>
                      <a:prstDash val="solid"/>
                    </a:lnB>
                    <a:noFill/>
                  </a:tcPr>
                </a:tc>
                <a:tc>
                  <a:txBody>
                    <a:bodyPr/>
                    <a:lstStyle/>
                    <a:p>
                      <a:pPr algn="ctr" fontAlgn="b"/>
                      <a:r>
                        <a:rPr lang="en-US" sz="1300" u="none" strike="noStrike" cap="none" spc="0">
                          <a:solidFill>
                            <a:schemeClr val="tx1"/>
                          </a:solidFill>
                          <a:effectLst/>
                        </a:rPr>
                        <a:t>Potential cuts to housing programs.</a:t>
                      </a:r>
                      <a:endParaRPr lang="en-US" sz="1300" b="0" i="0" u="none" strike="noStrike" cap="none" spc="0">
                        <a:solidFill>
                          <a:schemeClr val="tx1"/>
                        </a:solidFill>
                        <a:effectLst/>
                        <a:latin typeface="Aptos Narrow" panose="020B0004020202020204" pitchFamily="34" charset="0"/>
                      </a:endParaRPr>
                    </a:p>
                  </a:txBody>
                  <a:tcPr marL="0" marR="10190" marT="29349" marB="97829" anchor="b">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2229638055"/>
                  </a:ext>
                </a:extLst>
              </a:tr>
              <a:tr h="557623">
                <a:tc>
                  <a:txBody>
                    <a:bodyPr/>
                    <a:lstStyle/>
                    <a:p>
                      <a:pPr algn="ctr" fontAlgn="b"/>
                      <a:r>
                        <a:rPr lang="en-US" sz="1300" u="none" strike="noStrike" cap="none" spc="0">
                          <a:solidFill>
                            <a:schemeClr val="tx1"/>
                          </a:solidFill>
                          <a:effectLst/>
                        </a:rPr>
                        <a:t>High level of community involvement.</a:t>
                      </a:r>
                      <a:endParaRPr lang="en-US" sz="1300" b="0" i="0" u="none" strike="noStrike" cap="none" spc="0">
                        <a:solidFill>
                          <a:schemeClr val="tx1"/>
                        </a:solidFill>
                        <a:effectLst/>
                        <a:latin typeface="Aptos Narrow" panose="020B0004020202020204" pitchFamily="34" charset="0"/>
                      </a:endParaRPr>
                    </a:p>
                  </a:txBody>
                  <a:tcPr marL="0" marR="10190" marT="29349" marB="97829" anchor="b">
                    <a:lnL w="12700" cmpd="sng">
                      <a:noFill/>
                      <a:prstDash val="solid"/>
                    </a:lnL>
                    <a:lnR w="12700" cmpd="sng">
                      <a:noFill/>
                      <a:prstDash val="solid"/>
                    </a:lnR>
                    <a:lnT w="12700" cmpd="sng">
                      <a:noFill/>
                      <a:prstDash val="solid"/>
                    </a:lnT>
                    <a:lnB w="12700" cmpd="sng">
                      <a:noFill/>
                      <a:prstDash val="solid"/>
                    </a:lnB>
                    <a:noFill/>
                  </a:tcPr>
                </a:tc>
                <a:tc>
                  <a:txBody>
                    <a:bodyPr/>
                    <a:lstStyle/>
                    <a:p>
                      <a:pPr algn="ctr" fontAlgn="b"/>
                      <a:r>
                        <a:rPr lang="en-US" sz="1300" u="none" strike="noStrike" cap="none" spc="0">
                          <a:solidFill>
                            <a:schemeClr val="tx1"/>
                          </a:solidFill>
                          <a:effectLst/>
                        </a:rPr>
                        <a:t>Lack of in-house expertise.</a:t>
                      </a:r>
                      <a:endParaRPr lang="en-US" sz="1300" b="0" i="0" u="none" strike="noStrike" cap="none" spc="0">
                        <a:solidFill>
                          <a:schemeClr val="tx1"/>
                        </a:solidFill>
                        <a:effectLst/>
                        <a:latin typeface="Aptos Narrow" panose="020B0004020202020204" pitchFamily="34" charset="0"/>
                      </a:endParaRPr>
                    </a:p>
                  </a:txBody>
                  <a:tcPr marL="0" marR="10190" marT="29349" marB="97829" anchor="b">
                    <a:lnL w="12700" cmpd="sng">
                      <a:noFill/>
                      <a:prstDash val="solid"/>
                    </a:lnL>
                    <a:lnR w="12700" cmpd="sng">
                      <a:noFill/>
                      <a:prstDash val="solid"/>
                    </a:lnR>
                    <a:lnT w="12700" cmpd="sng">
                      <a:noFill/>
                      <a:prstDash val="solid"/>
                    </a:lnT>
                    <a:lnB w="12700" cmpd="sng">
                      <a:noFill/>
                      <a:prstDash val="solid"/>
                    </a:lnB>
                    <a:noFill/>
                  </a:tcPr>
                </a:tc>
                <a:tc>
                  <a:txBody>
                    <a:bodyPr/>
                    <a:lstStyle/>
                    <a:p>
                      <a:pPr algn="ctr" fontAlgn="b"/>
                      <a:r>
                        <a:rPr lang="en-US" sz="1300" u="none" strike="noStrike" cap="none" spc="0">
                          <a:solidFill>
                            <a:schemeClr val="tx1"/>
                          </a:solidFill>
                          <a:effectLst/>
                        </a:rPr>
                        <a:t>Partnerships with HUD and other agencies.</a:t>
                      </a:r>
                      <a:endParaRPr lang="en-US" sz="1300" b="0" i="0" u="none" strike="noStrike" cap="none" spc="0">
                        <a:solidFill>
                          <a:schemeClr val="tx1"/>
                        </a:solidFill>
                        <a:effectLst/>
                        <a:latin typeface="Aptos Narrow" panose="020B0004020202020204" pitchFamily="34" charset="0"/>
                      </a:endParaRPr>
                    </a:p>
                  </a:txBody>
                  <a:tcPr marL="0" marR="10190" marT="29349" marB="97829" anchor="b">
                    <a:lnL w="12700" cmpd="sng">
                      <a:noFill/>
                      <a:prstDash val="solid"/>
                    </a:lnL>
                    <a:lnR w="12700" cmpd="sng">
                      <a:noFill/>
                      <a:prstDash val="solid"/>
                    </a:lnR>
                    <a:lnT w="12700" cmpd="sng">
                      <a:noFill/>
                      <a:prstDash val="solid"/>
                    </a:lnT>
                    <a:lnB w="12700" cmpd="sng">
                      <a:noFill/>
                      <a:prstDash val="solid"/>
                    </a:lnB>
                    <a:noFill/>
                  </a:tcPr>
                </a:tc>
                <a:tc>
                  <a:txBody>
                    <a:bodyPr/>
                    <a:lstStyle/>
                    <a:p>
                      <a:pPr algn="ctr" fontAlgn="b"/>
                      <a:r>
                        <a:rPr lang="en-US" sz="1300" u="none" strike="noStrike" cap="none" spc="0">
                          <a:solidFill>
                            <a:schemeClr val="tx1"/>
                          </a:solidFill>
                          <a:effectLst/>
                        </a:rPr>
                        <a:t>Economic downturns and inflation.</a:t>
                      </a:r>
                      <a:endParaRPr lang="en-US" sz="1300" b="0" i="0" u="none" strike="noStrike" cap="none" spc="0">
                        <a:solidFill>
                          <a:schemeClr val="tx1"/>
                        </a:solidFill>
                        <a:effectLst/>
                        <a:latin typeface="Aptos Narrow" panose="020B0004020202020204" pitchFamily="34" charset="0"/>
                      </a:endParaRPr>
                    </a:p>
                  </a:txBody>
                  <a:tcPr marL="0" marR="10190" marT="29349" marB="97829" anchor="b">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2540697799"/>
                  </a:ext>
                </a:extLst>
              </a:tr>
              <a:tr h="557623">
                <a:tc>
                  <a:txBody>
                    <a:bodyPr/>
                    <a:lstStyle/>
                    <a:p>
                      <a:pPr algn="ctr" fontAlgn="b"/>
                      <a:r>
                        <a:rPr lang="en-US" sz="1300" u="none" strike="noStrike" cap="none" spc="0">
                          <a:solidFill>
                            <a:schemeClr val="tx1"/>
                          </a:solidFill>
                          <a:effectLst/>
                        </a:rPr>
                        <a:t>Access to tribal land.</a:t>
                      </a:r>
                      <a:endParaRPr lang="en-US" sz="1300" b="0" i="0" u="none" strike="noStrike" cap="none" spc="0">
                        <a:solidFill>
                          <a:schemeClr val="tx1"/>
                        </a:solidFill>
                        <a:effectLst/>
                        <a:latin typeface="Aptos Narrow" panose="020B0004020202020204" pitchFamily="34" charset="0"/>
                      </a:endParaRPr>
                    </a:p>
                  </a:txBody>
                  <a:tcPr marL="0" marR="10190" marT="29349" marB="97829" anchor="b">
                    <a:lnL w="12700" cmpd="sng">
                      <a:noFill/>
                      <a:prstDash val="solid"/>
                    </a:lnL>
                    <a:lnR w="12700" cmpd="sng">
                      <a:noFill/>
                      <a:prstDash val="solid"/>
                    </a:lnR>
                    <a:lnT w="12700" cmpd="sng">
                      <a:noFill/>
                      <a:prstDash val="solid"/>
                    </a:lnT>
                    <a:lnB w="12700" cmpd="sng">
                      <a:noFill/>
                      <a:prstDash val="solid"/>
                    </a:lnB>
                    <a:noFill/>
                  </a:tcPr>
                </a:tc>
                <a:tc>
                  <a:txBody>
                    <a:bodyPr/>
                    <a:lstStyle/>
                    <a:p>
                      <a:pPr algn="ctr" fontAlgn="b"/>
                      <a:r>
                        <a:rPr lang="en-US" sz="1300" u="none" strike="noStrike" cap="none" spc="0">
                          <a:solidFill>
                            <a:schemeClr val="tx1"/>
                          </a:solidFill>
                          <a:effectLst/>
                        </a:rPr>
                        <a:t>Complex regulations and approval processes.</a:t>
                      </a:r>
                      <a:endParaRPr lang="en-US" sz="1300" b="0" i="0" u="none" strike="noStrike" cap="none" spc="0">
                        <a:solidFill>
                          <a:schemeClr val="tx1"/>
                        </a:solidFill>
                        <a:effectLst/>
                        <a:latin typeface="Aptos Narrow" panose="020B0004020202020204" pitchFamily="34" charset="0"/>
                      </a:endParaRPr>
                    </a:p>
                  </a:txBody>
                  <a:tcPr marL="0" marR="10190" marT="29349" marB="97829" anchor="b">
                    <a:lnL w="12700" cmpd="sng">
                      <a:noFill/>
                      <a:prstDash val="solid"/>
                    </a:lnL>
                    <a:lnR w="12700" cmpd="sng">
                      <a:noFill/>
                      <a:prstDash val="solid"/>
                    </a:lnR>
                    <a:lnT w="12700" cmpd="sng">
                      <a:noFill/>
                      <a:prstDash val="solid"/>
                    </a:lnT>
                    <a:lnB w="12700" cmpd="sng">
                      <a:noFill/>
                      <a:prstDash val="solid"/>
                    </a:lnB>
                    <a:noFill/>
                  </a:tcPr>
                </a:tc>
                <a:tc>
                  <a:txBody>
                    <a:bodyPr/>
                    <a:lstStyle/>
                    <a:p>
                      <a:pPr algn="ctr" fontAlgn="b"/>
                      <a:r>
                        <a:rPr lang="en-US" sz="1300" u="none" strike="noStrike" cap="none" spc="0">
                          <a:solidFill>
                            <a:schemeClr val="tx1"/>
                          </a:solidFill>
                          <a:effectLst/>
                        </a:rPr>
                        <a:t>Sustainable and green building practices.</a:t>
                      </a:r>
                      <a:endParaRPr lang="en-US" sz="1300" b="0" i="0" u="none" strike="noStrike" cap="none" spc="0">
                        <a:solidFill>
                          <a:schemeClr val="tx1"/>
                        </a:solidFill>
                        <a:effectLst/>
                        <a:latin typeface="Aptos Narrow" panose="020B0004020202020204" pitchFamily="34" charset="0"/>
                      </a:endParaRPr>
                    </a:p>
                  </a:txBody>
                  <a:tcPr marL="0" marR="10190" marT="29349" marB="97829" anchor="b">
                    <a:lnL w="12700" cmpd="sng">
                      <a:noFill/>
                      <a:prstDash val="solid"/>
                    </a:lnL>
                    <a:lnR w="12700" cmpd="sng">
                      <a:noFill/>
                      <a:prstDash val="solid"/>
                    </a:lnR>
                    <a:lnT w="12700" cmpd="sng">
                      <a:noFill/>
                      <a:prstDash val="solid"/>
                    </a:lnT>
                    <a:lnB w="12700" cmpd="sng">
                      <a:noFill/>
                      <a:prstDash val="solid"/>
                    </a:lnB>
                    <a:noFill/>
                  </a:tcPr>
                </a:tc>
                <a:tc>
                  <a:txBody>
                    <a:bodyPr/>
                    <a:lstStyle/>
                    <a:p>
                      <a:pPr algn="ctr" fontAlgn="b"/>
                      <a:r>
                        <a:rPr lang="en-US" sz="1300" u="none" strike="noStrike" cap="none" spc="0">
                          <a:solidFill>
                            <a:schemeClr val="tx1"/>
                          </a:solidFill>
                          <a:effectLst/>
                        </a:rPr>
                        <a:t>Regulatory changes affecting project viability.</a:t>
                      </a:r>
                      <a:endParaRPr lang="en-US" sz="1300" b="0" i="0" u="none" strike="noStrike" cap="none" spc="0">
                        <a:solidFill>
                          <a:schemeClr val="tx1"/>
                        </a:solidFill>
                        <a:effectLst/>
                        <a:latin typeface="Aptos Narrow" panose="020B0004020202020204" pitchFamily="34" charset="0"/>
                      </a:endParaRPr>
                    </a:p>
                  </a:txBody>
                  <a:tcPr marL="0" marR="10190" marT="29349" marB="97829" anchor="b">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211169679"/>
                  </a:ext>
                </a:extLst>
              </a:tr>
              <a:tr h="557623">
                <a:tc>
                  <a:txBody>
                    <a:bodyPr/>
                    <a:lstStyle/>
                    <a:p>
                      <a:pPr algn="ctr" fontAlgn="b"/>
                      <a:r>
                        <a:rPr lang="en-US" sz="1300" u="none" strike="noStrike" cap="none" spc="0">
                          <a:solidFill>
                            <a:schemeClr val="tx1"/>
                          </a:solidFill>
                          <a:effectLst/>
                        </a:rPr>
                        <a:t>Eligibility for specific grants.</a:t>
                      </a:r>
                      <a:endParaRPr lang="en-US" sz="1300" b="0" i="0" u="none" strike="noStrike" cap="none" spc="0">
                        <a:solidFill>
                          <a:schemeClr val="tx1"/>
                        </a:solidFill>
                        <a:effectLst/>
                        <a:latin typeface="Aptos Narrow" panose="020B0004020202020204" pitchFamily="34" charset="0"/>
                      </a:endParaRPr>
                    </a:p>
                  </a:txBody>
                  <a:tcPr marL="0" marR="10190" marT="29349" marB="97829" anchor="b">
                    <a:lnL w="12700" cmpd="sng">
                      <a:noFill/>
                      <a:prstDash val="solid"/>
                    </a:lnL>
                    <a:lnR w="12700" cmpd="sng">
                      <a:noFill/>
                      <a:prstDash val="solid"/>
                    </a:lnR>
                    <a:lnT w="12700" cmpd="sng">
                      <a:noFill/>
                      <a:prstDash val="solid"/>
                    </a:lnT>
                    <a:lnB w="12700" cmpd="sng">
                      <a:noFill/>
                      <a:prstDash val="solid"/>
                    </a:lnB>
                    <a:noFill/>
                  </a:tcPr>
                </a:tc>
                <a:tc>
                  <a:txBody>
                    <a:bodyPr/>
                    <a:lstStyle/>
                    <a:p>
                      <a:pPr algn="ctr" fontAlgn="b"/>
                      <a:r>
                        <a:rPr lang="en-US" sz="1300" u="none" strike="noStrike" cap="none" spc="0">
                          <a:solidFill>
                            <a:schemeClr val="tx1"/>
                          </a:solidFill>
                          <a:effectLst/>
                        </a:rPr>
                        <a:t>Inadequate existing infrastructure.</a:t>
                      </a:r>
                      <a:endParaRPr lang="en-US" sz="1300" b="0" i="0" u="none" strike="noStrike" cap="none" spc="0">
                        <a:solidFill>
                          <a:schemeClr val="tx1"/>
                        </a:solidFill>
                        <a:effectLst/>
                        <a:latin typeface="Aptos Narrow" panose="020B0004020202020204" pitchFamily="34" charset="0"/>
                      </a:endParaRPr>
                    </a:p>
                  </a:txBody>
                  <a:tcPr marL="0" marR="10190" marT="29349" marB="97829" anchor="b">
                    <a:lnL w="12700" cmpd="sng">
                      <a:noFill/>
                      <a:prstDash val="solid"/>
                    </a:lnL>
                    <a:lnR w="12700" cmpd="sng">
                      <a:noFill/>
                      <a:prstDash val="solid"/>
                    </a:lnR>
                    <a:lnT w="12700" cmpd="sng">
                      <a:noFill/>
                      <a:prstDash val="solid"/>
                    </a:lnT>
                    <a:lnB w="12700" cmpd="sng">
                      <a:noFill/>
                      <a:prstDash val="solid"/>
                    </a:lnB>
                    <a:noFill/>
                  </a:tcPr>
                </a:tc>
                <a:tc>
                  <a:txBody>
                    <a:bodyPr/>
                    <a:lstStyle/>
                    <a:p>
                      <a:pPr algn="ctr" fontAlgn="b"/>
                      <a:r>
                        <a:rPr lang="en-US" sz="1300" u="none" strike="noStrike" cap="none" spc="0">
                          <a:solidFill>
                            <a:schemeClr val="tx1"/>
                          </a:solidFill>
                          <a:effectLst/>
                        </a:rPr>
                        <a:t>Collaborative opportunities with other organizations.</a:t>
                      </a:r>
                      <a:endParaRPr lang="en-US" sz="1300" b="0" i="0" u="none" strike="noStrike" cap="none" spc="0">
                        <a:solidFill>
                          <a:schemeClr val="tx1"/>
                        </a:solidFill>
                        <a:effectLst/>
                        <a:latin typeface="Aptos Narrow" panose="020B0004020202020204" pitchFamily="34" charset="0"/>
                      </a:endParaRPr>
                    </a:p>
                  </a:txBody>
                  <a:tcPr marL="0" marR="10190" marT="29349" marB="97829" anchor="b">
                    <a:lnL w="12700" cmpd="sng">
                      <a:noFill/>
                      <a:prstDash val="solid"/>
                    </a:lnL>
                    <a:lnR w="12700" cmpd="sng">
                      <a:noFill/>
                      <a:prstDash val="solid"/>
                    </a:lnR>
                    <a:lnT w="12700" cmpd="sng">
                      <a:noFill/>
                      <a:prstDash val="solid"/>
                    </a:lnT>
                    <a:lnB w="12700" cmpd="sng">
                      <a:noFill/>
                      <a:prstDash val="solid"/>
                    </a:lnB>
                    <a:noFill/>
                  </a:tcPr>
                </a:tc>
                <a:tc>
                  <a:txBody>
                    <a:bodyPr/>
                    <a:lstStyle/>
                    <a:p>
                      <a:pPr algn="ctr" fontAlgn="b"/>
                      <a:r>
                        <a:rPr lang="en-US" sz="1300" u="none" strike="noStrike" cap="none" spc="0" dirty="0">
                          <a:solidFill>
                            <a:schemeClr val="tx1"/>
                          </a:solidFill>
                          <a:effectLst/>
                        </a:rPr>
                        <a:t>Community opposition</a:t>
                      </a:r>
                      <a:endParaRPr lang="en-US" sz="1300" b="0" i="0" u="none" strike="noStrike" cap="none" spc="0" dirty="0">
                        <a:solidFill>
                          <a:schemeClr val="tx1"/>
                        </a:solidFill>
                        <a:effectLst/>
                        <a:latin typeface="Aptos Narrow" panose="020B0004020202020204" pitchFamily="34" charset="0"/>
                      </a:endParaRPr>
                    </a:p>
                  </a:txBody>
                  <a:tcPr marL="0" marR="10190" marT="29349" marB="97829" anchor="b">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673837975"/>
                  </a:ext>
                </a:extLst>
              </a:tr>
            </a:tbl>
          </a:graphicData>
        </a:graphic>
      </p:graphicFrame>
    </p:spTree>
    <p:extLst>
      <p:ext uri="{BB962C8B-B14F-4D97-AF65-F5344CB8AC3E}">
        <p14:creationId xmlns:p14="http://schemas.microsoft.com/office/powerpoint/2010/main" val="23235688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0C58FCB-AB15-8F2D-ECB3-614828E436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73831C-5185-001E-B607-0E2F1672F40F}"/>
              </a:ext>
            </a:extLst>
          </p:cNvPr>
          <p:cNvSpPr>
            <a:spLocks noGrp="1"/>
          </p:cNvSpPr>
          <p:nvPr>
            <p:ph type="title"/>
          </p:nvPr>
        </p:nvSpPr>
        <p:spPr>
          <a:xfrm>
            <a:off x="308389" y="750626"/>
            <a:ext cx="5015852" cy="1805607"/>
          </a:xfrm>
        </p:spPr>
        <p:txBody>
          <a:bodyPr anchor="t">
            <a:normAutofit/>
          </a:bodyPr>
          <a:lstStyle/>
          <a:p>
            <a:r>
              <a:rPr lang="en-US" dirty="0"/>
              <a:t>PESTLE ANALYSIS</a:t>
            </a:r>
          </a:p>
        </p:txBody>
      </p:sp>
      <p:sp>
        <p:nvSpPr>
          <p:cNvPr id="4" name="Date Placeholder 3">
            <a:extLst>
              <a:ext uri="{FF2B5EF4-FFF2-40B4-BE49-F238E27FC236}">
                <a16:creationId xmlns:a16="http://schemas.microsoft.com/office/drawing/2014/main" id="{FC7780E5-95CF-D178-1AB3-DF3EA81E9FA0}"/>
              </a:ext>
            </a:extLst>
          </p:cNvPr>
          <p:cNvSpPr>
            <a:spLocks noGrp="1"/>
          </p:cNvSpPr>
          <p:nvPr>
            <p:ph type="dt" sz="half" idx="10"/>
          </p:nvPr>
        </p:nvSpPr>
        <p:spPr>
          <a:xfrm>
            <a:off x="340137" y="63202"/>
            <a:ext cx="2743200" cy="318221"/>
          </a:xfrm>
        </p:spPr>
        <p:txBody>
          <a:bodyPr>
            <a:normAutofit/>
          </a:bodyPr>
          <a:lstStyle/>
          <a:p>
            <a:pPr>
              <a:spcAft>
                <a:spcPts val="600"/>
              </a:spcAft>
            </a:pPr>
            <a:fld id="{0F996519-E62D-4F8C-AE1E-36928EC7D15C}" type="datetime1">
              <a:rPr lang="en-US" smtClean="0"/>
              <a:pPr>
                <a:spcAft>
                  <a:spcPts val="600"/>
                </a:spcAft>
              </a:pPr>
              <a:t>6/25/24</a:t>
            </a:fld>
            <a:endParaRPr lang="en-US"/>
          </a:p>
        </p:txBody>
      </p:sp>
      <p:sp>
        <p:nvSpPr>
          <p:cNvPr id="3" name="Content Placeholder 2">
            <a:extLst>
              <a:ext uri="{FF2B5EF4-FFF2-40B4-BE49-F238E27FC236}">
                <a16:creationId xmlns:a16="http://schemas.microsoft.com/office/drawing/2014/main" id="{F8D7ECF8-7DE7-CDA4-B789-0F4477AA6EB7}"/>
              </a:ext>
            </a:extLst>
          </p:cNvPr>
          <p:cNvSpPr>
            <a:spLocks noGrp="1"/>
          </p:cNvSpPr>
          <p:nvPr>
            <p:ph idx="1"/>
          </p:nvPr>
        </p:nvSpPr>
        <p:spPr>
          <a:xfrm>
            <a:off x="340627" y="2569464"/>
            <a:ext cx="4764773" cy="3555491"/>
          </a:xfrm>
        </p:spPr>
        <p:txBody>
          <a:bodyPr anchor="b">
            <a:normAutofit/>
          </a:bodyPr>
          <a:lstStyle/>
          <a:p>
            <a:pPr marL="0" indent="0">
              <a:buNone/>
            </a:pPr>
            <a:br>
              <a:rPr lang="en-US" dirty="0"/>
            </a:br>
            <a:r>
              <a:rPr lang="en-US" b="0" i="0" dirty="0">
                <a:effectLst/>
                <a:latin typeface="Söhne"/>
              </a:rPr>
              <a:t>A PESTLE analysis is a framework used to understand the macro-environmental factors that might impact an organization, community, or project. It stands for Political, Economic, Social, Technological, Legal, and Environmental factors. PESTLE analysis provides a broad overview of the external factors that a tribal community might need to consider in strategic planning and day-to-day operations.</a:t>
            </a:r>
            <a:endParaRPr lang="en-US" dirty="0"/>
          </a:p>
          <a:p>
            <a:pPr marL="0" indent="0">
              <a:buNone/>
            </a:pPr>
            <a:endParaRPr lang="en-US" dirty="0"/>
          </a:p>
        </p:txBody>
      </p:sp>
      <p:pic>
        <p:nvPicPr>
          <p:cNvPr id="8" name="Picture 7" descr="Plant growing in a concrete crack">
            <a:extLst>
              <a:ext uri="{FF2B5EF4-FFF2-40B4-BE49-F238E27FC236}">
                <a16:creationId xmlns:a16="http://schemas.microsoft.com/office/drawing/2014/main" id="{3B2714F2-7F7F-9D1A-EDCF-4C3FC856DB2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
          <a:stretch/>
        </p:blipFill>
        <p:spPr>
          <a:xfrm>
            <a:off x="6096000" y="10"/>
            <a:ext cx="6096000" cy="6857990"/>
          </a:xfrm>
          <a:custGeom>
            <a:avLst/>
            <a:gdLst/>
            <a:ahLst/>
            <a:cxnLst/>
            <a:rect l="l" t="t" r="r" b="b"/>
            <a:pathLst>
              <a:path w="6096000" h="6858000">
                <a:moveTo>
                  <a:pt x="677913" y="0"/>
                </a:moveTo>
                <a:lnTo>
                  <a:pt x="6096000" y="0"/>
                </a:lnTo>
                <a:lnTo>
                  <a:pt x="6096000" y="6858000"/>
                </a:lnTo>
                <a:lnTo>
                  <a:pt x="677913" y="6858000"/>
                </a:lnTo>
                <a:cubicBezTo>
                  <a:pt x="303512" y="6858000"/>
                  <a:pt x="0" y="6554488"/>
                  <a:pt x="0" y="6180087"/>
                </a:cubicBezTo>
                <a:lnTo>
                  <a:pt x="0" y="677913"/>
                </a:lnTo>
                <a:cubicBezTo>
                  <a:pt x="0" y="303512"/>
                  <a:pt x="303512" y="0"/>
                  <a:pt x="677913" y="0"/>
                </a:cubicBezTo>
                <a:close/>
              </a:path>
            </a:pathLst>
          </a:custGeom>
        </p:spPr>
      </p:pic>
      <p:sp>
        <p:nvSpPr>
          <p:cNvPr id="5" name="Footer Placeholder 4">
            <a:extLst>
              <a:ext uri="{FF2B5EF4-FFF2-40B4-BE49-F238E27FC236}">
                <a16:creationId xmlns:a16="http://schemas.microsoft.com/office/drawing/2014/main" id="{763E848E-C5E1-699B-CC65-D4B2EC175231}"/>
              </a:ext>
            </a:extLst>
          </p:cNvPr>
          <p:cNvSpPr>
            <a:spLocks noGrp="1"/>
          </p:cNvSpPr>
          <p:nvPr>
            <p:ph type="ftr" sz="quarter" idx="11"/>
          </p:nvPr>
        </p:nvSpPr>
        <p:spPr>
          <a:xfrm>
            <a:off x="7344016" y="6424761"/>
            <a:ext cx="4059936" cy="365125"/>
          </a:xfrm>
        </p:spPr>
        <p:txBody>
          <a:bodyPr>
            <a:normAutofit/>
          </a:bodyPr>
          <a:lstStyle/>
          <a:p>
            <a:pPr>
              <a:spcAft>
                <a:spcPts val="600"/>
              </a:spcAft>
            </a:pPr>
            <a:r>
              <a:rPr lang="en-US">
                <a:solidFill>
                  <a:srgbClr val="FFFFFF"/>
                </a:solidFill>
              </a:rPr>
              <a:t>Sample Footer Text</a:t>
            </a:r>
          </a:p>
        </p:txBody>
      </p:sp>
      <p:sp>
        <p:nvSpPr>
          <p:cNvPr id="6" name="Slide Number Placeholder 5">
            <a:extLst>
              <a:ext uri="{FF2B5EF4-FFF2-40B4-BE49-F238E27FC236}">
                <a16:creationId xmlns:a16="http://schemas.microsoft.com/office/drawing/2014/main" id="{EA9F8B41-9D54-7CE5-97F4-8986216F8E40}"/>
              </a:ext>
            </a:extLst>
          </p:cNvPr>
          <p:cNvSpPr>
            <a:spLocks noGrp="1"/>
          </p:cNvSpPr>
          <p:nvPr>
            <p:ph type="sldNum" sz="quarter" idx="12"/>
          </p:nvPr>
        </p:nvSpPr>
        <p:spPr>
          <a:xfrm>
            <a:off x="11403951" y="6425816"/>
            <a:ext cx="429768" cy="365125"/>
          </a:xfrm>
        </p:spPr>
        <p:txBody>
          <a:bodyPr>
            <a:normAutofit/>
          </a:bodyPr>
          <a:lstStyle/>
          <a:p>
            <a:pPr>
              <a:spcAft>
                <a:spcPts val="600"/>
              </a:spcAft>
            </a:pPr>
            <a:fld id="{6E91CC32-6A6B-4E2E-BBA1-6864F305DA26}" type="slidenum">
              <a:rPr lang="en-US">
                <a:solidFill>
                  <a:srgbClr val="FFFFFF"/>
                </a:solidFill>
              </a:rPr>
              <a:pPr>
                <a:spcAft>
                  <a:spcPts val="600"/>
                </a:spcAft>
              </a:pPr>
              <a:t>31</a:t>
            </a:fld>
            <a:endParaRPr lang="en-US">
              <a:solidFill>
                <a:srgbClr val="FFFFFF"/>
              </a:solidFill>
            </a:endParaRPr>
          </a:p>
        </p:txBody>
      </p:sp>
    </p:spTree>
    <p:extLst>
      <p:ext uri="{BB962C8B-B14F-4D97-AF65-F5344CB8AC3E}">
        <p14:creationId xmlns:p14="http://schemas.microsoft.com/office/powerpoint/2010/main" val="36781305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A46739B7-CDA7-1140-87BB-21243FC57D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descr="Figures of houses in different position and sizes">
            <a:extLst>
              <a:ext uri="{FF2B5EF4-FFF2-40B4-BE49-F238E27FC236}">
                <a16:creationId xmlns:a16="http://schemas.microsoft.com/office/drawing/2014/main" id="{E095DF5A-D3A3-10A0-B30A-0B98914C6CD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7933"/>
            <a:ext cx="12191999" cy="6874452"/>
          </a:xfrm>
          <a:prstGeom prst="rect">
            <a:avLst/>
          </a:prstGeom>
        </p:spPr>
      </p:pic>
      <p:sp>
        <p:nvSpPr>
          <p:cNvPr id="22" name="Freeform: Shape 21">
            <a:extLst>
              <a:ext uri="{FF2B5EF4-FFF2-40B4-BE49-F238E27FC236}">
                <a16:creationId xmlns:a16="http://schemas.microsoft.com/office/drawing/2014/main" id="{9F78D102-89E6-1D04-B77B-FB85BB44E2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82811" y="-8227"/>
            <a:ext cx="4909189" cy="6874453"/>
          </a:xfrm>
          <a:custGeom>
            <a:avLst/>
            <a:gdLst>
              <a:gd name="connsiteX0" fmla="*/ 679539 w 4909189"/>
              <a:gd name="connsiteY0" fmla="*/ 0 h 6874453"/>
              <a:gd name="connsiteX1" fmla="*/ 4909189 w 4909189"/>
              <a:gd name="connsiteY1" fmla="*/ 0 h 6874453"/>
              <a:gd name="connsiteX2" fmla="*/ 4909189 w 4909189"/>
              <a:gd name="connsiteY2" fmla="*/ 6874453 h 6874453"/>
              <a:gd name="connsiteX3" fmla="*/ 679539 w 4909189"/>
              <a:gd name="connsiteY3" fmla="*/ 6874453 h 6874453"/>
              <a:gd name="connsiteX4" fmla="*/ 0 w 4909189"/>
              <a:gd name="connsiteY4" fmla="*/ 6194913 h 6874453"/>
              <a:gd name="connsiteX5" fmla="*/ 0 w 4909189"/>
              <a:gd name="connsiteY5" fmla="*/ 679540 h 6874453"/>
              <a:gd name="connsiteX6" fmla="*/ 679539 w 4909189"/>
              <a:gd name="connsiteY6" fmla="*/ 0 h 6874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09189" h="6874453">
                <a:moveTo>
                  <a:pt x="679539" y="0"/>
                </a:moveTo>
                <a:lnTo>
                  <a:pt x="4909189" y="0"/>
                </a:lnTo>
                <a:lnTo>
                  <a:pt x="4909189" y="6874453"/>
                </a:lnTo>
                <a:lnTo>
                  <a:pt x="679539" y="6874453"/>
                </a:lnTo>
                <a:cubicBezTo>
                  <a:pt x="304240" y="6874453"/>
                  <a:pt x="0" y="6570213"/>
                  <a:pt x="0" y="6194913"/>
                </a:cubicBezTo>
                <a:lnTo>
                  <a:pt x="0" y="679540"/>
                </a:lnTo>
                <a:cubicBezTo>
                  <a:pt x="0" y="304240"/>
                  <a:pt x="304240" y="0"/>
                  <a:pt x="679539" y="0"/>
                </a:cubicBez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4C0DA128-7EA3-E449-60E4-0493515431C4}"/>
              </a:ext>
            </a:extLst>
          </p:cNvPr>
          <p:cNvSpPr>
            <a:spLocks noGrp="1"/>
          </p:cNvSpPr>
          <p:nvPr>
            <p:ph type="title"/>
          </p:nvPr>
        </p:nvSpPr>
        <p:spPr>
          <a:xfrm>
            <a:off x="7788215" y="583686"/>
            <a:ext cx="4115510" cy="1829832"/>
          </a:xfrm>
        </p:spPr>
        <p:txBody>
          <a:bodyPr vert="horz" lIns="91440" tIns="45720" rIns="91440" bIns="45720" rtlCol="0" anchor="t">
            <a:normAutofit/>
          </a:bodyPr>
          <a:lstStyle/>
          <a:p>
            <a:r>
              <a:rPr lang="en-US" sz="4000" b="1" kern="1200">
                <a:solidFill>
                  <a:schemeClr val="tx1"/>
                </a:solidFill>
                <a:latin typeface="+mj-lt"/>
                <a:ea typeface="+mj-ea"/>
                <a:cs typeface="+mj-cs"/>
              </a:rPr>
              <a:t>Political</a:t>
            </a:r>
          </a:p>
        </p:txBody>
      </p:sp>
      <p:sp>
        <p:nvSpPr>
          <p:cNvPr id="10" name="TextBox 9">
            <a:extLst>
              <a:ext uri="{FF2B5EF4-FFF2-40B4-BE49-F238E27FC236}">
                <a16:creationId xmlns:a16="http://schemas.microsoft.com/office/drawing/2014/main" id="{AD7DC368-91AD-75C6-E9E6-FC2413ED83E3}"/>
              </a:ext>
            </a:extLst>
          </p:cNvPr>
          <p:cNvSpPr txBox="1"/>
          <p:nvPr/>
        </p:nvSpPr>
        <p:spPr>
          <a:xfrm>
            <a:off x="7788216" y="1320800"/>
            <a:ext cx="3709114" cy="4812379"/>
          </a:xfrm>
          <a:prstGeom prst="rect">
            <a:avLst/>
          </a:prstGeom>
        </p:spPr>
        <p:txBody>
          <a:bodyPr vert="horz" lIns="91440" tIns="45720" rIns="91440" bIns="45720" rtlCol="0" anchor="b">
            <a:normAutofit lnSpcReduction="10000"/>
          </a:bodyPr>
          <a:lstStyle/>
          <a:p>
            <a:pPr marL="57150" indent="-285750">
              <a:lnSpc>
                <a:spcPct val="110000"/>
              </a:lnSpc>
              <a:spcAft>
                <a:spcPts val="600"/>
              </a:spcAft>
              <a:buFont typeface="Arial" panose="020B0604020202020204" pitchFamily="34" charset="0"/>
              <a:buChar char="•"/>
            </a:pPr>
            <a:r>
              <a:rPr lang="en-US" sz="1600" b="1" dirty="0"/>
              <a:t>Government Policies:</a:t>
            </a:r>
            <a:r>
              <a:rPr lang="en-US" sz="1600" dirty="0"/>
              <a:t> Influence of federal, state, and tribal housing policies on project approvals and funding.</a:t>
            </a:r>
          </a:p>
          <a:p>
            <a:pPr marL="57150" indent="-285750">
              <a:lnSpc>
                <a:spcPct val="110000"/>
              </a:lnSpc>
              <a:spcAft>
                <a:spcPts val="600"/>
              </a:spcAft>
              <a:buFont typeface="Arial" panose="020B0604020202020204" pitchFamily="34" charset="0"/>
              <a:buChar char="•"/>
            </a:pPr>
            <a:r>
              <a:rPr lang="en-US" sz="1600" b="1" dirty="0"/>
              <a:t>Regulatory Environment:</a:t>
            </a:r>
            <a:r>
              <a:rPr lang="en-US" sz="1600" dirty="0"/>
              <a:t> Compliance with regulations and laws specific to tribal lands and housing.</a:t>
            </a:r>
          </a:p>
          <a:p>
            <a:pPr marL="57150" indent="-285750">
              <a:lnSpc>
                <a:spcPct val="110000"/>
              </a:lnSpc>
              <a:spcAft>
                <a:spcPts val="600"/>
              </a:spcAft>
              <a:buFont typeface="Arial" panose="020B0604020202020204" pitchFamily="34" charset="0"/>
              <a:buChar char="•"/>
            </a:pPr>
            <a:r>
              <a:rPr lang="en-US" sz="1600" b="1" dirty="0"/>
              <a:t>Political Stability:</a:t>
            </a:r>
            <a:r>
              <a:rPr lang="en-US" sz="1600" dirty="0"/>
              <a:t> Impact of political stability within the tribe and surrounding jurisdictions on project continuity.</a:t>
            </a:r>
          </a:p>
          <a:p>
            <a:pPr marL="57150" indent="-285750">
              <a:lnSpc>
                <a:spcPct val="110000"/>
              </a:lnSpc>
              <a:spcAft>
                <a:spcPts val="600"/>
              </a:spcAft>
              <a:buFont typeface="Arial" panose="020B0604020202020204" pitchFamily="34" charset="0"/>
              <a:buChar char="•"/>
            </a:pPr>
            <a:r>
              <a:rPr lang="en-US" sz="1600" b="1" dirty="0"/>
              <a:t>Funding Programs:</a:t>
            </a:r>
            <a:r>
              <a:rPr lang="en-US" sz="1600" dirty="0"/>
              <a:t> Availability and changes in government funding programs like HUD grants and LIHTC (Low-Income Housing Tax Credit).</a:t>
            </a:r>
          </a:p>
        </p:txBody>
      </p:sp>
      <p:sp>
        <p:nvSpPr>
          <p:cNvPr id="6" name="Slide Number Placeholder 5">
            <a:extLst>
              <a:ext uri="{FF2B5EF4-FFF2-40B4-BE49-F238E27FC236}">
                <a16:creationId xmlns:a16="http://schemas.microsoft.com/office/drawing/2014/main" id="{993409BB-0014-1F45-F55A-9308A372283E}"/>
              </a:ext>
            </a:extLst>
          </p:cNvPr>
          <p:cNvSpPr>
            <a:spLocks noGrp="1"/>
          </p:cNvSpPr>
          <p:nvPr>
            <p:ph type="sldNum" sz="quarter" idx="12"/>
          </p:nvPr>
        </p:nvSpPr>
        <p:spPr>
          <a:xfrm>
            <a:off x="11403951" y="6425816"/>
            <a:ext cx="429768" cy="365125"/>
          </a:xfrm>
        </p:spPr>
        <p:txBody>
          <a:bodyPr vert="horz" lIns="91440" tIns="45720" rIns="91440" bIns="45720" rtlCol="0" anchor="ctr">
            <a:normAutofit/>
          </a:bodyPr>
          <a:lstStyle/>
          <a:p>
            <a:pPr>
              <a:spcAft>
                <a:spcPts val="600"/>
              </a:spcAft>
            </a:pPr>
            <a:fld id="{6E91CC32-6A6B-4E2E-BBA1-6864F305DA26}" type="slidenum">
              <a:rPr lang="en-US" smtClean="0"/>
              <a:pPr>
                <a:spcAft>
                  <a:spcPts val="600"/>
                </a:spcAft>
              </a:pPr>
              <a:t>32</a:t>
            </a:fld>
            <a:endParaRPr lang="en-US"/>
          </a:p>
        </p:txBody>
      </p:sp>
    </p:spTree>
    <p:extLst>
      <p:ext uri="{BB962C8B-B14F-4D97-AF65-F5344CB8AC3E}">
        <p14:creationId xmlns:p14="http://schemas.microsoft.com/office/powerpoint/2010/main" val="15989637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7A2BC11C-25CD-BA01-B738-D4A5DD658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F1B413-0518-AAA7-C749-A6034A1F8101}"/>
              </a:ext>
            </a:extLst>
          </p:cNvPr>
          <p:cNvSpPr>
            <a:spLocks noGrp="1"/>
          </p:cNvSpPr>
          <p:nvPr>
            <p:ph type="title"/>
          </p:nvPr>
        </p:nvSpPr>
        <p:spPr>
          <a:xfrm>
            <a:off x="308389" y="750626"/>
            <a:ext cx="5625880" cy="1805607"/>
          </a:xfrm>
        </p:spPr>
        <p:txBody>
          <a:bodyPr anchor="t">
            <a:normAutofit/>
          </a:bodyPr>
          <a:lstStyle/>
          <a:p>
            <a:r>
              <a:rPr lang="en-US" dirty="0"/>
              <a:t>Economic</a:t>
            </a:r>
          </a:p>
        </p:txBody>
      </p:sp>
      <p:sp>
        <p:nvSpPr>
          <p:cNvPr id="4" name="Date Placeholder 3">
            <a:extLst>
              <a:ext uri="{FF2B5EF4-FFF2-40B4-BE49-F238E27FC236}">
                <a16:creationId xmlns:a16="http://schemas.microsoft.com/office/drawing/2014/main" id="{CD95FC51-D888-88D6-046A-D3B000538845}"/>
              </a:ext>
            </a:extLst>
          </p:cNvPr>
          <p:cNvSpPr>
            <a:spLocks noGrp="1"/>
          </p:cNvSpPr>
          <p:nvPr>
            <p:ph type="dt" sz="half" idx="10"/>
          </p:nvPr>
        </p:nvSpPr>
        <p:spPr>
          <a:xfrm>
            <a:off x="340137" y="63202"/>
            <a:ext cx="2743200" cy="318221"/>
          </a:xfrm>
        </p:spPr>
        <p:txBody>
          <a:bodyPr>
            <a:normAutofit/>
          </a:bodyPr>
          <a:lstStyle/>
          <a:p>
            <a:pPr>
              <a:spcAft>
                <a:spcPts val="600"/>
              </a:spcAft>
            </a:pPr>
            <a:fld id="{0F996519-E62D-4F8C-AE1E-36928EC7D15C}" type="datetime1">
              <a:rPr lang="en-US" smtClean="0"/>
              <a:pPr>
                <a:spcAft>
                  <a:spcPts val="600"/>
                </a:spcAft>
              </a:pPr>
              <a:t>6/25/24</a:t>
            </a:fld>
            <a:endParaRPr lang="en-US"/>
          </a:p>
        </p:txBody>
      </p:sp>
      <p:sp>
        <p:nvSpPr>
          <p:cNvPr id="3" name="Content Placeholder 2">
            <a:extLst>
              <a:ext uri="{FF2B5EF4-FFF2-40B4-BE49-F238E27FC236}">
                <a16:creationId xmlns:a16="http://schemas.microsoft.com/office/drawing/2014/main" id="{7D3A1E99-2024-E5B7-9450-A863ECD8D01D}"/>
              </a:ext>
            </a:extLst>
          </p:cNvPr>
          <p:cNvSpPr>
            <a:spLocks noGrp="1"/>
          </p:cNvSpPr>
          <p:nvPr>
            <p:ph idx="1"/>
          </p:nvPr>
        </p:nvSpPr>
        <p:spPr>
          <a:xfrm>
            <a:off x="340626" y="1685536"/>
            <a:ext cx="5487896" cy="4439419"/>
          </a:xfrm>
        </p:spPr>
        <p:txBody>
          <a:bodyPr anchor="b">
            <a:normAutofit/>
          </a:bodyPr>
          <a:lstStyle/>
          <a:p>
            <a:pPr>
              <a:spcBef>
                <a:spcPts val="0"/>
              </a:spcBef>
              <a:spcAft>
                <a:spcPts val="600"/>
              </a:spcAft>
            </a:pPr>
            <a:r>
              <a:rPr lang="en-US" b="1" dirty="0"/>
              <a:t>Economic Conditions:</a:t>
            </a:r>
            <a:r>
              <a:rPr lang="en-US" dirty="0"/>
              <a:t> Impact of local and national economic conditions on funding availability and project costs.</a:t>
            </a:r>
          </a:p>
          <a:p>
            <a:pPr>
              <a:spcBef>
                <a:spcPts val="0"/>
              </a:spcBef>
              <a:spcAft>
                <a:spcPts val="600"/>
              </a:spcAft>
            </a:pPr>
            <a:r>
              <a:rPr lang="en-US" b="1" dirty="0"/>
              <a:t>Employment Rates:</a:t>
            </a:r>
            <a:r>
              <a:rPr lang="en-US" dirty="0"/>
              <a:t> Influence of local employment rates on housing demand and economic development.</a:t>
            </a:r>
          </a:p>
          <a:p>
            <a:pPr>
              <a:spcBef>
                <a:spcPts val="0"/>
              </a:spcBef>
              <a:spcAft>
                <a:spcPts val="600"/>
              </a:spcAft>
            </a:pPr>
            <a:r>
              <a:rPr lang="en-US" b="1" dirty="0"/>
              <a:t>Funding Sources:</a:t>
            </a:r>
            <a:r>
              <a:rPr lang="en-US" dirty="0"/>
              <a:t> Availability and competitiveness of grants, loans, and other funding sources.</a:t>
            </a:r>
          </a:p>
          <a:p>
            <a:pPr>
              <a:spcBef>
                <a:spcPts val="0"/>
              </a:spcBef>
              <a:spcAft>
                <a:spcPts val="600"/>
              </a:spcAft>
            </a:pPr>
            <a:r>
              <a:rPr lang="en-US" b="1" dirty="0"/>
              <a:t>Construction Costs:</a:t>
            </a:r>
            <a:r>
              <a:rPr lang="en-US" dirty="0"/>
              <a:t> Fluctuations in material and labor costs impacting project budgets.</a:t>
            </a:r>
          </a:p>
        </p:txBody>
      </p:sp>
      <p:sp>
        <p:nvSpPr>
          <p:cNvPr id="22" name="Freeform: Shape 21">
            <a:extLst>
              <a:ext uri="{FF2B5EF4-FFF2-40B4-BE49-F238E27FC236}">
                <a16:creationId xmlns:a16="http://schemas.microsoft.com/office/drawing/2014/main" id="{7EDC370B-A1E5-1BCE-360E-25CD04D0F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37140" y="0"/>
            <a:ext cx="5054860" cy="6858000"/>
          </a:xfrm>
          <a:custGeom>
            <a:avLst/>
            <a:gdLst>
              <a:gd name="connsiteX0" fmla="*/ 677913 w 5054860"/>
              <a:gd name="connsiteY0" fmla="*/ 0 h 6858000"/>
              <a:gd name="connsiteX1" fmla="*/ 5054860 w 5054860"/>
              <a:gd name="connsiteY1" fmla="*/ 0 h 6858000"/>
              <a:gd name="connsiteX2" fmla="*/ 5054860 w 5054860"/>
              <a:gd name="connsiteY2" fmla="*/ 6858000 h 6858000"/>
              <a:gd name="connsiteX3" fmla="*/ 677913 w 5054860"/>
              <a:gd name="connsiteY3" fmla="*/ 6858000 h 6858000"/>
              <a:gd name="connsiteX4" fmla="*/ 0 w 5054860"/>
              <a:gd name="connsiteY4" fmla="*/ 6180087 h 6858000"/>
              <a:gd name="connsiteX5" fmla="*/ 0 w 5054860"/>
              <a:gd name="connsiteY5" fmla="*/ 677913 h 6858000"/>
              <a:gd name="connsiteX6" fmla="*/ 677913 w 5054860"/>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54860" h="6858000">
                <a:moveTo>
                  <a:pt x="677913" y="0"/>
                </a:moveTo>
                <a:lnTo>
                  <a:pt x="5054860" y="0"/>
                </a:lnTo>
                <a:lnTo>
                  <a:pt x="5054860" y="6858000"/>
                </a:lnTo>
                <a:lnTo>
                  <a:pt x="677913" y="6858000"/>
                </a:lnTo>
                <a:cubicBezTo>
                  <a:pt x="303512" y="6858000"/>
                  <a:pt x="0" y="6554488"/>
                  <a:pt x="0" y="6180087"/>
                </a:cubicBezTo>
                <a:lnTo>
                  <a:pt x="0" y="677913"/>
                </a:lnTo>
                <a:cubicBezTo>
                  <a:pt x="0" y="303512"/>
                  <a:pt x="303512" y="0"/>
                  <a:pt x="677913"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Graphic 9" descr="Bank">
            <a:extLst>
              <a:ext uri="{FF2B5EF4-FFF2-40B4-BE49-F238E27FC236}">
                <a16:creationId xmlns:a16="http://schemas.microsoft.com/office/drawing/2014/main" id="{33FB395B-11D9-808B-39CD-FA56C350D70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918580" y="1685536"/>
            <a:ext cx="3485372" cy="3485372"/>
          </a:xfrm>
          <a:prstGeom prst="rect">
            <a:avLst/>
          </a:prstGeom>
        </p:spPr>
      </p:pic>
      <p:sp>
        <p:nvSpPr>
          <p:cNvPr id="5" name="Footer Placeholder 4">
            <a:extLst>
              <a:ext uri="{FF2B5EF4-FFF2-40B4-BE49-F238E27FC236}">
                <a16:creationId xmlns:a16="http://schemas.microsoft.com/office/drawing/2014/main" id="{EDF35927-E1A8-5CDA-F4A3-00C47EB37C49}"/>
              </a:ext>
            </a:extLst>
          </p:cNvPr>
          <p:cNvSpPr>
            <a:spLocks noGrp="1"/>
          </p:cNvSpPr>
          <p:nvPr>
            <p:ph type="ftr" sz="quarter" idx="11"/>
          </p:nvPr>
        </p:nvSpPr>
        <p:spPr>
          <a:xfrm>
            <a:off x="7344016" y="6424761"/>
            <a:ext cx="4059936" cy="365125"/>
          </a:xfrm>
        </p:spPr>
        <p:txBody>
          <a:bodyPr>
            <a:normAutofit/>
          </a:bodyPr>
          <a:lstStyle/>
          <a:p>
            <a:pPr>
              <a:spcAft>
                <a:spcPts val="600"/>
              </a:spcAft>
            </a:pPr>
            <a:r>
              <a:rPr lang="en-US">
                <a:solidFill>
                  <a:srgbClr val="000000"/>
                </a:solidFill>
              </a:rPr>
              <a:t>Sample Footer Text</a:t>
            </a:r>
          </a:p>
        </p:txBody>
      </p:sp>
      <p:sp>
        <p:nvSpPr>
          <p:cNvPr id="6" name="Slide Number Placeholder 5">
            <a:extLst>
              <a:ext uri="{FF2B5EF4-FFF2-40B4-BE49-F238E27FC236}">
                <a16:creationId xmlns:a16="http://schemas.microsoft.com/office/drawing/2014/main" id="{8B145B76-3775-686F-2A3F-BC6E8F943A75}"/>
              </a:ext>
            </a:extLst>
          </p:cNvPr>
          <p:cNvSpPr>
            <a:spLocks noGrp="1"/>
          </p:cNvSpPr>
          <p:nvPr>
            <p:ph type="sldNum" sz="quarter" idx="12"/>
          </p:nvPr>
        </p:nvSpPr>
        <p:spPr>
          <a:xfrm>
            <a:off x="11403951" y="6425816"/>
            <a:ext cx="429768" cy="365125"/>
          </a:xfrm>
        </p:spPr>
        <p:txBody>
          <a:bodyPr>
            <a:normAutofit/>
          </a:bodyPr>
          <a:lstStyle/>
          <a:p>
            <a:pPr>
              <a:spcAft>
                <a:spcPts val="600"/>
              </a:spcAft>
            </a:pPr>
            <a:fld id="{6E91CC32-6A6B-4E2E-BBA1-6864F305DA26}" type="slidenum">
              <a:rPr lang="en-US">
                <a:solidFill>
                  <a:srgbClr val="000000"/>
                </a:solidFill>
              </a:rPr>
              <a:pPr>
                <a:spcAft>
                  <a:spcPts val="600"/>
                </a:spcAft>
              </a:pPr>
              <a:t>33</a:t>
            </a:fld>
            <a:endParaRPr lang="en-US">
              <a:solidFill>
                <a:srgbClr val="000000"/>
              </a:solidFill>
            </a:endParaRPr>
          </a:p>
        </p:txBody>
      </p:sp>
    </p:spTree>
    <p:extLst>
      <p:ext uri="{BB962C8B-B14F-4D97-AF65-F5344CB8AC3E}">
        <p14:creationId xmlns:p14="http://schemas.microsoft.com/office/powerpoint/2010/main" val="32010127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A46739B7-CDA7-1140-87BB-21243FC57D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group of multi coloured wooden stick figures">
            <a:extLst>
              <a:ext uri="{FF2B5EF4-FFF2-40B4-BE49-F238E27FC236}">
                <a16:creationId xmlns:a16="http://schemas.microsoft.com/office/drawing/2014/main" id="{0A79721E-2A22-EBEC-F863-FC783791C47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8227"/>
            <a:ext cx="12191999" cy="6874452"/>
          </a:xfrm>
          <a:prstGeom prst="rect">
            <a:avLst/>
          </a:prstGeom>
        </p:spPr>
      </p:pic>
      <p:sp>
        <p:nvSpPr>
          <p:cNvPr id="22" name="Freeform: Shape 18">
            <a:extLst>
              <a:ext uri="{FF2B5EF4-FFF2-40B4-BE49-F238E27FC236}">
                <a16:creationId xmlns:a16="http://schemas.microsoft.com/office/drawing/2014/main" id="{9F78D102-89E6-1D04-B77B-FB85BB44E2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82811" y="-8227"/>
            <a:ext cx="4909189" cy="6874453"/>
          </a:xfrm>
          <a:custGeom>
            <a:avLst/>
            <a:gdLst>
              <a:gd name="connsiteX0" fmla="*/ 679539 w 4909189"/>
              <a:gd name="connsiteY0" fmla="*/ 0 h 6874453"/>
              <a:gd name="connsiteX1" fmla="*/ 4909189 w 4909189"/>
              <a:gd name="connsiteY1" fmla="*/ 0 h 6874453"/>
              <a:gd name="connsiteX2" fmla="*/ 4909189 w 4909189"/>
              <a:gd name="connsiteY2" fmla="*/ 6874453 h 6874453"/>
              <a:gd name="connsiteX3" fmla="*/ 679539 w 4909189"/>
              <a:gd name="connsiteY3" fmla="*/ 6874453 h 6874453"/>
              <a:gd name="connsiteX4" fmla="*/ 0 w 4909189"/>
              <a:gd name="connsiteY4" fmla="*/ 6194913 h 6874453"/>
              <a:gd name="connsiteX5" fmla="*/ 0 w 4909189"/>
              <a:gd name="connsiteY5" fmla="*/ 679540 h 6874453"/>
              <a:gd name="connsiteX6" fmla="*/ 679539 w 4909189"/>
              <a:gd name="connsiteY6" fmla="*/ 0 h 6874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09189" h="6874453">
                <a:moveTo>
                  <a:pt x="679539" y="0"/>
                </a:moveTo>
                <a:lnTo>
                  <a:pt x="4909189" y="0"/>
                </a:lnTo>
                <a:lnTo>
                  <a:pt x="4909189" y="6874453"/>
                </a:lnTo>
                <a:lnTo>
                  <a:pt x="679539" y="6874453"/>
                </a:lnTo>
                <a:cubicBezTo>
                  <a:pt x="304240" y="6874453"/>
                  <a:pt x="0" y="6570213"/>
                  <a:pt x="0" y="6194913"/>
                </a:cubicBezTo>
                <a:lnTo>
                  <a:pt x="0" y="679540"/>
                </a:lnTo>
                <a:cubicBezTo>
                  <a:pt x="0" y="304240"/>
                  <a:pt x="304240" y="0"/>
                  <a:pt x="679539" y="0"/>
                </a:cubicBez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4853C7FB-85C4-DA13-75EF-2F931B89CB7B}"/>
              </a:ext>
            </a:extLst>
          </p:cNvPr>
          <p:cNvSpPr>
            <a:spLocks noGrp="1"/>
          </p:cNvSpPr>
          <p:nvPr>
            <p:ph type="title"/>
          </p:nvPr>
        </p:nvSpPr>
        <p:spPr>
          <a:xfrm>
            <a:off x="7788215" y="583686"/>
            <a:ext cx="4115510" cy="1829832"/>
          </a:xfrm>
        </p:spPr>
        <p:txBody>
          <a:bodyPr anchor="t">
            <a:normAutofit/>
          </a:bodyPr>
          <a:lstStyle/>
          <a:p>
            <a:r>
              <a:rPr lang="en-US" sz="4000"/>
              <a:t>Social</a:t>
            </a:r>
          </a:p>
        </p:txBody>
      </p:sp>
      <p:sp>
        <p:nvSpPr>
          <p:cNvPr id="4" name="Date Placeholder 3">
            <a:extLst>
              <a:ext uri="{FF2B5EF4-FFF2-40B4-BE49-F238E27FC236}">
                <a16:creationId xmlns:a16="http://schemas.microsoft.com/office/drawing/2014/main" id="{5B10DA46-9300-AD42-9EE9-CB28B3A5978C}"/>
              </a:ext>
            </a:extLst>
          </p:cNvPr>
          <p:cNvSpPr>
            <a:spLocks noGrp="1"/>
          </p:cNvSpPr>
          <p:nvPr>
            <p:ph type="dt" sz="half" idx="10"/>
          </p:nvPr>
        </p:nvSpPr>
        <p:spPr>
          <a:xfrm>
            <a:off x="340137" y="63202"/>
            <a:ext cx="2743200" cy="318221"/>
          </a:xfrm>
        </p:spPr>
        <p:txBody>
          <a:bodyPr>
            <a:normAutofit/>
          </a:bodyPr>
          <a:lstStyle/>
          <a:p>
            <a:pPr>
              <a:spcAft>
                <a:spcPts val="600"/>
              </a:spcAft>
            </a:pPr>
            <a:fld id="{0F996519-E62D-4F8C-AE1E-36928EC7D15C}" type="datetime1">
              <a:rPr lang="en-US">
                <a:solidFill>
                  <a:srgbClr val="FFFFFF"/>
                </a:solidFill>
              </a:rPr>
              <a:pPr>
                <a:spcAft>
                  <a:spcPts val="600"/>
                </a:spcAft>
              </a:pPr>
              <a:t>6/25/24</a:t>
            </a:fld>
            <a:endParaRPr lang="en-US">
              <a:solidFill>
                <a:srgbClr val="FFFFFF"/>
              </a:solidFill>
            </a:endParaRPr>
          </a:p>
        </p:txBody>
      </p:sp>
      <p:sp>
        <p:nvSpPr>
          <p:cNvPr id="3" name="Content Placeholder 2">
            <a:extLst>
              <a:ext uri="{FF2B5EF4-FFF2-40B4-BE49-F238E27FC236}">
                <a16:creationId xmlns:a16="http://schemas.microsoft.com/office/drawing/2014/main" id="{B2896526-6C45-B261-9728-A71A1C137496}"/>
              </a:ext>
            </a:extLst>
          </p:cNvPr>
          <p:cNvSpPr>
            <a:spLocks noGrp="1"/>
          </p:cNvSpPr>
          <p:nvPr>
            <p:ph idx="1"/>
          </p:nvPr>
        </p:nvSpPr>
        <p:spPr>
          <a:xfrm>
            <a:off x="7788215" y="1364343"/>
            <a:ext cx="4115509" cy="4768836"/>
          </a:xfrm>
        </p:spPr>
        <p:txBody>
          <a:bodyPr anchor="b">
            <a:normAutofit lnSpcReduction="10000"/>
          </a:bodyPr>
          <a:lstStyle/>
          <a:p>
            <a:pPr>
              <a:lnSpc>
                <a:spcPct val="110000"/>
              </a:lnSpc>
              <a:spcBef>
                <a:spcPts val="0"/>
              </a:spcBef>
              <a:spcAft>
                <a:spcPts val="600"/>
              </a:spcAft>
            </a:pPr>
            <a:r>
              <a:rPr lang="en-US" b="1" dirty="0"/>
              <a:t>Community Needs:</a:t>
            </a:r>
            <a:r>
              <a:rPr lang="en-US" dirty="0"/>
              <a:t> Understanding and addressing the housing needs of the tribal community.</a:t>
            </a:r>
          </a:p>
          <a:p>
            <a:pPr>
              <a:lnSpc>
                <a:spcPct val="110000"/>
              </a:lnSpc>
              <a:spcBef>
                <a:spcPts val="0"/>
              </a:spcBef>
              <a:spcAft>
                <a:spcPts val="600"/>
              </a:spcAft>
            </a:pPr>
            <a:r>
              <a:rPr lang="en-US" b="1" dirty="0"/>
              <a:t>Cultural Considerations:</a:t>
            </a:r>
            <a:r>
              <a:rPr lang="en-US" dirty="0"/>
              <a:t> Incorporation of tribal traditions and values in housing design and development.</a:t>
            </a:r>
          </a:p>
          <a:p>
            <a:pPr>
              <a:lnSpc>
                <a:spcPct val="110000"/>
              </a:lnSpc>
              <a:spcBef>
                <a:spcPts val="0"/>
              </a:spcBef>
              <a:spcAft>
                <a:spcPts val="600"/>
              </a:spcAft>
            </a:pPr>
            <a:r>
              <a:rPr lang="en-US" b="1" dirty="0"/>
              <a:t>Population Demographics:</a:t>
            </a:r>
            <a:r>
              <a:rPr lang="en-US" dirty="0"/>
              <a:t> Demographic trends and their impact on housing demand (e.g., age, family size).</a:t>
            </a:r>
          </a:p>
          <a:p>
            <a:pPr>
              <a:lnSpc>
                <a:spcPct val="110000"/>
              </a:lnSpc>
              <a:spcBef>
                <a:spcPts val="0"/>
              </a:spcBef>
              <a:spcAft>
                <a:spcPts val="600"/>
              </a:spcAft>
            </a:pPr>
            <a:r>
              <a:rPr lang="en-US" b="1" dirty="0"/>
              <a:t>Community Support:</a:t>
            </a:r>
            <a:r>
              <a:rPr lang="en-US" dirty="0"/>
              <a:t> Level of support and involvement from tribal members in housing projects.</a:t>
            </a:r>
          </a:p>
        </p:txBody>
      </p:sp>
      <p:sp>
        <p:nvSpPr>
          <p:cNvPr id="6" name="Slide Number Placeholder 5">
            <a:extLst>
              <a:ext uri="{FF2B5EF4-FFF2-40B4-BE49-F238E27FC236}">
                <a16:creationId xmlns:a16="http://schemas.microsoft.com/office/drawing/2014/main" id="{CDC59BD0-7B2B-6B83-88F7-4910143331AD}"/>
              </a:ext>
            </a:extLst>
          </p:cNvPr>
          <p:cNvSpPr>
            <a:spLocks noGrp="1"/>
          </p:cNvSpPr>
          <p:nvPr>
            <p:ph type="sldNum" sz="quarter" idx="12"/>
          </p:nvPr>
        </p:nvSpPr>
        <p:spPr>
          <a:xfrm>
            <a:off x="11403951" y="6425816"/>
            <a:ext cx="429768" cy="365125"/>
          </a:xfrm>
        </p:spPr>
        <p:txBody>
          <a:bodyPr>
            <a:normAutofit/>
          </a:bodyPr>
          <a:lstStyle/>
          <a:p>
            <a:pPr>
              <a:spcAft>
                <a:spcPts val="600"/>
              </a:spcAft>
            </a:pPr>
            <a:fld id="{6E91CC32-6A6B-4E2E-BBA1-6864F305DA26}" type="slidenum">
              <a:rPr lang="en-US"/>
              <a:pPr>
                <a:spcAft>
                  <a:spcPts val="600"/>
                </a:spcAft>
              </a:pPr>
              <a:t>34</a:t>
            </a:fld>
            <a:endParaRPr lang="en-US"/>
          </a:p>
        </p:txBody>
      </p:sp>
    </p:spTree>
    <p:extLst>
      <p:ext uri="{BB962C8B-B14F-4D97-AF65-F5344CB8AC3E}">
        <p14:creationId xmlns:p14="http://schemas.microsoft.com/office/powerpoint/2010/main" val="11853808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876D2B9-2E99-23C0-A25B-77784F231B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F5738F8-3E92-3634-6B04-48D9BAF0769F}"/>
              </a:ext>
            </a:extLst>
          </p:cNvPr>
          <p:cNvSpPr>
            <a:spLocks noGrp="1"/>
          </p:cNvSpPr>
          <p:nvPr>
            <p:ph type="title"/>
          </p:nvPr>
        </p:nvSpPr>
        <p:spPr>
          <a:xfrm>
            <a:off x="308388" y="753034"/>
            <a:ext cx="4025406" cy="1799665"/>
          </a:xfrm>
        </p:spPr>
        <p:txBody>
          <a:bodyPr anchor="t">
            <a:normAutofit/>
          </a:bodyPr>
          <a:lstStyle/>
          <a:p>
            <a:r>
              <a:rPr lang="en-US" dirty="0"/>
              <a:t>Technological</a:t>
            </a:r>
          </a:p>
        </p:txBody>
      </p:sp>
      <p:sp>
        <p:nvSpPr>
          <p:cNvPr id="4" name="Date Placeholder 3">
            <a:extLst>
              <a:ext uri="{FF2B5EF4-FFF2-40B4-BE49-F238E27FC236}">
                <a16:creationId xmlns:a16="http://schemas.microsoft.com/office/drawing/2014/main" id="{62F25F37-59E1-C9A1-4029-92829FA51501}"/>
              </a:ext>
            </a:extLst>
          </p:cNvPr>
          <p:cNvSpPr>
            <a:spLocks noGrp="1"/>
          </p:cNvSpPr>
          <p:nvPr>
            <p:ph type="dt" sz="half" idx="10"/>
          </p:nvPr>
        </p:nvSpPr>
        <p:spPr>
          <a:xfrm>
            <a:off x="340137" y="63202"/>
            <a:ext cx="2743200" cy="318221"/>
          </a:xfrm>
        </p:spPr>
        <p:txBody>
          <a:bodyPr>
            <a:normAutofit/>
          </a:bodyPr>
          <a:lstStyle/>
          <a:p>
            <a:pPr>
              <a:spcAft>
                <a:spcPts val="600"/>
              </a:spcAft>
            </a:pPr>
            <a:fld id="{0F996519-E62D-4F8C-AE1E-36928EC7D15C}" type="datetime1">
              <a:rPr lang="en-US" smtClean="0"/>
              <a:pPr>
                <a:spcAft>
                  <a:spcPts val="600"/>
                </a:spcAft>
              </a:pPr>
              <a:t>6/25/24</a:t>
            </a:fld>
            <a:endParaRPr lang="en-US"/>
          </a:p>
        </p:txBody>
      </p:sp>
      <p:sp>
        <p:nvSpPr>
          <p:cNvPr id="3" name="Content Placeholder 2">
            <a:extLst>
              <a:ext uri="{FF2B5EF4-FFF2-40B4-BE49-F238E27FC236}">
                <a16:creationId xmlns:a16="http://schemas.microsoft.com/office/drawing/2014/main" id="{5275F65A-EE78-F8EB-2DCB-EDCFB63AEC8E}"/>
              </a:ext>
            </a:extLst>
          </p:cNvPr>
          <p:cNvSpPr>
            <a:spLocks noGrp="1"/>
          </p:cNvSpPr>
          <p:nvPr>
            <p:ph idx="1"/>
          </p:nvPr>
        </p:nvSpPr>
        <p:spPr>
          <a:xfrm>
            <a:off x="340619" y="1429555"/>
            <a:ext cx="4301563" cy="4995205"/>
          </a:xfrm>
        </p:spPr>
        <p:txBody>
          <a:bodyPr anchor="b">
            <a:normAutofit fontScale="92500" lnSpcReduction="10000"/>
          </a:bodyPr>
          <a:lstStyle/>
          <a:p>
            <a:pPr>
              <a:spcBef>
                <a:spcPts val="0"/>
              </a:spcBef>
            </a:pPr>
            <a:r>
              <a:rPr lang="en-US" b="1" dirty="0"/>
              <a:t>Construction Technology:</a:t>
            </a:r>
            <a:r>
              <a:rPr lang="en-US" dirty="0"/>
              <a:t> Adoption of modern construction technologies to improve efficiency and sustainability.</a:t>
            </a:r>
          </a:p>
          <a:p>
            <a:pPr>
              <a:spcBef>
                <a:spcPts val="0"/>
              </a:spcBef>
            </a:pPr>
            <a:r>
              <a:rPr lang="en-US" b="1" dirty="0"/>
              <a:t>Infrastructure Development:</a:t>
            </a:r>
            <a:r>
              <a:rPr lang="en-US" dirty="0"/>
              <a:t> Development of necessary infrastructure (e.g., roads, utilities) using advanced technologies.</a:t>
            </a:r>
          </a:p>
          <a:p>
            <a:pPr>
              <a:spcBef>
                <a:spcPts val="0"/>
              </a:spcBef>
            </a:pPr>
            <a:r>
              <a:rPr lang="en-US" b="1" dirty="0"/>
              <a:t>Building Standards:</a:t>
            </a:r>
            <a:r>
              <a:rPr lang="en-US" dirty="0"/>
              <a:t> Compliance with current building standards and integration of smart home technologies.</a:t>
            </a:r>
          </a:p>
          <a:p>
            <a:pPr>
              <a:spcBef>
                <a:spcPts val="0"/>
              </a:spcBef>
            </a:pPr>
            <a:r>
              <a:rPr lang="en-US" b="1" dirty="0"/>
              <a:t>Information Systems:</a:t>
            </a:r>
            <a:r>
              <a:rPr lang="en-US" dirty="0"/>
              <a:t> Use of information systems for project management, financial tracking, and resident services.</a:t>
            </a:r>
          </a:p>
        </p:txBody>
      </p:sp>
      <p:pic>
        <p:nvPicPr>
          <p:cNvPr id="8" name="Picture 7" descr="Mobile device with apps">
            <a:extLst>
              <a:ext uri="{FF2B5EF4-FFF2-40B4-BE49-F238E27FC236}">
                <a16:creationId xmlns:a16="http://schemas.microsoft.com/office/drawing/2014/main" id="{F1805345-6765-EB99-7777-DF1E0FCEB92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105401" y="1"/>
            <a:ext cx="7090851" cy="6857999"/>
          </a:xfrm>
          <a:custGeom>
            <a:avLst/>
            <a:gdLst/>
            <a:ahLst/>
            <a:cxnLst/>
            <a:rect l="l" t="t" r="r" b="b"/>
            <a:pathLst>
              <a:path w="7090851" h="6874453">
                <a:moveTo>
                  <a:pt x="679539" y="0"/>
                </a:moveTo>
                <a:lnTo>
                  <a:pt x="7090851" y="0"/>
                </a:lnTo>
                <a:lnTo>
                  <a:pt x="7090851" y="6874453"/>
                </a:lnTo>
                <a:lnTo>
                  <a:pt x="679539" y="6874453"/>
                </a:lnTo>
                <a:cubicBezTo>
                  <a:pt x="304240" y="6874453"/>
                  <a:pt x="0" y="6570213"/>
                  <a:pt x="0" y="6194913"/>
                </a:cubicBezTo>
                <a:lnTo>
                  <a:pt x="0" y="679540"/>
                </a:lnTo>
                <a:cubicBezTo>
                  <a:pt x="0" y="304240"/>
                  <a:pt x="304240" y="0"/>
                  <a:pt x="679539" y="0"/>
                </a:cubicBezTo>
                <a:close/>
              </a:path>
            </a:pathLst>
          </a:custGeom>
        </p:spPr>
      </p:pic>
      <p:sp>
        <p:nvSpPr>
          <p:cNvPr id="5" name="Footer Placeholder 4">
            <a:extLst>
              <a:ext uri="{FF2B5EF4-FFF2-40B4-BE49-F238E27FC236}">
                <a16:creationId xmlns:a16="http://schemas.microsoft.com/office/drawing/2014/main" id="{74900A87-FD7E-1E6B-7C5E-D9FA8E082CA5}"/>
              </a:ext>
            </a:extLst>
          </p:cNvPr>
          <p:cNvSpPr>
            <a:spLocks noGrp="1"/>
          </p:cNvSpPr>
          <p:nvPr>
            <p:ph type="ftr" sz="quarter" idx="11"/>
          </p:nvPr>
        </p:nvSpPr>
        <p:spPr>
          <a:xfrm>
            <a:off x="7344016" y="6424761"/>
            <a:ext cx="4059936" cy="365125"/>
          </a:xfrm>
        </p:spPr>
        <p:txBody>
          <a:bodyPr>
            <a:normAutofit/>
          </a:bodyPr>
          <a:lstStyle/>
          <a:p>
            <a:pPr>
              <a:spcAft>
                <a:spcPts val="600"/>
              </a:spcAft>
            </a:pPr>
            <a:r>
              <a:rPr lang="en-US">
                <a:solidFill>
                  <a:srgbClr val="FFFFFF"/>
                </a:solidFill>
              </a:rPr>
              <a:t>Sample Footer Text</a:t>
            </a:r>
          </a:p>
        </p:txBody>
      </p:sp>
      <p:sp>
        <p:nvSpPr>
          <p:cNvPr id="6" name="Slide Number Placeholder 5">
            <a:extLst>
              <a:ext uri="{FF2B5EF4-FFF2-40B4-BE49-F238E27FC236}">
                <a16:creationId xmlns:a16="http://schemas.microsoft.com/office/drawing/2014/main" id="{A39096DD-2B49-F852-18C7-4C1C9FE67116}"/>
              </a:ext>
            </a:extLst>
          </p:cNvPr>
          <p:cNvSpPr>
            <a:spLocks noGrp="1"/>
          </p:cNvSpPr>
          <p:nvPr>
            <p:ph type="sldNum" sz="quarter" idx="12"/>
          </p:nvPr>
        </p:nvSpPr>
        <p:spPr>
          <a:xfrm>
            <a:off x="11403951" y="6425816"/>
            <a:ext cx="429768" cy="365125"/>
          </a:xfrm>
        </p:spPr>
        <p:txBody>
          <a:bodyPr>
            <a:normAutofit/>
          </a:bodyPr>
          <a:lstStyle/>
          <a:p>
            <a:pPr>
              <a:spcAft>
                <a:spcPts val="600"/>
              </a:spcAft>
            </a:pPr>
            <a:fld id="{6E91CC32-6A6B-4E2E-BBA1-6864F305DA26}" type="slidenum">
              <a:rPr lang="en-US">
                <a:solidFill>
                  <a:srgbClr val="FFFFFF"/>
                </a:solidFill>
              </a:rPr>
              <a:pPr>
                <a:spcAft>
                  <a:spcPts val="600"/>
                </a:spcAft>
              </a:pPr>
              <a:t>35</a:t>
            </a:fld>
            <a:endParaRPr lang="en-US">
              <a:solidFill>
                <a:srgbClr val="FFFFFF"/>
              </a:solidFill>
            </a:endParaRPr>
          </a:p>
        </p:txBody>
      </p:sp>
    </p:spTree>
    <p:extLst>
      <p:ext uri="{BB962C8B-B14F-4D97-AF65-F5344CB8AC3E}">
        <p14:creationId xmlns:p14="http://schemas.microsoft.com/office/powerpoint/2010/main" val="11247637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A46739B7-CDA7-1140-87BB-21243FC57D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Front steps and columns of a majestic city building">
            <a:extLst>
              <a:ext uri="{FF2B5EF4-FFF2-40B4-BE49-F238E27FC236}">
                <a16:creationId xmlns:a16="http://schemas.microsoft.com/office/drawing/2014/main" id="{01C4A13E-94A9-B1AF-D9BD-0EC2945BAD9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8227"/>
            <a:ext cx="12191999" cy="6874452"/>
          </a:xfrm>
          <a:prstGeom prst="rect">
            <a:avLst/>
          </a:prstGeom>
        </p:spPr>
      </p:pic>
      <p:sp>
        <p:nvSpPr>
          <p:cNvPr id="19" name="Freeform: Shape 18">
            <a:extLst>
              <a:ext uri="{FF2B5EF4-FFF2-40B4-BE49-F238E27FC236}">
                <a16:creationId xmlns:a16="http://schemas.microsoft.com/office/drawing/2014/main" id="{9F78D102-89E6-1D04-B77B-FB85BB44E2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82811" y="-8227"/>
            <a:ext cx="4909189" cy="6874453"/>
          </a:xfrm>
          <a:custGeom>
            <a:avLst/>
            <a:gdLst>
              <a:gd name="connsiteX0" fmla="*/ 679539 w 4909189"/>
              <a:gd name="connsiteY0" fmla="*/ 0 h 6874453"/>
              <a:gd name="connsiteX1" fmla="*/ 4909189 w 4909189"/>
              <a:gd name="connsiteY1" fmla="*/ 0 h 6874453"/>
              <a:gd name="connsiteX2" fmla="*/ 4909189 w 4909189"/>
              <a:gd name="connsiteY2" fmla="*/ 6874453 h 6874453"/>
              <a:gd name="connsiteX3" fmla="*/ 679539 w 4909189"/>
              <a:gd name="connsiteY3" fmla="*/ 6874453 h 6874453"/>
              <a:gd name="connsiteX4" fmla="*/ 0 w 4909189"/>
              <a:gd name="connsiteY4" fmla="*/ 6194913 h 6874453"/>
              <a:gd name="connsiteX5" fmla="*/ 0 w 4909189"/>
              <a:gd name="connsiteY5" fmla="*/ 679540 h 6874453"/>
              <a:gd name="connsiteX6" fmla="*/ 679539 w 4909189"/>
              <a:gd name="connsiteY6" fmla="*/ 0 h 6874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09189" h="6874453">
                <a:moveTo>
                  <a:pt x="679539" y="0"/>
                </a:moveTo>
                <a:lnTo>
                  <a:pt x="4909189" y="0"/>
                </a:lnTo>
                <a:lnTo>
                  <a:pt x="4909189" y="6874453"/>
                </a:lnTo>
                <a:lnTo>
                  <a:pt x="679539" y="6874453"/>
                </a:lnTo>
                <a:cubicBezTo>
                  <a:pt x="304240" y="6874453"/>
                  <a:pt x="0" y="6570213"/>
                  <a:pt x="0" y="6194913"/>
                </a:cubicBezTo>
                <a:lnTo>
                  <a:pt x="0" y="679540"/>
                </a:lnTo>
                <a:cubicBezTo>
                  <a:pt x="0" y="304240"/>
                  <a:pt x="304240" y="0"/>
                  <a:pt x="679539" y="0"/>
                </a:cubicBez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17B3ECF-BE30-DC1E-F4F8-D50A6558156F}"/>
              </a:ext>
            </a:extLst>
          </p:cNvPr>
          <p:cNvSpPr>
            <a:spLocks noGrp="1"/>
          </p:cNvSpPr>
          <p:nvPr>
            <p:ph type="title"/>
          </p:nvPr>
        </p:nvSpPr>
        <p:spPr>
          <a:xfrm>
            <a:off x="7788215" y="583686"/>
            <a:ext cx="4115510" cy="1829832"/>
          </a:xfrm>
        </p:spPr>
        <p:txBody>
          <a:bodyPr anchor="t">
            <a:normAutofit/>
          </a:bodyPr>
          <a:lstStyle/>
          <a:p>
            <a:r>
              <a:rPr lang="en-US" sz="4000"/>
              <a:t>Legal</a:t>
            </a:r>
          </a:p>
        </p:txBody>
      </p:sp>
      <p:sp>
        <p:nvSpPr>
          <p:cNvPr id="4" name="Date Placeholder 3">
            <a:extLst>
              <a:ext uri="{FF2B5EF4-FFF2-40B4-BE49-F238E27FC236}">
                <a16:creationId xmlns:a16="http://schemas.microsoft.com/office/drawing/2014/main" id="{B1EAB89E-0C8A-194A-4F97-92286E53D775}"/>
              </a:ext>
            </a:extLst>
          </p:cNvPr>
          <p:cNvSpPr>
            <a:spLocks noGrp="1"/>
          </p:cNvSpPr>
          <p:nvPr>
            <p:ph type="dt" sz="half" idx="10"/>
          </p:nvPr>
        </p:nvSpPr>
        <p:spPr>
          <a:xfrm>
            <a:off x="340137" y="63202"/>
            <a:ext cx="2743200" cy="318221"/>
          </a:xfrm>
        </p:spPr>
        <p:txBody>
          <a:bodyPr>
            <a:normAutofit/>
          </a:bodyPr>
          <a:lstStyle/>
          <a:p>
            <a:pPr>
              <a:spcAft>
                <a:spcPts val="600"/>
              </a:spcAft>
            </a:pPr>
            <a:fld id="{0F996519-E62D-4F8C-AE1E-36928EC7D15C}" type="datetime1">
              <a:rPr lang="en-US">
                <a:solidFill>
                  <a:srgbClr val="FFFFFF"/>
                </a:solidFill>
              </a:rPr>
              <a:pPr>
                <a:spcAft>
                  <a:spcPts val="600"/>
                </a:spcAft>
              </a:pPr>
              <a:t>6/25/24</a:t>
            </a:fld>
            <a:endParaRPr lang="en-US">
              <a:solidFill>
                <a:srgbClr val="FFFFFF"/>
              </a:solidFill>
            </a:endParaRPr>
          </a:p>
        </p:txBody>
      </p:sp>
      <p:sp>
        <p:nvSpPr>
          <p:cNvPr id="3" name="Content Placeholder 2">
            <a:extLst>
              <a:ext uri="{FF2B5EF4-FFF2-40B4-BE49-F238E27FC236}">
                <a16:creationId xmlns:a16="http://schemas.microsoft.com/office/drawing/2014/main" id="{5545DD9F-2388-1537-E3A0-4FC760BBDD24}"/>
              </a:ext>
            </a:extLst>
          </p:cNvPr>
          <p:cNvSpPr>
            <a:spLocks noGrp="1"/>
          </p:cNvSpPr>
          <p:nvPr>
            <p:ph idx="1"/>
          </p:nvPr>
        </p:nvSpPr>
        <p:spPr>
          <a:xfrm>
            <a:off x="7788216" y="1683657"/>
            <a:ext cx="3709114" cy="4449522"/>
          </a:xfrm>
        </p:spPr>
        <p:txBody>
          <a:bodyPr anchor="b">
            <a:normAutofit lnSpcReduction="10000"/>
          </a:bodyPr>
          <a:lstStyle/>
          <a:p>
            <a:pPr>
              <a:lnSpc>
                <a:spcPct val="110000"/>
              </a:lnSpc>
              <a:spcBef>
                <a:spcPts val="0"/>
              </a:spcBef>
              <a:spcAft>
                <a:spcPts val="600"/>
              </a:spcAft>
            </a:pPr>
            <a:r>
              <a:rPr lang="en-US" b="1" dirty="0"/>
              <a:t>Land Use Regulations:</a:t>
            </a:r>
            <a:r>
              <a:rPr lang="en-US" dirty="0"/>
              <a:t> Navigating tribal, federal, and state land use regulations.</a:t>
            </a:r>
          </a:p>
          <a:p>
            <a:pPr>
              <a:lnSpc>
                <a:spcPct val="110000"/>
              </a:lnSpc>
              <a:spcBef>
                <a:spcPts val="0"/>
              </a:spcBef>
              <a:spcAft>
                <a:spcPts val="600"/>
              </a:spcAft>
            </a:pPr>
            <a:r>
              <a:rPr lang="en-US" b="1" dirty="0"/>
              <a:t>Housing Standards:</a:t>
            </a:r>
            <a:r>
              <a:rPr lang="en-US" dirty="0"/>
              <a:t> Compliance with housing quality standards and building codes.</a:t>
            </a:r>
          </a:p>
          <a:p>
            <a:pPr>
              <a:lnSpc>
                <a:spcPct val="110000"/>
              </a:lnSpc>
              <a:spcBef>
                <a:spcPts val="0"/>
              </a:spcBef>
              <a:spcAft>
                <a:spcPts val="600"/>
              </a:spcAft>
            </a:pPr>
            <a:r>
              <a:rPr lang="en-US" b="1" dirty="0"/>
              <a:t>Contract Law:</a:t>
            </a:r>
            <a:r>
              <a:rPr lang="en-US" dirty="0"/>
              <a:t> Managing contracts with developers, contractors, and service providers.</a:t>
            </a:r>
          </a:p>
          <a:p>
            <a:pPr>
              <a:lnSpc>
                <a:spcPct val="110000"/>
              </a:lnSpc>
              <a:spcBef>
                <a:spcPts val="0"/>
              </a:spcBef>
              <a:spcAft>
                <a:spcPts val="600"/>
              </a:spcAft>
            </a:pPr>
            <a:r>
              <a:rPr lang="en-US" b="1" dirty="0"/>
              <a:t>Tenant Rights:</a:t>
            </a:r>
            <a:r>
              <a:rPr lang="en-US" dirty="0"/>
              <a:t> Ensuring protection of tenant rights and fair housing practices.</a:t>
            </a:r>
          </a:p>
        </p:txBody>
      </p:sp>
      <p:sp>
        <p:nvSpPr>
          <p:cNvPr id="5" name="Footer Placeholder 4">
            <a:extLst>
              <a:ext uri="{FF2B5EF4-FFF2-40B4-BE49-F238E27FC236}">
                <a16:creationId xmlns:a16="http://schemas.microsoft.com/office/drawing/2014/main" id="{447F40F6-CA68-E27E-B20A-C4E9FA5A9EC2}"/>
              </a:ext>
            </a:extLst>
          </p:cNvPr>
          <p:cNvSpPr>
            <a:spLocks noGrp="1"/>
          </p:cNvSpPr>
          <p:nvPr>
            <p:ph type="ftr" sz="quarter" idx="11"/>
          </p:nvPr>
        </p:nvSpPr>
        <p:spPr>
          <a:xfrm>
            <a:off x="7344016" y="6424761"/>
            <a:ext cx="4059936" cy="365125"/>
          </a:xfrm>
        </p:spPr>
        <p:txBody>
          <a:bodyPr>
            <a:normAutofit/>
          </a:bodyPr>
          <a:lstStyle/>
          <a:p>
            <a:pPr>
              <a:spcAft>
                <a:spcPts val="600"/>
              </a:spcAft>
            </a:pPr>
            <a:r>
              <a:rPr lang="en-US"/>
              <a:t>Sample Footer Text</a:t>
            </a:r>
          </a:p>
        </p:txBody>
      </p:sp>
      <p:sp>
        <p:nvSpPr>
          <p:cNvPr id="6" name="Slide Number Placeholder 5">
            <a:extLst>
              <a:ext uri="{FF2B5EF4-FFF2-40B4-BE49-F238E27FC236}">
                <a16:creationId xmlns:a16="http://schemas.microsoft.com/office/drawing/2014/main" id="{B8DF97E1-FBB3-DCA4-EDCB-B21790AFD92C}"/>
              </a:ext>
            </a:extLst>
          </p:cNvPr>
          <p:cNvSpPr>
            <a:spLocks noGrp="1"/>
          </p:cNvSpPr>
          <p:nvPr>
            <p:ph type="sldNum" sz="quarter" idx="12"/>
          </p:nvPr>
        </p:nvSpPr>
        <p:spPr>
          <a:xfrm>
            <a:off x="11403951" y="6425816"/>
            <a:ext cx="429768" cy="365125"/>
          </a:xfrm>
        </p:spPr>
        <p:txBody>
          <a:bodyPr>
            <a:normAutofit/>
          </a:bodyPr>
          <a:lstStyle/>
          <a:p>
            <a:pPr>
              <a:spcAft>
                <a:spcPts val="600"/>
              </a:spcAft>
            </a:pPr>
            <a:fld id="{6E91CC32-6A6B-4E2E-BBA1-6864F305DA26}" type="slidenum">
              <a:rPr lang="en-US"/>
              <a:pPr>
                <a:spcAft>
                  <a:spcPts val="600"/>
                </a:spcAft>
              </a:pPr>
              <a:t>36</a:t>
            </a:fld>
            <a:endParaRPr lang="en-US"/>
          </a:p>
        </p:txBody>
      </p:sp>
    </p:spTree>
    <p:extLst>
      <p:ext uri="{BB962C8B-B14F-4D97-AF65-F5344CB8AC3E}">
        <p14:creationId xmlns:p14="http://schemas.microsoft.com/office/powerpoint/2010/main" val="23609042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0C58FCB-AB15-8F2D-ECB3-614828E436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20C098-41D7-A9FA-5E75-CF0FD3FAF516}"/>
              </a:ext>
            </a:extLst>
          </p:cNvPr>
          <p:cNvSpPr>
            <a:spLocks noGrp="1"/>
          </p:cNvSpPr>
          <p:nvPr>
            <p:ph type="title"/>
          </p:nvPr>
        </p:nvSpPr>
        <p:spPr>
          <a:xfrm>
            <a:off x="308389" y="750626"/>
            <a:ext cx="5015852" cy="1805607"/>
          </a:xfrm>
        </p:spPr>
        <p:txBody>
          <a:bodyPr anchor="t">
            <a:normAutofit/>
          </a:bodyPr>
          <a:lstStyle/>
          <a:p>
            <a:r>
              <a:rPr lang="en-US" dirty="0"/>
              <a:t>Environmental</a:t>
            </a:r>
          </a:p>
        </p:txBody>
      </p:sp>
      <p:sp>
        <p:nvSpPr>
          <p:cNvPr id="4" name="Date Placeholder 3">
            <a:extLst>
              <a:ext uri="{FF2B5EF4-FFF2-40B4-BE49-F238E27FC236}">
                <a16:creationId xmlns:a16="http://schemas.microsoft.com/office/drawing/2014/main" id="{4198FEDC-62F4-9398-8EAF-814504F4CA2D}"/>
              </a:ext>
            </a:extLst>
          </p:cNvPr>
          <p:cNvSpPr>
            <a:spLocks noGrp="1"/>
          </p:cNvSpPr>
          <p:nvPr>
            <p:ph type="dt" sz="half" idx="10"/>
          </p:nvPr>
        </p:nvSpPr>
        <p:spPr>
          <a:xfrm>
            <a:off x="340137" y="63202"/>
            <a:ext cx="2743200" cy="318221"/>
          </a:xfrm>
        </p:spPr>
        <p:txBody>
          <a:bodyPr>
            <a:normAutofit/>
          </a:bodyPr>
          <a:lstStyle/>
          <a:p>
            <a:pPr>
              <a:spcAft>
                <a:spcPts val="600"/>
              </a:spcAft>
            </a:pPr>
            <a:fld id="{0F996519-E62D-4F8C-AE1E-36928EC7D15C}" type="datetime1">
              <a:rPr lang="en-US" smtClean="0"/>
              <a:pPr>
                <a:spcAft>
                  <a:spcPts val="600"/>
                </a:spcAft>
              </a:pPr>
              <a:t>6/25/24</a:t>
            </a:fld>
            <a:endParaRPr lang="en-US"/>
          </a:p>
        </p:txBody>
      </p:sp>
      <p:sp>
        <p:nvSpPr>
          <p:cNvPr id="3" name="Content Placeholder 2">
            <a:extLst>
              <a:ext uri="{FF2B5EF4-FFF2-40B4-BE49-F238E27FC236}">
                <a16:creationId xmlns:a16="http://schemas.microsoft.com/office/drawing/2014/main" id="{2B320C3B-538E-153C-F84F-1BB1AB8EFC7F}"/>
              </a:ext>
            </a:extLst>
          </p:cNvPr>
          <p:cNvSpPr>
            <a:spLocks noGrp="1"/>
          </p:cNvSpPr>
          <p:nvPr>
            <p:ph idx="1"/>
          </p:nvPr>
        </p:nvSpPr>
        <p:spPr>
          <a:xfrm>
            <a:off x="340627" y="1661376"/>
            <a:ext cx="4764773" cy="4463580"/>
          </a:xfrm>
        </p:spPr>
        <p:txBody>
          <a:bodyPr anchor="b">
            <a:normAutofit fontScale="92500"/>
          </a:bodyPr>
          <a:lstStyle/>
          <a:p>
            <a:pPr>
              <a:spcBef>
                <a:spcPts val="0"/>
              </a:spcBef>
            </a:pPr>
            <a:r>
              <a:rPr lang="en-US" sz="2000" b="1" dirty="0"/>
              <a:t>Sustainability:</a:t>
            </a:r>
            <a:r>
              <a:rPr lang="en-US" sz="2000" dirty="0"/>
              <a:t> Incorporation of sustainable building practices and materials.</a:t>
            </a:r>
          </a:p>
          <a:p>
            <a:pPr>
              <a:spcBef>
                <a:spcPts val="0"/>
              </a:spcBef>
            </a:pPr>
            <a:r>
              <a:rPr lang="en-US" sz="2000" b="1" dirty="0"/>
              <a:t>Environmental Impact:</a:t>
            </a:r>
            <a:r>
              <a:rPr lang="en-US" sz="2000" dirty="0"/>
              <a:t> Assessment and mitigation of environmental impact during construction and operation.</a:t>
            </a:r>
          </a:p>
          <a:p>
            <a:pPr>
              <a:spcBef>
                <a:spcPts val="0"/>
              </a:spcBef>
            </a:pPr>
            <a:r>
              <a:rPr lang="en-US" sz="2000" b="1" dirty="0"/>
              <a:t>Climate Change:</a:t>
            </a:r>
            <a:r>
              <a:rPr lang="en-US" sz="2000" dirty="0"/>
              <a:t> Addressing climate resilience in housing design and location.</a:t>
            </a:r>
          </a:p>
          <a:p>
            <a:pPr>
              <a:spcBef>
                <a:spcPts val="0"/>
              </a:spcBef>
            </a:pPr>
            <a:r>
              <a:rPr lang="en-US" sz="2000" b="1" dirty="0"/>
              <a:t>Resource Management:</a:t>
            </a:r>
            <a:r>
              <a:rPr lang="en-US" sz="2000" dirty="0"/>
              <a:t> Efficient use of natural resources such as water and energy in housing projects.</a:t>
            </a:r>
          </a:p>
        </p:txBody>
      </p:sp>
      <p:pic>
        <p:nvPicPr>
          <p:cNvPr id="8" name="Picture 7" descr="Satellite view of Earth">
            <a:extLst>
              <a:ext uri="{FF2B5EF4-FFF2-40B4-BE49-F238E27FC236}">
                <a16:creationId xmlns:a16="http://schemas.microsoft.com/office/drawing/2014/main" id="{6CA55033-A724-A34E-FD7F-6A96D0D9DFE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96000" y="10"/>
            <a:ext cx="6096000" cy="6857990"/>
          </a:xfrm>
          <a:custGeom>
            <a:avLst/>
            <a:gdLst/>
            <a:ahLst/>
            <a:cxnLst/>
            <a:rect l="l" t="t" r="r" b="b"/>
            <a:pathLst>
              <a:path w="6096000" h="6858000">
                <a:moveTo>
                  <a:pt x="677913" y="0"/>
                </a:moveTo>
                <a:lnTo>
                  <a:pt x="6096000" y="0"/>
                </a:lnTo>
                <a:lnTo>
                  <a:pt x="6096000" y="6858000"/>
                </a:lnTo>
                <a:lnTo>
                  <a:pt x="677913" y="6858000"/>
                </a:lnTo>
                <a:cubicBezTo>
                  <a:pt x="303512" y="6858000"/>
                  <a:pt x="0" y="6554488"/>
                  <a:pt x="0" y="6180087"/>
                </a:cubicBezTo>
                <a:lnTo>
                  <a:pt x="0" y="677913"/>
                </a:lnTo>
                <a:cubicBezTo>
                  <a:pt x="0" y="303512"/>
                  <a:pt x="303512" y="0"/>
                  <a:pt x="677913" y="0"/>
                </a:cubicBezTo>
                <a:close/>
              </a:path>
            </a:pathLst>
          </a:custGeom>
        </p:spPr>
      </p:pic>
      <p:sp>
        <p:nvSpPr>
          <p:cNvPr id="5" name="Footer Placeholder 4">
            <a:extLst>
              <a:ext uri="{FF2B5EF4-FFF2-40B4-BE49-F238E27FC236}">
                <a16:creationId xmlns:a16="http://schemas.microsoft.com/office/drawing/2014/main" id="{FDE4CA2E-D683-54B7-C76A-B8130B1D4BC5}"/>
              </a:ext>
            </a:extLst>
          </p:cNvPr>
          <p:cNvSpPr>
            <a:spLocks noGrp="1"/>
          </p:cNvSpPr>
          <p:nvPr>
            <p:ph type="ftr" sz="quarter" idx="11"/>
          </p:nvPr>
        </p:nvSpPr>
        <p:spPr>
          <a:xfrm>
            <a:off x="7344016" y="6424761"/>
            <a:ext cx="4059936" cy="365125"/>
          </a:xfrm>
        </p:spPr>
        <p:txBody>
          <a:bodyPr>
            <a:normAutofit/>
          </a:bodyPr>
          <a:lstStyle/>
          <a:p>
            <a:pPr>
              <a:spcAft>
                <a:spcPts val="600"/>
              </a:spcAft>
            </a:pPr>
            <a:r>
              <a:rPr lang="en-US">
                <a:solidFill>
                  <a:srgbClr val="FFFFFF"/>
                </a:solidFill>
              </a:rPr>
              <a:t>Sample Footer Text</a:t>
            </a:r>
          </a:p>
        </p:txBody>
      </p:sp>
      <p:sp>
        <p:nvSpPr>
          <p:cNvPr id="6" name="Slide Number Placeholder 5">
            <a:extLst>
              <a:ext uri="{FF2B5EF4-FFF2-40B4-BE49-F238E27FC236}">
                <a16:creationId xmlns:a16="http://schemas.microsoft.com/office/drawing/2014/main" id="{3AB95B8F-4124-3EA8-C7EF-C3D85DF1ABE4}"/>
              </a:ext>
            </a:extLst>
          </p:cNvPr>
          <p:cNvSpPr>
            <a:spLocks noGrp="1"/>
          </p:cNvSpPr>
          <p:nvPr>
            <p:ph type="sldNum" sz="quarter" idx="12"/>
          </p:nvPr>
        </p:nvSpPr>
        <p:spPr>
          <a:xfrm>
            <a:off x="11403951" y="6425816"/>
            <a:ext cx="429768" cy="365125"/>
          </a:xfrm>
        </p:spPr>
        <p:txBody>
          <a:bodyPr>
            <a:normAutofit/>
          </a:bodyPr>
          <a:lstStyle/>
          <a:p>
            <a:pPr>
              <a:spcAft>
                <a:spcPts val="600"/>
              </a:spcAft>
            </a:pPr>
            <a:fld id="{6E91CC32-6A6B-4E2E-BBA1-6864F305DA26}" type="slidenum">
              <a:rPr lang="en-US">
                <a:solidFill>
                  <a:srgbClr val="FFFFFF"/>
                </a:solidFill>
              </a:rPr>
              <a:pPr>
                <a:spcAft>
                  <a:spcPts val="600"/>
                </a:spcAft>
              </a:pPr>
              <a:t>37</a:t>
            </a:fld>
            <a:endParaRPr lang="en-US">
              <a:solidFill>
                <a:srgbClr val="FFFFFF"/>
              </a:solidFill>
            </a:endParaRPr>
          </a:p>
        </p:txBody>
      </p:sp>
    </p:spTree>
    <p:extLst>
      <p:ext uri="{BB962C8B-B14F-4D97-AF65-F5344CB8AC3E}">
        <p14:creationId xmlns:p14="http://schemas.microsoft.com/office/powerpoint/2010/main" val="25553390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7290" y="317814"/>
            <a:ext cx="9020710" cy="1700784"/>
          </a:xfrm>
        </p:spPr>
        <p:txBody>
          <a:bodyPr>
            <a:normAutofit/>
          </a:bodyPr>
          <a:lstStyle/>
          <a:p>
            <a:pPr algn="ctr"/>
            <a:r>
              <a:rPr lang="en-US" b="1" dirty="0"/>
              <a:t>Strategic Planning Process</a:t>
            </a:r>
          </a:p>
        </p:txBody>
      </p:sp>
      <p:pic>
        <p:nvPicPr>
          <p:cNvPr id="4" name="Content Placeholder 3"/>
          <p:cNvPicPr>
            <a:picLocks noGrp="1" noChangeAspect="1"/>
          </p:cNvPicPr>
          <p:nvPr>
            <p:ph idx="1"/>
          </p:nvPr>
        </p:nvPicPr>
        <p:blipFill>
          <a:blip r:embed="rId2"/>
          <a:stretch>
            <a:fillRect/>
          </a:stretch>
        </p:blipFill>
        <p:spPr>
          <a:xfrm>
            <a:off x="3733800" y="2581492"/>
            <a:ext cx="4724400" cy="3895725"/>
          </a:xfrm>
          <a:prstGeom prst="rect">
            <a:avLst/>
          </a:prstGeom>
        </p:spPr>
      </p:pic>
      <p:sp>
        <p:nvSpPr>
          <p:cNvPr id="5" name="Rectangle 4"/>
          <p:cNvSpPr/>
          <p:nvPr/>
        </p:nvSpPr>
        <p:spPr>
          <a:xfrm>
            <a:off x="3810000" y="3429000"/>
            <a:ext cx="4572000" cy="2000548"/>
          </a:xfrm>
          <a:prstGeom prst="rect">
            <a:avLst/>
          </a:prstGeom>
        </p:spPr>
        <p:txBody>
          <a:bodyPr>
            <a:spAutoFit/>
          </a:bodyPr>
          <a:lstStyle/>
          <a:p>
            <a:endParaRPr lang="en-US" sz="1200" dirty="0">
              <a:solidFill>
                <a:srgbClr val="000000"/>
              </a:solidFill>
            </a:endParaRPr>
          </a:p>
          <a:p>
            <a:pPr algn="ctr"/>
            <a:r>
              <a:rPr lang="en-US" sz="2800" b="1" dirty="0"/>
              <a:t>Step 2: </a:t>
            </a:r>
          </a:p>
          <a:p>
            <a:pPr algn="ctr"/>
            <a:r>
              <a:rPr lang="en-US" sz="2800" b="1" dirty="0"/>
              <a:t>Goal Development with Logic Model and SMART System </a:t>
            </a:r>
          </a:p>
        </p:txBody>
      </p:sp>
    </p:spTree>
    <p:extLst>
      <p:ext uri="{BB962C8B-B14F-4D97-AF65-F5344CB8AC3E}">
        <p14:creationId xmlns:p14="http://schemas.microsoft.com/office/powerpoint/2010/main" val="20019786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97B4380-61D9-12FD-3C67-9AD4CBB2A141}"/>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08B39A7-5BF4-341C-12CB-5518793A2A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C:\Users\VincentFranco\AppData\Local\Microsoft\Windows\Temporary Internet Files\Content.IE5\U90QOG10\GoalsSign[1].jpg">
            <a:extLst>
              <a:ext uri="{FF2B5EF4-FFF2-40B4-BE49-F238E27FC236}">
                <a16:creationId xmlns:a16="http://schemas.microsoft.com/office/drawing/2014/main" id="{FB0901BE-14E8-73F2-AC1B-3FF82EF0A648}"/>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1"/>
          <a:stretch/>
        </p:blipFill>
        <p:spPr bwMode="auto">
          <a:xfrm>
            <a:off x="4157001" y="-1"/>
            <a:ext cx="8035000" cy="6858001"/>
          </a:xfrm>
          <a:custGeom>
            <a:avLst/>
            <a:gdLst/>
            <a:ahLst/>
            <a:cxnLst/>
            <a:rect l="l" t="t" r="r" b="b"/>
            <a:pathLst>
              <a:path w="8035000" h="6858001">
                <a:moveTo>
                  <a:pt x="0" y="0"/>
                </a:moveTo>
                <a:lnTo>
                  <a:pt x="8035000" y="0"/>
                </a:lnTo>
                <a:lnTo>
                  <a:pt x="8035000" y="6858001"/>
                </a:lnTo>
                <a:lnTo>
                  <a:pt x="137897" y="6858001"/>
                </a:lnTo>
                <a:lnTo>
                  <a:pt x="274509" y="6844229"/>
                </a:lnTo>
                <a:cubicBezTo>
                  <a:pt x="583423" y="6781017"/>
                  <a:pt x="815799" y="6507690"/>
                  <a:pt x="815799" y="6180089"/>
                </a:cubicBezTo>
                <a:lnTo>
                  <a:pt x="815799" y="677915"/>
                </a:lnTo>
                <a:cubicBezTo>
                  <a:pt x="815799" y="303514"/>
                  <a:pt x="512287" y="2"/>
                  <a:pt x="137886" y="2"/>
                </a:cubicBezTo>
                <a:lnTo>
                  <a:pt x="0" y="2"/>
                </a:lnTo>
                <a:close/>
              </a:path>
            </a:pathLst>
          </a:custGeom>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7FB836E-1565-EBB2-661A-2BF3C1B8E5A9}"/>
              </a:ext>
            </a:extLst>
          </p:cNvPr>
          <p:cNvSpPr>
            <a:spLocks noGrp="1"/>
          </p:cNvSpPr>
          <p:nvPr>
            <p:ph type="title"/>
          </p:nvPr>
        </p:nvSpPr>
        <p:spPr>
          <a:xfrm>
            <a:off x="312252" y="752136"/>
            <a:ext cx="3944703" cy="3553163"/>
          </a:xfrm>
        </p:spPr>
        <p:txBody>
          <a:bodyPr vert="horz" lIns="91440" tIns="45720" rIns="91440" bIns="45720" rtlCol="0" anchor="t">
            <a:normAutofit/>
          </a:bodyPr>
          <a:lstStyle/>
          <a:p>
            <a:pPr>
              <a:defRPr/>
            </a:pPr>
            <a:r>
              <a:rPr lang="en-US" altLang="en-US">
                <a:effectLst>
                  <a:outerShdw blurRad="38100" dist="38100" dir="2700000" algn="tl">
                    <a:srgbClr val="C0C0C0"/>
                  </a:outerShdw>
                </a:effectLst>
              </a:rPr>
              <a:t>Goal Development</a:t>
            </a:r>
          </a:p>
        </p:txBody>
      </p:sp>
    </p:spTree>
    <p:extLst>
      <p:ext uri="{BB962C8B-B14F-4D97-AF65-F5344CB8AC3E}">
        <p14:creationId xmlns:p14="http://schemas.microsoft.com/office/powerpoint/2010/main" val="20206934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F904DB4-22D2-4F22-B1B8-ADDDBB7FF6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F60C5463-4C1F-6EA2-5253-B3A2FE16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0"/>
            <a:ext cx="4076698" cy="6858000"/>
          </a:xfrm>
          <a:custGeom>
            <a:avLst/>
            <a:gdLst>
              <a:gd name="connsiteX0" fmla="*/ 4076698 w 4076698"/>
              <a:gd name="connsiteY0" fmla="*/ 6858000 h 6858000"/>
              <a:gd name="connsiteX1" fmla="*/ 677913 w 4076698"/>
              <a:gd name="connsiteY1" fmla="*/ 6858000 h 6858000"/>
              <a:gd name="connsiteX2" fmla="*/ 0 w 4076698"/>
              <a:gd name="connsiteY2" fmla="*/ 6180087 h 6858000"/>
              <a:gd name="connsiteX3" fmla="*/ 0 w 4076698"/>
              <a:gd name="connsiteY3" fmla="*/ 677913 h 6858000"/>
              <a:gd name="connsiteX4" fmla="*/ 677913 w 4076698"/>
              <a:gd name="connsiteY4" fmla="*/ 0 h 6858000"/>
              <a:gd name="connsiteX5" fmla="*/ 4076698 w 4076698"/>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76698" h="6858000">
                <a:moveTo>
                  <a:pt x="4076698" y="6858000"/>
                </a:moveTo>
                <a:lnTo>
                  <a:pt x="677913" y="6858000"/>
                </a:lnTo>
                <a:cubicBezTo>
                  <a:pt x="303512" y="6858000"/>
                  <a:pt x="0" y="6554488"/>
                  <a:pt x="0" y="6180087"/>
                </a:cubicBezTo>
                <a:lnTo>
                  <a:pt x="0" y="677913"/>
                </a:lnTo>
                <a:cubicBezTo>
                  <a:pt x="0" y="303512"/>
                  <a:pt x="303512" y="0"/>
                  <a:pt x="677913" y="0"/>
                </a:cubicBezTo>
                <a:lnTo>
                  <a:pt x="4076698"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317057" y="753762"/>
            <a:ext cx="3229942" cy="5436609"/>
          </a:xfrm>
        </p:spPr>
        <p:txBody>
          <a:bodyPr anchor="t">
            <a:normAutofit/>
          </a:bodyPr>
          <a:lstStyle/>
          <a:p>
            <a:r>
              <a:rPr lang="en-US" sz="3400">
                <a:solidFill>
                  <a:schemeClr val="bg1"/>
                </a:solidFill>
              </a:rPr>
              <a:t>Affordable Housing Project Development</a:t>
            </a:r>
          </a:p>
        </p:txBody>
      </p:sp>
      <p:graphicFrame>
        <p:nvGraphicFramePr>
          <p:cNvPr id="5" name="Content Placeholder 2">
            <a:extLst>
              <a:ext uri="{FF2B5EF4-FFF2-40B4-BE49-F238E27FC236}">
                <a16:creationId xmlns:a16="http://schemas.microsoft.com/office/drawing/2014/main" id="{FD9F7C91-C431-87BF-D596-D3F7983BAF4C}"/>
              </a:ext>
            </a:extLst>
          </p:cNvPr>
          <p:cNvGraphicFramePr>
            <a:graphicFrameLocks noGrp="1"/>
          </p:cNvGraphicFramePr>
          <p:nvPr>
            <p:ph idx="1"/>
            <p:extLst>
              <p:ext uri="{D42A27DB-BD31-4B8C-83A1-F6EECF244321}">
                <p14:modId xmlns:p14="http://schemas.microsoft.com/office/powerpoint/2010/main" val="1923393772"/>
              </p:ext>
            </p:extLst>
          </p:nvPr>
        </p:nvGraphicFramePr>
        <p:xfrm>
          <a:off x="5015619" y="838201"/>
          <a:ext cx="6388331" cy="51914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26D9192-AD34-ED41-C2B2-76924A1F1414}"/>
            </a:ext>
          </a:extLst>
        </p:cNvPr>
        <p:cNvGrpSpPr/>
        <p:nvPr/>
      </p:nvGrpSpPr>
      <p:grpSpPr>
        <a:xfrm>
          <a:off x="0" y="0"/>
          <a:ext cx="0" cy="0"/>
          <a:chOff x="0" y="0"/>
          <a:chExt cx="0" cy="0"/>
        </a:xfrm>
      </p:grpSpPr>
      <p:sp useBgFill="1">
        <p:nvSpPr>
          <p:cNvPr id="115721" name="Rectangle 115720">
            <a:extLst>
              <a:ext uri="{FF2B5EF4-FFF2-40B4-BE49-F238E27FC236}">
                <a16:creationId xmlns:a16="http://schemas.microsoft.com/office/drawing/2014/main" id="{30C58FCB-AB15-8F2D-ECB3-614828E436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714" name="Title 1">
            <a:extLst>
              <a:ext uri="{FF2B5EF4-FFF2-40B4-BE49-F238E27FC236}">
                <a16:creationId xmlns:a16="http://schemas.microsoft.com/office/drawing/2014/main" id="{E74D1E35-3B47-229F-E821-804212895A5F}"/>
              </a:ext>
            </a:extLst>
          </p:cNvPr>
          <p:cNvSpPr>
            <a:spLocks noGrp="1"/>
          </p:cNvSpPr>
          <p:nvPr>
            <p:ph type="title"/>
          </p:nvPr>
        </p:nvSpPr>
        <p:spPr>
          <a:xfrm>
            <a:off x="308389" y="750626"/>
            <a:ext cx="5015852" cy="1805607"/>
          </a:xfrm>
        </p:spPr>
        <p:txBody>
          <a:bodyPr anchor="t">
            <a:normAutofit/>
          </a:bodyPr>
          <a:lstStyle/>
          <a:p>
            <a:pPr eaLnBrk="1" hangingPunct="1"/>
            <a:r>
              <a:rPr lang="en-US" altLang="en-US" sz="4100">
                <a:latin typeface="Arial" panose="020B0604020202020204" pitchFamily="34" charset="0"/>
                <a:cs typeface="Arial" panose="020B0604020202020204" pitchFamily="34" charset="0"/>
              </a:rPr>
              <a:t>Goal Development</a:t>
            </a:r>
            <a:br>
              <a:rPr lang="en-US" altLang="en-US" sz="4100">
                <a:latin typeface="Arial" panose="020B0604020202020204" pitchFamily="34" charset="0"/>
                <a:cs typeface="Arial" panose="020B0604020202020204" pitchFamily="34" charset="0"/>
              </a:rPr>
            </a:br>
            <a:endParaRPr lang="en-US" altLang="en-US" sz="410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B68211FF-3953-8B9C-C462-D276B6E82CE6}"/>
              </a:ext>
            </a:extLst>
          </p:cNvPr>
          <p:cNvSpPr>
            <a:spLocks noGrp="1"/>
          </p:cNvSpPr>
          <p:nvPr>
            <p:ph idx="1"/>
          </p:nvPr>
        </p:nvSpPr>
        <p:spPr>
          <a:xfrm>
            <a:off x="340627" y="2569464"/>
            <a:ext cx="4764773" cy="3555491"/>
          </a:xfrm>
        </p:spPr>
        <p:txBody>
          <a:bodyPr anchor="b">
            <a:noAutofit/>
          </a:bodyPr>
          <a:lstStyle/>
          <a:p>
            <a:pPr marL="0" indent="0">
              <a:lnSpc>
                <a:spcPct val="110000"/>
              </a:lnSpc>
              <a:buNone/>
              <a:defRPr/>
            </a:pPr>
            <a:r>
              <a:rPr lang="en-US" sz="1200" dirty="0">
                <a:cs typeface="Arial" panose="020B0604020202020204" pitchFamily="34" charset="0"/>
              </a:rPr>
              <a:t>The definition of a </a:t>
            </a:r>
            <a:r>
              <a:rPr lang="en-US" sz="1200" b="1" dirty="0">
                <a:cs typeface="Arial" panose="020B0604020202020204" pitchFamily="34" charset="0"/>
              </a:rPr>
              <a:t>Logic Model </a:t>
            </a:r>
            <a:r>
              <a:rPr lang="en-US" sz="1200" dirty="0">
                <a:cs typeface="Arial" panose="020B0604020202020204" pitchFamily="34" charset="0"/>
              </a:rPr>
              <a:t>is a pictorial or graphic diagram </a:t>
            </a:r>
            <a:r>
              <a:rPr lang="en-US" sz="1200" i="1" dirty="0">
                <a:cs typeface="Arial" panose="020B0604020202020204" pitchFamily="34" charset="0"/>
              </a:rPr>
              <a:t>based on your organization’s mission</a:t>
            </a:r>
            <a:r>
              <a:rPr lang="en-US" sz="1200" dirty="0">
                <a:cs typeface="Arial" panose="020B0604020202020204" pitchFamily="34" charset="0"/>
              </a:rPr>
              <a:t> that shows the relationship between </a:t>
            </a:r>
            <a:r>
              <a:rPr lang="en-US" sz="1200" b="1" i="1" u="sng" dirty="0">
                <a:cs typeface="Arial" panose="020B0604020202020204" pitchFamily="34" charset="0"/>
              </a:rPr>
              <a:t>Initiatives</a:t>
            </a:r>
            <a:r>
              <a:rPr lang="en-US" sz="1200" dirty="0">
                <a:cs typeface="Arial" panose="020B0604020202020204" pitchFamily="34" charset="0"/>
              </a:rPr>
              <a:t> (also called Focus Areas or Major Objectives) and </a:t>
            </a:r>
            <a:r>
              <a:rPr lang="en-US" sz="1200" b="1" i="1" u="sng" dirty="0">
                <a:cs typeface="Arial" panose="020B0604020202020204" pitchFamily="34" charset="0"/>
              </a:rPr>
              <a:t>Goals</a:t>
            </a:r>
            <a:r>
              <a:rPr lang="en-US" sz="1200" dirty="0">
                <a:cs typeface="Arial" panose="020B0604020202020204" pitchFamily="34" charset="0"/>
              </a:rPr>
              <a:t> (also called Inputs or Steps) with short-term </a:t>
            </a:r>
            <a:r>
              <a:rPr lang="en-US" sz="1200" b="1" i="1" u="sng" dirty="0">
                <a:cs typeface="Arial" panose="020B0604020202020204" pitchFamily="34" charset="0"/>
              </a:rPr>
              <a:t>Outcomes</a:t>
            </a:r>
            <a:r>
              <a:rPr lang="en-US" sz="1200" b="1" dirty="0">
                <a:cs typeface="Arial" panose="020B0604020202020204" pitchFamily="34" charset="0"/>
              </a:rPr>
              <a:t> </a:t>
            </a:r>
            <a:r>
              <a:rPr lang="en-US" sz="1200" dirty="0">
                <a:cs typeface="Arial" panose="020B0604020202020204" pitchFamily="34" charset="0"/>
              </a:rPr>
              <a:t>and long-term </a:t>
            </a:r>
            <a:r>
              <a:rPr lang="en-US" sz="1200" b="1" i="1" u="sng" dirty="0">
                <a:cs typeface="Arial" panose="020B0604020202020204" pitchFamily="34" charset="0"/>
              </a:rPr>
              <a:t>Results/Outputs.</a:t>
            </a:r>
            <a:endParaRPr lang="en-US" sz="1200" dirty="0">
              <a:cs typeface="Arial" panose="020B0604020202020204" pitchFamily="34" charset="0"/>
            </a:endParaRPr>
          </a:p>
          <a:p>
            <a:pPr marL="0" indent="0">
              <a:lnSpc>
                <a:spcPct val="110000"/>
              </a:lnSpc>
              <a:buNone/>
              <a:defRPr/>
            </a:pPr>
            <a:endParaRPr lang="en-US" sz="1200" dirty="0">
              <a:cs typeface="Arial" panose="020B0604020202020204" pitchFamily="34" charset="0"/>
            </a:endParaRPr>
          </a:p>
          <a:p>
            <a:pPr marL="0" indent="0">
              <a:lnSpc>
                <a:spcPct val="110000"/>
              </a:lnSpc>
              <a:buNone/>
              <a:defRPr/>
            </a:pPr>
            <a:r>
              <a:rPr lang="en-US" sz="1200" dirty="0">
                <a:cs typeface="Arial" panose="020B0604020202020204" pitchFamily="34" charset="0"/>
              </a:rPr>
              <a:t>It is a visual way to present and share your understanding of the relationships among the initiatives you have chosen for your organization, the goals you plan to implement, and the outcomes and results you hope to achieve.</a:t>
            </a:r>
          </a:p>
          <a:p>
            <a:pPr marL="0" indent="0">
              <a:lnSpc>
                <a:spcPct val="110000"/>
              </a:lnSpc>
              <a:buNone/>
              <a:defRPr/>
            </a:pPr>
            <a:endParaRPr lang="en-US" sz="1200" dirty="0">
              <a:cs typeface="Arial" panose="020B0604020202020204" pitchFamily="34" charset="0"/>
            </a:endParaRPr>
          </a:p>
          <a:p>
            <a:pPr marL="0" indent="0">
              <a:lnSpc>
                <a:spcPct val="110000"/>
              </a:lnSpc>
              <a:buNone/>
              <a:defRPr/>
            </a:pPr>
            <a:r>
              <a:rPr lang="en-US" sz="1200" dirty="0">
                <a:cs typeface="Arial" panose="020B0604020202020204" pitchFamily="34" charset="0"/>
              </a:rPr>
              <a:t>Also, it is a mechanism to help the organization measure its success and challenges.</a:t>
            </a:r>
          </a:p>
          <a:p>
            <a:pPr marL="0" indent="0">
              <a:lnSpc>
                <a:spcPct val="110000"/>
              </a:lnSpc>
              <a:buNone/>
              <a:defRPr/>
            </a:pPr>
            <a:endParaRPr lang="en-US" sz="1200" dirty="0"/>
          </a:p>
        </p:txBody>
      </p:sp>
      <p:pic>
        <p:nvPicPr>
          <p:cNvPr id="115716" name="Picture 115715" descr="Top view of cubes connected with black lines">
            <a:extLst>
              <a:ext uri="{FF2B5EF4-FFF2-40B4-BE49-F238E27FC236}">
                <a16:creationId xmlns:a16="http://schemas.microsoft.com/office/drawing/2014/main" id="{2A965D85-F2D0-6CB1-37BB-96C6F3C6F63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96000" y="10"/>
            <a:ext cx="6096000" cy="6857990"/>
          </a:xfrm>
          <a:custGeom>
            <a:avLst/>
            <a:gdLst/>
            <a:ahLst/>
            <a:cxnLst/>
            <a:rect l="l" t="t" r="r" b="b"/>
            <a:pathLst>
              <a:path w="6096000" h="6858000">
                <a:moveTo>
                  <a:pt x="677913" y="0"/>
                </a:moveTo>
                <a:lnTo>
                  <a:pt x="6096000" y="0"/>
                </a:lnTo>
                <a:lnTo>
                  <a:pt x="6096000" y="6858000"/>
                </a:lnTo>
                <a:lnTo>
                  <a:pt x="677913" y="6858000"/>
                </a:lnTo>
                <a:cubicBezTo>
                  <a:pt x="303512" y="6858000"/>
                  <a:pt x="0" y="6554488"/>
                  <a:pt x="0" y="6180087"/>
                </a:cubicBezTo>
                <a:lnTo>
                  <a:pt x="0" y="677913"/>
                </a:lnTo>
                <a:cubicBezTo>
                  <a:pt x="0" y="303512"/>
                  <a:pt x="303512" y="0"/>
                  <a:pt x="677913" y="0"/>
                </a:cubicBezTo>
                <a:close/>
              </a:path>
            </a:pathLst>
          </a:custGeom>
        </p:spPr>
      </p:pic>
    </p:spTree>
    <p:extLst>
      <p:ext uri="{BB962C8B-B14F-4D97-AF65-F5344CB8AC3E}">
        <p14:creationId xmlns:p14="http://schemas.microsoft.com/office/powerpoint/2010/main" val="1600962190"/>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CFFC41A-1975-2237-D2BB-9D7834E66293}"/>
            </a:ext>
          </a:extLst>
        </p:cNvPr>
        <p:cNvGrpSpPr/>
        <p:nvPr/>
      </p:nvGrpSpPr>
      <p:grpSpPr>
        <a:xfrm>
          <a:off x="0" y="0"/>
          <a:ext cx="0" cy="0"/>
          <a:chOff x="0" y="0"/>
          <a:chExt cx="0" cy="0"/>
        </a:xfrm>
      </p:grpSpPr>
      <p:sp useBgFill="1">
        <p:nvSpPr>
          <p:cNvPr id="117769" name="Rectangle 117768">
            <a:extLst>
              <a:ext uri="{FF2B5EF4-FFF2-40B4-BE49-F238E27FC236}">
                <a16:creationId xmlns:a16="http://schemas.microsoft.com/office/drawing/2014/main" id="{88CA9E9D-6A76-A56D-C4DE-0910EA8725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771" name="Freeform: Shape 117770">
            <a:extLst>
              <a:ext uri="{FF2B5EF4-FFF2-40B4-BE49-F238E27FC236}">
                <a16:creationId xmlns:a16="http://schemas.microsoft.com/office/drawing/2014/main" id="{DFB7E5ED-F72A-DBA0-549D-BABA6DACA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406604"/>
          </a:xfrm>
          <a:custGeom>
            <a:avLst/>
            <a:gdLst>
              <a:gd name="connsiteX0" fmla="*/ 0 w 12192000"/>
              <a:gd name="connsiteY0" fmla="*/ 0 h 6858000"/>
              <a:gd name="connsiteX1" fmla="*/ 12192000 w 12192000"/>
              <a:gd name="connsiteY1" fmla="*/ 0 h 6858000"/>
              <a:gd name="connsiteX2" fmla="*/ 12192000 w 12192000"/>
              <a:gd name="connsiteY2" fmla="*/ 2406593 h 6858000"/>
              <a:gd name="connsiteX3" fmla="*/ 12178573 w 12192000"/>
              <a:gd name="connsiteY3" fmla="*/ 2273403 h 6858000"/>
              <a:gd name="connsiteX4" fmla="*/ 11531070 w 12192000"/>
              <a:gd name="connsiteY4" fmla="*/ 1745673 h 6858000"/>
              <a:gd name="connsiteX5" fmla="*/ 660932 w 12192000"/>
              <a:gd name="connsiteY5" fmla="*/ 1745673 h 6858000"/>
              <a:gd name="connsiteX6" fmla="*/ 1 w 12192000"/>
              <a:gd name="connsiteY6" fmla="*/ 2406604 h 6858000"/>
              <a:gd name="connsiteX7" fmla="*/ 1 w 12192000"/>
              <a:gd name="connsiteY7" fmla="*/ 6858000 h 6858000"/>
              <a:gd name="connsiteX8" fmla="*/ 0 w 12192000"/>
              <a:gd name="connsiteY8" fmla="*/ 6858000 h 6858000"/>
              <a:gd name="connsiteX0" fmla="*/ 0 w 12192000"/>
              <a:gd name="connsiteY0" fmla="*/ 0 h 6858000"/>
              <a:gd name="connsiteX1" fmla="*/ 12192000 w 12192000"/>
              <a:gd name="connsiteY1" fmla="*/ 0 h 6858000"/>
              <a:gd name="connsiteX2" fmla="*/ 12192000 w 12192000"/>
              <a:gd name="connsiteY2" fmla="*/ 2406593 h 6858000"/>
              <a:gd name="connsiteX3" fmla="*/ 12178573 w 12192000"/>
              <a:gd name="connsiteY3" fmla="*/ 2273403 h 6858000"/>
              <a:gd name="connsiteX4" fmla="*/ 11531070 w 12192000"/>
              <a:gd name="connsiteY4" fmla="*/ 1745673 h 6858000"/>
              <a:gd name="connsiteX5" fmla="*/ 660932 w 12192000"/>
              <a:gd name="connsiteY5" fmla="*/ 1745673 h 6858000"/>
              <a:gd name="connsiteX6" fmla="*/ 1 w 12192000"/>
              <a:gd name="connsiteY6" fmla="*/ 2406604 h 6858000"/>
              <a:gd name="connsiteX7" fmla="*/ 1 w 12192000"/>
              <a:gd name="connsiteY7" fmla="*/ 6858000 h 6858000"/>
              <a:gd name="connsiteX8" fmla="*/ 0 w 12192000"/>
              <a:gd name="connsiteY8" fmla="*/ 0 h 6858000"/>
              <a:gd name="connsiteX0" fmla="*/ 0 w 12192000"/>
              <a:gd name="connsiteY0" fmla="*/ 0 h 2406604"/>
              <a:gd name="connsiteX1" fmla="*/ 12192000 w 12192000"/>
              <a:gd name="connsiteY1" fmla="*/ 0 h 2406604"/>
              <a:gd name="connsiteX2" fmla="*/ 12192000 w 12192000"/>
              <a:gd name="connsiteY2" fmla="*/ 2406593 h 2406604"/>
              <a:gd name="connsiteX3" fmla="*/ 12178573 w 12192000"/>
              <a:gd name="connsiteY3" fmla="*/ 2273403 h 2406604"/>
              <a:gd name="connsiteX4" fmla="*/ 11531070 w 12192000"/>
              <a:gd name="connsiteY4" fmla="*/ 1745673 h 2406604"/>
              <a:gd name="connsiteX5" fmla="*/ 660932 w 12192000"/>
              <a:gd name="connsiteY5" fmla="*/ 1745673 h 2406604"/>
              <a:gd name="connsiteX6" fmla="*/ 1 w 12192000"/>
              <a:gd name="connsiteY6" fmla="*/ 2406604 h 2406604"/>
              <a:gd name="connsiteX7" fmla="*/ 0 w 12192000"/>
              <a:gd name="connsiteY7" fmla="*/ 0 h 2406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2406604">
                <a:moveTo>
                  <a:pt x="0" y="0"/>
                </a:moveTo>
                <a:lnTo>
                  <a:pt x="12192000" y="0"/>
                </a:lnTo>
                <a:lnTo>
                  <a:pt x="12192000" y="2406593"/>
                </a:lnTo>
                <a:lnTo>
                  <a:pt x="12178573" y="2273403"/>
                </a:lnTo>
                <a:cubicBezTo>
                  <a:pt x="12116944" y="1972228"/>
                  <a:pt x="11850464" y="1745673"/>
                  <a:pt x="11531070" y="1745673"/>
                </a:cubicBezTo>
                <a:lnTo>
                  <a:pt x="660932" y="1745673"/>
                </a:lnTo>
                <a:cubicBezTo>
                  <a:pt x="295910" y="1745673"/>
                  <a:pt x="1" y="2041582"/>
                  <a:pt x="1" y="2406604"/>
                </a:cubicBezTo>
                <a:cubicBezTo>
                  <a:pt x="1" y="1604403"/>
                  <a:pt x="0" y="802201"/>
                  <a:pt x="0" y="0"/>
                </a:cubicBez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7762" name="Title 1">
            <a:extLst>
              <a:ext uri="{FF2B5EF4-FFF2-40B4-BE49-F238E27FC236}">
                <a16:creationId xmlns:a16="http://schemas.microsoft.com/office/drawing/2014/main" id="{36D287A3-3E6B-6571-A425-8DED39F3F3FA}"/>
              </a:ext>
            </a:extLst>
          </p:cNvPr>
          <p:cNvSpPr>
            <a:spLocks noGrp="1"/>
          </p:cNvSpPr>
          <p:nvPr>
            <p:ph type="title"/>
          </p:nvPr>
        </p:nvSpPr>
        <p:spPr>
          <a:xfrm>
            <a:off x="969817" y="364134"/>
            <a:ext cx="9971451" cy="1343007"/>
          </a:xfrm>
        </p:spPr>
        <p:txBody>
          <a:bodyPr anchor="ctr">
            <a:normAutofit/>
          </a:bodyPr>
          <a:lstStyle/>
          <a:p>
            <a:pPr eaLnBrk="1" hangingPunct="1"/>
            <a:r>
              <a:rPr lang="en-US" altLang="en-US" dirty="0">
                <a:solidFill>
                  <a:schemeClr val="bg1"/>
                </a:solidFill>
                <a:latin typeface="Arial" panose="020B0604020202020204" pitchFamily="34" charset="0"/>
                <a:cs typeface="Arial" panose="020B0604020202020204" pitchFamily="34" charset="0"/>
              </a:rPr>
              <a:t>Goal Development – Logic Model</a:t>
            </a:r>
            <a:br>
              <a:rPr lang="en-US" altLang="en-US" dirty="0">
                <a:solidFill>
                  <a:schemeClr val="bg1"/>
                </a:solidFill>
                <a:latin typeface="Arial" panose="020B0604020202020204" pitchFamily="34" charset="0"/>
                <a:cs typeface="Arial" panose="020B0604020202020204" pitchFamily="34" charset="0"/>
              </a:rPr>
            </a:br>
            <a:endParaRPr lang="en-US" altLang="en-US" dirty="0">
              <a:solidFill>
                <a:schemeClr val="bg1"/>
              </a:solidFill>
              <a:latin typeface="Arial" panose="020B0604020202020204" pitchFamily="34" charset="0"/>
              <a:cs typeface="Arial" panose="020B0604020202020204" pitchFamily="34" charset="0"/>
            </a:endParaRPr>
          </a:p>
        </p:txBody>
      </p:sp>
      <p:graphicFrame>
        <p:nvGraphicFramePr>
          <p:cNvPr id="117764" name="Content Placeholder 2">
            <a:extLst>
              <a:ext uri="{FF2B5EF4-FFF2-40B4-BE49-F238E27FC236}">
                <a16:creationId xmlns:a16="http://schemas.microsoft.com/office/drawing/2014/main" id="{8BFD5889-0B4C-2FA5-542D-651BE92B990A}"/>
              </a:ext>
            </a:extLst>
          </p:cNvPr>
          <p:cNvGraphicFramePr>
            <a:graphicFrameLocks/>
          </p:cNvGraphicFramePr>
          <p:nvPr>
            <p:extLst>
              <p:ext uri="{D42A27DB-BD31-4B8C-83A1-F6EECF244321}">
                <p14:modId xmlns:p14="http://schemas.microsoft.com/office/powerpoint/2010/main" val="2260437466"/>
              </p:ext>
            </p:extLst>
          </p:nvPr>
        </p:nvGraphicFramePr>
        <p:xfrm>
          <a:off x="761702" y="1783245"/>
          <a:ext cx="4600912" cy="12533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Table 3">
            <a:extLst>
              <a:ext uri="{FF2B5EF4-FFF2-40B4-BE49-F238E27FC236}">
                <a16:creationId xmlns:a16="http://schemas.microsoft.com/office/drawing/2014/main" id="{F20C6BF9-5C5D-7316-C052-EF31A697C800}"/>
              </a:ext>
            </a:extLst>
          </p:cNvPr>
          <p:cNvGraphicFramePr>
            <a:graphicFrameLocks noGrp="1"/>
          </p:cNvGraphicFramePr>
          <p:nvPr>
            <p:extLst>
              <p:ext uri="{D42A27DB-BD31-4B8C-83A1-F6EECF244321}">
                <p14:modId xmlns:p14="http://schemas.microsoft.com/office/powerpoint/2010/main" val="3697451407"/>
              </p:ext>
            </p:extLst>
          </p:nvPr>
        </p:nvGraphicFramePr>
        <p:xfrm>
          <a:off x="425004" y="3429000"/>
          <a:ext cx="11320528" cy="2675586"/>
        </p:xfrm>
        <a:graphic>
          <a:graphicData uri="http://schemas.openxmlformats.org/drawingml/2006/table">
            <a:tbl>
              <a:tblPr firstRow="1" bandRow="1">
                <a:tableStyleId>{5C22544A-7EE6-4342-B048-85BDC9FD1C3A}</a:tableStyleId>
              </a:tblPr>
              <a:tblGrid>
                <a:gridCol w="1622737">
                  <a:extLst>
                    <a:ext uri="{9D8B030D-6E8A-4147-A177-3AD203B41FA5}">
                      <a16:colId xmlns:a16="http://schemas.microsoft.com/office/drawing/2014/main" val="20000"/>
                    </a:ext>
                  </a:extLst>
                </a:gridCol>
                <a:gridCol w="2824615">
                  <a:extLst>
                    <a:ext uri="{9D8B030D-6E8A-4147-A177-3AD203B41FA5}">
                      <a16:colId xmlns:a16="http://schemas.microsoft.com/office/drawing/2014/main" val="20001"/>
                    </a:ext>
                  </a:extLst>
                </a:gridCol>
                <a:gridCol w="3436588">
                  <a:extLst>
                    <a:ext uri="{9D8B030D-6E8A-4147-A177-3AD203B41FA5}">
                      <a16:colId xmlns:a16="http://schemas.microsoft.com/office/drawing/2014/main" val="20002"/>
                    </a:ext>
                  </a:extLst>
                </a:gridCol>
                <a:gridCol w="3436588">
                  <a:extLst>
                    <a:ext uri="{9D8B030D-6E8A-4147-A177-3AD203B41FA5}">
                      <a16:colId xmlns:a16="http://schemas.microsoft.com/office/drawing/2014/main" val="20003"/>
                    </a:ext>
                  </a:extLst>
                </a:gridCol>
              </a:tblGrid>
              <a:tr h="660929">
                <a:tc>
                  <a:txBody>
                    <a:bodyPr/>
                    <a:lstStyle/>
                    <a:p>
                      <a:pPr algn="ctr"/>
                      <a:r>
                        <a:rPr lang="en-US" sz="1200" b="1" u="none" dirty="0">
                          <a:solidFill>
                            <a:schemeClr val="bg1"/>
                          </a:solidFill>
                          <a:latin typeface="+mn-lt"/>
                          <a:cs typeface="Arial"/>
                        </a:rPr>
                        <a:t>Initiative</a:t>
                      </a:r>
                    </a:p>
                  </a:txBody>
                  <a:tcPr marT="45687" marB="4568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1" u="none" dirty="0">
                          <a:solidFill>
                            <a:schemeClr val="bg1"/>
                          </a:solidFill>
                          <a:latin typeface="+mn-lt"/>
                          <a:cs typeface="Arial"/>
                        </a:rPr>
                        <a:t>Goal</a:t>
                      </a:r>
                      <a:endParaRPr lang="en-US" sz="1200" b="1" u="none" dirty="0">
                        <a:solidFill>
                          <a:srgbClr val="FFFF00"/>
                        </a:solidFill>
                        <a:latin typeface="+mn-lt"/>
                        <a:cs typeface="Arial"/>
                      </a:endParaRPr>
                    </a:p>
                  </a:txBody>
                  <a:tcPr marT="45687" marB="4568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1" u="none" dirty="0">
                          <a:solidFill>
                            <a:schemeClr val="bg1"/>
                          </a:solidFill>
                          <a:latin typeface="+mn-lt"/>
                          <a:cs typeface="Arial"/>
                        </a:rPr>
                        <a:t>Outcome (ST)</a:t>
                      </a:r>
                    </a:p>
                  </a:txBody>
                  <a:tcPr marT="45687" marB="4568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1" u="none" dirty="0">
                          <a:solidFill>
                            <a:schemeClr val="bg1"/>
                          </a:solidFill>
                          <a:latin typeface="+mn-lt"/>
                          <a:cs typeface="Arial"/>
                        </a:rPr>
                        <a:t>Result (LT)</a:t>
                      </a:r>
                    </a:p>
                  </a:txBody>
                  <a:tcPr marT="45687" marB="4568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18042">
                <a:tc>
                  <a:txBody>
                    <a:bodyPr/>
                    <a:lstStyle/>
                    <a:p>
                      <a:pPr algn="l" fontAlgn="t"/>
                      <a:r>
                        <a:rPr lang="en-US" sz="1200" b="0" i="0" u="none" strike="noStrike">
                          <a:solidFill>
                            <a:srgbClr val="000000"/>
                          </a:solidFill>
                          <a:effectLst/>
                          <a:latin typeface="+mn-lt"/>
                        </a:rPr>
                        <a:t>Secure Funding</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200" b="0" i="0" u="none" strike="noStrike">
                          <a:solidFill>
                            <a:srgbClr val="000000"/>
                          </a:solidFill>
                          <a:effectLst/>
                          <a:latin typeface="+mn-lt"/>
                        </a:rPr>
                        <a:t>- Apply for grants and loans ; - Allocate tribal funds</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200" b="0" i="0" u="none" strike="noStrike" dirty="0">
                          <a:solidFill>
                            <a:srgbClr val="000000"/>
                          </a:solidFill>
                          <a:effectLst/>
                          <a:latin typeface="+mn-lt"/>
                        </a:rPr>
                        <a:t>$2 million - Funding secured</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200" b="0" i="0" u="none" strike="noStrike" dirty="0">
                          <a:solidFill>
                            <a:srgbClr val="000000"/>
                          </a:solidFill>
                          <a:effectLst/>
                          <a:latin typeface="+mn-lt"/>
                        </a:rPr>
                        <a:t>Sustainable financial management – 80% of projects within budget</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502276">
                <a:tc>
                  <a:txBody>
                    <a:bodyPr/>
                    <a:lstStyle/>
                    <a:p>
                      <a:pPr algn="l" fontAlgn="t"/>
                      <a:r>
                        <a:rPr lang="en-US" sz="1200" b="0" i="0" u="none" strike="noStrike" dirty="0">
                          <a:solidFill>
                            <a:srgbClr val="000000"/>
                          </a:solidFill>
                          <a:effectLst/>
                          <a:latin typeface="+mn-lt"/>
                        </a:rPr>
                        <a:t>Prepare 10 Acres</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200" b="0" i="0" u="none" strike="noStrike">
                          <a:solidFill>
                            <a:srgbClr val="000000"/>
                          </a:solidFill>
                          <a:effectLst/>
                          <a:latin typeface="+mn-lt"/>
                        </a:rPr>
                        <a:t>- Conduct land surveys ; - Clear and grade land</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200" b="0" i="0" u="none" strike="noStrike" dirty="0">
                          <a:solidFill>
                            <a:srgbClr val="000000"/>
                          </a:solidFill>
                          <a:effectLst/>
                          <a:latin typeface="+mn-lt"/>
                        </a:rPr>
                        <a:t>Land ready for construction - </a:t>
                      </a:r>
                      <a:r>
                        <a:rPr lang="en-US" sz="1200" dirty="0">
                          <a:latin typeface="+mn-lt"/>
                        </a:rPr>
                        <a:t>(10 acres prepared)</a:t>
                      </a:r>
                      <a:endParaRPr lang="en-US" sz="1200" b="0" i="0" u="none" strike="noStrike" dirty="0">
                        <a:solidFill>
                          <a:srgbClr val="000000"/>
                        </a:solidFill>
                        <a:effectLst/>
                        <a:latin typeface="+mn-lt"/>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200" b="0" i="0" u="none" strike="noStrike" dirty="0">
                          <a:solidFill>
                            <a:srgbClr val="000000"/>
                          </a:solidFill>
                          <a:effectLst/>
                          <a:latin typeface="+mn-lt"/>
                        </a:rPr>
                        <a:t>Efficient use of tribal land - </a:t>
                      </a:r>
                      <a:r>
                        <a:rPr lang="en-US" sz="1200" dirty="0">
                          <a:latin typeface="+mn-lt"/>
                        </a:rPr>
                        <a:t>(90% of land utilized effectively)</a:t>
                      </a:r>
                      <a:endParaRPr lang="en-US" sz="1200" b="0" i="0" u="none" strike="noStrike" dirty="0">
                        <a:solidFill>
                          <a:srgbClr val="000000"/>
                        </a:solidFill>
                        <a:effectLst/>
                        <a:latin typeface="+mn-lt"/>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51398417"/>
                  </a:ext>
                </a:extLst>
              </a:tr>
              <a:tr h="515155">
                <a:tc>
                  <a:txBody>
                    <a:bodyPr/>
                    <a:lstStyle/>
                    <a:p>
                      <a:pPr algn="l" fontAlgn="t"/>
                      <a:r>
                        <a:rPr lang="en-US" sz="1200" b="0" i="0" u="none" strike="noStrike" dirty="0">
                          <a:solidFill>
                            <a:srgbClr val="000000"/>
                          </a:solidFill>
                          <a:effectLst/>
                          <a:latin typeface="+mn-lt"/>
                        </a:rPr>
                        <a:t>Assemble Project Team</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200" b="0" i="0" u="none" strike="noStrike">
                          <a:solidFill>
                            <a:srgbClr val="000000"/>
                          </a:solidFill>
                          <a:effectLst/>
                          <a:latin typeface="+mn-lt"/>
                        </a:rPr>
                        <a:t>- Hire architects, contractors, and project managers</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200" b="0" i="0" u="none" strike="noStrike" dirty="0">
                          <a:solidFill>
                            <a:srgbClr val="000000"/>
                          </a:solidFill>
                          <a:effectLst/>
                          <a:latin typeface="+mn-lt"/>
                        </a:rPr>
                        <a:t>Skilled team in place - </a:t>
                      </a:r>
                      <a:r>
                        <a:rPr lang="en-US" sz="1200" dirty="0">
                          <a:latin typeface="+mn-lt"/>
                        </a:rPr>
                        <a:t>(15 team members hired)</a:t>
                      </a:r>
                      <a:endParaRPr lang="en-US" sz="1200" b="0" i="0" u="none" strike="noStrike" dirty="0">
                        <a:solidFill>
                          <a:srgbClr val="000000"/>
                        </a:solidFill>
                        <a:effectLst/>
                        <a:latin typeface="+mn-lt"/>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200" b="0" i="0" u="none" strike="noStrike" dirty="0">
                          <a:solidFill>
                            <a:srgbClr val="000000"/>
                          </a:solidFill>
                          <a:effectLst/>
                          <a:latin typeface="+mn-lt"/>
                        </a:rPr>
                        <a:t>High-quality construction and management - </a:t>
                      </a:r>
                      <a:r>
                        <a:rPr lang="en-US" sz="1200" dirty="0">
                          <a:latin typeface="+mn-lt"/>
                        </a:rPr>
                        <a:t>(95% project quality)</a:t>
                      </a:r>
                      <a:endParaRPr lang="en-US" sz="1200" b="0" i="0" u="none" strike="noStrike" dirty="0">
                        <a:solidFill>
                          <a:srgbClr val="000000"/>
                        </a:solidFill>
                        <a:effectLst/>
                        <a:latin typeface="+mn-lt"/>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06743395"/>
                  </a:ext>
                </a:extLst>
              </a:tr>
              <a:tr h="579184">
                <a:tc>
                  <a:txBody>
                    <a:bodyPr/>
                    <a:lstStyle/>
                    <a:p>
                      <a:pPr algn="l" fontAlgn="t"/>
                      <a:r>
                        <a:rPr lang="en-US" sz="1200" b="0" i="0" u="none" strike="noStrike" dirty="0">
                          <a:solidFill>
                            <a:srgbClr val="000000"/>
                          </a:solidFill>
                          <a:effectLst/>
                          <a:latin typeface="+mn-lt"/>
                        </a:rPr>
                        <a:t>Build Homes and Infrastructure</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200" b="0" i="0" u="none" strike="noStrike" dirty="0">
                          <a:solidFill>
                            <a:srgbClr val="000000"/>
                          </a:solidFill>
                          <a:effectLst/>
                          <a:latin typeface="+mn-lt"/>
                        </a:rPr>
                        <a:t>- Prepare land (grading, utilities installation) ; - Construct homes and infrastructure</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200" b="0" i="0" u="none" strike="noStrike" dirty="0">
                          <a:solidFill>
                            <a:srgbClr val="000000"/>
                          </a:solidFill>
                          <a:effectLst/>
                          <a:latin typeface="+mn-lt"/>
                        </a:rPr>
                        <a:t>Construction progress on track - </a:t>
                      </a:r>
                      <a:r>
                        <a:rPr lang="en-US" sz="1200" dirty="0">
                          <a:latin typeface="+mn-lt"/>
                        </a:rPr>
                        <a:t>(50% completed in 12 months)</a:t>
                      </a:r>
                      <a:endParaRPr lang="en-US" sz="1200" b="0" i="0" u="none" strike="noStrike" dirty="0">
                        <a:solidFill>
                          <a:srgbClr val="000000"/>
                        </a:solidFill>
                        <a:effectLst/>
                        <a:latin typeface="+mn-lt"/>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200" b="0" i="0" u="none" strike="noStrike" dirty="0">
                          <a:solidFill>
                            <a:srgbClr val="000000"/>
                          </a:solidFill>
                          <a:effectLst/>
                          <a:latin typeface="+mn-lt"/>
                        </a:rPr>
                        <a:t>Completed homes and infrastructure - </a:t>
                      </a:r>
                      <a:r>
                        <a:rPr lang="en-US" sz="1200" dirty="0">
                          <a:latin typeface="+mn-lt"/>
                        </a:rPr>
                        <a:t>(100% homes completed)</a:t>
                      </a:r>
                      <a:endParaRPr lang="en-US" sz="1200" b="0" i="0" u="none" strike="noStrike" dirty="0">
                        <a:solidFill>
                          <a:srgbClr val="000000"/>
                        </a:solidFill>
                        <a:effectLst/>
                        <a:latin typeface="+mn-lt"/>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4608637"/>
                  </a:ext>
                </a:extLst>
              </a:tr>
            </a:tbl>
          </a:graphicData>
        </a:graphic>
      </p:graphicFrame>
      <p:graphicFrame>
        <p:nvGraphicFramePr>
          <p:cNvPr id="5" name="Table 4">
            <a:extLst>
              <a:ext uri="{FF2B5EF4-FFF2-40B4-BE49-F238E27FC236}">
                <a16:creationId xmlns:a16="http://schemas.microsoft.com/office/drawing/2014/main" id="{25E9DE68-BF59-214C-5134-496533B55265}"/>
              </a:ext>
            </a:extLst>
          </p:cNvPr>
          <p:cNvGraphicFramePr>
            <a:graphicFrameLocks noGrp="1"/>
          </p:cNvGraphicFramePr>
          <p:nvPr>
            <p:extLst>
              <p:ext uri="{D42A27DB-BD31-4B8C-83A1-F6EECF244321}">
                <p14:modId xmlns:p14="http://schemas.microsoft.com/office/powerpoint/2010/main" val="2376184988"/>
              </p:ext>
            </p:extLst>
          </p:nvPr>
        </p:nvGraphicFramePr>
        <p:xfrm>
          <a:off x="6039880" y="2619184"/>
          <a:ext cx="1535648" cy="365128"/>
        </p:xfrm>
        <a:graphic>
          <a:graphicData uri="http://schemas.openxmlformats.org/drawingml/2006/table">
            <a:tbl>
              <a:tblPr firstRow="1" bandRow="1">
                <a:tableStyleId>{5C22544A-7EE6-4342-B048-85BDC9FD1C3A}</a:tableStyleId>
              </a:tblPr>
              <a:tblGrid>
                <a:gridCol w="1535648">
                  <a:extLst>
                    <a:ext uri="{9D8B030D-6E8A-4147-A177-3AD203B41FA5}">
                      <a16:colId xmlns:a16="http://schemas.microsoft.com/office/drawing/2014/main" val="20000"/>
                    </a:ext>
                  </a:extLst>
                </a:gridCol>
              </a:tblGrid>
              <a:tr h="365125">
                <a:tc>
                  <a:txBody>
                    <a:bodyPr/>
                    <a:lstStyle/>
                    <a:p>
                      <a:pPr algn="ctr"/>
                      <a:r>
                        <a:rPr lang="en-US" sz="1800" dirty="0">
                          <a:solidFill>
                            <a:srgbClr val="FF0000"/>
                          </a:solidFill>
                        </a:rPr>
                        <a:t>Logic Model</a:t>
                      </a:r>
                    </a:p>
                  </a:txBody>
                  <a:tcPr marL="91462" marR="91462" marT="45404" marB="454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extLst>
                  <a:ext uri="{0D108BD9-81ED-4DB2-BD59-A6C34878D82A}">
                    <a16:rowId xmlns:a16="http://schemas.microsoft.com/office/drawing/2014/main" val="10000"/>
                  </a:ext>
                </a:extLst>
              </a:tr>
            </a:tbl>
          </a:graphicData>
        </a:graphic>
      </p:graphicFrame>
      <p:graphicFrame>
        <p:nvGraphicFramePr>
          <p:cNvPr id="6" name="Table 5">
            <a:extLst>
              <a:ext uri="{FF2B5EF4-FFF2-40B4-BE49-F238E27FC236}">
                <a16:creationId xmlns:a16="http://schemas.microsoft.com/office/drawing/2014/main" id="{B4D33151-B6E1-40C6-C0AF-CB51F53B158D}"/>
              </a:ext>
            </a:extLst>
          </p:cNvPr>
          <p:cNvGraphicFramePr>
            <a:graphicFrameLocks noGrp="1"/>
          </p:cNvGraphicFramePr>
          <p:nvPr>
            <p:extLst>
              <p:ext uri="{D42A27DB-BD31-4B8C-83A1-F6EECF244321}">
                <p14:modId xmlns:p14="http://schemas.microsoft.com/office/powerpoint/2010/main" val="2691413298"/>
              </p:ext>
            </p:extLst>
          </p:nvPr>
        </p:nvGraphicFramePr>
        <p:xfrm>
          <a:off x="1760943" y="6458649"/>
          <a:ext cx="8389197" cy="365128"/>
        </p:xfrm>
        <a:graphic>
          <a:graphicData uri="http://schemas.openxmlformats.org/drawingml/2006/table">
            <a:tbl>
              <a:tblPr firstRow="1" bandRow="1">
                <a:tableStyleId>{5C22544A-7EE6-4342-B048-85BDC9FD1C3A}</a:tableStyleId>
              </a:tblPr>
              <a:tblGrid>
                <a:gridCol w="8389197">
                  <a:extLst>
                    <a:ext uri="{9D8B030D-6E8A-4147-A177-3AD203B41FA5}">
                      <a16:colId xmlns:a16="http://schemas.microsoft.com/office/drawing/2014/main" val="20000"/>
                    </a:ext>
                  </a:extLst>
                </a:gridCol>
              </a:tblGrid>
              <a:tr h="365125">
                <a:tc>
                  <a:txBody>
                    <a:bodyPr/>
                    <a:lstStyle/>
                    <a:p>
                      <a:pPr algn="ctr"/>
                      <a:r>
                        <a:rPr lang="en-US" sz="1800" u="sng" dirty="0">
                          <a:solidFill>
                            <a:srgbClr val="FF0000"/>
                          </a:solidFill>
                        </a:rPr>
                        <a:t>SMART:</a:t>
                      </a:r>
                      <a:r>
                        <a:rPr lang="en-US" sz="1800" baseline="0" dirty="0">
                          <a:solidFill>
                            <a:srgbClr val="FF0000"/>
                          </a:solidFill>
                        </a:rPr>
                        <a:t> Specific, Measurable, Attainable, Realistic, and Tangible</a:t>
                      </a:r>
                      <a:endParaRPr lang="en-US" sz="1800" dirty="0">
                        <a:solidFill>
                          <a:srgbClr val="FF0000"/>
                        </a:solidFill>
                      </a:endParaRPr>
                    </a:p>
                  </a:txBody>
                  <a:tcPr marL="91471" marR="91471" marT="45404" marB="454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extLst>
                  <a:ext uri="{0D108BD9-81ED-4DB2-BD59-A6C34878D82A}">
                    <a16:rowId xmlns:a16="http://schemas.microsoft.com/office/drawing/2014/main" val="10000"/>
                  </a:ext>
                </a:extLst>
              </a:tr>
            </a:tbl>
          </a:graphicData>
        </a:graphic>
      </p:graphicFrame>
      <p:sp>
        <p:nvSpPr>
          <p:cNvPr id="2" name="Right Brace 1">
            <a:extLst>
              <a:ext uri="{FF2B5EF4-FFF2-40B4-BE49-F238E27FC236}">
                <a16:creationId xmlns:a16="http://schemas.microsoft.com/office/drawing/2014/main" id="{50AA68DD-E281-2140-374C-4D8D59573854}"/>
              </a:ext>
            </a:extLst>
          </p:cNvPr>
          <p:cNvSpPr/>
          <p:nvPr/>
        </p:nvSpPr>
        <p:spPr>
          <a:xfrm>
            <a:off x="5595246" y="1783245"/>
            <a:ext cx="360296" cy="1253338"/>
          </a:xfrm>
          <a:prstGeom prst="rightBrace">
            <a:avLst>
              <a:gd name="adj1" fmla="val 8333"/>
              <a:gd name="adj2" fmla="val 81659"/>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0" name="Right Brace 9">
            <a:extLst>
              <a:ext uri="{FF2B5EF4-FFF2-40B4-BE49-F238E27FC236}">
                <a16:creationId xmlns:a16="http://schemas.microsoft.com/office/drawing/2014/main" id="{9443A1D6-4F0B-3C91-4FB8-FFAFD2C193E5}"/>
              </a:ext>
            </a:extLst>
          </p:cNvPr>
          <p:cNvSpPr/>
          <p:nvPr/>
        </p:nvSpPr>
        <p:spPr>
          <a:xfrm rot="16200000">
            <a:off x="5975709" y="-1929174"/>
            <a:ext cx="261656" cy="10273439"/>
          </a:xfrm>
          <a:prstGeom prst="rightBrace">
            <a:avLst>
              <a:gd name="adj1" fmla="val 8333"/>
              <a:gd name="adj2" fmla="val 89159"/>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2981869030"/>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57D4F51-D2AE-F404-EF50-C0F84CE33057}"/>
            </a:ext>
          </a:extLst>
        </p:cNvPr>
        <p:cNvGrpSpPr/>
        <p:nvPr/>
      </p:nvGrpSpPr>
      <p:grpSpPr>
        <a:xfrm>
          <a:off x="0" y="0"/>
          <a:ext cx="0" cy="0"/>
          <a:chOff x="0" y="0"/>
          <a:chExt cx="0" cy="0"/>
        </a:xfrm>
      </p:grpSpPr>
      <p:sp>
        <p:nvSpPr>
          <p:cNvPr id="119829" name="Rectangle 119828">
            <a:extLst>
              <a:ext uri="{FF2B5EF4-FFF2-40B4-BE49-F238E27FC236}">
                <a16:creationId xmlns:a16="http://schemas.microsoft.com/office/drawing/2014/main" id="{39921ADB-B43D-32C5-18EE-18AF3C436D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9831" name="Rectangle 119830">
            <a:extLst>
              <a:ext uri="{FF2B5EF4-FFF2-40B4-BE49-F238E27FC236}">
                <a16:creationId xmlns:a16="http://schemas.microsoft.com/office/drawing/2014/main" id="{B58AFC1D-8D9D-F3F4-C409-17B27BA86E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810" name="Title 1">
            <a:extLst>
              <a:ext uri="{FF2B5EF4-FFF2-40B4-BE49-F238E27FC236}">
                <a16:creationId xmlns:a16="http://schemas.microsoft.com/office/drawing/2014/main" id="{5BB7BDA9-115B-FC53-67F2-0A6C28EDA2C1}"/>
              </a:ext>
            </a:extLst>
          </p:cNvPr>
          <p:cNvSpPr>
            <a:spLocks noGrp="1"/>
          </p:cNvSpPr>
          <p:nvPr>
            <p:ph type="title"/>
          </p:nvPr>
        </p:nvSpPr>
        <p:spPr>
          <a:xfrm>
            <a:off x="317057" y="826840"/>
            <a:ext cx="3229942" cy="5363531"/>
          </a:xfrm>
        </p:spPr>
        <p:txBody>
          <a:bodyPr anchor="b">
            <a:normAutofit/>
          </a:bodyPr>
          <a:lstStyle/>
          <a:p>
            <a:pPr eaLnBrk="1" hangingPunct="1"/>
            <a:r>
              <a:rPr lang="en-US" altLang="en-US" sz="3700">
                <a:latin typeface="Arial" panose="020B0604020202020204" pitchFamily="34" charset="0"/>
                <a:cs typeface="Arial" panose="020B0604020202020204" pitchFamily="34" charset="0"/>
              </a:rPr>
              <a:t>Goal Development</a:t>
            </a:r>
            <a:br>
              <a:rPr lang="en-US" altLang="en-US" sz="3700">
                <a:latin typeface="Arial" panose="020B0604020202020204" pitchFamily="34" charset="0"/>
                <a:cs typeface="Arial" panose="020B0604020202020204" pitchFamily="34" charset="0"/>
              </a:rPr>
            </a:br>
            <a:endParaRPr lang="en-US" altLang="en-US" sz="3700">
              <a:latin typeface="Arial" panose="020B0604020202020204" pitchFamily="34" charset="0"/>
              <a:cs typeface="Arial" panose="020B0604020202020204" pitchFamily="34" charset="0"/>
            </a:endParaRPr>
          </a:p>
        </p:txBody>
      </p:sp>
      <p:sp>
        <p:nvSpPr>
          <p:cNvPr id="119833" name="Freeform: Shape 119832">
            <a:extLst>
              <a:ext uri="{FF2B5EF4-FFF2-40B4-BE49-F238E27FC236}">
                <a16:creationId xmlns:a16="http://schemas.microsoft.com/office/drawing/2014/main" id="{CE56D5D3-3105-1C66-5BAB-FA7B033D5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76699" y="0"/>
            <a:ext cx="8115301" cy="6858000"/>
          </a:xfrm>
          <a:custGeom>
            <a:avLst/>
            <a:gdLst>
              <a:gd name="connsiteX0" fmla="*/ 677913 w 8115301"/>
              <a:gd name="connsiteY0" fmla="*/ 0 h 6858000"/>
              <a:gd name="connsiteX1" fmla="*/ 8115301 w 8115301"/>
              <a:gd name="connsiteY1" fmla="*/ 0 h 6858000"/>
              <a:gd name="connsiteX2" fmla="*/ 8115301 w 8115301"/>
              <a:gd name="connsiteY2" fmla="*/ 6858000 h 6858000"/>
              <a:gd name="connsiteX3" fmla="*/ 677913 w 8115301"/>
              <a:gd name="connsiteY3" fmla="*/ 6858000 h 6858000"/>
              <a:gd name="connsiteX4" fmla="*/ 0 w 8115301"/>
              <a:gd name="connsiteY4" fmla="*/ 6180087 h 6858000"/>
              <a:gd name="connsiteX5" fmla="*/ 0 w 8115301"/>
              <a:gd name="connsiteY5" fmla="*/ 677913 h 6858000"/>
              <a:gd name="connsiteX6" fmla="*/ 677913 w 811530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15301" h="6858000">
                <a:moveTo>
                  <a:pt x="677913" y="0"/>
                </a:moveTo>
                <a:lnTo>
                  <a:pt x="8115301" y="0"/>
                </a:lnTo>
                <a:lnTo>
                  <a:pt x="8115301" y="6858000"/>
                </a:lnTo>
                <a:lnTo>
                  <a:pt x="677913" y="6858000"/>
                </a:lnTo>
                <a:cubicBezTo>
                  <a:pt x="303512" y="6858000"/>
                  <a:pt x="0" y="6554488"/>
                  <a:pt x="0" y="6180087"/>
                </a:cubicBezTo>
                <a:lnTo>
                  <a:pt x="0" y="677913"/>
                </a:lnTo>
                <a:cubicBezTo>
                  <a:pt x="0" y="303512"/>
                  <a:pt x="303512" y="0"/>
                  <a:pt x="677913"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66BD5214-474F-2FB9-FCB3-ABCFDF9A9ADE}"/>
              </a:ext>
            </a:extLst>
          </p:cNvPr>
          <p:cNvSpPr>
            <a:spLocks noGrp="1"/>
          </p:cNvSpPr>
          <p:nvPr>
            <p:ph idx="1"/>
          </p:nvPr>
        </p:nvSpPr>
        <p:spPr>
          <a:xfrm>
            <a:off x="4702629" y="319314"/>
            <a:ext cx="7172314" cy="6197600"/>
          </a:xfrm>
        </p:spPr>
        <p:txBody>
          <a:bodyPr anchor="t">
            <a:normAutofit fontScale="92500" lnSpcReduction="10000"/>
          </a:bodyPr>
          <a:lstStyle/>
          <a:p>
            <a:pPr marL="0" indent="0">
              <a:lnSpc>
                <a:spcPct val="110000"/>
              </a:lnSpc>
              <a:buNone/>
              <a:defRPr/>
            </a:pPr>
            <a:r>
              <a:rPr lang="en-US" sz="1600" b="1" kern="100" dirty="0">
                <a:solidFill>
                  <a:schemeClr val="bg1"/>
                </a:solidFill>
                <a:effectLst/>
                <a:ea typeface="Aptos" panose="020B0004020202020204" pitchFamily="34" charset="0"/>
                <a:cs typeface="Times New Roman" panose="02020603050405020304" pitchFamily="18" charset="0"/>
              </a:rPr>
              <a:t>Goal Statement: </a:t>
            </a:r>
            <a:r>
              <a:rPr lang="en-US" sz="1600" b="1" dirty="0">
                <a:solidFill>
                  <a:schemeClr val="bg1"/>
                </a:solidFill>
              </a:rPr>
              <a:t>Develop 10 single-family homes with infrastructure to improve housing for tribal members.</a:t>
            </a:r>
            <a:r>
              <a:rPr lang="en-US" sz="1600" b="1" kern="100" dirty="0">
                <a:solidFill>
                  <a:schemeClr val="bg1"/>
                </a:solidFill>
                <a:effectLst/>
                <a:ea typeface="Aptos" panose="020B0004020202020204" pitchFamily="34" charset="0"/>
                <a:cs typeface="Times New Roman" panose="02020603050405020304" pitchFamily="18" charset="0"/>
              </a:rPr>
              <a:t> </a:t>
            </a:r>
          </a:p>
          <a:p>
            <a:pPr marL="0" indent="0">
              <a:lnSpc>
                <a:spcPct val="110000"/>
              </a:lnSpc>
              <a:buNone/>
            </a:pPr>
            <a:r>
              <a:rPr lang="en-US" sz="1600" b="1" dirty="0">
                <a:solidFill>
                  <a:schemeClr val="bg1"/>
                </a:solidFill>
              </a:rPr>
              <a:t>Specific:</a:t>
            </a:r>
            <a:endParaRPr lang="en-US" sz="1600" dirty="0">
              <a:solidFill>
                <a:schemeClr val="bg1"/>
              </a:solidFill>
            </a:endParaRPr>
          </a:p>
          <a:p>
            <a:pPr marL="0" indent="0">
              <a:lnSpc>
                <a:spcPct val="110000"/>
              </a:lnSpc>
              <a:buNone/>
            </a:pPr>
            <a:r>
              <a:rPr lang="en-US" sz="1600" dirty="0">
                <a:solidFill>
                  <a:schemeClr val="bg1"/>
                </a:solidFill>
              </a:rPr>
              <a:t>Develop 10 homes and infrastructure on 10 acres.</a:t>
            </a:r>
          </a:p>
          <a:p>
            <a:pPr marL="0" indent="0">
              <a:lnSpc>
                <a:spcPct val="110000"/>
              </a:lnSpc>
              <a:buNone/>
            </a:pPr>
            <a:r>
              <a:rPr lang="en-US" sz="1600" dirty="0">
                <a:solidFill>
                  <a:schemeClr val="bg1"/>
                </a:solidFill>
              </a:rPr>
              <a:t>Secure funding and approvals within 6 months.</a:t>
            </a:r>
          </a:p>
          <a:p>
            <a:pPr marL="0" indent="0">
              <a:lnSpc>
                <a:spcPct val="110000"/>
              </a:lnSpc>
              <a:buNone/>
            </a:pPr>
            <a:r>
              <a:rPr lang="en-US" sz="1600" b="1" dirty="0">
                <a:solidFill>
                  <a:schemeClr val="bg1"/>
                </a:solidFill>
              </a:rPr>
              <a:t>Measurable:</a:t>
            </a:r>
            <a:endParaRPr lang="en-US" sz="1600" dirty="0">
              <a:solidFill>
                <a:schemeClr val="bg1"/>
              </a:solidFill>
            </a:endParaRPr>
          </a:p>
          <a:p>
            <a:pPr marL="0" indent="0">
              <a:lnSpc>
                <a:spcPct val="110000"/>
              </a:lnSpc>
              <a:buNone/>
            </a:pPr>
            <a:r>
              <a:rPr lang="en-US" sz="1600" dirty="0">
                <a:solidFill>
                  <a:schemeClr val="bg1"/>
                </a:solidFill>
              </a:rPr>
              <a:t>Complete construction within 24 months.</a:t>
            </a:r>
          </a:p>
          <a:p>
            <a:pPr marL="0" indent="0">
              <a:lnSpc>
                <a:spcPct val="110000"/>
              </a:lnSpc>
              <a:buNone/>
            </a:pPr>
            <a:r>
              <a:rPr lang="en-US" sz="1600" dirty="0">
                <a:solidFill>
                  <a:schemeClr val="bg1"/>
                </a:solidFill>
              </a:rPr>
              <a:t>Hold at least 5 community meetings.</a:t>
            </a:r>
          </a:p>
          <a:p>
            <a:pPr marL="0" indent="0">
              <a:lnSpc>
                <a:spcPct val="110000"/>
              </a:lnSpc>
              <a:buNone/>
            </a:pPr>
            <a:r>
              <a:rPr lang="en-US" sz="1600" b="1" dirty="0">
                <a:solidFill>
                  <a:schemeClr val="bg1"/>
                </a:solidFill>
              </a:rPr>
              <a:t>Achievable:</a:t>
            </a:r>
            <a:endParaRPr lang="en-US" sz="1600" dirty="0">
              <a:solidFill>
                <a:schemeClr val="bg1"/>
              </a:solidFill>
            </a:endParaRPr>
          </a:p>
          <a:p>
            <a:pPr marL="0" indent="0">
              <a:lnSpc>
                <a:spcPct val="110000"/>
              </a:lnSpc>
              <a:buNone/>
            </a:pPr>
            <a:r>
              <a:rPr lang="en-US" sz="1600" dirty="0">
                <a:solidFill>
                  <a:schemeClr val="bg1"/>
                </a:solidFill>
              </a:rPr>
              <a:t>Use tribal land and secure grants/loans.</a:t>
            </a:r>
          </a:p>
          <a:p>
            <a:pPr marL="0" indent="0">
              <a:lnSpc>
                <a:spcPct val="110000"/>
              </a:lnSpc>
              <a:buNone/>
            </a:pPr>
            <a:r>
              <a:rPr lang="en-US" sz="1600" dirty="0">
                <a:solidFill>
                  <a:schemeClr val="bg1"/>
                </a:solidFill>
              </a:rPr>
              <a:t>Engage experienced professionals.</a:t>
            </a:r>
          </a:p>
          <a:p>
            <a:pPr marL="0" indent="0">
              <a:lnSpc>
                <a:spcPct val="110000"/>
              </a:lnSpc>
              <a:buNone/>
            </a:pPr>
            <a:r>
              <a:rPr lang="en-US" sz="1600" b="1" dirty="0">
                <a:solidFill>
                  <a:schemeClr val="bg1"/>
                </a:solidFill>
              </a:rPr>
              <a:t>Relevant:</a:t>
            </a:r>
            <a:endParaRPr lang="en-US" sz="1600" dirty="0">
              <a:solidFill>
                <a:schemeClr val="bg1"/>
              </a:solidFill>
            </a:endParaRPr>
          </a:p>
          <a:p>
            <a:pPr marL="0" indent="0">
              <a:lnSpc>
                <a:spcPct val="110000"/>
              </a:lnSpc>
              <a:buNone/>
            </a:pPr>
            <a:r>
              <a:rPr lang="en-US" sz="1600" dirty="0">
                <a:solidFill>
                  <a:schemeClr val="bg1"/>
                </a:solidFill>
              </a:rPr>
              <a:t>Address housing shortage and align with strategic goals.</a:t>
            </a:r>
          </a:p>
          <a:p>
            <a:pPr marL="0" indent="0">
              <a:lnSpc>
                <a:spcPct val="110000"/>
              </a:lnSpc>
              <a:buNone/>
            </a:pPr>
            <a:r>
              <a:rPr lang="en-US" sz="1600" b="1" dirty="0">
                <a:solidFill>
                  <a:schemeClr val="bg1"/>
                </a:solidFill>
              </a:rPr>
              <a:t>Time-Bound:</a:t>
            </a:r>
            <a:endParaRPr lang="en-US" sz="1600" dirty="0">
              <a:solidFill>
                <a:schemeClr val="bg1"/>
              </a:solidFill>
            </a:endParaRPr>
          </a:p>
          <a:p>
            <a:pPr marL="0" indent="0">
              <a:lnSpc>
                <a:spcPct val="110000"/>
              </a:lnSpc>
              <a:buNone/>
            </a:pPr>
            <a:r>
              <a:rPr lang="en-US" sz="1600" dirty="0">
                <a:solidFill>
                  <a:schemeClr val="bg1"/>
                </a:solidFill>
              </a:rPr>
              <a:t>Secure funding/permits in 6 months.</a:t>
            </a:r>
          </a:p>
          <a:p>
            <a:pPr marL="0" indent="0">
              <a:lnSpc>
                <a:spcPct val="110000"/>
              </a:lnSpc>
              <a:buNone/>
            </a:pPr>
            <a:r>
              <a:rPr lang="en-US" sz="1600" dirty="0">
                <a:solidFill>
                  <a:schemeClr val="bg1"/>
                </a:solidFill>
              </a:rPr>
              <a:t>Begin construction in 9 months, complete in 24 months.</a:t>
            </a:r>
          </a:p>
          <a:p>
            <a:pPr marL="0" indent="0">
              <a:lnSpc>
                <a:spcPct val="110000"/>
              </a:lnSpc>
              <a:buNone/>
            </a:pPr>
            <a:r>
              <a:rPr lang="en-US" sz="1600" dirty="0">
                <a:solidFill>
                  <a:schemeClr val="bg1"/>
                </a:solidFill>
              </a:rPr>
              <a:t>Occupy homes within 3 months of completion.</a:t>
            </a:r>
            <a:endParaRPr lang="en-US" sz="900" dirty="0">
              <a:solidFill>
                <a:schemeClr val="bg1"/>
              </a:solidFill>
            </a:endParaRPr>
          </a:p>
          <a:p>
            <a:pPr marL="0" indent="0">
              <a:lnSpc>
                <a:spcPct val="110000"/>
              </a:lnSpc>
              <a:buNone/>
              <a:defRPr/>
            </a:pPr>
            <a:endParaRPr lang="en-US" sz="900" dirty="0">
              <a:solidFill>
                <a:schemeClr val="bg1"/>
              </a:solidFill>
            </a:endParaRPr>
          </a:p>
        </p:txBody>
      </p:sp>
    </p:spTree>
    <p:extLst>
      <p:ext uri="{BB962C8B-B14F-4D97-AF65-F5344CB8AC3E}">
        <p14:creationId xmlns:p14="http://schemas.microsoft.com/office/powerpoint/2010/main" val="1283546943"/>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6742" y="317814"/>
            <a:ext cx="9041258" cy="1700784"/>
          </a:xfrm>
        </p:spPr>
        <p:txBody>
          <a:bodyPr>
            <a:normAutofit/>
          </a:bodyPr>
          <a:lstStyle/>
          <a:p>
            <a:r>
              <a:rPr lang="en-US" b="1" dirty="0"/>
              <a:t>Strategic Planning Process</a:t>
            </a:r>
          </a:p>
        </p:txBody>
      </p:sp>
      <p:pic>
        <p:nvPicPr>
          <p:cNvPr id="5" name="Content Placeholder 4"/>
          <p:cNvPicPr>
            <a:picLocks noGrp="1" noChangeAspect="1"/>
          </p:cNvPicPr>
          <p:nvPr>
            <p:ph idx="1"/>
          </p:nvPr>
        </p:nvPicPr>
        <p:blipFill>
          <a:blip r:embed="rId2"/>
          <a:stretch>
            <a:fillRect/>
          </a:stretch>
        </p:blipFill>
        <p:spPr>
          <a:xfrm>
            <a:off x="3733800" y="2644462"/>
            <a:ext cx="4724400" cy="3895725"/>
          </a:xfrm>
          <a:prstGeom prst="rect">
            <a:avLst/>
          </a:prstGeom>
        </p:spPr>
      </p:pic>
      <p:sp>
        <p:nvSpPr>
          <p:cNvPr id="6" name="Rectangle 5"/>
          <p:cNvSpPr/>
          <p:nvPr/>
        </p:nvSpPr>
        <p:spPr>
          <a:xfrm>
            <a:off x="3733800" y="3277675"/>
            <a:ext cx="4572000" cy="2431435"/>
          </a:xfrm>
          <a:prstGeom prst="rect">
            <a:avLst/>
          </a:prstGeom>
        </p:spPr>
        <p:txBody>
          <a:bodyPr>
            <a:spAutoFit/>
          </a:bodyPr>
          <a:lstStyle/>
          <a:p>
            <a:endParaRPr lang="en-US" sz="1200" dirty="0">
              <a:solidFill>
                <a:srgbClr val="000000"/>
              </a:solidFill>
            </a:endParaRPr>
          </a:p>
          <a:p>
            <a:pPr algn="ctr"/>
            <a:r>
              <a:rPr lang="en-US" sz="2800" b="1" dirty="0"/>
              <a:t>Step 3: </a:t>
            </a:r>
          </a:p>
          <a:p>
            <a:pPr algn="ctr"/>
            <a:r>
              <a:rPr lang="en-US" sz="2800" b="1" dirty="0"/>
              <a:t>Put together a Strategic Planning document for Approval </a:t>
            </a:r>
          </a:p>
          <a:p>
            <a:pPr algn="ctr"/>
            <a:endParaRPr lang="en-US" sz="2800" dirty="0"/>
          </a:p>
        </p:txBody>
      </p:sp>
    </p:spTree>
    <p:extLst>
      <p:ext uri="{BB962C8B-B14F-4D97-AF65-F5344CB8AC3E}">
        <p14:creationId xmlns:p14="http://schemas.microsoft.com/office/powerpoint/2010/main" val="16280415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0063" name="Rectangle 130062">
            <a:extLst>
              <a:ext uri="{FF2B5EF4-FFF2-40B4-BE49-F238E27FC236}">
                <a16:creationId xmlns:a16="http://schemas.microsoft.com/office/drawing/2014/main" id="{2BACB578-9F18-1F13-E0A5-6901B27979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050" name="Title 1"/>
          <p:cNvSpPr>
            <a:spLocks noGrp="1"/>
          </p:cNvSpPr>
          <p:nvPr>
            <p:ph type="title"/>
          </p:nvPr>
        </p:nvSpPr>
        <p:spPr>
          <a:xfrm>
            <a:off x="347775" y="418777"/>
            <a:ext cx="11206313" cy="389188"/>
          </a:xfrm>
        </p:spPr>
        <p:txBody>
          <a:bodyPr vert="horz" lIns="91440" tIns="45720" rIns="91440" bIns="45720" rtlCol="0" anchor="b">
            <a:normAutofit/>
          </a:bodyPr>
          <a:lstStyle/>
          <a:p>
            <a:r>
              <a:rPr lang="en-US" altLang="en-US" sz="1900" dirty="0"/>
              <a:t>Strategic Plan - </a:t>
            </a:r>
            <a:r>
              <a:rPr lang="en-US" sz="1900" baseline="0" dirty="0"/>
              <a:t>Action Plan by Quarters/Years</a:t>
            </a:r>
            <a:endParaRPr lang="en-US" altLang="en-US" sz="1900" dirty="0"/>
          </a:p>
        </p:txBody>
      </p:sp>
      <p:sp>
        <p:nvSpPr>
          <p:cNvPr id="130051" name="Content Placeholder 2"/>
          <p:cNvSpPr>
            <a:spLocks/>
          </p:cNvSpPr>
          <p:nvPr/>
        </p:nvSpPr>
        <p:spPr>
          <a:xfrm>
            <a:off x="5104770" y="1864682"/>
            <a:ext cx="6299180" cy="1167167"/>
          </a:xfrm>
          <a:prstGeom prst="rect">
            <a:avLst/>
          </a:prstGeom>
        </p:spPr>
        <p:txBody>
          <a:bodyPr>
            <a:normAutofit/>
          </a:bodyPr>
          <a:lstStyle/>
          <a:p>
            <a:pPr defTabSz="667512">
              <a:lnSpc>
                <a:spcPct val="90000"/>
              </a:lnSpc>
              <a:spcAft>
                <a:spcPts val="600"/>
              </a:spcAft>
            </a:pPr>
            <a:endParaRPr lang="en-US" altLang="en-US" sz="2044" kern="1200">
              <a:solidFill>
                <a:schemeClr val="tx1"/>
              </a:solidFill>
              <a:latin typeface="Arial" panose="020B0604020202020204" pitchFamily="34" charset="0"/>
              <a:ea typeface="+mn-ea"/>
              <a:cs typeface="Arial" panose="020B0604020202020204" pitchFamily="34" charset="0"/>
            </a:endParaRPr>
          </a:p>
          <a:p>
            <a:pPr defTabSz="667512">
              <a:lnSpc>
                <a:spcPct val="90000"/>
              </a:lnSpc>
              <a:spcAft>
                <a:spcPts val="600"/>
              </a:spcAft>
            </a:pPr>
            <a:endParaRPr lang="en-US" altLang="en-US" sz="1898" kern="1200">
              <a:solidFill>
                <a:schemeClr val="tx1"/>
              </a:solidFill>
              <a:latin typeface="Arial" panose="020B0604020202020204" pitchFamily="34" charset="0"/>
              <a:ea typeface="+mn-ea"/>
              <a:cs typeface="Arial" panose="020B0604020202020204" pitchFamily="34" charset="0"/>
            </a:endParaRPr>
          </a:p>
          <a:p>
            <a:pPr algn="ctr" defTabSz="667512">
              <a:lnSpc>
                <a:spcPct val="90000"/>
              </a:lnSpc>
              <a:spcAft>
                <a:spcPts val="600"/>
              </a:spcAft>
            </a:pPr>
            <a:r>
              <a:rPr lang="en-US" altLang="en-US" sz="1898" kern="1200">
                <a:solidFill>
                  <a:schemeClr val="tx1"/>
                </a:solidFill>
                <a:latin typeface="Arial" panose="020B0604020202020204" pitchFamily="34" charset="0"/>
                <a:ea typeface="+mn-ea"/>
                <a:cs typeface="Arial" panose="020B0604020202020204" pitchFamily="34" charset="0"/>
              </a:rPr>
              <a:t>						 </a:t>
            </a:r>
          </a:p>
          <a:p>
            <a:pPr algn="ctr" defTabSz="667512">
              <a:lnSpc>
                <a:spcPct val="90000"/>
              </a:lnSpc>
              <a:spcAft>
                <a:spcPts val="600"/>
              </a:spcAft>
            </a:pPr>
            <a:endParaRPr lang="en-US" altLang="en-US" sz="1898" kern="1200">
              <a:solidFill>
                <a:schemeClr val="tx1"/>
              </a:solidFill>
              <a:latin typeface="Arial" panose="020B0604020202020204" pitchFamily="34" charset="0"/>
              <a:ea typeface="+mn-ea"/>
              <a:cs typeface="Arial" panose="020B0604020202020204" pitchFamily="34" charset="0"/>
            </a:endParaRPr>
          </a:p>
          <a:p>
            <a:pPr algn="ctr" defTabSz="667512">
              <a:lnSpc>
                <a:spcPct val="90000"/>
              </a:lnSpc>
              <a:spcAft>
                <a:spcPts val="600"/>
              </a:spcAft>
            </a:pPr>
            <a:endParaRPr lang="en-US" altLang="en-US" sz="1898" kern="1200">
              <a:solidFill>
                <a:schemeClr val="tx1"/>
              </a:solidFill>
              <a:latin typeface="Arial" panose="020B0604020202020204" pitchFamily="34" charset="0"/>
              <a:ea typeface="+mn-ea"/>
              <a:cs typeface="Arial" panose="020B0604020202020204" pitchFamily="34" charset="0"/>
            </a:endParaRPr>
          </a:p>
          <a:p>
            <a:pPr marL="0" indent="0" algn="ctr">
              <a:lnSpc>
                <a:spcPct val="90000"/>
              </a:lnSpc>
              <a:spcAft>
                <a:spcPts val="600"/>
              </a:spcAft>
              <a:buNone/>
            </a:pPr>
            <a:endParaRPr lang="en-US" altLang="en-US" sz="2600">
              <a:latin typeface="Arial" panose="020B0604020202020204" pitchFamily="34" charset="0"/>
              <a:cs typeface="Arial" panose="020B0604020202020204" pitchFamily="34" charset="0"/>
            </a:endParaRPr>
          </a:p>
        </p:txBody>
      </p:sp>
      <p:graphicFrame>
        <p:nvGraphicFramePr>
          <p:cNvPr id="2" name="Table 1">
            <a:extLst>
              <a:ext uri="{FF2B5EF4-FFF2-40B4-BE49-F238E27FC236}">
                <a16:creationId xmlns:a16="http://schemas.microsoft.com/office/drawing/2014/main" id="{E8F4D11B-1F45-11CD-D603-264B10D9EA2D}"/>
              </a:ext>
            </a:extLst>
          </p:cNvPr>
          <p:cNvGraphicFramePr>
            <a:graphicFrameLocks noGrp="1"/>
          </p:cNvGraphicFramePr>
          <p:nvPr>
            <p:extLst>
              <p:ext uri="{D42A27DB-BD31-4B8C-83A1-F6EECF244321}">
                <p14:modId xmlns:p14="http://schemas.microsoft.com/office/powerpoint/2010/main" val="2550582130"/>
              </p:ext>
            </p:extLst>
          </p:nvPr>
        </p:nvGraphicFramePr>
        <p:xfrm>
          <a:off x="159656" y="1018109"/>
          <a:ext cx="11829143" cy="5421108"/>
        </p:xfrm>
        <a:graphic>
          <a:graphicData uri="http://schemas.openxmlformats.org/drawingml/2006/table">
            <a:tbl>
              <a:tblPr>
                <a:tableStyleId>{5C22544A-7EE6-4342-B048-85BDC9FD1C3A}</a:tableStyleId>
              </a:tblPr>
              <a:tblGrid>
                <a:gridCol w="381786">
                  <a:extLst>
                    <a:ext uri="{9D8B030D-6E8A-4147-A177-3AD203B41FA5}">
                      <a16:colId xmlns:a16="http://schemas.microsoft.com/office/drawing/2014/main" val="1796119361"/>
                    </a:ext>
                  </a:extLst>
                </a:gridCol>
                <a:gridCol w="428207">
                  <a:extLst>
                    <a:ext uri="{9D8B030D-6E8A-4147-A177-3AD203B41FA5}">
                      <a16:colId xmlns:a16="http://schemas.microsoft.com/office/drawing/2014/main" val="3451200422"/>
                    </a:ext>
                  </a:extLst>
                </a:gridCol>
                <a:gridCol w="1632587">
                  <a:extLst>
                    <a:ext uri="{9D8B030D-6E8A-4147-A177-3AD203B41FA5}">
                      <a16:colId xmlns:a16="http://schemas.microsoft.com/office/drawing/2014/main" val="3806518262"/>
                    </a:ext>
                  </a:extLst>
                </a:gridCol>
                <a:gridCol w="2991706">
                  <a:extLst>
                    <a:ext uri="{9D8B030D-6E8A-4147-A177-3AD203B41FA5}">
                      <a16:colId xmlns:a16="http://schemas.microsoft.com/office/drawing/2014/main" val="1114804968"/>
                    </a:ext>
                  </a:extLst>
                </a:gridCol>
                <a:gridCol w="1944643">
                  <a:extLst>
                    <a:ext uri="{9D8B030D-6E8A-4147-A177-3AD203B41FA5}">
                      <a16:colId xmlns:a16="http://schemas.microsoft.com/office/drawing/2014/main" val="2905658152"/>
                    </a:ext>
                  </a:extLst>
                </a:gridCol>
                <a:gridCol w="2001381">
                  <a:extLst>
                    <a:ext uri="{9D8B030D-6E8A-4147-A177-3AD203B41FA5}">
                      <a16:colId xmlns:a16="http://schemas.microsoft.com/office/drawing/2014/main" val="1236516383"/>
                    </a:ext>
                  </a:extLst>
                </a:gridCol>
                <a:gridCol w="2448833">
                  <a:extLst>
                    <a:ext uri="{9D8B030D-6E8A-4147-A177-3AD203B41FA5}">
                      <a16:colId xmlns:a16="http://schemas.microsoft.com/office/drawing/2014/main" val="2324021773"/>
                    </a:ext>
                  </a:extLst>
                </a:gridCol>
              </a:tblGrid>
              <a:tr h="451759">
                <a:tc>
                  <a:txBody>
                    <a:bodyPr/>
                    <a:lstStyle/>
                    <a:p>
                      <a:pPr algn="l" fontAlgn="b"/>
                      <a:r>
                        <a:rPr lang="en-US" sz="900" u="none" strike="noStrike">
                          <a:effectLst/>
                        </a:rPr>
                        <a:t>Year</a:t>
                      </a:r>
                      <a:endParaRPr lang="en-US" sz="900" b="1" i="0" u="none" strike="noStrike">
                        <a:solidFill>
                          <a:srgbClr val="000000"/>
                        </a:solidFill>
                        <a:effectLst/>
                        <a:latin typeface="Aptos Narrow" panose="020B0004020202020204" pitchFamily="34" charset="0"/>
                      </a:endParaRPr>
                    </a:p>
                  </a:txBody>
                  <a:tcPr marL="2440" marR="2440" marT="2440" marB="0" anchor="b"/>
                </a:tc>
                <a:tc>
                  <a:txBody>
                    <a:bodyPr/>
                    <a:lstStyle/>
                    <a:p>
                      <a:pPr algn="l" fontAlgn="b"/>
                      <a:r>
                        <a:rPr lang="en-US" sz="900" u="none" strike="noStrike">
                          <a:effectLst/>
                        </a:rPr>
                        <a:t>Quarter</a:t>
                      </a:r>
                      <a:endParaRPr lang="en-US" sz="900" b="1" i="0" u="none" strike="noStrike">
                        <a:solidFill>
                          <a:srgbClr val="000000"/>
                        </a:solidFill>
                        <a:effectLst/>
                        <a:latin typeface="Aptos Narrow" panose="020B0004020202020204" pitchFamily="34" charset="0"/>
                      </a:endParaRPr>
                    </a:p>
                  </a:txBody>
                  <a:tcPr marL="2440" marR="2440" marT="2440" marB="0" anchor="b"/>
                </a:tc>
                <a:tc>
                  <a:txBody>
                    <a:bodyPr/>
                    <a:lstStyle/>
                    <a:p>
                      <a:pPr algn="l" fontAlgn="b"/>
                      <a:r>
                        <a:rPr lang="en-US" sz="900" u="none" strike="noStrike">
                          <a:effectLst/>
                        </a:rPr>
                        <a:t>Initiative (Focus Area/Major Objective)</a:t>
                      </a:r>
                      <a:endParaRPr lang="en-US" sz="900" b="1" i="0" u="none" strike="noStrike">
                        <a:solidFill>
                          <a:srgbClr val="000000"/>
                        </a:solidFill>
                        <a:effectLst/>
                        <a:latin typeface="Aptos Narrow" panose="020B0004020202020204" pitchFamily="34" charset="0"/>
                      </a:endParaRPr>
                    </a:p>
                  </a:txBody>
                  <a:tcPr marL="2440" marR="2440" marT="2440" marB="0" anchor="b"/>
                </a:tc>
                <a:tc>
                  <a:txBody>
                    <a:bodyPr/>
                    <a:lstStyle/>
                    <a:p>
                      <a:pPr algn="l" fontAlgn="b"/>
                      <a:r>
                        <a:rPr lang="en-US" sz="900" u="none" strike="noStrike" dirty="0">
                          <a:effectLst/>
                        </a:rPr>
                        <a:t>Goals (Inputs/Steps)</a:t>
                      </a:r>
                      <a:endParaRPr lang="en-US" sz="900" b="1" i="0" u="none" strike="noStrike" dirty="0">
                        <a:solidFill>
                          <a:srgbClr val="000000"/>
                        </a:solidFill>
                        <a:effectLst/>
                        <a:latin typeface="Aptos Narrow" panose="020B0004020202020204" pitchFamily="34" charset="0"/>
                      </a:endParaRPr>
                    </a:p>
                  </a:txBody>
                  <a:tcPr marL="2440" marR="2440" marT="2440" marB="0" anchor="b"/>
                </a:tc>
                <a:tc>
                  <a:txBody>
                    <a:bodyPr/>
                    <a:lstStyle/>
                    <a:p>
                      <a:pPr algn="l" fontAlgn="b"/>
                      <a:r>
                        <a:rPr lang="en-US" sz="900" u="none" strike="noStrike">
                          <a:effectLst/>
                        </a:rPr>
                        <a:t>SMART Goal</a:t>
                      </a:r>
                      <a:endParaRPr lang="en-US" sz="900" b="1" i="0" u="none" strike="noStrike">
                        <a:solidFill>
                          <a:srgbClr val="000000"/>
                        </a:solidFill>
                        <a:effectLst/>
                        <a:latin typeface="Aptos Narrow" panose="020B0004020202020204" pitchFamily="34" charset="0"/>
                      </a:endParaRPr>
                    </a:p>
                  </a:txBody>
                  <a:tcPr marL="2440" marR="2440" marT="2440" marB="0" anchor="b"/>
                </a:tc>
                <a:tc>
                  <a:txBody>
                    <a:bodyPr/>
                    <a:lstStyle/>
                    <a:p>
                      <a:pPr algn="l" fontAlgn="b"/>
                      <a:r>
                        <a:rPr lang="en-US" sz="900" u="none" strike="noStrike">
                          <a:effectLst/>
                        </a:rPr>
                        <a:t>Outcome</a:t>
                      </a:r>
                      <a:endParaRPr lang="en-US" sz="900" b="1" i="0" u="none" strike="noStrike">
                        <a:solidFill>
                          <a:srgbClr val="000000"/>
                        </a:solidFill>
                        <a:effectLst/>
                        <a:latin typeface="Aptos Narrow" panose="020B0004020202020204" pitchFamily="34" charset="0"/>
                      </a:endParaRPr>
                    </a:p>
                  </a:txBody>
                  <a:tcPr marL="2440" marR="2440" marT="2440" marB="0" anchor="b"/>
                </a:tc>
                <a:tc>
                  <a:txBody>
                    <a:bodyPr/>
                    <a:lstStyle/>
                    <a:p>
                      <a:pPr algn="l" fontAlgn="b"/>
                      <a:r>
                        <a:rPr lang="en-US" sz="900" u="none" strike="noStrike">
                          <a:effectLst/>
                        </a:rPr>
                        <a:t>Long-Term Result/Output</a:t>
                      </a:r>
                      <a:endParaRPr lang="en-US" sz="900" b="1" i="0" u="none" strike="noStrike">
                        <a:solidFill>
                          <a:srgbClr val="000000"/>
                        </a:solidFill>
                        <a:effectLst/>
                        <a:latin typeface="Aptos Narrow" panose="020B0004020202020204" pitchFamily="34" charset="0"/>
                      </a:endParaRPr>
                    </a:p>
                  </a:txBody>
                  <a:tcPr marL="2440" marR="2440" marT="2440" marB="0" anchor="b"/>
                </a:tc>
                <a:extLst>
                  <a:ext uri="{0D108BD9-81ED-4DB2-BD59-A6C34878D82A}">
                    <a16:rowId xmlns:a16="http://schemas.microsoft.com/office/drawing/2014/main" val="699213744"/>
                  </a:ext>
                </a:extLst>
              </a:tr>
              <a:tr h="451759">
                <a:tc>
                  <a:txBody>
                    <a:bodyPr/>
                    <a:lstStyle/>
                    <a:p>
                      <a:pPr algn="l" fontAlgn="b"/>
                      <a:r>
                        <a:rPr lang="en-US" sz="900" u="none" strike="noStrike">
                          <a:effectLst/>
                        </a:rPr>
                        <a:t>Year 1</a:t>
                      </a:r>
                      <a:endParaRPr lang="en-US" sz="900" b="1" i="0" u="none" strike="noStrike">
                        <a:solidFill>
                          <a:srgbClr val="000000"/>
                        </a:solidFill>
                        <a:effectLst/>
                        <a:latin typeface="Aptos Narrow" panose="020B0004020202020204" pitchFamily="34" charset="0"/>
                      </a:endParaRPr>
                    </a:p>
                  </a:txBody>
                  <a:tcPr marL="2440" marR="2440" marT="2440" marB="0" anchor="b"/>
                </a:tc>
                <a:tc>
                  <a:txBody>
                    <a:bodyPr/>
                    <a:lstStyle/>
                    <a:p>
                      <a:pPr algn="l" fontAlgn="b"/>
                      <a:r>
                        <a:rPr lang="en-US" sz="900" u="none" strike="noStrike">
                          <a:effectLst/>
                        </a:rPr>
                        <a:t>Q1</a:t>
                      </a:r>
                      <a:endParaRPr lang="en-US" sz="900" b="1" i="0" u="none" strike="noStrike">
                        <a:solidFill>
                          <a:srgbClr val="000000"/>
                        </a:solidFill>
                        <a:effectLst/>
                        <a:latin typeface="Aptos Narrow" panose="020B0004020202020204" pitchFamily="34" charset="0"/>
                      </a:endParaRPr>
                    </a:p>
                  </a:txBody>
                  <a:tcPr marL="2440" marR="2440" marT="2440" marB="0" anchor="b"/>
                </a:tc>
                <a:tc>
                  <a:txBody>
                    <a:bodyPr/>
                    <a:lstStyle/>
                    <a:p>
                      <a:pPr algn="l" fontAlgn="b"/>
                      <a:r>
                        <a:rPr lang="en-US" sz="900" u="none" strike="noStrike">
                          <a:effectLst/>
                        </a:rPr>
                        <a:t>Secure Funding</a:t>
                      </a:r>
                      <a:endParaRPr lang="en-US" sz="900" b="0" i="0" u="none" strike="noStrike">
                        <a:solidFill>
                          <a:srgbClr val="000000"/>
                        </a:solidFill>
                        <a:effectLst/>
                        <a:latin typeface="Aptos Narrow" panose="020B0004020202020204" pitchFamily="34" charset="0"/>
                      </a:endParaRPr>
                    </a:p>
                  </a:txBody>
                  <a:tcPr marL="2440" marR="2440" marT="2440" marB="0" anchor="b"/>
                </a:tc>
                <a:tc>
                  <a:txBody>
                    <a:bodyPr/>
                    <a:lstStyle/>
                    <a:p>
                      <a:pPr algn="l" fontAlgn="b"/>
                      <a:r>
                        <a:rPr lang="en-US" sz="900" u="none" strike="noStrike" dirty="0">
                          <a:effectLst/>
                        </a:rPr>
                        <a:t>- Apply for grants and loans; &gt; - Allocate tribal funds</a:t>
                      </a:r>
                      <a:endParaRPr lang="en-US" sz="900" b="0" i="0" u="none" strike="noStrike" dirty="0">
                        <a:solidFill>
                          <a:srgbClr val="000000"/>
                        </a:solidFill>
                        <a:effectLst/>
                        <a:latin typeface="Aptos Narrow" panose="020B0004020202020204" pitchFamily="34" charset="0"/>
                      </a:endParaRPr>
                    </a:p>
                  </a:txBody>
                  <a:tcPr marL="2440" marR="2440" marT="2440" marB="0" anchor="b"/>
                </a:tc>
                <a:tc>
                  <a:txBody>
                    <a:bodyPr/>
                    <a:lstStyle/>
                    <a:p>
                      <a:pPr algn="l" fontAlgn="b"/>
                      <a:r>
                        <a:rPr lang="en-US" sz="900" u="none" strike="noStrike">
                          <a:effectLst/>
                        </a:rPr>
                        <a:t>Secure $2 million in funding within 6 months</a:t>
                      </a:r>
                      <a:endParaRPr lang="en-US" sz="900" b="0" i="0" u="none" strike="noStrike">
                        <a:solidFill>
                          <a:srgbClr val="000000"/>
                        </a:solidFill>
                        <a:effectLst/>
                        <a:latin typeface="Aptos Narrow" panose="020B0004020202020204" pitchFamily="34" charset="0"/>
                      </a:endParaRPr>
                    </a:p>
                  </a:txBody>
                  <a:tcPr marL="2440" marR="2440" marT="2440" marB="0" anchor="b"/>
                </a:tc>
                <a:tc>
                  <a:txBody>
                    <a:bodyPr/>
                    <a:lstStyle/>
                    <a:p>
                      <a:pPr algn="l" fontAlgn="b"/>
                      <a:r>
                        <a:rPr lang="en-US" sz="900" u="none" strike="noStrike">
                          <a:effectLst/>
                        </a:rPr>
                        <a:t>Funding secured ($2 million)</a:t>
                      </a:r>
                      <a:endParaRPr lang="en-US" sz="900" b="0" i="0" u="none" strike="noStrike">
                        <a:solidFill>
                          <a:srgbClr val="000000"/>
                        </a:solidFill>
                        <a:effectLst/>
                        <a:latin typeface="Aptos Narrow" panose="020B0004020202020204" pitchFamily="34" charset="0"/>
                      </a:endParaRPr>
                    </a:p>
                  </a:txBody>
                  <a:tcPr marL="2440" marR="2440" marT="2440" marB="0" anchor="b"/>
                </a:tc>
                <a:tc>
                  <a:txBody>
                    <a:bodyPr/>
                    <a:lstStyle/>
                    <a:p>
                      <a:pPr algn="l" fontAlgn="b"/>
                      <a:r>
                        <a:rPr lang="en-US" sz="900" u="none" strike="noStrike">
                          <a:effectLst/>
                        </a:rPr>
                        <a:t>Sustainable financial management (80% of projects within budget)</a:t>
                      </a:r>
                      <a:endParaRPr lang="en-US" sz="900" b="0" i="0" u="none" strike="noStrike">
                        <a:solidFill>
                          <a:srgbClr val="000000"/>
                        </a:solidFill>
                        <a:effectLst/>
                        <a:latin typeface="Aptos Narrow" panose="020B0004020202020204" pitchFamily="34" charset="0"/>
                      </a:endParaRPr>
                    </a:p>
                  </a:txBody>
                  <a:tcPr marL="2440" marR="2440" marT="2440" marB="0" anchor="b"/>
                </a:tc>
                <a:extLst>
                  <a:ext uri="{0D108BD9-81ED-4DB2-BD59-A6C34878D82A}">
                    <a16:rowId xmlns:a16="http://schemas.microsoft.com/office/drawing/2014/main" val="570790967"/>
                  </a:ext>
                </a:extLst>
              </a:tr>
              <a:tr h="451759">
                <a:tc>
                  <a:txBody>
                    <a:bodyPr/>
                    <a:lstStyle/>
                    <a:p>
                      <a:pPr algn="l" fontAlgn="b"/>
                      <a:r>
                        <a:rPr lang="en-US" sz="900" u="none" strike="noStrike">
                          <a:effectLst/>
                        </a:rPr>
                        <a:t> </a:t>
                      </a:r>
                      <a:endParaRPr lang="en-US" sz="900" b="0" i="0" u="none" strike="noStrike">
                        <a:solidFill>
                          <a:srgbClr val="000000"/>
                        </a:solidFill>
                        <a:effectLst/>
                        <a:latin typeface="Aptos Narrow" panose="020B0004020202020204" pitchFamily="34" charset="0"/>
                      </a:endParaRPr>
                    </a:p>
                  </a:txBody>
                  <a:tcPr marL="2440" marR="2440" marT="2440" marB="0" anchor="b"/>
                </a:tc>
                <a:tc>
                  <a:txBody>
                    <a:bodyPr/>
                    <a:lstStyle/>
                    <a:p>
                      <a:pPr algn="l" fontAlgn="b"/>
                      <a:r>
                        <a:rPr lang="en-US" sz="900" u="none" strike="noStrike">
                          <a:effectLst/>
                        </a:rPr>
                        <a:t> </a:t>
                      </a:r>
                      <a:endParaRPr lang="en-US" sz="900" b="0" i="0" u="none" strike="noStrike">
                        <a:solidFill>
                          <a:srgbClr val="000000"/>
                        </a:solidFill>
                        <a:effectLst/>
                        <a:latin typeface="Aptos Narrow" panose="020B0004020202020204" pitchFamily="34" charset="0"/>
                      </a:endParaRPr>
                    </a:p>
                  </a:txBody>
                  <a:tcPr marL="2440" marR="2440" marT="2440" marB="0" anchor="b"/>
                </a:tc>
                <a:tc>
                  <a:txBody>
                    <a:bodyPr/>
                    <a:lstStyle/>
                    <a:p>
                      <a:pPr algn="l" fontAlgn="b"/>
                      <a:r>
                        <a:rPr lang="en-US" sz="900" u="none" strike="noStrike">
                          <a:effectLst/>
                        </a:rPr>
                        <a:t>Assemble Project Team</a:t>
                      </a:r>
                      <a:endParaRPr lang="en-US" sz="900" b="0" i="0" u="none" strike="noStrike">
                        <a:solidFill>
                          <a:srgbClr val="000000"/>
                        </a:solidFill>
                        <a:effectLst/>
                        <a:latin typeface="Aptos Narrow" panose="020B0004020202020204" pitchFamily="34" charset="0"/>
                      </a:endParaRPr>
                    </a:p>
                  </a:txBody>
                  <a:tcPr marL="2440" marR="2440" marT="2440" marB="0" anchor="b"/>
                </a:tc>
                <a:tc>
                  <a:txBody>
                    <a:bodyPr/>
                    <a:lstStyle/>
                    <a:p>
                      <a:pPr algn="l" fontAlgn="b"/>
                      <a:r>
                        <a:rPr lang="en-US" sz="900" u="none" strike="noStrike">
                          <a:effectLst/>
                        </a:rPr>
                        <a:t>- Hire architects, contractors, and project managers</a:t>
                      </a:r>
                      <a:endParaRPr lang="en-US" sz="900" b="0" i="0" u="none" strike="noStrike">
                        <a:solidFill>
                          <a:srgbClr val="000000"/>
                        </a:solidFill>
                        <a:effectLst/>
                        <a:latin typeface="Aptos Narrow" panose="020B0004020202020204" pitchFamily="34" charset="0"/>
                      </a:endParaRPr>
                    </a:p>
                  </a:txBody>
                  <a:tcPr marL="2440" marR="2440" marT="2440" marB="0" anchor="b"/>
                </a:tc>
                <a:tc>
                  <a:txBody>
                    <a:bodyPr/>
                    <a:lstStyle/>
                    <a:p>
                      <a:pPr algn="l" fontAlgn="b"/>
                      <a:r>
                        <a:rPr lang="en-US" sz="900" u="none" strike="noStrike">
                          <a:effectLst/>
                        </a:rPr>
                        <a:t>Assemble a team of 15 professionals within 3 months</a:t>
                      </a:r>
                      <a:endParaRPr lang="en-US" sz="900" b="0" i="0" u="none" strike="noStrike">
                        <a:solidFill>
                          <a:srgbClr val="000000"/>
                        </a:solidFill>
                        <a:effectLst/>
                        <a:latin typeface="Aptos Narrow" panose="020B0004020202020204" pitchFamily="34" charset="0"/>
                      </a:endParaRPr>
                    </a:p>
                  </a:txBody>
                  <a:tcPr marL="2440" marR="2440" marT="2440" marB="0" anchor="b"/>
                </a:tc>
                <a:tc>
                  <a:txBody>
                    <a:bodyPr/>
                    <a:lstStyle/>
                    <a:p>
                      <a:pPr algn="l" fontAlgn="b"/>
                      <a:r>
                        <a:rPr lang="en-US" sz="900" u="none" strike="noStrike">
                          <a:effectLst/>
                        </a:rPr>
                        <a:t>Skilled team in place (15 team members hired)</a:t>
                      </a:r>
                      <a:endParaRPr lang="en-US" sz="900" b="0" i="0" u="none" strike="noStrike">
                        <a:solidFill>
                          <a:srgbClr val="000000"/>
                        </a:solidFill>
                        <a:effectLst/>
                        <a:latin typeface="Aptos Narrow" panose="020B0004020202020204" pitchFamily="34" charset="0"/>
                      </a:endParaRPr>
                    </a:p>
                  </a:txBody>
                  <a:tcPr marL="2440" marR="2440" marT="2440" marB="0" anchor="b"/>
                </a:tc>
                <a:tc>
                  <a:txBody>
                    <a:bodyPr/>
                    <a:lstStyle/>
                    <a:p>
                      <a:pPr algn="l" fontAlgn="b"/>
                      <a:r>
                        <a:rPr lang="en-US" sz="900" u="none" strike="noStrike">
                          <a:effectLst/>
                        </a:rPr>
                        <a:t>High-quality construction and management (95% project quality)</a:t>
                      </a:r>
                      <a:endParaRPr lang="en-US" sz="900" b="0" i="0" u="none" strike="noStrike">
                        <a:solidFill>
                          <a:srgbClr val="000000"/>
                        </a:solidFill>
                        <a:effectLst/>
                        <a:latin typeface="Aptos Narrow" panose="020B0004020202020204" pitchFamily="34" charset="0"/>
                      </a:endParaRPr>
                    </a:p>
                  </a:txBody>
                  <a:tcPr marL="2440" marR="2440" marT="2440" marB="0" anchor="b"/>
                </a:tc>
                <a:extLst>
                  <a:ext uri="{0D108BD9-81ED-4DB2-BD59-A6C34878D82A}">
                    <a16:rowId xmlns:a16="http://schemas.microsoft.com/office/drawing/2014/main" val="3789921449"/>
                  </a:ext>
                </a:extLst>
              </a:tr>
              <a:tr h="451759">
                <a:tc>
                  <a:txBody>
                    <a:bodyPr/>
                    <a:lstStyle/>
                    <a:p>
                      <a:pPr algn="l" fontAlgn="b"/>
                      <a:r>
                        <a:rPr lang="en-US" sz="900" u="none" strike="noStrike">
                          <a:effectLst/>
                        </a:rPr>
                        <a:t> </a:t>
                      </a:r>
                      <a:endParaRPr lang="en-US" sz="900" b="0" i="0" u="none" strike="noStrike">
                        <a:solidFill>
                          <a:srgbClr val="000000"/>
                        </a:solidFill>
                        <a:effectLst/>
                        <a:latin typeface="Aptos Narrow" panose="020B0004020202020204" pitchFamily="34" charset="0"/>
                      </a:endParaRPr>
                    </a:p>
                  </a:txBody>
                  <a:tcPr marL="2440" marR="2440" marT="2440" marB="0" anchor="b"/>
                </a:tc>
                <a:tc>
                  <a:txBody>
                    <a:bodyPr/>
                    <a:lstStyle/>
                    <a:p>
                      <a:pPr algn="l" fontAlgn="b"/>
                      <a:r>
                        <a:rPr lang="en-US" sz="900" u="none" strike="noStrike" dirty="0">
                          <a:effectLst/>
                        </a:rPr>
                        <a:t>Q2-Q4</a:t>
                      </a:r>
                      <a:endParaRPr lang="en-US" sz="900" b="1" i="0" u="none" strike="noStrike" dirty="0">
                        <a:solidFill>
                          <a:srgbClr val="000000"/>
                        </a:solidFill>
                        <a:effectLst/>
                        <a:latin typeface="Aptos Narrow" panose="020B0004020202020204" pitchFamily="34" charset="0"/>
                      </a:endParaRPr>
                    </a:p>
                  </a:txBody>
                  <a:tcPr marL="2440" marR="2440" marT="2440" marB="0" anchor="b"/>
                </a:tc>
                <a:tc>
                  <a:txBody>
                    <a:bodyPr/>
                    <a:lstStyle/>
                    <a:p>
                      <a:pPr algn="l" fontAlgn="b"/>
                      <a:r>
                        <a:rPr lang="en-US" sz="900" u="none" strike="noStrike">
                          <a:effectLst/>
                        </a:rPr>
                        <a:t>Prepare 10 Acres</a:t>
                      </a:r>
                      <a:endParaRPr lang="en-US" sz="900" b="0" i="0" u="none" strike="noStrike">
                        <a:solidFill>
                          <a:srgbClr val="000000"/>
                        </a:solidFill>
                        <a:effectLst/>
                        <a:latin typeface="Aptos Narrow" panose="020B0004020202020204" pitchFamily="34" charset="0"/>
                      </a:endParaRPr>
                    </a:p>
                  </a:txBody>
                  <a:tcPr marL="2440" marR="2440" marT="2440" marB="0" anchor="b"/>
                </a:tc>
                <a:tc>
                  <a:txBody>
                    <a:bodyPr/>
                    <a:lstStyle/>
                    <a:p>
                      <a:pPr algn="l" fontAlgn="b"/>
                      <a:r>
                        <a:rPr lang="en-US" sz="900" u="none" strike="noStrike" dirty="0">
                          <a:effectLst/>
                        </a:rPr>
                        <a:t>- Conduct land surveys; - Clear and grade land</a:t>
                      </a:r>
                      <a:endParaRPr lang="en-US" sz="900" b="0" i="0" u="none" strike="noStrike" dirty="0">
                        <a:solidFill>
                          <a:srgbClr val="000000"/>
                        </a:solidFill>
                        <a:effectLst/>
                        <a:latin typeface="Aptos Narrow" panose="020B0004020202020204" pitchFamily="34" charset="0"/>
                      </a:endParaRPr>
                    </a:p>
                  </a:txBody>
                  <a:tcPr marL="2440" marR="2440" marT="2440" marB="0" anchor="b"/>
                </a:tc>
                <a:tc>
                  <a:txBody>
                    <a:bodyPr/>
                    <a:lstStyle/>
                    <a:p>
                      <a:pPr algn="l" fontAlgn="b"/>
                      <a:r>
                        <a:rPr lang="en-US" sz="900" u="none" strike="noStrike">
                          <a:effectLst/>
                        </a:rPr>
                        <a:t>Prepare 10 acres of land within 3 months</a:t>
                      </a:r>
                      <a:endParaRPr lang="en-US" sz="900" b="0" i="0" u="none" strike="noStrike">
                        <a:solidFill>
                          <a:srgbClr val="000000"/>
                        </a:solidFill>
                        <a:effectLst/>
                        <a:latin typeface="Aptos Narrow" panose="020B0004020202020204" pitchFamily="34" charset="0"/>
                      </a:endParaRPr>
                    </a:p>
                  </a:txBody>
                  <a:tcPr marL="2440" marR="2440" marT="2440" marB="0" anchor="b"/>
                </a:tc>
                <a:tc>
                  <a:txBody>
                    <a:bodyPr/>
                    <a:lstStyle/>
                    <a:p>
                      <a:pPr algn="l" fontAlgn="b"/>
                      <a:r>
                        <a:rPr lang="en-US" sz="900" u="none" strike="noStrike">
                          <a:effectLst/>
                        </a:rPr>
                        <a:t>Land ready for construction (10 acres prepared)</a:t>
                      </a:r>
                      <a:endParaRPr lang="en-US" sz="900" b="0" i="0" u="none" strike="noStrike">
                        <a:solidFill>
                          <a:srgbClr val="000000"/>
                        </a:solidFill>
                        <a:effectLst/>
                        <a:latin typeface="Aptos Narrow" panose="020B0004020202020204" pitchFamily="34" charset="0"/>
                      </a:endParaRPr>
                    </a:p>
                  </a:txBody>
                  <a:tcPr marL="2440" marR="2440" marT="2440" marB="0" anchor="b"/>
                </a:tc>
                <a:tc>
                  <a:txBody>
                    <a:bodyPr/>
                    <a:lstStyle/>
                    <a:p>
                      <a:pPr algn="l" fontAlgn="b"/>
                      <a:r>
                        <a:rPr lang="en-US" sz="900" u="none" strike="noStrike">
                          <a:effectLst/>
                        </a:rPr>
                        <a:t>Efficient use of tribal land (90% of land utilized effectively)</a:t>
                      </a:r>
                      <a:endParaRPr lang="en-US" sz="900" b="0" i="0" u="none" strike="noStrike">
                        <a:solidFill>
                          <a:srgbClr val="000000"/>
                        </a:solidFill>
                        <a:effectLst/>
                        <a:latin typeface="Aptos Narrow" panose="020B0004020202020204" pitchFamily="34" charset="0"/>
                      </a:endParaRPr>
                    </a:p>
                  </a:txBody>
                  <a:tcPr marL="2440" marR="2440" marT="2440" marB="0" anchor="b"/>
                </a:tc>
                <a:extLst>
                  <a:ext uri="{0D108BD9-81ED-4DB2-BD59-A6C34878D82A}">
                    <a16:rowId xmlns:a16="http://schemas.microsoft.com/office/drawing/2014/main" val="2349911880"/>
                  </a:ext>
                </a:extLst>
              </a:tr>
              <a:tr h="451759">
                <a:tc>
                  <a:txBody>
                    <a:bodyPr/>
                    <a:lstStyle/>
                    <a:p>
                      <a:pPr algn="l" fontAlgn="b"/>
                      <a:r>
                        <a:rPr lang="en-US" sz="900" u="none" strike="noStrike">
                          <a:effectLst/>
                        </a:rPr>
                        <a:t>Year 2</a:t>
                      </a:r>
                      <a:endParaRPr lang="en-US" sz="900" b="1" i="0" u="none" strike="noStrike">
                        <a:solidFill>
                          <a:srgbClr val="000000"/>
                        </a:solidFill>
                        <a:effectLst/>
                        <a:latin typeface="Aptos Narrow" panose="020B0004020202020204" pitchFamily="34" charset="0"/>
                      </a:endParaRPr>
                    </a:p>
                  </a:txBody>
                  <a:tcPr marL="2440" marR="2440" marT="2440" marB="0" anchor="b"/>
                </a:tc>
                <a:tc>
                  <a:txBody>
                    <a:bodyPr/>
                    <a:lstStyle/>
                    <a:p>
                      <a:pPr algn="l" fontAlgn="b"/>
                      <a:r>
                        <a:rPr lang="en-US" sz="900" u="none" strike="noStrike">
                          <a:effectLst/>
                        </a:rPr>
                        <a:t>Q1-Q2</a:t>
                      </a:r>
                      <a:endParaRPr lang="en-US" sz="900" b="1" i="0" u="none" strike="noStrike">
                        <a:solidFill>
                          <a:srgbClr val="000000"/>
                        </a:solidFill>
                        <a:effectLst/>
                        <a:latin typeface="Aptos Narrow" panose="020B0004020202020204" pitchFamily="34" charset="0"/>
                      </a:endParaRPr>
                    </a:p>
                  </a:txBody>
                  <a:tcPr marL="2440" marR="2440" marT="2440" marB="0" anchor="b"/>
                </a:tc>
                <a:tc>
                  <a:txBody>
                    <a:bodyPr/>
                    <a:lstStyle/>
                    <a:p>
                      <a:pPr algn="l" fontAlgn="b"/>
                      <a:r>
                        <a:rPr lang="en-US" sz="900" u="none" strike="noStrike" dirty="0">
                          <a:effectLst/>
                        </a:rPr>
                        <a:t>Build Homes and Infrastructure</a:t>
                      </a:r>
                      <a:endParaRPr lang="en-US" sz="900" b="0" i="0" u="none" strike="noStrike" dirty="0">
                        <a:solidFill>
                          <a:srgbClr val="000000"/>
                        </a:solidFill>
                        <a:effectLst/>
                        <a:latin typeface="Aptos Narrow" panose="020B0004020202020204" pitchFamily="34" charset="0"/>
                      </a:endParaRPr>
                    </a:p>
                  </a:txBody>
                  <a:tcPr marL="2440" marR="2440" marT="2440" marB="0" anchor="b"/>
                </a:tc>
                <a:tc>
                  <a:txBody>
                    <a:bodyPr/>
                    <a:lstStyle/>
                    <a:p>
                      <a:pPr algn="l" fontAlgn="b"/>
                      <a:r>
                        <a:rPr lang="en-US" sz="900" u="none" strike="noStrike" dirty="0">
                          <a:effectLst/>
                        </a:rPr>
                        <a:t>- Prepare land (grading, utilities installation); - Begin construction of homes and infrastructure</a:t>
                      </a:r>
                      <a:endParaRPr lang="en-US" sz="900" b="0" i="0" u="none" strike="noStrike" dirty="0">
                        <a:solidFill>
                          <a:srgbClr val="000000"/>
                        </a:solidFill>
                        <a:effectLst/>
                        <a:latin typeface="Aptos Narrow" panose="020B0004020202020204" pitchFamily="34" charset="0"/>
                      </a:endParaRPr>
                    </a:p>
                  </a:txBody>
                  <a:tcPr marL="2440" marR="2440" marT="2440" marB="0" anchor="b"/>
                </a:tc>
                <a:tc>
                  <a:txBody>
                    <a:bodyPr/>
                    <a:lstStyle/>
                    <a:p>
                      <a:pPr algn="l" fontAlgn="b"/>
                      <a:r>
                        <a:rPr lang="en-US" sz="900" u="none" strike="noStrike">
                          <a:effectLst/>
                        </a:rPr>
                        <a:t>Complete 50% of construction within 12 months</a:t>
                      </a:r>
                      <a:endParaRPr lang="en-US" sz="900" b="0" i="0" u="none" strike="noStrike">
                        <a:solidFill>
                          <a:srgbClr val="000000"/>
                        </a:solidFill>
                        <a:effectLst/>
                        <a:latin typeface="Aptos Narrow" panose="020B0004020202020204" pitchFamily="34" charset="0"/>
                      </a:endParaRPr>
                    </a:p>
                  </a:txBody>
                  <a:tcPr marL="2440" marR="2440" marT="2440" marB="0" anchor="b"/>
                </a:tc>
                <a:tc>
                  <a:txBody>
                    <a:bodyPr/>
                    <a:lstStyle/>
                    <a:p>
                      <a:pPr algn="l" fontAlgn="b"/>
                      <a:r>
                        <a:rPr lang="en-US" sz="900" u="none" strike="noStrike">
                          <a:effectLst/>
                        </a:rPr>
                        <a:t>Construction progress on track (50% completed)</a:t>
                      </a:r>
                      <a:endParaRPr lang="en-US" sz="900" b="0" i="0" u="none" strike="noStrike">
                        <a:solidFill>
                          <a:srgbClr val="000000"/>
                        </a:solidFill>
                        <a:effectLst/>
                        <a:latin typeface="Aptos Narrow" panose="020B0004020202020204" pitchFamily="34" charset="0"/>
                      </a:endParaRPr>
                    </a:p>
                  </a:txBody>
                  <a:tcPr marL="2440" marR="2440" marT="2440" marB="0" anchor="b"/>
                </a:tc>
                <a:tc>
                  <a:txBody>
                    <a:bodyPr/>
                    <a:lstStyle/>
                    <a:p>
                      <a:pPr algn="l" fontAlgn="b"/>
                      <a:r>
                        <a:rPr lang="en-US" sz="900" u="none" strike="noStrike" dirty="0">
                          <a:effectLst/>
                        </a:rPr>
                        <a:t>Completed homes and infrastructure (100% homes completed)</a:t>
                      </a:r>
                      <a:endParaRPr lang="en-US" sz="900" b="0" i="0" u="none" strike="noStrike" dirty="0">
                        <a:solidFill>
                          <a:srgbClr val="000000"/>
                        </a:solidFill>
                        <a:effectLst/>
                        <a:latin typeface="Aptos Narrow" panose="020B0004020202020204" pitchFamily="34" charset="0"/>
                      </a:endParaRPr>
                    </a:p>
                  </a:txBody>
                  <a:tcPr marL="2440" marR="2440" marT="2440" marB="0" anchor="b"/>
                </a:tc>
                <a:extLst>
                  <a:ext uri="{0D108BD9-81ED-4DB2-BD59-A6C34878D82A}">
                    <a16:rowId xmlns:a16="http://schemas.microsoft.com/office/drawing/2014/main" val="842649984"/>
                  </a:ext>
                </a:extLst>
              </a:tr>
              <a:tr h="451759">
                <a:tc>
                  <a:txBody>
                    <a:bodyPr/>
                    <a:lstStyle/>
                    <a:p>
                      <a:pPr algn="l" fontAlgn="b"/>
                      <a:r>
                        <a:rPr lang="en-US" sz="900" u="none" strike="noStrike">
                          <a:effectLst/>
                        </a:rPr>
                        <a:t> </a:t>
                      </a:r>
                      <a:endParaRPr lang="en-US" sz="900" b="0" i="0" u="none" strike="noStrike">
                        <a:solidFill>
                          <a:srgbClr val="000000"/>
                        </a:solidFill>
                        <a:effectLst/>
                        <a:latin typeface="Aptos Narrow" panose="020B0004020202020204" pitchFamily="34" charset="0"/>
                      </a:endParaRPr>
                    </a:p>
                  </a:txBody>
                  <a:tcPr marL="2440" marR="2440" marT="2440" marB="0" anchor="b"/>
                </a:tc>
                <a:tc>
                  <a:txBody>
                    <a:bodyPr/>
                    <a:lstStyle/>
                    <a:p>
                      <a:pPr algn="l" fontAlgn="b"/>
                      <a:r>
                        <a:rPr lang="en-US" sz="900" u="none" strike="noStrike">
                          <a:effectLst/>
                        </a:rPr>
                        <a:t>Q3-Q4</a:t>
                      </a:r>
                      <a:endParaRPr lang="en-US" sz="900" b="1" i="0" u="none" strike="noStrike">
                        <a:solidFill>
                          <a:srgbClr val="000000"/>
                        </a:solidFill>
                        <a:effectLst/>
                        <a:latin typeface="Aptos Narrow" panose="020B0004020202020204" pitchFamily="34" charset="0"/>
                      </a:endParaRPr>
                    </a:p>
                  </a:txBody>
                  <a:tcPr marL="2440" marR="2440" marT="2440" marB="0" anchor="b"/>
                </a:tc>
                <a:tc>
                  <a:txBody>
                    <a:bodyPr/>
                    <a:lstStyle/>
                    <a:p>
                      <a:pPr algn="l" fontAlgn="b"/>
                      <a:r>
                        <a:rPr lang="en-US" sz="900" u="none" strike="noStrike">
                          <a:effectLst/>
                        </a:rPr>
                        <a:t>Track Project Progress</a:t>
                      </a:r>
                      <a:endParaRPr lang="en-US" sz="900" b="0" i="0" u="none" strike="noStrike">
                        <a:solidFill>
                          <a:srgbClr val="000000"/>
                        </a:solidFill>
                        <a:effectLst/>
                        <a:latin typeface="Aptos Narrow" panose="020B0004020202020204" pitchFamily="34" charset="0"/>
                      </a:endParaRPr>
                    </a:p>
                  </a:txBody>
                  <a:tcPr marL="2440" marR="2440" marT="2440" marB="0" anchor="b"/>
                </a:tc>
                <a:tc>
                  <a:txBody>
                    <a:bodyPr/>
                    <a:lstStyle/>
                    <a:p>
                      <a:pPr algn="l" fontAlgn="b"/>
                      <a:r>
                        <a:rPr lang="en-US" sz="900" u="none" strike="noStrike" dirty="0">
                          <a:effectLst/>
                        </a:rPr>
                        <a:t>- Regular updates and meetings; - Address issues promptly</a:t>
                      </a:r>
                      <a:endParaRPr lang="en-US" sz="900" b="0" i="0" u="none" strike="noStrike" dirty="0">
                        <a:solidFill>
                          <a:srgbClr val="000000"/>
                        </a:solidFill>
                        <a:effectLst/>
                        <a:latin typeface="Aptos Narrow" panose="020B0004020202020204" pitchFamily="34" charset="0"/>
                      </a:endParaRPr>
                    </a:p>
                  </a:txBody>
                  <a:tcPr marL="2440" marR="2440" marT="2440" marB="0" anchor="b"/>
                </a:tc>
                <a:tc>
                  <a:txBody>
                    <a:bodyPr/>
                    <a:lstStyle/>
                    <a:p>
                      <a:pPr algn="l" fontAlgn="b"/>
                      <a:r>
                        <a:rPr lang="en-US" sz="900" u="none" strike="noStrike">
                          <a:effectLst/>
                        </a:rPr>
                        <a:t>Resolve 90% of issues on time</a:t>
                      </a:r>
                      <a:endParaRPr lang="en-US" sz="900" b="0" i="0" u="none" strike="noStrike">
                        <a:solidFill>
                          <a:srgbClr val="000000"/>
                        </a:solidFill>
                        <a:effectLst/>
                        <a:latin typeface="Aptos Narrow" panose="020B0004020202020204" pitchFamily="34" charset="0"/>
                      </a:endParaRPr>
                    </a:p>
                  </a:txBody>
                  <a:tcPr marL="2440" marR="2440" marT="2440" marB="0" anchor="b"/>
                </a:tc>
                <a:tc>
                  <a:txBody>
                    <a:bodyPr/>
                    <a:lstStyle/>
                    <a:p>
                      <a:pPr algn="l" fontAlgn="b"/>
                      <a:r>
                        <a:rPr lang="en-US" sz="900" u="none" strike="noStrike">
                          <a:effectLst/>
                        </a:rPr>
                        <a:t>Timely issue resolution (90% issues resolved on time)</a:t>
                      </a:r>
                      <a:endParaRPr lang="en-US" sz="900" b="0" i="0" u="none" strike="noStrike">
                        <a:solidFill>
                          <a:srgbClr val="000000"/>
                        </a:solidFill>
                        <a:effectLst/>
                        <a:latin typeface="Aptos Narrow" panose="020B0004020202020204" pitchFamily="34" charset="0"/>
                      </a:endParaRPr>
                    </a:p>
                  </a:txBody>
                  <a:tcPr marL="2440" marR="2440" marT="2440" marB="0" anchor="b"/>
                </a:tc>
                <a:tc>
                  <a:txBody>
                    <a:bodyPr/>
                    <a:lstStyle/>
                    <a:p>
                      <a:pPr algn="l" fontAlgn="b"/>
                      <a:r>
                        <a:rPr lang="en-US" sz="900" u="none" strike="noStrike">
                          <a:effectLst/>
                        </a:rPr>
                        <a:t>Successful project completion (100% project completion rate)</a:t>
                      </a:r>
                      <a:endParaRPr lang="en-US" sz="900" b="0" i="0" u="none" strike="noStrike">
                        <a:solidFill>
                          <a:srgbClr val="000000"/>
                        </a:solidFill>
                        <a:effectLst/>
                        <a:latin typeface="Aptos Narrow" panose="020B0004020202020204" pitchFamily="34" charset="0"/>
                      </a:endParaRPr>
                    </a:p>
                  </a:txBody>
                  <a:tcPr marL="2440" marR="2440" marT="2440" marB="0" anchor="b"/>
                </a:tc>
                <a:extLst>
                  <a:ext uri="{0D108BD9-81ED-4DB2-BD59-A6C34878D82A}">
                    <a16:rowId xmlns:a16="http://schemas.microsoft.com/office/drawing/2014/main" val="304493685"/>
                  </a:ext>
                </a:extLst>
              </a:tr>
              <a:tr h="451759">
                <a:tc>
                  <a:txBody>
                    <a:bodyPr/>
                    <a:lstStyle/>
                    <a:p>
                      <a:pPr algn="l" fontAlgn="b"/>
                      <a:r>
                        <a:rPr lang="en-US" sz="900" u="none" strike="noStrike">
                          <a:effectLst/>
                        </a:rPr>
                        <a:t>Year 3</a:t>
                      </a:r>
                      <a:endParaRPr lang="en-US" sz="900" b="1" i="0" u="none" strike="noStrike">
                        <a:solidFill>
                          <a:srgbClr val="000000"/>
                        </a:solidFill>
                        <a:effectLst/>
                        <a:latin typeface="Aptos Narrow" panose="020B0004020202020204" pitchFamily="34" charset="0"/>
                      </a:endParaRPr>
                    </a:p>
                  </a:txBody>
                  <a:tcPr marL="2440" marR="2440" marT="2440" marB="0" anchor="b"/>
                </a:tc>
                <a:tc>
                  <a:txBody>
                    <a:bodyPr/>
                    <a:lstStyle/>
                    <a:p>
                      <a:pPr algn="l" fontAlgn="b"/>
                      <a:r>
                        <a:rPr lang="en-US" sz="900" u="none" strike="noStrike">
                          <a:effectLst/>
                        </a:rPr>
                        <a:t>Q1</a:t>
                      </a:r>
                      <a:endParaRPr lang="en-US" sz="900" b="1" i="0" u="none" strike="noStrike">
                        <a:solidFill>
                          <a:srgbClr val="000000"/>
                        </a:solidFill>
                        <a:effectLst/>
                        <a:latin typeface="Aptos Narrow" panose="020B0004020202020204" pitchFamily="34" charset="0"/>
                      </a:endParaRPr>
                    </a:p>
                  </a:txBody>
                  <a:tcPr marL="2440" marR="2440" marT="2440" marB="0" anchor="b"/>
                </a:tc>
                <a:tc>
                  <a:txBody>
                    <a:bodyPr/>
                    <a:lstStyle/>
                    <a:p>
                      <a:pPr algn="l" fontAlgn="b"/>
                      <a:r>
                        <a:rPr lang="en-US" sz="900" u="none" strike="noStrike">
                          <a:effectLst/>
                        </a:rPr>
                        <a:t>Build Homes and Infrastructure</a:t>
                      </a:r>
                      <a:endParaRPr lang="en-US" sz="900" b="0" i="0" u="none" strike="noStrike">
                        <a:solidFill>
                          <a:srgbClr val="000000"/>
                        </a:solidFill>
                        <a:effectLst/>
                        <a:latin typeface="Aptos Narrow" panose="020B0004020202020204" pitchFamily="34" charset="0"/>
                      </a:endParaRPr>
                    </a:p>
                  </a:txBody>
                  <a:tcPr marL="2440" marR="2440" marT="2440" marB="0" anchor="b"/>
                </a:tc>
                <a:tc>
                  <a:txBody>
                    <a:bodyPr/>
                    <a:lstStyle/>
                    <a:p>
                      <a:pPr algn="l" fontAlgn="b"/>
                      <a:r>
                        <a:rPr lang="en-US" sz="900" u="none" strike="noStrike">
                          <a:effectLst/>
                        </a:rPr>
                        <a:t>- Continue and complete construction of homes and infrastructure</a:t>
                      </a:r>
                      <a:endParaRPr lang="en-US" sz="900" b="0" i="0" u="none" strike="noStrike">
                        <a:solidFill>
                          <a:srgbClr val="000000"/>
                        </a:solidFill>
                        <a:effectLst/>
                        <a:latin typeface="Aptos Narrow" panose="020B0004020202020204" pitchFamily="34" charset="0"/>
                      </a:endParaRPr>
                    </a:p>
                  </a:txBody>
                  <a:tcPr marL="2440" marR="2440" marT="2440" marB="0" anchor="b"/>
                </a:tc>
                <a:tc>
                  <a:txBody>
                    <a:bodyPr/>
                    <a:lstStyle/>
                    <a:p>
                      <a:pPr algn="l" fontAlgn="b"/>
                      <a:r>
                        <a:rPr lang="en-US" sz="900" u="none" strike="noStrike">
                          <a:effectLst/>
                        </a:rPr>
                        <a:t>Complete 100% of construction by end of Q1</a:t>
                      </a:r>
                      <a:endParaRPr lang="en-US" sz="900" b="0" i="0" u="none" strike="noStrike">
                        <a:solidFill>
                          <a:srgbClr val="000000"/>
                        </a:solidFill>
                        <a:effectLst/>
                        <a:latin typeface="Aptos Narrow" panose="020B0004020202020204" pitchFamily="34" charset="0"/>
                      </a:endParaRPr>
                    </a:p>
                  </a:txBody>
                  <a:tcPr marL="2440" marR="2440" marT="2440" marB="0" anchor="b"/>
                </a:tc>
                <a:tc>
                  <a:txBody>
                    <a:bodyPr/>
                    <a:lstStyle/>
                    <a:p>
                      <a:pPr algn="l" fontAlgn="b"/>
                      <a:r>
                        <a:rPr lang="en-US" sz="900" u="none" strike="noStrike">
                          <a:effectLst/>
                        </a:rPr>
                        <a:t>Completed homes and infrastructure (100% homes completed)</a:t>
                      </a:r>
                      <a:endParaRPr lang="en-US" sz="900" b="0" i="0" u="none" strike="noStrike">
                        <a:solidFill>
                          <a:srgbClr val="000000"/>
                        </a:solidFill>
                        <a:effectLst/>
                        <a:latin typeface="Aptos Narrow" panose="020B0004020202020204" pitchFamily="34" charset="0"/>
                      </a:endParaRPr>
                    </a:p>
                  </a:txBody>
                  <a:tcPr marL="2440" marR="2440" marT="2440" marB="0" anchor="b"/>
                </a:tc>
                <a:tc>
                  <a:txBody>
                    <a:bodyPr/>
                    <a:lstStyle/>
                    <a:p>
                      <a:pPr algn="l" fontAlgn="b"/>
                      <a:r>
                        <a:rPr lang="en-US" sz="900" u="none" strike="noStrike" dirty="0">
                          <a:effectLst/>
                        </a:rPr>
                        <a:t>Completed homes and infrastructure (100% homes completed)</a:t>
                      </a:r>
                      <a:endParaRPr lang="en-US" sz="900" b="0" i="0" u="none" strike="noStrike" dirty="0">
                        <a:solidFill>
                          <a:srgbClr val="000000"/>
                        </a:solidFill>
                        <a:effectLst/>
                        <a:latin typeface="Aptos Narrow" panose="020B0004020202020204" pitchFamily="34" charset="0"/>
                      </a:endParaRPr>
                    </a:p>
                  </a:txBody>
                  <a:tcPr marL="2440" marR="2440" marT="2440" marB="0" anchor="b"/>
                </a:tc>
                <a:extLst>
                  <a:ext uri="{0D108BD9-81ED-4DB2-BD59-A6C34878D82A}">
                    <a16:rowId xmlns:a16="http://schemas.microsoft.com/office/drawing/2014/main" val="1817414518"/>
                  </a:ext>
                </a:extLst>
              </a:tr>
              <a:tr h="451759">
                <a:tc>
                  <a:txBody>
                    <a:bodyPr/>
                    <a:lstStyle/>
                    <a:p>
                      <a:pPr algn="l" fontAlgn="b"/>
                      <a:r>
                        <a:rPr lang="en-US" sz="900" u="none" strike="noStrike">
                          <a:effectLst/>
                        </a:rPr>
                        <a:t> </a:t>
                      </a:r>
                      <a:endParaRPr lang="en-US" sz="900" b="0" i="0" u="none" strike="noStrike">
                        <a:solidFill>
                          <a:srgbClr val="000000"/>
                        </a:solidFill>
                        <a:effectLst/>
                        <a:latin typeface="Aptos Narrow" panose="020B0004020202020204" pitchFamily="34" charset="0"/>
                      </a:endParaRPr>
                    </a:p>
                  </a:txBody>
                  <a:tcPr marL="2440" marR="2440" marT="2440" marB="0" anchor="b"/>
                </a:tc>
                <a:tc>
                  <a:txBody>
                    <a:bodyPr/>
                    <a:lstStyle/>
                    <a:p>
                      <a:pPr algn="l" fontAlgn="b"/>
                      <a:r>
                        <a:rPr lang="en-US" sz="900" u="none" strike="noStrike">
                          <a:effectLst/>
                        </a:rPr>
                        <a:t>Q2</a:t>
                      </a:r>
                      <a:endParaRPr lang="en-US" sz="900" b="1" i="0" u="none" strike="noStrike">
                        <a:solidFill>
                          <a:srgbClr val="000000"/>
                        </a:solidFill>
                        <a:effectLst/>
                        <a:latin typeface="Aptos Narrow" panose="020B0004020202020204" pitchFamily="34" charset="0"/>
                      </a:endParaRPr>
                    </a:p>
                  </a:txBody>
                  <a:tcPr marL="2440" marR="2440" marT="2440" marB="0" anchor="b"/>
                </a:tc>
                <a:tc>
                  <a:txBody>
                    <a:bodyPr/>
                    <a:lstStyle/>
                    <a:p>
                      <a:pPr algn="l" fontAlgn="b"/>
                      <a:r>
                        <a:rPr lang="en-US" sz="900" u="none" strike="noStrike">
                          <a:effectLst/>
                        </a:rPr>
                        <a:t>Develop Necessary Infrastructure</a:t>
                      </a:r>
                      <a:endParaRPr lang="en-US" sz="900" b="0" i="0" u="none" strike="noStrike">
                        <a:solidFill>
                          <a:srgbClr val="000000"/>
                        </a:solidFill>
                        <a:effectLst/>
                        <a:latin typeface="Aptos Narrow" panose="020B0004020202020204" pitchFamily="34" charset="0"/>
                      </a:endParaRPr>
                    </a:p>
                  </a:txBody>
                  <a:tcPr marL="2440" marR="2440" marT="2440" marB="0" anchor="b"/>
                </a:tc>
                <a:tc>
                  <a:txBody>
                    <a:bodyPr/>
                    <a:lstStyle/>
                    <a:p>
                      <a:pPr algn="l" fontAlgn="b"/>
                      <a:r>
                        <a:rPr lang="en-US" sz="900" u="none" strike="noStrike">
                          <a:effectLst/>
                        </a:rPr>
                        <a:t>- Install roads, water, sewage, and electricity</a:t>
                      </a:r>
                      <a:endParaRPr lang="en-US" sz="900" b="0" i="0" u="none" strike="noStrike">
                        <a:solidFill>
                          <a:srgbClr val="000000"/>
                        </a:solidFill>
                        <a:effectLst/>
                        <a:latin typeface="Aptos Narrow" panose="020B0004020202020204" pitchFamily="34" charset="0"/>
                      </a:endParaRPr>
                    </a:p>
                  </a:txBody>
                  <a:tcPr marL="2440" marR="2440" marT="2440" marB="0" anchor="b"/>
                </a:tc>
                <a:tc>
                  <a:txBody>
                    <a:bodyPr/>
                    <a:lstStyle/>
                    <a:p>
                      <a:pPr algn="l" fontAlgn="b"/>
                      <a:r>
                        <a:rPr lang="en-US" sz="900" u="none" strike="noStrike">
                          <a:effectLst/>
                        </a:rPr>
                        <a:t>Install infrastructure on 10 acres by end of Q2</a:t>
                      </a:r>
                      <a:endParaRPr lang="en-US" sz="900" b="0" i="0" u="none" strike="noStrike">
                        <a:solidFill>
                          <a:srgbClr val="000000"/>
                        </a:solidFill>
                        <a:effectLst/>
                        <a:latin typeface="Aptos Narrow" panose="020B0004020202020204" pitchFamily="34" charset="0"/>
                      </a:endParaRPr>
                    </a:p>
                  </a:txBody>
                  <a:tcPr marL="2440" marR="2440" marT="2440" marB="0" anchor="b"/>
                </a:tc>
                <a:tc>
                  <a:txBody>
                    <a:bodyPr/>
                    <a:lstStyle/>
                    <a:p>
                      <a:pPr algn="l" fontAlgn="b"/>
                      <a:r>
                        <a:rPr lang="en-US" sz="900" u="none" strike="noStrike">
                          <a:effectLst/>
                        </a:rPr>
                        <a:t>Infrastructure in place (10 acres with infrastructure)</a:t>
                      </a:r>
                      <a:endParaRPr lang="en-US" sz="900" b="0" i="0" u="none" strike="noStrike">
                        <a:solidFill>
                          <a:srgbClr val="000000"/>
                        </a:solidFill>
                        <a:effectLst/>
                        <a:latin typeface="Aptos Narrow" panose="020B0004020202020204" pitchFamily="34" charset="0"/>
                      </a:endParaRPr>
                    </a:p>
                  </a:txBody>
                  <a:tcPr marL="2440" marR="2440" marT="2440" marB="0" anchor="b"/>
                </a:tc>
                <a:tc>
                  <a:txBody>
                    <a:bodyPr/>
                    <a:lstStyle/>
                    <a:p>
                      <a:pPr algn="l" fontAlgn="b"/>
                      <a:r>
                        <a:rPr lang="en-US" sz="900" u="none" strike="noStrike">
                          <a:effectLst/>
                        </a:rPr>
                        <a:t>Functional and durable infrastructure (95% infrastructure uptime)</a:t>
                      </a:r>
                      <a:endParaRPr lang="en-US" sz="900" b="0" i="0" u="none" strike="noStrike">
                        <a:solidFill>
                          <a:srgbClr val="000000"/>
                        </a:solidFill>
                        <a:effectLst/>
                        <a:latin typeface="Aptos Narrow" panose="020B0004020202020204" pitchFamily="34" charset="0"/>
                      </a:endParaRPr>
                    </a:p>
                  </a:txBody>
                  <a:tcPr marL="2440" marR="2440" marT="2440" marB="0" anchor="b"/>
                </a:tc>
                <a:extLst>
                  <a:ext uri="{0D108BD9-81ED-4DB2-BD59-A6C34878D82A}">
                    <a16:rowId xmlns:a16="http://schemas.microsoft.com/office/drawing/2014/main" val="1938659659"/>
                  </a:ext>
                </a:extLst>
              </a:tr>
              <a:tr h="451759">
                <a:tc>
                  <a:txBody>
                    <a:bodyPr/>
                    <a:lstStyle/>
                    <a:p>
                      <a:pPr algn="l" fontAlgn="b"/>
                      <a:r>
                        <a:rPr lang="en-US" sz="900" u="none" strike="noStrike">
                          <a:effectLst/>
                        </a:rPr>
                        <a:t> </a:t>
                      </a:r>
                      <a:endParaRPr lang="en-US" sz="900" b="0" i="0" u="none" strike="noStrike">
                        <a:solidFill>
                          <a:srgbClr val="000000"/>
                        </a:solidFill>
                        <a:effectLst/>
                        <a:latin typeface="Aptos Narrow" panose="020B0004020202020204" pitchFamily="34" charset="0"/>
                      </a:endParaRPr>
                    </a:p>
                  </a:txBody>
                  <a:tcPr marL="2440" marR="2440" marT="2440" marB="0" anchor="b"/>
                </a:tc>
                <a:tc>
                  <a:txBody>
                    <a:bodyPr/>
                    <a:lstStyle/>
                    <a:p>
                      <a:pPr algn="l" fontAlgn="b"/>
                      <a:r>
                        <a:rPr lang="en-US" sz="900" u="none" strike="noStrike">
                          <a:effectLst/>
                        </a:rPr>
                        <a:t> </a:t>
                      </a:r>
                      <a:endParaRPr lang="en-US" sz="900" b="0" i="0" u="none" strike="noStrike">
                        <a:solidFill>
                          <a:srgbClr val="000000"/>
                        </a:solidFill>
                        <a:effectLst/>
                        <a:latin typeface="Aptos Narrow" panose="020B0004020202020204" pitchFamily="34" charset="0"/>
                      </a:endParaRPr>
                    </a:p>
                  </a:txBody>
                  <a:tcPr marL="2440" marR="2440" marT="2440" marB="0" anchor="b"/>
                </a:tc>
                <a:tc>
                  <a:txBody>
                    <a:bodyPr/>
                    <a:lstStyle/>
                    <a:p>
                      <a:pPr algn="l" fontAlgn="b"/>
                      <a:r>
                        <a:rPr lang="en-US" sz="900" u="none" strike="noStrike">
                          <a:effectLst/>
                        </a:rPr>
                        <a:t>Hold Community Meetings</a:t>
                      </a:r>
                      <a:endParaRPr lang="en-US" sz="900" b="0" i="0" u="none" strike="noStrike">
                        <a:solidFill>
                          <a:srgbClr val="000000"/>
                        </a:solidFill>
                        <a:effectLst/>
                        <a:latin typeface="Aptos Narrow" panose="020B0004020202020204" pitchFamily="34" charset="0"/>
                      </a:endParaRPr>
                    </a:p>
                  </a:txBody>
                  <a:tcPr marL="2440" marR="2440" marT="2440" marB="0" anchor="b"/>
                </a:tc>
                <a:tc>
                  <a:txBody>
                    <a:bodyPr/>
                    <a:lstStyle/>
                    <a:p>
                      <a:pPr algn="l" fontAlgn="b"/>
                      <a:r>
                        <a:rPr lang="en-US" sz="900" u="none" strike="noStrike" dirty="0">
                          <a:effectLst/>
                        </a:rPr>
                        <a:t>- Conduct final community meetings to gather feedback and ensure satisfaction</a:t>
                      </a:r>
                      <a:endParaRPr lang="en-US" sz="900" b="0" i="0" u="none" strike="noStrike" dirty="0">
                        <a:solidFill>
                          <a:srgbClr val="000000"/>
                        </a:solidFill>
                        <a:effectLst/>
                        <a:latin typeface="Aptos Narrow" panose="020B0004020202020204" pitchFamily="34" charset="0"/>
                      </a:endParaRPr>
                    </a:p>
                  </a:txBody>
                  <a:tcPr marL="2440" marR="2440" marT="2440" marB="0" anchor="b"/>
                </a:tc>
                <a:tc>
                  <a:txBody>
                    <a:bodyPr/>
                    <a:lstStyle/>
                    <a:p>
                      <a:pPr algn="l" fontAlgn="b"/>
                      <a:r>
                        <a:rPr lang="en-US" sz="900" u="none" strike="noStrike">
                          <a:effectLst/>
                        </a:rPr>
                        <a:t>Conduct 3 community meetings by end of Q2</a:t>
                      </a:r>
                      <a:endParaRPr lang="en-US" sz="900" b="0" i="0" u="none" strike="noStrike">
                        <a:solidFill>
                          <a:srgbClr val="000000"/>
                        </a:solidFill>
                        <a:effectLst/>
                        <a:latin typeface="Aptos Narrow" panose="020B0004020202020204" pitchFamily="34" charset="0"/>
                      </a:endParaRPr>
                    </a:p>
                  </a:txBody>
                  <a:tcPr marL="2440" marR="2440" marT="2440" marB="0" anchor="b"/>
                </a:tc>
                <a:tc>
                  <a:txBody>
                    <a:bodyPr/>
                    <a:lstStyle/>
                    <a:p>
                      <a:pPr algn="l" fontAlgn="b"/>
                      <a:r>
                        <a:rPr lang="en-US" sz="900" u="none" strike="noStrike">
                          <a:effectLst/>
                        </a:rPr>
                        <a:t>Community feedback integrated (3 meetings conducted)</a:t>
                      </a:r>
                      <a:endParaRPr lang="en-US" sz="900" b="0" i="0" u="none" strike="noStrike">
                        <a:solidFill>
                          <a:srgbClr val="000000"/>
                        </a:solidFill>
                        <a:effectLst/>
                        <a:latin typeface="Aptos Narrow" panose="020B0004020202020204" pitchFamily="34" charset="0"/>
                      </a:endParaRPr>
                    </a:p>
                  </a:txBody>
                  <a:tcPr marL="2440" marR="2440" marT="2440" marB="0" anchor="b"/>
                </a:tc>
                <a:tc>
                  <a:txBody>
                    <a:bodyPr/>
                    <a:lstStyle/>
                    <a:p>
                      <a:pPr algn="l" fontAlgn="b"/>
                      <a:r>
                        <a:rPr lang="en-US" sz="900" u="none" strike="noStrike">
                          <a:effectLst/>
                        </a:rPr>
                        <a:t>Strong community relations (85% positive feedback)</a:t>
                      </a:r>
                      <a:endParaRPr lang="en-US" sz="900" b="0" i="0" u="none" strike="noStrike">
                        <a:solidFill>
                          <a:srgbClr val="000000"/>
                        </a:solidFill>
                        <a:effectLst/>
                        <a:latin typeface="Aptos Narrow" panose="020B0004020202020204" pitchFamily="34" charset="0"/>
                      </a:endParaRPr>
                    </a:p>
                  </a:txBody>
                  <a:tcPr marL="2440" marR="2440" marT="2440" marB="0" anchor="b"/>
                </a:tc>
                <a:extLst>
                  <a:ext uri="{0D108BD9-81ED-4DB2-BD59-A6C34878D82A}">
                    <a16:rowId xmlns:a16="http://schemas.microsoft.com/office/drawing/2014/main" val="567712553"/>
                  </a:ext>
                </a:extLst>
              </a:tr>
              <a:tr h="451759">
                <a:tc>
                  <a:txBody>
                    <a:bodyPr/>
                    <a:lstStyle/>
                    <a:p>
                      <a:pPr algn="l" fontAlgn="b"/>
                      <a:r>
                        <a:rPr lang="en-US" sz="900" u="none" strike="noStrike">
                          <a:effectLst/>
                        </a:rPr>
                        <a:t> </a:t>
                      </a:r>
                      <a:endParaRPr lang="en-US" sz="900" b="0" i="0" u="none" strike="noStrike">
                        <a:solidFill>
                          <a:srgbClr val="000000"/>
                        </a:solidFill>
                        <a:effectLst/>
                        <a:latin typeface="Aptos Narrow" panose="020B0004020202020204" pitchFamily="34" charset="0"/>
                      </a:endParaRPr>
                    </a:p>
                  </a:txBody>
                  <a:tcPr marL="2440" marR="2440" marT="2440" marB="0" anchor="b"/>
                </a:tc>
                <a:tc>
                  <a:txBody>
                    <a:bodyPr/>
                    <a:lstStyle/>
                    <a:p>
                      <a:pPr algn="l" fontAlgn="b"/>
                      <a:r>
                        <a:rPr lang="en-US" sz="900" u="none" strike="noStrike">
                          <a:effectLst/>
                        </a:rPr>
                        <a:t>Q3</a:t>
                      </a:r>
                      <a:endParaRPr lang="en-US" sz="900" b="1" i="0" u="none" strike="noStrike">
                        <a:solidFill>
                          <a:srgbClr val="000000"/>
                        </a:solidFill>
                        <a:effectLst/>
                        <a:latin typeface="Aptos Narrow" panose="020B0004020202020204" pitchFamily="34" charset="0"/>
                      </a:endParaRPr>
                    </a:p>
                  </a:txBody>
                  <a:tcPr marL="2440" marR="2440" marT="2440" marB="0" anchor="b"/>
                </a:tc>
                <a:tc>
                  <a:txBody>
                    <a:bodyPr/>
                    <a:lstStyle/>
                    <a:p>
                      <a:pPr algn="l" fontAlgn="b"/>
                      <a:r>
                        <a:rPr lang="en-US" sz="900" u="none" strike="noStrike">
                          <a:effectLst/>
                        </a:rPr>
                        <a:t>Improve Living Conditions</a:t>
                      </a:r>
                      <a:endParaRPr lang="en-US" sz="900" b="0" i="0" u="none" strike="noStrike">
                        <a:solidFill>
                          <a:srgbClr val="000000"/>
                        </a:solidFill>
                        <a:effectLst/>
                        <a:latin typeface="Aptos Narrow" panose="020B0004020202020204" pitchFamily="34" charset="0"/>
                      </a:endParaRPr>
                    </a:p>
                  </a:txBody>
                  <a:tcPr marL="2440" marR="2440" marT="2440" marB="0" anchor="b"/>
                </a:tc>
                <a:tc>
                  <a:txBody>
                    <a:bodyPr/>
                    <a:lstStyle/>
                    <a:p>
                      <a:pPr algn="l" fontAlgn="b"/>
                      <a:r>
                        <a:rPr lang="en-US" sz="900" u="none" strike="noStrike" dirty="0">
                          <a:effectLst/>
                        </a:rPr>
                        <a:t>- Prepare homes for occupancy; - Ensure all homes meet quality standards</a:t>
                      </a:r>
                      <a:endParaRPr lang="en-US" sz="900" b="0" i="0" u="none" strike="noStrike" dirty="0">
                        <a:solidFill>
                          <a:srgbClr val="000000"/>
                        </a:solidFill>
                        <a:effectLst/>
                        <a:latin typeface="Aptos Narrow" panose="020B0004020202020204" pitchFamily="34" charset="0"/>
                      </a:endParaRPr>
                    </a:p>
                  </a:txBody>
                  <a:tcPr marL="2440" marR="2440" marT="2440" marB="0" anchor="b"/>
                </a:tc>
                <a:tc>
                  <a:txBody>
                    <a:bodyPr/>
                    <a:lstStyle/>
                    <a:p>
                      <a:pPr algn="l" fontAlgn="b"/>
                      <a:r>
                        <a:rPr lang="en-US" sz="900" u="none" strike="noStrike">
                          <a:effectLst/>
                        </a:rPr>
                        <a:t>House 10 families within 3 months</a:t>
                      </a:r>
                      <a:endParaRPr lang="en-US" sz="900" b="0" i="0" u="none" strike="noStrike">
                        <a:solidFill>
                          <a:srgbClr val="000000"/>
                        </a:solidFill>
                        <a:effectLst/>
                        <a:latin typeface="Aptos Narrow" panose="020B0004020202020204" pitchFamily="34" charset="0"/>
                      </a:endParaRPr>
                    </a:p>
                  </a:txBody>
                  <a:tcPr marL="2440" marR="2440" marT="2440" marB="0" anchor="b"/>
                </a:tc>
                <a:tc>
                  <a:txBody>
                    <a:bodyPr/>
                    <a:lstStyle/>
                    <a:p>
                      <a:pPr algn="l" fontAlgn="b"/>
                      <a:r>
                        <a:rPr lang="en-US" sz="900" u="none" strike="noStrike">
                          <a:effectLst/>
                        </a:rPr>
                        <a:t>Enhanced quality of life (10 families housed)</a:t>
                      </a:r>
                      <a:endParaRPr lang="en-US" sz="900" b="0" i="0" u="none" strike="noStrike">
                        <a:solidFill>
                          <a:srgbClr val="000000"/>
                        </a:solidFill>
                        <a:effectLst/>
                        <a:latin typeface="Aptos Narrow" panose="020B0004020202020204" pitchFamily="34" charset="0"/>
                      </a:endParaRPr>
                    </a:p>
                  </a:txBody>
                  <a:tcPr marL="2440" marR="2440" marT="2440" marB="0" anchor="b"/>
                </a:tc>
                <a:tc>
                  <a:txBody>
                    <a:bodyPr/>
                    <a:lstStyle/>
                    <a:p>
                      <a:pPr algn="l" fontAlgn="b"/>
                      <a:r>
                        <a:rPr lang="en-US" sz="900" u="none" strike="noStrike">
                          <a:effectLst/>
                        </a:rPr>
                        <a:t>Sustainable community development (90% satisfaction rate)</a:t>
                      </a:r>
                      <a:endParaRPr lang="en-US" sz="900" b="0" i="0" u="none" strike="noStrike">
                        <a:solidFill>
                          <a:srgbClr val="000000"/>
                        </a:solidFill>
                        <a:effectLst/>
                        <a:latin typeface="Aptos Narrow" panose="020B0004020202020204" pitchFamily="34" charset="0"/>
                      </a:endParaRPr>
                    </a:p>
                  </a:txBody>
                  <a:tcPr marL="2440" marR="2440" marT="2440" marB="0" anchor="b"/>
                </a:tc>
                <a:extLst>
                  <a:ext uri="{0D108BD9-81ED-4DB2-BD59-A6C34878D82A}">
                    <a16:rowId xmlns:a16="http://schemas.microsoft.com/office/drawing/2014/main" val="3779993926"/>
                  </a:ext>
                </a:extLst>
              </a:tr>
              <a:tr h="451759">
                <a:tc>
                  <a:txBody>
                    <a:bodyPr/>
                    <a:lstStyle/>
                    <a:p>
                      <a:pPr algn="l" fontAlgn="b"/>
                      <a:r>
                        <a:rPr lang="en-US" sz="900" u="none" strike="noStrike">
                          <a:effectLst/>
                        </a:rPr>
                        <a:t> </a:t>
                      </a:r>
                      <a:endParaRPr lang="en-US" sz="900" b="0" i="0" u="none" strike="noStrike">
                        <a:solidFill>
                          <a:srgbClr val="000000"/>
                        </a:solidFill>
                        <a:effectLst/>
                        <a:latin typeface="Aptos Narrow" panose="020B0004020202020204" pitchFamily="34" charset="0"/>
                      </a:endParaRPr>
                    </a:p>
                  </a:txBody>
                  <a:tcPr marL="2440" marR="2440" marT="2440" marB="0" anchor="b"/>
                </a:tc>
                <a:tc>
                  <a:txBody>
                    <a:bodyPr/>
                    <a:lstStyle/>
                    <a:p>
                      <a:pPr algn="l" fontAlgn="b"/>
                      <a:r>
                        <a:rPr lang="en-US" sz="900" u="none" strike="noStrike">
                          <a:effectLst/>
                        </a:rPr>
                        <a:t> </a:t>
                      </a:r>
                      <a:endParaRPr lang="en-US" sz="900" b="0" i="0" u="none" strike="noStrike">
                        <a:solidFill>
                          <a:srgbClr val="000000"/>
                        </a:solidFill>
                        <a:effectLst/>
                        <a:latin typeface="Aptos Narrow" panose="020B0004020202020204" pitchFamily="34" charset="0"/>
                      </a:endParaRPr>
                    </a:p>
                  </a:txBody>
                  <a:tcPr marL="2440" marR="2440" marT="2440" marB="0" anchor="b"/>
                </a:tc>
                <a:tc>
                  <a:txBody>
                    <a:bodyPr/>
                    <a:lstStyle/>
                    <a:p>
                      <a:pPr algn="l" fontAlgn="b"/>
                      <a:r>
                        <a:rPr lang="en-US" sz="900" u="none" strike="noStrike">
                          <a:effectLst/>
                        </a:rPr>
                        <a:t>Increase Community Engagement</a:t>
                      </a:r>
                      <a:endParaRPr lang="en-US" sz="900" b="0" i="0" u="none" strike="noStrike">
                        <a:solidFill>
                          <a:srgbClr val="000000"/>
                        </a:solidFill>
                        <a:effectLst/>
                        <a:latin typeface="Aptos Narrow" panose="020B0004020202020204" pitchFamily="34" charset="0"/>
                      </a:endParaRPr>
                    </a:p>
                  </a:txBody>
                  <a:tcPr marL="2440" marR="2440" marT="2440" marB="0" anchor="b"/>
                </a:tc>
                <a:tc>
                  <a:txBody>
                    <a:bodyPr/>
                    <a:lstStyle/>
                    <a:p>
                      <a:pPr algn="l" fontAlgn="b"/>
                      <a:r>
                        <a:rPr lang="en-US" sz="900" u="none" strike="noStrike">
                          <a:effectLst/>
                        </a:rPr>
                        <a:t>- Involve community in final inspections and move-in process</a:t>
                      </a:r>
                      <a:endParaRPr lang="en-US" sz="900" b="0" i="0" u="none" strike="noStrike">
                        <a:solidFill>
                          <a:srgbClr val="000000"/>
                        </a:solidFill>
                        <a:effectLst/>
                        <a:latin typeface="Aptos Narrow" panose="020B0004020202020204" pitchFamily="34" charset="0"/>
                      </a:endParaRPr>
                    </a:p>
                  </a:txBody>
                  <a:tcPr marL="2440" marR="2440" marT="2440" marB="0" anchor="b"/>
                </a:tc>
                <a:tc>
                  <a:txBody>
                    <a:bodyPr/>
                    <a:lstStyle/>
                    <a:p>
                      <a:pPr algn="l" fontAlgn="b"/>
                      <a:r>
                        <a:rPr lang="en-US" sz="900" u="none" strike="noStrike">
                          <a:effectLst/>
                        </a:rPr>
                        <a:t>Achieve 70% increase in community engagement by end of Q3</a:t>
                      </a:r>
                      <a:endParaRPr lang="en-US" sz="900" b="0" i="0" u="none" strike="noStrike">
                        <a:solidFill>
                          <a:srgbClr val="000000"/>
                        </a:solidFill>
                        <a:effectLst/>
                        <a:latin typeface="Aptos Narrow" panose="020B0004020202020204" pitchFamily="34" charset="0"/>
                      </a:endParaRPr>
                    </a:p>
                  </a:txBody>
                  <a:tcPr marL="2440" marR="2440" marT="2440" marB="0" anchor="b"/>
                </a:tc>
                <a:tc>
                  <a:txBody>
                    <a:bodyPr/>
                    <a:lstStyle/>
                    <a:p>
                      <a:pPr algn="l" fontAlgn="b"/>
                      <a:r>
                        <a:rPr lang="en-US" sz="900" u="none" strike="noStrike">
                          <a:effectLst/>
                        </a:rPr>
                        <a:t>Increased satisfaction (70% increase in engagement)</a:t>
                      </a:r>
                      <a:endParaRPr lang="en-US" sz="900" b="0" i="0" u="none" strike="noStrike">
                        <a:solidFill>
                          <a:srgbClr val="000000"/>
                        </a:solidFill>
                        <a:effectLst/>
                        <a:latin typeface="Aptos Narrow" panose="020B0004020202020204" pitchFamily="34" charset="0"/>
                      </a:endParaRPr>
                    </a:p>
                  </a:txBody>
                  <a:tcPr marL="2440" marR="2440" marT="2440" marB="0" anchor="b"/>
                </a:tc>
                <a:tc>
                  <a:txBody>
                    <a:bodyPr/>
                    <a:lstStyle/>
                    <a:p>
                      <a:pPr algn="l" fontAlgn="b"/>
                      <a:r>
                        <a:rPr lang="en-US" sz="900" u="none" strike="noStrike">
                          <a:effectLst/>
                        </a:rPr>
                        <a:t>Stronger community bonds (80% community participation)</a:t>
                      </a:r>
                      <a:endParaRPr lang="en-US" sz="900" b="0" i="0" u="none" strike="noStrike">
                        <a:solidFill>
                          <a:srgbClr val="000000"/>
                        </a:solidFill>
                        <a:effectLst/>
                        <a:latin typeface="Aptos Narrow" panose="020B0004020202020204" pitchFamily="34" charset="0"/>
                      </a:endParaRPr>
                    </a:p>
                  </a:txBody>
                  <a:tcPr marL="2440" marR="2440" marT="2440" marB="0" anchor="b"/>
                </a:tc>
                <a:extLst>
                  <a:ext uri="{0D108BD9-81ED-4DB2-BD59-A6C34878D82A}">
                    <a16:rowId xmlns:a16="http://schemas.microsoft.com/office/drawing/2014/main" val="761011362"/>
                  </a:ext>
                </a:extLst>
              </a:tr>
              <a:tr h="451759">
                <a:tc>
                  <a:txBody>
                    <a:bodyPr/>
                    <a:lstStyle/>
                    <a:p>
                      <a:pPr algn="l" fontAlgn="b"/>
                      <a:r>
                        <a:rPr lang="en-US" sz="900" u="none" strike="noStrike">
                          <a:effectLst/>
                        </a:rPr>
                        <a:t> </a:t>
                      </a:r>
                      <a:endParaRPr lang="en-US" sz="900" b="0" i="0" u="none" strike="noStrike">
                        <a:solidFill>
                          <a:srgbClr val="000000"/>
                        </a:solidFill>
                        <a:effectLst/>
                        <a:latin typeface="Aptos Narrow" panose="020B0004020202020204" pitchFamily="34" charset="0"/>
                      </a:endParaRPr>
                    </a:p>
                  </a:txBody>
                  <a:tcPr marL="2440" marR="2440" marT="2440" marB="0" anchor="b"/>
                </a:tc>
                <a:tc>
                  <a:txBody>
                    <a:bodyPr/>
                    <a:lstStyle/>
                    <a:p>
                      <a:pPr algn="l" fontAlgn="b"/>
                      <a:r>
                        <a:rPr lang="en-US" sz="900" u="none" strike="noStrike">
                          <a:effectLst/>
                        </a:rPr>
                        <a:t>Q4</a:t>
                      </a:r>
                      <a:endParaRPr lang="en-US" sz="900" b="1" i="0" u="none" strike="noStrike">
                        <a:solidFill>
                          <a:srgbClr val="000000"/>
                        </a:solidFill>
                        <a:effectLst/>
                        <a:latin typeface="Aptos Narrow" panose="020B0004020202020204" pitchFamily="34" charset="0"/>
                      </a:endParaRPr>
                    </a:p>
                  </a:txBody>
                  <a:tcPr marL="2440" marR="2440" marT="2440" marB="0" anchor="b"/>
                </a:tc>
                <a:tc>
                  <a:txBody>
                    <a:bodyPr/>
                    <a:lstStyle/>
                    <a:p>
                      <a:pPr algn="l" fontAlgn="b"/>
                      <a:r>
                        <a:rPr lang="en-US" sz="900" u="none" strike="noStrike">
                          <a:effectLst/>
                        </a:rPr>
                        <a:t>Promote Sustainable Practices</a:t>
                      </a:r>
                      <a:endParaRPr lang="en-US" sz="900" b="0" i="0" u="none" strike="noStrike">
                        <a:solidFill>
                          <a:srgbClr val="000000"/>
                        </a:solidFill>
                        <a:effectLst/>
                        <a:latin typeface="Aptos Narrow" panose="020B0004020202020204" pitchFamily="34" charset="0"/>
                      </a:endParaRPr>
                    </a:p>
                  </a:txBody>
                  <a:tcPr marL="2440" marR="2440" marT="2440" marB="0" anchor="b"/>
                </a:tc>
                <a:tc>
                  <a:txBody>
                    <a:bodyPr/>
                    <a:lstStyle/>
                    <a:p>
                      <a:pPr algn="l" fontAlgn="b"/>
                      <a:r>
                        <a:rPr lang="en-US" sz="900" u="none" strike="noStrike">
                          <a:effectLst/>
                        </a:rPr>
                        <a:t>- Implement sustainable materials and methods in homes</a:t>
                      </a:r>
                      <a:endParaRPr lang="en-US" sz="900" b="0" i="0" u="none" strike="noStrike">
                        <a:solidFill>
                          <a:srgbClr val="000000"/>
                        </a:solidFill>
                        <a:effectLst/>
                        <a:latin typeface="Aptos Narrow" panose="020B0004020202020204" pitchFamily="34" charset="0"/>
                      </a:endParaRPr>
                    </a:p>
                  </a:txBody>
                  <a:tcPr marL="2440" marR="2440" marT="2440" marB="0" anchor="b"/>
                </a:tc>
                <a:tc>
                  <a:txBody>
                    <a:bodyPr/>
                    <a:lstStyle/>
                    <a:p>
                      <a:pPr algn="l" fontAlgn="b"/>
                      <a:r>
                        <a:rPr lang="en-US" sz="900" u="none" strike="noStrike">
                          <a:effectLst/>
                        </a:rPr>
                        <a:t>Implement 10 sustainable practices by end of Q4</a:t>
                      </a:r>
                      <a:endParaRPr lang="en-US" sz="900" b="0" i="0" u="none" strike="noStrike">
                        <a:solidFill>
                          <a:srgbClr val="000000"/>
                        </a:solidFill>
                        <a:effectLst/>
                        <a:latin typeface="Aptos Narrow" panose="020B0004020202020204" pitchFamily="34" charset="0"/>
                      </a:endParaRPr>
                    </a:p>
                  </a:txBody>
                  <a:tcPr marL="2440" marR="2440" marT="2440" marB="0" anchor="b"/>
                </a:tc>
                <a:tc>
                  <a:txBody>
                    <a:bodyPr/>
                    <a:lstStyle/>
                    <a:p>
                      <a:pPr algn="l" fontAlgn="b"/>
                      <a:r>
                        <a:rPr lang="en-US" sz="900" u="none" strike="noStrike">
                          <a:effectLst/>
                        </a:rPr>
                        <a:t>Environmentally friendly development (10 green practices implemented)</a:t>
                      </a:r>
                      <a:endParaRPr lang="en-US" sz="900" b="0" i="0" u="none" strike="noStrike">
                        <a:solidFill>
                          <a:srgbClr val="000000"/>
                        </a:solidFill>
                        <a:effectLst/>
                        <a:latin typeface="Aptos Narrow" panose="020B0004020202020204" pitchFamily="34" charset="0"/>
                      </a:endParaRPr>
                    </a:p>
                  </a:txBody>
                  <a:tcPr marL="2440" marR="2440" marT="2440" marB="0" anchor="b"/>
                </a:tc>
                <a:tc>
                  <a:txBody>
                    <a:bodyPr/>
                    <a:lstStyle/>
                    <a:p>
                      <a:pPr algn="l" fontAlgn="b"/>
                      <a:r>
                        <a:rPr lang="en-US" sz="900" u="none" strike="noStrike" dirty="0">
                          <a:effectLst/>
                        </a:rPr>
                        <a:t>Long-term sustainability (85% reduction in environmental impact)</a:t>
                      </a:r>
                      <a:endParaRPr lang="en-US" sz="900" b="0" i="0" u="none" strike="noStrike" dirty="0">
                        <a:solidFill>
                          <a:srgbClr val="000000"/>
                        </a:solidFill>
                        <a:effectLst/>
                        <a:latin typeface="Aptos Narrow" panose="020B0004020202020204" pitchFamily="34" charset="0"/>
                      </a:endParaRPr>
                    </a:p>
                  </a:txBody>
                  <a:tcPr marL="2440" marR="2440" marT="2440" marB="0" anchor="b"/>
                </a:tc>
                <a:extLst>
                  <a:ext uri="{0D108BD9-81ED-4DB2-BD59-A6C34878D82A}">
                    <a16:rowId xmlns:a16="http://schemas.microsoft.com/office/drawing/2014/main" val="2871881478"/>
                  </a:ext>
                </a:extLst>
              </a:tr>
            </a:tbl>
          </a:graphicData>
        </a:graphic>
      </p:graphicFrame>
    </p:spTree>
    <p:extLst>
      <p:ext uri="{BB962C8B-B14F-4D97-AF65-F5344CB8AC3E}">
        <p14:creationId xmlns:p14="http://schemas.microsoft.com/office/powerpoint/2010/main" val="1641814797"/>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8936" y="317814"/>
            <a:ext cx="8959065" cy="1700784"/>
          </a:xfrm>
        </p:spPr>
        <p:txBody>
          <a:bodyPr>
            <a:normAutofit/>
          </a:bodyPr>
          <a:lstStyle/>
          <a:p>
            <a:pPr algn="ctr"/>
            <a:r>
              <a:rPr lang="en-US" b="1" dirty="0"/>
              <a:t>Strategic Planning Process</a:t>
            </a:r>
          </a:p>
        </p:txBody>
      </p:sp>
      <p:pic>
        <p:nvPicPr>
          <p:cNvPr id="5" name="Content Placeholder 4"/>
          <p:cNvPicPr>
            <a:picLocks noGrp="1" noChangeAspect="1"/>
          </p:cNvPicPr>
          <p:nvPr>
            <p:ph idx="1"/>
          </p:nvPr>
        </p:nvPicPr>
        <p:blipFill>
          <a:blip r:embed="rId2"/>
          <a:stretch>
            <a:fillRect/>
          </a:stretch>
        </p:blipFill>
        <p:spPr>
          <a:xfrm>
            <a:off x="3733800" y="2607174"/>
            <a:ext cx="4724400" cy="3895725"/>
          </a:xfrm>
          <a:prstGeom prst="rect">
            <a:avLst/>
          </a:prstGeom>
        </p:spPr>
      </p:pic>
      <p:sp>
        <p:nvSpPr>
          <p:cNvPr id="6" name="Rectangle 5"/>
          <p:cNvSpPr/>
          <p:nvPr/>
        </p:nvSpPr>
        <p:spPr>
          <a:xfrm>
            <a:off x="3810000" y="3429000"/>
            <a:ext cx="4572000" cy="1569660"/>
          </a:xfrm>
          <a:prstGeom prst="rect">
            <a:avLst/>
          </a:prstGeom>
        </p:spPr>
        <p:txBody>
          <a:bodyPr>
            <a:spAutoFit/>
          </a:bodyPr>
          <a:lstStyle/>
          <a:p>
            <a:endParaRPr lang="en-US" sz="1200" dirty="0">
              <a:solidFill>
                <a:srgbClr val="000000"/>
              </a:solidFill>
            </a:endParaRPr>
          </a:p>
          <a:p>
            <a:pPr algn="ctr"/>
            <a:r>
              <a:rPr lang="en-US" sz="2800" b="1" dirty="0"/>
              <a:t>Step 4: </a:t>
            </a:r>
          </a:p>
          <a:p>
            <a:pPr algn="ctr"/>
            <a:r>
              <a:rPr lang="en-US" sz="2800" b="1" dirty="0"/>
              <a:t>Implementation </a:t>
            </a:r>
          </a:p>
          <a:p>
            <a:pPr algn="ctr"/>
            <a:r>
              <a:rPr lang="en-US" sz="2800" b="1" dirty="0"/>
              <a:t>Operational Plan </a:t>
            </a:r>
          </a:p>
        </p:txBody>
      </p:sp>
    </p:spTree>
    <p:extLst>
      <p:ext uri="{BB962C8B-B14F-4D97-AF65-F5344CB8AC3E}">
        <p14:creationId xmlns:p14="http://schemas.microsoft.com/office/powerpoint/2010/main" val="13538409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DDDBBF45-244C-C558-29AB-AEF5CDB91D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68F5ACFE-D7DE-6D18-A12B-A01CCA1AAD7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1"/>
            <a:ext cx="12191999" cy="6858000"/>
          </a:xfrm>
          <a:prstGeom prst="rect">
            <a:avLst/>
          </a:prstGeom>
        </p:spPr>
      </p:pic>
      <p:sp>
        <p:nvSpPr>
          <p:cNvPr id="16" name="Freeform: Shape 15">
            <a:extLst>
              <a:ext uri="{FF2B5EF4-FFF2-40B4-BE49-F238E27FC236}">
                <a16:creationId xmlns:a16="http://schemas.microsoft.com/office/drawing/2014/main" id="{BA674890-878A-D297-4B2C-74FEAAC5DD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172594"/>
            <a:ext cx="12192000" cy="1685407"/>
          </a:xfrm>
          <a:custGeom>
            <a:avLst/>
            <a:gdLst>
              <a:gd name="connsiteX0" fmla="*/ 658116 w 12192000"/>
              <a:gd name="connsiteY0" fmla="*/ 0 h 1685407"/>
              <a:gd name="connsiteX1" fmla="*/ 11533884 w 12192000"/>
              <a:gd name="connsiteY1" fmla="*/ 0 h 1685407"/>
              <a:gd name="connsiteX2" fmla="*/ 12192000 w 12192000"/>
              <a:gd name="connsiteY2" fmla="*/ 658116 h 1685407"/>
              <a:gd name="connsiteX3" fmla="*/ 12192000 w 12192000"/>
              <a:gd name="connsiteY3" fmla="*/ 1685407 h 1685407"/>
              <a:gd name="connsiteX4" fmla="*/ 0 w 12192000"/>
              <a:gd name="connsiteY4" fmla="*/ 1685407 h 1685407"/>
              <a:gd name="connsiteX5" fmla="*/ 0 w 12192000"/>
              <a:gd name="connsiteY5" fmla="*/ 658116 h 1685407"/>
              <a:gd name="connsiteX6" fmla="*/ 658116 w 12192000"/>
              <a:gd name="connsiteY6" fmla="*/ 0 h 1685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685407">
                <a:moveTo>
                  <a:pt x="658116" y="0"/>
                </a:moveTo>
                <a:lnTo>
                  <a:pt x="11533884" y="0"/>
                </a:lnTo>
                <a:cubicBezTo>
                  <a:pt x="11897351" y="0"/>
                  <a:pt x="12192000" y="294649"/>
                  <a:pt x="12192000" y="658116"/>
                </a:cubicBezTo>
                <a:lnTo>
                  <a:pt x="12192000" y="1685407"/>
                </a:lnTo>
                <a:lnTo>
                  <a:pt x="0" y="1685407"/>
                </a:lnTo>
                <a:lnTo>
                  <a:pt x="0" y="658116"/>
                </a:lnTo>
                <a:cubicBezTo>
                  <a:pt x="0" y="294649"/>
                  <a:pt x="294649" y="0"/>
                  <a:pt x="658116" y="0"/>
                </a:cubicBez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Title 6">
            <a:extLst>
              <a:ext uri="{FF2B5EF4-FFF2-40B4-BE49-F238E27FC236}">
                <a16:creationId xmlns:a16="http://schemas.microsoft.com/office/drawing/2014/main" id="{4EAD7EFD-0452-EA8E-6D11-C77248F34ABC}"/>
              </a:ext>
            </a:extLst>
          </p:cNvPr>
          <p:cNvSpPr>
            <a:spLocks noGrp="1"/>
          </p:cNvSpPr>
          <p:nvPr>
            <p:ph type="title"/>
          </p:nvPr>
        </p:nvSpPr>
        <p:spPr>
          <a:xfrm>
            <a:off x="308388" y="5365008"/>
            <a:ext cx="6816312" cy="1337079"/>
          </a:xfrm>
        </p:spPr>
        <p:txBody>
          <a:bodyPr vert="horz" lIns="91440" tIns="45720" rIns="91440" bIns="45720" rtlCol="0" anchor="ctr">
            <a:normAutofit/>
          </a:bodyPr>
          <a:lstStyle/>
          <a:p>
            <a:r>
              <a:rPr lang="en-US" sz="4000"/>
              <a:t>Project Planning</a:t>
            </a:r>
          </a:p>
        </p:txBody>
      </p:sp>
      <p:sp>
        <p:nvSpPr>
          <p:cNvPr id="4" name="Date Placeholder 3">
            <a:extLst>
              <a:ext uri="{FF2B5EF4-FFF2-40B4-BE49-F238E27FC236}">
                <a16:creationId xmlns:a16="http://schemas.microsoft.com/office/drawing/2014/main" id="{EFA3C530-A21B-8C1A-7E78-6D145B768A4D}"/>
              </a:ext>
            </a:extLst>
          </p:cNvPr>
          <p:cNvSpPr>
            <a:spLocks noGrp="1"/>
          </p:cNvSpPr>
          <p:nvPr>
            <p:ph type="dt" sz="half" idx="10"/>
          </p:nvPr>
        </p:nvSpPr>
        <p:spPr>
          <a:xfrm>
            <a:off x="340137" y="63202"/>
            <a:ext cx="2743200" cy="318221"/>
          </a:xfrm>
        </p:spPr>
        <p:txBody>
          <a:bodyPr vert="horz" lIns="91440" tIns="45720" rIns="91440" bIns="45720" rtlCol="0" anchor="ctr">
            <a:normAutofit/>
          </a:bodyPr>
          <a:lstStyle/>
          <a:p>
            <a:pPr>
              <a:spcAft>
                <a:spcPts val="600"/>
              </a:spcAft>
            </a:pPr>
            <a:fld id="{0F996519-E62D-4F8C-AE1E-36928EC7D15C}" type="datetime1">
              <a:rPr lang="en-US" smtClean="0"/>
              <a:pPr>
                <a:spcAft>
                  <a:spcPts val="600"/>
                </a:spcAft>
              </a:pPr>
              <a:t>6/25/24</a:t>
            </a:fld>
            <a:endParaRPr lang="en-US"/>
          </a:p>
        </p:txBody>
      </p:sp>
      <p:sp>
        <p:nvSpPr>
          <p:cNvPr id="6" name="Slide Number Placeholder 5">
            <a:extLst>
              <a:ext uri="{FF2B5EF4-FFF2-40B4-BE49-F238E27FC236}">
                <a16:creationId xmlns:a16="http://schemas.microsoft.com/office/drawing/2014/main" id="{DF4D2B7E-300C-B2B8-ED05-7CE796524D9D}"/>
              </a:ext>
            </a:extLst>
          </p:cNvPr>
          <p:cNvSpPr>
            <a:spLocks noGrp="1"/>
          </p:cNvSpPr>
          <p:nvPr>
            <p:ph type="sldNum" sz="quarter" idx="12"/>
          </p:nvPr>
        </p:nvSpPr>
        <p:spPr>
          <a:xfrm>
            <a:off x="11403951" y="6425816"/>
            <a:ext cx="429768" cy="365125"/>
          </a:xfrm>
        </p:spPr>
        <p:txBody>
          <a:bodyPr vert="horz" lIns="91440" tIns="45720" rIns="91440" bIns="45720" rtlCol="0" anchor="ctr">
            <a:normAutofit/>
          </a:bodyPr>
          <a:lstStyle/>
          <a:p>
            <a:pPr>
              <a:spcAft>
                <a:spcPts val="600"/>
              </a:spcAft>
            </a:pPr>
            <a:fld id="{6E91CC32-6A6B-4E2E-BBA1-6864F305DA26}" type="slidenum">
              <a:rPr lang="en-US" smtClean="0"/>
              <a:pPr>
                <a:spcAft>
                  <a:spcPts val="600"/>
                </a:spcAft>
              </a:pPr>
              <a:t>46</a:t>
            </a:fld>
            <a:endParaRPr lang="en-US"/>
          </a:p>
        </p:txBody>
      </p:sp>
    </p:spTree>
    <p:extLst>
      <p:ext uri="{BB962C8B-B14F-4D97-AF65-F5344CB8AC3E}">
        <p14:creationId xmlns:p14="http://schemas.microsoft.com/office/powerpoint/2010/main" val="34616490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037A4D9-B119-4DAD-B651-568F6CD0EA7F}"/>
              </a:ext>
            </a:extLst>
          </p:cNvPr>
          <p:cNvSpPr>
            <a:spLocks noGrp="1"/>
          </p:cNvSpPr>
          <p:nvPr>
            <p:ph idx="1"/>
          </p:nvPr>
        </p:nvSpPr>
        <p:spPr>
          <a:xfrm>
            <a:off x="1981200" y="1984828"/>
            <a:ext cx="8229600" cy="4038600"/>
          </a:xfrm>
        </p:spPr>
        <p:txBody>
          <a:bodyPr>
            <a:normAutofit fontScale="85000" lnSpcReduction="10000"/>
          </a:bodyPr>
          <a:lstStyle/>
          <a:p>
            <a:pPr marL="0" indent="0">
              <a:buNone/>
              <a:defRPr/>
            </a:pPr>
            <a:r>
              <a:rPr lang="en-US" dirty="0"/>
              <a:t>The Statement of Work (SOW) is a formal project management document that establishes expectations and agreements about the project. It is not a contract; it is a tool for clarifying responsibilities and working relationships among project stakeholders.</a:t>
            </a:r>
          </a:p>
          <a:p>
            <a:pPr marL="0" indent="0">
              <a:buNone/>
              <a:defRPr/>
            </a:pPr>
            <a:r>
              <a:rPr lang="en-US" dirty="0"/>
              <a:t> </a:t>
            </a:r>
          </a:p>
          <a:p>
            <a:pPr marL="0" indent="0">
              <a:buNone/>
              <a:defRPr/>
            </a:pPr>
            <a:r>
              <a:rPr lang="en-US" dirty="0"/>
              <a:t>The usual minimum of a SOW includes the following elements:</a:t>
            </a:r>
          </a:p>
          <a:p>
            <a:pPr eaLnBrk="1" hangingPunct="1">
              <a:buFont typeface="Arial" charset="0"/>
              <a:buChar char="•"/>
              <a:defRPr/>
            </a:pPr>
            <a:r>
              <a:rPr lang="en-US" dirty="0"/>
              <a:t>Defined Purpose</a:t>
            </a:r>
          </a:p>
          <a:p>
            <a:pPr eaLnBrk="1" hangingPunct="1">
              <a:buFont typeface="Arial" charset="0"/>
              <a:buChar char="•"/>
              <a:defRPr/>
            </a:pPr>
            <a:r>
              <a:rPr lang="en-US" dirty="0"/>
              <a:t>Statement of Scope</a:t>
            </a:r>
          </a:p>
          <a:p>
            <a:pPr eaLnBrk="1" hangingPunct="1">
              <a:buFont typeface="Arial" charset="0"/>
              <a:buChar char="•"/>
              <a:defRPr/>
            </a:pPr>
            <a:r>
              <a:rPr lang="en-US" dirty="0"/>
              <a:t>Project Deliverables</a:t>
            </a:r>
          </a:p>
          <a:p>
            <a:pPr eaLnBrk="1" hangingPunct="1">
              <a:buFont typeface="Arial" charset="0"/>
              <a:buChar char="•"/>
              <a:defRPr/>
            </a:pPr>
            <a:r>
              <a:rPr lang="en-US" dirty="0"/>
              <a:t>Goals and Objectives</a:t>
            </a:r>
          </a:p>
          <a:p>
            <a:pPr eaLnBrk="1" hangingPunct="1">
              <a:buFont typeface="Arial" charset="0"/>
              <a:buChar char="•"/>
              <a:defRPr/>
            </a:pPr>
            <a:r>
              <a:rPr lang="en-US" dirty="0"/>
              <a:t>Cost and Schedule Estimates</a:t>
            </a:r>
          </a:p>
          <a:p>
            <a:pPr eaLnBrk="1" hangingPunct="1">
              <a:buFont typeface="Arial" charset="0"/>
              <a:buChar char="•"/>
              <a:defRPr/>
            </a:pPr>
            <a:r>
              <a:rPr lang="en-US" dirty="0"/>
              <a:t>Authority Levels</a:t>
            </a:r>
          </a:p>
        </p:txBody>
      </p:sp>
      <p:sp>
        <p:nvSpPr>
          <p:cNvPr id="15364" name="Text Placeholder 3">
            <a:extLst>
              <a:ext uri="{FF2B5EF4-FFF2-40B4-BE49-F238E27FC236}">
                <a16:creationId xmlns:a16="http://schemas.microsoft.com/office/drawing/2014/main" id="{F0933881-3EAF-5FFF-C94D-D019DE5BDAA6}"/>
              </a:ext>
            </a:extLst>
          </p:cNvPr>
          <p:cNvSpPr>
            <a:spLocks noGrp="1"/>
          </p:cNvSpPr>
          <p:nvPr>
            <p:ph type="body" sz="quarter" idx="10"/>
          </p:nvPr>
        </p:nvSpPr>
        <p:spPr>
          <a:xfrm>
            <a:off x="609600" y="685800"/>
            <a:ext cx="10972800" cy="609600"/>
          </a:xfrm>
        </p:spPr>
        <p:txBody>
          <a:bodyPr/>
          <a:lstStyle/>
          <a:p>
            <a:pPr eaLnBrk="1" hangingPunct="1"/>
            <a:r>
              <a:rPr lang="en-GB" altLang="en-US" dirty="0"/>
              <a:t>Statement of Work</a:t>
            </a:r>
            <a:endParaRPr altLang="en-US"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73A0946-D945-473D-89FD-51828739A68A}"/>
              </a:ext>
            </a:extLst>
          </p:cNvPr>
          <p:cNvSpPr>
            <a:spLocks noGrp="1"/>
          </p:cNvSpPr>
          <p:nvPr>
            <p:ph idx="1"/>
          </p:nvPr>
        </p:nvSpPr>
        <p:spPr>
          <a:xfrm>
            <a:off x="1981200" y="2362200"/>
            <a:ext cx="8229600" cy="4191000"/>
          </a:xfrm>
        </p:spPr>
        <p:txBody>
          <a:bodyPr>
            <a:normAutofit/>
          </a:bodyPr>
          <a:lstStyle/>
          <a:p>
            <a:pPr marL="0" indent="0">
              <a:buNone/>
              <a:defRPr/>
            </a:pPr>
            <a:r>
              <a:rPr lang="en-US" dirty="0"/>
              <a:t>Some items you will want to gather before starting the scheduling process include:</a:t>
            </a:r>
          </a:p>
          <a:p>
            <a:pPr eaLnBrk="1" hangingPunct="1">
              <a:buFont typeface="Arial" charset="0"/>
              <a:buChar char="•"/>
              <a:defRPr/>
            </a:pPr>
            <a:r>
              <a:rPr lang="en-US" dirty="0"/>
              <a:t>Schedules of people who will be working on the project, including outsourced vendors. </a:t>
            </a:r>
          </a:p>
          <a:p>
            <a:pPr eaLnBrk="1" hangingPunct="1">
              <a:buFont typeface="Arial" charset="0"/>
              <a:buChar char="•"/>
              <a:defRPr/>
            </a:pPr>
            <a:r>
              <a:rPr lang="en-US" dirty="0"/>
              <a:t>Vacation time for staff on the project.</a:t>
            </a:r>
          </a:p>
          <a:p>
            <a:pPr eaLnBrk="1" hangingPunct="1">
              <a:buFont typeface="Arial" charset="0"/>
              <a:buChar char="•"/>
              <a:defRPr/>
            </a:pPr>
            <a:r>
              <a:rPr lang="en-US" dirty="0"/>
              <a:t>Other projects that team members are involved in that may conflict with this project.</a:t>
            </a:r>
          </a:p>
          <a:p>
            <a:pPr eaLnBrk="1" hangingPunct="1">
              <a:buFont typeface="Arial" charset="0"/>
              <a:buChar char="•"/>
              <a:defRPr/>
            </a:pPr>
            <a:r>
              <a:rPr lang="en-US" dirty="0"/>
              <a:t>Schedules for materials and resources that will be required.</a:t>
            </a:r>
          </a:p>
        </p:txBody>
      </p:sp>
      <p:sp>
        <p:nvSpPr>
          <p:cNvPr id="20484" name="Text Placeholder 3">
            <a:extLst>
              <a:ext uri="{FF2B5EF4-FFF2-40B4-BE49-F238E27FC236}">
                <a16:creationId xmlns:a16="http://schemas.microsoft.com/office/drawing/2014/main" id="{9D0A26BA-3295-1F85-DB9C-964E8178B1B6}"/>
              </a:ext>
            </a:extLst>
          </p:cNvPr>
          <p:cNvSpPr>
            <a:spLocks noGrp="1"/>
          </p:cNvSpPr>
          <p:nvPr>
            <p:ph type="body" sz="quarter" idx="10"/>
          </p:nvPr>
        </p:nvSpPr>
        <p:spPr>
          <a:xfrm>
            <a:off x="609600" y="582769"/>
            <a:ext cx="10972800" cy="609600"/>
          </a:xfrm>
        </p:spPr>
        <p:txBody>
          <a:bodyPr/>
          <a:lstStyle/>
          <a:p>
            <a:pPr algn="ctr" eaLnBrk="1" hangingPunct="1"/>
            <a:r>
              <a:rPr altLang="en-US" dirty="0"/>
              <a:t>Critical Elements for Success</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D2F38A5-D559-406A-861D-C76B5F20AD23}"/>
              </a:ext>
            </a:extLst>
          </p:cNvPr>
          <p:cNvSpPr>
            <a:spLocks noGrp="1"/>
          </p:cNvSpPr>
          <p:nvPr>
            <p:ph idx="1"/>
          </p:nvPr>
        </p:nvSpPr>
        <p:spPr>
          <a:xfrm>
            <a:off x="1981200" y="2362200"/>
            <a:ext cx="8229600" cy="4191000"/>
          </a:xfrm>
        </p:spPr>
        <p:txBody>
          <a:bodyPr>
            <a:normAutofit/>
          </a:bodyPr>
          <a:lstStyle/>
          <a:p>
            <a:pPr marL="0" indent="0">
              <a:buNone/>
              <a:defRPr/>
            </a:pPr>
            <a:r>
              <a:rPr lang="en-US" b="1" dirty="0"/>
              <a:t>Gathering Resources</a:t>
            </a:r>
          </a:p>
          <a:p>
            <a:pPr eaLnBrk="1" hangingPunct="1">
              <a:buFont typeface="Arial" charset="0"/>
              <a:buChar char="•"/>
              <a:defRPr/>
            </a:pPr>
            <a:r>
              <a:rPr lang="en-US" dirty="0"/>
              <a:t>Estimating is not exact; it is a guess. If you or someone on your project team has completed a similar task before, then you should have a better idea of how long it will take to complete the task.</a:t>
            </a:r>
          </a:p>
          <a:p>
            <a:pPr marL="0" indent="0">
              <a:buNone/>
              <a:defRPr/>
            </a:pPr>
            <a:r>
              <a:rPr lang="en-US" b="1" dirty="0"/>
              <a:t>Activity List</a:t>
            </a:r>
          </a:p>
          <a:p>
            <a:pPr eaLnBrk="1" hangingPunct="1">
              <a:buFont typeface="Arial" charset="0"/>
              <a:buChar char="•"/>
              <a:defRPr/>
            </a:pPr>
            <a:r>
              <a:rPr lang="en-US" dirty="0"/>
              <a:t>Once you know all of the activities involved with a task, you are able to estimate how long it will take to complete the activities, and thus roll up the estimation to the event level. </a:t>
            </a:r>
          </a:p>
        </p:txBody>
      </p:sp>
      <p:sp>
        <p:nvSpPr>
          <p:cNvPr id="21508" name="Text Placeholder 3">
            <a:extLst>
              <a:ext uri="{FF2B5EF4-FFF2-40B4-BE49-F238E27FC236}">
                <a16:creationId xmlns:a16="http://schemas.microsoft.com/office/drawing/2014/main" id="{FB9C8F0C-C714-19EF-7DF0-93D682BEA299}"/>
              </a:ext>
            </a:extLst>
          </p:cNvPr>
          <p:cNvSpPr>
            <a:spLocks noGrp="1"/>
          </p:cNvSpPr>
          <p:nvPr>
            <p:ph type="body" sz="quarter" idx="10"/>
          </p:nvPr>
        </p:nvSpPr>
        <p:spPr>
          <a:xfrm>
            <a:off x="609600" y="647164"/>
            <a:ext cx="10972800" cy="609600"/>
          </a:xfrm>
        </p:spPr>
        <p:txBody>
          <a:bodyPr/>
          <a:lstStyle/>
          <a:p>
            <a:pPr algn="ctr" eaLnBrk="1" hangingPunct="1"/>
            <a:r>
              <a:rPr altLang="en-US" dirty="0"/>
              <a:t>Critical Elements for Success continued</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0C58FCB-AB15-8F2D-ECB3-614828E436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08389" y="750626"/>
            <a:ext cx="5015852" cy="1805607"/>
          </a:xfrm>
        </p:spPr>
        <p:txBody>
          <a:bodyPr anchor="t">
            <a:normAutofit/>
          </a:bodyPr>
          <a:lstStyle/>
          <a:p>
            <a:r>
              <a:rPr lang="en-US" sz="3700"/>
              <a:t>Affordable Housing Development Phases</a:t>
            </a:r>
          </a:p>
        </p:txBody>
      </p:sp>
      <p:sp>
        <p:nvSpPr>
          <p:cNvPr id="3" name="Content Placeholder 2"/>
          <p:cNvSpPr>
            <a:spLocks noGrp="1"/>
          </p:cNvSpPr>
          <p:nvPr>
            <p:ph idx="1"/>
          </p:nvPr>
        </p:nvSpPr>
        <p:spPr>
          <a:xfrm>
            <a:off x="340627" y="2569464"/>
            <a:ext cx="4764773" cy="3555491"/>
          </a:xfrm>
        </p:spPr>
        <p:txBody>
          <a:bodyPr anchor="b">
            <a:normAutofit/>
          </a:bodyPr>
          <a:lstStyle/>
          <a:p>
            <a:r>
              <a:t>1. Project Concept</a:t>
            </a:r>
          </a:p>
          <a:p>
            <a:r>
              <a:t>2. Project Feasibility</a:t>
            </a:r>
          </a:p>
          <a:p>
            <a:r>
              <a:t>3. Project Dealmaking</a:t>
            </a:r>
          </a:p>
          <a:p>
            <a:r>
              <a:t>4. Construction and Lease-Up</a:t>
            </a:r>
          </a:p>
          <a:p>
            <a:r>
              <a:t>5. Operations</a:t>
            </a:r>
          </a:p>
        </p:txBody>
      </p:sp>
      <p:pic>
        <p:nvPicPr>
          <p:cNvPr id="5" name="Picture 4" descr="Rolls of blueprints">
            <a:extLst>
              <a:ext uri="{FF2B5EF4-FFF2-40B4-BE49-F238E27FC236}">
                <a16:creationId xmlns:a16="http://schemas.microsoft.com/office/drawing/2014/main" id="{873B7B28-BE87-DB84-B86B-AAA40D8B277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2" b="-1"/>
          <a:stretch/>
        </p:blipFill>
        <p:spPr>
          <a:xfrm>
            <a:off x="6096000" y="10"/>
            <a:ext cx="6096000" cy="6857990"/>
          </a:xfrm>
          <a:custGeom>
            <a:avLst/>
            <a:gdLst/>
            <a:ahLst/>
            <a:cxnLst/>
            <a:rect l="l" t="t" r="r" b="b"/>
            <a:pathLst>
              <a:path w="6096000" h="6858000">
                <a:moveTo>
                  <a:pt x="677913" y="0"/>
                </a:moveTo>
                <a:lnTo>
                  <a:pt x="6096000" y="0"/>
                </a:lnTo>
                <a:lnTo>
                  <a:pt x="6096000" y="6858000"/>
                </a:lnTo>
                <a:lnTo>
                  <a:pt x="677913" y="6858000"/>
                </a:lnTo>
                <a:cubicBezTo>
                  <a:pt x="303512" y="6858000"/>
                  <a:pt x="0" y="6554488"/>
                  <a:pt x="0" y="6180087"/>
                </a:cubicBezTo>
                <a:lnTo>
                  <a:pt x="0" y="677913"/>
                </a:lnTo>
                <a:cubicBezTo>
                  <a:pt x="0" y="303512"/>
                  <a:pt x="303512" y="0"/>
                  <a:pt x="677913" y="0"/>
                </a:cubicBezTo>
                <a:close/>
              </a:path>
            </a:pathLst>
          </a:cu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6626928-ABAB-494E-B52E-36302CBC1422}"/>
              </a:ext>
            </a:extLst>
          </p:cNvPr>
          <p:cNvSpPr>
            <a:spLocks noGrp="1"/>
          </p:cNvSpPr>
          <p:nvPr>
            <p:ph idx="1"/>
          </p:nvPr>
        </p:nvSpPr>
        <p:spPr>
          <a:xfrm>
            <a:off x="1981200" y="1957589"/>
            <a:ext cx="8229600" cy="2538211"/>
          </a:xfrm>
        </p:spPr>
        <p:txBody>
          <a:bodyPr>
            <a:normAutofit/>
          </a:bodyPr>
          <a:lstStyle/>
          <a:p>
            <a:pPr marL="0" indent="0">
              <a:buNone/>
              <a:defRPr/>
            </a:pPr>
            <a:r>
              <a:rPr lang="en-US" dirty="0"/>
              <a:t>Estimating Task Times</a:t>
            </a:r>
          </a:p>
          <a:p>
            <a:pPr marL="0" indent="0">
              <a:buNone/>
              <a:defRPr/>
            </a:pPr>
            <a:r>
              <a:rPr lang="en-US" dirty="0"/>
              <a:t>This formula is considered the standard for estimating time (</a:t>
            </a:r>
            <a:r>
              <a:rPr lang="en-US" dirty="0" err="1"/>
              <a:t>Te</a:t>
            </a:r>
            <a:r>
              <a:rPr lang="en-US" dirty="0"/>
              <a:t>):</a:t>
            </a:r>
          </a:p>
          <a:p>
            <a:pPr marL="0" indent="0">
              <a:buNone/>
              <a:defRPr/>
            </a:pPr>
            <a:endParaRPr lang="en-US" dirty="0"/>
          </a:p>
          <a:p>
            <a:pPr marL="0" indent="0">
              <a:buNone/>
              <a:defRPr/>
            </a:pPr>
            <a:endParaRPr lang="en-US" dirty="0"/>
          </a:p>
        </p:txBody>
      </p:sp>
      <p:sp>
        <p:nvSpPr>
          <p:cNvPr id="22532" name="Text Placeholder 3">
            <a:extLst>
              <a:ext uri="{FF2B5EF4-FFF2-40B4-BE49-F238E27FC236}">
                <a16:creationId xmlns:a16="http://schemas.microsoft.com/office/drawing/2014/main" id="{7CCD1619-DBF9-5D41-F57E-0E4719BAE194}"/>
              </a:ext>
            </a:extLst>
          </p:cNvPr>
          <p:cNvSpPr>
            <a:spLocks noGrp="1"/>
          </p:cNvSpPr>
          <p:nvPr>
            <p:ph type="body" sz="quarter" idx="10"/>
          </p:nvPr>
        </p:nvSpPr>
        <p:spPr>
          <a:xfrm>
            <a:off x="609600" y="838199"/>
            <a:ext cx="10972800" cy="609600"/>
          </a:xfrm>
        </p:spPr>
        <p:txBody>
          <a:bodyPr/>
          <a:lstStyle/>
          <a:p>
            <a:pPr eaLnBrk="1" hangingPunct="1"/>
            <a:r>
              <a:rPr altLang="en-US" dirty="0"/>
              <a:t>Critical Elements for Success continued</a:t>
            </a:r>
          </a:p>
        </p:txBody>
      </p:sp>
      <p:pic>
        <p:nvPicPr>
          <p:cNvPr id="22533" name="Picture 4">
            <a:extLst>
              <a:ext uri="{FF2B5EF4-FFF2-40B4-BE49-F238E27FC236}">
                <a16:creationId xmlns:a16="http://schemas.microsoft.com/office/drawing/2014/main" id="{88D2A4B9-2981-F850-6216-0574B0AFD98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451273" y="2987898"/>
            <a:ext cx="2865476" cy="1658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 name="Table 7">
            <a:extLst>
              <a:ext uri="{FF2B5EF4-FFF2-40B4-BE49-F238E27FC236}">
                <a16:creationId xmlns:a16="http://schemas.microsoft.com/office/drawing/2014/main" id="{93B99BD4-66E0-463D-9467-A3878EDA81C3}"/>
              </a:ext>
            </a:extLst>
          </p:cNvPr>
          <p:cNvGraphicFramePr>
            <a:graphicFrameLocks noGrp="1"/>
          </p:cNvGraphicFramePr>
          <p:nvPr>
            <p:extLst>
              <p:ext uri="{D42A27DB-BD31-4B8C-83A1-F6EECF244321}">
                <p14:modId xmlns:p14="http://schemas.microsoft.com/office/powerpoint/2010/main" val="3586072881"/>
              </p:ext>
            </p:extLst>
          </p:nvPr>
        </p:nvGraphicFramePr>
        <p:xfrm>
          <a:off x="4288664" y="4805283"/>
          <a:ext cx="3567449" cy="1212102"/>
        </p:xfrm>
        <a:graphic>
          <a:graphicData uri="http://schemas.openxmlformats.org/drawingml/2006/table">
            <a:tbl>
              <a:tblPr firstRow="1" firstCol="1" bandRow="1"/>
              <a:tblGrid>
                <a:gridCol w="1716595">
                  <a:extLst>
                    <a:ext uri="{9D8B030D-6E8A-4147-A177-3AD203B41FA5}">
                      <a16:colId xmlns:a16="http://schemas.microsoft.com/office/drawing/2014/main" val="20000"/>
                    </a:ext>
                  </a:extLst>
                </a:gridCol>
                <a:gridCol w="1850854">
                  <a:extLst>
                    <a:ext uri="{9D8B030D-6E8A-4147-A177-3AD203B41FA5}">
                      <a16:colId xmlns:a16="http://schemas.microsoft.com/office/drawing/2014/main" val="20001"/>
                    </a:ext>
                  </a:extLst>
                </a:gridCol>
              </a:tblGrid>
              <a:tr h="606051">
                <a:tc>
                  <a:txBody>
                    <a:bodyPr/>
                    <a:lstStyle/>
                    <a:p>
                      <a:pPr marL="0" marR="0">
                        <a:spcBef>
                          <a:spcPts val="0"/>
                        </a:spcBef>
                        <a:spcAft>
                          <a:spcPts val="0"/>
                        </a:spcAft>
                      </a:pPr>
                      <a:r>
                        <a:rPr lang="en-US" sz="1200" dirty="0">
                          <a:effectLst/>
                          <a:latin typeface="Calibri"/>
                          <a:ea typeface="Times New Roman"/>
                          <a:cs typeface="Times New Roman"/>
                        </a:rPr>
                        <a:t>Tm = probable time</a:t>
                      </a:r>
                    </a:p>
                  </a:txBody>
                  <a:tcPr marL="73025" marR="73025" marT="72869" marB="7286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dirty="0">
                          <a:effectLst/>
                          <a:latin typeface="Calibri"/>
                          <a:ea typeface="Times New Roman"/>
                          <a:cs typeface="Times New Roman"/>
                        </a:rPr>
                        <a:t>To = optimistic time</a:t>
                      </a:r>
                    </a:p>
                  </a:txBody>
                  <a:tcPr marL="73025" marR="73025" marT="72869" marB="7286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606051">
                <a:tc>
                  <a:txBody>
                    <a:bodyPr/>
                    <a:lstStyle/>
                    <a:p>
                      <a:pPr marL="0" marR="0">
                        <a:spcBef>
                          <a:spcPts val="0"/>
                        </a:spcBef>
                        <a:spcAft>
                          <a:spcPts val="0"/>
                        </a:spcAft>
                      </a:pPr>
                      <a:r>
                        <a:rPr lang="en-US" sz="1200" dirty="0" err="1">
                          <a:effectLst/>
                          <a:latin typeface="Calibri"/>
                          <a:ea typeface="Times New Roman"/>
                          <a:cs typeface="Times New Roman"/>
                        </a:rPr>
                        <a:t>Tp</a:t>
                      </a:r>
                      <a:r>
                        <a:rPr lang="en-US" sz="1200" dirty="0">
                          <a:effectLst/>
                          <a:latin typeface="Calibri"/>
                          <a:ea typeface="Times New Roman"/>
                          <a:cs typeface="Times New Roman"/>
                        </a:rPr>
                        <a:t> =pessimistic time</a:t>
                      </a:r>
                    </a:p>
                  </a:txBody>
                  <a:tcPr marL="73025" marR="73025" marT="72869" marB="7286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dirty="0" err="1">
                          <a:effectLst/>
                          <a:latin typeface="Calibri"/>
                          <a:ea typeface="Times New Roman"/>
                          <a:cs typeface="Times New Roman"/>
                        </a:rPr>
                        <a:t>Te</a:t>
                      </a:r>
                      <a:r>
                        <a:rPr lang="en-US" sz="1200" dirty="0">
                          <a:effectLst/>
                          <a:latin typeface="Calibri"/>
                          <a:ea typeface="Times New Roman"/>
                          <a:cs typeface="Times New Roman"/>
                        </a:rPr>
                        <a:t> =calculated time</a:t>
                      </a:r>
                    </a:p>
                  </a:txBody>
                  <a:tcPr marL="73025" marR="73025" marT="72869" marB="7286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558" name="Content Placeholder 2">
            <a:extLst>
              <a:ext uri="{FF2B5EF4-FFF2-40B4-BE49-F238E27FC236}">
                <a16:creationId xmlns:a16="http://schemas.microsoft.com/office/drawing/2014/main" id="{0596E8EC-1F58-C7BE-A1B3-2B3DAD42C1DD}"/>
              </a:ext>
            </a:extLst>
          </p:cNvPr>
          <p:cNvGraphicFramePr>
            <a:graphicFrameLocks noGrp="1"/>
          </p:cNvGraphicFramePr>
          <p:nvPr>
            <p:ph idx="1"/>
            <p:extLst>
              <p:ext uri="{D42A27DB-BD31-4B8C-83A1-F6EECF244321}">
                <p14:modId xmlns:p14="http://schemas.microsoft.com/office/powerpoint/2010/main" val="2797656959"/>
              </p:ext>
            </p:extLst>
          </p:nvPr>
        </p:nvGraphicFramePr>
        <p:xfrm>
          <a:off x="1716314" y="1683658"/>
          <a:ext cx="8759371" cy="48840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3556" name="Text Placeholder 3">
            <a:extLst>
              <a:ext uri="{FF2B5EF4-FFF2-40B4-BE49-F238E27FC236}">
                <a16:creationId xmlns:a16="http://schemas.microsoft.com/office/drawing/2014/main" id="{25AA7F84-A459-FB19-7BAF-03BC07261A1E}"/>
              </a:ext>
            </a:extLst>
          </p:cNvPr>
          <p:cNvSpPr>
            <a:spLocks noGrp="1"/>
          </p:cNvSpPr>
          <p:nvPr>
            <p:ph type="body" sz="quarter" idx="10"/>
          </p:nvPr>
        </p:nvSpPr>
        <p:spPr>
          <a:xfrm>
            <a:off x="609600" y="788831"/>
            <a:ext cx="10972800" cy="609600"/>
          </a:xfrm>
        </p:spPr>
        <p:txBody>
          <a:bodyPr/>
          <a:lstStyle/>
          <a:p>
            <a:pPr algn="ctr" eaLnBrk="1" hangingPunct="1"/>
            <a:r>
              <a:rPr altLang="en-US" dirty="0"/>
              <a:t>Tips for Increasing Estimation Accuracy</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522" name="Rectangle 21521">
            <a:extLst>
              <a:ext uri="{FF2B5EF4-FFF2-40B4-BE49-F238E27FC236}">
                <a16:creationId xmlns:a16="http://schemas.microsoft.com/office/drawing/2014/main" id="{AF904DB4-22D2-4F22-B1B8-ADDDBB7FF6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24" name="Freeform: Shape 21523">
            <a:extLst>
              <a:ext uri="{FF2B5EF4-FFF2-40B4-BE49-F238E27FC236}">
                <a16:creationId xmlns:a16="http://schemas.microsoft.com/office/drawing/2014/main" id="{F60C5463-4C1F-6EA2-5253-B3A2FE16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0"/>
            <a:ext cx="4076698" cy="6858000"/>
          </a:xfrm>
          <a:custGeom>
            <a:avLst/>
            <a:gdLst>
              <a:gd name="connsiteX0" fmla="*/ 4076698 w 4076698"/>
              <a:gd name="connsiteY0" fmla="*/ 6858000 h 6858000"/>
              <a:gd name="connsiteX1" fmla="*/ 677913 w 4076698"/>
              <a:gd name="connsiteY1" fmla="*/ 6858000 h 6858000"/>
              <a:gd name="connsiteX2" fmla="*/ 0 w 4076698"/>
              <a:gd name="connsiteY2" fmla="*/ 6180087 h 6858000"/>
              <a:gd name="connsiteX3" fmla="*/ 0 w 4076698"/>
              <a:gd name="connsiteY3" fmla="*/ 677913 h 6858000"/>
              <a:gd name="connsiteX4" fmla="*/ 677913 w 4076698"/>
              <a:gd name="connsiteY4" fmla="*/ 0 h 6858000"/>
              <a:gd name="connsiteX5" fmla="*/ 4076698 w 4076698"/>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76698" h="6858000">
                <a:moveTo>
                  <a:pt x="4076698" y="6858000"/>
                </a:moveTo>
                <a:lnTo>
                  <a:pt x="677913" y="6858000"/>
                </a:lnTo>
                <a:cubicBezTo>
                  <a:pt x="303512" y="6858000"/>
                  <a:pt x="0" y="6554488"/>
                  <a:pt x="0" y="6180087"/>
                </a:cubicBezTo>
                <a:lnTo>
                  <a:pt x="0" y="677913"/>
                </a:lnTo>
                <a:cubicBezTo>
                  <a:pt x="0" y="303512"/>
                  <a:pt x="303512" y="0"/>
                  <a:pt x="677913" y="0"/>
                </a:cubicBezTo>
                <a:lnTo>
                  <a:pt x="4076698"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507" name="Rectangle 2"/>
          <p:cNvSpPr>
            <a:spLocks noGrp="1" noChangeArrowheads="1"/>
          </p:cNvSpPr>
          <p:nvPr>
            <p:ph type="title"/>
          </p:nvPr>
        </p:nvSpPr>
        <p:spPr>
          <a:xfrm>
            <a:off x="317057" y="753762"/>
            <a:ext cx="3229942" cy="5436609"/>
          </a:xfrm>
        </p:spPr>
        <p:txBody>
          <a:bodyPr anchor="t">
            <a:normAutofit/>
          </a:bodyPr>
          <a:lstStyle/>
          <a:p>
            <a:pPr eaLnBrk="1" hangingPunct="1"/>
            <a:r>
              <a:rPr lang="en-US" altLang="en-US" sz="4000">
                <a:solidFill>
                  <a:schemeClr val="bg1"/>
                </a:solidFill>
              </a:rPr>
              <a:t>Developing a Funding Strategy</a:t>
            </a:r>
          </a:p>
        </p:txBody>
      </p:sp>
      <p:graphicFrame>
        <p:nvGraphicFramePr>
          <p:cNvPr id="21510" name="Rectangle 3">
            <a:extLst>
              <a:ext uri="{FF2B5EF4-FFF2-40B4-BE49-F238E27FC236}">
                <a16:creationId xmlns:a16="http://schemas.microsoft.com/office/drawing/2014/main" id="{ACA88240-D9E8-4F15-8B4D-33796B79C6E5}"/>
              </a:ext>
            </a:extLst>
          </p:cNvPr>
          <p:cNvGraphicFramePr>
            <a:graphicFrameLocks noGrp="1"/>
          </p:cNvGraphicFramePr>
          <p:nvPr>
            <p:ph idx="1"/>
            <p:extLst>
              <p:ext uri="{D42A27DB-BD31-4B8C-83A1-F6EECF244321}">
                <p14:modId xmlns:p14="http://schemas.microsoft.com/office/powerpoint/2010/main" val="1259153829"/>
              </p:ext>
            </p:extLst>
          </p:nvPr>
        </p:nvGraphicFramePr>
        <p:xfrm>
          <a:off x="5015619" y="838201"/>
          <a:ext cx="6388331" cy="51914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982579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a:xfrm>
            <a:off x="2034240" y="753228"/>
            <a:ext cx="5315664" cy="1080938"/>
          </a:xfrm>
        </p:spPr>
        <p:txBody>
          <a:bodyPr>
            <a:normAutofit fontScale="90000"/>
          </a:bodyPr>
          <a:lstStyle/>
          <a:p>
            <a:pPr eaLnBrk="1" hangingPunct="1"/>
            <a:r>
              <a:rPr lang="en-US" altLang="en-US" sz="3300" dirty="0"/>
              <a:t>What Is a Funding Strategy and Why Is One Needed?</a:t>
            </a:r>
          </a:p>
        </p:txBody>
      </p:sp>
      <p:sp>
        <p:nvSpPr>
          <p:cNvPr id="20484" name="Rectangle 3"/>
          <p:cNvSpPr>
            <a:spLocks noGrp="1" noChangeArrowheads="1"/>
          </p:cNvSpPr>
          <p:nvPr>
            <p:ph idx="1"/>
          </p:nvPr>
        </p:nvSpPr>
        <p:spPr>
          <a:xfrm>
            <a:off x="2034241" y="2336873"/>
            <a:ext cx="4817409" cy="3599316"/>
          </a:xfrm>
        </p:spPr>
        <p:txBody>
          <a:bodyPr>
            <a:normAutofit/>
          </a:bodyPr>
          <a:lstStyle/>
          <a:p>
            <a:pPr eaLnBrk="1" hangingPunct="1"/>
            <a:r>
              <a:rPr lang="en-US" altLang="en-US" sz="1700" dirty="0"/>
              <a:t>An effective funding strategy:</a:t>
            </a:r>
          </a:p>
          <a:p>
            <a:pPr lvl="1" eaLnBrk="1" hangingPunct="1"/>
            <a:r>
              <a:rPr lang="en-US" altLang="en-US" sz="1700" dirty="0"/>
              <a:t>Helps identify needs and resources</a:t>
            </a:r>
          </a:p>
          <a:p>
            <a:pPr lvl="1" eaLnBrk="1" hangingPunct="1"/>
            <a:r>
              <a:rPr lang="en-US" altLang="en-US" sz="1700" dirty="0"/>
              <a:t>Builds upon overall mission and goals</a:t>
            </a:r>
          </a:p>
          <a:p>
            <a:pPr lvl="1" eaLnBrk="1" hangingPunct="1"/>
            <a:r>
              <a:rPr lang="en-US" altLang="en-US" sz="1700" dirty="0"/>
              <a:t>Addresses the gaps in resources</a:t>
            </a:r>
          </a:p>
        </p:txBody>
      </p:sp>
      <p:pic>
        <p:nvPicPr>
          <p:cNvPr id="72" name="Graphic 71" descr="Bullseye">
            <a:extLst>
              <a:ext uri="{FF2B5EF4-FFF2-40B4-BE49-F238E27FC236}">
                <a16:creationId xmlns:a16="http://schemas.microsoft.com/office/drawing/2014/main" id="{A20BB47C-948A-4DB5-A665-8DCAE99FD31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664318" y="2169571"/>
            <a:ext cx="2518858" cy="2518858"/>
          </a:xfrm>
          <a:prstGeom prst="rect">
            <a:avLst/>
          </a:prstGeom>
          <a:ln>
            <a:noFill/>
          </a:ln>
          <a:effectLst>
            <a:outerShdw blurRad="76200" dist="63500" dir="5040000" algn="tl" rotWithShape="0">
              <a:srgbClr val="000000">
                <a:alpha val="41000"/>
              </a:srgbClr>
            </a:outerShdw>
          </a:effectLst>
        </p:spPr>
      </p:pic>
    </p:spTree>
    <p:extLst>
      <p:ext uri="{BB962C8B-B14F-4D97-AF65-F5344CB8AC3E}">
        <p14:creationId xmlns:p14="http://schemas.microsoft.com/office/powerpoint/2010/main" val="169567939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D030A20-B921-5445-A334-BFB41EFF3E4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7338646" y="10"/>
            <a:ext cx="4853354" cy="6857990"/>
          </a:xfrm>
          <a:prstGeom prst="rect">
            <a:avLst/>
          </a:prstGeom>
        </p:spPr>
      </p:pic>
      <p:sp>
        <p:nvSpPr>
          <p:cNvPr id="4" name="Title 3">
            <a:extLst>
              <a:ext uri="{FF2B5EF4-FFF2-40B4-BE49-F238E27FC236}">
                <a16:creationId xmlns:a16="http://schemas.microsoft.com/office/drawing/2014/main" id="{A96EE798-80CC-234B-ADA2-A2449EB869E8}"/>
              </a:ext>
            </a:extLst>
          </p:cNvPr>
          <p:cNvSpPr>
            <a:spLocks noGrp="1"/>
          </p:cNvSpPr>
          <p:nvPr>
            <p:ph type="title"/>
          </p:nvPr>
        </p:nvSpPr>
        <p:spPr>
          <a:xfrm>
            <a:off x="765051" y="382385"/>
            <a:ext cx="6015897" cy="1492132"/>
          </a:xfrm>
        </p:spPr>
        <p:txBody>
          <a:bodyPr vert="horz" lIns="91440" tIns="45720" rIns="91440" bIns="45720" rtlCol="0">
            <a:normAutofit/>
          </a:bodyPr>
          <a:lstStyle/>
          <a:p>
            <a:r>
              <a:rPr lang="en-US" b="1" dirty="0"/>
              <a:t>Leveraging Resources</a:t>
            </a:r>
          </a:p>
        </p:txBody>
      </p:sp>
      <p:sp>
        <p:nvSpPr>
          <p:cNvPr id="57346" name="Content Placeholder 4"/>
          <p:cNvSpPr>
            <a:spLocks noGrp="1"/>
          </p:cNvSpPr>
          <p:nvPr>
            <p:ph idx="1"/>
          </p:nvPr>
        </p:nvSpPr>
        <p:spPr bwMode="auto">
          <a:xfrm>
            <a:off x="765051" y="2286001"/>
            <a:ext cx="6015897" cy="3593591"/>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0" compatLnSpc="1">
            <a:prstTxWarp prst="textNoShape">
              <a:avLst/>
            </a:prstTxWarp>
            <a:normAutofit lnSpcReduction="10000"/>
          </a:bodyPr>
          <a:lstStyle/>
          <a:p>
            <a:pPr marL="0">
              <a:lnSpc>
                <a:spcPct val="100000"/>
              </a:lnSpc>
            </a:pPr>
            <a:endParaRPr lang="en-US" altLang="en-US" sz="1700" dirty="0"/>
          </a:p>
          <a:p>
            <a:pPr marL="0" indent="0">
              <a:lnSpc>
                <a:spcPct val="100000"/>
              </a:lnSpc>
              <a:buNone/>
            </a:pPr>
            <a:r>
              <a:rPr lang="en-US" altLang="en-US" sz="1700" dirty="0"/>
              <a:t>Consider the skills and resources that strategic partners can provide:</a:t>
            </a:r>
          </a:p>
          <a:p>
            <a:pPr marL="0">
              <a:lnSpc>
                <a:spcPct val="100000"/>
              </a:lnSpc>
            </a:pPr>
            <a:endParaRPr lang="en-US" altLang="en-US" sz="1700" dirty="0"/>
          </a:p>
          <a:p>
            <a:pPr>
              <a:lnSpc>
                <a:spcPct val="100000"/>
              </a:lnSpc>
            </a:pPr>
            <a:r>
              <a:rPr lang="en-US" altLang="en-US" sz="1700" b="1" dirty="0"/>
              <a:t>Financial Resources </a:t>
            </a:r>
            <a:r>
              <a:rPr lang="en-US" altLang="en-US" sz="1700" dirty="0"/>
              <a:t>– Cash or financial accounting services </a:t>
            </a:r>
          </a:p>
          <a:p>
            <a:pPr>
              <a:lnSpc>
                <a:spcPct val="100000"/>
              </a:lnSpc>
            </a:pPr>
            <a:r>
              <a:rPr lang="en-US" altLang="ja-JP" sz="1700" b="1" dirty="0"/>
              <a:t>Human Capital Resources </a:t>
            </a:r>
            <a:r>
              <a:rPr lang="en-US" altLang="ja-JP" sz="1700" dirty="0"/>
              <a:t>– Expertise in performing project activities to complete the project</a:t>
            </a:r>
          </a:p>
          <a:p>
            <a:pPr marL="0">
              <a:lnSpc>
                <a:spcPct val="100000"/>
              </a:lnSpc>
            </a:pPr>
            <a:endParaRPr lang="en-US" altLang="en-US" sz="1700" dirty="0"/>
          </a:p>
          <a:p>
            <a:pPr marL="0" indent="0">
              <a:lnSpc>
                <a:spcPct val="100000"/>
              </a:lnSpc>
              <a:buNone/>
            </a:pPr>
            <a:r>
              <a:rPr lang="en-US" altLang="en-US" sz="1700" dirty="0"/>
              <a:t>Federal, state, tribal, or other local organizations can be great project partners.</a:t>
            </a:r>
          </a:p>
          <a:p>
            <a:pPr marL="0">
              <a:lnSpc>
                <a:spcPct val="100000"/>
              </a:lnSpc>
            </a:pPr>
            <a:endParaRPr lang="en-US" altLang="en-US" sz="1700" dirty="0"/>
          </a:p>
          <a:p>
            <a:pPr marL="0">
              <a:lnSpc>
                <a:spcPct val="100000"/>
              </a:lnSpc>
            </a:pPr>
            <a:endParaRPr lang="en-US" altLang="en-US" sz="1700" dirty="0"/>
          </a:p>
          <a:p>
            <a:pPr marL="0">
              <a:lnSpc>
                <a:spcPct val="100000"/>
              </a:lnSpc>
            </a:pPr>
            <a:endParaRPr lang="en-US" altLang="en-US" sz="1700" dirty="0"/>
          </a:p>
          <a:p>
            <a:pPr marL="0">
              <a:lnSpc>
                <a:spcPct val="100000"/>
              </a:lnSpc>
            </a:pPr>
            <a:endParaRPr lang="en-US" altLang="en-US" sz="1700" dirty="0"/>
          </a:p>
          <a:p>
            <a:pPr marL="0">
              <a:lnSpc>
                <a:spcPct val="100000"/>
              </a:lnSpc>
            </a:pPr>
            <a:endParaRPr lang="en-US" altLang="en-US" sz="1700" dirty="0"/>
          </a:p>
          <a:p>
            <a:pPr marL="0">
              <a:lnSpc>
                <a:spcPct val="100000"/>
              </a:lnSpc>
            </a:pPr>
            <a:endParaRPr lang="en-US" altLang="en-US" sz="1700" dirty="0"/>
          </a:p>
          <a:p>
            <a:pPr marL="0">
              <a:lnSpc>
                <a:spcPct val="100000"/>
              </a:lnSpc>
            </a:pPr>
            <a:endParaRPr lang="en-US" altLang="en-US" sz="1700" dirty="0"/>
          </a:p>
          <a:p>
            <a:pPr marL="0">
              <a:lnSpc>
                <a:spcPct val="100000"/>
              </a:lnSpc>
            </a:pPr>
            <a:endParaRPr lang="en-US" altLang="en-US" sz="1700" dirty="0"/>
          </a:p>
          <a:p>
            <a:pPr marL="0">
              <a:lnSpc>
                <a:spcPct val="100000"/>
              </a:lnSpc>
            </a:pPr>
            <a:endParaRPr lang="en-US" altLang="en-US" sz="1700" dirty="0"/>
          </a:p>
          <a:p>
            <a:pPr marL="0">
              <a:lnSpc>
                <a:spcPct val="100000"/>
              </a:lnSpc>
            </a:pPr>
            <a:endParaRPr lang="en-US" altLang="en-US" sz="1700" dirty="0"/>
          </a:p>
        </p:txBody>
      </p:sp>
    </p:spTree>
    <p:extLst>
      <p:ext uri="{BB962C8B-B14F-4D97-AF65-F5344CB8AC3E}">
        <p14:creationId xmlns:p14="http://schemas.microsoft.com/office/powerpoint/2010/main" val="534171358"/>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876D2B9-2E99-23C0-A25B-77784F231B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08388" y="753034"/>
            <a:ext cx="4025406" cy="1799665"/>
          </a:xfrm>
        </p:spPr>
        <p:txBody>
          <a:bodyPr anchor="t">
            <a:normAutofit/>
          </a:bodyPr>
          <a:lstStyle/>
          <a:p>
            <a:r>
              <a:t>Conclusion</a:t>
            </a:r>
          </a:p>
        </p:txBody>
      </p:sp>
      <p:sp>
        <p:nvSpPr>
          <p:cNvPr id="3" name="Content Placeholder 2"/>
          <p:cNvSpPr>
            <a:spLocks noGrp="1"/>
          </p:cNvSpPr>
          <p:nvPr>
            <p:ph idx="1"/>
          </p:nvPr>
        </p:nvSpPr>
        <p:spPr>
          <a:xfrm>
            <a:off x="340619" y="2569464"/>
            <a:ext cx="3993175" cy="3555491"/>
          </a:xfrm>
        </p:spPr>
        <p:txBody>
          <a:bodyPr anchor="b">
            <a:normAutofit/>
          </a:bodyPr>
          <a:lstStyle/>
          <a:p>
            <a:r>
              <a:t>Affordable housing development is challenging but achievable with the right team and partnerships</a:t>
            </a:r>
          </a:p>
          <a:p>
            <a:r>
              <a:t>Organizations must be committed and strategic</a:t>
            </a:r>
          </a:p>
          <a:p>
            <a:r>
              <a:t>Long-lasting impact on community and property</a:t>
            </a:r>
          </a:p>
        </p:txBody>
      </p:sp>
      <p:pic>
        <p:nvPicPr>
          <p:cNvPr id="5" name="Picture 4" descr="Figures of houses in different position and sizes">
            <a:extLst>
              <a:ext uri="{FF2B5EF4-FFF2-40B4-BE49-F238E27FC236}">
                <a16:creationId xmlns:a16="http://schemas.microsoft.com/office/drawing/2014/main" id="{4EF9CB91-07C6-2E7B-9339-E0E7C226B0E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105401" y="1"/>
            <a:ext cx="7090851" cy="6857999"/>
          </a:xfrm>
          <a:custGeom>
            <a:avLst/>
            <a:gdLst/>
            <a:ahLst/>
            <a:cxnLst/>
            <a:rect l="l" t="t" r="r" b="b"/>
            <a:pathLst>
              <a:path w="7090851" h="6874453">
                <a:moveTo>
                  <a:pt x="679539" y="0"/>
                </a:moveTo>
                <a:lnTo>
                  <a:pt x="7090851" y="0"/>
                </a:lnTo>
                <a:lnTo>
                  <a:pt x="7090851" y="6874453"/>
                </a:lnTo>
                <a:lnTo>
                  <a:pt x="679539" y="6874453"/>
                </a:lnTo>
                <a:cubicBezTo>
                  <a:pt x="304240" y="6874453"/>
                  <a:pt x="0" y="6570213"/>
                  <a:pt x="0" y="6194913"/>
                </a:cubicBezTo>
                <a:lnTo>
                  <a:pt x="0" y="679540"/>
                </a:lnTo>
                <a:cubicBezTo>
                  <a:pt x="0" y="304240"/>
                  <a:pt x="304240" y="0"/>
                  <a:pt x="679539" y="0"/>
                </a:cubicBezTo>
                <a:close/>
              </a:path>
            </a:pathLst>
          </a:cu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472" name="Rectangle 62471">
            <a:extLst>
              <a:ext uri="{FF2B5EF4-FFF2-40B4-BE49-F238E27FC236}">
                <a16:creationId xmlns:a16="http://schemas.microsoft.com/office/drawing/2014/main" id="{88CA9E9D-6A76-A56D-C4DE-0910EA8725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2474" name="Freeform: Shape 62473">
            <a:extLst>
              <a:ext uri="{FF2B5EF4-FFF2-40B4-BE49-F238E27FC236}">
                <a16:creationId xmlns:a16="http://schemas.microsoft.com/office/drawing/2014/main" id="{DFB7E5ED-F72A-DBA0-549D-BABA6DACA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406604"/>
          </a:xfrm>
          <a:custGeom>
            <a:avLst/>
            <a:gdLst>
              <a:gd name="connsiteX0" fmla="*/ 0 w 12192000"/>
              <a:gd name="connsiteY0" fmla="*/ 0 h 6858000"/>
              <a:gd name="connsiteX1" fmla="*/ 12192000 w 12192000"/>
              <a:gd name="connsiteY1" fmla="*/ 0 h 6858000"/>
              <a:gd name="connsiteX2" fmla="*/ 12192000 w 12192000"/>
              <a:gd name="connsiteY2" fmla="*/ 2406593 h 6858000"/>
              <a:gd name="connsiteX3" fmla="*/ 12178573 w 12192000"/>
              <a:gd name="connsiteY3" fmla="*/ 2273403 h 6858000"/>
              <a:gd name="connsiteX4" fmla="*/ 11531070 w 12192000"/>
              <a:gd name="connsiteY4" fmla="*/ 1745673 h 6858000"/>
              <a:gd name="connsiteX5" fmla="*/ 660932 w 12192000"/>
              <a:gd name="connsiteY5" fmla="*/ 1745673 h 6858000"/>
              <a:gd name="connsiteX6" fmla="*/ 1 w 12192000"/>
              <a:gd name="connsiteY6" fmla="*/ 2406604 h 6858000"/>
              <a:gd name="connsiteX7" fmla="*/ 1 w 12192000"/>
              <a:gd name="connsiteY7" fmla="*/ 6858000 h 6858000"/>
              <a:gd name="connsiteX8" fmla="*/ 0 w 12192000"/>
              <a:gd name="connsiteY8" fmla="*/ 6858000 h 6858000"/>
              <a:gd name="connsiteX0" fmla="*/ 0 w 12192000"/>
              <a:gd name="connsiteY0" fmla="*/ 0 h 6858000"/>
              <a:gd name="connsiteX1" fmla="*/ 12192000 w 12192000"/>
              <a:gd name="connsiteY1" fmla="*/ 0 h 6858000"/>
              <a:gd name="connsiteX2" fmla="*/ 12192000 w 12192000"/>
              <a:gd name="connsiteY2" fmla="*/ 2406593 h 6858000"/>
              <a:gd name="connsiteX3" fmla="*/ 12178573 w 12192000"/>
              <a:gd name="connsiteY3" fmla="*/ 2273403 h 6858000"/>
              <a:gd name="connsiteX4" fmla="*/ 11531070 w 12192000"/>
              <a:gd name="connsiteY4" fmla="*/ 1745673 h 6858000"/>
              <a:gd name="connsiteX5" fmla="*/ 660932 w 12192000"/>
              <a:gd name="connsiteY5" fmla="*/ 1745673 h 6858000"/>
              <a:gd name="connsiteX6" fmla="*/ 1 w 12192000"/>
              <a:gd name="connsiteY6" fmla="*/ 2406604 h 6858000"/>
              <a:gd name="connsiteX7" fmla="*/ 1 w 12192000"/>
              <a:gd name="connsiteY7" fmla="*/ 6858000 h 6858000"/>
              <a:gd name="connsiteX8" fmla="*/ 0 w 12192000"/>
              <a:gd name="connsiteY8" fmla="*/ 0 h 6858000"/>
              <a:gd name="connsiteX0" fmla="*/ 0 w 12192000"/>
              <a:gd name="connsiteY0" fmla="*/ 0 h 2406604"/>
              <a:gd name="connsiteX1" fmla="*/ 12192000 w 12192000"/>
              <a:gd name="connsiteY1" fmla="*/ 0 h 2406604"/>
              <a:gd name="connsiteX2" fmla="*/ 12192000 w 12192000"/>
              <a:gd name="connsiteY2" fmla="*/ 2406593 h 2406604"/>
              <a:gd name="connsiteX3" fmla="*/ 12178573 w 12192000"/>
              <a:gd name="connsiteY3" fmla="*/ 2273403 h 2406604"/>
              <a:gd name="connsiteX4" fmla="*/ 11531070 w 12192000"/>
              <a:gd name="connsiteY4" fmla="*/ 1745673 h 2406604"/>
              <a:gd name="connsiteX5" fmla="*/ 660932 w 12192000"/>
              <a:gd name="connsiteY5" fmla="*/ 1745673 h 2406604"/>
              <a:gd name="connsiteX6" fmla="*/ 1 w 12192000"/>
              <a:gd name="connsiteY6" fmla="*/ 2406604 h 2406604"/>
              <a:gd name="connsiteX7" fmla="*/ 0 w 12192000"/>
              <a:gd name="connsiteY7" fmla="*/ 0 h 2406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2406604">
                <a:moveTo>
                  <a:pt x="0" y="0"/>
                </a:moveTo>
                <a:lnTo>
                  <a:pt x="12192000" y="0"/>
                </a:lnTo>
                <a:lnTo>
                  <a:pt x="12192000" y="2406593"/>
                </a:lnTo>
                <a:lnTo>
                  <a:pt x="12178573" y="2273403"/>
                </a:lnTo>
                <a:cubicBezTo>
                  <a:pt x="12116944" y="1972228"/>
                  <a:pt x="11850464" y="1745673"/>
                  <a:pt x="11531070" y="1745673"/>
                </a:cubicBezTo>
                <a:lnTo>
                  <a:pt x="660932" y="1745673"/>
                </a:lnTo>
                <a:cubicBezTo>
                  <a:pt x="295910" y="1745673"/>
                  <a:pt x="1" y="2041582"/>
                  <a:pt x="1" y="2406604"/>
                </a:cubicBezTo>
                <a:cubicBezTo>
                  <a:pt x="1" y="1604403"/>
                  <a:pt x="0" y="802201"/>
                  <a:pt x="0" y="0"/>
                </a:cubicBezTo>
                <a:close/>
              </a:path>
            </a:pathLst>
          </a:cu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2466" name="Content Placeholder 2">
            <a:extLst>
              <a:ext uri="{FF2B5EF4-FFF2-40B4-BE49-F238E27FC236}">
                <a16:creationId xmlns:a16="http://schemas.microsoft.com/office/drawing/2014/main" id="{C9B86CB7-C080-454B-A074-BA53F3B2FD08}"/>
              </a:ext>
            </a:extLst>
          </p:cNvPr>
          <p:cNvSpPr>
            <a:spLocks noGrp="1"/>
          </p:cNvSpPr>
          <p:nvPr>
            <p:ph idx="4294967295"/>
          </p:nvPr>
        </p:nvSpPr>
        <p:spPr>
          <a:xfrm>
            <a:off x="969819" y="2493818"/>
            <a:ext cx="5126181" cy="3685309"/>
          </a:xfrm>
        </p:spPr>
        <p:txBody>
          <a:bodyPr vert="horz" lIns="91440" tIns="45720" rIns="91440" bIns="45720" rtlCol="0" anchor="ctr">
            <a:normAutofit/>
          </a:bodyPr>
          <a:lstStyle/>
          <a:p>
            <a:pPr marL="0">
              <a:buNone/>
            </a:pPr>
            <a:r>
              <a:rPr lang="en-US" altLang="en-US" sz="3600" b="1" dirty="0">
                <a:solidFill>
                  <a:schemeClr val="bg1"/>
                </a:solidFill>
              </a:rPr>
              <a:t>Q &amp; A</a:t>
            </a:r>
          </a:p>
        </p:txBody>
      </p:sp>
      <p:pic>
        <p:nvPicPr>
          <p:cNvPr id="62467" name="Picture 3">
            <a:extLst>
              <a:ext uri="{FF2B5EF4-FFF2-40B4-BE49-F238E27FC236}">
                <a16:creationId xmlns:a16="http://schemas.microsoft.com/office/drawing/2014/main" id="{59B10D2B-C0F8-4685-918B-059370BF466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bwMode="auto">
          <a:xfrm>
            <a:off x="6892212" y="3910794"/>
            <a:ext cx="4460033" cy="296794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44896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65BA6870-D03B-59F6-3B20-ECB878D96E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8CD5E56C-7F35-3D20-001B-2BCEB90B6900}"/>
              </a:ext>
            </a:extLst>
          </p:cNvPr>
          <p:cNvSpPr>
            <a:spLocks noGrp="1"/>
          </p:cNvSpPr>
          <p:nvPr>
            <p:ph type="body" idx="1"/>
          </p:nvPr>
        </p:nvSpPr>
        <p:spPr>
          <a:xfrm>
            <a:off x="8115299" y="5474501"/>
            <a:ext cx="3548891" cy="1064301"/>
          </a:xfrm>
        </p:spPr>
        <p:txBody>
          <a:bodyPr vert="horz" lIns="91440" tIns="45720" rIns="91440" bIns="45720" rtlCol="0" anchor="ctr">
            <a:normAutofit/>
          </a:bodyPr>
          <a:lstStyle/>
          <a:p>
            <a:r>
              <a:rPr lang="en-US" sz="1800">
                <a:solidFill>
                  <a:schemeClr val="tx1"/>
                </a:solidFill>
              </a:rPr>
              <a:t>Contact Info</a:t>
            </a:r>
          </a:p>
        </p:txBody>
      </p:sp>
      <p:sp>
        <p:nvSpPr>
          <p:cNvPr id="21" name="Freeform: Shape 20">
            <a:extLst>
              <a:ext uri="{FF2B5EF4-FFF2-40B4-BE49-F238E27FC236}">
                <a16:creationId xmlns:a16="http://schemas.microsoft.com/office/drawing/2014/main" id="{7007C44E-5608-5BA7-E07F-64016EA2A2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8" cy="5143500"/>
          </a:xfrm>
          <a:custGeom>
            <a:avLst/>
            <a:gdLst>
              <a:gd name="connsiteX0" fmla="*/ 0 w 12191998"/>
              <a:gd name="connsiteY0" fmla="*/ 0 h 5143500"/>
              <a:gd name="connsiteX1" fmla="*/ 12191998 w 12191998"/>
              <a:gd name="connsiteY1" fmla="*/ 0 h 5143500"/>
              <a:gd name="connsiteX2" fmla="*/ 12191998 w 12191998"/>
              <a:gd name="connsiteY2" fmla="*/ 4482569 h 5143500"/>
              <a:gd name="connsiteX3" fmla="*/ 11531067 w 12191998"/>
              <a:gd name="connsiteY3" fmla="*/ 5143500 h 5143500"/>
              <a:gd name="connsiteX4" fmla="*/ 660929 w 12191998"/>
              <a:gd name="connsiteY4" fmla="*/ 5143500 h 5143500"/>
              <a:gd name="connsiteX5" fmla="*/ 13426 w 12191998"/>
              <a:gd name="connsiteY5" fmla="*/ 4615770 h 5143500"/>
              <a:gd name="connsiteX6" fmla="*/ 0 w 12191998"/>
              <a:gd name="connsiteY6" fmla="*/ 4482591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8" h="5143500">
                <a:moveTo>
                  <a:pt x="0" y="0"/>
                </a:moveTo>
                <a:lnTo>
                  <a:pt x="12191998" y="0"/>
                </a:lnTo>
                <a:lnTo>
                  <a:pt x="12191998" y="4482569"/>
                </a:lnTo>
                <a:cubicBezTo>
                  <a:pt x="12191998" y="4847591"/>
                  <a:pt x="11896089" y="5143500"/>
                  <a:pt x="11531067" y="5143500"/>
                </a:cubicBezTo>
                <a:lnTo>
                  <a:pt x="660929" y="5143500"/>
                </a:lnTo>
                <a:cubicBezTo>
                  <a:pt x="341535" y="5143500"/>
                  <a:pt x="75055" y="4916945"/>
                  <a:pt x="13426" y="4615770"/>
                </a:cubicBezTo>
                <a:lnTo>
                  <a:pt x="0" y="4482591"/>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Date Placeholder 3">
            <a:extLst>
              <a:ext uri="{FF2B5EF4-FFF2-40B4-BE49-F238E27FC236}">
                <a16:creationId xmlns:a16="http://schemas.microsoft.com/office/drawing/2014/main" id="{4B7C395B-F273-DA38-6A7A-DDD571504A2E}"/>
              </a:ext>
            </a:extLst>
          </p:cNvPr>
          <p:cNvSpPr>
            <a:spLocks noGrp="1"/>
          </p:cNvSpPr>
          <p:nvPr>
            <p:ph type="dt" sz="half" idx="10"/>
          </p:nvPr>
        </p:nvSpPr>
        <p:spPr>
          <a:xfrm>
            <a:off x="340137" y="63202"/>
            <a:ext cx="2743200" cy="318221"/>
          </a:xfrm>
        </p:spPr>
        <p:txBody>
          <a:bodyPr vert="horz" lIns="91440" tIns="45720" rIns="91440" bIns="45720" rtlCol="0" anchor="ctr">
            <a:normAutofit/>
          </a:bodyPr>
          <a:lstStyle/>
          <a:p>
            <a:pPr>
              <a:spcAft>
                <a:spcPts val="600"/>
              </a:spcAft>
            </a:pPr>
            <a:fld id="{6477AEB6-FCE1-4CD5-923B-84E54F1460D5}" type="datetime1">
              <a:rPr lang="en-US">
                <a:solidFill>
                  <a:srgbClr val="000000"/>
                </a:solidFill>
              </a:rPr>
              <a:pPr>
                <a:spcAft>
                  <a:spcPts val="600"/>
                </a:spcAft>
              </a:pPr>
              <a:t>6/25/24</a:t>
            </a:fld>
            <a:endParaRPr lang="en-US">
              <a:solidFill>
                <a:srgbClr val="000000"/>
              </a:solidFill>
            </a:endParaRPr>
          </a:p>
        </p:txBody>
      </p:sp>
      <p:pic>
        <p:nvPicPr>
          <p:cNvPr id="7" name="Picture 6">
            <a:extLst>
              <a:ext uri="{FF2B5EF4-FFF2-40B4-BE49-F238E27FC236}">
                <a16:creationId xmlns:a16="http://schemas.microsoft.com/office/drawing/2014/main" id="{C4B30DE1-8D78-EF63-3727-F5BE1A908951}"/>
              </a:ext>
            </a:extLst>
          </p:cNvPr>
          <p:cNvPicPr>
            <a:picLocks noChangeAspect="1"/>
          </p:cNvPicPr>
          <p:nvPr/>
        </p:nvPicPr>
        <p:blipFill>
          <a:blip r:embed="rId2"/>
          <a:stretch>
            <a:fillRect/>
          </a:stretch>
        </p:blipFill>
        <p:spPr>
          <a:xfrm>
            <a:off x="2332607" y="624194"/>
            <a:ext cx="7526783" cy="3895111"/>
          </a:xfrm>
          <a:prstGeom prst="rect">
            <a:avLst/>
          </a:prstGeom>
        </p:spPr>
      </p:pic>
      <p:sp>
        <p:nvSpPr>
          <p:cNvPr id="6" name="Slide Number Placeholder 5">
            <a:extLst>
              <a:ext uri="{FF2B5EF4-FFF2-40B4-BE49-F238E27FC236}">
                <a16:creationId xmlns:a16="http://schemas.microsoft.com/office/drawing/2014/main" id="{9F7302E4-054A-1755-AB22-2B7CCED27345}"/>
              </a:ext>
            </a:extLst>
          </p:cNvPr>
          <p:cNvSpPr>
            <a:spLocks noGrp="1"/>
          </p:cNvSpPr>
          <p:nvPr>
            <p:ph type="sldNum" sz="quarter" idx="12"/>
          </p:nvPr>
        </p:nvSpPr>
        <p:spPr>
          <a:xfrm>
            <a:off x="11403951" y="6425816"/>
            <a:ext cx="429768" cy="365125"/>
          </a:xfrm>
        </p:spPr>
        <p:txBody>
          <a:bodyPr vert="horz" lIns="91440" tIns="45720" rIns="91440" bIns="45720" rtlCol="0" anchor="ctr">
            <a:normAutofit/>
          </a:bodyPr>
          <a:lstStyle/>
          <a:p>
            <a:pPr>
              <a:spcAft>
                <a:spcPts val="600"/>
              </a:spcAft>
            </a:pPr>
            <a:fld id="{6E91CC32-6A6B-4E2E-BBA1-6864F305DA26}" type="slidenum">
              <a:rPr lang="en-US" smtClean="0"/>
              <a:pPr>
                <a:spcAft>
                  <a:spcPts val="600"/>
                </a:spcAft>
              </a:pPr>
              <a:t>57</a:t>
            </a:fld>
            <a:endParaRPr lang="en-US"/>
          </a:p>
        </p:txBody>
      </p:sp>
    </p:spTree>
    <p:extLst>
      <p:ext uri="{BB962C8B-B14F-4D97-AF65-F5344CB8AC3E}">
        <p14:creationId xmlns:p14="http://schemas.microsoft.com/office/powerpoint/2010/main" val="16522642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46739B7-CDA7-1140-87BB-21243FC57D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People at the meeting desk">
            <a:extLst>
              <a:ext uri="{FF2B5EF4-FFF2-40B4-BE49-F238E27FC236}">
                <a16:creationId xmlns:a16="http://schemas.microsoft.com/office/drawing/2014/main" id="{4A7D996E-892F-78DD-7493-0AFDDAAF4D8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8227"/>
            <a:ext cx="12191999" cy="6874452"/>
          </a:xfrm>
          <a:prstGeom prst="rect">
            <a:avLst/>
          </a:prstGeom>
        </p:spPr>
      </p:pic>
      <p:sp>
        <p:nvSpPr>
          <p:cNvPr id="11" name="Freeform: Shape 10">
            <a:extLst>
              <a:ext uri="{FF2B5EF4-FFF2-40B4-BE49-F238E27FC236}">
                <a16:creationId xmlns:a16="http://schemas.microsoft.com/office/drawing/2014/main" id="{9F78D102-89E6-1D04-B77B-FB85BB44E2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82811" y="-8227"/>
            <a:ext cx="4909189" cy="6874453"/>
          </a:xfrm>
          <a:custGeom>
            <a:avLst/>
            <a:gdLst>
              <a:gd name="connsiteX0" fmla="*/ 679539 w 4909189"/>
              <a:gd name="connsiteY0" fmla="*/ 0 h 6874453"/>
              <a:gd name="connsiteX1" fmla="*/ 4909189 w 4909189"/>
              <a:gd name="connsiteY1" fmla="*/ 0 h 6874453"/>
              <a:gd name="connsiteX2" fmla="*/ 4909189 w 4909189"/>
              <a:gd name="connsiteY2" fmla="*/ 6874453 h 6874453"/>
              <a:gd name="connsiteX3" fmla="*/ 679539 w 4909189"/>
              <a:gd name="connsiteY3" fmla="*/ 6874453 h 6874453"/>
              <a:gd name="connsiteX4" fmla="*/ 0 w 4909189"/>
              <a:gd name="connsiteY4" fmla="*/ 6194913 h 6874453"/>
              <a:gd name="connsiteX5" fmla="*/ 0 w 4909189"/>
              <a:gd name="connsiteY5" fmla="*/ 679540 h 6874453"/>
              <a:gd name="connsiteX6" fmla="*/ 679539 w 4909189"/>
              <a:gd name="connsiteY6" fmla="*/ 0 h 6874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09189" h="6874453">
                <a:moveTo>
                  <a:pt x="679539" y="0"/>
                </a:moveTo>
                <a:lnTo>
                  <a:pt x="4909189" y="0"/>
                </a:lnTo>
                <a:lnTo>
                  <a:pt x="4909189" y="6874453"/>
                </a:lnTo>
                <a:lnTo>
                  <a:pt x="679539" y="6874453"/>
                </a:lnTo>
                <a:cubicBezTo>
                  <a:pt x="304240" y="6874453"/>
                  <a:pt x="0" y="6570213"/>
                  <a:pt x="0" y="6194913"/>
                </a:cubicBezTo>
                <a:lnTo>
                  <a:pt x="0" y="679540"/>
                </a:lnTo>
                <a:cubicBezTo>
                  <a:pt x="0" y="304240"/>
                  <a:pt x="304240" y="0"/>
                  <a:pt x="679539" y="0"/>
                </a:cubicBez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7788215" y="583686"/>
            <a:ext cx="4115510" cy="1829832"/>
          </a:xfrm>
        </p:spPr>
        <p:txBody>
          <a:bodyPr anchor="t">
            <a:normAutofit/>
          </a:bodyPr>
          <a:lstStyle/>
          <a:p>
            <a:r>
              <a:rPr lang="en-US" sz="4000"/>
              <a:t>Project Concept Phase</a:t>
            </a:r>
          </a:p>
        </p:txBody>
      </p:sp>
      <p:sp>
        <p:nvSpPr>
          <p:cNvPr id="3" name="Content Placeholder 2"/>
          <p:cNvSpPr>
            <a:spLocks noGrp="1"/>
          </p:cNvSpPr>
          <p:nvPr>
            <p:ph idx="1"/>
          </p:nvPr>
        </p:nvSpPr>
        <p:spPr>
          <a:xfrm>
            <a:off x="7788216" y="2560925"/>
            <a:ext cx="3709114" cy="3572254"/>
          </a:xfrm>
        </p:spPr>
        <p:txBody>
          <a:bodyPr anchor="b">
            <a:normAutofit/>
          </a:bodyPr>
          <a:lstStyle/>
          <a:p>
            <a:r>
              <a:t>Setting project goals and conducting zoning analysis</a:t>
            </a:r>
          </a:p>
          <a:p>
            <a:r>
              <a:t>Assessing organizational capacity and identifying team roles</a:t>
            </a:r>
          </a:p>
          <a:p>
            <a:r>
              <a:t>Securing a project site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46739B7-CDA7-1140-87BB-21243FC57D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White puzzle with one red piece">
            <a:extLst>
              <a:ext uri="{FF2B5EF4-FFF2-40B4-BE49-F238E27FC236}">
                <a16:creationId xmlns:a16="http://schemas.microsoft.com/office/drawing/2014/main" id="{6C5BAA2B-4304-98ED-4016-2EF32F5F880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8227"/>
            <a:ext cx="12191999" cy="6874452"/>
          </a:xfrm>
          <a:prstGeom prst="rect">
            <a:avLst/>
          </a:prstGeom>
        </p:spPr>
      </p:pic>
      <p:sp>
        <p:nvSpPr>
          <p:cNvPr id="11" name="Freeform: Shape 10">
            <a:extLst>
              <a:ext uri="{FF2B5EF4-FFF2-40B4-BE49-F238E27FC236}">
                <a16:creationId xmlns:a16="http://schemas.microsoft.com/office/drawing/2014/main" id="{9F78D102-89E6-1D04-B77B-FB85BB44E2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82811" y="-8227"/>
            <a:ext cx="4909189" cy="6874453"/>
          </a:xfrm>
          <a:custGeom>
            <a:avLst/>
            <a:gdLst>
              <a:gd name="connsiteX0" fmla="*/ 679539 w 4909189"/>
              <a:gd name="connsiteY0" fmla="*/ 0 h 6874453"/>
              <a:gd name="connsiteX1" fmla="*/ 4909189 w 4909189"/>
              <a:gd name="connsiteY1" fmla="*/ 0 h 6874453"/>
              <a:gd name="connsiteX2" fmla="*/ 4909189 w 4909189"/>
              <a:gd name="connsiteY2" fmla="*/ 6874453 h 6874453"/>
              <a:gd name="connsiteX3" fmla="*/ 679539 w 4909189"/>
              <a:gd name="connsiteY3" fmla="*/ 6874453 h 6874453"/>
              <a:gd name="connsiteX4" fmla="*/ 0 w 4909189"/>
              <a:gd name="connsiteY4" fmla="*/ 6194913 h 6874453"/>
              <a:gd name="connsiteX5" fmla="*/ 0 w 4909189"/>
              <a:gd name="connsiteY5" fmla="*/ 679540 h 6874453"/>
              <a:gd name="connsiteX6" fmla="*/ 679539 w 4909189"/>
              <a:gd name="connsiteY6" fmla="*/ 0 h 6874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09189" h="6874453">
                <a:moveTo>
                  <a:pt x="679539" y="0"/>
                </a:moveTo>
                <a:lnTo>
                  <a:pt x="4909189" y="0"/>
                </a:lnTo>
                <a:lnTo>
                  <a:pt x="4909189" y="6874453"/>
                </a:lnTo>
                <a:lnTo>
                  <a:pt x="679539" y="6874453"/>
                </a:lnTo>
                <a:cubicBezTo>
                  <a:pt x="304240" y="6874453"/>
                  <a:pt x="0" y="6570213"/>
                  <a:pt x="0" y="6194913"/>
                </a:cubicBezTo>
                <a:lnTo>
                  <a:pt x="0" y="679540"/>
                </a:lnTo>
                <a:cubicBezTo>
                  <a:pt x="0" y="304240"/>
                  <a:pt x="304240" y="0"/>
                  <a:pt x="679539" y="0"/>
                </a:cubicBez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7788215" y="583686"/>
            <a:ext cx="4115510" cy="1829832"/>
          </a:xfrm>
        </p:spPr>
        <p:txBody>
          <a:bodyPr anchor="t">
            <a:normAutofit/>
          </a:bodyPr>
          <a:lstStyle/>
          <a:p>
            <a:r>
              <a:rPr lang="en-US" sz="4000"/>
              <a:t>Project Feasibility Phase</a:t>
            </a:r>
          </a:p>
        </p:txBody>
      </p:sp>
      <p:sp>
        <p:nvSpPr>
          <p:cNvPr id="3" name="Content Placeholder 2"/>
          <p:cNvSpPr>
            <a:spLocks noGrp="1"/>
          </p:cNvSpPr>
          <p:nvPr>
            <p:ph idx="1"/>
          </p:nvPr>
        </p:nvSpPr>
        <p:spPr>
          <a:xfrm>
            <a:off x="7788216" y="2560925"/>
            <a:ext cx="3709114" cy="3572254"/>
          </a:xfrm>
        </p:spPr>
        <p:txBody>
          <a:bodyPr anchor="b">
            <a:normAutofit/>
          </a:bodyPr>
          <a:lstStyle/>
          <a:p>
            <a:r>
              <a:t>Feasibility analysis: appraisal, zoning, environmental analyses</a:t>
            </a:r>
          </a:p>
          <a:p>
            <a:r>
              <a:t>Community support and preliminary financial feasibility</a:t>
            </a:r>
          </a:p>
          <a:p>
            <a:r>
              <a:t>Due diligence to ensure site developability</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46739B7-CDA7-1140-87BB-21243FC57D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onstruction work tools">
            <a:extLst>
              <a:ext uri="{FF2B5EF4-FFF2-40B4-BE49-F238E27FC236}">
                <a16:creationId xmlns:a16="http://schemas.microsoft.com/office/drawing/2014/main" id="{A45DA2F9-0569-785F-3C83-22856D2A466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8227"/>
            <a:ext cx="12191999" cy="6874452"/>
          </a:xfrm>
          <a:prstGeom prst="rect">
            <a:avLst/>
          </a:prstGeom>
        </p:spPr>
      </p:pic>
      <p:sp>
        <p:nvSpPr>
          <p:cNvPr id="11" name="Freeform: Shape 10">
            <a:extLst>
              <a:ext uri="{FF2B5EF4-FFF2-40B4-BE49-F238E27FC236}">
                <a16:creationId xmlns:a16="http://schemas.microsoft.com/office/drawing/2014/main" id="{9F78D102-89E6-1D04-B77B-FB85BB44E2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82811" y="-8227"/>
            <a:ext cx="4909189" cy="6874453"/>
          </a:xfrm>
          <a:custGeom>
            <a:avLst/>
            <a:gdLst>
              <a:gd name="connsiteX0" fmla="*/ 679539 w 4909189"/>
              <a:gd name="connsiteY0" fmla="*/ 0 h 6874453"/>
              <a:gd name="connsiteX1" fmla="*/ 4909189 w 4909189"/>
              <a:gd name="connsiteY1" fmla="*/ 0 h 6874453"/>
              <a:gd name="connsiteX2" fmla="*/ 4909189 w 4909189"/>
              <a:gd name="connsiteY2" fmla="*/ 6874453 h 6874453"/>
              <a:gd name="connsiteX3" fmla="*/ 679539 w 4909189"/>
              <a:gd name="connsiteY3" fmla="*/ 6874453 h 6874453"/>
              <a:gd name="connsiteX4" fmla="*/ 0 w 4909189"/>
              <a:gd name="connsiteY4" fmla="*/ 6194913 h 6874453"/>
              <a:gd name="connsiteX5" fmla="*/ 0 w 4909189"/>
              <a:gd name="connsiteY5" fmla="*/ 679540 h 6874453"/>
              <a:gd name="connsiteX6" fmla="*/ 679539 w 4909189"/>
              <a:gd name="connsiteY6" fmla="*/ 0 h 6874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09189" h="6874453">
                <a:moveTo>
                  <a:pt x="679539" y="0"/>
                </a:moveTo>
                <a:lnTo>
                  <a:pt x="4909189" y="0"/>
                </a:lnTo>
                <a:lnTo>
                  <a:pt x="4909189" y="6874453"/>
                </a:lnTo>
                <a:lnTo>
                  <a:pt x="679539" y="6874453"/>
                </a:lnTo>
                <a:cubicBezTo>
                  <a:pt x="304240" y="6874453"/>
                  <a:pt x="0" y="6570213"/>
                  <a:pt x="0" y="6194913"/>
                </a:cubicBezTo>
                <a:lnTo>
                  <a:pt x="0" y="679540"/>
                </a:lnTo>
                <a:cubicBezTo>
                  <a:pt x="0" y="304240"/>
                  <a:pt x="304240" y="0"/>
                  <a:pt x="679539" y="0"/>
                </a:cubicBez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7788215" y="583686"/>
            <a:ext cx="4115510" cy="1829832"/>
          </a:xfrm>
        </p:spPr>
        <p:txBody>
          <a:bodyPr anchor="t">
            <a:normAutofit/>
          </a:bodyPr>
          <a:lstStyle/>
          <a:p>
            <a:r>
              <a:rPr lang="en-US" sz="4000"/>
              <a:t>Dealmaking Phase</a:t>
            </a:r>
          </a:p>
        </p:txBody>
      </p:sp>
      <p:sp>
        <p:nvSpPr>
          <p:cNvPr id="3" name="Content Placeholder 2"/>
          <p:cNvSpPr>
            <a:spLocks noGrp="1"/>
          </p:cNvSpPr>
          <p:nvPr>
            <p:ph idx="1"/>
          </p:nvPr>
        </p:nvSpPr>
        <p:spPr>
          <a:xfrm>
            <a:off x="7788216" y="2560925"/>
            <a:ext cx="3709114" cy="3572254"/>
          </a:xfrm>
        </p:spPr>
        <p:txBody>
          <a:bodyPr anchor="b">
            <a:normAutofit/>
          </a:bodyPr>
          <a:lstStyle/>
          <a:p>
            <a:r>
              <a:t>Applying and securing financial commitments</a:t>
            </a:r>
          </a:p>
          <a:p>
            <a:r>
              <a:t>Finalizing project design and securing approvals</a:t>
            </a:r>
          </a:p>
          <a:p>
            <a:r>
              <a:t>Closing on construction financing</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876D2B9-2E99-23C0-A25B-77784F231B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08388" y="753034"/>
            <a:ext cx="4025406" cy="1799665"/>
          </a:xfrm>
        </p:spPr>
        <p:txBody>
          <a:bodyPr anchor="t">
            <a:normAutofit/>
          </a:bodyPr>
          <a:lstStyle/>
          <a:p>
            <a:r>
              <a:t>Operations Phase</a:t>
            </a:r>
          </a:p>
        </p:txBody>
      </p:sp>
      <p:sp>
        <p:nvSpPr>
          <p:cNvPr id="3" name="Content Placeholder 2"/>
          <p:cNvSpPr>
            <a:spLocks noGrp="1"/>
          </p:cNvSpPr>
          <p:nvPr>
            <p:ph idx="1"/>
          </p:nvPr>
        </p:nvSpPr>
        <p:spPr>
          <a:xfrm>
            <a:off x="340619" y="2569464"/>
            <a:ext cx="3993175" cy="3555491"/>
          </a:xfrm>
        </p:spPr>
        <p:txBody>
          <a:bodyPr anchor="b">
            <a:normAutofit/>
          </a:bodyPr>
          <a:lstStyle/>
          <a:p>
            <a:r>
              <a:rPr dirty="0"/>
              <a:t>Professional property management</a:t>
            </a:r>
          </a:p>
          <a:p>
            <a:r>
              <a:rPr dirty="0"/>
              <a:t>Ongoing compliance and financial performance monitoring</a:t>
            </a:r>
          </a:p>
          <a:p>
            <a:r>
              <a:rPr dirty="0"/>
              <a:t>Long-term planning for capital improvements</a:t>
            </a:r>
          </a:p>
        </p:txBody>
      </p:sp>
      <p:pic>
        <p:nvPicPr>
          <p:cNvPr id="5" name="Picture 4" descr="Desk with productivity items">
            <a:extLst>
              <a:ext uri="{FF2B5EF4-FFF2-40B4-BE49-F238E27FC236}">
                <a16:creationId xmlns:a16="http://schemas.microsoft.com/office/drawing/2014/main" id="{B1C19BE9-72E6-026E-AC09-83D6B6F6C45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2"/>
          <a:stretch/>
        </p:blipFill>
        <p:spPr>
          <a:xfrm>
            <a:off x="5105401" y="1"/>
            <a:ext cx="7090851" cy="6857999"/>
          </a:xfrm>
          <a:custGeom>
            <a:avLst/>
            <a:gdLst/>
            <a:ahLst/>
            <a:cxnLst/>
            <a:rect l="l" t="t" r="r" b="b"/>
            <a:pathLst>
              <a:path w="7090851" h="6874453">
                <a:moveTo>
                  <a:pt x="679539" y="0"/>
                </a:moveTo>
                <a:lnTo>
                  <a:pt x="7090851" y="0"/>
                </a:lnTo>
                <a:lnTo>
                  <a:pt x="7090851" y="6874453"/>
                </a:lnTo>
                <a:lnTo>
                  <a:pt x="679539" y="6874453"/>
                </a:lnTo>
                <a:cubicBezTo>
                  <a:pt x="304240" y="6874453"/>
                  <a:pt x="0" y="6570213"/>
                  <a:pt x="0" y="6194913"/>
                </a:cubicBezTo>
                <a:lnTo>
                  <a:pt x="0" y="679540"/>
                </a:lnTo>
                <a:cubicBezTo>
                  <a:pt x="0" y="304240"/>
                  <a:pt x="304240" y="0"/>
                  <a:pt x="679539" y="0"/>
                </a:cubicBezTo>
                <a:close/>
              </a:path>
            </a:pathLst>
          </a:custGeom>
        </p:spPr>
      </p:pic>
    </p:spTree>
  </p:cSld>
  <p:clrMapOvr>
    <a:masterClrMapping/>
  </p:clrMapOvr>
</p:sld>
</file>

<file path=ppt/theme/theme1.xml><?xml version="1.0" encoding="utf-8"?>
<a:theme xmlns:a="http://schemas.openxmlformats.org/drawingml/2006/main" name="DylanVTI">
  <a:themeElements>
    <a:clrScheme name="AnalogousFromLightSeed_2SEEDS">
      <a:dk1>
        <a:srgbClr val="000000"/>
      </a:dk1>
      <a:lt1>
        <a:srgbClr val="FFFFFF"/>
      </a:lt1>
      <a:dk2>
        <a:srgbClr val="413424"/>
      </a:dk2>
      <a:lt2>
        <a:srgbClr val="E8E8E2"/>
      </a:lt2>
      <a:accent1>
        <a:srgbClr val="6F6FCA"/>
      </a:accent1>
      <a:accent2>
        <a:srgbClr val="87A6D3"/>
      </a:accent2>
      <a:accent3>
        <a:srgbClr val="A889D4"/>
      </a:accent3>
      <a:accent4>
        <a:srgbClr val="CA836F"/>
      </a:accent4>
      <a:accent5>
        <a:srgbClr val="BFA067"/>
      </a:accent5>
      <a:accent6>
        <a:srgbClr val="A5A95D"/>
      </a:accent6>
      <a:hlink>
        <a:srgbClr val="858551"/>
      </a:hlink>
      <a:folHlink>
        <a:srgbClr val="7F7F7F"/>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ylanVTI" id="{602636BD-A055-489B-83EC-AD971B7E5F9C}" vid="{CD33A9BC-C4B5-4F36-8A14-490DC4E38F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990BF4FBE782D4D817BA8567D0783E3" ma:contentTypeVersion="15" ma:contentTypeDescription="Create a new document." ma:contentTypeScope="" ma:versionID="6617f56322ec7f81e2e642d63e1db86d">
  <xsd:schema xmlns:xsd="http://www.w3.org/2001/XMLSchema" xmlns:xs="http://www.w3.org/2001/XMLSchema" xmlns:p="http://schemas.microsoft.com/office/2006/metadata/properties" xmlns:ns2="ab7a8b40-8801-4876-8952-649d6ba32d68" xmlns:ns3="bf212209-4d98-463f-8238-b2aebe811527" targetNamespace="http://schemas.microsoft.com/office/2006/metadata/properties" ma:root="true" ma:fieldsID="ac1ef46813b4f1b617c59495b768616a" ns2:_="" ns3:_="">
    <xsd:import namespace="ab7a8b40-8801-4876-8952-649d6ba32d68"/>
    <xsd:import namespace="bf212209-4d98-463f-8238-b2aebe811527"/>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bjectDetectorVersions"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MediaServiceLocation"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b7a8b40-8801-4876-8952-649d6ba32d6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11c5f776-1707-466f-a413-8cca75e6be1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Location" ma:index="19"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f212209-4d98-463f-8238-b2aebe811527"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6297a596-9a76-4c03-bd7e-099a3aba8937}" ma:internalName="TaxCatchAll" ma:showField="CatchAllData" ma:web="bf212209-4d98-463f-8238-b2aebe811527">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DF77A2A-4979-4028-9A93-815AF958B07F}">
  <ds:schemaRefs>
    <ds:schemaRef ds:uri="http://schemas.microsoft.com/sharepoint/v3/contenttype/forms"/>
  </ds:schemaRefs>
</ds:datastoreItem>
</file>

<file path=customXml/itemProps2.xml><?xml version="1.0" encoding="utf-8"?>
<ds:datastoreItem xmlns:ds="http://schemas.openxmlformats.org/officeDocument/2006/customXml" ds:itemID="{D23459B5-9E60-4A24-AF8B-8FFCE0713A9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b7a8b40-8801-4876-8952-649d6ba32d68"/>
    <ds:schemaRef ds:uri="bf212209-4d98-463f-8238-b2aebe81152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4212</TotalTime>
  <Words>4501</Words>
  <Application>Microsoft Macintosh PowerPoint</Application>
  <PresentationFormat>Widescreen</PresentationFormat>
  <Paragraphs>591</Paragraphs>
  <Slides>57</Slides>
  <Notes>21</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57</vt:i4>
      </vt:variant>
    </vt:vector>
  </HeadingPairs>
  <TitlesOfParts>
    <vt:vector size="67" baseType="lpstr">
      <vt:lpstr>Aptos</vt:lpstr>
      <vt:lpstr>Aptos Narrow</vt:lpstr>
      <vt:lpstr>Arial</vt:lpstr>
      <vt:lpstr>Calibri</vt:lpstr>
      <vt:lpstr>Garamond</vt:lpstr>
      <vt:lpstr>Neue Haas Grotesk Text Pro</vt:lpstr>
      <vt:lpstr>Poppins</vt:lpstr>
      <vt:lpstr>Söhne</vt:lpstr>
      <vt:lpstr>Times</vt:lpstr>
      <vt:lpstr>DylanVTI</vt:lpstr>
      <vt:lpstr>Mastering Project Planning for Housing Development and Community Needs </vt:lpstr>
      <vt:lpstr>Getting to know us…</vt:lpstr>
      <vt:lpstr>Brandi Liberty Iowa Tribe of Kansas and Nebraska/United Houma Nation </vt:lpstr>
      <vt:lpstr>Affordable Housing Project Development</vt:lpstr>
      <vt:lpstr>Affordable Housing Development Phases</vt:lpstr>
      <vt:lpstr>Project Concept Phase</vt:lpstr>
      <vt:lpstr>Project Feasibility Phase</vt:lpstr>
      <vt:lpstr>Dealmaking Phase</vt:lpstr>
      <vt:lpstr>Operations Phase</vt:lpstr>
      <vt:lpstr>Community Involvement</vt:lpstr>
      <vt:lpstr>Community Involvement </vt:lpstr>
      <vt:lpstr>Community Involvement</vt:lpstr>
      <vt:lpstr>Strategic Planning</vt:lpstr>
      <vt:lpstr>Introduction</vt:lpstr>
      <vt:lpstr>Strategic planning includes:</vt:lpstr>
      <vt:lpstr>Strategic Planning</vt:lpstr>
      <vt:lpstr>PowerPoint Presentation</vt:lpstr>
      <vt:lpstr>PowerPoint Presentation</vt:lpstr>
      <vt:lpstr>PowerPoint Presentation</vt:lpstr>
      <vt:lpstr>PowerPoint Presentation</vt:lpstr>
      <vt:lpstr>PowerPoint Presentation</vt:lpstr>
      <vt:lpstr>Developing Your  Grant Writing Team</vt:lpstr>
      <vt:lpstr>Team Size and Selection</vt:lpstr>
      <vt:lpstr>Team Size and Selection</vt:lpstr>
      <vt:lpstr>Project Team Role &amp; Responsibilities</vt:lpstr>
      <vt:lpstr>Project Team Role &amp; Responsibilities</vt:lpstr>
      <vt:lpstr>Strategic Planning Process</vt:lpstr>
      <vt:lpstr>SWOT Analysis</vt:lpstr>
      <vt:lpstr>Conducting a SWOT Analysis</vt:lpstr>
      <vt:lpstr>Conducting a  SWOT Analysis</vt:lpstr>
      <vt:lpstr>PESTLE ANALYSIS</vt:lpstr>
      <vt:lpstr>Political</vt:lpstr>
      <vt:lpstr>Economic</vt:lpstr>
      <vt:lpstr>Social</vt:lpstr>
      <vt:lpstr>Technological</vt:lpstr>
      <vt:lpstr>Legal</vt:lpstr>
      <vt:lpstr>Environmental</vt:lpstr>
      <vt:lpstr>Strategic Planning Process</vt:lpstr>
      <vt:lpstr>Goal Development</vt:lpstr>
      <vt:lpstr>Goal Development </vt:lpstr>
      <vt:lpstr>Goal Development – Logic Model </vt:lpstr>
      <vt:lpstr>Goal Development </vt:lpstr>
      <vt:lpstr>Strategic Planning Process</vt:lpstr>
      <vt:lpstr>Strategic Plan - Action Plan by Quarters/Years</vt:lpstr>
      <vt:lpstr>Strategic Planning Process</vt:lpstr>
      <vt:lpstr>Project Planning</vt:lpstr>
      <vt:lpstr>PowerPoint Presentation</vt:lpstr>
      <vt:lpstr>PowerPoint Presentation</vt:lpstr>
      <vt:lpstr>PowerPoint Presentation</vt:lpstr>
      <vt:lpstr>PowerPoint Presentation</vt:lpstr>
      <vt:lpstr>PowerPoint Presentation</vt:lpstr>
      <vt:lpstr>Developing a Funding Strategy</vt:lpstr>
      <vt:lpstr>What Is a Funding Strategy and Why Is One Needed?</vt:lpstr>
      <vt:lpstr>Leveraging Resources</vt:lpstr>
      <vt:lpstr>Conclusion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Integrated Tribal Leadership Workshop: Mastering Project Planning, Strategic Development, Grant Writing, and Management </dc:title>
  <dc:creator>Brandi Liberty</dc:creator>
  <cp:lastModifiedBy>Brandi Liberty</cp:lastModifiedBy>
  <cp:revision>3</cp:revision>
  <dcterms:created xsi:type="dcterms:W3CDTF">2024-01-21T02:59:39Z</dcterms:created>
  <dcterms:modified xsi:type="dcterms:W3CDTF">2024-06-25T14:04:23Z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name="NXPowerLiteLastOptimized" pid="2">
    <vt:lpwstr>11054587</vt:lpwstr>
  </property>
  <property fmtid="{D5CDD505-2E9C-101B-9397-08002B2CF9AE}" name="NXPowerLiteSettings" pid="3">
    <vt:lpwstr>F7C0031C027800</vt:lpwstr>
  </property>
  <property fmtid="{D5CDD505-2E9C-101B-9397-08002B2CF9AE}" name="NXPowerLiteVersion" pid="4">
    <vt:lpwstr>D10.0.2</vt:lpwstr>
  </property>
</Properties>
</file>