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ms-powerpoint.changesinfo+xml" PartName="/ppt/changesInfos/changesInfo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8288000" cy="10287000"/>
  <p:notesSz cx="6858000" cy="9144000"/>
  <p:embeddedFontLst>
    <p:embeddedFont>
      <p:font typeface="Canva Sans Bold" panose="020B0604020202020204" charset="0"/>
      <p:regular r:id="rId20"/>
    </p:embeddedFont>
    <p:embeddedFont>
      <p:font typeface="Helios Extended" panose="020B0604020202020204" charset="0"/>
      <p:regular r:id="rId21"/>
    </p:embeddedFont>
    <p:embeddedFont>
      <p:font typeface="Helios Extended Bold" panose="020B0604020202020204" charset="0"/>
      <p:regular r:id="rId22"/>
    </p:embeddedFont>
    <p:embeddedFont>
      <p:font typeface="League Spartan" panose="020B0604020202020204" charset="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6" d="100"/>
          <a:sy n="66" d="100"/>
        </p:scale>
        <p:origin x="10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dy Larson" userId="0a215974-7cca-4e15-8689-aff8ab390e89" providerId="ADAL" clId="{583377B1-2591-46C8-878C-A0F8386FD4E4}"/>
    <pc:docChg chg="modSld">
      <pc:chgData name="Wendy Larson" userId="0a215974-7cca-4e15-8689-aff8ab390e89" providerId="ADAL" clId="{583377B1-2591-46C8-878C-A0F8386FD4E4}" dt="2024-06-12T17:47:25.491" v="11" actId="207"/>
      <pc:docMkLst>
        <pc:docMk/>
      </pc:docMkLst>
      <pc:sldChg chg="modSp mod">
        <pc:chgData name="Wendy Larson" userId="0a215974-7cca-4e15-8689-aff8ab390e89" providerId="ADAL" clId="{583377B1-2591-46C8-878C-A0F8386FD4E4}" dt="2024-06-12T17:44:31.556" v="5" actId="20577"/>
        <pc:sldMkLst>
          <pc:docMk/>
          <pc:sldMk cId="0" sldId="259"/>
        </pc:sldMkLst>
        <pc:spChg chg="mod">
          <ac:chgData name="Wendy Larson" userId="0a215974-7cca-4e15-8689-aff8ab390e89" providerId="ADAL" clId="{583377B1-2591-46C8-878C-A0F8386FD4E4}" dt="2024-06-12T17:44:31.556" v="5" actId="20577"/>
          <ac:spMkLst>
            <pc:docMk/>
            <pc:sldMk cId="0" sldId="259"/>
            <ac:spMk id="7" creationId="{00000000-0000-0000-0000-000000000000}"/>
          </ac:spMkLst>
        </pc:spChg>
      </pc:sldChg>
      <pc:sldChg chg="modSp mod">
        <pc:chgData name="Wendy Larson" userId="0a215974-7cca-4e15-8689-aff8ab390e89" providerId="ADAL" clId="{583377B1-2591-46C8-878C-A0F8386FD4E4}" dt="2024-06-12T17:47:25.491" v="11" actId="207"/>
        <pc:sldMkLst>
          <pc:docMk/>
          <pc:sldMk cId="0" sldId="262"/>
        </pc:sldMkLst>
        <pc:spChg chg="mod">
          <ac:chgData name="Wendy Larson" userId="0a215974-7cca-4e15-8689-aff8ab390e89" providerId="ADAL" clId="{583377B1-2591-46C8-878C-A0F8386FD4E4}" dt="2024-06-12T17:47:25.491" v="11" actId="207"/>
          <ac:spMkLst>
            <pc:docMk/>
            <pc:sldMk cId="0" sldId="262"/>
            <ac:spMk id="1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12.06.2024</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a:rPr lang="cs-CZ"/>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endParaRPr lang="en-US"/>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a:rPr lang="cs-CZ"/>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7" Type="http://schemas.openxmlformats.org/officeDocument/2006/relationships/image" Target="../media/image18.sv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0.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1.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2.jpe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svg"/><Relationship Id="rId7" Type="http://schemas.openxmlformats.org/officeDocument/2006/relationships/image" Target="../media/image28.svg"/><Relationship Id="rId2" Type="http://schemas.openxmlformats.org/officeDocument/2006/relationships/image" Target="../media/image23.png"/><Relationship Id="rId1" Type="http://schemas.openxmlformats.org/officeDocument/2006/relationships/slideLayout" Target="../slideLayouts/slideLayout7.xml"/><Relationship Id="rId6" Type="http://schemas.openxmlformats.org/officeDocument/2006/relationships/image" Target="../media/image27.png"/><Relationship Id="rId11" Type="http://schemas.openxmlformats.org/officeDocument/2006/relationships/image" Target="../media/image5.png"/><Relationship Id="rId5" Type="http://schemas.openxmlformats.org/officeDocument/2006/relationships/image" Target="../media/image26.svg"/><Relationship Id="rId10" Type="http://schemas.openxmlformats.org/officeDocument/2006/relationships/image" Target="../media/image31.jpeg"/><Relationship Id="rId4" Type="http://schemas.openxmlformats.org/officeDocument/2006/relationships/image" Target="../media/image25.png"/><Relationship Id="rId9" Type="http://schemas.openxmlformats.org/officeDocument/2006/relationships/image" Target="../media/image30.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hyperlink" Target="https://creditbuildersalliance.or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8288000" cy="10287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l="-14052" r="-14052"/>
            </a:stretch>
          </a:blipFill>
        </p:spPr>
        <p:txBody>
          <a:bodyPr/>
          <a:lstStyle/>
          <a:p>
            <a:endParaRPr lang="en-US"/>
          </a:p>
        </p:txBody>
      </p:sp>
      <p:sp>
        <p:nvSpPr>
          <p:cNvPr id="3" name="TextBox 3"/>
          <p:cNvSpPr txBox="1"/>
          <p:nvPr/>
        </p:nvSpPr>
        <p:spPr>
          <a:xfrm>
            <a:off x="2486579" y="2748489"/>
            <a:ext cx="14160495" cy="2035047"/>
          </a:xfrm>
          <a:prstGeom prst="rect">
            <a:avLst/>
          </a:prstGeom>
        </p:spPr>
        <p:txBody>
          <a:bodyPr lIns="0" tIns="0" rIns="0" bIns="0" rtlCol="0" anchor="t">
            <a:spAutoFit/>
          </a:bodyPr>
          <a:lstStyle/>
          <a:p>
            <a:pPr algn="ctr">
              <a:lnSpc>
                <a:spcPts val="5432"/>
              </a:lnSpc>
            </a:pPr>
            <a:r>
              <a:rPr lang="en-US" sz="3880" spc="446">
                <a:solidFill>
                  <a:srgbClr val="1E1C1B"/>
                </a:solidFill>
                <a:latin typeface="League Spartan"/>
              </a:rPr>
              <a:t>MORTGAGE LOANS AND CREDIT COUNSELING </a:t>
            </a:r>
          </a:p>
          <a:p>
            <a:pPr algn="ctr">
              <a:lnSpc>
                <a:spcPts val="5432"/>
              </a:lnSpc>
            </a:pPr>
            <a:r>
              <a:rPr lang="en-US" sz="3880" spc="446">
                <a:solidFill>
                  <a:srgbClr val="1E1C1B"/>
                </a:solidFill>
                <a:latin typeface="League Spartan"/>
              </a:rPr>
              <a:t> IN </a:t>
            </a:r>
          </a:p>
          <a:p>
            <a:pPr algn="ctr">
              <a:lnSpc>
                <a:spcPts val="5432"/>
              </a:lnSpc>
            </a:pPr>
            <a:r>
              <a:rPr lang="en-US" sz="3880" spc="446">
                <a:solidFill>
                  <a:srgbClr val="1E1C1B"/>
                </a:solidFill>
                <a:latin typeface="League Spartan"/>
              </a:rPr>
              <a:t>INDIAN COUNTRY</a:t>
            </a:r>
          </a:p>
        </p:txBody>
      </p:sp>
      <p:sp>
        <p:nvSpPr>
          <p:cNvPr id="4" name="Freeform 4"/>
          <p:cNvSpPr/>
          <p:nvPr/>
        </p:nvSpPr>
        <p:spPr>
          <a:xfrm rot="5400000" flipH="1" flipV="1">
            <a:off x="13340422" y="5339422"/>
            <a:ext cx="6613303" cy="3281852"/>
          </a:xfrm>
          <a:custGeom>
            <a:avLst/>
            <a:gdLst/>
            <a:ahLst/>
            <a:cxnLst/>
            <a:rect l="l" t="t" r="r" b="b"/>
            <a:pathLst>
              <a:path w="6613303" h="3281852">
                <a:moveTo>
                  <a:pt x="6613304" y="3281852"/>
                </a:moveTo>
                <a:lnTo>
                  <a:pt x="0" y="3281852"/>
                </a:lnTo>
                <a:lnTo>
                  <a:pt x="0" y="0"/>
                </a:lnTo>
                <a:lnTo>
                  <a:pt x="6613304" y="0"/>
                </a:lnTo>
                <a:lnTo>
                  <a:pt x="6613304" y="3281852"/>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5" name="Freeform 5"/>
          <p:cNvSpPr/>
          <p:nvPr/>
        </p:nvSpPr>
        <p:spPr>
          <a:xfrm rot="5400000">
            <a:off x="-1682886" y="1686652"/>
            <a:ext cx="6696385" cy="3323081"/>
          </a:xfrm>
          <a:custGeom>
            <a:avLst/>
            <a:gdLst/>
            <a:ahLst/>
            <a:cxnLst/>
            <a:rect l="l" t="t" r="r" b="b"/>
            <a:pathLst>
              <a:path w="6696385" h="3323081">
                <a:moveTo>
                  <a:pt x="0" y="0"/>
                </a:moveTo>
                <a:lnTo>
                  <a:pt x="6696385" y="0"/>
                </a:lnTo>
                <a:lnTo>
                  <a:pt x="6696385" y="3323081"/>
                </a:lnTo>
                <a:lnTo>
                  <a:pt x="0" y="332308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grpSp>
        <p:nvGrpSpPr>
          <p:cNvPr id="6" name="Group 6"/>
          <p:cNvGrpSpPr/>
          <p:nvPr/>
        </p:nvGrpSpPr>
        <p:grpSpPr>
          <a:xfrm rot="5400000">
            <a:off x="-230652" y="8646074"/>
            <a:ext cx="3750688" cy="3281852"/>
            <a:chOff x="0" y="0"/>
            <a:chExt cx="812800" cy="711200"/>
          </a:xfrm>
        </p:grpSpPr>
        <p:sp>
          <p:nvSpPr>
            <p:cNvPr id="7" name="Freeform 7"/>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1E1C1B"/>
            </a:solidFill>
          </p:spPr>
          <p:txBody>
            <a:bodyPr/>
            <a:lstStyle/>
            <a:p>
              <a:endParaRPr lang="en-US"/>
            </a:p>
          </p:txBody>
        </p:sp>
        <p:sp>
          <p:nvSpPr>
            <p:cNvPr id="8" name="TextBox 8"/>
            <p:cNvSpPr txBox="1"/>
            <p:nvPr/>
          </p:nvSpPr>
          <p:spPr>
            <a:xfrm>
              <a:off x="127000" y="263525"/>
              <a:ext cx="558800" cy="396875"/>
            </a:xfrm>
            <a:prstGeom prst="rect">
              <a:avLst/>
            </a:prstGeom>
          </p:spPr>
          <p:txBody>
            <a:bodyPr lIns="50800" tIns="50800" rIns="50800" bIns="50800" rtlCol="0" anchor="ctr"/>
            <a:lstStyle/>
            <a:p>
              <a:pPr algn="ctr">
                <a:lnSpc>
                  <a:spcPts val="3319"/>
                </a:lnSpc>
              </a:pPr>
              <a:endParaRPr/>
            </a:p>
          </p:txBody>
        </p:sp>
      </p:grpSp>
      <p:grpSp>
        <p:nvGrpSpPr>
          <p:cNvPr id="9" name="Group 9"/>
          <p:cNvGrpSpPr/>
          <p:nvPr/>
        </p:nvGrpSpPr>
        <p:grpSpPr>
          <a:xfrm rot="-5400000">
            <a:off x="14771730" y="-1640926"/>
            <a:ext cx="3750688" cy="3281852"/>
            <a:chOff x="0" y="0"/>
            <a:chExt cx="812800" cy="711200"/>
          </a:xfrm>
        </p:grpSpPr>
        <p:sp>
          <p:nvSpPr>
            <p:cNvPr id="10" name="Freeform 10"/>
            <p:cNvSpPr/>
            <p:nvPr/>
          </p:nvSpPr>
          <p:spPr>
            <a:xfrm>
              <a:off x="0" y="0"/>
              <a:ext cx="812800" cy="711200"/>
            </a:xfrm>
            <a:custGeom>
              <a:avLst/>
              <a:gdLst/>
              <a:ahLst/>
              <a:cxnLst/>
              <a:rect l="l" t="t" r="r" b="b"/>
              <a:pathLst>
                <a:path w="812800" h="711200">
                  <a:moveTo>
                    <a:pt x="406400" y="0"/>
                  </a:moveTo>
                  <a:lnTo>
                    <a:pt x="812800" y="711200"/>
                  </a:lnTo>
                  <a:lnTo>
                    <a:pt x="0" y="711200"/>
                  </a:lnTo>
                  <a:lnTo>
                    <a:pt x="406400" y="0"/>
                  </a:lnTo>
                  <a:close/>
                </a:path>
              </a:pathLst>
            </a:custGeom>
            <a:solidFill>
              <a:srgbClr val="1E1C1B"/>
            </a:solidFill>
          </p:spPr>
          <p:txBody>
            <a:bodyPr/>
            <a:lstStyle/>
            <a:p>
              <a:endParaRPr lang="en-US"/>
            </a:p>
          </p:txBody>
        </p:sp>
        <p:sp>
          <p:nvSpPr>
            <p:cNvPr id="11" name="TextBox 11"/>
            <p:cNvSpPr txBox="1"/>
            <p:nvPr/>
          </p:nvSpPr>
          <p:spPr>
            <a:xfrm>
              <a:off x="127000" y="263525"/>
              <a:ext cx="558800" cy="396875"/>
            </a:xfrm>
            <a:prstGeom prst="rect">
              <a:avLst/>
            </a:prstGeom>
          </p:spPr>
          <p:txBody>
            <a:bodyPr lIns="50800" tIns="50800" rIns="50800" bIns="50800" rtlCol="0" anchor="ctr"/>
            <a:lstStyle/>
            <a:p>
              <a:pPr algn="ctr">
                <a:lnSpc>
                  <a:spcPts val="3319"/>
                </a:lnSpc>
              </a:pPr>
              <a:endParaRPr/>
            </a:p>
          </p:txBody>
        </p:sp>
      </p:grpSp>
      <p:sp>
        <p:nvSpPr>
          <p:cNvPr id="12" name="Freeform 12"/>
          <p:cNvSpPr/>
          <p:nvPr/>
        </p:nvSpPr>
        <p:spPr>
          <a:xfrm>
            <a:off x="7294411" y="9258300"/>
            <a:ext cx="3699178" cy="900688"/>
          </a:xfrm>
          <a:custGeom>
            <a:avLst/>
            <a:gdLst/>
            <a:ahLst/>
            <a:cxnLst/>
            <a:rect l="l" t="t" r="r" b="b"/>
            <a:pathLst>
              <a:path w="3699178" h="900688">
                <a:moveTo>
                  <a:pt x="0" y="0"/>
                </a:moveTo>
                <a:lnTo>
                  <a:pt x="3699178" y="0"/>
                </a:lnTo>
                <a:lnTo>
                  <a:pt x="3699178" y="900688"/>
                </a:lnTo>
                <a:lnTo>
                  <a:pt x="0" y="900688"/>
                </a:lnTo>
                <a:lnTo>
                  <a:pt x="0" y="0"/>
                </a:lnTo>
                <a:close/>
              </a:path>
            </a:pathLst>
          </a:custGeom>
          <a:blipFill>
            <a:blip r:embed="rId5"/>
            <a:stretch>
              <a:fillRect t="-1802" b="-1802"/>
            </a:stretch>
          </a:blipFill>
        </p:spPr>
        <p:txBody>
          <a:bodyPr/>
          <a:lstStyle/>
          <a:p>
            <a:endParaRPr lang="en-US"/>
          </a:p>
        </p:txBody>
      </p:sp>
      <p:sp>
        <p:nvSpPr>
          <p:cNvPr id="13" name="Freeform 13"/>
          <p:cNvSpPr/>
          <p:nvPr/>
        </p:nvSpPr>
        <p:spPr>
          <a:xfrm>
            <a:off x="7826885" y="0"/>
            <a:ext cx="2433833" cy="2433833"/>
          </a:xfrm>
          <a:custGeom>
            <a:avLst/>
            <a:gdLst/>
            <a:ahLst/>
            <a:cxnLst/>
            <a:rect l="l" t="t" r="r" b="b"/>
            <a:pathLst>
              <a:path w="2433833" h="2433833">
                <a:moveTo>
                  <a:pt x="0" y="0"/>
                </a:moveTo>
                <a:lnTo>
                  <a:pt x="2433834" y="0"/>
                </a:lnTo>
                <a:lnTo>
                  <a:pt x="2433834" y="2433833"/>
                </a:lnTo>
                <a:lnTo>
                  <a:pt x="0" y="2433833"/>
                </a:lnTo>
                <a:lnTo>
                  <a:pt x="0" y="0"/>
                </a:lnTo>
                <a:close/>
              </a:path>
            </a:pathLst>
          </a:custGeom>
          <a:blipFill>
            <a:blip r:embed="rId6"/>
            <a:stretch>
              <a:fillRect/>
            </a:stretch>
          </a:blipFill>
        </p:spPr>
        <p:txBody>
          <a:bodyPr/>
          <a:lstStyle/>
          <a:p>
            <a:endParaRPr lang="en-US"/>
          </a:p>
        </p:txBody>
      </p:sp>
      <p:sp>
        <p:nvSpPr>
          <p:cNvPr id="14" name="TextBox 14"/>
          <p:cNvSpPr txBox="1"/>
          <p:nvPr/>
        </p:nvSpPr>
        <p:spPr>
          <a:xfrm>
            <a:off x="2777558" y="5041042"/>
            <a:ext cx="13066879" cy="918211"/>
          </a:xfrm>
          <a:prstGeom prst="rect">
            <a:avLst/>
          </a:prstGeom>
        </p:spPr>
        <p:txBody>
          <a:bodyPr lIns="0" tIns="0" rIns="0" bIns="0" rtlCol="0" anchor="t">
            <a:spAutoFit/>
          </a:bodyPr>
          <a:lstStyle/>
          <a:p>
            <a:pPr algn="ctr">
              <a:lnSpc>
                <a:spcPts val="7139"/>
              </a:lnSpc>
            </a:pPr>
            <a:r>
              <a:rPr lang="en-US" sz="5099" spc="764">
                <a:solidFill>
                  <a:srgbClr val="1E1C1B"/>
                </a:solidFill>
                <a:latin typeface="Helios Extended Bold"/>
              </a:rPr>
              <a:t>EMPOWERING COMMUNITY </a:t>
            </a:r>
          </a:p>
        </p:txBody>
      </p:sp>
      <p:sp>
        <p:nvSpPr>
          <p:cNvPr id="15" name="TextBox 15"/>
          <p:cNvSpPr txBox="1"/>
          <p:nvPr/>
        </p:nvSpPr>
        <p:spPr>
          <a:xfrm>
            <a:off x="2610561" y="7116524"/>
            <a:ext cx="13066879" cy="1996520"/>
          </a:xfrm>
          <a:prstGeom prst="rect">
            <a:avLst/>
          </a:prstGeom>
        </p:spPr>
        <p:txBody>
          <a:bodyPr lIns="0" tIns="0" rIns="0" bIns="0" rtlCol="0" anchor="t">
            <a:spAutoFit/>
          </a:bodyPr>
          <a:lstStyle/>
          <a:p>
            <a:pPr algn="ctr">
              <a:lnSpc>
                <a:spcPts val="3979"/>
              </a:lnSpc>
            </a:pPr>
            <a:r>
              <a:rPr lang="en-US" sz="2842">
                <a:solidFill>
                  <a:srgbClr val="1E1C1B"/>
                </a:solidFill>
                <a:latin typeface="Helios Extended"/>
              </a:rPr>
              <a:t>Wendy Larson</a:t>
            </a:r>
          </a:p>
          <a:p>
            <a:pPr algn="ctr">
              <a:lnSpc>
                <a:spcPts val="3979"/>
              </a:lnSpc>
            </a:pPr>
            <a:r>
              <a:rPr lang="en-US" sz="2842">
                <a:solidFill>
                  <a:srgbClr val="1E1C1B"/>
                </a:solidFill>
                <a:latin typeface="Helios Extended"/>
              </a:rPr>
              <a:t>Real Estate Loan Manager</a:t>
            </a:r>
          </a:p>
          <a:p>
            <a:pPr algn="ctr">
              <a:lnSpc>
                <a:spcPts val="3979"/>
              </a:lnSpc>
            </a:pPr>
            <a:r>
              <a:rPr lang="en-US" sz="2842">
                <a:solidFill>
                  <a:srgbClr val="1E1C1B"/>
                </a:solidFill>
                <a:latin typeface="Helios Extended"/>
              </a:rPr>
              <a:t> Seminole Tribe of Florida</a:t>
            </a:r>
          </a:p>
          <a:p>
            <a:pPr algn="ctr">
              <a:lnSpc>
                <a:spcPts val="3979"/>
              </a:lnSpc>
            </a:pPr>
            <a:r>
              <a:rPr lang="en-US" sz="2842">
                <a:solidFill>
                  <a:srgbClr val="1E1C1B"/>
                </a:solidFill>
                <a:latin typeface="Helios Extended"/>
              </a:rPr>
              <a:t>realestateservices@semtribe.com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028700" y="3965325"/>
            <a:ext cx="1494277" cy="0"/>
          </a:xfrm>
          <a:prstGeom prst="line">
            <a:avLst/>
          </a:prstGeom>
          <a:ln w="114300" cap="flat">
            <a:solidFill>
              <a:srgbClr val="D43131"/>
            </a:solidFill>
            <a:prstDash val="solid"/>
            <a:headEnd type="none" w="sm" len="sm"/>
            <a:tailEnd type="none" w="sm" len="sm"/>
          </a:ln>
        </p:spPr>
        <p:txBody>
          <a:bodyPr/>
          <a:lstStyle/>
          <a:p>
            <a:endParaRPr lang="en-US"/>
          </a:p>
        </p:txBody>
      </p:sp>
      <p:grpSp>
        <p:nvGrpSpPr>
          <p:cNvPr id="3" name="Group 3"/>
          <p:cNvGrpSpPr/>
          <p:nvPr/>
        </p:nvGrpSpPr>
        <p:grpSpPr>
          <a:xfrm>
            <a:off x="-1020273" y="0"/>
            <a:ext cx="7226805" cy="1303133"/>
            <a:chOff x="0" y="0"/>
            <a:chExt cx="3380667" cy="609600"/>
          </a:xfrm>
        </p:grpSpPr>
        <p:sp>
          <p:nvSpPr>
            <p:cNvPr id="4" name="Freeform 4"/>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solidFill>
              <a:srgbClr val="1E1C1B"/>
            </a:solidFill>
          </p:spPr>
          <p:txBody>
            <a:bodyPr/>
            <a:lstStyle/>
            <a:p>
              <a:endParaRPr lang="en-US"/>
            </a:p>
          </p:txBody>
        </p:sp>
        <p:sp>
          <p:nvSpPr>
            <p:cNvPr id="5" name="TextBox 5"/>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6" name="Group 6"/>
          <p:cNvGrpSpPr/>
          <p:nvPr/>
        </p:nvGrpSpPr>
        <p:grpSpPr>
          <a:xfrm>
            <a:off x="8066443" y="0"/>
            <a:ext cx="8617222" cy="5472481"/>
            <a:chOff x="0" y="0"/>
            <a:chExt cx="959904" cy="609600"/>
          </a:xfrm>
        </p:grpSpPr>
        <p:sp>
          <p:nvSpPr>
            <p:cNvPr id="7" name="Freeform 7"/>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D43131"/>
            </a:solidFill>
          </p:spPr>
          <p:txBody>
            <a:bodyPr/>
            <a:lstStyle/>
            <a:p>
              <a:endParaRPr lang="en-US"/>
            </a:p>
          </p:txBody>
        </p:sp>
        <p:sp>
          <p:nvSpPr>
            <p:cNvPr id="8" name="TextBox 8"/>
            <p:cNvSpPr txBox="1"/>
            <p:nvPr/>
          </p:nvSpPr>
          <p:spPr>
            <a:xfrm>
              <a:off x="101600" y="-66675"/>
              <a:ext cx="756704" cy="676275"/>
            </a:xfrm>
            <a:prstGeom prst="rect">
              <a:avLst/>
            </a:prstGeom>
          </p:spPr>
          <p:txBody>
            <a:bodyPr lIns="50800" tIns="50800" rIns="50800" bIns="50800" rtlCol="0" anchor="ctr"/>
            <a:lstStyle/>
            <a:p>
              <a:pPr algn="ctr">
                <a:lnSpc>
                  <a:spcPts val="3319"/>
                </a:lnSpc>
              </a:pPr>
              <a:endParaRPr/>
            </a:p>
          </p:txBody>
        </p:sp>
      </p:grpSp>
      <p:grpSp>
        <p:nvGrpSpPr>
          <p:cNvPr id="9" name="Group 9"/>
          <p:cNvGrpSpPr/>
          <p:nvPr/>
        </p:nvGrpSpPr>
        <p:grpSpPr>
          <a:xfrm>
            <a:off x="12375054" y="9448108"/>
            <a:ext cx="6580569" cy="838892"/>
            <a:chOff x="0" y="0"/>
            <a:chExt cx="3770039" cy="480605"/>
          </a:xfrm>
        </p:grpSpPr>
        <p:sp>
          <p:nvSpPr>
            <p:cNvPr id="10" name="Freeform 10"/>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1E1C1B"/>
            </a:solidFill>
          </p:spPr>
          <p:txBody>
            <a:bodyPr/>
            <a:lstStyle/>
            <a:p>
              <a:endParaRPr lang="en-US"/>
            </a:p>
          </p:txBody>
        </p:sp>
        <p:sp>
          <p:nvSpPr>
            <p:cNvPr id="11" name="TextBox 11"/>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grpSp>
        <p:nvGrpSpPr>
          <p:cNvPr id="12" name="Group 12"/>
          <p:cNvGrpSpPr/>
          <p:nvPr/>
        </p:nvGrpSpPr>
        <p:grpSpPr>
          <a:xfrm>
            <a:off x="8700077" y="0"/>
            <a:ext cx="9559348" cy="11429787"/>
            <a:chOff x="0" y="0"/>
            <a:chExt cx="8603361" cy="10286746"/>
          </a:xfrm>
        </p:grpSpPr>
        <p:sp>
          <p:nvSpPr>
            <p:cNvPr id="13" name="Freeform 13"/>
            <p:cNvSpPr/>
            <p:nvPr/>
          </p:nvSpPr>
          <p:spPr>
            <a:xfrm>
              <a:off x="-2794" y="-127"/>
              <a:ext cx="8606155" cy="10286873"/>
            </a:xfrm>
            <a:custGeom>
              <a:avLst/>
              <a:gdLst/>
              <a:ahLst/>
              <a:cxnLst/>
              <a:rect l="l" t="t" r="r" b="b"/>
              <a:pathLst>
                <a:path w="8606155" h="10286873">
                  <a:moveTo>
                    <a:pt x="8606155" y="10251440"/>
                  </a:moveTo>
                  <a:cubicBezTo>
                    <a:pt x="8606155" y="10284587"/>
                    <a:pt x="8595487" y="10286873"/>
                    <a:pt x="8567674" y="10286873"/>
                  </a:cubicBezTo>
                  <a:cubicBezTo>
                    <a:pt x="5713095" y="10286238"/>
                    <a:pt x="2858643" y="10286238"/>
                    <a:pt x="4064" y="10286238"/>
                  </a:cubicBezTo>
                  <a:cubicBezTo>
                    <a:pt x="0" y="10272395"/>
                    <a:pt x="6350" y="10259822"/>
                    <a:pt x="9271" y="10246995"/>
                  </a:cubicBezTo>
                  <a:cubicBezTo>
                    <a:pt x="134747" y="9685401"/>
                    <a:pt x="260350" y="9123934"/>
                    <a:pt x="386207" y="8562467"/>
                  </a:cubicBezTo>
                  <a:cubicBezTo>
                    <a:pt x="565658" y="7761986"/>
                    <a:pt x="745490" y="6961632"/>
                    <a:pt x="924814" y="6161151"/>
                  </a:cubicBezTo>
                  <a:cubicBezTo>
                    <a:pt x="1146302" y="5172583"/>
                    <a:pt x="1367282" y="4184015"/>
                    <a:pt x="1588643" y="3195574"/>
                  </a:cubicBezTo>
                  <a:cubicBezTo>
                    <a:pt x="1813560" y="2191385"/>
                    <a:pt x="2038604" y="1187323"/>
                    <a:pt x="2264156" y="183261"/>
                  </a:cubicBezTo>
                  <a:cubicBezTo>
                    <a:pt x="2277872" y="122174"/>
                    <a:pt x="2286635" y="59690"/>
                    <a:pt x="2308860" y="635"/>
                  </a:cubicBezTo>
                  <a:cubicBezTo>
                    <a:pt x="4395216" y="635"/>
                    <a:pt x="6481572" y="635"/>
                    <a:pt x="8567928" y="0"/>
                  </a:cubicBezTo>
                  <a:cubicBezTo>
                    <a:pt x="8596249" y="0"/>
                    <a:pt x="8605901" y="3429"/>
                    <a:pt x="8605901" y="35814"/>
                  </a:cubicBezTo>
                  <a:cubicBezTo>
                    <a:pt x="8605139" y="3441065"/>
                    <a:pt x="8605139" y="6846316"/>
                    <a:pt x="8606155" y="10251440"/>
                  </a:cubicBezTo>
                  <a:close/>
                </a:path>
              </a:pathLst>
            </a:custGeom>
            <a:blipFill>
              <a:blip r:embed="rId2"/>
              <a:stretch>
                <a:fillRect l="-39815" r="-39815"/>
              </a:stretch>
            </a:blipFill>
          </p:spPr>
          <p:txBody>
            <a:bodyPr/>
            <a:lstStyle/>
            <a:p>
              <a:endParaRPr lang="en-US"/>
            </a:p>
          </p:txBody>
        </p:sp>
      </p:grpSp>
      <p:grpSp>
        <p:nvGrpSpPr>
          <p:cNvPr id="14" name="Group 14"/>
          <p:cNvGrpSpPr/>
          <p:nvPr/>
        </p:nvGrpSpPr>
        <p:grpSpPr>
          <a:xfrm>
            <a:off x="-4828313" y="6560491"/>
            <a:ext cx="5867934" cy="3726509"/>
            <a:chOff x="0" y="0"/>
            <a:chExt cx="959904" cy="609600"/>
          </a:xfrm>
        </p:grpSpPr>
        <p:sp>
          <p:nvSpPr>
            <p:cNvPr id="15" name="Freeform 15"/>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D43131"/>
            </a:solidFill>
          </p:spPr>
          <p:txBody>
            <a:bodyPr/>
            <a:lstStyle/>
            <a:p>
              <a:endParaRPr lang="en-US"/>
            </a:p>
          </p:txBody>
        </p:sp>
        <p:sp>
          <p:nvSpPr>
            <p:cNvPr id="16" name="TextBox 16"/>
            <p:cNvSpPr txBox="1"/>
            <p:nvPr/>
          </p:nvSpPr>
          <p:spPr>
            <a:xfrm>
              <a:off x="101600" y="-66675"/>
              <a:ext cx="756704" cy="676275"/>
            </a:xfrm>
            <a:prstGeom prst="rect">
              <a:avLst/>
            </a:prstGeom>
          </p:spPr>
          <p:txBody>
            <a:bodyPr lIns="50800" tIns="50800" rIns="50800" bIns="50800" rtlCol="0" anchor="ctr"/>
            <a:lstStyle/>
            <a:p>
              <a:pPr algn="ctr">
                <a:lnSpc>
                  <a:spcPts val="3319"/>
                </a:lnSpc>
              </a:pPr>
              <a:endParaRPr/>
            </a:p>
          </p:txBody>
        </p:sp>
      </p:grpSp>
      <p:sp>
        <p:nvSpPr>
          <p:cNvPr id="17" name="TextBox 17"/>
          <p:cNvSpPr txBox="1"/>
          <p:nvPr/>
        </p:nvSpPr>
        <p:spPr>
          <a:xfrm>
            <a:off x="360712" y="2364745"/>
            <a:ext cx="7249795" cy="1675001"/>
          </a:xfrm>
          <a:prstGeom prst="rect">
            <a:avLst/>
          </a:prstGeom>
        </p:spPr>
        <p:txBody>
          <a:bodyPr lIns="0" tIns="0" rIns="0" bIns="0" rtlCol="0" anchor="t">
            <a:spAutoFit/>
          </a:bodyPr>
          <a:lstStyle/>
          <a:p>
            <a:pPr algn="l">
              <a:lnSpc>
                <a:spcPts val="6721"/>
              </a:lnSpc>
            </a:pPr>
            <a:r>
              <a:rPr lang="en-US" sz="5170">
                <a:solidFill>
                  <a:srgbClr val="1E1C1B"/>
                </a:solidFill>
                <a:latin typeface="League Spartan"/>
              </a:rPr>
              <a:t>Navigating the Mortgage Process </a:t>
            </a:r>
          </a:p>
        </p:txBody>
      </p:sp>
      <p:sp>
        <p:nvSpPr>
          <p:cNvPr id="18" name="Freeform 18"/>
          <p:cNvSpPr/>
          <p:nvPr/>
        </p:nvSpPr>
        <p:spPr>
          <a:xfrm>
            <a:off x="7045212" y="86217"/>
            <a:ext cx="2433833" cy="2433833"/>
          </a:xfrm>
          <a:custGeom>
            <a:avLst/>
            <a:gdLst/>
            <a:ahLst/>
            <a:cxnLst/>
            <a:rect l="l" t="t" r="r" b="b"/>
            <a:pathLst>
              <a:path w="2433833" h="2433833">
                <a:moveTo>
                  <a:pt x="0" y="0"/>
                </a:moveTo>
                <a:lnTo>
                  <a:pt x="2433833" y="0"/>
                </a:lnTo>
                <a:lnTo>
                  <a:pt x="2433833" y="2433833"/>
                </a:lnTo>
                <a:lnTo>
                  <a:pt x="0" y="2433833"/>
                </a:lnTo>
                <a:lnTo>
                  <a:pt x="0" y="0"/>
                </a:lnTo>
                <a:close/>
              </a:path>
            </a:pathLst>
          </a:custGeom>
          <a:blipFill>
            <a:blip r:embed="rId3"/>
            <a:stretch>
              <a:fillRect/>
            </a:stretch>
          </a:blipFill>
        </p:spPr>
        <p:txBody>
          <a:bodyPr/>
          <a:lstStyle/>
          <a:p>
            <a:endParaRPr lang="en-US"/>
          </a:p>
        </p:txBody>
      </p:sp>
      <p:sp>
        <p:nvSpPr>
          <p:cNvPr id="19" name="Freeform 19"/>
          <p:cNvSpPr/>
          <p:nvPr/>
        </p:nvSpPr>
        <p:spPr>
          <a:xfrm>
            <a:off x="1307112" y="9258300"/>
            <a:ext cx="3583192" cy="903901"/>
          </a:xfrm>
          <a:custGeom>
            <a:avLst/>
            <a:gdLst/>
            <a:ahLst/>
            <a:cxnLst/>
            <a:rect l="l" t="t" r="r" b="b"/>
            <a:pathLst>
              <a:path w="3583192" h="903901">
                <a:moveTo>
                  <a:pt x="0" y="0"/>
                </a:moveTo>
                <a:lnTo>
                  <a:pt x="3583192" y="0"/>
                </a:lnTo>
                <a:lnTo>
                  <a:pt x="3583192" y="903901"/>
                </a:lnTo>
                <a:lnTo>
                  <a:pt x="0" y="903901"/>
                </a:lnTo>
                <a:lnTo>
                  <a:pt x="0" y="0"/>
                </a:lnTo>
                <a:close/>
              </a:path>
            </a:pathLst>
          </a:custGeom>
          <a:blipFill>
            <a:blip r:embed="rId4"/>
            <a:stretch>
              <a:fillRect/>
            </a:stretch>
          </a:blipFill>
        </p:spPr>
        <p:txBody>
          <a:bodyPr/>
          <a:lstStyle/>
          <a:p>
            <a:endParaRPr lang="en-US"/>
          </a:p>
        </p:txBody>
      </p:sp>
      <p:sp>
        <p:nvSpPr>
          <p:cNvPr id="20" name="TextBox 20"/>
          <p:cNvSpPr txBox="1"/>
          <p:nvPr/>
        </p:nvSpPr>
        <p:spPr>
          <a:xfrm>
            <a:off x="0" y="4396301"/>
            <a:ext cx="10403159" cy="3123487"/>
          </a:xfrm>
          <a:prstGeom prst="rect">
            <a:avLst/>
          </a:prstGeom>
        </p:spPr>
        <p:txBody>
          <a:bodyPr lIns="0" tIns="0" rIns="0" bIns="0" rtlCol="0" anchor="t">
            <a:spAutoFit/>
          </a:bodyPr>
          <a:lstStyle/>
          <a:p>
            <a:pPr marL="658829" lvl="1" indent="-329415" algn="l">
              <a:lnSpc>
                <a:spcPts val="4882"/>
              </a:lnSpc>
              <a:buFont typeface="Arial"/>
              <a:buChar char="•"/>
            </a:pPr>
            <a:r>
              <a:rPr lang="en-US" sz="3051">
                <a:solidFill>
                  <a:srgbClr val="1E1C1B"/>
                </a:solidFill>
                <a:latin typeface="Helios Extended"/>
              </a:rPr>
              <a:t>Document Checklists</a:t>
            </a:r>
          </a:p>
          <a:p>
            <a:pPr marL="658829" lvl="1" indent="-329415" algn="l">
              <a:lnSpc>
                <a:spcPts val="4882"/>
              </a:lnSpc>
              <a:buFont typeface="Arial"/>
              <a:buChar char="•"/>
            </a:pPr>
            <a:r>
              <a:rPr lang="en-US" sz="3051">
                <a:solidFill>
                  <a:srgbClr val="1E1C1B"/>
                </a:solidFill>
                <a:latin typeface="Helios Extended"/>
              </a:rPr>
              <a:t>Pre-Approval Support</a:t>
            </a:r>
          </a:p>
          <a:p>
            <a:pPr marL="658829" lvl="1" indent="-329415" algn="l">
              <a:lnSpc>
                <a:spcPts val="4882"/>
              </a:lnSpc>
              <a:buFont typeface="Arial"/>
              <a:buChar char="•"/>
            </a:pPr>
            <a:r>
              <a:rPr lang="en-US" sz="3051">
                <a:solidFill>
                  <a:srgbClr val="1E1C1B"/>
                </a:solidFill>
                <a:latin typeface="Helios Extended"/>
              </a:rPr>
              <a:t>What to expect when working with Lenders </a:t>
            </a:r>
          </a:p>
          <a:p>
            <a:pPr marL="658829" lvl="1" indent="-329415" algn="l">
              <a:lnSpc>
                <a:spcPts val="4882"/>
              </a:lnSpc>
              <a:buFont typeface="Arial"/>
              <a:buChar char="•"/>
            </a:pPr>
            <a:r>
              <a:rPr lang="en-US" sz="3051">
                <a:solidFill>
                  <a:srgbClr val="1E1C1B"/>
                </a:solidFill>
                <a:latin typeface="Helios Extended"/>
              </a:rPr>
              <a:t>Appraisals and Home Inspections</a:t>
            </a:r>
          </a:p>
          <a:p>
            <a:pPr algn="l">
              <a:lnSpc>
                <a:spcPts val="5362"/>
              </a:lnSpc>
            </a:pPr>
            <a:endParaRPr lang="en-US" sz="3051">
              <a:solidFill>
                <a:srgbClr val="1E1C1B"/>
              </a:solidFill>
              <a:latin typeface="Helios Extende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191860" y="0"/>
            <a:ext cx="14483006" cy="10287000"/>
            <a:chOff x="0" y="0"/>
            <a:chExt cx="676641" cy="480605"/>
          </a:xfrm>
        </p:grpSpPr>
        <p:sp>
          <p:nvSpPr>
            <p:cNvPr id="3" name="Freeform 3"/>
            <p:cNvSpPr/>
            <p:nvPr/>
          </p:nvSpPr>
          <p:spPr>
            <a:xfrm>
              <a:off x="0" y="0"/>
              <a:ext cx="676641" cy="480605"/>
            </a:xfrm>
            <a:custGeom>
              <a:avLst/>
              <a:gdLst/>
              <a:ahLst/>
              <a:cxnLst/>
              <a:rect l="l" t="t" r="r" b="b"/>
              <a:pathLst>
                <a:path w="676641" h="480605">
                  <a:moveTo>
                    <a:pt x="203200" y="0"/>
                  </a:moveTo>
                  <a:lnTo>
                    <a:pt x="676641" y="0"/>
                  </a:lnTo>
                  <a:lnTo>
                    <a:pt x="473441" y="480605"/>
                  </a:lnTo>
                  <a:lnTo>
                    <a:pt x="0" y="480605"/>
                  </a:lnTo>
                  <a:lnTo>
                    <a:pt x="203200" y="0"/>
                  </a:lnTo>
                  <a:close/>
                </a:path>
              </a:pathLst>
            </a:custGeom>
            <a:solidFill>
              <a:srgbClr val="1E1C1B"/>
            </a:solidFill>
          </p:spPr>
          <p:txBody>
            <a:bodyPr/>
            <a:lstStyle/>
            <a:p>
              <a:endParaRPr lang="en-US"/>
            </a:p>
          </p:txBody>
        </p:sp>
        <p:sp>
          <p:nvSpPr>
            <p:cNvPr id="4" name="TextBox 4"/>
            <p:cNvSpPr txBox="1"/>
            <p:nvPr/>
          </p:nvSpPr>
          <p:spPr>
            <a:xfrm>
              <a:off x="101600" y="-66675"/>
              <a:ext cx="473441" cy="547280"/>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9704453" y="1231732"/>
            <a:ext cx="8333051" cy="7464667"/>
            <a:chOff x="0" y="0"/>
            <a:chExt cx="7088712" cy="6350000"/>
          </a:xfrm>
        </p:grpSpPr>
        <p:sp>
          <p:nvSpPr>
            <p:cNvPr id="6" name="Freeform 6"/>
            <p:cNvSpPr/>
            <p:nvPr/>
          </p:nvSpPr>
          <p:spPr>
            <a:xfrm>
              <a:off x="0" y="0"/>
              <a:ext cx="7089983" cy="6350000"/>
            </a:xfrm>
            <a:custGeom>
              <a:avLst/>
              <a:gdLst/>
              <a:ahLst/>
              <a:cxnLst/>
              <a:rect l="l" t="t" r="r" b="b"/>
              <a:pathLst>
                <a:path w="7089983" h="6350000">
                  <a:moveTo>
                    <a:pt x="6681820" y="0"/>
                  </a:moveTo>
                  <a:lnTo>
                    <a:pt x="406892" y="0"/>
                  </a:lnTo>
                  <a:cubicBezTo>
                    <a:pt x="181471" y="0"/>
                    <a:pt x="0" y="162560"/>
                    <a:pt x="0" y="364490"/>
                  </a:cubicBezTo>
                  <a:lnTo>
                    <a:pt x="0" y="5986780"/>
                  </a:lnTo>
                  <a:cubicBezTo>
                    <a:pt x="0" y="6187440"/>
                    <a:pt x="181471" y="6350000"/>
                    <a:pt x="406892" y="6350000"/>
                  </a:cubicBezTo>
                  <a:lnTo>
                    <a:pt x="6683239" y="6350000"/>
                  </a:lnTo>
                  <a:cubicBezTo>
                    <a:pt x="6907241" y="6350000"/>
                    <a:pt x="7089983" y="6187440"/>
                    <a:pt x="7089983" y="5985510"/>
                  </a:cubicBezTo>
                  <a:lnTo>
                    <a:pt x="7089983" y="364490"/>
                  </a:lnTo>
                  <a:cubicBezTo>
                    <a:pt x="7088712" y="162560"/>
                    <a:pt x="6907241" y="0"/>
                    <a:pt x="6681820" y="0"/>
                  </a:cubicBezTo>
                  <a:close/>
                </a:path>
              </a:pathLst>
            </a:custGeom>
            <a:blipFill>
              <a:blip r:embed="rId2"/>
              <a:stretch>
                <a:fillRect l="-17172" r="-17172"/>
              </a:stretch>
            </a:blipFill>
          </p:spPr>
          <p:txBody>
            <a:bodyPr/>
            <a:lstStyle/>
            <a:p>
              <a:endParaRPr lang="en-US"/>
            </a:p>
          </p:txBody>
        </p:sp>
      </p:grpSp>
      <p:grpSp>
        <p:nvGrpSpPr>
          <p:cNvPr id="7" name="Group 7"/>
          <p:cNvGrpSpPr/>
          <p:nvPr/>
        </p:nvGrpSpPr>
        <p:grpSpPr>
          <a:xfrm>
            <a:off x="108055" y="200621"/>
            <a:ext cx="7226805" cy="1303133"/>
            <a:chOff x="0" y="0"/>
            <a:chExt cx="3380667" cy="609600"/>
          </a:xfrm>
        </p:grpSpPr>
        <p:sp>
          <p:nvSpPr>
            <p:cNvPr id="8" name="Freeform 8"/>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solidFill>
              <a:srgbClr val="F1D936"/>
            </a:solidFill>
          </p:spPr>
          <p:txBody>
            <a:bodyPr/>
            <a:lstStyle/>
            <a:p>
              <a:endParaRPr lang="en-US"/>
            </a:p>
          </p:txBody>
        </p:sp>
        <p:sp>
          <p:nvSpPr>
            <p:cNvPr id="9" name="TextBox 9"/>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10" name="Group 10"/>
          <p:cNvGrpSpPr/>
          <p:nvPr/>
        </p:nvGrpSpPr>
        <p:grpSpPr>
          <a:xfrm>
            <a:off x="12375054" y="9448108"/>
            <a:ext cx="6580569" cy="838892"/>
            <a:chOff x="0" y="0"/>
            <a:chExt cx="3770039" cy="480605"/>
          </a:xfrm>
        </p:grpSpPr>
        <p:sp>
          <p:nvSpPr>
            <p:cNvPr id="11" name="Freeform 11"/>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B6021D"/>
            </a:solidFill>
          </p:spPr>
          <p:txBody>
            <a:bodyPr/>
            <a:lstStyle/>
            <a:p>
              <a:endParaRPr lang="en-US"/>
            </a:p>
          </p:txBody>
        </p:sp>
        <p:sp>
          <p:nvSpPr>
            <p:cNvPr id="12" name="TextBox 12"/>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sp>
        <p:nvSpPr>
          <p:cNvPr id="13" name="Freeform 13"/>
          <p:cNvSpPr/>
          <p:nvPr/>
        </p:nvSpPr>
        <p:spPr>
          <a:xfrm>
            <a:off x="13553273" y="9393280"/>
            <a:ext cx="3760181" cy="948548"/>
          </a:xfrm>
          <a:custGeom>
            <a:avLst/>
            <a:gdLst/>
            <a:ahLst/>
            <a:cxnLst/>
            <a:rect l="l" t="t" r="r" b="b"/>
            <a:pathLst>
              <a:path w="3760181" h="948548">
                <a:moveTo>
                  <a:pt x="0" y="0"/>
                </a:moveTo>
                <a:lnTo>
                  <a:pt x="3760181" y="0"/>
                </a:lnTo>
                <a:lnTo>
                  <a:pt x="3760181" y="948548"/>
                </a:lnTo>
                <a:lnTo>
                  <a:pt x="0" y="948548"/>
                </a:lnTo>
                <a:lnTo>
                  <a:pt x="0" y="0"/>
                </a:lnTo>
                <a:close/>
              </a:path>
            </a:pathLst>
          </a:custGeom>
          <a:blipFill>
            <a:blip r:embed="rId3"/>
            <a:stretch>
              <a:fillRect/>
            </a:stretch>
          </a:blipFill>
        </p:spPr>
        <p:txBody>
          <a:bodyPr/>
          <a:lstStyle/>
          <a:p>
            <a:endParaRPr lang="en-US"/>
          </a:p>
        </p:txBody>
      </p:sp>
      <p:sp>
        <p:nvSpPr>
          <p:cNvPr id="14" name="Freeform 14"/>
          <p:cNvSpPr/>
          <p:nvPr/>
        </p:nvSpPr>
        <p:spPr>
          <a:xfrm>
            <a:off x="1028700" y="152962"/>
            <a:ext cx="1398452" cy="1398452"/>
          </a:xfrm>
          <a:custGeom>
            <a:avLst/>
            <a:gdLst/>
            <a:ahLst/>
            <a:cxnLst/>
            <a:rect l="l" t="t" r="r" b="b"/>
            <a:pathLst>
              <a:path w="1398452" h="1398452">
                <a:moveTo>
                  <a:pt x="0" y="0"/>
                </a:moveTo>
                <a:lnTo>
                  <a:pt x="1398452" y="0"/>
                </a:lnTo>
                <a:lnTo>
                  <a:pt x="1398452" y="1398452"/>
                </a:lnTo>
                <a:lnTo>
                  <a:pt x="0" y="1398452"/>
                </a:lnTo>
                <a:lnTo>
                  <a:pt x="0" y="0"/>
                </a:lnTo>
                <a:close/>
              </a:path>
            </a:pathLst>
          </a:custGeom>
          <a:blipFill>
            <a:blip r:embed="rId4"/>
            <a:stretch>
              <a:fillRect/>
            </a:stretch>
          </a:blipFill>
        </p:spPr>
        <p:txBody>
          <a:bodyPr/>
          <a:lstStyle/>
          <a:p>
            <a:endParaRPr lang="en-US"/>
          </a:p>
        </p:txBody>
      </p:sp>
      <p:sp>
        <p:nvSpPr>
          <p:cNvPr id="15" name="TextBox 15"/>
          <p:cNvSpPr txBox="1"/>
          <p:nvPr/>
        </p:nvSpPr>
        <p:spPr>
          <a:xfrm>
            <a:off x="552373" y="1638499"/>
            <a:ext cx="9333330" cy="1659854"/>
          </a:xfrm>
          <a:prstGeom prst="rect">
            <a:avLst/>
          </a:prstGeom>
        </p:spPr>
        <p:txBody>
          <a:bodyPr lIns="0" tIns="0" rIns="0" bIns="0" rtlCol="0" anchor="t">
            <a:spAutoFit/>
          </a:bodyPr>
          <a:lstStyle/>
          <a:p>
            <a:pPr algn="ctr">
              <a:lnSpc>
                <a:spcPts val="6686"/>
              </a:lnSpc>
            </a:pPr>
            <a:r>
              <a:rPr lang="en-US" sz="4776">
                <a:solidFill>
                  <a:srgbClr val="000000"/>
                </a:solidFill>
                <a:latin typeface="Canva Sans Bold"/>
              </a:rPr>
              <a:t>Leveraging Government and Tribal Programs</a:t>
            </a:r>
          </a:p>
        </p:txBody>
      </p:sp>
      <p:sp>
        <p:nvSpPr>
          <p:cNvPr id="16" name="TextBox 16"/>
          <p:cNvSpPr txBox="1"/>
          <p:nvPr/>
        </p:nvSpPr>
        <p:spPr>
          <a:xfrm>
            <a:off x="552373" y="4343320"/>
            <a:ext cx="5058073" cy="2573473"/>
          </a:xfrm>
          <a:prstGeom prst="rect">
            <a:avLst/>
          </a:prstGeom>
        </p:spPr>
        <p:txBody>
          <a:bodyPr lIns="0" tIns="0" rIns="0" bIns="0" rtlCol="0" anchor="t">
            <a:spAutoFit/>
          </a:bodyPr>
          <a:lstStyle/>
          <a:p>
            <a:pPr marL="745242" lvl="1" indent="-372621" algn="l">
              <a:lnSpc>
                <a:spcPts val="6903"/>
              </a:lnSpc>
              <a:buFont typeface="Arial"/>
              <a:buChar char="•"/>
            </a:pPr>
            <a:r>
              <a:rPr lang="en-US" sz="3451">
                <a:solidFill>
                  <a:srgbClr val="000000"/>
                </a:solidFill>
                <a:latin typeface="Helios Extended"/>
              </a:rPr>
              <a:t>HUD 184 Program</a:t>
            </a:r>
          </a:p>
          <a:p>
            <a:pPr marL="745242" lvl="1" indent="-372621" algn="l">
              <a:lnSpc>
                <a:spcPts val="6903"/>
              </a:lnSpc>
              <a:buFont typeface="Arial"/>
              <a:buChar char="•"/>
            </a:pPr>
            <a:r>
              <a:rPr lang="en-US" sz="3451">
                <a:solidFill>
                  <a:srgbClr val="000000"/>
                </a:solidFill>
                <a:latin typeface="Helios Extended"/>
              </a:rPr>
              <a:t>Tribal Programs</a:t>
            </a:r>
          </a:p>
          <a:p>
            <a:pPr algn="l">
              <a:lnSpc>
                <a:spcPts val="6903"/>
              </a:lnSpc>
            </a:pPr>
            <a:endParaRPr lang="en-US" sz="3451">
              <a:solidFill>
                <a:srgbClr val="000000"/>
              </a:solidFill>
              <a:latin typeface="Helios Extende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406444" y="0"/>
            <a:ext cx="11999149" cy="10287000"/>
            <a:chOff x="0" y="0"/>
            <a:chExt cx="711061" cy="609600"/>
          </a:xfrm>
        </p:grpSpPr>
        <p:sp>
          <p:nvSpPr>
            <p:cNvPr id="3" name="Freeform 3"/>
            <p:cNvSpPr/>
            <p:nvPr/>
          </p:nvSpPr>
          <p:spPr>
            <a:xfrm>
              <a:off x="0" y="0"/>
              <a:ext cx="711061" cy="609600"/>
            </a:xfrm>
            <a:custGeom>
              <a:avLst/>
              <a:gdLst/>
              <a:ahLst/>
              <a:cxnLst/>
              <a:rect l="l" t="t" r="r" b="b"/>
              <a:pathLst>
                <a:path w="711061" h="609600">
                  <a:moveTo>
                    <a:pt x="203200" y="0"/>
                  </a:moveTo>
                  <a:lnTo>
                    <a:pt x="711061" y="0"/>
                  </a:lnTo>
                  <a:lnTo>
                    <a:pt x="507861" y="609600"/>
                  </a:lnTo>
                  <a:lnTo>
                    <a:pt x="0" y="609600"/>
                  </a:lnTo>
                  <a:lnTo>
                    <a:pt x="203200" y="0"/>
                  </a:lnTo>
                  <a:close/>
                </a:path>
              </a:pathLst>
            </a:custGeom>
            <a:solidFill>
              <a:srgbClr val="D43131"/>
            </a:solidFill>
          </p:spPr>
          <p:txBody>
            <a:bodyPr/>
            <a:lstStyle/>
            <a:p>
              <a:endParaRPr lang="en-US"/>
            </a:p>
          </p:txBody>
        </p:sp>
        <p:sp>
          <p:nvSpPr>
            <p:cNvPr id="4" name="TextBox 4"/>
            <p:cNvSpPr txBox="1"/>
            <p:nvPr/>
          </p:nvSpPr>
          <p:spPr>
            <a:xfrm>
              <a:off x="101600" y="-66675"/>
              <a:ext cx="507861" cy="676275"/>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166997" y="1970170"/>
            <a:ext cx="7390611" cy="7407311"/>
            <a:chOff x="0" y="0"/>
            <a:chExt cx="6335684" cy="6350000"/>
          </a:xfrm>
        </p:grpSpPr>
        <p:sp>
          <p:nvSpPr>
            <p:cNvPr id="6" name="Freeform 6"/>
            <p:cNvSpPr/>
            <p:nvPr/>
          </p:nvSpPr>
          <p:spPr>
            <a:xfrm>
              <a:off x="0" y="0"/>
              <a:ext cx="6336954" cy="6350000"/>
            </a:xfrm>
            <a:custGeom>
              <a:avLst/>
              <a:gdLst/>
              <a:ahLst/>
              <a:cxnLst/>
              <a:rect l="l" t="t" r="r" b="b"/>
              <a:pathLst>
                <a:path w="6336954" h="6350000">
                  <a:moveTo>
                    <a:pt x="5972016" y="0"/>
                  </a:moveTo>
                  <a:lnTo>
                    <a:pt x="363668" y="0"/>
                  </a:lnTo>
                  <a:cubicBezTo>
                    <a:pt x="162194" y="0"/>
                    <a:pt x="0" y="162560"/>
                    <a:pt x="0" y="364490"/>
                  </a:cubicBezTo>
                  <a:lnTo>
                    <a:pt x="0" y="5986780"/>
                  </a:lnTo>
                  <a:cubicBezTo>
                    <a:pt x="0" y="6187440"/>
                    <a:pt x="162194" y="6350000"/>
                    <a:pt x="363668" y="6350000"/>
                  </a:cubicBezTo>
                  <a:lnTo>
                    <a:pt x="5973283" y="6350000"/>
                  </a:lnTo>
                  <a:cubicBezTo>
                    <a:pt x="6173491" y="6350000"/>
                    <a:pt x="6336954" y="6187440"/>
                    <a:pt x="6336954" y="5985510"/>
                  </a:cubicBezTo>
                  <a:lnTo>
                    <a:pt x="6336954" y="364490"/>
                  </a:lnTo>
                  <a:cubicBezTo>
                    <a:pt x="6335684" y="162560"/>
                    <a:pt x="6173491" y="0"/>
                    <a:pt x="5972016" y="0"/>
                  </a:cubicBezTo>
                  <a:close/>
                </a:path>
              </a:pathLst>
            </a:custGeom>
            <a:blipFill>
              <a:blip r:embed="rId3"/>
              <a:stretch>
                <a:fillRect l="-26835" r="-26835"/>
              </a:stretch>
            </a:blipFill>
          </p:spPr>
          <p:txBody>
            <a:bodyPr/>
            <a:lstStyle/>
            <a:p>
              <a:endParaRPr lang="en-US"/>
            </a:p>
          </p:txBody>
        </p:sp>
      </p:grpSp>
      <p:sp>
        <p:nvSpPr>
          <p:cNvPr id="7" name="AutoShape 7"/>
          <p:cNvSpPr/>
          <p:nvPr/>
        </p:nvSpPr>
        <p:spPr>
          <a:xfrm>
            <a:off x="9398983" y="4655814"/>
            <a:ext cx="1494277" cy="0"/>
          </a:xfrm>
          <a:prstGeom prst="line">
            <a:avLst/>
          </a:prstGeom>
          <a:ln w="114300" cap="flat">
            <a:solidFill>
              <a:srgbClr val="D43131"/>
            </a:solidFill>
            <a:prstDash val="solid"/>
            <a:headEnd type="none" w="sm" len="sm"/>
            <a:tailEnd type="none" w="sm" len="sm"/>
          </a:ln>
        </p:spPr>
        <p:txBody>
          <a:bodyPr/>
          <a:lstStyle/>
          <a:p>
            <a:endParaRPr lang="en-US"/>
          </a:p>
        </p:txBody>
      </p:sp>
      <p:grpSp>
        <p:nvGrpSpPr>
          <p:cNvPr id="8" name="Group 8"/>
          <p:cNvGrpSpPr/>
          <p:nvPr/>
        </p:nvGrpSpPr>
        <p:grpSpPr>
          <a:xfrm>
            <a:off x="-1020273" y="0"/>
            <a:ext cx="7226805" cy="1303133"/>
            <a:chOff x="0" y="0"/>
            <a:chExt cx="3380667" cy="609600"/>
          </a:xfrm>
        </p:grpSpPr>
        <p:sp>
          <p:nvSpPr>
            <p:cNvPr id="9" name="Freeform 9"/>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gradFill rotWithShape="1">
              <a:gsLst>
                <a:gs pos="0">
                  <a:srgbClr val="FFFFFF">
                    <a:alpha val="100000"/>
                  </a:srgbClr>
                </a:gs>
                <a:gs pos="50000">
                  <a:srgbClr val="9B9B9B">
                    <a:alpha val="100000"/>
                  </a:srgbClr>
                </a:gs>
                <a:gs pos="100000">
                  <a:srgbClr val="9B9B9B">
                    <a:alpha val="100000"/>
                  </a:srgbClr>
                </a:gs>
              </a:gsLst>
              <a:lin ang="0"/>
            </a:gradFill>
          </p:spPr>
          <p:txBody>
            <a:bodyPr/>
            <a:lstStyle/>
            <a:p>
              <a:endParaRPr lang="en-US"/>
            </a:p>
          </p:txBody>
        </p:sp>
        <p:sp>
          <p:nvSpPr>
            <p:cNvPr id="10" name="TextBox 10"/>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11" name="Group 11"/>
          <p:cNvGrpSpPr/>
          <p:nvPr/>
        </p:nvGrpSpPr>
        <p:grpSpPr>
          <a:xfrm>
            <a:off x="12375054" y="9448108"/>
            <a:ext cx="6580569" cy="838892"/>
            <a:chOff x="0" y="0"/>
            <a:chExt cx="3770039" cy="480605"/>
          </a:xfrm>
        </p:grpSpPr>
        <p:sp>
          <p:nvSpPr>
            <p:cNvPr id="12" name="Freeform 12"/>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F1D936"/>
            </a:solidFill>
          </p:spPr>
          <p:txBody>
            <a:bodyPr/>
            <a:lstStyle/>
            <a:p>
              <a:endParaRPr lang="en-US"/>
            </a:p>
          </p:txBody>
        </p:sp>
        <p:sp>
          <p:nvSpPr>
            <p:cNvPr id="13" name="TextBox 13"/>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grpSp>
        <p:nvGrpSpPr>
          <p:cNvPr id="14" name="Group 14"/>
          <p:cNvGrpSpPr/>
          <p:nvPr/>
        </p:nvGrpSpPr>
        <p:grpSpPr>
          <a:xfrm>
            <a:off x="16139069" y="-2978337"/>
            <a:ext cx="5633109" cy="4829326"/>
            <a:chOff x="0" y="0"/>
            <a:chExt cx="711061" cy="609600"/>
          </a:xfrm>
        </p:grpSpPr>
        <p:sp>
          <p:nvSpPr>
            <p:cNvPr id="15" name="Freeform 15"/>
            <p:cNvSpPr/>
            <p:nvPr/>
          </p:nvSpPr>
          <p:spPr>
            <a:xfrm>
              <a:off x="0" y="0"/>
              <a:ext cx="711061" cy="609600"/>
            </a:xfrm>
            <a:custGeom>
              <a:avLst/>
              <a:gdLst/>
              <a:ahLst/>
              <a:cxnLst/>
              <a:rect l="l" t="t" r="r" b="b"/>
              <a:pathLst>
                <a:path w="711061" h="609600">
                  <a:moveTo>
                    <a:pt x="203200" y="0"/>
                  </a:moveTo>
                  <a:lnTo>
                    <a:pt x="711061" y="0"/>
                  </a:lnTo>
                  <a:lnTo>
                    <a:pt x="507861" y="609600"/>
                  </a:lnTo>
                  <a:lnTo>
                    <a:pt x="0" y="609600"/>
                  </a:lnTo>
                  <a:lnTo>
                    <a:pt x="203200" y="0"/>
                  </a:lnTo>
                  <a:close/>
                </a:path>
              </a:pathLst>
            </a:custGeom>
            <a:solidFill>
              <a:srgbClr val="D43131"/>
            </a:solidFill>
          </p:spPr>
          <p:txBody>
            <a:bodyPr/>
            <a:lstStyle/>
            <a:p>
              <a:endParaRPr lang="en-US"/>
            </a:p>
          </p:txBody>
        </p:sp>
        <p:sp>
          <p:nvSpPr>
            <p:cNvPr id="16" name="TextBox 16"/>
            <p:cNvSpPr txBox="1"/>
            <p:nvPr/>
          </p:nvSpPr>
          <p:spPr>
            <a:xfrm>
              <a:off x="101600" y="-66675"/>
              <a:ext cx="507861" cy="676275"/>
            </a:xfrm>
            <a:prstGeom prst="rect">
              <a:avLst/>
            </a:prstGeom>
          </p:spPr>
          <p:txBody>
            <a:bodyPr lIns="50800" tIns="50800" rIns="50800" bIns="50800" rtlCol="0" anchor="ctr"/>
            <a:lstStyle/>
            <a:p>
              <a:pPr algn="ctr">
                <a:lnSpc>
                  <a:spcPts val="3319"/>
                </a:lnSpc>
              </a:pPr>
              <a:endParaRPr/>
            </a:p>
          </p:txBody>
        </p:sp>
      </p:grpSp>
      <p:sp>
        <p:nvSpPr>
          <p:cNvPr id="17" name="Freeform 17"/>
          <p:cNvSpPr/>
          <p:nvPr/>
        </p:nvSpPr>
        <p:spPr>
          <a:xfrm>
            <a:off x="13541322" y="9448108"/>
            <a:ext cx="3717978" cy="903901"/>
          </a:xfrm>
          <a:custGeom>
            <a:avLst/>
            <a:gdLst/>
            <a:ahLst/>
            <a:cxnLst/>
            <a:rect l="l" t="t" r="r" b="b"/>
            <a:pathLst>
              <a:path w="3717978" h="903901">
                <a:moveTo>
                  <a:pt x="0" y="0"/>
                </a:moveTo>
                <a:lnTo>
                  <a:pt x="3717978" y="0"/>
                </a:lnTo>
                <a:lnTo>
                  <a:pt x="3717978" y="903901"/>
                </a:lnTo>
                <a:lnTo>
                  <a:pt x="0" y="903901"/>
                </a:lnTo>
                <a:lnTo>
                  <a:pt x="0" y="0"/>
                </a:lnTo>
                <a:close/>
              </a:path>
            </a:pathLst>
          </a:custGeom>
          <a:blipFill>
            <a:blip r:embed="rId4"/>
            <a:stretch>
              <a:fillRect t="-1880" b="-1880"/>
            </a:stretch>
          </a:blipFill>
        </p:spPr>
        <p:txBody>
          <a:bodyPr/>
          <a:lstStyle/>
          <a:p>
            <a:endParaRPr lang="en-US"/>
          </a:p>
        </p:txBody>
      </p:sp>
      <p:sp>
        <p:nvSpPr>
          <p:cNvPr id="18" name="Freeform 18"/>
          <p:cNvSpPr/>
          <p:nvPr/>
        </p:nvSpPr>
        <p:spPr>
          <a:xfrm>
            <a:off x="166997" y="116898"/>
            <a:ext cx="1490945" cy="1490945"/>
          </a:xfrm>
          <a:custGeom>
            <a:avLst/>
            <a:gdLst/>
            <a:ahLst/>
            <a:cxnLst/>
            <a:rect l="l" t="t" r="r" b="b"/>
            <a:pathLst>
              <a:path w="1490945" h="1490945">
                <a:moveTo>
                  <a:pt x="0" y="0"/>
                </a:moveTo>
                <a:lnTo>
                  <a:pt x="1490945" y="0"/>
                </a:lnTo>
                <a:lnTo>
                  <a:pt x="1490945" y="1490945"/>
                </a:lnTo>
                <a:lnTo>
                  <a:pt x="0" y="1490945"/>
                </a:lnTo>
                <a:lnTo>
                  <a:pt x="0" y="0"/>
                </a:lnTo>
                <a:close/>
              </a:path>
            </a:pathLst>
          </a:custGeom>
          <a:blipFill>
            <a:blip r:embed="rId5"/>
            <a:stretch>
              <a:fillRect/>
            </a:stretch>
          </a:blipFill>
        </p:spPr>
        <p:txBody>
          <a:bodyPr/>
          <a:lstStyle/>
          <a:p>
            <a:endParaRPr lang="en-US"/>
          </a:p>
        </p:txBody>
      </p:sp>
      <p:sp>
        <p:nvSpPr>
          <p:cNvPr id="19" name="Freeform 19"/>
          <p:cNvSpPr/>
          <p:nvPr/>
        </p:nvSpPr>
        <p:spPr>
          <a:xfrm>
            <a:off x="0" y="1850989"/>
            <a:ext cx="7801871" cy="7801871"/>
          </a:xfrm>
          <a:custGeom>
            <a:avLst/>
            <a:gdLst/>
            <a:ahLst/>
            <a:cxnLst/>
            <a:rect l="l" t="t" r="r" b="b"/>
            <a:pathLst>
              <a:path w="7801871" h="7801871">
                <a:moveTo>
                  <a:pt x="0" y="0"/>
                </a:moveTo>
                <a:lnTo>
                  <a:pt x="7801871" y="0"/>
                </a:lnTo>
                <a:lnTo>
                  <a:pt x="7801871" y="7801871"/>
                </a:lnTo>
                <a:lnTo>
                  <a:pt x="0" y="780187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sp>
        <p:nvSpPr>
          <p:cNvPr id="20" name="TextBox 20"/>
          <p:cNvSpPr txBox="1"/>
          <p:nvPr/>
        </p:nvSpPr>
        <p:spPr>
          <a:xfrm>
            <a:off x="9398983" y="1803364"/>
            <a:ext cx="8325420" cy="1548958"/>
          </a:xfrm>
          <a:prstGeom prst="rect">
            <a:avLst/>
          </a:prstGeom>
        </p:spPr>
        <p:txBody>
          <a:bodyPr lIns="0" tIns="0" rIns="0" bIns="0" rtlCol="0" anchor="t">
            <a:spAutoFit/>
          </a:bodyPr>
          <a:lstStyle/>
          <a:p>
            <a:pPr algn="l">
              <a:lnSpc>
                <a:spcPts val="6220"/>
              </a:lnSpc>
            </a:pPr>
            <a:r>
              <a:rPr lang="en-US" sz="4784">
                <a:solidFill>
                  <a:srgbClr val="1E1C1B"/>
                </a:solidFill>
                <a:latin typeface="League Spartan"/>
              </a:rPr>
              <a:t>Build Relationships </a:t>
            </a:r>
          </a:p>
          <a:p>
            <a:pPr algn="l">
              <a:lnSpc>
                <a:spcPts val="6220"/>
              </a:lnSpc>
            </a:pPr>
            <a:r>
              <a:rPr lang="en-US" sz="4784">
                <a:solidFill>
                  <a:srgbClr val="1E1C1B"/>
                </a:solidFill>
                <a:latin typeface="League Spartan"/>
              </a:rPr>
              <a:t>with Lenders</a:t>
            </a:r>
          </a:p>
        </p:txBody>
      </p:sp>
      <p:sp>
        <p:nvSpPr>
          <p:cNvPr id="21" name="TextBox 21"/>
          <p:cNvSpPr txBox="1"/>
          <p:nvPr/>
        </p:nvSpPr>
        <p:spPr>
          <a:xfrm>
            <a:off x="9087484" y="5502376"/>
            <a:ext cx="8907676" cy="1469390"/>
          </a:xfrm>
          <a:prstGeom prst="rect">
            <a:avLst/>
          </a:prstGeom>
        </p:spPr>
        <p:txBody>
          <a:bodyPr lIns="0" tIns="0" rIns="0" bIns="0" rtlCol="0" anchor="t">
            <a:spAutoFit/>
          </a:bodyPr>
          <a:lstStyle/>
          <a:p>
            <a:pPr marL="798829" lvl="1" indent="-399415" algn="l">
              <a:lnSpc>
                <a:spcPts val="5919"/>
              </a:lnSpc>
              <a:buFont typeface="Arial"/>
              <a:buChar char="•"/>
            </a:pPr>
            <a:r>
              <a:rPr lang="en-US" sz="3699">
                <a:solidFill>
                  <a:srgbClr val="1E1C1B"/>
                </a:solidFill>
                <a:latin typeface="Helios Extended"/>
              </a:rPr>
              <a:t>Partnership</a:t>
            </a:r>
          </a:p>
          <a:p>
            <a:pPr marL="798829" lvl="1" indent="-399415" algn="l">
              <a:lnSpc>
                <a:spcPts val="5919"/>
              </a:lnSpc>
              <a:buFont typeface="Arial"/>
              <a:buChar char="•"/>
            </a:pPr>
            <a:r>
              <a:rPr lang="en-US" sz="3699">
                <a:solidFill>
                  <a:srgbClr val="1E1C1B"/>
                </a:solidFill>
                <a:latin typeface="Helios Extended"/>
              </a:rPr>
              <a:t>Advocacy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alpha val="100000"/>
              </a:srgbClr>
            </a:gs>
            <a:gs pos="50000">
              <a:srgbClr val="9B9B9B">
                <a:alpha val="100000"/>
              </a:srgbClr>
            </a:gs>
            <a:gs pos="100000">
              <a:srgbClr val="9B9B9B">
                <a:alpha val="100000"/>
              </a:srgbClr>
            </a:gs>
          </a:gsLst>
          <a:lin ang="0"/>
        </a:gradFill>
        <a:effectLst/>
      </p:bgPr>
    </p:bg>
    <p:spTree>
      <p:nvGrpSpPr>
        <p:cNvPr id="1" name=""/>
        <p:cNvGrpSpPr/>
        <p:nvPr/>
      </p:nvGrpSpPr>
      <p:grpSpPr>
        <a:xfrm>
          <a:off x="0" y="0"/>
          <a:ext cx="0" cy="0"/>
          <a:chOff x="0" y="0"/>
          <a:chExt cx="0" cy="0"/>
        </a:xfrm>
      </p:grpSpPr>
      <p:grpSp>
        <p:nvGrpSpPr>
          <p:cNvPr id="2" name="Group 2"/>
          <p:cNvGrpSpPr/>
          <p:nvPr/>
        </p:nvGrpSpPr>
        <p:grpSpPr>
          <a:xfrm>
            <a:off x="0" y="86217"/>
            <a:ext cx="18288000" cy="6038619"/>
            <a:chOff x="0" y="0"/>
            <a:chExt cx="4816593" cy="1590418"/>
          </a:xfrm>
        </p:grpSpPr>
        <p:sp>
          <p:nvSpPr>
            <p:cNvPr id="3" name="Freeform 3"/>
            <p:cNvSpPr/>
            <p:nvPr/>
          </p:nvSpPr>
          <p:spPr>
            <a:xfrm>
              <a:off x="0" y="0"/>
              <a:ext cx="4816592" cy="1590418"/>
            </a:xfrm>
            <a:custGeom>
              <a:avLst/>
              <a:gdLst/>
              <a:ahLst/>
              <a:cxnLst/>
              <a:rect l="l" t="t" r="r" b="b"/>
              <a:pathLst>
                <a:path w="4816592" h="1590418">
                  <a:moveTo>
                    <a:pt x="0" y="0"/>
                  </a:moveTo>
                  <a:lnTo>
                    <a:pt x="4816592" y="0"/>
                  </a:lnTo>
                  <a:lnTo>
                    <a:pt x="4816592" y="1590418"/>
                  </a:lnTo>
                  <a:lnTo>
                    <a:pt x="0" y="1590418"/>
                  </a:lnTo>
                  <a:close/>
                </a:path>
              </a:pathLst>
            </a:custGeom>
            <a:solidFill>
              <a:srgbClr val="FFFFFF"/>
            </a:solidFill>
          </p:spPr>
          <p:txBody>
            <a:bodyPr/>
            <a:lstStyle/>
            <a:p>
              <a:endParaRPr lang="en-US"/>
            </a:p>
          </p:txBody>
        </p:sp>
        <p:sp>
          <p:nvSpPr>
            <p:cNvPr id="4" name="TextBox 4"/>
            <p:cNvSpPr txBox="1"/>
            <p:nvPr/>
          </p:nvSpPr>
          <p:spPr>
            <a:xfrm>
              <a:off x="0" y="-66675"/>
              <a:ext cx="4816593" cy="1657093"/>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1020273" y="0"/>
            <a:ext cx="7226805" cy="1303133"/>
            <a:chOff x="0" y="0"/>
            <a:chExt cx="3380667" cy="609600"/>
          </a:xfrm>
        </p:grpSpPr>
        <p:sp>
          <p:nvSpPr>
            <p:cNvPr id="6" name="Freeform 6"/>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gradFill rotWithShape="1">
              <a:gsLst>
                <a:gs pos="0">
                  <a:srgbClr val="FFFFFF">
                    <a:alpha val="100000"/>
                  </a:srgbClr>
                </a:gs>
                <a:gs pos="50000">
                  <a:srgbClr val="9B9B9B">
                    <a:alpha val="100000"/>
                  </a:srgbClr>
                </a:gs>
                <a:gs pos="100000">
                  <a:srgbClr val="9B9B9B">
                    <a:alpha val="100000"/>
                  </a:srgbClr>
                </a:gs>
              </a:gsLst>
              <a:lin ang="0"/>
            </a:gradFill>
          </p:spPr>
          <p:txBody>
            <a:bodyPr/>
            <a:lstStyle/>
            <a:p>
              <a:endParaRPr lang="en-US"/>
            </a:p>
          </p:txBody>
        </p:sp>
        <p:sp>
          <p:nvSpPr>
            <p:cNvPr id="7" name="TextBox 7"/>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8" name="Group 8"/>
          <p:cNvGrpSpPr/>
          <p:nvPr/>
        </p:nvGrpSpPr>
        <p:grpSpPr>
          <a:xfrm>
            <a:off x="12375054" y="9448108"/>
            <a:ext cx="6580569" cy="838892"/>
            <a:chOff x="0" y="0"/>
            <a:chExt cx="3770039" cy="480605"/>
          </a:xfrm>
        </p:grpSpPr>
        <p:sp>
          <p:nvSpPr>
            <p:cNvPr id="9" name="Freeform 9"/>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B6021D"/>
            </a:solidFill>
          </p:spPr>
          <p:txBody>
            <a:bodyPr/>
            <a:lstStyle/>
            <a:p>
              <a:endParaRPr lang="en-US"/>
            </a:p>
          </p:txBody>
        </p:sp>
        <p:sp>
          <p:nvSpPr>
            <p:cNvPr id="10" name="TextBox 10"/>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sp>
        <p:nvSpPr>
          <p:cNvPr id="11" name="Freeform 11"/>
          <p:cNvSpPr/>
          <p:nvPr/>
        </p:nvSpPr>
        <p:spPr>
          <a:xfrm>
            <a:off x="13272510" y="9520766"/>
            <a:ext cx="3037460" cy="766234"/>
          </a:xfrm>
          <a:custGeom>
            <a:avLst/>
            <a:gdLst/>
            <a:ahLst/>
            <a:cxnLst/>
            <a:rect l="l" t="t" r="r" b="b"/>
            <a:pathLst>
              <a:path w="3037460" h="766234">
                <a:moveTo>
                  <a:pt x="0" y="0"/>
                </a:moveTo>
                <a:lnTo>
                  <a:pt x="3037460" y="0"/>
                </a:lnTo>
                <a:lnTo>
                  <a:pt x="3037460" y="766234"/>
                </a:lnTo>
                <a:lnTo>
                  <a:pt x="0" y="766234"/>
                </a:lnTo>
                <a:lnTo>
                  <a:pt x="0" y="0"/>
                </a:lnTo>
                <a:close/>
              </a:path>
            </a:pathLst>
          </a:custGeom>
          <a:blipFill>
            <a:blip r:embed="rId2"/>
            <a:stretch>
              <a:fillRect/>
            </a:stretch>
          </a:blipFill>
        </p:spPr>
        <p:txBody>
          <a:bodyPr/>
          <a:lstStyle/>
          <a:p>
            <a:endParaRPr lang="en-US"/>
          </a:p>
        </p:txBody>
      </p:sp>
      <p:sp>
        <p:nvSpPr>
          <p:cNvPr id="12" name="TextBox 12"/>
          <p:cNvSpPr txBox="1"/>
          <p:nvPr/>
        </p:nvSpPr>
        <p:spPr>
          <a:xfrm>
            <a:off x="2593130" y="1663341"/>
            <a:ext cx="12718670" cy="777530"/>
          </a:xfrm>
          <a:prstGeom prst="rect">
            <a:avLst/>
          </a:prstGeom>
        </p:spPr>
        <p:txBody>
          <a:bodyPr lIns="0" tIns="0" rIns="0" bIns="0" rtlCol="0" anchor="t">
            <a:spAutoFit/>
          </a:bodyPr>
          <a:lstStyle/>
          <a:p>
            <a:pPr algn="ctr">
              <a:lnSpc>
                <a:spcPts val="6210"/>
              </a:lnSpc>
            </a:pPr>
            <a:r>
              <a:rPr lang="en-US" sz="4777">
                <a:solidFill>
                  <a:srgbClr val="1E1C1B"/>
                </a:solidFill>
                <a:latin typeface="League Spartan"/>
              </a:rPr>
              <a:t>Post Closing Support </a:t>
            </a:r>
          </a:p>
        </p:txBody>
      </p:sp>
      <p:sp>
        <p:nvSpPr>
          <p:cNvPr id="13" name="Freeform 13"/>
          <p:cNvSpPr/>
          <p:nvPr/>
        </p:nvSpPr>
        <p:spPr>
          <a:xfrm>
            <a:off x="243814" y="86217"/>
            <a:ext cx="2433833" cy="2433833"/>
          </a:xfrm>
          <a:custGeom>
            <a:avLst/>
            <a:gdLst/>
            <a:ahLst/>
            <a:cxnLst/>
            <a:rect l="l" t="t" r="r" b="b"/>
            <a:pathLst>
              <a:path w="2433833" h="2433833">
                <a:moveTo>
                  <a:pt x="0" y="0"/>
                </a:moveTo>
                <a:lnTo>
                  <a:pt x="2433833" y="0"/>
                </a:lnTo>
                <a:lnTo>
                  <a:pt x="2433833" y="2433833"/>
                </a:lnTo>
                <a:lnTo>
                  <a:pt x="0" y="2433833"/>
                </a:lnTo>
                <a:lnTo>
                  <a:pt x="0" y="0"/>
                </a:lnTo>
                <a:close/>
              </a:path>
            </a:pathLst>
          </a:custGeom>
          <a:blipFill>
            <a:blip r:embed="rId3"/>
            <a:stretch>
              <a:fillRect/>
            </a:stretch>
          </a:blipFill>
        </p:spPr>
        <p:txBody>
          <a:bodyPr/>
          <a:lstStyle/>
          <a:p>
            <a:endParaRPr lang="en-US"/>
          </a:p>
        </p:txBody>
      </p:sp>
      <p:grpSp>
        <p:nvGrpSpPr>
          <p:cNvPr id="14" name="Group 14"/>
          <p:cNvGrpSpPr/>
          <p:nvPr/>
        </p:nvGrpSpPr>
        <p:grpSpPr>
          <a:xfrm>
            <a:off x="11573468" y="2933561"/>
            <a:ext cx="6047956" cy="6047956"/>
            <a:chOff x="0" y="0"/>
            <a:chExt cx="812800" cy="812800"/>
          </a:xfrm>
        </p:grpSpPr>
        <p:sp>
          <p:nvSpPr>
            <p:cNvPr id="15" name="Freeform 15"/>
            <p:cNvSpPr/>
            <p:nvPr/>
          </p:nvSpPr>
          <p:spPr>
            <a:xfrm>
              <a:off x="0" y="0"/>
              <a:ext cx="812800" cy="812800"/>
            </a:xfrm>
            <a:custGeom>
              <a:avLst/>
              <a:gdLst/>
              <a:ahLst/>
              <a:cxnLst/>
              <a:rect l="l" t="t" r="r" b="b"/>
              <a:pathLst>
                <a:path w="812800" h="812800">
                  <a:moveTo>
                    <a:pt x="29442" y="0"/>
                  </a:moveTo>
                  <a:lnTo>
                    <a:pt x="783358" y="0"/>
                  </a:lnTo>
                  <a:cubicBezTo>
                    <a:pt x="791166" y="0"/>
                    <a:pt x="798655" y="3102"/>
                    <a:pt x="804177" y="8623"/>
                  </a:cubicBezTo>
                  <a:cubicBezTo>
                    <a:pt x="809698" y="14145"/>
                    <a:pt x="812800" y="21634"/>
                    <a:pt x="812800" y="29442"/>
                  </a:cubicBezTo>
                  <a:lnTo>
                    <a:pt x="812800" y="783358"/>
                  </a:lnTo>
                  <a:cubicBezTo>
                    <a:pt x="812800" y="791166"/>
                    <a:pt x="809698" y="798655"/>
                    <a:pt x="804177" y="804177"/>
                  </a:cubicBezTo>
                  <a:cubicBezTo>
                    <a:pt x="798655" y="809698"/>
                    <a:pt x="791166" y="812800"/>
                    <a:pt x="783358" y="812800"/>
                  </a:cubicBezTo>
                  <a:lnTo>
                    <a:pt x="29442" y="812800"/>
                  </a:lnTo>
                  <a:cubicBezTo>
                    <a:pt x="21634" y="812800"/>
                    <a:pt x="14145" y="809698"/>
                    <a:pt x="8623" y="804177"/>
                  </a:cubicBezTo>
                  <a:cubicBezTo>
                    <a:pt x="3102" y="798655"/>
                    <a:pt x="0" y="791166"/>
                    <a:pt x="0" y="783358"/>
                  </a:cubicBezTo>
                  <a:lnTo>
                    <a:pt x="0" y="29442"/>
                  </a:lnTo>
                  <a:cubicBezTo>
                    <a:pt x="0" y="21634"/>
                    <a:pt x="3102" y="14145"/>
                    <a:pt x="8623" y="8623"/>
                  </a:cubicBezTo>
                  <a:cubicBezTo>
                    <a:pt x="14145" y="3102"/>
                    <a:pt x="21634" y="0"/>
                    <a:pt x="29442" y="0"/>
                  </a:cubicBezTo>
                  <a:close/>
                </a:path>
              </a:pathLst>
            </a:custGeom>
            <a:blipFill>
              <a:blip r:embed="rId4"/>
              <a:stretch>
                <a:fillRect l="-25000" r="-25000"/>
              </a:stretch>
            </a:blipFill>
          </p:spPr>
          <p:txBody>
            <a:bodyPr/>
            <a:lstStyle/>
            <a:p>
              <a:endParaRPr lang="en-US"/>
            </a:p>
          </p:txBody>
        </p:sp>
      </p:grpSp>
      <p:sp>
        <p:nvSpPr>
          <p:cNvPr id="16" name="TextBox 16"/>
          <p:cNvSpPr txBox="1"/>
          <p:nvPr/>
        </p:nvSpPr>
        <p:spPr>
          <a:xfrm>
            <a:off x="536954" y="3778069"/>
            <a:ext cx="8834949" cy="4828934"/>
          </a:xfrm>
          <a:prstGeom prst="rect">
            <a:avLst/>
          </a:prstGeom>
        </p:spPr>
        <p:txBody>
          <a:bodyPr lIns="0" tIns="0" rIns="0" bIns="0" rtlCol="0" anchor="t">
            <a:spAutoFit/>
          </a:bodyPr>
          <a:lstStyle/>
          <a:p>
            <a:pPr algn="l">
              <a:lnSpc>
                <a:spcPts val="4670"/>
              </a:lnSpc>
            </a:pPr>
            <a:endParaRPr/>
          </a:p>
          <a:p>
            <a:pPr marL="651870" lvl="1" indent="-325935" algn="l">
              <a:lnSpc>
                <a:spcPts val="4830"/>
              </a:lnSpc>
              <a:buFont typeface="Arial"/>
              <a:buChar char="•"/>
            </a:pPr>
            <a:r>
              <a:rPr lang="en-US" sz="3019">
                <a:solidFill>
                  <a:srgbClr val="1E1C1B"/>
                </a:solidFill>
                <a:latin typeface="Helios Extended"/>
              </a:rPr>
              <a:t>Home Maintenance</a:t>
            </a:r>
          </a:p>
          <a:p>
            <a:pPr marL="651870" lvl="1" indent="-325935" algn="l">
              <a:lnSpc>
                <a:spcPts val="4830"/>
              </a:lnSpc>
              <a:buFont typeface="Arial"/>
              <a:buChar char="•"/>
            </a:pPr>
            <a:r>
              <a:rPr lang="en-US" sz="3019">
                <a:solidFill>
                  <a:srgbClr val="1E1C1B"/>
                </a:solidFill>
                <a:latin typeface="Helios Extended"/>
              </a:rPr>
              <a:t>Saving for Repairs</a:t>
            </a:r>
          </a:p>
          <a:p>
            <a:pPr marL="651870" lvl="1" indent="-325935" algn="l">
              <a:lnSpc>
                <a:spcPts val="4830"/>
              </a:lnSpc>
              <a:buFont typeface="Arial"/>
              <a:buChar char="•"/>
            </a:pPr>
            <a:r>
              <a:rPr lang="en-US" sz="3019">
                <a:solidFill>
                  <a:srgbClr val="1E1C1B"/>
                </a:solidFill>
                <a:latin typeface="Helios Extended"/>
              </a:rPr>
              <a:t>Homeowners Insurance</a:t>
            </a:r>
          </a:p>
          <a:p>
            <a:pPr marL="651870" lvl="1" indent="-325935" algn="l">
              <a:lnSpc>
                <a:spcPts val="4830"/>
              </a:lnSpc>
              <a:buFont typeface="Arial"/>
              <a:buChar char="•"/>
            </a:pPr>
            <a:r>
              <a:rPr lang="en-US" sz="3019">
                <a:solidFill>
                  <a:srgbClr val="1E1C1B"/>
                </a:solidFill>
                <a:latin typeface="Helios Extended"/>
              </a:rPr>
              <a:t>Utilities</a:t>
            </a:r>
          </a:p>
          <a:p>
            <a:pPr marL="651870" lvl="1" indent="-325935" algn="l">
              <a:lnSpc>
                <a:spcPts val="4830"/>
              </a:lnSpc>
              <a:buFont typeface="Arial"/>
              <a:buChar char="•"/>
            </a:pPr>
            <a:r>
              <a:rPr lang="en-US" sz="3019">
                <a:solidFill>
                  <a:srgbClr val="1E1C1B"/>
                </a:solidFill>
                <a:latin typeface="Helios Extended"/>
              </a:rPr>
              <a:t>Escrow Accounts</a:t>
            </a:r>
          </a:p>
          <a:p>
            <a:pPr algn="l">
              <a:lnSpc>
                <a:spcPts val="4670"/>
              </a:lnSpc>
            </a:pPr>
            <a:endParaRPr lang="en-US" sz="3019">
              <a:solidFill>
                <a:srgbClr val="1E1C1B"/>
              </a:solidFill>
              <a:latin typeface="Helios Extended"/>
            </a:endParaRPr>
          </a:p>
          <a:p>
            <a:pPr algn="l">
              <a:lnSpc>
                <a:spcPts val="4944"/>
              </a:lnSpc>
            </a:pPr>
            <a:endParaRPr lang="en-US" sz="3019">
              <a:solidFill>
                <a:srgbClr val="1E1C1B"/>
              </a:solidFill>
              <a:latin typeface="Helios Extende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p:nvPr/>
        </p:nvSpPr>
        <p:spPr>
          <a:xfrm>
            <a:off x="1028700" y="3965325"/>
            <a:ext cx="1494277" cy="0"/>
          </a:xfrm>
          <a:prstGeom prst="line">
            <a:avLst/>
          </a:prstGeom>
          <a:ln w="114300" cap="flat">
            <a:solidFill>
              <a:srgbClr val="D43131"/>
            </a:solidFill>
            <a:prstDash val="solid"/>
            <a:headEnd type="none" w="sm" len="sm"/>
            <a:tailEnd type="none" w="sm" len="sm"/>
          </a:ln>
        </p:spPr>
        <p:txBody>
          <a:bodyPr/>
          <a:lstStyle/>
          <a:p>
            <a:endParaRPr lang="en-US"/>
          </a:p>
        </p:txBody>
      </p:sp>
      <p:grpSp>
        <p:nvGrpSpPr>
          <p:cNvPr id="3" name="Group 3"/>
          <p:cNvGrpSpPr/>
          <p:nvPr/>
        </p:nvGrpSpPr>
        <p:grpSpPr>
          <a:xfrm>
            <a:off x="-1020273" y="0"/>
            <a:ext cx="7226805" cy="1303133"/>
            <a:chOff x="0" y="0"/>
            <a:chExt cx="3380667" cy="609600"/>
          </a:xfrm>
        </p:grpSpPr>
        <p:sp>
          <p:nvSpPr>
            <p:cNvPr id="4" name="Freeform 4"/>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solidFill>
              <a:srgbClr val="1E1C1B"/>
            </a:solidFill>
          </p:spPr>
          <p:txBody>
            <a:bodyPr/>
            <a:lstStyle/>
            <a:p>
              <a:endParaRPr lang="en-US"/>
            </a:p>
          </p:txBody>
        </p:sp>
        <p:sp>
          <p:nvSpPr>
            <p:cNvPr id="5" name="TextBox 5"/>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6" name="Group 6"/>
          <p:cNvGrpSpPr/>
          <p:nvPr/>
        </p:nvGrpSpPr>
        <p:grpSpPr>
          <a:xfrm>
            <a:off x="8066443" y="0"/>
            <a:ext cx="8617222" cy="5472481"/>
            <a:chOff x="0" y="0"/>
            <a:chExt cx="959904" cy="609600"/>
          </a:xfrm>
        </p:grpSpPr>
        <p:sp>
          <p:nvSpPr>
            <p:cNvPr id="7" name="Freeform 7"/>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D43131"/>
            </a:solidFill>
          </p:spPr>
          <p:txBody>
            <a:bodyPr/>
            <a:lstStyle/>
            <a:p>
              <a:endParaRPr lang="en-US"/>
            </a:p>
          </p:txBody>
        </p:sp>
        <p:sp>
          <p:nvSpPr>
            <p:cNvPr id="8" name="TextBox 8"/>
            <p:cNvSpPr txBox="1"/>
            <p:nvPr/>
          </p:nvSpPr>
          <p:spPr>
            <a:xfrm>
              <a:off x="101600" y="-66675"/>
              <a:ext cx="756704" cy="676275"/>
            </a:xfrm>
            <a:prstGeom prst="rect">
              <a:avLst/>
            </a:prstGeom>
          </p:spPr>
          <p:txBody>
            <a:bodyPr lIns="50800" tIns="50800" rIns="50800" bIns="50800" rtlCol="0" anchor="ctr"/>
            <a:lstStyle/>
            <a:p>
              <a:pPr algn="ctr">
                <a:lnSpc>
                  <a:spcPts val="3319"/>
                </a:lnSpc>
              </a:pPr>
              <a:endParaRPr/>
            </a:p>
          </p:txBody>
        </p:sp>
      </p:grpSp>
      <p:grpSp>
        <p:nvGrpSpPr>
          <p:cNvPr id="9" name="Group 9"/>
          <p:cNvGrpSpPr/>
          <p:nvPr/>
        </p:nvGrpSpPr>
        <p:grpSpPr>
          <a:xfrm>
            <a:off x="8700077" y="0"/>
            <a:ext cx="9559348" cy="11429787"/>
            <a:chOff x="0" y="0"/>
            <a:chExt cx="8603361" cy="10286746"/>
          </a:xfrm>
        </p:grpSpPr>
        <p:sp>
          <p:nvSpPr>
            <p:cNvPr id="10" name="Freeform 10"/>
            <p:cNvSpPr/>
            <p:nvPr/>
          </p:nvSpPr>
          <p:spPr>
            <a:xfrm>
              <a:off x="-2794" y="-127"/>
              <a:ext cx="8606155" cy="10286873"/>
            </a:xfrm>
            <a:custGeom>
              <a:avLst/>
              <a:gdLst/>
              <a:ahLst/>
              <a:cxnLst/>
              <a:rect l="l" t="t" r="r" b="b"/>
              <a:pathLst>
                <a:path w="8606155" h="10286873">
                  <a:moveTo>
                    <a:pt x="8606155" y="10251440"/>
                  </a:moveTo>
                  <a:cubicBezTo>
                    <a:pt x="8606155" y="10284587"/>
                    <a:pt x="8595487" y="10286873"/>
                    <a:pt x="8567674" y="10286873"/>
                  </a:cubicBezTo>
                  <a:cubicBezTo>
                    <a:pt x="5713095" y="10286238"/>
                    <a:pt x="2858643" y="10286238"/>
                    <a:pt x="4064" y="10286238"/>
                  </a:cubicBezTo>
                  <a:cubicBezTo>
                    <a:pt x="0" y="10272395"/>
                    <a:pt x="6350" y="10259822"/>
                    <a:pt x="9271" y="10246995"/>
                  </a:cubicBezTo>
                  <a:cubicBezTo>
                    <a:pt x="134747" y="9685401"/>
                    <a:pt x="260350" y="9123934"/>
                    <a:pt x="386207" y="8562467"/>
                  </a:cubicBezTo>
                  <a:cubicBezTo>
                    <a:pt x="565658" y="7761986"/>
                    <a:pt x="745490" y="6961632"/>
                    <a:pt x="924814" y="6161151"/>
                  </a:cubicBezTo>
                  <a:cubicBezTo>
                    <a:pt x="1146302" y="5172583"/>
                    <a:pt x="1367282" y="4184015"/>
                    <a:pt x="1588643" y="3195574"/>
                  </a:cubicBezTo>
                  <a:cubicBezTo>
                    <a:pt x="1813560" y="2191385"/>
                    <a:pt x="2038604" y="1187323"/>
                    <a:pt x="2264156" y="183261"/>
                  </a:cubicBezTo>
                  <a:cubicBezTo>
                    <a:pt x="2277872" y="122174"/>
                    <a:pt x="2286635" y="59690"/>
                    <a:pt x="2308860" y="635"/>
                  </a:cubicBezTo>
                  <a:cubicBezTo>
                    <a:pt x="4395216" y="635"/>
                    <a:pt x="6481572" y="635"/>
                    <a:pt x="8567928" y="0"/>
                  </a:cubicBezTo>
                  <a:cubicBezTo>
                    <a:pt x="8596249" y="0"/>
                    <a:pt x="8605901" y="3429"/>
                    <a:pt x="8605901" y="35814"/>
                  </a:cubicBezTo>
                  <a:cubicBezTo>
                    <a:pt x="8605139" y="3441065"/>
                    <a:pt x="8605139" y="6846316"/>
                    <a:pt x="8606155" y="10251440"/>
                  </a:cubicBezTo>
                  <a:close/>
                </a:path>
              </a:pathLst>
            </a:custGeom>
            <a:blipFill>
              <a:blip r:embed="rId2"/>
              <a:stretch>
                <a:fillRect l="-39675" r="-39675"/>
              </a:stretch>
            </a:blipFill>
          </p:spPr>
          <p:txBody>
            <a:bodyPr/>
            <a:lstStyle/>
            <a:p>
              <a:endParaRPr lang="en-US"/>
            </a:p>
          </p:txBody>
        </p:sp>
      </p:grpSp>
      <p:grpSp>
        <p:nvGrpSpPr>
          <p:cNvPr id="11" name="Group 11"/>
          <p:cNvGrpSpPr/>
          <p:nvPr/>
        </p:nvGrpSpPr>
        <p:grpSpPr>
          <a:xfrm>
            <a:off x="12375054" y="9448108"/>
            <a:ext cx="6580569" cy="838892"/>
            <a:chOff x="0" y="0"/>
            <a:chExt cx="3770039" cy="480605"/>
          </a:xfrm>
        </p:grpSpPr>
        <p:sp>
          <p:nvSpPr>
            <p:cNvPr id="12" name="Freeform 12"/>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1E1C1B"/>
            </a:solidFill>
          </p:spPr>
          <p:txBody>
            <a:bodyPr/>
            <a:lstStyle/>
            <a:p>
              <a:endParaRPr lang="en-US"/>
            </a:p>
          </p:txBody>
        </p:sp>
        <p:sp>
          <p:nvSpPr>
            <p:cNvPr id="13" name="TextBox 13"/>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grpSp>
        <p:nvGrpSpPr>
          <p:cNvPr id="14" name="Group 14"/>
          <p:cNvGrpSpPr/>
          <p:nvPr/>
        </p:nvGrpSpPr>
        <p:grpSpPr>
          <a:xfrm>
            <a:off x="-4828313" y="6560491"/>
            <a:ext cx="5867934" cy="3726509"/>
            <a:chOff x="0" y="0"/>
            <a:chExt cx="959904" cy="609600"/>
          </a:xfrm>
        </p:grpSpPr>
        <p:sp>
          <p:nvSpPr>
            <p:cNvPr id="15" name="Freeform 15"/>
            <p:cNvSpPr/>
            <p:nvPr/>
          </p:nvSpPr>
          <p:spPr>
            <a:xfrm>
              <a:off x="0" y="0"/>
              <a:ext cx="959904" cy="609600"/>
            </a:xfrm>
            <a:custGeom>
              <a:avLst/>
              <a:gdLst/>
              <a:ahLst/>
              <a:cxnLst/>
              <a:rect l="l" t="t" r="r" b="b"/>
              <a:pathLst>
                <a:path w="959904" h="609600">
                  <a:moveTo>
                    <a:pt x="756704" y="0"/>
                  </a:moveTo>
                  <a:lnTo>
                    <a:pt x="0" y="0"/>
                  </a:lnTo>
                  <a:lnTo>
                    <a:pt x="203200" y="609600"/>
                  </a:lnTo>
                  <a:lnTo>
                    <a:pt x="959904" y="609600"/>
                  </a:lnTo>
                  <a:lnTo>
                    <a:pt x="756704" y="0"/>
                  </a:lnTo>
                  <a:close/>
                </a:path>
              </a:pathLst>
            </a:custGeom>
            <a:solidFill>
              <a:srgbClr val="D43131"/>
            </a:solidFill>
          </p:spPr>
          <p:txBody>
            <a:bodyPr/>
            <a:lstStyle/>
            <a:p>
              <a:endParaRPr lang="en-US"/>
            </a:p>
          </p:txBody>
        </p:sp>
        <p:sp>
          <p:nvSpPr>
            <p:cNvPr id="16" name="TextBox 16"/>
            <p:cNvSpPr txBox="1"/>
            <p:nvPr/>
          </p:nvSpPr>
          <p:spPr>
            <a:xfrm>
              <a:off x="101600" y="-66675"/>
              <a:ext cx="756704" cy="676275"/>
            </a:xfrm>
            <a:prstGeom prst="rect">
              <a:avLst/>
            </a:prstGeom>
          </p:spPr>
          <p:txBody>
            <a:bodyPr lIns="50800" tIns="50800" rIns="50800" bIns="50800" rtlCol="0" anchor="ctr"/>
            <a:lstStyle/>
            <a:p>
              <a:pPr algn="ctr">
                <a:lnSpc>
                  <a:spcPts val="3319"/>
                </a:lnSpc>
              </a:pPr>
              <a:endParaRPr/>
            </a:p>
          </p:txBody>
        </p:sp>
      </p:grpSp>
      <p:sp>
        <p:nvSpPr>
          <p:cNvPr id="17" name="TextBox 17"/>
          <p:cNvSpPr txBox="1"/>
          <p:nvPr/>
        </p:nvSpPr>
        <p:spPr>
          <a:xfrm>
            <a:off x="189262" y="1496067"/>
            <a:ext cx="8339365" cy="2311143"/>
          </a:xfrm>
          <a:prstGeom prst="rect">
            <a:avLst/>
          </a:prstGeom>
        </p:spPr>
        <p:txBody>
          <a:bodyPr lIns="0" tIns="0" rIns="0" bIns="0" rtlCol="0" anchor="t">
            <a:spAutoFit/>
          </a:bodyPr>
          <a:lstStyle/>
          <a:p>
            <a:pPr algn="l">
              <a:lnSpc>
                <a:spcPts val="6331"/>
              </a:lnSpc>
            </a:pPr>
            <a:r>
              <a:rPr lang="en-US" sz="4870">
                <a:solidFill>
                  <a:srgbClr val="1E1C1B"/>
                </a:solidFill>
                <a:latin typeface="League Spartan"/>
              </a:rPr>
              <a:t>Importance of </a:t>
            </a:r>
          </a:p>
          <a:p>
            <a:pPr algn="l">
              <a:lnSpc>
                <a:spcPts val="6071"/>
              </a:lnSpc>
            </a:pPr>
            <a:r>
              <a:rPr lang="en-US" sz="4670">
                <a:solidFill>
                  <a:srgbClr val="1E1C1B"/>
                </a:solidFill>
                <a:latin typeface="League Spartan"/>
              </a:rPr>
              <a:t>Credit Counseling Assistance </a:t>
            </a:r>
          </a:p>
        </p:txBody>
      </p:sp>
      <p:sp>
        <p:nvSpPr>
          <p:cNvPr id="18" name="Freeform 18"/>
          <p:cNvSpPr/>
          <p:nvPr/>
        </p:nvSpPr>
        <p:spPr>
          <a:xfrm>
            <a:off x="5976431" y="302407"/>
            <a:ext cx="2433833" cy="2433833"/>
          </a:xfrm>
          <a:custGeom>
            <a:avLst/>
            <a:gdLst/>
            <a:ahLst/>
            <a:cxnLst/>
            <a:rect l="l" t="t" r="r" b="b"/>
            <a:pathLst>
              <a:path w="2433833" h="2433833">
                <a:moveTo>
                  <a:pt x="0" y="0"/>
                </a:moveTo>
                <a:lnTo>
                  <a:pt x="2433833" y="0"/>
                </a:lnTo>
                <a:lnTo>
                  <a:pt x="2433833" y="2433833"/>
                </a:lnTo>
                <a:lnTo>
                  <a:pt x="0" y="2433833"/>
                </a:lnTo>
                <a:lnTo>
                  <a:pt x="0" y="0"/>
                </a:lnTo>
                <a:close/>
              </a:path>
            </a:pathLst>
          </a:custGeom>
          <a:blipFill>
            <a:blip r:embed="rId3"/>
            <a:stretch>
              <a:fillRect/>
            </a:stretch>
          </a:blipFill>
        </p:spPr>
        <p:txBody>
          <a:bodyPr/>
          <a:lstStyle/>
          <a:p>
            <a:endParaRPr lang="en-US"/>
          </a:p>
        </p:txBody>
      </p:sp>
      <p:sp>
        <p:nvSpPr>
          <p:cNvPr id="19" name="Freeform 19"/>
          <p:cNvSpPr/>
          <p:nvPr/>
        </p:nvSpPr>
        <p:spPr>
          <a:xfrm>
            <a:off x="1307112" y="9258300"/>
            <a:ext cx="3583192" cy="903901"/>
          </a:xfrm>
          <a:custGeom>
            <a:avLst/>
            <a:gdLst/>
            <a:ahLst/>
            <a:cxnLst/>
            <a:rect l="l" t="t" r="r" b="b"/>
            <a:pathLst>
              <a:path w="3583192" h="903901">
                <a:moveTo>
                  <a:pt x="0" y="0"/>
                </a:moveTo>
                <a:lnTo>
                  <a:pt x="3583192" y="0"/>
                </a:lnTo>
                <a:lnTo>
                  <a:pt x="3583192" y="903901"/>
                </a:lnTo>
                <a:lnTo>
                  <a:pt x="0" y="903901"/>
                </a:lnTo>
                <a:lnTo>
                  <a:pt x="0" y="0"/>
                </a:lnTo>
                <a:close/>
              </a:path>
            </a:pathLst>
          </a:custGeom>
          <a:blipFill>
            <a:blip r:embed="rId4"/>
            <a:stretch>
              <a:fillRect/>
            </a:stretch>
          </a:blipFill>
        </p:spPr>
        <p:txBody>
          <a:bodyPr/>
          <a:lstStyle/>
          <a:p>
            <a:endParaRPr lang="en-US"/>
          </a:p>
        </p:txBody>
      </p:sp>
      <p:sp>
        <p:nvSpPr>
          <p:cNvPr id="20" name="TextBox 20"/>
          <p:cNvSpPr txBox="1"/>
          <p:nvPr/>
        </p:nvSpPr>
        <p:spPr>
          <a:xfrm>
            <a:off x="1028700" y="4441575"/>
            <a:ext cx="7499927" cy="2366565"/>
          </a:xfrm>
          <a:prstGeom prst="rect">
            <a:avLst/>
          </a:prstGeom>
        </p:spPr>
        <p:txBody>
          <a:bodyPr lIns="0" tIns="0" rIns="0" bIns="0" rtlCol="0" anchor="t">
            <a:spAutoFit/>
          </a:bodyPr>
          <a:lstStyle/>
          <a:p>
            <a:pPr algn="just">
              <a:lnSpc>
                <a:spcPts val="3762"/>
              </a:lnSpc>
            </a:pPr>
            <a:r>
              <a:rPr lang="en-US" sz="2351">
                <a:solidFill>
                  <a:srgbClr val="1E1C1B"/>
                </a:solidFill>
                <a:latin typeface="Helios Extended"/>
              </a:rPr>
              <a:t>In addition to Mortgage Loans, Credit Counseling  is crucial.  Many Native families have limited credit history or low credit scores which can be significant barriers to obtaining mortgage loans.</a:t>
            </a:r>
          </a:p>
        </p:txBody>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D43131"/>
        </a:solidFill>
        <a:effectLst/>
      </p:bgPr>
    </p:bg>
    <p:spTree>
      <p:nvGrpSpPr>
        <p:cNvPr id="1" name=""/>
        <p:cNvGrpSpPr/>
        <p:nvPr/>
      </p:nvGrpSpPr>
      <p:grpSpPr>
        <a:xfrm>
          <a:off x="0" y="0"/>
          <a:ext cx="0" cy="0"/>
          <a:chOff x="0" y="0"/>
          <a:chExt cx="0" cy="0"/>
        </a:xfrm>
      </p:grpSpPr>
      <p:grpSp>
        <p:nvGrpSpPr>
          <p:cNvPr id="2" name="Group 2"/>
          <p:cNvGrpSpPr/>
          <p:nvPr/>
        </p:nvGrpSpPr>
        <p:grpSpPr>
          <a:xfrm>
            <a:off x="0" y="0"/>
            <a:ext cx="18288000" cy="6038619"/>
            <a:chOff x="0" y="0"/>
            <a:chExt cx="4816593" cy="1590418"/>
          </a:xfrm>
        </p:grpSpPr>
        <p:sp>
          <p:nvSpPr>
            <p:cNvPr id="3" name="Freeform 3"/>
            <p:cNvSpPr/>
            <p:nvPr/>
          </p:nvSpPr>
          <p:spPr>
            <a:xfrm>
              <a:off x="0" y="0"/>
              <a:ext cx="4816592" cy="1590418"/>
            </a:xfrm>
            <a:custGeom>
              <a:avLst/>
              <a:gdLst/>
              <a:ahLst/>
              <a:cxnLst/>
              <a:rect b="b" l="l" r="r" t="t"/>
              <a:pathLst>
                <a:path h="1590418" w="4816592">
                  <a:moveTo>
                    <a:pt x="0" y="0"/>
                  </a:moveTo>
                  <a:lnTo>
                    <a:pt x="4816592" y="0"/>
                  </a:lnTo>
                  <a:lnTo>
                    <a:pt x="4816592" y="1590418"/>
                  </a:lnTo>
                  <a:lnTo>
                    <a:pt x="0" y="1590418"/>
                  </a:lnTo>
                  <a:close/>
                </a:path>
              </a:pathLst>
            </a:custGeom>
            <a:gradFill rotWithShape="1">
              <a:gsLst>
                <a:gs pos="0">
                  <a:srgbClr val="FFFFFF">
                    <a:alpha val="100000"/>
                  </a:srgbClr>
                </a:gs>
                <a:gs pos="50000">
                  <a:srgbClr val="9B9B9B">
                    <a:alpha val="100000"/>
                  </a:srgbClr>
                </a:gs>
                <a:gs pos="100000">
                  <a:srgbClr val="9B9B9B">
                    <a:alpha val="100000"/>
                  </a:srgbClr>
                </a:gs>
              </a:gsLst>
              <a:lin ang="0"/>
            </a:gradFill>
          </p:spPr>
          <p:txBody>
            <a:bodyPr/>
            <a:lstStyle/>
            <a:p>
              <a:endParaRPr lang="en-US"/>
            </a:p>
          </p:txBody>
        </p:sp>
        <p:sp>
          <p:nvSpPr>
            <p:cNvPr id="4" name="TextBox 4"/>
            <p:cNvSpPr txBox="1"/>
            <p:nvPr/>
          </p:nvSpPr>
          <p:spPr>
            <a:xfrm>
              <a:off x="0" y="-66675"/>
              <a:ext cx="4816593" cy="1657093"/>
            </a:xfrm>
            <a:prstGeom prst="rect">
              <a:avLst/>
            </a:prstGeom>
          </p:spPr>
          <p:txBody>
            <a:bodyPr anchor="ctr" bIns="50800" lIns="50800" rIns="50800" rtlCol="0" tIns="50800"/>
            <a:lstStyle/>
            <a:p>
              <a:pPr algn="ctr">
                <a:lnSpc>
                  <a:spcPts val="3319"/>
                </a:lnSpc>
              </a:pPr>
              <a:endParaRPr/>
            </a:p>
          </p:txBody>
        </p:sp>
      </p:grpSp>
      <p:grpSp>
        <p:nvGrpSpPr>
          <p:cNvPr id="5" name="Group 5"/>
          <p:cNvGrpSpPr/>
          <p:nvPr/>
        </p:nvGrpSpPr>
        <p:grpSpPr>
          <a:xfrm>
            <a:off x="1028700" y="6543444"/>
            <a:ext cx="7884151" cy="2344413"/>
            <a:chOff x="0" y="0"/>
            <a:chExt cx="1483972" cy="441271"/>
          </a:xfrm>
        </p:grpSpPr>
        <p:sp>
          <p:nvSpPr>
            <p:cNvPr id="6" name="Freeform 6"/>
            <p:cNvSpPr/>
            <p:nvPr/>
          </p:nvSpPr>
          <p:spPr>
            <a:xfrm>
              <a:off x="0" y="0"/>
              <a:ext cx="1483972" cy="441271"/>
            </a:xfrm>
            <a:custGeom>
              <a:avLst/>
              <a:gdLst/>
              <a:ahLst/>
              <a:cxnLst/>
              <a:rect b="b" l="l" r="r" t="t"/>
              <a:pathLst>
                <a:path h="441271" w="1483972">
                  <a:moveTo>
                    <a:pt x="50080" y="0"/>
                  </a:moveTo>
                  <a:lnTo>
                    <a:pt x="1433892" y="0"/>
                  </a:lnTo>
                  <a:cubicBezTo>
                    <a:pt x="1447174" y="0"/>
                    <a:pt x="1459912" y="5276"/>
                    <a:pt x="1469304" y="14668"/>
                  </a:cubicBezTo>
                  <a:cubicBezTo>
                    <a:pt x="1478696" y="24060"/>
                    <a:pt x="1483972" y="36798"/>
                    <a:pt x="1483972" y="50080"/>
                  </a:cubicBezTo>
                  <a:lnTo>
                    <a:pt x="1483972" y="391191"/>
                  </a:lnTo>
                  <a:cubicBezTo>
                    <a:pt x="1483972" y="418849"/>
                    <a:pt x="1461551" y="441271"/>
                    <a:pt x="1433892" y="441271"/>
                  </a:cubicBezTo>
                  <a:lnTo>
                    <a:pt x="50080" y="441271"/>
                  </a:lnTo>
                  <a:cubicBezTo>
                    <a:pt x="22422" y="441271"/>
                    <a:pt x="0" y="418849"/>
                    <a:pt x="0" y="391191"/>
                  </a:cubicBezTo>
                  <a:lnTo>
                    <a:pt x="0" y="50080"/>
                  </a:lnTo>
                  <a:cubicBezTo>
                    <a:pt x="0" y="22422"/>
                    <a:pt x="22422" y="0"/>
                    <a:pt x="50080" y="0"/>
                  </a:cubicBezTo>
                  <a:close/>
                </a:path>
              </a:pathLst>
            </a:custGeom>
            <a:solidFill>
              <a:srgbClr val="FFFFFF"/>
            </a:solidFill>
          </p:spPr>
          <p:txBody>
            <a:bodyPr/>
            <a:lstStyle/>
            <a:p>
              <a:endParaRPr lang="en-US"/>
            </a:p>
          </p:txBody>
        </p:sp>
        <p:sp>
          <p:nvSpPr>
            <p:cNvPr id="7" name="TextBox 7"/>
            <p:cNvSpPr txBox="1"/>
            <p:nvPr/>
          </p:nvSpPr>
          <p:spPr>
            <a:xfrm>
              <a:off x="0" y="-66675"/>
              <a:ext cx="1483972" cy="507946"/>
            </a:xfrm>
            <a:prstGeom prst="rect">
              <a:avLst/>
            </a:prstGeom>
          </p:spPr>
          <p:txBody>
            <a:bodyPr anchor="ctr" bIns="50800" lIns="50800" rIns="50800" rtlCol="0" tIns="50800"/>
            <a:lstStyle/>
            <a:p>
              <a:pPr algn="ctr">
                <a:lnSpc>
                  <a:spcPts val="3319"/>
                </a:lnSpc>
              </a:pPr>
              <a:endParaRPr/>
            </a:p>
          </p:txBody>
        </p:sp>
      </p:grpSp>
      <p:grpSp>
        <p:nvGrpSpPr>
          <p:cNvPr id="8" name="Group 8"/>
          <p:cNvGrpSpPr/>
          <p:nvPr/>
        </p:nvGrpSpPr>
        <p:grpSpPr>
          <a:xfrm>
            <a:off x="9375149" y="6543444"/>
            <a:ext cx="7884151" cy="2344413"/>
            <a:chOff x="0" y="0"/>
            <a:chExt cx="1483972" cy="441271"/>
          </a:xfrm>
        </p:grpSpPr>
        <p:sp>
          <p:nvSpPr>
            <p:cNvPr id="9" name="Freeform 9"/>
            <p:cNvSpPr/>
            <p:nvPr/>
          </p:nvSpPr>
          <p:spPr>
            <a:xfrm>
              <a:off x="0" y="0"/>
              <a:ext cx="1483972" cy="441271"/>
            </a:xfrm>
            <a:custGeom>
              <a:avLst/>
              <a:gdLst/>
              <a:ahLst/>
              <a:cxnLst/>
              <a:rect b="b" l="l" r="r" t="t"/>
              <a:pathLst>
                <a:path h="441271" w="1483972">
                  <a:moveTo>
                    <a:pt x="50080" y="0"/>
                  </a:moveTo>
                  <a:lnTo>
                    <a:pt x="1433892" y="0"/>
                  </a:lnTo>
                  <a:cubicBezTo>
                    <a:pt x="1447174" y="0"/>
                    <a:pt x="1459912" y="5276"/>
                    <a:pt x="1469304" y="14668"/>
                  </a:cubicBezTo>
                  <a:cubicBezTo>
                    <a:pt x="1478696" y="24060"/>
                    <a:pt x="1483972" y="36798"/>
                    <a:pt x="1483972" y="50080"/>
                  </a:cubicBezTo>
                  <a:lnTo>
                    <a:pt x="1483972" y="391191"/>
                  </a:lnTo>
                  <a:cubicBezTo>
                    <a:pt x="1483972" y="418849"/>
                    <a:pt x="1461551" y="441271"/>
                    <a:pt x="1433892" y="441271"/>
                  </a:cubicBezTo>
                  <a:lnTo>
                    <a:pt x="50080" y="441271"/>
                  </a:lnTo>
                  <a:cubicBezTo>
                    <a:pt x="22422" y="441271"/>
                    <a:pt x="0" y="418849"/>
                    <a:pt x="0" y="391191"/>
                  </a:cubicBezTo>
                  <a:lnTo>
                    <a:pt x="0" y="50080"/>
                  </a:lnTo>
                  <a:cubicBezTo>
                    <a:pt x="0" y="22422"/>
                    <a:pt x="22422" y="0"/>
                    <a:pt x="50080" y="0"/>
                  </a:cubicBezTo>
                  <a:close/>
                </a:path>
              </a:pathLst>
            </a:custGeom>
            <a:solidFill>
              <a:srgbClr val="FFFFFF"/>
            </a:solidFill>
          </p:spPr>
          <p:txBody>
            <a:bodyPr/>
            <a:lstStyle/>
            <a:p>
              <a:endParaRPr lang="en-US"/>
            </a:p>
          </p:txBody>
        </p:sp>
        <p:sp>
          <p:nvSpPr>
            <p:cNvPr id="10" name="TextBox 10"/>
            <p:cNvSpPr txBox="1"/>
            <p:nvPr/>
          </p:nvSpPr>
          <p:spPr>
            <a:xfrm>
              <a:off x="0" y="-66675"/>
              <a:ext cx="1483972" cy="507946"/>
            </a:xfrm>
            <a:prstGeom prst="rect">
              <a:avLst/>
            </a:prstGeom>
          </p:spPr>
          <p:txBody>
            <a:bodyPr anchor="ctr" bIns="50800" lIns="50800" rIns="50800" rtlCol="0" tIns="50800"/>
            <a:lstStyle/>
            <a:p>
              <a:pPr algn="ctr">
                <a:lnSpc>
                  <a:spcPts val="3319"/>
                </a:lnSpc>
              </a:pPr>
              <a:endParaRPr/>
            </a:p>
          </p:txBody>
        </p:sp>
      </p:grpSp>
      <p:grpSp>
        <p:nvGrpSpPr>
          <p:cNvPr id="11" name="Group 11"/>
          <p:cNvGrpSpPr/>
          <p:nvPr/>
        </p:nvGrpSpPr>
        <p:grpSpPr>
          <a:xfrm>
            <a:off x="9511393" y="0"/>
            <a:ext cx="8481186" cy="6315093"/>
            <a:chOff x="0" y="0"/>
            <a:chExt cx="11308248" cy="8420124"/>
          </a:xfrm>
        </p:grpSpPr>
        <p:pic>
          <p:nvPicPr>
            <p:cNvPr id="12" name="Picture 12"/>
            <p:cNvPicPr>
              <a:picLocks noChangeAspect="1"/>
            </p:cNvPicPr>
            <p:nvPr/>
          </p:nvPicPr>
          <p:blipFill>
            <a:blip r:embed="rId2"/>
            <a:srcRect l="42" r="42"/>
            <a:stretch>
              <a:fillRect/>
            </a:stretch>
          </p:blipFill>
          <p:spPr>
            <a:xfrm>
              <a:off x="0" y="0"/>
              <a:ext cx="11308248" cy="8420124"/>
            </a:xfrm>
            <a:prstGeom prst="rect">
              <a:avLst/>
            </a:prstGeom>
          </p:spPr>
        </p:pic>
      </p:grpSp>
      <p:grpSp>
        <p:nvGrpSpPr>
          <p:cNvPr id="13" name="Group 13"/>
          <p:cNvGrpSpPr/>
          <p:nvPr/>
        </p:nvGrpSpPr>
        <p:grpSpPr>
          <a:xfrm>
            <a:off x="12375054" y="9448108"/>
            <a:ext cx="6580569" cy="838892"/>
            <a:chOff x="0" y="0"/>
            <a:chExt cx="3770039" cy="480605"/>
          </a:xfrm>
        </p:grpSpPr>
        <p:sp>
          <p:nvSpPr>
            <p:cNvPr id="14" name="Freeform 14"/>
            <p:cNvSpPr/>
            <p:nvPr/>
          </p:nvSpPr>
          <p:spPr>
            <a:xfrm>
              <a:off x="0" y="0"/>
              <a:ext cx="3770038" cy="480605"/>
            </a:xfrm>
            <a:custGeom>
              <a:avLst/>
              <a:gdLst/>
              <a:ahLst/>
              <a:cxnLst/>
              <a:rect b="b" l="l" r="r" t="t"/>
              <a:pathLst>
                <a:path h="480605" w="3770038">
                  <a:moveTo>
                    <a:pt x="203200" y="0"/>
                  </a:moveTo>
                  <a:lnTo>
                    <a:pt x="3770038" y="0"/>
                  </a:lnTo>
                  <a:lnTo>
                    <a:pt x="3566838" y="480605"/>
                  </a:lnTo>
                  <a:lnTo>
                    <a:pt x="0" y="480605"/>
                  </a:lnTo>
                  <a:lnTo>
                    <a:pt x="203200" y="0"/>
                  </a:lnTo>
                  <a:close/>
                </a:path>
              </a:pathLst>
            </a:custGeom>
            <a:solidFill>
              <a:srgbClr val="F1D936"/>
            </a:solidFill>
          </p:spPr>
          <p:txBody>
            <a:bodyPr/>
            <a:lstStyle/>
            <a:p>
              <a:endParaRPr lang="en-US"/>
            </a:p>
          </p:txBody>
        </p:sp>
        <p:sp>
          <p:nvSpPr>
            <p:cNvPr id="15" name="TextBox 15"/>
            <p:cNvSpPr txBox="1"/>
            <p:nvPr/>
          </p:nvSpPr>
          <p:spPr>
            <a:xfrm>
              <a:off x="101600" y="-66675"/>
              <a:ext cx="3566839" cy="547280"/>
            </a:xfrm>
            <a:prstGeom prst="rect">
              <a:avLst/>
            </a:prstGeom>
          </p:spPr>
          <p:txBody>
            <a:bodyPr anchor="ctr" bIns="50800" lIns="50800" rIns="50800" rtlCol="0" tIns="50800"/>
            <a:lstStyle/>
            <a:p>
              <a:pPr algn="ctr">
                <a:lnSpc>
                  <a:spcPts val="3319"/>
                </a:lnSpc>
              </a:pPr>
              <a:endParaRPr/>
            </a:p>
          </p:txBody>
        </p:sp>
      </p:grpSp>
      <p:sp>
        <p:nvSpPr>
          <p:cNvPr id="16" name="TextBox 16"/>
          <p:cNvSpPr txBox="1"/>
          <p:nvPr/>
        </p:nvSpPr>
        <p:spPr>
          <a:xfrm>
            <a:off x="46064" y="2349682"/>
            <a:ext cx="9097936" cy="1558580"/>
          </a:xfrm>
          <a:prstGeom prst="rect">
            <a:avLst/>
          </a:prstGeom>
        </p:spPr>
        <p:txBody>
          <a:bodyPr anchor="t" bIns="0" lIns="0" rIns="0" rtlCol="0" tIns="0">
            <a:spAutoFit/>
          </a:bodyPr>
          <a:lstStyle/>
          <a:p>
            <a:pPr algn="l">
              <a:lnSpc>
                <a:spcPts val="6210"/>
              </a:lnSpc>
            </a:pPr>
            <a:r>
              <a:rPr lang="en-US" sz="4777">
                <a:solidFill>
                  <a:srgbClr val="D43131"/>
                </a:solidFill>
                <a:latin typeface="League Spartan"/>
              </a:rPr>
              <a:t>Credit Counseling Assistance</a:t>
            </a:r>
          </a:p>
          <a:p>
            <a:pPr algn="l">
              <a:lnSpc>
                <a:spcPts val="6210"/>
              </a:lnSpc>
            </a:pPr>
            <a:r>
              <a:rPr lang="en-US" sz="4777">
                <a:solidFill>
                  <a:srgbClr val="D43131"/>
                </a:solidFill>
                <a:latin typeface="League Spartan"/>
              </a:rPr>
              <a:t>Programs</a:t>
            </a:r>
          </a:p>
        </p:txBody>
      </p:sp>
      <p:sp>
        <p:nvSpPr>
          <p:cNvPr id="17" name="TextBox 17"/>
          <p:cNvSpPr txBox="1"/>
          <p:nvPr/>
        </p:nvSpPr>
        <p:spPr>
          <a:xfrm>
            <a:off x="1306060" y="6649769"/>
            <a:ext cx="6491593" cy="1598891"/>
          </a:xfrm>
          <a:prstGeom prst="rect">
            <a:avLst/>
          </a:prstGeom>
        </p:spPr>
        <p:txBody>
          <a:bodyPr anchor="t" bIns="0" lIns="0" rIns="0" rtlCol="0" tIns="0">
            <a:spAutoFit/>
          </a:bodyPr>
          <a:lstStyle/>
          <a:p>
            <a:pPr algn="ctr">
              <a:lnSpc>
                <a:spcPts val="4272"/>
              </a:lnSpc>
            </a:pPr>
            <a:r>
              <a:rPr lang="en-US" sz="3051">
                <a:solidFill>
                  <a:srgbClr val="1E1C1B"/>
                </a:solidFill>
                <a:latin typeface="Helios Extended"/>
              </a:rPr>
              <a:t>Various Credit Counseling Assistance Programs are making a difference.</a:t>
            </a:r>
          </a:p>
        </p:txBody>
      </p:sp>
      <p:sp>
        <p:nvSpPr>
          <p:cNvPr id="18" name="TextBox 18"/>
          <p:cNvSpPr txBox="1"/>
          <p:nvPr/>
        </p:nvSpPr>
        <p:spPr>
          <a:xfrm>
            <a:off x="9562667" y="6238893"/>
            <a:ext cx="7509116" cy="2885890"/>
          </a:xfrm>
          <a:prstGeom prst="rect">
            <a:avLst/>
          </a:prstGeom>
        </p:spPr>
        <p:txBody>
          <a:bodyPr anchor="t" bIns="0" lIns="0" rIns="0" rtlCol="0" tIns="0">
            <a:spAutoFit/>
          </a:bodyPr>
          <a:lstStyle/>
          <a:p>
            <a:pPr algn="just">
              <a:lnSpc>
                <a:spcPts val="3857"/>
              </a:lnSpc>
            </a:pPr>
            <a:endParaRPr/>
          </a:p>
          <a:p>
            <a:pPr algn="just" indent="-297467" lvl="1" marL="594935">
              <a:lnSpc>
                <a:spcPts val="3857"/>
              </a:lnSpc>
              <a:buFont typeface="Arial"/>
              <a:buChar char="•"/>
            </a:pPr>
            <a:r>
              <a:rPr lang="en-US" sz="2755">
                <a:solidFill>
                  <a:srgbClr val="1E1C1B"/>
                </a:solidFill>
                <a:latin typeface="Helios Extended"/>
              </a:rPr>
              <a:t>Personalized Financial Coaching</a:t>
            </a:r>
          </a:p>
          <a:p>
            <a:pPr algn="just" indent="-297467" lvl="1" marL="594935">
              <a:lnSpc>
                <a:spcPts val="3857"/>
              </a:lnSpc>
              <a:buFont typeface="Arial"/>
              <a:buChar char="•"/>
            </a:pPr>
            <a:r>
              <a:rPr lang="en-US" sz="2755">
                <a:solidFill>
                  <a:srgbClr val="1E1C1B"/>
                </a:solidFill>
                <a:latin typeface="Helios Extended"/>
              </a:rPr>
              <a:t>Workshops on Credit Building</a:t>
            </a:r>
          </a:p>
          <a:p>
            <a:pPr algn="just" indent="-297467" lvl="1" marL="594935">
              <a:lnSpc>
                <a:spcPts val="3857"/>
              </a:lnSpc>
              <a:buFont typeface="Arial"/>
              <a:buChar char="•"/>
            </a:pPr>
            <a:r>
              <a:rPr lang="en-US" sz="2755">
                <a:solidFill>
                  <a:srgbClr val="1E1C1B"/>
                </a:solidFill>
                <a:latin typeface="Helios Extended"/>
              </a:rPr>
              <a:t>Resources for Managing debt</a:t>
            </a:r>
          </a:p>
          <a:p>
            <a:pPr algn="just" indent="-297467" lvl="1" marL="594935">
              <a:lnSpc>
                <a:spcPts val="3857"/>
              </a:lnSpc>
              <a:buFont typeface="Arial"/>
              <a:buChar char="•"/>
            </a:pPr>
            <a:r>
              <a:rPr lang="en-US" sz="2755">
                <a:solidFill>
                  <a:srgbClr val="1E1C1B"/>
                </a:solidFill>
                <a:latin typeface="Helios Extended"/>
              </a:rPr>
              <a:t>Education on Predatory Lending </a:t>
            </a:r>
          </a:p>
          <a:p>
            <a:pPr algn="just">
              <a:lnSpc>
                <a:spcPts val="3857"/>
              </a:lnSpc>
            </a:pPr>
            <a:endParaRPr lang="en-US" sz="2755">
              <a:solidFill>
                <a:srgbClr val="1E1C1B"/>
              </a:solidFill>
              <a:latin typeface="Helios Extended"/>
            </a:endParaRPr>
          </a:p>
        </p:txBody>
      </p:sp>
      <p:sp>
        <p:nvSpPr>
          <p:cNvPr id="19" name="Freeform 19"/>
          <p:cNvSpPr/>
          <p:nvPr/>
        </p:nvSpPr>
        <p:spPr>
          <a:xfrm>
            <a:off x="89144" y="-84693"/>
            <a:ext cx="2433833" cy="2433833"/>
          </a:xfrm>
          <a:custGeom>
            <a:avLst/>
            <a:gdLst/>
            <a:ahLst/>
            <a:cxnLst/>
            <a:rect b="b" l="l" r="r" t="t"/>
            <a:pathLst>
              <a:path h="2433833" w="2433833">
                <a:moveTo>
                  <a:pt x="0" y="0"/>
                </a:moveTo>
                <a:lnTo>
                  <a:pt x="2433833" y="0"/>
                </a:lnTo>
                <a:lnTo>
                  <a:pt x="2433833" y="2433834"/>
                </a:lnTo>
                <a:lnTo>
                  <a:pt x="0" y="2433834"/>
                </a:lnTo>
                <a:lnTo>
                  <a:pt x="0" y="0"/>
                </a:lnTo>
                <a:close/>
              </a:path>
            </a:pathLst>
          </a:custGeom>
          <a:blipFill>
            <a:blip r:embed="rId3"/>
            <a:stretch>
              <a:fillRect/>
            </a:stretch>
          </a:blipFill>
        </p:spPr>
        <p:txBody>
          <a:bodyPr/>
          <a:lstStyle/>
          <a:p>
            <a:endParaRPr lang="en-US"/>
          </a:p>
        </p:txBody>
      </p:sp>
      <p:sp>
        <p:nvSpPr>
          <p:cNvPr id="20" name="Freeform 20"/>
          <p:cNvSpPr/>
          <p:nvPr/>
        </p:nvSpPr>
        <p:spPr>
          <a:xfrm>
            <a:off x="12950124" y="9297432"/>
            <a:ext cx="4070386" cy="1017783"/>
          </a:xfrm>
          <a:custGeom>
            <a:avLst/>
            <a:gdLst/>
            <a:ahLst/>
            <a:cxnLst/>
            <a:rect b="b" l="l" r="r" t="t"/>
            <a:pathLst>
              <a:path h="1017783" w="4070386">
                <a:moveTo>
                  <a:pt x="0" y="0"/>
                </a:moveTo>
                <a:lnTo>
                  <a:pt x="4070385" y="0"/>
                </a:lnTo>
                <a:lnTo>
                  <a:pt x="4070385" y="1017782"/>
                </a:lnTo>
                <a:lnTo>
                  <a:pt x="0" y="1017782"/>
                </a:lnTo>
                <a:lnTo>
                  <a:pt x="0" y="0"/>
                </a:lnTo>
                <a:close/>
              </a:path>
            </a:pathLst>
          </a:custGeom>
          <a:blipFill>
            <a:blip r:embed="rId4"/>
            <a:stretch>
              <a:fillRect b="-443" t="-443"/>
            </a:stretch>
          </a:blipFill>
        </p:spPr>
        <p:txBody>
          <a:bodyPr/>
          <a:lstStyle/>
          <a:p>
            <a:endParaRPr lang="en-US"/>
          </a:p>
        </p:txBody>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gradFill rotWithShape="1">
          <a:gsLst>
            <a:gs pos="0">
              <a:srgbClr val="FFFFFF">
                <a:alpha val="100000"/>
              </a:srgbClr>
            </a:gs>
            <a:gs pos="50000">
              <a:srgbClr val="9B9B9B">
                <a:alpha val="100000"/>
              </a:srgbClr>
            </a:gs>
            <a:gs pos="100000">
              <a:srgbClr val="9B9B9B">
                <a:alpha val="100000"/>
              </a:srgbClr>
            </a:gs>
          </a:gsLst>
          <a:lin ang="0"/>
        </a:gradFill>
        <a:effectLst/>
      </p:bgPr>
    </p:bg>
    <p:spTree>
      <p:nvGrpSpPr>
        <p:cNvPr id="1" name=""/>
        <p:cNvGrpSpPr/>
        <p:nvPr/>
      </p:nvGrpSpPr>
      <p:grpSpPr>
        <a:xfrm>
          <a:off x="0" y="0"/>
          <a:ext cx="0" cy="0"/>
          <a:chOff x="0" y="0"/>
          <a:chExt cx="0" cy="0"/>
        </a:xfrm>
      </p:grpSpPr>
      <p:grpSp>
        <p:nvGrpSpPr>
          <p:cNvPr id="2" name="Group 2"/>
          <p:cNvGrpSpPr/>
          <p:nvPr/>
        </p:nvGrpSpPr>
        <p:grpSpPr>
          <a:xfrm>
            <a:off x="0" y="5143500"/>
            <a:ext cx="18288000" cy="5079768"/>
            <a:chOff x="0" y="0"/>
            <a:chExt cx="24384000" cy="6773024"/>
          </a:xfrm>
        </p:grpSpPr>
        <p:pic>
          <p:nvPicPr>
            <p:cNvPr id="3" name="Picture 3"/>
            <p:cNvPicPr>
              <a:picLocks noChangeAspect="1"/>
            </p:cNvPicPr>
            <p:nvPr/>
          </p:nvPicPr>
          <p:blipFill>
            <a:blip r:embed="rId2"/>
            <a:srcRect b="42" t="42"/>
            <a:stretch>
              <a:fillRect/>
            </a:stretch>
          </p:blipFill>
          <p:spPr>
            <a:xfrm>
              <a:off x="0" y="0"/>
              <a:ext cx="24384000" cy="6773024"/>
            </a:xfrm>
            <a:prstGeom prst="rect">
              <a:avLst/>
            </a:prstGeom>
          </p:spPr>
        </p:pic>
      </p:grpSp>
      <p:sp>
        <p:nvSpPr>
          <p:cNvPr id="4" name="AutoShape 4"/>
          <p:cNvSpPr/>
          <p:nvPr/>
        </p:nvSpPr>
        <p:spPr>
          <a:xfrm>
            <a:off x="1028700" y="3965325"/>
            <a:ext cx="1494277" cy="0"/>
          </a:xfrm>
          <a:prstGeom prst="line">
            <a:avLst/>
          </a:prstGeom>
          <a:ln cap="flat" w="114300">
            <a:solidFill>
              <a:srgbClr val="D43131"/>
            </a:solidFill>
            <a:prstDash val="solid"/>
            <a:headEnd len="sm" type="none" w="sm"/>
            <a:tailEnd len="sm" type="none" w="sm"/>
          </a:ln>
        </p:spPr>
        <p:txBody>
          <a:bodyPr/>
          <a:lstStyle/>
          <a:p>
            <a:endParaRPr lang="en-US"/>
          </a:p>
        </p:txBody>
      </p:sp>
      <p:grpSp>
        <p:nvGrpSpPr>
          <p:cNvPr id="5" name="Group 5"/>
          <p:cNvGrpSpPr/>
          <p:nvPr/>
        </p:nvGrpSpPr>
        <p:grpSpPr>
          <a:xfrm>
            <a:off x="-1020273" y="0"/>
            <a:ext cx="7226805" cy="1303133"/>
            <a:chOff x="0" y="0"/>
            <a:chExt cx="3380667" cy="609600"/>
          </a:xfrm>
        </p:grpSpPr>
        <p:sp>
          <p:nvSpPr>
            <p:cNvPr id="6" name="Freeform 6"/>
            <p:cNvSpPr/>
            <p:nvPr/>
          </p:nvSpPr>
          <p:spPr>
            <a:xfrm>
              <a:off x="0" y="0"/>
              <a:ext cx="3380667" cy="609600"/>
            </a:xfrm>
            <a:custGeom>
              <a:avLst/>
              <a:gdLst/>
              <a:ahLst/>
              <a:cxnLst/>
              <a:rect b="b" l="l" r="r" t="t"/>
              <a:pathLst>
                <a:path h="609600" w="3380667">
                  <a:moveTo>
                    <a:pt x="203200" y="0"/>
                  </a:moveTo>
                  <a:lnTo>
                    <a:pt x="3380667" y="0"/>
                  </a:lnTo>
                  <a:lnTo>
                    <a:pt x="3177467" y="609600"/>
                  </a:lnTo>
                  <a:lnTo>
                    <a:pt x="0" y="609600"/>
                  </a:lnTo>
                  <a:lnTo>
                    <a:pt x="203200" y="0"/>
                  </a:lnTo>
                  <a:close/>
                </a:path>
              </a:pathLst>
            </a:custGeom>
            <a:solidFill>
              <a:srgbClr val="FFFFFF"/>
            </a:solidFill>
          </p:spPr>
          <p:txBody>
            <a:bodyPr/>
            <a:lstStyle/>
            <a:p>
              <a:endParaRPr lang="en-US"/>
            </a:p>
          </p:txBody>
        </p:sp>
        <p:sp>
          <p:nvSpPr>
            <p:cNvPr id="7" name="TextBox 7"/>
            <p:cNvSpPr txBox="1"/>
            <p:nvPr/>
          </p:nvSpPr>
          <p:spPr>
            <a:xfrm>
              <a:off x="101600" y="-66675"/>
              <a:ext cx="3177467" cy="676275"/>
            </a:xfrm>
            <a:prstGeom prst="rect">
              <a:avLst/>
            </a:prstGeom>
          </p:spPr>
          <p:txBody>
            <a:bodyPr anchor="ctr" bIns="50800" lIns="50800" rIns="50800" rtlCol="0" tIns="50800"/>
            <a:lstStyle/>
            <a:p>
              <a:pPr algn="ctr">
                <a:lnSpc>
                  <a:spcPts val="3319"/>
                </a:lnSpc>
              </a:pPr>
              <a:endParaRPr/>
            </a:p>
          </p:txBody>
        </p:sp>
      </p:grpSp>
      <p:grpSp>
        <p:nvGrpSpPr>
          <p:cNvPr id="8" name="Group 8"/>
          <p:cNvGrpSpPr/>
          <p:nvPr/>
        </p:nvGrpSpPr>
        <p:grpSpPr>
          <a:xfrm>
            <a:off x="12375054" y="9448108"/>
            <a:ext cx="6580569" cy="838892"/>
            <a:chOff x="0" y="0"/>
            <a:chExt cx="3770039" cy="480605"/>
          </a:xfrm>
        </p:grpSpPr>
        <p:sp>
          <p:nvSpPr>
            <p:cNvPr id="9" name="Freeform 9"/>
            <p:cNvSpPr/>
            <p:nvPr/>
          </p:nvSpPr>
          <p:spPr>
            <a:xfrm>
              <a:off x="0" y="0"/>
              <a:ext cx="3770038" cy="480605"/>
            </a:xfrm>
            <a:custGeom>
              <a:avLst/>
              <a:gdLst/>
              <a:ahLst/>
              <a:cxnLst/>
              <a:rect b="b" l="l" r="r" t="t"/>
              <a:pathLst>
                <a:path h="480605" w="3770038">
                  <a:moveTo>
                    <a:pt x="203200" y="0"/>
                  </a:moveTo>
                  <a:lnTo>
                    <a:pt x="3770038" y="0"/>
                  </a:lnTo>
                  <a:lnTo>
                    <a:pt x="3566838" y="480605"/>
                  </a:lnTo>
                  <a:lnTo>
                    <a:pt x="0" y="480605"/>
                  </a:lnTo>
                  <a:lnTo>
                    <a:pt x="203200" y="0"/>
                  </a:lnTo>
                  <a:close/>
                </a:path>
              </a:pathLst>
            </a:custGeom>
            <a:solidFill>
              <a:srgbClr val="F1D936"/>
            </a:solidFill>
          </p:spPr>
          <p:txBody>
            <a:bodyPr/>
            <a:lstStyle/>
            <a:p>
              <a:endParaRPr lang="en-US"/>
            </a:p>
          </p:txBody>
        </p:sp>
        <p:sp>
          <p:nvSpPr>
            <p:cNvPr id="10" name="TextBox 10"/>
            <p:cNvSpPr txBox="1"/>
            <p:nvPr/>
          </p:nvSpPr>
          <p:spPr>
            <a:xfrm>
              <a:off x="101600" y="-66675"/>
              <a:ext cx="3566839" cy="547280"/>
            </a:xfrm>
            <a:prstGeom prst="rect">
              <a:avLst/>
            </a:prstGeom>
          </p:spPr>
          <p:txBody>
            <a:bodyPr anchor="ctr" bIns="50800" lIns="50800" rIns="50800" rtlCol="0" tIns="50800"/>
            <a:lstStyle/>
            <a:p>
              <a:pPr algn="ctr">
                <a:lnSpc>
                  <a:spcPts val="3319"/>
                </a:lnSpc>
              </a:pPr>
              <a:endParaRPr/>
            </a:p>
          </p:txBody>
        </p:sp>
      </p:grpSp>
      <p:sp>
        <p:nvSpPr>
          <p:cNvPr id="11" name="TextBox 11"/>
          <p:cNvSpPr txBox="1"/>
          <p:nvPr/>
        </p:nvSpPr>
        <p:spPr>
          <a:xfrm>
            <a:off x="544409" y="2572137"/>
            <a:ext cx="7163160" cy="785688"/>
          </a:xfrm>
          <a:prstGeom prst="rect">
            <a:avLst/>
          </a:prstGeom>
        </p:spPr>
        <p:txBody>
          <a:bodyPr anchor="t" bIns="0" lIns="0" rIns="0" rtlCol="0" tIns="0">
            <a:spAutoFit/>
          </a:bodyPr>
          <a:lstStyle/>
          <a:p>
            <a:pPr algn="l">
              <a:lnSpc>
                <a:spcPts val="6350"/>
              </a:lnSpc>
            </a:pPr>
            <a:r>
              <a:rPr lang="en-US" sz="4884">
                <a:solidFill>
                  <a:srgbClr val="1E1C1B"/>
                </a:solidFill>
                <a:latin typeface="League Spartan"/>
              </a:rPr>
              <a:t>Conclusion</a:t>
            </a:r>
          </a:p>
        </p:txBody>
      </p:sp>
      <p:sp>
        <p:nvSpPr>
          <p:cNvPr id="12" name="TextBox 12"/>
          <p:cNvSpPr txBox="1"/>
          <p:nvPr/>
        </p:nvSpPr>
        <p:spPr>
          <a:xfrm>
            <a:off x="8191860" y="342987"/>
            <a:ext cx="9301236" cy="4115167"/>
          </a:xfrm>
          <a:prstGeom prst="rect">
            <a:avLst/>
          </a:prstGeom>
        </p:spPr>
        <p:txBody>
          <a:bodyPr anchor="t" bIns="0" lIns="0" rIns="0" rtlCol="0" tIns="0">
            <a:spAutoFit/>
          </a:bodyPr>
          <a:lstStyle/>
          <a:p>
            <a:pPr algn="just">
              <a:lnSpc>
                <a:spcPts val="4069"/>
              </a:lnSpc>
            </a:pPr>
            <a:r>
              <a:rPr lang="en-US" sz="2543">
                <a:solidFill>
                  <a:srgbClr val="1E1C1B"/>
                </a:solidFill>
                <a:latin typeface="Helios Extended"/>
              </a:rPr>
              <a:t>Mortgage Lending and Credit Assistance are not just financial tools; they are instruments of empowerment and transformation for Native American communities. By addressing the unique challenges faced in Indian Country  and leveraging specialized programs we can contine to support and expand these initiatives and help Native families achieve the dream of homeownership.</a:t>
            </a:r>
          </a:p>
        </p:txBody>
      </p:sp>
      <p:sp>
        <p:nvSpPr>
          <p:cNvPr id="13" name="TextBox 13"/>
          <p:cNvSpPr txBox="1"/>
          <p:nvPr/>
        </p:nvSpPr>
        <p:spPr>
          <a:xfrm>
            <a:off x="13156226" y="9613554"/>
            <a:ext cx="4575045" cy="441325"/>
          </a:xfrm>
          <a:prstGeom prst="rect">
            <a:avLst/>
          </a:prstGeom>
        </p:spPr>
        <p:txBody>
          <a:bodyPr anchor="t" bIns="0" lIns="0" rIns="0" rtlCol="0" tIns="0">
            <a:spAutoFit/>
          </a:bodyPr>
          <a:lstStyle/>
          <a:p>
            <a:pPr algn="r">
              <a:lnSpc>
                <a:spcPts val="3499"/>
              </a:lnSpc>
            </a:pPr>
            <a:r>
              <a:rPr lang="en-US" sz="2499">
                <a:solidFill>
                  <a:srgbClr val="F1D936"/>
                </a:solidFill>
                <a:latin typeface="Helios Extended"/>
              </a:rPr>
              <a:t>www.reallygreatsite.com</a:t>
            </a:r>
          </a:p>
        </p:txBody>
      </p:sp>
      <p:sp>
        <p:nvSpPr>
          <p:cNvPr id="14" name="Freeform 14"/>
          <p:cNvSpPr/>
          <p:nvPr/>
        </p:nvSpPr>
        <p:spPr>
          <a:xfrm>
            <a:off x="159297" y="0"/>
            <a:ext cx="2433833" cy="2433833"/>
          </a:xfrm>
          <a:custGeom>
            <a:avLst/>
            <a:gdLst/>
            <a:ahLst/>
            <a:cxnLst/>
            <a:rect b="b" l="l" r="r" t="t"/>
            <a:pathLst>
              <a:path h="2433833" w="2433833">
                <a:moveTo>
                  <a:pt x="0" y="0"/>
                </a:moveTo>
                <a:lnTo>
                  <a:pt x="2433833" y="0"/>
                </a:lnTo>
                <a:lnTo>
                  <a:pt x="2433833" y="2433833"/>
                </a:lnTo>
                <a:lnTo>
                  <a:pt x="0" y="2433833"/>
                </a:lnTo>
                <a:lnTo>
                  <a:pt x="0" y="0"/>
                </a:lnTo>
                <a:close/>
              </a:path>
            </a:pathLst>
          </a:custGeom>
          <a:blipFill>
            <a:blip r:embed="rId3"/>
            <a:stretch>
              <a:fillRect/>
            </a:stretch>
          </a:blipFill>
        </p:spPr>
        <p:txBody>
          <a:bodyPr/>
          <a:lstStyle/>
          <a:p>
            <a:endParaRPr lang="en-US"/>
          </a:p>
        </p:txBody>
      </p:sp>
      <p:sp>
        <p:nvSpPr>
          <p:cNvPr id="15" name="Freeform 15"/>
          <p:cNvSpPr/>
          <p:nvPr/>
        </p:nvSpPr>
        <p:spPr>
          <a:xfrm>
            <a:off x="13541322" y="9448108"/>
            <a:ext cx="3450579" cy="838892"/>
          </a:xfrm>
          <a:custGeom>
            <a:avLst/>
            <a:gdLst/>
            <a:ahLst/>
            <a:cxnLst/>
            <a:rect b="b" l="l" r="r" t="t"/>
            <a:pathLst>
              <a:path h="838892" w="3450579">
                <a:moveTo>
                  <a:pt x="0" y="0"/>
                </a:moveTo>
                <a:lnTo>
                  <a:pt x="3450579" y="0"/>
                </a:lnTo>
                <a:lnTo>
                  <a:pt x="3450579" y="838892"/>
                </a:lnTo>
                <a:lnTo>
                  <a:pt x="0" y="838892"/>
                </a:lnTo>
                <a:lnTo>
                  <a:pt x="0" y="0"/>
                </a:lnTo>
                <a:close/>
              </a:path>
            </a:pathLst>
          </a:custGeom>
          <a:blipFill>
            <a:blip r:embed="rId4"/>
            <a:stretch>
              <a:fillRect b="-1880" t="-1880"/>
            </a:stretch>
          </a:blipFill>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43131"/>
        </a:solidFill>
        <a:effectLst/>
      </p:bgPr>
    </p:bg>
    <p:spTree>
      <p:nvGrpSpPr>
        <p:cNvPr id="1" name=""/>
        <p:cNvGrpSpPr/>
        <p:nvPr/>
      </p:nvGrpSpPr>
      <p:grpSpPr>
        <a:xfrm>
          <a:off x="0" y="0"/>
          <a:ext cx="0" cy="0"/>
          <a:chOff x="0" y="0"/>
          <a:chExt cx="0" cy="0"/>
        </a:xfrm>
      </p:grpSpPr>
      <p:grpSp>
        <p:nvGrpSpPr>
          <p:cNvPr id="2" name="Group 2"/>
          <p:cNvGrpSpPr/>
          <p:nvPr/>
        </p:nvGrpSpPr>
        <p:grpSpPr>
          <a:xfrm>
            <a:off x="-2394672" y="2282793"/>
            <a:ext cx="14645944" cy="8004207"/>
            <a:chOff x="0" y="0"/>
            <a:chExt cx="879402" cy="480605"/>
          </a:xfrm>
        </p:grpSpPr>
        <p:sp>
          <p:nvSpPr>
            <p:cNvPr id="3" name="Freeform 3"/>
            <p:cNvSpPr/>
            <p:nvPr/>
          </p:nvSpPr>
          <p:spPr>
            <a:xfrm>
              <a:off x="0" y="0"/>
              <a:ext cx="879402" cy="480605"/>
            </a:xfrm>
            <a:custGeom>
              <a:avLst/>
              <a:gdLst/>
              <a:ahLst/>
              <a:cxnLst/>
              <a:rect l="l" t="t" r="r" b="b"/>
              <a:pathLst>
                <a:path w="879402" h="480605">
                  <a:moveTo>
                    <a:pt x="203200" y="0"/>
                  </a:moveTo>
                  <a:lnTo>
                    <a:pt x="879402" y="0"/>
                  </a:lnTo>
                  <a:lnTo>
                    <a:pt x="676202" y="480605"/>
                  </a:lnTo>
                  <a:lnTo>
                    <a:pt x="0" y="480605"/>
                  </a:lnTo>
                  <a:lnTo>
                    <a:pt x="203200" y="0"/>
                  </a:lnTo>
                  <a:close/>
                </a:path>
              </a:pathLst>
            </a:custGeom>
            <a:gradFill rotWithShape="1">
              <a:gsLst>
                <a:gs pos="0">
                  <a:srgbClr val="FFFFFF">
                    <a:alpha val="100000"/>
                  </a:srgbClr>
                </a:gs>
                <a:gs pos="50000">
                  <a:srgbClr val="9B9B9B">
                    <a:alpha val="100000"/>
                  </a:srgbClr>
                </a:gs>
                <a:gs pos="100000">
                  <a:srgbClr val="9B9B9B">
                    <a:alpha val="100000"/>
                  </a:srgbClr>
                </a:gs>
              </a:gsLst>
              <a:lin ang="0"/>
            </a:gradFill>
          </p:spPr>
          <p:txBody>
            <a:bodyPr/>
            <a:lstStyle/>
            <a:p>
              <a:endParaRPr lang="en-US"/>
            </a:p>
          </p:txBody>
        </p:sp>
        <p:sp>
          <p:nvSpPr>
            <p:cNvPr id="4" name="TextBox 4"/>
            <p:cNvSpPr txBox="1"/>
            <p:nvPr/>
          </p:nvSpPr>
          <p:spPr>
            <a:xfrm>
              <a:off x="101600" y="-66675"/>
              <a:ext cx="676202" cy="547280"/>
            </a:xfrm>
            <a:prstGeom prst="rect">
              <a:avLst/>
            </a:prstGeom>
          </p:spPr>
          <p:txBody>
            <a:bodyPr lIns="50800" tIns="50800" rIns="50800" bIns="50800" rtlCol="0" anchor="ctr"/>
            <a:lstStyle/>
            <a:p>
              <a:pPr algn="ctr">
                <a:lnSpc>
                  <a:spcPts val="3319"/>
                </a:lnSpc>
              </a:pPr>
              <a:endParaRPr/>
            </a:p>
          </p:txBody>
        </p:sp>
      </p:grpSp>
      <p:sp>
        <p:nvSpPr>
          <p:cNvPr id="5" name="AutoShape 5"/>
          <p:cNvSpPr/>
          <p:nvPr/>
        </p:nvSpPr>
        <p:spPr>
          <a:xfrm>
            <a:off x="1727148" y="4673288"/>
            <a:ext cx="1494277" cy="0"/>
          </a:xfrm>
          <a:prstGeom prst="line">
            <a:avLst/>
          </a:prstGeom>
          <a:ln w="114300" cap="flat">
            <a:solidFill>
              <a:srgbClr val="F1D936"/>
            </a:solidFill>
            <a:prstDash val="solid"/>
            <a:headEnd type="none" w="sm" len="sm"/>
            <a:tailEnd type="none" w="sm" len="sm"/>
          </a:ln>
        </p:spPr>
        <p:txBody>
          <a:bodyPr/>
          <a:lstStyle/>
          <a:p>
            <a:endParaRPr lang="en-US"/>
          </a:p>
        </p:txBody>
      </p:sp>
      <p:grpSp>
        <p:nvGrpSpPr>
          <p:cNvPr id="6" name="Group 6"/>
          <p:cNvGrpSpPr/>
          <p:nvPr/>
        </p:nvGrpSpPr>
        <p:grpSpPr>
          <a:xfrm>
            <a:off x="1727148" y="7251704"/>
            <a:ext cx="587579" cy="587579"/>
            <a:chOff x="0" y="0"/>
            <a:chExt cx="812800" cy="812800"/>
          </a:xfrm>
        </p:grpSpPr>
        <p:sp>
          <p:nvSpPr>
            <p:cNvPr id="7" name="Freeform 7"/>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43131"/>
            </a:solidFill>
          </p:spPr>
          <p:txBody>
            <a:bodyPr/>
            <a:lstStyle/>
            <a:p>
              <a:endParaRPr lang="en-US"/>
            </a:p>
          </p:txBody>
        </p:sp>
        <p:sp>
          <p:nvSpPr>
            <p:cNvPr id="8" name="TextBox 8"/>
            <p:cNvSpPr txBox="1"/>
            <p:nvPr/>
          </p:nvSpPr>
          <p:spPr>
            <a:xfrm>
              <a:off x="76200" y="47625"/>
              <a:ext cx="660400" cy="688975"/>
            </a:xfrm>
            <a:prstGeom prst="rect">
              <a:avLst/>
            </a:prstGeom>
          </p:spPr>
          <p:txBody>
            <a:bodyPr lIns="27270" tIns="27270" rIns="27270" bIns="27270" rtlCol="0" anchor="ctr"/>
            <a:lstStyle/>
            <a:p>
              <a:pPr algn="ctr">
                <a:lnSpc>
                  <a:spcPts val="1427"/>
                </a:lnSpc>
              </a:pPr>
              <a:endParaRPr/>
            </a:p>
          </p:txBody>
        </p:sp>
      </p:grpSp>
      <p:grpSp>
        <p:nvGrpSpPr>
          <p:cNvPr id="9" name="Group 9"/>
          <p:cNvGrpSpPr/>
          <p:nvPr/>
        </p:nvGrpSpPr>
        <p:grpSpPr>
          <a:xfrm>
            <a:off x="1727148" y="6303709"/>
            <a:ext cx="587579" cy="587579"/>
            <a:chOff x="0" y="0"/>
            <a:chExt cx="812800" cy="812800"/>
          </a:xfrm>
        </p:grpSpPr>
        <p:sp>
          <p:nvSpPr>
            <p:cNvPr id="10" name="Freeform 1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43131"/>
            </a:solidFill>
          </p:spPr>
          <p:txBody>
            <a:bodyPr/>
            <a:lstStyle/>
            <a:p>
              <a:endParaRPr lang="en-US"/>
            </a:p>
          </p:txBody>
        </p:sp>
        <p:sp>
          <p:nvSpPr>
            <p:cNvPr id="11" name="TextBox 11"/>
            <p:cNvSpPr txBox="1"/>
            <p:nvPr/>
          </p:nvSpPr>
          <p:spPr>
            <a:xfrm>
              <a:off x="76200" y="47625"/>
              <a:ext cx="660400" cy="688975"/>
            </a:xfrm>
            <a:prstGeom prst="rect">
              <a:avLst/>
            </a:prstGeom>
          </p:spPr>
          <p:txBody>
            <a:bodyPr lIns="27270" tIns="27270" rIns="27270" bIns="27270" rtlCol="0" anchor="ctr"/>
            <a:lstStyle/>
            <a:p>
              <a:pPr algn="ctr">
                <a:lnSpc>
                  <a:spcPts val="1427"/>
                </a:lnSpc>
              </a:pPr>
              <a:endParaRPr/>
            </a:p>
          </p:txBody>
        </p:sp>
      </p:grpSp>
      <p:sp>
        <p:nvSpPr>
          <p:cNvPr id="12" name="Freeform 12"/>
          <p:cNvSpPr/>
          <p:nvPr/>
        </p:nvSpPr>
        <p:spPr>
          <a:xfrm>
            <a:off x="1829329" y="6452116"/>
            <a:ext cx="383217" cy="290766"/>
          </a:xfrm>
          <a:custGeom>
            <a:avLst/>
            <a:gdLst/>
            <a:ahLst/>
            <a:cxnLst/>
            <a:rect l="l" t="t" r="r" b="b"/>
            <a:pathLst>
              <a:path w="383217" h="290766">
                <a:moveTo>
                  <a:pt x="0" y="0"/>
                </a:moveTo>
                <a:lnTo>
                  <a:pt x="383217" y="0"/>
                </a:lnTo>
                <a:lnTo>
                  <a:pt x="383217" y="290766"/>
                </a:lnTo>
                <a:lnTo>
                  <a:pt x="0" y="29076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13" name="Freeform 13"/>
          <p:cNvSpPr/>
          <p:nvPr/>
        </p:nvSpPr>
        <p:spPr>
          <a:xfrm>
            <a:off x="1838441" y="7362997"/>
            <a:ext cx="364992" cy="364992"/>
          </a:xfrm>
          <a:custGeom>
            <a:avLst/>
            <a:gdLst/>
            <a:ahLst/>
            <a:cxnLst/>
            <a:rect l="l" t="t" r="r" b="b"/>
            <a:pathLst>
              <a:path w="364992" h="364992">
                <a:moveTo>
                  <a:pt x="0" y="0"/>
                </a:moveTo>
                <a:lnTo>
                  <a:pt x="364993" y="0"/>
                </a:lnTo>
                <a:lnTo>
                  <a:pt x="364993" y="364992"/>
                </a:lnTo>
                <a:lnTo>
                  <a:pt x="0" y="364992"/>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grpSp>
        <p:nvGrpSpPr>
          <p:cNvPr id="14" name="Group 14"/>
          <p:cNvGrpSpPr/>
          <p:nvPr/>
        </p:nvGrpSpPr>
        <p:grpSpPr>
          <a:xfrm>
            <a:off x="1727148" y="8201127"/>
            <a:ext cx="587579" cy="587579"/>
            <a:chOff x="0" y="0"/>
            <a:chExt cx="812800" cy="812800"/>
          </a:xfrm>
        </p:grpSpPr>
        <p:sp>
          <p:nvSpPr>
            <p:cNvPr id="15" name="Freeform 15"/>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43131"/>
            </a:solidFill>
          </p:spPr>
          <p:txBody>
            <a:bodyPr/>
            <a:lstStyle/>
            <a:p>
              <a:endParaRPr lang="en-US"/>
            </a:p>
          </p:txBody>
        </p:sp>
        <p:sp>
          <p:nvSpPr>
            <p:cNvPr id="16" name="TextBox 16"/>
            <p:cNvSpPr txBox="1"/>
            <p:nvPr/>
          </p:nvSpPr>
          <p:spPr>
            <a:xfrm>
              <a:off x="76200" y="47625"/>
              <a:ext cx="660400" cy="688975"/>
            </a:xfrm>
            <a:prstGeom prst="rect">
              <a:avLst/>
            </a:prstGeom>
          </p:spPr>
          <p:txBody>
            <a:bodyPr lIns="27270" tIns="27270" rIns="27270" bIns="27270" rtlCol="0" anchor="ctr"/>
            <a:lstStyle/>
            <a:p>
              <a:pPr algn="ctr">
                <a:lnSpc>
                  <a:spcPts val="1427"/>
                </a:lnSpc>
              </a:pPr>
              <a:endParaRPr/>
            </a:p>
          </p:txBody>
        </p:sp>
      </p:grpSp>
      <p:sp>
        <p:nvSpPr>
          <p:cNvPr id="17" name="Freeform 17"/>
          <p:cNvSpPr/>
          <p:nvPr/>
        </p:nvSpPr>
        <p:spPr>
          <a:xfrm>
            <a:off x="1871389" y="8328914"/>
            <a:ext cx="298799" cy="358380"/>
          </a:xfrm>
          <a:custGeom>
            <a:avLst/>
            <a:gdLst/>
            <a:ahLst/>
            <a:cxnLst/>
            <a:rect l="l" t="t" r="r" b="b"/>
            <a:pathLst>
              <a:path w="298799" h="358380">
                <a:moveTo>
                  <a:pt x="0" y="0"/>
                </a:moveTo>
                <a:lnTo>
                  <a:pt x="298800" y="0"/>
                </a:lnTo>
                <a:lnTo>
                  <a:pt x="298800" y="358380"/>
                </a:lnTo>
                <a:lnTo>
                  <a:pt x="0" y="358380"/>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grpSp>
        <p:nvGrpSpPr>
          <p:cNvPr id="18" name="Group 18"/>
          <p:cNvGrpSpPr/>
          <p:nvPr/>
        </p:nvGrpSpPr>
        <p:grpSpPr>
          <a:xfrm>
            <a:off x="1727148" y="5356261"/>
            <a:ext cx="587579" cy="587579"/>
            <a:chOff x="0" y="0"/>
            <a:chExt cx="812800" cy="812800"/>
          </a:xfrm>
        </p:grpSpPr>
        <p:sp>
          <p:nvSpPr>
            <p:cNvPr id="19" name="Freeform 19"/>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D43131"/>
            </a:solidFill>
          </p:spPr>
          <p:txBody>
            <a:bodyPr/>
            <a:lstStyle/>
            <a:p>
              <a:endParaRPr lang="en-US"/>
            </a:p>
          </p:txBody>
        </p:sp>
        <p:sp>
          <p:nvSpPr>
            <p:cNvPr id="20" name="TextBox 20"/>
            <p:cNvSpPr txBox="1"/>
            <p:nvPr/>
          </p:nvSpPr>
          <p:spPr>
            <a:xfrm>
              <a:off x="76200" y="47625"/>
              <a:ext cx="660400" cy="688975"/>
            </a:xfrm>
            <a:prstGeom prst="rect">
              <a:avLst/>
            </a:prstGeom>
          </p:spPr>
          <p:txBody>
            <a:bodyPr lIns="27270" tIns="27270" rIns="27270" bIns="27270" rtlCol="0" anchor="ctr"/>
            <a:lstStyle/>
            <a:p>
              <a:pPr algn="ctr">
                <a:lnSpc>
                  <a:spcPts val="1427"/>
                </a:lnSpc>
              </a:pPr>
              <a:endParaRPr/>
            </a:p>
          </p:txBody>
        </p:sp>
      </p:grpSp>
      <p:sp>
        <p:nvSpPr>
          <p:cNvPr id="21" name="Freeform 21"/>
          <p:cNvSpPr/>
          <p:nvPr/>
        </p:nvSpPr>
        <p:spPr>
          <a:xfrm>
            <a:off x="1871389" y="5494461"/>
            <a:ext cx="304958" cy="311181"/>
          </a:xfrm>
          <a:custGeom>
            <a:avLst/>
            <a:gdLst/>
            <a:ahLst/>
            <a:cxnLst/>
            <a:rect l="l" t="t" r="r" b="b"/>
            <a:pathLst>
              <a:path w="304958" h="311181">
                <a:moveTo>
                  <a:pt x="0" y="0"/>
                </a:moveTo>
                <a:lnTo>
                  <a:pt x="304958" y="0"/>
                </a:lnTo>
                <a:lnTo>
                  <a:pt x="304958" y="311181"/>
                </a:lnTo>
                <a:lnTo>
                  <a:pt x="0" y="311181"/>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US"/>
          </a:p>
        </p:txBody>
      </p:sp>
      <p:grpSp>
        <p:nvGrpSpPr>
          <p:cNvPr id="22" name="Group 22"/>
          <p:cNvGrpSpPr/>
          <p:nvPr/>
        </p:nvGrpSpPr>
        <p:grpSpPr>
          <a:xfrm>
            <a:off x="8728652" y="-1142787"/>
            <a:ext cx="9559348" cy="11429787"/>
            <a:chOff x="0" y="0"/>
            <a:chExt cx="8603361" cy="10286746"/>
          </a:xfrm>
        </p:grpSpPr>
        <p:sp>
          <p:nvSpPr>
            <p:cNvPr id="23" name="Freeform 23"/>
            <p:cNvSpPr/>
            <p:nvPr/>
          </p:nvSpPr>
          <p:spPr>
            <a:xfrm>
              <a:off x="-2794" y="-127"/>
              <a:ext cx="8606155" cy="10286873"/>
            </a:xfrm>
            <a:custGeom>
              <a:avLst/>
              <a:gdLst/>
              <a:ahLst/>
              <a:cxnLst/>
              <a:rect l="l" t="t" r="r" b="b"/>
              <a:pathLst>
                <a:path w="8606155" h="10286873">
                  <a:moveTo>
                    <a:pt x="8606155" y="10251440"/>
                  </a:moveTo>
                  <a:cubicBezTo>
                    <a:pt x="8606155" y="10284587"/>
                    <a:pt x="8595487" y="10286873"/>
                    <a:pt x="8567674" y="10286873"/>
                  </a:cubicBezTo>
                  <a:cubicBezTo>
                    <a:pt x="5713095" y="10286238"/>
                    <a:pt x="2858643" y="10286238"/>
                    <a:pt x="4064" y="10286238"/>
                  </a:cubicBezTo>
                  <a:cubicBezTo>
                    <a:pt x="0" y="10272395"/>
                    <a:pt x="6350" y="10259822"/>
                    <a:pt x="9271" y="10246995"/>
                  </a:cubicBezTo>
                  <a:cubicBezTo>
                    <a:pt x="134747" y="9685401"/>
                    <a:pt x="260350" y="9123934"/>
                    <a:pt x="386207" y="8562467"/>
                  </a:cubicBezTo>
                  <a:cubicBezTo>
                    <a:pt x="565658" y="7761986"/>
                    <a:pt x="745490" y="6961632"/>
                    <a:pt x="924814" y="6161151"/>
                  </a:cubicBezTo>
                  <a:cubicBezTo>
                    <a:pt x="1146302" y="5172583"/>
                    <a:pt x="1367282" y="4184015"/>
                    <a:pt x="1588643" y="3195574"/>
                  </a:cubicBezTo>
                  <a:cubicBezTo>
                    <a:pt x="1813560" y="2191385"/>
                    <a:pt x="2038604" y="1187323"/>
                    <a:pt x="2264156" y="183261"/>
                  </a:cubicBezTo>
                  <a:cubicBezTo>
                    <a:pt x="2277872" y="122174"/>
                    <a:pt x="2286635" y="59690"/>
                    <a:pt x="2308860" y="635"/>
                  </a:cubicBezTo>
                  <a:cubicBezTo>
                    <a:pt x="4395216" y="635"/>
                    <a:pt x="6481572" y="635"/>
                    <a:pt x="8567928" y="0"/>
                  </a:cubicBezTo>
                  <a:cubicBezTo>
                    <a:pt x="8596249" y="0"/>
                    <a:pt x="8605901" y="3429"/>
                    <a:pt x="8605901" y="35814"/>
                  </a:cubicBezTo>
                  <a:cubicBezTo>
                    <a:pt x="8605139" y="3441065"/>
                    <a:pt x="8605139" y="6846316"/>
                    <a:pt x="8606155" y="10251440"/>
                  </a:cubicBezTo>
                  <a:close/>
                </a:path>
              </a:pathLst>
            </a:custGeom>
            <a:blipFill>
              <a:blip r:embed="rId10"/>
              <a:stretch>
                <a:fillRect l="-86153" r="-86153"/>
              </a:stretch>
            </a:blipFill>
          </p:spPr>
          <p:txBody>
            <a:bodyPr/>
            <a:lstStyle/>
            <a:p>
              <a:endParaRPr lang="en-US"/>
            </a:p>
          </p:txBody>
        </p:sp>
      </p:grpSp>
      <p:sp>
        <p:nvSpPr>
          <p:cNvPr id="24" name="TextBox 24"/>
          <p:cNvSpPr txBox="1"/>
          <p:nvPr/>
        </p:nvSpPr>
        <p:spPr>
          <a:xfrm>
            <a:off x="1727148" y="3007350"/>
            <a:ext cx="6522946" cy="1169160"/>
          </a:xfrm>
          <a:prstGeom prst="rect">
            <a:avLst/>
          </a:prstGeom>
        </p:spPr>
        <p:txBody>
          <a:bodyPr lIns="0" tIns="0" rIns="0" bIns="0" rtlCol="0" anchor="t">
            <a:spAutoFit/>
          </a:bodyPr>
          <a:lstStyle/>
          <a:p>
            <a:pPr algn="l">
              <a:lnSpc>
                <a:spcPts val="9470"/>
              </a:lnSpc>
            </a:pPr>
            <a:r>
              <a:rPr lang="en-US" sz="7284">
                <a:solidFill>
                  <a:srgbClr val="F1D936"/>
                </a:solidFill>
                <a:latin typeface="League Spartan"/>
              </a:rPr>
              <a:t>Contact Us</a:t>
            </a:r>
          </a:p>
        </p:txBody>
      </p:sp>
      <p:sp>
        <p:nvSpPr>
          <p:cNvPr id="25" name="TextBox 25"/>
          <p:cNvSpPr txBox="1"/>
          <p:nvPr/>
        </p:nvSpPr>
        <p:spPr>
          <a:xfrm>
            <a:off x="2391042" y="5447281"/>
            <a:ext cx="3574055" cy="375230"/>
          </a:xfrm>
          <a:prstGeom prst="rect">
            <a:avLst/>
          </a:prstGeom>
        </p:spPr>
        <p:txBody>
          <a:bodyPr lIns="0" tIns="0" rIns="0" bIns="0" rtlCol="0" anchor="t">
            <a:spAutoFit/>
          </a:bodyPr>
          <a:lstStyle/>
          <a:p>
            <a:pPr algn="l">
              <a:lnSpc>
                <a:spcPts val="2943"/>
              </a:lnSpc>
              <a:spcBef>
                <a:spcPct val="0"/>
              </a:spcBef>
            </a:pPr>
            <a:r>
              <a:rPr lang="en-US" sz="2102">
                <a:solidFill>
                  <a:srgbClr val="1E1C1B"/>
                </a:solidFill>
                <a:latin typeface="Helios Extended"/>
              </a:rPr>
              <a:t>(954) 967-3990</a:t>
            </a:r>
          </a:p>
        </p:txBody>
      </p:sp>
      <p:sp>
        <p:nvSpPr>
          <p:cNvPr id="26" name="TextBox 26"/>
          <p:cNvSpPr txBox="1"/>
          <p:nvPr/>
        </p:nvSpPr>
        <p:spPr>
          <a:xfrm>
            <a:off x="2391042" y="7343837"/>
            <a:ext cx="3979502" cy="377519"/>
          </a:xfrm>
          <a:prstGeom prst="rect">
            <a:avLst/>
          </a:prstGeom>
        </p:spPr>
        <p:txBody>
          <a:bodyPr lIns="0" tIns="0" rIns="0" bIns="0" rtlCol="0" anchor="t">
            <a:spAutoFit/>
          </a:bodyPr>
          <a:lstStyle/>
          <a:p>
            <a:pPr algn="l">
              <a:lnSpc>
                <a:spcPts val="2943"/>
              </a:lnSpc>
              <a:spcBef>
                <a:spcPct val="0"/>
              </a:spcBef>
            </a:pPr>
            <a:r>
              <a:rPr lang="en-US" sz="2102">
                <a:solidFill>
                  <a:srgbClr val="1E1C1B"/>
                </a:solidFill>
                <a:latin typeface="Helios Extended"/>
              </a:rPr>
              <a:t>www.semtribe.com </a:t>
            </a:r>
          </a:p>
        </p:txBody>
      </p:sp>
      <p:sp>
        <p:nvSpPr>
          <p:cNvPr id="27" name="TextBox 27"/>
          <p:cNvSpPr txBox="1"/>
          <p:nvPr/>
        </p:nvSpPr>
        <p:spPr>
          <a:xfrm>
            <a:off x="2391042" y="6394966"/>
            <a:ext cx="4303677" cy="377519"/>
          </a:xfrm>
          <a:prstGeom prst="rect">
            <a:avLst/>
          </a:prstGeom>
        </p:spPr>
        <p:txBody>
          <a:bodyPr lIns="0" tIns="0" rIns="0" bIns="0" rtlCol="0" anchor="t">
            <a:spAutoFit/>
          </a:bodyPr>
          <a:lstStyle/>
          <a:p>
            <a:pPr algn="l">
              <a:lnSpc>
                <a:spcPts val="2943"/>
              </a:lnSpc>
              <a:spcBef>
                <a:spcPct val="0"/>
              </a:spcBef>
            </a:pPr>
            <a:r>
              <a:rPr lang="en-US" sz="2102">
                <a:solidFill>
                  <a:srgbClr val="1E1C1B"/>
                </a:solidFill>
                <a:latin typeface="Helios Extended"/>
              </a:rPr>
              <a:t>wendy.larson@semtribe.com </a:t>
            </a:r>
          </a:p>
        </p:txBody>
      </p:sp>
      <p:sp>
        <p:nvSpPr>
          <p:cNvPr id="28" name="TextBox 28"/>
          <p:cNvSpPr txBox="1"/>
          <p:nvPr/>
        </p:nvSpPr>
        <p:spPr>
          <a:xfrm>
            <a:off x="2391042" y="8369461"/>
            <a:ext cx="3979502" cy="565623"/>
          </a:xfrm>
          <a:prstGeom prst="rect">
            <a:avLst/>
          </a:prstGeom>
        </p:spPr>
        <p:txBody>
          <a:bodyPr lIns="0" tIns="0" rIns="0" bIns="0" rtlCol="0" anchor="t">
            <a:spAutoFit/>
          </a:bodyPr>
          <a:lstStyle/>
          <a:p>
            <a:pPr algn="l">
              <a:lnSpc>
                <a:spcPts val="2123"/>
              </a:lnSpc>
            </a:pPr>
            <a:r>
              <a:rPr lang="en-US" sz="2102">
                <a:solidFill>
                  <a:srgbClr val="1E1C1B"/>
                </a:solidFill>
                <a:latin typeface="Helios Extended"/>
              </a:rPr>
              <a:t>5700 Griffin Road Hollywoood, FL 33024</a:t>
            </a:r>
          </a:p>
        </p:txBody>
      </p:sp>
      <p:sp>
        <p:nvSpPr>
          <p:cNvPr id="29" name="Freeform 29"/>
          <p:cNvSpPr/>
          <p:nvPr/>
        </p:nvSpPr>
        <p:spPr>
          <a:xfrm>
            <a:off x="510231" y="125842"/>
            <a:ext cx="2433833" cy="2433833"/>
          </a:xfrm>
          <a:custGeom>
            <a:avLst/>
            <a:gdLst/>
            <a:ahLst/>
            <a:cxnLst/>
            <a:rect l="l" t="t" r="r" b="b"/>
            <a:pathLst>
              <a:path w="2433833" h="2433833">
                <a:moveTo>
                  <a:pt x="0" y="0"/>
                </a:moveTo>
                <a:lnTo>
                  <a:pt x="2433833" y="0"/>
                </a:lnTo>
                <a:lnTo>
                  <a:pt x="2433833" y="2433833"/>
                </a:lnTo>
                <a:lnTo>
                  <a:pt x="0" y="2433833"/>
                </a:lnTo>
                <a:lnTo>
                  <a:pt x="0" y="0"/>
                </a:lnTo>
                <a:close/>
              </a:path>
            </a:pathLst>
          </a:custGeom>
          <a:blipFill>
            <a:blip r:embed="rId11"/>
            <a:stretch>
              <a:fillRect/>
            </a:stretch>
          </a:blipFill>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8191860" y="0"/>
            <a:ext cx="14483006" cy="10287000"/>
            <a:chOff x="0" y="0"/>
            <a:chExt cx="676641" cy="480605"/>
          </a:xfrm>
        </p:grpSpPr>
        <p:sp>
          <p:nvSpPr>
            <p:cNvPr id="3" name="Freeform 3"/>
            <p:cNvSpPr/>
            <p:nvPr/>
          </p:nvSpPr>
          <p:spPr>
            <a:xfrm>
              <a:off x="0" y="0"/>
              <a:ext cx="676641" cy="480605"/>
            </a:xfrm>
            <a:custGeom>
              <a:avLst/>
              <a:gdLst/>
              <a:ahLst/>
              <a:cxnLst/>
              <a:rect l="l" t="t" r="r" b="b"/>
              <a:pathLst>
                <a:path w="676641" h="480605">
                  <a:moveTo>
                    <a:pt x="203200" y="0"/>
                  </a:moveTo>
                  <a:lnTo>
                    <a:pt x="676641" y="0"/>
                  </a:lnTo>
                  <a:lnTo>
                    <a:pt x="473441" y="480605"/>
                  </a:lnTo>
                  <a:lnTo>
                    <a:pt x="0" y="480605"/>
                  </a:lnTo>
                  <a:lnTo>
                    <a:pt x="203200" y="0"/>
                  </a:lnTo>
                  <a:close/>
                </a:path>
              </a:pathLst>
            </a:custGeom>
            <a:solidFill>
              <a:srgbClr val="1E1C1B"/>
            </a:solidFill>
          </p:spPr>
          <p:txBody>
            <a:bodyPr/>
            <a:lstStyle/>
            <a:p>
              <a:endParaRPr lang="en-US"/>
            </a:p>
          </p:txBody>
        </p:sp>
        <p:sp>
          <p:nvSpPr>
            <p:cNvPr id="4" name="TextBox 4"/>
            <p:cNvSpPr txBox="1"/>
            <p:nvPr/>
          </p:nvSpPr>
          <p:spPr>
            <a:xfrm>
              <a:off x="101600" y="-66675"/>
              <a:ext cx="473441" cy="547280"/>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10238844" y="1072322"/>
            <a:ext cx="7781961" cy="7781961"/>
            <a:chOff x="0" y="0"/>
            <a:chExt cx="6350000" cy="6350000"/>
          </a:xfrm>
        </p:grpSpPr>
        <p:sp>
          <p:nvSpPr>
            <p:cNvPr id="6" name="Freeform 6"/>
            <p:cNvSpPr/>
            <p:nvPr/>
          </p:nvSpPr>
          <p:spPr>
            <a:xfrm>
              <a:off x="0" y="0"/>
              <a:ext cx="6351270" cy="6350000"/>
            </a:xfrm>
            <a:custGeom>
              <a:avLst/>
              <a:gdLst/>
              <a:ahLst/>
              <a:cxnLst/>
              <a:rect l="l" t="t" r="r" b="b"/>
              <a:pathLst>
                <a:path w="6351270" h="6350000">
                  <a:moveTo>
                    <a:pt x="5985510" y="0"/>
                  </a:moveTo>
                  <a:lnTo>
                    <a:pt x="364490" y="0"/>
                  </a:lnTo>
                  <a:cubicBezTo>
                    <a:pt x="162560" y="0"/>
                    <a:pt x="0" y="162560"/>
                    <a:pt x="0" y="364490"/>
                  </a:cubicBezTo>
                  <a:lnTo>
                    <a:pt x="0" y="5986780"/>
                  </a:lnTo>
                  <a:cubicBezTo>
                    <a:pt x="0" y="6187440"/>
                    <a:pt x="162560" y="6350000"/>
                    <a:pt x="364490" y="6350000"/>
                  </a:cubicBezTo>
                  <a:lnTo>
                    <a:pt x="5986780" y="6350000"/>
                  </a:lnTo>
                  <a:cubicBezTo>
                    <a:pt x="6187440" y="6350000"/>
                    <a:pt x="6351270" y="6187440"/>
                    <a:pt x="6351270" y="5985510"/>
                  </a:cubicBezTo>
                  <a:lnTo>
                    <a:pt x="6351270" y="364490"/>
                  </a:lnTo>
                  <a:cubicBezTo>
                    <a:pt x="6350000" y="162560"/>
                    <a:pt x="6187440" y="0"/>
                    <a:pt x="5985510" y="0"/>
                  </a:cubicBezTo>
                  <a:close/>
                </a:path>
              </a:pathLst>
            </a:custGeom>
            <a:blipFill>
              <a:blip r:embed="rId2"/>
              <a:stretch>
                <a:fillRect l="-24985" r="-24985"/>
              </a:stretch>
            </a:blipFill>
          </p:spPr>
          <p:txBody>
            <a:bodyPr/>
            <a:lstStyle/>
            <a:p>
              <a:endParaRPr lang="en-US"/>
            </a:p>
          </p:txBody>
        </p:sp>
      </p:grpSp>
      <p:grpSp>
        <p:nvGrpSpPr>
          <p:cNvPr id="7" name="Group 7"/>
          <p:cNvGrpSpPr/>
          <p:nvPr/>
        </p:nvGrpSpPr>
        <p:grpSpPr>
          <a:xfrm>
            <a:off x="108055" y="200621"/>
            <a:ext cx="7226805" cy="1303133"/>
            <a:chOff x="0" y="0"/>
            <a:chExt cx="3380667" cy="609600"/>
          </a:xfrm>
        </p:grpSpPr>
        <p:sp>
          <p:nvSpPr>
            <p:cNvPr id="8" name="Freeform 8"/>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solidFill>
              <a:srgbClr val="F1D936"/>
            </a:solidFill>
          </p:spPr>
          <p:txBody>
            <a:bodyPr/>
            <a:lstStyle/>
            <a:p>
              <a:endParaRPr lang="en-US"/>
            </a:p>
          </p:txBody>
        </p:sp>
        <p:sp>
          <p:nvSpPr>
            <p:cNvPr id="9" name="TextBox 9"/>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10" name="Group 10"/>
          <p:cNvGrpSpPr/>
          <p:nvPr/>
        </p:nvGrpSpPr>
        <p:grpSpPr>
          <a:xfrm>
            <a:off x="12375054" y="9448108"/>
            <a:ext cx="6580569" cy="838892"/>
            <a:chOff x="0" y="0"/>
            <a:chExt cx="3770039" cy="480605"/>
          </a:xfrm>
        </p:grpSpPr>
        <p:sp>
          <p:nvSpPr>
            <p:cNvPr id="11" name="Freeform 11"/>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B6021D"/>
            </a:solidFill>
          </p:spPr>
          <p:txBody>
            <a:bodyPr/>
            <a:lstStyle/>
            <a:p>
              <a:endParaRPr lang="en-US"/>
            </a:p>
          </p:txBody>
        </p:sp>
        <p:sp>
          <p:nvSpPr>
            <p:cNvPr id="12" name="TextBox 12"/>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sp>
        <p:nvSpPr>
          <p:cNvPr id="13" name="Freeform 13"/>
          <p:cNvSpPr/>
          <p:nvPr/>
        </p:nvSpPr>
        <p:spPr>
          <a:xfrm>
            <a:off x="13770620" y="9448108"/>
            <a:ext cx="3542834" cy="893720"/>
          </a:xfrm>
          <a:custGeom>
            <a:avLst/>
            <a:gdLst/>
            <a:ahLst/>
            <a:cxnLst/>
            <a:rect l="l" t="t" r="r" b="b"/>
            <a:pathLst>
              <a:path w="3542834" h="893720">
                <a:moveTo>
                  <a:pt x="0" y="0"/>
                </a:moveTo>
                <a:lnTo>
                  <a:pt x="3542834" y="0"/>
                </a:lnTo>
                <a:lnTo>
                  <a:pt x="3542834" y="893720"/>
                </a:lnTo>
                <a:lnTo>
                  <a:pt x="0" y="893720"/>
                </a:lnTo>
                <a:lnTo>
                  <a:pt x="0" y="0"/>
                </a:lnTo>
                <a:close/>
              </a:path>
            </a:pathLst>
          </a:custGeom>
          <a:blipFill>
            <a:blip r:embed="rId3"/>
            <a:stretch>
              <a:fillRect/>
            </a:stretch>
          </a:blipFill>
        </p:spPr>
        <p:txBody>
          <a:bodyPr/>
          <a:lstStyle/>
          <a:p>
            <a:endParaRPr lang="en-US"/>
          </a:p>
        </p:txBody>
      </p:sp>
      <p:sp>
        <p:nvSpPr>
          <p:cNvPr id="14" name="TextBox 14"/>
          <p:cNvSpPr txBox="1"/>
          <p:nvPr/>
        </p:nvSpPr>
        <p:spPr>
          <a:xfrm>
            <a:off x="691933" y="3104023"/>
            <a:ext cx="7783505" cy="4942423"/>
          </a:xfrm>
          <a:prstGeom prst="rect">
            <a:avLst/>
          </a:prstGeom>
        </p:spPr>
        <p:txBody>
          <a:bodyPr lIns="0" tIns="0" rIns="0" bIns="0" rtlCol="0" anchor="t">
            <a:spAutoFit/>
          </a:bodyPr>
          <a:lstStyle/>
          <a:p>
            <a:pPr algn="just">
              <a:lnSpc>
                <a:spcPts val="3904"/>
              </a:lnSpc>
            </a:pPr>
            <a:r>
              <a:rPr lang="en-US" sz="2440">
                <a:solidFill>
                  <a:srgbClr val="D43131"/>
                </a:solidFill>
                <a:latin typeface="Helios Extended"/>
              </a:rPr>
              <a:t>Increasingly, Homeownership is becoming a cornerstone to financial stability and community development. Yet, homeownership remains a challenging goal for many Native American families due to unique legal and economic barriers. Today, I want to highlight  opportunities and the critical role of specialized mortgage and credit assistance programs in overcoming challenges.</a:t>
            </a:r>
          </a:p>
          <a:p>
            <a:pPr algn="just">
              <a:lnSpc>
                <a:spcPts val="3904"/>
              </a:lnSpc>
            </a:pPr>
            <a:endParaRPr lang="en-US" sz="2440">
              <a:solidFill>
                <a:srgbClr val="D43131"/>
              </a:solidFill>
              <a:latin typeface="Helios Extended"/>
            </a:endParaRPr>
          </a:p>
        </p:txBody>
      </p:sp>
      <p:sp>
        <p:nvSpPr>
          <p:cNvPr id="15" name="Freeform 15"/>
          <p:cNvSpPr/>
          <p:nvPr/>
        </p:nvSpPr>
        <p:spPr>
          <a:xfrm>
            <a:off x="552373" y="200621"/>
            <a:ext cx="1523603" cy="1523603"/>
          </a:xfrm>
          <a:custGeom>
            <a:avLst/>
            <a:gdLst/>
            <a:ahLst/>
            <a:cxnLst/>
            <a:rect l="l" t="t" r="r" b="b"/>
            <a:pathLst>
              <a:path w="1523603" h="1523603">
                <a:moveTo>
                  <a:pt x="0" y="0"/>
                </a:moveTo>
                <a:lnTo>
                  <a:pt x="1523602" y="0"/>
                </a:lnTo>
                <a:lnTo>
                  <a:pt x="1523602" y="1523603"/>
                </a:lnTo>
                <a:lnTo>
                  <a:pt x="0" y="1523603"/>
                </a:lnTo>
                <a:lnTo>
                  <a:pt x="0" y="0"/>
                </a:lnTo>
                <a:close/>
              </a:path>
            </a:pathLst>
          </a:custGeom>
          <a:blipFill>
            <a:blip r:embed="rId4"/>
            <a:stretch>
              <a:fillRect/>
            </a:stretch>
          </a:blipFill>
        </p:spPr>
        <p:txBody>
          <a:bodyPr/>
          <a:lstStyle/>
          <a:p>
            <a:endParaRPr lang="en-US"/>
          </a:p>
        </p:txBody>
      </p:sp>
      <p:sp>
        <p:nvSpPr>
          <p:cNvPr id="16" name="TextBox 16"/>
          <p:cNvSpPr txBox="1"/>
          <p:nvPr/>
        </p:nvSpPr>
        <p:spPr>
          <a:xfrm>
            <a:off x="552373" y="1581349"/>
            <a:ext cx="9333330" cy="1309971"/>
          </a:xfrm>
          <a:prstGeom prst="rect">
            <a:avLst/>
          </a:prstGeom>
        </p:spPr>
        <p:txBody>
          <a:bodyPr lIns="0" tIns="0" rIns="0" bIns="0" rtlCol="0" anchor="t">
            <a:spAutoFit/>
          </a:bodyPr>
          <a:lstStyle/>
          <a:p>
            <a:pPr algn="ctr">
              <a:lnSpc>
                <a:spcPts val="10746"/>
              </a:lnSpc>
            </a:pPr>
            <a:r>
              <a:rPr lang="en-US" sz="7676">
                <a:solidFill>
                  <a:srgbClr val="000000"/>
                </a:solidFill>
                <a:latin typeface="Canva Sans Bold"/>
              </a:rPr>
              <a:t>Homeownership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406444" y="0"/>
            <a:ext cx="11999149" cy="10287000"/>
            <a:chOff x="0" y="0"/>
            <a:chExt cx="711061" cy="609600"/>
          </a:xfrm>
        </p:grpSpPr>
        <p:sp>
          <p:nvSpPr>
            <p:cNvPr id="3" name="Freeform 3"/>
            <p:cNvSpPr/>
            <p:nvPr/>
          </p:nvSpPr>
          <p:spPr>
            <a:xfrm>
              <a:off x="0" y="0"/>
              <a:ext cx="711061" cy="609600"/>
            </a:xfrm>
            <a:custGeom>
              <a:avLst/>
              <a:gdLst/>
              <a:ahLst/>
              <a:cxnLst/>
              <a:rect l="l" t="t" r="r" b="b"/>
              <a:pathLst>
                <a:path w="711061" h="609600">
                  <a:moveTo>
                    <a:pt x="203200" y="0"/>
                  </a:moveTo>
                  <a:lnTo>
                    <a:pt x="711061" y="0"/>
                  </a:lnTo>
                  <a:lnTo>
                    <a:pt x="507861" y="609600"/>
                  </a:lnTo>
                  <a:lnTo>
                    <a:pt x="0" y="609600"/>
                  </a:lnTo>
                  <a:lnTo>
                    <a:pt x="203200" y="0"/>
                  </a:lnTo>
                  <a:close/>
                </a:path>
              </a:pathLst>
            </a:custGeom>
            <a:solidFill>
              <a:srgbClr val="D43131"/>
            </a:solidFill>
          </p:spPr>
          <p:txBody>
            <a:bodyPr/>
            <a:lstStyle/>
            <a:p>
              <a:endParaRPr lang="en-US"/>
            </a:p>
          </p:txBody>
        </p:sp>
        <p:sp>
          <p:nvSpPr>
            <p:cNvPr id="4" name="TextBox 4"/>
            <p:cNvSpPr txBox="1"/>
            <p:nvPr/>
          </p:nvSpPr>
          <p:spPr>
            <a:xfrm>
              <a:off x="101600" y="-66675"/>
              <a:ext cx="507861" cy="676275"/>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166997" y="1970170"/>
            <a:ext cx="7390611" cy="7407311"/>
            <a:chOff x="0" y="0"/>
            <a:chExt cx="6335684" cy="6350000"/>
          </a:xfrm>
        </p:grpSpPr>
        <p:sp>
          <p:nvSpPr>
            <p:cNvPr id="6" name="Freeform 6"/>
            <p:cNvSpPr/>
            <p:nvPr/>
          </p:nvSpPr>
          <p:spPr>
            <a:xfrm>
              <a:off x="0" y="0"/>
              <a:ext cx="6336954" cy="6350000"/>
            </a:xfrm>
            <a:custGeom>
              <a:avLst/>
              <a:gdLst/>
              <a:ahLst/>
              <a:cxnLst/>
              <a:rect l="l" t="t" r="r" b="b"/>
              <a:pathLst>
                <a:path w="6336954" h="6350000">
                  <a:moveTo>
                    <a:pt x="5972016" y="0"/>
                  </a:moveTo>
                  <a:lnTo>
                    <a:pt x="363668" y="0"/>
                  </a:lnTo>
                  <a:cubicBezTo>
                    <a:pt x="162194" y="0"/>
                    <a:pt x="0" y="162560"/>
                    <a:pt x="0" y="364490"/>
                  </a:cubicBezTo>
                  <a:lnTo>
                    <a:pt x="0" y="5986780"/>
                  </a:lnTo>
                  <a:cubicBezTo>
                    <a:pt x="0" y="6187440"/>
                    <a:pt x="162194" y="6350000"/>
                    <a:pt x="363668" y="6350000"/>
                  </a:cubicBezTo>
                  <a:lnTo>
                    <a:pt x="5973283" y="6350000"/>
                  </a:lnTo>
                  <a:cubicBezTo>
                    <a:pt x="6173491" y="6350000"/>
                    <a:pt x="6336954" y="6187440"/>
                    <a:pt x="6336954" y="5985510"/>
                  </a:cubicBezTo>
                  <a:lnTo>
                    <a:pt x="6336954" y="364490"/>
                  </a:lnTo>
                  <a:cubicBezTo>
                    <a:pt x="6335684" y="162560"/>
                    <a:pt x="6173491" y="0"/>
                    <a:pt x="5972016" y="0"/>
                  </a:cubicBezTo>
                  <a:close/>
                </a:path>
              </a:pathLst>
            </a:custGeom>
            <a:blipFill>
              <a:blip r:embed="rId3"/>
              <a:stretch>
                <a:fillRect l="-25295" r="-25295"/>
              </a:stretch>
            </a:blipFill>
          </p:spPr>
          <p:txBody>
            <a:bodyPr/>
            <a:lstStyle/>
            <a:p>
              <a:endParaRPr lang="en-US"/>
            </a:p>
          </p:txBody>
        </p:sp>
      </p:grpSp>
      <p:sp>
        <p:nvSpPr>
          <p:cNvPr id="7" name="AutoShape 7"/>
          <p:cNvSpPr/>
          <p:nvPr/>
        </p:nvSpPr>
        <p:spPr>
          <a:xfrm>
            <a:off x="9398983" y="4655814"/>
            <a:ext cx="1494277" cy="0"/>
          </a:xfrm>
          <a:prstGeom prst="line">
            <a:avLst/>
          </a:prstGeom>
          <a:ln w="114300" cap="flat">
            <a:solidFill>
              <a:srgbClr val="D43131"/>
            </a:solidFill>
            <a:prstDash val="solid"/>
            <a:headEnd type="none" w="sm" len="sm"/>
            <a:tailEnd type="none" w="sm" len="sm"/>
          </a:ln>
        </p:spPr>
        <p:txBody>
          <a:bodyPr/>
          <a:lstStyle/>
          <a:p>
            <a:endParaRPr lang="en-US"/>
          </a:p>
        </p:txBody>
      </p:sp>
      <p:grpSp>
        <p:nvGrpSpPr>
          <p:cNvPr id="8" name="Group 8"/>
          <p:cNvGrpSpPr/>
          <p:nvPr/>
        </p:nvGrpSpPr>
        <p:grpSpPr>
          <a:xfrm>
            <a:off x="-1020273" y="0"/>
            <a:ext cx="7226805" cy="1303133"/>
            <a:chOff x="0" y="0"/>
            <a:chExt cx="3380667" cy="609600"/>
          </a:xfrm>
        </p:grpSpPr>
        <p:sp>
          <p:nvSpPr>
            <p:cNvPr id="9" name="Freeform 9"/>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gradFill rotWithShape="1">
              <a:gsLst>
                <a:gs pos="0">
                  <a:srgbClr val="FFFFFF">
                    <a:alpha val="100000"/>
                  </a:srgbClr>
                </a:gs>
                <a:gs pos="50000">
                  <a:srgbClr val="9B9B9B">
                    <a:alpha val="100000"/>
                  </a:srgbClr>
                </a:gs>
                <a:gs pos="100000">
                  <a:srgbClr val="9B9B9B">
                    <a:alpha val="100000"/>
                  </a:srgbClr>
                </a:gs>
              </a:gsLst>
              <a:lin ang="0"/>
            </a:gradFill>
          </p:spPr>
          <p:txBody>
            <a:bodyPr/>
            <a:lstStyle/>
            <a:p>
              <a:endParaRPr lang="en-US"/>
            </a:p>
          </p:txBody>
        </p:sp>
        <p:sp>
          <p:nvSpPr>
            <p:cNvPr id="10" name="TextBox 10"/>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11" name="Group 11"/>
          <p:cNvGrpSpPr/>
          <p:nvPr/>
        </p:nvGrpSpPr>
        <p:grpSpPr>
          <a:xfrm>
            <a:off x="12375054" y="9448108"/>
            <a:ext cx="6580569" cy="838892"/>
            <a:chOff x="0" y="0"/>
            <a:chExt cx="3770039" cy="480605"/>
          </a:xfrm>
        </p:grpSpPr>
        <p:sp>
          <p:nvSpPr>
            <p:cNvPr id="12" name="Freeform 12"/>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F1D936"/>
            </a:solidFill>
          </p:spPr>
          <p:txBody>
            <a:bodyPr/>
            <a:lstStyle/>
            <a:p>
              <a:endParaRPr lang="en-US"/>
            </a:p>
          </p:txBody>
        </p:sp>
        <p:sp>
          <p:nvSpPr>
            <p:cNvPr id="13" name="TextBox 13"/>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grpSp>
        <p:nvGrpSpPr>
          <p:cNvPr id="14" name="Group 14"/>
          <p:cNvGrpSpPr/>
          <p:nvPr/>
        </p:nvGrpSpPr>
        <p:grpSpPr>
          <a:xfrm>
            <a:off x="16139069" y="-2978337"/>
            <a:ext cx="5633109" cy="4829326"/>
            <a:chOff x="0" y="0"/>
            <a:chExt cx="711061" cy="609600"/>
          </a:xfrm>
        </p:grpSpPr>
        <p:sp>
          <p:nvSpPr>
            <p:cNvPr id="15" name="Freeform 15"/>
            <p:cNvSpPr/>
            <p:nvPr/>
          </p:nvSpPr>
          <p:spPr>
            <a:xfrm>
              <a:off x="0" y="0"/>
              <a:ext cx="711061" cy="609600"/>
            </a:xfrm>
            <a:custGeom>
              <a:avLst/>
              <a:gdLst/>
              <a:ahLst/>
              <a:cxnLst/>
              <a:rect l="l" t="t" r="r" b="b"/>
              <a:pathLst>
                <a:path w="711061" h="609600">
                  <a:moveTo>
                    <a:pt x="203200" y="0"/>
                  </a:moveTo>
                  <a:lnTo>
                    <a:pt x="711061" y="0"/>
                  </a:lnTo>
                  <a:lnTo>
                    <a:pt x="507861" y="609600"/>
                  </a:lnTo>
                  <a:lnTo>
                    <a:pt x="0" y="609600"/>
                  </a:lnTo>
                  <a:lnTo>
                    <a:pt x="203200" y="0"/>
                  </a:lnTo>
                  <a:close/>
                </a:path>
              </a:pathLst>
            </a:custGeom>
            <a:solidFill>
              <a:srgbClr val="D43131"/>
            </a:solidFill>
          </p:spPr>
          <p:txBody>
            <a:bodyPr/>
            <a:lstStyle/>
            <a:p>
              <a:endParaRPr lang="en-US"/>
            </a:p>
          </p:txBody>
        </p:sp>
        <p:sp>
          <p:nvSpPr>
            <p:cNvPr id="16" name="TextBox 16"/>
            <p:cNvSpPr txBox="1"/>
            <p:nvPr/>
          </p:nvSpPr>
          <p:spPr>
            <a:xfrm>
              <a:off x="101600" y="-66675"/>
              <a:ext cx="507861" cy="676275"/>
            </a:xfrm>
            <a:prstGeom prst="rect">
              <a:avLst/>
            </a:prstGeom>
          </p:spPr>
          <p:txBody>
            <a:bodyPr lIns="50800" tIns="50800" rIns="50800" bIns="50800" rtlCol="0" anchor="ctr"/>
            <a:lstStyle/>
            <a:p>
              <a:pPr algn="ctr">
                <a:lnSpc>
                  <a:spcPts val="3319"/>
                </a:lnSpc>
              </a:pPr>
              <a:endParaRPr/>
            </a:p>
          </p:txBody>
        </p:sp>
      </p:grpSp>
      <p:sp>
        <p:nvSpPr>
          <p:cNvPr id="17" name="Freeform 17"/>
          <p:cNvSpPr/>
          <p:nvPr/>
        </p:nvSpPr>
        <p:spPr>
          <a:xfrm>
            <a:off x="13311885" y="9256696"/>
            <a:ext cx="4177157" cy="1030304"/>
          </a:xfrm>
          <a:custGeom>
            <a:avLst/>
            <a:gdLst/>
            <a:ahLst/>
            <a:cxnLst/>
            <a:rect l="l" t="t" r="r" b="b"/>
            <a:pathLst>
              <a:path w="4177157" h="1030304">
                <a:moveTo>
                  <a:pt x="0" y="0"/>
                </a:moveTo>
                <a:lnTo>
                  <a:pt x="4177157" y="0"/>
                </a:lnTo>
                <a:lnTo>
                  <a:pt x="4177157" y="1030304"/>
                </a:lnTo>
                <a:lnTo>
                  <a:pt x="0" y="1030304"/>
                </a:lnTo>
                <a:lnTo>
                  <a:pt x="0" y="0"/>
                </a:lnTo>
                <a:close/>
              </a:path>
            </a:pathLst>
          </a:custGeom>
          <a:blipFill>
            <a:blip r:embed="rId4"/>
            <a:stretch>
              <a:fillRect t="-1115" b="-1158"/>
            </a:stretch>
          </a:blipFill>
        </p:spPr>
        <p:txBody>
          <a:bodyPr/>
          <a:lstStyle/>
          <a:p>
            <a:endParaRPr lang="en-US"/>
          </a:p>
        </p:txBody>
      </p:sp>
      <p:sp>
        <p:nvSpPr>
          <p:cNvPr id="18" name="TextBox 18"/>
          <p:cNvSpPr txBox="1"/>
          <p:nvPr/>
        </p:nvSpPr>
        <p:spPr>
          <a:xfrm>
            <a:off x="9398983" y="1784314"/>
            <a:ext cx="8325420" cy="2364162"/>
          </a:xfrm>
          <a:prstGeom prst="rect">
            <a:avLst/>
          </a:prstGeom>
        </p:spPr>
        <p:txBody>
          <a:bodyPr lIns="0" tIns="0" rIns="0" bIns="0" rtlCol="0" anchor="t">
            <a:spAutoFit/>
          </a:bodyPr>
          <a:lstStyle/>
          <a:p>
            <a:pPr algn="l">
              <a:lnSpc>
                <a:spcPts val="9470"/>
              </a:lnSpc>
            </a:pPr>
            <a:r>
              <a:rPr lang="en-US" sz="7284">
                <a:solidFill>
                  <a:srgbClr val="1E1C1B"/>
                </a:solidFill>
                <a:latin typeface="League Spartan"/>
              </a:rPr>
              <a:t>Mortgage Lending</a:t>
            </a:r>
          </a:p>
        </p:txBody>
      </p:sp>
      <p:sp>
        <p:nvSpPr>
          <p:cNvPr id="19" name="TextBox 19"/>
          <p:cNvSpPr txBox="1"/>
          <p:nvPr/>
        </p:nvSpPr>
        <p:spPr>
          <a:xfrm>
            <a:off x="8375814" y="4623292"/>
            <a:ext cx="9675862" cy="3016250"/>
          </a:xfrm>
          <a:prstGeom prst="rect">
            <a:avLst/>
          </a:prstGeom>
        </p:spPr>
        <p:txBody>
          <a:bodyPr lIns="0" tIns="0" rIns="0" bIns="0" rtlCol="0" anchor="t">
            <a:spAutoFit/>
          </a:bodyPr>
          <a:lstStyle/>
          <a:p>
            <a:pPr algn="l">
              <a:lnSpc>
                <a:spcPts val="4640"/>
              </a:lnSpc>
            </a:pPr>
            <a:endParaRPr/>
          </a:p>
          <a:p>
            <a:pPr marL="626114" lvl="1" indent="-313057" algn="l">
              <a:lnSpc>
                <a:spcPts val="4640"/>
              </a:lnSpc>
              <a:buFont typeface="Arial"/>
              <a:buChar char="•"/>
            </a:pPr>
            <a:r>
              <a:rPr lang="en-US" sz="2900">
                <a:solidFill>
                  <a:srgbClr val="1E1C1B"/>
                </a:solidFill>
                <a:latin typeface="Helios Extended"/>
              </a:rPr>
              <a:t>Significance of Homeownership</a:t>
            </a:r>
          </a:p>
          <a:p>
            <a:pPr marL="626114" lvl="1" indent="-313057" algn="l">
              <a:lnSpc>
                <a:spcPts val="4640"/>
              </a:lnSpc>
              <a:buFont typeface="Arial"/>
              <a:buChar char="•"/>
            </a:pPr>
            <a:r>
              <a:rPr lang="en-US" sz="2900">
                <a:solidFill>
                  <a:srgbClr val="1E1C1B"/>
                </a:solidFill>
                <a:latin typeface="Helios Extended"/>
              </a:rPr>
              <a:t>Challenges in Accessing Mortgage Loans</a:t>
            </a:r>
          </a:p>
          <a:p>
            <a:pPr marL="626114" lvl="1" indent="-313057" algn="l">
              <a:lnSpc>
                <a:spcPts val="4640"/>
              </a:lnSpc>
              <a:buFont typeface="Arial"/>
              <a:buChar char="•"/>
            </a:pPr>
            <a:r>
              <a:rPr lang="en-US" sz="2900">
                <a:solidFill>
                  <a:srgbClr val="1E1C1B"/>
                </a:solidFill>
                <a:latin typeface="Helios Extended"/>
              </a:rPr>
              <a:t>Importance of Credit Counseling Assistance</a:t>
            </a:r>
          </a:p>
          <a:p>
            <a:pPr algn="just">
              <a:lnSpc>
                <a:spcPts val="5760"/>
              </a:lnSpc>
            </a:pPr>
            <a:endParaRPr lang="en-US" sz="2900">
              <a:solidFill>
                <a:srgbClr val="1E1C1B"/>
              </a:solidFill>
              <a:latin typeface="Helios Extended"/>
            </a:endParaRPr>
          </a:p>
        </p:txBody>
      </p:sp>
      <p:sp>
        <p:nvSpPr>
          <p:cNvPr id="20" name="Freeform 20"/>
          <p:cNvSpPr/>
          <p:nvPr/>
        </p:nvSpPr>
        <p:spPr>
          <a:xfrm>
            <a:off x="350694" y="187527"/>
            <a:ext cx="1663462" cy="1663462"/>
          </a:xfrm>
          <a:custGeom>
            <a:avLst/>
            <a:gdLst/>
            <a:ahLst/>
            <a:cxnLst/>
            <a:rect l="l" t="t" r="r" b="b"/>
            <a:pathLst>
              <a:path w="1663462" h="1663462">
                <a:moveTo>
                  <a:pt x="0" y="0"/>
                </a:moveTo>
                <a:lnTo>
                  <a:pt x="1663462" y="0"/>
                </a:lnTo>
                <a:lnTo>
                  <a:pt x="1663462" y="1663462"/>
                </a:lnTo>
                <a:lnTo>
                  <a:pt x="0" y="1663462"/>
                </a:lnTo>
                <a:lnTo>
                  <a:pt x="0" y="0"/>
                </a:lnTo>
                <a:close/>
              </a:path>
            </a:pathLst>
          </a:custGeom>
          <a:blipFill>
            <a:blip r:embed="rId5"/>
            <a:stretch>
              <a:fillRect/>
            </a:stretch>
          </a:blipFill>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alpha val="100000"/>
              </a:srgbClr>
            </a:gs>
            <a:gs pos="50000">
              <a:srgbClr val="9B9B9B">
                <a:alpha val="100000"/>
              </a:srgbClr>
            </a:gs>
            <a:gs pos="100000">
              <a:srgbClr val="9B9B9B">
                <a:alpha val="100000"/>
              </a:srgbClr>
            </a:gs>
          </a:gsLst>
          <a:lin ang="0"/>
        </a:gradFill>
        <a:effectLst/>
      </p:bgPr>
    </p:bg>
    <p:spTree>
      <p:nvGrpSpPr>
        <p:cNvPr id="1" name=""/>
        <p:cNvGrpSpPr/>
        <p:nvPr/>
      </p:nvGrpSpPr>
      <p:grpSpPr>
        <a:xfrm>
          <a:off x="0" y="0"/>
          <a:ext cx="0" cy="0"/>
          <a:chOff x="0" y="0"/>
          <a:chExt cx="0" cy="0"/>
        </a:xfrm>
      </p:grpSpPr>
      <p:grpSp>
        <p:nvGrpSpPr>
          <p:cNvPr id="2" name="Group 2"/>
          <p:cNvGrpSpPr/>
          <p:nvPr/>
        </p:nvGrpSpPr>
        <p:grpSpPr>
          <a:xfrm>
            <a:off x="11521521" y="0"/>
            <a:ext cx="11153345" cy="10287000"/>
            <a:chOff x="0" y="0"/>
            <a:chExt cx="521080" cy="480605"/>
          </a:xfrm>
        </p:grpSpPr>
        <p:sp>
          <p:nvSpPr>
            <p:cNvPr id="3" name="Freeform 3"/>
            <p:cNvSpPr/>
            <p:nvPr/>
          </p:nvSpPr>
          <p:spPr>
            <a:xfrm>
              <a:off x="0" y="0"/>
              <a:ext cx="521080" cy="480605"/>
            </a:xfrm>
            <a:custGeom>
              <a:avLst/>
              <a:gdLst/>
              <a:ahLst/>
              <a:cxnLst/>
              <a:rect l="l" t="t" r="r" b="b"/>
              <a:pathLst>
                <a:path w="521080" h="480605">
                  <a:moveTo>
                    <a:pt x="203200" y="0"/>
                  </a:moveTo>
                  <a:lnTo>
                    <a:pt x="521080" y="0"/>
                  </a:lnTo>
                  <a:lnTo>
                    <a:pt x="317880" y="480605"/>
                  </a:lnTo>
                  <a:lnTo>
                    <a:pt x="0" y="480605"/>
                  </a:lnTo>
                  <a:lnTo>
                    <a:pt x="203200" y="0"/>
                  </a:lnTo>
                  <a:close/>
                </a:path>
              </a:pathLst>
            </a:custGeom>
            <a:solidFill>
              <a:srgbClr val="D43131"/>
            </a:solidFill>
          </p:spPr>
          <p:txBody>
            <a:bodyPr/>
            <a:lstStyle/>
            <a:p>
              <a:endParaRPr lang="en-US"/>
            </a:p>
          </p:txBody>
        </p:sp>
        <p:sp>
          <p:nvSpPr>
            <p:cNvPr id="4" name="TextBox 4"/>
            <p:cNvSpPr txBox="1"/>
            <p:nvPr/>
          </p:nvSpPr>
          <p:spPr>
            <a:xfrm>
              <a:off x="101600" y="-66675"/>
              <a:ext cx="317880" cy="547280"/>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178341" y="4529059"/>
            <a:ext cx="9148700" cy="5338495"/>
            <a:chOff x="0" y="0"/>
            <a:chExt cx="2409534" cy="1406023"/>
          </a:xfrm>
        </p:grpSpPr>
        <p:sp>
          <p:nvSpPr>
            <p:cNvPr id="6" name="Freeform 6"/>
            <p:cNvSpPr/>
            <p:nvPr/>
          </p:nvSpPr>
          <p:spPr>
            <a:xfrm>
              <a:off x="0" y="0"/>
              <a:ext cx="2409534" cy="1406023"/>
            </a:xfrm>
            <a:custGeom>
              <a:avLst/>
              <a:gdLst/>
              <a:ahLst/>
              <a:cxnLst/>
              <a:rect l="l" t="t" r="r" b="b"/>
              <a:pathLst>
                <a:path w="2409534" h="1406023">
                  <a:moveTo>
                    <a:pt x="43158" y="0"/>
                  </a:moveTo>
                  <a:lnTo>
                    <a:pt x="2366376" y="0"/>
                  </a:lnTo>
                  <a:cubicBezTo>
                    <a:pt x="2377822" y="0"/>
                    <a:pt x="2388800" y="4547"/>
                    <a:pt x="2396893" y="12641"/>
                  </a:cubicBezTo>
                  <a:cubicBezTo>
                    <a:pt x="2404987" y="20734"/>
                    <a:pt x="2409534" y="31712"/>
                    <a:pt x="2409534" y="43158"/>
                  </a:cubicBezTo>
                  <a:lnTo>
                    <a:pt x="2409534" y="1362866"/>
                  </a:lnTo>
                  <a:cubicBezTo>
                    <a:pt x="2409534" y="1374312"/>
                    <a:pt x="2404987" y="1385289"/>
                    <a:pt x="2396893" y="1393383"/>
                  </a:cubicBezTo>
                  <a:cubicBezTo>
                    <a:pt x="2388800" y="1401477"/>
                    <a:pt x="2377822" y="1406023"/>
                    <a:pt x="2366376" y="1406023"/>
                  </a:cubicBezTo>
                  <a:lnTo>
                    <a:pt x="43158" y="1406023"/>
                  </a:lnTo>
                  <a:cubicBezTo>
                    <a:pt x="31712" y="1406023"/>
                    <a:pt x="20734" y="1401477"/>
                    <a:pt x="12641" y="1393383"/>
                  </a:cubicBezTo>
                  <a:cubicBezTo>
                    <a:pt x="4547" y="1385289"/>
                    <a:pt x="0" y="1374312"/>
                    <a:pt x="0" y="1362866"/>
                  </a:cubicBezTo>
                  <a:lnTo>
                    <a:pt x="0" y="43158"/>
                  </a:lnTo>
                  <a:cubicBezTo>
                    <a:pt x="0" y="31712"/>
                    <a:pt x="4547" y="20734"/>
                    <a:pt x="12641" y="12641"/>
                  </a:cubicBezTo>
                  <a:cubicBezTo>
                    <a:pt x="20734" y="4547"/>
                    <a:pt x="31712" y="0"/>
                    <a:pt x="43158" y="0"/>
                  </a:cubicBezTo>
                  <a:close/>
                </a:path>
              </a:pathLst>
            </a:custGeom>
            <a:solidFill>
              <a:srgbClr val="F1D936"/>
            </a:solidFill>
          </p:spPr>
          <p:txBody>
            <a:bodyPr/>
            <a:lstStyle/>
            <a:p>
              <a:endParaRPr lang="en-US"/>
            </a:p>
          </p:txBody>
        </p:sp>
        <p:sp>
          <p:nvSpPr>
            <p:cNvPr id="7" name="TextBox 7"/>
            <p:cNvSpPr txBox="1"/>
            <p:nvPr/>
          </p:nvSpPr>
          <p:spPr>
            <a:xfrm>
              <a:off x="0" y="-76200"/>
              <a:ext cx="2409534" cy="1482223"/>
            </a:xfrm>
            <a:prstGeom prst="rect">
              <a:avLst/>
            </a:prstGeom>
          </p:spPr>
          <p:txBody>
            <a:bodyPr lIns="50800" tIns="50800" rIns="50800" bIns="50800" rtlCol="0" anchor="ctr"/>
            <a:lstStyle/>
            <a:p>
              <a:pPr algn="ctr">
                <a:lnSpc>
                  <a:spcPts val="3599"/>
                </a:lnSpc>
              </a:pPr>
              <a:r>
                <a:rPr lang="en-US" sz="2571" dirty="0">
                  <a:solidFill>
                    <a:srgbClr val="1E1C1B"/>
                  </a:solidFill>
                  <a:latin typeface="Helios Extended Bold"/>
                </a:rPr>
                <a:t>Why Homeownership Matters </a:t>
              </a:r>
            </a:p>
            <a:p>
              <a:pPr algn="l">
                <a:lnSpc>
                  <a:spcPts val="3319"/>
                </a:lnSpc>
              </a:pPr>
              <a:endParaRPr lang="en-US" sz="2571" dirty="0">
                <a:solidFill>
                  <a:srgbClr val="1E1C1B"/>
                </a:solidFill>
                <a:latin typeface="Helios Extended Bold"/>
              </a:endParaRPr>
            </a:p>
            <a:p>
              <a:pPr marL="511958" lvl="1" indent="-255979" algn="l">
                <a:lnSpc>
                  <a:spcPts val="3319"/>
                </a:lnSpc>
                <a:buFont typeface="Arial"/>
                <a:buChar char="•"/>
              </a:pPr>
              <a:r>
                <a:rPr lang="en-US" sz="2371" dirty="0">
                  <a:solidFill>
                    <a:srgbClr val="D43131"/>
                  </a:solidFill>
                  <a:latin typeface="Helios Extended Bold"/>
                </a:rPr>
                <a:t>Represents stability, security, and an Investment in the future.</a:t>
              </a:r>
            </a:p>
            <a:p>
              <a:pPr algn="l">
                <a:lnSpc>
                  <a:spcPts val="3319"/>
                </a:lnSpc>
              </a:pPr>
              <a:endParaRPr lang="en-US" sz="2371" dirty="0">
                <a:solidFill>
                  <a:srgbClr val="D43131"/>
                </a:solidFill>
                <a:latin typeface="Helios Extended Bold"/>
              </a:endParaRPr>
            </a:p>
            <a:p>
              <a:pPr marL="511958" lvl="1" indent="-255979" algn="l">
                <a:lnSpc>
                  <a:spcPts val="3319"/>
                </a:lnSpc>
                <a:buFont typeface="Arial"/>
                <a:buChar char="•"/>
              </a:pPr>
              <a:r>
                <a:rPr lang="en-US" sz="2371" dirty="0">
                  <a:solidFill>
                    <a:srgbClr val="D43131"/>
                  </a:solidFill>
                  <a:latin typeface="Helios Extended Bold"/>
                </a:rPr>
                <a:t>Builds Equity that can be leveraged for Education, Entrepreneurship and other opportunities.</a:t>
              </a:r>
            </a:p>
            <a:p>
              <a:pPr algn="l">
                <a:lnSpc>
                  <a:spcPts val="3319"/>
                </a:lnSpc>
              </a:pPr>
              <a:endParaRPr lang="en-US" sz="2371" dirty="0">
                <a:solidFill>
                  <a:srgbClr val="D43131"/>
                </a:solidFill>
                <a:latin typeface="Helios Extended Bold"/>
              </a:endParaRPr>
            </a:p>
            <a:p>
              <a:pPr marL="511958" lvl="1" indent="-255979" algn="l">
                <a:lnSpc>
                  <a:spcPts val="3319"/>
                </a:lnSpc>
                <a:buFont typeface="Arial"/>
                <a:buChar char="•"/>
              </a:pPr>
              <a:r>
                <a:rPr lang="en-US" sz="2371" dirty="0">
                  <a:solidFill>
                    <a:srgbClr val="D43131"/>
                  </a:solidFill>
                  <a:latin typeface="Helios Extended Bold"/>
                </a:rPr>
                <a:t>Enhances Community Development and  Pride. </a:t>
              </a:r>
            </a:p>
            <a:p>
              <a:pPr algn="l">
                <a:lnSpc>
                  <a:spcPts val="3319"/>
                </a:lnSpc>
              </a:pPr>
              <a:r>
                <a:rPr lang="en-US" sz="2371" dirty="0">
                  <a:solidFill>
                    <a:srgbClr val="000000"/>
                  </a:solidFill>
                  <a:latin typeface="Helios Extended Bold"/>
                </a:rPr>
                <a:t>     </a:t>
              </a:r>
            </a:p>
          </p:txBody>
        </p:sp>
      </p:grpSp>
      <p:grpSp>
        <p:nvGrpSpPr>
          <p:cNvPr id="8" name="Group 8"/>
          <p:cNvGrpSpPr/>
          <p:nvPr/>
        </p:nvGrpSpPr>
        <p:grpSpPr>
          <a:xfrm>
            <a:off x="9477339" y="1028700"/>
            <a:ext cx="7781961" cy="7781961"/>
            <a:chOff x="0" y="0"/>
            <a:chExt cx="6350000" cy="6350000"/>
          </a:xfrm>
        </p:grpSpPr>
        <p:sp>
          <p:nvSpPr>
            <p:cNvPr id="9" name="Freeform 9"/>
            <p:cNvSpPr/>
            <p:nvPr/>
          </p:nvSpPr>
          <p:spPr>
            <a:xfrm>
              <a:off x="0" y="0"/>
              <a:ext cx="6351270" cy="6350000"/>
            </a:xfrm>
            <a:custGeom>
              <a:avLst/>
              <a:gdLst/>
              <a:ahLst/>
              <a:cxnLst/>
              <a:rect l="l" t="t" r="r" b="b"/>
              <a:pathLst>
                <a:path w="6351270" h="6350000">
                  <a:moveTo>
                    <a:pt x="5985510" y="0"/>
                  </a:moveTo>
                  <a:lnTo>
                    <a:pt x="364490" y="0"/>
                  </a:lnTo>
                  <a:cubicBezTo>
                    <a:pt x="162560" y="0"/>
                    <a:pt x="0" y="162560"/>
                    <a:pt x="0" y="364490"/>
                  </a:cubicBezTo>
                  <a:lnTo>
                    <a:pt x="0" y="5986780"/>
                  </a:lnTo>
                  <a:cubicBezTo>
                    <a:pt x="0" y="6187440"/>
                    <a:pt x="162560" y="6350000"/>
                    <a:pt x="364490" y="6350000"/>
                  </a:cubicBezTo>
                  <a:lnTo>
                    <a:pt x="5986780" y="6350000"/>
                  </a:lnTo>
                  <a:cubicBezTo>
                    <a:pt x="6187440" y="6350000"/>
                    <a:pt x="6351270" y="6187440"/>
                    <a:pt x="6351270" y="5985510"/>
                  </a:cubicBezTo>
                  <a:lnTo>
                    <a:pt x="6351270" y="364490"/>
                  </a:lnTo>
                  <a:cubicBezTo>
                    <a:pt x="6350000" y="162560"/>
                    <a:pt x="6187440" y="0"/>
                    <a:pt x="5985510" y="0"/>
                  </a:cubicBezTo>
                  <a:close/>
                </a:path>
              </a:pathLst>
            </a:custGeom>
            <a:blipFill>
              <a:blip r:embed="rId2"/>
              <a:stretch>
                <a:fillRect l="-16653" r="-16653"/>
              </a:stretch>
            </a:blipFill>
          </p:spPr>
          <p:txBody>
            <a:bodyPr/>
            <a:lstStyle/>
            <a:p>
              <a:endParaRPr lang="en-US"/>
            </a:p>
          </p:txBody>
        </p:sp>
      </p:grpSp>
      <p:grpSp>
        <p:nvGrpSpPr>
          <p:cNvPr id="10" name="Group 10"/>
          <p:cNvGrpSpPr/>
          <p:nvPr/>
        </p:nvGrpSpPr>
        <p:grpSpPr>
          <a:xfrm>
            <a:off x="-1020273" y="0"/>
            <a:ext cx="7226805" cy="1303133"/>
            <a:chOff x="0" y="0"/>
            <a:chExt cx="3380667" cy="609600"/>
          </a:xfrm>
        </p:grpSpPr>
        <p:sp>
          <p:nvSpPr>
            <p:cNvPr id="11" name="Freeform 11"/>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solidFill>
              <a:srgbClr val="FFFFFF"/>
            </a:solidFill>
          </p:spPr>
          <p:txBody>
            <a:bodyPr/>
            <a:lstStyle/>
            <a:p>
              <a:endParaRPr lang="en-US"/>
            </a:p>
          </p:txBody>
        </p:sp>
        <p:sp>
          <p:nvSpPr>
            <p:cNvPr id="12" name="TextBox 12"/>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13" name="Group 13"/>
          <p:cNvGrpSpPr/>
          <p:nvPr/>
        </p:nvGrpSpPr>
        <p:grpSpPr>
          <a:xfrm>
            <a:off x="12375054" y="9448108"/>
            <a:ext cx="6580569" cy="838892"/>
            <a:chOff x="0" y="0"/>
            <a:chExt cx="3770039" cy="480605"/>
          </a:xfrm>
        </p:grpSpPr>
        <p:sp>
          <p:nvSpPr>
            <p:cNvPr id="14" name="Freeform 14"/>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FFFFFF"/>
            </a:solidFill>
          </p:spPr>
          <p:txBody>
            <a:bodyPr/>
            <a:lstStyle/>
            <a:p>
              <a:endParaRPr lang="en-US"/>
            </a:p>
          </p:txBody>
        </p:sp>
        <p:sp>
          <p:nvSpPr>
            <p:cNvPr id="15" name="TextBox 15"/>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sp>
        <p:nvSpPr>
          <p:cNvPr id="16" name="Freeform 16"/>
          <p:cNvSpPr/>
          <p:nvPr/>
        </p:nvSpPr>
        <p:spPr>
          <a:xfrm>
            <a:off x="13152306" y="9258300"/>
            <a:ext cx="3945888" cy="986653"/>
          </a:xfrm>
          <a:custGeom>
            <a:avLst/>
            <a:gdLst/>
            <a:ahLst/>
            <a:cxnLst/>
            <a:rect l="l" t="t" r="r" b="b"/>
            <a:pathLst>
              <a:path w="3945888" h="986653">
                <a:moveTo>
                  <a:pt x="0" y="0"/>
                </a:moveTo>
                <a:lnTo>
                  <a:pt x="3945888" y="0"/>
                </a:lnTo>
                <a:lnTo>
                  <a:pt x="3945888" y="986653"/>
                </a:lnTo>
                <a:lnTo>
                  <a:pt x="0" y="986653"/>
                </a:lnTo>
                <a:lnTo>
                  <a:pt x="0" y="0"/>
                </a:lnTo>
                <a:close/>
              </a:path>
            </a:pathLst>
          </a:custGeom>
          <a:blipFill>
            <a:blip r:embed="rId3"/>
            <a:stretch>
              <a:fillRect t="-443" b="-443"/>
            </a:stretch>
          </a:blipFill>
        </p:spPr>
        <p:txBody>
          <a:bodyPr/>
          <a:lstStyle/>
          <a:p>
            <a:endParaRPr lang="en-US"/>
          </a:p>
        </p:txBody>
      </p:sp>
      <p:sp>
        <p:nvSpPr>
          <p:cNvPr id="17" name="TextBox 17"/>
          <p:cNvSpPr txBox="1"/>
          <p:nvPr/>
        </p:nvSpPr>
        <p:spPr>
          <a:xfrm>
            <a:off x="1028700" y="3184266"/>
            <a:ext cx="8115300" cy="1035744"/>
          </a:xfrm>
          <a:prstGeom prst="rect">
            <a:avLst/>
          </a:prstGeom>
        </p:spPr>
        <p:txBody>
          <a:bodyPr lIns="0" tIns="0" rIns="0" bIns="0" rtlCol="0" anchor="t">
            <a:spAutoFit/>
          </a:bodyPr>
          <a:lstStyle/>
          <a:p>
            <a:pPr algn="l">
              <a:lnSpc>
                <a:spcPts val="8324"/>
              </a:lnSpc>
            </a:pPr>
            <a:r>
              <a:rPr lang="en-US" sz="6403">
                <a:solidFill>
                  <a:srgbClr val="000000"/>
                </a:solidFill>
                <a:latin typeface="League Spartan"/>
              </a:rPr>
              <a:t>Homeownership</a:t>
            </a:r>
          </a:p>
        </p:txBody>
      </p:sp>
      <p:sp>
        <p:nvSpPr>
          <p:cNvPr id="18" name="TextBox 18"/>
          <p:cNvSpPr txBox="1"/>
          <p:nvPr/>
        </p:nvSpPr>
        <p:spPr>
          <a:xfrm>
            <a:off x="1028700" y="2215197"/>
            <a:ext cx="6296317" cy="1035744"/>
          </a:xfrm>
          <a:prstGeom prst="rect">
            <a:avLst/>
          </a:prstGeom>
        </p:spPr>
        <p:txBody>
          <a:bodyPr lIns="0" tIns="0" rIns="0" bIns="0" rtlCol="0" anchor="t">
            <a:spAutoFit/>
          </a:bodyPr>
          <a:lstStyle/>
          <a:p>
            <a:pPr algn="l">
              <a:lnSpc>
                <a:spcPts val="8324"/>
              </a:lnSpc>
            </a:pPr>
            <a:r>
              <a:rPr lang="en-US" sz="6403">
                <a:solidFill>
                  <a:srgbClr val="000000"/>
                </a:solidFill>
                <a:latin typeface="League Spartan"/>
              </a:rPr>
              <a:t>Significance of </a:t>
            </a:r>
          </a:p>
        </p:txBody>
      </p:sp>
      <p:sp>
        <p:nvSpPr>
          <p:cNvPr id="19" name="Freeform 19"/>
          <p:cNvSpPr/>
          <p:nvPr/>
        </p:nvSpPr>
        <p:spPr>
          <a:xfrm>
            <a:off x="328639" y="179177"/>
            <a:ext cx="1699047" cy="1699047"/>
          </a:xfrm>
          <a:custGeom>
            <a:avLst/>
            <a:gdLst/>
            <a:ahLst/>
            <a:cxnLst/>
            <a:rect l="l" t="t" r="r" b="b"/>
            <a:pathLst>
              <a:path w="1699047" h="1699047">
                <a:moveTo>
                  <a:pt x="0" y="0"/>
                </a:moveTo>
                <a:lnTo>
                  <a:pt x="1699046" y="0"/>
                </a:lnTo>
                <a:lnTo>
                  <a:pt x="1699046" y="1699046"/>
                </a:lnTo>
                <a:lnTo>
                  <a:pt x="0" y="1699046"/>
                </a:lnTo>
                <a:lnTo>
                  <a:pt x="0" y="0"/>
                </a:lnTo>
                <a:close/>
              </a:path>
            </a:pathLst>
          </a:custGeom>
          <a:blipFill>
            <a:blip r:embed="rId4"/>
            <a:stretch>
              <a:fillRect/>
            </a:stretch>
          </a:blipFill>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alpha val="100000"/>
              </a:srgbClr>
            </a:gs>
            <a:gs pos="50000">
              <a:srgbClr val="9B9B9B">
                <a:alpha val="100000"/>
              </a:srgbClr>
            </a:gs>
            <a:gs pos="100000">
              <a:srgbClr val="9B9B9B">
                <a:alpha val="100000"/>
              </a:srgbClr>
            </a:gs>
          </a:gsLst>
          <a:lin ang="0"/>
        </a:gradFill>
        <a:effectLst/>
      </p:bgPr>
    </p:bg>
    <p:spTree>
      <p:nvGrpSpPr>
        <p:cNvPr id="1" name=""/>
        <p:cNvGrpSpPr/>
        <p:nvPr/>
      </p:nvGrpSpPr>
      <p:grpSpPr>
        <a:xfrm>
          <a:off x="0" y="0"/>
          <a:ext cx="0" cy="0"/>
          <a:chOff x="0" y="0"/>
          <a:chExt cx="0" cy="0"/>
        </a:xfrm>
      </p:grpSpPr>
      <p:grpSp>
        <p:nvGrpSpPr>
          <p:cNvPr id="2" name="Group 2"/>
          <p:cNvGrpSpPr/>
          <p:nvPr/>
        </p:nvGrpSpPr>
        <p:grpSpPr>
          <a:xfrm>
            <a:off x="0" y="86217"/>
            <a:ext cx="18288000" cy="6038619"/>
            <a:chOff x="0" y="0"/>
            <a:chExt cx="4816593" cy="1590418"/>
          </a:xfrm>
        </p:grpSpPr>
        <p:sp>
          <p:nvSpPr>
            <p:cNvPr id="3" name="Freeform 3"/>
            <p:cNvSpPr/>
            <p:nvPr/>
          </p:nvSpPr>
          <p:spPr>
            <a:xfrm>
              <a:off x="0" y="0"/>
              <a:ext cx="4816592" cy="1590418"/>
            </a:xfrm>
            <a:custGeom>
              <a:avLst/>
              <a:gdLst/>
              <a:ahLst/>
              <a:cxnLst/>
              <a:rect l="l" t="t" r="r" b="b"/>
              <a:pathLst>
                <a:path w="4816592" h="1590418">
                  <a:moveTo>
                    <a:pt x="0" y="0"/>
                  </a:moveTo>
                  <a:lnTo>
                    <a:pt x="4816592" y="0"/>
                  </a:lnTo>
                  <a:lnTo>
                    <a:pt x="4816592" y="1590418"/>
                  </a:lnTo>
                  <a:lnTo>
                    <a:pt x="0" y="1590418"/>
                  </a:lnTo>
                  <a:close/>
                </a:path>
              </a:pathLst>
            </a:custGeom>
            <a:solidFill>
              <a:srgbClr val="FFFFFF"/>
            </a:solidFill>
          </p:spPr>
          <p:txBody>
            <a:bodyPr/>
            <a:lstStyle/>
            <a:p>
              <a:endParaRPr lang="en-US"/>
            </a:p>
          </p:txBody>
        </p:sp>
        <p:sp>
          <p:nvSpPr>
            <p:cNvPr id="4" name="TextBox 4"/>
            <p:cNvSpPr txBox="1"/>
            <p:nvPr/>
          </p:nvSpPr>
          <p:spPr>
            <a:xfrm>
              <a:off x="0" y="-66675"/>
              <a:ext cx="4816593" cy="1657093"/>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1020273" y="0"/>
            <a:ext cx="7226805" cy="1303133"/>
            <a:chOff x="0" y="0"/>
            <a:chExt cx="3380667" cy="609600"/>
          </a:xfrm>
        </p:grpSpPr>
        <p:sp>
          <p:nvSpPr>
            <p:cNvPr id="6" name="Freeform 6"/>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gradFill rotWithShape="1">
              <a:gsLst>
                <a:gs pos="0">
                  <a:srgbClr val="FFFFFF">
                    <a:alpha val="100000"/>
                  </a:srgbClr>
                </a:gs>
                <a:gs pos="50000">
                  <a:srgbClr val="9B9B9B">
                    <a:alpha val="100000"/>
                  </a:srgbClr>
                </a:gs>
                <a:gs pos="100000">
                  <a:srgbClr val="9B9B9B">
                    <a:alpha val="100000"/>
                  </a:srgbClr>
                </a:gs>
              </a:gsLst>
              <a:lin ang="0"/>
            </a:gradFill>
          </p:spPr>
          <p:txBody>
            <a:bodyPr/>
            <a:lstStyle/>
            <a:p>
              <a:endParaRPr lang="en-US"/>
            </a:p>
          </p:txBody>
        </p:sp>
        <p:sp>
          <p:nvSpPr>
            <p:cNvPr id="7" name="TextBox 7"/>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8" name="Group 8"/>
          <p:cNvGrpSpPr/>
          <p:nvPr/>
        </p:nvGrpSpPr>
        <p:grpSpPr>
          <a:xfrm>
            <a:off x="12375054" y="9448108"/>
            <a:ext cx="6580569" cy="838892"/>
            <a:chOff x="0" y="0"/>
            <a:chExt cx="3770039" cy="480605"/>
          </a:xfrm>
        </p:grpSpPr>
        <p:sp>
          <p:nvSpPr>
            <p:cNvPr id="9" name="Freeform 9"/>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B6021D"/>
            </a:solidFill>
          </p:spPr>
          <p:txBody>
            <a:bodyPr/>
            <a:lstStyle/>
            <a:p>
              <a:endParaRPr lang="en-US"/>
            </a:p>
          </p:txBody>
        </p:sp>
        <p:sp>
          <p:nvSpPr>
            <p:cNvPr id="10" name="TextBox 10"/>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sp>
        <p:nvSpPr>
          <p:cNvPr id="11" name="Freeform 11"/>
          <p:cNvSpPr/>
          <p:nvPr/>
        </p:nvSpPr>
        <p:spPr>
          <a:xfrm>
            <a:off x="13272510" y="9520766"/>
            <a:ext cx="3037460" cy="766234"/>
          </a:xfrm>
          <a:custGeom>
            <a:avLst/>
            <a:gdLst/>
            <a:ahLst/>
            <a:cxnLst/>
            <a:rect l="l" t="t" r="r" b="b"/>
            <a:pathLst>
              <a:path w="3037460" h="766234">
                <a:moveTo>
                  <a:pt x="0" y="0"/>
                </a:moveTo>
                <a:lnTo>
                  <a:pt x="3037460" y="0"/>
                </a:lnTo>
                <a:lnTo>
                  <a:pt x="3037460" y="766234"/>
                </a:lnTo>
                <a:lnTo>
                  <a:pt x="0" y="766234"/>
                </a:lnTo>
                <a:lnTo>
                  <a:pt x="0" y="0"/>
                </a:lnTo>
                <a:close/>
              </a:path>
            </a:pathLst>
          </a:custGeom>
          <a:blipFill>
            <a:blip r:embed="rId2"/>
            <a:stretch>
              <a:fillRect/>
            </a:stretch>
          </a:blipFill>
        </p:spPr>
        <p:txBody>
          <a:bodyPr/>
          <a:lstStyle/>
          <a:p>
            <a:endParaRPr lang="en-US"/>
          </a:p>
        </p:txBody>
      </p:sp>
      <p:sp>
        <p:nvSpPr>
          <p:cNvPr id="12" name="Freeform 12"/>
          <p:cNvSpPr/>
          <p:nvPr/>
        </p:nvSpPr>
        <p:spPr>
          <a:xfrm>
            <a:off x="10292701" y="3431471"/>
            <a:ext cx="7691280" cy="5250404"/>
          </a:xfrm>
          <a:custGeom>
            <a:avLst/>
            <a:gdLst/>
            <a:ahLst/>
            <a:cxnLst/>
            <a:rect l="l" t="t" r="r" b="b"/>
            <a:pathLst>
              <a:path w="7691280" h="5250404">
                <a:moveTo>
                  <a:pt x="0" y="0"/>
                </a:moveTo>
                <a:lnTo>
                  <a:pt x="7691281" y="0"/>
                </a:lnTo>
                <a:lnTo>
                  <a:pt x="7691281" y="5250404"/>
                </a:lnTo>
                <a:lnTo>
                  <a:pt x="0" y="5250404"/>
                </a:lnTo>
                <a:lnTo>
                  <a:pt x="0" y="0"/>
                </a:lnTo>
                <a:close/>
              </a:path>
            </a:pathLst>
          </a:custGeom>
          <a:blipFill>
            <a:blip r:embed="rId3"/>
            <a:stretch>
              <a:fillRect l="-1166" r="-1166"/>
            </a:stretch>
          </a:blipFill>
        </p:spPr>
        <p:txBody>
          <a:bodyPr/>
          <a:lstStyle/>
          <a:p>
            <a:endParaRPr lang="en-US"/>
          </a:p>
        </p:txBody>
      </p:sp>
      <p:sp>
        <p:nvSpPr>
          <p:cNvPr id="13" name="TextBox 13"/>
          <p:cNvSpPr txBox="1"/>
          <p:nvPr/>
        </p:nvSpPr>
        <p:spPr>
          <a:xfrm>
            <a:off x="2593130" y="1653816"/>
            <a:ext cx="12718670" cy="1015655"/>
          </a:xfrm>
          <a:prstGeom prst="rect">
            <a:avLst/>
          </a:prstGeom>
        </p:spPr>
        <p:txBody>
          <a:bodyPr lIns="0" tIns="0" rIns="0" bIns="0" rtlCol="0" anchor="t">
            <a:spAutoFit/>
          </a:bodyPr>
          <a:lstStyle/>
          <a:p>
            <a:pPr algn="ctr">
              <a:lnSpc>
                <a:spcPts val="8160"/>
              </a:lnSpc>
            </a:pPr>
            <a:r>
              <a:rPr lang="en-US" sz="6277">
                <a:solidFill>
                  <a:srgbClr val="1E1C1B"/>
                </a:solidFill>
                <a:latin typeface="League Spartan"/>
              </a:rPr>
              <a:t>Challenges in Indian Country</a:t>
            </a:r>
          </a:p>
        </p:txBody>
      </p:sp>
      <p:sp>
        <p:nvSpPr>
          <p:cNvPr id="14" name="TextBox 14"/>
          <p:cNvSpPr txBox="1"/>
          <p:nvPr/>
        </p:nvSpPr>
        <p:spPr>
          <a:xfrm>
            <a:off x="527709" y="4236431"/>
            <a:ext cx="9649667" cy="4445443"/>
          </a:xfrm>
          <a:prstGeom prst="rect">
            <a:avLst/>
          </a:prstGeom>
        </p:spPr>
        <p:txBody>
          <a:bodyPr lIns="0" tIns="0" rIns="0" bIns="0" rtlCol="0" anchor="t">
            <a:spAutoFit/>
          </a:bodyPr>
          <a:lstStyle/>
          <a:p>
            <a:pPr marL="543519" lvl="1" indent="-271760" algn="l">
              <a:lnSpc>
                <a:spcPts val="2517"/>
              </a:lnSpc>
              <a:buFont typeface="Arial"/>
              <a:buChar char="•"/>
            </a:pPr>
            <a:r>
              <a:rPr lang="en-US" sz="2517">
                <a:solidFill>
                  <a:srgbClr val="1E1C1B"/>
                </a:solidFill>
                <a:latin typeface="Helios Extended Bold"/>
              </a:rPr>
              <a:t>Legal and Trust Land issues complicate the process of securing mortgage loans.</a:t>
            </a:r>
          </a:p>
          <a:p>
            <a:pPr algn="l">
              <a:lnSpc>
                <a:spcPts val="2517"/>
              </a:lnSpc>
            </a:pPr>
            <a:endParaRPr lang="en-US" sz="2517">
              <a:solidFill>
                <a:srgbClr val="1E1C1B"/>
              </a:solidFill>
              <a:latin typeface="Helios Extended Bold"/>
            </a:endParaRPr>
          </a:p>
          <a:p>
            <a:pPr marL="543519" lvl="1" indent="-271760" algn="l">
              <a:lnSpc>
                <a:spcPts val="2517"/>
              </a:lnSpc>
              <a:buFont typeface="Arial"/>
              <a:buChar char="•"/>
            </a:pPr>
            <a:r>
              <a:rPr lang="en-US" sz="2517">
                <a:solidFill>
                  <a:srgbClr val="1E1C1B"/>
                </a:solidFill>
                <a:latin typeface="Helios Extended Bold"/>
              </a:rPr>
              <a:t>Limited access to financial institutions who view Trust Land as high-risk due to restrictions of land use, ownership, and the potential for foreclosure.</a:t>
            </a:r>
          </a:p>
          <a:p>
            <a:pPr algn="l">
              <a:lnSpc>
                <a:spcPts val="2517"/>
              </a:lnSpc>
            </a:pPr>
            <a:endParaRPr lang="en-US" sz="2517">
              <a:solidFill>
                <a:srgbClr val="1E1C1B"/>
              </a:solidFill>
              <a:latin typeface="Helios Extended Bold"/>
            </a:endParaRPr>
          </a:p>
          <a:p>
            <a:pPr marL="543519" lvl="1" indent="-271760" algn="l">
              <a:lnSpc>
                <a:spcPts val="2517"/>
              </a:lnSpc>
              <a:buFont typeface="Arial"/>
              <a:buChar char="•"/>
            </a:pPr>
            <a:r>
              <a:rPr lang="en-US" sz="2517">
                <a:solidFill>
                  <a:srgbClr val="1E1C1B"/>
                </a:solidFill>
                <a:latin typeface="Helios Extended Bold"/>
              </a:rPr>
              <a:t>Higher poverty and unemployment rates which further hinder the ability to obtain mortgage financing.</a:t>
            </a:r>
          </a:p>
          <a:p>
            <a:pPr algn="l">
              <a:lnSpc>
                <a:spcPts val="2517"/>
              </a:lnSpc>
            </a:pPr>
            <a:endParaRPr lang="en-US" sz="2517">
              <a:solidFill>
                <a:srgbClr val="1E1C1B"/>
              </a:solidFill>
              <a:latin typeface="Helios Extended Bold"/>
            </a:endParaRPr>
          </a:p>
          <a:p>
            <a:pPr marL="543519" lvl="1" indent="-271760" algn="l">
              <a:lnSpc>
                <a:spcPts val="2517"/>
              </a:lnSpc>
              <a:buFont typeface="Arial"/>
              <a:buChar char="•"/>
            </a:pPr>
            <a:r>
              <a:rPr lang="en-US" sz="2517">
                <a:solidFill>
                  <a:srgbClr val="1E1C1B"/>
                </a:solidFill>
                <a:latin typeface="Helios Extended Bold"/>
              </a:rPr>
              <a:t>Lack of infastructure. Running water and electricity.</a:t>
            </a:r>
          </a:p>
        </p:txBody>
      </p:sp>
      <p:sp>
        <p:nvSpPr>
          <p:cNvPr id="15" name="Freeform 15"/>
          <p:cNvSpPr/>
          <p:nvPr/>
        </p:nvSpPr>
        <p:spPr>
          <a:xfrm>
            <a:off x="243814" y="86217"/>
            <a:ext cx="1790895" cy="1790895"/>
          </a:xfrm>
          <a:custGeom>
            <a:avLst/>
            <a:gdLst/>
            <a:ahLst/>
            <a:cxnLst/>
            <a:rect l="l" t="t" r="r" b="b"/>
            <a:pathLst>
              <a:path w="1790895" h="1790895">
                <a:moveTo>
                  <a:pt x="0" y="0"/>
                </a:moveTo>
                <a:lnTo>
                  <a:pt x="1790895" y="0"/>
                </a:lnTo>
                <a:lnTo>
                  <a:pt x="1790895" y="1790895"/>
                </a:lnTo>
                <a:lnTo>
                  <a:pt x="0" y="1790895"/>
                </a:lnTo>
                <a:lnTo>
                  <a:pt x="0" y="0"/>
                </a:lnTo>
                <a:close/>
              </a:path>
            </a:pathLst>
          </a:custGeom>
          <a:blipFill>
            <a:blip r:embed="rId4"/>
            <a:stretch>
              <a:fillRect/>
            </a:stretch>
          </a:blipFill>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alpha val="100000"/>
              </a:srgbClr>
            </a:gs>
            <a:gs pos="50000">
              <a:srgbClr val="9B9B9B">
                <a:alpha val="100000"/>
              </a:srgbClr>
            </a:gs>
            <a:gs pos="100000">
              <a:srgbClr val="9B9B9B">
                <a:alpha val="100000"/>
              </a:srgbClr>
            </a:gs>
          </a:gsLst>
          <a:lin ang="0"/>
        </a:gradFill>
        <a:effectLst/>
      </p:bgPr>
    </p:bg>
    <p:spTree>
      <p:nvGrpSpPr>
        <p:cNvPr id="1" name=""/>
        <p:cNvGrpSpPr/>
        <p:nvPr/>
      </p:nvGrpSpPr>
      <p:grpSpPr>
        <a:xfrm>
          <a:off x="0" y="0"/>
          <a:ext cx="0" cy="0"/>
          <a:chOff x="0" y="0"/>
          <a:chExt cx="0" cy="0"/>
        </a:xfrm>
      </p:grpSpPr>
      <p:grpSp>
        <p:nvGrpSpPr>
          <p:cNvPr id="2" name="Group 2"/>
          <p:cNvGrpSpPr/>
          <p:nvPr/>
        </p:nvGrpSpPr>
        <p:grpSpPr>
          <a:xfrm>
            <a:off x="11521521" y="0"/>
            <a:ext cx="11153345" cy="10287000"/>
            <a:chOff x="0" y="0"/>
            <a:chExt cx="521080" cy="480605"/>
          </a:xfrm>
        </p:grpSpPr>
        <p:sp>
          <p:nvSpPr>
            <p:cNvPr id="3" name="Freeform 3"/>
            <p:cNvSpPr/>
            <p:nvPr/>
          </p:nvSpPr>
          <p:spPr>
            <a:xfrm>
              <a:off x="0" y="0"/>
              <a:ext cx="521080" cy="480605"/>
            </a:xfrm>
            <a:custGeom>
              <a:avLst/>
              <a:gdLst/>
              <a:ahLst/>
              <a:cxnLst/>
              <a:rect l="l" t="t" r="r" b="b"/>
              <a:pathLst>
                <a:path w="521080" h="480605">
                  <a:moveTo>
                    <a:pt x="203200" y="0"/>
                  </a:moveTo>
                  <a:lnTo>
                    <a:pt x="521080" y="0"/>
                  </a:lnTo>
                  <a:lnTo>
                    <a:pt x="317880" y="480605"/>
                  </a:lnTo>
                  <a:lnTo>
                    <a:pt x="0" y="480605"/>
                  </a:lnTo>
                  <a:lnTo>
                    <a:pt x="203200" y="0"/>
                  </a:lnTo>
                  <a:close/>
                </a:path>
              </a:pathLst>
            </a:custGeom>
            <a:solidFill>
              <a:srgbClr val="D43131"/>
            </a:solidFill>
          </p:spPr>
          <p:txBody>
            <a:bodyPr/>
            <a:lstStyle/>
            <a:p>
              <a:endParaRPr lang="en-US"/>
            </a:p>
          </p:txBody>
        </p:sp>
        <p:sp>
          <p:nvSpPr>
            <p:cNvPr id="4" name="TextBox 4"/>
            <p:cNvSpPr txBox="1"/>
            <p:nvPr/>
          </p:nvSpPr>
          <p:spPr>
            <a:xfrm>
              <a:off x="101600" y="-66675"/>
              <a:ext cx="317880" cy="547280"/>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9477339" y="1028700"/>
            <a:ext cx="7781961" cy="7781961"/>
            <a:chOff x="0" y="0"/>
            <a:chExt cx="6350000" cy="6350000"/>
          </a:xfrm>
        </p:grpSpPr>
        <p:sp>
          <p:nvSpPr>
            <p:cNvPr id="6" name="Freeform 6"/>
            <p:cNvSpPr/>
            <p:nvPr/>
          </p:nvSpPr>
          <p:spPr>
            <a:xfrm>
              <a:off x="0" y="0"/>
              <a:ext cx="6351270" cy="6350000"/>
            </a:xfrm>
            <a:custGeom>
              <a:avLst/>
              <a:gdLst/>
              <a:ahLst/>
              <a:cxnLst/>
              <a:rect l="l" t="t" r="r" b="b"/>
              <a:pathLst>
                <a:path w="6351270" h="6350000">
                  <a:moveTo>
                    <a:pt x="5985510" y="0"/>
                  </a:moveTo>
                  <a:lnTo>
                    <a:pt x="364490" y="0"/>
                  </a:lnTo>
                  <a:cubicBezTo>
                    <a:pt x="162560" y="0"/>
                    <a:pt x="0" y="162560"/>
                    <a:pt x="0" y="364490"/>
                  </a:cubicBezTo>
                  <a:lnTo>
                    <a:pt x="0" y="5986780"/>
                  </a:lnTo>
                  <a:cubicBezTo>
                    <a:pt x="0" y="6187440"/>
                    <a:pt x="162560" y="6350000"/>
                    <a:pt x="364490" y="6350000"/>
                  </a:cubicBezTo>
                  <a:lnTo>
                    <a:pt x="5986780" y="6350000"/>
                  </a:lnTo>
                  <a:cubicBezTo>
                    <a:pt x="6187440" y="6350000"/>
                    <a:pt x="6351270" y="6187440"/>
                    <a:pt x="6351270" y="5985510"/>
                  </a:cubicBezTo>
                  <a:lnTo>
                    <a:pt x="6351270" y="364490"/>
                  </a:lnTo>
                  <a:cubicBezTo>
                    <a:pt x="6350000" y="162560"/>
                    <a:pt x="6187440" y="0"/>
                    <a:pt x="5985510" y="0"/>
                  </a:cubicBezTo>
                  <a:close/>
                </a:path>
              </a:pathLst>
            </a:custGeom>
            <a:blipFill>
              <a:blip r:embed="rId2"/>
              <a:stretch>
                <a:fillRect l="-24985" r="-24985"/>
              </a:stretch>
            </a:blipFill>
          </p:spPr>
          <p:txBody>
            <a:bodyPr/>
            <a:lstStyle/>
            <a:p>
              <a:endParaRPr lang="en-US"/>
            </a:p>
          </p:txBody>
        </p:sp>
      </p:grpSp>
      <p:grpSp>
        <p:nvGrpSpPr>
          <p:cNvPr id="7" name="Group 7"/>
          <p:cNvGrpSpPr/>
          <p:nvPr/>
        </p:nvGrpSpPr>
        <p:grpSpPr>
          <a:xfrm>
            <a:off x="-1020273" y="0"/>
            <a:ext cx="7226805" cy="1303133"/>
            <a:chOff x="0" y="0"/>
            <a:chExt cx="3380667" cy="609600"/>
          </a:xfrm>
        </p:grpSpPr>
        <p:sp>
          <p:nvSpPr>
            <p:cNvPr id="8" name="Freeform 8"/>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solidFill>
              <a:srgbClr val="FFFFFF"/>
            </a:solidFill>
          </p:spPr>
          <p:txBody>
            <a:bodyPr/>
            <a:lstStyle/>
            <a:p>
              <a:endParaRPr lang="en-US"/>
            </a:p>
          </p:txBody>
        </p:sp>
        <p:sp>
          <p:nvSpPr>
            <p:cNvPr id="9" name="TextBox 9"/>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10" name="Group 10"/>
          <p:cNvGrpSpPr/>
          <p:nvPr/>
        </p:nvGrpSpPr>
        <p:grpSpPr>
          <a:xfrm>
            <a:off x="12375054" y="9448108"/>
            <a:ext cx="6580569" cy="838892"/>
            <a:chOff x="0" y="0"/>
            <a:chExt cx="3770039" cy="480605"/>
          </a:xfrm>
        </p:grpSpPr>
        <p:sp>
          <p:nvSpPr>
            <p:cNvPr id="11" name="Freeform 11"/>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FFFFFF"/>
            </a:solidFill>
          </p:spPr>
          <p:txBody>
            <a:bodyPr/>
            <a:lstStyle/>
            <a:p>
              <a:endParaRPr lang="en-US"/>
            </a:p>
          </p:txBody>
        </p:sp>
        <p:sp>
          <p:nvSpPr>
            <p:cNvPr id="12" name="TextBox 12"/>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sp>
        <p:nvSpPr>
          <p:cNvPr id="13" name="Freeform 13"/>
          <p:cNvSpPr/>
          <p:nvPr/>
        </p:nvSpPr>
        <p:spPr>
          <a:xfrm>
            <a:off x="13152306" y="9374228"/>
            <a:ext cx="3945888" cy="986653"/>
          </a:xfrm>
          <a:custGeom>
            <a:avLst/>
            <a:gdLst/>
            <a:ahLst/>
            <a:cxnLst/>
            <a:rect l="l" t="t" r="r" b="b"/>
            <a:pathLst>
              <a:path w="3945888" h="986653">
                <a:moveTo>
                  <a:pt x="0" y="0"/>
                </a:moveTo>
                <a:lnTo>
                  <a:pt x="3945888" y="0"/>
                </a:lnTo>
                <a:lnTo>
                  <a:pt x="3945888" y="986652"/>
                </a:lnTo>
                <a:lnTo>
                  <a:pt x="0" y="986652"/>
                </a:lnTo>
                <a:lnTo>
                  <a:pt x="0" y="0"/>
                </a:lnTo>
                <a:close/>
              </a:path>
            </a:pathLst>
          </a:custGeom>
          <a:blipFill>
            <a:blip r:embed="rId3"/>
            <a:stretch>
              <a:fillRect t="-443" b="-443"/>
            </a:stretch>
          </a:blipFill>
        </p:spPr>
        <p:txBody>
          <a:bodyPr/>
          <a:lstStyle/>
          <a:p>
            <a:endParaRPr lang="en-US"/>
          </a:p>
        </p:txBody>
      </p:sp>
      <p:sp>
        <p:nvSpPr>
          <p:cNvPr id="14" name="Freeform 14"/>
          <p:cNvSpPr/>
          <p:nvPr/>
        </p:nvSpPr>
        <p:spPr>
          <a:xfrm>
            <a:off x="328639" y="179177"/>
            <a:ext cx="1699047" cy="1699047"/>
          </a:xfrm>
          <a:custGeom>
            <a:avLst/>
            <a:gdLst/>
            <a:ahLst/>
            <a:cxnLst/>
            <a:rect l="l" t="t" r="r" b="b"/>
            <a:pathLst>
              <a:path w="1699047" h="1699047">
                <a:moveTo>
                  <a:pt x="0" y="0"/>
                </a:moveTo>
                <a:lnTo>
                  <a:pt x="1699046" y="0"/>
                </a:lnTo>
                <a:lnTo>
                  <a:pt x="1699046" y="1699046"/>
                </a:lnTo>
                <a:lnTo>
                  <a:pt x="0" y="1699046"/>
                </a:lnTo>
                <a:lnTo>
                  <a:pt x="0" y="0"/>
                </a:lnTo>
                <a:close/>
              </a:path>
            </a:pathLst>
          </a:custGeom>
          <a:blipFill>
            <a:blip r:embed="rId4"/>
            <a:stretch>
              <a:fillRect/>
            </a:stretch>
          </a:blipFill>
        </p:spPr>
        <p:txBody>
          <a:bodyPr/>
          <a:lstStyle/>
          <a:p>
            <a:endParaRPr lang="en-US"/>
          </a:p>
        </p:txBody>
      </p:sp>
      <p:sp>
        <p:nvSpPr>
          <p:cNvPr id="15" name="TextBox 15"/>
          <p:cNvSpPr txBox="1"/>
          <p:nvPr/>
        </p:nvSpPr>
        <p:spPr>
          <a:xfrm>
            <a:off x="845003" y="2880815"/>
            <a:ext cx="8115300" cy="1035744"/>
          </a:xfrm>
          <a:prstGeom prst="rect">
            <a:avLst/>
          </a:prstGeom>
        </p:spPr>
        <p:txBody>
          <a:bodyPr lIns="0" tIns="0" rIns="0" bIns="0" rtlCol="0" anchor="t">
            <a:spAutoFit/>
          </a:bodyPr>
          <a:lstStyle/>
          <a:p>
            <a:pPr algn="l">
              <a:lnSpc>
                <a:spcPts val="8324"/>
              </a:lnSpc>
            </a:pPr>
            <a:r>
              <a:rPr lang="en-US" sz="6403">
                <a:solidFill>
                  <a:srgbClr val="000000"/>
                </a:solidFill>
                <a:latin typeface="League Spartan"/>
              </a:rPr>
              <a:t>Mortgage Lending </a:t>
            </a:r>
          </a:p>
        </p:txBody>
      </p:sp>
      <p:sp>
        <p:nvSpPr>
          <p:cNvPr id="16" name="TextBox 16"/>
          <p:cNvSpPr txBox="1"/>
          <p:nvPr/>
        </p:nvSpPr>
        <p:spPr>
          <a:xfrm>
            <a:off x="845003" y="1911746"/>
            <a:ext cx="8115300" cy="1035744"/>
          </a:xfrm>
          <a:prstGeom prst="rect">
            <a:avLst/>
          </a:prstGeom>
        </p:spPr>
        <p:txBody>
          <a:bodyPr lIns="0" tIns="0" rIns="0" bIns="0" rtlCol="0" anchor="t">
            <a:spAutoFit/>
          </a:bodyPr>
          <a:lstStyle/>
          <a:p>
            <a:pPr algn="l">
              <a:lnSpc>
                <a:spcPts val="8324"/>
              </a:lnSpc>
            </a:pPr>
            <a:r>
              <a:rPr lang="en-US" sz="6403">
                <a:solidFill>
                  <a:srgbClr val="000000"/>
                </a:solidFill>
                <a:latin typeface="League Spartan"/>
              </a:rPr>
              <a:t>Tips for Successful </a:t>
            </a:r>
          </a:p>
        </p:txBody>
      </p:sp>
      <p:sp>
        <p:nvSpPr>
          <p:cNvPr id="17" name="TextBox 17"/>
          <p:cNvSpPr txBox="1"/>
          <p:nvPr/>
        </p:nvSpPr>
        <p:spPr>
          <a:xfrm>
            <a:off x="0" y="4208386"/>
            <a:ext cx="9477339" cy="4930626"/>
          </a:xfrm>
          <a:prstGeom prst="rect">
            <a:avLst/>
          </a:prstGeom>
        </p:spPr>
        <p:txBody>
          <a:bodyPr lIns="0" tIns="0" rIns="0" bIns="0" rtlCol="0" anchor="t">
            <a:spAutoFit/>
          </a:bodyPr>
          <a:lstStyle/>
          <a:p>
            <a:pPr marL="560554" lvl="1" indent="-280277" algn="just">
              <a:lnSpc>
                <a:spcPts val="6490"/>
              </a:lnSpc>
              <a:buFont typeface="Arial"/>
              <a:buChar char="•"/>
            </a:pPr>
            <a:r>
              <a:rPr lang="en-US" sz="2596">
                <a:solidFill>
                  <a:srgbClr val="000000"/>
                </a:solidFill>
                <a:latin typeface="Helios Extended Bold"/>
              </a:rPr>
              <a:t>Educated Staff</a:t>
            </a:r>
          </a:p>
          <a:p>
            <a:pPr marL="560554" lvl="1" indent="-280277" algn="just">
              <a:lnSpc>
                <a:spcPts val="6490"/>
              </a:lnSpc>
              <a:buFont typeface="Arial"/>
              <a:buChar char="•"/>
            </a:pPr>
            <a:r>
              <a:rPr lang="en-US" sz="2596">
                <a:solidFill>
                  <a:srgbClr val="000000"/>
                </a:solidFill>
                <a:latin typeface="Helios Extended Bold"/>
              </a:rPr>
              <a:t>Qualtity Customer Service </a:t>
            </a:r>
          </a:p>
          <a:p>
            <a:pPr marL="560554" lvl="1" indent="-280277" algn="just">
              <a:lnSpc>
                <a:spcPts val="5192"/>
              </a:lnSpc>
              <a:buFont typeface="Arial"/>
              <a:buChar char="•"/>
            </a:pPr>
            <a:r>
              <a:rPr lang="en-US" sz="2596">
                <a:solidFill>
                  <a:srgbClr val="000000"/>
                </a:solidFill>
                <a:latin typeface="Helios Extended Bold"/>
              </a:rPr>
              <a:t>Financial Literacy</a:t>
            </a:r>
          </a:p>
          <a:p>
            <a:pPr marL="560554" lvl="1" indent="-280277" algn="just">
              <a:lnSpc>
                <a:spcPts val="5192"/>
              </a:lnSpc>
              <a:buFont typeface="Arial"/>
              <a:buChar char="•"/>
            </a:pPr>
            <a:r>
              <a:rPr lang="en-US" sz="2596">
                <a:solidFill>
                  <a:srgbClr val="000000"/>
                </a:solidFill>
                <a:latin typeface="Helios Extended Bold"/>
              </a:rPr>
              <a:t>Navigating the Mortgage Process</a:t>
            </a:r>
          </a:p>
          <a:p>
            <a:pPr marL="560554" lvl="1" indent="-280277" algn="just">
              <a:lnSpc>
                <a:spcPts val="5192"/>
              </a:lnSpc>
              <a:buFont typeface="Arial"/>
              <a:buChar char="•"/>
            </a:pPr>
            <a:r>
              <a:rPr lang="en-US" sz="2596">
                <a:solidFill>
                  <a:srgbClr val="000000"/>
                </a:solidFill>
                <a:latin typeface="Helios Extended Bold"/>
              </a:rPr>
              <a:t>Leveraging Government and Tribal Programs</a:t>
            </a:r>
          </a:p>
          <a:p>
            <a:pPr marL="560554" lvl="1" indent="-280277" algn="l">
              <a:lnSpc>
                <a:spcPts val="5192"/>
              </a:lnSpc>
              <a:buFont typeface="Arial"/>
              <a:buChar char="•"/>
            </a:pPr>
            <a:r>
              <a:rPr lang="en-US" sz="2596">
                <a:solidFill>
                  <a:srgbClr val="000000"/>
                </a:solidFill>
                <a:latin typeface="Helios Extended Bold"/>
              </a:rPr>
              <a:t>Build Relationships with Lenders</a:t>
            </a:r>
          </a:p>
          <a:p>
            <a:pPr marL="560554" lvl="1" indent="-280277" algn="l">
              <a:lnSpc>
                <a:spcPts val="5192"/>
              </a:lnSpc>
              <a:buFont typeface="Arial"/>
              <a:buChar char="•"/>
            </a:pPr>
            <a:r>
              <a:rPr lang="en-US" sz="2596">
                <a:solidFill>
                  <a:srgbClr val="000000"/>
                </a:solidFill>
                <a:latin typeface="Helios Extended Bold"/>
              </a:rPr>
              <a:t>Post Closing Support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2" name="AutoShape 2"/>
          <p:cNvSpPr/>
          <p:nvPr/>
        </p:nvSpPr>
        <p:spPr>
          <a:xfrm>
            <a:off x="1028700" y="3965325"/>
            <a:ext cx="1494277" cy="0"/>
          </a:xfrm>
          <a:prstGeom prst="line">
            <a:avLst/>
          </a:prstGeom>
          <a:ln w="114300" cap="flat">
            <a:solidFill>
              <a:srgbClr val="B6021D"/>
            </a:solidFill>
            <a:prstDash val="solid"/>
            <a:headEnd type="none" w="sm" len="sm"/>
            <a:tailEnd type="none" w="sm" len="sm"/>
          </a:ln>
        </p:spPr>
        <p:txBody>
          <a:bodyPr/>
          <a:lstStyle/>
          <a:p>
            <a:endParaRPr lang="en-US"/>
          </a:p>
        </p:txBody>
      </p:sp>
      <p:grpSp>
        <p:nvGrpSpPr>
          <p:cNvPr id="3" name="Group 3"/>
          <p:cNvGrpSpPr/>
          <p:nvPr/>
        </p:nvGrpSpPr>
        <p:grpSpPr>
          <a:xfrm>
            <a:off x="3311812" y="152400"/>
            <a:ext cx="16460718" cy="10287000"/>
            <a:chOff x="0" y="0"/>
            <a:chExt cx="769039" cy="480605"/>
          </a:xfrm>
        </p:grpSpPr>
        <p:sp>
          <p:nvSpPr>
            <p:cNvPr id="4" name="Freeform 4"/>
            <p:cNvSpPr/>
            <p:nvPr/>
          </p:nvSpPr>
          <p:spPr>
            <a:xfrm>
              <a:off x="0" y="0"/>
              <a:ext cx="769039" cy="480605"/>
            </a:xfrm>
            <a:custGeom>
              <a:avLst/>
              <a:gdLst/>
              <a:ahLst/>
              <a:cxnLst/>
              <a:rect l="l" t="t" r="r" b="b"/>
              <a:pathLst>
                <a:path w="769039" h="480605">
                  <a:moveTo>
                    <a:pt x="203200" y="0"/>
                  </a:moveTo>
                  <a:lnTo>
                    <a:pt x="769039" y="0"/>
                  </a:lnTo>
                  <a:lnTo>
                    <a:pt x="565839" y="480605"/>
                  </a:lnTo>
                  <a:lnTo>
                    <a:pt x="0" y="480605"/>
                  </a:lnTo>
                  <a:lnTo>
                    <a:pt x="203200" y="0"/>
                  </a:lnTo>
                  <a:close/>
                </a:path>
              </a:pathLst>
            </a:custGeom>
            <a:gradFill rotWithShape="1">
              <a:gsLst>
                <a:gs pos="0">
                  <a:srgbClr val="FFFFFF">
                    <a:alpha val="96000"/>
                  </a:srgbClr>
                </a:gs>
                <a:gs pos="50000">
                  <a:srgbClr val="9B9B9B">
                    <a:alpha val="96000"/>
                  </a:srgbClr>
                </a:gs>
                <a:gs pos="100000">
                  <a:srgbClr val="9B9B9B">
                    <a:alpha val="96000"/>
                  </a:srgbClr>
                </a:gs>
              </a:gsLst>
              <a:lin ang="0"/>
            </a:gradFill>
          </p:spPr>
          <p:txBody>
            <a:bodyPr/>
            <a:lstStyle/>
            <a:p>
              <a:endParaRPr lang="en-US"/>
            </a:p>
          </p:txBody>
        </p:sp>
        <p:sp>
          <p:nvSpPr>
            <p:cNvPr id="5" name="TextBox 5"/>
            <p:cNvSpPr txBox="1"/>
            <p:nvPr/>
          </p:nvSpPr>
          <p:spPr>
            <a:xfrm>
              <a:off x="101600" y="-66675"/>
              <a:ext cx="565839" cy="547280"/>
            </a:xfrm>
            <a:prstGeom prst="rect">
              <a:avLst/>
            </a:prstGeom>
          </p:spPr>
          <p:txBody>
            <a:bodyPr lIns="50800" tIns="50800" rIns="50800" bIns="50800" rtlCol="0" anchor="ctr"/>
            <a:lstStyle/>
            <a:p>
              <a:pPr algn="ctr">
                <a:lnSpc>
                  <a:spcPts val="3319"/>
                </a:lnSpc>
              </a:pPr>
              <a:endParaRPr/>
            </a:p>
          </p:txBody>
        </p:sp>
      </p:grpSp>
      <p:grpSp>
        <p:nvGrpSpPr>
          <p:cNvPr id="6" name="Group 6"/>
          <p:cNvGrpSpPr/>
          <p:nvPr/>
        </p:nvGrpSpPr>
        <p:grpSpPr>
          <a:xfrm>
            <a:off x="-1020273" y="0"/>
            <a:ext cx="7226805" cy="1303133"/>
            <a:chOff x="0" y="0"/>
            <a:chExt cx="3380667" cy="609600"/>
          </a:xfrm>
        </p:grpSpPr>
        <p:sp>
          <p:nvSpPr>
            <p:cNvPr id="7" name="Freeform 7"/>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solidFill>
              <a:srgbClr val="1E1C1B"/>
            </a:solidFill>
          </p:spPr>
          <p:txBody>
            <a:bodyPr/>
            <a:lstStyle/>
            <a:p>
              <a:endParaRPr lang="en-US"/>
            </a:p>
          </p:txBody>
        </p:sp>
        <p:sp>
          <p:nvSpPr>
            <p:cNvPr id="8" name="TextBox 8"/>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9" name="Group 9"/>
          <p:cNvGrpSpPr/>
          <p:nvPr/>
        </p:nvGrpSpPr>
        <p:grpSpPr>
          <a:xfrm>
            <a:off x="12375054" y="9448108"/>
            <a:ext cx="6580569" cy="838892"/>
            <a:chOff x="0" y="0"/>
            <a:chExt cx="3770039" cy="480605"/>
          </a:xfrm>
        </p:grpSpPr>
        <p:sp>
          <p:nvSpPr>
            <p:cNvPr id="10" name="Freeform 10"/>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F1D936"/>
            </a:solidFill>
          </p:spPr>
          <p:txBody>
            <a:bodyPr/>
            <a:lstStyle/>
            <a:p>
              <a:endParaRPr lang="en-US"/>
            </a:p>
          </p:txBody>
        </p:sp>
        <p:sp>
          <p:nvSpPr>
            <p:cNvPr id="11" name="TextBox 11"/>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sp>
        <p:nvSpPr>
          <p:cNvPr id="12" name="Freeform 12"/>
          <p:cNvSpPr/>
          <p:nvPr/>
        </p:nvSpPr>
        <p:spPr>
          <a:xfrm>
            <a:off x="159297" y="0"/>
            <a:ext cx="1303133" cy="1303133"/>
          </a:xfrm>
          <a:custGeom>
            <a:avLst/>
            <a:gdLst/>
            <a:ahLst/>
            <a:cxnLst/>
            <a:rect l="l" t="t" r="r" b="b"/>
            <a:pathLst>
              <a:path w="1303133" h="1303133">
                <a:moveTo>
                  <a:pt x="0" y="0"/>
                </a:moveTo>
                <a:lnTo>
                  <a:pt x="1303133" y="0"/>
                </a:lnTo>
                <a:lnTo>
                  <a:pt x="1303133" y="1303133"/>
                </a:lnTo>
                <a:lnTo>
                  <a:pt x="0" y="1303133"/>
                </a:lnTo>
                <a:lnTo>
                  <a:pt x="0" y="0"/>
                </a:lnTo>
                <a:close/>
              </a:path>
            </a:pathLst>
          </a:custGeom>
          <a:blipFill>
            <a:blip r:embed="rId2"/>
            <a:stretch>
              <a:fillRect/>
            </a:stretch>
          </a:blipFill>
        </p:spPr>
        <p:txBody>
          <a:bodyPr/>
          <a:lstStyle/>
          <a:p>
            <a:endParaRPr lang="en-US"/>
          </a:p>
        </p:txBody>
      </p:sp>
      <p:grpSp>
        <p:nvGrpSpPr>
          <p:cNvPr id="13" name="Group 13"/>
          <p:cNvGrpSpPr/>
          <p:nvPr/>
        </p:nvGrpSpPr>
        <p:grpSpPr>
          <a:xfrm>
            <a:off x="8528403" y="488631"/>
            <a:ext cx="9498785" cy="8580302"/>
            <a:chOff x="0" y="0"/>
            <a:chExt cx="2501738" cy="2259833"/>
          </a:xfrm>
        </p:grpSpPr>
        <p:sp>
          <p:nvSpPr>
            <p:cNvPr id="14" name="Freeform 14"/>
            <p:cNvSpPr/>
            <p:nvPr/>
          </p:nvSpPr>
          <p:spPr>
            <a:xfrm>
              <a:off x="0" y="0"/>
              <a:ext cx="2501738" cy="2259833"/>
            </a:xfrm>
            <a:custGeom>
              <a:avLst/>
              <a:gdLst/>
              <a:ahLst/>
              <a:cxnLst/>
              <a:rect l="l" t="t" r="r" b="b"/>
              <a:pathLst>
                <a:path w="2501738" h="2259833">
                  <a:moveTo>
                    <a:pt x="41567" y="0"/>
                  </a:moveTo>
                  <a:lnTo>
                    <a:pt x="2460171" y="0"/>
                  </a:lnTo>
                  <a:cubicBezTo>
                    <a:pt x="2483128" y="0"/>
                    <a:pt x="2501738" y="18610"/>
                    <a:pt x="2501738" y="41567"/>
                  </a:cubicBezTo>
                  <a:lnTo>
                    <a:pt x="2501738" y="2218265"/>
                  </a:lnTo>
                  <a:cubicBezTo>
                    <a:pt x="2501738" y="2241222"/>
                    <a:pt x="2483128" y="2259833"/>
                    <a:pt x="2460171" y="2259833"/>
                  </a:cubicBezTo>
                  <a:lnTo>
                    <a:pt x="41567" y="2259833"/>
                  </a:lnTo>
                  <a:cubicBezTo>
                    <a:pt x="18610" y="2259833"/>
                    <a:pt x="0" y="2241222"/>
                    <a:pt x="0" y="2218265"/>
                  </a:cubicBezTo>
                  <a:lnTo>
                    <a:pt x="0" y="41567"/>
                  </a:lnTo>
                  <a:cubicBezTo>
                    <a:pt x="0" y="18610"/>
                    <a:pt x="18610" y="0"/>
                    <a:pt x="41567" y="0"/>
                  </a:cubicBezTo>
                  <a:close/>
                </a:path>
              </a:pathLst>
            </a:custGeom>
            <a:solidFill>
              <a:srgbClr val="D43131"/>
            </a:solidFill>
          </p:spPr>
          <p:txBody>
            <a:bodyPr/>
            <a:lstStyle/>
            <a:p>
              <a:endParaRPr lang="en-US"/>
            </a:p>
          </p:txBody>
        </p:sp>
        <p:sp>
          <p:nvSpPr>
            <p:cNvPr id="15" name="TextBox 15"/>
            <p:cNvSpPr txBox="1"/>
            <p:nvPr/>
          </p:nvSpPr>
          <p:spPr>
            <a:xfrm>
              <a:off x="0" y="-66675"/>
              <a:ext cx="2501738" cy="2326508"/>
            </a:xfrm>
            <a:prstGeom prst="rect">
              <a:avLst/>
            </a:prstGeom>
          </p:spPr>
          <p:txBody>
            <a:bodyPr lIns="50800" tIns="50800" rIns="50800" bIns="50800" rtlCol="0" anchor="ctr"/>
            <a:lstStyle/>
            <a:p>
              <a:pPr algn="ctr">
                <a:lnSpc>
                  <a:spcPts val="3319"/>
                </a:lnSpc>
              </a:pPr>
              <a:endParaRPr/>
            </a:p>
          </p:txBody>
        </p:sp>
      </p:grpSp>
      <p:sp>
        <p:nvSpPr>
          <p:cNvPr id="16" name="Freeform 16"/>
          <p:cNvSpPr/>
          <p:nvPr/>
        </p:nvSpPr>
        <p:spPr>
          <a:xfrm>
            <a:off x="8732222" y="1438226"/>
            <a:ext cx="9091146" cy="6039930"/>
          </a:xfrm>
          <a:custGeom>
            <a:avLst/>
            <a:gdLst/>
            <a:ahLst/>
            <a:cxnLst/>
            <a:rect l="l" t="t" r="r" b="b"/>
            <a:pathLst>
              <a:path w="9091146" h="6039930">
                <a:moveTo>
                  <a:pt x="0" y="0"/>
                </a:moveTo>
                <a:lnTo>
                  <a:pt x="9091147" y="0"/>
                </a:lnTo>
                <a:lnTo>
                  <a:pt x="9091147" y="6039931"/>
                </a:lnTo>
                <a:lnTo>
                  <a:pt x="0" y="6039931"/>
                </a:lnTo>
                <a:lnTo>
                  <a:pt x="0" y="0"/>
                </a:lnTo>
                <a:close/>
              </a:path>
            </a:pathLst>
          </a:custGeom>
          <a:blipFill>
            <a:blip r:embed="rId3"/>
            <a:stretch>
              <a:fillRect/>
            </a:stretch>
          </a:blipFill>
        </p:spPr>
        <p:txBody>
          <a:bodyPr/>
          <a:lstStyle/>
          <a:p>
            <a:endParaRPr lang="en-US"/>
          </a:p>
        </p:txBody>
      </p:sp>
      <p:sp>
        <p:nvSpPr>
          <p:cNvPr id="17" name="TextBox 17"/>
          <p:cNvSpPr txBox="1"/>
          <p:nvPr/>
        </p:nvSpPr>
        <p:spPr>
          <a:xfrm>
            <a:off x="248516" y="2215197"/>
            <a:ext cx="9012125" cy="1174309"/>
          </a:xfrm>
          <a:prstGeom prst="rect">
            <a:avLst/>
          </a:prstGeom>
        </p:spPr>
        <p:txBody>
          <a:bodyPr lIns="0" tIns="0" rIns="0" bIns="0" rtlCol="0" anchor="t">
            <a:spAutoFit/>
          </a:bodyPr>
          <a:lstStyle/>
          <a:p>
            <a:pPr algn="just">
              <a:lnSpc>
                <a:spcPts val="9470"/>
              </a:lnSpc>
            </a:pPr>
            <a:r>
              <a:rPr lang="en-US" sz="7284">
                <a:solidFill>
                  <a:srgbClr val="1E1C1B"/>
                </a:solidFill>
                <a:latin typeface="League Spartan"/>
              </a:rPr>
              <a:t>Staff Education </a:t>
            </a:r>
          </a:p>
        </p:txBody>
      </p:sp>
      <p:sp>
        <p:nvSpPr>
          <p:cNvPr id="18" name="TextBox 18"/>
          <p:cNvSpPr txBox="1"/>
          <p:nvPr/>
        </p:nvSpPr>
        <p:spPr>
          <a:xfrm>
            <a:off x="248516" y="4546046"/>
            <a:ext cx="8167896" cy="5809283"/>
          </a:xfrm>
          <a:prstGeom prst="rect">
            <a:avLst/>
          </a:prstGeom>
        </p:spPr>
        <p:txBody>
          <a:bodyPr lIns="0" tIns="0" rIns="0" bIns="0" rtlCol="0" anchor="t">
            <a:spAutoFit/>
          </a:bodyPr>
          <a:lstStyle/>
          <a:p>
            <a:pPr algn="l">
              <a:lnSpc>
                <a:spcPts val="3155"/>
              </a:lnSpc>
            </a:pPr>
            <a:r>
              <a:rPr lang="en-US" sz="1971" dirty="0">
                <a:latin typeface="Helios Extended Bold"/>
                <a:hlinkClick r:id="rId4" tooltip="https://creditbuildersalliance.org">
                  <a:extLst>
                    <a:ext uri="{A12FA001-AC4F-418D-AE19-62706E023703}">
                      <ahyp:hlinkClr xmlns:ahyp="http://schemas.microsoft.com/office/drawing/2018/hyperlinkcolor" val="tx"/>
                    </a:ext>
                  </a:extLst>
                </a:hlinkClick>
              </a:rPr>
              <a:t>Resources</a:t>
            </a:r>
            <a:r>
              <a:rPr lang="en-US" sz="1971" dirty="0">
                <a:latin typeface="Helios Extended Bold"/>
              </a:rPr>
              <a:t>:</a:t>
            </a:r>
          </a:p>
          <a:p>
            <a:pPr algn="l">
              <a:lnSpc>
                <a:spcPts val="2835"/>
              </a:lnSpc>
            </a:pPr>
            <a:endParaRPr lang="en-US" sz="1971" dirty="0">
              <a:solidFill>
                <a:srgbClr val="1E1C1B"/>
              </a:solidFill>
              <a:latin typeface="Helios Extended Bold"/>
            </a:endParaRPr>
          </a:p>
          <a:p>
            <a:pPr algn="l">
              <a:lnSpc>
                <a:spcPts val="2912"/>
              </a:lnSpc>
            </a:pPr>
            <a:r>
              <a:rPr lang="en-US" sz="1820" dirty="0">
                <a:latin typeface="Helios Extended Bold"/>
                <a:hlinkClick r:id="rId4" tooltip="https://creditbuildersalliance.org">
                  <a:extLst>
                    <a:ext uri="{A12FA001-AC4F-418D-AE19-62706E023703}">
                      <ahyp:hlinkClr xmlns:ahyp="http://schemas.microsoft.com/office/drawing/2018/hyperlinkcolor" val="tx"/>
                    </a:ext>
                  </a:extLst>
                </a:hlinkClick>
              </a:rPr>
              <a:t>Pathways Home Training</a:t>
            </a:r>
          </a:p>
          <a:p>
            <a:pPr algn="l">
              <a:lnSpc>
                <a:spcPts val="2592"/>
              </a:lnSpc>
            </a:pPr>
            <a:r>
              <a:rPr lang="en-US" sz="1620" dirty="0">
                <a:solidFill>
                  <a:srgbClr val="FF0000"/>
                </a:solidFill>
                <a:latin typeface="Helios Extended Bold"/>
                <a:hlinkClick r:id="rId4" tooltip="https://creditbuildersalliance.org">
                  <a:extLst>
                    <a:ext uri="{A12FA001-AC4F-418D-AE19-62706E023703}">
                      <ahyp:hlinkClr xmlns:ahyp="http://schemas.microsoft.com/office/drawing/2018/hyperlinkcolor" val="tx"/>
                    </a:ext>
                  </a:extLst>
                </a:hlinkClick>
              </a:rPr>
              <a:t>National American Indian Housing Council  </a:t>
            </a:r>
          </a:p>
          <a:p>
            <a:pPr algn="l">
              <a:lnSpc>
                <a:spcPts val="2592"/>
              </a:lnSpc>
            </a:pPr>
            <a:r>
              <a:rPr lang="en-US" sz="1620" dirty="0">
                <a:solidFill>
                  <a:srgbClr val="FF0000"/>
                </a:solidFill>
                <a:latin typeface="Helios Extended Bold"/>
                <a:hlinkClick r:id="rId4" tooltip="https://creditbuildersalliance.org">
                  <a:extLst>
                    <a:ext uri="{A12FA001-AC4F-418D-AE19-62706E023703}">
                      <ahyp:hlinkClr xmlns:ahyp="http://schemas.microsoft.com/office/drawing/2018/hyperlinkcolor" val="tx"/>
                    </a:ext>
                  </a:extLst>
                </a:hlinkClick>
              </a:rPr>
              <a:t>www.naihc.net </a:t>
            </a:r>
          </a:p>
          <a:p>
            <a:pPr algn="l">
              <a:lnSpc>
                <a:spcPts val="2835"/>
              </a:lnSpc>
            </a:pPr>
            <a:endParaRPr lang="en-US" sz="1620" dirty="0">
              <a:solidFill>
                <a:srgbClr val="0000FF"/>
              </a:solidFill>
              <a:latin typeface="Helios Extended Bold"/>
              <a:hlinkClick r:id="rId4" tooltip="https://creditbuildersalliance.org">
                <a:extLst>
                  <a:ext uri="{A12FA001-AC4F-418D-AE19-62706E023703}">
                    <ahyp:hlinkClr xmlns:ahyp="http://schemas.microsoft.com/office/drawing/2018/hyperlinkcolor" val="tx"/>
                  </a:ext>
                </a:extLst>
              </a:hlinkClick>
            </a:endParaRPr>
          </a:p>
          <a:p>
            <a:pPr algn="l">
              <a:lnSpc>
                <a:spcPts val="2917"/>
              </a:lnSpc>
            </a:pPr>
            <a:r>
              <a:rPr lang="en-US" sz="1823" dirty="0">
                <a:latin typeface="Helios Extended Bold"/>
                <a:hlinkClick r:id="rId4" tooltip="https://creditbuildersalliance.org">
                  <a:extLst>
                    <a:ext uri="{A12FA001-AC4F-418D-AE19-62706E023703}">
                      <ahyp:hlinkClr xmlns:ahyp="http://schemas.microsoft.com/office/drawing/2018/hyperlinkcolor" val="tx"/>
                    </a:ext>
                  </a:extLst>
                </a:hlinkClick>
              </a:rPr>
              <a:t>HUD Certified Housing Counselor Training</a:t>
            </a:r>
          </a:p>
          <a:p>
            <a:pPr algn="l">
              <a:lnSpc>
                <a:spcPts val="2597"/>
              </a:lnSpc>
            </a:pPr>
            <a:r>
              <a:rPr lang="en-US" sz="1623" dirty="0">
                <a:solidFill>
                  <a:srgbClr val="FF0000"/>
                </a:solidFill>
                <a:latin typeface="Helios Extended Bold"/>
                <a:hlinkClick r:id="rId4" tooltip="https://creditbuildersalliance.org">
                  <a:extLst>
                    <a:ext uri="{A12FA001-AC4F-418D-AE19-62706E023703}">
                      <ahyp:hlinkClr xmlns:ahyp="http://schemas.microsoft.com/office/drawing/2018/hyperlinkcolor" val="tx"/>
                    </a:ext>
                  </a:extLst>
                </a:hlinkClick>
              </a:rPr>
              <a:t>https://hudhousingcounselors.com/become-hud-housing-counselor</a:t>
            </a:r>
          </a:p>
          <a:p>
            <a:pPr algn="l">
              <a:lnSpc>
                <a:spcPts val="3160"/>
              </a:lnSpc>
            </a:pPr>
            <a:endParaRPr lang="en-US" sz="1623" dirty="0">
              <a:solidFill>
                <a:srgbClr val="0000FF"/>
              </a:solidFill>
              <a:latin typeface="Helios Extended Bold"/>
              <a:hlinkClick r:id="rId4" tooltip="https://creditbuildersalliance.org">
                <a:extLst>
                  <a:ext uri="{A12FA001-AC4F-418D-AE19-62706E023703}">
                    <ahyp:hlinkClr xmlns:ahyp="http://schemas.microsoft.com/office/drawing/2018/hyperlinkcolor" val="tx"/>
                  </a:ext>
                </a:extLst>
              </a:hlinkClick>
            </a:endParaRPr>
          </a:p>
          <a:p>
            <a:pPr algn="l">
              <a:lnSpc>
                <a:spcPts val="2917"/>
              </a:lnSpc>
            </a:pPr>
            <a:r>
              <a:rPr lang="en-US" sz="1823" dirty="0">
                <a:latin typeface="Helios Extended Bold"/>
                <a:hlinkClick r:id="rId4" tooltip="https://creditbuildersalliance.org">
                  <a:extLst>
                    <a:ext uri="{A12FA001-AC4F-418D-AE19-62706E023703}">
                      <ahyp:hlinkClr xmlns:ahyp="http://schemas.microsoft.com/office/drawing/2018/hyperlinkcolor" val="tx"/>
                    </a:ext>
                  </a:extLst>
                </a:hlinkClick>
              </a:rPr>
              <a:t>Credit Training and Rent Reporting:</a:t>
            </a:r>
            <a:r>
              <a:rPr lang="en-US" sz="1823" dirty="0">
                <a:latin typeface="Helios Extended Bold"/>
                <a:hlinkClick r:id="rId4" tooltip="https://creditbuildersalliance.org">
                  <a:extLst>
                    <a:ext uri="{A12FA001-AC4F-418D-AE19-62706E023703}">
                      <ahyp:hlinkClr xmlns:ahyp="http://schemas.microsoft.com/office/drawing/2018/hyperlinkcolor" val="tx"/>
                    </a:ext>
                  </a:extLst>
                </a:hlinkClick>
              </a:rPr>
              <a:t> </a:t>
            </a:r>
          </a:p>
          <a:p>
            <a:pPr algn="l">
              <a:lnSpc>
                <a:spcPts val="2597"/>
              </a:lnSpc>
            </a:pPr>
            <a:r>
              <a:rPr lang="en-US" sz="1623" dirty="0">
                <a:solidFill>
                  <a:srgbClr val="D43131"/>
                </a:solidFill>
                <a:latin typeface="Helios Extended Bold"/>
              </a:rPr>
              <a:t>creditbuildersalliance.org</a:t>
            </a:r>
          </a:p>
          <a:p>
            <a:pPr algn="l">
              <a:lnSpc>
                <a:spcPts val="2597"/>
              </a:lnSpc>
            </a:pPr>
            <a:r>
              <a:rPr lang="en-US" sz="1623" dirty="0">
                <a:solidFill>
                  <a:srgbClr val="D43131"/>
                </a:solidFill>
                <a:latin typeface="Helios Extended Bold"/>
              </a:rPr>
              <a:t>rentreporting@creditbuildersalliance.org</a:t>
            </a:r>
          </a:p>
          <a:p>
            <a:pPr algn="l">
              <a:lnSpc>
                <a:spcPts val="2233"/>
              </a:lnSpc>
            </a:pPr>
            <a:endParaRPr lang="en-US" sz="1623" dirty="0">
              <a:solidFill>
                <a:srgbClr val="D43131"/>
              </a:solidFill>
              <a:latin typeface="Helios Extended Bold"/>
            </a:endParaRPr>
          </a:p>
          <a:p>
            <a:pPr algn="l">
              <a:lnSpc>
                <a:spcPts val="1713"/>
              </a:lnSpc>
            </a:pPr>
            <a:endParaRPr lang="en-US" sz="1623" dirty="0">
              <a:solidFill>
                <a:srgbClr val="D43131"/>
              </a:solidFill>
              <a:latin typeface="Helios Extended Bold"/>
            </a:endParaRPr>
          </a:p>
          <a:p>
            <a:pPr algn="l">
              <a:lnSpc>
                <a:spcPts val="1713"/>
              </a:lnSpc>
            </a:pPr>
            <a:endParaRPr lang="en-US" sz="1623" dirty="0">
              <a:solidFill>
                <a:srgbClr val="D43131"/>
              </a:solidFill>
              <a:latin typeface="Helios Extended Bold"/>
            </a:endParaRPr>
          </a:p>
          <a:p>
            <a:pPr algn="l">
              <a:lnSpc>
                <a:spcPts val="1713"/>
              </a:lnSpc>
            </a:pPr>
            <a:endParaRPr lang="en-US" sz="1623" dirty="0">
              <a:solidFill>
                <a:srgbClr val="D43131"/>
              </a:solidFill>
              <a:latin typeface="Helios Extended Bold"/>
            </a:endParaRPr>
          </a:p>
          <a:p>
            <a:pPr algn="l">
              <a:lnSpc>
                <a:spcPts val="1713"/>
              </a:lnSpc>
            </a:pPr>
            <a:endParaRPr lang="en-US" sz="1623" dirty="0">
              <a:solidFill>
                <a:srgbClr val="D43131"/>
              </a:solidFill>
              <a:latin typeface="Helios Extended Bold"/>
            </a:endParaRPr>
          </a:p>
        </p:txBody>
      </p:sp>
      <p:sp>
        <p:nvSpPr>
          <p:cNvPr id="19" name="Freeform 19"/>
          <p:cNvSpPr/>
          <p:nvPr/>
        </p:nvSpPr>
        <p:spPr>
          <a:xfrm>
            <a:off x="13553273" y="9393280"/>
            <a:ext cx="3760181" cy="948548"/>
          </a:xfrm>
          <a:custGeom>
            <a:avLst/>
            <a:gdLst/>
            <a:ahLst/>
            <a:cxnLst/>
            <a:rect l="l" t="t" r="r" b="b"/>
            <a:pathLst>
              <a:path w="3760181" h="948548">
                <a:moveTo>
                  <a:pt x="0" y="0"/>
                </a:moveTo>
                <a:lnTo>
                  <a:pt x="3760181" y="0"/>
                </a:lnTo>
                <a:lnTo>
                  <a:pt x="3760181" y="948548"/>
                </a:lnTo>
                <a:lnTo>
                  <a:pt x="0" y="948548"/>
                </a:lnTo>
                <a:lnTo>
                  <a:pt x="0" y="0"/>
                </a:lnTo>
                <a:close/>
              </a:path>
            </a:pathLst>
          </a:custGeom>
          <a:blipFill>
            <a:blip r:embed="rId5"/>
            <a:stretch>
              <a:fillRect/>
            </a:stretch>
          </a:blipFill>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406444" y="0"/>
            <a:ext cx="11999149" cy="10287000"/>
            <a:chOff x="0" y="0"/>
            <a:chExt cx="711061" cy="609600"/>
          </a:xfrm>
        </p:grpSpPr>
        <p:sp>
          <p:nvSpPr>
            <p:cNvPr id="3" name="Freeform 3"/>
            <p:cNvSpPr/>
            <p:nvPr/>
          </p:nvSpPr>
          <p:spPr>
            <a:xfrm>
              <a:off x="0" y="0"/>
              <a:ext cx="711061" cy="609600"/>
            </a:xfrm>
            <a:custGeom>
              <a:avLst/>
              <a:gdLst/>
              <a:ahLst/>
              <a:cxnLst/>
              <a:rect l="l" t="t" r="r" b="b"/>
              <a:pathLst>
                <a:path w="711061" h="609600">
                  <a:moveTo>
                    <a:pt x="203200" y="0"/>
                  </a:moveTo>
                  <a:lnTo>
                    <a:pt x="711061" y="0"/>
                  </a:lnTo>
                  <a:lnTo>
                    <a:pt x="507861" y="609600"/>
                  </a:lnTo>
                  <a:lnTo>
                    <a:pt x="0" y="609600"/>
                  </a:lnTo>
                  <a:lnTo>
                    <a:pt x="203200" y="0"/>
                  </a:lnTo>
                  <a:close/>
                </a:path>
              </a:pathLst>
            </a:custGeom>
            <a:solidFill>
              <a:srgbClr val="D43131"/>
            </a:solidFill>
          </p:spPr>
          <p:txBody>
            <a:bodyPr/>
            <a:lstStyle/>
            <a:p>
              <a:endParaRPr lang="en-US"/>
            </a:p>
          </p:txBody>
        </p:sp>
        <p:sp>
          <p:nvSpPr>
            <p:cNvPr id="4" name="TextBox 4"/>
            <p:cNvSpPr txBox="1"/>
            <p:nvPr/>
          </p:nvSpPr>
          <p:spPr>
            <a:xfrm>
              <a:off x="101600" y="-66675"/>
              <a:ext cx="507861" cy="676275"/>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166997" y="1970170"/>
            <a:ext cx="7390611" cy="7407311"/>
            <a:chOff x="0" y="0"/>
            <a:chExt cx="6335684" cy="6350000"/>
          </a:xfrm>
        </p:grpSpPr>
        <p:sp>
          <p:nvSpPr>
            <p:cNvPr id="6" name="Freeform 6"/>
            <p:cNvSpPr/>
            <p:nvPr/>
          </p:nvSpPr>
          <p:spPr>
            <a:xfrm>
              <a:off x="0" y="0"/>
              <a:ext cx="6336954" cy="6350000"/>
            </a:xfrm>
            <a:custGeom>
              <a:avLst/>
              <a:gdLst/>
              <a:ahLst/>
              <a:cxnLst/>
              <a:rect l="l" t="t" r="r" b="b"/>
              <a:pathLst>
                <a:path w="6336954" h="6350000">
                  <a:moveTo>
                    <a:pt x="5972016" y="0"/>
                  </a:moveTo>
                  <a:lnTo>
                    <a:pt x="363668" y="0"/>
                  </a:lnTo>
                  <a:cubicBezTo>
                    <a:pt x="162194" y="0"/>
                    <a:pt x="0" y="162560"/>
                    <a:pt x="0" y="364490"/>
                  </a:cubicBezTo>
                  <a:lnTo>
                    <a:pt x="0" y="5986780"/>
                  </a:lnTo>
                  <a:cubicBezTo>
                    <a:pt x="0" y="6187440"/>
                    <a:pt x="162194" y="6350000"/>
                    <a:pt x="363668" y="6350000"/>
                  </a:cubicBezTo>
                  <a:lnTo>
                    <a:pt x="5973283" y="6350000"/>
                  </a:lnTo>
                  <a:cubicBezTo>
                    <a:pt x="6173491" y="6350000"/>
                    <a:pt x="6336954" y="6187440"/>
                    <a:pt x="6336954" y="5985510"/>
                  </a:cubicBezTo>
                  <a:lnTo>
                    <a:pt x="6336954" y="364490"/>
                  </a:lnTo>
                  <a:cubicBezTo>
                    <a:pt x="6335684" y="162560"/>
                    <a:pt x="6173491" y="0"/>
                    <a:pt x="5972016" y="0"/>
                  </a:cubicBezTo>
                  <a:close/>
                </a:path>
              </a:pathLst>
            </a:custGeom>
            <a:blipFill>
              <a:blip r:embed="rId3"/>
              <a:stretch>
                <a:fillRect l="-102" r="-102"/>
              </a:stretch>
            </a:blipFill>
          </p:spPr>
          <p:txBody>
            <a:bodyPr/>
            <a:lstStyle/>
            <a:p>
              <a:endParaRPr lang="en-US"/>
            </a:p>
          </p:txBody>
        </p:sp>
      </p:grpSp>
      <p:sp>
        <p:nvSpPr>
          <p:cNvPr id="7" name="AutoShape 7"/>
          <p:cNvSpPr/>
          <p:nvPr/>
        </p:nvSpPr>
        <p:spPr>
          <a:xfrm>
            <a:off x="9398983" y="4655814"/>
            <a:ext cx="1494277" cy="0"/>
          </a:xfrm>
          <a:prstGeom prst="line">
            <a:avLst/>
          </a:prstGeom>
          <a:ln w="114300" cap="flat">
            <a:solidFill>
              <a:srgbClr val="D43131"/>
            </a:solidFill>
            <a:prstDash val="solid"/>
            <a:headEnd type="none" w="sm" len="sm"/>
            <a:tailEnd type="none" w="sm" len="sm"/>
          </a:ln>
        </p:spPr>
        <p:txBody>
          <a:bodyPr/>
          <a:lstStyle/>
          <a:p>
            <a:endParaRPr lang="en-US"/>
          </a:p>
        </p:txBody>
      </p:sp>
      <p:grpSp>
        <p:nvGrpSpPr>
          <p:cNvPr id="8" name="Group 8"/>
          <p:cNvGrpSpPr/>
          <p:nvPr/>
        </p:nvGrpSpPr>
        <p:grpSpPr>
          <a:xfrm>
            <a:off x="-1020273" y="0"/>
            <a:ext cx="7226805" cy="1303133"/>
            <a:chOff x="0" y="0"/>
            <a:chExt cx="3380667" cy="609600"/>
          </a:xfrm>
        </p:grpSpPr>
        <p:sp>
          <p:nvSpPr>
            <p:cNvPr id="9" name="Freeform 9"/>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gradFill rotWithShape="1">
              <a:gsLst>
                <a:gs pos="0">
                  <a:srgbClr val="FFFFFF">
                    <a:alpha val="100000"/>
                  </a:srgbClr>
                </a:gs>
                <a:gs pos="50000">
                  <a:srgbClr val="9B9B9B">
                    <a:alpha val="100000"/>
                  </a:srgbClr>
                </a:gs>
                <a:gs pos="100000">
                  <a:srgbClr val="9B9B9B">
                    <a:alpha val="100000"/>
                  </a:srgbClr>
                </a:gs>
              </a:gsLst>
              <a:lin ang="0"/>
            </a:gradFill>
          </p:spPr>
          <p:txBody>
            <a:bodyPr/>
            <a:lstStyle/>
            <a:p>
              <a:endParaRPr lang="en-US"/>
            </a:p>
          </p:txBody>
        </p:sp>
        <p:sp>
          <p:nvSpPr>
            <p:cNvPr id="10" name="TextBox 10"/>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11" name="Group 11"/>
          <p:cNvGrpSpPr/>
          <p:nvPr/>
        </p:nvGrpSpPr>
        <p:grpSpPr>
          <a:xfrm>
            <a:off x="12375054" y="9448108"/>
            <a:ext cx="6580569" cy="838892"/>
            <a:chOff x="0" y="0"/>
            <a:chExt cx="3770039" cy="480605"/>
          </a:xfrm>
        </p:grpSpPr>
        <p:sp>
          <p:nvSpPr>
            <p:cNvPr id="12" name="Freeform 12"/>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F1D936"/>
            </a:solidFill>
          </p:spPr>
          <p:txBody>
            <a:bodyPr/>
            <a:lstStyle/>
            <a:p>
              <a:endParaRPr lang="en-US"/>
            </a:p>
          </p:txBody>
        </p:sp>
        <p:sp>
          <p:nvSpPr>
            <p:cNvPr id="13" name="TextBox 13"/>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grpSp>
        <p:nvGrpSpPr>
          <p:cNvPr id="14" name="Group 14"/>
          <p:cNvGrpSpPr/>
          <p:nvPr/>
        </p:nvGrpSpPr>
        <p:grpSpPr>
          <a:xfrm>
            <a:off x="16139069" y="-2978337"/>
            <a:ext cx="5633109" cy="4829326"/>
            <a:chOff x="0" y="0"/>
            <a:chExt cx="711061" cy="609600"/>
          </a:xfrm>
        </p:grpSpPr>
        <p:sp>
          <p:nvSpPr>
            <p:cNvPr id="15" name="Freeform 15"/>
            <p:cNvSpPr/>
            <p:nvPr/>
          </p:nvSpPr>
          <p:spPr>
            <a:xfrm>
              <a:off x="0" y="0"/>
              <a:ext cx="711061" cy="609600"/>
            </a:xfrm>
            <a:custGeom>
              <a:avLst/>
              <a:gdLst/>
              <a:ahLst/>
              <a:cxnLst/>
              <a:rect l="l" t="t" r="r" b="b"/>
              <a:pathLst>
                <a:path w="711061" h="609600">
                  <a:moveTo>
                    <a:pt x="203200" y="0"/>
                  </a:moveTo>
                  <a:lnTo>
                    <a:pt x="711061" y="0"/>
                  </a:lnTo>
                  <a:lnTo>
                    <a:pt x="507861" y="609600"/>
                  </a:lnTo>
                  <a:lnTo>
                    <a:pt x="0" y="609600"/>
                  </a:lnTo>
                  <a:lnTo>
                    <a:pt x="203200" y="0"/>
                  </a:lnTo>
                  <a:close/>
                </a:path>
              </a:pathLst>
            </a:custGeom>
            <a:solidFill>
              <a:srgbClr val="D43131"/>
            </a:solidFill>
          </p:spPr>
          <p:txBody>
            <a:bodyPr/>
            <a:lstStyle/>
            <a:p>
              <a:endParaRPr lang="en-US"/>
            </a:p>
          </p:txBody>
        </p:sp>
        <p:sp>
          <p:nvSpPr>
            <p:cNvPr id="16" name="TextBox 16"/>
            <p:cNvSpPr txBox="1"/>
            <p:nvPr/>
          </p:nvSpPr>
          <p:spPr>
            <a:xfrm>
              <a:off x="101600" y="-66675"/>
              <a:ext cx="507861" cy="676275"/>
            </a:xfrm>
            <a:prstGeom prst="rect">
              <a:avLst/>
            </a:prstGeom>
          </p:spPr>
          <p:txBody>
            <a:bodyPr lIns="50800" tIns="50800" rIns="50800" bIns="50800" rtlCol="0" anchor="ctr"/>
            <a:lstStyle/>
            <a:p>
              <a:pPr algn="ctr">
                <a:lnSpc>
                  <a:spcPts val="3319"/>
                </a:lnSpc>
              </a:pPr>
              <a:endParaRPr/>
            </a:p>
          </p:txBody>
        </p:sp>
      </p:grpSp>
      <p:sp>
        <p:nvSpPr>
          <p:cNvPr id="17" name="Freeform 17"/>
          <p:cNvSpPr/>
          <p:nvPr/>
        </p:nvSpPr>
        <p:spPr>
          <a:xfrm>
            <a:off x="13541322" y="9448108"/>
            <a:ext cx="3717978" cy="903901"/>
          </a:xfrm>
          <a:custGeom>
            <a:avLst/>
            <a:gdLst/>
            <a:ahLst/>
            <a:cxnLst/>
            <a:rect l="l" t="t" r="r" b="b"/>
            <a:pathLst>
              <a:path w="3717978" h="903901">
                <a:moveTo>
                  <a:pt x="0" y="0"/>
                </a:moveTo>
                <a:lnTo>
                  <a:pt x="3717978" y="0"/>
                </a:lnTo>
                <a:lnTo>
                  <a:pt x="3717978" y="903901"/>
                </a:lnTo>
                <a:lnTo>
                  <a:pt x="0" y="903901"/>
                </a:lnTo>
                <a:lnTo>
                  <a:pt x="0" y="0"/>
                </a:lnTo>
                <a:close/>
              </a:path>
            </a:pathLst>
          </a:custGeom>
          <a:blipFill>
            <a:blip r:embed="rId4"/>
            <a:stretch>
              <a:fillRect t="-1880" b="-1880"/>
            </a:stretch>
          </a:blipFill>
        </p:spPr>
        <p:txBody>
          <a:bodyPr/>
          <a:lstStyle/>
          <a:p>
            <a:endParaRPr lang="en-US"/>
          </a:p>
        </p:txBody>
      </p:sp>
      <p:sp>
        <p:nvSpPr>
          <p:cNvPr id="18" name="Freeform 18"/>
          <p:cNvSpPr/>
          <p:nvPr/>
        </p:nvSpPr>
        <p:spPr>
          <a:xfrm>
            <a:off x="8979303" y="189810"/>
            <a:ext cx="1554914" cy="1554914"/>
          </a:xfrm>
          <a:custGeom>
            <a:avLst/>
            <a:gdLst/>
            <a:ahLst/>
            <a:cxnLst/>
            <a:rect l="l" t="t" r="r" b="b"/>
            <a:pathLst>
              <a:path w="1554914" h="1554914">
                <a:moveTo>
                  <a:pt x="0" y="0"/>
                </a:moveTo>
                <a:lnTo>
                  <a:pt x="1554914" y="0"/>
                </a:lnTo>
                <a:lnTo>
                  <a:pt x="1554914" y="1554914"/>
                </a:lnTo>
                <a:lnTo>
                  <a:pt x="0" y="1554914"/>
                </a:lnTo>
                <a:lnTo>
                  <a:pt x="0" y="0"/>
                </a:lnTo>
                <a:close/>
              </a:path>
            </a:pathLst>
          </a:custGeom>
          <a:blipFill>
            <a:blip r:embed="rId5"/>
            <a:stretch>
              <a:fillRect/>
            </a:stretch>
          </a:blipFill>
        </p:spPr>
        <p:txBody>
          <a:bodyPr/>
          <a:lstStyle/>
          <a:p>
            <a:endParaRPr lang="en-US"/>
          </a:p>
        </p:txBody>
      </p:sp>
      <p:sp>
        <p:nvSpPr>
          <p:cNvPr id="19" name="TextBox 19"/>
          <p:cNvSpPr txBox="1"/>
          <p:nvPr/>
        </p:nvSpPr>
        <p:spPr>
          <a:xfrm>
            <a:off x="9144000" y="2671748"/>
            <a:ext cx="8325420" cy="785688"/>
          </a:xfrm>
          <a:prstGeom prst="rect">
            <a:avLst/>
          </a:prstGeom>
        </p:spPr>
        <p:txBody>
          <a:bodyPr lIns="0" tIns="0" rIns="0" bIns="0" rtlCol="0" anchor="t">
            <a:spAutoFit/>
          </a:bodyPr>
          <a:lstStyle/>
          <a:p>
            <a:pPr algn="l">
              <a:lnSpc>
                <a:spcPts val="6350"/>
              </a:lnSpc>
            </a:pPr>
            <a:r>
              <a:rPr lang="en-US" sz="4884">
                <a:solidFill>
                  <a:srgbClr val="1E1C1B"/>
                </a:solidFill>
                <a:latin typeface="League Spartan"/>
              </a:rPr>
              <a:t>Quality Customer Service</a:t>
            </a:r>
          </a:p>
        </p:txBody>
      </p:sp>
      <p:sp>
        <p:nvSpPr>
          <p:cNvPr id="20" name="TextBox 20"/>
          <p:cNvSpPr txBox="1"/>
          <p:nvPr/>
        </p:nvSpPr>
        <p:spPr>
          <a:xfrm>
            <a:off x="9398983" y="4528042"/>
            <a:ext cx="8536144" cy="4229959"/>
          </a:xfrm>
          <a:prstGeom prst="rect">
            <a:avLst/>
          </a:prstGeom>
        </p:spPr>
        <p:txBody>
          <a:bodyPr lIns="0" tIns="0" rIns="0" bIns="0" rtlCol="0" anchor="t">
            <a:spAutoFit/>
          </a:bodyPr>
          <a:lstStyle/>
          <a:p>
            <a:pPr algn="l">
              <a:lnSpc>
                <a:spcPts val="5558"/>
              </a:lnSpc>
            </a:pPr>
            <a:endParaRPr/>
          </a:p>
          <a:p>
            <a:pPr marL="772714" lvl="1" indent="-386357" algn="l">
              <a:lnSpc>
                <a:spcPts val="7158"/>
              </a:lnSpc>
              <a:buFont typeface="Arial"/>
              <a:buChar char="•"/>
            </a:pPr>
            <a:r>
              <a:rPr lang="en-US" sz="3579">
                <a:solidFill>
                  <a:srgbClr val="1E1C1B"/>
                </a:solidFill>
                <a:latin typeface="Helios Extended"/>
              </a:rPr>
              <a:t>Building  Relationships</a:t>
            </a:r>
          </a:p>
          <a:p>
            <a:pPr marL="772714" lvl="1" indent="-386357" algn="l">
              <a:lnSpc>
                <a:spcPts val="7158"/>
              </a:lnSpc>
              <a:buFont typeface="Arial"/>
              <a:buChar char="•"/>
            </a:pPr>
            <a:r>
              <a:rPr lang="en-US" sz="3579">
                <a:solidFill>
                  <a:srgbClr val="1E1C1B"/>
                </a:solidFill>
                <a:latin typeface="Helios Extended"/>
              </a:rPr>
              <a:t>Rapid response times</a:t>
            </a:r>
          </a:p>
          <a:p>
            <a:pPr marL="772714" lvl="1" indent="-386357" algn="l">
              <a:lnSpc>
                <a:spcPts val="7158"/>
              </a:lnSpc>
              <a:buFont typeface="Arial"/>
              <a:buChar char="•"/>
            </a:pPr>
            <a:r>
              <a:rPr lang="en-US" sz="3579">
                <a:solidFill>
                  <a:srgbClr val="1E1C1B"/>
                </a:solidFill>
                <a:latin typeface="Helios Extended"/>
              </a:rPr>
              <a:t>Guided Assistance   </a:t>
            </a:r>
          </a:p>
          <a:p>
            <a:pPr algn="l">
              <a:lnSpc>
                <a:spcPts val="7158"/>
              </a:lnSpc>
            </a:pPr>
            <a:endParaRPr lang="en-US" sz="3579">
              <a:solidFill>
                <a:srgbClr val="1E1C1B"/>
              </a:solidFill>
              <a:latin typeface="Helios Extende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3406444" y="0"/>
            <a:ext cx="11999149" cy="10287000"/>
            <a:chOff x="0" y="0"/>
            <a:chExt cx="711061" cy="609600"/>
          </a:xfrm>
        </p:grpSpPr>
        <p:sp>
          <p:nvSpPr>
            <p:cNvPr id="3" name="Freeform 3"/>
            <p:cNvSpPr/>
            <p:nvPr/>
          </p:nvSpPr>
          <p:spPr>
            <a:xfrm>
              <a:off x="0" y="0"/>
              <a:ext cx="711061" cy="609600"/>
            </a:xfrm>
            <a:custGeom>
              <a:avLst/>
              <a:gdLst/>
              <a:ahLst/>
              <a:cxnLst/>
              <a:rect l="l" t="t" r="r" b="b"/>
              <a:pathLst>
                <a:path w="711061" h="609600">
                  <a:moveTo>
                    <a:pt x="203200" y="0"/>
                  </a:moveTo>
                  <a:lnTo>
                    <a:pt x="711061" y="0"/>
                  </a:lnTo>
                  <a:lnTo>
                    <a:pt x="507861" y="609600"/>
                  </a:lnTo>
                  <a:lnTo>
                    <a:pt x="0" y="609600"/>
                  </a:lnTo>
                  <a:lnTo>
                    <a:pt x="203200" y="0"/>
                  </a:lnTo>
                  <a:close/>
                </a:path>
              </a:pathLst>
            </a:custGeom>
            <a:solidFill>
              <a:srgbClr val="D43131"/>
            </a:solidFill>
          </p:spPr>
          <p:txBody>
            <a:bodyPr/>
            <a:lstStyle/>
            <a:p>
              <a:endParaRPr lang="en-US"/>
            </a:p>
          </p:txBody>
        </p:sp>
        <p:sp>
          <p:nvSpPr>
            <p:cNvPr id="4" name="TextBox 4"/>
            <p:cNvSpPr txBox="1"/>
            <p:nvPr/>
          </p:nvSpPr>
          <p:spPr>
            <a:xfrm>
              <a:off x="101600" y="-66675"/>
              <a:ext cx="507861" cy="676275"/>
            </a:xfrm>
            <a:prstGeom prst="rect">
              <a:avLst/>
            </a:prstGeom>
          </p:spPr>
          <p:txBody>
            <a:bodyPr lIns="50800" tIns="50800" rIns="50800" bIns="50800" rtlCol="0" anchor="ctr"/>
            <a:lstStyle/>
            <a:p>
              <a:pPr algn="ctr">
                <a:lnSpc>
                  <a:spcPts val="3319"/>
                </a:lnSpc>
              </a:pPr>
              <a:endParaRPr/>
            </a:p>
          </p:txBody>
        </p:sp>
      </p:grpSp>
      <p:grpSp>
        <p:nvGrpSpPr>
          <p:cNvPr id="5" name="Group 5"/>
          <p:cNvGrpSpPr/>
          <p:nvPr/>
        </p:nvGrpSpPr>
        <p:grpSpPr>
          <a:xfrm>
            <a:off x="166997" y="1970170"/>
            <a:ext cx="7390611" cy="7407311"/>
            <a:chOff x="0" y="0"/>
            <a:chExt cx="6335684" cy="6350000"/>
          </a:xfrm>
        </p:grpSpPr>
        <p:sp>
          <p:nvSpPr>
            <p:cNvPr id="6" name="Freeform 6"/>
            <p:cNvSpPr/>
            <p:nvPr/>
          </p:nvSpPr>
          <p:spPr>
            <a:xfrm>
              <a:off x="0" y="0"/>
              <a:ext cx="6336954" cy="6350000"/>
            </a:xfrm>
            <a:custGeom>
              <a:avLst/>
              <a:gdLst/>
              <a:ahLst/>
              <a:cxnLst/>
              <a:rect l="l" t="t" r="r" b="b"/>
              <a:pathLst>
                <a:path w="6336954" h="6350000">
                  <a:moveTo>
                    <a:pt x="5972016" y="0"/>
                  </a:moveTo>
                  <a:lnTo>
                    <a:pt x="363668" y="0"/>
                  </a:lnTo>
                  <a:cubicBezTo>
                    <a:pt x="162194" y="0"/>
                    <a:pt x="0" y="162560"/>
                    <a:pt x="0" y="364490"/>
                  </a:cubicBezTo>
                  <a:lnTo>
                    <a:pt x="0" y="5986780"/>
                  </a:lnTo>
                  <a:cubicBezTo>
                    <a:pt x="0" y="6187440"/>
                    <a:pt x="162194" y="6350000"/>
                    <a:pt x="363668" y="6350000"/>
                  </a:cubicBezTo>
                  <a:lnTo>
                    <a:pt x="5973283" y="6350000"/>
                  </a:lnTo>
                  <a:cubicBezTo>
                    <a:pt x="6173491" y="6350000"/>
                    <a:pt x="6336954" y="6187440"/>
                    <a:pt x="6336954" y="5985510"/>
                  </a:cubicBezTo>
                  <a:lnTo>
                    <a:pt x="6336954" y="364490"/>
                  </a:lnTo>
                  <a:cubicBezTo>
                    <a:pt x="6335684" y="162560"/>
                    <a:pt x="6173491" y="0"/>
                    <a:pt x="5972016" y="0"/>
                  </a:cubicBezTo>
                  <a:close/>
                </a:path>
              </a:pathLst>
            </a:custGeom>
            <a:blipFill>
              <a:blip r:embed="rId3"/>
              <a:stretch>
                <a:fillRect l="-25154" r="-25154"/>
              </a:stretch>
            </a:blipFill>
          </p:spPr>
          <p:txBody>
            <a:bodyPr/>
            <a:lstStyle/>
            <a:p>
              <a:endParaRPr lang="en-US"/>
            </a:p>
          </p:txBody>
        </p:sp>
      </p:grpSp>
      <p:sp>
        <p:nvSpPr>
          <p:cNvPr id="7" name="AutoShape 7"/>
          <p:cNvSpPr/>
          <p:nvPr/>
        </p:nvSpPr>
        <p:spPr>
          <a:xfrm>
            <a:off x="9398983" y="4655814"/>
            <a:ext cx="1494277" cy="0"/>
          </a:xfrm>
          <a:prstGeom prst="line">
            <a:avLst/>
          </a:prstGeom>
          <a:ln w="114300" cap="flat">
            <a:solidFill>
              <a:srgbClr val="D43131"/>
            </a:solidFill>
            <a:prstDash val="solid"/>
            <a:headEnd type="none" w="sm" len="sm"/>
            <a:tailEnd type="none" w="sm" len="sm"/>
          </a:ln>
        </p:spPr>
        <p:txBody>
          <a:bodyPr/>
          <a:lstStyle/>
          <a:p>
            <a:endParaRPr lang="en-US"/>
          </a:p>
        </p:txBody>
      </p:sp>
      <p:grpSp>
        <p:nvGrpSpPr>
          <p:cNvPr id="8" name="Group 8"/>
          <p:cNvGrpSpPr/>
          <p:nvPr/>
        </p:nvGrpSpPr>
        <p:grpSpPr>
          <a:xfrm>
            <a:off x="-1020273" y="0"/>
            <a:ext cx="7226805" cy="1303133"/>
            <a:chOff x="0" y="0"/>
            <a:chExt cx="3380667" cy="609600"/>
          </a:xfrm>
        </p:grpSpPr>
        <p:sp>
          <p:nvSpPr>
            <p:cNvPr id="9" name="Freeform 9"/>
            <p:cNvSpPr/>
            <p:nvPr/>
          </p:nvSpPr>
          <p:spPr>
            <a:xfrm>
              <a:off x="0" y="0"/>
              <a:ext cx="3380667" cy="609600"/>
            </a:xfrm>
            <a:custGeom>
              <a:avLst/>
              <a:gdLst/>
              <a:ahLst/>
              <a:cxnLst/>
              <a:rect l="l" t="t" r="r" b="b"/>
              <a:pathLst>
                <a:path w="3380667" h="609600">
                  <a:moveTo>
                    <a:pt x="203200" y="0"/>
                  </a:moveTo>
                  <a:lnTo>
                    <a:pt x="3380667" y="0"/>
                  </a:lnTo>
                  <a:lnTo>
                    <a:pt x="3177467" y="609600"/>
                  </a:lnTo>
                  <a:lnTo>
                    <a:pt x="0" y="609600"/>
                  </a:lnTo>
                  <a:lnTo>
                    <a:pt x="203200" y="0"/>
                  </a:lnTo>
                  <a:close/>
                </a:path>
              </a:pathLst>
            </a:custGeom>
            <a:gradFill rotWithShape="1">
              <a:gsLst>
                <a:gs pos="0">
                  <a:srgbClr val="FFFFFF">
                    <a:alpha val="100000"/>
                  </a:srgbClr>
                </a:gs>
                <a:gs pos="50000">
                  <a:srgbClr val="9B9B9B">
                    <a:alpha val="100000"/>
                  </a:srgbClr>
                </a:gs>
                <a:gs pos="100000">
                  <a:srgbClr val="9B9B9B">
                    <a:alpha val="100000"/>
                  </a:srgbClr>
                </a:gs>
              </a:gsLst>
              <a:lin ang="0"/>
            </a:gradFill>
          </p:spPr>
          <p:txBody>
            <a:bodyPr/>
            <a:lstStyle/>
            <a:p>
              <a:endParaRPr lang="en-US"/>
            </a:p>
          </p:txBody>
        </p:sp>
        <p:sp>
          <p:nvSpPr>
            <p:cNvPr id="10" name="TextBox 10"/>
            <p:cNvSpPr txBox="1"/>
            <p:nvPr/>
          </p:nvSpPr>
          <p:spPr>
            <a:xfrm>
              <a:off x="101600" y="-66675"/>
              <a:ext cx="3177467" cy="676275"/>
            </a:xfrm>
            <a:prstGeom prst="rect">
              <a:avLst/>
            </a:prstGeom>
          </p:spPr>
          <p:txBody>
            <a:bodyPr lIns="50800" tIns="50800" rIns="50800" bIns="50800" rtlCol="0" anchor="ctr"/>
            <a:lstStyle/>
            <a:p>
              <a:pPr algn="ctr">
                <a:lnSpc>
                  <a:spcPts val="3319"/>
                </a:lnSpc>
              </a:pPr>
              <a:endParaRPr/>
            </a:p>
          </p:txBody>
        </p:sp>
      </p:grpSp>
      <p:grpSp>
        <p:nvGrpSpPr>
          <p:cNvPr id="11" name="Group 11"/>
          <p:cNvGrpSpPr/>
          <p:nvPr/>
        </p:nvGrpSpPr>
        <p:grpSpPr>
          <a:xfrm>
            <a:off x="12375054" y="9448108"/>
            <a:ext cx="6580569" cy="838892"/>
            <a:chOff x="0" y="0"/>
            <a:chExt cx="3770039" cy="480605"/>
          </a:xfrm>
        </p:grpSpPr>
        <p:sp>
          <p:nvSpPr>
            <p:cNvPr id="12" name="Freeform 12"/>
            <p:cNvSpPr/>
            <p:nvPr/>
          </p:nvSpPr>
          <p:spPr>
            <a:xfrm>
              <a:off x="0" y="0"/>
              <a:ext cx="3770038" cy="480605"/>
            </a:xfrm>
            <a:custGeom>
              <a:avLst/>
              <a:gdLst/>
              <a:ahLst/>
              <a:cxnLst/>
              <a:rect l="l" t="t" r="r" b="b"/>
              <a:pathLst>
                <a:path w="3770038" h="480605">
                  <a:moveTo>
                    <a:pt x="203200" y="0"/>
                  </a:moveTo>
                  <a:lnTo>
                    <a:pt x="3770038" y="0"/>
                  </a:lnTo>
                  <a:lnTo>
                    <a:pt x="3566838" y="480605"/>
                  </a:lnTo>
                  <a:lnTo>
                    <a:pt x="0" y="480605"/>
                  </a:lnTo>
                  <a:lnTo>
                    <a:pt x="203200" y="0"/>
                  </a:lnTo>
                  <a:close/>
                </a:path>
              </a:pathLst>
            </a:custGeom>
            <a:solidFill>
              <a:srgbClr val="F1D936"/>
            </a:solidFill>
          </p:spPr>
          <p:txBody>
            <a:bodyPr/>
            <a:lstStyle/>
            <a:p>
              <a:endParaRPr lang="en-US"/>
            </a:p>
          </p:txBody>
        </p:sp>
        <p:sp>
          <p:nvSpPr>
            <p:cNvPr id="13" name="TextBox 13"/>
            <p:cNvSpPr txBox="1"/>
            <p:nvPr/>
          </p:nvSpPr>
          <p:spPr>
            <a:xfrm>
              <a:off x="101600" y="-66675"/>
              <a:ext cx="3566839" cy="547280"/>
            </a:xfrm>
            <a:prstGeom prst="rect">
              <a:avLst/>
            </a:prstGeom>
          </p:spPr>
          <p:txBody>
            <a:bodyPr lIns="50800" tIns="50800" rIns="50800" bIns="50800" rtlCol="0" anchor="ctr"/>
            <a:lstStyle/>
            <a:p>
              <a:pPr algn="ctr">
                <a:lnSpc>
                  <a:spcPts val="3319"/>
                </a:lnSpc>
              </a:pPr>
              <a:endParaRPr/>
            </a:p>
          </p:txBody>
        </p:sp>
      </p:grpSp>
      <p:grpSp>
        <p:nvGrpSpPr>
          <p:cNvPr id="14" name="Group 14"/>
          <p:cNvGrpSpPr/>
          <p:nvPr/>
        </p:nvGrpSpPr>
        <p:grpSpPr>
          <a:xfrm>
            <a:off x="16139069" y="-2978337"/>
            <a:ext cx="5633109" cy="4829326"/>
            <a:chOff x="0" y="0"/>
            <a:chExt cx="711061" cy="609600"/>
          </a:xfrm>
        </p:grpSpPr>
        <p:sp>
          <p:nvSpPr>
            <p:cNvPr id="15" name="Freeform 15"/>
            <p:cNvSpPr/>
            <p:nvPr/>
          </p:nvSpPr>
          <p:spPr>
            <a:xfrm>
              <a:off x="0" y="0"/>
              <a:ext cx="711061" cy="609600"/>
            </a:xfrm>
            <a:custGeom>
              <a:avLst/>
              <a:gdLst/>
              <a:ahLst/>
              <a:cxnLst/>
              <a:rect l="l" t="t" r="r" b="b"/>
              <a:pathLst>
                <a:path w="711061" h="609600">
                  <a:moveTo>
                    <a:pt x="203200" y="0"/>
                  </a:moveTo>
                  <a:lnTo>
                    <a:pt x="711061" y="0"/>
                  </a:lnTo>
                  <a:lnTo>
                    <a:pt x="507861" y="609600"/>
                  </a:lnTo>
                  <a:lnTo>
                    <a:pt x="0" y="609600"/>
                  </a:lnTo>
                  <a:lnTo>
                    <a:pt x="203200" y="0"/>
                  </a:lnTo>
                  <a:close/>
                </a:path>
              </a:pathLst>
            </a:custGeom>
            <a:solidFill>
              <a:srgbClr val="D43131"/>
            </a:solidFill>
          </p:spPr>
          <p:txBody>
            <a:bodyPr/>
            <a:lstStyle/>
            <a:p>
              <a:endParaRPr lang="en-US"/>
            </a:p>
          </p:txBody>
        </p:sp>
        <p:sp>
          <p:nvSpPr>
            <p:cNvPr id="16" name="TextBox 16"/>
            <p:cNvSpPr txBox="1"/>
            <p:nvPr/>
          </p:nvSpPr>
          <p:spPr>
            <a:xfrm>
              <a:off x="101600" y="-66675"/>
              <a:ext cx="507861" cy="676275"/>
            </a:xfrm>
            <a:prstGeom prst="rect">
              <a:avLst/>
            </a:prstGeom>
          </p:spPr>
          <p:txBody>
            <a:bodyPr lIns="50800" tIns="50800" rIns="50800" bIns="50800" rtlCol="0" anchor="ctr"/>
            <a:lstStyle/>
            <a:p>
              <a:pPr algn="ctr">
                <a:lnSpc>
                  <a:spcPts val="3319"/>
                </a:lnSpc>
              </a:pPr>
              <a:endParaRPr/>
            </a:p>
          </p:txBody>
        </p:sp>
      </p:grpSp>
      <p:sp>
        <p:nvSpPr>
          <p:cNvPr id="17" name="Freeform 17"/>
          <p:cNvSpPr/>
          <p:nvPr/>
        </p:nvSpPr>
        <p:spPr>
          <a:xfrm>
            <a:off x="13541322" y="9448108"/>
            <a:ext cx="3717978" cy="903901"/>
          </a:xfrm>
          <a:custGeom>
            <a:avLst/>
            <a:gdLst/>
            <a:ahLst/>
            <a:cxnLst/>
            <a:rect l="l" t="t" r="r" b="b"/>
            <a:pathLst>
              <a:path w="3717978" h="903901">
                <a:moveTo>
                  <a:pt x="0" y="0"/>
                </a:moveTo>
                <a:lnTo>
                  <a:pt x="3717978" y="0"/>
                </a:lnTo>
                <a:lnTo>
                  <a:pt x="3717978" y="903901"/>
                </a:lnTo>
                <a:lnTo>
                  <a:pt x="0" y="903901"/>
                </a:lnTo>
                <a:lnTo>
                  <a:pt x="0" y="0"/>
                </a:lnTo>
                <a:close/>
              </a:path>
            </a:pathLst>
          </a:custGeom>
          <a:blipFill>
            <a:blip r:embed="rId4"/>
            <a:stretch>
              <a:fillRect t="-1880" b="-1880"/>
            </a:stretch>
          </a:blipFill>
        </p:spPr>
        <p:txBody>
          <a:bodyPr/>
          <a:lstStyle/>
          <a:p>
            <a:endParaRPr lang="en-US"/>
          </a:p>
        </p:txBody>
      </p:sp>
      <p:sp>
        <p:nvSpPr>
          <p:cNvPr id="18" name="Freeform 18"/>
          <p:cNvSpPr/>
          <p:nvPr/>
        </p:nvSpPr>
        <p:spPr>
          <a:xfrm>
            <a:off x="15665338" y="56212"/>
            <a:ext cx="1913958" cy="1913958"/>
          </a:xfrm>
          <a:custGeom>
            <a:avLst/>
            <a:gdLst/>
            <a:ahLst/>
            <a:cxnLst/>
            <a:rect l="l" t="t" r="r" b="b"/>
            <a:pathLst>
              <a:path w="1913958" h="1913958">
                <a:moveTo>
                  <a:pt x="0" y="0"/>
                </a:moveTo>
                <a:lnTo>
                  <a:pt x="1913958" y="0"/>
                </a:lnTo>
                <a:lnTo>
                  <a:pt x="1913958" y="1913958"/>
                </a:lnTo>
                <a:lnTo>
                  <a:pt x="0" y="1913958"/>
                </a:lnTo>
                <a:lnTo>
                  <a:pt x="0" y="0"/>
                </a:lnTo>
                <a:close/>
              </a:path>
            </a:pathLst>
          </a:custGeom>
          <a:blipFill>
            <a:blip r:embed="rId5"/>
            <a:stretch>
              <a:fillRect/>
            </a:stretch>
          </a:blipFill>
        </p:spPr>
        <p:txBody>
          <a:bodyPr/>
          <a:lstStyle/>
          <a:p>
            <a:endParaRPr lang="en-US"/>
          </a:p>
        </p:txBody>
      </p:sp>
      <p:sp>
        <p:nvSpPr>
          <p:cNvPr id="19" name="TextBox 19"/>
          <p:cNvSpPr txBox="1"/>
          <p:nvPr/>
        </p:nvSpPr>
        <p:spPr>
          <a:xfrm>
            <a:off x="9398983" y="1784314"/>
            <a:ext cx="8325420" cy="2364162"/>
          </a:xfrm>
          <a:prstGeom prst="rect">
            <a:avLst/>
          </a:prstGeom>
        </p:spPr>
        <p:txBody>
          <a:bodyPr lIns="0" tIns="0" rIns="0" bIns="0" rtlCol="0" anchor="t">
            <a:spAutoFit/>
          </a:bodyPr>
          <a:lstStyle/>
          <a:p>
            <a:pPr algn="l">
              <a:lnSpc>
                <a:spcPts val="9470"/>
              </a:lnSpc>
            </a:pPr>
            <a:r>
              <a:rPr lang="en-US" sz="7284">
                <a:solidFill>
                  <a:srgbClr val="1E1C1B"/>
                </a:solidFill>
                <a:latin typeface="League Spartan"/>
              </a:rPr>
              <a:t>Tribal Member Education</a:t>
            </a:r>
          </a:p>
        </p:txBody>
      </p:sp>
      <p:sp>
        <p:nvSpPr>
          <p:cNvPr id="20" name="TextBox 20"/>
          <p:cNvSpPr txBox="1"/>
          <p:nvPr/>
        </p:nvSpPr>
        <p:spPr>
          <a:xfrm>
            <a:off x="9398983" y="4528042"/>
            <a:ext cx="8536144" cy="3325084"/>
          </a:xfrm>
          <a:prstGeom prst="rect">
            <a:avLst/>
          </a:prstGeom>
        </p:spPr>
        <p:txBody>
          <a:bodyPr lIns="0" tIns="0" rIns="0" bIns="0" rtlCol="0" anchor="t">
            <a:spAutoFit/>
          </a:bodyPr>
          <a:lstStyle/>
          <a:p>
            <a:pPr algn="l">
              <a:lnSpc>
                <a:spcPts val="5558"/>
              </a:lnSpc>
            </a:pPr>
            <a:endParaRPr/>
          </a:p>
          <a:p>
            <a:pPr marL="772714" lvl="1" indent="-386357" algn="l">
              <a:lnSpc>
                <a:spcPts val="7158"/>
              </a:lnSpc>
              <a:buFont typeface="Arial"/>
              <a:buChar char="•"/>
            </a:pPr>
            <a:r>
              <a:rPr lang="en-US" sz="3579">
                <a:solidFill>
                  <a:srgbClr val="1E1C1B"/>
                </a:solidFill>
                <a:latin typeface="Helios Extended"/>
              </a:rPr>
              <a:t>Financial Literacy Workshops</a:t>
            </a:r>
          </a:p>
          <a:p>
            <a:pPr marL="772714" lvl="1" indent="-386357" algn="l">
              <a:lnSpc>
                <a:spcPts val="7158"/>
              </a:lnSpc>
              <a:buFont typeface="Arial"/>
              <a:buChar char="•"/>
            </a:pPr>
            <a:r>
              <a:rPr lang="en-US" sz="3579">
                <a:solidFill>
                  <a:srgbClr val="1E1C1B"/>
                </a:solidFill>
                <a:latin typeface="Helios Extended"/>
              </a:rPr>
              <a:t>Homebuyer Process Education </a:t>
            </a:r>
          </a:p>
          <a:p>
            <a:pPr marL="772714" lvl="1" indent="-386357" algn="l">
              <a:lnSpc>
                <a:spcPts val="7158"/>
              </a:lnSpc>
              <a:buFont typeface="Arial"/>
              <a:buChar char="•"/>
            </a:pPr>
            <a:r>
              <a:rPr lang="en-US" sz="3579">
                <a:solidFill>
                  <a:srgbClr val="1E1C1B"/>
                </a:solidFill>
                <a:latin typeface="Helios Extended"/>
              </a:rPr>
              <a:t>Lunch N Learn Sessions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507</Words>
  <Application>Microsoft Office PowerPoint</Application>
  <PresentationFormat>Custom</PresentationFormat>
  <Paragraphs>114</Paragraphs>
  <Slides>17</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League Spartan</vt:lpstr>
      <vt:lpstr>Helios Extended</vt:lpstr>
      <vt:lpstr>Helios Extended Bold</vt:lpstr>
      <vt:lpstr>Canva Sans Bold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empowering Communities</dc:title>
  <dc:creator>Wendy Larson</dc:creator>
  <cp:lastModifiedBy>Wendy Larson</cp:lastModifiedBy>
  <cp:revision>1</cp:revision>
  <dcterms:created xsi:type="dcterms:W3CDTF">2006-08-16T00:00:00Z</dcterms:created>
  <dcterms:modified xsi:type="dcterms:W3CDTF">2024-06-12T17:47:33Z</dcterms:modified>
  <dc:identifier>DAGGu-pf-Hw</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862165</vt:lpwstr>
  </property>
  <property fmtid="{D5CDD505-2E9C-101B-9397-08002B2CF9AE}" name="NXPowerLiteSettings" pid="3">
    <vt:lpwstr>F7C0031C027800</vt:lpwstr>
  </property>
  <property fmtid="{D5CDD505-2E9C-101B-9397-08002B2CF9AE}" name="NXPowerLiteVersion" pid="4">
    <vt:lpwstr>D10.0.2</vt:lpwstr>
  </property>
</Properties>
</file>