
<file path=[Content_Types].xml><?xml version="1.0" encoding="utf-8"?>
<Types xmlns="http://schemas.openxmlformats.org/package/2006/content-types">
  <Default ContentType="image/x-emf" Extension="emf"/>
  <Default ContentType="image/jpeg" Extension="jpeg"/>
  <Default ContentType="image/jpeg" Extension="JPG"/>
  <Default ContentType="image/png" Extension="png"/>
  <Default ContentType="application/vnd.openxmlformats-package.relationships+xml" Extension="rels"/>
  <Default ContentType="image/svg+xml" Extension="svg"/>
  <Default ContentType="application/vnd.openxmlformats-officedocument.spreadsheetml.sheet" Extension="xlsx"/>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theme+xml" PartName="/ppt/theme/theme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ms-powerpoint.comments+xml" PartName="/ppt/comments/modernComment_130_C2F9F2A6.xml"/>
  <Override ContentType="application/vnd.openxmlformats-officedocument.drawingml.chart+xml" PartName="/ppt/charts/chart1.xml"/>
  <Override ContentType="application/vnd.ms-office.chartstyle+xml" PartName="/ppt/charts/style1.xml"/>
  <Override ContentType="application/vnd.ms-office.chartcolorstyle+xml" PartName="/ppt/charts/colors1.xml"/>
  <Override ContentType="application/vnd.openxmlformats-officedocument.presentationml.notesSlide+xml" PartName="/ppt/notesSlides/notesSlide7.xml"/>
  <Override ContentType="application/vnd.ms-powerpoint.comments+xml" PartName="/ppt/comments/modernComment_325_76F776E8.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ms-powerpoint.comments+xml" PartName="/ppt/comments/modernComment_32C_CA8EB92D.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ms-powerpoint.authors+xml" PartName="/ppt/authors.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5" r:id="rId2"/>
    <p:sldMasterId id="2147483731" r:id="rId3"/>
  </p:sldMasterIdLst>
  <p:notesMasterIdLst>
    <p:notesMasterId r:id="rId54"/>
  </p:notesMasterIdLst>
  <p:sldIdLst>
    <p:sldId id="258" r:id="rId4"/>
    <p:sldId id="814" r:id="rId5"/>
    <p:sldId id="704" r:id="rId6"/>
    <p:sldId id="813" r:id="rId7"/>
    <p:sldId id="305" r:id="rId8"/>
    <p:sldId id="304" r:id="rId9"/>
    <p:sldId id="805" r:id="rId10"/>
    <p:sldId id="815" r:id="rId11"/>
    <p:sldId id="829" r:id="rId12"/>
    <p:sldId id="541" r:id="rId13"/>
    <p:sldId id="812" r:id="rId14"/>
    <p:sldId id="809" r:id="rId15"/>
    <p:sldId id="514" r:id="rId16"/>
    <p:sldId id="810" r:id="rId17"/>
    <p:sldId id="380" r:id="rId18"/>
    <p:sldId id="519" r:id="rId19"/>
    <p:sldId id="518" r:id="rId20"/>
    <p:sldId id="585" r:id="rId21"/>
    <p:sldId id="277" r:id="rId22"/>
    <p:sldId id="393" r:id="rId23"/>
    <p:sldId id="816" r:id="rId24"/>
    <p:sldId id="839" r:id="rId25"/>
    <p:sldId id="841" r:id="rId26"/>
    <p:sldId id="830" r:id="rId27"/>
    <p:sldId id="510" r:id="rId28"/>
    <p:sldId id="831" r:id="rId29"/>
    <p:sldId id="811" r:id="rId30"/>
    <p:sldId id="833" r:id="rId31"/>
    <p:sldId id="837" r:id="rId32"/>
    <p:sldId id="840" r:id="rId33"/>
    <p:sldId id="819" r:id="rId34"/>
    <p:sldId id="820" r:id="rId35"/>
    <p:sldId id="832" r:id="rId36"/>
    <p:sldId id="826" r:id="rId37"/>
    <p:sldId id="827" r:id="rId38"/>
    <p:sldId id="824" r:id="rId39"/>
    <p:sldId id="823" r:id="rId40"/>
    <p:sldId id="838" r:id="rId41"/>
    <p:sldId id="825" r:id="rId42"/>
    <p:sldId id="834" r:id="rId43"/>
    <p:sldId id="835" r:id="rId44"/>
    <p:sldId id="836" r:id="rId45"/>
    <p:sldId id="821" r:id="rId46"/>
    <p:sldId id="822" r:id="rId47"/>
    <p:sldId id="842" r:id="rId48"/>
    <p:sldId id="843" r:id="rId49"/>
    <p:sldId id="844" r:id="rId50"/>
    <p:sldId id="577" r:id="rId51"/>
    <p:sldId id="817" r:id="rId52"/>
    <p:sldId id="296" r:id="rId5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8" userDrawn="1">
          <p15:clr>
            <a:srgbClr val="A4A3A4"/>
          </p15:clr>
        </p15:guide>
        <p15:guide id="2" pos="3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9A1132-3370-FC26-4292-D6C4F2C5BA19}" name="Sterba, Catherine" initials="CS" userId="S::fhlb3cs@fhlbatl.com::bf635420-2c7b-42d8-a3dc-d315aa4d9cb1" providerId="AD"/>
  <p188:author id="{6B23B473-C4D5-4C22-DCB9-C43612DF68E3}" name="Colenburg, Caitlin" initials="CC" userId="S::fhlbcc6@fhlbatl.com::f334788c-c3f0-44cb-9e1c-4651e6ed6c25" providerId="AD"/>
  <p188:author id="{29AFB291-154D-F0CE-605E-433752F1FBE1}" name="Butler, ShaDonte" initials="SB" userId="S::FHLBSMD@fhlbatl.com::378ab0a0-ff2c-4ac7-ba75-fb7310345c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8"/>
    <a:srgbClr val="0099A8"/>
    <a:srgbClr val="F6982E"/>
    <a:srgbClr val="63666A"/>
    <a:srgbClr val="83AFDB"/>
    <a:srgbClr val="003268"/>
    <a:srgbClr val="676767"/>
    <a:srgbClr val="F0AF2E"/>
    <a:srgbClr val="83B3DB"/>
    <a:srgbClr val="46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5" autoAdjust="0"/>
    <p:restoredTop sz="94708" autoAdjust="0"/>
  </p:normalViewPr>
  <p:slideViewPr>
    <p:cSldViewPr>
      <p:cViewPr varScale="1">
        <p:scale>
          <a:sx n="100" d="100"/>
          <a:sy n="100" d="100"/>
        </p:scale>
        <p:origin x="534" y="72"/>
      </p:cViewPr>
      <p:guideLst>
        <p:guide orient="horz" pos="3648"/>
        <p:guide pos="336"/>
      </p:guideLst>
    </p:cSldViewPr>
  </p:slideViewPr>
  <p:notesTextViewPr>
    <p:cViewPr>
      <p:scale>
        <a:sx n="100" d="100"/>
        <a:sy n="100" d="100"/>
      </p:scale>
      <p:origin x="0" y="0"/>
    </p:cViewPr>
  </p:notesTextViewPr>
  <p:sorterViewPr>
    <p:cViewPr>
      <p:scale>
        <a:sx n="130" d="100"/>
        <a:sy n="130" d="100"/>
      </p:scale>
      <p:origin x="0" y="-8472"/>
    </p:cViewPr>
  </p:sorterViewPr>
  <p:notesViewPr>
    <p:cSldViewPr>
      <p:cViewPr varScale="1">
        <p:scale>
          <a:sx n="72" d="100"/>
          <a:sy n="72"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8/10/relationships/authors" Targe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arget="NULL" TargetMode="External" Type="http://schemas.openxmlformats.org/officeDocument/2006/relationships/oleObject"/><Relationship Id="rId2" Target="colors1.xml" Type="http://schemas.microsoft.com/office/2011/relationships/chartColorStyle"/><Relationship Id="rId1" Target="style1.xml" Type="http://schemas.microsoft.com/office/2011/relationships/chartStyle"/></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4190624999999999"/>
          <c:w val="0.95416666666666672"/>
          <c:h val="0.52158784448818896"/>
        </c:manualLayout>
      </c:layout>
      <c:pie3DChart>
        <c:varyColors val="1"/>
        <c:ser>
          <c:idx val="0"/>
          <c:order val="0"/>
          <c:tx>
            <c:strRef>
              <c:f>Sheet1!$B$1</c:f>
              <c:strCache>
                <c:ptCount val="1"/>
                <c:pt idx="0">
                  <c:v>2</c:v>
                </c:pt>
              </c:strCache>
            </c:strRef>
          </c:tx>
          <c:dPt>
            <c:idx val="0"/>
            <c:bubble3D val="0"/>
            <c:spPr>
              <a:solidFill>
                <a:srgbClr val="E66D12">
                  <a:alpha val="76863"/>
                </a:srgbClr>
              </a:solidFill>
              <a:ln w="25400">
                <a:noFill/>
              </a:ln>
              <a:effectLst/>
              <a:sp3d/>
            </c:spPr>
            <c:extLst>
              <c:ext xmlns:c16="http://schemas.microsoft.com/office/drawing/2014/chart" uri="{C3380CC4-5D6E-409C-BE32-E72D297353CC}">
                <c16:uniqueId val="{00000001-1E6B-47A8-BC2E-7988A5E40762}"/>
              </c:ext>
            </c:extLst>
          </c:dPt>
          <c:dPt>
            <c:idx val="1"/>
            <c:bubble3D val="0"/>
            <c:spPr>
              <a:solidFill>
                <a:schemeClr val="bg1">
                  <a:lumMod val="75000"/>
                </a:schemeClr>
              </a:solidFill>
              <a:ln w="25400">
                <a:noFill/>
              </a:ln>
              <a:effectLst/>
              <a:sp3d/>
            </c:spPr>
            <c:extLst>
              <c:ext xmlns:c16="http://schemas.microsoft.com/office/drawing/2014/chart" uri="{C3380CC4-5D6E-409C-BE32-E72D297353CC}">
                <c16:uniqueId val="{00000003-1E6B-47A8-BC2E-7988A5E40762}"/>
              </c:ext>
            </c:extLst>
          </c:dPt>
          <c:dPt>
            <c:idx val="2"/>
            <c:bubble3D val="0"/>
            <c:spPr>
              <a:solidFill>
                <a:srgbClr val="92D050"/>
              </a:solidFill>
              <a:ln w="25400">
                <a:noFill/>
              </a:ln>
              <a:effectLst/>
              <a:sp3d/>
            </c:spPr>
            <c:extLst>
              <c:ext xmlns:c16="http://schemas.microsoft.com/office/drawing/2014/chart" uri="{C3380CC4-5D6E-409C-BE32-E72D297353CC}">
                <c16:uniqueId val="{00000005-1E6B-47A8-BC2E-7988A5E40762}"/>
              </c:ext>
            </c:extLst>
          </c:dPt>
          <c:dPt>
            <c:idx val="3"/>
            <c:bubble3D val="0"/>
            <c:spPr>
              <a:solidFill>
                <a:schemeClr val="tx2">
                  <a:lumMod val="60000"/>
                  <a:lumOff val="40000"/>
                </a:schemeClr>
              </a:solidFill>
              <a:ln w="25400">
                <a:noFill/>
              </a:ln>
              <a:effectLst/>
              <a:sp3d/>
            </c:spPr>
            <c:extLst>
              <c:ext xmlns:c16="http://schemas.microsoft.com/office/drawing/2014/chart" uri="{C3380CC4-5D6E-409C-BE32-E72D297353CC}">
                <c16:uniqueId val="{00000007-1E6B-47A8-BC2E-7988A5E40762}"/>
              </c:ext>
            </c:extLst>
          </c:dPt>
          <c:dPt>
            <c:idx val="4"/>
            <c:bubble3D val="0"/>
            <c:spPr>
              <a:solidFill>
                <a:schemeClr val="accent1">
                  <a:lumMod val="60000"/>
                  <a:lumOff val="40000"/>
                  <a:alpha val="75000"/>
                </a:schemeClr>
              </a:solidFill>
              <a:ln w="25400">
                <a:noFill/>
              </a:ln>
              <a:effectLst/>
              <a:sp3d/>
            </c:spPr>
            <c:extLst>
              <c:ext xmlns:c16="http://schemas.microsoft.com/office/drawing/2014/chart" uri="{C3380CC4-5D6E-409C-BE32-E72D297353CC}">
                <c16:uniqueId val="{00000009-1E6B-47A8-BC2E-7988A5E40762}"/>
              </c:ext>
            </c:extLst>
          </c:dPt>
          <c:cat>
            <c:strRef>
              <c:f>Sheet1!$A$2:$A$6</c:f>
              <c:strCache>
                <c:ptCount val="5"/>
                <c:pt idx="0">
                  <c:v>Credit Unions</c:v>
                </c:pt>
                <c:pt idx="1">
                  <c:v>Insurance Companies</c:v>
                </c:pt>
                <c:pt idx="2">
                  <c:v>Savings Banks</c:v>
                </c:pt>
                <c:pt idx="3">
                  <c:v>Commercial Banks</c:v>
                </c:pt>
                <c:pt idx="4">
                  <c:v>Community Development Financial Institutions</c:v>
                </c:pt>
              </c:strCache>
            </c:strRef>
          </c:cat>
          <c:val>
            <c:numRef>
              <c:f>Sheet1!$B$2:$B$6</c:f>
              <c:numCache>
                <c:formatCode>General</c:formatCode>
                <c:ptCount val="5"/>
                <c:pt idx="0">
                  <c:v>246</c:v>
                </c:pt>
                <c:pt idx="1">
                  <c:v>60</c:v>
                </c:pt>
                <c:pt idx="2">
                  <c:v>50</c:v>
                </c:pt>
                <c:pt idx="3">
                  <c:v>426</c:v>
                </c:pt>
                <c:pt idx="4">
                  <c:v>13</c:v>
                </c:pt>
              </c:numCache>
            </c:numRef>
          </c:val>
          <c:extLst>
            <c:ext xmlns:c16="http://schemas.microsoft.com/office/drawing/2014/chart" uri="{C3380CC4-5D6E-409C-BE32-E72D297353CC}">
              <c16:uniqueId val="{0000000A-1E6B-47A8-BC2E-7988A5E40762}"/>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30_C2F9F2A6.xml><?xml version="1.0" encoding="utf-8"?>
<p188:cmLst xmlns:a="http://schemas.openxmlformats.org/drawingml/2006/main" xmlns:r="http://schemas.openxmlformats.org/officeDocument/2006/relationships" xmlns:p188="http://schemas.microsoft.com/office/powerpoint/2018/8/main">
  <p188:cm id="{EC07AD97-9B42-4A5F-8894-77D7AF01083C}" authorId="{D29A1132-3370-FC26-4292-D6C4F2C5BA19}" created="2024-06-04T17:50:01.064">
    <pc:sldMkLst xmlns:pc="http://schemas.microsoft.com/office/powerpoint/2013/main/command">
      <pc:docMk/>
      <pc:sldMk cId="3271160486" sldId="304"/>
    </pc:sldMkLst>
    <p188:txBody>
      <a:bodyPr/>
      <a:lstStyle/>
      <a:p>
        <a:r>
          <a:rPr lang="en-US"/>
          <a:t>Got these percentages from OWEESTA ppt</a:t>
        </a:r>
      </a:p>
    </p188:txBody>
  </p188:cm>
</p188:cmLst>
</file>

<file path=ppt/comments/modernComment_325_76F776E8.xml><?xml version="1.0" encoding="utf-8"?>
<p188:cmLst xmlns:a="http://schemas.openxmlformats.org/drawingml/2006/main" xmlns:r="http://schemas.openxmlformats.org/officeDocument/2006/relationships" xmlns:p188="http://schemas.microsoft.com/office/powerpoint/2018/8/main">
  <p188:cm id="{D7A71310-E0D9-4465-B4BA-838071D206E7}" authorId="{D29A1132-3370-FC26-4292-D6C4F2C5BA19}" created="2024-06-04T17:50:20.331">
    <pc:sldMkLst xmlns:pc="http://schemas.microsoft.com/office/powerpoint/2013/main/command">
      <pc:docMk/>
      <pc:sldMk cId="1995929320" sldId="805"/>
    </pc:sldMkLst>
    <p188:txBody>
      <a:bodyPr/>
      <a:lstStyle/>
      <a:p>
        <a:r>
          <a:rPr lang="en-US"/>
          <a:t>Data in final bullet provided by Reporting team on 6-5-24</a:t>
        </a:r>
      </a:p>
    </p188:txBody>
  </p188:cm>
</p188:cmLst>
</file>

<file path=ppt/comments/modernComment_32C_CA8EB92D.xml><?xml version="1.0" encoding="utf-8"?>
<p188:cmLst xmlns:a="http://schemas.openxmlformats.org/drawingml/2006/main" xmlns:r="http://schemas.openxmlformats.org/officeDocument/2006/relationships" xmlns:p188="http://schemas.microsoft.com/office/powerpoint/2018/8/main">
  <p188:cm id="{DEA63772-E1F7-4288-8C3F-E5A04F3D459C}" authorId="{D29A1132-3370-FC26-4292-D6C4F2C5BA19}" created="2024-06-04T17:53:04.307">
    <ac:deMkLst xmlns:ac="http://schemas.microsoft.com/office/drawing/2013/main/command">
      <pc:docMk xmlns:pc="http://schemas.microsoft.com/office/powerpoint/2013/main/command"/>
      <pc:sldMk xmlns:pc="http://schemas.microsoft.com/office/powerpoint/2013/main/command" cId="3398351149" sldId="812"/>
      <ac:spMk id="7" creationId="{85798F02-D660-B6E9-68C9-B9084DCCC5C4}"/>
    </ac:deMkLst>
    <p188:txBody>
      <a:bodyPr/>
      <a:lstStyle/>
      <a:p>
        <a:r>
          <a:rPr lang="en-US"/>
          <a:t>Confirm dollar amount for system</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E6BED69-79E6-4926-9B44-4964EC5D2350}" type="datetimeFigureOut">
              <a:rPr lang="en-US" smtClean="0"/>
              <a:pPr/>
              <a:t>6/20/2024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4CDD622-A1C9-4172-A136-7FF227672BDE}" type="slidenum">
              <a:rPr lang="en-US" smtClean="0"/>
              <a:pPr/>
              <a:t>‹#›</a:t>
            </a:fld>
            <a:endParaRPr lang="en-US" dirty="0"/>
          </a:p>
        </p:txBody>
      </p:sp>
    </p:spTree>
    <p:extLst>
      <p:ext uri="{BB962C8B-B14F-4D97-AF65-F5344CB8AC3E}">
        <p14:creationId xmlns:p14="http://schemas.microsoft.com/office/powerpoint/2010/main" val="2518202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Catherine</a:t>
            </a:r>
          </a:p>
        </p:txBody>
      </p:sp>
      <p:sp>
        <p:nvSpPr>
          <p:cNvPr id="4" name="Slide Number Placeholder 3"/>
          <p:cNvSpPr>
            <a:spLocks noGrp="1"/>
          </p:cNvSpPr>
          <p:nvPr>
            <p:ph type="sldNum" sz="quarter" idx="5"/>
          </p:nvPr>
        </p:nvSpPr>
        <p:spPr/>
        <p:txBody>
          <a:bodyPr/>
          <a:lstStyle/>
          <a:p>
            <a:fld id="{74CDD622-A1C9-4172-A136-7FF227672BDE}" type="slidenum">
              <a:rPr lang="en-US" smtClean="0"/>
              <a:pPr/>
              <a:t>1</a:t>
            </a:fld>
            <a:endParaRPr lang="en-US" dirty="0"/>
          </a:p>
        </p:txBody>
      </p:sp>
    </p:spTree>
    <p:extLst>
      <p:ext uri="{BB962C8B-B14F-4D97-AF65-F5344CB8AC3E}">
        <p14:creationId xmlns:p14="http://schemas.microsoft.com/office/powerpoint/2010/main" val="2487278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8257" y="4560571"/>
            <a:ext cx="5525423" cy="5405932"/>
          </a:xfrm>
        </p:spPr>
        <p:txBody>
          <a:bodyPr/>
          <a:lstStyle/>
          <a:p>
            <a:r>
              <a:rPr lang="en-US" dirty="0"/>
              <a:t>Alyssa</a:t>
            </a:r>
          </a:p>
        </p:txBody>
      </p:sp>
      <p:sp>
        <p:nvSpPr>
          <p:cNvPr id="4" name="Slide Number Placeholder 3"/>
          <p:cNvSpPr>
            <a:spLocks noGrp="1"/>
          </p:cNvSpPr>
          <p:nvPr>
            <p:ph type="sldNum" sz="quarter" idx="10"/>
          </p:nvPr>
        </p:nvSpPr>
        <p:spPr/>
        <p:txBody>
          <a:bodyPr/>
          <a:lstStyle/>
          <a:p>
            <a:fld id="{D14ACC14-9B5C-483D-96BC-B15FE0E82DE9}" type="slidenum">
              <a:rPr lang="en-US" smtClean="0"/>
              <a:pPr/>
              <a:t>10</a:t>
            </a:fld>
            <a:endParaRPr lang="en-US" dirty="0"/>
          </a:p>
        </p:txBody>
      </p:sp>
    </p:spTree>
    <p:extLst>
      <p:ext uri="{BB962C8B-B14F-4D97-AF65-F5344CB8AC3E}">
        <p14:creationId xmlns:p14="http://schemas.microsoft.com/office/powerpoint/2010/main" val="175247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p:txBody>
      </p:sp>
      <p:sp>
        <p:nvSpPr>
          <p:cNvPr id="4" name="Slide Number Placeholder 3"/>
          <p:cNvSpPr>
            <a:spLocks noGrp="1"/>
          </p:cNvSpPr>
          <p:nvPr>
            <p:ph type="sldNum" sz="quarter" idx="10"/>
          </p:nvPr>
        </p:nvSpPr>
        <p:spPr/>
        <p:txBody>
          <a:bodyPr/>
          <a:lstStyle/>
          <a:p>
            <a:fld id="{5B07E9A1-9140-8247-A965-B4CA9DE99E46}" type="slidenum">
              <a:rPr lang="en-US" smtClean="0"/>
              <a:t>11</a:t>
            </a:fld>
            <a:endParaRPr lang="en-US" dirty="0"/>
          </a:p>
        </p:txBody>
      </p:sp>
    </p:spTree>
    <p:extLst>
      <p:ext uri="{BB962C8B-B14F-4D97-AF65-F5344CB8AC3E}">
        <p14:creationId xmlns:p14="http://schemas.microsoft.com/office/powerpoint/2010/main" val="850668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12</a:t>
            </a:fld>
            <a:endParaRPr lang="en-US" dirty="0"/>
          </a:p>
        </p:txBody>
      </p:sp>
    </p:spTree>
    <p:extLst>
      <p:ext uri="{BB962C8B-B14F-4D97-AF65-F5344CB8AC3E}">
        <p14:creationId xmlns:p14="http://schemas.microsoft.com/office/powerpoint/2010/main" val="1569148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458">
              <a:buFont typeface="Arial" pitchFamily="34" charset="0"/>
              <a:buChar char="•"/>
              <a:defRPr/>
            </a:pPr>
            <a:r>
              <a:rPr lang="en-US" sz="1100" dirty="0"/>
              <a:t>Alyssa</a:t>
            </a:r>
          </a:p>
        </p:txBody>
      </p:sp>
      <p:sp>
        <p:nvSpPr>
          <p:cNvPr id="4" name="Slide Number Placeholder 3"/>
          <p:cNvSpPr>
            <a:spLocks noGrp="1"/>
          </p:cNvSpPr>
          <p:nvPr>
            <p:ph type="sldNum" sz="quarter" idx="10"/>
          </p:nvPr>
        </p:nvSpPr>
        <p:spPr/>
        <p:txBody>
          <a:bodyPr/>
          <a:lstStyle/>
          <a:p>
            <a:fld id="{B5D0E0D4-5F33-5445-8B14-6D8B8938093E}" type="slidenum">
              <a:rPr lang="en-US" smtClean="0"/>
              <a:t>13</a:t>
            </a:fld>
            <a:endParaRPr lang="en-US" dirty="0"/>
          </a:p>
        </p:txBody>
      </p:sp>
    </p:spTree>
    <p:extLst>
      <p:ext uri="{BB962C8B-B14F-4D97-AF65-F5344CB8AC3E}">
        <p14:creationId xmlns:p14="http://schemas.microsoft.com/office/powerpoint/2010/main" val="338677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14</a:t>
            </a:fld>
            <a:endParaRPr lang="en-US" dirty="0"/>
          </a:p>
        </p:txBody>
      </p:sp>
    </p:spTree>
    <p:extLst>
      <p:ext uri="{BB962C8B-B14F-4D97-AF65-F5344CB8AC3E}">
        <p14:creationId xmlns:p14="http://schemas.microsoft.com/office/powerpoint/2010/main" val="3141165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6">
              <a:buFont typeface="Arial" pitchFamily="34" charset="0"/>
              <a:buChar char="•"/>
              <a:defRPr/>
            </a:pPr>
            <a:r>
              <a:rPr lang="en-US" baseline="0" dirty="0"/>
              <a:t>Alyssa</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B5D0E0D4-5F33-5445-8B14-6D8B8938093E}" type="slidenum">
              <a:rPr lang="en-US" smtClean="0"/>
              <a:t>15</a:t>
            </a:fld>
            <a:endParaRPr lang="en-US" dirty="0"/>
          </a:p>
        </p:txBody>
      </p:sp>
    </p:spTree>
    <p:extLst>
      <p:ext uri="{BB962C8B-B14F-4D97-AF65-F5344CB8AC3E}">
        <p14:creationId xmlns:p14="http://schemas.microsoft.com/office/powerpoint/2010/main" val="4219765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baseline="0" dirty="0"/>
              <a:t>[This is an animated slide with a total of 6 clicks]</a:t>
            </a:r>
          </a:p>
          <a:p>
            <a:pPr marL="174958" indent="-174958">
              <a:buFont typeface="Arial" pitchFamily="34" charset="0"/>
              <a:buChar char="•"/>
            </a:pPr>
            <a:r>
              <a:rPr lang="en-US" baseline="0" dirty="0"/>
              <a:t>This is an example of a 52-unit, senior rental project with 9 percent low-income housing tax credits.</a:t>
            </a:r>
          </a:p>
          <a:p>
            <a:pPr marL="174958" indent="-174958">
              <a:buFont typeface="Arial" pitchFamily="34" charset="0"/>
              <a:buChar char="•"/>
            </a:pPr>
            <a:r>
              <a:rPr lang="en-US" baseline="0" dirty="0"/>
              <a:t>The total development budget of $7 million was funded in part by AHP General Fund and the member bank’s 1</a:t>
            </a:r>
            <a:r>
              <a:rPr lang="en-US" baseline="30000" dirty="0"/>
              <a:t>st</a:t>
            </a:r>
            <a:r>
              <a:rPr lang="en-US" baseline="0" dirty="0"/>
              <a:t> mortgage.</a:t>
            </a:r>
          </a:p>
          <a:p>
            <a:pPr marL="174958" indent="-174958">
              <a:buFont typeface="Arial" pitchFamily="34" charset="0"/>
              <a:buChar char="•"/>
            </a:pPr>
            <a:r>
              <a:rPr lang="en-US" b="1" baseline="0" dirty="0"/>
              <a:t>[clicks 2 and 3]</a:t>
            </a:r>
            <a:r>
              <a:rPr lang="en-US" baseline="0" dirty="0"/>
              <a:t> Based on the project’s income/expense statement or pro forma, the member LTV would have been 9.2% and the DCR would have been 0.56 if hard debt was used instead of the AHP equity infusion.  This is clearly not a feasible project.</a:t>
            </a:r>
          </a:p>
          <a:p>
            <a:pPr marL="174958" indent="-174958">
              <a:buFont typeface="Arial" pitchFamily="34" charset="0"/>
              <a:buChar char="•"/>
            </a:pPr>
            <a:r>
              <a:rPr lang="en-US" b="1" baseline="0" dirty="0"/>
              <a:t>[clicks 4 and 5]</a:t>
            </a:r>
            <a:r>
              <a:rPr lang="en-US" baseline="0" dirty="0"/>
              <a:t> Because of the AHP, the member LTV went down to 2.6% and the DCR went up to 2.14 which is very possible to get a funder interested in.  Note that for projects with DCR above the Bank’s AHP guideline of 1.50, an alternate need for subsidy test may be used.</a:t>
            </a:r>
          </a:p>
          <a:p>
            <a:pPr marL="174958" indent="-174958">
              <a:buFont typeface="Arial" pitchFamily="34" charset="0"/>
              <a:buChar char="•"/>
            </a:pPr>
            <a:r>
              <a:rPr lang="en-US" b="1" baseline="0" dirty="0"/>
              <a:t>[click 6]</a:t>
            </a:r>
          </a:p>
          <a:p>
            <a:pPr>
              <a:buFont typeface="Arial" pitchFamily="34" charset="0"/>
              <a:buNone/>
            </a:pPr>
            <a:endParaRPr lang="en-US" baseline="0" dirty="0"/>
          </a:p>
          <a:p>
            <a:pPr>
              <a:buFont typeface="Arial" pitchFamily="34" charset="0"/>
              <a:buNone/>
            </a:pPr>
            <a:r>
              <a:rPr lang="en-US" i="1" baseline="0" dirty="0"/>
              <a:t>Internal notes:</a:t>
            </a:r>
          </a:p>
          <a:p>
            <a:pPr>
              <a:buFont typeface="Arial" pitchFamily="34" charset="0"/>
              <a:buNone/>
            </a:pPr>
            <a:r>
              <a:rPr lang="en-US" i="1" baseline="0" dirty="0"/>
              <a:t>10A04028 Savannah Gardens, Boaz, AL</a:t>
            </a:r>
          </a:p>
          <a:p>
            <a:pPr>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849FA044-75EC-4E8A-9B7F-D53631FD7450}" type="slidenum">
              <a:rPr lang="en-US" smtClean="0"/>
              <a:pPr>
                <a:defRPr/>
              </a:pPr>
              <a:t>16</a:t>
            </a:fld>
            <a:endParaRPr lang="en-US" dirty="0"/>
          </a:p>
        </p:txBody>
      </p:sp>
    </p:spTree>
    <p:extLst>
      <p:ext uri="{BB962C8B-B14F-4D97-AF65-F5344CB8AC3E}">
        <p14:creationId xmlns:p14="http://schemas.microsoft.com/office/powerpoint/2010/main" val="3530412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defRPr/>
            </a:pPr>
            <a:r>
              <a:rPr lang="en-US" b="1" i="0" baseline="0" dirty="0"/>
              <a:t>[This is an animated slide with a total of 6 clicks]</a:t>
            </a:r>
          </a:p>
          <a:p>
            <a:pPr marL="174958" indent="-174958">
              <a:buFont typeface="Arial" pitchFamily="34" charset="0"/>
              <a:buChar char="•"/>
            </a:pPr>
            <a:r>
              <a:rPr lang="en-US" dirty="0">
                <a:solidFill>
                  <a:prstClr val="black"/>
                </a:solidFill>
              </a:rPr>
              <a:t>This is another sample rental project, this time with 8-units.</a:t>
            </a:r>
          </a:p>
          <a:p>
            <a:pPr marL="174958" indent="-174958">
              <a:buFont typeface="Arial" pitchFamily="34" charset="0"/>
              <a:buChar char="•"/>
            </a:pPr>
            <a:r>
              <a:rPr lang="en-US" dirty="0">
                <a:solidFill>
                  <a:prstClr val="black"/>
                </a:solidFill>
              </a:rPr>
              <a:t>The total development budget of $1,175,608 was funded in part by AHP General equity and the shareholder’s 1</a:t>
            </a:r>
            <a:r>
              <a:rPr lang="en-US" baseline="30000" dirty="0">
                <a:solidFill>
                  <a:prstClr val="black"/>
                </a:solidFill>
              </a:rPr>
              <a:t>st</a:t>
            </a:r>
            <a:r>
              <a:rPr lang="en-US" dirty="0">
                <a:solidFill>
                  <a:prstClr val="black"/>
                </a:solidFill>
              </a:rPr>
              <a:t> mortgage. </a:t>
            </a:r>
          </a:p>
          <a:p>
            <a:pPr marL="174958" indent="-174958">
              <a:buFont typeface="Arial" pitchFamily="34" charset="0"/>
              <a:buChar char="•"/>
            </a:pPr>
            <a:r>
              <a:rPr lang="en-US" b="1" dirty="0">
                <a:solidFill>
                  <a:prstClr val="black"/>
                </a:solidFill>
              </a:rPr>
              <a:t>[clicks 2 and 3] </a:t>
            </a:r>
            <a:r>
              <a:rPr lang="en-US" dirty="0">
                <a:solidFill>
                  <a:prstClr val="black"/>
                </a:solidFill>
              </a:rPr>
              <a:t>Based on the project’s income/expense statement or pro forma, the member LTV would</a:t>
            </a:r>
            <a:r>
              <a:rPr lang="en-US" baseline="0" dirty="0">
                <a:solidFill>
                  <a:prstClr val="black"/>
                </a:solidFill>
              </a:rPr>
              <a:t> have been 34.4% and the </a:t>
            </a:r>
            <a:r>
              <a:rPr lang="en-US" dirty="0">
                <a:solidFill>
                  <a:prstClr val="black"/>
                </a:solidFill>
              </a:rPr>
              <a:t>DCR would have been 1.14 if hard debt was used instead of the AHP equity infusion.</a:t>
            </a:r>
          </a:p>
          <a:p>
            <a:pPr marL="174958" indent="-174958">
              <a:buFont typeface="Arial" pitchFamily="34" charset="0"/>
              <a:buChar char="•"/>
            </a:pPr>
            <a:r>
              <a:rPr lang="en-US" b="1" dirty="0">
                <a:solidFill>
                  <a:prstClr val="black"/>
                </a:solidFill>
              </a:rPr>
              <a:t>[clicks 4 and 5] </a:t>
            </a:r>
            <a:r>
              <a:rPr lang="en-US" dirty="0">
                <a:solidFill>
                  <a:prstClr val="black"/>
                </a:solidFill>
              </a:rPr>
              <a:t>Because of our AHP equity, the member LTV decreased to 25.9%</a:t>
            </a:r>
            <a:r>
              <a:rPr lang="en-US" baseline="0" dirty="0">
                <a:solidFill>
                  <a:prstClr val="black"/>
                </a:solidFill>
              </a:rPr>
              <a:t> and the </a:t>
            </a:r>
            <a:r>
              <a:rPr lang="en-US" dirty="0">
                <a:solidFill>
                  <a:prstClr val="black"/>
                </a:solidFill>
              </a:rPr>
              <a:t>DCR improved to 1.51, thus making the project more feasible. </a:t>
            </a:r>
          </a:p>
          <a:p>
            <a:pPr marL="174958" indent="-174958">
              <a:buFont typeface="Arial" pitchFamily="34" charset="0"/>
              <a:buChar char="•"/>
            </a:pPr>
            <a:r>
              <a:rPr lang="en-US" b="1" dirty="0">
                <a:solidFill>
                  <a:prstClr val="black"/>
                </a:solidFill>
              </a:rPr>
              <a:t>[Click 6]</a:t>
            </a:r>
          </a:p>
          <a:p>
            <a:pPr lvl="0"/>
            <a:endParaRPr lang="en-US" dirty="0">
              <a:solidFill>
                <a:prstClr val="black"/>
              </a:solidFill>
            </a:endParaRPr>
          </a:p>
          <a:p>
            <a:pPr lvl="0"/>
            <a:r>
              <a:rPr lang="en-US" i="1" dirty="0">
                <a:solidFill>
                  <a:prstClr val="black"/>
                </a:solidFill>
              </a:rPr>
              <a:t>Internal notes:</a:t>
            </a:r>
          </a:p>
          <a:p>
            <a:pPr lvl="0"/>
            <a:r>
              <a:rPr lang="en-US" i="1" dirty="0">
                <a:solidFill>
                  <a:prstClr val="black"/>
                </a:solidFill>
              </a:rPr>
              <a:t>15A04028 Carver Grove</a:t>
            </a:r>
          </a:p>
          <a:p>
            <a:pPr lvl="0"/>
            <a:r>
              <a:rPr lang="en-US" i="1" dirty="0">
                <a:solidFill>
                  <a:prstClr val="black"/>
                </a:solidFill>
              </a:rPr>
              <a:t>First-Citizens Bank &amp; Trust Company</a:t>
            </a:r>
          </a:p>
          <a:p>
            <a:pPr lvl="0"/>
            <a:r>
              <a:rPr lang="en-US" i="1" dirty="0">
                <a:solidFill>
                  <a:prstClr val="black"/>
                </a:solidFill>
              </a:rPr>
              <a:t>Myrtle Beach Housing Authority </a:t>
            </a:r>
          </a:p>
          <a:p>
            <a:pPr lvl="0"/>
            <a:r>
              <a:rPr lang="en-US" i="1" dirty="0">
                <a:solidFill>
                  <a:prstClr val="black"/>
                </a:solidFill>
              </a:rPr>
              <a:t>Myrtle Beach, SC</a:t>
            </a:r>
          </a:p>
          <a:p>
            <a:pPr>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849FA044-75EC-4E8A-9B7F-D53631FD7450}" type="slidenum">
              <a:rPr lang="en-US" smtClean="0"/>
              <a:pPr>
                <a:defRPr/>
              </a:pPr>
              <a:t>17</a:t>
            </a:fld>
            <a:endParaRPr lang="en-US" dirty="0"/>
          </a:p>
        </p:txBody>
      </p:sp>
    </p:spTree>
    <p:extLst>
      <p:ext uri="{BB962C8B-B14F-4D97-AF65-F5344CB8AC3E}">
        <p14:creationId xmlns:p14="http://schemas.microsoft.com/office/powerpoint/2010/main" val="3909000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defRPr/>
            </a:pPr>
            <a:r>
              <a:rPr lang="en-US" b="1" i="0" baseline="0" dirty="0"/>
              <a:t>[This is an animated slide with a total of 6 clicks]</a:t>
            </a:r>
          </a:p>
          <a:p>
            <a:pPr marL="174958" indent="-174958">
              <a:buFont typeface="Arial" pitchFamily="34" charset="0"/>
              <a:buChar char="•"/>
            </a:pPr>
            <a:r>
              <a:rPr lang="en-US" dirty="0">
                <a:solidFill>
                  <a:prstClr val="black"/>
                </a:solidFill>
              </a:rPr>
              <a:t>This is an ownership project with 8 units</a:t>
            </a:r>
          </a:p>
          <a:p>
            <a:pPr marL="174958" indent="-174958">
              <a:buFont typeface="Arial" pitchFamily="34" charset="0"/>
              <a:buChar char="•"/>
            </a:pPr>
            <a:r>
              <a:rPr lang="en-US" dirty="0">
                <a:solidFill>
                  <a:prstClr val="black"/>
                </a:solidFill>
              </a:rPr>
              <a:t>The total development budget of $2,430,645 was funded in part by AHP General Fund equity</a:t>
            </a:r>
          </a:p>
          <a:p>
            <a:pPr marL="174958" indent="-174958">
              <a:buFont typeface="Arial" pitchFamily="34" charset="0"/>
              <a:buChar char="•"/>
            </a:pPr>
            <a:r>
              <a:rPr lang="en-US" b="1" dirty="0">
                <a:solidFill>
                  <a:prstClr val="black"/>
                </a:solidFill>
              </a:rPr>
              <a:t>[clicks 2 and 3] </a:t>
            </a:r>
            <a:r>
              <a:rPr lang="en-US" b="0" dirty="0">
                <a:solidFill>
                  <a:prstClr val="black"/>
                </a:solidFill>
              </a:rPr>
              <a:t>Without the AHP funds the first mortgage for this homebuyer, the LTV would be 68% and the mortgage amount would be $206,598,  </a:t>
            </a:r>
            <a:r>
              <a:rPr lang="en-US" b="1" dirty="0">
                <a:solidFill>
                  <a:prstClr val="black"/>
                </a:solidFill>
              </a:rPr>
              <a:t>Based on market terms the mortgage payment would be $1,291 per month,</a:t>
            </a:r>
          </a:p>
          <a:p>
            <a:pPr marL="174958" indent="-174958">
              <a:buFont typeface="Arial" pitchFamily="34" charset="0"/>
              <a:buChar char="•"/>
            </a:pPr>
            <a:r>
              <a:rPr lang="en-US" b="1" dirty="0">
                <a:solidFill>
                  <a:prstClr val="black"/>
                </a:solidFill>
              </a:rPr>
              <a:t>[clicks 4 and 5] </a:t>
            </a:r>
            <a:r>
              <a:rPr lang="en-US" dirty="0">
                <a:solidFill>
                  <a:prstClr val="black"/>
                </a:solidFill>
              </a:rPr>
              <a:t>When adding in the AHP the LTV would go down to 37%, and the mortgage would be only $705, 45% reduction in the homebuyer’s mortgage payments.</a:t>
            </a:r>
          </a:p>
          <a:p>
            <a:pPr marL="174958" indent="-174958">
              <a:buFont typeface="Arial" pitchFamily="34" charset="0"/>
              <a:buChar char="•"/>
            </a:pPr>
            <a:r>
              <a:rPr lang="en-US" b="1" dirty="0">
                <a:solidFill>
                  <a:prstClr val="black"/>
                </a:solidFill>
              </a:rPr>
              <a:t>[Click 6]</a:t>
            </a:r>
          </a:p>
          <a:p>
            <a:pPr lvl="0"/>
            <a:endParaRPr lang="en-US" dirty="0">
              <a:solidFill>
                <a:prstClr val="black"/>
              </a:solidFill>
            </a:endParaRPr>
          </a:p>
          <a:p>
            <a:pPr lvl="0"/>
            <a:r>
              <a:rPr lang="en-US" i="1" dirty="0">
                <a:solidFill>
                  <a:prstClr val="black"/>
                </a:solidFill>
              </a:rPr>
              <a:t>Internal Notes:</a:t>
            </a:r>
          </a:p>
          <a:p>
            <a:pPr lvl="0"/>
            <a:r>
              <a:rPr lang="en-US" i="1" dirty="0">
                <a:solidFill>
                  <a:prstClr val="black"/>
                </a:solidFill>
              </a:rPr>
              <a:t>22A04012 Wells Street Neighborhood Project</a:t>
            </a:r>
          </a:p>
          <a:p>
            <a:pPr lvl="0"/>
            <a:r>
              <a:rPr lang="en-US" i="1" dirty="0">
                <a:solidFill>
                  <a:prstClr val="black"/>
                </a:solidFill>
              </a:rPr>
              <a:t>Bay Vanguard Bank</a:t>
            </a:r>
          </a:p>
          <a:p>
            <a:pPr lvl="0"/>
            <a:r>
              <a:rPr lang="en-US" i="1" dirty="0">
                <a:solidFill>
                  <a:prstClr val="black"/>
                </a:solidFill>
              </a:rPr>
              <a:t>Habitat for Humanity Choptank</a:t>
            </a:r>
          </a:p>
          <a:p>
            <a:pPr lvl="0"/>
            <a:r>
              <a:rPr lang="en-US" i="1" dirty="0">
                <a:solidFill>
                  <a:prstClr val="black"/>
                </a:solidFill>
              </a:rPr>
              <a:t>Cambridge, MD</a:t>
            </a:r>
          </a:p>
          <a:p>
            <a:pPr>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849FA044-75EC-4E8A-9B7F-D53631FD7450}" type="slidenum">
              <a:rPr lang="en-US" smtClean="0"/>
              <a:pPr>
                <a:defRPr/>
              </a:pPr>
              <a:t>18</a:t>
            </a:fld>
            <a:endParaRPr lang="en-US" dirty="0"/>
          </a:p>
        </p:txBody>
      </p:sp>
    </p:spTree>
    <p:extLst>
      <p:ext uri="{BB962C8B-B14F-4D97-AF65-F5344CB8AC3E}">
        <p14:creationId xmlns:p14="http://schemas.microsoft.com/office/powerpoint/2010/main" val="92811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p:txBody>
      </p:sp>
      <p:sp>
        <p:nvSpPr>
          <p:cNvPr id="4" name="Slide Number Placeholder 3"/>
          <p:cNvSpPr>
            <a:spLocks noGrp="1"/>
          </p:cNvSpPr>
          <p:nvPr>
            <p:ph type="sldNum" sz="quarter" idx="10"/>
          </p:nvPr>
        </p:nvSpPr>
        <p:spPr/>
        <p:txBody>
          <a:bodyPr/>
          <a:lstStyle/>
          <a:p>
            <a:fld id="{5B07E9A1-9140-8247-A965-B4CA9DE99E46}" type="slidenum">
              <a:rPr lang="en-US" smtClean="0"/>
              <a:t>19</a:t>
            </a:fld>
            <a:endParaRPr lang="en-US" dirty="0"/>
          </a:p>
        </p:txBody>
      </p:sp>
    </p:spTree>
    <p:extLst>
      <p:ext uri="{BB962C8B-B14F-4D97-AF65-F5344CB8AC3E}">
        <p14:creationId xmlns:p14="http://schemas.microsoft.com/office/powerpoint/2010/main" val="138009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Catherine</a:t>
            </a:r>
          </a:p>
          <a:p>
            <a:endParaRPr lang="en-US" dirty="0"/>
          </a:p>
        </p:txBody>
      </p:sp>
      <p:sp>
        <p:nvSpPr>
          <p:cNvPr id="4" name="Slide Number Placeholder 3"/>
          <p:cNvSpPr>
            <a:spLocks noGrp="1"/>
          </p:cNvSpPr>
          <p:nvPr>
            <p:ph type="sldNum" sz="quarter" idx="10"/>
          </p:nvPr>
        </p:nvSpPr>
        <p:spPr/>
        <p:txBody>
          <a:bodyPr/>
          <a:lstStyle/>
          <a:p>
            <a:fld id="{74CDD622-A1C9-4172-A136-7FF227672BDE}" type="slidenum">
              <a:rPr lang="en-US" smtClean="0"/>
              <a:pPr/>
              <a:t>2</a:t>
            </a:fld>
            <a:endParaRPr lang="en-US" dirty="0"/>
          </a:p>
        </p:txBody>
      </p:sp>
    </p:spTree>
    <p:extLst>
      <p:ext uri="{BB962C8B-B14F-4D97-AF65-F5344CB8AC3E}">
        <p14:creationId xmlns:p14="http://schemas.microsoft.com/office/powerpoint/2010/main" val="2366757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for questions after GF before transition</a:t>
            </a:r>
          </a:p>
        </p:txBody>
      </p:sp>
      <p:sp>
        <p:nvSpPr>
          <p:cNvPr id="4" name="Slide Number Placeholder 3"/>
          <p:cNvSpPr>
            <a:spLocks noGrp="1"/>
          </p:cNvSpPr>
          <p:nvPr>
            <p:ph type="sldNum" sz="quarter" idx="10"/>
          </p:nvPr>
        </p:nvSpPr>
        <p:spPr/>
        <p:txBody>
          <a:bodyPr/>
          <a:lstStyle/>
          <a:p>
            <a:fld id="{5B07E9A1-9140-8247-A965-B4CA9DE99E4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29364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p:txBody>
      </p:sp>
      <p:sp>
        <p:nvSpPr>
          <p:cNvPr id="4" name="Slide Number Placeholder 3"/>
          <p:cNvSpPr>
            <a:spLocks noGrp="1"/>
          </p:cNvSpPr>
          <p:nvPr>
            <p:ph type="sldNum" sz="quarter" idx="10"/>
          </p:nvPr>
        </p:nvSpPr>
        <p:spPr/>
        <p:txBody>
          <a:bodyPr/>
          <a:lstStyle/>
          <a:p>
            <a:fld id="{5B07E9A1-9140-8247-A965-B4CA9DE99E46}" type="slidenum">
              <a:rPr lang="en-US" smtClean="0"/>
              <a:t>21</a:t>
            </a:fld>
            <a:endParaRPr lang="en-US" dirty="0"/>
          </a:p>
        </p:txBody>
      </p:sp>
    </p:spTree>
    <p:extLst>
      <p:ext uri="{BB962C8B-B14F-4D97-AF65-F5344CB8AC3E}">
        <p14:creationId xmlns:p14="http://schemas.microsoft.com/office/powerpoint/2010/main" val="3973086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for questions after GF before transition</a:t>
            </a:r>
          </a:p>
        </p:txBody>
      </p:sp>
      <p:sp>
        <p:nvSpPr>
          <p:cNvPr id="4" name="Slide Number Placeholder 3"/>
          <p:cNvSpPr>
            <a:spLocks noGrp="1"/>
          </p:cNvSpPr>
          <p:nvPr>
            <p:ph type="sldNum" sz="quarter" idx="10"/>
          </p:nvPr>
        </p:nvSpPr>
        <p:spPr/>
        <p:txBody>
          <a:bodyPr/>
          <a:lstStyle/>
          <a:p>
            <a:fld id="{5B07E9A1-9140-8247-A965-B4CA9DE99E46}"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770796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for questions after GF before transition</a:t>
            </a:r>
          </a:p>
        </p:txBody>
      </p:sp>
      <p:sp>
        <p:nvSpPr>
          <p:cNvPr id="4" name="Slide Number Placeholder 3"/>
          <p:cNvSpPr>
            <a:spLocks noGrp="1"/>
          </p:cNvSpPr>
          <p:nvPr>
            <p:ph type="sldNum" sz="quarter" idx="10"/>
          </p:nvPr>
        </p:nvSpPr>
        <p:spPr/>
        <p:txBody>
          <a:bodyPr/>
          <a:lstStyle/>
          <a:p>
            <a:fld id="{5B07E9A1-9140-8247-A965-B4CA9DE99E4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14997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Rori</a:t>
            </a:r>
            <a:endParaRPr lang="en-US" dirty="0"/>
          </a:p>
        </p:txBody>
      </p:sp>
      <p:sp>
        <p:nvSpPr>
          <p:cNvPr id="4" name="Slide Number Placeholder 3"/>
          <p:cNvSpPr>
            <a:spLocks noGrp="1"/>
          </p:cNvSpPr>
          <p:nvPr>
            <p:ph type="sldNum" sz="quarter" idx="10"/>
          </p:nvPr>
        </p:nvSpPr>
        <p:spPr/>
        <p:txBody>
          <a:bodyPr/>
          <a:lstStyle/>
          <a:p>
            <a:fld id="{5B07E9A1-9140-8247-A965-B4CA9DE99E46}"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131714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Rori</a:t>
            </a:r>
            <a:endParaRPr lang="en-US" dirty="0"/>
          </a:p>
        </p:txBody>
      </p:sp>
      <p:sp>
        <p:nvSpPr>
          <p:cNvPr id="4" name="Slide Number Placeholder 3"/>
          <p:cNvSpPr>
            <a:spLocks noGrp="1"/>
          </p:cNvSpPr>
          <p:nvPr>
            <p:ph type="sldNum" sz="quarter" idx="10"/>
          </p:nvPr>
        </p:nvSpPr>
        <p:spPr/>
        <p:txBody>
          <a:bodyPr/>
          <a:lstStyle/>
          <a:p>
            <a:fld id="{5B07E9A1-9140-8247-A965-B4CA9DE99E46}" type="slidenum">
              <a:rPr lang="en-US" smtClean="0"/>
              <a:pPr/>
              <a:t>25</a:t>
            </a:fld>
            <a:endParaRPr lang="en-US" dirty="0"/>
          </a:p>
        </p:txBody>
      </p:sp>
    </p:spTree>
    <p:extLst>
      <p:ext uri="{BB962C8B-B14F-4D97-AF65-F5344CB8AC3E}">
        <p14:creationId xmlns:p14="http://schemas.microsoft.com/office/powerpoint/2010/main" val="2743130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Neela</a:t>
            </a:r>
          </a:p>
        </p:txBody>
      </p:sp>
      <p:sp>
        <p:nvSpPr>
          <p:cNvPr id="4" name="Slide Number Placeholder 3"/>
          <p:cNvSpPr>
            <a:spLocks noGrp="1"/>
          </p:cNvSpPr>
          <p:nvPr>
            <p:ph type="sldNum" sz="quarter" idx="10"/>
          </p:nvPr>
        </p:nvSpPr>
        <p:spPr/>
        <p:txBody>
          <a:bodyPr/>
          <a:lstStyle/>
          <a:p>
            <a:fld id="{5B07E9A1-9140-8247-A965-B4CA9DE99E46}"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677987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Neela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27</a:t>
            </a:fld>
            <a:endParaRPr lang="en-US" dirty="0"/>
          </a:p>
        </p:txBody>
      </p:sp>
    </p:spTree>
    <p:extLst>
      <p:ext uri="{BB962C8B-B14F-4D97-AF65-F5344CB8AC3E}">
        <p14:creationId xmlns:p14="http://schemas.microsoft.com/office/powerpoint/2010/main" val="3756630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Neela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28</a:t>
            </a:fld>
            <a:endParaRPr lang="en-US" dirty="0"/>
          </a:p>
        </p:txBody>
      </p:sp>
    </p:spTree>
    <p:extLst>
      <p:ext uri="{BB962C8B-B14F-4D97-AF65-F5344CB8AC3E}">
        <p14:creationId xmlns:p14="http://schemas.microsoft.com/office/powerpoint/2010/main" val="2082077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Neela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29</a:t>
            </a:fld>
            <a:endParaRPr lang="en-US" dirty="0"/>
          </a:p>
        </p:txBody>
      </p:sp>
    </p:spTree>
    <p:extLst>
      <p:ext uri="{BB962C8B-B14F-4D97-AF65-F5344CB8AC3E}">
        <p14:creationId xmlns:p14="http://schemas.microsoft.com/office/powerpoint/2010/main" val="253630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Catherine</a:t>
            </a:r>
          </a:p>
          <a:p>
            <a:endParaRPr lang="en-US" dirty="0"/>
          </a:p>
        </p:txBody>
      </p:sp>
      <p:sp>
        <p:nvSpPr>
          <p:cNvPr id="4" name="Slide Number Placeholder 3"/>
          <p:cNvSpPr>
            <a:spLocks noGrp="1"/>
          </p:cNvSpPr>
          <p:nvPr>
            <p:ph type="sldNum" sz="quarter" idx="10"/>
          </p:nvPr>
        </p:nvSpPr>
        <p:spPr/>
        <p:txBody>
          <a:bodyPr/>
          <a:lstStyle/>
          <a:p>
            <a:fld id="{74CDD622-A1C9-4172-A136-7FF227672BDE}" type="slidenum">
              <a:rPr lang="en-US" smtClean="0"/>
              <a:pPr/>
              <a:t>3</a:t>
            </a:fld>
            <a:endParaRPr lang="en-US" dirty="0"/>
          </a:p>
        </p:txBody>
      </p:sp>
    </p:spTree>
    <p:extLst>
      <p:ext uri="{BB962C8B-B14F-4D97-AF65-F5344CB8AC3E}">
        <p14:creationId xmlns:p14="http://schemas.microsoft.com/office/powerpoint/2010/main" val="4056079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Neela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30</a:t>
            </a:fld>
            <a:endParaRPr lang="en-US" dirty="0"/>
          </a:p>
        </p:txBody>
      </p:sp>
    </p:spTree>
    <p:extLst>
      <p:ext uri="{BB962C8B-B14F-4D97-AF65-F5344CB8AC3E}">
        <p14:creationId xmlns:p14="http://schemas.microsoft.com/office/powerpoint/2010/main" val="1028557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Neela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31</a:t>
            </a:fld>
            <a:endParaRPr lang="en-US" dirty="0"/>
          </a:p>
        </p:txBody>
      </p:sp>
    </p:spTree>
    <p:extLst>
      <p:ext uri="{BB962C8B-B14F-4D97-AF65-F5344CB8AC3E}">
        <p14:creationId xmlns:p14="http://schemas.microsoft.com/office/powerpoint/2010/main" val="1012002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Neela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32</a:t>
            </a:fld>
            <a:endParaRPr lang="en-US" dirty="0"/>
          </a:p>
        </p:txBody>
      </p:sp>
    </p:spTree>
    <p:extLst>
      <p:ext uri="{BB962C8B-B14F-4D97-AF65-F5344CB8AC3E}">
        <p14:creationId xmlns:p14="http://schemas.microsoft.com/office/powerpoint/2010/main" val="2381739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Neela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33</a:t>
            </a:fld>
            <a:endParaRPr lang="en-US" dirty="0"/>
          </a:p>
        </p:txBody>
      </p:sp>
    </p:spTree>
    <p:extLst>
      <p:ext uri="{BB962C8B-B14F-4D97-AF65-F5344CB8AC3E}">
        <p14:creationId xmlns:p14="http://schemas.microsoft.com/office/powerpoint/2010/main" val="303731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Neela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34</a:t>
            </a:fld>
            <a:endParaRPr lang="en-US" dirty="0"/>
          </a:p>
        </p:txBody>
      </p:sp>
    </p:spTree>
    <p:extLst>
      <p:ext uri="{BB962C8B-B14F-4D97-AF65-F5344CB8AC3E}">
        <p14:creationId xmlns:p14="http://schemas.microsoft.com/office/powerpoint/2010/main" val="2119087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Neela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35</a:t>
            </a:fld>
            <a:endParaRPr lang="en-US" dirty="0"/>
          </a:p>
        </p:txBody>
      </p:sp>
    </p:spTree>
    <p:extLst>
      <p:ext uri="{BB962C8B-B14F-4D97-AF65-F5344CB8AC3E}">
        <p14:creationId xmlns:p14="http://schemas.microsoft.com/office/powerpoint/2010/main" val="1616325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Neela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36</a:t>
            </a:fld>
            <a:endParaRPr lang="en-US" dirty="0"/>
          </a:p>
        </p:txBody>
      </p:sp>
    </p:spTree>
    <p:extLst>
      <p:ext uri="{BB962C8B-B14F-4D97-AF65-F5344CB8AC3E}">
        <p14:creationId xmlns:p14="http://schemas.microsoft.com/office/powerpoint/2010/main" val="2008287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Neela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37</a:t>
            </a:fld>
            <a:endParaRPr lang="en-US" dirty="0"/>
          </a:p>
        </p:txBody>
      </p:sp>
    </p:spTree>
    <p:extLst>
      <p:ext uri="{BB962C8B-B14F-4D97-AF65-F5344CB8AC3E}">
        <p14:creationId xmlns:p14="http://schemas.microsoft.com/office/powerpoint/2010/main" val="3892106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Neela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38</a:t>
            </a:fld>
            <a:endParaRPr lang="en-US" dirty="0"/>
          </a:p>
        </p:txBody>
      </p:sp>
    </p:spTree>
    <p:extLst>
      <p:ext uri="{BB962C8B-B14F-4D97-AF65-F5344CB8AC3E}">
        <p14:creationId xmlns:p14="http://schemas.microsoft.com/office/powerpoint/2010/main" val="608238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Neela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39</a:t>
            </a:fld>
            <a:endParaRPr lang="en-US" dirty="0"/>
          </a:p>
        </p:txBody>
      </p:sp>
    </p:spTree>
    <p:extLst>
      <p:ext uri="{BB962C8B-B14F-4D97-AF65-F5344CB8AC3E}">
        <p14:creationId xmlns:p14="http://schemas.microsoft.com/office/powerpoint/2010/main" val="1711963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Catherine</a:t>
            </a:r>
          </a:p>
          <a:p>
            <a:endParaRPr lang="en-US" dirty="0"/>
          </a:p>
        </p:txBody>
      </p:sp>
      <p:sp>
        <p:nvSpPr>
          <p:cNvPr id="4" name="Slide Number Placeholder 3"/>
          <p:cNvSpPr>
            <a:spLocks noGrp="1"/>
          </p:cNvSpPr>
          <p:nvPr>
            <p:ph type="sldNum" sz="quarter" idx="10"/>
          </p:nvPr>
        </p:nvSpPr>
        <p:spPr/>
        <p:txBody>
          <a:bodyPr/>
          <a:lstStyle/>
          <a:p>
            <a:fld id="{74CDD622-A1C9-4172-A136-7FF227672BDE}" type="slidenum">
              <a:rPr lang="en-US" smtClean="0"/>
              <a:pPr/>
              <a:t>4</a:t>
            </a:fld>
            <a:endParaRPr lang="en-US" dirty="0"/>
          </a:p>
        </p:txBody>
      </p:sp>
    </p:spTree>
    <p:extLst>
      <p:ext uri="{BB962C8B-B14F-4D97-AF65-F5344CB8AC3E}">
        <p14:creationId xmlns:p14="http://schemas.microsoft.com/office/powerpoint/2010/main" val="2847566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Neela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40</a:t>
            </a:fld>
            <a:endParaRPr lang="en-US" dirty="0"/>
          </a:p>
        </p:txBody>
      </p:sp>
    </p:spTree>
    <p:extLst>
      <p:ext uri="{BB962C8B-B14F-4D97-AF65-F5344CB8AC3E}">
        <p14:creationId xmlns:p14="http://schemas.microsoft.com/office/powerpoint/2010/main" val="23151871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Neela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41</a:t>
            </a:fld>
            <a:endParaRPr lang="en-US" dirty="0"/>
          </a:p>
        </p:txBody>
      </p:sp>
    </p:spTree>
    <p:extLst>
      <p:ext uri="{BB962C8B-B14F-4D97-AF65-F5344CB8AC3E}">
        <p14:creationId xmlns:p14="http://schemas.microsoft.com/office/powerpoint/2010/main" val="22604196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Neela</a:t>
            </a:r>
          </a:p>
        </p:txBody>
      </p:sp>
      <p:sp>
        <p:nvSpPr>
          <p:cNvPr id="4" name="Slide Number Placeholder 3"/>
          <p:cNvSpPr>
            <a:spLocks noGrp="1"/>
          </p:cNvSpPr>
          <p:nvPr>
            <p:ph type="sldNum" sz="quarter" idx="10"/>
          </p:nvPr>
        </p:nvSpPr>
        <p:spPr/>
        <p:txBody>
          <a:bodyPr/>
          <a:lstStyle/>
          <a:p>
            <a:fld id="{5B07E9A1-9140-8247-A965-B4CA9DE99E46}" type="slidenum">
              <a:rPr lang="en-US" smtClean="0"/>
              <a:pPr/>
              <a:t>42</a:t>
            </a:fld>
            <a:endParaRPr lang="en-US" dirty="0"/>
          </a:p>
        </p:txBody>
      </p:sp>
    </p:spTree>
    <p:extLst>
      <p:ext uri="{BB962C8B-B14F-4D97-AF65-F5344CB8AC3E}">
        <p14:creationId xmlns:p14="http://schemas.microsoft.com/office/powerpoint/2010/main" val="28030833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Neela</a:t>
            </a:r>
          </a:p>
          <a:p>
            <a:endParaRPr lang="en-US" dirty="0"/>
          </a:p>
        </p:txBody>
      </p:sp>
      <p:sp>
        <p:nvSpPr>
          <p:cNvPr id="4" name="Slide Number Placeholder 3"/>
          <p:cNvSpPr>
            <a:spLocks noGrp="1"/>
          </p:cNvSpPr>
          <p:nvPr>
            <p:ph type="sldNum" sz="quarter" idx="10"/>
          </p:nvPr>
        </p:nvSpPr>
        <p:spPr/>
        <p:txBody>
          <a:bodyPr/>
          <a:lstStyle/>
          <a:p>
            <a:fld id="{5B07E9A1-9140-8247-A965-B4CA9DE99E46}" type="slidenum">
              <a:rPr lang="en-US" smtClean="0"/>
              <a:pPr/>
              <a:t>43</a:t>
            </a:fld>
            <a:endParaRPr lang="en-US" dirty="0"/>
          </a:p>
        </p:txBody>
      </p:sp>
    </p:spTree>
    <p:extLst>
      <p:ext uri="{BB962C8B-B14F-4D97-AF65-F5344CB8AC3E}">
        <p14:creationId xmlns:p14="http://schemas.microsoft.com/office/powerpoint/2010/main" val="2272205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Neela</a:t>
            </a:r>
          </a:p>
          <a:p>
            <a:endParaRPr lang="en-US" dirty="0"/>
          </a:p>
        </p:txBody>
      </p:sp>
      <p:sp>
        <p:nvSpPr>
          <p:cNvPr id="4" name="Slide Number Placeholder 3"/>
          <p:cNvSpPr>
            <a:spLocks noGrp="1"/>
          </p:cNvSpPr>
          <p:nvPr>
            <p:ph type="sldNum" sz="quarter" idx="10"/>
          </p:nvPr>
        </p:nvSpPr>
        <p:spPr/>
        <p:txBody>
          <a:bodyPr/>
          <a:lstStyle/>
          <a:p>
            <a:fld id="{5B07E9A1-9140-8247-A965-B4CA9DE99E46}" type="slidenum">
              <a:rPr lang="en-US" smtClean="0"/>
              <a:pPr/>
              <a:t>44</a:t>
            </a:fld>
            <a:endParaRPr lang="en-US" dirty="0"/>
          </a:p>
        </p:txBody>
      </p:sp>
    </p:spTree>
    <p:extLst>
      <p:ext uri="{BB962C8B-B14F-4D97-AF65-F5344CB8AC3E}">
        <p14:creationId xmlns:p14="http://schemas.microsoft.com/office/powerpoint/2010/main" val="17366864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Neela</a:t>
            </a:r>
          </a:p>
          <a:p>
            <a:endParaRPr lang="en-US" dirty="0"/>
          </a:p>
        </p:txBody>
      </p:sp>
      <p:sp>
        <p:nvSpPr>
          <p:cNvPr id="4" name="Slide Number Placeholder 3"/>
          <p:cNvSpPr>
            <a:spLocks noGrp="1"/>
          </p:cNvSpPr>
          <p:nvPr>
            <p:ph type="sldNum" sz="quarter" idx="10"/>
          </p:nvPr>
        </p:nvSpPr>
        <p:spPr/>
        <p:txBody>
          <a:bodyPr/>
          <a:lstStyle/>
          <a:p>
            <a:fld id="{5B07E9A1-9140-8247-A965-B4CA9DE99E46}" type="slidenum">
              <a:rPr lang="en-US" smtClean="0"/>
              <a:pPr/>
              <a:t>45</a:t>
            </a:fld>
            <a:endParaRPr lang="en-US" dirty="0"/>
          </a:p>
        </p:txBody>
      </p:sp>
    </p:spTree>
    <p:extLst>
      <p:ext uri="{BB962C8B-B14F-4D97-AF65-F5344CB8AC3E}">
        <p14:creationId xmlns:p14="http://schemas.microsoft.com/office/powerpoint/2010/main" val="3150521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Neela</a:t>
            </a:r>
          </a:p>
          <a:p>
            <a:endParaRPr lang="en-US" dirty="0"/>
          </a:p>
        </p:txBody>
      </p:sp>
      <p:sp>
        <p:nvSpPr>
          <p:cNvPr id="4" name="Slide Number Placeholder 3"/>
          <p:cNvSpPr>
            <a:spLocks noGrp="1"/>
          </p:cNvSpPr>
          <p:nvPr>
            <p:ph type="sldNum" sz="quarter" idx="10"/>
          </p:nvPr>
        </p:nvSpPr>
        <p:spPr/>
        <p:txBody>
          <a:bodyPr/>
          <a:lstStyle/>
          <a:p>
            <a:fld id="{5B07E9A1-9140-8247-A965-B4CA9DE99E46}" type="slidenum">
              <a:rPr lang="en-US" smtClean="0"/>
              <a:pPr/>
              <a:t>46</a:t>
            </a:fld>
            <a:endParaRPr lang="en-US" dirty="0"/>
          </a:p>
        </p:txBody>
      </p:sp>
    </p:spTree>
    <p:extLst>
      <p:ext uri="{BB962C8B-B14F-4D97-AF65-F5344CB8AC3E}">
        <p14:creationId xmlns:p14="http://schemas.microsoft.com/office/powerpoint/2010/main" val="650578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Neela</a:t>
            </a:r>
          </a:p>
          <a:p>
            <a:endParaRPr lang="en-US" dirty="0"/>
          </a:p>
        </p:txBody>
      </p:sp>
      <p:sp>
        <p:nvSpPr>
          <p:cNvPr id="4" name="Slide Number Placeholder 3"/>
          <p:cNvSpPr>
            <a:spLocks noGrp="1"/>
          </p:cNvSpPr>
          <p:nvPr>
            <p:ph type="sldNum" sz="quarter" idx="10"/>
          </p:nvPr>
        </p:nvSpPr>
        <p:spPr/>
        <p:txBody>
          <a:bodyPr/>
          <a:lstStyle/>
          <a:p>
            <a:fld id="{5B07E9A1-9140-8247-A965-B4CA9DE99E46}" type="slidenum">
              <a:rPr lang="en-US" smtClean="0"/>
              <a:pPr/>
              <a:t>47</a:t>
            </a:fld>
            <a:endParaRPr lang="en-US" dirty="0"/>
          </a:p>
        </p:txBody>
      </p:sp>
    </p:spTree>
    <p:extLst>
      <p:ext uri="{BB962C8B-B14F-4D97-AF65-F5344CB8AC3E}">
        <p14:creationId xmlns:p14="http://schemas.microsoft.com/office/powerpoint/2010/main" val="2470262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a:t>
            </a:r>
          </a:p>
        </p:txBody>
      </p:sp>
      <p:sp>
        <p:nvSpPr>
          <p:cNvPr id="4" name="Slide Number Placeholder 3"/>
          <p:cNvSpPr>
            <a:spLocks noGrp="1"/>
          </p:cNvSpPr>
          <p:nvPr>
            <p:ph type="sldNum" sz="quarter" idx="10"/>
          </p:nvPr>
        </p:nvSpPr>
        <p:spPr/>
        <p:txBody>
          <a:bodyPr/>
          <a:lstStyle/>
          <a:p>
            <a:fld id="{5B07E9A1-9140-8247-A965-B4CA9DE99E46}" type="slidenum">
              <a:rPr lang="en-US" smtClean="0"/>
              <a:pPr/>
              <a:t>48</a:t>
            </a:fld>
            <a:endParaRPr lang="en-US" dirty="0"/>
          </a:p>
        </p:txBody>
      </p:sp>
    </p:spTree>
    <p:extLst>
      <p:ext uri="{BB962C8B-B14F-4D97-AF65-F5344CB8AC3E}">
        <p14:creationId xmlns:p14="http://schemas.microsoft.com/office/powerpoint/2010/main" val="21863638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a:t>
            </a:r>
          </a:p>
        </p:txBody>
      </p:sp>
      <p:sp>
        <p:nvSpPr>
          <p:cNvPr id="4" name="Slide Number Placeholder 3"/>
          <p:cNvSpPr>
            <a:spLocks noGrp="1"/>
          </p:cNvSpPr>
          <p:nvPr>
            <p:ph type="sldNum" sz="quarter" idx="5"/>
          </p:nvPr>
        </p:nvSpPr>
        <p:spPr/>
        <p:txBody>
          <a:bodyPr/>
          <a:lstStyle/>
          <a:p>
            <a:fld id="{74CDD622-A1C9-4172-A136-7FF227672BDE}" type="slidenum">
              <a:rPr lang="en-US" smtClean="0"/>
              <a:pPr/>
              <a:t>49</a:t>
            </a:fld>
            <a:endParaRPr lang="en-US" dirty="0"/>
          </a:p>
        </p:txBody>
      </p:sp>
    </p:spTree>
    <p:extLst>
      <p:ext uri="{BB962C8B-B14F-4D97-AF65-F5344CB8AC3E}">
        <p14:creationId xmlns:p14="http://schemas.microsoft.com/office/powerpoint/2010/main" val="383592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Catherine</a:t>
            </a:r>
          </a:p>
          <a:p>
            <a:endParaRPr lang="en-US" dirty="0"/>
          </a:p>
        </p:txBody>
      </p:sp>
      <p:sp>
        <p:nvSpPr>
          <p:cNvPr id="4" name="Slide Number Placeholder 3"/>
          <p:cNvSpPr>
            <a:spLocks noGrp="1"/>
          </p:cNvSpPr>
          <p:nvPr>
            <p:ph type="sldNum" sz="quarter" idx="10"/>
          </p:nvPr>
        </p:nvSpPr>
        <p:spPr/>
        <p:txBody>
          <a:bodyPr/>
          <a:lstStyle/>
          <a:p>
            <a:fld id="{74CDD622-A1C9-4172-A136-7FF227672BDE}" type="slidenum">
              <a:rPr lang="en-US" smtClean="0"/>
              <a:pPr/>
              <a:t>5</a:t>
            </a:fld>
            <a:endParaRPr lang="en-US" dirty="0"/>
          </a:p>
        </p:txBody>
      </p:sp>
    </p:spTree>
    <p:extLst>
      <p:ext uri="{BB962C8B-B14F-4D97-AF65-F5344CB8AC3E}">
        <p14:creationId xmlns:p14="http://schemas.microsoft.com/office/powerpoint/2010/main" val="3803094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a:t>
            </a:r>
          </a:p>
        </p:txBody>
      </p:sp>
      <p:sp>
        <p:nvSpPr>
          <p:cNvPr id="4" name="Slide Number Placeholder 3"/>
          <p:cNvSpPr>
            <a:spLocks noGrp="1"/>
          </p:cNvSpPr>
          <p:nvPr>
            <p:ph type="sldNum" sz="quarter" idx="5"/>
          </p:nvPr>
        </p:nvSpPr>
        <p:spPr/>
        <p:txBody>
          <a:bodyPr/>
          <a:lstStyle/>
          <a:p>
            <a:fld id="{74CDD622-A1C9-4172-A136-7FF227672BDE}" type="slidenum">
              <a:rPr lang="en-US" smtClean="0"/>
              <a:pPr/>
              <a:t>50</a:t>
            </a:fld>
            <a:endParaRPr lang="en-US" dirty="0"/>
          </a:p>
        </p:txBody>
      </p:sp>
    </p:spTree>
    <p:extLst>
      <p:ext uri="{BB962C8B-B14F-4D97-AF65-F5344CB8AC3E}">
        <p14:creationId xmlns:p14="http://schemas.microsoft.com/office/powerpoint/2010/main" val="3609654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Catherine</a:t>
            </a:r>
          </a:p>
          <a:p>
            <a:endParaRPr lang="en-US" dirty="0"/>
          </a:p>
        </p:txBody>
      </p:sp>
      <p:sp>
        <p:nvSpPr>
          <p:cNvPr id="4" name="Slide Number Placeholder 3"/>
          <p:cNvSpPr>
            <a:spLocks noGrp="1"/>
          </p:cNvSpPr>
          <p:nvPr>
            <p:ph type="sldNum" sz="quarter" idx="5"/>
          </p:nvPr>
        </p:nvSpPr>
        <p:spPr/>
        <p:txBody>
          <a:bodyPr/>
          <a:lstStyle/>
          <a:p>
            <a:fld id="{74CDD622-A1C9-4172-A136-7FF227672BDE}" type="slidenum">
              <a:rPr lang="en-US" smtClean="0"/>
              <a:pPr/>
              <a:t>6</a:t>
            </a:fld>
            <a:endParaRPr lang="en-US" dirty="0"/>
          </a:p>
        </p:txBody>
      </p:sp>
    </p:spTree>
    <p:extLst>
      <p:ext uri="{BB962C8B-B14F-4D97-AF65-F5344CB8AC3E}">
        <p14:creationId xmlns:p14="http://schemas.microsoft.com/office/powerpoint/2010/main" val="3200608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Catherine</a:t>
            </a:r>
          </a:p>
          <a:p>
            <a:endParaRPr lang="en-US" dirty="0"/>
          </a:p>
        </p:txBody>
      </p:sp>
      <p:sp>
        <p:nvSpPr>
          <p:cNvPr id="4" name="Slide Number Placeholder 3"/>
          <p:cNvSpPr>
            <a:spLocks noGrp="1"/>
          </p:cNvSpPr>
          <p:nvPr>
            <p:ph type="sldNum" sz="quarter" idx="10"/>
          </p:nvPr>
        </p:nvSpPr>
        <p:spPr/>
        <p:txBody>
          <a:bodyPr/>
          <a:lstStyle/>
          <a:p>
            <a:fld id="{5B07E9A1-9140-8247-A965-B4CA9DE99E46}" type="slidenum">
              <a:rPr lang="en-US" smtClean="0"/>
              <a:t>7</a:t>
            </a:fld>
            <a:endParaRPr lang="en-US" dirty="0"/>
          </a:p>
        </p:txBody>
      </p:sp>
    </p:spTree>
    <p:extLst>
      <p:ext uri="{BB962C8B-B14F-4D97-AF65-F5344CB8AC3E}">
        <p14:creationId xmlns:p14="http://schemas.microsoft.com/office/powerpoint/2010/main" val="538479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Catherine</a:t>
            </a:r>
          </a:p>
          <a:p>
            <a:endParaRPr lang="en-US" dirty="0"/>
          </a:p>
        </p:txBody>
      </p:sp>
      <p:sp>
        <p:nvSpPr>
          <p:cNvPr id="4" name="Slide Number Placeholder 3"/>
          <p:cNvSpPr>
            <a:spLocks noGrp="1"/>
          </p:cNvSpPr>
          <p:nvPr>
            <p:ph type="sldNum" sz="quarter" idx="10"/>
          </p:nvPr>
        </p:nvSpPr>
        <p:spPr/>
        <p:txBody>
          <a:bodyPr/>
          <a:lstStyle/>
          <a:p>
            <a:fld id="{5B07E9A1-9140-8247-A965-B4CA9DE99E46}" type="slidenum">
              <a:rPr lang="en-US" smtClean="0"/>
              <a:t>8</a:t>
            </a:fld>
            <a:endParaRPr lang="en-US" dirty="0"/>
          </a:p>
        </p:txBody>
      </p:sp>
    </p:spTree>
    <p:extLst>
      <p:ext uri="{BB962C8B-B14F-4D97-AF65-F5344CB8AC3E}">
        <p14:creationId xmlns:p14="http://schemas.microsoft.com/office/powerpoint/2010/main" val="4120524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p:txBody>
      </p:sp>
      <p:sp>
        <p:nvSpPr>
          <p:cNvPr id="4" name="Slide Number Placeholder 3"/>
          <p:cNvSpPr>
            <a:spLocks noGrp="1"/>
          </p:cNvSpPr>
          <p:nvPr>
            <p:ph type="sldNum" sz="quarter" idx="5"/>
          </p:nvPr>
        </p:nvSpPr>
        <p:spPr/>
        <p:txBody>
          <a:bodyPr/>
          <a:lstStyle/>
          <a:p>
            <a:fld id="{74CDD622-A1C9-4172-A136-7FF227672BDE}" type="slidenum">
              <a:rPr lang="en-US" smtClean="0"/>
              <a:pPr/>
              <a:t>9</a:t>
            </a:fld>
            <a:endParaRPr lang="en-US" dirty="0"/>
          </a:p>
        </p:txBody>
      </p:sp>
    </p:spTree>
    <p:extLst>
      <p:ext uri="{BB962C8B-B14F-4D97-AF65-F5344CB8AC3E}">
        <p14:creationId xmlns:p14="http://schemas.microsoft.com/office/powerpoint/2010/main" val="27068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26"/>
          <p:cNvSpPr>
            <a:spLocks noChangeArrowheads="1"/>
          </p:cNvSpPr>
          <p:nvPr/>
        </p:nvSpPr>
        <p:spPr bwMode="auto">
          <a:xfrm>
            <a:off x="0" y="0"/>
            <a:ext cx="9144000" cy="2514600"/>
          </a:xfrm>
          <a:prstGeom prst="rect">
            <a:avLst/>
          </a:prstGeom>
          <a:gradFill rotWithShape="1">
            <a:gsLst>
              <a:gs pos="0">
                <a:srgbClr val="003366"/>
              </a:gs>
              <a:gs pos="100000">
                <a:srgbClr val="00182F"/>
              </a:gs>
            </a:gsLst>
            <a:lin ang="0" scaled="1"/>
          </a:gradFill>
          <a:ln w="9525" algn="ctr">
            <a:noFill/>
            <a:miter lim="800000"/>
            <a:headEnd/>
            <a:tailEnd/>
          </a:ln>
        </p:spPr>
        <p:txBody>
          <a:bodyPr wrap="none" anchor="ctr"/>
          <a:lstStyle/>
          <a:p>
            <a:endParaRPr lang="en-US" sz="1600" dirty="0">
              <a:solidFill>
                <a:srgbClr val="073766"/>
              </a:solidFill>
              <a:latin typeface="Century Gothic" pitchFamily="34" charset="0"/>
            </a:endParaRPr>
          </a:p>
        </p:txBody>
      </p:sp>
      <p:sp>
        <p:nvSpPr>
          <p:cNvPr id="5" name="Rectangle 4"/>
          <p:cNvSpPr/>
          <p:nvPr/>
        </p:nvSpPr>
        <p:spPr bwMode="auto">
          <a:xfrm>
            <a:off x="0" y="2514600"/>
            <a:ext cx="9144000" cy="45719"/>
          </a:xfrm>
          <a:prstGeom prst="rect">
            <a:avLst/>
          </a:prstGeom>
          <a:solidFill>
            <a:srgbClr val="FF8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339933"/>
              </a:solidFill>
              <a:effectLst/>
              <a:latin typeface="Arial" charset="0"/>
            </a:endParaRPr>
          </a:p>
        </p:txBody>
      </p:sp>
      <p:sp>
        <p:nvSpPr>
          <p:cNvPr id="2" name="Title 1"/>
          <p:cNvSpPr>
            <a:spLocks noGrp="1"/>
          </p:cNvSpPr>
          <p:nvPr>
            <p:ph type="ctrTitle" hasCustomPrompt="1"/>
          </p:nvPr>
        </p:nvSpPr>
        <p:spPr>
          <a:xfrm>
            <a:off x="381000" y="1872594"/>
            <a:ext cx="8001000" cy="500471"/>
          </a:xfrm>
        </p:spPr>
        <p:txBody>
          <a:bodyPr/>
          <a:lstStyle>
            <a:lvl1pPr algn="l">
              <a:defRPr>
                <a:solidFill>
                  <a:schemeClr val="bg1"/>
                </a:solidFill>
                <a:latin typeface="Arial"/>
                <a:cs typeface="Arial"/>
              </a:defRPr>
            </a:lvl1pPr>
          </a:lstStyle>
          <a:p>
            <a:r>
              <a:rPr lang="en-US" dirty="0"/>
              <a:t>CLICK TO ADD TITLE</a:t>
            </a:r>
          </a:p>
        </p:txBody>
      </p:sp>
      <p:sp>
        <p:nvSpPr>
          <p:cNvPr id="3" name="Subtitle 2"/>
          <p:cNvSpPr>
            <a:spLocks noGrp="1"/>
          </p:cNvSpPr>
          <p:nvPr>
            <p:ph type="subTitle" idx="1" hasCustomPrompt="1"/>
          </p:nvPr>
        </p:nvSpPr>
        <p:spPr>
          <a:xfrm>
            <a:off x="381000" y="2667000"/>
            <a:ext cx="7315200" cy="1066800"/>
          </a:xfrm>
        </p:spPr>
        <p:txBody>
          <a:bodyPr>
            <a:normAutofit/>
          </a:bodyPr>
          <a:lstStyle>
            <a:lvl1pPr marL="0" indent="0" algn="l">
              <a:buNone/>
              <a:defRPr sz="1600" spc="100" baseline="0">
                <a:solidFill>
                  <a:srgbClr val="000066"/>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ADD SUBTITLE AND DATE</a:t>
            </a:r>
          </a:p>
        </p:txBody>
      </p:sp>
      <p:sp>
        <p:nvSpPr>
          <p:cNvPr id="7" name="Content Placeholder 6"/>
          <p:cNvSpPr>
            <a:spLocks noGrp="1"/>
          </p:cNvSpPr>
          <p:nvPr>
            <p:ph sz="quarter" idx="10" hasCustomPrompt="1"/>
          </p:nvPr>
        </p:nvSpPr>
        <p:spPr>
          <a:xfrm>
            <a:off x="381000" y="4114800"/>
            <a:ext cx="6019800" cy="914400"/>
          </a:xfrm>
        </p:spPr>
        <p:txBody>
          <a:bodyPr>
            <a:normAutofit/>
          </a:bodyPr>
          <a:lstStyle>
            <a:lvl1pPr marL="0" indent="0">
              <a:buNone/>
              <a:defRPr sz="1400" spc="300" baseline="0">
                <a:solidFill>
                  <a:srgbClr val="000066"/>
                </a:solidFill>
              </a:defRPr>
            </a:lvl1pPr>
          </a:lstStyle>
          <a:p>
            <a:r>
              <a:rPr lang="en-US" dirty="0"/>
              <a:t>NAME AND DATE</a:t>
            </a:r>
          </a:p>
        </p:txBody>
      </p:sp>
    </p:spTree>
    <p:extLst>
      <p:ext uri="{BB962C8B-B14F-4D97-AF65-F5344CB8AC3E}">
        <p14:creationId xmlns:p14="http://schemas.microsoft.com/office/powerpoint/2010/main" val="160328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47127" y="2099662"/>
            <a:ext cx="8098655" cy="740189"/>
          </a:xfrm>
        </p:spPr>
        <p:txBody>
          <a:bodyPr/>
          <a:lstStyle>
            <a:lvl1pPr marL="0" indent="0">
              <a:defRPr>
                <a:solidFill>
                  <a:srgbClr val="FFFFFF"/>
                </a:solidFill>
              </a:defRPr>
            </a:lvl1pPr>
          </a:lstStyle>
          <a:p>
            <a:r>
              <a:rPr lang="en-US"/>
              <a:t>Click to edit Master title style</a:t>
            </a:r>
            <a:endParaRPr lang="en-US" dirty="0"/>
          </a:p>
        </p:txBody>
      </p:sp>
      <p:sp>
        <p:nvSpPr>
          <p:cNvPr id="8" name="Subtitle 2"/>
          <p:cNvSpPr>
            <a:spLocks noGrp="1"/>
          </p:cNvSpPr>
          <p:nvPr>
            <p:ph type="subTitle" idx="1"/>
          </p:nvPr>
        </p:nvSpPr>
        <p:spPr>
          <a:xfrm>
            <a:off x="447127" y="3125601"/>
            <a:ext cx="8098655" cy="741017"/>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3189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26"/>
          <p:cNvSpPr>
            <a:spLocks noChangeArrowheads="1"/>
          </p:cNvSpPr>
          <p:nvPr/>
        </p:nvSpPr>
        <p:spPr bwMode="auto">
          <a:xfrm>
            <a:off x="0" y="0"/>
            <a:ext cx="9144000" cy="2514600"/>
          </a:xfrm>
          <a:prstGeom prst="rect">
            <a:avLst/>
          </a:prstGeom>
          <a:gradFill rotWithShape="1">
            <a:gsLst>
              <a:gs pos="0">
                <a:srgbClr val="003366"/>
              </a:gs>
              <a:gs pos="100000">
                <a:srgbClr val="00182F"/>
              </a:gs>
            </a:gsLst>
            <a:lin ang="0" scaled="1"/>
          </a:gradFill>
          <a:ln w="9525" algn="ctr">
            <a:noFill/>
            <a:miter lim="800000"/>
            <a:headEnd/>
            <a:tailEnd/>
          </a:ln>
        </p:spPr>
        <p:txBody>
          <a:bodyPr wrap="none" anchor="ctr"/>
          <a:lstStyle/>
          <a:p>
            <a:endParaRPr lang="en-US" sz="1600" dirty="0">
              <a:solidFill>
                <a:srgbClr val="073766"/>
              </a:solidFill>
              <a:latin typeface="Century Gothic" pitchFamily="34" charset="0"/>
            </a:endParaRPr>
          </a:p>
        </p:txBody>
      </p:sp>
      <p:sp>
        <p:nvSpPr>
          <p:cNvPr id="5" name="Rectangle 4"/>
          <p:cNvSpPr/>
          <p:nvPr/>
        </p:nvSpPr>
        <p:spPr bwMode="auto">
          <a:xfrm>
            <a:off x="0" y="2514600"/>
            <a:ext cx="9144000" cy="45719"/>
          </a:xfrm>
          <a:prstGeom prst="rect">
            <a:avLst/>
          </a:prstGeom>
          <a:solidFill>
            <a:srgbClr val="FF8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339933"/>
              </a:solidFill>
              <a:effectLst/>
              <a:latin typeface="Arial" charset="0"/>
            </a:endParaRPr>
          </a:p>
        </p:txBody>
      </p:sp>
      <p:sp>
        <p:nvSpPr>
          <p:cNvPr id="2" name="Title 1"/>
          <p:cNvSpPr>
            <a:spLocks noGrp="1"/>
          </p:cNvSpPr>
          <p:nvPr>
            <p:ph type="ctrTitle" hasCustomPrompt="1"/>
          </p:nvPr>
        </p:nvSpPr>
        <p:spPr>
          <a:xfrm>
            <a:off x="381000" y="1872594"/>
            <a:ext cx="8001000" cy="500471"/>
          </a:xfrm>
        </p:spPr>
        <p:txBody>
          <a:bodyPr/>
          <a:lstStyle>
            <a:lvl1pPr algn="l">
              <a:defRPr>
                <a:solidFill>
                  <a:schemeClr val="bg1"/>
                </a:solidFill>
                <a:latin typeface="Arial"/>
                <a:cs typeface="Arial"/>
              </a:defRPr>
            </a:lvl1pPr>
          </a:lstStyle>
          <a:p>
            <a:r>
              <a:rPr lang="en-US" dirty="0"/>
              <a:t>CLICK TO ADD TITLE</a:t>
            </a:r>
          </a:p>
        </p:txBody>
      </p:sp>
      <p:sp>
        <p:nvSpPr>
          <p:cNvPr id="3" name="Subtitle 2"/>
          <p:cNvSpPr>
            <a:spLocks noGrp="1"/>
          </p:cNvSpPr>
          <p:nvPr>
            <p:ph type="subTitle" idx="1" hasCustomPrompt="1"/>
          </p:nvPr>
        </p:nvSpPr>
        <p:spPr>
          <a:xfrm>
            <a:off x="381000" y="2667000"/>
            <a:ext cx="7315200" cy="1066800"/>
          </a:xfrm>
        </p:spPr>
        <p:txBody>
          <a:bodyPr>
            <a:normAutofit/>
          </a:bodyPr>
          <a:lstStyle>
            <a:lvl1pPr marL="0" indent="0" algn="l">
              <a:buNone/>
              <a:defRPr sz="1600" spc="100" baseline="0">
                <a:solidFill>
                  <a:srgbClr val="000066"/>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ADD SUBTITLE AND DATE</a:t>
            </a:r>
          </a:p>
        </p:txBody>
      </p:sp>
      <p:sp>
        <p:nvSpPr>
          <p:cNvPr id="7" name="Content Placeholder 6"/>
          <p:cNvSpPr>
            <a:spLocks noGrp="1"/>
          </p:cNvSpPr>
          <p:nvPr>
            <p:ph sz="quarter" idx="10" hasCustomPrompt="1"/>
          </p:nvPr>
        </p:nvSpPr>
        <p:spPr>
          <a:xfrm>
            <a:off x="381000" y="4114800"/>
            <a:ext cx="6019800" cy="914400"/>
          </a:xfrm>
        </p:spPr>
        <p:txBody>
          <a:bodyPr>
            <a:normAutofit/>
          </a:bodyPr>
          <a:lstStyle>
            <a:lvl1pPr marL="0" indent="0">
              <a:buNone/>
              <a:defRPr sz="1400" spc="300" baseline="0">
                <a:solidFill>
                  <a:srgbClr val="000066"/>
                </a:solidFill>
              </a:defRPr>
            </a:lvl1pPr>
          </a:lstStyle>
          <a:p>
            <a:r>
              <a:rPr lang="en-US" dirty="0"/>
              <a:t>NAME AND DATE</a:t>
            </a:r>
          </a:p>
        </p:txBody>
      </p:sp>
    </p:spTree>
    <p:extLst>
      <p:ext uri="{BB962C8B-B14F-4D97-AF65-F5344CB8AC3E}">
        <p14:creationId xmlns:p14="http://schemas.microsoft.com/office/powerpoint/2010/main" val="2045646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indent="-228600">
              <a:defRPr sz="1800">
                <a:solidFill>
                  <a:srgbClr val="404040"/>
                </a:solidFill>
                <a:latin typeface="Arial" panose="020B0604020202020204" pitchFamily="34" charset="0"/>
                <a:cs typeface="Arial" panose="020B0604020202020204" pitchFamily="34" charset="0"/>
              </a:defRPr>
            </a:lvl1pPr>
            <a:lvl2pPr indent="-228600">
              <a:defRPr sz="1600">
                <a:solidFill>
                  <a:srgbClr val="404040"/>
                </a:solidFill>
                <a:latin typeface="Arial" panose="020B0604020202020204" pitchFamily="34" charset="0"/>
                <a:cs typeface="Arial" panose="020B0604020202020204" pitchFamily="34" charset="0"/>
              </a:defRPr>
            </a:lvl2pPr>
            <a:lvl3pPr indent="-228600">
              <a:defRPr b="0">
                <a:solidFill>
                  <a:srgbClr val="404040"/>
                </a:solidFill>
                <a:latin typeface="Arial" panose="020B0604020202020204" pitchFamily="34" charset="0"/>
                <a:cs typeface="Arial" panose="020B0604020202020204" pitchFamily="34" charset="0"/>
              </a:defRPr>
            </a:lvl3pPr>
            <a:lvl4pPr indent="-228600">
              <a:defRPr>
                <a:solidFill>
                  <a:srgbClr val="404040"/>
                </a:solidFill>
                <a:latin typeface="Arial" panose="020B0604020202020204" pitchFamily="34" charset="0"/>
                <a:cs typeface="Arial" panose="020B0604020202020204" pitchFamily="34" charset="0"/>
              </a:defRPr>
            </a:lvl4pPr>
            <a:lvl5pPr indent="-228600">
              <a:defRPr>
                <a:solidFill>
                  <a:srgbClr val="404040"/>
                </a:solidFill>
                <a:latin typeface="Arial" panose="020B0604020202020204" pitchFamily="34" charset="0"/>
                <a:cs typeface="Arial" panose="020B060402020202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381000" y="304800"/>
            <a:ext cx="8229600" cy="533400"/>
          </a:xfrm>
        </p:spPr>
        <p:txBody>
          <a:bodyPr/>
          <a:lstStyle>
            <a:lvl1pPr>
              <a:defRPr/>
            </a:lvl1pPr>
          </a:lstStyle>
          <a:p>
            <a:r>
              <a:rPr lang="en-US" dirty="0"/>
              <a:t>CLICK TO ADD TITLE</a:t>
            </a:r>
          </a:p>
        </p:txBody>
      </p:sp>
      <p:sp>
        <p:nvSpPr>
          <p:cNvPr id="9" name="Footer Placeholder 4"/>
          <p:cNvSpPr txBox="1">
            <a:spLocks/>
          </p:cNvSpPr>
          <p:nvPr/>
        </p:nvSpPr>
        <p:spPr>
          <a:xfrm>
            <a:off x="8639175" y="6477000"/>
            <a:ext cx="457200" cy="288925"/>
          </a:xfrm>
          <a:prstGeom prst="rect">
            <a:avLst/>
          </a:prstGeom>
        </p:spPr>
        <p:txBody>
          <a:bodyPr/>
          <a:lstStyle>
            <a:lvl1pPr algn="ctr">
              <a:defRPr sz="1100">
                <a:solidFill>
                  <a:schemeClr val="accent4"/>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408F8F2-DCB3-4C26-9AD6-4D0DF110D5E2}" type="slidenum">
              <a:rPr kumimoji="0" lang="en-US" sz="700" b="0" i="0" u="none" strike="noStrike" kern="1200" cap="none" spc="0" normalizeH="0" baseline="0" noProof="0" smtClean="0">
                <a:ln>
                  <a:noFill/>
                </a:ln>
                <a:solidFill>
                  <a:schemeClr val="tx1">
                    <a:lumMod val="50000"/>
                    <a:lumOff val="50000"/>
                  </a:schemeClr>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lumMod val="50000"/>
                  <a:lumOff val="50000"/>
                </a:schemeClr>
              </a:solidFill>
              <a:effectLst/>
              <a:uLnTx/>
              <a:uFillTx/>
              <a:latin typeface="Arial"/>
              <a:ea typeface="+mn-ea"/>
              <a:cs typeface="Arial"/>
            </a:endParaRPr>
          </a:p>
        </p:txBody>
      </p:sp>
    </p:spTree>
    <p:extLst>
      <p:ext uri="{BB962C8B-B14F-4D97-AF65-F5344CB8AC3E}">
        <p14:creationId xmlns:p14="http://schemas.microsoft.com/office/powerpoint/2010/main" val="1852424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81000" y="1295400"/>
            <a:ext cx="3886200" cy="4419600"/>
          </a:xfrm>
        </p:spPr>
        <p:txBody>
          <a:bodyPr/>
          <a:lstStyle>
            <a:lvl1pPr indent="-228600">
              <a:defRPr sz="1800">
                <a:solidFill>
                  <a:srgbClr val="404040"/>
                </a:solidFill>
                <a:latin typeface="Arial" panose="020B0604020202020204" pitchFamily="34" charset="0"/>
                <a:cs typeface="Arial" panose="020B0604020202020204" pitchFamily="34" charset="0"/>
              </a:defRPr>
            </a:lvl1pPr>
            <a:lvl2pPr>
              <a:defRPr sz="1600">
                <a:solidFill>
                  <a:srgbClr val="404040"/>
                </a:solidFill>
                <a:latin typeface="Arial" panose="020B0604020202020204" pitchFamily="34" charset="0"/>
                <a:cs typeface="Arial" panose="020B0604020202020204" pitchFamily="34" charset="0"/>
              </a:defRPr>
            </a:lvl2pPr>
            <a:lvl3pPr>
              <a:defRPr>
                <a:solidFill>
                  <a:srgbClr val="404040"/>
                </a:solidFill>
                <a:latin typeface="Arial" panose="020B0604020202020204" pitchFamily="34" charset="0"/>
                <a:cs typeface="Arial" panose="020B0604020202020204" pitchFamily="34" charset="0"/>
              </a:defRPr>
            </a:lvl3pPr>
            <a:lvl4pPr>
              <a:defRPr>
                <a:solidFill>
                  <a:srgbClr val="404040"/>
                </a:solidFill>
                <a:latin typeface="Arial" panose="020B0604020202020204" pitchFamily="34" charset="0"/>
                <a:cs typeface="Arial" panose="020B0604020202020204" pitchFamily="34" charset="0"/>
              </a:defRPr>
            </a:lvl4pPr>
            <a:lvl5pPr>
              <a:defRPr>
                <a:solidFill>
                  <a:srgbClr val="404040"/>
                </a:solidFill>
                <a:latin typeface="Arial" panose="020B0604020202020204" pitchFamily="34" charset="0"/>
                <a:cs typeface="Arial" panose="020B060402020202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0" hasCustomPrompt="1"/>
          </p:nvPr>
        </p:nvSpPr>
        <p:spPr>
          <a:xfrm>
            <a:off x="4572000" y="1295400"/>
            <a:ext cx="3962400" cy="4419600"/>
          </a:xfrm>
        </p:spPr>
        <p:txBody>
          <a:bodyPr/>
          <a:lstStyle>
            <a:lvl1pPr indent="-228600">
              <a:defRPr sz="1800">
                <a:solidFill>
                  <a:srgbClr val="404040"/>
                </a:solidFill>
                <a:latin typeface="Arial" panose="020B0604020202020204" pitchFamily="34" charset="0"/>
                <a:cs typeface="Arial" panose="020B0604020202020204" pitchFamily="34" charset="0"/>
              </a:defRPr>
            </a:lvl1pPr>
            <a:lvl2pPr>
              <a:defRPr sz="1600">
                <a:solidFill>
                  <a:srgbClr val="404040"/>
                </a:solidFill>
                <a:latin typeface="Arial" panose="020B0604020202020204" pitchFamily="34" charset="0"/>
                <a:cs typeface="Arial" panose="020B0604020202020204" pitchFamily="34" charset="0"/>
              </a:defRPr>
            </a:lvl2pPr>
            <a:lvl3pPr>
              <a:defRPr>
                <a:solidFill>
                  <a:srgbClr val="404040"/>
                </a:solidFill>
                <a:latin typeface="Arial" panose="020B0604020202020204" pitchFamily="34" charset="0"/>
                <a:cs typeface="Arial" panose="020B0604020202020204" pitchFamily="34" charset="0"/>
              </a:defRPr>
            </a:lvl3pPr>
            <a:lvl4pPr>
              <a:defRPr>
                <a:solidFill>
                  <a:srgbClr val="404040"/>
                </a:solidFill>
                <a:latin typeface="Arial" panose="020B0604020202020204" pitchFamily="34" charset="0"/>
                <a:cs typeface="Arial" panose="020B0604020202020204" pitchFamily="34" charset="0"/>
              </a:defRPr>
            </a:lvl4pPr>
            <a:lvl5pPr>
              <a:defRPr>
                <a:solidFill>
                  <a:srgbClr val="404040"/>
                </a:solidFill>
                <a:latin typeface="Arial" panose="020B0604020202020204" pitchFamily="34" charset="0"/>
                <a:cs typeface="Arial" panose="020B060402020202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381000" y="304800"/>
            <a:ext cx="8229600" cy="533400"/>
          </a:xfrm>
        </p:spPr>
        <p:txBody>
          <a:bodyPr/>
          <a:lstStyle>
            <a:lvl1pPr>
              <a:defRPr/>
            </a:lvl1pPr>
          </a:lstStyle>
          <a:p>
            <a:r>
              <a:rPr lang="en-US" dirty="0"/>
              <a:t>CLICK TO ADD TITLE</a:t>
            </a:r>
          </a:p>
        </p:txBody>
      </p:sp>
      <p:sp>
        <p:nvSpPr>
          <p:cNvPr id="6" name="Footer Placeholder 4"/>
          <p:cNvSpPr txBox="1">
            <a:spLocks/>
          </p:cNvSpPr>
          <p:nvPr/>
        </p:nvSpPr>
        <p:spPr>
          <a:xfrm>
            <a:off x="8639175" y="6477000"/>
            <a:ext cx="457200" cy="288925"/>
          </a:xfrm>
          <a:prstGeom prst="rect">
            <a:avLst/>
          </a:prstGeom>
        </p:spPr>
        <p:txBody>
          <a:bodyPr/>
          <a:lstStyle>
            <a:lvl1pPr algn="ctr">
              <a:defRPr sz="1100">
                <a:solidFill>
                  <a:schemeClr val="accent4"/>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408F8F2-DCB3-4C26-9AD6-4D0DF110D5E2}" type="slidenum">
              <a:rPr kumimoji="0" lang="en-US" sz="700" b="0" i="0" u="none" strike="noStrike" kern="1200" cap="none" spc="0" normalizeH="0" baseline="0" noProof="0" smtClean="0">
                <a:ln>
                  <a:noFill/>
                </a:ln>
                <a:solidFill>
                  <a:schemeClr val="tx1">
                    <a:lumMod val="50000"/>
                    <a:lumOff val="50000"/>
                  </a:schemeClr>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lumMod val="50000"/>
                  <a:lumOff val="50000"/>
                </a:schemeClr>
              </a:solidFill>
              <a:effectLst/>
              <a:uLnTx/>
              <a:uFillTx/>
              <a:latin typeface="Arial"/>
              <a:ea typeface="+mn-ea"/>
              <a:cs typeface="Arial"/>
            </a:endParaRPr>
          </a:p>
        </p:txBody>
      </p:sp>
    </p:spTree>
    <p:extLst>
      <p:ext uri="{BB962C8B-B14F-4D97-AF65-F5344CB8AC3E}">
        <p14:creationId xmlns:p14="http://schemas.microsoft.com/office/powerpoint/2010/main" val="934368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8229600" cy="533400"/>
          </a:xfrm>
        </p:spPr>
        <p:txBody>
          <a:bodyPr/>
          <a:lstStyle>
            <a:lvl1pPr>
              <a:defRPr/>
            </a:lvl1pPr>
          </a:lstStyle>
          <a:p>
            <a:r>
              <a:rPr lang="en-US" dirty="0"/>
              <a:t>CLICK TO ADD TITLE</a:t>
            </a:r>
          </a:p>
        </p:txBody>
      </p:sp>
      <p:sp>
        <p:nvSpPr>
          <p:cNvPr id="4" name="Footer Placeholder 4"/>
          <p:cNvSpPr txBox="1">
            <a:spLocks/>
          </p:cNvSpPr>
          <p:nvPr/>
        </p:nvSpPr>
        <p:spPr>
          <a:xfrm>
            <a:off x="8639175" y="6477000"/>
            <a:ext cx="457200" cy="288925"/>
          </a:xfrm>
          <a:prstGeom prst="rect">
            <a:avLst/>
          </a:prstGeom>
        </p:spPr>
        <p:txBody>
          <a:bodyPr/>
          <a:lstStyle>
            <a:lvl1pPr algn="ctr">
              <a:defRPr sz="1100">
                <a:solidFill>
                  <a:schemeClr val="accent4"/>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408F8F2-DCB3-4C26-9AD6-4D0DF110D5E2}" type="slidenum">
              <a:rPr kumimoji="0" lang="en-US" sz="700" b="0" i="0" u="none" strike="noStrike" kern="1200" cap="none" spc="0" normalizeH="0" baseline="0" noProof="0" smtClean="0">
                <a:ln>
                  <a:noFill/>
                </a:ln>
                <a:solidFill>
                  <a:schemeClr val="tx1">
                    <a:lumMod val="50000"/>
                    <a:lumOff val="50000"/>
                  </a:schemeClr>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lumMod val="50000"/>
                  <a:lumOff val="50000"/>
                </a:schemeClr>
              </a:solidFill>
              <a:effectLst/>
              <a:uLnTx/>
              <a:uFillTx/>
              <a:latin typeface="Arial"/>
              <a:ea typeface="+mn-ea"/>
              <a:cs typeface="Arial"/>
            </a:endParaRPr>
          </a:p>
        </p:txBody>
      </p:sp>
    </p:spTree>
    <p:extLst>
      <p:ext uri="{BB962C8B-B14F-4D97-AF65-F5344CB8AC3E}">
        <p14:creationId xmlns:p14="http://schemas.microsoft.com/office/powerpoint/2010/main" val="3399171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81000" y="304800"/>
            <a:ext cx="8229600" cy="533400"/>
          </a:xfrm>
        </p:spPr>
        <p:txBody>
          <a:bodyPr/>
          <a:lstStyle>
            <a:lvl1pPr>
              <a:defRPr/>
            </a:lvl1pPr>
          </a:lstStyle>
          <a:p>
            <a:r>
              <a:rPr lang="en-US" dirty="0"/>
              <a:t>CLICK TO ADD TITLE</a:t>
            </a:r>
          </a:p>
        </p:txBody>
      </p:sp>
      <p:sp>
        <p:nvSpPr>
          <p:cNvPr id="4" name="Footer Placeholder 4"/>
          <p:cNvSpPr txBox="1">
            <a:spLocks/>
          </p:cNvSpPr>
          <p:nvPr/>
        </p:nvSpPr>
        <p:spPr>
          <a:xfrm>
            <a:off x="8639175" y="6477000"/>
            <a:ext cx="457200" cy="288925"/>
          </a:xfrm>
          <a:prstGeom prst="rect">
            <a:avLst/>
          </a:prstGeom>
        </p:spPr>
        <p:txBody>
          <a:bodyPr/>
          <a:lstStyle>
            <a:lvl1pPr algn="ctr">
              <a:defRPr sz="1100">
                <a:solidFill>
                  <a:schemeClr val="accent4"/>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408F8F2-DCB3-4C26-9AD6-4D0DF110D5E2}" type="slidenum">
              <a:rPr kumimoji="0" lang="en-US" sz="700" b="0" i="0" u="none" strike="noStrike" kern="1200" cap="none" spc="0" normalizeH="0" baseline="0" noProof="0" smtClean="0">
                <a:ln>
                  <a:noFill/>
                </a:ln>
                <a:solidFill>
                  <a:schemeClr val="tx1">
                    <a:lumMod val="50000"/>
                    <a:lumOff val="50000"/>
                  </a:schemeClr>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lumMod val="50000"/>
                  <a:lumOff val="50000"/>
                </a:schemeClr>
              </a:solidFill>
              <a:effectLst/>
              <a:uLnTx/>
              <a:uFillTx/>
              <a:latin typeface="Arial"/>
              <a:ea typeface="+mn-ea"/>
              <a:cs typeface="Arial"/>
            </a:endParaRPr>
          </a:p>
        </p:txBody>
      </p:sp>
    </p:spTree>
    <p:extLst>
      <p:ext uri="{BB962C8B-B14F-4D97-AF65-F5344CB8AC3E}">
        <p14:creationId xmlns:p14="http://schemas.microsoft.com/office/powerpoint/2010/main" val="8180035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olling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81000" y="304800"/>
            <a:ext cx="8229600" cy="533400"/>
          </a:xfrm>
        </p:spPr>
        <p:txBody>
          <a:bodyPr/>
          <a:lstStyle>
            <a:lvl1pPr>
              <a:defRPr/>
            </a:lvl1pPr>
          </a:lstStyle>
          <a:p>
            <a:r>
              <a:rPr lang="en-US" dirty="0"/>
              <a:t>CLICK TO ADD TITLE</a:t>
            </a:r>
          </a:p>
        </p:txBody>
      </p:sp>
      <p:sp>
        <p:nvSpPr>
          <p:cNvPr id="9" name="Content Placeholder 2"/>
          <p:cNvSpPr>
            <a:spLocks noGrp="1"/>
          </p:cNvSpPr>
          <p:nvPr>
            <p:ph idx="1" hasCustomPrompt="1"/>
          </p:nvPr>
        </p:nvSpPr>
        <p:spPr>
          <a:xfrm>
            <a:off x="381000" y="1295400"/>
            <a:ext cx="3886200" cy="4419600"/>
          </a:xfrm>
        </p:spPr>
        <p:txBody>
          <a:bodyPr/>
          <a:lstStyle>
            <a:lvl1pPr>
              <a:defRPr sz="1800">
                <a:solidFill>
                  <a:srgbClr val="404040"/>
                </a:solidFill>
                <a:latin typeface="Arial" panose="020B0604020202020204" pitchFamily="34" charset="0"/>
                <a:cs typeface="Arial" panose="020B0604020202020204" pitchFamily="34" charset="0"/>
              </a:defRPr>
            </a:lvl1pPr>
            <a:lvl2pPr>
              <a:defRPr sz="1600">
                <a:solidFill>
                  <a:srgbClr val="404040"/>
                </a:solidFill>
                <a:latin typeface="Arial" panose="020B0604020202020204" pitchFamily="34" charset="0"/>
                <a:cs typeface="Arial" panose="020B0604020202020204" pitchFamily="34" charset="0"/>
              </a:defRPr>
            </a:lvl2pPr>
            <a:lvl3pPr>
              <a:defRPr>
                <a:solidFill>
                  <a:srgbClr val="404040"/>
                </a:solidFill>
                <a:latin typeface="Arial" panose="020B0604020202020204" pitchFamily="34" charset="0"/>
                <a:cs typeface="Arial" panose="020B0604020202020204" pitchFamily="34" charset="0"/>
              </a:defRPr>
            </a:lvl3pPr>
            <a:lvl4pPr>
              <a:defRPr>
                <a:solidFill>
                  <a:srgbClr val="404040"/>
                </a:solidFill>
                <a:latin typeface="Arial" panose="020B0604020202020204" pitchFamily="34" charset="0"/>
                <a:cs typeface="Arial" panose="020B0604020202020204" pitchFamily="34" charset="0"/>
              </a:defRPr>
            </a:lvl4pPr>
            <a:lvl5pPr>
              <a:defRPr>
                <a:solidFill>
                  <a:srgbClr val="404040"/>
                </a:solidFill>
                <a:latin typeface="Arial" panose="020B0604020202020204" pitchFamily="34" charset="0"/>
                <a:cs typeface="Arial" panose="020B060402020202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0" hasCustomPrompt="1"/>
          </p:nvPr>
        </p:nvSpPr>
        <p:spPr>
          <a:xfrm>
            <a:off x="4572000" y="1295400"/>
            <a:ext cx="3962400" cy="4419600"/>
          </a:xfrm>
        </p:spPr>
        <p:txBody>
          <a:bodyPr/>
          <a:lstStyle>
            <a:lvl1pPr>
              <a:defRPr sz="1800">
                <a:solidFill>
                  <a:srgbClr val="404040"/>
                </a:solidFill>
                <a:latin typeface="Arial" panose="020B0604020202020204" pitchFamily="34" charset="0"/>
                <a:cs typeface="Arial" panose="020B0604020202020204" pitchFamily="34" charset="0"/>
              </a:defRPr>
            </a:lvl1pPr>
            <a:lvl2pPr>
              <a:defRPr sz="1600">
                <a:solidFill>
                  <a:srgbClr val="404040"/>
                </a:solidFill>
                <a:latin typeface="Arial" panose="020B0604020202020204" pitchFamily="34" charset="0"/>
                <a:cs typeface="Arial" panose="020B0604020202020204" pitchFamily="34" charset="0"/>
              </a:defRPr>
            </a:lvl2pPr>
            <a:lvl3pPr>
              <a:defRPr>
                <a:solidFill>
                  <a:srgbClr val="404040"/>
                </a:solidFill>
                <a:latin typeface="Arial" panose="020B0604020202020204" pitchFamily="34" charset="0"/>
                <a:cs typeface="Arial" panose="020B0604020202020204" pitchFamily="34" charset="0"/>
              </a:defRPr>
            </a:lvl3pPr>
            <a:lvl4pPr>
              <a:defRPr>
                <a:solidFill>
                  <a:srgbClr val="404040"/>
                </a:solidFill>
                <a:latin typeface="Arial" panose="020B0604020202020204" pitchFamily="34" charset="0"/>
                <a:cs typeface="Arial" panose="020B0604020202020204" pitchFamily="34" charset="0"/>
              </a:defRPr>
            </a:lvl4pPr>
            <a:lvl5pPr>
              <a:defRPr>
                <a:solidFill>
                  <a:srgbClr val="404040"/>
                </a:solidFill>
                <a:latin typeface="Arial" panose="020B0604020202020204" pitchFamily="34" charset="0"/>
                <a:cs typeface="Arial" panose="020B060402020202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txBox="1">
            <a:spLocks/>
          </p:cNvSpPr>
          <p:nvPr/>
        </p:nvSpPr>
        <p:spPr>
          <a:xfrm>
            <a:off x="8639175" y="6477000"/>
            <a:ext cx="457200" cy="288925"/>
          </a:xfrm>
          <a:prstGeom prst="rect">
            <a:avLst/>
          </a:prstGeom>
        </p:spPr>
        <p:txBody>
          <a:bodyPr/>
          <a:lstStyle>
            <a:lvl1pPr algn="ctr">
              <a:defRPr sz="1100">
                <a:solidFill>
                  <a:schemeClr val="accent4"/>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408F8F2-DCB3-4C26-9AD6-4D0DF110D5E2}" type="slidenum">
              <a:rPr kumimoji="0" lang="en-US" sz="700" b="0" i="0" u="none" strike="noStrike" kern="1200" cap="none" spc="0" normalizeH="0" baseline="0" noProof="0" smtClean="0">
                <a:ln>
                  <a:noFill/>
                </a:ln>
                <a:solidFill>
                  <a:schemeClr val="tx1">
                    <a:lumMod val="50000"/>
                    <a:lumOff val="50000"/>
                  </a:schemeClr>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lumMod val="50000"/>
                  <a:lumOff val="50000"/>
                </a:schemeClr>
              </a:solidFill>
              <a:effectLst/>
              <a:uLnTx/>
              <a:uFillTx/>
              <a:latin typeface="Arial"/>
              <a:ea typeface="+mn-ea"/>
              <a:cs typeface="Arial"/>
            </a:endParaRPr>
          </a:p>
        </p:txBody>
      </p:sp>
    </p:spTree>
    <p:extLst>
      <p:ext uri="{BB962C8B-B14F-4D97-AF65-F5344CB8AC3E}">
        <p14:creationId xmlns:p14="http://schemas.microsoft.com/office/powerpoint/2010/main" val="3625815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ody Slide">
    <p:spTree>
      <p:nvGrpSpPr>
        <p:cNvPr id="1" name="Shape 21"/>
        <p:cNvGrpSpPr/>
        <p:nvPr/>
      </p:nvGrpSpPr>
      <p:grpSpPr>
        <a:xfrm>
          <a:off x="0" y="0"/>
          <a:ext cx="0" cy="0"/>
          <a:chOff x="0" y="0"/>
          <a:chExt cx="0" cy="0"/>
        </a:xfrm>
      </p:grpSpPr>
      <p:sp>
        <p:nvSpPr>
          <p:cNvPr id="24" name="Shape 24"/>
          <p:cNvSpPr txBox="1">
            <a:spLocks noGrp="1"/>
          </p:cNvSpPr>
          <p:nvPr>
            <p:ph type="body" idx="1"/>
          </p:nvPr>
        </p:nvSpPr>
        <p:spPr>
          <a:xfrm>
            <a:off x="381000" y="1251856"/>
            <a:ext cx="8229600" cy="4525963"/>
          </a:xfrm>
          <a:prstGeom prst="rect">
            <a:avLst/>
          </a:prstGeom>
          <a:noFill/>
          <a:ln>
            <a:noFill/>
          </a:ln>
        </p:spPr>
        <p:txBody>
          <a:bodyPr lIns="91425" tIns="91425" rIns="91425" bIns="91425" anchor="t" anchorCtr="0">
            <a:normAutofit/>
          </a:bodyPr>
          <a:lstStyle>
            <a:lvl1pPr marL="342900" marR="0" lvl="0" indent="-228600" algn="l" rtl="0">
              <a:spcBef>
                <a:spcPts val="640"/>
              </a:spcBef>
              <a:buClr>
                <a:schemeClr val="accent5"/>
              </a:buClr>
              <a:buSzPct val="80000"/>
              <a:buFont typeface="Arial"/>
              <a:buChar char="•"/>
              <a:defRPr sz="1800" b="0" i="0" u="none" strike="noStrike" cap="none">
                <a:solidFill>
                  <a:srgbClr val="404040"/>
                </a:solidFill>
                <a:latin typeface="Arial"/>
                <a:ea typeface="Cabin"/>
                <a:cs typeface="Arial"/>
                <a:sym typeface="Cabin"/>
              </a:defRPr>
            </a:lvl1pPr>
            <a:lvl2pPr marL="742950" marR="0" lvl="1" indent="-107950" algn="l" rtl="0">
              <a:spcBef>
                <a:spcPts val="560"/>
              </a:spcBef>
              <a:buClr>
                <a:srgbClr val="514382"/>
              </a:buClr>
              <a:buSzPct val="100000"/>
              <a:buFont typeface="Arial"/>
              <a:buChar char="–"/>
              <a:defRPr sz="2800" b="0" i="0" u="none" strike="noStrike" cap="none">
                <a:solidFill>
                  <a:schemeClr val="dk1"/>
                </a:solidFill>
                <a:latin typeface="Cabin"/>
                <a:ea typeface="Cabin"/>
                <a:cs typeface="Cabin"/>
                <a:sym typeface="Cabin"/>
              </a:defRPr>
            </a:lvl2pPr>
            <a:lvl3pPr marL="1143000" marR="0" lvl="2" indent="-76200" algn="l" rtl="0">
              <a:spcBef>
                <a:spcPts val="480"/>
              </a:spcBef>
              <a:buClr>
                <a:srgbClr val="514382"/>
              </a:buClr>
              <a:buSzPct val="100000"/>
              <a:buFont typeface="Arial"/>
              <a:buChar char="•"/>
              <a:defRPr sz="2400" b="0" i="0" u="none" strike="noStrike" cap="none">
                <a:solidFill>
                  <a:schemeClr val="dk1"/>
                </a:solidFill>
                <a:latin typeface="Cabin"/>
                <a:ea typeface="Cabin"/>
                <a:cs typeface="Cabin"/>
                <a:sym typeface="Cabin"/>
              </a:defRPr>
            </a:lvl3pPr>
            <a:lvl4pPr marL="1600200" marR="0" lvl="3" indent="-101600" algn="l" rtl="0">
              <a:spcBef>
                <a:spcPts val="400"/>
              </a:spcBef>
              <a:buClr>
                <a:srgbClr val="514382"/>
              </a:buClr>
              <a:buSzPct val="100000"/>
              <a:buFont typeface="Arial"/>
              <a:buChar char="–"/>
              <a:defRPr sz="2000" b="0" i="0" u="none" strike="noStrike" cap="none">
                <a:solidFill>
                  <a:schemeClr val="dk1"/>
                </a:solidFill>
                <a:latin typeface="Cabin"/>
                <a:ea typeface="Cabin"/>
                <a:cs typeface="Cabin"/>
                <a:sym typeface="Cabin"/>
              </a:defRPr>
            </a:lvl4pPr>
            <a:lvl5pPr marL="2057400" marR="0" lvl="4" indent="-101600" algn="l" rtl="0">
              <a:spcBef>
                <a:spcPts val="400"/>
              </a:spcBef>
              <a:buClr>
                <a:srgbClr val="514382"/>
              </a:buClr>
              <a:buSzPct val="100000"/>
              <a:buFont typeface="Arial"/>
              <a:buChar char="»"/>
              <a:defRPr sz="2000" b="0" i="0" u="none" strike="noStrike" cap="none">
                <a:solidFill>
                  <a:schemeClr val="dk1"/>
                </a:solidFill>
                <a:latin typeface="Cabin"/>
                <a:ea typeface="Cabin"/>
                <a:cs typeface="Cabin"/>
                <a:sym typeface="Cabin"/>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 name="Title 1"/>
          <p:cNvSpPr>
            <a:spLocks noGrp="1"/>
          </p:cNvSpPr>
          <p:nvPr>
            <p:ph type="title" hasCustomPrompt="1"/>
          </p:nvPr>
        </p:nvSpPr>
        <p:spPr>
          <a:xfrm>
            <a:off x="381000" y="304800"/>
            <a:ext cx="8229600" cy="533400"/>
          </a:xfrm>
        </p:spPr>
        <p:txBody>
          <a:bodyPr/>
          <a:lstStyle>
            <a:lvl1pPr>
              <a:defRPr/>
            </a:lvl1pPr>
          </a:lstStyle>
          <a:p>
            <a:r>
              <a:rPr lang="en-US" dirty="0"/>
              <a:t>CLICK TO ADD TITLE</a:t>
            </a:r>
          </a:p>
        </p:txBody>
      </p:sp>
      <p:sp>
        <p:nvSpPr>
          <p:cNvPr id="7" name="Footer Placeholder 4"/>
          <p:cNvSpPr txBox="1">
            <a:spLocks/>
          </p:cNvSpPr>
          <p:nvPr/>
        </p:nvSpPr>
        <p:spPr>
          <a:xfrm>
            <a:off x="8639175" y="6477000"/>
            <a:ext cx="457200" cy="288925"/>
          </a:xfrm>
          <a:prstGeom prst="rect">
            <a:avLst/>
          </a:prstGeom>
        </p:spPr>
        <p:txBody>
          <a:bodyPr/>
          <a:lstStyle>
            <a:lvl1pPr algn="ctr">
              <a:defRPr sz="1100">
                <a:solidFill>
                  <a:schemeClr val="accent4"/>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408F8F2-DCB3-4C26-9AD6-4D0DF110D5E2}" type="slidenum">
              <a:rPr kumimoji="0" lang="en-US" sz="700" b="0" i="0" u="none" strike="noStrike" kern="1200" cap="none" spc="0" normalizeH="0" baseline="0" noProof="0" smtClean="0">
                <a:ln>
                  <a:noFill/>
                </a:ln>
                <a:solidFill>
                  <a:schemeClr val="tx1">
                    <a:lumMod val="50000"/>
                    <a:lumOff val="50000"/>
                  </a:schemeClr>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lumMod val="50000"/>
                  <a:lumOff val="50000"/>
                </a:schemeClr>
              </a:solidFill>
              <a:effectLst/>
              <a:uLnTx/>
              <a:uFillTx/>
              <a:latin typeface="Arial"/>
              <a:ea typeface="+mn-ea"/>
              <a:cs typeface="Arial"/>
            </a:endParaRPr>
          </a:p>
        </p:txBody>
      </p:sp>
    </p:spTree>
    <p:extLst>
      <p:ext uri="{BB962C8B-B14F-4D97-AF65-F5344CB8AC3E}">
        <p14:creationId xmlns:p14="http://schemas.microsoft.com/office/powerpoint/2010/main" val="2181603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47127" y="2099662"/>
            <a:ext cx="8098655" cy="740189"/>
          </a:xfrm>
          <a:prstGeom prst="rect">
            <a:avLst/>
          </a:prstGeom>
        </p:spPr>
        <p:txBody>
          <a:bodyPr/>
          <a:lstStyle>
            <a:lvl1pPr marL="0" indent="0">
              <a:defRPr>
                <a:solidFill>
                  <a:srgbClr val="FFFFFF"/>
                </a:solidFill>
              </a:defRPr>
            </a:lvl1pPr>
          </a:lstStyle>
          <a:p>
            <a:r>
              <a:rPr lang="en-US"/>
              <a:t>Click to edit Master title style</a:t>
            </a:r>
            <a:endParaRPr lang="en-US" dirty="0"/>
          </a:p>
        </p:txBody>
      </p:sp>
      <p:sp>
        <p:nvSpPr>
          <p:cNvPr id="8" name="Subtitle 2"/>
          <p:cNvSpPr>
            <a:spLocks noGrp="1"/>
          </p:cNvSpPr>
          <p:nvPr>
            <p:ph type="subTitle" idx="1"/>
          </p:nvPr>
        </p:nvSpPr>
        <p:spPr>
          <a:xfrm>
            <a:off x="447127" y="3125601"/>
            <a:ext cx="8098655" cy="741017"/>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86805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47127" y="2099662"/>
            <a:ext cx="8098655" cy="740189"/>
          </a:xfrm>
        </p:spPr>
        <p:txBody>
          <a:bodyPr/>
          <a:lstStyle>
            <a:lvl1pPr marL="0" indent="0">
              <a:defRPr>
                <a:solidFill>
                  <a:srgbClr val="FFFFFF"/>
                </a:solidFill>
              </a:defRPr>
            </a:lvl1pPr>
          </a:lstStyle>
          <a:p>
            <a:r>
              <a:rPr lang="en-US"/>
              <a:t>Click to edit Master title style</a:t>
            </a:r>
            <a:endParaRPr lang="en-US" dirty="0"/>
          </a:p>
        </p:txBody>
      </p:sp>
      <p:sp>
        <p:nvSpPr>
          <p:cNvPr id="8" name="Subtitle 2"/>
          <p:cNvSpPr>
            <a:spLocks noGrp="1"/>
          </p:cNvSpPr>
          <p:nvPr>
            <p:ph type="subTitle" idx="1"/>
          </p:nvPr>
        </p:nvSpPr>
        <p:spPr>
          <a:xfrm>
            <a:off x="447127" y="3125601"/>
            <a:ext cx="8098655" cy="741017"/>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094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indent="-228600">
              <a:defRPr sz="1800">
                <a:solidFill>
                  <a:srgbClr val="404040"/>
                </a:solidFill>
                <a:latin typeface="Arial" panose="020B0604020202020204" pitchFamily="34" charset="0"/>
                <a:cs typeface="Arial" panose="020B0604020202020204" pitchFamily="34" charset="0"/>
              </a:defRPr>
            </a:lvl1pPr>
            <a:lvl2pPr indent="-228600">
              <a:defRPr sz="1600">
                <a:solidFill>
                  <a:srgbClr val="404040"/>
                </a:solidFill>
                <a:latin typeface="Arial" panose="020B0604020202020204" pitchFamily="34" charset="0"/>
                <a:cs typeface="Arial" panose="020B0604020202020204" pitchFamily="34" charset="0"/>
              </a:defRPr>
            </a:lvl2pPr>
            <a:lvl3pPr indent="-228600">
              <a:defRPr b="0">
                <a:solidFill>
                  <a:srgbClr val="404040"/>
                </a:solidFill>
                <a:latin typeface="Arial" panose="020B0604020202020204" pitchFamily="34" charset="0"/>
                <a:cs typeface="Arial" panose="020B0604020202020204" pitchFamily="34" charset="0"/>
              </a:defRPr>
            </a:lvl3pPr>
            <a:lvl4pPr indent="-228600">
              <a:defRPr>
                <a:solidFill>
                  <a:srgbClr val="404040"/>
                </a:solidFill>
                <a:latin typeface="Arial" panose="020B0604020202020204" pitchFamily="34" charset="0"/>
                <a:cs typeface="Arial" panose="020B0604020202020204" pitchFamily="34" charset="0"/>
              </a:defRPr>
            </a:lvl4pPr>
            <a:lvl5pPr indent="-228600">
              <a:defRPr>
                <a:solidFill>
                  <a:srgbClr val="404040"/>
                </a:solidFill>
                <a:latin typeface="Arial" panose="020B0604020202020204" pitchFamily="34" charset="0"/>
                <a:cs typeface="Arial" panose="020B060402020202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381000" y="304800"/>
            <a:ext cx="8229600" cy="533400"/>
          </a:xfrm>
        </p:spPr>
        <p:txBody>
          <a:bodyPr/>
          <a:lstStyle>
            <a:lvl1pPr>
              <a:defRPr/>
            </a:lvl1pPr>
          </a:lstStyle>
          <a:p>
            <a:r>
              <a:rPr lang="en-US" dirty="0"/>
              <a:t>CLICK TO ADD TITLE</a:t>
            </a:r>
          </a:p>
        </p:txBody>
      </p:sp>
      <p:sp>
        <p:nvSpPr>
          <p:cNvPr id="9" name="Footer Placeholder 4"/>
          <p:cNvSpPr txBox="1">
            <a:spLocks/>
          </p:cNvSpPr>
          <p:nvPr/>
        </p:nvSpPr>
        <p:spPr>
          <a:xfrm>
            <a:off x="8639175" y="6477000"/>
            <a:ext cx="457200" cy="288925"/>
          </a:xfrm>
          <a:prstGeom prst="rect">
            <a:avLst/>
          </a:prstGeom>
        </p:spPr>
        <p:txBody>
          <a:bodyPr/>
          <a:lstStyle>
            <a:lvl1pPr algn="ctr">
              <a:defRPr sz="1100">
                <a:solidFill>
                  <a:schemeClr val="accent4"/>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408F8F2-DCB3-4C26-9AD6-4D0DF110D5E2}" type="slidenum">
              <a:rPr kumimoji="0" lang="en-US" sz="700" b="0" i="0" u="none" strike="noStrike" kern="1200" cap="none" spc="0" normalizeH="0" baseline="0" noProof="0" smtClean="0">
                <a:ln>
                  <a:noFill/>
                </a:ln>
                <a:solidFill>
                  <a:schemeClr val="tx1">
                    <a:lumMod val="50000"/>
                    <a:lumOff val="50000"/>
                  </a:schemeClr>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lumMod val="50000"/>
                  <a:lumOff val="50000"/>
                </a:schemeClr>
              </a:solidFill>
              <a:effectLst/>
              <a:uLnTx/>
              <a:uFillTx/>
              <a:latin typeface="Arial"/>
              <a:ea typeface="+mn-ea"/>
              <a:cs typeface="Arial"/>
            </a:endParaRPr>
          </a:p>
        </p:txBody>
      </p:sp>
    </p:spTree>
    <p:extLst>
      <p:ext uri="{BB962C8B-B14F-4D97-AF65-F5344CB8AC3E}">
        <p14:creationId xmlns:p14="http://schemas.microsoft.com/office/powerpoint/2010/main" val="528730044"/>
      </p:ext>
    </p:extLst>
  </p:cSld>
  <p:clrMapOvr>
    <a:masterClrMapping/>
  </p:clrMapOvr>
</p:sldLayout>
</file>

<file path=ppt/slideLayouts/slideLayout20.xml><?xml version="1.0" encoding="utf-8"?>
<p:sldLayout xmlns:p="http://schemas.openxmlformats.org/presentationml/2006/main" xmlns:a="http://schemas.openxmlformats.org/drawingml/2006/main" xmlns:r="http://schemas.openxmlformats.org/officeDocument/2006/relationships">
  <p:cSld name="Cover One">
    <p:spTree>
      <p:nvGrpSpPr>
        <p:cNvPr id="1" name=""/>
        <p:cNvGrpSpPr/>
        <p:nvPr/>
      </p:nvGrpSpPr>
      <p:grpSpPr>
        <a:xfrm>
          <a:off x="0" y="0"/>
          <a:ext cx="0" cy="0"/>
          <a:chOff x="0" y="0"/>
          <a:chExt cx="0" cy="0"/>
        </a:xfrm>
      </p:grpSpPr>
      <p:pic>
        <p:nvPicPr>
          <p:cNvPr descr="AdobeStock_48165831.jpeg" id="5" name="Picture 4"/>
          <p:cNvPicPr>
            <a:picLocks noChangeAspect="1"/>
          </p:cNvPicPr>
          <p:nvPr/>
        </p:nvPicPr>
        <p:blipFill rotWithShape="1">
          <a:blip cstate="print" r:embed="rId2">
            <a:extLst>
              <a:ext uri="{28A0092B-C50C-407E-A947-70E740481C1C}">
                <a14:useLocalDpi xmlns:a14="http://schemas.microsoft.com/office/drawing/2010/main" val="0"/>
              </a:ext>
            </a:extLst>
          </a:blip>
          <a:srcRect b="48" l="45" r="17" t="41"/>
          <a:stretch/>
        </p:blipFill>
        <p:spPr>
          <a:xfrm>
            <a:off x="0" y="0"/>
            <a:ext cx="9142413" cy="6858000"/>
          </a:xfrm>
          <a:prstGeom prst="rect">
            <a:avLst/>
          </a:prstGeom>
        </p:spPr>
      </p:pic>
      <p:sp>
        <p:nvSpPr>
          <p:cNvPr id="6" name="Rectangle 5"/>
          <p:cNvSpPr/>
          <p:nvPr/>
        </p:nvSpPr>
        <p:spPr>
          <a:xfrm>
            <a:off x="0" y="0"/>
            <a:ext cx="9142413" cy="6858000"/>
          </a:xfrm>
          <a:prstGeom prst="rect">
            <a:avLst/>
          </a:prstGeom>
          <a:solidFill>
            <a:srgbClr val="1D4364">
              <a:alpha val="10000"/>
            </a:srgb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en-US"/>
          </a:p>
        </p:txBody>
      </p:sp>
      <p:sp>
        <p:nvSpPr>
          <p:cNvPr id="7" name="Rectangle 6"/>
          <p:cNvSpPr/>
          <p:nvPr/>
        </p:nvSpPr>
        <p:spPr>
          <a:xfrm>
            <a:off x="1" y="0"/>
            <a:ext cx="4572000" cy="6858000"/>
          </a:xfrm>
          <a:prstGeom prst="rect">
            <a:avLst/>
          </a:prstGeom>
          <a:solidFill>
            <a:srgbClr val="1D4364">
              <a:alpha val="70000"/>
            </a:srgb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en-US"/>
          </a:p>
        </p:txBody>
      </p:sp>
      <p:cxnSp>
        <p:nvCxnSpPr>
          <p:cNvPr id="13" name="Straight Connector 12"/>
          <p:cNvCxnSpPr/>
          <p:nvPr/>
        </p:nvCxnSpPr>
        <p:spPr>
          <a:xfrm>
            <a:off x="361951" y="3691254"/>
            <a:ext cx="3848100" cy="0"/>
          </a:xfrm>
          <a:prstGeom prst="line">
            <a:avLst/>
          </a:prstGeom>
          <a:ln cmpd="sng"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61951" y="2922954"/>
            <a:ext cx="3848100" cy="0"/>
          </a:xfrm>
          <a:prstGeom prst="line">
            <a:avLst/>
          </a:prstGeom>
          <a:ln cmpd="sng"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descr="FHLBankATL_Logo_white.png"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409" y="386506"/>
            <a:ext cx="1443184" cy="715820"/>
          </a:xfrm>
          <a:prstGeom prst="rect">
            <a:avLst/>
          </a:prstGeom>
        </p:spPr>
      </p:pic>
      <p:sp>
        <p:nvSpPr>
          <p:cNvPr id="18" name="TextBox 17"/>
          <p:cNvSpPr txBox="1"/>
          <p:nvPr/>
        </p:nvSpPr>
        <p:spPr>
          <a:xfrm>
            <a:off x="1" y="6303089"/>
            <a:ext cx="4572000" cy="246221"/>
          </a:xfrm>
          <a:prstGeom prst="rect">
            <a:avLst/>
          </a:prstGeom>
          <a:noFill/>
        </p:spPr>
        <p:txBody>
          <a:bodyPr rtlCol="0" wrap="square">
            <a:spAutoFit/>
          </a:bodyPr>
          <a:lstStyle/>
          <a:p>
            <a:pPr algn="ctr"/>
            <a:r>
              <a:rPr baseline="0" dirty="0" lang="en-US" sz="1000">
                <a:solidFill>
                  <a:srgbClr val="FFFFFF"/>
                </a:solidFill>
              </a:rPr>
              <a:t>FOR THOSE PERMISSIONED</a:t>
            </a:r>
            <a:endParaRPr dirty="0" lang="en-US" sz="1000">
              <a:solidFill>
                <a:srgbClr val="FFFFFF"/>
              </a:solidFill>
            </a:endParaRPr>
          </a:p>
        </p:txBody>
      </p:sp>
      <p:pic>
        <p:nvPicPr>
          <p:cNvPr descr="AdobeStock_48165831.jpeg" id="14" name="Picture 13"/>
          <p:cNvPicPr>
            <a:picLocks noChangeAspect="1"/>
          </p:cNvPicPr>
          <p:nvPr/>
        </p:nvPicPr>
        <p:blipFill rotWithShape="1">
          <a:blip cstate="print" r:embed="rId2">
            <a:extLst>
              <a:ext uri="{28A0092B-C50C-407E-A947-70E740481C1C}">
                <a14:useLocalDpi xmlns:a14="http://schemas.microsoft.com/office/drawing/2010/main" val="0"/>
              </a:ext>
            </a:extLst>
          </a:blip>
          <a:srcRect b="48" l="45" r="17" t="41"/>
          <a:stretch/>
        </p:blipFill>
        <p:spPr>
          <a:xfrm>
            <a:off x="-1588" y="0"/>
            <a:ext cx="9142413" cy="6858000"/>
          </a:xfrm>
          <a:prstGeom prst="rect">
            <a:avLst/>
          </a:prstGeom>
        </p:spPr>
      </p:pic>
      <p:sp>
        <p:nvSpPr>
          <p:cNvPr id="15" name="Rectangle 14"/>
          <p:cNvSpPr/>
          <p:nvPr/>
        </p:nvSpPr>
        <p:spPr>
          <a:xfrm>
            <a:off x="-794" y="0"/>
            <a:ext cx="9142413" cy="6858000"/>
          </a:xfrm>
          <a:prstGeom prst="rect">
            <a:avLst/>
          </a:prstGeom>
          <a:solidFill>
            <a:srgbClr val="1D4364">
              <a:alpha val="10000"/>
            </a:srgb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en-US"/>
          </a:p>
        </p:txBody>
      </p:sp>
      <p:sp>
        <p:nvSpPr>
          <p:cNvPr id="19" name="Rectangle 18"/>
          <p:cNvSpPr/>
          <p:nvPr/>
        </p:nvSpPr>
        <p:spPr>
          <a:xfrm>
            <a:off x="1" y="0"/>
            <a:ext cx="4572000" cy="6858000"/>
          </a:xfrm>
          <a:prstGeom prst="rect">
            <a:avLst/>
          </a:prstGeom>
          <a:solidFill>
            <a:srgbClr val="1D4364">
              <a:alpha val="70000"/>
            </a:srgb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en-US"/>
          </a:p>
        </p:txBody>
      </p:sp>
      <p:cxnSp>
        <p:nvCxnSpPr>
          <p:cNvPr id="21" name="Straight Connector 20"/>
          <p:cNvCxnSpPr/>
          <p:nvPr/>
        </p:nvCxnSpPr>
        <p:spPr>
          <a:xfrm>
            <a:off x="361951" y="3691254"/>
            <a:ext cx="3848100" cy="0"/>
          </a:xfrm>
          <a:prstGeom prst="line">
            <a:avLst/>
          </a:prstGeom>
          <a:ln cmpd="sng"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61951" y="2922954"/>
            <a:ext cx="3848100" cy="0"/>
          </a:xfrm>
          <a:prstGeom prst="line">
            <a:avLst/>
          </a:prstGeom>
          <a:ln cmpd="sng"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descr="FHLBankATL_Logo_white.png"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409" y="386506"/>
            <a:ext cx="1443184" cy="715820"/>
          </a:xfrm>
          <a:prstGeom prst="rect">
            <a:avLst/>
          </a:prstGeom>
        </p:spPr>
      </p:pic>
      <p:sp>
        <p:nvSpPr>
          <p:cNvPr id="2" name="Title 1"/>
          <p:cNvSpPr>
            <a:spLocks noGrp="1"/>
          </p:cNvSpPr>
          <p:nvPr>
            <p:ph hasCustomPrompt="1" type="title"/>
          </p:nvPr>
        </p:nvSpPr>
        <p:spPr>
          <a:xfrm>
            <a:off x="361951" y="2349185"/>
            <a:ext cx="3848101" cy="553534"/>
          </a:xfrm>
          <a:prstGeom prst="rect">
            <a:avLst/>
          </a:prstGeom>
        </p:spPr>
        <p:txBody>
          <a:bodyPr>
            <a:normAutofit/>
          </a:bodyPr>
          <a:lstStyle>
            <a:lvl1pPr algn="ctr">
              <a:defRPr b="0" sz="1800"/>
            </a:lvl1pPr>
          </a:lstStyle>
          <a:p>
            <a:r>
              <a:rPr dirty="0" lang="en-US"/>
              <a:t>Click To Edit Master Title Style</a:t>
            </a:r>
          </a:p>
        </p:txBody>
      </p:sp>
      <p:sp>
        <p:nvSpPr>
          <p:cNvPr id="11" name="Text Placeholder 10"/>
          <p:cNvSpPr>
            <a:spLocks noGrp="1"/>
          </p:cNvSpPr>
          <p:nvPr>
            <p:ph idx="12" sz="quarter" type="body"/>
          </p:nvPr>
        </p:nvSpPr>
        <p:spPr>
          <a:xfrm>
            <a:off x="361950" y="3842366"/>
            <a:ext cx="3848100" cy="291782"/>
          </a:xfrm>
        </p:spPr>
        <p:txBody>
          <a:bodyPr>
            <a:normAutofit/>
          </a:bodyPr>
          <a:lstStyle>
            <a:lvl1pPr algn="ctr" indent="0" marL="0">
              <a:buNone/>
              <a:defRPr sz="1200">
                <a:solidFill>
                  <a:schemeClr val="bg1"/>
                </a:solidFill>
              </a:defRPr>
            </a:lvl1pPr>
          </a:lstStyle>
          <a:p>
            <a:pPr lvl="0"/>
            <a:r>
              <a:rPr lang="en-US"/>
              <a:t>Click to edit Master text styles</a:t>
            </a:r>
          </a:p>
        </p:txBody>
      </p:sp>
      <p:sp>
        <p:nvSpPr>
          <p:cNvPr id="26" name="Content Placeholder 25"/>
          <p:cNvSpPr>
            <a:spLocks noGrp="1"/>
          </p:cNvSpPr>
          <p:nvPr>
            <p:ph idx="13" sz="quarter"/>
          </p:nvPr>
        </p:nvSpPr>
        <p:spPr>
          <a:xfrm>
            <a:off x="0" y="6257130"/>
            <a:ext cx="4570413" cy="338137"/>
          </a:xfrm>
        </p:spPr>
        <p:txBody>
          <a:bodyPr>
            <a:noAutofit/>
          </a:bodyPr>
          <a:lstStyle>
            <a:lvl1pPr algn="ctr" indent="0" marL="0">
              <a:buNone/>
              <a:defRPr sz="1050">
                <a:solidFill>
                  <a:schemeClr val="bg1"/>
                </a:solidFill>
              </a:defRPr>
            </a:lvl1pPr>
          </a:lstStyle>
          <a:p>
            <a:pPr lvl="0"/>
            <a:r>
              <a:rPr lang="en-US"/>
              <a:t>Click to edit Master text styles</a:t>
            </a:r>
          </a:p>
        </p:txBody>
      </p:sp>
      <p:sp>
        <p:nvSpPr>
          <p:cNvPr id="28" name="Text Placeholder 27"/>
          <p:cNvSpPr>
            <a:spLocks noGrp="1"/>
          </p:cNvSpPr>
          <p:nvPr>
            <p:ph idx="14" sz="quarter" type="body"/>
          </p:nvPr>
        </p:nvSpPr>
        <p:spPr>
          <a:xfrm>
            <a:off x="361950" y="3100388"/>
            <a:ext cx="3848102" cy="431800"/>
          </a:xfrm>
        </p:spPr>
        <p:txBody>
          <a:bodyPr anchor="ctr">
            <a:normAutofit/>
          </a:bodyPr>
          <a:lstStyle>
            <a:lvl1pPr algn="ctr" indent="0" marL="0">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92315196"/>
      </p:ext>
    </p:extLst>
  </p:cSld>
  <p:clrMapOvr>
    <a:masterClrMapping/>
  </p:clrMapOvr>
</p:sldLayout>
</file>

<file path=ppt/slideLayouts/slideLayout21.xml><?xml version="1.0" encoding="utf-8"?>
<p:sldLayout xmlns:p="http://schemas.openxmlformats.org/presentationml/2006/main" xmlns:a="http://schemas.openxmlformats.org/drawingml/2006/main" xmlns:r="http://schemas.openxmlformats.org/officeDocument/2006/relationships">
  <p:cSld name="1_Cover Two">
    <p:spTree>
      <p:nvGrpSpPr>
        <p:cNvPr id="1" name=""/>
        <p:cNvGrpSpPr/>
        <p:nvPr/>
      </p:nvGrpSpPr>
      <p:grpSpPr>
        <a:xfrm>
          <a:off x="0" y="0"/>
          <a:ext cx="0" cy="0"/>
          <a:chOff x="0" y="0"/>
          <a:chExt cx="0" cy="0"/>
        </a:xfrm>
      </p:grpSpPr>
      <p:pic>
        <p:nvPicPr>
          <p:cNvPr descr="AdobeStock_4267830.jpeg" id="14" name="Picture 13"/>
          <p:cNvPicPr>
            <a:picLocks noChangeAspect="1"/>
          </p:cNvPicPr>
          <p:nvPr/>
        </p:nvPicPr>
        <p:blipFill rotWithShape="1">
          <a:blip cstate="print" r:embed="rId2">
            <a:extLst>
              <a:ext uri="{28A0092B-C50C-407E-A947-70E740481C1C}">
                <a14:useLocalDpi xmlns:a14="http://schemas.microsoft.com/office/drawing/2010/main" val="0"/>
              </a:ext>
            </a:extLst>
          </a:blip>
          <a:srcRect l="18" r="2" t="18"/>
          <a:stretch/>
        </p:blipFill>
        <p:spPr>
          <a:xfrm>
            <a:off x="-2" y="0"/>
            <a:ext cx="9144001" cy="6858000"/>
          </a:xfrm>
          <a:prstGeom prst="rect">
            <a:avLst/>
          </a:prstGeom>
        </p:spPr>
      </p:pic>
      <p:sp>
        <p:nvSpPr>
          <p:cNvPr id="6" name="Rectangle 5"/>
          <p:cNvSpPr/>
          <p:nvPr/>
        </p:nvSpPr>
        <p:spPr>
          <a:xfrm>
            <a:off x="0" y="0"/>
            <a:ext cx="9142413" cy="6858000"/>
          </a:xfrm>
          <a:prstGeom prst="rect">
            <a:avLst/>
          </a:prstGeom>
          <a:solidFill>
            <a:srgbClr val="1D4364">
              <a:alpha val="10000"/>
            </a:srgb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en-US"/>
          </a:p>
        </p:txBody>
      </p:sp>
      <p:sp>
        <p:nvSpPr>
          <p:cNvPr id="7" name="Rectangle 6"/>
          <p:cNvSpPr/>
          <p:nvPr/>
        </p:nvSpPr>
        <p:spPr>
          <a:xfrm>
            <a:off x="1" y="0"/>
            <a:ext cx="4572000" cy="6858000"/>
          </a:xfrm>
          <a:prstGeom prst="rect">
            <a:avLst/>
          </a:prstGeom>
          <a:solidFill>
            <a:srgbClr val="1D4364">
              <a:alpha val="70000"/>
            </a:srgb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en-US"/>
          </a:p>
        </p:txBody>
      </p:sp>
      <p:cxnSp>
        <p:nvCxnSpPr>
          <p:cNvPr id="13" name="Straight Connector 12"/>
          <p:cNvCxnSpPr/>
          <p:nvPr/>
        </p:nvCxnSpPr>
        <p:spPr>
          <a:xfrm>
            <a:off x="361951" y="3691254"/>
            <a:ext cx="3848100" cy="0"/>
          </a:xfrm>
          <a:prstGeom prst="line">
            <a:avLst/>
          </a:prstGeom>
          <a:ln cmpd="sng"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61951" y="2922954"/>
            <a:ext cx="3848100" cy="0"/>
          </a:xfrm>
          <a:prstGeom prst="line">
            <a:avLst/>
          </a:prstGeom>
          <a:ln cmpd="sng"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descr="FHLBankATL_Logo_white.png"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409" y="386506"/>
            <a:ext cx="1443184" cy="715820"/>
          </a:xfrm>
          <a:prstGeom prst="rect">
            <a:avLst/>
          </a:prstGeom>
        </p:spPr>
      </p:pic>
      <p:pic>
        <p:nvPicPr>
          <p:cNvPr descr="AdobeStock_4267830.jpeg" id="15" name="Picture 14"/>
          <p:cNvPicPr>
            <a:picLocks noChangeAspect="1"/>
          </p:cNvPicPr>
          <p:nvPr/>
        </p:nvPicPr>
        <p:blipFill rotWithShape="1">
          <a:blip cstate="print" r:embed="rId2">
            <a:extLst>
              <a:ext uri="{28A0092B-C50C-407E-A947-70E740481C1C}">
                <a14:useLocalDpi xmlns:a14="http://schemas.microsoft.com/office/drawing/2010/main" val="0"/>
              </a:ext>
            </a:extLst>
          </a:blip>
          <a:srcRect l="18" r="2" t="18"/>
          <a:stretch/>
        </p:blipFill>
        <p:spPr>
          <a:xfrm>
            <a:off x="1" y="0"/>
            <a:ext cx="9144001" cy="6858000"/>
          </a:xfrm>
          <a:prstGeom prst="rect">
            <a:avLst/>
          </a:prstGeom>
        </p:spPr>
      </p:pic>
      <p:sp>
        <p:nvSpPr>
          <p:cNvPr id="20" name="Rectangle 19"/>
          <p:cNvSpPr/>
          <p:nvPr/>
        </p:nvSpPr>
        <p:spPr>
          <a:xfrm>
            <a:off x="-1588" y="0"/>
            <a:ext cx="4572000" cy="6858000"/>
          </a:xfrm>
          <a:prstGeom prst="rect">
            <a:avLst/>
          </a:prstGeom>
          <a:solidFill>
            <a:srgbClr val="1D4364">
              <a:alpha val="70000"/>
            </a:srgb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en-US"/>
          </a:p>
        </p:txBody>
      </p:sp>
      <p:cxnSp>
        <p:nvCxnSpPr>
          <p:cNvPr id="22" name="Straight Connector 21"/>
          <p:cNvCxnSpPr/>
          <p:nvPr/>
        </p:nvCxnSpPr>
        <p:spPr>
          <a:xfrm>
            <a:off x="361951" y="3691254"/>
            <a:ext cx="3848100" cy="0"/>
          </a:xfrm>
          <a:prstGeom prst="line">
            <a:avLst/>
          </a:prstGeom>
          <a:ln cmpd="sng"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61951" y="2922954"/>
            <a:ext cx="3848100" cy="0"/>
          </a:xfrm>
          <a:prstGeom prst="line">
            <a:avLst/>
          </a:prstGeom>
          <a:ln cmpd="sng"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descr="FHLBankATL_Logo_white.png"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409" y="386506"/>
            <a:ext cx="1443184" cy="715820"/>
          </a:xfrm>
          <a:prstGeom prst="rect">
            <a:avLst/>
          </a:prstGeom>
        </p:spPr>
      </p:pic>
      <p:sp>
        <p:nvSpPr>
          <p:cNvPr id="2" name="Title 1"/>
          <p:cNvSpPr>
            <a:spLocks noGrp="1"/>
          </p:cNvSpPr>
          <p:nvPr>
            <p:ph hasCustomPrompt="1" type="title"/>
          </p:nvPr>
        </p:nvSpPr>
        <p:spPr>
          <a:xfrm>
            <a:off x="361950" y="2347657"/>
            <a:ext cx="3848101" cy="553534"/>
          </a:xfrm>
          <a:prstGeom prst="rect">
            <a:avLst/>
          </a:prstGeom>
        </p:spPr>
        <p:txBody>
          <a:bodyPr>
            <a:normAutofit/>
          </a:bodyPr>
          <a:lstStyle>
            <a:lvl1pPr algn="ctr">
              <a:defRPr b="0" sz="1800"/>
            </a:lvl1pPr>
          </a:lstStyle>
          <a:p>
            <a:r>
              <a:rPr dirty="0" lang="en-US"/>
              <a:t>Click To Edit Master Title Style</a:t>
            </a:r>
          </a:p>
        </p:txBody>
      </p:sp>
      <p:sp>
        <p:nvSpPr>
          <p:cNvPr id="26" name="Text Placeholder 10"/>
          <p:cNvSpPr>
            <a:spLocks noGrp="1"/>
          </p:cNvSpPr>
          <p:nvPr>
            <p:ph idx="12" sz="quarter" type="body"/>
          </p:nvPr>
        </p:nvSpPr>
        <p:spPr>
          <a:xfrm>
            <a:off x="361950" y="3842366"/>
            <a:ext cx="3848100" cy="291782"/>
          </a:xfrm>
        </p:spPr>
        <p:txBody>
          <a:bodyPr>
            <a:normAutofit/>
          </a:bodyPr>
          <a:lstStyle>
            <a:lvl1pPr algn="ctr" indent="0" marL="0">
              <a:buNone/>
              <a:defRPr sz="1200">
                <a:solidFill>
                  <a:schemeClr val="bg1"/>
                </a:solidFill>
              </a:defRPr>
            </a:lvl1pPr>
          </a:lstStyle>
          <a:p>
            <a:pPr lvl="0"/>
            <a:r>
              <a:rPr lang="en-US"/>
              <a:t>Click to edit Master text styles</a:t>
            </a:r>
          </a:p>
        </p:txBody>
      </p:sp>
      <p:sp>
        <p:nvSpPr>
          <p:cNvPr id="27" name="Content Placeholder 25"/>
          <p:cNvSpPr>
            <a:spLocks noGrp="1"/>
          </p:cNvSpPr>
          <p:nvPr>
            <p:ph idx="13" sz="quarter"/>
          </p:nvPr>
        </p:nvSpPr>
        <p:spPr>
          <a:xfrm>
            <a:off x="0" y="6257130"/>
            <a:ext cx="4570413" cy="338137"/>
          </a:xfrm>
        </p:spPr>
        <p:txBody>
          <a:bodyPr>
            <a:noAutofit/>
          </a:bodyPr>
          <a:lstStyle>
            <a:lvl1pPr algn="ctr" indent="0" marL="0">
              <a:buNone/>
              <a:defRPr sz="1050">
                <a:solidFill>
                  <a:schemeClr val="bg1"/>
                </a:solidFill>
              </a:defRPr>
            </a:lvl1pPr>
          </a:lstStyle>
          <a:p>
            <a:pPr lvl="0"/>
            <a:r>
              <a:rPr lang="en-US"/>
              <a:t>Click to edit Master text styles</a:t>
            </a:r>
          </a:p>
        </p:txBody>
      </p:sp>
      <p:sp>
        <p:nvSpPr>
          <p:cNvPr id="28" name="Text Placeholder 27"/>
          <p:cNvSpPr>
            <a:spLocks noGrp="1"/>
          </p:cNvSpPr>
          <p:nvPr>
            <p:ph idx="14" sz="quarter" type="body"/>
          </p:nvPr>
        </p:nvSpPr>
        <p:spPr>
          <a:xfrm>
            <a:off x="361950" y="3100388"/>
            <a:ext cx="3848102" cy="431800"/>
          </a:xfrm>
        </p:spPr>
        <p:txBody>
          <a:bodyPr anchor="ctr">
            <a:normAutofit/>
          </a:bodyPr>
          <a:lstStyle>
            <a:lvl1pPr algn="ctr" indent="0" marL="0">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758507958"/>
      </p:ext>
    </p:extLst>
  </p:cSld>
  <p:clrMapOvr>
    <a:masterClrMapping/>
  </p:clrMapOvr>
</p:sldLayout>
</file>

<file path=ppt/slideLayouts/slideLayout22.xml><?xml version="1.0" encoding="utf-8"?>
<p:sldLayout xmlns:p="http://schemas.openxmlformats.org/presentationml/2006/main" xmlns:a="http://schemas.openxmlformats.org/drawingml/2006/main" xmlns:r="http://schemas.openxmlformats.org/officeDocument/2006/relationships">
  <p:cSld name="Cover Four">
    <p:spTree>
      <p:nvGrpSpPr>
        <p:cNvPr id="1" name=""/>
        <p:cNvGrpSpPr/>
        <p:nvPr/>
      </p:nvGrpSpPr>
      <p:grpSpPr>
        <a:xfrm>
          <a:off x="0" y="0"/>
          <a:ext cx="0" cy="0"/>
          <a:chOff x="0" y="0"/>
          <a:chExt cx="0" cy="0"/>
        </a:xfrm>
      </p:grpSpPr>
      <p:pic>
        <p:nvPicPr>
          <p:cNvPr descr="AdobeStock_108406687.jpeg" id="3" name="Picture 2"/>
          <p:cNvPicPr>
            <a:picLocks noChangeAspect="1"/>
          </p:cNvPicPr>
          <p:nvPr/>
        </p:nvPicPr>
        <p:blipFill rotWithShape="1">
          <a:blip cstate="print" r:embed="rId2">
            <a:extLst>
              <a:ext uri="{28A0092B-C50C-407E-A947-70E740481C1C}">
                <a14:useLocalDpi xmlns:a14="http://schemas.microsoft.com/office/drawing/2010/main" val="0"/>
              </a:ext>
            </a:extLst>
          </a:blip>
          <a:srcRect b="22" l="4" r="22"/>
          <a:stretch/>
        </p:blipFill>
        <p:spPr>
          <a:xfrm>
            <a:off x="2" y="0"/>
            <a:ext cx="9142412" cy="6858000"/>
          </a:xfrm>
          <a:prstGeom prst="rect">
            <a:avLst/>
          </a:prstGeom>
        </p:spPr>
      </p:pic>
      <p:sp>
        <p:nvSpPr>
          <p:cNvPr id="6" name="Rectangle 5"/>
          <p:cNvSpPr/>
          <p:nvPr/>
        </p:nvSpPr>
        <p:spPr>
          <a:xfrm>
            <a:off x="0" y="0"/>
            <a:ext cx="9142413" cy="6858000"/>
          </a:xfrm>
          <a:prstGeom prst="rect">
            <a:avLst/>
          </a:prstGeom>
          <a:solidFill>
            <a:srgbClr val="1D4364">
              <a:alpha val="10000"/>
            </a:srgb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en-US"/>
          </a:p>
        </p:txBody>
      </p:sp>
      <p:sp>
        <p:nvSpPr>
          <p:cNvPr id="7" name="Rectangle 6"/>
          <p:cNvSpPr/>
          <p:nvPr/>
        </p:nvSpPr>
        <p:spPr>
          <a:xfrm>
            <a:off x="1" y="0"/>
            <a:ext cx="4572000" cy="6858000"/>
          </a:xfrm>
          <a:prstGeom prst="rect">
            <a:avLst/>
          </a:prstGeom>
          <a:solidFill>
            <a:srgbClr val="1D4364">
              <a:alpha val="70000"/>
            </a:srgb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en-US"/>
          </a:p>
        </p:txBody>
      </p:sp>
      <p:cxnSp>
        <p:nvCxnSpPr>
          <p:cNvPr id="13" name="Straight Connector 12"/>
          <p:cNvCxnSpPr/>
          <p:nvPr/>
        </p:nvCxnSpPr>
        <p:spPr>
          <a:xfrm>
            <a:off x="361951" y="3691254"/>
            <a:ext cx="3848100" cy="0"/>
          </a:xfrm>
          <a:prstGeom prst="line">
            <a:avLst/>
          </a:prstGeom>
          <a:ln cmpd="sng"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61951" y="2922954"/>
            <a:ext cx="3848100" cy="0"/>
          </a:xfrm>
          <a:prstGeom prst="line">
            <a:avLst/>
          </a:prstGeom>
          <a:ln cmpd="sng"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descr="FHLBankATL_Logo_white.png"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409" y="386506"/>
            <a:ext cx="1443184" cy="715820"/>
          </a:xfrm>
          <a:prstGeom prst="rect">
            <a:avLst/>
          </a:prstGeom>
        </p:spPr>
      </p:pic>
      <p:pic>
        <p:nvPicPr>
          <p:cNvPr descr="AdobeStock_108406687.jpeg" id="14" name="Picture 13"/>
          <p:cNvPicPr>
            <a:picLocks noChangeAspect="1"/>
          </p:cNvPicPr>
          <p:nvPr/>
        </p:nvPicPr>
        <p:blipFill rotWithShape="1">
          <a:blip cstate="print" r:embed="rId2">
            <a:extLst>
              <a:ext uri="{28A0092B-C50C-407E-A947-70E740481C1C}">
                <a14:useLocalDpi xmlns:a14="http://schemas.microsoft.com/office/drawing/2010/main" val="0"/>
              </a:ext>
            </a:extLst>
          </a:blip>
          <a:srcRect b="22" l="4" r="22"/>
          <a:stretch/>
        </p:blipFill>
        <p:spPr>
          <a:xfrm>
            <a:off x="1588" y="0"/>
            <a:ext cx="9142412" cy="6858000"/>
          </a:xfrm>
          <a:prstGeom prst="rect">
            <a:avLst/>
          </a:prstGeom>
        </p:spPr>
      </p:pic>
      <p:sp>
        <p:nvSpPr>
          <p:cNvPr id="15" name="Rectangle 14"/>
          <p:cNvSpPr/>
          <p:nvPr/>
        </p:nvSpPr>
        <p:spPr>
          <a:xfrm>
            <a:off x="40633" y="0"/>
            <a:ext cx="9142413" cy="6858000"/>
          </a:xfrm>
          <a:prstGeom prst="rect">
            <a:avLst/>
          </a:prstGeom>
          <a:solidFill>
            <a:srgbClr val="1D4364">
              <a:alpha val="10000"/>
            </a:srgb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en-US"/>
          </a:p>
        </p:txBody>
      </p:sp>
      <p:sp>
        <p:nvSpPr>
          <p:cNvPr id="19" name="Rectangle 18"/>
          <p:cNvSpPr/>
          <p:nvPr/>
        </p:nvSpPr>
        <p:spPr>
          <a:xfrm>
            <a:off x="19921" y="0"/>
            <a:ext cx="4572000" cy="6858000"/>
          </a:xfrm>
          <a:prstGeom prst="rect">
            <a:avLst/>
          </a:prstGeom>
          <a:solidFill>
            <a:srgbClr val="1D4364">
              <a:alpha val="70000"/>
            </a:srgb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en-US"/>
          </a:p>
        </p:txBody>
      </p:sp>
      <p:cxnSp>
        <p:nvCxnSpPr>
          <p:cNvPr id="21" name="Straight Connector 20"/>
          <p:cNvCxnSpPr/>
          <p:nvPr/>
        </p:nvCxnSpPr>
        <p:spPr>
          <a:xfrm>
            <a:off x="361951" y="3691254"/>
            <a:ext cx="3848100" cy="0"/>
          </a:xfrm>
          <a:prstGeom prst="line">
            <a:avLst/>
          </a:prstGeom>
          <a:ln cmpd="sng"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61951" y="2922954"/>
            <a:ext cx="3848100" cy="0"/>
          </a:xfrm>
          <a:prstGeom prst="line">
            <a:avLst/>
          </a:prstGeom>
          <a:ln cmpd="sng"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descr="FHLBankATL_Logo_white.png"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409" y="386506"/>
            <a:ext cx="1443184" cy="715820"/>
          </a:xfrm>
          <a:prstGeom prst="rect">
            <a:avLst/>
          </a:prstGeom>
        </p:spPr>
      </p:pic>
      <p:sp>
        <p:nvSpPr>
          <p:cNvPr id="2" name="Title 1"/>
          <p:cNvSpPr>
            <a:spLocks noGrp="1"/>
          </p:cNvSpPr>
          <p:nvPr>
            <p:ph hasCustomPrompt="1" type="title"/>
          </p:nvPr>
        </p:nvSpPr>
        <p:spPr>
          <a:xfrm>
            <a:off x="361951" y="2348853"/>
            <a:ext cx="3848101" cy="553534"/>
          </a:xfrm>
          <a:prstGeom prst="rect">
            <a:avLst/>
          </a:prstGeom>
        </p:spPr>
        <p:txBody>
          <a:bodyPr>
            <a:normAutofit/>
          </a:bodyPr>
          <a:lstStyle>
            <a:lvl1pPr algn="ctr">
              <a:defRPr b="0" sz="1800"/>
            </a:lvl1pPr>
          </a:lstStyle>
          <a:p>
            <a:r>
              <a:rPr dirty="0" lang="en-US"/>
              <a:t>Click To Edit Master Title Style</a:t>
            </a:r>
          </a:p>
        </p:txBody>
      </p:sp>
      <p:sp>
        <p:nvSpPr>
          <p:cNvPr id="26" name="Text Placeholder 10"/>
          <p:cNvSpPr>
            <a:spLocks noGrp="1"/>
          </p:cNvSpPr>
          <p:nvPr>
            <p:ph idx="12" sz="quarter" type="body"/>
          </p:nvPr>
        </p:nvSpPr>
        <p:spPr>
          <a:xfrm>
            <a:off x="361950" y="3842366"/>
            <a:ext cx="3848100" cy="291782"/>
          </a:xfrm>
        </p:spPr>
        <p:txBody>
          <a:bodyPr>
            <a:normAutofit/>
          </a:bodyPr>
          <a:lstStyle>
            <a:lvl1pPr algn="ctr" indent="0" marL="0">
              <a:buNone/>
              <a:defRPr sz="1200">
                <a:solidFill>
                  <a:schemeClr val="bg1"/>
                </a:solidFill>
              </a:defRPr>
            </a:lvl1pPr>
          </a:lstStyle>
          <a:p>
            <a:pPr lvl="0"/>
            <a:r>
              <a:rPr lang="en-US"/>
              <a:t>Click to edit Master text styles</a:t>
            </a:r>
          </a:p>
        </p:txBody>
      </p:sp>
      <p:sp>
        <p:nvSpPr>
          <p:cNvPr id="27" name="Content Placeholder 25"/>
          <p:cNvSpPr>
            <a:spLocks noGrp="1"/>
          </p:cNvSpPr>
          <p:nvPr>
            <p:ph idx="13" sz="quarter"/>
          </p:nvPr>
        </p:nvSpPr>
        <p:spPr>
          <a:xfrm>
            <a:off x="0" y="6257130"/>
            <a:ext cx="4570413" cy="338137"/>
          </a:xfrm>
        </p:spPr>
        <p:txBody>
          <a:bodyPr>
            <a:noAutofit/>
          </a:bodyPr>
          <a:lstStyle>
            <a:lvl1pPr algn="ctr" indent="0" marL="0">
              <a:buNone/>
              <a:defRPr sz="1050">
                <a:solidFill>
                  <a:schemeClr val="bg1"/>
                </a:solidFill>
              </a:defRPr>
            </a:lvl1pPr>
          </a:lstStyle>
          <a:p>
            <a:pPr lvl="0"/>
            <a:r>
              <a:rPr lang="en-US"/>
              <a:t>Click to edit Master text styles</a:t>
            </a:r>
          </a:p>
        </p:txBody>
      </p:sp>
      <p:sp>
        <p:nvSpPr>
          <p:cNvPr id="28" name="Text Placeholder 27"/>
          <p:cNvSpPr>
            <a:spLocks noGrp="1"/>
          </p:cNvSpPr>
          <p:nvPr>
            <p:ph idx="14" sz="quarter" type="body"/>
          </p:nvPr>
        </p:nvSpPr>
        <p:spPr>
          <a:xfrm>
            <a:off x="361950" y="3100388"/>
            <a:ext cx="3848102" cy="431800"/>
          </a:xfrm>
        </p:spPr>
        <p:txBody>
          <a:bodyPr anchor="ctr">
            <a:normAutofit/>
          </a:bodyPr>
          <a:lstStyle>
            <a:lvl1pPr algn="ctr" indent="0" marL="0">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90759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_Solid">
    <p:spTree>
      <p:nvGrpSpPr>
        <p:cNvPr id="1" name=""/>
        <p:cNvGrpSpPr/>
        <p:nvPr/>
      </p:nvGrpSpPr>
      <p:grpSpPr>
        <a:xfrm>
          <a:off x="0" y="0"/>
          <a:ext cx="0" cy="0"/>
          <a:chOff x="0" y="0"/>
          <a:chExt cx="0" cy="0"/>
        </a:xfrm>
      </p:grpSpPr>
      <p:sp>
        <p:nvSpPr>
          <p:cNvPr id="12" name="Rectangle 11"/>
          <p:cNvSpPr/>
          <p:nvPr/>
        </p:nvSpPr>
        <p:spPr>
          <a:xfrm>
            <a:off x="-1" y="0"/>
            <a:ext cx="9144001" cy="6858000"/>
          </a:xfrm>
          <a:prstGeom prst="rect">
            <a:avLst/>
          </a:prstGeom>
          <a:solidFill>
            <a:srgbClr val="0034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57200" y="3909004"/>
            <a:ext cx="8229600" cy="625468"/>
          </a:xfrm>
          <a:prstGeom prst="rect">
            <a:avLst/>
          </a:prstGeom>
        </p:spPr>
        <p:txBody>
          <a:bodyPr>
            <a:normAutofit/>
          </a:bodyPr>
          <a:lstStyle>
            <a:lvl1pPr algn="l">
              <a:defRPr sz="2800"/>
            </a:lvl1pPr>
          </a:lstStyle>
          <a:p>
            <a:r>
              <a:rPr lang="en-US" dirty="0"/>
              <a:t>Click To Edit Master Title Style</a:t>
            </a:r>
          </a:p>
        </p:txBody>
      </p:sp>
      <p:sp>
        <p:nvSpPr>
          <p:cNvPr id="3" name="Subtitle 2"/>
          <p:cNvSpPr>
            <a:spLocks noGrp="1"/>
          </p:cNvSpPr>
          <p:nvPr>
            <p:ph type="subTitle" idx="1" hasCustomPrompt="1"/>
          </p:nvPr>
        </p:nvSpPr>
        <p:spPr>
          <a:xfrm>
            <a:off x="457200" y="4534472"/>
            <a:ext cx="6400800" cy="500797"/>
          </a:xfrm>
        </p:spPr>
        <p:txBody>
          <a:bodyPr/>
          <a:lstStyle>
            <a:lvl1pPr marL="0" indent="0" algn="l">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FHLBankATL_Logo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0015"/>
            <a:ext cx="985714" cy="488914"/>
          </a:xfrm>
          <a:prstGeom prst="rect">
            <a:avLst/>
          </a:prstGeom>
        </p:spPr>
      </p:pic>
      <p:cxnSp>
        <p:nvCxnSpPr>
          <p:cNvPr id="13" name="Straight Connector 12"/>
          <p:cNvCxnSpPr/>
          <p:nvPr/>
        </p:nvCxnSpPr>
        <p:spPr>
          <a:xfrm>
            <a:off x="0" y="6356350"/>
            <a:ext cx="914400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9" name="Text Placeholder 10"/>
          <p:cNvSpPr>
            <a:spLocks noGrp="1"/>
          </p:cNvSpPr>
          <p:nvPr>
            <p:ph type="body" sz="quarter" idx="12"/>
          </p:nvPr>
        </p:nvSpPr>
        <p:spPr>
          <a:xfrm>
            <a:off x="457200" y="5412395"/>
            <a:ext cx="3848100" cy="291782"/>
          </a:xfrm>
        </p:spPr>
        <p:txBody>
          <a:bodyPr>
            <a:normAutofit/>
          </a:bodyPr>
          <a:lstStyle>
            <a:lvl1pPr marL="0" indent="0" algn="l">
              <a:buNone/>
              <a:defRPr sz="1200">
                <a:solidFill>
                  <a:schemeClr val="bg1"/>
                </a:solidFill>
              </a:defRPr>
            </a:lvl1pPr>
          </a:lstStyle>
          <a:p>
            <a:pPr lvl="0"/>
            <a:r>
              <a:rPr lang="en-US"/>
              <a:t>Click to edit Master text styles</a:t>
            </a:r>
          </a:p>
        </p:txBody>
      </p:sp>
      <p:sp>
        <p:nvSpPr>
          <p:cNvPr id="11" name="Text Placeholder 10"/>
          <p:cNvSpPr>
            <a:spLocks noGrp="1"/>
          </p:cNvSpPr>
          <p:nvPr>
            <p:ph type="body" sz="quarter" idx="13"/>
          </p:nvPr>
        </p:nvSpPr>
        <p:spPr>
          <a:xfrm>
            <a:off x="457200" y="6473330"/>
            <a:ext cx="3848100" cy="291782"/>
          </a:xfrm>
        </p:spPr>
        <p:txBody>
          <a:bodyPr>
            <a:normAutofit/>
          </a:bodyPr>
          <a:lstStyle>
            <a:lvl1pPr marL="0" indent="0" algn="l">
              <a:buNone/>
              <a:defRPr sz="9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630679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9110"/>
            <a:ext cx="8229600" cy="553534"/>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FEDERAL HOME LOAN BANK OF ATLANTA</a:t>
            </a:r>
          </a:p>
        </p:txBody>
      </p:sp>
      <p:sp>
        <p:nvSpPr>
          <p:cNvPr id="6" name="Slide Number Placeholder 5"/>
          <p:cNvSpPr>
            <a:spLocks noGrp="1"/>
          </p:cNvSpPr>
          <p:nvPr>
            <p:ph type="sldNum" sz="quarter" idx="12"/>
          </p:nvPr>
        </p:nvSpPr>
        <p:spPr/>
        <p:txBody>
          <a:bodyPr/>
          <a:lstStyle/>
          <a:p>
            <a:fld id="{A756D5BD-09B3-B140-92EB-9A79342F0DC6}" type="slidenum">
              <a:rPr lang="en-US" smtClean="0"/>
              <a:t>‹#›</a:t>
            </a:fld>
            <a:endParaRPr lang="en-US" dirty="0"/>
          </a:p>
        </p:txBody>
      </p:sp>
    </p:spTree>
    <p:extLst>
      <p:ext uri="{BB962C8B-B14F-4D97-AF65-F5344CB8AC3E}">
        <p14:creationId xmlns:p14="http://schemas.microsoft.com/office/powerpoint/2010/main" val="3062336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9110"/>
            <a:ext cx="8229600" cy="55353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362076"/>
            <a:ext cx="4038600" cy="4337684"/>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62076"/>
            <a:ext cx="4038600" cy="4337684"/>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FEDERAL HOME LOAN BANK OF ATLANTA</a:t>
            </a:r>
          </a:p>
        </p:txBody>
      </p:sp>
      <p:sp>
        <p:nvSpPr>
          <p:cNvPr id="7" name="Slide Number Placeholder 6"/>
          <p:cNvSpPr>
            <a:spLocks noGrp="1"/>
          </p:cNvSpPr>
          <p:nvPr>
            <p:ph type="sldNum" sz="quarter" idx="12"/>
          </p:nvPr>
        </p:nvSpPr>
        <p:spPr/>
        <p:txBody>
          <a:bodyPr/>
          <a:lstStyle/>
          <a:p>
            <a:fld id="{A756D5BD-09B3-B140-92EB-9A79342F0DC6}" type="slidenum">
              <a:rPr lang="en-US" smtClean="0"/>
              <a:t>‹#›</a:t>
            </a:fld>
            <a:endParaRPr lang="en-US" dirty="0"/>
          </a:p>
        </p:txBody>
      </p:sp>
    </p:spTree>
    <p:extLst>
      <p:ext uri="{BB962C8B-B14F-4D97-AF65-F5344CB8AC3E}">
        <p14:creationId xmlns:p14="http://schemas.microsoft.com/office/powerpoint/2010/main" val="363225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w/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309110"/>
            <a:ext cx="8229600" cy="55353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3431464"/>
            <a:ext cx="4038600" cy="2694699"/>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3431464"/>
            <a:ext cx="4038600" cy="2694699"/>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FEDERAL HOME LOAN BANK OF ATLANTA</a:t>
            </a:r>
          </a:p>
        </p:txBody>
      </p:sp>
      <p:sp>
        <p:nvSpPr>
          <p:cNvPr id="7" name="Slide Number Placeholder 6"/>
          <p:cNvSpPr>
            <a:spLocks noGrp="1"/>
          </p:cNvSpPr>
          <p:nvPr>
            <p:ph type="sldNum" sz="quarter" idx="12"/>
          </p:nvPr>
        </p:nvSpPr>
        <p:spPr/>
        <p:txBody>
          <a:bodyPr/>
          <a:lstStyle/>
          <a:p>
            <a:fld id="{A756D5BD-09B3-B140-92EB-9A79342F0DC6}" type="slidenum">
              <a:rPr lang="en-US" smtClean="0"/>
              <a:pPr/>
              <a:t>‹#›</a:t>
            </a:fld>
            <a:endParaRPr lang="en-US" dirty="0"/>
          </a:p>
        </p:txBody>
      </p:sp>
      <p:sp>
        <p:nvSpPr>
          <p:cNvPr id="8" name="Picture Placeholder 7"/>
          <p:cNvSpPr>
            <a:spLocks noGrp="1"/>
          </p:cNvSpPr>
          <p:nvPr>
            <p:ph type="pic" sz="quarter" idx="13"/>
          </p:nvPr>
        </p:nvSpPr>
        <p:spPr>
          <a:xfrm>
            <a:off x="457200" y="1365250"/>
            <a:ext cx="8229600" cy="1947889"/>
          </a:xfrm>
        </p:spPr>
        <p:txBody>
          <a:bodyPr/>
          <a:lstStyle/>
          <a:p>
            <a:r>
              <a:rPr lang="en-US" dirty="0"/>
              <a:t>Click icon to add picture</a:t>
            </a:r>
          </a:p>
        </p:txBody>
      </p:sp>
    </p:spTree>
    <p:extLst>
      <p:ext uri="{BB962C8B-B14F-4D97-AF65-F5344CB8AC3E}">
        <p14:creationId xmlns:p14="http://schemas.microsoft.com/office/powerpoint/2010/main" val="4138211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ntent w/Image 2">
    <p:spTree>
      <p:nvGrpSpPr>
        <p:cNvPr id="1" name=""/>
        <p:cNvGrpSpPr/>
        <p:nvPr/>
      </p:nvGrpSpPr>
      <p:grpSpPr>
        <a:xfrm>
          <a:off x="0" y="0"/>
          <a:ext cx="0" cy="0"/>
          <a:chOff x="0" y="0"/>
          <a:chExt cx="0" cy="0"/>
        </a:xfrm>
      </p:grpSpPr>
      <p:sp>
        <p:nvSpPr>
          <p:cNvPr id="2" name="Title 1"/>
          <p:cNvSpPr>
            <a:spLocks noGrp="1"/>
          </p:cNvSpPr>
          <p:nvPr>
            <p:ph type="title"/>
          </p:nvPr>
        </p:nvSpPr>
        <p:spPr>
          <a:xfrm>
            <a:off x="457200" y="309110"/>
            <a:ext cx="8229600" cy="55353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5077893"/>
            <a:ext cx="3967889" cy="414943"/>
          </a:xfrm>
        </p:spPr>
        <p:txBody>
          <a:bodyPr>
            <a:normAutofit/>
          </a:bodyPr>
          <a:lstStyle>
            <a:lvl1pPr marL="0" indent="0">
              <a:buNone/>
              <a:defRPr sz="1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648200" y="1365250"/>
            <a:ext cx="4038600" cy="476091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FEDERAL HOME LOAN BANK OF ATLANTA</a:t>
            </a:r>
          </a:p>
        </p:txBody>
      </p:sp>
      <p:sp>
        <p:nvSpPr>
          <p:cNvPr id="7" name="Slide Number Placeholder 6"/>
          <p:cNvSpPr>
            <a:spLocks noGrp="1"/>
          </p:cNvSpPr>
          <p:nvPr>
            <p:ph type="sldNum" sz="quarter" idx="12"/>
          </p:nvPr>
        </p:nvSpPr>
        <p:spPr/>
        <p:txBody>
          <a:bodyPr/>
          <a:lstStyle/>
          <a:p>
            <a:fld id="{A756D5BD-09B3-B140-92EB-9A79342F0DC6}" type="slidenum">
              <a:rPr lang="en-US" smtClean="0"/>
              <a:pPr/>
              <a:t>‹#›</a:t>
            </a:fld>
            <a:endParaRPr lang="en-US" dirty="0"/>
          </a:p>
        </p:txBody>
      </p:sp>
      <p:sp>
        <p:nvSpPr>
          <p:cNvPr id="8" name="Picture Placeholder 7"/>
          <p:cNvSpPr>
            <a:spLocks noGrp="1"/>
          </p:cNvSpPr>
          <p:nvPr>
            <p:ph type="pic" sz="quarter" idx="13"/>
          </p:nvPr>
        </p:nvSpPr>
        <p:spPr>
          <a:xfrm>
            <a:off x="457200" y="1365250"/>
            <a:ext cx="3967889" cy="3210037"/>
          </a:xfrm>
        </p:spPr>
        <p:txBody>
          <a:bodyPr/>
          <a:lstStyle/>
          <a:p>
            <a:r>
              <a:rPr lang="en-US" dirty="0"/>
              <a:t>Click icon to add picture</a:t>
            </a:r>
          </a:p>
        </p:txBody>
      </p:sp>
    </p:spTree>
    <p:extLst>
      <p:ext uri="{BB962C8B-B14F-4D97-AF65-F5344CB8AC3E}">
        <p14:creationId xmlns:p14="http://schemas.microsoft.com/office/powerpoint/2010/main" val="1808716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965151"/>
            <a:ext cx="7772400" cy="405037"/>
          </a:xfrm>
          <a:prstGeom prst="rect">
            <a:avLst/>
          </a:prstGeom>
        </p:spPr>
        <p:txBody>
          <a:bodyPr anchor="t">
            <a:normAutofit/>
          </a:bodyPr>
          <a:lstStyle>
            <a:lvl1pPr algn="l">
              <a:defRPr sz="1800" b="0" cap="none">
                <a:solidFill>
                  <a:schemeClr val="accent2"/>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US" dirty="0"/>
              <a:t>FEDERAL HOME LOAN BANK OF ATLANTA</a:t>
            </a:r>
          </a:p>
        </p:txBody>
      </p:sp>
      <p:sp>
        <p:nvSpPr>
          <p:cNvPr id="6" name="Slide Number Placeholder 5"/>
          <p:cNvSpPr>
            <a:spLocks noGrp="1"/>
          </p:cNvSpPr>
          <p:nvPr>
            <p:ph type="sldNum" sz="quarter" idx="12"/>
          </p:nvPr>
        </p:nvSpPr>
        <p:spPr/>
        <p:txBody>
          <a:bodyPr/>
          <a:lstStyle/>
          <a:p>
            <a:fld id="{A756D5BD-09B3-B140-92EB-9A79342F0DC6}" type="slidenum">
              <a:rPr lang="en-US" smtClean="0"/>
              <a:pPr/>
              <a:t>‹#›</a:t>
            </a:fld>
            <a:endParaRPr lang="en-US" dirty="0"/>
          </a:p>
        </p:txBody>
      </p:sp>
      <p:sp>
        <p:nvSpPr>
          <p:cNvPr id="4" name="TextBox 3"/>
          <p:cNvSpPr txBox="1"/>
          <p:nvPr userDrawn="1"/>
        </p:nvSpPr>
        <p:spPr>
          <a:xfrm>
            <a:off x="0" y="975360"/>
            <a:ext cx="9144000" cy="3017520"/>
          </a:xfrm>
          <a:prstGeom prst="rect">
            <a:avLst/>
          </a:prstGeom>
          <a:solidFill>
            <a:srgbClr val="003468"/>
          </a:solidFill>
        </p:spPr>
        <p:txBody>
          <a:bodyPr wrap="square" rtlCol="0">
            <a:spAutoFit/>
          </a:bodyPr>
          <a:lstStyle/>
          <a:p>
            <a:endParaRPr lang="en-US" dirty="0"/>
          </a:p>
        </p:txBody>
      </p:sp>
      <p:sp>
        <p:nvSpPr>
          <p:cNvPr id="3" name="Text Placeholder 2"/>
          <p:cNvSpPr>
            <a:spLocks noGrp="1"/>
          </p:cNvSpPr>
          <p:nvPr>
            <p:ph type="body" idx="1" hasCustomPrompt="1"/>
          </p:nvPr>
        </p:nvSpPr>
        <p:spPr>
          <a:xfrm>
            <a:off x="722313" y="3415688"/>
            <a:ext cx="7772400" cy="549462"/>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08018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9" name="Rectangle 8"/>
          <p:cNvSpPr/>
          <p:nvPr/>
        </p:nvSpPr>
        <p:spPr>
          <a:xfrm>
            <a:off x="-3" y="0"/>
            <a:ext cx="9144003" cy="3873221"/>
          </a:xfrm>
          <a:prstGeom prst="rect">
            <a:avLst/>
          </a:prstGeom>
          <a:solidFill>
            <a:srgbClr val="5A5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3" y="0"/>
            <a:ext cx="9144003" cy="3873221"/>
          </a:xfrm>
          <a:prstGeom prst="rect">
            <a:avLst/>
          </a:prstGeom>
          <a:solidFill>
            <a:srgbClr val="5A5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2313" y="3965151"/>
            <a:ext cx="7772400" cy="405037"/>
          </a:xfrm>
          <a:prstGeom prst="rect">
            <a:avLst/>
          </a:prstGeom>
        </p:spPr>
        <p:txBody>
          <a:bodyPr anchor="t">
            <a:normAutofit/>
          </a:bodyPr>
          <a:lstStyle>
            <a:lvl1pPr algn="l">
              <a:defRPr sz="1800" b="0" cap="none">
                <a:solidFill>
                  <a:srgbClr val="3375AC"/>
                </a:solidFill>
              </a:defRPr>
            </a:lvl1pPr>
          </a:lstStyle>
          <a:p>
            <a:r>
              <a:rPr lang="en-US" dirty="0"/>
              <a:t>Click to edit master title style</a:t>
            </a:r>
          </a:p>
        </p:txBody>
      </p:sp>
      <p:sp>
        <p:nvSpPr>
          <p:cNvPr id="3" name="Text Placeholder 2"/>
          <p:cNvSpPr>
            <a:spLocks noGrp="1"/>
          </p:cNvSpPr>
          <p:nvPr>
            <p:ph type="body" idx="1" hasCustomPrompt="1"/>
          </p:nvPr>
        </p:nvSpPr>
        <p:spPr>
          <a:xfrm>
            <a:off x="722313" y="3415688"/>
            <a:ext cx="7772400" cy="549462"/>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dirty="0"/>
              <a:t>FEDERAL HOME LOAN BANK OF ATLANTA</a:t>
            </a:r>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pic>
        <p:nvPicPr>
          <p:cNvPr id="8" name="Picture 7" descr="FHLBankATL_Logo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583" y="190015"/>
            <a:ext cx="985714" cy="488914"/>
          </a:xfrm>
          <a:prstGeom prst="rect">
            <a:avLst/>
          </a:prstGeom>
        </p:spPr>
      </p:pic>
      <p:pic>
        <p:nvPicPr>
          <p:cNvPr id="10" name="Picture 9" descr="FHLBankATL_Logo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583" y="190015"/>
            <a:ext cx="985714" cy="488914"/>
          </a:xfrm>
          <a:prstGeom prst="rect">
            <a:avLst/>
          </a:prstGeom>
        </p:spPr>
      </p:pic>
      <p:sp>
        <p:nvSpPr>
          <p:cNvPr id="11" name="Rectangle 10"/>
          <p:cNvSpPr/>
          <p:nvPr/>
        </p:nvSpPr>
        <p:spPr>
          <a:xfrm>
            <a:off x="-3" y="0"/>
            <a:ext cx="9144003" cy="3873221"/>
          </a:xfrm>
          <a:prstGeom prst="rect">
            <a:avLst/>
          </a:prstGeom>
          <a:solidFill>
            <a:srgbClr val="5A5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FHLBankATL_Logo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583" y="190015"/>
            <a:ext cx="985714" cy="488914"/>
          </a:xfrm>
          <a:prstGeom prst="rect">
            <a:avLst/>
          </a:prstGeom>
        </p:spPr>
      </p:pic>
    </p:spTree>
    <p:extLst>
      <p:ext uri="{BB962C8B-B14F-4D97-AF65-F5344CB8AC3E}">
        <p14:creationId xmlns:p14="http://schemas.microsoft.com/office/powerpoint/2010/main" val="257272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81000" y="1295400"/>
            <a:ext cx="3886200" cy="4419600"/>
          </a:xfrm>
        </p:spPr>
        <p:txBody>
          <a:bodyPr/>
          <a:lstStyle>
            <a:lvl1pPr indent="-228600">
              <a:defRPr sz="1800">
                <a:solidFill>
                  <a:srgbClr val="404040"/>
                </a:solidFill>
                <a:latin typeface="Arial" panose="020B0604020202020204" pitchFamily="34" charset="0"/>
                <a:cs typeface="Arial" panose="020B0604020202020204" pitchFamily="34" charset="0"/>
              </a:defRPr>
            </a:lvl1pPr>
            <a:lvl2pPr>
              <a:defRPr sz="1600">
                <a:solidFill>
                  <a:srgbClr val="404040"/>
                </a:solidFill>
                <a:latin typeface="Arial" panose="020B0604020202020204" pitchFamily="34" charset="0"/>
                <a:cs typeface="Arial" panose="020B0604020202020204" pitchFamily="34" charset="0"/>
              </a:defRPr>
            </a:lvl2pPr>
            <a:lvl3pPr>
              <a:defRPr>
                <a:solidFill>
                  <a:srgbClr val="404040"/>
                </a:solidFill>
                <a:latin typeface="Arial" panose="020B0604020202020204" pitchFamily="34" charset="0"/>
                <a:cs typeface="Arial" panose="020B0604020202020204" pitchFamily="34" charset="0"/>
              </a:defRPr>
            </a:lvl3pPr>
            <a:lvl4pPr>
              <a:defRPr>
                <a:solidFill>
                  <a:srgbClr val="404040"/>
                </a:solidFill>
                <a:latin typeface="Arial" panose="020B0604020202020204" pitchFamily="34" charset="0"/>
                <a:cs typeface="Arial" panose="020B0604020202020204" pitchFamily="34" charset="0"/>
              </a:defRPr>
            </a:lvl4pPr>
            <a:lvl5pPr>
              <a:defRPr>
                <a:solidFill>
                  <a:srgbClr val="404040"/>
                </a:solidFill>
                <a:latin typeface="Arial" panose="020B0604020202020204" pitchFamily="34" charset="0"/>
                <a:cs typeface="Arial" panose="020B060402020202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0" hasCustomPrompt="1"/>
          </p:nvPr>
        </p:nvSpPr>
        <p:spPr>
          <a:xfrm>
            <a:off x="4572000" y="1295400"/>
            <a:ext cx="3962400" cy="4419600"/>
          </a:xfrm>
        </p:spPr>
        <p:txBody>
          <a:bodyPr/>
          <a:lstStyle>
            <a:lvl1pPr indent="-228600">
              <a:defRPr sz="1800">
                <a:solidFill>
                  <a:srgbClr val="404040"/>
                </a:solidFill>
                <a:latin typeface="Arial" panose="020B0604020202020204" pitchFamily="34" charset="0"/>
                <a:cs typeface="Arial" panose="020B0604020202020204" pitchFamily="34" charset="0"/>
              </a:defRPr>
            </a:lvl1pPr>
            <a:lvl2pPr>
              <a:defRPr sz="1600">
                <a:solidFill>
                  <a:srgbClr val="404040"/>
                </a:solidFill>
                <a:latin typeface="Arial" panose="020B0604020202020204" pitchFamily="34" charset="0"/>
                <a:cs typeface="Arial" panose="020B0604020202020204" pitchFamily="34" charset="0"/>
              </a:defRPr>
            </a:lvl2pPr>
            <a:lvl3pPr>
              <a:defRPr>
                <a:solidFill>
                  <a:srgbClr val="404040"/>
                </a:solidFill>
                <a:latin typeface="Arial" panose="020B0604020202020204" pitchFamily="34" charset="0"/>
                <a:cs typeface="Arial" panose="020B0604020202020204" pitchFamily="34" charset="0"/>
              </a:defRPr>
            </a:lvl3pPr>
            <a:lvl4pPr>
              <a:defRPr>
                <a:solidFill>
                  <a:srgbClr val="404040"/>
                </a:solidFill>
                <a:latin typeface="Arial" panose="020B0604020202020204" pitchFamily="34" charset="0"/>
                <a:cs typeface="Arial" panose="020B0604020202020204" pitchFamily="34" charset="0"/>
              </a:defRPr>
            </a:lvl4pPr>
            <a:lvl5pPr>
              <a:defRPr>
                <a:solidFill>
                  <a:srgbClr val="404040"/>
                </a:solidFill>
                <a:latin typeface="Arial" panose="020B0604020202020204" pitchFamily="34" charset="0"/>
                <a:cs typeface="Arial" panose="020B060402020202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381000" y="304800"/>
            <a:ext cx="8229600" cy="533400"/>
          </a:xfrm>
        </p:spPr>
        <p:txBody>
          <a:bodyPr/>
          <a:lstStyle>
            <a:lvl1pPr>
              <a:defRPr/>
            </a:lvl1pPr>
          </a:lstStyle>
          <a:p>
            <a:r>
              <a:rPr lang="en-US" dirty="0"/>
              <a:t>CLICK TO ADD TITLE</a:t>
            </a:r>
          </a:p>
        </p:txBody>
      </p:sp>
      <p:sp>
        <p:nvSpPr>
          <p:cNvPr id="6" name="Footer Placeholder 4"/>
          <p:cNvSpPr txBox="1">
            <a:spLocks/>
          </p:cNvSpPr>
          <p:nvPr/>
        </p:nvSpPr>
        <p:spPr>
          <a:xfrm>
            <a:off x="8639175" y="6477000"/>
            <a:ext cx="457200" cy="288925"/>
          </a:xfrm>
          <a:prstGeom prst="rect">
            <a:avLst/>
          </a:prstGeom>
        </p:spPr>
        <p:txBody>
          <a:bodyPr/>
          <a:lstStyle>
            <a:lvl1pPr algn="ctr">
              <a:defRPr sz="1100">
                <a:solidFill>
                  <a:schemeClr val="accent4"/>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408F8F2-DCB3-4C26-9AD6-4D0DF110D5E2}" type="slidenum">
              <a:rPr kumimoji="0" lang="en-US" sz="700" b="0" i="0" u="none" strike="noStrike" kern="1200" cap="none" spc="0" normalizeH="0" baseline="0" noProof="0" smtClean="0">
                <a:ln>
                  <a:noFill/>
                </a:ln>
                <a:solidFill>
                  <a:schemeClr val="tx1">
                    <a:lumMod val="50000"/>
                    <a:lumOff val="50000"/>
                  </a:schemeClr>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lumMod val="50000"/>
                  <a:lumOff val="50000"/>
                </a:schemeClr>
              </a:solidFill>
              <a:effectLst/>
              <a:uLnTx/>
              <a:uFillTx/>
              <a:latin typeface="Arial"/>
              <a:ea typeface="+mn-ea"/>
              <a:cs typeface="Arial"/>
            </a:endParaRPr>
          </a:p>
        </p:txBody>
      </p:sp>
    </p:spTree>
    <p:extLst>
      <p:ext uri="{BB962C8B-B14F-4D97-AF65-F5344CB8AC3E}">
        <p14:creationId xmlns:p14="http://schemas.microsoft.com/office/powerpoint/2010/main" val="906790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9110"/>
            <a:ext cx="8229600" cy="553534"/>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t>‹#›</a:t>
            </a:fld>
            <a:endParaRPr lang="en-US" dirty="0"/>
          </a:p>
        </p:txBody>
      </p:sp>
    </p:spTree>
    <p:extLst>
      <p:ext uri="{BB962C8B-B14F-4D97-AF65-F5344CB8AC3E}">
        <p14:creationId xmlns:p14="http://schemas.microsoft.com/office/powerpoint/2010/main" val="280403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9110"/>
            <a:ext cx="8229600" cy="553534"/>
          </a:xfrm>
          <a:prstGeom prst="rect">
            <a:avLst/>
          </a:prstGeom>
        </p:spPr>
        <p:txBody>
          <a:bodyPr/>
          <a:lstStyle/>
          <a:p>
            <a:r>
              <a:rPr lang="en-US" dirty="0"/>
              <a:t>Icons</a:t>
            </a:r>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a:t>
            </a:fld>
            <a:endParaRPr lang="en-US" dirty="0"/>
          </a:p>
        </p:txBody>
      </p:sp>
      <p:pic>
        <p:nvPicPr>
          <p:cNvPr id="3" name="Picture 2" descr="Icons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365250"/>
            <a:ext cx="1081125" cy="1081125"/>
          </a:xfrm>
          <a:prstGeom prst="rect">
            <a:avLst/>
          </a:prstGeom>
        </p:spPr>
      </p:pic>
      <p:pic>
        <p:nvPicPr>
          <p:cNvPr id="6" name="Picture 5" descr="Icons_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0025" y="1375915"/>
            <a:ext cx="1081125" cy="1081125"/>
          </a:xfrm>
          <a:prstGeom prst="rect">
            <a:avLst/>
          </a:prstGeom>
        </p:spPr>
      </p:pic>
      <p:pic>
        <p:nvPicPr>
          <p:cNvPr id="7" name="Picture 6" descr="Icons_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2850" y="1375915"/>
            <a:ext cx="1081125" cy="1081125"/>
          </a:xfrm>
          <a:prstGeom prst="rect">
            <a:avLst/>
          </a:prstGeom>
        </p:spPr>
      </p:pic>
      <p:pic>
        <p:nvPicPr>
          <p:cNvPr id="8" name="Picture 7" descr="Icons_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5675" y="1375915"/>
            <a:ext cx="1081125" cy="1081125"/>
          </a:xfrm>
          <a:prstGeom prst="rect">
            <a:avLst/>
          </a:prstGeom>
        </p:spPr>
      </p:pic>
      <p:pic>
        <p:nvPicPr>
          <p:cNvPr id="9" name="Picture 8" descr="Icons_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3344665"/>
            <a:ext cx="1081125" cy="1081125"/>
          </a:xfrm>
          <a:prstGeom prst="rect">
            <a:avLst/>
          </a:prstGeom>
        </p:spPr>
      </p:pic>
      <p:pic>
        <p:nvPicPr>
          <p:cNvPr id="10" name="Picture 9" descr="Icons_6.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0808" y="3344665"/>
            <a:ext cx="1081125" cy="1081125"/>
          </a:xfrm>
          <a:prstGeom prst="rect">
            <a:avLst/>
          </a:prstGeom>
        </p:spPr>
      </p:pic>
      <p:pic>
        <p:nvPicPr>
          <p:cNvPr id="11" name="Picture 10" descr="Icons_7.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4416" y="3345840"/>
            <a:ext cx="1078775" cy="1078775"/>
          </a:xfrm>
          <a:prstGeom prst="rect">
            <a:avLst/>
          </a:prstGeom>
        </p:spPr>
      </p:pic>
      <p:pic>
        <p:nvPicPr>
          <p:cNvPr id="12" name="Picture 11" descr="Icons_8.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05675" y="3344665"/>
            <a:ext cx="1081125" cy="1081125"/>
          </a:xfrm>
          <a:prstGeom prst="rect">
            <a:avLst/>
          </a:prstGeom>
        </p:spPr>
      </p:pic>
      <p:sp>
        <p:nvSpPr>
          <p:cNvPr id="13" name="TextBox 12"/>
          <p:cNvSpPr txBox="1"/>
          <p:nvPr/>
        </p:nvSpPr>
        <p:spPr>
          <a:xfrm>
            <a:off x="457200" y="2587404"/>
            <a:ext cx="1081125" cy="246221"/>
          </a:xfrm>
          <a:prstGeom prst="rect">
            <a:avLst/>
          </a:prstGeom>
          <a:noFill/>
        </p:spPr>
        <p:txBody>
          <a:bodyPr wrap="square" rtlCol="0">
            <a:spAutoFit/>
          </a:bodyPr>
          <a:lstStyle/>
          <a:p>
            <a:r>
              <a:rPr lang="en-US" sz="1000" dirty="0"/>
              <a:t>Communication</a:t>
            </a:r>
          </a:p>
        </p:txBody>
      </p:sp>
      <p:sp>
        <p:nvSpPr>
          <p:cNvPr id="14" name="TextBox 13"/>
          <p:cNvSpPr txBox="1"/>
          <p:nvPr/>
        </p:nvSpPr>
        <p:spPr>
          <a:xfrm>
            <a:off x="275729" y="4546253"/>
            <a:ext cx="1443823" cy="246221"/>
          </a:xfrm>
          <a:prstGeom prst="rect">
            <a:avLst/>
          </a:prstGeom>
          <a:noFill/>
        </p:spPr>
        <p:txBody>
          <a:bodyPr wrap="square" rtlCol="0">
            <a:spAutoFit/>
          </a:bodyPr>
          <a:lstStyle/>
          <a:p>
            <a:r>
              <a:rPr lang="en-US" sz="1000" dirty="0"/>
              <a:t>Statistics &amp; Research</a:t>
            </a:r>
          </a:p>
        </p:txBody>
      </p:sp>
      <p:sp>
        <p:nvSpPr>
          <p:cNvPr id="15" name="TextBox 14"/>
          <p:cNvSpPr txBox="1"/>
          <p:nvPr/>
        </p:nvSpPr>
        <p:spPr>
          <a:xfrm>
            <a:off x="2840808" y="2587404"/>
            <a:ext cx="1081125" cy="246221"/>
          </a:xfrm>
          <a:prstGeom prst="rect">
            <a:avLst/>
          </a:prstGeom>
          <a:noFill/>
        </p:spPr>
        <p:txBody>
          <a:bodyPr wrap="square" rtlCol="0">
            <a:spAutoFit/>
          </a:bodyPr>
          <a:lstStyle/>
          <a:p>
            <a:pPr algn="ctr"/>
            <a:r>
              <a:rPr lang="en-US" sz="1000" dirty="0"/>
              <a:t>Scheduling</a:t>
            </a:r>
          </a:p>
        </p:txBody>
      </p:sp>
      <p:sp>
        <p:nvSpPr>
          <p:cNvPr id="16" name="TextBox 15"/>
          <p:cNvSpPr txBox="1"/>
          <p:nvPr/>
        </p:nvSpPr>
        <p:spPr>
          <a:xfrm>
            <a:off x="2659337" y="4546253"/>
            <a:ext cx="1443823" cy="246221"/>
          </a:xfrm>
          <a:prstGeom prst="rect">
            <a:avLst/>
          </a:prstGeom>
          <a:noFill/>
        </p:spPr>
        <p:txBody>
          <a:bodyPr wrap="square" rtlCol="0">
            <a:spAutoFit/>
          </a:bodyPr>
          <a:lstStyle/>
          <a:p>
            <a:pPr algn="ctr"/>
            <a:r>
              <a:rPr lang="en-US" sz="1000" dirty="0"/>
              <a:t>Housing</a:t>
            </a:r>
          </a:p>
        </p:txBody>
      </p:sp>
      <p:sp>
        <p:nvSpPr>
          <p:cNvPr id="17" name="TextBox 16"/>
          <p:cNvSpPr txBox="1"/>
          <p:nvPr/>
        </p:nvSpPr>
        <p:spPr>
          <a:xfrm>
            <a:off x="5222066" y="2587404"/>
            <a:ext cx="1081125" cy="246221"/>
          </a:xfrm>
          <a:prstGeom prst="rect">
            <a:avLst/>
          </a:prstGeom>
          <a:noFill/>
        </p:spPr>
        <p:txBody>
          <a:bodyPr wrap="square" rtlCol="0">
            <a:spAutoFit/>
          </a:bodyPr>
          <a:lstStyle/>
          <a:p>
            <a:pPr algn="ctr"/>
            <a:r>
              <a:rPr lang="en-US" sz="1000" dirty="0"/>
              <a:t>Technology</a:t>
            </a:r>
          </a:p>
        </p:txBody>
      </p:sp>
      <p:sp>
        <p:nvSpPr>
          <p:cNvPr id="18" name="TextBox 17"/>
          <p:cNvSpPr txBox="1"/>
          <p:nvPr/>
        </p:nvSpPr>
        <p:spPr>
          <a:xfrm>
            <a:off x="7605674" y="2587404"/>
            <a:ext cx="1081125" cy="246221"/>
          </a:xfrm>
          <a:prstGeom prst="rect">
            <a:avLst/>
          </a:prstGeom>
          <a:noFill/>
        </p:spPr>
        <p:txBody>
          <a:bodyPr wrap="square" rtlCol="0">
            <a:spAutoFit/>
          </a:bodyPr>
          <a:lstStyle/>
          <a:p>
            <a:pPr algn="ctr"/>
            <a:r>
              <a:rPr lang="en-US" sz="1000" dirty="0"/>
              <a:t>Banking</a:t>
            </a:r>
          </a:p>
        </p:txBody>
      </p:sp>
      <p:sp>
        <p:nvSpPr>
          <p:cNvPr id="19" name="TextBox 18"/>
          <p:cNvSpPr txBox="1"/>
          <p:nvPr/>
        </p:nvSpPr>
        <p:spPr>
          <a:xfrm>
            <a:off x="5222066" y="4546253"/>
            <a:ext cx="1081125" cy="246221"/>
          </a:xfrm>
          <a:prstGeom prst="rect">
            <a:avLst/>
          </a:prstGeom>
          <a:noFill/>
        </p:spPr>
        <p:txBody>
          <a:bodyPr wrap="square" rtlCol="0">
            <a:spAutoFit/>
          </a:bodyPr>
          <a:lstStyle/>
          <a:p>
            <a:pPr algn="ctr"/>
            <a:r>
              <a:rPr lang="en-US" sz="1000" dirty="0"/>
              <a:t>Notes &amp; Lists</a:t>
            </a:r>
          </a:p>
        </p:txBody>
      </p:sp>
      <p:sp>
        <p:nvSpPr>
          <p:cNvPr id="20" name="TextBox 19"/>
          <p:cNvSpPr txBox="1"/>
          <p:nvPr/>
        </p:nvSpPr>
        <p:spPr>
          <a:xfrm>
            <a:off x="7605674" y="4546253"/>
            <a:ext cx="1081125" cy="246221"/>
          </a:xfrm>
          <a:prstGeom prst="rect">
            <a:avLst/>
          </a:prstGeom>
          <a:noFill/>
        </p:spPr>
        <p:txBody>
          <a:bodyPr wrap="square" rtlCol="0">
            <a:spAutoFit/>
          </a:bodyPr>
          <a:lstStyle/>
          <a:p>
            <a:pPr algn="ctr"/>
            <a:r>
              <a:rPr lang="en-US" sz="1000" dirty="0"/>
              <a:t>Partnership</a:t>
            </a:r>
          </a:p>
        </p:txBody>
      </p:sp>
    </p:spTree>
    <p:extLst>
      <p:ext uri="{BB962C8B-B14F-4D97-AF65-F5344CB8AC3E}">
        <p14:creationId xmlns:p14="http://schemas.microsoft.com/office/powerpoint/2010/main" val="4091245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blip>
          <a:stretch>
            <a:fillRect/>
          </a:stretch>
        </p:blipFill>
        <p:spPr>
          <a:xfrm rot="5400000">
            <a:off x="1142999" y="-1142999"/>
            <a:ext cx="6858000" cy="9144002"/>
          </a:xfrm>
          <a:prstGeom prst="rect">
            <a:avLst/>
          </a:prstGeom>
        </p:spPr>
      </p:pic>
      <p:sp>
        <p:nvSpPr>
          <p:cNvPr id="3" name="Text Placeholder 2"/>
          <p:cNvSpPr>
            <a:spLocks noGrp="1"/>
          </p:cNvSpPr>
          <p:nvPr>
            <p:ph type="body" idx="1" hasCustomPrompt="1"/>
          </p:nvPr>
        </p:nvSpPr>
        <p:spPr>
          <a:xfrm>
            <a:off x="685800" y="2678907"/>
            <a:ext cx="7772400" cy="1500187"/>
          </a:xfrm>
        </p:spPr>
        <p:txBody>
          <a:bodyPr anchor="ctr">
            <a:normAutofit/>
          </a:bodyPr>
          <a:lstStyle>
            <a:lvl1pPr marL="0" indent="0" algn="ctr">
              <a:buNone/>
              <a:defRPr sz="4000" b="1"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Thank You.</a:t>
            </a:r>
          </a:p>
        </p:txBody>
      </p:sp>
      <p:sp>
        <p:nvSpPr>
          <p:cNvPr id="8" name="Footer Placeholder 4"/>
          <p:cNvSpPr>
            <a:spLocks noGrp="1"/>
          </p:cNvSpPr>
          <p:nvPr>
            <p:ph type="ftr" sz="quarter" idx="11"/>
          </p:nvPr>
        </p:nvSpPr>
        <p:spPr>
          <a:xfrm>
            <a:off x="457200" y="6356350"/>
            <a:ext cx="2895600" cy="365125"/>
          </a:xfrm>
        </p:spPr>
        <p:txBody>
          <a:bodyPr/>
          <a:lstStyle>
            <a:lvl1pPr>
              <a:defRPr>
                <a:solidFill>
                  <a:srgbClr val="FFFFFF"/>
                </a:solidFill>
              </a:defRPr>
            </a:lvl1pPr>
          </a:lstStyle>
          <a:p>
            <a:r>
              <a:rPr lang="en-US" dirty="0"/>
              <a:t>FEDERAL HOME LOAN BANK OF ATLANTA</a:t>
            </a:r>
          </a:p>
        </p:txBody>
      </p:sp>
      <p:cxnSp>
        <p:nvCxnSpPr>
          <p:cNvPr id="9" name="Straight Connector 8"/>
          <p:cNvCxnSpPr/>
          <p:nvPr/>
        </p:nvCxnSpPr>
        <p:spPr>
          <a:xfrm>
            <a:off x="0" y="6356350"/>
            <a:ext cx="914400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4"/>
          <p:cNvSpPr>
            <a:spLocks noGrp="1"/>
          </p:cNvSpPr>
          <p:nvPr>
            <p:ph type="sldNum" sz="quarter" idx="12"/>
          </p:nvPr>
        </p:nvSpPr>
        <p:spPr>
          <a:xfrm>
            <a:off x="6553200" y="6356350"/>
            <a:ext cx="2133600" cy="365125"/>
          </a:xfrm>
        </p:spPr>
        <p:txBody>
          <a:bodyPr/>
          <a:lstStyle>
            <a:lvl1pPr algn="r">
              <a:defRPr>
                <a:solidFill>
                  <a:srgbClr val="FFFFFF"/>
                </a:solidFill>
              </a:defRPr>
            </a:lvl1pPr>
          </a:lstStyle>
          <a:p>
            <a:fld id="{A756D5BD-09B3-B140-92EB-9A79342F0DC6}" type="slidenum">
              <a:rPr lang="en-US" smtClean="0"/>
              <a:pPr/>
              <a:t>‹#›</a:t>
            </a:fld>
            <a:endParaRPr lang="en-US" dirty="0"/>
          </a:p>
        </p:txBody>
      </p:sp>
    </p:spTree>
    <p:extLst>
      <p:ext uri="{BB962C8B-B14F-4D97-AF65-F5344CB8AC3E}">
        <p14:creationId xmlns:p14="http://schemas.microsoft.com/office/powerpoint/2010/main" val="818261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sp>
        <p:nvSpPr>
          <p:cNvPr id="11" name="Rectangle 10"/>
          <p:cNvSpPr/>
          <p:nvPr/>
        </p:nvSpPr>
        <p:spPr>
          <a:xfrm>
            <a:off x="-3" y="0"/>
            <a:ext cx="914400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hasCustomPrompt="1"/>
          </p:nvPr>
        </p:nvSpPr>
        <p:spPr>
          <a:xfrm>
            <a:off x="685800" y="2678907"/>
            <a:ext cx="7772400" cy="1500187"/>
          </a:xfrm>
        </p:spPr>
        <p:txBody>
          <a:bodyPr anchor="ctr">
            <a:normAutofit/>
          </a:bodyPr>
          <a:lstStyle>
            <a:lvl1pPr marL="0" indent="0" algn="ctr">
              <a:buNone/>
              <a:defRPr sz="4000" b="1"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Thank You.</a:t>
            </a:r>
          </a:p>
        </p:txBody>
      </p:sp>
      <p:sp>
        <p:nvSpPr>
          <p:cNvPr id="8" name="Footer Placeholder 4"/>
          <p:cNvSpPr>
            <a:spLocks noGrp="1"/>
          </p:cNvSpPr>
          <p:nvPr>
            <p:ph type="ftr" sz="quarter" idx="11"/>
          </p:nvPr>
        </p:nvSpPr>
        <p:spPr>
          <a:xfrm>
            <a:off x="457200" y="6356350"/>
            <a:ext cx="2895600" cy="365125"/>
          </a:xfrm>
        </p:spPr>
        <p:txBody>
          <a:bodyPr/>
          <a:lstStyle>
            <a:lvl1pPr>
              <a:defRPr>
                <a:solidFill>
                  <a:srgbClr val="FFFFFF"/>
                </a:solidFill>
              </a:defRPr>
            </a:lvl1pPr>
          </a:lstStyle>
          <a:p>
            <a:r>
              <a:rPr lang="en-US" dirty="0"/>
              <a:t>FEDERAL HOME LOAN BANK OF ATLANTA</a:t>
            </a:r>
          </a:p>
        </p:txBody>
      </p:sp>
      <p:cxnSp>
        <p:nvCxnSpPr>
          <p:cNvPr id="9" name="Straight Connector 8"/>
          <p:cNvCxnSpPr/>
          <p:nvPr/>
        </p:nvCxnSpPr>
        <p:spPr>
          <a:xfrm>
            <a:off x="0" y="6356350"/>
            <a:ext cx="914400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4"/>
          <p:cNvSpPr>
            <a:spLocks noGrp="1"/>
          </p:cNvSpPr>
          <p:nvPr>
            <p:ph type="sldNum" sz="quarter" idx="12"/>
          </p:nvPr>
        </p:nvSpPr>
        <p:spPr>
          <a:xfrm>
            <a:off x="6553200" y="6356350"/>
            <a:ext cx="2133600" cy="365125"/>
          </a:xfrm>
        </p:spPr>
        <p:txBody>
          <a:bodyPr/>
          <a:lstStyle>
            <a:lvl1pPr algn="r">
              <a:defRPr>
                <a:solidFill>
                  <a:srgbClr val="FFFFFF"/>
                </a:solidFill>
              </a:defRPr>
            </a:lvl1pPr>
          </a:lstStyle>
          <a:p>
            <a:fld id="{A756D5BD-09B3-B140-92EB-9A79342F0DC6}" type="slidenum">
              <a:rPr lang="en-US" smtClean="0"/>
              <a:pPr/>
              <a:t>‹#›</a:t>
            </a:fld>
            <a:endParaRPr lang="en-US" dirty="0"/>
          </a:p>
        </p:txBody>
      </p:sp>
    </p:spTree>
    <p:extLst>
      <p:ext uri="{BB962C8B-B14F-4D97-AF65-F5344CB8AC3E}">
        <p14:creationId xmlns:p14="http://schemas.microsoft.com/office/powerpoint/2010/main" val="2355302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47127" y="2099662"/>
            <a:ext cx="8098655" cy="740189"/>
          </a:xfrm>
          <a:prstGeom prst="rect">
            <a:avLst/>
          </a:prstGeom>
        </p:spPr>
        <p:txBody>
          <a:bodyPr/>
          <a:lstStyle>
            <a:lvl1pPr marL="0" indent="0">
              <a:defRPr>
                <a:solidFill>
                  <a:srgbClr val="FFFFFF"/>
                </a:solidFill>
              </a:defRPr>
            </a:lvl1pPr>
          </a:lstStyle>
          <a:p>
            <a:r>
              <a:rPr lang="en-US"/>
              <a:t>Click to edit Master title style</a:t>
            </a:r>
            <a:endParaRPr lang="en-US" dirty="0"/>
          </a:p>
        </p:txBody>
      </p:sp>
      <p:sp>
        <p:nvSpPr>
          <p:cNvPr id="8" name="Subtitle 2"/>
          <p:cNvSpPr>
            <a:spLocks noGrp="1"/>
          </p:cNvSpPr>
          <p:nvPr>
            <p:ph type="subTitle" idx="1"/>
          </p:nvPr>
        </p:nvSpPr>
        <p:spPr>
          <a:xfrm>
            <a:off x="447127" y="3125601"/>
            <a:ext cx="8098655" cy="741017"/>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47121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A99F6C-9100-4874-9F2F-9DD3F6D9E97C}"/>
              </a:ext>
            </a:extLst>
          </p:cNvPr>
          <p:cNvSpPr>
            <a:spLocks noGrp="1"/>
          </p:cNvSpPr>
          <p:nvPr>
            <p:ph type="dt" sz="half" idx="10"/>
          </p:nvPr>
        </p:nvSpPr>
        <p:spPr/>
        <p:txBody>
          <a:bodyPr/>
          <a:lstStyle/>
          <a:p>
            <a:fld id="{50AC42C1-84BF-44A6-8478-BE50EC07BAA7}" type="datetimeFigureOut">
              <a:rPr lang="en-US" smtClean="0"/>
              <a:t>6/20/2024</a:t>
            </a:fld>
            <a:endParaRPr lang="en-US" dirty="0"/>
          </a:p>
        </p:txBody>
      </p:sp>
      <p:sp>
        <p:nvSpPr>
          <p:cNvPr id="3" name="Footer Placeholder 2">
            <a:extLst>
              <a:ext uri="{FF2B5EF4-FFF2-40B4-BE49-F238E27FC236}">
                <a16:creationId xmlns:a16="http://schemas.microsoft.com/office/drawing/2014/main" id="{DD92B269-6402-4C14-952C-75DA8261815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CA79D3A-ADEF-4368-89FE-891AF047B3E8}"/>
              </a:ext>
            </a:extLst>
          </p:cNvPr>
          <p:cNvSpPr>
            <a:spLocks noGrp="1"/>
          </p:cNvSpPr>
          <p:nvPr>
            <p:ph type="sldNum" sz="quarter" idx="12"/>
          </p:nvPr>
        </p:nvSpPr>
        <p:spPr/>
        <p:txBody>
          <a:bodyPr/>
          <a:lstStyle/>
          <a:p>
            <a:fld id="{707F5251-975A-4BE2-AEA6-B4C3C9B130E1}" type="slidenum">
              <a:rPr lang="en-US" smtClean="0"/>
              <a:t>‹#›</a:t>
            </a:fld>
            <a:endParaRPr lang="en-US" dirty="0"/>
          </a:p>
        </p:txBody>
      </p:sp>
    </p:spTree>
    <p:extLst>
      <p:ext uri="{BB962C8B-B14F-4D97-AF65-F5344CB8AC3E}">
        <p14:creationId xmlns:p14="http://schemas.microsoft.com/office/powerpoint/2010/main" val="151446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8229600" cy="533400"/>
          </a:xfrm>
        </p:spPr>
        <p:txBody>
          <a:bodyPr/>
          <a:lstStyle>
            <a:lvl1pPr>
              <a:defRPr/>
            </a:lvl1pPr>
          </a:lstStyle>
          <a:p>
            <a:r>
              <a:rPr lang="en-US" dirty="0"/>
              <a:t>CLICK TO ADD TITLE</a:t>
            </a:r>
          </a:p>
        </p:txBody>
      </p:sp>
      <p:sp>
        <p:nvSpPr>
          <p:cNvPr id="4" name="Footer Placeholder 4"/>
          <p:cNvSpPr txBox="1">
            <a:spLocks/>
          </p:cNvSpPr>
          <p:nvPr/>
        </p:nvSpPr>
        <p:spPr>
          <a:xfrm>
            <a:off x="8639175" y="6477000"/>
            <a:ext cx="457200" cy="288925"/>
          </a:xfrm>
          <a:prstGeom prst="rect">
            <a:avLst/>
          </a:prstGeom>
        </p:spPr>
        <p:txBody>
          <a:bodyPr/>
          <a:lstStyle>
            <a:lvl1pPr algn="ctr">
              <a:defRPr sz="1100">
                <a:solidFill>
                  <a:schemeClr val="accent4"/>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408F8F2-DCB3-4C26-9AD6-4D0DF110D5E2}" type="slidenum">
              <a:rPr kumimoji="0" lang="en-US" sz="700" b="0" i="0" u="none" strike="noStrike" kern="1200" cap="none" spc="0" normalizeH="0" baseline="0" noProof="0" smtClean="0">
                <a:ln>
                  <a:noFill/>
                </a:ln>
                <a:solidFill>
                  <a:schemeClr val="tx1">
                    <a:lumMod val="50000"/>
                    <a:lumOff val="50000"/>
                  </a:schemeClr>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lumMod val="50000"/>
                  <a:lumOff val="50000"/>
                </a:schemeClr>
              </a:solidFill>
              <a:effectLst/>
              <a:uLnTx/>
              <a:uFillTx/>
              <a:latin typeface="Arial"/>
              <a:ea typeface="+mn-ea"/>
              <a:cs typeface="Arial"/>
            </a:endParaRPr>
          </a:p>
        </p:txBody>
      </p:sp>
    </p:spTree>
    <p:extLst>
      <p:ext uri="{BB962C8B-B14F-4D97-AF65-F5344CB8AC3E}">
        <p14:creationId xmlns:p14="http://schemas.microsoft.com/office/powerpoint/2010/main" val="346042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81000" y="304800"/>
            <a:ext cx="8229600" cy="533400"/>
          </a:xfrm>
        </p:spPr>
        <p:txBody>
          <a:bodyPr/>
          <a:lstStyle>
            <a:lvl1pPr>
              <a:defRPr/>
            </a:lvl1pPr>
          </a:lstStyle>
          <a:p>
            <a:r>
              <a:rPr lang="en-US" dirty="0"/>
              <a:t>CLICK TO ADD TITLE</a:t>
            </a:r>
          </a:p>
        </p:txBody>
      </p:sp>
      <p:sp>
        <p:nvSpPr>
          <p:cNvPr id="4" name="Footer Placeholder 4"/>
          <p:cNvSpPr txBox="1">
            <a:spLocks/>
          </p:cNvSpPr>
          <p:nvPr/>
        </p:nvSpPr>
        <p:spPr>
          <a:xfrm>
            <a:off x="8639175" y="6477000"/>
            <a:ext cx="457200" cy="288925"/>
          </a:xfrm>
          <a:prstGeom prst="rect">
            <a:avLst/>
          </a:prstGeom>
        </p:spPr>
        <p:txBody>
          <a:bodyPr/>
          <a:lstStyle>
            <a:lvl1pPr algn="ctr">
              <a:defRPr sz="1100">
                <a:solidFill>
                  <a:schemeClr val="accent4"/>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408F8F2-DCB3-4C26-9AD6-4D0DF110D5E2}" type="slidenum">
              <a:rPr kumimoji="0" lang="en-US" sz="700" b="0" i="0" u="none" strike="noStrike" kern="1200" cap="none" spc="0" normalizeH="0" baseline="0" noProof="0" smtClean="0">
                <a:ln>
                  <a:noFill/>
                </a:ln>
                <a:solidFill>
                  <a:schemeClr val="tx1">
                    <a:lumMod val="50000"/>
                    <a:lumOff val="50000"/>
                  </a:schemeClr>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lumMod val="50000"/>
                  <a:lumOff val="50000"/>
                </a:schemeClr>
              </a:solidFill>
              <a:effectLst/>
              <a:uLnTx/>
              <a:uFillTx/>
              <a:latin typeface="Arial"/>
              <a:ea typeface="+mn-ea"/>
              <a:cs typeface="Arial"/>
            </a:endParaRPr>
          </a:p>
        </p:txBody>
      </p:sp>
    </p:spTree>
    <p:extLst>
      <p:ext uri="{BB962C8B-B14F-4D97-AF65-F5344CB8AC3E}">
        <p14:creationId xmlns:p14="http://schemas.microsoft.com/office/powerpoint/2010/main" val="417603491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olling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81000" y="304800"/>
            <a:ext cx="8229600" cy="533400"/>
          </a:xfrm>
        </p:spPr>
        <p:txBody>
          <a:bodyPr/>
          <a:lstStyle>
            <a:lvl1pPr>
              <a:defRPr/>
            </a:lvl1pPr>
          </a:lstStyle>
          <a:p>
            <a:r>
              <a:rPr lang="en-US" dirty="0"/>
              <a:t>CLICK TO ADD TITLE</a:t>
            </a:r>
          </a:p>
        </p:txBody>
      </p:sp>
      <p:sp>
        <p:nvSpPr>
          <p:cNvPr id="9" name="Content Placeholder 2"/>
          <p:cNvSpPr>
            <a:spLocks noGrp="1"/>
          </p:cNvSpPr>
          <p:nvPr>
            <p:ph idx="1" hasCustomPrompt="1"/>
          </p:nvPr>
        </p:nvSpPr>
        <p:spPr>
          <a:xfrm>
            <a:off x="381000" y="1295400"/>
            <a:ext cx="3886200" cy="4419600"/>
          </a:xfrm>
        </p:spPr>
        <p:txBody>
          <a:bodyPr/>
          <a:lstStyle>
            <a:lvl1pPr>
              <a:defRPr sz="1800">
                <a:solidFill>
                  <a:srgbClr val="404040"/>
                </a:solidFill>
                <a:latin typeface="Arial" panose="020B0604020202020204" pitchFamily="34" charset="0"/>
                <a:cs typeface="Arial" panose="020B0604020202020204" pitchFamily="34" charset="0"/>
              </a:defRPr>
            </a:lvl1pPr>
            <a:lvl2pPr>
              <a:defRPr sz="1600">
                <a:solidFill>
                  <a:srgbClr val="404040"/>
                </a:solidFill>
                <a:latin typeface="Arial" panose="020B0604020202020204" pitchFamily="34" charset="0"/>
                <a:cs typeface="Arial" panose="020B0604020202020204" pitchFamily="34" charset="0"/>
              </a:defRPr>
            </a:lvl2pPr>
            <a:lvl3pPr>
              <a:defRPr>
                <a:solidFill>
                  <a:srgbClr val="404040"/>
                </a:solidFill>
                <a:latin typeface="Arial" panose="020B0604020202020204" pitchFamily="34" charset="0"/>
                <a:cs typeface="Arial" panose="020B0604020202020204" pitchFamily="34" charset="0"/>
              </a:defRPr>
            </a:lvl3pPr>
            <a:lvl4pPr>
              <a:defRPr>
                <a:solidFill>
                  <a:srgbClr val="404040"/>
                </a:solidFill>
                <a:latin typeface="Arial" panose="020B0604020202020204" pitchFamily="34" charset="0"/>
                <a:cs typeface="Arial" panose="020B0604020202020204" pitchFamily="34" charset="0"/>
              </a:defRPr>
            </a:lvl4pPr>
            <a:lvl5pPr>
              <a:defRPr>
                <a:solidFill>
                  <a:srgbClr val="404040"/>
                </a:solidFill>
                <a:latin typeface="Arial" panose="020B0604020202020204" pitchFamily="34" charset="0"/>
                <a:cs typeface="Arial" panose="020B060402020202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0" hasCustomPrompt="1"/>
          </p:nvPr>
        </p:nvSpPr>
        <p:spPr>
          <a:xfrm>
            <a:off x="4572000" y="1295400"/>
            <a:ext cx="3962400" cy="4419600"/>
          </a:xfrm>
        </p:spPr>
        <p:txBody>
          <a:bodyPr/>
          <a:lstStyle>
            <a:lvl1pPr>
              <a:defRPr sz="1800">
                <a:solidFill>
                  <a:srgbClr val="404040"/>
                </a:solidFill>
                <a:latin typeface="Arial" panose="020B0604020202020204" pitchFamily="34" charset="0"/>
                <a:cs typeface="Arial" panose="020B0604020202020204" pitchFamily="34" charset="0"/>
              </a:defRPr>
            </a:lvl1pPr>
            <a:lvl2pPr>
              <a:defRPr sz="1600">
                <a:solidFill>
                  <a:srgbClr val="404040"/>
                </a:solidFill>
                <a:latin typeface="Arial" panose="020B0604020202020204" pitchFamily="34" charset="0"/>
                <a:cs typeface="Arial" panose="020B0604020202020204" pitchFamily="34" charset="0"/>
              </a:defRPr>
            </a:lvl2pPr>
            <a:lvl3pPr>
              <a:defRPr>
                <a:solidFill>
                  <a:srgbClr val="404040"/>
                </a:solidFill>
                <a:latin typeface="Arial" panose="020B0604020202020204" pitchFamily="34" charset="0"/>
                <a:cs typeface="Arial" panose="020B0604020202020204" pitchFamily="34" charset="0"/>
              </a:defRPr>
            </a:lvl3pPr>
            <a:lvl4pPr>
              <a:defRPr>
                <a:solidFill>
                  <a:srgbClr val="404040"/>
                </a:solidFill>
                <a:latin typeface="Arial" panose="020B0604020202020204" pitchFamily="34" charset="0"/>
                <a:cs typeface="Arial" panose="020B0604020202020204" pitchFamily="34" charset="0"/>
              </a:defRPr>
            </a:lvl4pPr>
            <a:lvl5pPr>
              <a:defRPr>
                <a:solidFill>
                  <a:srgbClr val="404040"/>
                </a:solidFill>
                <a:latin typeface="Arial" panose="020B0604020202020204" pitchFamily="34" charset="0"/>
                <a:cs typeface="Arial" panose="020B060402020202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txBox="1">
            <a:spLocks/>
          </p:cNvSpPr>
          <p:nvPr/>
        </p:nvSpPr>
        <p:spPr>
          <a:xfrm>
            <a:off x="8639175" y="6477000"/>
            <a:ext cx="457200" cy="288925"/>
          </a:xfrm>
          <a:prstGeom prst="rect">
            <a:avLst/>
          </a:prstGeom>
        </p:spPr>
        <p:txBody>
          <a:bodyPr/>
          <a:lstStyle>
            <a:lvl1pPr algn="ctr">
              <a:defRPr sz="1100">
                <a:solidFill>
                  <a:schemeClr val="accent4"/>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408F8F2-DCB3-4C26-9AD6-4D0DF110D5E2}" type="slidenum">
              <a:rPr kumimoji="0" lang="en-US" sz="700" b="0" i="0" u="none" strike="noStrike" kern="1200" cap="none" spc="0" normalizeH="0" baseline="0" noProof="0" smtClean="0">
                <a:ln>
                  <a:noFill/>
                </a:ln>
                <a:solidFill>
                  <a:schemeClr val="tx1">
                    <a:lumMod val="50000"/>
                    <a:lumOff val="50000"/>
                  </a:schemeClr>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lumMod val="50000"/>
                  <a:lumOff val="50000"/>
                </a:schemeClr>
              </a:solidFill>
              <a:effectLst/>
              <a:uLnTx/>
              <a:uFillTx/>
              <a:latin typeface="Arial"/>
              <a:ea typeface="+mn-ea"/>
              <a:cs typeface="Arial"/>
            </a:endParaRPr>
          </a:p>
        </p:txBody>
      </p:sp>
    </p:spTree>
    <p:extLst>
      <p:ext uri="{BB962C8B-B14F-4D97-AF65-F5344CB8AC3E}">
        <p14:creationId xmlns:p14="http://schemas.microsoft.com/office/powerpoint/2010/main" val="39775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ody Slide">
    <p:spTree>
      <p:nvGrpSpPr>
        <p:cNvPr id="1" name="Shape 21"/>
        <p:cNvGrpSpPr/>
        <p:nvPr/>
      </p:nvGrpSpPr>
      <p:grpSpPr>
        <a:xfrm>
          <a:off x="0" y="0"/>
          <a:ext cx="0" cy="0"/>
          <a:chOff x="0" y="0"/>
          <a:chExt cx="0" cy="0"/>
        </a:xfrm>
      </p:grpSpPr>
      <p:sp>
        <p:nvSpPr>
          <p:cNvPr id="24" name="Shape 24"/>
          <p:cNvSpPr txBox="1">
            <a:spLocks noGrp="1"/>
          </p:cNvSpPr>
          <p:nvPr>
            <p:ph type="body" idx="1"/>
          </p:nvPr>
        </p:nvSpPr>
        <p:spPr>
          <a:xfrm>
            <a:off x="381000" y="1251856"/>
            <a:ext cx="8229600" cy="4525963"/>
          </a:xfrm>
          <a:prstGeom prst="rect">
            <a:avLst/>
          </a:prstGeom>
          <a:noFill/>
          <a:ln>
            <a:noFill/>
          </a:ln>
        </p:spPr>
        <p:txBody>
          <a:bodyPr lIns="91425" tIns="91425" rIns="91425" bIns="91425" anchor="t" anchorCtr="0">
            <a:normAutofit/>
          </a:bodyPr>
          <a:lstStyle>
            <a:lvl1pPr marL="342900" marR="0" lvl="0" indent="-228600" algn="l" rtl="0">
              <a:spcBef>
                <a:spcPts val="640"/>
              </a:spcBef>
              <a:buClr>
                <a:schemeClr val="accent5"/>
              </a:buClr>
              <a:buSzPct val="80000"/>
              <a:buFont typeface="Arial"/>
              <a:buChar char="•"/>
              <a:defRPr sz="1800" b="0" i="0" u="none" strike="noStrike" cap="none">
                <a:solidFill>
                  <a:srgbClr val="404040"/>
                </a:solidFill>
                <a:latin typeface="Arial"/>
                <a:ea typeface="Cabin"/>
                <a:cs typeface="Arial"/>
                <a:sym typeface="Cabin"/>
              </a:defRPr>
            </a:lvl1pPr>
            <a:lvl2pPr marL="742950" marR="0" lvl="1" indent="-107950" algn="l" rtl="0">
              <a:spcBef>
                <a:spcPts val="560"/>
              </a:spcBef>
              <a:buClr>
                <a:srgbClr val="514382"/>
              </a:buClr>
              <a:buSzPct val="100000"/>
              <a:buFont typeface="Arial"/>
              <a:buChar char="–"/>
              <a:defRPr sz="2800" b="0" i="0" u="none" strike="noStrike" cap="none">
                <a:solidFill>
                  <a:schemeClr val="dk1"/>
                </a:solidFill>
                <a:latin typeface="Cabin"/>
                <a:ea typeface="Cabin"/>
                <a:cs typeface="Cabin"/>
                <a:sym typeface="Cabin"/>
              </a:defRPr>
            </a:lvl2pPr>
            <a:lvl3pPr marL="1143000" marR="0" lvl="2" indent="-76200" algn="l" rtl="0">
              <a:spcBef>
                <a:spcPts val="480"/>
              </a:spcBef>
              <a:buClr>
                <a:srgbClr val="514382"/>
              </a:buClr>
              <a:buSzPct val="100000"/>
              <a:buFont typeface="Arial"/>
              <a:buChar char="•"/>
              <a:defRPr sz="2400" b="0" i="0" u="none" strike="noStrike" cap="none">
                <a:solidFill>
                  <a:schemeClr val="dk1"/>
                </a:solidFill>
                <a:latin typeface="Cabin"/>
                <a:ea typeface="Cabin"/>
                <a:cs typeface="Cabin"/>
                <a:sym typeface="Cabin"/>
              </a:defRPr>
            </a:lvl3pPr>
            <a:lvl4pPr marL="1600200" marR="0" lvl="3" indent="-101600" algn="l" rtl="0">
              <a:spcBef>
                <a:spcPts val="400"/>
              </a:spcBef>
              <a:buClr>
                <a:srgbClr val="514382"/>
              </a:buClr>
              <a:buSzPct val="100000"/>
              <a:buFont typeface="Arial"/>
              <a:buChar char="–"/>
              <a:defRPr sz="2000" b="0" i="0" u="none" strike="noStrike" cap="none">
                <a:solidFill>
                  <a:schemeClr val="dk1"/>
                </a:solidFill>
                <a:latin typeface="Cabin"/>
                <a:ea typeface="Cabin"/>
                <a:cs typeface="Cabin"/>
                <a:sym typeface="Cabin"/>
              </a:defRPr>
            </a:lvl4pPr>
            <a:lvl5pPr marL="2057400" marR="0" lvl="4" indent="-101600" algn="l" rtl="0">
              <a:spcBef>
                <a:spcPts val="400"/>
              </a:spcBef>
              <a:buClr>
                <a:srgbClr val="514382"/>
              </a:buClr>
              <a:buSzPct val="100000"/>
              <a:buFont typeface="Arial"/>
              <a:buChar char="»"/>
              <a:defRPr sz="2000" b="0" i="0" u="none" strike="noStrike" cap="none">
                <a:solidFill>
                  <a:schemeClr val="dk1"/>
                </a:solidFill>
                <a:latin typeface="Cabin"/>
                <a:ea typeface="Cabin"/>
                <a:cs typeface="Cabin"/>
                <a:sym typeface="Cabin"/>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 name="Title 1"/>
          <p:cNvSpPr>
            <a:spLocks noGrp="1"/>
          </p:cNvSpPr>
          <p:nvPr>
            <p:ph type="title" hasCustomPrompt="1"/>
          </p:nvPr>
        </p:nvSpPr>
        <p:spPr>
          <a:xfrm>
            <a:off x="381000" y="304800"/>
            <a:ext cx="8229600" cy="533400"/>
          </a:xfrm>
        </p:spPr>
        <p:txBody>
          <a:bodyPr/>
          <a:lstStyle>
            <a:lvl1pPr>
              <a:defRPr/>
            </a:lvl1pPr>
          </a:lstStyle>
          <a:p>
            <a:r>
              <a:rPr lang="en-US" dirty="0"/>
              <a:t>CLICK TO ADD TITLE</a:t>
            </a:r>
          </a:p>
        </p:txBody>
      </p:sp>
      <p:sp>
        <p:nvSpPr>
          <p:cNvPr id="7" name="Footer Placeholder 4"/>
          <p:cNvSpPr txBox="1">
            <a:spLocks/>
          </p:cNvSpPr>
          <p:nvPr/>
        </p:nvSpPr>
        <p:spPr>
          <a:xfrm>
            <a:off x="8639175" y="6477000"/>
            <a:ext cx="457200" cy="288925"/>
          </a:xfrm>
          <a:prstGeom prst="rect">
            <a:avLst/>
          </a:prstGeom>
        </p:spPr>
        <p:txBody>
          <a:bodyPr/>
          <a:lstStyle>
            <a:lvl1pPr algn="ctr">
              <a:defRPr sz="1100">
                <a:solidFill>
                  <a:schemeClr val="accent4"/>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408F8F2-DCB3-4C26-9AD6-4D0DF110D5E2}" type="slidenum">
              <a:rPr kumimoji="0" lang="en-US" sz="700" b="0" i="0" u="none" strike="noStrike" kern="1200" cap="none" spc="0" normalizeH="0" baseline="0" noProof="0" smtClean="0">
                <a:ln>
                  <a:noFill/>
                </a:ln>
                <a:solidFill>
                  <a:schemeClr val="tx1">
                    <a:lumMod val="50000"/>
                    <a:lumOff val="50000"/>
                  </a:schemeClr>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lumMod val="50000"/>
                  <a:lumOff val="50000"/>
                </a:schemeClr>
              </a:solidFill>
              <a:effectLst/>
              <a:uLnTx/>
              <a:uFillTx/>
              <a:latin typeface="Arial"/>
              <a:ea typeface="+mn-ea"/>
              <a:cs typeface="Arial"/>
            </a:endParaRPr>
          </a:p>
        </p:txBody>
      </p:sp>
    </p:spTree>
    <p:extLst>
      <p:ext uri="{BB962C8B-B14F-4D97-AF65-F5344CB8AC3E}">
        <p14:creationId xmlns:p14="http://schemas.microsoft.com/office/powerpoint/2010/main" val="12416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47127" y="2099662"/>
            <a:ext cx="8098655" cy="740189"/>
          </a:xfrm>
          <a:prstGeom prst="rect">
            <a:avLst/>
          </a:prstGeom>
        </p:spPr>
        <p:txBody>
          <a:bodyPr/>
          <a:lstStyle>
            <a:lvl1pPr marL="0" indent="0">
              <a:defRPr>
                <a:solidFill>
                  <a:srgbClr val="FFFFFF"/>
                </a:solidFill>
              </a:defRPr>
            </a:lvl1pPr>
          </a:lstStyle>
          <a:p>
            <a:r>
              <a:rPr lang="en-US"/>
              <a:t>Click to edit Master title style</a:t>
            </a:r>
            <a:endParaRPr lang="en-US" dirty="0"/>
          </a:p>
        </p:txBody>
      </p:sp>
      <p:sp>
        <p:nvSpPr>
          <p:cNvPr id="8" name="Subtitle 2"/>
          <p:cNvSpPr>
            <a:spLocks noGrp="1"/>
          </p:cNvSpPr>
          <p:nvPr>
            <p:ph type="subTitle" idx="1"/>
          </p:nvPr>
        </p:nvSpPr>
        <p:spPr>
          <a:xfrm>
            <a:off x="447127" y="3125601"/>
            <a:ext cx="8098655" cy="741017"/>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5669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prstGeom prst="rect">
            <a:avLst/>
          </a:prstGeom>
        </p:spPr>
        <p:txBody>
          <a:bodyPr>
            <a:normAutofit/>
          </a:bodyPr>
          <a:lstStyle>
            <a:lvl1pPr>
              <a:defRPr sz="2600" b="0" baseline="0">
                <a:solidFill>
                  <a:srgbClr val="00305E"/>
                </a:solidFill>
              </a:defRPr>
            </a:lvl1pPr>
          </a:lstStyle>
          <a:p>
            <a:r>
              <a:rPr lang="en-US"/>
              <a:t>Click to edit Master title style</a:t>
            </a:r>
            <a:endParaRPr lang="en-US" dirty="0"/>
          </a:p>
        </p:txBody>
      </p:sp>
      <p:sp>
        <p:nvSpPr>
          <p:cNvPr id="3" name="Date Placeholder 3"/>
          <p:cNvSpPr>
            <a:spLocks noGrp="1"/>
          </p:cNvSpPr>
          <p:nvPr>
            <p:ph type="dt" sz="half" idx="10"/>
          </p:nvPr>
        </p:nvSpPr>
        <p:spPr>
          <a:xfrm>
            <a:off x="822325" y="6291263"/>
            <a:ext cx="2133600" cy="244475"/>
          </a:xfrm>
          <a:prstGeom prst="rect">
            <a:avLst/>
          </a:prstGeom>
        </p:spPr>
        <p:txBody>
          <a:bodyPr/>
          <a:lstStyle>
            <a:lvl1pPr algn="l">
              <a:defRPr sz="1200">
                <a:solidFill>
                  <a:schemeClr val="tx1"/>
                </a:solidFill>
                <a:latin typeface="AvantGarde Bk BT" pitchFamily="34" charset="0"/>
              </a:defRPr>
            </a:lvl1pPr>
          </a:lstStyle>
          <a:p>
            <a:pPr>
              <a:defRPr/>
            </a:pPr>
            <a:endParaRPr lang="en-US" dirty="0">
              <a:solidFill>
                <a:srgbClr val="000000"/>
              </a:solidFill>
            </a:endParaRPr>
          </a:p>
        </p:txBody>
      </p:sp>
      <p:sp>
        <p:nvSpPr>
          <p:cNvPr id="4" name="Footer Placeholder 4"/>
          <p:cNvSpPr>
            <a:spLocks noGrp="1"/>
          </p:cNvSpPr>
          <p:nvPr>
            <p:ph type="ftr" sz="quarter" idx="11"/>
          </p:nvPr>
        </p:nvSpPr>
        <p:spPr>
          <a:xfrm>
            <a:off x="6072188" y="6291263"/>
            <a:ext cx="2895600" cy="234950"/>
          </a:xfrm>
          <a:prstGeom prst="rect">
            <a:avLst/>
          </a:prstGeom>
        </p:spPr>
        <p:txBody>
          <a:bodyPr/>
          <a:lstStyle>
            <a:lvl1pPr algn="r">
              <a:defRPr sz="1200">
                <a:solidFill>
                  <a:schemeClr val="tx1"/>
                </a:solidFill>
                <a:latin typeface="AvantGarde Bk BT" pitchFamily="34" charset="0"/>
              </a:defRPr>
            </a:lvl1pPr>
          </a:lstStyle>
          <a:p>
            <a:pPr>
              <a:defRPr/>
            </a:pPr>
            <a:r>
              <a:rPr lang="en-US" dirty="0">
                <a:solidFill>
                  <a:srgbClr val="000000"/>
                </a:solidFill>
              </a:rPr>
              <a:t>FEDERAL HOME LOAN BANK OF ATLANTA</a:t>
            </a:r>
          </a:p>
        </p:txBody>
      </p:sp>
      <p:sp>
        <p:nvSpPr>
          <p:cNvPr id="5" name="Slide Number Placeholder 5"/>
          <p:cNvSpPr>
            <a:spLocks noGrp="1"/>
          </p:cNvSpPr>
          <p:nvPr>
            <p:ph type="sldNum" sz="quarter" idx="12"/>
          </p:nvPr>
        </p:nvSpPr>
        <p:spPr>
          <a:xfrm>
            <a:off x="6553200" y="6356350"/>
            <a:ext cx="2133600" cy="365125"/>
          </a:xfrm>
          <a:prstGeom prst="rect">
            <a:avLst/>
          </a:prstGeom>
        </p:spPr>
        <p:txBody>
          <a:bodyPr tIns="45720"/>
          <a:lstStyle>
            <a:lvl1pPr marL="0" indent="0" algn="r">
              <a:tabLst/>
              <a:defRPr sz="1200" i="0">
                <a:solidFill>
                  <a:schemeClr val="bg1"/>
                </a:solidFill>
                <a:latin typeface="AvantGarde Bk BT" pitchFamily="34" charset="0"/>
              </a:defRPr>
            </a:lvl1pPr>
          </a:lstStyle>
          <a:p>
            <a:pPr>
              <a:defRPr/>
            </a:pPr>
            <a:fld id="{13CD3C39-7031-4A13-B970-FF023D4920E0}" type="slidenum">
              <a:rPr lang="en-US">
                <a:solidFill>
                  <a:srgbClr val="FFFFFF"/>
                </a:solidFill>
              </a:rPr>
              <a:pPr>
                <a:defRPr/>
              </a:pPr>
              <a:t>‹#›</a:t>
            </a:fld>
            <a:endParaRPr lang="en-US" dirty="0">
              <a:solidFill>
                <a:srgbClr val="FFFFFF"/>
              </a:solidFill>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emf"/><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3.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bwMode="auto">
          <a:xfrm>
            <a:off x="381000" y="3048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ADD TITLE</a:t>
            </a:r>
          </a:p>
        </p:txBody>
      </p:sp>
      <p:sp>
        <p:nvSpPr>
          <p:cNvPr id="9223" name="Rectangle 3"/>
          <p:cNvSpPr>
            <a:spLocks noGrp="1" noChangeArrowheads="1"/>
          </p:cNvSpPr>
          <p:nvPr>
            <p:ph type="body" idx="1"/>
          </p:nvPr>
        </p:nvSpPr>
        <p:spPr bwMode="auto">
          <a:xfrm>
            <a:off x="381000" y="12954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234" name="Rectangle 26"/>
          <p:cNvSpPr>
            <a:spLocks noChangeArrowheads="1"/>
          </p:cNvSpPr>
          <p:nvPr/>
        </p:nvSpPr>
        <p:spPr bwMode="auto">
          <a:xfrm>
            <a:off x="0" y="0"/>
            <a:ext cx="9144000" cy="228600"/>
          </a:xfrm>
          <a:prstGeom prst="rect">
            <a:avLst/>
          </a:prstGeom>
          <a:gradFill rotWithShape="1">
            <a:gsLst>
              <a:gs pos="0">
                <a:srgbClr val="003366"/>
              </a:gs>
              <a:gs pos="100000">
                <a:srgbClr val="00182F"/>
              </a:gs>
            </a:gsLst>
            <a:lin ang="0" scaled="1"/>
          </a:gradFill>
          <a:ln w="9525" algn="ctr">
            <a:noFill/>
            <a:miter lim="800000"/>
            <a:headEnd/>
            <a:tailEnd/>
          </a:ln>
        </p:spPr>
        <p:txBody>
          <a:bodyPr wrap="none" anchor="ctr"/>
          <a:lstStyle/>
          <a:p>
            <a:endParaRPr lang="en-US" sz="1600" dirty="0">
              <a:solidFill>
                <a:srgbClr val="073766"/>
              </a:solidFill>
              <a:latin typeface="Century Gothic" pitchFamily="34" charset="0"/>
            </a:endParaRPr>
          </a:p>
        </p:txBody>
      </p:sp>
      <p:cxnSp>
        <p:nvCxnSpPr>
          <p:cNvPr id="8" name="Straight Connector 7"/>
          <p:cNvCxnSpPr/>
          <p:nvPr/>
        </p:nvCxnSpPr>
        <p:spPr bwMode="auto">
          <a:xfrm>
            <a:off x="0" y="6310002"/>
            <a:ext cx="9144000" cy="0"/>
          </a:xfrm>
          <a:prstGeom prst="line">
            <a:avLst/>
          </a:prstGeom>
          <a:ln w="6350" cmpd="sng">
            <a:solidFill>
              <a:schemeClr val="bg1">
                <a:lumMod val="50000"/>
              </a:schemeClr>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81000" y="6466761"/>
            <a:ext cx="3377848" cy="200055"/>
          </a:xfrm>
          <a:prstGeom prst="rect">
            <a:avLst/>
          </a:prstGeom>
          <a:noFill/>
        </p:spPr>
        <p:txBody>
          <a:bodyPr wrap="none" rtlCol="0">
            <a:spAutoFit/>
          </a:bodyPr>
          <a:lstStyle/>
          <a:p>
            <a:r>
              <a:rPr lang="en-US" sz="700" kern="0" spc="500" dirty="0">
                <a:solidFill>
                  <a:schemeClr val="tx1">
                    <a:lumMod val="50000"/>
                    <a:lumOff val="50000"/>
                  </a:schemeClr>
                </a:solidFill>
                <a:latin typeface="Arial"/>
                <a:cs typeface="Arial"/>
              </a:rPr>
              <a:t>BOARD OF DIRECTORS MEETING</a:t>
            </a:r>
          </a:p>
        </p:txBody>
      </p:sp>
      <p:pic>
        <p:nvPicPr>
          <p:cNvPr id="11" name="Picture 10" descr="FHLBank_648_4c.ep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72400" y="6377774"/>
            <a:ext cx="801789" cy="404026"/>
          </a:xfrm>
          <a:prstGeom prst="rect">
            <a:avLst/>
          </a:prstGeom>
        </p:spPr>
      </p:pic>
    </p:spTree>
    <p:extLst>
      <p:ext uri="{BB962C8B-B14F-4D97-AF65-F5344CB8AC3E}">
        <p14:creationId xmlns:p14="http://schemas.microsoft.com/office/powerpoint/2010/main" val="33543279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68" r:id="rId9"/>
    <p:sldLayoutId id="2147483729" r:id="rId10"/>
  </p:sldLayoutIdLst>
  <p:transition spd="med">
    <p:fade/>
  </p:transition>
  <p:hf hdr="0" dt="0"/>
  <p:txStyles>
    <p:titleStyle>
      <a:lvl1pPr algn="l" rtl="0" eaLnBrk="1" fontAlgn="base" hangingPunct="1">
        <a:spcBef>
          <a:spcPct val="0"/>
        </a:spcBef>
        <a:spcAft>
          <a:spcPct val="0"/>
        </a:spcAft>
        <a:defRPr sz="2200" b="0" spc="100">
          <a:solidFill>
            <a:srgbClr val="000066"/>
          </a:solidFill>
          <a:latin typeface="Arial"/>
          <a:ea typeface="+mj-ea"/>
          <a:cs typeface="Arial"/>
        </a:defRPr>
      </a:lvl1pPr>
      <a:lvl2pPr algn="l" rtl="0" eaLnBrk="1" fontAlgn="base" hangingPunct="1">
        <a:spcBef>
          <a:spcPct val="0"/>
        </a:spcBef>
        <a:spcAft>
          <a:spcPct val="0"/>
        </a:spcAft>
        <a:defRPr sz="3200" b="1">
          <a:solidFill>
            <a:srgbClr val="000066"/>
          </a:solidFill>
          <a:latin typeface="Century Gothic" pitchFamily="34" charset="0"/>
        </a:defRPr>
      </a:lvl2pPr>
      <a:lvl3pPr algn="l" rtl="0" eaLnBrk="1" fontAlgn="base" hangingPunct="1">
        <a:spcBef>
          <a:spcPct val="0"/>
        </a:spcBef>
        <a:spcAft>
          <a:spcPct val="0"/>
        </a:spcAft>
        <a:defRPr sz="3200" b="1">
          <a:solidFill>
            <a:srgbClr val="000066"/>
          </a:solidFill>
          <a:latin typeface="Century Gothic" pitchFamily="34" charset="0"/>
        </a:defRPr>
      </a:lvl3pPr>
      <a:lvl4pPr algn="l" rtl="0" eaLnBrk="1" fontAlgn="base" hangingPunct="1">
        <a:spcBef>
          <a:spcPct val="0"/>
        </a:spcBef>
        <a:spcAft>
          <a:spcPct val="0"/>
        </a:spcAft>
        <a:defRPr sz="3200" b="1">
          <a:solidFill>
            <a:srgbClr val="000066"/>
          </a:solidFill>
          <a:latin typeface="Century Gothic" pitchFamily="34" charset="0"/>
        </a:defRPr>
      </a:lvl4pPr>
      <a:lvl5pPr algn="l" rtl="0" eaLnBrk="1" fontAlgn="base" hangingPunct="1">
        <a:spcBef>
          <a:spcPct val="0"/>
        </a:spcBef>
        <a:spcAft>
          <a:spcPct val="0"/>
        </a:spcAft>
        <a:defRPr sz="3200" b="1">
          <a:solidFill>
            <a:srgbClr val="000066"/>
          </a:solidFill>
          <a:latin typeface="Century Gothic" pitchFamily="34" charset="0"/>
        </a:defRPr>
      </a:lvl5pPr>
      <a:lvl6pPr marL="457200" algn="l" rtl="0" eaLnBrk="1" fontAlgn="base" hangingPunct="1">
        <a:spcBef>
          <a:spcPct val="0"/>
        </a:spcBef>
        <a:spcAft>
          <a:spcPct val="0"/>
        </a:spcAft>
        <a:defRPr sz="3200">
          <a:solidFill>
            <a:srgbClr val="073766"/>
          </a:solidFill>
          <a:latin typeface="Century Gothic" pitchFamily="34" charset="0"/>
        </a:defRPr>
      </a:lvl6pPr>
      <a:lvl7pPr marL="914400" algn="l" rtl="0" eaLnBrk="1" fontAlgn="base" hangingPunct="1">
        <a:spcBef>
          <a:spcPct val="0"/>
        </a:spcBef>
        <a:spcAft>
          <a:spcPct val="0"/>
        </a:spcAft>
        <a:defRPr sz="3200">
          <a:solidFill>
            <a:srgbClr val="073766"/>
          </a:solidFill>
          <a:latin typeface="Century Gothic" pitchFamily="34" charset="0"/>
        </a:defRPr>
      </a:lvl7pPr>
      <a:lvl8pPr marL="1371600" algn="l" rtl="0" eaLnBrk="1" fontAlgn="base" hangingPunct="1">
        <a:spcBef>
          <a:spcPct val="0"/>
        </a:spcBef>
        <a:spcAft>
          <a:spcPct val="0"/>
        </a:spcAft>
        <a:defRPr sz="3200">
          <a:solidFill>
            <a:srgbClr val="073766"/>
          </a:solidFill>
          <a:latin typeface="Century Gothic" pitchFamily="34" charset="0"/>
        </a:defRPr>
      </a:lvl8pPr>
      <a:lvl9pPr marL="1828800" algn="l" rtl="0" eaLnBrk="1" fontAlgn="base" hangingPunct="1">
        <a:spcBef>
          <a:spcPct val="0"/>
        </a:spcBef>
        <a:spcAft>
          <a:spcPct val="0"/>
        </a:spcAft>
        <a:defRPr sz="3200">
          <a:solidFill>
            <a:srgbClr val="073766"/>
          </a:solidFill>
          <a:latin typeface="Century Gothic" pitchFamily="34" charset="0"/>
        </a:defRPr>
      </a:lvl9pPr>
    </p:titleStyle>
    <p:bodyStyle>
      <a:lvl1pPr marL="342900" indent="-228600" algn="l" rtl="0" eaLnBrk="1" fontAlgn="base" hangingPunct="1">
        <a:spcBef>
          <a:spcPct val="20000"/>
        </a:spcBef>
        <a:spcAft>
          <a:spcPct val="0"/>
        </a:spcAft>
        <a:buClr>
          <a:schemeClr val="accent1"/>
        </a:buClr>
        <a:buSzPct val="80000"/>
        <a:buChar char="•"/>
        <a:defRPr sz="18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1"/>
        </a:buClr>
        <a:buSzPct val="80000"/>
        <a:buChar char="–"/>
        <a:defRPr sz="16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0"/>
        </a:spcAft>
        <a:buClr>
          <a:schemeClr val="accent1"/>
        </a:buClr>
        <a:buSzPct val="80000"/>
        <a:buChar char="•"/>
        <a:defRPr sz="16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0"/>
        </a:spcAft>
        <a:buClr>
          <a:schemeClr val="accent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0"/>
        </a:spcAft>
        <a:buClr>
          <a:schemeClr val="accent1"/>
        </a:buClr>
        <a:buSzPct val="80000"/>
        <a:buChar char="»"/>
        <a:defRPr sz="14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bwMode="auto">
          <a:xfrm>
            <a:off x="381000" y="3048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ADD TITLE</a:t>
            </a:r>
          </a:p>
        </p:txBody>
      </p:sp>
      <p:sp>
        <p:nvSpPr>
          <p:cNvPr id="9223" name="Rectangle 3"/>
          <p:cNvSpPr>
            <a:spLocks noGrp="1" noChangeArrowheads="1"/>
          </p:cNvSpPr>
          <p:nvPr>
            <p:ph type="body" idx="1"/>
          </p:nvPr>
        </p:nvSpPr>
        <p:spPr bwMode="auto">
          <a:xfrm>
            <a:off x="381000" y="12954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234" name="Rectangle 26"/>
          <p:cNvSpPr>
            <a:spLocks noChangeArrowheads="1"/>
          </p:cNvSpPr>
          <p:nvPr/>
        </p:nvSpPr>
        <p:spPr bwMode="auto">
          <a:xfrm>
            <a:off x="0" y="0"/>
            <a:ext cx="9144000" cy="228600"/>
          </a:xfrm>
          <a:prstGeom prst="rect">
            <a:avLst/>
          </a:prstGeom>
          <a:gradFill rotWithShape="1">
            <a:gsLst>
              <a:gs pos="0">
                <a:srgbClr val="003366"/>
              </a:gs>
              <a:gs pos="100000">
                <a:srgbClr val="00182F"/>
              </a:gs>
            </a:gsLst>
            <a:lin ang="0" scaled="1"/>
          </a:gradFill>
          <a:ln w="9525" algn="ctr">
            <a:noFill/>
            <a:miter lim="800000"/>
            <a:headEnd/>
            <a:tailEnd/>
          </a:ln>
        </p:spPr>
        <p:txBody>
          <a:bodyPr wrap="none" anchor="ctr"/>
          <a:lstStyle/>
          <a:p>
            <a:endParaRPr lang="en-US" sz="1600" dirty="0">
              <a:solidFill>
                <a:srgbClr val="073766"/>
              </a:solidFill>
              <a:latin typeface="Century Gothic" pitchFamily="34" charset="0"/>
            </a:endParaRPr>
          </a:p>
        </p:txBody>
      </p:sp>
      <p:cxnSp>
        <p:nvCxnSpPr>
          <p:cNvPr id="8" name="Straight Connector 7"/>
          <p:cNvCxnSpPr/>
          <p:nvPr/>
        </p:nvCxnSpPr>
        <p:spPr bwMode="auto">
          <a:xfrm>
            <a:off x="0" y="6310002"/>
            <a:ext cx="9144000" cy="0"/>
          </a:xfrm>
          <a:prstGeom prst="line">
            <a:avLst/>
          </a:prstGeom>
          <a:ln w="6350" cmpd="sng">
            <a:solidFill>
              <a:schemeClr val="bg1">
                <a:lumMod val="50000"/>
              </a:schemeClr>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81000" y="6466761"/>
            <a:ext cx="3377848" cy="200055"/>
          </a:xfrm>
          <a:prstGeom prst="rect">
            <a:avLst/>
          </a:prstGeom>
          <a:noFill/>
        </p:spPr>
        <p:txBody>
          <a:bodyPr wrap="none" rtlCol="0">
            <a:spAutoFit/>
          </a:bodyPr>
          <a:lstStyle/>
          <a:p>
            <a:r>
              <a:rPr lang="en-US" sz="700" kern="0" spc="500" dirty="0">
                <a:solidFill>
                  <a:schemeClr val="tx1">
                    <a:lumMod val="50000"/>
                    <a:lumOff val="50000"/>
                  </a:schemeClr>
                </a:solidFill>
                <a:latin typeface="Arial"/>
                <a:cs typeface="Arial"/>
              </a:rPr>
              <a:t>BOARD OF DIRECTORS MEETING</a:t>
            </a:r>
          </a:p>
        </p:txBody>
      </p:sp>
      <p:pic>
        <p:nvPicPr>
          <p:cNvPr id="11" name="Picture 10" descr="FHLBank_648_4c.eps"/>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72400" y="6377774"/>
            <a:ext cx="801789" cy="404026"/>
          </a:xfrm>
          <a:prstGeom prst="rect">
            <a:avLst/>
          </a:prstGeom>
        </p:spPr>
      </p:pic>
    </p:spTree>
    <p:extLst>
      <p:ext uri="{BB962C8B-B14F-4D97-AF65-F5344CB8AC3E}">
        <p14:creationId xmlns:p14="http://schemas.microsoft.com/office/powerpoint/2010/main" val="354404667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30" r:id="rId9"/>
  </p:sldLayoutIdLst>
  <p:transition spd="med">
    <p:fade/>
  </p:transition>
  <p:hf hdr="0" dt="0"/>
  <p:txStyles>
    <p:titleStyle>
      <a:lvl1pPr algn="l" rtl="0" eaLnBrk="1" fontAlgn="base" hangingPunct="1">
        <a:spcBef>
          <a:spcPct val="0"/>
        </a:spcBef>
        <a:spcAft>
          <a:spcPct val="0"/>
        </a:spcAft>
        <a:defRPr sz="2200" b="0" spc="100">
          <a:solidFill>
            <a:srgbClr val="000066"/>
          </a:solidFill>
          <a:latin typeface="Arial"/>
          <a:ea typeface="+mj-ea"/>
          <a:cs typeface="Arial"/>
        </a:defRPr>
      </a:lvl1pPr>
      <a:lvl2pPr algn="l" rtl="0" eaLnBrk="1" fontAlgn="base" hangingPunct="1">
        <a:spcBef>
          <a:spcPct val="0"/>
        </a:spcBef>
        <a:spcAft>
          <a:spcPct val="0"/>
        </a:spcAft>
        <a:defRPr sz="3200" b="1">
          <a:solidFill>
            <a:srgbClr val="000066"/>
          </a:solidFill>
          <a:latin typeface="Century Gothic" pitchFamily="34" charset="0"/>
        </a:defRPr>
      </a:lvl2pPr>
      <a:lvl3pPr algn="l" rtl="0" eaLnBrk="1" fontAlgn="base" hangingPunct="1">
        <a:spcBef>
          <a:spcPct val="0"/>
        </a:spcBef>
        <a:spcAft>
          <a:spcPct val="0"/>
        </a:spcAft>
        <a:defRPr sz="3200" b="1">
          <a:solidFill>
            <a:srgbClr val="000066"/>
          </a:solidFill>
          <a:latin typeface="Century Gothic" pitchFamily="34" charset="0"/>
        </a:defRPr>
      </a:lvl3pPr>
      <a:lvl4pPr algn="l" rtl="0" eaLnBrk="1" fontAlgn="base" hangingPunct="1">
        <a:spcBef>
          <a:spcPct val="0"/>
        </a:spcBef>
        <a:spcAft>
          <a:spcPct val="0"/>
        </a:spcAft>
        <a:defRPr sz="3200" b="1">
          <a:solidFill>
            <a:srgbClr val="000066"/>
          </a:solidFill>
          <a:latin typeface="Century Gothic" pitchFamily="34" charset="0"/>
        </a:defRPr>
      </a:lvl4pPr>
      <a:lvl5pPr algn="l" rtl="0" eaLnBrk="1" fontAlgn="base" hangingPunct="1">
        <a:spcBef>
          <a:spcPct val="0"/>
        </a:spcBef>
        <a:spcAft>
          <a:spcPct val="0"/>
        </a:spcAft>
        <a:defRPr sz="3200" b="1">
          <a:solidFill>
            <a:srgbClr val="000066"/>
          </a:solidFill>
          <a:latin typeface="Century Gothic" pitchFamily="34" charset="0"/>
        </a:defRPr>
      </a:lvl5pPr>
      <a:lvl6pPr marL="457200" algn="l" rtl="0" eaLnBrk="1" fontAlgn="base" hangingPunct="1">
        <a:spcBef>
          <a:spcPct val="0"/>
        </a:spcBef>
        <a:spcAft>
          <a:spcPct val="0"/>
        </a:spcAft>
        <a:defRPr sz="3200">
          <a:solidFill>
            <a:srgbClr val="073766"/>
          </a:solidFill>
          <a:latin typeface="Century Gothic" pitchFamily="34" charset="0"/>
        </a:defRPr>
      </a:lvl6pPr>
      <a:lvl7pPr marL="914400" algn="l" rtl="0" eaLnBrk="1" fontAlgn="base" hangingPunct="1">
        <a:spcBef>
          <a:spcPct val="0"/>
        </a:spcBef>
        <a:spcAft>
          <a:spcPct val="0"/>
        </a:spcAft>
        <a:defRPr sz="3200">
          <a:solidFill>
            <a:srgbClr val="073766"/>
          </a:solidFill>
          <a:latin typeface="Century Gothic" pitchFamily="34" charset="0"/>
        </a:defRPr>
      </a:lvl7pPr>
      <a:lvl8pPr marL="1371600" algn="l" rtl="0" eaLnBrk="1" fontAlgn="base" hangingPunct="1">
        <a:spcBef>
          <a:spcPct val="0"/>
        </a:spcBef>
        <a:spcAft>
          <a:spcPct val="0"/>
        </a:spcAft>
        <a:defRPr sz="3200">
          <a:solidFill>
            <a:srgbClr val="073766"/>
          </a:solidFill>
          <a:latin typeface="Century Gothic" pitchFamily="34" charset="0"/>
        </a:defRPr>
      </a:lvl8pPr>
      <a:lvl9pPr marL="1828800" algn="l" rtl="0" eaLnBrk="1" fontAlgn="base" hangingPunct="1">
        <a:spcBef>
          <a:spcPct val="0"/>
        </a:spcBef>
        <a:spcAft>
          <a:spcPct val="0"/>
        </a:spcAft>
        <a:defRPr sz="3200">
          <a:solidFill>
            <a:srgbClr val="073766"/>
          </a:solidFill>
          <a:latin typeface="Century Gothic" pitchFamily="34" charset="0"/>
        </a:defRPr>
      </a:lvl9pPr>
    </p:titleStyle>
    <p:bodyStyle>
      <a:lvl1pPr marL="342900" indent="-228600" algn="l" rtl="0" eaLnBrk="1" fontAlgn="base" hangingPunct="1">
        <a:spcBef>
          <a:spcPct val="20000"/>
        </a:spcBef>
        <a:spcAft>
          <a:spcPct val="0"/>
        </a:spcAft>
        <a:buClr>
          <a:schemeClr val="accent1"/>
        </a:buClr>
        <a:buSzPct val="80000"/>
        <a:buChar char="•"/>
        <a:defRPr sz="18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1"/>
        </a:buClr>
        <a:buSzPct val="80000"/>
        <a:buChar char="–"/>
        <a:defRPr sz="16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0"/>
        </a:spcAft>
        <a:buClr>
          <a:schemeClr val="accent1"/>
        </a:buClr>
        <a:buSzPct val="80000"/>
        <a:buChar char="•"/>
        <a:defRPr sz="16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0"/>
        </a:spcAft>
        <a:buClr>
          <a:schemeClr val="accent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0"/>
        </a:spcAft>
        <a:buClr>
          <a:schemeClr val="accent1"/>
        </a:buClr>
        <a:buSzPct val="80000"/>
        <a:buChar char="»"/>
        <a:defRPr sz="14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BE5A46-E570-E307-D267-CAA3E681CFDA}"/>
              </a:ext>
            </a:extLst>
          </p:cNvPr>
          <p:cNvSpPr/>
          <p:nvPr userDrawn="1"/>
        </p:nvSpPr>
        <p:spPr>
          <a:xfrm>
            <a:off x="-1" y="0"/>
            <a:ext cx="9144001" cy="11042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362076"/>
            <a:ext cx="8229600" cy="44708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FEDERAL HOME LOAN BANK OF ATLANTA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56D5BD-09B3-B140-92EB-9A79342F0DC6}" type="slidenum">
              <a:rPr lang="en-US" smtClean="0"/>
              <a:pPr/>
              <a:t>‹#›</a:t>
            </a:fld>
            <a:endParaRPr lang="en-US" dirty="0"/>
          </a:p>
        </p:txBody>
      </p:sp>
      <p:pic>
        <p:nvPicPr>
          <p:cNvPr id="17" name="Picture 16" descr="FHLBankATL_Logo_white.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37281" y="297714"/>
            <a:ext cx="1084285" cy="537805"/>
          </a:xfrm>
          <a:prstGeom prst="rect">
            <a:avLst/>
          </a:prstGeom>
        </p:spPr>
      </p:pic>
      <p:cxnSp>
        <p:nvCxnSpPr>
          <p:cNvPr id="18" name="Straight Connector 17"/>
          <p:cNvCxnSpPr/>
          <p:nvPr/>
        </p:nvCxnSpPr>
        <p:spPr>
          <a:xfrm>
            <a:off x="0" y="6174154"/>
            <a:ext cx="9144000" cy="0"/>
          </a:xfrm>
          <a:prstGeom prst="line">
            <a:avLst/>
          </a:prstGeom>
          <a:ln w="9525"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6174154"/>
            <a:ext cx="9144000" cy="0"/>
          </a:xfrm>
          <a:prstGeom prst="line">
            <a:avLst/>
          </a:prstGeom>
          <a:ln w="9525"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039807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ransition spd="med">
    <p:fade/>
  </p:transition>
  <p:hf hdr="0" dt="0"/>
  <p:txStyles>
    <p:titleStyle>
      <a:lvl1pPr algn="l" defTabSz="457200" rtl="0" eaLnBrk="1" latinLnBrk="0" hangingPunct="1">
        <a:spcBef>
          <a:spcPct val="0"/>
        </a:spcBef>
        <a:buNone/>
        <a:defRPr sz="2000" b="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accent4"/>
        </a:buClr>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accent4"/>
        </a:buClr>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Clr>
          <a:schemeClr val="tx1">
            <a:lumMod val="40000"/>
            <a:lumOff val="6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arget="../media/image15.jpeg" Type="http://schemas.openxmlformats.org/officeDocument/2006/relationships/image"/><Relationship Id="rId2" Target="../notesSlides/notesSlide1.xml" Type="http://schemas.openxmlformats.org/officeDocument/2006/relationships/notesSlide"/><Relationship Id="rId1" Target="../slideLayouts/slideLayout21.xml" Type="http://schemas.openxmlformats.org/officeDocument/2006/relationships/slideLayout"/><Relationship Id="rId5" Target="../media/image17.jpeg" Type="http://schemas.openxmlformats.org/officeDocument/2006/relationships/image"/><Relationship Id="rId4" Target="../media/image16.jpeg" Type="http://schemas.openxmlformats.org/officeDocument/2006/relationships/image"/></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32C_CA8EB92D.xml"/><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arget="../media/image29.png" Type="http://schemas.openxmlformats.org/officeDocument/2006/relationships/image"/><Relationship Id="rId2" Target="../notesSlides/notesSlide12.xml" Type="http://schemas.openxmlformats.org/officeDocument/2006/relationships/notesSlide"/><Relationship Id="rId1" Target="../slideLayouts/slideLayout25.xml" Type="http://schemas.openxmlformats.org/officeDocument/2006/relationships/slideLayout"/><Relationship Id="rId6" Target="../media/image31.jpeg" Type="http://schemas.openxmlformats.org/officeDocument/2006/relationships/image"/><Relationship Id="rId5" Target="../media/image18.png" Type="http://schemas.openxmlformats.org/officeDocument/2006/relationships/image"/><Relationship Id="rId4" Target="../media/image30.svg" Type="http://schemas.openxmlformats.org/officeDocument/2006/relationships/image"/></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arget="../media/image32.jpeg" Type="http://schemas.openxmlformats.org/officeDocument/2006/relationships/image"/><Relationship Id="rId2" Target="../notesSlides/notesSlide14.xml" Type="http://schemas.openxmlformats.org/officeDocument/2006/relationships/notesSlide"/><Relationship Id="rId1" Target="../slideLayouts/slideLayout25.xml" Type="http://schemas.openxmlformats.org/officeDocument/2006/relationships/slideLayout"/><Relationship Id="rId6" Target="../media/image18.png" Type="http://schemas.openxmlformats.org/officeDocument/2006/relationships/image"/><Relationship Id="rId5" Target="../media/image34.jpeg" Type="http://schemas.openxmlformats.org/officeDocument/2006/relationships/image"/><Relationship Id="rId4" Target="../media/image33.jpe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arget="../media/image18.png" Type="http://schemas.openxmlformats.org/officeDocument/2006/relationships/image"/><Relationship Id="rId2" Target="../notesSlides/notesSlide19.xml" Type="http://schemas.openxmlformats.org/officeDocument/2006/relationships/notesSlide"/><Relationship Id="rId1" Target="../slideLayouts/slideLayout24.xml" Type="http://schemas.openxmlformats.org/officeDocument/2006/relationships/slideLayout"/><Relationship Id="rId5" Target="../media/image36.jpeg" Type="http://schemas.openxmlformats.org/officeDocument/2006/relationships/image"/><Relationship Id="rId4" Target="../media/image35.jpe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arget="../media/image18.png" Type="http://schemas.openxmlformats.org/officeDocument/2006/relationships/image"/><Relationship Id="rId2" Target="../notesSlides/notesSlide20.xml" Type="http://schemas.openxmlformats.org/officeDocument/2006/relationships/notesSlide"/><Relationship Id="rId1" Target="../slideLayouts/slideLayout30.xml" Type="http://schemas.openxmlformats.org/officeDocument/2006/relationships/slideLayout"/><Relationship Id="rId4" Target="../media/image37.jpeg" Type="http://schemas.openxmlformats.org/officeDocument/2006/relationships/image"/></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0.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arget="../media/image52.jpeg" Type="http://schemas.openxmlformats.org/officeDocument/2006/relationships/image"/><Relationship Id="rId2" Target="../notesSlides/notesSlide27.xml" Type="http://schemas.openxmlformats.org/officeDocument/2006/relationships/notesSlide"/><Relationship Id="rId1" Target="../slideLayouts/slideLayout24.xml" Type="http://schemas.openxmlformats.org/officeDocument/2006/relationships/slideLayout"/><Relationship Id="rId4" Target="../media/image18.png" Type="http://schemas.openxmlformats.org/officeDocument/2006/relationships/image"/></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55.jpeg"/><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arget="../media/image18.png" Type="http://schemas.openxmlformats.org/officeDocument/2006/relationships/image"/><Relationship Id="rId2" Target="../notesSlides/notesSlide36.xml" Type="http://schemas.openxmlformats.org/officeDocument/2006/relationships/notesSlide"/><Relationship Id="rId1" Target="../slideLayouts/slideLayout24.xml" Type="http://schemas.openxmlformats.org/officeDocument/2006/relationships/slideLayout"/><Relationship Id="rId5" Target="../media/image57.png" Type="http://schemas.openxmlformats.org/officeDocument/2006/relationships/image"/><Relationship Id="rId4" Target="../media/image56.jpeg" Type="http://schemas.openxmlformats.org/officeDocument/2006/relationships/image"/></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4.xml"/><Relationship Id="rId5" Type="http://schemas.openxmlformats.org/officeDocument/2006/relationships/image" Target="../media/image58.JPG"/><Relationship Id="rId4" Type="http://schemas.openxmlformats.org/officeDocument/2006/relationships/hyperlink" Target="https://vimeo.com/903448563?share=copy" TargetMode="External"/></Relationships>
</file>

<file path=ppt/slides/_rels/slide38.xml.rels><?xml version="1.0" encoding="UTF-8" standalone="yes" ?><Relationships xmlns="http://schemas.openxmlformats.org/package/2006/relationships"><Relationship Id="rId3" Target="../media/image18.png" Type="http://schemas.openxmlformats.org/officeDocument/2006/relationships/image"/><Relationship Id="rId2" Target="../notesSlides/notesSlide38.xml" Type="http://schemas.openxmlformats.org/officeDocument/2006/relationships/notesSlide"/><Relationship Id="rId1" Target="../slideLayouts/slideLayout24.xml" Type="http://schemas.openxmlformats.org/officeDocument/2006/relationships/slideLayout"/><Relationship Id="rId4" Target="../media/image59.jpeg" Type="http://schemas.openxmlformats.org/officeDocument/2006/relationships/image"/></Relationships>
</file>

<file path=ppt/slides/_rels/slide39.xml.rels><?xml version="1.0" encoding="UTF-8" standalone="yes" ?><Relationships xmlns="http://schemas.openxmlformats.org/package/2006/relationships"><Relationship Id="rId3" Target="../media/image18.png" Type="http://schemas.openxmlformats.org/officeDocument/2006/relationships/image"/><Relationship Id="rId2" Target="../notesSlides/notesSlide39.xml" Type="http://schemas.openxmlformats.org/officeDocument/2006/relationships/notesSlide"/><Relationship Id="rId1" Target="../slideLayouts/slideLayout24.xml" Type="http://schemas.openxmlformats.org/officeDocument/2006/relationships/slideLayout"/><Relationship Id="rId4" Target="../media/image60.jpeg" Type="http://schemas.openxmlformats.org/officeDocument/2006/relationships/image"/></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4.xml"/><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3" Target="../media/image18.png" Type="http://schemas.openxmlformats.org/officeDocument/2006/relationships/image"/><Relationship Id="rId2" Target="../notesSlides/notesSlide41.xml" Type="http://schemas.openxmlformats.org/officeDocument/2006/relationships/notesSlide"/><Relationship Id="rId1" Target="../slideLayouts/slideLayout24.xml" Type="http://schemas.openxmlformats.org/officeDocument/2006/relationships/slideLayout"/><Relationship Id="rId4" Target="../media/image62.jpeg" Type="http://schemas.openxmlformats.org/officeDocument/2006/relationships/image"/></Relationships>
</file>

<file path=ppt/slides/_rels/slide42.xml.rels><?xml version="1.0" encoding="UTF-8" standalone="yes" ?><Relationships xmlns="http://schemas.openxmlformats.org/package/2006/relationships"><Relationship Id="rId3" Target="../media/image18.png" Type="http://schemas.openxmlformats.org/officeDocument/2006/relationships/image"/><Relationship Id="rId2" Target="../notesSlides/notesSlide42.xml" Type="http://schemas.openxmlformats.org/officeDocument/2006/relationships/notesSlide"/><Relationship Id="rId1" Target="../slideLayouts/slideLayout24.xml" Type="http://schemas.openxmlformats.org/officeDocument/2006/relationships/slideLayout"/><Relationship Id="rId4" Target="../media/image63.jpeg" Type="http://schemas.openxmlformats.org/officeDocument/2006/relationships/image"/></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arget="../media/image18.png" Type="http://schemas.openxmlformats.org/officeDocument/2006/relationships/image"/><Relationship Id="rId2" Target="../notesSlides/notesSlide44.xml" Type="http://schemas.openxmlformats.org/officeDocument/2006/relationships/notesSlide"/><Relationship Id="rId1" Target="../slideLayouts/slideLayout24.xml" Type="http://schemas.openxmlformats.org/officeDocument/2006/relationships/slideLayout"/><Relationship Id="rId4" Target="../media/image64.jpeg" Type="http://schemas.openxmlformats.org/officeDocument/2006/relationships/image"/></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arget="../media/image18.png" Type="http://schemas.openxmlformats.org/officeDocument/2006/relationships/image"/><Relationship Id="rId2" Target="../notesSlides/notesSlide46.xml" Type="http://schemas.openxmlformats.org/officeDocument/2006/relationships/notesSlide"/><Relationship Id="rId1" Target="../slideLayouts/slideLayout24.xml" Type="http://schemas.openxmlformats.org/officeDocument/2006/relationships/slideLayout"/><Relationship Id="rId6" Target="../media/image67.jpeg" Type="http://schemas.openxmlformats.org/officeDocument/2006/relationships/image"/><Relationship Id="rId5" Target="../media/image66.png" Type="http://schemas.openxmlformats.org/officeDocument/2006/relationships/image"/><Relationship Id="rId4" Target="../media/image65.png" Type="http://schemas.openxmlformats.org/officeDocument/2006/relationships/image"/></Relationships>
</file>

<file path=ppt/slides/_rels/slide47.xml.rels><?xml version="1.0" encoding="UTF-8" standalone="yes" ?><Relationships xmlns="http://schemas.openxmlformats.org/package/2006/relationships"><Relationship Id="rId3" Target="../media/image18.png" Type="http://schemas.openxmlformats.org/officeDocument/2006/relationships/image"/><Relationship Id="rId2" Target="../notesSlides/notesSlide47.xml" Type="http://schemas.openxmlformats.org/officeDocument/2006/relationships/notesSlide"/><Relationship Id="rId1" Target="../slideLayouts/slideLayout24.xml" Type="http://schemas.openxmlformats.org/officeDocument/2006/relationships/slideLayout"/><Relationship Id="rId4" Target="../media/image68.jpeg" Type="http://schemas.openxmlformats.org/officeDocument/2006/relationships/image"/></Relationships>
</file>

<file path=ppt/slides/_rels/slide48.xml.rels><?xml version="1.0" encoding="UTF-8" standalone="yes" ?><Relationships xmlns="http://schemas.openxmlformats.org/package/2006/relationships"><Relationship Id="rId3" Target="../media/image18.png" Type="http://schemas.openxmlformats.org/officeDocument/2006/relationships/image"/><Relationship Id="rId2" Target="../notesSlides/notesSlide48.xml" Type="http://schemas.openxmlformats.org/officeDocument/2006/relationships/notesSlide"/><Relationship Id="rId1" Target="../slideLayouts/slideLayout24.xml" Type="http://schemas.openxmlformats.org/officeDocument/2006/relationships/slideLayout"/><Relationship Id="rId4" Target="../media/image69.jpeg" Type="http://schemas.openxmlformats.org/officeDocument/2006/relationships/image"/></Relationships>
</file>

<file path=ppt/slides/_rels/slide49.xml.rels><?xml version="1.0" encoding="UTF-8" standalone="yes" ?><Relationships xmlns="http://schemas.openxmlformats.org/package/2006/relationships"><Relationship Id="rId8" Target="../media/image75.jpeg" Type="http://schemas.openxmlformats.org/officeDocument/2006/relationships/image"/><Relationship Id="rId13" Target="../media/image80.png" Type="http://schemas.openxmlformats.org/officeDocument/2006/relationships/image"/><Relationship Id="rId3" Target="../media/image70.png" Type="http://schemas.openxmlformats.org/officeDocument/2006/relationships/image"/><Relationship Id="rId7" Target="../media/image74.png" Type="http://schemas.openxmlformats.org/officeDocument/2006/relationships/image"/><Relationship Id="rId12" Target="../media/image79.png" Type="http://schemas.openxmlformats.org/officeDocument/2006/relationships/image"/><Relationship Id="rId2" Target="../notesSlides/notesSlide49.xml" Type="http://schemas.openxmlformats.org/officeDocument/2006/relationships/notesSlide"/><Relationship Id="rId1" Target="../slideLayouts/slideLayout35.xml" Type="http://schemas.openxmlformats.org/officeDocument/2006/relationships/slideLayout"/><Relationship Id="rId6" Target="../media/image73.png" Type="http://schemas.openxmlformats.org/officeDocument/2006/relationships/image"/><Relationship Id="rId11" Target="../media/image78.jpeg" Type="http://schemas.openxmlformats.org/officeDocument/2006/relationships/image"/><Relationship Id="rId5" Target="../media/image72.jpeg" Type="http://schemas.openxmlformats.org/officeDocument/2006/relationships/image"/><Relationship Id="rId10" Target="../media/image77.jpeg" Type="http://schemas.openxmlformats.org/officeDocument/2006/relationships/image"/><Relationship Id="rId4" Target="../media/image71.png" Type="http://schemas.openxmlformats.org/officeDocument/2006/relationships/image"/><Relationship Id="rId9" Target="../media/image76.jpeg" Type="http://schemas.openxmlformats.org/officeDocument/2006/relationships/image"/><Relationship Id="rId14" Target="../media/image18.png" Type="http://schemas.openxmlformats.org/officeDocument/2006/relationships/image"/></Relationships>
</file>

<file path=ppt/slides/_rels/slide5.xml.rels><?xml version="1.0" encoding="UTF-8" standalone="yes" ?><Relationships xmlns="http://schemas.openxmlformats.org/package/2006/relationships"><Relationship Id="rId3" Target="../media/image18.png" Type="http://schemas.openxmlformats.org/officeDocument/2006/relationships/image"/><Relationship Id="rId2" Target="../notesSlides/notesSlide5.xml" Type="http://schemas.openxmlformats.org/officeDocument/2006/relationships/notesSlide"/><Relationship Id="rId1" Target="../slideLayouts/slideLayout24.xml" Type="http://schemas.openxmlformats.org/officeDocument/2006/relationships/slideLayout"/><Relationship Id="rId4" Target="../media/image19.jpeg" Type="http://schemas.openxmlformats.org/officeDocument/2006/relationships/image"/></Relationships>
</file>

<file path=ppt/slides/_rels/slide50.xml.rels><?xml version="1.0" encoding="UTF-8" standalone="yes"?>
<Relationships xmlns="http://schemas.openxmlformats.org/package/2006/relationships"><Relationship Id="rId8" Type="http://schemas.openxmlformats.org/officeDocument/2006/relationships/hyperlink" Target="mailto:kyates@fhlbc.com" TargetMode="External"/><Relationship Id="rId13" Type="http://schemas.openxmlformats.org/officeDocument/2006/relationships/hyperlink" Target="mailto:Jacob.Day@fhlbny.com" TargetMode="External"/><Relationship Id="rId3" Type="http://schemas.openxmlformats.org/officeDocument/2006/relationships/hyperlink" Target="mailto:csterba@fhlbatl.com" TargetMode="External"/><Relationship Id="rId7" Type="http://schemas.openxmlformats.org/officeDocument/2006/relationships/hyperlink" Target="mailto:theodore.noell@fhlbboston.com" TargetMode="External"/><Relationship Id="rId12" Type="http://schemas.openxmlformats.org/officeDocument/2006/relationships/hyperlink" Target="mailto:Neela.Hanuman@fhlbny.com" TargetMode="External"/><Relationship Id="rId17" Type="http://schemas.openxmlformats.org/officeDocument/2006/relationships/image" Target="../media/image18.png"/><Relationship Id="rId2" Type="http://schemas.openxmlformats.org/officeDocument/2006/relationships/notesSlide" Target="../notesSlides/notesSlide50.xml"/><Relationship Id="rId16" Type="http://schemas.openxmlformats.org/officeDocument/2006/relationships/hyperlink" Target="mailto:kylie.mergen@fhlbtopeka.com" TargetMode="External"/><Relationship Id="rId1" Type="http://schemas.openxmlformats.org/officeDocument/2006/relationships/slideLayout" Target="../slideLayouts/slideLayout35.xml"/><Relationship Id="rId6" Type="http://schemas.openxmlformats.org/officeDocument/2006/relationships/hyperlink" Target="mailto:tobi.goldberg@fhlbboston.com" TargetMode="External"/><Relationship Id="rId11" Type="http://schemas.openxmlformats.org/officeDocument/2006/relationships/hyperlink" Target="mailto:ashires@fhlbi.com" TargetMode="External"/><Relationship Id="rId5" Type="http://schemas.openxmlformats.org/officeDocument/2006/relationships/hyperlink" Target="mailto:jbrockmann@fhlbatl.com" TargetMode="External"/><Relationship Id="rId15" Type="http://schemas.openxmlformats.org/officeDocument/2006/relationships/hyperlink" Target="mailto:dapicet@fhlbsf.com" TargetMode="External"/><Relationship Id="rId10" Type="http://schemas.openxmlformats.org/officeDocument/2006/relationships/hyperlink" Target="mailto:mvogl@fhlbdm.com" TargetMode="External"/><Relationship Id="rId4" Type="http://schemas.openxmlformats.org/officeDocument/2006/relationships/hyperlink" Target="mailto:sbutler@fhlbatl.com" TargetMode="External"/><Relationship Id="rId9" Type="http://schemas.openxmlformats.org/officeDocument/2006/relationships/hyperlink" Target="mailto:OvertonLK@fhlbcin.com" TargetMode="External"/><Relationship Id="rId14" Type="http://schemas.openxmlformats.org/officeDocument/2006/relationships/hyperlink" Target="mailto:Fred.Banuelos@fhlb-pgh.com" TargetMode="External"/></Relationships>
</file>

<file path=ppt/slides/_rels/slide6.xml.rels><?xml version="1.0" encoding="UTF-8" standalone="yes"?>
<Relationships xmlns="http://schemas.openxmlformats.org/package/2006/relationships"><Relationship Id="rId3" Type="http://schemas.microsoft.com/office/2018/10/relationships/comments" Target="../comments/modernComment_130_C2F9F2A6.xml"/><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microsoft.com/office/2018/10/relationships/comments" Target="../comments/modernComment_325_76F776E8.xml"/><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arget="../media/image18.png" Type="http://schemas.openxmlformats.org/officeDocument/2006/relationships/image"/><Relationship Id="rId2" Target="../notesSlides/notesSlide8.xml" Type="http://schemas.openxmlformats.org/officeDocument/2006/relationships/notesSlide"/><Relationship Id="rId1" Target="../slideLayouts/slideLayout25.xml" Type="http://schemas.openxmlformats.org/officeDocument/2006/relationships/slideLayout"/><Relationship Id="rId6" Target="../media/image23.jpeg" Type="http://schemas.openxmlformats.org/officeDocument/2006/relationships/image"/><Relationship Id="rId5" Target="../media/image22.jpeg" Type="http://schemas.openxmlformats.org/officeDocument/2006/relationships/image"/><Relationship Id="rId4" Target="../media/image21.jpeg" Type="http://schemas.openxmlformats.org/officeDocument/2006/relationships/image"/></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999" y="1720139"/>
            <a:ext cx="3848101" cy="553534"/>
          </a:xfrm>
        </p:spPr>
        <p:txBody>
          <a:bodyPr>
            <a:noAutofit/>
          </a:bodyPr>
          <a:lstStyle/>
          <a:p>
            <a:r>
              <a:rPr lang="en-US" dirty="0"/>
              <a:t>Accessing Federal Home Loan Bank Affordable Housing Program Funds</a:t>
            </a:r>
          </a:p>
        </p:txBody>
      </p:sp>
      <p:sp>
        <p:nvSpPr>
          <p:cNvPr id="19" name="Text Placeholder 18"/>
          <p:cNvSpPr>
            <a:spLocks noGrp="1"/>
          </p:cNvSpPr>
          <p:nvPr>
            <p:ph type="body" sz="quarter" idx="14"/>
          </p:nvPr>
        </p:nvSpPr>
        <p:spPr>
          <a:xfrm>
            <a:off x="140645" y="3068197"/>
            <a:ext cx="4088455" cy="431800"/>
          </a:xfrm>
        </p:spPr>
        <p:txBody>
          <a:bodyPr>
            <a:noAutofit/>
          </a:bodyPr>
          <a:lstStyle/>
          <a:p>
            <a:r>
              <a:rPr lang="en-US" sz="1600" dirty="0"/>
              <a:t>NAIHC Annual Convention and Tradeshow</a:t>
            </a:r>
          </a:p>
          <a:p>
            <a:r>
              <a:rPr lang="en-US" sz="1600" dirty="0"/>
              <a:t>Hollywood, Florida</a:t>
            </a:r>
          </a:p>
        </p:txBody>
      </p:sp>
      <p:pic>
        <p:nvPicPr>
          <p:cNvPr id="5" name="Picture 4">
            <a:extLst>
              <a:ext uri="{FF2B5EF4-FFF2-40B4-BE49-F238E27FC236}">
                <a16:creationId xmlns:a16="http://schemas.microsoft.com/office/drawing/2014/main" id="{FA643B5A-519A-0EF3-EC7E-B3DD601D49B3}"/>
              </a:ext>
            </a:extLst>
          </p:cNvPr>
          <p:cNvPicPr>
            <a:picLocks noChangeAspect="1"/>
          </p:cNvPicPr>
          <p:nvPr/>
        </p:nvPicPr>
        <p:blipFill>
          <a:blip r:embed="rId3"/>
          <a:stretch>
            <a:fillRect/>
          </a:stretch>
        </p:blipFill>
        <p:spPr>
          <a:xfrm>
            <a:off x="685800" y="304800"/>
            <a:ext cx="3017782" cy="929721"/>
          </a:xfrm>
          <a:prstGeom prst="rect">
            <a:avLst/>
          </a:prstGeom>
        </p:spPr>
      </p:pic>
      <p:sp>
        <p:nvSpPr>
          <p:cNvPr id="6" name="Text Placeholder 18">
            <a:extLst>
              <a:ext uri="{FF2B5EF4-FFF2-40B4-BE49-F238E27FC236}">
                <a16:creationId xmlns:a16="http://schemas.microsoft.com/office/drawing/2014/main" id="{85BD69E3-CC72-7D6E-8374-4A3236787D06}"/>
              </a:ext>
            </a:extLst>
          </p:cNvPr>
          <p:cNvSpPr txBox="1">
            <a:spLocks/>
          </p:cNvSpPr>
          <p:nvPr/>
        </p:nvSpPr>
        <p:spPr>
          <a:xfrm>
            <a:off x="263723" y="3985615"/>
            <a:ext cx="3848102" cy="431800"/>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Clr>
                <a:schemeClr val="accent4"/>
              </a:buClr>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accent4"/>
              </a:buClr>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Clr>
                <a:schemeClr val="tx1">
                  <a:lumMod val="40000"/>
                  <a:lumOff val="6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June 26, 2024</a:t>
            </a:r>
            <a:endParaRPr lang="en-US" dirty="0"/>
          </a:p>
        </p:txBody>
      </p:sp>
      <p:pic>
        <p:nvPicPr>
          <p:cNvPr id="9" name="Picture 8">
            <a:extLst>
              <a:ext uri="{FF2B5EF4-FFF2-40B4-BE49-F238E27FC236}">
                <a16:creationId xmlns:a16="http://schemas.microsoft.com/office/drawing/2014/main" id="{8A679B26-4B07-C500-7F4F-5DDF11A32500}"/>
              </a:ext>
            </a:extLst>
          </p:cNvPr>
          <p:cNvPicPr>
            <a:picLocks noChangeAspect="1"/>
          </p:cNvPicPr>
          <p:nvPr/>
        </p:nvPicPr>
        <p:blipFill>
          <a:blip r:embed="rId4"/>
          <a:stretch>
            <a:fillRect/>
          </a:stretch>
        </p:blipFill>
        <p:spPr>
          <a:xfrm>
            <a:off x="0" y="4962546"/>
            <a:ext cx="4572000" cy="1048987"/>
          </a:xfrm>
          <a:prstGeom prst="rect">
            <a:avLst/>
          </a:prstGeom>
        </p:spPr>
      </p:pic>
      <p:pic>
        <p:nvPicPr>
          <p:cNvPr id="13" name="Picture 12">
            <a:extLst>
              <a:ext uri="{FF2B5EF4-FFF2-40B4-BE49-F238E27FC236}">
                <a16:creationId xmlns:a16="http://schemas.microsoft.com/office/drawing/2014/main" id="{AB7DC1C5-B23C-6CF5-2D9E-9FF8F4D96FC9}"/>
              </a:ext>
            </a:extLst>
          </p:cNvPr>
          <p:cNvPicPr>
            <a:picLocks noChangeAspect="1"/>
          </p:cNvPicPr>
          <p:nvPr/>
        </p:nvPicPr>
        <p:blipFill>
          <a:blip r:embed="rId5"/>
          <a:stretch>
            <a:fillRect/>
          </a:stretch>
        </p:blipFill>
        <p:spPr>
          <a:xfrm>
            <a:off x="0" y="6041035"/>
            <a:ext cx="9144000" cy="844928"/>
          </a:xfrm>
          <a:prstGeom prst="rect">
            <a:avLst/>
          </a:prstGeom>
        </p:spPr>
      </p:pic>
    </p:spTree>
    <p:extLst>
      <p:ext uri="{BB962C8B-B14F-4D97-AF65-F5344CB8AC3E}">
        <p14:creationId xmlns:p14="http://schemas.microsoft.com/office/powerpoint/2010/main" val="2676906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82366" y="3531408"/>
            <a:ext cx="3288069" cy="1831271"/>
          </a:xfrm>
          <a:prstGeom prst="rect">
            <a:avLst/>
          </a:prstGeom>
          <a:noFill/>
        </p:spPr>
        <p:txBody>
          <a:bodyPr wrap="square" rtlCol="0">
            <a:spAutoFit/>
          </a:bodyPr>
          <a:lstStyle/>
          <a:p>
            <a:pPr marL="0" lvl="1">
              <a:spcAft>
                <a:spcPts val="600"/>
              </a:spcAft>
              <a:buClr>
                <a:srgbClr val="F8982E"/>
              </a:buClr>
              <a:buSzPct val="80000"/>
              <a:defRPr/>
            </a:pPr>
            <a:r>
              <a:rPr lang="en-US" sz="1200" b="1" dirty="0">
                <a:solidFill>
                  <a:srgbClr val="1896C8"/>
                </a:solidFill>
                <a:latin typeface="Arial" panose="020B0604020202020204" pitchFamily="34" charset="0"/>
                <a:cs typeface="Arial" panose="020B0604020202020204" pitchFamily="34" charset="0"/>
              </a:rPr>
              <a:t>    </a:t>
            </a:r>
            <a:r>
              <a:rPr lang="en-US" sz="1400" b="1" dirty="0">
                <a:solidFill>
                  <a:srgbClr val="1896C8"/>
                </a:solidFill>
                <a:latin typeface="Arial" panose="020B0604020202020204" pitchFamily="34" charset="0"/>
                <a:cs typeface="Arial" panose="020B0604020202020204" pitchFamily="34" charset="0"/>
              </a:rPr>
              <a:t>Mortgage Professional Driven</a:t>
            </a:r>
          </a:p>
          <a:p>
            <a:pPr marL="329883" lvl="1" indent="-171450">
              <a:spcAft>
                <a:spcPts val="600"/>
              </a:spcAft>
              <a:buClr>
                <a:srgbClr val="F6982E"/>
              </a:buClr>
              <a:buSzPct val="100000"/>
              <a:buFont typeface="Arial" panose="020B0604020202020204" pitchFamily="34" charset="0"/>
              <a:buChar char="•"/>
              <a:defRPr/>
            </a:pPr>
            <a:r>
              <a:rPr lang="en-US" sz="1400" dirty="0">
                <a:solidFill>
                  <a:srgbClr val="464646"/>
                </a:solidFill>
                <a:latin typeface="Arial" panose="020B0604020202020204" pitchFamily="34" charset="0"/>
                <a:cs typeface="Arial" panose="020B0604020202020204" pitchFamily="34" charset="0"/>
              </a:rPr>
              <a:t>Owner-occupied purchase: </a:t>
            </a:r>
          </a:p>
          <a:p>
            <a:pPr marL="457200" lvl="2" indent="-173038">
              <a:spcAft>
                <a:spcPts val="600"/>
              </a:spcAft>
              <a:buClr>
                <a:srgbClr val="3286BA"/>
              </a:buClr>
              <a:buSzPct val="100000"/>
              <a:buFont typeface="Arial" panose="020B0604020202020204" pitchFamily="34" charset="0"/>
              <a:buChar char="–"/>
              <a:defRPr/>
            </a:pPr>
            <a:r>
              <a:rPr lang="en-US" sz="1400" dirty="0">
                <a:solidFill>
                  <a:srgbClr val="464646"/>
                </a:solidFill>
                <a:latin typeface="Arial" panose="020B0604020202020204" pitchFamily="34" charset="0"/>
                <a:cs typeface="Arial" panose="020B0604020202020204" pitchFamily="34" charset="0"/>
              </a:rPr>
              <a:t>First-time Homebuyer </a:t>
            </a:r>
          </a:p>
          <a:p>
            <a:pPr marL="457200" lvl="2" indent="-173038">
              <a:spcAft>
                <a:spcPts val="600"/>
              </a:spcAft>
              <a:buClr>
                <a:srgbClr val="3286BA"/>
              </a:buClr>
              <a:buSzPct val="100000"/>
              <a:buFont typeface="Arial" panose="020B0604020202020204" pitchFamily="34" charset="0"/>
              <a:buChar char="–"/>
              <a:defRPr/>
            </a:pPr>
            <a:r>
              <a:rPr lang="en-US" sz="1400" dirty="0">
                <a:solidFill>
                  <a:srgbClr val="464646"/>
                </a:solidFill>
                <a:latin typeface="Arial" panose="020B0604020202020204" pitchFamily="34" charset="0"/>
                <a:cs typeface="Arial" panose="020B0604020202020204" pitchFamily="34" charset="0"/>
              </a:rPr>
              <a:t>Community Partners </a:t>
            </a:r>
          </a:p>
          <a:p>
            <a:pPr marL="457200" lvl="2" indent="-173038">
              <a:spcAft>
                <a:spcPts val="600"/>
              </a:spcAft>
              <a:buClr>
                <a:srgbClr val="3286BA"/>
              </a:buClr>
              <a:buSzPct val="100000"/>
              <a:buFont typeface="Arial" panose="020B0604020202020204" pitchFamily="34" charset="0"/>
              <a:buChar char="–"/>
              <a:defRPr/>
            </a:pPr>
            <a:r>
              <a:rPr lang="en-US" sz="1400" dirty="0">
                <a:solidFill>
                  <a:srgbClr val="464646"/>
                </a:solidFill>
                <a:latin typeface="Arial" panose="020B0604020202020204" pitchFamily="34" charset="0"/>
                <a:cs typeface="Arial" panose="020B0604020202020204" pitchFamily="34" charset="0"/>
              </a:rPr>
              <a:t>Community Rebuild and Restore</a:t>
            </a:r>
          </a:p>
          <a:p>
            <a:endParaRPr lang="en-US" dirty="0"/>
          </a:p>
        </p:txBody>
      </p:sp>
      <p:sp>
        <p:nvSpPr>
          <p:cNvPr id="3" name="TextBox 2"/>
          <p:cNvSpPr txBox="1"/>
          <p:nvPr/>
        </p:nvSpPr>
        <p:spPr>
          <a:xfrm>
            <a:off x="368435" y="3567483"/>
            <a:ext cx="3365359" cy="2631490"/>
          </a:xfrm>
          <a:prstGeom prst="rect">
            <a:avLst/>
          </a:prstGeom>
          <a:noFill/>
        </p:spPr>
        <p:txBody>
          <a:bodyPr wrap="square" rtlCol="0">
            <a:spAutoFit/>
          </a:bodyPr>
          <a:lstStyle/>
          <a:p>
            <a:pPr marL="155448" lvl="1">
              <a:spcAft>
                <a:spcPts val="600"/>
              </a:spcAft>
              <a:buClr>
                <a:srgbClr val="F8982E"/>
              </a:buClr>
              <a:buSzPct val="80000"/>
              <a:defRPr/>
            </a:pPr>
            <a:r>
              <a:rPr lang="en-US" sz="1400" b="1" dirty="0">
                <a:solidFill>
                  <a:srgbClr val="1896C8"/>
                </a:solidFill>
                <a:latin typeface="Arial" panose="020B0604020202020204" pitchFamily="34" charset="0"/>
                <a:cs typeface="Arial" panose="020B0604020202020204" pitchFamily="34" charset="0"/>
              </a:rPr>
              <a:t>Developer/Builder Driven</a:t>
            </a:r>
          </a:p>
          <a:p>
            <a:pPr marL="329883" lvl="1" indent="-171450">
              <a:spcAft>
                <a:spcPts val="600"/>
              </a:spcAft>
              <a:buClr>
                <a:srgbClr val="F6982E"/>
              </a:buClr>
              <a:buSzPct val="100000"/>
              <a:buFont typeface="Arial" panose="020B0604020202020204" pitchFamily="34" charset="0"/>
              <a:buChar char="•"/>
            </a:pPr>
            <a:r>
              <a:rPr lang="en-US" sz="1400" dirty="0">
                <a:solidFill>
                  <a:srgbClr val="464646"/>
                </a:solidFill>
                <a:latin typeface="Arial" panose="020B0604020202020204" pitchFamily="34" charset="0"/>
                <a:cs typeface="Arial" panose="020B0604020202020204" pitchFamily="34" charset="0"/>
              </a:rPr>
              <a:t>New construction</a:t>
            </a:r>
          </a:p>
          <a:p>
            <a:pPr marL="329883" lvl="1" indent="-171450">
              <a:spcAft>
                <a:spcPts val="600"/>
              </a:spcAft>
              <a:buClr>
                <a:srgbClr val="F6982E"/>
              </a:buClr>
              <a:buSzPct val="100000"/>
              <a:buFont typeface="Arial" panose="020B0604020202020204" pitchFamily="34" charset="0"/>
              <a:buChar char="•"/>
            </a:pPr>
            <a:r>
              <a:rPr lang="en-US" sz="1400" dirty="0">
                <a:solidFill>
                  <a:srgbClr val="464646"/>
                </a:solidFill>
                <a:latin typeface="Arial" panose="020B0604020202020204" pitchFamily="34" charset="0"/>
                <a:cs typeface="Arial" panose="020B0604020202020204" pitchFamily="34" charset="0"/>
              </a:rPr>
              <a:t>Rehabilitation </a:t>
            </a:r>
          </a:p>
          <a:p>
            <a:pPr marL="329883" lvl="1" indent="-171450">
              <a:spcAft>
                <a:spcPts val="600"/>
              </a:spcAft>
              <a:buClr>
                <a:srgbClr val="F6982E"/>
              </a:buClr>
              <a:buSzPct val="100000"/>
              <a:buFont typeface="Arial" panose="020B0604020202020204" pitchFamily="34" charset="0"/>
              <a:buChar char="•"/>
            </a:pPr>
            <a:r>
              <a:rPr lang="en-US" sz="1400" dirty="0">
                <a:solidFill>
                  <a:srgbClr val="464646"/>
                </a:solidFill>
                <a:latin typeface="Arial" panose="020B0604020202020204" pitchFamily="34" charset="0"/>
                <a:cs typeface="Arial" panose="020B0604020202020204" pitchFamily="34" charset="0"/>
              </a:rPr>
              <a:t>Multifamily</a:t>
            </a:r>
          </a:p>
          <a:p>
            <a:pPr marL="329883" lvl="1" indent="-171450">
              <a:spcAft>
                <a:spcPts val="600"/>
              </a:spcAft>
              <a:buClr>
                <a:srgbClr val="F6982E"/>
              </a:buClr>
              <a:buSzPct val="100000"/>
              <a:buFont typeface="Arial" panose="020B0604020202020204" pitchFamily="34" charset="0"/>
              <a:buChar char="•"/>
            </a:pPr>
            <a:r>
              <a:rPr lang="en-US" sz="1400" dirty="0">
                <a:solidFill>
                  <a:srgbClr val="464646"/>
                </a:solidFill>
                <a:latin typeface="Arial" panose="020B0604020202020204" pitchFamily="34" charset="0"/>
                <a:cs typeface="Arial" panose="020B0604020202020204" pitchFamily="34" charset="0"/>
              </a:rPr>
              <a:t>Single-family</a:t>
            </a:r>
          </a:p>
          <a:p>
            <a:pPr marL="329883" lvl="1" indent="-171450">
              <a:spcAft>
                <a:spcPts val="600"/>
              </a:spcAft>
              <a:buClr>
                <a:srgbClr val="F6982E"/>
              </a:buClr>
              <a:buSzPct val="100000"/>
              <a:buFont typeface="Arial" panose="020B0604020202020204" pitchFamily="34" charset="0"/>
              <a:buChar char="•"/>
            </a:pPr>
            <a:r>
              <a:rPr lang="en-US" sz="1400" dirty="0">
                <a:solidFill>
                  <a:srgbClr val="464646"/>
                </a:solidFill>
                <a:latin typeface="Arial" panose="020B0604020202020204" pitchFamily="34" charset="0"/>
                <a:cs typeface="Arial" panose="020B0604020202020204" pitchFamily="34" charset="0"/>
              </a:rPr>
              <a:t>Acquisition</a:t>
            </a:r>
          </a:p>
          <a:p>
            <a:pPr marL="329883" lvl="1" indent="-171450">
              <a:spcAft>
                <a:spcPts val="600"/>
              </a:spcAft>
              <a:buClr>
                <a:srgbClr val="F6982E"/>
              </a:buClr>
              <a:buSzPct val="100000"/>
              <a:buFont typeface="Arial" panose="020B0604020202020204" pitchFamily="34" charset="0"/>
              <a:buChar char="•"/>
            </a:pPr>
            <a:r>
              <a:rPr lang="en-US" sz="1400" dirty="0">
                <a:solidFill>
                  <a:srgbClr val="464646"/>
                </a:solidFill>
                <a:latin typeface="Arial" panose="020B0604020202020204" pitchFamily="34" charset="0"/>
                <a:cs typeface="Arial" panose="020B0604020202020204" pitchFamily="34" charset="0"/>
              </a:rPr>
              <a:t>Construction and/or permanent financing</a:t>
            </a:r>
          </a:p>
          <a:p>
            <a:endParaRPr lang="en-US" dirty="0"/>
          </a:p>
        </p:txBody>
      </p:sp>
      <p:sp>
        <p:nvSpPr>
          <p:cNvPr id="2" name="Title 1"/>
          <p:cNvSpPr>
            <a:spLocks noGrp="1"/>
          </p:cNvSpPr>
          <p:nvPr>
            <p:ph type="title"/>
          </p:nvPr>
        </p:nvSpPr>
        <p:spPr>
          <a:xfrm>
            <a:off x="457200" y="310896"/>
            <a:ext cx="8229600" cy="553534"/>
          </a:xfrm>
        </p:spPr>
        <p:txBody>
          <a:bodyPr/>
          <a:lstStyle/>
          <a:p>
            <a:r>
              <a:rPr lang="en-US" dirty="0"/>
              <a:t>Products Overview</a:t>
            </a:r>
          </a:p>
        </p:txBody>
      </p:sp>
      <p:sp>
        <p:nvSpPr>
          <p:cNvPr id="6" name="Footer Placeholder 5"/>
          <p:cNvSpPr>
            <a:spLocks noGrp="1"/>
          </p:cNvSpPr>
          <p:nvPr>
            <p:ph type="ftr" sz="quarter" idx="11"/>
          </p:nvPr>
        </p:nvSpPr>
        <p:spPr/>
        <p:txBody>
          <a:bodyPr/>
          <a:lstStyle/>
          <a:p>
            <a:r>
              <a:rPr lang="en-US" dirty="0"/>
              <a:t>FEDERAL HOME LOAN BANK OF ATLANTA</a:t>
            </a:r>
          </a:p>
        </p:txBody>
      </p:sp>
      <p:sp>
        <p:nvSpPr>
          <p:cNvPr id="9" name="Slide Number Placeholder 8"/>
          <p:cNvSpPr>
            <a:spLocks noGrp="1"/>
          </p:cNvSpPr>
          <p:nvPr>
            <p:ph type="sldNum" sz="quarter" idx="12"/>
          </p:nvPr>
        </p:nvSpPr>
        <p:spPr/>
        <p:txBody>
          <a:bodyPr/>
          <a:lstStyle/>
          <a:p>
            <a:fld id="{AD3D8A40-9CF3-495F-A9AA-501C4A31C078}" type="slidenum">
              <a:rPr lang="en-US" smtClean="0"/>
              <a:pPr/>
              <a:t>10</a:t>
            </a:fld>
            <a:endParaRPr lang="en-US" dirty="0"/>
          </a:p>
        </p:txBody>
      </p:sp>
      <p:sp>
        <p:nvSpPr>
          <p:cNvPr id="26" name="TextBox 25"/>
          <p:cNvSpPr txBox="1"/>
          <p:nvPr/>
        </p:nvSpPr>
        <p:spPr>
          <a:xfrm>
            <a:off x="4435474" y="2077693"/>
            <a:ext cx="4272369" cy="1031051"/>
          </a:xfrm>
          <a:prstGeom prst="rect">
            <a:avLst/>
          </a:prstGeom>
          <a:noFill/>
        </p:spPr>
        <p:txBody>
          <a:bodyPr wrap="square" rtlCol="0">
            <a:spAutoFit/>
          </a:bodyPr>
          <a:lstStyle/>
          <a:p>
            <a:pPr marL="329184" indent="-173736" defTabSz="457200">
              <a:spcAft>
                <a:spcPts val="600"/>
              </a:spcAft>
              <a:buClr>
                <a:srgbClr val="F6982E"/>
              </a:buClr>
              <a:buSzPct val="100000"/>
              <a:buFont typeface="Arial" panose="020B0604020202020204" pitchFamily="34" charset="0"/>
              <a:buChar char="•"/>
            </a:pPr>
            <a:r>
              <a:rPr lang="en-US" sz="1400" dirty="0">
                <a:solidFill>
                  <a:srgbClr val="464646"/>
                </a:solidFill>
                <a:latin typeface="Arial" panose="020B0604020202020204" pitchFamily="34" charset="0"/>
                <a:cs typeface="Arial" panose="020B0604020202020204" pitchFamily="34" charset="0"/>
              </a:rPr>
              <a:t>Down payment, closing costs, and principal reduction funding for home purchase or home rehabilitation</a:t>
            </a:r>
          </a:p>
          <a:p>
            <a:pPr marL="329184" indent="-173736" defTabSz="457200">
              <a:spcAft>
                <a:spcPts val="600"/>
              </a:spcAft>
              <a:buClr>
                <a:srgbClr val="F6982E"/>
              </a:buClr>
              <a:buSzPct val="100000"/>
              <a:buFont typeface="Arial" panose="020B0604020202020204" pitchFamily="34" charset="0"/>
              <a:buChar char="•"/>
            </a:pPr>
            <a:r>
              <a:rPr lang="en-US" sz="1400" dirty="0">
                <a:solidFill>
                  <a:srgbClr val="464646"/>
                </a:solidFill>
                <a:latin typeface="Arial" panose="020B0604020202020204" pitchFamily="34" charset="0"/>
                <a:cs typeface="Arial" panose="020B0604020202020204" pitchFamily="34" charset="0"/>
              </a:rPr>
              <a:t>Generally first come, first served</a:t>
            </a:r>
          </a:p>
        </p:txBody>
      </p:sp>
      <p:sp>
        <p:nvSpPr>
          <p:cNvPr id="31" name="TextBox 30"/>
          <p:cNvSpPr txBox="1"/>
          <p:nvPr/>
        </p:nvSpPr>
        <p:spPr>
          <a:xfrm>
            <a:off x="177228" y="1997363"/>
            <a:ext cx="3964917" cy="1323439"/>
          </a:xfrm>
          <a:prstGeom prst="rect">
            <a:avLst/>
          </a:prstGeom>
          <a:noFill/>
        </p:spPr>
        <p:txBody>
          <a:bodyPr wrap="square" rtlCol="0">
            <a:spAutoFit/>
          </a:bodyPr>
          <a:lstStyle/>
          <a:p>
            <a:pPr marL="329184" indent="-173736" defTabSz="457200">
              <a:spcAft>
                <a:spcPts val="600"/>
              </a:spcAft>
              <a:buClr>
                <a:srgbClr val="F6982E"/>
              </a:buClr>
              <a:buSzPct val="100000"/>
              <a:buFont typeface="Arial" panose="020B0604020202020204" pitchFamily="34" charset="0"/>
              <a:buChar char="•"/>
            </a:pPr>
            <a:r>
              <a:rPr lang="en-US" sz="1400" dirty="0">
                <a:latin typeface="Arial" panose="020B0604020202020204" pitchFamily="34" charset="0"/>
                <a:cs typeface="Arial" panose="020B0604020202020204" pitchFamily="34" charset="0"/>
              </a:rPr>
              <a:t>Use </a:t>
            </a:r>
            <a:r>
              <a:rPr lang="en-US" sz="1400" dirty="0">
                <a:solidFill>
                  <a:srgbClr val="464646"/>
                </a:solidFill>
                <a:latin typeface="Arial" panose="020B0604020202020204" pitchFamily="34" charset="0"/>
                <a:cs typeface="Arial" panose="020B0604020202020204" pitchFamily="34" charset="0"/>
              </a:rPr>
              <a:t>for rental or ownership development projects </a:t>
            </a:r>
          </a:p>
          <a:p>
            <a:pPr marL="329184" indent="-173736" defTabSz="457200">
              <a:spcAft>
                <a:spcPts val="600"/>
              </a:spcAft>
              <a:buClr>
                <a:srgbClr val="F6982E"/>
              </a:buClr>
              <a:buSzPct val="100000"/>
              <a:buFont typeface="Arial" panose="020B0604020202020204" pitchFamily="34" charset="0"/>
              <a:buChar char="•"/>
            </a:pPr>
            <a:r>
              <a:rPr lang="en-US" sz="1400" dirty="0">
                <a:solidFill>
                  <a:srgbClr val="464646"/>
                </a:solidFill>
                <a:latin typeface="Arial" panose="020B0604020202020204" pitchFamily="34" charset="0"/>
                <a:cs typeface="Arial" panose="020B0604020202020204" pitchFamily="34" charset="0"/>
              </a:rPr>
              <a:t>Competitive application</a:t>
            </a:r>
          </a:p>
          <a:p>
            <a:pPr marL="519113" lvl="1" indent="-173038">
              <a:spcAft>
                <a:spcPts val="600"/>
              </a:spcAft>
              <a:buClr>
                <a:srgbClr val="3286BA"/>
              </a:buClr>
              <a:buSzPct val="100000"/>
              <a:buFont typeface="Arial" panose="020B0604020202020204" pitchFamily="34" charset="0"/>
              <a:buChar char="–"/>
            </a:pPr>
            <a:r>
              <a:rPr lang="en-US" sz="1400" dirty="0">
                <a:solidFill>
                  <a:srgbClr val="464646"/>
                </a:solidFill>
                <a:latin typeface="Arial" panose="020B0604020202020204" pitchFamily="34" charset="0"/>
                <a:cs typeface="Arial" panose="020B0604020202020204" pitchFamily="34" charset="0"/>
              </a:rPr>
              <a:t>Each FHLBank has its own scoring criteria</a:t>
            </a:r>
          </a:p>
        </p:txBody>
      </p:sp>
      <p:sp>
        <p:nvSpPr>
          <p:cNvPr id="36" name="TextBox 35"/>
          <p:cNvSpPr txBox="1"/>
          <p:nvPr/>
        </p:nvSpPr>
        <p:spPr>
          <a:xfrm>
            <a:off x="368435" y="1492906"/>
            <a:ext cx="3605436" cy="307777"/>
          </a:xfrm>
          <a:prstGeom prst="rect">
            <a:avLst/>
          </a:prstGeom>
          <a:solidFill>
            <a:srgbClr val="003366"/>
          </a:solidFill>
        </p:spPr>
        <p:txBody>
          <a:bodyPr wrap="square" rtlCol="0">
            <a:spAutoFit/>
          </a:bodyPr>
          <a:lstStyle/>
          <a:p>
            <a:pPr algn="ctr" defTabSz="457200"/>
            <a:r>
              <a:rPr lang="en-US" sz="1400" b="1" dirty="0">
                <a:solidFill>
                  <a:prstClr val="white"/>
                </a:solidFill>
                <a:latin typeface="Arial" panose="020B0604020202020204" pitchFamily="34" charset="0"/>
                <a:cs typeface="Arial" panose="020B0604020202020204" pitchFamily="34" charset="0"/>
              </a:rPr>
              <a:t>General Fund</a:t>
            </a:r>
          </a:p>
        </p:txBody>
      </p:sp>
      <p:sp>
        <p:nvSpPr>
          <p:cNvPr id="39" name="TextBox 38"/>
          <p:cNvSpPr txBox="1"/>
          <p:nvPr/>
        </p:nvSpPr>
        <p:spPr>
          <a:xfrm>
            <a:off x="4572000" y="1481286"/>
            <a:ext cx="3894396" cy="307777"/>
          </a:xfrm>
          <a:prstGeom prst="rect">
            <a:avLst/>
          </a:prstGeom>
          <a:solidFill>
            <a:srgbClr val="0099A8"/>
          </a:solidFill>
        </p:spPr>
        <p:txBody>
          <a:bodyPr wrap="square" rtlCol="0">
            <a:spAutoFit/>
          </a:bodyPr>
          <a:lstStyle/>
          <a:p>
            <a:pPr algn="ctr" defTabSz="457200"/>
            <a:r>
              <a:rPr lang="en-US" sz="1400" b="1" dirty="0">
                <a:solidFill>
                  <a:prstClr val="white"/>
                </a:solidFill>
                <a:latin typeface="Arial" panose="020B0604020202020204" pitchFamily="34" charset="0"/>
                <a:cs typeface="Arial" panose="020B0604020202020204" pitchFamily="34" charset="0"/>
              </a:rPr>
              <a:t>Homeownership Set-aside</a:t>
            </a:r>
          </a:p>
        </p:txBody>
      </p:sp>
      <p:pic>
        <p:nvPicPr>
          <p:cNvPr id="40" name="Picture 39"/>
          <p:cNvPicPr>
            <a:picLocks noChangeAspect="1"/>
          </p:cNvPicPr>
          <p:nvPr/>
        </p:nvPicPr>
        <p:blipFill>
          <a:blip r:embed="rId3"/>
          <a:stretch>
            <a:fillRect/>
          </a:stretch>
        </p:blipFill>
        <p:spPr>
          <a:xfrm>
            <a:off x="7741701" y="3694882"/>
            <a:ext cx="998799" cy="970806"/>
          </a:xfrm>
          <a:prstGeom prst="rect">
            <a:avLst/>
          </a:prstGeom>
          <a:ln>
            <a:noFill/>
          </a:ln>
        </p:spPr>
      </p:pic>
      <p:pic>
        <p:nvPicPr>
          <p:cNvPr id="41" name="Picture 40"/>
          <p:cNvPicPr>
            <a:picLocks noChangeAspect="1"/>
          </p:cNvPicPr>
          <p:nvPr/>
        </p:nvPicPr>
        <p:blipFill>
          <a:blip r:embed="rId4"/>
          <a:stretch>
            <a:fillRect/>
          </a:stretch>
        </p:blipFill>
        <p:spPr>
          <a:xfrm>
            <a:off x="2844565" y="3961104"/>
            <a:ext cx="973366" cy="985262"/>
          </a:xfrm>
          <a:prstGeom prst="rect">
            <a:avLst/>
          </a:prstGeom>
          <a:ln>
            <a:noFill/>
          </a:ln>
        </p:spPr>
      </p:pic>
      <p:cxnSp>
        <p:nvCxnSpPr>
          <p:cNvPr id="43" name="Straight Connector 42"/>
          <p:cNvCxnSpPr/>
          <p:nvPr/>
        </p:nvCxnSpPr>
        <p:spPr>
          <a:xfrm>
            <a:off x="4267200" y="1789170"/>
            <a:ext cx="0" cy="41148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cxnSpLocks/>
          </p:cNvCxnSpPr>
          <p:nvPr/>
        </p:nvCxnSpPr>
        <p:spPr>
          <a:xfrm flipV="1">
            <a:off x="440871" y="3333726"/>
            <a:ext cx="3623493" cy="1615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cxnSpLocks/>
          </p:cNvCxnSpPr>
          <p:nvPr/>
        </p:nvCxnSpPr>
        <p:spPr>
          <a:xfrm>
            <a:off x="4658694" y="3349878"/>
            <a:ext cx="3721007"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36487" y="1166558"/>
            <a:ext cx="3246402" cy="307777"/>
          </a:xfrm>
          <a:prstGeom prst="rect">
            <a:avLst/>
          </a:prstGeom>
          <a:noFill/>
        </p:spPr>
        <p:txBody>
          <a:bodyPr wrap="none" rtlCol="0">
            <a:spAutoFit/>
          </a:bodyPr>
          <a:lstStyle/>
          <a:p>
            <a:pPr algn="ctr"/>
            <a:r>
              <a:rPr lang="en-US" sz="1400" b="1" dirty="0">
                <a:solidFill>
                  <a:srgbClr val="003366"/>
                </a:solidFill>
                <a:latin typeface="Arial" panose="020B0604020202020204" pitchFamily="34" charset="0"/>
                <a:cs typeface="Arial" panose="020B0604020202020204" pitchFamily="34" charset="0"/>
              </a:rPr>
              <a:t>Rental and Ownership Development</a:t>
            </a:r>
          </a:p>
        </p:txBody>
      </p:sp>
      <p:sp>
        <p:nvSpPr>
          <p:cNvPr id="49" name="TextBox 48"/>
          <p:cNvSpPr txBox="1"/>
          <p:nvPr/>
        </p:nvSpPr>
        <p:spPr>
          <a:xfrm>
            <a:off x="5610380" y="1175910"/>
            <a:ext cx="1539204" cy="307777"/>
          </a:xfrm>
          <a:prstGeom prst="rect">
            <a:avLst/>
          </a:prstGeom>
          <a:noFill/>
        </p:spPr>
        <p:txBody>
          <a:bodyPr wrap="none" rtlCol="0">
            <a:spAutoFit/>
          </a:bodyPr>
          <a:lstStyle/>
          <a:p>
            <a:pPr algn="ctr"/>
            <a:r>
              <a:rPr lang="en-US" sz="1400" b="1" dirty="0">
                <a:solidFill>
                  <a:srgbClr val="0099A8"/>
                </a:solidFill>
                <a:latin typeface="Arial" panose="020B0604020202020204" pitchFamily="34" charset="0"/>
                <a:cs typeface="Arial" panose="020B0604020202020204" pitchFamily="34" charset="0"/>
              </a:rPr>
              <a:t>Home Purchase</a:t>
            </a:r>
          </a:p>
        </p:txBody>
      </p:sp>
      <p:sp>
        <p:nvSpPr>
          <p:cNvPr id="7" name="TextBox 6">
            <a:extLst>
              <a:ext uri="{FF2B5EF4-FFF2-40B4-BE49-F238E27FC236}">
                <a16:creationId xmlns:a16="http://schemas.microsoft.com/office/drawing/2014/main" id="{69BABAAC-A3FD-7D01-A1BE-77DF732725CC}"/>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EE20E335-46CB-F5ED-AB2A-6FB04AEB7D5E}"/>
              </a:ext>
            </a:extLst>
          </p:cNvPr>
          <p:cNvPicPr>
            <a:picLocks noChangeAspect="1"/>
          </p:cNvPicPr>
          <p:nvPr/>
        </p:nvPicPr>
        <p:blipFill>
          <a:blip r:embed="rId5"/>
          <a:stretch>
            <a:fillRect/>
          </a:stretch>
        </p:blipFill>
        <p:spPr>
          <a:xfrm>
            <a:off x="6640950" y="272727"/>
            <a:ext cx="2200275" cy="733425"/>
          </a:xfrm>
          <a:prstGeom prst="rect">
            <a:avLst/>
          </a:prstGeom>
        </p:spPr>
      </p:pic>
    </p:spTree>
    <p:extLst>
      <p:ext uri="{BB962C8B-B14F-4D97-AF65-F5344CB8AC3E}">
        <p14:creationId xmlns:p14="http://schemas.microsoft.com/office/powerpoint/2010/main" val="2404458992"/>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lang="en-US"/>
              <a:t>AHP General Fund Overview</a:t>
            </a:r>
          </a:p>
        </p:txBody>
      </p:sp>
      <p:sp>
        <p:nvSpPr>
          <p:cNvPr id="3" name="Footer Placeholder 2"/>
          <p:cNvSpPr>
            <a:spLocks noGrp="1"/>
          </p:cNvSpPr>
          <p:nvPr>
            <p:ph idx="11" sz="quarter" type="ftr"/>
          </p:nvPr>
        </p:nvSpPr>
        <p:spPr/>
        <p:txBody>
          <a:bodyPr/>
          <a:lstStyle/>
          <a:p>
            <a:r>
              <a:rPr dirty="0" lang="en-US"/>
              <a:t>FEDERAL HOME LOAN BANK OF ATLANTA</a:t>
            </a:r>
          </a:p>
        </p:txBody>
      </p:sp>
      <p:sp>
        <p:nvSpPr>
          <p:cNvPr id="4" name="Slide Number Placeholder 3"/>
          <p:cNvSpPr>
            <a:spLocks noGrp="1"/>
          </p:cNvSpPr>
          <p:nvPr>
            <p:ph idx="12" sz="quarter" type="sldNum"/>
          </p:nvPr>
        </p:nvSpPr>
        <p:spPr/>
        <p:txBody>
          <a:bodyPr/>
          <a:lstStyle/>
          <a:p>
            <a:fld id="{A756D5BD-09B3-B140-92EB-9A79342F0DC6}" type="slidenum">
              <a:rPr lang="en-US" smtClean="0"/>
              <a:t>11</a:t>
            </a:fld>
            <a:endParaRPr dirty="0" lang="en-US"/>
          </a:p>
        </p:txBody>
      </p:sp>
      <p:pic>
        <p:nvPicPr>
          <p:cNvPr id="5" name="Picture 4"/>
          <p:cNvPicPr>
            <a:picLocks noChangeAspect="1"/>
          </p:cNvPicPr>
          <p:nvPr/>
        </p:nvPicPr>
        <p:blipFill rotWithShape="1">
          <a:blip r:embed="rId4"/>
          <a:srcRect b="55" l="133" r="133" t="57"/>
          <a:stretch/>
        </p:blipFill>
        <p:spPr>
          <a:xfrm flipH="1">
            <a:off x="457200" y="2027279"/>
            <a:ext cx="4396888" cy="4038599"/>
          </a:xfrm>
          <a:prstGeom prst="roundRect">
            <a:avLst>
              <a:gd fmla="val 8594" name="adj"/>
            </a:avLst>
          </a:prstGeom>
          <a:solidFill>
            <a:srgbClr val="FFFFFF">
              <a:shade val="85000"/>
            </a:srgbClr>
          </a:solidFill>
          <a:ln>
            <a:noFill/>
          </a:ln>
          <a:effectLst/>
        </p:spPr>
      </p:pic>
      <p:sp>
        <p:nvSpPr>
          <p:cNvPr id="7" name="TextBox 6">
            <a:extLst>
              <a:ext uri="{FF2B5EF4-FFF2-40B4-BE49-F238E27FC236}">
                <a16:creationId xmlns:a16="http://schemas.microsoft.com/office/drawing/2014/main" id="{85798F02-D660-B6E9-68C9-B9084DCCC5C4}"/>
              </a:ext>
            </a:extLst>
          </p:cNvPr>
          <p:cNvSpPr txBox="1"/>
          <p:nvPr/>
        </p:nvSpPr>
        <p:spPr>
          <a:xfrm>
            <a:off x="187390" y="1339775"/>
            <a:ext cx="8769220" cy="397032"/>
          </a:xfrm>
          <a:prstGeom prst="rect">
            <a:avLst/>
          </a:prstGeom>
          <a:noFill/>
        </p:spPr>
        <p:txBody>
          <a:bodyPr wrap="square">
            <a:spAutoFit/>
          </a:bodyPr>
          <a:lstStyle/>
          <a:p>
            <a:pPr algn="ctr" defTabSz="457200" marR="0">
              <a:lnSpc>
                <a:spcPct val="90000"/>
              </a:lnSpc>
              <a:spcBef>
                <a:spcPct val="20000"/>
              </a:spcBef>
              <a:spcAft>
                <a:spcPts val="1200"/>
              </a:spcAft>
              <a:buClr>
                <a:schemeClr val="accent4"/>
              </a:buClr>
            </a:pPr>
            <a:r>
              <a:rPr dirty="0" lang="en-US" sz="2200">
                <a:solidFill>
                  <a:schemeClr val="accent2"/>
                </a:solidFill>
              </a:rPr>
              <a:t>A record $</a:t>
            </a:r>
            <a:r>
              <a:rPr b="1" dirty="0" lang="en-US" sz="2200">
                <a:solidFill>
                  <a:schemeClr val="accent2"/>
                </a:solidFill>
              </a:rPr>
              <a:t>1 billion </a:t>
            </a:r>
            <a:r>
              <a:rPr dirty="0" lang="en-US" sz="2200">
                <a:solidFill>
                  <a:schemeClr val="accent2"/>
                </a:solidFill>
              </a:rPr>
              <a:t>in available funds across the system in 2024</a:t>
            </a:r>
            <a:endParaRPr dirty="0" lang="en-US" sz="2200">
              <a:effectLst/>
            </a:endParaRPr>
          </a:p>
        </p:txBody>
      </p:sp>
      <p:pic>
        <p:nvPicPr>
          <p:cNvPr descr="affordable housing Icon 4505229" id="1026" name="Picture 2">
            <a:extLst>
              <a:ext uri="{FF2B5EF4-FFF2-40B4-BE49-F238E27FC236}">
                <a16:creationId xmlns:a16="http://schemas.microsoft.com/office/drawing/2014/main" id="{CF5031AB-3981-312E-2D13-ACFC0D803664}"/>
              </a:ext>
            </a:extLst>
          </p:cNvPr>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bwMode="auto">
          <a:xfrm>
            <a:off x="5486400" y="2743200"/>
            <a:ext cx="2654526" cy="26545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7B78427-A730-A749-869B-76B40E22C22A}"/>
              </a:ext>
            </a:extLst>
          </p:cNvPr>
          <p:cNvSpPr txBox="1"/>
          <p:nvPr/>
        </p:nvSpPr>
        <p:spPr>
          <a:xfrm>
            <a:off x="533400" y="6356350"/>
            <a:ext cx="2362200" cy="369332"/>
          </a:xfrm>
          <a:prstGeom prst="rect">
            <a:avLst/>
          </a:prstGeom>
          <a:solidFill>
            <a:schemeClr val="bg1"/>
          </a:solidFill>
        </p:spPr>
        <p:txBody>
          <a:bodyPr rtlCol="0" wrap="square">
            <a:spAutoFit/>
          </a:bodyPr>
          <a:lstStyle/>
          <a:p>
            <a:endParaRPr dirty="0" lang="en-US"/>
          </a:p>
        </p:txBody>
      </p:sp>
      <p:pic>
        <p:nvPicPr>
          <p:cNvPr id="10" name="Picture 9">
            <a:extLst>
              <a:ext uri="{FF2B5EF4-FFF2-40B4-BE49-F238E27FC236}">
                <a16:creationId xmlns:a16="http://schemas.microsoft.com/office/drawing/2014/main" id="{EA06FC9C-7695-9666-DE8B-32936666157A}"/>
              </a:ext>
            </a:extLst>
          </p:cNvPr>
          <p:cNvPicPr>
            <a:picLocks noChangeAspect="1"/>
          </p:cNvPicPr>
          <p:nvPr/>
        </p:nvPicPr>
        <p:blipFill>
          <a:blip r:embed="rId6"/>
          <a:stretch>
            <a:fillRect/>
          </a:stretch>
        </p:blipFill>
        <p:spPr>
          <a:xfrm>
            <a:off x="6634725" y="263100"/>
            <a:ext cx="2200275" cy="733425"/>
          </a:xfrm>
          <a:prstGeom prst="rect">
            <a:avLst/>
          </a:prstGeom>
        </p:spPr>
      </p:pic>
    </p:spTree>
    <p:extLst>
      <p:ext uri="{BB962C8B-B14F-4D97-AF65-F5344CB8AC3E}">
        <p14:creationId xmlns:p14="http://schemas.microsoft.com/office/powerpoint/2010/main" val="3398351149"/>
      </p:ext>
    </p:extLst>
  </p:cSld>
  <p:clrMapOvr>
    <a:masterClrMapping/>
  </p:clrMapOvr>
  <p:extLst>
    <p:ext uri="{6950BFC3-D8DA-4A85-94F7-54DA5524770B}">
      <p188:commentRel xmlns:p188="http://schemas.microsoft.com/office/powerpoint/2018/8/main" r:id="rId3"/>
    </p:ext>
  </p:extLst>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639ADF7-893D-FA5A-91B1-B1E4F9012F0C}"/>
              </a:ext>
            </a:extLst>
          </p:cNvPr>
          <p:cNvSpPr/>
          <p:nvPr/>
        </p:nvSpPr>
        <p:spPr>
          <a:xfrm>
            <a:off x="5585106" y="1343546"/>
            <a:ext cx="2857485" cy="17007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en-US"/>
          </a:p>
        </p:txBody>
      </p:sp>
      <p:sp>
        <p:nvSpPr>
          <p:cNvPr id="26" name="Title 3"/>
          <p:cNvSpPr>
            <a:spLocks noGrp="1"/>
          </p:cNvSpPr>
          <p:nvPr>
            <p:ph type="title"/>
          </p:nvPr>
        </p:nvSpPr>
        <p:spPr/>
        <p:txBody>
          <a:bodyPr/>
          <a:lstStyle/>
          <a:p>
            <a:r>
              <a:rPr dirty="0" lang="en-US"/>
              <a:t>AHP General Fund Overview</a:t>
            </a:r>
          </a:p>
        </p:txBody>
      </p:sp>
      <p:sp>
        <p:nvSpPr>
          <p:cNvPr id="24" name="Footer Placeholder 5"/>
          <p:cNvSpPr>
            <a:spLocks noGrp="1"/>
          </p:cNvSpPr>
          <p:nvPr>
            <p:ph idx="11" sz="quarter" type="ftr"/>
          </p:nvPr>
        </p:nvSpPr>
        <p:spPr/>
        <p:txBody>
          <a:bodyPr/>
          <a:lstStyle/>
          <a:p>
            <a:r>
              <a:rPr dirty="0" lang="en-US"/>
              <a:t>FEDERAL HOME LOAN BANK OF ATLANTA</a:t>
            </a:r>
          </a:p>
        </p:txBody>
      </p:sp>
      <p:sp>
        <p:nvSpPr>
          <p:cNvPr id="2" name="Slide Number Placeholder 1"/>
          <p:cNvSpPr>
            <a:spLocks noGrp="1"/>
          </p:cNvSpPr>
          <p:nvPr>
            <p:ph idx="12" sz="quarter" type="sldNum"/>
          </p:nvPr>
        </p:nvSpPr>
        <p:spPr/>
        <p:txBody>
          <a:bodyPr/>
          <a:lstStyle/>
          <a:p>
            <a:fld id="{A756D5BD-09B3-B140-92EB-9A79342F0DC6}" type="slidenum">
              <a:rPr lang="en-US" smtClean="0"/>
              <a:pPr/>
              <a:t>12</a:t>
            </a:fld>
            <a:endParaRPr dirty="0" lang="en-US"/>
          </a:p>
        </p:txBody>
      </p:sp>
      <p:cxnSp>
        <p:nvCxnSpPr>
          <p:cNvPr id="30" name="Straight Connector 29">
            <a:extLst>
              <a:ext uri="{FF2B5EF4-FFF2-40B4-BE49-F238E27FC236}">
                <a16:creationId xmlns:a16="http://schemas.microsoft.com/office/drawing/2014/main" id="{348DBE7C-C813-714A-8DCF-7091552B1B4B}"/>
              </a:ext>
            </a:extLst>
          </p:cNvPr>
          <p:cNvCxnSpPr>
            <a:cxnSpLocks/>
          </p:cNvCxnSpPr>
          <p:nvPr/>
        </p:nvCxnSpPr>
        <p:spPr>
          <a:xfrm>
            <a:off x="118557" y="3581400"/>
            <a:ext cx="8813949" cy="0"/>
          </a:xfrm>
          <a:prstGeom prst="line">
            <a:avLst/>
          </a:prstGeom>
          <a:ln>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09041F9B-4EAC-67CF-788C-8B5246180DDF}"/>
              </a:ext>
            </a:extLst>
          </p:cNvPr>
          <p:cNvSpPr/>
          <p:nvPr/>
        </p:nvSpPr>
        <p:spPr>
          <a:xfrm>
            <a:off x="5561721" y="1721053"/>
            <a:ext cx="2971245" cy="923330"/>
          </a:xfrm>
          <a:prstGeom prst="rect">
            <a:avLst/>
          </a:prstGeom>
        </p:spPr>
        <p:txBody>
          <a:bodyPr wrap="square">
            <a:spAutoFit/>
          </a:bodyPr>
          <a:lstStyle/>
          <a:p>
            <a:pPr algn="ctr">
              <a:spcAft>
                <a:spcPts val="400"/>
              </a:spcAft>
            </a:pPr>
            <a:r>
              <a:rPr dirty="0" lang="en-US"/>
              <a:t>Grant funds awarded in competitive application cycles each year</a:t>
            </a:r>
          </a:p>
        </p:txBody>
      </p:sp>
      <p:pic>
        <p:nvPicPr>
          <p:cNvPr descr="Money with solid fill" id="12" name="Graphic 11">
            <a:extLst>
              <a:ext uri="{FF2B5EF4-FFF2-40B4-BE49-F238E27FC236}">
                <a16:creationId xmlns:a16="http://schemas.microsoft.com/office/drawing/2014/main" id="{159C6F38-2791-07E4-ED35-FA305CF08E84}"/>
              </a:ext>
            </a:extLst>
          </p:cNvPr>
          <p:cNvPicPr>
            <a:picLocks noChangeAspect="1"/>
          </p:cNvPicPr>
          <p:nvPr/>
        </p:nvPicPr>
        <p:blipFill>
          <a:blip cstate="screen"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4454017" y="1644717"/>
            <a:ext cx="1031367" cy="1184040"/>
          </a:xfrm>
          <a:prstGeom prst="rect">
            <a:avLst/>
          </a:prstGeom>
        </p:spPr>
      </p:pic>
      <p:sp>
        <p:nvSpPr>
          <p:cNvPr id="19" name="TextBox 18">
            <a:extLst>
              <a:ext uri="{FF2B5EF4-FFF2-40B4-BE49-F238E27FC236}">
                <a16:creationId xmlns:a16="http://schemas.microsoft.com/office/drawing/2014/main" id="{EAACD8F4-71FE-FF68-1517-8D811A108E90}"/>
              </a:ext>
            </a:extLst>
          </p:cNvPr>
          <p:cNvSpPr txBox="1"/>
          <p:nvPr/>
        </p:nvSpPr>
        <p:spPr>
          <a:xfrm>
            <a:off x="432809" y="3901844"/>
            <a:ext cx="8135924" cy="1554272"/>
          </a:xfrm>
          <a:prstGeom prst="rect">
            <a:avLst/>
          </a:prstGeom>
          <a:noFill/>
        </p:spPr>
        <p:txBody>
          <a:bodyPr wrap="square">
            <a:spAutoFit/>
          </a:bodyPr>
          <a:lstStyle/>
          <a:p>
            <a:pPr indent="-338138" marL="338138">
              <a:spcBef>
                <a:spcPts val="0"/>
              </a:spcBef>
              <a:spcAft>
                <a:spcPts val="600"/>
              </a:spcAft>
              <a:buFont charset="0" panose="020B0604020202020204" pitchFamily="34" typeface="Arial"/>
              <a:buChar char="•"/>
            </a:pPr>
            <a:r>
              <a:rPr dirty="0" lang="en-US" sz="1600">
                <a:solidFill>
                  <a:srgbClr val="676767"/>
                </a:solidFill>
              </a:rPr>
              <a:t>Flexible source of gap funding designed to help develop affordable owner-occupied and rental housing for very low-income to moderate-income families and individuals</a:t>
            </a:r>
          </a:p>
          <a:p>
            <a:pPr indent="-338138" marL="338138">
              <a:spcBef>
                <a:spcPts val="0"/>
              </a:spcBef>
              <a:spcAft>
                <a:spcPts val="600"/>
              </a:spcAft>
              <a:buFont charset="0" panose="020B0604020202020204" pitchFamily="34" typeface="Arial"/>
              <a:buChar char="•"/>
            </a:pPr>
            <a:r>
              <a:rPr dirty="0" lang="en-US" sz="1600">
                <a:solidFill>
                  <a:srgbClr val="676767"/>
                </a:solidFill>
              </a:rPr>
              <a:t>May be used to fill funding gaps created by cost overruns</a:t>
            </a:r>
          </a:p>
          <a:p>
            <a:pPr indent="-338138" marL="338138">
              <a:spcBef>
                <a:spcPts val="0"/>
              </a:spcBef>
              <a:spcAft>
                <a:spcPts val="600"/>
              </a:spcAft>
              <a:buFont charset="0" panose="020B0604020202020204" pitchFamily="34" typeface="Arial"/>
              <a:buChar char="•"/>
            </a:pPr>
            <a:r>
              <a:rPr dirty="0" lang="en-US" sz="1600">
                <a:solidFill>
                  <a:srgbClr val="676767"/>
                </a:solidFill>
              </a:rPr>
              <a:t>Layers well with other funding programs: </a:t>
            </a:r>
          </a:p>
          <a:p>
            <a:pPr indent="-338138" lvl="1" marL="795338">
              <a:spcAft>
                <a:spcPts val="600"/>
              </a:spcAft>
              <a:buFont charset="0" panose="020B0604020202020204" pitchFamily="34" typeface="Arial"/>
              <a:buChar char="•"/>
            </a:pPr>
            <a:r>
              <a:rPr dirty="0" lang="en-US" sz="1600">
                <a:solidFill>
                  <a:srgbClr val="676767"/>
                </a:solidFill>
              </a:rPr>
              <a:t>NAHASDA, USDA, ICBDG, HUD, LIHTC</a:t>
            </a:r>
          </a:p>
        </p:txBody>
      </p:sp>
      <p:sp>
        <p:nvSpPr>
          <p:cNvPr id="5" name="TextBox 4">
            <a:extLst>
              <a:ext uri="{FF2B5EF4-FFF2-40B4-BE49-F238E27FC236}">
                <a16:creationId xmlns:a16="http://schemas.microsoft.com/office/drawing/2014/main" id="{7576D334-FB03-2D74-02CC-A372DAF4FB05}"/>
              </a:ext>
            </a:extLst>
          </p:cNvPr>
          <p:cNvSpPr txBox="1"/>
          <p:nvPr/>
        </p:nvSpPr>
        <p:spPr>
          <a:xfrm>
            <a:off x="533400" y="6356350"/>
            <a:ext cx="2362200" cy="369332"/>
          </a:xfrm>
          <a:prstGeom prst="rect">
            <a:avLst/>
          </a:prstGeom>
          <a:solidFill>
            <a:schemeClr val="bg1"/>
          </a:solidFill>
        </p:spPr>
        <p:txBody>
          <a:bodyPr rtlCol="0" wrap="square">
            <a:spAutoFit/>
          </a:bodyPr>
          <a:lstStyle/>
          <a:p>
            <a:endParaRPr dirty="0" lang="en-US"/>
          </a:p>
        </p:txBody>
      </p:sp>
      <p:pic>
        <p:nvPicPr>
          <p:cNvPr id="7" name="Picture 6">
            <a:extLst>
              <a:ext uri="{FF2B5EF4-FFF2-40B4-BE49-F238E27FC236}">
                <a16:creationId xmlns:a16="http://schemas.microsoft.com/office/drawing/2014/main" id="{2F5779B6-CA78-EF71-A2DB-29183BAE542F}"/>
              </a:ext>
            </a:extLst>
          </p:cNvPr>
          <p:cNvPicPr>
            <a:picLocks noChangeAspect="1"/>
          </p:cNvPicPr>
          <p:nvPr/>
        </p:nvPicPr>
        <p:blipFill>
          <a:blip r:embed="rId5"/>
          <a:stretch>
            <a:fillRect/>
          </a:stretch>
        </p:blipFill>
        <p:spPr>
          <a:xfrm>
            <a:off x="6732231" y="245808"/>
            <a:ext cx="2200275" cy="733425"/>
          </a:xfrm>
          <a:prstGeom prst="rect">
            <a:avLst/>
          </a:prstGeom>
        </p:spPr>
      </p:pic>
      <p:pic>
        <p:nvPicPr>
          <p:cNvPr id="4" name="Picture 3">
            <a:extLst>
              <a:ext uri="{FF2B5EF4-FFF2-40B4-BE49-F238E27FC236}">
                <a16:creationId xmlns:a16="http://schemas.microsoft.com/office/drawing/2014/main" id="{13CD8A36-EFDB-5357-7FA1-D260A24B729C}"/>
              </a:ext>
            </a:extLst>
          </p:cNvPr>
          <p:cNvPicPr>
            <a:picLocks noChangeAspect="1"/>
          </p:cNvPicPr>
          <p:nvPr/>
        </p:nvPicPr>
        <p:blipFill rotWithShape="1">
          <a:blip r:embed="rId6"/>
          <a:srcRect b="93" l="312" r="451"/>
          <a:stretch/>
        </p:blipFill>
        <p:spPr>
          <a:xfrm>
            <a:off x="636434" y="1399848"/>
            <a:ext cx="3378698" cy="1886509"/>
          </a:xfrm>
          <a:prstGeom prst="rect">
            <a:avLst/>
          </a:prstGeom>
        </p:spPr>
      </p:pic>
    </p:spTree>
    <p:extLst>
      <p:ext uri="{BB962C8B-B14F-4D97-AF65-F5344CB8AC3E}">
        <p14:creationId xmlns:p14="http://schemas.microsoft.com/office/powerpoint/2010/main" val="2785665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AHP General Fund Overview</a:t>
            </a:r>
          </a:p>
        </p:txBody>
      </p:sp>
      <p:sp>
        <p:nvSpPr>
          <p:cNvPr id="3" name="Content Placeholder 2"/>
          <p:cNvSpPr>
            <a:spLocks noGrp="1"/>
          </p:cNvSpPr>
          <p:nvPr>
            <p:ph idx="1"/>
          </p:nvPr>
        </p:nvSpPr>
        <p:spPr>
          <a:xfrm>
            <a:off x="457200" y="1371600"/>
            <a:ext cx="8229600" cy="4936019"/>
          </a:xfrm>
        </p:spPr>
        <p:txBody>
          <a:bodyPr>
            <a:noAutofit/>
          </a:bodyPr>
          <a:lstStyle/>
          <a:p>
            <a:pPr marL="0" lvl="0" indent="0">
              <a:spcBef>
                <a:spcPts val="0"/>
              </a:spcBef>
              <a:spcAft>
                <a:spcPts val="600"/>
              </a:spcAft>
              <a:buNone/>
            </a:pPr>
            <a:r>
              <a:rPr lang="en-US" dirty="0">
                <a:solidFill>
                  <a:srgbClr val="003468"/>
                </a:solidFill>
              </a:rPr>
              <a:t>What Makes AHP Different from Other Sources of Funds?</a:t>
            </a:r>
            <a:br>
              <a:rPr lang="en-US" dirty="0">
                <a:solidFill>
                  <a:srgbClr val="003468"/>
                </a:solidFill>
              </a:rPr>
            </a:br>
            <a:endParaRPr lang="en-US" sz="1600" dirty="0">
              <a:solidFill>
                <a:srgbClr val="003468"/>
              </a:solidFill>
            </a:endParaRPr>
          </a:p>
          <a:p>
            <a:pPr marL="338138" lvl="0" indent="-338138">
              <a:spcBef>
                <a:spcPts val="0"/>
              </a:spcBef>
              <a:spcAft>
                <a:spcPts val="600"/>
              </a:spcAft>
            </a:pPr>
            <a:r>
              <a:rPr lang="en-US" sz="1600" dirty="0">
                <a:solidFill>
                  <a:srgbClr val="676767"/>
                </a:solidFill>
              </a:rPr>
              <a:t>Equity-like funding</a:t>
            </a:r>
          </a:p>
          <a:p>
            <a:pPr marL="338138" lvl="0" indent="-338138">
              <a:spcBef>
                <a:spcPts val="0"/>
              </a:spcBef>
              <a:spcAft>
                <a:spcPts val="600"/>
              </a:spcAft>
            </a:pPr>
            <a:r>
              <a:rPr lang="en-US" sz="1600" dirty="0">
                <a:solidFill>
                  <a:srgbClr val="676767"/>
                </a:solidFill>
              </a:rPr>
              <a:t>No interest accrues</a:t>
            </a:r>
          </a:p>
          <a:p>
            <a:pPr marL="338138" lvl="0" indent="-338138">
              <a:spcBef>
                <a:spcPts val="0"/>
              </a:spcBef>
              <a:spcAft>
                <a:spcPts val="600"/>
              </a:spcAft>
            </a:pPr>
            <a:r>
              <a:rPr lang="en-US" sz="1600" dirty="0">
                <a:solidFill>
                  <a:srgbClr val="676767"/>
                </a:solidFill>
              </a:rPr>
              <a:t>No expectation of repayment if the project continues to provide housing as committed in the application</a:t>
            </a:r>
          </a:p>
          <a:p>
            <a:pPr marL="338138" lvl="0" indent="-338138">
              <a:spcBef>
                <a:spcPts val="0"/>
              </a:spcBef>
              <a:spcAft>
                <a:spcPts val="600"/>
              </a:spcAft>
            </a:pPr>
            <a:r>
              <a:rPr lang="en-US" sz="1600" dirty="0">
                <a:solidFill>
                  <a:srgbClr val="676767"/>
                </a:solidFill>
              </a:rPr>
              <a:t>Secured with a note and security instrument to ensure compliance </a:t>
            </a:r>
            <a:br>
              <a:rPr lang="en-US" sz="1600" dirty="0">
                <a:solidFill>
                  <a:srgbClr val="676767"/>
                </a:solidFill>
              </a:rPr>
            </a:br>
            <a:r>
              <a:rPr lang="en-US" sz="1600" dirty="0">
                <a:solidFill>
                  <a:srgbClr val="676767"/>
                </a:solidFill>
              </a:rPr>
              <a:t>through the affordability period</a:t>
            </a:r>
          </a:p>
          <a:p>
            <a:pPr marL="801688" lvl="1" indent="-338138">
              <a:spcBef>
                <a:spcPts val="0"/>
              </a:spcBef>
              <a:spcAft>
                <a:spcPts val="600"/>
              </a:spcAft>
            </a:pPr>
            <a:r>
              <a:rPr lang="en-US" sz="1600" dirty="0">
                <a:solidFill>
                  <a:srgbClr val="676767"/>
                </a:solidFill>
              </a:rPr>
              <a:t>15 years for rental projects</a:t>
            </a:r>
          </a:p>
          <a:p>
            <a:pPr marL="801688" lvl="1" indent="-338138">
              <a:spcBef>
                <a:spcPts val="0"/>
              </a:spcBef>
              <a:spcAft>
                <a:spcPts val="600"/>
              </a:spcAft>
            </a:pPr>
            <a:r>
              <a:rPr lang="en-US" sz="1600" dirty="0">
                <a:solidFill>
                  <a:srgbClr val="676767"/>
                </a:solidFill>
              </a:rPr>
              <a:t>5 years for ownership projects that include a transfer of ownership</a:t>
            </a:r>
          </a:p>
          <a:p>
            <a:pPr marL="1252538" lvl="2" indent="-338138">
              <a:spcBef>
                <a:spcPts val="0"/>
              </a:spcBef>
              <a:spcAft>
                <a:spcPts val="600"/>
              </a:spcAft>
            </a:pPr>
            <a:r>
              <a:rPr lang="en-US" dirty="0">
                <a:solidFill>
                  <a:srgbClr val="676767"/>
                </a:solidFill>
              </a:rPr>
              <a:t>Mortgage is not required for owner-occupied units which are being rehabbed</a:t>
            </a:r>
          </a:p>
        </p:txBody>
      </p:sp>
      <p:sp>
        <p:nvSpPr>
          <p:cNvPr id="5" name="Footer Placeholder 1"/>
          <p:cNvSpPr>
            <a:spLocks noGrp="1"/>
          </p:cNvSpPr>
          <p:nvPr>
            <p:ph type="ftr" sz="quarter" idx="11"/>
          </p:nvPr>
        </p:nvSpPr>
        <p:spPr>
          <a:xfrm>
            <a:off x="457200" y="6356350"/>
            <a:ext cx="2895600" cy="365125"/>
          </a:xfrm>
        </p:spPr>
        <p:txBody>
          <a:bodyPr/>
          <a:lstStyle/>
          <a:p>
            <a:r>
              <a:rPr lang="en-US" dirty="0"/>
              <a:t>FEDERAL HOME LOAN BANK OF ATLANTA</a:t>
            </a:r>
          </a:p>
        </p:txBody>
      </p:sp>
      <p:sp>
        <p:nvSpPr>
          <p:cNvPr id="6" name="Slide Number Placeholder 5"/>
          <p:cNvSpPr>
            <a:spLocks noGrp="1"/>
          </p:cNvSpPr>
          <p:nvPr>
            <p:ph type="sldNum" sz="quarter" idx="12"/>
          </p:nvPr>
        </p:nvSpPr>
        <p:spPr/>
        <p:txBody>
          <a:bodyPr/>
          <a:lstStyle/>
          <a:p>
            <a:fld id="{A756D5BD-09B3-B140-92EB-9A79342F0DC6}" type="slidenum">
              <a:rPr lang="en-US" smtClean="0"/>
              <a:t>13</a:t>
            </a:fld>
            <a:endParaRPr lang="en-US" dirty="0"/>
          </a:p>
        </p:txBody>
      </p:sp>
      <p:sp>
        <p:nvSpPr>
          <p:cNvPr id="4" name="TextBox 3">
            <a:extLst>
              <a:ext uri="{FF2B5EF4-FFF2-40B4-BE49-F238E27FC236}">
                <a16:creationId xmlns:a16="http://schemas.microsoft.com/office/drawing/2014/main" id="{36879E6C-21EC-593C-A726-1F7E781C803D}"/>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2585930C-7E65-833F-4CF4-50A84A347DF3}"/>
              </a:ext>
            </a:extLst>
          </p:cNvPr>
          <p:cNvPicPr>
            <a:picLocks noChangeAspect="1"/>
          </p:cNvPicPr>
          <p:nvPr/>
        </p:nvPicPr>
        <p:blipFill>
          <a:blip r:embed="rId3"/>
          <a:stretch>
            <a:fillRect/>
          </a:stretch>
        </p:blipFill>
        <p:spPr>
          <a:xfrm>
            <a:off x="6570306" y="247097"/>
            <a:ext cx="2200275" cy="733425"/>
          </a:xfrm>
          <a:prstGeom prst="rect">
            <a:avLst/>
          </a:prstGeom>
        </p:spPr>
      </p:pic>
    </p:spTree>
    <p:extLst>
      <p:ext uri="{BB962C8B-B14F-4D97-AF65-F5344CB8AC3E}">
        <p14:creationId xmlns:p14="http://schemas.microsoft.com/office/powerpoint/2010/main" val="443485018"/>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6" name="Title 3"/>
          <p:cNvSpPr>
            <a:spLocks noGrp="1"/>
          </p:cNvSpPr>
          <p:nvPr>
            <p:ph type="title"/>
          </p:nvPr>
        </p:nvSpPr>
        <p:spPr/>
        <p:txBody>
          <a:bodyPr/>
          <a:lstStyle/>
          <a:p>
            <a:r>
              <a:rPr dirty="0" lang="en-US"/>
              <a:t>AHP General Fund Overview</a:t>
            </a:r>
          </a:p>
        </p:txBody>
      </p:sp>
      <p:sp>
        <p:nvSpPr>
          <p:cNvPr id="24" name="Footer Placeholder 5"/>
          <p:cNvSpPr>
            <a:spLocks noGrp="1"/>
          </p:cNvSpPr>
          <p:nvPr>
            <p:ph idx="11" sz="quarter" type="ftr"/>
          </p:nvPr>
        </p:nvSpPr>
        <p:spPr/>
        <p:txBody>
          <a:bodyPr/>
          <a:lstStyle/>
          <a:p>
            <a:r>
              <a:rPr dirty="0" lang="en-US"/>
              <a:t>FEDERAL HOME LOAN BANK OF ATLANTA</a:t>
            </a:r>
          </a:p>
        </p:txBody>
      </p:sp>
      <p:sp>
        <p:nvSpPr>
          <p:cNvPr id="2" name="Slide Number Placeholder 1"/>
          <p:cNvSpPr>
            <a:spLocks noGrp="1"/>
          </p:cNvSpPr>
          <p:nvPr>
            <p:ph idx="12" sz="quarter" type="sldNum"/>
          </p:nvPr>
        </p:nvSpPr>
        <p:spPr/>
        <p:txBody>
          <a:bodyPr/>
          <a:lstStyle/>
          <a:p>
            <a:fld id="{A756D5BD-09B3-B140-92EB-9A79342F0DC6}" type="slidenum">
              <a:rPr lang="en-US" smtClean="0"/>
              <a:pPr/>
              <a:t>14</a:t>
            </a:fld>
            <a:endParaRPr dirty="0" lang="en-US"/>
          </a:p>
        </p:txBody>
      </p:sp>
      <p:cxnSp>
        <p:nvCxnSpPr>
          <p:cNvPr id="30" name="Straight Connector 29">
            <a:extLst>
              <a:ext uri="{FF2B5EF4-FFF2-40B4-BE49-F238E27FC236}">
                <a16:creationId xmlns:a16="http://schemas.microsoft.com/office/drawing/2014/main" id="{348DBE7C-C813-714A-8DCF-7091552B1B4B}"/>
              </a:ext>
            </a:extLst>
          </p:cNvPr>
          <p:cNvCxnSpPr>
            <a:cxnSpLocks/>
          </p:cNvCxnSpPr>
          <p:nvPr/>
        </p:nvCxnSpPr>
        <p:spPr>
          <a:xfrm>
            <a:off x="144994" y="3850201"/>
            <a:ext cx="8813949" cy="0"/>
          </a:xfrm>
          <a:prstGeom prst="line">
            <a:avLst/>
          </a:prstGeom>
          <a:ln>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5" name="Table 4">
            <a:extLst>
              <a:ext uri="{FF2B5EF4-FFF2-40B4-BE49-F238E27FC236}">
                <a16:creationId xmlns:a16="http://schemas.microsoft.com/office/drawing/2014/main" id="{722DB29E-B9AA-6A7A-661F-6CE0D975D7E2}"/>
              </a:ext>
            </a:extLst>
          </p:cNvPr>
          <p:cNvGraphicFramePr>
            <a:graphicFrameLocks noGrp="1"/>
          </p:cNvGraphicFramePr>
          <p:nvPr>
            <p:extLst>
              <p:ext uri="{D42A27DB-BD31-4B8C-83A1-F6EECF244321}">
                <p14:modId xmlns:p14="http://schemas.microsoft.com/office/powerpoint/2010/main" val="117954603"/>
              </p:ext>
            </p:extLst>
          </p:nvPr>
        </p:nvGraphicFramePr>
        <p:xfrm>
          <a:off x="1066800" y="1381760"/>
          <a:ext cx="7086600" cy="1854200"/>
        </p:xfrm>
        <a:graphic>
          <a:graphicData uri="http://schemas.openxmlformats.org/drawingml/2006/table">
            <a:tbl>
              <a:tblPr bandRow="1" firstRow="1">
                <a:tableStyleId>{5C22544A-7EE6-4342-B048-85BDC9FD1C3A}</a:tableStyleId>
              </a:tblPr>
              <a:tblGrid>
                <a:gridCol w="3657600">
                  <a:extLst>
                    <a:ext uri="{9D8B030D-6E8A-4147-A177-3AD203B41FA5}">
                      <a16:colId xmlns:a16="http://schemas.microsoft.com/office/drawing/2014/main" val="370177828"/>
                    </a:ext>
                  </a:extLst>
                </a:gridCol>
                <a:gridCol w="3429000">
                  <a:extLst>
                    <a:ext uri="{9D8B030D-6E8A-4147-A177-3AD203B41FA5}">
                      <a16:colId xmlns:a16="http://schemas.microsoft.com/office/drawing/2014/main" val="3202245085"/>
                    </a:ext>
                  </a:extLst>
                </a:gridCol>
              </a:tblGrid>
              <a:tr h="370840">
                <a:tc>
                  <a:txBody>
                    <a:bodyPr/>
                    <a:lstStyle/>
                    <a:p>
                      <a:r>
                        <a:rPr dirty="0" lang="en-US"/>
                        <a:t>Eligible Project Types:</a:t>
                      </a:r>
                    </a:p>
                  </a:txBody>
                  <a:tcPr/>
                </a:tc>
                <a:tc>
                  <a:txBody>
                    <a:bodyPr/>
                    <a:lstStyle/>
                    <a:p>
                      <a:endParaRPr dirty="0" lang="en-US"/>
                    </a:p>
                  </a:txBody>
                  <a:tcPr/>
                </a:tc>
                <a:extLst>
                  <a:ext uri="{0D108BD9-81ED-4DB2-BD59-A6C34878D82A}">
                    <a16:rowId xmlns:a16="http://schemas.microsoft.com/office/drawing/2014/main" val="2663237337"/>
                  </a:ext>
                </a:extLst>
              </a:tr>
              <a:tr h="370840">
                <a:tc>
                  <a:txBody>
                    <a:bodyPr/>
                    <a:lstStyle/>
                    <a:p>
                      <a:pPr indent="-285750" marL="285750">
                        <a:buFont charset="0" panose="020B0604020202020204" pitchFamily="34" typeface="Arial"/>
                        <a:buChar char="•"/>
                      </a:pPr>
                      <a:r>
                        <a:rPr dirty="0" lang="en-US"/>
                        <a:t>Rental </a:t>
                      </a:r>
                    </a:p>
                  </a:txBody>
                  <a:tcPr/>
                </a:tc>
                <a:tc>
                  <a:txBody>
                    <a:bodyPr/>
                    <a:lstStyle/>
                    <a:p>
                      <a:pPr indent="-285750" marL="285750">
                        <a:buFont charset="0" panose="020B0604020202020204" pitchFamily="34" typeface="Arial"/>
                        <a:buChar char="•"/>
                      </a:pPr>
                      <a:r>
                        <a:rPr dirty="0" lang="en-US"/>
                        <a:t>Ownership</a:t>
                      </a:r>
                    </a:p>
                  </a:txBody>
                  <a:tcPr/>
                </a:tc>
                <a:extLst>
                  <a:ext uri="{0D108BD9-81ED-4DB2-BD59-A6C34878D82A}">
                    <a16:rowId xmlns:a16="http://schemas.microsoft.com/office/drawing/2014/main" val="2338951681"/>
                  </a:ext>
                </a:extLst>
              </a:tr>
              <a:tr h="370840">
                <a:tc>
                  <a:txBody>
                    <a:bodyPr/>
                    <a:lstStyle/>
                    <a:p>
                      <a:pPr indent="-285750" marL="285750">
                        <a:buFont charset="0" panose="020B0604020202020204" pitchFamily="34" typeface="Arial"/>
                        <a:buChar char="•"/>
                      </a:pPr>
                      <a:r>
                        <a:rPr dirty="0" lang="en-US"/>
                        <a:t>New Construction</a:t>
                      </a:r>
                    </a:p>
                  </a:txBody>
                  <a:tcPr/>
                </a:tc>
                <a:tc>
                  <a:txBody>
                    <a:bodyPr/>
                    <a:lstStyle/>
                    <a:p>
                      <a:pPr indent="-285750" marL="285750">
                        <a:buFont charset="0" panose="020B0604020202020204" pitchFamily="34" typeface="Arial"/>
                        <a:buChar char="•"/>
                      </a:pPr>
                      <a:r>
                        <a:rPr dirty="0" lang="en-US"/>
                        <a:t>Rehabilitation </a:t>
                      </a:r>
                    </a:p>
                  </a:txBody>
                  <a:tcPr/>
                </a:tc>
                <a:extLst>
                  <a:ext uri="{0D108BD9-81ED-4DB2-BD59-A6C34878D82A}">
                    <a16:rowId xmlns:a16="http://schemas.microsoft.com/office/drawing/2014/main" val="11923102"/>
                  </a:ext>
                </a:extLst>
              </a:tr>
              <a:tr h="370840">
                <a:tc>
                  <a:txBody>
                    <a:bodyPr/>
                    <a:lstStyle/>
                    <a:p>
                      <a:pPr indent="-285750" marL="285750">
                        <a:buFont charset="0" panose="020B0604020202020204" pitchFamily="34" typeface="Arial"/>
                        <a:buChar char="•"/>
                      </a:pPr>
                      <a:r>
                        <a:rPr dirty="0" lang="en-US"/>
                        <a:t>Supportive Housing</a:t>
                      </a:r>
                    </a:p>
                  </a:txBody>
                  <a:tcPr/>
                </a:tc>
                <a:tc>
                  <a:txBody>
                    <a:bodyPr/>
                    <a:lstStyle/>
                    <a:p>
                      <a:pPr indent="-285750" marL="285750">
                        <a:buFont charset="0" panose="020B0604020202020204" pitchFamily="34" typeface="Arial"/>
                        <a:buChar char="•"/>
                      </a:pPr>
                      <a:r>
                        <a:rPr dirty="0" lang="en-US"/>
                        <a:t>Mixed Used</a:t>
                      </a:r>
                    </a:p>
                  </a:txBody>
                  <a:tcPr/>
                </a:tc>
                <a:extLst>
                  <a:ext uri="{0D108BD9-81ED-4DB2-BD59-A6C34878D82A}">
                    <a16:rowId xmlns:a16="http://schemas.microsoft.com/office/drawing/2014/main" val="1062553778"/>
                  </a:ext>
                </a:extLst>
              </a:tr>
              <a:tr h="370840">
                <a:tc>
                  <a:txBody>
                    <a:bodyPr/>
                    <a:lstStyle/>
                    <a:p>
                      <a:pPr indent="-285750" marL="285750">
                        <a:buFont charset="0" panose="020B0604020202020204" pitchFamily="34" typeface="Arial"/>
                        <a:buChar char="•"/>
                      </a:pPr>
                      <a:r>
                        <a:rPr dirty="0" lang="en-US"/>
                        <a:t>Owner-occupied Rehabilitation</a:t>
                      </a:r>
                    </a:p>
                  </a:txBody>
                  <a:tcPr/>
                </a:tc>
                <a:tc>
                  <a:txBody>
                    <a:bodyPr/>
                    <a:lstStyle/>
                    <a:p>
                      <a:pPr indent="-285750" marL="285750">
                        <a:buFont charset="0" panose="020B0604020202020204" pitchFamily="34" typeface="Arial"/>
                        <a:buChar char="•"/>
                      </a:pPr>
                      <a:r>
                        <a:rPr dirty="0" lang="en-US"/>
                        <a:t>Down payment assistance </a:t>
                      </a:r>
                    </a:p>
                  </a:txBody>
                  <a:tcPr/>
                </a:tc>
                <a:extLst>
                  <a:ext uri="{0D108BD9-81ED-4DB2-BD59-A6C34878D82A}">
                    <a16:rowId xmlns:a16="http://schemas.microsoft.com/office/drawing/2014/main" val="323565177"/>
                  </a:ext>
                </a:extLst>
              </a:tr>
            </a:tbl>
          </a:graphicData>
        </a:graphic>
      </p:graphicFrame>
      <p:pic>
        <p:nvPicPr>
          <p:cNvPr id="6" name="Picture 5">
            <a:extLst>
              <a:ext uri="{FF2B5EF4-FFF2-40B4-BE49-F238E27FC236}">
                <a16:creationId xmlns:a16="http://schemas.microsoft.com/office/drawing/2014/main" id="{FC4AB072-3EE9-839F-9287-7E775DDE88DD}"/>
              </a:ext>
            </a:extLst>
          </p:cNvPr>
          <p:cNvPicPr>
            <a:picLocks noChangeArrowheads="1" noChangeAspect="1"/>
          </p:cNvPicPr>
          <p:nvPr/>
        </p:nvPicPr>
        <p:blipFill rotWithShape="1">
          <a:blip cstate="print" r:embed="rId3"/>
          <a:srcRect b="292" t="9"/>
          <a:stretch/>
        </p:blipFill>
        <p:spPr bwMode="auto">
          <a:xfrm>
            <a:off x="144994" y="4150138"/>
            <a:ext cx="2737699" cy="1869657"/>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id="7" name="Content Placeholder 5">
            <a:extLst>
              <a:ext uri="{FF2B5EF4-FFF2-40B4-BE49-F238E27FC236}">
                <a16:creationId xmlns:a16="http://schemas.microsoft.com/office/drawing/2014/main" id="{CE36EACD-28FF-3664-ACB5-3D3FA63FA397}"/>
              </a:ext>
            </a:extLst>
          </p:cNvPr>
          <p:cNvPicPr>
            <a:picLocks noChangeAspect="1" noGrp="1"/>
          </p:cNvPicPr>
          <p:nvPr>
            <p:ph idx="1"/>
          </p:nvPr>
        </p:nvPicPr>
        <p:blipFill>
          <a:blip r:embed="rId4"/>
          <a:stretch>
            <a:fillRect/>
          </a:stretch>
        </p:blipFill>
        <p:spPr>
          <a:xfrm>
            <a:off x="5902608" y="4138075"/>
            <a:ext cx="2895600" cy="1881719"/>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descr="single news" id="1032" name="Picture 8">
            <a:extLst>
              <a:ext uri="{FF2B5EF4-FFF2-40B4-BE49-F238E27FC236}">
                <a16:creationId xmlns:a16="http://schemas.microsoft.com/office/drawing/2014/main" id="{AE9D41C0-EAFB-C59B-885E-97723924A724}"/>
              </a:ext>
            </a:extLst>
          </p:cNvPr>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bwMode="auto">
          <a:xfrm>
            <a:off x="3023801" y="4206423"/>
            <a:ext cx="2737699" cy="1745022"/>
          </a:xfrm>
          <a:prstGeom prst="rect">
            <a:avLst/>
          </a:prstGeom>
          <a:solidFill>
            <a:srgbClr val="FFFFFF">
              <a:shade val="85000"/>
            </a:srgbClr>
          </a:solidFill>
          <a:ln cap="rnd" w="190500">
            <a:solidFill>
              <a:srgbClr val="FFFFFF"/>
            </a:solidFill>
          </a:ln>
          <a:effectLst>
            <a:outerShdw algn="tl" blurRad="50000" rotWithShape="0">
              <a:srgbClr val="000000">
                <a:alpha val="41000"/>
              </a:srgbClr>
            </a:outerShdw>
          </a:effectLst>
          <a:scene3d>
            <a:camera prst="orthographicFront"/>
            <a:lightRig dir="t" rig="twoPt">
              <a:rot lat="0" lon="0" rev="7800000"/>
            </a:lightRig>
          </a:scene3d>
          <a:sp3d contourW="6350">
            <a:bevelT h="16510" w="50800"/>
            <a:contourClr>
              <a:srgbClr val="C0C0C0"/>
            </a:contourClr>
          </a:sp3d>
        </p:spPr>
      </p:pic>
      <p:sp>
        <p:nvSpPr>
          <p:cNvPr id="3" name="TextBox 2">
            <a:extLst>
              <a:ext uri="{FF2B5EF4-FFF2-40B4-BE49-F238E27FC236}">
                <a16:creationId xmlns:a16="http://schemas.microsoft.com/office/drawing/2014/main" id="{6883101C-A9B0-49C9-2F10-B4A5D8C37440}"/>
              </a:ext>
            </a:extLst>
          </p:cNvPr>
          <p:cNvSpPr txBox="1"/>
          <p:nvPr/>
        </p:nvSpPr>
        <p:spPr>
          <a:xfrm>
            <a:off x="533400" y="6356350"/>
            <a:ext cx="2362200" cy="369332"/>
          </a:xfrm>
          <a:prstGeom prst="rect">
            <a:avLst/>
          </a:prstGeom>
          <a:solidFill>
            <a:schemeClr val="bg1"/>
          </a:solidFill>
        </p:spPr>
        <p:txBody>
          <a:bodyPr rtlCol="0" wrap="square">
            <a:spAutoFit/>
          </a:bodyPr>
          <a:lstStyle/>
          <a:p>
            <a:endParaRPr dirty="0" lang="en-US"/>
          </a:p>
        </p:txBody>
      </p:sp>
      <p:pic>
        <p:nvPicPr>
          <p:cNvPr id="8" name="Picture 7">
            <a:extLst>
              <a:ext uri="{FF2B5EF4-FFF2-40B4-BE49-F238E27FC236}">
                <a16:creationId xmlns:a16="http://schemas.microsoft.com/office/drawing/2014/main" id="{281473C7-A0B0-840C-EE8B-C2EA4DB47C09}"/>
              </a:ext>
            </a:extLst>
          </p:cNvPr>
          <p:cNvPicPr>
            <a:picLocks noChangeAspect="1"/>
          </p:cNvPicPr>
          <p:nvPr/>
        </p:nvPicPr>
        <p:blipFill>
          <a:blip r:embed="rId6"/>
          <a:stretch>
            <a:fillRect/>
          </a:stretch>
        </p:blipFill>
        <p:spPr>
          <a:xfrm>
            <a:off x="6602551" y="259859"/>
            <a:ext cx="2200275" cy="733425"/>
          </a:xfrm>
          <a:prstGeom prst="rect">
            <a:avLst/>
          </a:prstGeom>
        </p:spPr>
      </p:pic>
    </p:spTree>
    <p:extLst>
      <p:ext uri="{BB962C8B-B14F-4D97-AF65-F5344CB8AC3E}">
        <p14:creationId xmlns:p14="http://schemas.microsoft.com/office/powerpoint/2010/main" val="68013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AHP General Fund: Getting Started</a:t>
            </a:r>
          </a:p>
        </p:txBody>
      </p:sp>
      <p:sp>
        <p:nvSpPr>
          <p:cNvPr id="5" name="Footer Placeholder 1"/>
          <p:cNvSpPr>
            <a:spLocks noGrp="1"/>
          </p:cNvSpPr>
          <p:nvPr>
            <p:ph type="ftr" sz="quarter" idx="11"/>
          </p:nvPr>
        </p:nvSpPr>
        <p:spPr>
          <a:xfrm>
            <a:off x="457200" y="6356350"/>
            <a:ext cx="2895600" cy="365125"/>
          </a:xfrm>
        </p:spPr>
        <p:txBody>
          <a:bodyPr/>
          <a:lstStyle/>
          <a:p>
            <a:r>
              <a:rPr lang="en-US" dirty="0"/>
              <a:t>FEDERAL HOME LOAN BANK OF ATLANTA</a:t>
            </a:r>
          </a:p>
        </p:txBody>
      </p:sp>
      <p:sp>
        <p:nvSpPr>
          <p:cNvPr id="6" name="Slide Number Placeholder 5"/>
          <p:cNvSpPr>
            <a:spLocks noGrp="1"/>
          </p:cNvSpPr>
          <p:nvPr>
            <p:ph type="sldNum" sz="quarter" idx="12"/>
          </p:nvPr>
        </p:nvSpPr>
        <p:spPr/>
        <p:txBody>
          <a:bodyPr/>
          <a:lstStyle/>
          <a:p>
            <a:fld id="{A756D5BD-09B3-B140-92EB-9A79342F0DC6}" type="slidenum">
              <a:rPr lang="en-US" smtClean="0"/>
              <a:t>15</a:t>
            </a:fld>
            <a:endParaRPr lang="en-US" dirty="0"/>
          </a:p>
        </p:txBody>
      </p:sp>
      <p:sp>
        <p:nvSpPr>
          <p:cNvPr id="7" name="Content Placeholder 2"/>
          <p:cNvSpPr>
            <a:spLocks noGrp="1"/>
          </p:cNvSpPr>
          <p:nvPr>
            <p:ph idx="1"/>
          </p:nvPr>
        </p:nvSpPr>
        <p:spPr>
          <a:xfrm>
            <a:off x="128430" y="1276611"/>
            <a:ext cx="8558370" cy="4916029"/>
          </a:xfrm>
        </p:spPr>
        <p:txBody>
          <a:bodyPr>
            <a:noAutofit/>
          </a:bodyPr>
          <a:lstStyle/>
          <a:p>
            <a:pPr>
              <a:lnSpc>
                <a:spcPct val="120000"/>
              </a:lnSpc>
              <a:spcBef>
                <a:spcPts val="0"/>
              </a:spcBef>
              <a:spcAft>
                <a:spcPts val="1200"/>
              </a:spcAft>
            </a:pPr>
            <a:r>
              <a:rPr lang="en-US" sz="1600" dirty="0">
                <a:solidFill>
                  <a:srgbClr val="676767"/>
                </a:solidFill>
              </a:rPr>
              <a:t>‘Sponsors’ are housing developers, public entities, contractors, community builders, and other organizations engaged in development and rehabilitation of affordable rental or owner-occupied housing</a:t>
            </a:r>
          </a:p>
          <a:p>
            <a:pPr lvl="1">
              <a:spcBef>
                <a:spcPts val="0"/>
              </a:spcBef>
              <a:spcAft>
                <a:spcPts val="600"/>
              </a:spcAft>
            </a:pPr>
            <a:r>
              <a:rPr lang="en-US" sz="1600" dirty="0">
                <a:solidFill>
                  <a:srgbClr val="676767"/>
                </a:solidFill>
              </a:rPr>
              <a:t>Sponsors drive the application process and submit applications</a:t>
            </a:r>
          </a:p>
          <a:p>
            <a:pPr lvl="1">
              <a:spcBef>
                <a:spcPts val="0"/>
              </a:spcBef>
              <a:spcAft>
                <a:spcPts val="600"/>
              </a:spcAft>
            </a:pPr>
            <a:r>
              <a:rPr lang="en-US" sz="1600" dirty="0">
                <a:solidFill>
                  <a:srgbClr val="676767"/>
                </a:solidFill>
              </a:rPr>
              <a:t>Members review and approve applications</a:t>
            </a:r>
          </a:p>
          <a:p>
            <a:pPr marL="0" indent="0">
              <a:buNone/>
            </a:pPr>
            <a:endParaRPr lang="en-US" sz="1600" b="0" i="0" u="none" strike="noStrike" baseline="0" dirty="0">
              <a:latin typeface="Aptos" panose="020B0004020202020204" pitchFamily="34" charset="0"/>
            </a:endParaRPr>
          </a:p>
          <a:p>
            <a:pPr marR="0">
              <a:spcBef>
                <a:spcPts val="0"/>
              </a:spcBef>
              <a:spcAft>
                <a:spcPts val="600"/>
              </a:spcAft>
            </a:pPr>
            <a:r>
              <a:rPr lang="en-US" sz="1600" dirty="0">
                <a:solidFill>
                  <a:srgbClr val="676767"/>
                </a:solidFill>
              </a:rPr>
              <a:t>100-point scoring system (varies by FHLBank) </a:t>
            </a:r>
          </a:p>
          <a:p>
            <a:pPr marL="457200" marR="0" lvl="1" indent="0">
              <a:spcBef>
                <a:spcPts val="0"/>
              </a:spcBef>
              <a:spcAft>
                <a:spcPts val="600"/>
              </a:spcAft>
              <a:buNone/>
            </a:pPr>
            <a:r>
              <a:rPr lang="en-US" sz="1600" dirty="0">
                <a:solidFill>
                  <a:srgbClr val="676767"/>
                </a:solidFill>
              </a:rPr>
              <a:t>Tribes score well in areas such as:</a:t>
            </a:r>
          </a:p>
          <a:p>
            <a:pPr lvl="1">
              <a:spcBef>
                <a:spcPts val="0"/>
              </a:spcBef>
              <a:spcAft>
                <a:spcPts val="600"/>
              </a:spcAft>
            </a:pPr>
            <a:r>
              <a:rPr lang="en-US" sz="1600" dirty="0">
                <a:solidFill>
                  <a:srgbClr val="676767"/>
                </a:solidFill>
              </a:rPr>
              <a:t>Native Housing </a:t>
            </a:r>
          </a:p>
          <a:p>
            <a:pPr lvl="1">
              <a:spcBef>
                <a:spcPts val="0"/>
              </a:spcBef>
              <a:spcAft>
                <a:spcPts val="600"/>
              </a:spcAft>
            </a:pPr>
            <a:r>
              <a:rPr lang="en-US" sz="1600" dirty="0">
                <a:solidFill>
                  <a:srgbClr val="676767"/>
                </a:solidFill>
              </a:rPr>
              <a:t>Rural</a:t>
            </a:r>
          </a:p>
          <a:p>
            <a:pPr lvl="1">
              <a:spcBef>
                <a:spcPts val="0"/>
              </a:spcBef>
              <a:spcAft>
                <a:spcPts val="600"/>
              </a:spcAft>
            </a:pPr>
            <a:r>
              <a:rPr lang="en-US" sz="1600" dirty="0">
                <a:solidFill>
                  <a:srgbClr val="676767"/>
                </a:solidFill>
              </a:rPr>
              <a:t>Large Units (3+ bedrooms)</a:t>
            </a:r>
          </a:p>
          <a:p>
            <a:pPr marL="0" indent="0">
              <a:spcBef>
                <a:spcPts val="0"/>
              </a:spcBef>
              <a:spcAft>
                <a:spcPts val="600"/>
              </a:spcAft>
              <a:buNone/>
            </a:pPr>
            <a:endParaRPr lang="en-US" sz="1600" dirty="0">
              <a:solidFill>
                <a:srgbClr val="676767"/>
              </a:solidFill>
            </a:endParaRPr>
          </a:p>
          <a:p>
            <a:pPr>
              <a:spcBef>
                <a:spcPts val="0"/>
              </a:spcBef>
              <a:spcAft>
                <a:spcPts val="600"/>
              </a:spcAft>
            </a:pPr>
            <a:r>
              <a:rPr lang="en-US" sz="1600" dirty="0">
                <a:solidFill>
                  <a:srgbClr val="676767"/>
                </a:solidFill>
              </a:rPr>
              <a:t>All applications include a ‘Member’</a:t>
            </a:r>
          </a:p>
          <a:p>
            <a:pPr lvl="1">
              <a:spcBef>
                <a:spcPts val="0"/>
              </a:spcBef>
              <a:spcAft>
                <a:spcPts val="600"/>
              </a:spcAft>
            </a:pPr>
            <a:r>
              <a:rPr lang="en-US" sz="1600" dirty="0">
                <a:solidFill>
                  <a:srgbClr val="676767"/>
                </a:solidFill>
              </a:rPr>
              <a:t>Financial institutions that are part of FHLBank </a:t>
            </a:r>
          </a:p>
          <a:p>
            <a:pPr lvl="1">
              <a:spcBef>
                <a:spcPts val="0"/>
              </a:spcBef>
              <a:spcAft>
                <a:spcPts val="600"/>
              </a:spcAft>
            </a:pPr>
            <a:r>
              <a:rPr lang="en-US" sz="1600" dirty="0">
                <a:solidFill>
                  <a:srgbClr val="676767"/>
                </a:solidFill>
              </a:rPr>
              <a:t>FHLBank can assist you in finding a member </a:t>
            </a:r>
          </a:p>
        </p:txBody>
      </p:sp>
      <p:sp>
        <p:nvSpPr>
          <p:cNvPr id="3" name="TextBox 2">
            <a:extLst>
              <a:ext uri="{FF2B5EF4-FFF2-40B4-BE49-F238E27FC236}">
                <a16:creationId xmlns:a16="http://schemas.microsoft.com/office/drawing/2014/main" id="{A70E201F-93F0-C7BA-3C20-2D3A9DEFC6BB}"/>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A20F5520-60E7-9EE4-21C3-E3234780B553}"/>
              </a:ext>
            </a:extLst>
          </p:cNvPr>
          <p:cNvPicPr>
            <a:picLocks noChangeAspect="1"/>
          </p:cNvPicPr>
          <p:nvPr/>
        </p:nvPicPr>
        <p:blipFill>
          <a:blip r:embed="rId3"/>
          <a:stretch>
            <a:fillRect/>
          </a:stretch>
        </p:blipFill>
        <p:spPr>
          <a:xfrm>
            <a:off x="6781800" y="276182"/>
            <a:ext cx="2200275" cy="733425"/>
          </a:xfrm>
          <a:prstGeom prst="rect">
            <a:avLst/>
          </a:prstGeom>
        </p:spPr>
      </p:pic>
    </p:spTree>
    <p:extLst>
      <p:ext uri="{BB962C8B-B14F-4D97-AF65-F5344CB8AC3E}">
        <p14:creationId xmlns:p14="http://schemas.microsoft.com/office/powerpoint/2010/main" val="15775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457200" y="310896"/>
            <a:ext cx="8229600" cy="798906"/>
          </a:xfrm>
        </p:spPr>
        <p:txBody>
          <a:bodyPr>
            <a:noAutofit/>
          </a:bodyPr>
          <a:lstStyle/>
          <a:p>
            <a:pPr lvl="0"/>
            <a:r>
              <a:rPr lang="en-US" dirty="0"/>
              <a:t>AHP General Fund – LIHTC Project Example</a:t>
            </a:r>
            <a:br>
              <a:rPr lang="en-US" dirty="0"/>
            </a:br>
            <a:r>
              <a:rPr lang="en-US" sz="1600" b="0" i="1" dirty="0"/>
              <a:t>Example: 9% LIHTC </a:t>
            </a:r>
            <a:r>
              <a:rPr lang="en-US" sz="1600" i="1" dirty="0"/>
              <a:t>Deal</a:t>
            </a:r>
            <a:endParaRPr lang="en-US" sz="1600" b="1" i="1" dirty="0">
              <a:solidFill>
                <a:srgbClr val="003366"/>
              </a:solidFill>
            </a:endParaRPr>
          </a:p>
        </p:txBody>
      </p:sp>
      <p:sp>
        <p:nvSpPr>
          <p:cNvPr id="488071" name="Oval 647"/>
          <p:cNvSpPr>
            <a:spLocks noChangeArrowheads="1"/>
          </p:cNvSpPr>
          <p:nvPr/>
        </p:nvSpPr>
        <p:spPr bwMode="auto">
          <a:xfrm>
            <a:off x="4495800" y="5257800"/>
            <a:ext cx="533400" cy="381000"/>
          </a:xfrm>
          <a:prstGeom prst="ellipse">
            <a:avLst/>
          </a:prstGeom>
          <a:noFill/>
          <a:ln w="38100">
            <a:noFill/>
            <a:round/>
            <a:headEnd/>
            <a:tailEnd/>
          </a:ln>
          <a:effectLst/>
        </p:spPr>
        <p:txBody>
          <a:bodyPr wrap="none" anchor="ctr"/>
          <a:lstStyle/>
          <a:p>
            <a:endParaRPr lang="en-US" dirty="0"/>
          </a:p>
        </p:txBody>
      </p:sp>
      <p:sp>
        <p:nvSpPr>
          <p:cNvPr id="488072" name="Oval 648"/>
          <p:cNvSpPr>
            <a:spLocks noChangeArrowheads="1"/>
          </p:cNvSpPr>
          <p:nvPr/>
        </p:nvSpPr>
        <p:spPr bwMode="auto">
          <a:xfrm>
            <a:off x="4572000" y="4419600"/>
            <a:ext cx="533400" cy="381000"/>
          </a:xfrm>
          <a:prstGeom prst="ellipse">
            <a:avLst/>
          </a:prstGeom>
          <a:noFill/>
          <a:ln w="38100">
            <a:noFill/>
            <a:round/>
            <a:headEnd/>
            <a:tailEnd/>
          </a:ln>
          <a:effectLst/>
        </p:spPr>
        <p:txBody>
          <a:bodyPr wrap="none" anchor="ctr"/>
          <a:lstStyle/>
          <a:p>
            <a:endParaRPr lang="en-US" dirty="0"/>
          </a:p>
        </p:txBody>
      </p:sp>
      <p:sp>
        <p:nvSpPr>
          <p:cNvPr id="16" name="Rectangle 3"/>
          <p:cNvSpPr txBox="1">
            <a:spLocks noChangeArrowheads="1"/>
          </p:cNvSpPr>
          <p:nvPr/>
        </p:nvSpPr>
        <p:spPr>
          <a:xfrm>
            <a:off x="457200" y="1371600"/>
            <a:ext cx="6831904" cy="8534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4"/>
              </a:buClr>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accent4"/>
              </a:buClr>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Clr>
                <a:schemeClr val="tx1">
                  <a:lumMod val="40000"/>
                  <a:lumOff val="6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tabLst>
                <a:tab pos="342900" algn="l"/>
              </a:tabLst>
            </a:pPr>
            <a:r>
              <a:rPr lang="en-US" dirty="0">
                <a:solidFill>
                  <a:schemeClr val="tx2"/>
                </a:solidFill>
              </a:rPr>
              <a:t>Example: 52-unit, Senior Rental Project</a:t>
            </a:r>
            <a:endParaRPr lang="en-US" sz="1200" dirty="0">
              <a:solidFill>
                <a:schemeClr val="tx2"/>
              </a:solidFill>
            </a:endParaRPr>
          </a:p>
        </p:txBody>
      </p:sp>
      <p:graphicFrame>
        <p:nvGraphicFramePr>
          <p:cNvPr id="17" name="Group 653"/>
          <p:cNvGraphicFramePr>
            <a:graphicFrameLocks noGrp="1"/>
          </p:cNvGraphicFramePr>
          <p:nvPr>
            <p:ph idx="4294967295"/>
          </p:nvPr>
        </p:nvGraphicFramePr>
        <p:xfrm>
          <a:off x="533400" y="1687513"/>
          <a:ext cx="7730512" cy="1876483"/>
        </p:xfrm>
        <a:graphic>
          <a:graphicData uri="http://schemas.openxmlformats.org/drawingml/2006/table">
            <a:tbl>
              <a:tblPr/>
              <a:tblGrid>
                <a:gridCol w="2384213">
                  <a:extLst>
                    <a:ext uri="{9D8B030D-6E8A-4147-A177-3AD203B41FA5}">
                      <a16:colId xmlns:a16="http://schemas.microsoft.com/office/drawing/2014/main" val="20000"/>
                    </a:ext>
                  </a:extLst>
                </a:gridCol>
                <a:gridCol w="1223943">
                  <a:extLst>
                    <a:ext uri="{9D8B030D-6E8A-4147-A177-3AD203B41FA5}">
                      <a16:colId xmlns:a16="http://schemas.microsoft.com/office/drawing/2014/main" val="20001"/>
                    </a:ext>
                  </a:extLst>
                </a:gridCol>
                <a:gridCol w="1172102">
                  <a:extLst>
                    <a:ext uri="{9D8B030D-6E8A-4147-A177-3AD203B41FA5}">
                      <a16:colId xmlns:a16="http://schemas.microsoft.com/office/drawing/2014/main" val="20002"/>
                    </a:ext>
                  </a:extLst>
                </a:gridCol>
                <a:gridCol w="1297366">
                  <a:extLst>
                    <a:ext uri="{9D8B030D-6E8A-4147-A177-3AD203B41FA5}">
                      <a16:colId xmlns:a16="http://schemas.microsoft.com/office/drawing/2014/main" val="20003"/>
                    </a:ext>
                  </a:extLst>
                </a:gridCol>
                <a:gridCol w="1652888">
                  <a:extLst>
                    <a:ext uri="{9D8B030D-6E8A-4147-A177-3AD203B41FA5}">
                      <a16:colId xmlns:a16="http://schemas.microsoft.com/office/drawing/2014/main" val="20004"/>
                    </a:ext>
                  </a:extLst>
                </a:gridCol>
              </a:tblGrid>
              <a:tr h="4394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a:txBody>
                  <a:tcPr marL="88174" marR="88174" anchor="b" horzOverflow="overflow">
                    <a:lnL cap="flat">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mn-lt"/>
                        </a:rPr>
                        <a:t>Total Sources</a:t>
                      </a:r>
                    </a:p>
                  </a:txBody>
                  <a:tcPr marL="88174" marR="88174"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mn-lt"/>
                        </a:rPr>
                        <a:t>AHP</a:t>
                      </a:r>
                    </a:p>
                  </a:txBody>
                  <a:tcPr marL="88174" marR="88174" anchor="ctr" anchorCtr="1"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mn-lt"/>
                        </a:rPr>
                        <a:t> Member First Mortgage</a:t>
                      </a:r>
                    </a:p>
                  </a:txBody>
                  <a:tcPr marL="88174" marR="88174" anchor="ctr" anchorCtr="1"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mn-lt"/>
                        </a:rPr>
                        <a:t>Other Sources*</a:t>
                      </a:r>
                    </a:p>
                  </a:txBody>
                  <a:tcPr marL="88174" marR="88174" anchor="b" horzOverflow="overflow">
                    <a:lnL>
                      <a:noFill/>
                    </a:lnL>
                    <a:lnR cap="flat">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Acquisition</a:t>
                      </a:r>
                    </a:p>
                  </a:txBody>
                  <a:tcPr marL="88174" marR="88174" horzOverflow="overflow">
                    <a:lnL cap="flat">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$180,000</a:t>
                      </a:r>
                    </a:p>
                  </a:txBody>
                  <a:tcPr marL="88174" marR="88174"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$157,800</a:t>
                      </a:r>
                    </a:p>
                  </a:txBody>
                  <a:tcPr marL="88174" marR="88174" anchor="ctr" anchorCtr="1"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US" sz="1200" b="0" i="0" u="none" strike="noStrike" cap="none" normalizeH="0" baseline="0" dirty="0">
                        <a:ln>
                          <a:noFill/>
                        </a:ln>
                        <a:solidFill>
                          <a:schemeClr val="tx1"/>
                        </a:solidFill>
                        <a:effectLst/>
                        <a:latin typeface="+mn-lt"/>
                      </a:endParaRPr>
                    </a:p>
                  </a:txBody>
                  <a:tcPr marL="88174" marR="88174" anchor="ctr" anchorCtr="1"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$22,200</a:t>
                      </a:r>
                    </a:p>
                  </a:txBody>
                  <a:tcPr marL="88174" marR="88174" horzOverflow="overflow">
                    <a:lnL>
                      <a:noFill/>
                    </a:lnL>
                    <a:lnR cap="flat">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1"/>
                  </a:ext>
                </a:extLst>
              </a:tr>
              <a:tr h="292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Construction</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$5,131,407</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$310,200</a:t>
                      </a: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$180,000</a:t>
                      </a: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$4,641,207</a:t>
                      </a: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2"/>
                  </a:ext>
                </a:extLst>
              </a:tr>
              <a:tr h="292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Soft Costs</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$706,376</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$706,376</a:t>
                      </a: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3"/>
                  </a:ext>
                </a:extLst>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Other Costs</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$1,010,059</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$1,010,059</a:t>
                      </a: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4"/>
                  </a:ext>
                </a:extLst>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Total Development Budget</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$7,027,842</a:t>
                      </a:r>
                    </a:p>
                  </a:txBody>
                  <a:tcPr marL="88174" marR="88174" horzOverflow="overflow">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a:ln>
                            <a:noFill/>
                          </a:ln>
                          <a:solidFill>
                            <a:schemeClr val="tx1"/>
                          </a:solidFill>
                          <a:effectLst/>
                          <a:latin typeface="+mn-lt"/>
                          <a:ea typeface="+mn-ea"/>
                          <a:cs typeface="+mn-cs"/>
                        </a:rPr>
                        <a:t>$468,000</a:t>
                      </a: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$180,000</a:t>
                      </a: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$6,379,842</a:t>
                      </a:r>
                    </a:p>
                  </a:txBody>
                  <a:tcPr marL="88174" marR="88174" horzOverflow="overflow">
                    <a:lnL>
                      <a:noFill/>
                    </a:lnL>
                    <a:lnR cap="flat">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extLst>
                  <a:ext uri="{0D108BD9-81ED-4DB2-BD59-A6C34878D82A}">
                    <a16:rowId xmlns:a16="http://schemas.microsoft.com/office/drawing/2014/main" val="10005"/>
                  </a:ext>
                </a:extLst>
              </a:tr>
            </a:tbl>
          </a:graphicData>
        </a:graphic>
      </p:graphicFrame>
      <p:sp>
        <p:nvSpPr>
          <p:cNvPr id="18" name="Oval 648"/>
          <p:cNvSpPr>
            <a:spLocks noChangeArrowheads="1"/>
          </p:cNvSpPr>
          <p:nvPr/>
        </p:nvSpPr>
        <p:spPr bwMode="auto">
          <a:xfrm>
            <a:off x="4572000" y="4531360"/>
            <a:ext cx="533400" cy="381000"/>
          </a:xfrm>
          <a:prstGeom prst="ellipse">
            <a:avLst/>
          </a:prstGeom>
          <a:noFill/>
          <a:ln w="38100">
            <a:noFill/>
            <a:round/>
            <a:headEnd/>
            <a:tailEnd/>
          </a:ln>
          <a:effectLst/>
        </p:spPr>
        <p:txBody>
          <a:bodyPr wrap="none" anchor="ctr"/>
          <a:lstStyle/>
          <a:p>
            <a:endParaRPr lang="en-US" dirty="0"/>
          </a:p>
        </p:txBody>
      </p:sp>
      <p:sp>
        <p:nvSpPr>
          <p:cNvPr id="21" name="TextBox 20"/>
          <p:cNvSpPr txBox="1"/>
          <p:nvPr/>
        </p:nvSpPr>
        <p:spPr>
          <a:xfrm>
            <a:off x="5072849" y="5925213"/>
            <a:ext cx="3484234" cy="239462"/>
          </a:xfrm>
          <a:prstGeom prst="rect">
            <a:avLst/>
          </a:prstGeom>
          <a:noFill/>
        </p:spPr>
        <p:txBody>
          <a:bodyPr wrap="square" rtlCol="0">
            <a:spAutoFit/>
          </a:bodyPr>
          <a:lstStyle/>
          <a:p>
            <a:r>
              <a:rPr lang="en-US" sz="900" i="1" dirty="0"/>
              <a:t>*Other sources include subordinate and soft debt and equity</a:t>
            </a:r>
          </a:p>
        </p:txBody>
      </p:sp>
      <p:graphicFrame>
        <p:nvGraphicFramePr>
          <p:cNvPr id="22" name="Group 653"/>
          <p:cNvGraphicFramePr>
            <a:graphicFrameLocks/>
          </p:cNvGraphicFramePr>
          <p:nvPr/>
        </p:nvGraphicFramePr>
        <p:xfrm>
          <a:off x="537714" y="3705347"/>
          <a:ext cx="2928937" cy="2137692"/>
        </p:xfrm>
        <a:graphic>
          <a:graphicData uri="http://schemas.openxmlformats.org/drawingml/2006/table">
            <a:tbl>
              <a:tblPr/>
              <a:tblGrid>
                <a:gridCol w="1964347">
                  <a:extLst>
                    <a:ext uri="{9D8B030D-6E8A-4147-A177-3AD203B41FA5}">
                      <a16:colId xmlns:a16="http://schemas.microsoft.com/office/drawing/2014/main" val="20000"/>
                    </a:ext>
                  </a:extLst>
                </a:gridCol>
                <a:gridCol w="964590">
                  <a:extLst>
                    <a:ext uri="{9D8B030D-6E8A-4147-A177-3AD203B41FA5}">
                      <a16:colId xmlns:a16="http://schemas.microsoft.com/office/drawing/2014/main" val="20001"/>
                    </a:ext>
                  </a:extLst>
                </a:gridCol>
              </a:tblGrid>
              <a:tr h="604544">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Borrowing the Amount </a:t>
                      </a:r>
                      <a:br>
                        <a:rPr kumimoji="0" lang="en-US" sz="1500" b="0" i="0" u="none" strike="noStrike" cap="none" normalizeH="0" baseline="0" dirty="0">
                          <a:ln>
                            <a:noFill/>
                          </a:ln>
                          <a:solidFill>
                            <a:schemeClr val="tx2"/>
                          </a:solidFill>
                          <a:effectLst/>
                          <a:latin typeface="Arial" panose="020B0604020202020204" pitchFamily="34" charset="0"/>
                          <a:cs typeface="Arial" panose="020B0604020202020204" pitchFamily="34" charset="0"/>
                        </a:rPr>
                      </a:br>
                      <a:r>
                        <a:rPr kumimoji="0" lang="en-US" sz="15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of AHP from the Member</a:t>
                      </a:r>
                    </a:p>
                  </a:txBody>
                  <a:tcPr marL="88174" marR="88174" anchor="b" horzOverflow="overflow">
                    <a:lnL cap="flat">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1" u="none" strike="noStrike" cap="none" normalizeH="0" baseline="0" dirty="0">
                        <a:ln>
                          <a:noFill/>
                        </a:ln>
                        <a:solidFill>
                          <a:schemeClr val="tx1"/>
                        </a:solidFill>
                        <a:effectLst/>
                        <a:latin typeface="Century Gothic" pitchFamily="34" charset="0"/>
                      </a:endParaRPr>
                    </a:p>
                  </a:txBody>
                  <a:tcPr marL="88174" marR="88174"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Total Member First Mortgage</a:t>
                      </a:r>
                    </a:p>
                  </a:txBody>
                  <a:tcPr marL="88174" marR="88174" horzOverflow="overflow">
                    <a:lnL cap="flat">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$648,000</a:t>
                      </a:r>
                    </a:p>
                  </a:txBody>
                  <a:tcPr marL="88174" marR="88174"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1"/>
                  </a:ext>
                </a:extLst>
              </a:tr>
              <a:tr h="2922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AHP</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$0</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2"/>
                  </a:ext>
                </a:extLst>
              </a:tr>
              <a:tr h="47727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rPr>
                        <a:t>Member Loan-to-Value (LTV)/cost</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9.2%</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3"/>
                  </a:ext>
                </a:extLst>
              </a:tr>
              <a:tr h="28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Debt Coverage Ratio</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0.56</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extLst>
                  <a:ext uri="{0D108BD9-81ED-4DB2-BD59-A6C34878D82A}">
                    <a16:rowId xmlns:a16="http://schemas.microsoft.com/office/drawing/2014/main" val="10004"/>
                  </a:ext>
                </a:extLst>
              </a:tr>
            </a:tbl>
          </a:graphicData>
        </a:graphic>
      </p:graphicFrame>
      <p:graphicFrame>
        <p:nvGraphicFramePr>
          <p:cNvPr id="23" name="Group 653"/>
          <p:cNvGraphicFramePr>
            <a:graphicFrameLocks/>
          </p:cNvGraphicFramePr>
          <p:nvPr/>
        </p:nvGraphicFramePr>
        <p:xfrm>
          <a:off x="5362598" y="3855703"/>
          <a:ext cx="2886074" cy="1942353"/>
        </p:xfrm>
        <a:graphic>
          <a:graphicData uri="http://schemas.openxmlformats.org/drawingml/2006/table">
            <a:tbl>
              <a:tblPr/>
              <a:tblGrid>
                <a:gridCol w="1895474">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4394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Using AHP Funds</a:t>
                      </a:r>
                    </a:p>
                  </a:txBody>
                  <a:tcPr marL="88174" marR="88174" anchor="b" horzOverflow="overflow">
                    <a:lnL cap="flat">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1" u="none" strike="noStrike" cap="none" normalizeH="0" baseline="0" dirty="0">
                        <a:ln>
                          <a:noFill/>
                        </a:ln>
                        <a:solidFill>
                          <a:schemeClr val="tx1"/>
                        </a:solidFill>
                        <a:effectLst/>
                        <a:latin typeface="Century Gothic" pitchFamily="34" charset="0"/>
                      </a:endParaRPr>
                    </a:p>
                  </a:txBody>
                  <a:tcPr marL="88174" marR="88174"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Total Member First Mortgage</a:t>
                      </a:r>
                    </a:p>
                  </a:txBody>
                  <a:tcPr marL="88174" marR="88174" horzOverflow="overflow">
                    <a:lnL cap="flat">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$180,000</a:t>
                      </a:r>
                    </a:p>
                  </a:txBody>
                  <a:tcPr marL="88174" marR="88174"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1"/>
                  </a:ext>
                </a:extLst>
              </a:tr>
              <a:tr h="292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lumMod val="75000"/>
                            </a:schemeClr>
                          </a:solidFill>
                          <a:effectLst/>
                          <a:latin typeface="+mn-lt"/>
                        </a:rPr>
                        <a:t>AHP</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lumMod val="75000"/>
                            </a:schemeClr>
                          </a:solidFill>
                          <a:effectLst/>
                          <a:latin typeface="+mn-lt"/>
                        </a:rPr>
                        <a:t>$468,000</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2"/>
                  </a:ext>
                </a:extLst>
              </a:tr>
              <a:tr h="29297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rPr>
                        <a:t>Member Loan-to-Value (LTV)/cost</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2.6%</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3"/>
                  </a:ext>
                </a:extLst>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Debt Coverage Ratio</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2.14</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extLst>
                  <a:ext uri="{0D108BD9-81ED-4DB2-BD59-A6C34878D82A}">
                    <a16:rowId xmlns:a16="http://schemas.microsoft.com/office/drawing/2014/main" val="10004"/>
                  </a:ext>
                </a:extLst>
              </a:tr>
            </a:tbl>
          </a:graphicData>
        </a:graphic>
      </p:graphicFrame>
      <p:sp>
        <p:nvSpPr>
          <p:cNvPr id="25" name="Oval 24"/>
          <p:cNvSpPr/>
          <p:nvPr/>
        </p:nvSpPr>
        <p:spPr bwMode="auto">
          <a:xfrm>
            <a:off x="2937730" y="5571007"/>
            <a:ext cx="548640" cy="27432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339933"/>
              </a:solidFill>
              <a:effectLst/>
              <a:latin typeface="Arial" charset="0"/>
            </a:endParaRPr>
          </a:p>
        </p:txBody>
      </p:sp>
      <p:sp>
        <p:nvSpPr>
          <p:cNvPr id="26" name="Rectangle 25"/>
          <p:cNvSpPr/>
          <p:nvPr/>
        </p:nvSpPr>
        <p:spPr>
          <a:xfrm>
            <a:off x="3202974" y="4585338"/>
            <a:ext cx="2170220" cy="738664"/>
          </a:xfrm>
          <a:prstGeom prst="rect">
            <a:avLst/>
          </a:prstGeom>
        </p:spPr>
        <p:txBody>
          <a:bodyPr wrap="square">
            <a:spAutoFit/>
          </a:bodyPr>
          <a:lstStyle/>
          <a:p>
            <a:pPr marL="285750" indent="-285750" algn="ctr" eaLnBrk="0" hangingPunct="0">
              <a:spcBef>
                <a:spcPts val="200"/>
              </a:spcBef>
              <a:spcAft>
                <a:spcPts val="200"/>
              </a:spcAft>
              <a:defRPr/>
            </a:pPr>
            <a:r>
              <a:rPr lang="en-US" sz="1400" b="1" kern="0" dirty="0">
                <a:solidFill>
                  <a:schemeClr val="accent1"/>
                </a:solidFill>
                <a:cs typeface="Arial" charset="0"/>
              </a:rPr>
              <a:t>	Making Lending Possible and Projects Feasible</a:t>
            </a:r>
          </a:p>
        </p:txBody>
      </p:sp>
      <p:grpSp>
        <p:nvGrpSpPr>
          <p:cNvPr id="27" name="Group 26"/>
          <p:cNvGrpSpPr/>
          <p:nvPr/>
        </p:nvGrpSpPr>
        <p:grpSpPr>
          <a:xfrm>
            <a:off x="3638550" y="5525464"/>
            <a:ext cx="4638115" cy="274320"/>
            <a:chOff x="4064627" y="5276177"/>
            <a:chExt cx="4638115" cy="274320"/>
          </a:xfrm>
        </p:grpSpPr>
        <p:sp>
          <p:nvSpPr>
            <p:cNvPr id="28" name="Oval 27"/>
            <p:cNvSpPr/>
            <p:nvPr/>
          </p:nvSpPr>
          <p:spPr bwMode="auto">
            <a:xfrm>
              <a:off x="8154102" y="5276177"/>
              <a:ext cx="548640" cy="27432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339933"/>
                </a:solidFill>
                <a:effectLst/>
                <a:latin typeface="Arial" charset="0"/>
              </a:endParaRPr>
            </a:p>
          </p:txBody>
        </p:sp>
        <p:cxnSp>
          <p:nvCxnSpPr>
            <p:cNvPr id="29" name="Straight Arrow Connector 28"/>
            <p:cNvCxnSpPr/>
            <p:nvPr/>
          </p:nvCxnSpPr>
          <p:spPr>
            <a:xfrm flipV="1">
              <a:off x="4064627" y="5436370"/>
              <a:ext cx="1613774" cy="12985"/>
            </a:xfrm>
            <a:prstGeom prst="straightConnector1">
              <a:avLst/>
            </a:prstGeom>
            <a:ln w="28575">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grpSp>
      <p:sp>
        <p:nvSpPr>
          <p:cNvPr id="19" name="Footer Placeholder 1"/>
          <p:cNvSpPr>
            <a:spLocks noGrp="1"/>
          </p:cNvSpPr>
          <p:nvPr>
            <p:ph type="ftr" sz="quarter" idx="11"/>
          </p:nvPr>
        </p:nvSpPr>
        <p:spPr>
          <a:xfrm>
            <a:off x="457200" y="6356350"/>
            <a:ext cx="2895600" cy="365125"/>
          </a:xfrm>
        </p:spPr>
        <p:txBody>
          <a:bodyPr/>
          <a:lstStyle/>
          <a:p>
            <a:r>
              <a:rPr lang="en-US" dirty="0"/>
              <a:t>FEDERAL HOME LOAN BANK OF ATLANTA</a:t>
            </a:r>
          </a:p>
        </p:txBody>
      </p:sp>
      <p:sp>
        <p:nvSpPr>
          <p:cNvPr id="2" name="Slide Number Placeholder 1"/>
          <p:cNvSpPr>
            <a:spLocks noGrp="1"/>
          </p:cNvSpPr>
          <p:nvPr>
            <p:ph type="sldNum" sz="quarter" idx="12"/>
          </p:nvPr>
        </p:nvSpPr>
        <p:spPr/>
        <p:txBody>
          <a:bodyPr/>
          <a:lstStyle/>
          <a:p>
            <a:fld id="{A756D5BD-09B3-B140-92EB-9A79342F0DC6}" type="slidenum">
              <a:rPr lang="en-US" smtClean="0"/>
              <a:t>16</a:t>
            </a:fld>
            <a:endParaRPr lang="en-US" dirty="0"/>
          </a:p>
        </p:txBody>
      </p:sp>
      <p:sp>
        <p:nvSpPr>
          <p:cNvPr id="3" name="TextBox 2">
            <a:extLst>
              <a:ext uri="{FF2B5EF4-FFF2-40B4-BE49-F238E27FC236}">
                <a16:creationId xmlns:a16="http://schemas.microsoft.com/office/drawing/2014/main" id="{8391E4CA-E3E8-74EE-5759-A3F90A61FCA8}"/>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429B6B05-98DB-DB6E-6460-655C8B2ABA35}"/>
              </a:ext>
            </a:extLst>
          </p:cNvPr>
          <p:cNvPicPr>
            <a:picLocks noChangeAspect="1"/>
          </p:cNvPicPr>
          <p:nvPr/>
        </p:nvPicPr>
        <p:blipFill>
          <a:blip r:embed="rId3"/>
          <a:stretch>
            <a:fillRect/>
          </a:stretch>
        </p:blipFill>
        <p:spPr>
          <a:xfrm>
            <a:off x="6741876" y="236274"/>
            <a:ext cx="2200275" cy="733425"/>
          </a:xfrm>
          <a:prstGeom prst="rect">
            <a:avLst/>
          </a:prstGeom>
        </p:spPr>
      </p:pic>
    </p:spTree>
    <p:extLst>
      <p:ext uri="{BB962C8B-B14F-4D97-AF65-F5344CB8AC3E}">
        <p14:creationId xmlns:p14="http://schemas.microsoft.com/office/powerpoint/2010/main" val="3585467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457200" y="310896"/>
            <a:ext cx="8229600" cy="557784"/>
          </a:xfrm>
        </p:spPr>
        <p:txBody>
          <a:bodyPr>
            <a:noAutofit/>
          </a:bodyPr>
          <a:lstStyle/>
          <a:p>
            <a:pPr lvl="0"/>
            <a:r>
              <a:rPr lang="en-US" dirty="0"/>
              <a:t>AHP General Fund – Non-LIHTC Rental Example</a:t>
            </a:r>
            <a:endParaRPr lang="en-US" sz="2000" b="1" dirty="0">
              <a:solidFill>
                <a:srgbClr val="003366"/>
              </a:solidFill>
            </a:endParaRPr>
          </a:p>
        </p:txBody>
      </p:sp>
      <p:sp>
        <p:nvSpPr>
          <p:cNvPr id="488071" name="Oval 647"/>
          <p:cNvSpPr>
            <a:spLocks noChangeArrowheads="1"/>
          </p:cNvSpPr>
          <p:nvPr/>
        </p:nvSpPr>
        <p:spPr bwMode="auto">
          <a:xfrm>
            <a:off x="4495800" y="5257800"/>
            <a:ext cx="533400" cy="381000"/>
          </a:xfrm>
          <a:prstGeom prst="ellipse">
            <a:avLst/>
          </a:prstGeom>
          <a:noFill/>
          <a:ln w="38100">
            <a:noFill/>
            <a:round/>
            <a:headEnd/>
            <a:tailEnd/>
          </a:ln>
          <a:effectLst/>
        </p:spPr>
        <p:txBody>
          <a:bodyPr wrap="none" anchor="ctr"/>
          <a:lstStyle/>
          <a:p>
            <a:endParaRPr lang="en-US" dirty="0"/>
          </a:p>
        </p:txBody>
      </p:sp>
      <p:sp>
        <p:nvSpPr>
          <p:cNvPr id="488072" name="Oval 648"/>
          <p:cNvSpPr>
            <a:spLocks noChangeArrowheads="1"/>
          </p:cNvSpPr>
          <p:nvPr/>
        </p:nvSpPr>
        <p:spPr bwMode="auto">
          <a:xfrm>
            <a:off x="4572000" y="4419600"/>
            <a:ext cx="533400" cy="381000"/>
          </a:xfrm>
          <a:prstGeom prst="ellipse">
            <a:avLst/>
          </a:prstGeom>
          <a:noFill/>
          <a:ln w="38100">
            <a:noFill/>
            <a:round/>
            <a:headEnd/>
            <a:tailEnd/>
          </a:ln>
          <a:effectLst/>
        </p:spPr>
        <p:txBody>
          <a:bodyPr wrap="none" anchor="ctr"/>
          <a:lstStyle/>
          <a:p>
            <a:endParaRPr lang="en-US" dirty="0"/>
          </a:p>
        </p:txBody>
      </p:sp>
      <p:sp>
        <p:nvSpPr>
          <p:cNvPr id="16" name="Rectangle 3"/>
          <p:cNvSpPr txBox="1">
            <a:spLocks noChangeArrowheads="1"/>
          </p:cNvSpPr>
          <p:nvPr/>
        </p:nvSpPr>
        <p:spPr>
          <a:xfrm>
            <a:off x="457200" y="1371600"/>
            <a:ext cx="8388179" cy="8534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4"/>
              </a:buClr>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accent4"/>
              </a:buClr>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Clr>
                <a:schemeClr val="tx1">
                  <a:lumMod val="40000"/>
                  <a:lumOff val="6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tabLst>
                <a:tab pos="342900" algn="l"/>
              </a:tabLst>
            </a:pPr>
            <a:r>
              <a:rPr lang="en-US" dirty="0">
                <a:solidFill>
                  <a:schemeClr val="tx2"/>
                </a:solidFill>
              </a:rPr>
              <a:t>Example: 8-unit, Senior Rental Project, Housing Authority Sponsor</a:t>
            </a:r>
            <a:endParaRPr lang="en-US" sz="1200" dirty="0">
              <a:solidFill>
                <a:schemeClr val="tx2"/>
              </a:solidFill>
            </a:endParaRPr>
          </a:p>
        </p:txBody>
      </p:sp>
      <p:graphicFrame>
        <p:nvGraphicFramePr>
          <p:cNvPr id="17" name="Group 653"/>
          <p:cNvGraphicFramePr>
            <a:graphicFrameLocks noGrp="1"/>
          </p:cNvGraphicFramePr>
          <p:nvPr>
            <p:ph idx="4294967295"/>
          </p:nvPr>
        </p:nvGraphicFramePr>
        <p:xfrm>
          <a:off x="533400" y="1687513"/>
          <a:ext cx="7730512" cy="1876483"/>
        </p:xfrm>
        <a:graphic>
          <a:graphicData uri="http://schemas.openxmlformats.org/drawingml/2006/table">
            <a:tbl>
              <a:tblPr/>
              <a:tblGrid>
                <a:gridCol w="2384213">
                  <a:extLst>
                    <a:ext uri="{9D8B030D-6E8A-4147-A177-3AD203B41FA5}">
                      <a16:colId xmlns:a16="http://schemas.microsoft.com/office/drawing/2014/main" val="20000"/>
                    </a:ext>
                  </a:extLst>
                </a:gridCol>
                <a:gridCol w="1223943">
                  <a:extLst>
                    <a:ext uri="{9D8B030D-6E8A-4147-A177-3AD203B41FA5}">
                      <a16:colId xmlns:a16="http://schemas.microsoft.com/office/drawing/2014/main" val="20001"/>
                    </a:ext>
                  </a:extLst>
                </a:gridCol>
                <a:gridCol w="1172102">
                  <a:extLst>
                    <a:ext uri="{9D8B030D-6E8A-4147-A177-3AD203B41FA5}">
                      <a16:colId xmlns:a16="http://schemas.microsoft.com/office/drawing/2014/main" val="20002"/>
                    </a:ext>
                  </a:extLst>
                </a:gridCol>
                <a:gridCol w="1297366">
                  <a:extLst>
                    <a:ext uri="{9D8B030D-6E8A-4147-A177-3AD203B41FA5}">
                      <a16:colId xmlns:a16="http://schemas.microsoft.com/office/drawing/2014/main" val="20003"/>
                    </a:ext>
                  </a:extLst>
                </a:gridCol>
                <a:gridCol w="1652888">
                  <a:extLst>
                    <a:ext uri="{9D8B030D-6E8A-4147-A177-3AD203B41FA5}">
                      <a16:colId xmlns:a16="http://schemas.microsoft.com/office/drawing/2014/main" val="20004"/>
                    </a:ext>
                  </a:extLst>
                </a:gridCol>
              </a:tblGrid>
              <a:tr h="4394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a:txBody>
                  <a:tcPr marL="88174" marR="88174" anchor="b" horzOverflow="overflow">
                    <a:lnL cap="flat">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mn-lt"/>
                        </a:rPr>
                        <a:t>Total Sources</a:t>
                      </a:r>
                    </a:p>
                  </a:txBody>
                  <a:tcPr marL="88174" marR="88174"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mn-lt"/>
                        </a:rPr>
                        <a:t>AHP</a:t>
                      </a:r>
                    </a:p>
                  </a:txBody>
                  <a:tcPr marL="88174" marR="88174" anchor="ctr" anchorCtr="1"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mn-lt"/>
                        </a:rPr>
                        <a:t> Member First Mortgage</a:t>
                      </a:r>
                    </a:p>
                  </a:txBody>
                  <a:tcPr marL="88174" marR="88174" anchor="ctr" anchorCtr="1"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mn-lt"/>
                        </a:rPr>
                        <a:t>Other Sources*</a:t>
                      </a:r>
                    </a:p>
                  </a:txBody>
                  <a:tcPr marL="88174" marR="88174" anchor="b" horzOverflow="overflow">
                    <a:lnL>
                      <a:noFill/>
                    </a:lnL>
                    <a:lnR cap="flat">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Acquisition</a:t>
                      </a:r>
                    </a:p>
                  </a:txBody>
                  <a:tcPr marL="88174" marR="88174" horzOverflow="overflow">
                    <a:lnL cap="flat">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$25,000</a:t>
                      </a:r>
                    </a:p>
                  </a:txBody>
                  <a:tcPr marL="88174" marR="88174"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marL="88174" marR="88174" anchor="ctr" anchorCtr="1"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rPr>
                        <a:t>$25,000</a:t>
                      </a:r>
                    </a:p>
                  </a:txBody>
                  <a:tcPr marL="88174" marR="88174" anchor="ctr" anchorCtr="1"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$0</a:t>
                      </a:r>
                    </a:p>
                  </a:txBody>
                  <a:tcPr marL="88174" marR="88174" horzOverflow="overflow">
                    <a:lnL>
                      <a:noFill/>
                    </a:lnL>
                    <a:lnR cap="flat">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1"/>
                  </a:ext>
                </a:extLst>
              </a:tr>
              <a:tr h="292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Construction</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$1,028,578</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$83,000</a:t>
                      </a: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$209,328</a:t>
                      </a: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$819,250</a:t>
                      </a: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2"/>
                  </a:ext>
                </a:extLst>
              </a:tr>
              <a:tr h="292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Soft Costs</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$52,030</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$17,000</a:t>
                      </a: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$7,950</a:t>
                      </a: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$44,080</a:t>
                      </a: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3"/>
                  </a:ext>
                </a:extLst>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Other Costs</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$70,000</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62,360</a:t>
                      </a: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$7,640</a:t>
                      </a: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4"/>
                  </a:ext>
                </a:extLst>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Total Development Budget</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$1,175,608</a:t>
                      </a:r>
                    </a:p>
                  </a:txBody>
                  <a:tcPr marL="88174" marR="88174" horzOverflow="overflow">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a:ln>
                            <a:noFill/>
                          </a:ln>
                          <a:solidFill>
                            <a:schemeClr val="tx1"/>
                          </a:solidFill>
                          <a:effectLst/>
                          <a:latin typeface="+mn-lt"/>
                          <a:ea typeface="+mn-ea"/>
                          <a:cs typeface="+mn-cs"/>
                        </a:rPr>
                        <a:t>$100,000</a:t>
                      </a: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$304,638</a:t>
                      </a: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$870,970</a:t>
                      </a:r>
                    </a:p>
                  </a:txBody>
                  <a:tcPr marL="88174" marR="88174" horzOverflow="overflow">
                    <a:lnL>
                      <a:noFill/>
                    </a:lnL>
                    <a:lnR cap="flat">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extLst>
                  <a:ext uri="{0D108BD9-81ED-4DB2-BD59-A6C34878D82A}">
                    <a16:rowId xmlns:a16="http://schemas.microsoft.com/office/drawing/2014/main" val="10005"/>
                  </a:ext>
                </a:extLst>
              </a:tr>
            </a:tbl>
          </a:graphicData>
        </a:graphic>
      </p:graphicFrame>
      <p:sp>
        <p:nvSpPr>
          <p:cNvPr id="18" name="Oval 648"/>
          <p:cNvSpPr>
            <a:spLocks noChangeArrowheads="1"/>
          </p:cNvSpPr>
          <p:nvPr/>
        </p:nvSpPr>
        <p:spPr bwMode="auto">
          <a:xfrm>
            <a:off x="4572000" y="4531360"/>
            <a:ext cx="533400" cy="381000"/>
          </a:xfrm>
          <a:prstGeom prst="ellipse">
            <a:avLst/>
          </a:prstGeom>
          <a:noFill/>
          <a:ln w="38100">
            <a:noFill/>
            <a:round/>
            <a:headEnd/>
            <a:tailEnd/>
          </a:ln>
          <a:effectLst/>
        </p:spPr>
        <p:txBody>
          <a:bodyPr wrap="none" anchor="ctr"/>
          <a:lstStyle/>
          <a:p>
            <a:endParaRPr lang="en-US" dirty="0"/>
          </a:p>
        </p:txBody>
      </p:sp>
      <p:sp>
        <p:nvSpPr>
          <p:cNvPr id="21" name="TextBox 20"/>
          <p:cNvSpPr txBox="1"/>
          <p:nvPr/>
        </p:nvSpPr>
        <p:spPr>
          <a:xfrm>
            <a:off x="5074920" y="5925213"/>
            <a:ext cx="3484234" cy="239462"/>
          </a:xfrm>
          <a:prstGeom prst="rect">
            <a:avLst/>
          </a:prstGeom>
          <a:noFill/>
        </p:spPr>
        <p:txBody>
          <a:bodyPr wrap="square" rtlCol="0">
            <a:spAutoFit/>
          </a:bodyPr>
          <a:lstStyle/>
          <a:p>
            <a:r>
              <a:rPr lang="en-US" sz="900" i="1" dirty="0"/>
              <a:t>*Other sources include subordinate and soft debt and equity</a:t>
            </a:r>
          </a:p>
        </p:txBody>
      </p:sp>
      <p:graphicFrame>
        <p:nvGraphicFramePr>
          <p:cNvPr id="22" name="Group 653"/>
          <p:cNvGraphicFramePr>
            <a:graphicFrameLocks/>
          </p:cNvGraphicFramePr>
          <p:nvPr/>
        </p:nvGraphicFramePr>
        <p:xfrm>
          <a:off x="537714" y="3705347"/>
          <a:ext cx="2928937" cy="2137692"/>
        </p:xfrm>
        <a:graphic>
          <a:graphicData uri="http://schemas.openxmlformats.org/drawingml/2006/table">
            <a:tbl>
              <a:tblPr/>
              <a:tblGrid>
                <a:gridCol w="1964347">
                  <a:extLst>
                    <a:ext uri="{9D8B030D-6E8A-4147-A177-3AD203B41FA5}">
                      <a16:colId xmlns:a16="http://schemas.microsoft.com/office/drawing/2014/main" val="20000"/>
                    </a:ext>
                  </a:extLst>
                </a:gridCol>
                <a:gridCol w="964590">
                  <a:extLst>
                    <a:ext uri="{9D8B030D-6E8A-4147-A177-3AD203B41FA5}">
                      <a16:colId xmlns:a16="http://schemas.microsoft.com/office/drawing/2014/main" val="20001"/>
                    </a:ext>
                  </a:extLst>
                </a:gridCol>
              </a:tblGrid>
              <a:tr h="604544">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Borrowing the Amount </a:t>
                      </a:r>
                      <a:br>
                        <a:rPr kumimoji="0" lang="en-US" sz="1500" b="0" i="0" u="none" strike="noStrike" cap="none" normalizeH="0" baseline="0" dirty="0">
                          <a:ln>
                            <a:noFill/>
                          </a:ln>
                          <a:solidFill>
                            <a:schemeClr val="tx2"/>
                          </a:solidFill>
                          <a:effectLst/>
                          <a:latin typeface="Arial" panose="020B0604020202020204" pitchFamily="34" charset="0"/>
                          <a:cs typeface="Arial" panose="020B0604020202020204" pitchFamily="34" charset="0"/>
                        </a:rPr>
                      </a:br>
                      <a:r>
                        <a:rPr kumimoji="0" lang="en-US" sz="15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of AHP from the Member</a:t>
                      </a:r>
                    </a:p>
                  </a:txBody>
                  <a:tcPr marL="88174" marR="88174" anchor="b" horzOverflow="overflow">
                    <a:lnL cap="flat">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1" u="none" strike="noStrike" cap="none" normalizeH="0" baseline="0" dirty="0">
                        <a:ln>
                          <a:noFill/>
                        </a:ln>
                        <a:solidFill>
                          <a:schemeClr val="tx1"/>
                        </a:solidFill>
                        <a:effectLst/>
                        <a:latin typeface="Century Gothic" pitchFamily="34" charset="0"/>
                      </a:endParaRPr>
                    </a:p>
                  </a:txBody>
                  <a:tcPr marL="88174" marR="88174"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Total Member First Mortgage</a:t>
                      </a:r>
                    </a:p>
                  </a:txBody>
                  <a:tcPr marL="88174" marR="88174" horzOverflow="overflow">
                    <a:lnL cap="flat">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$404,638</a:t>
                      </a:r>
                    </a:p>
                  </a:txBody>
                  <a:tcPr marL="88174" marR="88174"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1"/>
                  </a:ext>
                </a:extLst>
              </a:tr>
              <a:tr h="2922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AHP</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$0</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2"/>
                  </a:ext>
                </a:extLst>
              </a:tr>
              <a:tr h="47727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rPr>
                        <a:t>Member Loan-to-Value (LTV)/cost</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34.4%</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3"/>
                  </a:ext>
                </a:extLst>
              </a:tr>
              <a:tr h="28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rPr>
                        <a:t>Debt Coverage Ratio</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1.14</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extLst>
                  <a:ext uri="{0D108BD9-81ED-4DB2-BD59-A6C34878D82A}">
                    <a16:rowId xmlns:a16="http://schemas.microsoft.com/office/drawing/2014/main" val="10004"/>
                  </a:ext>
                </a:extLst>
              </a:tr>
            </a:tbl>
          </a:graphicData>
        </a:graphic>
      </p:graphicFrame>
      <p:graphicFrame>
        <p:nvGraphicFramePr>
          <p:cNvPr id="23" name="Group 653"/>
          <p:cNvGraphicFramePr>
            <a:graphicFrameLocks/>
          </p:cNvGraphicFramePr>
          <p:nvPr/>
        </p:nvGraphicFramePr>
        <p:xfrm>
          <a:off x="5362598" y="3855703"/>
          <a:ext cx="2886074" cy="1942353"/>
        </p:xfrm>
        <a:graphic>
          <a:graphicData uri="http://schemas.openxmlformats.org/drawingml/2006/table">
            <a:tbl>
              <a:tblPr/>
              <a:tblGrid>
                <a:gridCol w="1895474">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4394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Using AHP Funds</a:t>
                      </a:r>
                    </a:p>
                  </a:txBody>
                  <a:tcPr marL="88174" marR="88174" anchor="b" horzOverflow="overflow">
                    <a:lnL cap="flat">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1" u="none" strike="noStrike" cap="none" normalizeH="0" baseline="0" dirty="0">
                        <a:ln>
                          <a:noFill/>
                        </a:ln>
                        <a:solidFill>
                          <a:schemeClr val="tx1"/>
                        </a:solidFill>
                        <a:effectLst/>
                        <a:latin typeface="Century Gothic" pitchFamily="34" charset="0"/>
                      </a:endParaRPr>
                    </a:p>
                  </a:txBody>
                  <a:tcPr marL="88174" marR="88174"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Total Member First Mortgage</a:t>
                      </a:r>
                    </a:p>
                  </a:txBody>
                  <a:tcPr marL="88174" marR="88174" horzOverflow="overflow">
                    <a:lnL cap="flat">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$304,638</a:t>
                      </a:r>
                    </a:p>
                  </a:txBody>
                  <a:tcPr marL="88174" marR="88174"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1"/>
                  </a:ext>
                </a:extLst>
              </a:tr>
              <a:tr h="292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lumMod val="75000"/>
                            </a:schemeClr>
                          </a:solidFill>
                          <a:effectLst/>
                          <a:latin typeface="+mn-lt"/>
                        </a:rPr>
                        <a:t>AHP</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lumMod val="75000"/>
                            </a:schemeClr>
                          </a:solidFill>
                          <a:effectLst/>
                          <a:latin typeface="+mn-lt"/>
                        </a:rPr>
                        <a:t>$100,000</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2"/>
                  </a:ext>
                </a:extLst>
              </a:tr>
              <a:tr h="29297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rPr>
                        <a:t>Member Loan-to-Value (LTV)/cost</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25.9%</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3"/>
                  </a:ext>
                </a:extLst>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rPr>
                        <a:t>Debt Coverage Ratio</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1.51</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extLst>
                  <a:ext uri="{0D108BD9-81ED-4DB2-BD59-A6C34878D82A}">
                    <a16:rowId xmlns:a16="http://schemas.microsoft.com/office/drawing/2014/main" val="10004"/>
                  </a:ext>
                </a:extLst>
              </a:tr>
            </a:tbl>
          </a:graphicData>
        </a:graphic>
      </p:graphicFrame>
      <p:sp>
        <p:nvSpPr>
          <p:cNvPr id="26" name="Rectangle 25"/>
          <p:cNvSpPr/>
          <p:nvPr/>
        </p:nvSpPr>
        <p:spPr>
          <a:xfrm>
            <a:off x="3202974" y="4674179"/>
            <a:ext cx="2170220" cy="523220"/>
          </a:xfrm>
          <a:prstGeom prst="rect">
            <a:avLst/>
          </a:prstGeom>
        </p:spPr>
        <p:txBody>
          <a:bodyPr wrap="square">
            <a:spAutoFit/>
          </a:bodyPr>
          <a:lstStyle/>
          <a:p>
            <a:pPr marL="285750" indent="-285750" algn="ctr" eaLnBrk="0" hangingPunct="0">
              <a:spcBef>
                <a:spcPts val="200"/>
              </a:spcBef>
              <a:spcAft>
                <a:spcPts val="200"/>
              </a:spcAft>
              <a:defRPr/>
            </a:pPr>
            <a:r>
              <a:rPr lang="en-US" sz="1400" b="1" kern="0" dirty="0">
                <a:solidFill>
                  <a:schemeClr val="accent1"/>
                </a:solidFill>
                <a:cs typeface="Arial" charset="0"/>
              </a:rPr>
              <a:t>	Improves Project Feasibility</a:t>
            </a:r>
          </a:p>
        </p:txBody>
      </p:sp>
      <p:grpSp>
        <p:nvGrpSpPr>
          <p:cNvPr id="27" name="Group 26"/>
          <p:cNvGrpSpPr/>
          <p:nvPr/>
        </p:nvGrpSpPr>
        <p:grpSpPr>
          <a:xfrm>
            <a:off x="3638550" y="5525464"/>
            <a:ext cx="4638115" cy="274320"/>
            <a:chOff x="4064627" y="5276177"/>
            <a:chExt cx="4638115" cy="274320"/>
          </a:xfrm>
        </p:grpSpPr>
        <p:sp>
          <p:nvSpPr>
            <p:cNvPr id="28" name="Oval 27"/>
            <p:cNvSpPr/>
            <p:nvPr/>
          </p:nvSpPr>
          <p:spPr bwMode="auto">
            <a:xfrm>
              <a:off x="8154102" y="5276177"/>
              <a:ext cx="548640" cy="27432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339933"/>
                </a:solidFill>
                <a:effectLst/>
                <a:latin typeface="Arial" charset="0"/>
              </a:endParaRPr>
            </a:p>
          </p:txBody>
        </p:sp>
        <p:cxnSp>
          <p:nvCxnSpPr>
            <p:cNvPr id="29" name="Straight Arrow Connector 28"/>
            <p:cNvCxnSpPr/>
            <p:nvPr/>
          </p:nvCxnSpPr>
          <p:spPr>
            <a:xfrm flipV="1">
              <a:off x="4064627" y="5436370"/>
              <a:ext cx="1613774" cy="12985"/>
            </a:xfrm>
            <a:prstGeom prst="straightConnector1">
              <a:avLst/>
            </a:prstGeom>
            <a:ln w="28575">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grpSp>
      <p:sp>
        <p:nvSpPr>
          <p:cNvPr id="19" name="Footer Placeholder 1"/>
          <p:cNvSpPr>
            <a:spLocks noGrp="1"/>
          </p:cNvSpPr>
          <p:nvPr>
            <p:ph type="ftr" sz="quarter" idx="11"/>
          </p:nvPr>
        </p:nvSpPr>
        <p:spPr>
          <a:xfrm>
            <a:off x="457200" y="6356350"/>
            <a:ext cx="2895600" cy="365125"/>
          </a:xfrm>
        </p:spPr>
        <p:txBody>
          <a:bodyPr/>
          <a:lstStyle/>
          <a:p>
            <a:r>
              <a:rPr lang="en-US" dirty="0"/>
              <a:t>FEDERAL HOME LOAN BANK OF ATLANTA</a:t>
            </a:r>
          </a:p>
        </p:txBody>
      </p:sp>
      <p:sp>
        <p:nvSpPr>
          <p:cNvPr id="2" name="Slide Number Placeholder 1"/>
          <p:cNvSpPr>
            <a:spLocks noGrp="1"/>
          </p:cNvSpPr>
          <p:nvPr>
            <p:ph type="sldNum" sz="quarter" idx="12"/>
          </p:nvPr>
        </p:nvSpPr>
        <p:spPr/>
        <p:txBody>
          <a:bodyPr/>
          <a:lstStyle/>
          <a:p>
            <a:fld id="{A756D5BD-09B3-B140-92EB-9A79342F0DC6}" type="slidenum">
              <a:rPr lang="en-US" smtClean="0"/>
              <a:t>17</a:t>
            </a:fld>
            <a:endParaRPr lang="en-US" dirty="0"/>
          </a:p>
        </p:txBody>
      </p:sp>
      <p:sp>
        <p:nvSpPr>
          <p:cNvPr id="20" name="Oval 19"/>
          <p:cNvSpPr/>
          <p:nvPr/>
        </p:nvSpPr>
        <p:spPr bwMode="auto">
          <a:xfrm>
            <a:off x="2937730" y="5571007"/>
            <a:ext cx="548640" cy="27432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339933"/>
              </a:solidFill>
              <a:effectLst/>
              <a:latin typeface="Arial" charset="0"/>
            </a:endParaRPr>
          </a:p>
        </p:txBody>
      </p:sp>
      <p:sp>
        <p:nvSpPr>
          <p:cNvPr id="3" name="TextBox 2">
            <a:extLst>
              <a:ext uri="{FF2B5EF4-FFF2-40B4-BE49-F238E27FC236}">
                <a16:creationId xmlns:a16="http://schemas.microsoft.com/office/drawing/2014/main" id="{F4F4F563-B277-6BBE-85A0-64AE85A2A773}"/>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E8EF5CF7-4EF8-77BD-A8F4-744A07FC92EE}"/>
              </a:ext>
            </a:extLst>
          </p:cNvPr>
          <p:cNvPicPr>
            <a:picLocks noChangeAspect="1"/>
          </p:cNvPicPr>
          <p:nvPr/>
        </p:nvPicPr>
        <p:blipFill>
          <a:blip r:embed="rId3"/>
          <a:stretch>
            <a:fillRect/>
          </a:stretch>
        </p:blipFill>
        <p:spPr>
          <a:xfrm>
            <a:off x="6786163" y="210617"/>
            <a:ext cx="2200275" cy="733425"/>
          </a:xfrm>
          <a:prstGeom prst="rect">
            <a:avLst/>
          </a:prstGeom>
        </p:spPr>
      </p:pic>
    </p:spTree>
    <p:extLst>
      <p:ext uri="{BB962C8B-B14F-4D97-AF65-F5344CB8AC3E}">
        <p14:creationId xmlns:p14="http://schemas.microsoft.com/office/powerpoint/2010/main" val="2300170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457200" y="310896"/>
            <a:ext cx="8229600" cy="557784"/>
          </a:xfrm>
        </p:spPr>
        <p:txBody>
          <a:bodyPr>
            <a:noAutofit/>
          </a:bodyPr>
          <a:lstStyle/>
          <a:p>
            <a:pPr lvl="0"/>
            <a:r>
              <a:rPr lang="en-US" dirty="0"/>
              <a:t>AHP General Fund – Homeownership Example</a:t>
            </a:r>
            <a:endParaRPr lang="en-US" sz="2000" b="1" dirty="0">
              <a:solidFill>
                <a:srgbClr val="003366"/>
              </a:solidFill>
            </a:endParaRPr>
          </a:p>
        </p:txBody>
      </p:sp>
      <p:sp>
        <p:nvSpPr>
          <p:cNvPr id="16" name="Rectangle 3"/>
          <p:cNvSpPr txBox="1">
            <a:spLocks noChangeArrowheads="1"/>
          </p:cNvSpPr>
          <p:nvPr/>
        </p:nvSpPr>
        <p:spPr>
          <a:xfrm>
            <a:off x="457200" y="1371600"/>
            <a:ext cx="8686800" cy="36512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Clr>
                <a:schemeClr val="accent4"/>
              </a:buClr>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accent4"/>
              </a:buClr>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Clr>
                <a:schemeClr val="tx1">
                  <a:lumMod val="40000"/>
                  <a:lumOff val="6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tabLst>
                <a:tab pos="342900" algn="l"/>
              </a:tabLst>
            </a:pPr>
            <a:r>
              <a:rPr lang="en-US" dirty="0">
                <a:solidFill>
                  <a:schemeClr val="tx2"/>
                </a:solidFill>
              </a:rPr>
              <a:t>Example: 8-unit, Homeownership Project, 100% Very Low-Income</a:t>
            </a:r>
            <a:endParaRPr lang="en-US" sz="1200" dirty="0">
              <a:solidFill>
                <a:schemeClr val="tx2"/>
              </a:solidFill>
            </a:endParaRPr>
          </a:p>
        </p:txBody>
      </p:sp>
      <p:graphicFrame>
        <p:nvGraphicFramePr>
          <p:cNvPr id="17" name="Group 653"/>
          <p:cNvGraphicFramePr>
            <a:graphicFrameLocks noGrp="1"/>
          </p:cNvGraphicFramePr>
          <p:nvPr>
            <p:ph idx="4294967295"/>
          </p:nvPr>
        </p:nvGraphicFramePr>
        <p:xfrm>
          <a:off x="533400" y="1820863"/>
          <a:ext cx="8039101" cy="1876483"/>
        </p:xfrm>
        <a:graphic>
          <a:graphicData uri="http://schemas.openxmlformats.org/drawingml/2006/table">
            <a:tbl>
              <a:tblPr/>
              <a:tblGrid>
                <a:gridCol w="2384213">
                  <a:extLst>
                    <a:ext uri="{9D8B030D-6E8A-4147-A177-3AD203B41FA5}">
                      <a16:colId xmlns:a16="http://schemas.microsoft.com/office/drawing/2014/main" val="20000"/>
                    </a:ext>
                  </a:extLst>
                </a:gridCol>
                <a:gridCol w="1413722">
                  <a:extLst>
                    <a:ext uri="{9D8B030D-6E8A-4147-A177-3AD203B41FA5}">
                      <a16:colId xmlns:a16="http://schemas.microsoft.com/office/drawing/2014/main" val="20001"/>
                    </a:ext>
                  </a:extLst>
                </a:gridCol>
                <a:gridCol w="1413722">
                  <a:extLst>
                    <a:ext uri="{9D8B030D-6E8A-4147-A177-3AD203B41FA5}">
                      <a16:colId xmlns:a16="http://schemas.microsoft.com/office/drawing/2014/main" val="20002"/>
                    </a:ext>
                  </a:extLst>
                </a:gridCol>
                <a:gridCol w="1413722">
                  <a:extLst>
                    <a:ext uri="{9D8B030D-6E8A-4147-A177-3AD203B41FA5}">
                      <a16:colId xmlns:a16="http://schemas.microsoft.com/office/drawing/2014/main" val="20003"/>
                    </a:ext>
                  </a:extLst>
                </a:gridCol>
                <a:gridCol w="1413722">
                  <a:extLst>
                    <a:ext uri="{9D8B030D-6E8A-4147-A177-3AD203B41FA5}">
                      <a16:colId xmlns:a16="http://schemas.microsoft.com/office/drawing/2014/main" val="20004"/>
                    </a:ext>
                  </a:extLst>
                </a:gridCol>
              </a:tblGrid>
              <a:tr h="4394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a:txBody>
                  <a:tcPr marL="88174" marR="88174" anchor="b" horzOverflow="overflow">
                    <a:lnL cap="flat">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mn-lt"/>
                        </a:rPr>
                        <a:t>Total Sources</a:t>
                      </a:r>
                    </a:p>
                  </a:txBody>
                  <a:tcPr marL="88174" marR="88174"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mn-lt"/>
                        </a:rPr>
                        <a:t>AHP</a:t>
                      </a:r>
                    </a:p>
                  </a:txBody>
                  <a:tcPr marL="88174" marR="88174" anchor="ctr" anchorCtr="1"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mn-lt"/>
                        </a:rPr>
                        <a:t> Member First Mortgage</a:t>
                      </a:r>
                    </a:p>
                  </a:txBody>
                  <a:tcPr marL="88174" marR="88174" anchor="ctr" anchorCtr="1"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mn-lt"/>
                        </a:rPr>
                        <a:t>Other Sources*</a:t>
                      </a:r>
                    </a:p>
                  </a:txBody>
                  <a:tcPr marL="88174" marR="88174" anchor="b" horzOverflow="overflow">
                    <a:lnL>
                      <a:noFill/>
                    </a:lnL>
                    <a:lnR cap="flat">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Acquisition</a:t>
                      </a:r>
                    </a:p>
                  </a:txBody>
                  <a:tcPr marL="88174" marR="88174" horzOverflow="overflow">
                    <a:lnL cap="flat">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$50,214</a:t>
                      </a:r>
                    </a:p>
                  </a:txBody>
                  <a:tcPr marL="88174" marR="88174"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marL="88174" marR="88174" anchor="ctr" anchorCtr="1"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rPr>
                        <a:t>$50,214</a:t>
                      </a:r>
                    </a:p>
                  </a:txBody>
                  <a:tcPr marL="88174" marR="88174" anchor="ctr" anchorCtr="1"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$0</a:t>
                      </a:r>
                    </a:p>
                  </a:txBody>
                  <a:tcPr marL="88174" marR="88174" horzOverflow="overflow">
                    <a:lnL>
                      <a:noFill/>
                    </a:lnL>
                    <a:lnR cap="flat">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1"/>
                  </a:ext>
                </a:extLst>
              </a:tr>
              <a:tr h="292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Construction</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$2,131,295</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$748,400</a:t>
                      </a: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$852,568</a:t>
                      </a: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$530,327</a:t>
                      </a: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2"/>
                  </a:ext>
                </a:extLst>
              </a:tr>
              <a:tr h="292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Soft Costs</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$164,692</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$164,692</a:t>
                      </a: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3"/>
                  </a:ext>
                </a:extLst>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Other Costs</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$84,444</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$1,600</a:t>
                      </a: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$82,844</a:t>
                      </a: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4"/>
                  </a:ext>
                </a:extLst>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Total Development Budget</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$2,430,645</a:t>
                      </a:r>
                    </a:p>
                  </a:txBody>
                  <a:tcPr marL="88174" marR="88174" horzOverflow="overflow">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a:ln>
                            <a:noFill/>
                          </a:ln>
                          <a:solidFill>
                            <a:schemeClr val="tx1"/>
                          </a:solidFill>
                          <a:effectLst/>
                          <a:latin typeface="+mn-lt"/>
                          <a:ea typeface="+mn-ea"/>
                          <a:cs typeface="+mn-cs"/>
                        </a:rPr>
                        <a:t>$750,000</a:t>
                      </a: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$902,782</a:t>
                      </a:r>
                    </a:p>
                  </a:txBody>
                  <a:tcPr marL="88174" marR="88174" anchor="ctr" anchorCtr="1" horzOverflow="overflow">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$777,863</a:t>
                      </a:r>
                    </a:p>
                  </a:txBody>
                  <a:tcPr marL="88174" marR="88174" horzOverflow="overflow">
                    <a:lnL>
                      <a:noFill/>
                    </a:lnL>
                    <a:lnR cap="flat">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extLst>
                  <a:ext uri="{0D108BD9-81ED-4DB2-BD59-A6C34878D82A}">
                    <a16:rowId xmlns:a16="http://schemas.microsoft.com/office/drawing/2014/main" val="10005"/>
                  </a:ext>
                </a:extLst>
              </a:tr>
            </a:tbl>
          </a:graphicData>
        </a:graphic>
      </p:graphicFrame>
      <p:sp>
        <p:nvSpPr>
          <p:cNvPr id="18" name="Oval 648"/>
          <p:cNvSpPr>
            <a:spLocks noChangeArrowheads="1"/>
          </p:cNvSpPr>
          <p:nvPr/>
        </p:nvSpPr>
        <p:spPr bwMode="auto">
          <a:xfrm>
            <a:off x="4572000" y="4321810"/>
            <a:ext cx="533400" cy="381000"/>
          </a:xfrm>
          <a:prstGeom prst="ellipse">
            <a:avLst/>
          </a:prstGeom>
          <a:noFill/>
          <a:ln w="38100">
            <a:noFill/>
            <a:round/>
            <a:headEnd/>
            <a:tailEnd/>
          </a:ln>
          <a:effectLst/>
        </p:spPr>
        <p:txBody>
          <a:bodyPr wrap="none" anchor="ctr"/>
          <a:lstStyle/>
          <a:p>
            <a:endParaRPr lang="en-US" dirty="0"/>
          </a:p>
        </p:txBody>
      </p:sp>
      <p:sp>
        <p:nvSpPr>
          <p:cNvPr id="21" name="TextBox 20"/>
          <p:cNvSpPr txBox="1"/>
          <p:nvPr/>
        </p:nvSpPr>
        <p:spPr>
          <a:xfrm>
            <a:off x="457200" y="5799784"/>
            <a:ext cx="3651250" cy="369332"/>
          </a:xfrm>
          <a:prstGeom prst="rect">
            <a:avLst/>
          </a:prstGeom>
          <a:noFill/>
        </p:spPr>
        <p:txBody>
          <a:bodyPr wrap="square" rtlCol="0">
            <a:spAutoFit/>
          </a:bodyPr>
          <a:lstStyle/>
          <a:p>
            <a:r>
              <a:rPr lang="en-US" sz="900" i="1" dirty="0"/>
              <a:t>*Other sources include subordinate and soft debt and equity</a:t>
            </a:r>
          </a:p>
          <a:p>
            <a:r>
              <a:rPr lang="en-US" sz="900" i="1" dirty="0"/>
              <a:t>**First Mortgage based on 7.5% interest rate / 30-year amortization</a:t>
            </a:r>
          </a:p>
        </p:txBody>
      </p:sp>
      <p:graphicFrame>
        <p:nvGraphicFramePr>
          <p:cNvPr id="22" name="Group 653"/>
          <p:cNvGraphicFramePr>
            <a:graphicFrameLocks/>
          </p:cNvGraphicFramePr>
          <p:nvPr/>
        </p:nvGraphicFramePr>
        <p:xfrm>
          <a:off x="537714" y="3495797"/>
          <a:ext cx="2928937" cy="2362713"/>
        </p:xfrm>
        <a:graphic>
          <a:graphicData uri="http://schemas.openxmlformats.org/drawingml/2006/table">
            <a:tbl>
              <a:tblPr/>
              <a:tblGrid>
                <a:gridCol w="1964347">
                  <a:extLst>
                    <a:ext uri="{9D8B030D-6E8A-4147-A177-3AD203B41FA5}">
                      <a16:colId xmlns:a16="http://schemas.microsoft.com/office/drawing/2014/main" val="20000"/>
                    </a:ext>
                  </a:extLst>
                </a:gridCol>
                <a:gridCol w="964590">
                  <a:extLst>
                    <a:ext uri="{9D8B030D-6E8A-4147-A177-3AD203B41FA5}">
                      <a16:colId xmlns:a16="http://schemas.microsoft.com/office/drawing/2014/main" val="20001"/>
                    </a:ext>
                  </a:extLst>
                </a:gridCol>
              </a:tblGrid>
              <a:tr h="604544">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First Mortgage without AHP</a:t>
                      </a:r>
                    </a:p>
                  </a:txBody>
                  <a:tcPr marL="88174" marR="88174" anchor="b" horzOverflow="overflow">
                    <a:lnL cap="flat">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1" u="none" strike="noStrike" cap="none" normalizeH="0" baseline="0" dirty="0">
                        <a:ln>
                          <a:noFill/>
                        </a:ln>
                        <a:solidFill>
                          <a:schemeClr val="tx1"/>
                        </a:solidFill>
                        <a:effectLst/>
                        <a:latin typeface="Century Gothic" pitchFamily="34" charset="0"/>
                      </a:endParaRPr>
                    </a:p>
                  </a:txBody>
                  <a:tcPr marL="88174" marR="88174"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8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Purchase Price</a:t>
                      </a:r>
                    </a:p>
                  </a:txBody>
                  <a:tcPr marL="88174" marR="88174" horzOverflow="overflow">
                    <a:lnL cap="flat">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$303,831</a:t>
                      </a:r>
                    </a:p>
                  </a:txBody>
                  <a:tcPr marL="88174" marR="88174"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1"/>
                  </a:ext>
                </a:extLst>
              </a:tr>
              <a:tr h="2922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AHP</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$0</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2"/>
                  </a:ext>
                </a:extLst>
              </a:tr>
              <a:tr h="29195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rPr>
                        <a:t>First Mortgage**</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rPr>
                        <a:t>$206,598</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680700392"/>
                  </a:ext>
                </a:extLst>
              </a:tr>
              <a:tr h="29195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rPr>
                        <a:t>First Mortgage LTV </a:t>
                      </a:r>
                      <a:r>
                        <a:rPr kumimoji="0" lang="en-US" sz="1100" b="0" i="1" u="none" strike="noStrike" cap="none" normalizeH="0" baseline="0" dirty="0">
                          <a:ln>
                            <a:noFill/>
                          </a:ln>
                          <a:solidFill>
                            <a:schemeClr val="tx1"/>
                          </a:solidFill>
                          <a:effectLst/>
                          <a:latin typeface="+mn-lt"/>
                        </a:rPr>
                        <a:t>(mortgage / purchase price)</a:t>
                      </a:r>
                      <a:endParaRPr kumimoji="0" lang="en-US" sz="1200" b="0" i="1" u="none" strike="noStrike" cap="none" normalizeH="0" baseline="0" dirty="0">
                        <a:ln>
                          <a:noFill/>
                        </a:ln>
                        <a:solidFill>
                          <a:schemeClr val="tx1"/>
                        </a:solidFill>
                        <a:effectLst/>
                        <a:latin typeface="+mn-lt"/>
                      </a:endParaRP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68%</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3"/>
                  </a:ext>
                </a:extLst>
              </a:tr>
              <a:tr h="28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rPr>
                        <a:t>Monthly Homebuyer P&amp;I Payment</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$1,291</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extLst>
                  <a:ext uri="{0D108BD9-81ED-4DB2-BD59-A6C34878D82A}">
                    <a16:rowId xmlns:a16="http://schemas.microsoft.com/office/drawing/2014/main" val="10004"/>
                  </a:ext>
                </a:extLst>
              </a:tr>
            </a:tbl>
          </a:graphicData>
        </a:graphic>
      </p:graphicFrame>
      <p:graphicFrame>
        <p:nvGraphicFramePr>
          <p:cNvPr id="23" name="Group 653"/>
          <p:cNvGraphicFramePr>
            <a:graphicFrameLocks/>
          </p:cNvGraphicFramePr>
          <p:nvPr/>
        </p:nvGraphicFramePr>
        <p:xfrm>
          <a:off x="5417204" y="3646153"/>
          <a:ext cx="3189081" cy="2265810"/>
        </p:xfrm>
        <a:graphic>
          <a:graphicData uri="http://schemas.openxmlformats.org/drawingml/2006/table">
            <a:tbl>
              <a:tblPr/>
              <a:tblGrid>
                <a:gridCol w="2094478">
                  <a:extLst>
                    <a:ext uri="{9D8B030D-6E8A-4147-A177-3AD203B41FA5}">
                      <a16:colId xmlns:a16="http://schemas.microsoft.com/office/drawing/2014/main" val="20000"/>
                    </a:ext>
                  </a:extLst>
                </a:gridCol>
                <a:gridCol w="1094603">
                  <a:extLst>
                    <a:ext uri="{9D8B030D-6E8A-4147-A177-3AD203B41FA5}">
                      <a16:colId xmlns:a16="http://schemas.microsoft.com/office/drawing/2014/main" val="20001"/>
                    </a:ext>
                  </a:extLst>
                </a:gridCol>
              </a:tblGrid>
              <a:tr h="4394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Using AHP Funds</a:t>
                      </a:r>
                    </a:p>
                  </a:txBody>
                  <a:tcPr marL="88174" marR="88174" anchor="b" horzOverflow="overflow">
                    <a:lnL cap="flat">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1" u="none" strike="noStrike" cap="none" normalizeH="0" baseline="0" dirty="0">
                        <a:ln>
                          <a:noFill/>
                        </a:ln>
                        <a:solidFill>
                          <a:schemeClr val="tx1"/>
                        </a:solidFill>
                        <a:effectLst/>
                        <a:latin typeface="Century Gothic" pitchFamily="34" charset="0"/>
                      </a:endParaRPr>
                    </a:p>
                  </a:txBody>
                  <a:tcPr marL="88174" marR="88174"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Purchase Price</a:t>
                      </a:r>
                    </a:p>
                  </a:txBody>
                  <a:tcPr marL="88174" marR="88174" horzOverflow="overflow">
                    <a:lnL cap="flat">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$303,831</a:t>
                      </a:r>
                    </a:p>
                  </a:txBody>
                  <a:tcPr marL="88174" marR="88174"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1"/>
                  </a:ext>
                </a:extLst>
              </a:tr>
              <a:tr h="292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lumMod val="75000"/>
                            </a:schemeClr>
                          </a:solidFill>
                          <a:effectLst/>
                          <a:latin typeface="+mn-lt"/>
                        </a:rPr>
                        <a:t>AHP</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lumMod val="75000"/>
                            </a:schemeClr>
                          </a:solidFill>
                          <a:effectLst/>
                          <a:latin typeface="+mn-lt"/>
                        </a:rPr>
                        <a:t>$750,000</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2"/>
                  </a:ext>
                </a:extLst>
              </a:tr>
              <a:tr h="29297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rPr>
                        <a:t>First Mortgage**</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rPr>
                        <a:t>$112,848</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3454512459"/>
                  </a:ext>
                </a:extLst>
              </a:tr>
              <a:tr h="29297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rPr>
                        <a:t>First Mortgage LTV </a:t>
                      </a:r>
                      <a:r>
                        <a:rPr kumimoji="0" lang="en-US" sz="1200" b="0" i="1" u="none" strike="noStrike" cap="none" normalizeH="0" baseline="0" dirty="0">
                          <a:ln>
                            <a:noFill/>
                          </a:ln>
                          <a:solidFill>
                            <a:schemeClr val="tx1"/>
                          </a:solidFill>
                          <a:effectLst/>
                          <a:latin typeface="+mn-lt"/>
                        </a:rPr>
                        <a:t>(mortgage / purchase price)</a:t>
                      </a:r>
                      <a:endParaRPr kumimoji="0" lang="en-US" sz="1400" b="0" i="1" u="none" strike="noStrike" cap="none" normalizeH="0" baseline="0" dirty="0">
                        <a:ln>
                          <a:noFill/>
                        </a:ln>
                        <a:solidFill>
                          <a:schemeClr val="tx1"/>
                        </a:solidFill>
                        <a:effectLst/>
                        <a:latin typeface="+mn-lt"/>
                      </a:endParaRP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37%</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extLst>
                  <a:ext uri="{0D108BD9-81ED-4DB2-BD59-A6C34878D82A}">
                    <a16:rowId xmlns:a16="http://schemas.microsoft.com/office/drawing/2014/main" val="10003"/>
                  </a:ext>
                </a:extLst>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rPr>
                        <a:t>Monthly Homebuyer P&amp;I Payment</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$705</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alpha val="50000"/>
                      </a:schemeClr>
                    </a:solidFill>
                  </a:tcPr>
                </a:tc>
                <a:extLst>
                  <a:ext uri="{0D108BD9-81ED-4DB2-BD59-A6C34878D82A}">
                    <a16:rowId xmlns:a16="http://schemas.microsoft.com/office/drawing/2014/main" val="10004"/>
                  </a:ext>
                </a:extLst>
              </a:tr>
            </a:tbl>
          </a:graphicData>
        </a:graphic>
      </p:graphicFrame>
      <p:sp>
        <p:nvSpPr>
          <p:cNvPr id="26" name="Rectangle 25"/>
          <p:cNvSpPr/>
          <p:nvPr/>
        </p:nvSpPr>
        <p:spPr>
          <a:xfrm>
            <a:off x="3486370" y="4779058"/>
            <a:ext cx="1911115" cy="1149033"/>
          </a:xfrm>
          <a:prstGeom prst="rect">
            <a:avLst/>
          </a:prstGeom>
        </p:spPr>
        <p:txBody>
          <a:bodyPr wrap="square">
            <a:spAutoFit/>
          </a:bodyPr>
          <a:lstStyle/>
          <a:p>
            <a:pPr algn="ctr" eaLnBrk="0" hangingPunct="0">
              <a:defRPr/>
            </a:pPr>
            <a:r>
              <a:rPr lang="en-US" sz="1400" b="1" kern="0" dirty="0">
                <a:solidFill>
                  <a:schemeClr val="accent1"/>
                </a:solidFill>
                <a:cs typeface="Arial" charset="0"/>
              </a:rPr>
              <a:t>Improves Homebuyer Affordability</a:t>
            </a:r>
          </a:p>
          <a:p>
            <a:pPr marL="285750" indent="-285750" algn="ctr" eaLnBrk="0" hangingPunct="0">
              <a:defRPr/>
            </a:pPr>
            <a:endParaRPr lang="en-US" sz="1100" b="1" kern="0" dirty="0">
              <a:solidFill>
                <a:schemeClr val="accent1"/>
              </a:solidFill>
              <a:cs typeface="Arial" charset="0"/>
            </a:endParaRPr>
          </a:p>
          <a:p>
            <a:pPr algn="ctr" eaLnBrk="0" hangingPunct="0">
              <a:spcBef>
                <a:spcPts val="200"/>
              </a:spcBef>
              <a:spcAft>
                <a:spcPts val="200"/>
              </a:spcAft>
              <a:defRPr/>
            </a:pPr>
            <a:r>
              <a:rPr lang="en-US" sz="1400" b="1" kern="0" dirty="0">
                <a:solidFill>
                  <a:schemeClr val="accent1"/>
                </a:solidFill>
                <a:cs typeface="Arial" charset="0"/>
              </a:rPr>
              <a:t>-45%</a:t>
            </a:r>
          </a:p>
        </p:txBody>
      </p:sp>
      <p:grpSp>
        <p:nvGrpSpPr>
          <p:cNvPr id="27" name="Group 26"/>
          <p:cNvGrpSpPr/>
          <p:nvPr/>
        </p:nvGrpSpPr>
        <p:grpSpPr>
          <a:xfrm>
            <a:off x="3562350" y="5461964"/>
            <a:ext cx="5057215" cy="274320"/>
            <a:chOff x="3988427" y="5323802"/>
            <a:chExt cx="5057215" cy="274320"/>
          </a:xfrm>
        </p:grpSpPr>
        <p:sp>
          <p:nvSpPr>
            <p:cNvPr id="28" name="Oval 27"/>
            <p:cNvSpPr/>
            <p:nvPr/>
          </p:nvSpPr>
          <p:spPr bwMode="auto">
            <a:xfrm>
              <a:off x="8497002" y="5323802"/>
              <a:ext cx="548640" cy="27432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339933"/>
                </a:solidFill>
                <a:effectLst/>
                <a:latin typeface="Arial" charset="0"/>
              </a:endParaRPr>
            </a:p>
          </p:txBody>
        </p:sp>
        <p:cxnSp>
          <p:nvCxnSpPr>
            <p:cNvPr id="29" name="Straight Arrow Connector 28"/>
            <p:cNvCxnSpPr>
              <a:cxnSpLocks/>
            </p:cNvCxnSpPr>
            <p:nvPr/>
          </p:nvCxnSpPr>
          <p:spPr>
            <a:xfrm>
              <a:off x="3988427" y="5449355"/>
              <a:ext cx="1786155" cy="0"/>
            </a:xfrm>
            <a:prstGeom prst="straightConnector1">
              <a:avLst/>
            </a:prstGeom>
            <a:ln w="28575">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grpSp>
      <p:sp>
        <p:nvSpPr>
          <p:cNvPr id="19" name="Footer Placeholder 1"/>
          <p:cNvSpPr>
            <a:spLocks noGrp="1"/>
          </p:cNvSpPr>
          <p:nvPr>
            <p:ph type="ftr" sz="quarter" idx="11"/>
          </p:nvPr>
        </p:nvSpPr>
        <p:spPr>
          <a:xfrm>
            <a:off x="457200" y="6356350"/>
            <a:ext cx="2895600" cy="365125"/>
          </a:xfrm>
        </p:spPr>
        <p:txBody>
          <a:bodyPr/>
          <a:lstStyle/>
          <a:p>
            <a:r>
              <a:rPr lang="en-US" dirty="0"/>
              <a:t>FEDERAL HOME LOAN BANK OF ATLANTA</a:t>
            </a:r>
          </a:p>
        </p:txBody>
      </p:sp>
      <p:sp>
        <p:nvSpPr>
          <p:cNvPr id="2" name="Slide Number Placeholder 1"/>
          <p:cNvSpPr>
            <a:spLocks noGrp="1"/>
          </p:cNvSpPr>
          <p:nvPr>
            <p:ph type="sldNum" sz="quarter" idx="12"/>
          </p:nvPr>
        </p:nvSpPr>
        <p:spPr/>
        <p:txBody>
          <a:bodyPr/>
          <a:lstStyle/>
          <a:p>
            <a:fld id="{A756D5BD-09B3-B140-92EB-9A79342F0DC6}" type="slidenum">
              <a:rPr lang="en-US" smtClean="0"/>
              <a:t>18</a:t>
            </a:fld>
            <a:endParaRPr lang="en-US" dirty="0"/>
          </a:p>
        </p:txBody>
      </p:sp>
      <p:sp>
        <p:nvSpPr>
          <p:cNvPr id="20" name="Oval 19"/>
          <p:cNvSpPr/>
          <p:nvPr/>
        </p:nvSpPr>
        <p:spPr bwMode="auto">
          <a:xfrm>
            <a:off x="2819400" y="5372280"/>
            <a:ext cx="666970" cy="330172"/>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339933"/>
              </a:solidFill>
              <a:effectLst/>
              <a:latin typeface="Arial" charset="0"/>
            </a:endParaRPr>
          </a:p>
        </p:txBody>
      </p:sp>
      <p:sp>
        <p:nvSpPr>
          <p:cNvPr id="3" name="TextBox 2">
            <a:extLst>
              <a:ext uri="{FF2B5EF4-FFF2-40B4-BE49-F238E27FC236}">
                <a16:creationId xmlns:a16="http://schemas.microsoft.com/office/drawing/2014/main" id="{C1B6F2CC-1ECB-0A2F-0F3D-26D95CD6197F}"/>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3B151B4B-4520-8F72-6E91-BE57E9FA751A}"/>
              </a:ext>
            </a:extLst>
          </p:cNvPr>
          <p:cNvPicPr>
            <a:picLocks noChangeAspect="1"/>
          </p:cNvPicPr>
          <p:nvPr/>
        </p:nvPicPr>
        <p:blipFill>
          <a:blip r:embed="rId3"/>
          <a:stretch>
            <a:fillRect/>
          </a:stretch>
        </p:blipFill>
        <p:spPr>
          <a:xfrm>
            <a:off x="6705600" y="236203"/>
            <a:ext cx="2200275" cy="733425"/>
          </a:xfrm>
          <a:prstGeom prst="rect">
            <a:avLst/>
          </a:prstGeom>
        </p:spPr>
      </p:pic>
    </p:spTree>
    <p:extLst>
      <p:ext uri="{BB962C8B-B14F-4D97-AF65-F5344CB8AC3E}">
        <p14:creationId xmlns:p14="http://schemas.microsoft.com/office/powerpoint/2010/main" val="2551310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9110"/>
            <a:ext cx="8229600" cy="553534"/>
          </a:xfrm>
        </p:spPr>
        <p:txBody>
          <a:bodyPr anchor="ctr">
            <a:normAutofit/>
          </a:bodyPr>
          <a:lstStyle/>
          <a:p>
            <a:r>
              <a:rPr lang="en-US" dirty="0"/>
              <a:t>AHP General Fund – Success Story – FHLBank Atlanta</a:t>
            </a:r>
          </a:p>
        </p:txBody>
      </p:sp>
      <p:sp>
        <p:nvSpPr>
          <p:cNvPr id="4" name="Footer Placeholder 3"/>
          <p:cNvSpPr>
            <a:spLocks noGrp="1"/>
          </p:cNvSpPr>
          <p:nvPr>
            <p:ph type="ftr" sz="quarter" idx="11"/>
          </p:nvPr>
        </p:nvSpPr>
        <p:spPr>
          <a:xfrm>
            <a:off x="457200" y="6356350"/>
            <a:ext cx="2895600" cy="365125"/>
          </a:xfrm>
        </p:spPr>
        <p:txBody>
          <a:bodyPr anchor="ctr">
            <a:normAutofit/>
          </a:bodyPr>
          <a:lstStyle/>
          <a:p>
            <a:pPr>
              <a:spcAft>
                <a:spcPts val="600"/>
              </a:spcAft>
            </a:pPr>
            <a:r>
              <a:rPr lang="en-US" dirty="0"/>
              <a:t>FEDERAL HOME LOAN BANK OF ATLANTA</a:t>
            </a:r>
          </a:p>
        </p:txBody>
      </p:sp>
      <p:sp>
        <p:nvSpPr>
          <p:cNvPr id="5" name="Slide Number Placeholder 4"/>
          <p:cNvSpPr>
            <a:spLocks noGrp="1"/>
          </p:cNvSpPr>
          <p:nvPr>
            <p:ph type="sldNum" sz="quarter" idx="12"/>
          </p:nvPr>
        </p:nvSpPr>
        <p:spPr>
          <a:xfrm>
            <a:off x="6553200" y="6356350"/>
            <a:ext cx="2133600" cy="365125"/>
          </a:xfrm>
        </p:spPr>
        <p:txBody>
          <a:bodyPr anchor="ctr">
            <a:normAutofit/>
          </a:bodyPr>
          <a:lstStyle/>
          <a:p>
            <a:pPr>
              <a:spcAft>
                <a:spcPts val="600"/>
              </a:spcAft>
            </a:pPr>
            <a:fld id="{A756D5BD-09B3-B140-92EB-9A79342F0DC6}" type="slidenum">
              <a:rPr lang="en-US" smtClean="0"/>
              <a:pPr>
                <a:spcAft>
                  <a:spcPts val="600"/>
                </a:spcAft>
              </a:pPr>
              <a:t>19</a:t>
            </a:fld>
            <a:endParaRPr lang="en-US" dirty="0"/>
          </a:p>
        </p:txBody>
      </p:sp>
      <p:sp>
        <p:nvSpPr>
          <p:cNvPr id="2" name="TextBox 1">
            <a:extLst>
              <a:ext uri="{FF2B5EF4-FFF2-40B4-BE49-F238E27FC236}">
                <a16:creationId xmlns:a16="http://schemas.microsoft.com/office/drawing/2014/main" id="{F70E25CD-8328-636C-1FD1-04FD15473721}"/>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899D574D-B191-29F6-FA1F-2586794A824A}"/>
              </a:ext>
            </a:extLst>
          </p:cNvPr>
          <p:cNvPicPr>
            <a:picLocks noChangeAspect="1"/>
          </p:cNvPicPr>
          <p:nvPr/>
        </p:nvPicPr>
        <p:blipFill>
          <a:blip r:embed="rId3"/>
          <a:stretch>
            <a:fillRect/>
          </a:stretch>
        </p:blipFill>
        <p:spPr>
          <a:xfrm>
            <a:off x="6781800" y="291646"/>
            <a:ext cx="2200275" cy="733425"/>
          </a:xfrm>
          <a:prstGeom prst="rect">
            <a:avLst/>
          </a:prstGeom>
        </p:spPr>
      </p:pic>
      <p:pic>
        <p:nvPicPr>
          <p:cNvPr id="9" name="Picture 8" descr="A sign in front of a house&#10;&#10;Description automatically generated">
            <a:extLst>
              <a:ext uri="{FF2B5EF4-FFF2-40B4-BE49-F238E27FC236}">
                <a16:creationId xmlns:a16="http://schemas.microsoft.com/office/drawing/2014/main" id="{F9DCB33F-E1D3-94E1-2546-3868F7C1D1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7308" y="1381965"/>
            <a:ext cx="3368239" cy="1894635"/>
          </a:xfrm>
          <a:prstGeom prst="rect">
            <a:avLst/>
          </a:prstGeom>
        </p:spPr>
      </p:pic>
      <p:pic>
        <p:nvPicPr>
          <p:cNvPr id="10" name="Picture 9">
            <a:extLst>
              <a:ext uri="{FF2B5EF4-FFF2-40B4-BE49-F238E27FC236}">
                <a16:creationId xmlns:a16="http://schemas.microsoft.com/office/drawing/2014/main" id="{006E7713-5952-1DDC-89C5-60129B3EAE32}"/>
              </a:ext>
            </a:extLst>
          </p:cNvPr>
          <p:cNvPicPr>
            <a:picLocks noChangeAspect="1"/>
          </p:cNvPicPr>
          <p:nvPr/>
        </p:nvPicPr>
        <p:blipFill>
          <a:blip r:embed="rId5"/>
          <a:stretch>
            <a:fillRect/>
          </a:stretch>
        </p:blipFill>
        <p:spPr>
          <a:xfrm>
            <a:off x="6248400" y="3795921"/>
            <a:ext cx="1850105" cy="1482217"/>
          </a:xfrm>
          <a:prstGeom prst="rect">
            <a:avLst/>
          </a:prstGeom>
        </p:spPr>
      </p:pic>
      <p:graphicFrame>
        <p:nvGraphicFramePr>
          <p:cNvPr id="6" name="Table 5">
            <a:extLst>
              <a:ext uri="{FF2B5EF4-FFF2-40B4-BE49-F238E27FC236}">
                <a16:creationId xmlns:a16="http://schemas.microsoft.com/office/drawing/2014/main" id="{4FBCAA99-9A33-8035-26A6-AF2555731582}"/>
              </a:ext>
            </a:extLst>
          </p:cNvPr>
          <p:cNvGraphicFramePr>
            <a:graphicFrameLocks noGrp="1"/>
          </p:cNvGraphicFramePr>
          <p:nvPr>
            <p:extLst>
              <p:ext uri="{D42A27DB-BD31-4B8C-83A1-F6EECF244321}">
                <p14:modId xmlns:p14="http://schemas.microsoft.com/office/powerpoint/2010/main" val="2103260477"/>
              </p:ext>
            </p:extLst>
          </p:nvPr>
        </p:nvGraphicFramePr>
        <p:xfrm>
          <a:off x="218453" y="1636630"/>
          <a:ext cx="5046725" cy="3597628"/>
        </p:xfrm>
        <a:graphic>
          <a:graphicData uri="http://schemas.openxmlformats.org/drawingml/2006/table">
            <a:tbl>
              <a:tblPr firstRow="1" bandRow="1">
                <a:tableStyleId>{5C22544A-7EE6-4342-B048-85BDC9FD1C3A}</a:tableStyleId>
              </a:tblPr>
              <a:tblGrid>
                <a:gridCol w="1529639">
                  <a:extLst>
                    <a:ext uri="{9D8B030D-6E8A-4147-A177-3AD203B41FA5}">
                      <a16:colId xmlns:a16="http://schemas.microsoft.com/office/drawing/2014/main" val="249015588"/>
                    </a:ext>
                  </a:extLst>
                </a:gridCol>
                <a:gridCol w="3517086">
                  <a:extLst>
                    <a:ext uri="{9D8B030D-6E8A-4147-A177-3AD203B41FA5}">
                      <a16:colId xmlns:a16="http://schemas.microsoft.com/office/drawing/2014/main" val="50295782"/>
                    </a:ext>
                  </a:extLst>
                </a:gridCol>
              </a:tblGrid>
              <a:tr h="286454">
                <a:tc>
                  <a:txBody>
                    <a:bodyPr/>
                    <a:lstStyle/>
                    <a:p>
                      <a:r>
                        <a:rPr lang="en-US" sz="1400" dirty="0">
                          <a:latin typeface="+mj-lt"/>
                        </a:rPr>
                        <a:t>Project</a:t>
                      </a:r>
                    </a:p>
                  </a:txBody>
                  <a:tcPr marL="102470" marR="102470" marT="51235" marB="51235"/>
                </a:tc>
                <a:tc>
                  <a:txBody>
                    <a:bodyPr/>
                    <a:lstStyle/>
                    <a:p>
                      <a:pPr algn="ctr"/>
                      <a:r>
                        <a:rPr lang="en-US" sz="1400" b="1" kern="1200" dirty="0">
                          <a:solidFill>
                            <a:schemeClr val="bg1"/>
                          </a:solidFill>
                          <a:latin typeface="+mn-lt"/>
                          <a:ea typeface="+mn-ea"/>
                          <a:cs typeface="+mn-cs"/>
                        </a:rPr>
                        <a:t>Elliott Properties</a:t>
                      </a:r>
                    </a:p>
                  </a:txBody>
                  <a:tcPr marL="102470" marR="102470" marT="51235" marB="51235"/>
                </a:tc>
                <a:extLst>
                  <a:ext uri="{0D108BD9-81ED-4DB2-BD59-A6C34878D82A}">
                    <a16:rowId xmlns:a16="http://schemas.microsoft.com/office/drawing/2014/main" val="1417870773"/>
                  </a:ext>
                </a:extLst>
              </a:tr>
              <a:tr h="265454">
                <a:tc>
                  <a:txBody>
                    <a:bodyPr/>
                    <a:lstStyle/>
                    <a:p>
                      <a:r>
                        <a:rPr lang="en-US" sz="1400" dirty="0">
                          <a:solidFill>
                            <a:schemeClr val="tx1"/>
                          </a:solidFill>
                          <a:latin typeface="+mj-lt"/>
                        </a:rPr>
                        <a:t>Project Type</a:t>
                      </a:r>
                    </a:p>
                  </a:txBody>
                  <a:tcPr marL="102470" marR="102470" marT="51235" marB="51235"/>
                </a:tc>
                <a:tc>
                  <a:txBody>
                    <a:bodyPr/>
                    <a:lstStyle/>
                    <a:p>
                      <a:r>
                        <a:rPr lang="en-US" sz="1400" b="0" dirty="0">
                          <a:solidFill>
                            <a:schemeClr val="tx1"/>
                          </a:solidFill>
                          <a:latin typeface="+mj-lt"/>
                        </a:rPr>
                        <a:t>Rental</a:t>
                      </a:r>
                    </a:p>
                  </a:txBody>
                  <a:tcPr marL="102470" marR="102470" marT="51235" marB="51235"/>
                </a:tc>
                <a:extLst>
                  <a:ext uri="{0D108BD9-81ED-4DB2-BD59-A6C34878D82A}">
                    <a16:rowId xmlns:a16="http://schemas.microsoft.com/office/drawing/2014/main" val="1739419687"/>
                  </a:ext>
                </a:extLst>
              </a:tr>
              <a:tr h="265454">
                <a:tc>
                  <a:txBody>
                    <a:bodyPr/>
                    <a:lstStyle/>
                    <a:p>
                      <a:r>
                        <a:rPr lang="en-US" sz="1400" dirty="0">
                          <a:solidFill>
                            <a:schemeClr val="tx1"/>
                          </a:solidFill>
                          <a:latin typeface="+mj-lt"/>
                        </a:rPr>
                        <a:t>Sponsor</a:t>
                      </a:r>
                    </a:p>
                  </a:txBody>
                  <a:tcPr marL="102470" marR="102470" marT="51235" marB="51235"/>
                </a:tc>
                <a:tc>
                  <a:txBody>
                    <a:bodyPr/>
                    <a:lstStyle/>
                    <a:p>
                      <a:r>
                        <a:rPr lang="en-US" sz="1400" b="0" kern="1200" dirty="0">
                          <a:solidFill>
                            <a:schemeClr val="tx1"/>
                          </a:solidFill>
                          <a:latin typeface="+mn-lt"/>
                          <a:ea typeface="+mn-ea"/>
                          <a:cs typeface="+mn-cs"/>
                        </a:rPr>
                        <a:t>North Carolina Indian Housing Authority</a:t>
                      </a:r>
                    </a:p>
                  </a:txBody>
                  <a:tcPr marL="102470" marR="102470" marT="51235" marB="51235"/>
                </a:tc>
                <a:extLst>
                  <a:ext uri="{0D108BD9-81ED-4DB2-BD59-A6C34878D82A}">
                    <a16:rowId xmlns:a16="http://schemas.microsoft.com/office/drawing/2014/main" val="3458296567"/>
                  </a:ext>
                </a:extLst>
              </a:tr>
              <a:tr h="265454">
                <a:tc>
                  <a:txBody>
                    <a:bodyPr/>
                    <a:lstStyle/>
                    <a:p>
                      <a:r>
                        <a:rPr lang="en-US" sz="1400" dirty="0">
                          <a:solidFill>
                            <a:schemeClr val="tx1"/>
                          </a:solidFill>
                          <a:latin typeface="+mj-lt"/>
                        </a:rPr>
                        <a:t>Member</a:t>
                      </a:r>
                    </a:p>
                  </a:txBody>
                  <a:tcPr marL="102470" marR="102470" marT="51235" marB="51235"/>
                </a:tc>
                <a:tc>
                  <a:txBody>
                    <a:bodyPr/>
                    <a:lstStyle/>
                    <a:p>
                      <a:r>
                        <a:rPr lang="en-US" sz="1400" b="0" kern="1200" dirty="0">
                          <a:solidFill>
                            <a:schemeClr val="tx1"/>
                          </a:solidFill>
                          <a:latin typeface="+mn-lt"/>
                          <a:ea typeface="+mn-ea"/>
                          <a:cs typeface="+mn-cs"/>
                        </a:rPr>
                        <a:t>Lumbee</a:t>
                      </a:r>
                      <a:r>
                        <a:rPr lang="en-US" sz="1400" b="0" kern="1200" baseline="0" dirty="0">
                          <a:solidFill>
                            <a:schemeClr val="tx1"/>
                          </a:solidFill>
                          <a:latin typeface="+mn-lt"/>
                          <a:ea typeface="+mn-ea"/>
                          <a:cs typeface="+mn-cs"/>
                        </a:rPr>
                        <a:t> Guaranty Bank</a:t>
                      </a:r>
                      <a:endParaRPr lang="en-US" sz="1400" b="0" kern="1200" dirty="0">
                        <a:solidFill>
                          <a:schemeClr val="tx1"/>
                        </a:solidFill>
                        <a:latin typeface="+mn-lt"/>
                        <a:ea typeface="+mn-ea"/>
                        <a:cs typeface="+mn-cs"/>
                      </a:endParaRPr>
                    </a:p>
                  </a:txBody>
                  <a:tcPr marL="102470" marR="102470" marT="51235" marB="51235"/>
                </a:tc>
                <a:extLst>
                  <a:ext uri="{0D108BD9-81ED-4DB2-BD59-A6C34878D82A}">
                    <a16:rowId xmlns:a16="http://schemas.microsoft.com/office/drawing/2014/main" val="115334680"/>
                  </a:ext>
                </a:extLst>
              </a:tr>
              <a:tr h="265454">
                <a:tc>
                  <a:txBody>
                    <a:bodyPr/>
                    <a:lstStyle/>
                    <a:p>
                      <a:r>
                        <a:rPr lang="en-US" sz="1400" dirty="0">
                          <a:solidFill>
                            <a:schemeClr val="tx1"/>
                          </a:solidFill>
                          <a:latin typeface="+mj-lt"/>
                        </a:rPr>
                        <a:t>Location</a:t>
                      </a:r>
                    </a:p>
                  </a:txBody>
                  <a:tcPr marL="102470" marR="102470" marT="51235" marB="51235"/>
                </a:tc>
                <a:tc>
                  <a:txBody>
                    <a:bodyPr/>
                    <a:lstStyle/>
                    <a:p>
                      <a:r>
                        <a:rPr lang="en-US" sz="1400" b="0" kern="1200" dirty="0">
                          <a:solidFill>
                            <a:schemeClr val="tx1"/>
                          </a:solidFill>
                          <a:latin typeface="+mn-lt"/>
                          <a:ea typeface="+mn-ea"/>
                          <a:cs typeface="+mn-cs"/>
                        </a:rPr>
                        <a:t>Gastonia, North</a:t>
                      </a:r>
                      <a:r>
                        <a:rPr lang="en-US" sz="1400" b="0" kern="1200" baseline="0" dirty="0">
                          <a:solidFill>
                            <a:schemeClr val="tx1"/>
                          </a:solidFill>
                          <a:latin typeface="+mn-lt"/>
                          <a:ea typeface="+mn-ea"/>
                          <a:cs typeface="+mn-cs"/>
                        </a:rPr>
                        <a:t> Carolina</a:t>
                      </a:r>
                      <a:endParaRPr lang="en-US" sz="1400" b="0" kern="1200" dirty="0">
                        <a:solidFill>
                          <a:schemeClr val="tx1"/>
                        </a:solidFill>
                        <a:latin typeface="+mn-lt"/>
                        <a:ea typeface="+mn-ea"/>
                        <a:cs typeface="+mn-cs"/>
                      </a:endParaRPr>
                    </a:p>
                  </a:txBody>
                  <a:tcPr marL="102470" marR="102470" marT="51235" marB="51235"/>
                </a:tc>
                <a:extLst>
                  <a:ext uri="{0D108BD9-81ED-4DB2-BD59-A6C34878D82A}">
                    <a16:rowId xmlns:a16="http://schemas.microsoft.com/office/drawing/2014/main" val="4187818317"/>
                  </a:ext>
                </a:extLst>
              </a:tr>
              <a:tr h="265454">
                <a:tc>
                  <a:txBody>
                    <a:bodyPr/>
                    <a:lstStyle/>
                    <a:p>
                      <a:r>
                        <a:rPr lang="en-US" sz="1400" dirty="0">
                          <a:solidFill>
                            <a:schemeClr val="tx1"/>
                          </a:solidFill>
                          <a:latin typeface="+mj-lt"/>
                        </a:rPr>
                        <a:t>Grant Amount</a:t>
                      </a:r>
                    </a:p>
                  </a:txBody>
                  <a:tcPr marL="102470" marR="102470" marT="51235" marB="51235"/>
                </a:tc>
                <a:tc>
                  <a:txBody>
                    <a:bodyPr/>
                    <a:lstStyle/>
                    <a:p>
                      <a:pPr marL="0" marR="0" lvl="0" indent="0" algn="l" defTabSz="914198"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$53,000</a:t>
                      </a:r>
                      <a:endParaRPr lang="en-US" sz="1400" b="0" kern="1200" dirty="0">
                        <a:solidFill>
                          <a:schemeClr val="tx1"/>
                        </a:solidFill>
                        <a:latin typeface="+mn-lt"/>
                        <a:ea typeface="+mn-ea"/>
                        <a:cs typeface="+mn-cs"/>
                      </a:endParaRPr>
                    </a:p>
                  </a:txBody>
                  <a:tcPr marL="102470" marR="102470" marT="51235" marB="51235"/>
                </a:tc>
                <a:extLst>
                  <a:ext uri="{0D108BD9-81ED-4DB2-BD59-A6C34878D82A}">
                    <a16:rowId xmlns:a16="http://schemas.microsoft.com/office/drawing/2014/main" val="1610883661"/>
                  </a:ext>
                </a:extLst>
              </a:tr>
              <a:tr h="1702648">
                <a:tc>
                  <a:txBody>
                    <a:bodyPr/>
                    <a:lstStyle/>
                    <a:p>
                      <a:r>
                        <a:rPr lang="en-US" sz="1400" dirty="0">
                          <a:solidFill>
                            <a:schemeClr val="tx1"/>
                          </a:solidFill>
                          <a:latin typeface="+mj-lt"/>
                        </a:rPr>
                        <a:t>Description</a:t>
                      </a:r>
                    </a:p>
                  </a:txBody>
                  <a:tcPr marL="102470" marR="102470" marT="51235" marB="51235"/>
                </a:tc>
                <a:tc>
                  <a:txBody>
                    <a:bodyPr/>
                    <a:lstStyle/>
                    <a:p>
                      <a:pPr marL="342900" indent="-342900">
                        <a:buFont typeface="Arial" panose="020B0604020202020204" pitchFamily="34" charset="0"/>
                        <a:buChar char="•"/>
                      </a:pPr>
                      <a:r>
                        <a:rPr lang="en-US" sz="1400" b="0" kern="1200" dirty="0">
                          <a:solidFill>
                            <a:schemeClr val="tx1"/>
                          </a:solidFill>
                          <a:latin typeface="+mn-lt"/>
                          <a:ea typeface="+mn-ea"/>
                          <a:cs typeface="+mn-cs"/>
                        </a:rPr>
                        <a:t>Rehabilitation of 8 multifamily affordable housing units with a total development cost of $866,214  </a:t>
                      </a:r>
                      <a:br>
                        <a:rPr lang="en-US" sz="1400" b="0" kern="1200" dirty="0">
                          <a:solidFill>
                            <a:schemeClr val="tx1"/>
                          </a:solidFill>
                          <a:latin typeface="+mn-lt"/>
                          <a:ea typeface="+mn-ea"/>
                          <a:cs typeface="+mn-cs"/>
                        </a:rPr>
                      </a:br>
                      <a:endParaRPr lang="en-US" sz="1400" b="0" kern="1200" dirty="0">
                        <a:solidFill>
                          <a:schemeClr val="tx1"/>
                        </a:solidFill>
                        <a:latin typeface="+mn-lt"/>
                        <a:ea typeface="+mn-ea"/>
                        <a:cs typeface="+mn-cs"/>
                      </a:endParaRPr>
                    </a:p>
                    <a:p>
                      <a:pPr marL="342900" indent="-342900">
                        <a:buFont typeface="Arial" panose="020B0604020202020204" pitchFamily="34" charset="0"/>
                        <a:buChar char="•"/>
                      </a:pPr>
                      <a:r>
                        <a:rPr lang="en-US" sz="1400" b="0" kern="1200" dirty="0">
                          <a:solidFill>
                            <a:schemeClr val="tx1"/>
                          </a:solidFill>
                          <a:latin typeface="+mn-lt"/>
                          <a:ea typeface="+mn-ea"/>
                          <a:cs typeface="+mn-cs"/>
                        </a:rPr>
                        <a:t>Seven of the units targeted for very-low income tenants</a:t>
                      </a:r>
                    </a:p>
                  </a:txBody>
                  <a:tcPr marL="102470" marR="102470" marT="51235" marB="51235"/>
                </a:tc>
                <a:extLst>
                  <a:ext uri="{0D108BD9-81ED-4DB2-BD59-A6C34878D82A}">
                    <a16:rowId xmlns:a16="http://schemas.microsoft.com/office/drawing/2014/main" val="3857226667"/>
                  </a:ext>
                </a:extLst>
              </a:tr>
            </a:tbl>
          </a:graphicData>
        </a:graphic>
      </p:graphicFrame>
    </p:spTree>
    <p:extLst>
      <p:ext uri="{BB962C8B-B14F-4D97-AF65-F5344CB8AC3E}">
        <p14:creationId xmlns:p14="http://schemas.microsoft.com/office/powerpoint/2010/main" val="387297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276" y="310896"/>
            <a:ext cx="8229600" cy="557784"/>
          </a:xfrm>
        </p:spPr>
        <p:txBody>
          <a:bodyPr/>
          <a:lstStyle/>
          <a:p>
            <a:r>
              <a:rPr lang="en-US" dirty="0"/>
              <a:t>Agenda</a:t>
            </a:r>
          </a:p>
        </p:txBody>
      </p:sp>
      <p:sp>
        <p:nvSpPr>
          <p:cNvPr id="3" name="Content Placeholder 2"/>
          <p:cNvSpPr>
            <a:spLocks noGrp="1"/>
          </p:cNvSpPr>
          <p:nvPr>
            <p:ph idx="1"/>
          </p:nvPr>
        </p:nvSpPr>
        <p:spPr>
          <a:xfrm>
            <a:off x="457200" y="1524000"/>
            <a:ext cx="8229600" cy="4572000"/>
          </a:xfrm>
        </p:spPr>
        <p:txBody>
          <a:bodyPr>
            <a:normAutofit/>
          </a:bodyPr>
          <a:lstStyle/>
          <a:p>
            <a:pPr>
              <a:spcBef>
                <a:spcPts val="0"/>
              </a:spcBef>
              <a:spcAft>
                <a:spcPts val="1200"/>
              </a:spcAft>
            </a:pPr>
            <a:r>
              <a:rPr lang="en-US" sz="1800" dirty="0">
                <a:solidFill>
                  <a:srgbClr val="5A5A5D"/>
                </a:solidFill>
              </a:rPr>
              <a:t>Introductions</a:t>
            </a:r>
            <a:endParaRPr lang="en-US" sz="1600" dirty="0">
              <a:solidFill>
                <a:srgbClr val="5A5A5D"/>
              </a:solidFill>
            </a:endParaRPr>
          </a:p>
          <a:p>
            <a:pPr>
              <a:spcBef>
                <a:spcPts val="0"/>
              </a:spcBef>
              <a:spcAft>
                <a:spcPts val="1200"/>
              </a:spcAft>
            </a:pPr>
            <a:r>
              <a:rPr lang="en-US" sz="1800" dirty="0">
                <a:solidFill>
                  <a:srgbClr val="5A5A5D"/>
                </a:solidFill>
              </a:rPr>
              <a:t>FHLBank System – What is it?</a:t>
            </a:r>
            <a:endParaRPr lang="en-US" sz="1600" dirty="0">
              <a:solidFill>
                <a:srgbClr val="5A5A5D"/>
              </a:solidFill>
            </a:endParaRPr>
          </a:p>
          <a:p>
            <a:pPr>
              <a:spcBef>
                <a:spcPts val="0"/>
              </a:spcBef>
              <a:spcAft>
                <a:spcPts val="1200"/>
              </a:spcAft>
            </a:pPr>
            <a:r>
              <a:rPr lang="en-US" sz="1800" dirty="0">
                <a:solidFill>
                  <a:srgbClr val="5A5A5D"/>
                </a:solidFill>
              </a:rPr>
              <a:t>Affordable Housing Programs (AHP) of the FHLBanks</a:t>
            </a:r>
          </a:p>
          <a:p>
            <a:pPr lvl="1">
              <a:spcBef>
                <a:spcPts val="0"/>
              </a:spcBef>
              <a:spcAft>
                <a:spcPts val="1200"/>
              </a:spcAft>
            </a:pPr>
            <a:r>
              <a:rPr lang="en-US" sz="1600" dirty="0">
                <a:solidFill>
                  <a:srgbClr val="5A5A5D"/>
                </a:solidFill>
              </a:rPr>
              <a:t>General Fund</a:t>
            </a:r>
          </a:p>
          <a:p>
            <a:pPr lvl="1">
              <a:spcBef>
                <a:spcPts val="0"/>
              </a:spcBef>
              <a:spcAft>
                <a:spcPts val="1200"/>
              </a:spcAft>
            </a:pPr>
            <a:r>
              <a:rPr lang="en-US" sz="1600" dirty="0">
                <a:solidFill>
                  <a:srgbClr val="5A5A5D"/>
                </a:solidFill>
              </a:rPr>
              <a:t>Homeownership Set-aside down payment program</a:t>
            </a:r>
          </a:p>
          <a:p>
            <a:pPr>
              <a:spcBef>
                <a:spcPts val="0"/>
              </a:spcBef>
              <a:spcAft>
                <a:spcPts val="1200"/>
              </a:spcAft>
            </a:pPr>
            <a:r>
              <a:rPr lang="en-US" sz="1800" dirty="0">
                <a:solidFill>
                  <a:srgbClr val="5A5A5D"/>
                </a:solidFill>
              </a:rPr>
              <a:t>Programs for Native Tribal Communities</a:t>
            </a:r>
          </a:p>
          <a:p>
            <a:pPr>
              <a:spcBef>
                <a:spcPts val="0"/>
              </a:spcBef>
              <a:spcAft>
                <a:spcPts val="1200"/>
              </a:spcAft>
            </a:pPr>
            <a:r>
              <a:rPr lang="en-US" sz="1800" dirty="0">
                <a:solidFill>
                  <a:srgbClr val="5A5A5D"/>
                </a:solidFill>
              </a:rPr>
              <a:t>Your Feedback, Next Steps, Q&amp;A</a:t>
            </a:r>
          </a:p>
          <a:p>
            <a:pPr>
              <a:spcBef>
                <a:spcPts val="0"/>
              </a:spcBef>
              <a:spcAft>
                <a:spcPts val="1200"/>
              </a:spcAft>
            </a:pPr>
            <a:r>
              <a:rPr lang="en-US" sz="1800" dirty="0">
                <a:solidFill>
                  <a:srgbClr val="5A5A5D"/>
                </a:solidFill>
              </a:rPr>
              <a:t>Key Contacts</a:t>
            </a:r>
          </a:p>
          <a:p>
            <a:pPr marL="0" indent="0">
              <a:spcBef>
                <a:spcPts val="0"/>
              </a:spcBef>
              <a:spcAft>
                <a:spcPts val="1200"/>
              </a:spcAft>
              <a:buNone/>
            </a:pPr>
            <a:endParaRPr lang="en-US" sz="1800" dirty="0">
              <a:solidFill>
                <a:srgbClr val="5A5A5D"/>
              </a:solidFill>
            </a:endParaRPr>
          </a:p>
          <a:p>
            <a:pPr>
              <a:spcBef>
                <a:spcPts val="0"/>
              </a:spcBef>
              <a:spcAft>
                <a:spcPts val="1200"/>
              </a:spcAft>
            </a:pPr>
            <a:endParaRPr lang="en-US" sz="1800" dirty="0">
              <a:solidFill>
                <a:srgbClr val="5A5A5D"/>
              </a:solidFill>
            </a:endParaRPr>
          </a:p>
          <a:p>
            <a:pPr>
              <a:spcBef>
                <a:spcPts val="0"/>
              </a:spcBef>
              <a:spcAft>
                <a:spcPts val="1200"/>
              </a:spcAft>
            </a:pPr>
            <a:endParaRPr lang="en-US" sz="1600" dirty="0">
              <a:solidFill>
                <a:srgbClr val="5A5A5D"/>
              </a:solidFill>
            </a:endParaRPr>
          </a:p>
          <a:p>
            <a:pPr>
              <a:spcBef>
                <a:spcPts val="0"/>
              </a:spcBef>
              <a:spcAft>
                <a:spcPts val="1200"/>
              </a:spcAft>
            </a:pPr>
            <a:endParaRPr lang="en-US" sz="1800" dirty="0">
              <a:solidFill>
                <a:srgbClr val="5A5A5D"/>
              </a:solidFill>
            </a:endParaRPr>
          </a:p>
          <a:p>
            <a:pPr marL="0" indent="0">
              <a:spcBef>
                <a:spcPts val="480"/>
              </a:spcBef>
              <a:spcAft>
                <a:spcPts val="600"/>
              </a:spcAft>
              <a:buNone/>
            </a:pPr>
            <a:endParaRPr lang="en-US" sz="1600" dirty="0"/>
          </a:p>
        </p:txBody>
      </p:sp>
      <p:sp>
        <p:nvSpPr>
          <p:cNvPr id="4" name="Slide Number Placeholder 3"/>
          <p:cNvSpPr>
            <a:spLocks noGrp="1"/>
          </p:cNvSpPr>
          <p:nvPr>
            <p:ph type="sldNum" sz="quarter" idx="12"/>
          </p:nvPr>
        </p:nvSpPr>
        <p:spPr/>
        <p:txBody>
          <a:bodyPr/>
          <a:lstStyle/>
          <a:p>
            <a:fld id="{8D1858C3-6DB3-4AB3-9741-2EABD1E0F7E5}"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a:t>FEDERAL HOME LOAN BANK OF ATLANTA</a:t>
            </a:r>
          </a:p>
        </p:txBody>
      </p:sp>
      <p:pic>
        <p:nvPicPr>
          <p:cNvPr id="7" name="Picture 6">
            <a:extLst>
              <a:ext uri="{FF2B5EF4-FFF2-40B4-BE49-F238E27FC236}">
                <a16:creationId xmlns:a16="http://schemas.microsoft.com/office/drawing/2014/main" id="{2F193AE9-D801-B012-20DF-ED141BE9BD98}"/>
              </a:ext>
            </a:extLst>
          </p:cNvPr>
          <p:cNvPicPr>
            <a:picLocks noChangeAspect="1"/>
          </p:cNvPicPr>
          <p:nvPr/>
        </p:nvPicPr>
        <p:blipFill>
          <a:blip r:embed="rId3"/>
          <a:stretch>
            <a:fillRect/>
          </a:stretch>
        </p:blipFill>
        <p:spPr>
          <a:xfrm>
            <a:off x="6943725" y="223075"/>
            <a:ext cx="2200275" cy="733425"/>
          </a:xfrm>
          <a:prstGeom prst="rect">
            <a:avLst/>
          </a:prstGeom>
        </p:spPr>
      </p:pic>
      <p:sp>
        <p:nvSpPr>
          <p:cNvPr id="8" name="TextBox 7">
            <a:extLst>
              <a:ext uri="{FF2B5EF4-FFF2-40B4-BE49-F238E27FC236}">
                <a16:creationId xmlns:a16="http://schemas.microsoft.com/office/drawing/2014/main" id="{DB2649B0-EBD5-3406-DBDB-2B69F90BAA74}"/>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28220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4471"/>
            <a:ext cx="8229600" cy="553534"/>
          </a:xfrm>
        </p:spPr>
        <p:txBody>
          <a:bodyPr/>
          <a:lstStyle/>
          <a:p>
            <a:r>
              <a:rPr lang="en-US" dirty="0"/>
              <a:t>AHP General Fund – Success Story – Indianapolis</a:t>
            </a:r>
          </a:p>
        </p:txBody>
      </p:sp>
      <p:sp>
        <p:nvSpPr>
          <p:cNvPr id="3" name="Slide Number Placeholder 2"/>
          <p:cNvSpPr>
            <a:spLocks noGrp="1"/>
          </p:cNvSpPr>
          <p:nvPr>
            <p:ph type="sldNum" sz="quarter" idx="12"/>
          </p:nvPr>
        </p:nvSpPr>
        <p:spPr/>
        <p:txBody>
          <a:bodyPr/>
          <a:lstStyle/>
          <a:p>
            <a:fld id="{DC0E26B8-81E1-4710-B427-A06B272F7575}" type="slidenum">
              <a:rPr lang="en-US" smtClean="0">
                <a:solidFill>
                  <a:srgbClr val="5A5A5D">
                    <a:tint val="75000"/>
                  </a:srgbClr>
                </a:solidFill>
              </a:rPr>
              <a:pPr/>
              <a:t>20</a:t>
            </a:fld>
            <a:endParaRPr lang="en-US" dirty="0">
              <a:solidFill>
                <a:srgbClr val="5A5A5D">
                  <a:tint val="75000"/>
                </a:srgbClr>
              </a:solidFill>
            </a:endParaRPr>
          </a:p>
        </p:txBody>
      </p:sp>
      <p:sp>
        <p:nvSpPr>
          <p:cNvPr id="5" name="Title 3"/>
          <p:cNvSpPr txBox="1">
            <a:spLocks/>
          </p:cNvSpPr>
          <p:nvPr/>
        </p:nvSpPr>
        <p:spPr>
          <a:xfrm>
            <a:off x="457200" y="184717"/>
            <a:ext cx="8229600" cy="773043"/>
          </a:xfrm>
          <a:prstGeom prst="rect">
            <a:avLst/>
          </a:prstGeom>
        </p:spPr>
        <p:txBody>
          <a:bodyPr>
            <a:normAutofit/>
          </a:bodyPr>
          <a:lstStyle>
            <a:lvl1pPr algn="l" defTabSz="457200" rtl="0" eaLnBrk="1" latinLnBrk="0" hangingPunct="1">
              <a:spcBef>
                <a:spcPct val="0"/>
              </a:spcBef>
              <a:buNone/>
              <a:defRPr sz="2600" b="0" kern="1200">
                <a:solidFill>
                  <a:schemeClr val="bg1"/>
                </a:solidFill>
                <a:latin typeface="+mj-lt"/>
                <a:ea typeface="+mj-ea"/>
                <a:cs typeface="+mj-cs"/>
              </a:defRPr>
            </a:lvl1pPr>
          </a:lstStyle>
          <a:p>
            <a:endParaRPr lang="en-US" sz="2000" dirty="0">
              <a:solidFill>
                <a:prstClr val="white"/>
              </a:solidFill>
            </a:endParaRPr>
          </a:p>
        </p:txBody>
      </p:sp>
      <p:sp>
        <p:nvSpPr>
          <p:cNvPr id="7" name="Footer Placeholder 6"/>
          <p:cNvSpPr>
            <a:spLocks noGrp="1"/>
          </p:cNvSpPr>
          <p:nvPr>
            <p:ph type="ftr" sz="quarter" idx="11"/>
          </p:nvPr>
        </p:nvSpPr>
        <p:spPr/>
        <p:txBody>
          <a:bodyPr/>
          <a:lstStyle/>
          <a:p>
            <a:r>
              <a:rPr lang="en-US" dirty="0">
                <a:solidFill>
                  <a:srgbClr val="5A5A5D">
                    <a:tint val="75000"/>
                  </a:srgbClr>
                </a:solidFill>
              </a:rPr>
              <a:t>FEDERAL HOME LOAN BANK OF ATLANTA</a:t>
            </a:r>
          </a:p>
        </p:txBody>
      </p:sp>
      <p:sp>
        <p:nvSpPr>
          <p:cNvPr id="4" name="TextBox 3">
            <a:extLst>
              <a:ext uri="{FF2B5EF4-FFF2-40B4-BE49-F238E27FC236}">
                <a16:creationId xmlns:a16="http://schemas.microsoft.com/office/drawing/2014/main" id="{EB6B40E2-320E-01A9-2DA0-752FC4A657B8}"/>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CE82B5A2-0937-B815-FDED-DF52291EB332}"/>
              </a:ext>
            </a:extLst>
          </p:cNvPr>
          <p:cNvPicPr>
            <a:picLocks noChangeAspect="1"/>
          </p:cNvPicPr>
          <p:nvPr/>
        </p:nvPicPr>
        <p:blipFill>
          <a:blip r:embed="rId3"/>
          <a:stretch>
            <a:fillRect/>
          </a:stretch>
        </p:blipFill>
        <p:spPr>
          <a:xfrm>
            <a:off x="6842918" y="280991"/>
            <a:ext cx="2200275" cy="733425"/>
          </a:xfrm>
          <a:prstGeom prst="rect">
            <a:avLst/>
          </a:prstGeom>
        </p:spPr>
      </p:pic>
      <p:pic>
        <p:nvPicPr>
          <p:cNvPr id="12" name="Picture 11">
            <a:extLst>
              <a:ext uri="{FF2B5EF4-FFF2-40B4-BE49-F238E27FC236}">
                <a16:creationId xmlns:a16="http://schemas.microsoft.com/office/drawing/2014/main" id="{931E885D-9911-29AD-3159-682A0A4970A7}"/>
              </a:ext>
            </a:extLst>
          </p:cNvPr>
          <p:cNvPicPr>
            <a:picLocks noChangeAspect="1"/>
          </p:cNvPicPr>
          <p:nvPr/>
        </p:nvPicPr>
        <p:blipFill>
          <a:blip r:embed="rId4"/>
          <a:stretch>
            <a:fillRect/>
          </a:stretch>
        </p:blipFill>
        <p:spPr>
          <a:xfrm>
            <a:off x="4867275" y="1102399"/>
            <a:ext cx="3667125" cy="5078322"/>
          </a:xfrm>
          <a:prstGeom prst="rect">
            <a:avLst/>
          </a:prstGeom>
        </p:spPr>
      </p:pic>
      <p:graphicFrame>
        <p:nvGraphicFramePr>
          <p:cNvPr id="8" name="Table 7">
            <a:extLst>
              <a:ext uri="{FF2B5EF4-FFF2-40B4-BE49-F238E27FC236}">
                <a16:creationId xmlns:a16="http://schemas.microsoft.com/office/drawing/2014/main" id="{D6BB9DC0-6271-0EC3-578A-6765794DDCCA}"/>
              </a:ext>
            </a:extLst>
          </p:cNvPr>
          <p:cNvGraphicFramePr>
            <a:graphicFrameLocks noGrp="1"/>
          </p:cNvGraphicFramePr>
          <p:nvPr>
            <p:extLst>
              <p:ext uri="{D42A27DB-BD31-4B8C-83A1-F6EECF244321}">
                <p14:modId xmlns:p14="http://schemas.microsoft.com/office/powerpoint/2010/main" val="66070603"/>
              </p:ext>
            </p:extLst>
          </p:nvPr>
        </p:nvGraphicFramePr>
        <p:xfrm>
          <a:off x="304800" y="1593572"/>
          <a:ext cx="4373626" cy="3865880"/>
        </p:xfrm>
        <a:graphic>
          <a:graphicData uri="http://schemas.openxmlformats.org/drawingml/2006/table">
            <a:tbl>
              <a:tblPr firstRow="1" bandRow="1">
                <a:tableStyleId>{5C22544A-7EE6-4342-B048-85BDC9FD1C3A}</a:tableStyleId>
              </a:tblPr>
              <a:tblGrid>
                <a:gridCol w="1325626">
                  <a:extLst>
                    <a:ext uri="{9D8B030D-6E8A-4147-A177-3AD203B41FA5}">
                      <a16:colId xmlns:a16="http://schemas.microsoft.com/office/drawing/2014/main" val="249015588"/>
                    </a:ext>
                  </a:extLst>
                </a:gridCol>
                <a:gridCol w="3048000">
                  <a:extLst>
                    <a:ext uri="{9D8B030D-6E8A-4147-A177-3AD203B41FA5}">
                      <a16:colId xmlns:a16="http://schemas.microsoft.com/office/drawing/2014/main" val="50295782"/>
                    </a:ext>
                  </a:extLst>
                </a:gridCol>
              </a:tblGrid>
              <a:tr h="370840">
                <a:tc>
                  <a:txBody>
                    <a:bodyPr/>
                    <a:lstStyle/>
                    <a:p>
                      <a:r>
                        <a:rPr lang="en-US" sz="1400" dirty="0"/>
                        <a:t>Project</a:t>
                      </a:r>
                    </a:p>
                  </a:txBody>
                  <a:tcPr/>
                </a:tc>
                <a:tc>
                  <a:txBody>
                    <a:bodyPr/>
                    <a:lstStyle/>
                    <a:p>
                      <a:pPr algn="ctr"/>
                      <a:r>
                        <a:rPr lang="en-US" sz="1400" dirty="0"/>
                        <a:t>Garfield Landing</a:t>
                      </a:r>
                    </a:p>
                  </a:txBody>
                  <a:tcPr/>
                </a:tc>
                <a:extLst>
                  <a:ext uri="{0D108BD9-81ED-4DB2-BD59-A6C34878D82A}">
                    <a16:rowId xmlns:a16="http://schemas.microsoft.com/office/drawing/2014/main" val="1417870773"/>
                  </a:ext>
                </a:extLst>
              </a:tr>
              <a:tr h="370840">
                <a:tc>
                  <a:txBody>
                    <a:bodyPr/>
                    <a:lstStyle/>
                    <a:p>
                      <a:r>
                        <a:rPr lang="en-US" sz="1400" dirty="0"/>
                        <a:t>Sponsor</a:t>
                      </a:r>
                    </a:p>
                  </a:txBody>
                  <a:tcPr/>
                </a:tc>
                <a:tc>
                  <a:txBody>
                    <a:bodyPr/>
                    <a:lstStyle/>
                    <a:p>
                      <a:r>
                        <a:rPr lang="en-US" sz="1400" dirty="0"/>
                        <a:t>Community Housing Network</a:t>
                      </a:r>
                    </a:p>
                  </a:txBody>
                  <a:tcPr/>
                </a:tc>
                <a:extLst>
                  <a:ext uri="{0D108BD9-81ED-4DB2-BD59-A6C34878D82A}">
                    <a16:rowId xmlns:a16="http://schemas.microsoft.com/office/drawing/2014/main" val="3458296567"/>
                  </a:ext>
                </a:extLst>
              </a:tr>
              <a:tr h="370840">
                <a:tc>
                  <a:txBody>
                    <a:bodyPr/>
                    <a:lstStyle/>
                    <a:p>
                      <a:r>
                        <a:rPr lang="en-US" sz="1400" dirty="0"/>
                        <a:t>Member</a:t>
                      </a:r>
                    </a:p>
                  </a:txBody>
                  <a:tcPr/>
                </a:tc>
                <a:tc>
                  <a:txBody>
                    <a:bodyPr/>
                    <a:lstStyle/>
                    <a:p>
                      <a:r>
                        <a:rPr lang="en-US" sz="1400" dirty="0"/>
                        <a:t>Central Savings Bank</a:t>
                      </a:r>
                    </a:p>
                  </a:txBody>
                  <a:tcPr/>
                </a:tc>
                <a:extLst>
                  <a:ext uri="{0D108BD9-81ED-4DB2-BD59-A6C34878D82A}">
                    <a16:rowId xmlns:a16="http://schemas.microsoft.com/office/drawing/2014/main" val="115334680"/>
                  </a:ext>
                </a:extLst>
              </a:tr>
              <a:tr h="370840">
                <a:tc>
                  <a:txBody>
                    <a:bodyPr/>
                    <a:lstStyle/>
                    <a:p>
                      <a:r>
                        <a:rPr lang="en-US" sz="1400" dirty="0"/>
                        <a:t>Location</a:t>
                      </a:r>
                    </a:p>
                  </a:txBody>
                  <a:tcPr/>
                </a:tc>
                <a:tc>
                  <a:txBody>
                    <a:bodyPr/>
                    <a:lstStyle/>
                    <a:p>
                      <a:r>
                        <a:rPr lang="en-US" sz="1400" dirty="0"/>
                        <a:t>Sault Ste. Marie, Michigan</a:t>
                      </a:r>
                    </a:p>
                  </a:txBody>
                  <a:tcPr/>
                </a:tc>
                <a:extLst>
                  <a:ext uri="{0D108BD9-81ED-4DB2-BD59-A6C34878D82A}">
                    <a16:rowId xmlns:a16="http://schemas.microsoft.com/office/drawing/2014/main" val="4187818317"/>
                  </a:ext>
                </a:extLst>
              </a:tr>
              <a:tr h="370840">
                <a:tc>
                  <a:txBody>
                    <a:bodyPr/>
                    <a:lstStyle/>
                    <a:p>
                      <a:r>
                        <a:rPr lang="en-US" sz="1400" dirty="0"/>
                        <a:t>Grant Amount</a:t>
                      </a:r>
                    </a:p>
                  </a:txBody>
                  <a:tcPr/>
                </a:tc>
                <a:tc>
                  <a:txBody>
                    <a:bodyPr/>
                    <a:lstStyle/>
                    <a:p>
                      <a:r>
                        <a:rPr lang="en-US" sz="1400" dirty="0"/>
                        <a:t>$100,000</a:t>
                      </a:r>
                    </a:p>
                  </a:txBody>
                  <a:tcPr/>
                </a:tc>
                <a:extLst>
                  <a:ext uri="{0D108BD9-81ED-4DB2-BD59-A6C34878D82A}">
                    <a16:rowId xmlns:a16="http://schemas.microsoft.com/office/drawing/2014/main" val="1610883661"/>
                  </a:ext>
                </a:extLst>
              </a:tr>
              <a:tr h="370840">
                <a:tc>
                  <a:txBody>
                    <a:bodyPr/>
                    <a:lstStyle/>
                    <a:p>
                      <a:r>
                        <a:rPr lang="en-US" sz="1400" dirty="0"/>
                        <a:t>Description</a:t>
                      </a:r>
                    </a:p>
                  </a:txBody>
                  <a:tcPr/>
                </a:tc>
                <a:tc>
                  <a:txBody>
                    <a:bodyPr/>
                    <a:lstStyle/>
                    <a:p>
                      <a:pPr marL="285750" indent="-285750">
                        <a:buFont typeface="Arial" panose="020B0604020202020204" pitchFamily="34" charset="0"/>
                        <a:buChar char="•"/>
                      </a:pPr>
                      <a:r>
                        <a:rPr lang="en-US" sz="1400" dirty="0"/>
                        <a:t>The adaptive reuse of Garfield School, creating 36 units of affordable housing with 9 units dedicated to those below 50% AMI.</a:t>
                      </a:r>
                    </a:p>
                    <a:p>
                      <a:pPr marL="285750" indent="-285750">
                        <a:buFont typeface="Arial" panose="020B0604020202020204" pitchFamily="34" charset="0"/>
                        <a:buChar char="•"/>
                      </a:pPr>
                      <a:r>
                        <a:rPr lang="en-US" sz="1400" dirty="0"/>
                        <a:t>$12.9 million development budget. Capital Stack includes:</a:t>
                      </a:r>
                    </a:p>
                    <a:p>
                      <a:pPr marL="742950" lvl="1" indent="-285750">
                        <a:buFont typeface="Arial" panose="020B0604020202020204" pitchFamily="34" charset="0"/>
                        <a:buChar char="•"/>
                      </a:pPr>
                      <a:r>
                        <a:rPr lang="en-US" sz="1400" dirty="0"/>
                        <a:t>LIHTC</a:t>
                      </a:r>
                    </a:p>
                    <a:p>
                      <a:pPr marL="742950" lvl="1" indent="-285750">
                        <a:buFont typeface="Arial" panose="020B0604020202020204" pitchFamily="34" charset="0"/>
                        <a:buChar char="•"/>
                      </a:pPr>
                      <a:r>
                        <a:rPr lang="en-US" sz="1400" dirty="0"/>
                        <a:t>Historic/Brownfield credits</a:t>
                      </a:r>
                    </a:p>
                  </a:txBody>
                  <a:tcPr/>
                </a:tc>
                <a:extLst>
                  <a:ext uri="{0D108BD9-81ED-4DB2-BD59-A6C34878D82A}">
                    <a16:rowId xmlns:a16="http://schemas.microsoft.com/office/drawing/2014/main" val="3857226667"/>
                  </a:ext>
                </a:extLst>
              </a:tr>
            </a:tbl>
          </a:graphicData>
        </a:graphic>
      </p:graphicFrame>
    </p:spTree>
    <p:extLst>
      <p:ext uri="{BB962C8B-B14F-4D97-AF65-F5344CB8AC3E}">
        <p14:creationId xmlns:p14="http://schemas.microsoft.com/office/powerpoint/2010/main" val="2450750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85531" y="279303"/>
            <a:ext cx="8229600" cy="553534"/>
          </a:xfrm>
        </p:spPr>
        <p:txBody>
          <a:bodyPr anchor="ctr">
            <a:normAutofit/>
          </a:bodyPr>
          <a:lstStyle/>
          <a:p>
            <a:r>
              <a:rPr lang="en-US" dirty="0"/>
              <a:t>AHP General Fund – Success Story – FHLBank New York</a:t>
            </a:r>
          </a:p>
        </p:txBody>
      </p:sp>
      <p:sp>
        <p:nvSpPr>
          <p:cNvPr id="4" name="Footer Placeholder 3"/>
          <p:cNvSpPr>
            <a:spLocks noGrp="1"/>
          </p:cNvSpPr>
          <p:nvPr>
            <p:ph type="ftr" sz="quarter" idx="11"/>
          </p:nvPr>
        </p:nvSpPr>
        <p:spPr>
          <a:xfrm>
            <a:off x="457200" y="6356350"/>
            <a:ext cx="2895600" cy="365125"/>
          </a:xfrm>
        </p:spPr>
        <p:txBody>
          <a:bodyPr anchor="ctr">
            <a:normAutofit/>
          </a:bodyPr>
          <a:lstStyle/>
          <a:p>
            <a:pPr>
              <a:spcAft>
                <a:spcPts val="600"/>
              </a:spcAft>
            </a:pPr>
            <a:r>
              <a:rPr lang="en-US" dirty="0"/>
              <a:t>FEDERAL HOME LOAN BANK OF ATLANTA</a:t>
            </a:r>
          </a:p>
        </p:txBody>
      </p:sp>
      <p:sp>
        <p:nvSpPr>
          <p:cNvPr id="5" name="Slide Number Placeholder 4"/>
          <p:cNvSpPr>
            <a:spLocks noGrp="1"/>
          </p:cNvSpPr>
          <p:nvPr>
            <p:ph type="sldNum" sz="quarter" idx="12"/>
          </p:nvPr>
        </p:nvSpPr>
        <p:spPr>
          <a:xfrm>
            <a:off x="6553200" y="6356350"/>
            <a:ext cx="2133600" cy="365125"/>
          </a:xfrm>
        </p:spPr>
        <p:txBody>
          <a:bodyPr anchor="ctr">
            <a:normAutofit/>
          </a:bodyPr>
          <a:lstStyle/>
          <a:p>
            <a:pPr>
              <a:spcAft>
                <a:spcPts val="600"/>
              </a:spcAft>
            </a:pPr>
            <a:fld id="{A756D5BD-09B3-B140-92EB-9A79342F0DC6}" type="slidenum">
              <a:rPr lang="en-US" smtClean="0"/>
              <a:pPr>
                <a:spcAft>
                  <a:spcPts val="600"/>
                </a:spcAft>
              </a:pPr>
              <a:t>21</a:t>
            </a:fld>
            <a:endParaRPr lang="en-US" dirty="0"/>
          </a:p>
        </p:txBody>
      </p:sp>
      <p:sp>
        <p:nvSpPr>
          <p:cNvPr id="2" name="TextBox 1">
            <a:extLst>
              <a:ext uri="{FF2B5EF4-FFF2-40B4-BE49-F238E27FC236}">
                <a16:creationId xmlns:a16="http://schemas.microsoft.com/office/drawing/2014/main" id="{F70E25CD-8328-636C-1FD1-04FD15473721}"/>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899D574D-B191-29F6-FA1F-2586794A824A}"/>
              </a:ext>
            </a:extLst>
          </p:cNvPr>
          <p:cNvPicPr>
            <a:picLocks noChangeAspect="1"/>
          </p:cNvPicPr>
          <p:nvPr/>
        </p:nvPicPr>
        <p:blipFill>
          <a:blip r:embed="rId3"/>
          <a:stretch>
            <a:fillRect/>
          </a:stretch>
        </p:blipFill>
        <p:spPr>
          <a:xfrm>
            <a:off x="7315200" y="291646"/>
            <a:ext cx="1666875" cy="733425"/>
          </a:xfrm>
          <a:prstGeom prst="rect">
            <a:avLst/>
          </a:prstGeom>
        </p:spPr>
      </p:pic>
      <p:pic>
        <p:nvPicPr>
          <p:cNvPr id="6" name="Picture 5" descr="A building with a few trees&#10;&#10;Description automatically generated">
            <a:extLst>
              <a:ext uri="{FF2B5EF4-FFF2-40B4-BE49-F238E27FC236}">
                <a16:creationId xmlns:a16="http://schemas.microsoft.com/office/drawing/2014/main" id="{0DF6C2AA-5002-7E39-464F-D8899B5DF2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9696" y="2385157"/>
            <a:ext cx="3588733" cy="1722592"/>
          </a:xfrm>
          <a:prstGeom prst="rect">
            <a:avLst/>
          </a:prstGeom>
        </p:spPr>
      </p:pic>
      <p:pic>
        <p:nvPicPr>
          <p:cNvPr id="11" name="Picture 10" descr="A building with a large roof&#10;&#10;Description automatically generated with medium confidence">
            <a:extLst>
              <a:ext uri="{FF2B5EF4-FFF2-40B4-BE49-F238E27FC236}">
                <a16:creationId xmlns:a16="http://schemas.microsoft.com/office/drawing/2014/main" id="{4A8693EA-5457-2665-7F5D-392AF4E426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5690" y="4244356"/>
            <a:ext cx="3662739" cy="1838780"/>
          </a:xfrm>
          <a:prstGeom prst="rect">
            <a:avLst/>
          </a:prstGeom>
        </p:spPr>
      </p:pic>
      <p:pic>
        <p:nvPicPr>
          <p:cNvPr id="12" name="Picture 2" descr="AkwesasneHousingAuthority">
            <a:extLst>
              <a:ext uri="{FF2B5EF4-FFF2-40B4-BE49-F238E27FC236}">
                <a16:creationId xmlns:a16="http://schemas.microsoft.com/office/drawing/2014/main" id="{C701201B-C49E-CBAC-6A8A-6FF3EDEE3A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193" y="1154273"/>
            <a:ext cx="998014" cy="12308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94C11157-F390-07ED-A814-5CF0E37E867C}"/>
              </a:ext>
            </a:extLst>
          </p:cNvPr>
          <p:cNvGraphicFramePr>
            <a:graphicFrameLocks noGrp="1"/>
          </p:cNvGraphicFramePr>
          <p:nvPr>
            <p:extLst>
              <p:ext uri="{D42A27DB-BD31-4B8C-83A1-F6EECF244321}">
                <p14:modId xmlns:p14="http://schemas.microsoft.com/office/powerpoint/2010/main" val="3099836221"/>
              </p:ext>
            </p:extLst>
          </p:nvPr>
        </p:nvGraphicFramePr>
        <p:xfrm>
          <a:off x="429567" y="2045812"/>
          <a:ext cx="4638989" cy="3283593"/>
        </p:xfrm>
        <a:graphic>
          <a:graphicData uri="http://schemas.openxmlformats.org/drawingml/2006/table">
            <a:tbl>
              <a:tblPr firstRow="1" bandRow="1">
                <a:tableStyleId>{5C22544A-7EE6-4342-B048-85BDC9FD1C3A}</a:tableStyleId>
              </a:tblPr>
              <a:tblGrid>
                <a:gridCol w="1406056">
                  <a:extLst>
                    <a:ext uri="{9D8B030D-6E8A-4147-A177-3AD203B41FA5}">
                      <a16:colId xmlns:a16="http://schemas.microsoft.com/office/drawing/2014/main" val="249015588"/>
                    </a:ext>
                  </a:extLst>
                </a:gridCol>
                <a:gridCol w="3232933">
                  <a:extLst>
                    <a:ext uri="{9D8B030D-6E8A-4147-A177-3AD203B41FA5}">
                      <a16:colId xmlns:a16="http://schemas.microsoft.com/office/drawing/2014/main" val="50295782"/>
                    </a:ext>
                  </a:extLst>
                </a:gridCol>
              </a:tblGrid>
              <a:tr h="577459">
                <a:tc>
                  <a:txBody>
                    <a:bodyPr/>
                    <a:lstStyle/>
                    <a:p>
                      <a:r>
                        <a:rPr lang="en-US" sz="1400" dirty="0">
                          <a:latin typeface="+mj-lt"/>
                        </a:rPr>
                        <a:t>Project</a:t>
                      </a:r>
                    </a:p>
                  </a:txBody>
                  <a:tcPr/>
                </a:tc>
                <a:tc>
                  <a:txBody>
                    <a:bodyPr/>
                    <a:lstStyle/>
                    <a:p>
                      <a:pPr algn="ctr"/>
                      <a:r>
                        <a:rPr lang="en-US" sz="1400" b="1" dirty="0">
                          <a:solidFill>
                            <a:schemeClr val="bg1"/>
                          </a:solidFill>
                          <a:latin typeface="+mj-lt"/>
                        </a:rPr>
                        <a:t>Sunrise Acres III Supportive Housing Project</a:t>
                      </a:r>
                    </a:p>
                  </a:txBody>
                  <a:tcPr/>
                </a:tc>
                <a:extLst>
                  <a:ext uri="{0D108BD9-81ED-4DB2-BD59-A6C34878D82A}">
                    <a16:rowId xmlns:a16="http://schemas.microsoft.com/office/drawing/2014/main" val="1417870773"/>
                  </a:ext>
                </a:extLst>
              </a:tr>
              <a:tr h="413280">
                <a:tc>
                  <a:txBody>
                    <a:bodyPr/>
                    <a:lstStyle/>
                    <a:p>
                      <a:r>
                        <a:rPr lang="en-US" sz="1400" dirty="0">
                          <a:solidFill>
                            <a:schemeClr val="tx1"/>
                          </a:solidFill>
                          <a:latin typeface="+mj-lt"/>
                        </a:rPr>
                        <a:t>Sponsor</a:t>
                      </a:r>
                    </a:p>
                  </a:txBody>
                  <a:tcPr/>
                </a:tc>
                <a:tc>
                  <a:txBody>
                    <a:bodyPr/>
                    <a:lstStyle/>
                    <a:p>
                      <a:r>
                        <a:rPr lang="en-US" sz="1400" b="0" dirty="0">
                          <a:solidFill>
                            <a:schemeClr val="tx1"/>
                          </a:solidFill>
                          <a:latin typeface="+mj-lt"/>
                        </a:rPr>
                        <a:t>Akwesasne Housing Authority</a:t>
                      </a:r>
                    </a:p>
                  </a:txBody>
                  <a:tcPr/>
                </a:tc>
                <a:extLst>
                  <a:ext uri="{0D108BD9-81ED-4DB2-BD59-A6C34878D82A}">
                    <a16:rowId xmlns:a16="http://schemas.microsoft.com/office/drawing/2014/main" val="3458296567"/>
                  </a:ext>
                </a:extLst>
              </a:tr>
              <a:tr h="413280">
                <a:tc>
                  <a:txBody>
                    <a:bodyPr/>
                    <a:lstStyle/>
                    <a:p>
                      <a:r>
                        <a:rPr lang="en-US" sz="1400" dirty="0">
                          <a:solidFill>
                            <a:schemeClr val="tx1"/>
                          </a:solidFill>
                          <a:latin typeface="+mj-lt"/>
                        </a:rPr>
                        <a:t>Member</a:t>
                      </a:r>
                    </a:p>
                  </a:txBody>
                  <a:tcPr/>
                </a:tc>
                <a:tc>
                  <a:txBody>
                    <a:bodyPr/>
                    <a:lstStyle/>
                    <a:p>
                      <a:r>
                        <a:rPr lang="en-US" sz="1400" b="0" dirty="0">
                          <a:solidFill>
                            <a:schemeClr val="tx1"/>
                          </a:solidFill>
                          <a:latin typeface="+mj-lt"/>
                        </a:rPr>
                        <a:t>Glen Fall NB &amp; Trust Company</a:t>
                      </a:r>
                    </a:p>
                  </a:txBody>
                  <a:tcPr/>
                </a:tc>
                <a:extLst>
                  <a:ext uri="{0D108BD9-81ED-4DB2-BD59-A6C34878D82A}">
                    <a16:rowId xmlns:a16="http://schemas.microsoft.com/office/drawing/2014/main" val="115334680"/>
                  </a:ext>
                </a:extLst>
              </a:tr>
              <a:tr h="413280">
                <a:tc>
                  <a:txBody>
                    <a:bodyPr/>
                    <a:lstStyle/>
                    <a:p>
                      <a:r>
                        <a:rPr lang="en-US" sz="1400" dirty="0">
                          <a:solidFill>
                            <a:schemeClr val="tx1"/>
                          </a:solidFill>
                          <a:latin typeface="+mj-lt"/>
                        </a:rPr>
                        <a:t>Location</a:t>
                      </a:r>
                    </a:p>
                  </a:txBody>
                  <a:tcPr/>
                </a:tc>
                <a:tc>
                  <a:txBody>
                    <a:bodyPr/>
                    <a:lstStyle/>
                    <a:p>
                      <a:r>
                        <a:rPr lang="en-US" sz="1400" b="0" dirty="0" err="1">
                          <a:solidFill>
                            <a:schemeClr val="tx1"/>
                          </a:solidFill>
                          <a:latin typeface="+mj-lt"/>
                        </a:rPr>
                        <a:t>Hogansburg</a:t>
                      </a:r>
                      <a:r>
                        <a:rPr lang="en-US" sz="1400" b="0" dirty="0">
                          <a:solidFill>
                            <a:schemeClr val="tx1"/>
                          </a:solidFill>
                          <a:latin typeface="+mj-lt"/>
                        </a:rPr>
                        <a:t>, NY</a:t>
                      </a:r>
                    </a:p>
                  </a:txBody>
                  <a:tcPr/>
                </a:tc>
                <a:extLst>
                  <a:ext uri="{0D108BD9-81ED-4DB2-BD59-A6C34878D82A}">
                    <a16:rowId xmlns:a16="http://schemas.microsoft.com/office/drawing/2014/main" val="4187818317"/>
                  </a:ext>
                </a:extLst>
              </a:tr>
              <a:tr h="413280">
                <a:tc>
                  <a:txBody>
                    <a:bodyPr/>
                    <a:lstStyle/>
                    <a:p>
                      <a:r>
                        <a:rPr lang="en-US" sz="1400" dirty="0">
                          <a:solidFill>
                            <a:schemeClr val="tx1"/>
                          </a:solidFill>
                          <a:latin typeface="+mj-lt"/>
                        </a:rPr>
                        <a:t>Grant Amount</a:t>
                      </a:r>
                    </a:p>
                  </a:txBody>
                  <a:tcPr/>
                </a:tc>
                <a:tc>
                  <a:txBody>
                    <a:bodyPr/>
                    <a:lstStyle/>
                    <a:p>
                      <a:pPr marL="0" marR="0" lvl="0" indent="0" algn="l" defTabSz="914198"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latin typeface="+mj-lt"/>
                        </a:rPr>
                        <a:t>$464,089</a:t>
                      </a:r>
                      <a:endParaRPr lang="en-US" sz="1400" b="0" dirty="0">
                        <a:solidFill>
                          <a:schemeClr val="tx1"/>
                        </a:solidFill>
                        <a:latin typeface="+mj-lt"/>
                      </a:endParaRPr>
                    </a:p>
                  </a:txBody>
                  <a:tcPr/>
                </a:tc>
                <a:extLst>
                  <a:ext uri="{0D108BD9-81ED-4DB2-BD59-A6C34878D82A}">
                    <a16:rowId xmlns:a16="http://schemas.microsoft.com/office/drawing/2014/main" val="1610883661"/>
                  </a:ext>
                </a:extLst>
              </a:tr>
              <a:tr h="1053014">
                <a:tc>
                  <a:txBody>
                    <a:bodyPr/>
                    <a:lstStyle/>
                    <a:p>
                      <a:r>
                        <a:rPr lang="en-US" sz="1400" dirty="0">
                          <a:solidFill>
                            <a:schemeClr val="tx1"/>
                          </a:solidFill>
                          <a:latin typeface="+mj-lt"/>
                        </a:rPr>
                        <a:t>Description</a:t>
                      </a:r>
                    </a:p>
                  </a:txBody>
                  <a:tcPr/>
                </a:tc>
                <a:tc>
                  <a:txBody>
                    <a:bodyPr/>
                    <a:lstStyle/>
                    <a:p>
                      <a:r>
                        <a:rPr lang="en-US" sz="1400" b="0" dirty="0">
                          <a:solidFill>
                            <a:schemeClr val="tx1"/>
                          </a:solidFill>
                          <a:latin typeface="+mj-lt"/>
                        </a:rPr>
                        <a:t>Construction of an 18-unit supportive housing project that will serve homeless veterans and senior citizens with special needs.</a:t>
                      </a:r>
                    </a:p>
                  </a:txBody>
                  <a:tcPr/>
                </a:tc>
                <a:extLst>
                  <a:ext uri="{0D108BD9-81ED-4DB2-BD59-A6C34878D82A}">
                    <a16:rowId xmlns:a16="http://schemas.microsoft.com/office/drawing/2014/main" val="3857226667"/>
                  </a:ext>
                </a:extLst>
              </a:tr>
            </a:tbl>
          </a:graphicData>
        </a:graphic>
      </p:graphicFrame>
    </p:spTree>
    <p:extLst>
      <p:ext uri="{BB962C8B-B14F-4D97-AF65-F5344CB8AC3E}">
        <p14:creationId xmlns:p14="http://schemas.microsoft.com/office/powerpoint/2010/main" val="50750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7" y="294471"/>
            <a:ext cx="8229600" cy="553534"/>
          </a:xfrm>
        </p:spPr>
        <p:txBody>
          <a:bodyPr/>
          <a:lstStyle/>
          <a:p>
            <a:r>
              <a:rPr lang="en-US" dirty="0"/>
              <a:t>AHP General Fund – Success Story – San Francisco</a:t>
            </a:r>
          </a:p>
        </p:txBody>
      </p:sp>
      <p:sp>
        <p:nvSpPr>
          <p:cNvPr id="3" name="Slide Number Placeholder 2"/>
          <p:cNvSpPr>
            <a:spLocks noGrp="1"/>
          </p:cNvSpPr>
          <p:nvPr>
            <p:ph type="sldNum" sz="quarter" idx="12"/>
          </p:nvPr>
        </p:nvSpPr>
        <p:spPr/>
        <p:txBody>
          <a:bodyPr/>
          <a:lstStyle/>
          <a:p>
            <a:fld id="{DC0E26B8-81E1-4710-B427-A06B272F7575}" type="slidenum">
              <a:rPr lang="en-US" smtClean="0">
                <a:solidFill>
                  <a:srgbClr val="5A5A5D">
                    <a:tint val="75000"/>
                  </a:srgbClr>
                </a:solidFill>
              </a:rPr>
              <a:pPr/>
              <a:t>22</a:t>
            </a:fld>
            <a:endParaRPr lang="en-US" dirty="0">
              <a:solidFill>
                <a:srgbClr val="5A5A5D">
                  <a:tint val="75000"/>
                </a:srgbClr>
              </a:solidFill>
            </a:endParaRPr>
          </a:p>
        </p:txBody>
      </p:sp>
      <p:sp>
        <p:nvSpPr>
          <p:cNvPr id="5" name="Title 3"/>
          <p:cNvSpPr txBox="1">
            <a:spLocks/>
          </p:cNvSpPr>
          <p:nvPr/>
        </p:nvSpPr>
        <p:spPr>
          <a:xfrm>
            <a:off x="457200" y="184717"/>
            <a:ext cx="8229600" cy="773043"/>
          </a:xfrm>
          <a:prstGeom prst="rect">
            <a:avLst/>
          </a:prstGeom>
        </p:spPr>
        <p:txBody>
          <a:bodyPr>
            <a:normAutofit/>
          </a:bodyPr>
          <a:lstStyle>
            <a:lvl1pPr algn="l" defTabSz="457200" rtl="0" eaLnBrk="1" latinLnBrk="0" hangingPunct="1">
              <a:spcBef>
                <a:spcPct val="0"/>
              </a:spcBef>
              <a:buNone/>
              <a:defRPr sz="2600" b="0" kern="1200">
                <a:solidFill>
                  <a:schemeClr val="bg1"/>
                </a:solidFill>
                <a:latin typeface="+mj-lt"/>
                <a:ea typeface="+mj-ea"/>
                <a:cs typeface="+mj-cs"/>
              </a:defRPr>
            </a:lvl1pPr>
          </a:lstStyle>
          <a:p>
            <a:endParaRPr lang="en-US" sz="2000" dirty="0">
              <a:solidFill>
                <a:prstClr val="white"/>
              </a:solidFill>
            </a:endParaRPr>
          </a:p>
        </p:txBody>
      </p:sp>
      <p:sp>
        <p:nvSpPr>
          <p:cNvPr id="7" name="Footer Placeholder 6"/>
          <p:cNvSpPr>
            <a:spLocks noGrp="1"/>
          </p:cNvSpPr>
          <p:nvPr>
            <p:ph type="ftr" sz="quarter" idx="11"/>
          </p:nvPr>
        </p:nvSpPr>
        <p:spPr/>
        <p:txBody>
          <a:bodyPr/>
          <a:lstStyle/>
          <a:p>
            <a:r>
              <a:rPr lang="en-US" dirty="0">
                <a:solidFill>
                  <a:srgbClr val="5A5A5D">
                    <a:tint val="75000"/>
                  </a:srgbClr>
                </a:solidFill>
              </a:rPr>
              <a:t>FEDERAL HOME LOAN BANK OF ATLANTA</a:t>
            </a:r>
          </a:p>
        </p:txBody>
      </p:sp>
      <p:sp>
        <p:nvSpPr>
          <p:cNvPr id="4" name="TextBox 3">
            <a:extLst>
              <a:ext uri="{FF2B5EF4-FFF2-40B4-BE49-F238E27FC236}">
                <a16:creationId xmlns:a16="http://schemas.microsoft.com/office/drawing/2014/main" id="{EB6B40E2-320E-01A9-2DA0-752FC4A657B8}"/>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CE82B5A2-0937-B815-FDED-DF52291EB332}"/>
              </a:ext>
            </a:extLst>
          </p:cNvPr>
          <p:cNvPicPr>
            <a:picLocks noChangeAspect="1"/>
          </p:cNvPicPr>
          <p:nvPr/>
        </p:nvPicPr>
        <p:blipFill>
          <a:blip r:embed="rId3"/>
          <a:stretch>
            <a:fillRect/>
          </a:stretch>
        </p:blipFill>
        <p:spPr>
          <a:xfrm>
            <a:off x="6842918" y="280991"/>
            <a:ext cx="2200275" cy="733425"/>
          </a:xfrm>
          <a:prstGeom prst="rect">
            <a:avLst/>
          </a:prstGeom>
        </p:spPr>
      </p:pic>
      <p:sp>
        <p:nvSpPr>
          <p:cNvPr id="13" name="TextBox 12">
            <a:extLst>
              <a:ext uri="{FF2B5EF4-FFF2-40B4-BE49-F238E27FC236}">
                <a16:creationId xmlns:a16="http://schemas.microsoft.com/office/drawing/2014/main" id="{AE758700-7FD9-526F-2D29-A38485D66062}"/>
              </a:ext>
            </a:extLst>
          </p:cNvPr>
          <p:cNvSpPr txBox="1"/>
          <p:nvPr/>
        </p:nvSpPr>
        <p:spPr>
          <a:xfrm>
            <a:off x="29926" y="5080898"/>
            <a:ext cx="4576482" cy="430887"/>
          </a:xfrm>
          <a:prstGeom prst="rect">
            <a:avLst/>
          </a:prstGeom>
          <a:noFill/>
        </p:spPr>
        <p:txBody>
          <a:bodyPr wrap="square">
            <a:spAutoFit/>
          </a:bodyPr>
          <a:lstStyle/>
          <a:p>
            <a:r>
              <a:rPr lang="en-US" sz="1100" i="1" dirty="0"/>
              <a:t>Photos courtesy of Native American Connections: www.nativeconnections.org</a:t>
            </a:r>
          </a:p>
        </p:txBody>
      </p:sp>
      <p:pic>
        <p:nvPicPr>
          <p:cNvPr id="16" name="Picture 15" descr="A flag on a pole in front of a building&#10;&#10;Description automatically generated with low confidence">
            <a:extLst>
              <a:ext uri="{FF2B5EF4-FFF2-40B4-BE49-F238E27FC236}">
                <a16:creationId xmlns:a16="http://schemas.microsoft.com/office/drawing/2014/main" id="{9ECE0ED1-B5A9-48F8-8348-471BDBC6D453}"/>
              </a:ext>
            </a:extLst>
          </p:cNvPr>
          <p:cNvPicPr>
            <a:picLocks noGrp="1" noChangeAspect="1"/>
          </p:cNvPicPr>
          <p:nvPr/>
        </p:nvPicPr>
        <p:blipFill>
          <a:blip r:embed="rId4" cstate="hqprint">
            <a:extLst>
              <a:ext uri="{28A0092B-C50C-407E-A947-70E740481C1C}">
                <a14:useLocalDpi xmlns:a14="http://schemas.microsoft.com/office/drawing/2010/main" val="0"/>
              </a:ext>
            </a:extLst>
          </a:blip>
          <a:srcRect/>
          <a:stretch>
            <a:fillRect/>
          </a:stretch>
        </p:blipFill>
        <p:spPr>
          <a:xfrm>
            <a:off x="100807" y="2133598"/>
            <a:ext cx="3701815" cy="2881760"/>
          </a:xfrm>
          <a:prstGeom prst="rect">
            <a:avLst/>
          </a:prstGeom>
        </p:spPr>
      </p:pic>
      <p:graphicFrame>
        <p:nvGraphicFramePr>
          <p:cNvPr id="11" name="Table 10">
            <a:extLst>
              <a:ext uri="{FF2B5EF4-FFF2-40B4-BE49-F238E27FC236}">
                <a16:creationId xmlns:a16="http://schemas.microsoft.com/office/drawing/2014/main" id="{BA8480B1-B148-3E73-1ECF-F6A5882AD8F8}"/>
              </a:ext>
            </a:extLst>
          </p:cNvPr>
          <p:cNvGraphicFramePr>
            <a:graphicFrameLocks noGrp="1"/>
          </p:cNvGraphicFramePr>
          <p:nvPr>
            <p:extLst>
              <p:ext uri="{D42A27DB-BD31-4B8C-83A1-F6EECF244321}">
                <p14:modId xmlns:p14="http://schemas.microsoft.com/office/powerpoint/2010/main" val="3070414567"/>
              </p:ext>
            </p:extLst>
          </p:nvPr>
        </p:nvGraphicFramePr>
        <p:xfrm>
          <a:off x="3878822" y="1245832"/>
          <a:ext cx="5198589" cy="5320660"/>
        </p:xfrm>
        <a:graphic>
          <a:graphicData uri="http://schemas.openxmlformats.org/drawingml/2006/table">
            <a:tbl>
              <a:tblPr firstRow="1" bandRow="1">
                <a:tableStyleId>{5C22544A-7EE6-4342-B048-85BDC9FD1C3A}</a:tableStyleId>
              </a:tblPr>
              <a:tblGrid>
                <a:gridCol w="1575668">
                  <a:extLst>
                    <a:ext uri="{9D8B030D-6E8A-4147-A177-3AD203B41FA5}">
                      <a16:colId xmlns:a16="http://schemas.microsoft.com/office/drawing/2014/main" val="249015588"/>
                    </a:ext>
                  </a:extLst>
                </a:gridCol>
                <a:gridCol w="3622921">
                  <a:extLst>
                    <a:ext uri="{9D8B030D-6E8A-4147-A177-3AD203B41FA5}">
                      <a16:colId xmlns:a16="http://schemas.microsoft.com/office/drawing/2014/main" val="50295782"/>
                    </a:ext>
                  </a:extLst>
                </a:gridCol>
              </a:tblGrid>
              <a:tr h="315130">
                <a:tc>
                  <a:txBody>
                    <a:bodyPr/>
                    <a:lstStyle/>
                    <a:p>
                      <a:r>
                        <a:rPr lang="en-US" sz="1400" dirty="0">
                          <a:latin typeface="+mj-lt"/>
                        </a:rPr>
                        <a:t>Project</a:t>
                      </a:r>
                    </a:p>
                  </a:txBody>
                  <a:tcPr marL="102470" marR="102470" marT="51235" marB="51235"/>
                </a:tc>
                <a:tc>
                  <a:txBody>
                    <a:bodyPr/>
                    <a:lstStyle/>
                    <a:p>
                      <a:r>
                        <a:rPr lang="en-US" sz="1400" dirty="0"/>
                        <a:t>Landmark Senior Living</a:t>
                      </a:r>
                    </a:p>
                  </a:txBody>
                  <a:tcPr marL="102470" marR="102470" marT="51235" marB="51235"/>
                </a:tc>
                <a:extLst>
                  <a:ext uri="{0D108BD9-81ED-4DB2-BD59-A6C34878D82A}">
                    <a16:rowId xmlns:a16="http://schemas.microsoft.com/office/drawing/2014/main" val="1417870773"/>
                  </a:ext>
                </a:extLst>
              </a:tr>
              <a:tr h="383064">
                <a:tc>
                  <a:txBody>
                    <a:bodyPr/>
                    <a:lstStyle/>
                    <a:p>
                      <a:r>
                        <a:rPr lang="en-US" sz="1400" dirty="0">
                          <a:solidFill>
                            <a:schemeClr val="tx1"/>
                          </a:solidFill>
                          <a:latin typeface="+mj-lt"/>
                        </a:rPr>
                        <a:t>Project Type</a:t>
                      </a:r>
                    </a:p>
                  </a:txBody>
                  <a:tcPr marL="102470" marR="102470" marT="51235" marB="51235"/>
                </a:tc>
                <a:tc>
                  <a:txBody>
                    <a:bodyPr/>
                    <a:lstStyle/>
                    <a:p>
                      <a:r>
                        <a:rPr lang="en-US" sz="1400" b="0" dirty="0">
                          <a:solidFill>
                            <a:schemeClr val="tx1"/>
                          </a:solidFill>
                          <a:latin typeface="+mj-lt"/>
                        </a:rPr>
                        <a:t>Rental</a:t>
                      </a:r>
                    </a:p>
                  </a:txBody>
                  <a:tcPr marL="102470" marR="102470" marT="51235" marB="51235"/>
                </a:tc>
                <a:extLst>
                  <a:ext uri="{0D108BD9-81ED-4DB2-BD59-A6C34878D82A}">
                    <a16:rowId xmlns:a16="http://schemas.microsoft.com/office/drawing/2014/main" val="1739419687"/>
                  </a:ext>
                </a:extLst>
              </a:tr>
              <a:tr h="383064">
                <a:tc>
                  <a:txBody>
                    <a:bodyPr/>
                    <a:lstStyle/>
                    <a:p>
                      <a:r>
                        <a:rPr lang="en-US" sz="1400" dirty="0">
                          <a:solidFill>
                            <a:schemeClr val="tx1"/>
                          </a:solidFill>
                          <a:latin typeface="+mj-lt"/>
                        </a:rPr>
                        <a:t>Sponsor</a:t>
                      </a:r>
                    </a:p>
                  </a:txBody>
                  <a:tcPr marL="102470" marR="102470" marT="51235" marB="51235"/>
                </a:tc>
                <a:tc>
                  <a:txBody>
                    <a:bodyPr/>
                    <a:lstStyle/>
                    <a:p>
                      <a:r>
                        <a:rPr lang="en-US" sz="1400" dirty="0"/>
                        <a:t>Native American Connections</a:t>
                      </a:r>
                      <a:endParaRPr lang="en-US" sz="1400" b="0" dirty="0">
                        <a:solidFill>
                          <a:schemeClr val="tx1"/>
                        </a:solidFill>
                        <a:latin typeface="+mj-lt"/>
                      </a:endParaRPr>
                    </a:p>
                  </a:txBody>
                  <a:tcPr marL="102470" marR="102470" marT="51235" marB="51235"/>
                </a:tc>
                <a:extLst>
                  <a:ext uri="{0D108BD9-81ED-4DB2-BD59-A6C34878D82A}">
                    <a16:rowId xmlns:a16="http://schemas.microsoft.com/office/drawing/2014/main" val="3458296567"/>
                  </a:ext>
                </a:extLst>
              </a:tr>
              <a:tr h="383064">
                <a:tc>
                  <a:txBody>
                    <a:bodyPr/>
                    <a:lstStyle/>
                    <a:p>
                      <a:r>
                        <a:rPr lang="en-US" sz="1400" dirty="0">
                          <a:solidFill>
                            <a:schemeClr val="tx1"/>
                          </a:solidFill>
                          <a:latin typeface="+mj-lt"/>
                        </a:rPr>
                        <a:t>Member</a:t>
                      </a:r>
                    </a:p>
                  </a:txBody>
                  <a:tcPr marL="102470" marR="102470" marT="51235" marB="51235"/>
                </a:tc>
                <a:tc>
                  <a:txBody>
                    <a:bodyPr/>
                    <a:lstStyle/>
                    <a:p>
                      <a:pPr marL="1255713" indent="-1255713"/>
                      <a:r>
                        <a:rPr lang="en-US" sz="1400" dirty="0"/>
                        <a:t>Raza Development Fund, Inc.</a:t>
                      </a:r>
                    </a:p>
                  </a:txBody>
                  <a:tcPr marL="102470" marR="102470" marT="51235" marB="51235"/>
                </a:tc>
                <a:extLst>
                  <a:ext uri="{0D108BD9-81ED-4DB2-BD59-A6C34878D82A}">
                    <a16:rowId xmlns:a16="http://schemas.microsoft.com/office/drawing/2014/main" val="115334680"/>
                  </a:ext>
                </a:extLst>
              </a:tr>
              <a:tr h="383064">
                <a:tc>
                  <a:txBody>
                    <a:bodyPr/>
                    <a:lstStyle/>
                    <a:p>
                      <a:r>
                        <a:rPr lang="en-US" sz="1400" dirty="0">
                          <a:solidFill>
                            <a:schemeClr val="tx1"/>
                          </a:solidFill>
                          <a:latin typeface="+mj-lt"/>
                        </a:rPr>
                        <a:t>Location</a:t>
                      </a:r>
                    </a:p>
                  </a:txBody>
                  <a:tcPr marL="102470" marR="102470" marT="51235" marB="51235"/>
                </a:tc>
                <a:tc>
                  <a:txBody>
                    <a:bodyPr/>
                    <a:lstStyle/>
                    <a:p>
                      <a:pPr marL="1255713" indent="-1255713"/>
                      <a:r>
                        <a:rPr lang="en-US" sz="1400" dirty="0"/>
                        <a:t>Glendale, AZ</a:t>
                      </a:r>
                    </a:p>
                  </a:txBody>
                  <a:tcPr marL="102470" marR="102470" marT="51235" marB="51235"/>
                </a:tc>
                <a:extLst>
                  <a:ext uri="{0D108BD9-81ED-4DB2-BD59-A6C34878D82A}">
                    <a16:rowId xmlns:a16="http://schemas.microsoft.com/office/drawing/2014/main" val="4187818317"/>
                  </a:ext>
                </a:extLst>
              </a:tr>
              <a:tr h="383064">
                <a:tc>
                  <a:txBody>
                    <a:bodyPr/>
                    <a:lstStyle/>
                    <a:p>
                      <a:r>
                        <a:rPr lang="en-US" sz="1400" dirty="0">
                          <a:solidFill>
                            <a:schemeClr val="tx1"/>
                          </a:solidFill>
                          <a:latin typeface="+mj-lt"/>
                        </a:rPr>
                        <a:t>Grant Amount</a:t>
                      </a:r>
                    </a:p>
                  </a:txBody>
                  <a:tcPr marL="102470" marR="102470" marT="51235" marB="51235"/>
                </a:tc>
                <a:tc>
                  <a:txBody>
                    <a:bodyPr/>
                    <a:lstStyle/>
                    <a:p>
                      <a:pPr marL="0" marR="0" lvl="0" indent="0" algn="l" defTabSz="914198" rtl="0" eaLnBrk="1" fontAlgn="auto" latinLnBrk="0" hangingPunct="1">
                        <a:lnSpc>
                          <a:spcPct val="100000"/>
                        </a:lnSpc>
                        <a:spcBef>
                          <a:spcPts val="0"/>
                        </a:spcBef>
                        <a:spcAft>
                          <a:spcPts val="0"/>
                        </a:spcAft>
                        <a:buClrTx/>
                        <a:buSzTx/>
                        <a:buFontTx/>
                        <a:buNone/>
                        <a:tabLst/>
                        <a:defRPr/>
                      </a:pPr>
                      <a:r>
                        <a:rPr lang="en-US" sz="1400" dirty="0"/>
                        <a:t>$574,373</a:t>
                      </a:r>
                      <a:endParaRPr lang="en-US" sz="1400" b="0" dirty="0">
                        <a:solidFill>
                          <a:schemeClr val="tx1"/>
                        </a:solidFill>
                        <a:latin typeface="+mj-lt"/>
                      </a:endParaRPr>
                    </a:p>
                  </a:txBody>
                  <a:tcPr marL="102470" marR="102470" marT="51235" marB="51235"/>
                </a:tc>
                <a:extLst>
                  <a:ext uri="{0D108BD9-81ED-4DB2-BD59-A6C34878D82A}">
                    <a16:rowId xmlns:a16="http://schemas.microsoft.com/office/drawing/2014/main" val="1610883661"/>
                  </a:ext>
                </a:extLst>
              </a:tr>
              <a:tr h="3051161">
                <a:tc>
                  <a:txBody>
                    <a:bodyPr/>
                    <a:lstStyle/>
                    <a:p>
                      <a:r>
                        <a:rPr lang="en-US" sz="1400" dirty="0">
                          <a:solidFill>
                            <a:schemeClr val="tx1"/>
                          </a:solidFill>
                          <a:latin typeface="+mj-lt"/>
                        </a:rPr>
                        <a:t>Description</a:t>
                      </a:r>
                    </a:p>
                  </a:txBody>
                  <a:tcPr marL="102470" marR="102470" marT="51235" marB="51235"/>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Urban infill development will create affordable one-bedroom apartments for seniors.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All units adaptable for accessibility.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Project features multipurpose room, computer room, library, and private office space for supportive services staff.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Situated along public transit routes that offer access to additional supportive services, community resources, and other important amenities.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LEED certified with community garden and dog park.</a:t>
                      </a:r>
                    </a:p>
                  </a:txBody>
                  <a:tcPr marL="102470" marR="102470" marT="51235" marB="51235"/>
                </a:tc>
                <a:extLst>
                  <a:ext uri="{0D108BD9-81ED-4DB2-BD59-A6C34878D82A}">
                    <a16:rowId xmlns:a16="http://schemas.microsoft.com/office/drawing/2014/main" val="3857226667"/>
                  </a:ext>
                </a:extLst>
              </a:tr>
            </a:tbl>
          </a:graphicData>
        </a:graphic>
      </p:graphicFrame>
    </p:spTree>
    <p:extLst>
      <p:ext uri="{BB962C8B-B14F-4D97-AF65-F5344CB8AC3E}">
        <p14:creationId xmlns:p14="http://schemas.microsoft.com/office/powerpoint/2010/main" val="502976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7" y="294471"/>
            <a:ext cx="8229600" cy="553534"/>
          </a:xfrm>
        </p:spPr>
        <p:txBody>
          <a:bodyPr/>
          <a:lstStyle/>
          <a:p>
            <a:r>
              <a:rPr lang="en-US" dirty="0"/>
              <a:t>AHP General Fund – Success Story – San Francisco</a:t>
            </a:r>
          </a:p>
        </p:txBody>
      </p:sp>
      <p:sp>
        <p:nvSpPr>
          <p:cNvPr id="3" name="Slide Number Placeholder 2"/>
          <p:cNvSpPr>
            <a:spLocks noGrp="1"/>
          </p:cNvSpPr>
          <p:nvPr>
            <p:ph type="sldNum" sz="quarter" idx="12"/>
          </p:nvPr>
        </p:nvSpPr>
        <p:spPr/>
        <p:txBody>
          <a:bodyPr/>
          <a:lstStyle/>
          <a:p>
            <a:fld id="{DC0E26B8-81E1-4710-B427-A06B272F7575}" type="slidenum">
              <a:rPr lang="en-US" smtClean="0">
                <a:solidFill>
                  <a:srgbClr val="5A5A5D">
                    <a:tint val="75000"/>
                  </a:srgbClr>
                </a:solidFill>
              </a:rPr>
              <a:pPr/>
              <a:t>23</a:t>
            </a:fld>
            <a:endParaRPr lang="en-US" dirty="0">
              <a:solidFill>
                <a:srgbClr val="5A5A5D">
                  <a:tint val="75000"/>
                </a:srgbClr>
              </a:solidFill>
            </a:endParaRPr>
          </a:p>
        </p:txBody>
      </p:sp>
      <p:sp>
        <p:nvSpPr>
          <p:cNvPr id="5" name="Title 3"/>
          <p:cNvSpPr txBox="1">
            <a:spLocks/>
          </p:cNvSpPr>
          <p:nvPr/>
        </p:nvSpPr>
        <p:spPr>
          <a:xfrm>
            <a:off x="457200" y="184717"/>
            <a:ext cx="8229600" cy="773043"/>
          </a:xfrm>
          <a:prstGeom prst="rect">
            <a:avLst/>
          </a:prstGeom>
        </p:spPr>
        <p:txBody>
          <a:bodyPr>
            <a:normAutofit/>
          </a:bodyPr>
          <a:lstStyle>
            <a:lvl1pPr algn="l" defTabSz="457200" rtl="0" eaLnBrk="1" latinLnBrk="0" hangingPunct="1">
              <a:spcBef>
                <a:spcPct val="0"/>
              </a:spcBef>
              <a:buNone/>
              <a:defRPr sz="2600" b="0" kern="1200">
                <a:solidFill>
                  <a:schemeClr val="bg1"/>
                </a:solidFill>
                <a:latin typeface="+mj-lt"/>
                <a:ea typeface="+mj-ea"/>
                <a:cs typeface="+mj-cs"/>
              </a:defRPr>
            </a:lvl1pPr>
          </a:lstStyle>
          <a:p>
            <a:endParaRPr lang="en-US" sz="2000" dirty="0">
              <a:solidFill>
                <a:prstClr val="white"/>
              </a:solidFill>
            </a:endParaRPr>
          </a:p>
        </p:txBody>
      </p:sp>
      <p:sp>
        <p:nvSpPr>
          <p:cNvPr id="7" name="Footer Placeholder 6"/>
          <p:cNvSpPr>
            <a:spLocks noGrp="1"/>
          </p:cNvSpPr>
          <p:nvPr>
            <p:ph type="ftr" sz="quarter" idx="11"/>
          </p:nvPr>
        </p:nvSpPr>
        <p:spPr/>
        <p:txBody>
          <a:bodyPr/>
          <a:lstStyle/>
          <a:p>
            <a:r>
              <a:rPr lang="en-US" dirty="0">
                <a:solidFill>
                  <a:srgbClr val="5A5A5D">
                    <a:tint val="75000"/>
                  </a:srgbClr>
                </a:solidFill>
              </a:rPr>
              <a:t>FEDERAL HOME LOAN BANK OF ATLANTA</a:t>
            </a:r>
          </a:p>
        </p:txBody>
      </p:sp>
      <p:sp>
        <p:nvSpPr>
          <p:cNvPr id="4" name="TextBox 3">
            <a:extLst>
              <a:ext uri="{FF2B5EF4-FFF2-40B4-BE49-F238E27FC236}">
                <a16:creationId xmlns:a16="http://schemas.microsoft.com/office/drawing/2014/main" id="{EB6B40E2-320E-01A9-2DA0-752FC4A657B8}"/>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CE82B5A2-0937-B815-FDED-DF52291EB332}"/>
              </a:ext>
            </a:extLst>
          </p:cNvPr>
          <p:cNvPicPr>
            <a:picLocks noChangeAspect="1"/>
          </p:cNvPicPr>
          <p:nvPr/>
        </p:nvPicPr>
        <p:blipFill>
          <a:blip r:embed="rId3"/>
          <a:stretch>
            <a:fillRect/>
          </a:stretch>
        </p:blipFill>
        <p:spPr>
          <a:xfrm>
            <a:off x="6842918" y="280991"/>
            <a:ext cx="2200275" cy="733425"/>
          </a:xfrm>
          <a:prstGeom prst="rect">
            <a:avLst/>
          </a:prstGeom>
        </p:spPr>
      </p:pic>
      <p:pic>
        <p:nvPicPr>
          <p:cNvPr id="11" name="Picture 10" descr="A picture containing outdoor, sky, house, town&#10;&#10;Description automatically generated">
            <a:extLst>
              <a:ext uri="{FF2B5EF4-FFF2-40B4-BE49-F238E27FC236}">
                <a16:creationId xmlns:a16="http://schemas.microsoft.com/office/drawing/2014/main" id="{3D98BD5A-4526-4C5E-B17E-545383E89A94}"/>
              </a:ext>
            </a:extLst>
          </p:cNvPr>
          <p:cNvPicPr>
            <a:picLocks noGrp="1"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4205" y="2098902"/>
            <a:ext cx="3910671" cy="2287143"/>
          </a:xfrm>
          <a:prstGeom prst="rect">
            <a:avLst/>
          </a:prstGeom>
        </p:spPr>
      </p:pic>
      <p:sp>
        <p:nvSpPr>
          <p:cNvPr id="13" name="TextBox 12">
            <a:extLst>
              <a:ext uri="{FF2B5EF4-FFF2-40B4-BE49-F238E27FC236}">
                <a16:creationId xmlns:a16="http://schemas.microsoft.com/office/drawing/2014/main" id="{AE758700-7FD9-526F-2D29-A38485D66062}"/>
              </a:ext>
            </a:extLst>
          </p:cNvPr>
          <p:cNvSpPr txBox="1"/>
          <p:nvPr/>
        </p:nvSpPr>
        <p:spPr>
          <a:xfrm>
            <a:off x="26500" y="4409025"/>
            <a:ext cx="4576482" cy="261610"/>
          </a:xfrm>
          <a:prstGeom prst="rect">
            <a:avLst/>
          </a:prstGeom>
          <a:noFill/>
        </p:spPr>
        <p:txBody>
          <a:bodyPr wrap="square">
            <a:spAutoFit/>
          </a:bodyPr>
          <a:lstStyle/>
          <a:p>
            <a:r>
              <a:rPr lang="en-US" sz="1100" i="1" dirty="0"/>
              <a:t>Photos courtesy of Travois: www.travois.com</a:t>
            </a:r>
            <a:endParaRPr lang="en-US" sz="1100" i="1" dirty="0">
              <a:solidFill>
                <a:srgbClr val="FF0000"/>
              </a:solidFill>
            </a:endParaRPr>
          </a:p>
        </p:txBody>
      </p:sp>
      <p:graphicFrame>
        <p:nvGraphicFramePr>
          <p:cNvPr id="6" name="Table 5">
            <a:extLst>
              <a:ext uri="{FF2B5EF4-FFF2-40B4-BE49-F238E27FC236}">
                <a16:creationId xmlns:a16="http://schemas.microsoft.com/office/drawing/2014/main" id="{4A9B8B77-01C3-60E0-CD54-13553D424CD3}"/>
              </a:ext>
            </a:extLst>
          </p:cNvPr>
          <p:cNvGraphicFramePr>
            <a:graphicFrameLocks noGrp="1"/>
          </p:cNvGraphicFramePr>
          <p:nvPr>
            <p:extLst>
              <p:ext uri="{D42A27DB-BD31-4B8C-83A1-F6EECF244321}">
                <p14:modId xmlns:p14="http://schemas.microsoft.com/office/powerpoint/2010/main" val="729553696"/>
              </p:ext>
            </p:extLst>
          </p:nvPr>
        </p:nvGraphicFramePr>
        <p:xfrm>
          <a:off x="4146038" y="1267353"/>
          <a:ext cx="4814323" cy="5454122"/>
        </p:xfrm>
        <a:graphic>
          <a:graphicData uri="http://schemas.openxmlformats.org/drawingml/2006/table">
            <a:tbl>
              <a:tblPr firstRow="1" bandRow="1">
                <a:tableStyleId>{5C22544A-7EE6-4342-B048-85BDC9FD1C3A}</a:tableStyleId>
              </a:tblPr>
              <a:tblGrid>
                <a:gridCol w="1459198">
                  <a:extLst>
                    <a:ext uri="{9D8B030D-6E8A-4147-A177-3AD203B41FA5}">
                      <a16:colId xmlns:a16="http://schemas.microsoft.com/office/drawing/2014/main" val="249015588"/>
                    </a:ext>
                  </a:extLst>
                </a:gridCol>
                <a:gridCol w="3355125">
                  <a:extLst>
                    <a:ext uri="{9D8B030D-6E8A-4147-A177-3AD203B41FA5}">
                      <a16:colId xmlns:a16="http://schemas.microsoft.com/office/drawing/2014/main" val="50295782"/>
                    </a:ext>
                  </a:extLst>
                </a:gridCol>
              </a:tblGrid>
              <a:tr h="524270">
                <a:tc>
                  <a:txBody>
                    <a:bodyPr/>
                    <a:lstStyle/>
                    <a:p>
                      <a:r>
                        <a:rPr lang="en-US" sz="1300" dirty="0">
                          <a:latin typeface="+mj-lt"/>
                        </a:rPr>
                        <a:t>Project</a:t>
                      </a:r>
                    </a:p>
                  </a:txBody>
                  <a:tcPr/>
                </a:tc>
                <a:tc>
                  <a:txBody>
                    <a:bodyPr/>
                    <a:lstStyle/>
                    <a:p>
                      <a:pPr algn="ctr"/>
                      <a:r>
                        <a:rPr lang="en-US" sz="1300" dirty="0"/>
                        <a:t>White Mountain Apache Housing Authority Homes VI</a:t>
                      </a:r>
                    </a:p>
                  </a:txBody>
                  <a:tcPr/>
                </a:tc>
                <a:extLst>
                  <a:ext uri="{0D108BD9-81ED-4DB2-BD59-A6C34878D82A}">
                    <a16:rowId xmlns:a16="http://schemas.microsoft.com/office/drawing/2014/main" val="1417870773"/>
                  </a:ext>
                </a:extLst>
              </a:tr>
              <a:tr h="375213">
                <a:tc>
                  <a:txBody>
                    <a:bodyPr/>
                    <a:lstStyle/>
                    <a:p>
                      <a:r>
                        <a:rPr lang="en-US" sz="1300" dirty="0">
                          <a:solidFill>
                            <a:schemeClr val="tx1"/>
                          </a:solidFill>
                          <a:latin typeface="+mj-lt"/>
                        </a:rPr>
                        <a:t>Project Type</a:t>
                      </a:r>
                    </a:p>
                  </a:txBody>
                  <a:tcPr/>
                </a:tc>
                <a:tc>
                  <a:txBody>
                    <a:bodyPr/>
                    <a:lstStyle/>
                    <a:p>
                      <a:pPr marL="1255713" indent="-1255713"/>
                      <a:r>
                        <a:rPr lang="en-US" sz="1300" dirty="0"/>
                        <a:t>Rental</a:t>
                      </a:r>
                    </a:p>
                  </a:txBody>
                  <a:tcPr/>
                </a:tc>
                <a:extLst>
                  <a:ext uri="{0D108BD9-81ED-4DB2-BD59-A6C34878D82A}">
                    <a16:rowId xmlns:a16="http://schemas.microsoft.com/office/drawing/2014/main" val="1115394496"/>
                  </a:ext>
                </a:extLst>
              </a:tr>
              <a:tr h="442761">
                <a:tc>
                  <a:txBody>
                    <a:bodyPr/>
                    <a:lstStyle/>
                    <a:p>
                      <a:r>
                        <a:rPr lang="en-US" sz="1300" dirty="0">
                          <a:solidFill>
                            <a:schemeClr val="tx1"/>
                          </a:solidFill>
                          <a:latin typeface="+mj-lt"/>
                        </a:rPr>
                        <a:t>Sponsor</a:t>
                      </a:r>
                    </a:p>
                  </a:txBody>
                  <a:tcPr/>
                </a:tc>
                <a:tc>
                  <a:txBody>
                    <a:bodyPr/>
                    <a:lstStyle/>
                    <a:p>
                      <a:pPr marL="1255713" indent="-1255713"/>
                      <a:r>
                        <a:rPr lang="en-US" sz="1300" dirty="0"/>
                        <a:t>White Mountain Apache Housing</a:t>
                      </a:r>
                    </a:p>
                    <a:p>
                      <a:pPr marL="1255713" indent="-1255713"/>
                      <a:r>
                        <a:rPr lang="en-US" sz="1300" dirty="0"/>
                        <a:t>Authority (WMAHA)</a:t>
                      </a:r>
                    </a:p>
                  </a:txBody>
                  <a:tcPr/>
                </a:tc>
                <a:extLst>
                  <a:ext uri="{0D108BD9-81ED-4DB2-BD59-A6C34878D82A}">
                    <a16:rowId xmlns:a16="http://schemas.microsoft.com/office/drawing/2014/main" val="3458296567"/>
                  </a:ext>
                </a:extLst>
              </a:tr>
              <a:tr h="375213">
                <a:tc>
                  <a:txBody>
                    <a:bodyPr/>
                    <a:lstStyle/>
                    <a:p>
                      <a:r>
                        <a:rPr lang="en-US" sz="1300" dirty="0">
                          <a:solidFill>
                            <a:schemeClr val="tx1"/>
                          </a:solidFill>
                          <a:latin typeface="+mj-lt"/>
                        </a:rPr>
                        <a:t>Member</a:t>
                      </a:r>
                    </a:p>
                  </a:txBody>
                  <a:tcPr/>
                </a:tc>
                <a:tc>
                  <a:txBody>
                    <a:bodyPr/>
                    <a:lstStyle/>
                    <a:p>
                      <a:r>
                        <a:rPr lang="en-US" sz="1300" dirty="0"/>
                        <a:t>National Bank of Arizona</a:t>
                      </a:r>
                      <a:endParaRPr lang="en-US" sz="1300" b="0" dirty="0">
                        <a:solidFill>
                          <a:schemeClr val="tx1"/>
                        </a:solidFill>
                        <a:latin typeface="+mj-lt"/>
                      </a:endParaRPr>
                    </a:p>
                  </a:txBody>
                  <a:tcPr/>
                </a:tc>
                <a:extLst>
                  <a:ext uri="{0D108BD9-81ED-4DB2-BD59-A6C34878D82A}">
                    <a16:rowId xmlns:a16="http://schemas.microsoft.com/office/drawing/2014/main" val="115334680"/>
                  </a:ext>
                </a:extLst>
              </a:tr>
              <a:tr h="375213">
                <a:tc>
                  <a:txBody>
                    <a:bodyPr/>
                    <a:lstStyle/>
                    <a:p>
                      <a:r>
                        <a:rPr lang="en-US" sz="1300" dirty="0">
                          <a:solidFill>
                            <a:schemeClr val="tx1"/>
                          </a:solidFill>
                          <a:latin typeface="+mj-lt"/>
                        </a:rPr>
                        <a:t>Location</a:t>
                      </a:r>
                    </a:p>
                  </a:txBody>
                  <a:tcPr/>
                </a:tc>
                <a:tc>
                  <a:txBody>
                    <a:bodyPr/>
                    <a:lstStyle/>
                    <a:p>
                      <a:r>
                        <a:rPr lang="en-US" sz="1300" dirty="0"/>
                        <a:t>Whiteriver, AZ</a:t>
                      </a:r>
                      <a:endParaRPr lang="en-US" sz="1300" b="0" dirty="0">
                        <a:solidFill>
                          <a:schemeClr val="tx1"/>
                        </a:solidFill>
                        <a:latin typeface="+mj-lt"/>
                      </a:endParaRPr>
                    </a:p>
                  </a:txBody>
                  <a:tcPr/>
                </a:tc>
                <a:extLst>
                  <a:ext uri="{0D108BD9-81ED-4DB2-BD59-A6C34878D82A}">
                    <a16:rowId xmlns:a16="http://schemas.microsoft.com/office/drawing/2014/main" val="4187818317"/>
                  </a:ext>
                </a:extLst>
              </a:tr>
              <a:tr h="375213">
                <a:tc>
                  <a:txBody>
                    <a:bodyPr/>
                    <a:lstStyle/>
                    <a:p>
                      <a:r>
                        <a:rPr lang="en-US" sz="1300" dirty="0">
                          <a:solidFill>
                            <a:schemeClr val="tx1"/>
                          </a:solidFill>
                          <a:latin typeface="+mj-lt"/>
                        </a:rPr>
                        <a:t>Grant Amount</a:t>
                      </a:r>
                    </a:p>
                  </a:txBody>
                  <a:tcPr/>
                </a:tc>
                <a:tc>
                  <a:txBody>
                    <a:bodyPr/>
                    <a:lstStyle/>
                    <a:p>
                      <a:pPr marL="1255713" indent="-1255713"/>
                      <a:r>
                        <a:rPr lang="en-US" sz="1300" dirty="0"/>
                        <a:t>$460,000</a:t>
                      </a:r>
                    </a:p>
                  </a:txBody>
                  <a:tcPr/>
                </a:tc>
                <a:extLst>
                  <a:ext uri="{0D108BD9-81ED-4DB2-BD59-A6C34878D82A}">
                    <a16:rowId xmlns:a16="http://schemas.microsoft.com/office/drawing/2014/main" val="1610883661"/>
                  </a:ext>
                </a:extLst>
              </a:tr>
              <a:tr h="2670400">
                <a:tc>
                  <a:txBody>
                    <a:bodyPr/>
                    <a:lstStyle/>
                    <a:p>
                      <a:r>
                        <a:rPr lang="en-US" sz="1300" dirty="0">
                          <a:solidFill>
                            <a:schemeClr val="tx1"/>
                          </a:solidFill>
                          <a:latin typeface="+mj-lt"/>
                        </a:rPr>
                        <a:t>Description</a:t>
                      </a:r>
                    </a:p>
                  </a:txBody>
                  <a:tcPr/>
                </a:tc>
                <a:tc>
                  <a:txBody>
                    <a:bodyPr/>
                    <a:lstStyle/>
                    <a:p>
                      <a:pPr marL="285750" indent="-285750">
                        <a:spcBef>
                          <a:spcPts val="300"/>
                        </a:spcBef>
                        <a:buFont typeface="Arial" panose="020B0604020202020204" pitchFamily="34" charset="0"/>
                        <a:buChar char="•"/>
                      </a:pPr>
                      <a:r>
                        <a:rPr lang="en-US" sz="1300" dirty="0"/>
                        <a:t>Located on the Fort Apache reservation, this award helped fund the second phase of a larger development and built 23 new construction and 23 rehabilitated single-family homes. </a:t>
                      </a:r>
                    </a:p>
                    <a:p>
                      <a:pPr marL="285750" indent="-285750">
                        <a:spcBef>
                          <a:spcPts val="300"/>
                        </a:spcBef>
                        <a:buFont typeface="Arial" panose="020B0604020202020204" pitchFamily="34" charset="0"/>
                        <a:buChar char="•"/>
                      </a:pPr>
                      <a:r>
                        <a:rPr lang="en-US" sz="1300" dirty="0"/>
                        <a:t>All units are highly energy-efficient, with separate landscaped yards that provide space for play areas and gardens for families. </a:t>
                      </a:r>
                    </a:p>
                    <a:p>
                      <a:pPr marL="285750" indent="-285750">
                        <a:spcBef>
                          <a:spcPts val="300"/>
                        </a:spcBef>
                        <a:buFont typeface="Arial" panose="020B0604020202020204" pitchFamily="34" charset="0"/>
                        <a:buChar char="•"/>
                      </a:pPr>
                      <a:r>
                        <a:rPr lang="en-US" sz="1300" dirty="0"/>
                        <a:t>Project serves ten households of families that had been living in overcrowded conditions, six senior households, and four households with special needs. </a:t>
                      </a:r>
                    </a:p>
                  </a:txBody>
                  <a:tcPr/>
                </a:tc>
                <a:extLst>
                  <a:ext uri="{0D108BD9-81ED-4DB2-BD59-A6C34878D82A}">
                    <a16:rowId xmlns:a16="http://schemas.microsoft.com/office/drawing/2014/main" val="3857226667"/>
                  </a:ext>
                </a:extLst>
              </a:tr>
            </a:tbl>
          </a:graphicData>
        </a:graphic>
      </p:graphicFrame>
    </p:spTree>
    <p:extLst>
      <p:ext uri="{BB962C8B-B14F-4D97-AF65-F5344CB8AC3E}">
        <p14:creationId xmlns:p14="http://schemas.microsoft.com/office/powerpoint/2010/main" val="133933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896"/>
            <a:ext cx="8229600" cy="553534"/>
          </a:xfrm>
        </p:spPr>
        <p:txBody>
          <a:bodyPr/>
          <a:lstStyle/>
          <a:p>
            <a:r>
              <a:rPr lang="en-US" dirty="0"/>
              <a:t>AHP Homeownership Program Overview</a:t>
            </a:r>
          </a:p>
        </p:txBody>
      </p:sp>
      <p:sp>
        <p:nvSpPr>
          <p:cNvPr id="3" name="Slide Number Placeholder 2"/>
          <p:cNvSpPr>
            <a:spLocks noGrp="1"/>
          </p:cNvSpPr>
          <p:nvPr>
            <p:ph type="sldNum" sz="quarter" idx="12"/>
          </p:nvPr>
        </p:nvSpPr>
        <p:spPr/>
        <p:txBody>
          <a:bodyPr/>
          <a:lstStyle/>
          <a:p>
            <a:fld id="{DC0E26B8-81E1-4710-B427-A06B272F7575}" type="slidenum">
              <a:rPr lang="en-US" smtClean="0">
                <a:solidFill>
                  <a:srgbClr val="5A5A5D">
                    <a:tint val="75000"/>
                  </a:srgbClr>
                </a:solidFill>
              </a:rPr>
              <a:pPr/>
              <a:t>24</a:t>
            </a:fld>
            <a:endParaRPr lang="en-US" dirty="0">
              <a:solidFill>
                <a:srgbClr val="5A5A5D">
                  <a:tint val="75000"/>
                </a:srgbClr>
              </a:solidFill>
            </a:endParaRPr>
          </a:p>
        </p:txBody>
      </p:sp>
      <p:sp>
        <p:nvSpPr>
          <p:cNvPr id="5" name="Title 3"/>
          <p:cNvSpPr txBox="1">
            <a:spLocks/>
          </p:cNvSpPr>
          <p:nvPr/>
        </p:nvSpPr>
        <p:spPr>
          <a:xfrm>
            <a:off x="457200" y="184717"/>
            <a:ext cx="8229600" cy="773043"/>
          </a:xfrm>
          <a:prstGeom prst="rect">
            <a:avLst/>
          </a:prstGeom>
        </p:spPr>
        <p:txBody>
          <a:bodyPr>
            <a:normAutofit/>
          </a:bodyPr>
          <a:lstStyle>
            <a:lvl1pPr algn="l" defTabSz="457200" rtl="0" eaLnBrk="1" latinLnBrk="0" hangingPunct="1">
              <a:spcBef>
                <a:spcPct val="0"/>
              </a:spcBef>
              <a:buNone/>
              <a:defRPr sz="2600" b="0" kern="1200">
                <a:solidFill>
                  <a:schemeClr val="bg1"/>
                </a:solidFill>
                <a:latin typeface="+mj-lt"/>
                <a:ea typeface="+mj-ea"/>
                <a:cs typeface="+mj-cs"/>
              </a:defRPr>
            </a:lvl1pPr>
          </a:lstStyle>
          <a:p>
            <a:endParaRPr lang="en-US" sz="2000" dirty="0">
              <a:solidFill>
                <a:prstClr val="white"/>
              </a:solidFill>
            </a:endParaRPr>
          </a:p>
        </p:txBody>
      </p:sp>
      <p:sp>
        <p:nvSpPr>
          <p:cNvPr id="7" name="Footer Placeholder 6"/>
          <p:cNvSpPr>
            <a:spLocks noGrp="1"/>
          </p:cNvSpPr>
          <p:nvPr>
            <p:ph type="ftr" sz="quarter" idx="11"/>
          </p:nvPr>
        </p:nvSpPr>
        <p:spPr/>
        <p:txBody>
          <a:bodyPr/>
          <a:lstStyle/>
          <a:p>
            <a:r>
              <a:rPr lang="en-US" dirty="0">
                <a:solidFill>
                  <a:srgbClr val="5A5A5D">
                    <a:tint val="75000"/>
                  </a:srgbClr>
                </a:solidFill>
              </a:rPr>
              <a:t>FEDERAL HOME LOAN BANK OF ATLANTA</a:t>
            </a:r>
          </a:p>
        </p:txBody>
      </p:sp>
      <p:sp>
        <p:nvSpPr>
          <p:cNvPr id="4" name="TextBox 3">
            <a:extLst>
              <a:ext uri="{FF2B5EF4-FFF2-40B4-BE49-F238E27FC236}">
                <a16:creationId xmlns:a16="http://schemas.microsoft.com/office/drawing/2014/main" id="{EB6B40E2-320E-01A9-2DA0-752FC4A657B8}"/>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CE82B5A2-0937-B815-FDED-DF52291EB332}"/>
              </a:ext>
            </a:extLst>
          </p:cNvPr>
          <p:cNvPicPr>
            <a:picLocks noChangeAspect="1"/>
          </p:cNvPicPr>
          <p:nvPr/>
        </p:nvPicPr>
        <p:blipFill>
          <a:blip r:embed="rId3"/>
          <a:stretch>
            <a:fillRect/>
          </a:stretch>
        </p:blipFill>
        <p:spPr>
          <a:xfrm>
            <a:off x="6842918" y="280991"/>
            <a:ext cx="2200275" cy="733425"/>
          </a:xfrm>
          <a:prstGeom prst="rect">
            <a:avLst/>
          </a:prstGeom>
        </p:spPr>
      </p:pic>
      <p:pic>
        <p:nvPicPr>
          <p:cNvPr id="3074" name="Picture 2" descr="Native American Families Images – Browse 122,909 Stock Photos, Vectors, and  Video | Adobe Stock">
            <a:extLst>
              <a:ext uri="{FF2B5EF4-FFF2-40B4-BE49-F238E27FC236}">
                <a16:creationId xmlns:a16="http://schemas.microsoft.com/office/drawing/2014/main" id="{286EDC82-46BB-CE10-AA54-B6D140D3D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752600"/>
            <a:ext cx="565785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473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icon&#10;&#10;Description automatically generated">
            <a:extLst>
              <a:ext uri="{FF2B5EF4-FFF2-40B4-BE49-F238E27FC236}">
                <a16:creationId xmlns:a16="http://schemas.microsoft.com/office/drawing/2014/main" id="{FB361618-FFEB-3945-925D-3CE1FF071D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5474" y="1853951"/>
            <a:ext cx="4215452" cy="2904537"/>
          </a:xfrm>
          <a:prstGeom prst="rect">
            <a:avLst/>
          </a:prstGeom>
        </p:spPr>
      </p:pic>
      <p:sp>
        <p:nvSpPr>
          <p:cNvPr id="15" name="Oval 14">
            <a:extLst>
              <a:ext uri="{FF2B5EF4-FFF2-40B4-BE49-F238E27FC236}">
                <a16:creationId xmlns:a16="http://schemas.microsoft.com/office/drawing/2014/main" id="{FA292E74-C192-CB49-814C-1C1B87B2BF19}"/>
              </a:ext>
            </a:extLst>
          </p:cNvPr>
          <p:cNvSpPr/>
          <p:nvPr/>
        </p:nvSpPr>
        <p:spPr>
          <a:xfrm>
            <a:off x="7705271" y="2890116"/>
            <a:ext cx="903949" cy="903949"/>
          </a:xfrm>
          <a:prstGeom prst="ellipse">
            <a:avLst/>
          </a:prstGeom>
          <a:solidFill>
            <a:schemeClr val="accent4"/>
          </a:solid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8725" y="1405315"/>
            <a:ext cx="7976795" cy="4707371"/>
          </a:xfrm>
        </p:spPr>
        <p:txBody>
          <a:bodyPr>
            <a:noAutofit/>
          </a:bodyPr>
          <a:lstStyle/>
          <a:p>
            <a:pPr marL="284163" indent="-284163">
              <a:spcBef>
                <a:spcPts val="0"/>
              </a:spcBef>
              <a:spcAft>
                <a:spcPts val="600"/>
              </a:spcAft>
              <a:buSzPct val="100000"/>
            </a:pPr>
            <a:r>
              <a:rPr lang="en-US" sz="1800" dirty="0"/>
              <a:t>FHLBank's Affordable Housing Program (AHP) Homeownership Program provides funds for down payment assistance for the purchase or rehabilitation of a home.</a:t>
            </a:r>
          </a:p>
          <a:p>
            <a:pPr marL="284163" indent="-284163">
              <a:spcBef>
                <a:spcPts val="0"/>
              </a:spcBef>
              <a:spcAft>
                <a:spcPts val="600"/>
              </a:spcAft>
              <a:buSzPct val="100000"/>
            </a:pPr>
            <a:endParaRPr lang="en-US" sz="1800" dirty="0"/>
          </a:p>
          <a:p>
            <a:pPr marL="0" indent="0">
              <a:spcBef>
                <a:spcPts val="0"/>
              </a:spcBef>
              <a:spcAft>
                <a:spcPts val="600"/>
              </a:spcAft>
              <a:buSzPct val="100000"/>
              <a:buNone/>
            </a:pPr>
            <a:endParaRPr lang="en-US" sz="1600" dirty="0"/>
          </a:p>
          <a:p>
            <a:pPr marL="228600" lvl="1" indent="-228600">
              <a:buSzPct val="80000"/>
            </a:pPr>
            <a:endParaRPr lang="en-US" sz="1600" dirty="0">
              <a:latin typeface="+mj-lt"/>
              <a:cs typeface="Calibri" pitchFamily="34" charset="0"/>
            </a:endParaRPr>
          </a:p>
          <a:p>
            <a:pPr marL="228600" lvl="1" indent="-228600">
              <a:buSzPct val="80000"/>
            </a:pPr>
            <a:endParaRPr lang="en-US" sz="1600" dirty="0">
              <a:latin typeface="+mj-lt"/>
              <a:cs typeface="Calibri" pitchFamily="34" charset="0"/>
            </a:endParaRPr>
          </a:p>
          <a:p>
            <a:pPr marL="228600" lvl="1" indent="-228600">
              <a:buSzPct val="80000"/>
            </a:pPr>
            <a:endParaRPr lang="en-US" sz="1600" dirty="0">
              <a:latin typeface="+mj-lt"/>
              <a:cs typeface="Calibri" pitchFamily="34" charset="0"/>
            </a:endParaRPr>
          </a:p>
          <a:p>
            <a:pPr marL="228600" lvl="1" indent="-228600">
              <a:buSzPct val="80000"/>
            </a:pPr>
            <a:endParaRPr lang="en-US" sz="1600" dirty="0">
              <a:latin typeface="+mj-lt"/>
              <a:cs typeface="Calibri" pitchFamily="34" charset="0"/>
            </a:endParaRPr>
          </a:p>
          <a:p>
            <a:pPr marL="228600" lvl="1" indent="-228600">
              <a:buSzPct val="80000"/>
            </a:pPr>
            <a:endParaRPr lang="en-US" sz="1600" dirty="0">
              <a:latin typeface="+mj-lt"/>
              <a:cs typeface="Calibri" pitchFamily="34" charset="0"/>
            </a:endParaRPr>
          </a:p>
          <a:p>
            <a:pPr marL="0" indent="0">
              <a:buClr>
                <a:schemeClr val="accent2"/>
              </a:buClr>
              <a:buSzPct val="80000"/>
              <a:buNone/>
            </a:pPr>
            <a:endParaRPr lang="en-US" sz="1600" dirty="0"/>
          </a:p>
        </p:txBody>
      </p:sp>
      <p:pic>
        <p:nvPicPr>
          <p:cNvPr id="21" name="Picture 20" descr="Icon&#10;&#10;Description automatically generated">
            <a:extLst>
              <a:ext uri="{FF2B5EF4-FFF2-40B4-BE49-F238E27FC236}">
                <a16:creationId xmlns:a16="http://schemas.microsoft.com/office/drawing/2014/main" id="{D334A2B8-F77D-3143-A78B-A68E6C8940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725" y="1886607"/>
            <a:ext cx="4215452" cy="2904537"/>
          </a:xfrm>
          <a:prstGeom prst="rect">
            <a:avLst/>
          </a:prstGeom>
        </p:spPr>
      </p:pic>
      <p:sp>
        <p:nvSpPr>
          <p:cNvPr id="13" name="Oval 12">
            <a:extLst>
              <a:ext uri="{FF2B5EF4-FFF2-40B4-BE49-F238E27FC236}">
                <a16:creationId xmlns:a16="http://schemas.microsoft.com/office/drawing/2014/main" id="{1EBF6285-D603-6E40-81B7-9EDDD8F4D120}"/>
              </a:ext>
            </a:extLst>
          </p:cNvPr>
          <p:cNvSpPr/>
          <p:nvPr/>
        </p:nvSpPr>
        <p:spPr>
          <a:xfrm>
            <a:off x="3658659" y="2868210"/>
            <a:ext cx="903949" cy="903949"/>
          </a:xfrm>
          <a:prstGeom prst="ellipse">
            <a:avLst/>
          </a:prstGeom>
          <a:solidFill>
            <a:schemeClr val="accent4"/>
          </a:solid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ooter Placeholder 5"/>
          <p:cNvSpPr>
            <a:spLocks noGrp="1"/>
          </p:cNvSpPr>
          <p:nvPr>
            <p:ph type="ftr" sz="quarter" idx="11"/>
          </p:nvPr>
        </p:nvSpPr>
        <p:spPr>
          <a:xfrm>
            <a:off x="457200" y="6356350"/>
            <a:ext cx="2895600" cy="365125"/>
          </a:xfrm>
        </p:spPr>
        <p:txBody>
          <a:bodyPr/>
          <a:lstStyle/>
          <a:p>
            <a:r>
              <a:rPr lang="en-US" dirty="0"/>
              <a:t>FEDERAL HOME LOAN BANK OF ATLANTA</a:t>
            </a:r>
          </a:p>
        </p:txBody>
      </p:sp>
      <p:sp>
        <p:nvSpPr>
          <p:cNvPr id="9" name="Title 3"/>
          <p:cNvSpPr>
            <a:spLocks noGrp="1"/>
          </p:cNvSpPr>
          <p:nvPr>
            <p:ph type="title"/>
          </p:nvPr>
        </p:nvSpPr>
        <p:spPr>
          <a:xfrm>
            <a:off x="457200" y="309110"/>
            <a:ext cx="8229600" cy="553534"/>
          </a:xfrm>
        </p:spPr>
        <p:txBody>
          <a:bodyPr/>
          <a:lstStyle/>
          <a:p>
            <a:r>
              <a:rPr lang="en-US" dirty="0"/>
              <a:t>AHP Homeownership Program Overview</a:t>
            </a:r>
          </a:p>
        </p:txBody>
      </p:sp>
      <p:sp>
        <p:nvSpPr>
          <p:cNvPr id="2" name="Slide Number Placeholder 1"/>
          <p:cNvSpPr>
            <a:spLocks noGrp="1"/>
          </p:cNvSpPr>
          <p:nvPr>
            <p:ph type="sldNum" sz="quarter" idx="12"/>
          </p:nvPr>
        </p:nvSpPr>
        <p:spPr/>
        <p:txBody>
          <a:bodyPr/>
          <a:lstStyle/>
          <a:p>
            <a:fld id="{A756D5BD-09B3-B140-92EB-9A79342F0DC6}" type="slidenum">
              <a:rPr lang="en-US" smtClean="0"/>
              <a:pPr/>
              <a:t>25</a:t>
            </a:fld>
            <a:endParaRPr lang="en-US" dirty="0"/>
          </a:p>
        </p:txBody>
      </p:sp>
      <p:sp>
        <p:nvSpPr>
          <p:cNvPr id="18" name="Freeform 17"/>
          <p:cNvSpPr/>
          <p:nvPr/>
        </p:nvSpPr>
        <p:spPr>
          <a:xfrm>
            <a:off x="1187785" y="2721604"/>
            <a:ext cx="2715657" cy="1234544"/>
          </a:xfrm>
          <a:custGeom>
            <a:avLst/>
            <a:gdLst>
              <a:gd name="connsiteX0" fmla="*/ 0 w 2851567"/>
              <a:gd name="connsiteY0" fmla="*/ 194640 h 1167819"/>
              <a:gd name="connsiteX1" fmla="*/ 194640 w 2851567"/>
              <a:gd name="connsiteY1" fmla="*/ 0 h 1167819"/>
              <a:gd name="connsiteX2" fmla="*/ 2656927 w 2851567"/>
              <a:gd name="connsiteY2" fmla="*/ 0 h 1167819"/>
              <a:gd name="connsiteX3" fmla="*/ 2851567 w 2851567"/>
              <a:gd name="connsiteY3" fmla="*/ 194640 h 1167819"/>
              <a:gd name="connsiteX4" fmla="*/ 2851567 w 2851567"/>
              <a:gd name="connsiteY4" fmla="*/ 973179 h 1167819"/>
              <a:gd name="connsiteX5" fmla="*/ 2656927 w 2851567"/>
              <a:gd name="connsiteY5" fmla="*/ 1167819 h 1167819"/>
              <a:gd name="connsiteX6" fmla="*/ 194640 w 2851567"/>
              <a:gd name="connsiteY6" fmla="*/ 1167819 h 1167819"/>
              <a:gd name="connsiteX7" fmla="*/ 0 w 2851567"/>
              <a:gd name="connsiteY7" fmla="*/ 973179 h 1167819"/>
              <a:gd name="connsiteX8" fmla="*/ 0 w 2851567"/>
              <a:gd name="connsiteY8" fmla="*/ 194640 h 116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1567" h="1167819">
                <a:moveTo>
                  <a:pt x="0" y="194640"/>
                </a:moveTo>
                <a:cubicBezTo>
                  <a:pt x="0" y="87143"/>
                  <a:pt x="87143" y="0"/>
                  <a:pt x="194640" y="0"/>
                </a:cubicBezTo>
                <a:lnTo>
                  <a:pt x="2656927" y="0"/>
                </a:lnTo>
                <a:cubicBezTo>
                  <a:pt x="2764424" y="0"/>
                  <a:pt x="2851567" y="87143"/>
                  <a:pt x="2851567" y="194640"/>
                </a:cubicBezTo>
                <a:lnTo>
                  <a:pt x="2851567" y="973179"/>
                </a:lnTo>
                <a:cubicBezTo>
                  <a:pt x="2851567" y="1080676"/>
                  <a:pt x="2764424" y="1167819"/>
                  <a:pt x="2656927" y="1167819"/>
                </a:cubicBezTo>
                <a:lnTo>
                  <a:pt x="194640" y="1167819"/>
                </a:lnTo>
                <a:cubicBezTo>
                  <a:pt x="87143" y="1167819"/>
                  <a:pt x="0" y="1080676"/>
                  <a:pt x="0" y="973179"/>
                </a:cubicBezTo>
                <a:lnTo>
                  <a:pt x="0" y="19464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348" tIns="110348" rIns="110348" bIns="110348" numCol="1" spcCol="1270" anchor="ctr" anchorCtr="0">
            <a:noAutofit/>
          </a:bodyPr>
          <a:lstStyle/>
          <a:p>
            <a:pPr lvl="0" algn="ctr" defTabSz="622300">
              <a:lnSpc>
                <a:spcPct val="90000"/>
              </a:lnSpc>
              <a:spcBef>
                <a:spcPct val="0"/>
              </a:spcBef>
              <a:spcAft>
                <a:spcPct val="35000"/>
              </a:spcAft>
            </a:pPr>
            <a:endParaRPr lang="en-US" sz="1400" b="1" kern="1200" dirty="0">
              <a:solidFill>
                <a:schemeClr val="accent1"/>
              </a:solidFill>
            </a:endParaRPr>
          </a:p>
          <a:p>
            <a:pPr lvl="0" algn="ctr" defTabSz="622300">
              <a:lnSpc>
                <a:spcPct val="90000"/>
              </a:lnSpc>
              <a:spcBef>
                <a:spcPct val="0"/>
              </a:spcBef>
              <a:spcAft>
                <a:spcPct val="35000"/>
              </a:spcAft>
            </a:pPr>
            <a:r>
              <a:rPr lang="en-US" sz="1400" b="1" kern="1200" dirty="0">
                <a:solidFill>
                  <a:schemeClr val="accent1"/>
                </a:solidFill>
              </a:rPr>
              <a:t>Eligible Homebuyer(s)/</a:t>
            </a:r>
            <a:br>
              <a:rPr lang="en-US" sz="1400" b="1" kern="1200" dirty="0">
                <a:solidFill>
                  <a:schemeClr val="accent1"/>
                </a:solidFill>
              </a:rPr>
            </a:br>
            <a:r>
              <a:rPr lang="en-US" sz="1400" b="1" kern="1200" dirty="0">
                <a:solidFill>
                  <a:schemeClr val="accent1"/>
                </a:solidFill>
              </a:rPr>
              <a:t>Homeowner(s) </a:t>
            </a:r>
            <a:br>
              <a:rPr lang="en-US" sz="1400" kern="1200" dirty="0">
                <a:solidFill>
                  <a:schemeClr val="accent1"/>
                </a:solidFill>
              </a:rPr>
            </a:br>
            <a:r>
              <a:rPr lang="en-US" sz="1400" kern="1200" dirty="0">
                <a:solidFill>
                  <a:schemeClr val="accent1"/>
                </a:solidFill>
              </a:rPr>
              <a:t>include low- and moderate- </a:t>
            </a:r>
            <a:br>
              <a:rPr lang="en-US" sz="1400" kern="1200" dirty="0">
                <a:solidFill>
                  <a:schemeClr val="accent1"/>
                </a:solidFill>
              </a:rPr>
            </a:br>
            <a:r>
              <a:rPr lang="en-US" sz="1400" kern="1200" dirty="0">
                <a:solidFill>
                  <a:schemeClr val="accent1"/>
                </a:solidFill>
              </a:rPr>
              <a:t>income households                                                 </a:t>
            </a:r>
          </a:p>
          <a:p>
            <a:pPr marL="114300" lvl="1" indent="-114300" algn="ctr" defTabSz="622300">
              <a:lnSpc>
                <a:spcPct val="90000"/>
              </a:lnSpc>
              <a:spcBef>
                <a:spcPct val="0"/>
              </a:spcBef>
              <a:spcAft>
                <a:spcPct val="15000"/>
              </a:spcAft>
              <a:buChar char="••"/>
            </a:pPr>
            <a:endParaRPr lang="en-US" sz="1400" kern="1200" dirty="0">
              <a:solidFill>
                <a:schemeClr val="accent1"/>
              </a:solidFill>
            </a:endParaRPr>
          </a:p>
        </p:txBody>
      </p:sp>
      <p:sp>
        <p:nvSpPr>
          <p:cNvPr id="19" name="Freeform 18">
            <a:extLst>
              <a:ext uri="{FF2B5EF4-FFF2-40B4-BE49-F238E27FC236}">
                <a16:creationId xmlns:a16="http://schemas.microsoft.com/office/drawing/2014/main" id="{0B92114A-0654-264A-BF5F-BBD13BD258B7}"/>
              </a:ext>
            </a:extLst>
          </p:cNvPr>
          <p:cNvSpPr/>
          <p:nvPr/>
        </p:nvSpPr>
        <p:spPr>
          <a:xfrm>
            <a:off x="5351594" y="2688948"/>
            <a:ext cx="2281865" cy="1234544"/>
          </a:xfrm>
          <a:custGeom>
            <a:avLst/>
            <a:gdLst>
              <a:gd name="connsiteX0" fmla="*/ 0 w 2851567"/>
              <a:gd name="connsiteY0" fmla="*/ 194640 h 1167819"/>
              <a:gd name="connsiteX1" fmla="*/ 194640 w 2851567"/>
              <a:gd name="connsiteY1" fmla="*/ 0 h 1167819"/>
              <a:gd name="connsiteX2" fmla="*/ 2656927 w 2851567"/>
              <a:gd name="connsiteY2" fmla="*/ 0 h 1167819"/>
              <a:gd name="connsiteX3" fmla="*/ 2851567 w 2851567"/>
              <a:gd name="connsiteY3" fmla="*/ 194640 h 1167819"/>
              <a:gd name="connsiteX4" fmla="*/ 2851567 w 2851567"/>
              <a:gd name="connsiteY4" fmla="*/ 973179 h 1167819"/>
              <a:gd name="connsiteX5" fmla="*/ 2656927 w 2851567"/>
              <a:gd name="connsiteY5" fmla="*/ 1167819 h 1167819"/>
              <a:gd name="connsiteX6" fmla="*/ 194640 w 2851567"/>
              <a:gd name="connsiteY6" fmla="*/ 1167819 h 1167819"/>
              <a:gd name="connsiteX7" fmla="*/ 0 w 2851567"/>
              <a:gd name="connsiteY7" fmla="*/ 973179 h 1167819"/>
              <a:gd name="connsiteX8" fmla="*/ 0 w 2851567"/>
              <a:gd name="connsiteY8" fmla="*/ 194640 h 116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1567" h="1167819">
                <a:moveTo>
                  <a:pt x="0" y="194640"/>
                </a:moveTo>
                <a:cubicBezTo>
                  <a:pt x="0" y="87143"/>
                  <a:pt x="87143" y="0"/>
                  <a:pt x="194640" y="0"/>
                </a:cubicBezTo>
                <a:lnTo>
                  <a:pt x="2656927" y="0"/>
                </a:lnTo>
                <a:cubicBezTo>
                  <a:pt x="2764424" y="0"/>
                  <a:pt x="2851567" y="87143"/>
                  <a:pt x="2851567" y="194640"/>
                </a:cubicBezTo>
                <a:lnTo>
                  <a:pt x="2851567" y="973179"/>
                </a:lnTo>
                <a:cubicBezTo>
                  <a:pt x="2851567" y="1080676"/>
                  <a:pt x="2764424" y="1167819"/>
                  <a:pt x="2656927" y="1167819"/>
                </a:cubicBezTo>
                <a:lnTo>
                  <a:pt x="194640" y="1167819"/>
                </a:lnTo>
                <a:cubicBezTo>
                  <a:pt x="87143" y="1167819"/>
                  <a:pt x="0" y="1080676"/>
                  <a:pt x="0" y="973179"/>
                </a:cubicBezTo>
                <a:lnTo>
                  <a:pt x="0" y="19464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348" tIns="110348" rIns="110348" bIns="110348" numCol="1" spcCol="1270" anchor="ctr" anchorCtr="0">
            <a:noAutofit/>
          </a:bodyPr>
          <a:lstStyle/>
          <a:p>
            <a:pPr lvl="0" algn="ctr" defTabSz="622300">
              <a:lnSpc>
                <a:spcPct val="90000"/>
              </a:lnSpc>
              <a:spcBef>
                <a:spcPct val="0"/>
              </a:spcBef>
              <a:spcAft>
                <a:spcPct val="35000"/>
              </a:spcAft>
            </a:pPr>
            <a:endParaRPr lang="en-US" sz="1400" kern="1200" dirty="0">
              <a:solidFill>
                <a:schemeClr val="accent1"/>
              </a:solidFill>
            </a:endParaRPr>
          </a:p>
          <a:p>
            <a:pPr lvl="0" algn="ctr" defTabSz="622300">
              <a:lnSpc>
                <a:spcPct val="90000"/>
              </a:lnSpc>
              <a:spcBef>
                <a:spcPct val="0"/>
              </a:spcBef>
              <a:spcAft>
                <a:spcPct val="35000"/>
              </a:spcAft>
            </a:pPr>
            <a:r>
              <a:rPr lang="en-US" sz="1400" b="1" dirty="0">
                <a:solidFill>
                  <a:schemeClr val="accent1"/>
                </a:solidFill>
              </a:rPr>
              <a:t>Funds Can Be Used</a:t>
            </a:r>
            <a:br>
              <a:rPr lang="en-US" sz="1400" dirty="0">
                <a:solidFill>
                  <a:schemeClr val="accent1"/>
                </a:solidFill>
              </a:rPr>
            </a:br>
            <a:r>
              <a:rPr lang="en-US" sz="1400" dirty="0">
                <a:solidFill>
                  <a:schemeClr val="accent1"/>
                </a:solidFill>
              </a:rPr>
              <a:t>to reduce principal and assist in down payments, closing costs, </a:t>
            </a:r>
            <a:br>
              <a:rPr lang="en-US" sz="1400" dirty="0">
                <a:solidFill>
                  <a:schemeClr val="accent1"/>
                </a:solidFill>
              </a:rPr>
            </a:br>
            <a:r>
              <a:rPr lang="en-US" sz="1400" dirty="0">
                <a:solidFill>
                  <a:schemeClr val="accent1"/>
                </a:solidFill>
              </a:rPr>
              <a:t>and/or rehabilitation costs                    </a:t>
            </a:r>
          </a:p>
          <a:p>
            <a:pPr marL="114300" lvl="1" indent="-114300" algn="ctr" defTabSz="622300">
              <a:lnSpc>
                <a:spcPct val="90000"/>
              </a:lnSpc>
              <a:spcBef>
                <a:spcPct val="0"/>
              </a:spcBef>
              <a:spcAft>
                <a:spcPct val="15000"/>
              </a:spcAft>
              <a:buChar char="••"/>
            </a:pPr>
            <a:endParaRPr lang="en-US" sz="1400" kern="1200" dirty="0">
              <a:solidFill>
                <a:schemeClr val="accent1"/>
              </a:solidFill>
            </a:endParaRPr>
          </a:p>
        </p:txBody>
      </p:sp>
      <p:pic>
        <p:nvPicPr>
          <p:cNvPr id="12" name="Graphic 11" descr="Family with girl with solid fill">
            <a:extLst>
              <a:ext uri="{FF2B5EF4-FFF2-40B4-BE49-F238E27FC236}">
                <a16:creationId xmlns:a16="http://schemas.microsoft.com/office/drawing/2014/main" id="{A8D00053-70B5-9645-BB6A-93C21CED0A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36529" y="2998691"/>
            <a:ext cx="642985" cy="642985"/>
          </a:xfrm>
          <a:prstGeom prst="rect">
            <a:avLst/>
          </a:prstGeom>
        </p:spPr>
      </p:pic>
      <p:pic>
        <p:nvPicPr>
          <p:cNvPr id="14" name="Graphic 13" descr="Transfer1 with solid fill">
            <a:extLst>
              <a:ext uri="{FF2B5EF4-FFF2-40B4-BE49-F238E27FC236}">
                <a16:creationId xmlns:a16="http://schemas.microsoft.com/office/drawing/2014/main" id="{92E203B7-2322-D740-864C-2F6DFBE733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71452" y="2963488"/>
            <a:ext cx="730542" cy="730542"/>
          </a:xfrm>
          <a:prstGeom prst="rect">
            <a:avLst/>
          </a:prstGeom>
        </p:spPr>
      </p:pic>
      <p:sp>
        <p:nvSpPr>
          <p:cNvPr id="4" name="TextBox 3">
            <a:extLst>
              <a:ext uri="{FF2B5EF4-FFF2-40B4-BE49-F238E27FC236}">
                <a16:creationId xmlns:a16="http://schemas.microsoft.com/office/drawing/2014/main" id="{C1C79F75-929D-E777-A3E5-5A3223568893}"/>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43211114-44A5-B750-2C58-02A679B0A322}"/>
              </a:ext>
            </a:extLst>
          </p:cNvPr>
          <p:cNvPicPr>
            <a:picLocks noChangeAspect="1"/>
          </p:cNvPicPr>
          <p:nvPr/>
        </p:nvPicPr>
        <p:blipFill>
          <a:blip r:embed="rId9"/>
          <a:stretch>
            <a:fillRect/>
          </a:stretch>
        </p:blipFill>
        <p:spPr>
          <a:xfrm>
            <a:off x="6781800" y="256089"/>
            <a:ext cx="2200275" cy="733425"/>
          </a:xfrm>
          <a:prstGeom prst="rect">
            <a:avLst/>
          </a:prstGeom>
        </p:spPr>
      </p:pic>
      <p:sp>
        <p:nvSpPr>
          <p:cNvPr id="6" name="Rectangle 5">
            <a:extLst>
              <a:ext uri="{FF2B5EF4-FFF2-40B4-BE49-F238E27FC236}">
                <a16:creationId xmlns:a16="http://schemas.microsoft.com/office/drawing/2014/main" id="{974CCAEB-C607-167F-BB3C-24708F3E5A3A}"/>
              </a:ext>
            </a:extLst>
          </p:cNvPr>
          <p:cNvSpPr/>
          <p:nvPr/>
        </p:nvSpPr>
        <p:spPr>
          <a:xfrm>
            <a:off x="1848013" y="4466163"/>
            <a:ext cx="4933787" cy="369332"/>
          </a:xfrm>
          <a:prstGeom prst="rect">
            <a:avLst/>
          </a:prstGeom>
        </p:spPr>
        <p:txBody>
          <a:bodyPr wrap="none">
            <a:spAutoFit/>
          </a:bodyPr>
          <a:lstStyle/>
          <a:p>
            <a:r>
              <a:rPr lang="en-US" b="1" dirty="0">
                <a:solidFill>
                  <a:schemeClr val="accent4"/>
                </a:solidFill>
              </a:rPr>
              <a:t>Available on a first-come, first-served basis</a:t>
            </a:r>
            <a:endParaRPr lang="en-US" dirty="0"/>
          </a:p>
        </p:txBody>
      </p:sp>
      <p:pic>
        <p:nvPicPr>
          <p:cNvPr id="10" name="Picture 9">
            <a:extLst>
              <a:ext uri="{FF2B5EF4-FFF2-40B4-BE49-F238E27FC236}">
                <a16:creationId xmlns:a16="http://schemas.microsoft.com/office/drawing/2014/main" id="{EC12689A-0E68-7891-1AAC-B0E4DB21AD01}"/>
              </a:ext>
            </a:extLst>
          </p:cNvPr>
          <p:cNvPicPr>
            <a:picLocks noChangeAspect="1"/>
          </p:cNvPicPr>
          <p:nvPr/>
        </p:nvPicPr>
        <p:blipFill>
          <a:blip r:embed="rId10"/>
          <a:stretch>
            <a:fillRect/>
          </a:stretch>
        </p:blipFill>
        <p:spPr>
          <a:xfrm>
            <a:off x="1524081" y="4835495"/>
            <a:ext cx="5581650" cy="1266825"/>
          </a:xfrm>
          <a:prstGeom prst="rect">
            <a:avLst/>
          </a:prstGeom>
        </p:spPr>
      </p:pic>
    </p:spTree>
    <p:extLst>
      <p:ext uri="{BB962C8B-B14F-4D97-AF65-F5344CB8AC3E}">
        <p14:creationId xmlns:p14="http://schemas.microsoft.com/office/powerpoint/2010/main" val="1283918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896"/>
            <a:ext cx="5257800" cy="553534"/>
          </a:xfrm>
        </p:spPr>
        <p:txBody>
          <a:bodyPr/>
          <a:lstStyle/>
          <a:p>
            <a:r>
              <a:rPr lang="en-US" dirty="0"/>
              <a:t>2024 FHLBank Programs </a:t>
            </a:r>
            <a:br>
              <a:rPr lang="en-US" dirty="0"/>
            </a:br>
            <a:r>
              <a:rPr lang="en-US" dirty="0"/>
              <a:t>Ideal for Native Tribal Communities</a:t>
            </a:r>
          </a:p>
        </p:txBody>
      </p:sp>
      <p:sp>
        <p:nvSpPr>
          <p:cNvPr id="3" name="Slide Number Placeholder 2"/>
          <p:cNvSpPr>
            <a:spLocks noGrp="1"/>
          </p:cNvSpPr>
          <p:nvPr>
            <p:ph type="sldNum" sz="quarter" idx="12"/>
          </p:nvPr>
        </p:nvSpPr>
        <p:spPr/>
        <p:txBody>
          <a:bodyPr/>
          <a:lstStyle/>
          <a:p>
            <a:fld id="{DC0E26B8-81E1-4710-B427-A06B272F7575}" type="slidenum">
              <a:rPr lang="en-US" smtClean="0">
                <a:solidFill>
                  <a:srgbClr val="5A5A5D">
                    <a:tint val="75000"/>
                  </a:srgbClr>
                </a:solidFill>
              </a:rPr>
              <a:pPr/>
              <a:t>26</a:t>
            </a:fld>
            <a:endParaRPr lang="en-US" dirty="0">
              <a:solidFill>
                <a:srgbClr val="5A5A5D">
                  <a:tint val="75000"/>
                </a:srgbClr>
              </a:solidFill>
            </a:endParaRPr>
          </a:p>
        </p:txBody>
      </p:sp>
      <p:sp>
        <p:nvSpPr>
          <p:cNvPr id="5" name="Title 3"/>
          <p:cNvSpPr txBox="1">
            <a:spLocks/>
          </p:cNvSpPr>
          <p:nvPr/>
        </p:nvSpPr>
        <p:spPr>
          <a:xfrm>
            <a:off x="457200" y="184717"/>
            <a:ext cx="8229600" cy="773043"/>
          </a:xfrm>
          <a:prstGeom prst="rect">
            <a:avLst/>
          </a:prstGeom>
        </p:spPr>
        <p:txBody>
          <a:bodyPr>
            <a:normAutofit/>
          </a:bodyPr>
          <a:lstStyle>
            <a:lvl1pPr algn="l" defTabSz="457200" rtl="0" eaLnBrk="1" latinLnBrk="0" hangingPunct="1">
              <a:spcBef>
                <a:spcPct val="0"/>
              </a:spcBef>
              <a:buNone/>
              <a:defRPr sz="2600" b="0" kern="1200">
                <a:solidFill>
                  <a:schemeClr val="bg1"/>
                </a:solidFill>
                <a:latin typeface="+mj-lt"/>
                <a:ea typeface="+mj-ea"/>
                <a:cs typeface="+mj-cs"/>
              </a:defRPr>
            </a:lvl1pPr>
          </a:lstStyle>
          <a:p>
            <a:endParaRPr lang="en-US" sz="2000" dirty="0">
              <a:solidFill>
                <a:prstClr val="white"/>
              </a:solidFill>
            </a:endParaRPr>
          </a:p>
        </p:txBody>
      </p:sp>
      <p:sp>
        <p:nvSpPr>
          <p:cNvPr id="7" name="Footer Placeholder 6"/>
          <p:cNvSpPr>
            <a:spLocks noGrp="1"/>
          </p:cNvSpPr>
          <p:nvPr>
            <p:ph type="ftr" sz="quarter" idx="11"/>
          </p:nvPr>
        </p:nvSpPr>
        <p:spPr/>
        <p:txBody>
          <a:bodyPr/>
          <a:lstStyle/>
          <a:p>
            <a:r>
              <a:rPr lang="en-US" dirty="0">
                <a:solidFill>
                  <a:srgbClr val="5A5A5D">
                    <a:tint val="75000"/>
                  </a:srgbClr>
                </a:solidFill>
              </a:rPr>
              <a:t>FEDERAL HOME LOAN BANK OF ATLANTA</a:t>
            </a:r>
          </a:p>
        </p:txBody>
      </p:sp>
      <p:sp>
        <p:nvSpPr>
          <p:cNvPr id="4" name="TextBox 3">
            <a:extLst>
              <a:ext uri="{FF2B5EF4-FFF2-40B4-BE49-F238E27FC236}">
                <a16:creationId xmlns:a16="http://schemas.microsoft.com/office/drawing/2014/main" id="{EB6B40E2-320E-01A9-2DA0-752FC4A657B8}"/>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CE82B5A2-0937-B815-FDED-DF52291EB332}"/>
              </a:ext>
            </a:extLst>
          </p:cNvPr>
          <p:cNvPicPr>
            <a:picLocks noChangeAspect="1"/>
          </p:cNvPicPr>
          <p:nvPr/>
        </p:nvPicPr>
        <p:blipFill>
          <a:blip r:embed="rId3"/>
          <a:stretch>
            <a:fillRect/>
          </a:stretch>
        </p:blipFill>
        <p:spPr>
          <a:xfrm>
            <a:off x="6842918" y="280991"/>
            <a:ext cx="2200275" cy="733425"/>
          </a:xfrm>
          <a:prstGeom prst="rect">
            <a:avLst/>
          </a:prstGeom>
        </p:spPr>
      </p:pic>
      <p:pic>
        <p:nvPicPr>
          <p:cNvPr id="1028" name="Picture 4" descr="Large Indian Family Stock Photos and Images - 123RF">
            <a:extLst>
              <a:ext uri="{FF2B5EF4-FFF2-40B4-BE49-F238E27FC236}">
                <a16:creationId xmlns:a16="http://schemas.microsoft.com/office/drawing/2014/main" id="{9B4E12B5-7E94-46E1-3FD1-26881CB90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562028"/>
            <a:ext cx="5956339" cy="419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726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97" y="331393"/>
            <a:ext cx="8229600" cy="553534"/>
          </a:xfrm>
        </p:spPr>
        <p:txBody>
          <a:bodyPr/>
          <a:lstStyle/>
          <a:p>
            <a:pPr>
              <a:spcBef>
                <a:spcPts val="0"/>
              </a:spcBef>
              <a:spcAft>
                <a:spcPts val="1200"/>
              </a:spcAft>
              <a:buSzPct val="100000"/>
            </a:pPr>
            <a:r>
              <a:rPr lang="en-US" dirty="0"/>
              <a:t>FHLBank Atlanta - Workforce Housing Plus+</a:t>
            </a:r>
            <a:br>
              <a:rPr lang="en-US" dirty="0"/>
            </a:br>
            <a:r>
              <a:rPr lang="en-US" sz="2000" dirty="0"/>
              <a:t>	</a:t>
            </a:r>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27</a:t>
            </a:fld>
            <a:endParaRPr lang="en-US" dirty="0"/>
          </a:p>
        </p:txBody>
      </p:sp>
      <p:sp>
        <p:nvSpPr>
          <p:cNvPr id="3" name="TextBox 2"/>
          <p:cNvSpPr txBox="1"/>
          <p:nvPr/>
        </p:nvSpPr>
        <p:spPr>
          <a:xfrm>
            <a:off x="221901" y="1317476"/>
            <a:ext cx="8464899" cy="1149033"/>
          </a:xfrm>
          <a:prstGeom prst="rect">
            <a:avLst/>
          </a:prstGeom>
          <a:noFill/>
        </p:spPr>
        <p:txBody>
          <a:bodyPr wrap="square" rtlCol="0">
            <a:spAutoFit/>
          </a:bodyPr>
          <a:lstStyle/>
          <a:p>
            <a:pPr marL="0" marR="0">
              <a:spcBef>
                <a:spcPts val="0"/>
              </a:spcBef>
              <a:spcAft>
                <a:spcPts val="800"/>
              </a:spcAft>
            </a:pPr>
            <a:r>
              <a:rPr lang="en-US" sz="1600" dirty="0"/>
              <a:t>FHLBank Atlanta announced an additional </a:t>
            </a:r>
            <a:r>
              <a:rPr lang="en-US" sz="1600" b="1" dirty="0">
                <a:solidFill>
                  <a:schemeClr val="accent1"/>
                </a:solidFill>
              </a:rPr>
              <a:t>$10 million </a:t>
            </a:r>
            <a:r>
              <a:rPr lang="en-US" sz="1600" dirty="0"/>
              <a:t>available through our new </a:t>
            </a:r>
            <a:r>
              <a:rPr lang="en-US" sz="1600" b="1" dirty="0">
                <a:solidFill>
                  <a:schemeClr val="accent1"/>
                </a:solidFill>
              </a:rPr>
              <a:t>Workforce Housing Plus+ Program</a:t>
            </a:r>
            <a:r>
              <a:rPr lang="en-US" sz="1600" b="1" dirty="0"/>
              <a:t>, </a:t>
            </a:r>
            <a:r>
              <a:rPr lang="en-US" sz="1600" dirty="0"/>
              <a:t>supporting affordable housing for households with incomes between 80% - 120% AMI, as is the case for many tribal members. </a:t>
            </a:r>
          </a:p>
          <a:p>
            <a:endParaRPr lang="en-US" sz="1400" dirty="0"/>
          </a:p>
        </p:txBody>
      </p:sp>
      <p:grpSp>
        <p:nvGrpSpPr>
          <p:cNvPr id="9" name="Group 8">
            <a:extLst>
              <a:ext uri="{FF2B5EF4-FFF2-40B4-BE49-F238E27FC236}">
                <a16:creationId xmlns:a16="http://schemas.microsoft.com/office/drawing/2014/main" id="{EEFA9189-75CC-2C4E-6069-0ECB540964D8}"/>
              </a:ext>
            </a:extLst>
          </p:cNvPr>
          <p:cNvGrpSpPr/>
          <p:nvPr/>
        </p:nvGrpSpPr>
        <p:grpSpPr>
          <a:xfrm>
            <a:off x="304801" y="2261964"/>
            <a:ext cx="8839200" cy="4054384"/>
            <a:chOff x="324947" y="1608700"/>
            <a:chExt cx="8760406" cy="4361638"/>
          </a:xfrm>
        </p:grpSpPr>
        <p:sp>
          <p:nvSpPr>
            <p:cNvPr id="10" name="Straight Connector 9">
              <a:extLst>
                <a:ext uri="{FF2B5EF4-FFF2-40B4-BE49-F238E27FC236}">
                  <a16:creationId xmlns:a16="http://schemas.microsoft.com/office/drawing/2014/main" id="{5C24B766-7838-5B20-6694-B34FAB527FB0}"/>
                </a:ext>
              </a:extLst>
            </p:cNvPr>
            <p:cNvSpPr/>
            <p:nvPr/>
          </p:nvSpPr>
          <p:spPr>
            <a:xfrm>
              <a:off x="2247901" y="5482589"/>
              <a:ext cx="3096511" cy="25706"/>
            </a:xfrm>
            <a:prstGeom prst="line">
              <a:avLst/>
            </a:prstGeom>
            <a:ln>
              <a:prstDash val="sysDot"/>
            </a:ln>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1" name="Straight Connector 10">
              <a:extLst>
                <a:ext uri="{FF2B5EF4-FFF2-40B4-BE49-F238E27FC236}">
                  <a16:creationId xmlns:a16="http://schemas.microsoft.com/office/drawing/2014/main" id="{30FB61E6-573F-F9A3-982F-519AA6597203}"/>
                </a:ext>
              </a:extLst>
            </p:cNvPr>
            <p:cNvSpPr/>
            <p:nvPr/>
          </p:nvSpPr>
          <p:spPr>
            <a:xfrm flipV="1">
              <a:off x="2247901" y="4464176"/>
              <a:ext cx="3096511" cy="0"/>
            </a:xfrm>
            <a:prstGeom prst="line">
              <a:avLst/>
            </a:prstGeom>
            <a:ln>
              <a:prstDash val="sysDot"/>
            </a:ln>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2" name="Straight Connector 11">
              <a:extLst>
                <a:ext uri="{FF2B5EF4-FFF2-40B4-BE49-F238E27FC236}">
                  <a16:creationId xmlns:a16="http://schemas.microsoft.com/office/drawing/2014/main" id="{9AD9507E-79EB-29A7-B39C-FA469934DC85}"/>
                </a:ext>
              </a:extLst>
            </p:cNvPr>
            <p:cNvSpPr/>
            <p:nvPr/>
          </p:nvSpPr>
          <p:spPr>
            <a:xfrm>
              <a:off x="2247899" y="3232023"/>
              <a:ext cx="3096512" cy="41891"/>
            </a:xfrm>
            <a:prstGeom prst="line">
              <a:avLst/>
            </a:prstGeom>
            <a:ln>
              <a:prstDash val="sysDot"/>
            </a:ln>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3" name="Straight Connector 12">
              <a:extLst>
                <a:ext uri="{FF2B5EF4-FFF2-40B4-BE49-F238E27FC236}">
                  <a16:creationId xmlns:a16="http://schemas.microsoft.com/office/drawing/2014/main" id="{CB4E659D-A63D-4013-AA72-33A887F44245}"/>
                </a:ext>
              </a:extLst>
            </p:cNvPr>
            <p:cNvSpPr/>
            <p:nvPr/>
          </p:nvSpPr>
          <p:spPr>
            <a:xfrm flipV="1">
              <a:off x="2247901" y="2129011"/>
              <a:ext cx="3096513" cy="84599"/>
            </a:xfrm>
            <a:prstGeom prst="line">
              <a:avLst/>
            </a:prstGeom>
            <a:ln>
              <a:prstDash val="sysDot"/>
            </a:ln>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4" name="Oval 13">
              <a:extLst>
                <a:ext uri="{FF2B5EF4-FFF2-40B4-BE49-F238E27FC236}">
                  <a16:creationId xmlns:a16="http://schemas.microsoft.com/office/drawing/2014/main" id="{25BDC4FD-A227-CAE6-6660-8288FA638DF2}"/>
                </a:ext>
              </a:extLst>
            </p:cNvPr>
            <p:cNvSpPr/>
            <p:nvPr/>
          </p:nvSpPr>
          <p:spPr>
            <a:xfrm>
              <a:off x="324947" y="1608700"/>
              <a:ext cx="3776036" cy="3930161"/>
            </a:xfrm>
            <a:prstGeom prst="ellipse">
              <a:avLst/>
            </a:prstGeom>
            <a:solidFill>
              <a:schemeClr val="accent2"/>
            </a:solidFill>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5" name="Freeform 16">
              <a:extLst>
                <a:ext uri="{FF2B5EF4-FFF2-40B4-BE49-F238E27FC236}">
                  <a16:creationId xmlns:a16="http://schemas.microsoft.com/office/drawing/2014/main" id="{CE69183B-51D2-7820-EFC5-ACA657A58900}"/>
                </a:ext>
              </a:extLst>
            </p:cNvPr>
            <p:cNvSpPr/>
            <p:nvPr/>
          </p:nvSpPr>
          <p:spPr>
            <a:xfrm>
              <a:off x="849675" y="1845346"/>
              <a:ext cx="2682239" cy="2484358"/>
            </a:xfrm>
            <a:custGeom>
              <a:avLst/>
              <a:gdLst>
                <a:gd name="connsiteX0" fmla="*/ 0 w 2682240"/>
                <a:gd name="connsiteY0" fmla="*/ 0 h 1383030"/>
                <a:gd name="connsiteX1" fmla="*/ 2682240 w 2682240"/>
                <a:gd name="connsiteY1" fmla="*/ 0 h 1383030"/>
                <a:gd name="connsiteX2" fmla="*/ 2682240 w 2682240"/>
                <a:gd name="connsiteY2" fmla="*/ 1383030 h 1383030"/>
                <a:gd name="connsiteX3" fmla="*/ 0 w 2682240"/>
                <a:gd name="connsiteY3" fmla="*/ 1383030 h 1383030"/>
                <a:gd name="connsiteX4" fmla="*/ 0 w 2682240"/>
                <a:gd name="connsiteY4" fmla="*/ 0 h 138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240" h="1383030">
                  <a:moveTo>
                    <a:pt x="0" y="0"/>
                  </a:moveTo>
                  <a:lnTo>
                    <a:pt x="2682240" y="0"/>
                  </a:lnTo>
                  <a:lnTo>
                    <a:pt x="2682240" y="1383030"/>
                  </a:lnTo>
                  <a:lnTo>
                    <a:pt x="0" y="1383030"/>
                  </a:lnTo>
                  <a:lnTo>
                    <a:pt x="0" y="0"/>
                  </a:lnTo>
                  <a:close/>
                </a:path>
              </a:pathLst>
            </a:custGeom>
            <a:noFill/>
            <a:ln>
              <a:noFill/>
            </a:ln>
            <a:sp3d/>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lvl="0" algn="ctr" defTabSz="800100">
                <a:spcBef>
                  <a:spcPct val="0"/>
                </a:spcBef>
              </a:pPr>
              <a:r>
                <a:rPr lang="en-US" sz="2400" b="1" dirty="0">
                  <a:solidFill>
                    <a:schemeClr val="bg1"/>
                  </a:solidFill>
                  <a:latin typeface="Arial" panose="020B0604020202020204" pitchFamily="34" charset="0"/>
                  <a:cs typeface="Arial" panose="020B0604020202020204" pitchFamily="34" charset="0"/>
                </a:rPr>
                <a:t>Workforce Housing Plus+</a:t>
              </a:r>
              <a:endParaRPr lang="en-US" sz="1000" kern="1200" dirty="0">
                <a:solidFill>
                  <a:schemeClr val="bg1"/>
                </a:solidFill>
                <a:latin typeface="Arial" panose="020B0604020202020204" pitchFamily="34" charset="0"/>
                <a:cs typeface="Arial" panose="020B0604020202020204" pitchFamily="34" charset="0"/>
              </a:endParaRPr>
            </a:p>
            <a:p>
              <a:pPr lvl="0" algn="ctr"/>
              <a:endParaRPr lang="en-US" i="1" dirty="0">
                <a:solidFill>
                  <a:schemeClr val="bg1"/>
                </a:solidFill>
                <a:latin typeface="Arial" panose="020B0604020202020204" pitchFamily="34" charset="0"/>
                <a:cs typeface="Arial" panose="020B0604020202020204" pitchFamily="34" charset="0"/>
              </a:endParaRPr>
            </a:p>
            <a:p>
              <a:pPr lvl="0" algn="ctr"/>
              <a:r>
                <a:rPr lang="en-US" sz="2400" b="1" dirty="0">
                  <a:solidFill>
                    <a:schemeClr val="bg1"/>
                  </a:solidFill>
                  <a:latin typeface="Arial" panose="020B0604020202020204" pitchFamily="34" charset="0"/>
                  <a:cs typeface="Arial" panose="020B0604020202020204" pitchFamily="34" charset="0"/>
                </a:rPr>
                <a:t>	</a:t>
              </a:r>
              <a:br>
                <a:rPr lang="en-US" sz="1200" kern="1200" dirty="0">
                  <a:solidFill>
                    <a:schemeClr val="bg1"/>
                  </a:solidFill>
                  <a:latin typeface="Arial" panose="020B0604020202020204" pitchFamily="34" charset="0"/>
                  <a:cs typeface="Arial" panose="020B0604020202020204" pitchFamily="34" charset="0"/>
                </a:rPr>
              </a:br>
              <a:endParaRPr lang="en-US" sz="1200" kern="1200" dirty="0">
                <a:solidFill>
                  <a:schemeClr val="bg1"/>
                </a:solidFill>
                <a:latin typeface="Arial" panose="020B0604020202020204" pitchFamily="34" charset="0"/>
                <a:cs typeface="Arial" panose="020B0604020202020204" pitchFamily="34" charset="0"/>
              </a:endParaRPr>
            </a:p>
          </p:txBody>
        </p:sp>
        <p:sp>
          <p:nvSpPr>
            <p:cNvPr id="16" name="Freeform 18">
              <a:extLst>
                <a:ext uri="{FF2B5EF4-FFF2-40B4-BE49-F238E27FC236}">
                  <a16:creationId xmlns:a16="http://schemas.microsoft.com/office/drawing/2014/main" id="{46B5DED2-D4A7-F4A3-1038-54C75214BF45}"/>
                </a:ext>
              </a:extLst>
            </p:cNvPr>
            <p:cNvSpPr/>
            <p:nvPr/>
          </p:nvSpPr>
          <p:spPr>
            <a:xfrm>
              <a:off x="5344411" y="1861114"/>
              <a:ext cx="3504940" cy="922020"/>
            </a:xfrm>
            <a:custGeom>
              <a:avLst/>
              <a:gdLst>
                <a:gd name="connsiteX0" fmla="*/ 0 w 2230754"/>
                <a:gd name="connsiteY0" fmla="*/ 0 h 922020"/>
                <a:gd name="connsiteX1" fmla="*/ 2230754 w 2230754"/>
                <a:gd name="connsiteY1" fmla="*/ 0 h 922020"/>
                <a:gd name="connsiteX2" fmla="*/ 2230754 w 2230754"/>
                <a:gd name="connsiteY2" fmla="*/ 922020 h 922020"/>
                <a:gd name="connsiteX3" fmla="*/ 0 w 2230754"/>
                <a:gd name="connsiteY3" fmla="*/ 922020 h 922020"/>
                <a:gd name="connsiteX4" fmla="*/ 0 w 2230754"/>
                <a:gd name="connsiteY4" fmla="*/ 0 h 92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754" h="922020">
                  <a:moveTo>
                    <a:pt x="0" y="0"/>
                  </a:moveTo>
                  <a:lnTo>
                    <a:pt x="2230754" y="0"/>
                  </a:lnTo>
                  <a:lnTo>
                    <a:pt x="2230754" y="922020"/>
                  </a:lnTo>
                  <a:lnTo>
                    <a:pt x="0" y="922020"/>
                  </a:lnTo>
                  <a:lnTo>
                    <a:pt x="0" y="0"/>
                  </a:lnTo>
                  <a:close/>
                </a:path>
              </a:pathLst>
            </a:custGeom>
            <a:no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lvl="0" algn="l" defTabSz="488950">
                <a:lnSpc>
                  <a:spcPct val="90000"/>
                </a:lnSpc>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Household income must be 80.01 percent of area median income and s</a:t>
              </a:r>
              <a:r>
                <a:rPr lang="en-US" sz="1600" kern="1200" dirty="0">
                  <a:solidFill>
                    <a:schemeClr val="tx1"/>
                  </a:solidFill>
                  <a:latin typeface="Arial" panose="020B0604020202020204" pitchFamily="34" charset="0"/>
                  <a:cs typeface="Arial" panose="020B0604020202020204" pitchFamily="34" charset="0"/>
                </a:rPr>
                <a:t>hall not exceed 120</a:t>
              </a:r>
              <a:r>
                <a:rPr lang="en-US" sz="1600" dirty="0">
                  <a:solidFill>
                    <a:schemeClr val="tx1"/>
                  </a:solidFill>
                  <a:latin typeface="Arial" panose="020B0604020202020204" pitchFamily="34" charset="0"/>
                  <a:cs typeface="Arial" panose="020B0604020202020204" pitchFamily="34" charset="0"/>
                </a:rPr>
                <a:t> percent of (AMI) </a:t>
              </a:r>
            </a:p>
          </p:txBody>
        </p:sp>
        <p:sp>
          <p:nvSpPr>
            <p:cNvPr id="17" name="Freeform 20">
              <a:extLst>
                <a:ext uri="{FF2B5EF4-FFF2-40B4-BE49-F238E27FC236}">
                  <a16:creationId xmlns:a16="http://schemas.microsoft.com/office/drawing/2014/main" id="{FA287B49-171D-5A2A-52F0-87FE30789CC0}"/>
                </a:ext>
              </a:extLst>
            </p:cNvPr>
            <p:cNvSpPr/>
            <p:nvPr/>
          </p:nvSpPr>
          <p:spPr>
            <a:xfrm>
              <a:off x="5344412" y="2901435"/>
              <a:ext cx="3495187" cy="922019"/>
            </a:xfrm>
            <a:custGeom>
              <a:avLst/>
              <a:gdLst>
                <a:gd name="connsiteX0" fmla="*/ 0 w 1936003"/>
                <a:gd name="connsiteY0" fmla="*/ 0 h 922020"/>
                <a:gd name="connsiteX1" fmla="*/ 1936003 w 1936003"/>
                <a:gd name="connsiteY1" fmla="*/ 0 h 922020"/>
                <a:gd name="connsiteX2" fmla="*/ 1936003 w 1936003"/>
                <a:gd name="connsiteY2" fmla="*/ 922020 h 922020"/>
                <a:gd name="connsiteX3" fmla="*/ 0 w 1936003"/>
                <a:gd name="connsiteY3" fmla="*/ 922020 h 922020"/>
                <a:gd name="connsiteX4" fmla="*/ 0 w 1936003"/>
                <a:gd name="connsiteY4" fmla="*/ 0 h 92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003" h="922020">
                  <a:moveTo>
                    <a:pt x="0" y="0"/>
                  </a:moveTo>
                  <a:lnTo>
                    <a:pt x="1936003" y="0"/>
                  </a:lnTo>
                  <a:lnTo>
                    <a:pt x="1936003" y="922020"/>
                  </a:lnTo>
                  <a:lnTo>
                    <a:pt x="0" y="92202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lvl="0" algn="l" defTabSz="488950">
                <a:lnSpc>
                  <a:spcPct val="90000"/>
                </a:lnSpc>
                <a:spcBef>
                  <a:spcPct val="0"/>
                </a:spcBef>
                <a:spcAft>
                  <a:spcPct val="35000"/>
                </a:spcAft>
              </a:pPr>
              <a:r>
                <a:rPr lang="en-US" sz="1600" kern="1200" dirty="0">
                  <a:solidFill>
                    <a:schemeClr val="tx1"/>
                  </a:solidFill>
                  <a:effectLst/>
                  <a:latin typeface="Arial" panose="020B0604020202020204" pitchFamily="34" charset="0"/>
                  <a:cs typeface="Arial" panose="020B0604020202020204" pitchFamily="34" charset="0"/>
                </a:rPr>
                <a:t>Properties must be located within the Bank’s district (AL, DC, FL, GA, MD, NC, </a:t>
              </a:r>
              <a:r>
                <a:rPr lang="en-US" sz="1600" dirty="0">
                  <a:solidFill>
                    <a:schemeClr val="tx1"/>
                  </a:solidFill>
                  <a:latin typeface="Arial" panose="020B0604020202020204" pitchFamily="34" charset="0"/>
                  <a:cs typeface="Arial" panose="020B0604020202020204" pitchFamily="34" charset="0"/>
                </a:rPr>
                <a:t>SC, VA)</a:t>
              </a:r>
              <a:endParaRPr lang="en-US" sz="1600" kern="1200" dirty="0">
                <a:solidFill>
                  <a:schemeClr val="tx1"/>
                </a:solidFill>
                <a:latin typeface="Arial" panose="020B0604020202020204" pitchFamily="34" charset="0"/>
                <a:cs typeface="Arial" panose="020B0604020202020204" pitchFamily="34" charset="0"/>
              </a:endParaRPr>
            </a:p>
          </p:txBody>
        </p:sp>
        <p:sp>
          <p:nvSpPr>
            <p:cNvPr id="18" name="Freeform 22">
              <a:extLst>
                <a:ext uri="{FF2B5EF4-FFF2-40B4-BE49-F238E27FC236}">
                  <a16:creationId xmlns:a16="http://schemas.microsoft.com/office/drawing/2014/main" id="{55F99CC6-FABB-3AF5-79EB-9A38ED010808}"/>
                </a:ext>
              </a:extLst>
            </p:cNvPr>
            <p:cNvSpPr/>
            <p:nvPr/>
          </p:nvSpPr>
          <p:spPr>
            <a:xfrm>
              <a:off x="5354162" y="4003168"/>
              <a:ext cx="3580148" cy="922019"/>
            </a:xfrm>
            <a:custGeom>
              <a:avLst/>
              <a:gdLst>
                <a:gd name="connsiteX0" fmla="*/ 0 w 1196304"/>
                <a:gd name="connsiteY0" fmla="*/ 0 h 922020"/>
                <a:gd name="connsiteX1" fmla="*/ 1196304 w 1196304"/>
                <a:gd name="connsiteY1" fmla="*/ 0 h 922020"/>
                <a:gd name="connsiteX2" fmla="*/ 1196304 w 1196304"/>
                <a:gd name="connsiteY2" fmla="*/ 922020 h 922020"/>
                <a:gd name="connsiteX3" fmla="*/ 0 w 1196304"/>
                <a:gd name="connsiteY3" fmla="*/ 922020 h 922020"/>
                <a:gd name="connsiteX4" fmla="*/ 0 w 1196304"/>
                <a:gd name="connsiteY4" fmla="*/ 0 h 92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304" h="922020">
                  <a:moveTo>
                    <a:pt x="0" y="0"/>
                  </a:moveTo>
                  <a:lnTo>
                    <a:pt x="1196304" y="0"/>
                  </a:lnTo>
                  <a:lnTo>
                    <a:pt x="1196304" y="922020"/>
                  </a:lnTo>
                  <a:lnTo>
                    <a:pt x="0" y="92202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lvl="0" algn="l" defTabSz="488950">
                <a:lnSpc>
                  <a:spcPct val="90000"/>
                </a:lnSpc>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All funding must be </a:t>
              </a:r>
              <a:r>
                <a:rPr lang="en-US" sz="1600" kern="1200" dirty="0">
                  <a:solidFill>
                    <a:schemeClr val="tx1"/>
                  </a:solidFill>
                  <a:latin typeface="Arial" panose="020B0604020202020204" pitchFamily="34" charset="0"/>
                  <a:cs typeface="Arial" panose="020B0604020202020204" pitchFamily="34" charset="0"/>
                </a:rPr>
                <a:t>extended exclusively via FHLBank Atlanta member financial institutions with access up to $500,000 funding limit </a:t>
              </a:r>
            </a:p>
          </p:txBody>
        </p:sp>
        <p:sp>
          <p:nvSpPr>
            <p:cNvPr id="19" name="Freeform 24">
              <a:extLst>
                <a:ext uri="{FF2B5EF4-FFF2-40B4-BE49-F238E27FC236}">
                  <a16:creationId xmlns:a16="http://schemas.microsoft.com/office/drawing/2014/main" id="{49B25EFF-8C3E-D020-863F-5C6DCF2EFAFB}"/>
                </a:ext>
              </a:extLst>
            </p:cNvPr>
            <p:cNvSpPr/>
            <p:nvPr/>
          </p:nvSpPr>
          <p:spPr>
            <a:xfrm>
              <a:off x="5354163" y="5048319"/>
              <a:ext cx="3731190" cy="922019"/>
            </a:xfrm>
            <a:custGeom>
              <a:avLst/>
              <a:gdLst>
                <a:gd name="connsiteX0" fmla="*/ 0 w 1415135"/>
                <a:gd name="connsiteY0" fmla="*/ 0 h 922020"/>
                <a:gd name="connsiteX1" fmla="*/ 1415135 w 1415135"/>
                <a:gd name="connsiteY1" fmla="*/ 0 h 922020"/>
                <a:gd name="connsiteX2" fmla="*/ 1415135 w 1415135"/>
                <a:gd name="connsiteY2" fmla="*/ 922020 h 922020"/>
                <a:gd name="connsiteX3" fmla="*/ 0 w 1415135"/>
                <a:gd name="connsiteY3" fmla="*/ 922020 h 922020"/>
                <a:gd name="connsiteX4" fmla="*/ 0 w 1415135"/>
                <a:gd name="connsiteY4" fmla="*/ 0 h 92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135" h="922020">
                  <a:moveTo>
                    <a:pt x="0" y="0"/>
                  </a:moveTo>
                  <a:lnTo>
                    <a:pt x="1415135" y="0"/>
                  </a:lnTo>
                  <a:lnTo>
                    <a:pt x="1415135" y="922020"/>
                  </a:lnTo>
                  <a:lnTo>
                    <a:pt x="0" y="92202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lvl="0" algn="l" defTabSz="488950">
                <a:lnSpc>
                  <a:spcPct val="90000"/>
                </a:lnSpc>
                <a:spcBef>
                  <a:spcPct val="0"/>
                </a:spcBef>
                <a:spcAft>
                  <a:spcPct val="35000"/>
                </a:spcAft>
              </a:pPr>
              <a:r>
                <a:rPr lang="en-US" sz="1600" kern="1200" dirty="0">
                  <a:solidFill>
                    <a:schemeClr val="tx1"/>
                  </a:solidFill>
                  <a:latin typeface="Arial" panose="020B0604020202020204" pitchFamily="34" charset="0"/>
                  <a:cs typeface="Arial" panose="020B0604020202020204" pitchFamily="34" charset="0"/>
                </a:rPr>
                <a:t>Applications submitted via FHLBAsap</a:t>
              </a:r>
              <a:r>
                <a:rPr lang="en-US" sz="1600" dirty="0">
                  <a:solidFill>
                    <a:schemeClr val="tx1"/>
                  </a:solidFill>
                  <a:latin typeface="+mj-lt"/>
                </a:rPr>
                <a:t>®</a:t>
              </a:r>
              <a:r>
                <a:rPr lang="en-US" sz="1600" kern="1200" dirty="0">
                  <a:solidFill>
                    <a:schemeClr val="tx1"/>
                  </a:solidFill>
                  <a:latin typeface="Arial" panose="020B0604020202020204" pitchFamily="34" charset="0"/>
                  <a:cs typeface="Arial" panose="020B0604020202020204" pitchFamily="34" charset="0"/>
                </a:rPr>
                <a:t> online portal  </a:t>
              </a:r>
            </a:p>
          </p:txBody>
        </p:sp>
      </p:grpSp>
      <p:pic>
        <p:nvPicPr>
          <p:cNvPr id="21" name="Picture 20">
            <a:extLst>
              <a:ext uri="{FF2B5EF4-FFF2-40B4-BE49-F238E27FC236}">
                <a16:creationId xmlns:a16="http://schemas.microsoft.com/office/drawing/2014/main" id="{84B5C327-48BD-A244-FAC8-C792F851E0B9}"/>
              </a:ext>
            </a:extLst>
          </p:cNvPr>
          <p:cNvPicPr>
            <a:picLocks noChangeAspect="1"/>
          </p:cNvPicPr>
          <p:nvPr/>
        </p:nvPicPr>
        <p:blipFill>
          <a:blip r:embed="rId3"/>
          <a:stretch>
            <a:fillRect/>
          </a:stretch>
        </p:blipFill>
        <p:spPr>
          <a:xfrm>
            <a:off x="1748414" y="4125957"/>
            <a:ext cx="922772" cy="1106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4"/>
          <a:stretch>
            <a:fillRect/>
          </a:stretch>
        </p:blipFill>
        <p:spPr>
          <a:xfrm>
            <a:off x="6705600" y="248599"/>
            <a:ext cx="2200275" cy="733425"/>
          </a:xfrm>
          <a:prstGeom prst="rect">
            <a:avLst/>
          </a:prstGeom>
        </p:spPr>
      </p:pic>
    </p:spTree>
    <p:extLst>
      <p:ext uri="{BB962C8B-B14F-4D97-AF65-F5344CB8AC3E}">
        <p14:creationId xmlns:p14="http://schemas.microsoft.com/office/powerpoint/2010/main" val="680876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spcAft>
                <a:spcPts val="1200"/>
              </a:spcAft>
              <a:buSzPct val="100000"/>
            </a:pPr>
            <a:r>
              <a:rPr lang="en-US" dirty="0"/>
              <a:t>FHLBank Atlanta – General Fund</a:t>
            </a:r>
            <a:r>
              <a:rPr lang="en-US" sz="2000" dirty="0"/>
              <a:t>	</a:t>
            </a:r>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28</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6705600" y="248599"/>
            <a:ext cx="2200275" cy="733425"/>
          </a:xfrm>
          <a:prstGeom prst="rect">
            <a:avLst/>
          </a:prstGeom>
        </p:spPr>
      </p:pic>
      <p:sp>
        <p:nvSpPr>
          <p:cNvPr id="8" name="TextBox 7">
            <a:extLst>
              <a:ext uri="{FF2B5EF4-FFF2-40B4-BE49-F238E27FC236}">
                <a16:creationId xmlns:a16="http://schemas.microsoft.com/office/drawing/2014/main" id="{F3E52E69-E930-C41A-043C-79C827D0D664}"/>
              </a:ext>
            </a:extLst>
          </p:cNvPr>
          <p:cNvSpPr txBox="1"/>
          <p:nvPr/>
        </p:nvSpPr>
        <p:spPr>
          <a:xfrm>
            <a:off x="449664" y="3099510"/>
            <a:ext cx="7543800" cy="2416046"/>
          </a:xfrm>
          <a:prstGeom prst="rect">
            <a:avLst/>
          </a:prstGeom>
          <a:noFill/>
        </p:spPr>
        <p:txBody>
          <a:bodyPr wrap="square">
            <a:spAutoFit/>
          </a:bodyPr>
          <a:lstStyle/>
          <a:p>
            <a:pPr lvl="0">
              <a:spcAft>
                <a:spcPts val="600"/>
              </a:spcAft>
              <a:buClr>
                <a:srgbClr val="F38830"/>
              </a:buClr>
            </a:pPr>
            <a:endParaRPr lang="en-US" sz="2000" dirty="0">
              <a:solidFill>
                <a:srgbClr val="003468"/>
              </a:solidFill>
            </a:endParaRPr>
          </a:p>
          <a:p>
            <a:pPr marL="285750" lvl="0" indent="-285750">
              <a:spcAft>
                <a:spcPts val="600"/>
              </a:spcAft>
              <a:buClr>
                <a:srgbClr val="F38830"/>
              </a:buClr>
              <a:buFont typeface="Arial" panose="020B0604020202020204" pitchFamily="34" charset="0"/>
              <a:buChar char="•"/>
            </a:pPr>
            <a:r>
              <a:rPr lang="en-US" sz="1600" b="1" dirty="0">
                <a:solidFill>
                  <a:srgbClr val="676767"/>
                </a:solidFill>
              </a:rPr>
              <a:t>Housing for Homeless Households </a:t>
            </a:r>
            <a:r>
              <a:rPr lang="en-US" sz="1600" dirty="0">
                <a:solidFill>
                  <a:srgbClr val="676767"/>
                </a:solidFill>
              </a:rPr>
              <a:t>(3 points)</a:t>
            </a:r>
          </a:p>
          <a:p>
            <a:pPr marL="285750" lvl="0" indent="-285750">
              <a:spcAft>
                <a:spcPts val="600"/>
              </a:spcAft>
              <a:buClr>
                <a:srgbClr val="F38830"/>
              </a:buClr>
              <a:buFont typeface="Arial" panose="020B0604020202020204" pitchFamily="34" charset="0"/>
              <a:buChar char="•"/>
            </a:pPr>
            <a:r>
              <a:rPr lang="en-US" sz="1600" b="1" dirty="0">
                <a:solidFill>
                  <a:srgbClr val="676767"/>
                </a:solidFill>
              </a:rPr>
              <a:t>Native American Tribal areas* </a:t>
            </a:r>
            <a:r>
              <a:rPr lang="en-US" sz="1600" dirty="0">
                <a:solidFill>
                  <a:srgbClr val="676767"/>
                </a:solidFill>
              </a:rPr>
              <a:t>(3 points)</a:t>
            </a:r>
          </a:p>
          <a:p>
            <a:pPr marL="285750" lvl="0" indent="-285750">
              <a:spcAft>
                <a:spcPts val="600"/>
              </a:spcAft>
              <a:buClr>
                <a:srgbClr val="F38830"/>
              </a:buClr>
              <a:buFont typeface="Arial" panose="020B0604020202020204" pitchFamily="34" charset="0"/>
              <a:buChar char="•"/>
            </a:pPr>
            <a:r>
              <a:rPr lang="en-US" sz="1600" b="1" dirty="0">
                <a:solidFill>
                  <a:srgbClr val="676767"/>
                </a:solidFill>
              </a:rPr>
              <a:t>Senior Housing </a:t>
            </a:r>
            <a:r>
              <a:rPr lang="en-US" sz="1600" dirty="0">
                <a:solidFill>
                  <a:srgbClr val="676767"/>
                </a:solidFill>
              </a:rPr>
              <a:t>(3 points)</a:t>
            </a:r>
          </a:p>
          <a:p>
            <a:pPr lvl="0">
              <a:spcAft>
                <a:spcPts val="600"/>
              </a:spcAft>
              <a:buClr>
                <a:srgbClr val="F38830"/>
              </a:buClr>
            </a:pPr>
            <a:endParaRPr lang="en-US" sz="1600" dirty="0">
              <a:solidFill>
                <a:srgbClr val="676767"/>
              </a:solidFill>
            </a:endParaRPr>
          </a:p>
          <a:p>
            <a:pPr>
              <a:buClr>
                <a:srgbClr val="F38830"/>
              </a:buClr>
            </a:pPr>
            <a:r>
              <a:rPr lang="en-US" sz="1400" dirty="0"/>
              <a:t>*Native American Tribal areas: </a:t>
            </a:r>
          </a:p>
          <a:p>
            <a:pPr>
              <a:buClr>
                <a:srgbClr val="F38830"/>
              </a:buClr>
            </a:pPr>
            <a:r>
              <a:rPr lang="en-US" sz="1400" dirty="0"/>
              <a:t>S</a:t>
            </a:r>
            <a:r>
              <a:rPr lang="en-US" sz="1400" b="0" i="0" u="none" strike="noStrike" baseline="0" dirty="0"/>
              <a:t>ome</a:t>
            </a:r>
            <a:r>
              <a:rPr lang="en-US" sz="1400" dirty="0"/>
              <a:t> or </a:t>
            </a:r>
            <a:r>
              <a:rPr lang="en-US" sz="1400" b="0" i="0" u="none" strike="noStrike" baseline="0" dirty="0"/>
              <a:t>all the project must be located in an area owned or otherwise controlled by a Native American Tribe. Must be federally or state recognized and located in the Bank’s district.</a:t>
            </a:r>
          </a:p>
        </p:txBody>
      </p:sp>
      <p:sp>
        <p:nvSpPr>
          <p:cNvPr id="10" name="TextBox 9">
            <a:extLst>
              <a:ext uri="{FF2B5EF4-FFF2-40B4-BE49-F238E27FC236}">
                <a16:creationId xmlns:a16="http://schemas.microsoft.com/office/drawing/2014/main" id="{7DDC465C-4F45-80F9-B7B5-EA394D482904}"/>
              </a:ext>
            </a:extLst>
          </p:cNvPr>
          <p:cNvSpPr txBox="1"/>
          <p:nvPr/>
        </p:nvSpPr>
        <p:spPr>
          <a:xfrm>
            <a:off x="157162" y="1235895"/>
            <a:ext cx="8829675" cy="2443746"/>
          </a:xfrm>
          <a:prstGeom prst="rect">
            <a:avLst/>
          </a:prstGeom>
          <a:noFill/>
        </p:spPr>
        <p:txBody>
          <a:bodyPr wrap="square">
            <a:spAutoFit/>
          </a:bodyPr>
          <a:lstStyle/>
          <a:p>
            <a:pPr marR="0" defTabSz="457200">
              <a:spcAft>
                <a:spcPts val="600"/>
              </a:spcAft>
              <a:buClr>
                <a:schemeClr val="accent4"/>
              </a:buClr>
            </a:pPr>
            <a:r>
              <a:rPr lang="en-US" sz="1600" dirty="0"/>
              <a:t>In April, FHLBank Atlanta a</a:t>
            </a:r>
            <a:r>
              <a:rPr lang="en-US" sz="1600" dirty="0">
                <a:effectLst/>
              </a:rPr>
              <a:t>nnounced </a:t>
            </a:r>
            <a:r>
              <a:rPr lang="en-US" sz="1600" dirty="0"/>
              <a:t>a</a:t>
            </a:r>
            <a:r>
              <a:rPr lang="en-US" sz="1600" dirty="0">
                <a:effectLst/>
              </a:rPr>
              <a:t> </a:t>
            </a:r>
            <a:r>
              <a:rPr lang="en-US" sz="1600" dirty="0"/>
              <a:t>r</a:t>
            </a:r>
            <a:r>
              <a:rPr lang="en-US" sz="1600" dirty="0">
                <a:effectLst/>
              </a:rPr>
              <a:t>ecord </a:t>
            </a:r>
            <a:r>
              <a:rPr lang="en-US" sz="1600" b="1" dirty="0">
                <a:solidFill>
                  <a:schemeClr val="tx2"/>
                </a:solidFill>
                <a:effectLst/>
              </a:rPr>
              <a:t>$55 </a:t>
            </a:r>
            <a:r>
              <a:rPr lang="en-US" sz="1600" b="1" dirty="0">
                <a:solidFill>
                  <a:schemeClr val="tx2"/>
                </a:solidFill>
              </a:rPr>
              <a:t>million in available funds </a:t>
            </a:r>
            <a:r>
              <a:rPr lang="en-US" sz="1600" dirty="0">
                <a:effectLst/>
              </a:rPr>
              <a:t>through </a:t>
            </a:r>
            <a:r>
              <a:rPr lang="en-US" sz="1600" dirty="0"/>
              <a:t>our </a:t>
            </a:r>
            <a:r>
              <a:rPr lang="en-US" sz="1600" dirty="0">
                <a:effectLst/>
              </a:rPr>
              <a:t>2024 Affordable Housing Program General Fund!</a:t>
            </a:r>
            <a:br>
              <a:rPr lang="en-US" sz="1600" dirty="0">
                <a:effectLst/>
              </a:rPr>
            </a:br>
            <a:endParaRPr lang="en-US" sz="1600" dirty="0">
              <a:effectLst/>
            </a:endParaRPr>
          </a:p>
          <a:p>
            <a:pPr defTabSz="457200">
              <a:lnSpc>
                <a:spcPct val="90000"/>
              </a:lnSpc>
              <a:spcBef>
                <a:spcPct val="20000"/>
              </a:spcBef>
              <a:spcAft>
                <a:spcPts val="0"/>
              </a:spcAft>
              <a:buClr>
                <a:schemeClr val="accent4"/>
              </a:buClr>
            </a:pPr>
            <a:r>
              <a:rPr lang="en-US" sz="1600" dirty="0"/>
              <a:t>Applicants may apply for up to </a:t>
            </a:r>
            <a:r>
              <a:rPr lang="en-US" sz="1600" b="1" dirty="0">
                <a:solidFill>
                  <a:schemeClr val="tx2"/>
                </a:solidFill>
              </a:rPr>
              <a:t>$1 million per project maximum direct subsidy.</a:t>
            </a:r>
          </a:p>
          <a:p>
            <a:pPr algn="ctr" defTabSz="457200">
              <a:lnSpc>
                <a:spcPct val="90000"/>
              </a:lnSpc>
              <a:spcBef>
                <a:spcPct val="20000"/>
              </a:spcBef>
              <a:spcAft>
                <a:spcPts val="0"/>
              </a:spcAft>
              <a:buClr>
                <a:schemeClr val="accent4"/>
              </a:buClr>
            </a:pPr>
            <a:endParaRPr lang="en-US" sz="2400" b="1" dirty="0">
              <a:solidFill>
                <a:srgbClr val="34685D"/>
              </a:solidFill>
            </a:endParaRPr>
          </a:p>
          <a:p>
            <a:pPr marR="0" defTabSz="457200">
              <a:lnSpc>
                <a:spcPct val="90000"/>
              </a:lnSpc>
              <a:spcBef>
                <a:spcPct val="20000"/>
              </a:spcBef>
              <a:spcAft>
                <a:spcPts val="0"/>
              </a:spcAft>
              <a:buClr>
                <a:schemeClr val="accent4"/>
              </a:buClr>
            </a:pPr>
            <a:r>
              <a:rPr lang="en-US" sz="1600" dirty="0"/>
              <a:t>Scoring in 2024 includes points for Native American Tribal Areas as part of the Underserved Communities and Population Category:</a:t>
            </a:r>
          </a:p>
          <a:p>
            <a:pPr marR="0" defTabSz="457200">
              <a:lnSpc>
                <a:spcPct val="90000"/>
              </a:lnSpc>
              <a:spcBef>
                <a:spcPct val="20000"/>
              </a:spcBef>
              <a:spcAft>
                <a:spcPts val="0"/>
              </a:spcAft>
              <a:buClr>
                <a:schemeClr val="accent4"/>
              </a:buClr>
            </a:pPr>
            <a:endParaRPr lang="en-US" sz="1800" dirty="0">
              <a:effectLst/>
            </a:endParaRPr>
          </a:p>
        </p:txBody>
      </p:sp>
    </p:spTree>
    <p:extLst>
      <p:ext uri="{BB962C8B-B14F-4D97-AF65-F5344CB8AC3E}">
        <p14:creationId xmlns:p14="http://schemas.microsoft.com/office/powerpoint/2010/main" val="2837526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spcAft>
                <a:spcPts val="1200"/>
              </a:spcAft>
              <a:buSzPct val="100000"/>
            </a:pPr>
            <a:r>
              <a:rPr lang="en-US" dirty="0"/>
              <a:t>FHLBank Boston:</a:t>
            </a:r>
            <a:br>
              <a:rPr lang="en-US" dirty="0"/>
            </a:br>
            <a:r>
              <a:rPr lang="en-US" dirty="0"/>
              <a:t>Lift Up Homeownership </a:t>
            </a:r>
            <a:r>
              <a:rPr lang="en-US" sz="2000" dirty="0"/>
              <a:t>	</a:t>
            </a:r>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29</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6705600" y="248599"/>
            <a:ext cx="2200275" cy="733425"/>
          </a:xfrm>
          <a:prstGeom prst="rect">
            <a:avLst/>
          </a:prstGeom>
        </p:spPr>
      </p:pic>
      <p:sp>
        <p:nvSpPr>
          <p:cNvPr id="7" name="TextBox 6">
            <a:extLst>
              <a:ext uri="{FF2B5EF4-FFF2-40B4-BE49-F238E27FC236}">
                <a16:creationId xmlns:a16="http://schemas.microsoft.com/office/drawing/2014/main" id="{A7ABF973-63FB-0338-2B70-AE6706AB72AF}"/>
              </a:ext>
            </a:extLst>
          </p:cNvPr>
          <p:cNvSpPr txBox="1"/>
          <p:nvPr/>
        </p:nvSpPr>
        <p:spPr>
          <a:xfrm>
            <a:off x="238124" y="1440488"/>
            <a:ext cx="8339401" cy="2908489"/>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800" dirty="0">
                <a:latin typeface="+mj-lt"/>
              </a:rPr>
              <a:t>Downpayment and closing cost assistance</a:t>
            </a:r>
          </a:p>
          <a:p>
            <a:pPr marL="285750" indent="-285750">
              <a:spcBef>
                <a:spcPts val="1800"/>
              </a:spcBef>
              <a:buFont typeface="Arial" panose="020B0604020202020204" pitchFamily="34" charset="0"/>
              <a:buChar char="•"/>
            </a:pPr>
            <a:r>
              <a:rPr lang="en-US" sz="1800" dirty="0">
                <a:latin typeface="+mj-lt"/>
              </a:rPr>
              <a:t>For Native Americans and People of Color</a:t>
            </a:r>
          </a:p>
          <a:p>
            <a:pPr marL="285750" indent="-285750">
              <a:spcBef>
                <a:spcPts val="1800"/>
              </a:spcBef>
              <a:buFont typeface="Arial" panose="020B0604020202020204" pitchFamily="34" charset="0"/>
              <a:buChar char="•"/>
            </a:pPr>
            <a:r>
              <a:rPr lang="en-US" sz="1800" dirty="0">
                <a:latin typeface="+mj-lt"/>
              </a:rPr>
              <a:t>Created to help reduce intergenerational wealth and homeownership gaps</a:t>
            </a:r>
          </a:p>
          <a:p>
            <a:pPr marL="285750" indent="-285750">
              <a:spcBef>
                <a:spcPts val="1800"/>
              </a:spcBef>
              <a:buFont typeface="Arial" panose="020B0604020202020204" pitchFamily="34" charset="0"/>
              <a:buChar char="•"/>
            </a:pPr>
            <a:r>
              <a:rPr lang="en-US" sz="1800" dirty="0">
                <a:latin typeface="+mj-lt"/>
              </a:rPr>
              <a:t>50% - 120% of Area Median Income</a:t>
            </a:r>
          </a:p>
          <a:p>
            <a:pPr marL="285750" indent="-285750">
              <a:spcBef>
                <a:spcPts val="1800"/>
              </a:spcBef>
              <a:buFont typeface="Arial" panose="020B0604020202020204" pitchFamily="34" charset="0"/>
              <a:buChar char="•"/>
            </a:pPr>
            <a:r>
              <a:rPr lang="en-US" sz="1800" dirty="0">
                <a:latin typeface="+mj-lt"/>
              </a:rPr>
              <a:t>Up to $50,000 grant</a:t>
            </a:r>
          </a:p>
          <a:p>
            <a:pPr marL="285750" indent="-285750">
              <a:spcBef>
                <a:spcPts val="1800"/>
              </a:spcBef>
              <a:buFont typeface="Arial" panose="020B0604020202020204" pitchFamily="34" charset="0"/>
              <a:buChar char="•"/>
            </a:pPr>
            <a:r>
              <a:rPr lang="en-US" sz="1800" dirty="0">
                <a:latin typeface="+mj-lt"/>
              </a:rPr>
              <a:t>First- time homebuyers</a:t>
            </a:r>
          </a:p>
        </p:txBody>
      </p:sp>
      <p:pic>
        <p:nvPicPr>
          <p:cNvPr id="8" name="Picture 7" descr="A person and person standing in front of a house&#10;&#10;Description automatically generated">
            <a:extLst>
              <a:ext uri="{FF2B5EF4-FFF2-40B4-BE49-F238E27FC236}">
                <a16:creationId xmlns:a16="http://schemas.microsoft.com/office/drawing/2014/main" id="{4B3FD215-BF8C-0DF8-040E-5A57536F98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7024" y="3260726"/>
            <a:ext cx="4000501" cy="2667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613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276" y="310896"/>
            <a:ext cx="8229600" cy="557784"/>
          </a:xfrm>
        </p:spPr>
        <p:txBody>
          <a:bodyPr/>
          <a:lstStyle/>
          <a:p>
            <a:r>
              <a:rPr lang="en-US" dirty="0"/>
              <a:t>Today’s Presenters</a:t>
            </a:r>
          </a:p>
        </p:txBody>
      </p:sp>
      <p:sp>
        <p:nvSpPr>
          <p:cNvPr id="3" name="Content Placeholder 2"/>
          <p:cNvSpPr>
            <a:spLocks noGrp="1"/>
          </p:cNvSpPr>
          <p:nvPr>
            <p:ph idx="1"/>
          </p:nvPr>
        </p:nvSpPr>
        <p:spPr>
          <a:xfrm>
            <a:off x="273698" y="1252554"/>
            <a:ext cx="8413102" cy="4777261"/>
          </a:xfrm>
        </p:spPr>
        <p:txBody>
          <a:bodyPr>
            <a:normAutofit fontScale="25000" lnSpcReduction="20000"/>
          </a:bodyPr>
          <a:lstStyle/>
          <a:p>
            <a:pPr>
              <a:spcBef>
                <a:spcPts val="0"/>
              </a:spcBef>
              <a:spcAft>
                <a:spcPts val="1200"/>
              </a:spcAft>
            </a:pPr>
            <a:r>
              <a:rPr lang="en-US" sz="6400" dirty="0">
                <a:solidFill>
                  <a:srgbClr val="5A5A5D"/>
                </a:solidFill>
              </a:rPr>
              <a:t>FHLBank Atlanta</a:t>
            </a:r>
          </a:p>
          <a:p>
            <a:pPr lvl="1">
              <a:spcBef>
                <a:spcPts val="0"/>
              </a:spcBef>
              <a:spcAft>
                <a:spcPts val="1200"/>
              </a:spcAft>
            </a:pPr>
            <a:r>
              <a:rPr lang="en-US" sz="6400" dirty="0">
                <a:solidFill>
                  <a:srgbClr val="5A5A5D"/>
                </a:solidFill>
              </a:rPr>
              <a:t>Catherine Sterba, Strategic Initiatives Manager, Community Investment Services</a:t>
            </a:r>
          </a:p>
          <a:p>
            <a:pPr>
              <a:spcBef>
                <a:spcPts val="0"/>
              </a:spcBef>
              <a:spcAft>
                <a:spcPts val="1200"/>
              </a:spcAft>
            </a:pPr>
            <a:r>
              <a:rPr lang="en-US" sz="6400" dirty="0">
                <a:solidFill>
                  <a:srgbClr val="5A5A5D"/>
                </a:solidFill>
              </a:rPr>
              <a:t>FHLBank Boston</a:t>
            </a:r>
          </a:p>
          <a:p>
            <a:pPr lvl="1">
              <a:spcBef>
                <a:spcPts val="0"/>
              </a:spcBef>
              <a:spcAft>
                <a:spcPts val="1200"/>
              </a:spcAft>
            </a:pPr>
            <a:r>
              <a:rPr lang="en-US" sz="6400" dirty="0">
                <a:solidFill>
                  <a:srgbClr val="5A5A5D"/>
                </a:solidFill>
              </a:rPr>
              <a:t>Theo Noell, Affordable Housing Program and Outreach Manager</a:t>
            </a:r>
          </a:p>
          <a:p>
            <a:pPr>
              <a:spcBef>
                <a:spcPts val="0"/>
              </a:spcBef>
              <a:spcAft>
                <a:spcPts val="1200"/>
              </a:spcAft>
            </a:pPr>
            <a:r>
              <a:rPr lang="en-US" sz="6400" dirty="0">
                <a:solidFill>
                  <a:srgbClr val="5A5A5D"/>
                </a:solidFill>
              </a:rPr>
              <a:t>FHLBank Indianapolis</a:t>
            </a:r>
          </a:p>
          <a:p>
            <a:pPr lvl="1">
              <a:spcBef>
                <a:spcPts val="0"/>
              </a:spcBef>
              <a:spcAft>
                <a:spcPts val="1200"/>
              </a:spcAft>
            </a:pPr>
            <a:r>
              <a:rPr lang="en-US" sz="6400" dirty="0">
                <a:solidFill>
                  <a:srgbClr val="5A5A5D"/>
                </a:solidFill>
              </a:rPr>
              <a:t>Rori Chaney, Community Investment Department Manager</a:t>
            </a:r>
          </a:p>
          <a:p>
            <a:pPr>
              <a:spcBef>
                <a:spcPts val="0"/>
              </a:spcBef>
              <a:spcAft>
                <a:spcPts val="1200"/>
              </a:spcAft>
            </a:pPr>
            <a:r>
              <a:rPr lang="en-US" sz="6400" dirty="0">
                <a:solidFill>
                  <a:srgbClr val="5A5A5D"/>
                </a:solidFill>
              </a:rPr>
              <a:t>FHLBank New York</a:t>
            </a:r>
          </a:p>
          <a:p>
            <a:pPr lvl="1">
              <a:spcBef>
                <a:spcPts val="0"/>
              </a:spcBef>
              <a:spcAft>
                <a:spcPts val="1200"/>
              </a:spcAft>
            </a:pPr>
            <a:r>
              <a:rPr lang="en-US" sz="6400" dirty="0">
                <a:solidFill>
                  <a:srgbClr val="5A5A5D"/>
                </a:solidFill>
              </a:rPr>
              <a:t>Neela Hanuman, Community Investment Specialist</a:t>
            </a:r>
          </a:p>
          <a:p>
            <a:pPr>
              <a:spcBef>
                <a:spcPts val="0"/>
              </a:spcBef>
              <a:spcAft>
                <a:spcPts val="1200"/>
              </a:spcAft>
            </a:pPr>
            <a:r>
              <a:rPr lang="en-US" sz="6400" dirty="0">
                <a:solidFill>
                  <a:srgbClr val="5A5A5D"/>
                </a:solidFill>
              </a:rPr>
              <a:t>FHLBank San Francisco</a:t>
            </a:r>
          </a:p>
          <a:p>
            <a:pPr lvl="1">
              <a:spcBef>
                <a:spcPts val="0"/>
              </a:spcBef>
              <a:spcAft>
                <a:spcPts val="1200"/>
              </a:spcAft>
            </a:pPr>
            <a:r>
              <a:rPr lang="en-US" sz="6400" dirty="0">
                <a:solidFill>
                  <a:srgbClr val="5A5A5D"/>
                </a:solidFill>
              </a:rPr>
              <a:t>Alyssa Thunberg, Managing Director, Affordable Housing Program</a:t>
            </a:r>
          </a:p>
          <a:p>
            <a:pPr>
              <a:spcBef>
                <a:spcPts val="0"/>
              </a:spcBef>
              <a:spcAft>
                <a:spcPts val="1200"/>
              </a:spcAft>
            </a:pPr>
            <a:r>
              <a:rPr lang="en-US" sz="6400" dirty="0">
                <a:solidFill>
                  <a:srgbClr val="5A5A5D"/>
                </a:solidFill>
              </a:rPr>
              <a:t>Freddie Mac</a:t>
            </a:r>
          </a:p>
          <a:p>
            <a:pPr lvl="1">
              <a:spcBef>
                <a:spcPts val="0"/>
              </a:spcBef>
              <a:spcAft>
                <a:spcPts val="1200"/>
              </a:spcAft>
            </a:pPr>
            <a:r>
              <a:rPr lang="en-US" sz="6400" dirty="0">
                <a:solidFill>
                  <a:srgbClr val="5A5A5D"/>
                </a:solidFill>
              </a:rPr>
              <a:t>Kimberley Carr, Duty to Serve Affordable Lending Manager</a:t>
            </a:r>
            <a:r>
              <a:rPr lang="en-US" sz="6400">
                <a:solidFill>
                  <a:srgbClr val="5A5A5D"/>
                </a:solidFill>
              </a:rPr>
              <a:t>, Rural Market Lead</a:t>
            </a:r>
            <a:endParaRPr lang="en-US" sz="6400" dirty="0">
              <a:solidFill>
                <a:srgbClr val="5A5A5D"/>
              </a:solidFill>
            </a:endParaRPr>
          </a:p>
          <a:p>
            <a:pPr marL="0" indent="0">
              <a:spcBef>
                <a:spcPts val="480"/>
              </a:spcBef>
              <a:spcAft>
                <a:spcPts val="600"/>
              </a:spcAft>
              <a:buNone/>
            </a:pPr>
            <a:endParaRPr lang="en-US" sz="1600" dirty="0"/>
          </a:p>
        </p:txBody>
      </p:sp>
      <p:sp>
        <p:nvSpPr>
          <p:cNvPr id="4" name="Slide Number Placeholder 3"/>
          <p:cNvSpPr>
            <a:spLocks noGrp="1"/>
          </p:cNvSpPr>
          <p:nvPr>
            <p:ph type="sldNum" sz="quarter" idx="12"/>
          </p:nvPr>
        </p:nvSpPr>
        <p:spPr/>
        <p:txBody>
          <a:bodyPr/>
          <a:lstStyle/>
          <a:p>
            <a:fld id="{8D1858C3-6DB3-4AB3-9741-2EABD1E0F7E5}"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a:t>FEDERAL HOME LOAN BANK OF ATLANTA</a:t>
            </a:r>
          </a:p>
        </p:txBody>
      </p:sp>
      <p:pic>
        <p:nvPicPr>
          <p:cNvPr id="7" name="Picture 6">
            <a:extLst>
              <a:ext uri="{FF2B5EF4-FFF2-40B4-BE49-F238E27FC236}">
                <a16:creationId xmlns:a16="http://schemas.microsoft.com/office/drawing/2014/main" id="{2F193AE9-D801-B012-20DF-ED141BE9BD98}"/>
              </a:ext>
            </a:extLst>
          </p:cNvPr>
          <p:cNvPicPr>
            <a:picLocks noChangeAspect="1"/>
          </p:cNvPicPr>
          <p:nvPr/>
        </p:nvPicPr>
        <p:blipFill>
          <a:blip r:embed="rId3"/>
          <a:stretch>
            <a:fillRect/>
          </a:stretch>
        </p:blipFill>
        <p:spPr>
          <a:xfrm>
            <a:off x="6943725" y="223075"/>
            <a:ext cx="2200275" cy="733425"/>
          </a:xfrm>
          <a:prstGeom prst="rect">
            <a:avLst/>
          </a:prstGeom>
        </p:spPr>
      </p:pic>
      <p:sp>
        <p:nvSpPr>
          <p:cNvPr id="8" name="TextBox 7">
            <a:extLst>
              <a:ext uri="{FF2B5EF4-FFF2-40B4-BE49-F238E27FC236}">
                <a16:creationId xmlns:a16="http://schemas.microsoft.com/office/drawing/2014/main" id="{DB2649B0-EBD5-3406-DBDB-2B69F90BAA74}"/>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37883274"/>
      </p:ext>
    </p:extLst>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spcAft>
                <a:spcPts val="1200"/>
              </a:spcAft>
              <a:buSzPct val="100000"/>
            </a:pPr>
            <a:r>
              <a:rPr dirty="0" lang="en-US"/>
              <a:t>FHLBank Boston:</a:t>
            </a:r>
            <a:br>
              <a:rPr dirty="0" lang="en-US"/>
            </a:br>
            <a:r>
              <a:rPr dirty="0" lang="en-US"/>
              <a:t>Jobs For New England</a:t>
            </a:r>
            <a:r>
              <a:rPr dirty="0" lang="en-US" sz="2000"/>
              <a:t>	</a:t>
            </a:r>
          </a:p>
        </p:txBody>
      </p:sp>
      <p:sp>
        <p:nvSpPr>
          <p:cNvPr id="4" name="Footer Placeholder 3"/>
          <p:cNvSpPr>
            <a:spLocks noGrp="1"/>
          </p:cNvSpPr>
          <p:nvPr>
            <p:ph idx="11" sz="quarter" type="ftr"/>
          </p:nvPr>
        </p:nvSpPr>
        <p:spPr/>
        <p:txBody>
          <a:bodyPr/>
          <a:lstStyle/>
          <a:p>
            <a:r>
              <a:rPr dirty="0" lang="en-US"/>
              <a:t>FEDERAL HOME LOAN BANK OF ATLANTA</a:t>
            </a:r>
          </a:p>
        </p:txBody>
      </p:sp>
      <p:sp>
        <p:nvSpPr>
          <p:cNvPr id="5" name="Slide Number Placeholder 4"/>
          <p:cNvSpPr>
            <a:spLocks noGrp="1"/>
          </p:cNvSpPr>
          <p:nvPr>
            <p:ph idx="12" sz="quarter" type="sldNum"/>
          </p:nvPr>
        </p:nvSpPr>
        <p:spPr/>
        <p:txBody>
          <a:bodyPr/>
          <a:lstStyle/>
          <a:p>
            <a:fld id="{A756D5BD-09B3-B140-92EB-9A79342F0DC6}" type="slidenum">
              <a:rPr lang="en-US" smtClean="0"/>
              <a:pPr/>
              <a:t>30</a:t>
            </a:fld>
            <a:endParaRPr dirty="0" lang="en-US"/>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rtlCol="0" wrap="square">
            <a:spAutoFit/>
          </a:bodyPr>
          <a:lstStyle/>
          <a:p>
            <a:endParaRPr dirty="0" lang="en-US"/>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6705600" y="248599"/>
            <a:ext cx="2200275" cy="733425"/>
          </a:xfrm>
          <a:prstGeom prst="rect">
            <a:avLst/>
          </a:prstGeom>
        </p:spPr>
      </p:pic>
      <p:sp>
        <p:nvSpPr>
          <p:cNvPr id="7" name="TextBox 6">
            <a:extLst>
              <a:ext uri="{FF2B5EF4-FFF2-40B4-BE49-F238E27FC236}">
                <a16:creationId xmlns:a16="http://schemas.microsoft.com/office/drawing/2014/main" id="{A7ABF973-63FB-0338-2B70-AE6706AB72AF}"/>
              </a:ext>
            </a:extLst>
          </p:cNvPr>
          <p:cNvSpPr txBox="1"/>
          <p:nvPr/>
        </p:nvSpPr>
        <p:spPr>
          <a:xfrm>
            <a:off x="457200" y="1448816"/>
            <a:ext cx="8177213" cy="1384995"/>
          </a:xfrm>
          <a:prstGeom prst="rect">
            <a:avLst/>
          </a:prstGeom>
          <a:noFill/>
        </p:spPr>
        <p:txBody>
          <a:bodyPr wrap="square">
            <a:spAutoFit/>
          </a:bodyPr>
          <a:lstStyle/>
          <a:p>
            <a:pPr indent="-342900" marL="342900">
              <a:spcBef>
                <a:spcPts val="1800"/>
              </a:spcBef>
              <a:buFont charset="0" panose="020B0604020202020204" pitchFamily="34" typeface="Arial"/>
              <a:buChar char="•"/>
            </a:pPr>
            <a:r>
              <a:rPr dirty="0" lang="en-US" sz="1800">
                <a:latin typeface="+mj-lt"/>
              </a:rPr>
              <a:t>Below-market rate small business loans supported by FHLBank 0% funding</a:t>
            </a:r>
          </a:p>
          <a:p>
            <a:pPr indent="-342900" marL="342900">
              <a:spcBef>
                <a:spcPts val="1800"/>
              </a:spcBef>
              <a:buFont charset="0" panose="020B0604020202020204" pitchFamily="34" typeface="Arial"/>
              <a:buChar char="•"/>
            </a:pPr>
            <a:r>
              <a:rPr dirty="0" lang="en-US" sz="1800">
                <a:latin typeface="+mj-lt"/>
              </a:rPr>
              <a:t>Supports job creation/retention and community investment</a:t>
            </a:r>
          </a:p>
          <a:p>
            <a:pPr indent="-342900" marL="342900">
              <a:spcBef>
                <a:spcPts val="1800"/>
              </a:spcBef>
              <a:buFont charset="0" panose="020B0604020202020204" pitchFamily="34" typeface="Arial"/>
              <a:buChar char="•"/>
            </a:pPr>
            <a:r>
              <a:rPr dirty="0" lang="en-US" sz="1800">
                <a:latin typeface="+mj-lt"/>
              </a:rPr>
              <a:t>Streamlined application</a:t>
            </a:r>
          </a:p>
        </p:txBody>
      </p:sp>
      <p:pic>
        <p:nvPicPr>
          <p:cNvPr id="3" name="Picture 2">
            <a:extLst>
              <a:ext uri="{FF2B5EF4-FFF2-40B4-BE49-F238E27FC236}">
                <a16:creationId xmlns:a16="http://schemas.microsoft.com/office/drawing/2014/main" id="{520FAC9E-34AD-B0A4-12D4-085D2BD9CD12}"/>
              </a:ext>
            </a:extLst>
          </p:cNvPr>
          <p:cNvPicPr>
            <a:picLocks noChangeArrowheads="1" noChangeAspect="1"/>
          </p:cNvPicPr>
          <p:nvPr/>
        </p:nvPicPr>
        <p:blipFill rotWithShape="1">
          <a:blip r:embed="rId4">
            <a:extLst>
              <a:ext uri="{28A0092B-C50C-407E-A947-70E740481C1C}">
                <a14:useLocalDpi xmlns:a14="http://schemas.microsoft.com/office/drawing/2010/main" val="0"/>
              </a:ext>
            </a:extLst>
          </a:blip>
          <a:srcRect b="146" l="113" r="96" t="370"/>
          <a:stretch/>
        </p:blipFill>
        <p:spPr bwMode="auto">
          <a:xfrm>
            <a:off x="1028543" y="3386353"/>
            <a:ext cx="3734114" cy="2402512"/>
          </a:xfrm>
          <a:prstGeom prst="rect">
            <a:avLst/>
          </a:prstGeom>
          <a:ln>
            <a:noFill/>
          </a:ln>
          <a:effectLst>
            <a:outerShdw algn="tl" blurRad="190500"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descr="A person holding a sign&#10;&#10;Description automatically generated" id="9" name="Picture 8">
            <a:extLst>
              <a:ext uri="{FF2B5EF4-FFF2-40B4-BE49-F238E27FC236}">
                <a16:creationId xmlns:a16="http://schemas.microsoft.com/office/drawing/2014/main" id="{E5949010-D010-FD45-C5F7-0F3D2CE28E1B}"/>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5486400" y="2607425"/>
            <a:ext cx="2760072" cy="2816701"/>
          </a:xfrm>
          <a:prstGeom prst="rect">
            <a:avLst/>
          </a:prstGeom>
        </p:spPr>
      </p:pic>
    </p:spTree>
    <p:extLst>
      <p:ext uri="{BB962C8B-B14F-4D97-AF65-F5344CB8AC3E}">
        <p14:creationId xmlns:p14="http://schemas.microsoft.com/office/powerpoint/2010/main" val="3980608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12" y="226989"/>
            <a:ext cx="8229600" cy="553534"/>
          </a:xfrm>
        </p:spPr>
        <p:txBody>
          <a:bodyPr/>
          <a:lstStyle/>
          <a:p>
            <a:pPr>
              <a:spcBef>
                <a:spcPts val="0"/>
              </a:spcBef>
              <a:spcAft>
                <a:spcPts val="1200"/>
              </a:spcAft>
              <a:buSzPct val="100000"/>
            </a:pPr>
            <a:r>
              <a:rPr lang="en-US" dirty="0"/>
              <a:t>FHLBank Dallas – </a:t>
            </a:r>
            <a:br>
              <a:rPr lang="en-US" dirty="0"/>
            </a:br>
            <a:r>
              <a:rPr lang="en-US" dirty="0"/>
              <a:t>Native American Housing Opportunities Fund</a:t>
            </a:r>
            <a:r>
              <a:rPr lang="en-US" sz="2000" dirty="0"/>
              <a:t>	</a:t>
            </a:r>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31</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7467600" y="248599"/>
            <a:ext cx="1438275" cy="733425"/>
          </a:xfrm>
          <a:prstGeom prst="rect">
            <a:avLst/>
          </a:prstGeom>
        </p:spPr>
      </p:pic>
      <p:sp>
        <p:nvSpPr>
          <p:cNvPr id="22" name="TextBox 21">
            <a:extLst>
              <a:ext uri="{FF2B5EF4-FFF2-40B4-BE49-F238E27FC236}">
                <a16:creationId xmlns:a16="http://schemas.microsoft.com/office/drawing/2014/main" id="{FC8F173E-A390-A6F0-28FC-1430FC87E3D6}"/>
              </a:ext>
            </a:extLst>
          </p:cNvPr>
          <p:cNvSpPr txBox="1"/>
          <p:nvPr/>
        </p:nvSpPr>
        <p:spPr>
          <a:xfrm>
            <a:off x="304800" y="1199646"/>
            <a:ext cx="8601075" cy="4678204"/>
          </a:xfrm>
          <a:prstGeom prst="rect">
            <a:avLst/>
          </a:prstGeom>
          <a:noFill/>
        </p:spPr>
        <p:txBody>
          <a:bodyPr wrap="square">
            <a:spAutoFit/>
          </a:bodyPr>
          <a:lstStyle/>
          <a:p>
            <a:pPr algn="l"/>
            <a:endParaRPr lang="en-US" sz="1400" b="0" i="0" u="none" strike="noStrike" baseline="0" dirty="0">
              <a:solidFill>
                <a:srgbClr val="000000"/>
              </a:solidFill>
              <a:latin typeface="Aptos" panose="020B0004020202020204" pitchFamily="34" charset="0"/>
            </a:endParaRPr>
          </a:p>
          <a:p>
            <a:pPr>
              <a:spcAft>
                <a:spcPts val="800"/>
              </a:spcAft>
            </a:pPr>
            <a:r>
              <a:rPr lang="en-US" sz="1600" b="1" dirty="0">
                <a:solidFill>
                  <a:schemeClr val="accent1"/>
                </a:solidFill>
              </a:rPr>
              <a:t>Purpose:</a:t>
            </a:r>
          </a:p>
          <a:p>
            <a:pPr marL="285750" indent="-285750">
              <a:spcAft>
                <a:spcPts val="800"/>
              </a:spcAft>
              <a:buFont typeface="Arial" panose="020B0604020202020204" pitchFamily="34" charset="0"/>
              <a:buChar char="•"/>
            </a:pPr>
            <a:r>
              <a:rPr lang="en-US" sz="1600" dirty="0"/>
              <a:t>The Native American Housing Opportunities (NAHO) Fund Pilot Program is designed to provide grants to Native American tribal nations, Pueblos, Native American Housing Entities and to support housing of tribal members.</a:t>
            </a:r>
          </a:p>
          <a:p>
            <a:pPr>
              <a:spcAft>
                <a:spcPts val="800"/>
              </a:spcAft>
            </a:pPr>
            <a:endParaRPr lang="en-US" sz="1600" dirty="0">
              <a:solidFill>
                <a:schemeClr val="accent1"/>
              </a:solidFill>
            </a:endParaRPr>
          </a:p>
          <a:p>
            <a:pPr>
              <a:spcAft>
                <a:spcPts val="800"/>
              </a:spcAft>
            </a:pPr>
            <a:r>
              <a:rPr lang="en-US" sz="1600" b="1" dirty="0">
                <a:solidFill>
                  <a:schemeClr val="accent1"/>
                </a:solidFill>
              </a:rPr>
              <a:t>Uses:</a:t>
            </a:r>
          </a:p>
          <a:p>
            <a:pPr marL="285750" indent="-285750">
              <a:spcAft>
                <a:spcPts val="800"/>
              </a:spcAft>
              <a:buFont typeface="Arial" panose="020B0604020202020204" pitchFamily="34" charset="0"/>
              <a:buChar char="•"/>
            </a:pPr>
            <a:r>
              <a:rPr lang="en-US" sz="1600" dirty="0"/>
              <a:t>Provide grants of up to $150,000 to the organizations listed above to help meet the housing needs of tribal populations.</a:t>
            </a:r>
          </a:p>
          <a:p>
            <a:pPr>
              <a:spcAft>
                <a:spcPts val="800"/>
              </a:spcAft>
            </a:pPr>
            <a:endParaRPr lang="en-US" sz="1600" dirty="0">
              <a:solidFill>
                <a:schemeClr val="accent1"/>
              </a:solidFill>
            </a:endParaRPr>
          </a:p>
          <a:p>
            <a:pPr>
              <a:spcAft>
                <a:spcPts val="800"/>
              </a:spcAft>
            </a:pPr>
            <a:r>
              <a:rPr lang="en-US" sz="1600" b="1" dirty="0">
                <a:solidFill>
                  <a:schemeClr val="accent1"/>
                </a:solidFill>
              </a:rPr>
              <a:t>Advantages:</a:t>
            </a:r>
          </a:p>
          <a:p>
            <a:pPr marL="285750" indent="-285750">
              <a:spcAft>
                <a:spcPts val="800"/>
              </a:spcAft>
              <a:buFont typeface="Arial" panose="020B0604020202020204" pitchFamily="34" charset="0"/>
              <a:buChar char="•"/>
            </a:pPr>
            <a:r>
              <a:rPr lang="en-US" sz="1600" dirty="0"/>
              <a:t>Grants will serve the needs of tribal organizations to meet the housing needs of their underserved population. </a:t>
            </a:r>
          </a:p>
          <a:p>
            <a:pPr marL="285750" indent="-285750">
              <a:spcAft>
                <a:spcPts val="800"/>
              </a:spcAft>
              <a:buFont typeface="Arial" panose="020B0604020202020204" pitchFamily="34" charset="0"/>
              <a:buChar char="•"/>
            </a:pPr>
            <a:r>
              <a:rPr lang="en-US" sz="1600" dirty="0"/>
              <a:t>This will be a dedicated source of funds for tribal housing needs offered by the Bank.</a:t>
            </a:r>
          </a:p>
          <a:p>
            <a:pPr marL="285750" indent="-285750">
              <a:spcAft>
                <a:spcPts val="800"/>
              </a:spcAft>
              <a:buFont typeface="Arial" panose="020B0604020202020204" pitchFamily="34" charset="0"/>
              <a:buChar char="•"/>
            </a:pPr>
            <a:r>
              <a:rPr lang="en-US" sz="1600" dirty="0"/>
              <a:t>Provide members with an additional avenue to support the needs of tribal populations. </a:t>
            </a:r>
          </a:p>
        </p:txBody>
      </p:sp>
    </p:spTree>
    <p:extLst>
      <p:ext uri="{BB962C8B-B14F-4D97-AF65-F5344CB8AC3E}">
        <p14:creationId xmlns:p14="http://schemas.microsoft.com/office/powerpoint/2010/main" val="3113983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12" y="226989"/>
            <a:ext cx="8229600" cy="553534"/>
          </a:xfrm>
        </p:spPr>
        <p:txBody>
          <a:bodyPr/>
          <a:lstStyle/>
          <a:p>
            <a:pPr>
              <a:spcBef>
                <a:spcPts val="0"/>
              </a:spcBef>
              <a:spcAft>
                <a:spcPts val="1200"/>
              </a:spcAft>
              <a:buSzPct val="100000"/>
            </a:pPr>
            <a:r>
              <a:rPr lang="en-US" dirty="0"/>
              <a:t>FHLBank Dallas – </a:t>
            </a:r>
            <a:br>
              <a:rPr lang="en-US" dirty="0"/>
            </a:br>
            <a:r>
              <a:rPr lang="en-US" dirty="0"/>
              <a:t>Native American Housing Opportunities Fund</a:t>
            </a:r>
            <a:r>
              <a:rPr lang="en-US" sz="2000" dirty="0"/>
              <a:t>	</a:t>
            </a:r>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32</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7467600" y="248599"/>
            <a:ext cx="1438275" cy="733425"/>
          </a:xfrm>
          <a:prstGeom prst="rect">
            <a:avLst/>
          </a:prstGeom>
        </p:spPr>
      </p:pic>
      <p:sp>
        <p:nvSpPr>
          <p:cNvPr id="22" name="TextBox 21">
            <a:extLst>
              <a:ext uri="{FF2B5EF4-FFF2-40B4-BE49-F238E27FC236}">
                <a16:creationId xmlns:a16="http://schemas.microsoft.com/office/drawing/2014/main" id="{FC8F173E-A390-A6F0-28FC-1430FC87E3D6}"/>
              </a:ext>
            </a:extLst>
          </p:cNvPr>
          <p:cNvSpPr txBox="1"/>
          <p:nvPr/>
        </p:nvSpPr>
        <p:spPr>
          <a:xfrm>
            <a:off x="224674" y="1037501"/>
            <a:ext cx="8601075" cy="4534575"/>
          </a:xfrm>
          <a:prstGeom prst="rect">
            <a:avLst/>
          </a:prstGeom>
          <a:noFill/>
        </p:spPr>
        <p:txBody>
          <a:bodyPr wrap="square">
            <a:spAutoFit/>
          </a:bodyPr>
          <a:lstStyle/>
          <a:p>
            <a:pPr algn="l"/>
            <a:endParaRPr lang="en-US" sz="1400" b="0" i="0" u="none" strike="noStrike" baseline="0" dirty="0">
              <a:solidFill>
                <a:srgbClr val="000000"/>
              </a:solidFill>
              <a:latin typeface="Aptos" panose="020B0004020202020204" pitchFamily="34" charset="0"/>
            </a:endParaRPr>
          </a:p>
          <a:p>
            <a:pPr>
              <a:spcAft>
                <a:spcPts val="800"/>
              </a:spcAft>
            </a:pPr>
            <a:r>
              <a:rPr lang="en-US" sz="1600" b="1" dirty="0">
                <a:solidFill>
                  <a:schemeClr val="accent1"/>
                </a:solidFill>
              </a:rPr>
              <a:t>Size:</a:t>
            </a:r>
          </a:p>
          <a:p>
            <a:pPr marL="285750" marR="0" indent="-285750">
              <a:spcAft>
                <a:spcPts val="800"/>
              </a:spcAft>
              <a:buFont typeface="Arial" panose="020B0604020202020204" pitchFamily="34" charset="0"/>
              <a:buChar char="•"/>
            </a:pPr>
            <a:r>
              <a:rPr lang="en-US" sz="1600" dirty="0"/>
              <a:t>2024 Total Program Allocation: $1,000,000</a:t>
            </a:r>
          </a:p>
          <a:p>
            <a:pPr marL="285750" marR="0" indent="-285750">
              <a:spcAft>
                <a:spcPts val="800"/>
              </a:spcAft>
              <a:buFont typeface="Arial" panose="020B0604020202020204" pitchFamily="34" charset="0"/>
              <a:buChar char="•"/>
            </a:pPr>
            <a:r>
              <a:rPr lang="en-US" sz="1600" dirty="0"/>
              <a:t>Individual Grant Size - $50,000 to $150,000</a:t>
            </a:r>
          </a:p>
          <a:p>
            <a:pPr>
              <a:spcAft>
                <a:spcPts val="800"/>
              </a:spcAft>
            </a:pPr>
            <a:r>
              <a:rPr lang="en-US" sz="1600" b="1" dirty="0">
                <a:solidFill>
                  <a:schemeClr val="accent1"/>
                </a:solidFill>
              </a:rPr>
              <a:t>Eligibility:</a:t>
            </a:r>
            <a:endParaRPr lang="en-US" sz="1600" dirty="0">
              <a:solidFill>
                <a:schemeClr val="accent1"/>
              </a:solidFill>
            </a:endParaRPr>
          </a:p>
          <a:p>
            <a:pPr marL="285750" indent="-285750">
              <a:spcAft>
                <a:spcPts val="800"/>
              </a:spcAft>
              <a:buFont typeface="Arial" panose="020B0604020202020204" pitchFamily="34" charset="0"/>
              <a:buChar char="•"/>
            </a:pPr>
            <a:r>
              <a:rPr lang="en-US" sz="1600" dirty="0"/>
              <a:t>Applications can be submitted by Federally Recognized Tribes or a Tribally Designated Housing Entity (TDHE).</a:t>
            </a:r>
          </a:p>
          <a:p>
            <a:pPr marL="285750" indent="-285750">
              <a:spcAft>
                <a:spcPts val="800"/>
              </a:spcAft>
              <a:buFont typeface="Arial" panose="020B0604020202020204" pitchFamily="34" charset="0"/>
              <a:buChar char="•"/>
            </a:pPr>
            <a:r>
              <a:rPr lang="en-US" sz="1600" dirty="0"/>
              <a:t>The grant awardees must provide housing services to Tribal members residing in Arkansas, Louisiana, Mississippi, New Mexico or Texas.</a:t>
            </a:r>
          </a:p>
          <a:p>
            <a:pPr marL="285750" indent="-285750">
              <a:spcAft>
                <a:spcPts val="800"/>
              </a:spcAft>
              <a:buFont typeface="Arial" panose="020B0604020202020204" pitchFamily="34" charset="0"/>
              <a:buChar char="•"/>
            </a:pPr>
            <a:r>
              <a:rPr lang="en-US" sz="1600" dirty="0"/>
              <a:t>Application must be submitted in partnership with an FHLB Dallas member institution.</a:t>
            </a:r>
          </a:p>
          <a:p>
            <a:pPr>
              <a:spcAft>
                <a:spcPts val="800"/>
              </a:spcAft>
            </a:pPr>
            <a:r>
              <a:rPr lang="en-US" sz="1600" b="1" dirty="0">
                <a:solidFill>
                  <a:schemeClr val="accent1"/>
                </a:solidFill>
              </a:rPr>
              <a:t>Availability:</a:t>
            </a:r>
            <a:endParaRPr lang="en-US" sz="1600" dirty="0">
              <a:solidFill>
                <a:schemeClr val="accent1"/>
              </a:solidFill>
            </a:endParaRPr>
          </a:p>
          <a:p>
            <a:pPr marL="285750" indent="-285750">
              <a:spcAft>
                <a:spcPts val="800"/>
              </a:spcAft>
              <a:buFont typeface="Arial" panose="020B0604020202020204" pitchFamily="34" charset="0"/>
              <a:buChar char="•"/>
            </a:pPr>
            <a:r>
              <a:rPr lang="en-US" sz="1600" dirty="0"/>
              <a:t>Application Period: 6/3/2024 - 7/12/2024</a:t>
            </a:r>
          </a:p>
          <a:p>
            <a:pPr marL="285750" indent="-285750">
              <a:spcAft>
                <a:spcPts val="800"/>
              </a:spcAft>
              <a:buFont typeface="Arial" panose="020B0604020202020204" pitchFamily="34" charset="0"/>
              <a:buChar char="•"/>
            </a:pPr>
            <a:r>
              <a:rPr lang="en-US" sz="1600" dirty="0"/>
              <a:t>Applications will be reviewed on a first-come, first-served basis.</a:t>
            </a:r>
          </a:p>
          <a:p>
            <a:pPr marL="285750" indent="-285750">
              <a:spcAft>
                <a:spcPts val="800"/>
              </a:spcAft>
              <a:buFont typeface="Arial" panose="020B0604020202020204" pitchFamily="34" charset="0"/>
              <a:buChar char="•"/>
            </a:pPr>
            <a:r>
              <a:rPr lang="en-US" sz="1600" dirty="0"/>
              <a:t>Award Announcement will occur on or about 08/30/2024 </a:t>
            </a:r>
          </a:p>
        </p:txBody>
      </p:sp>
    </p:spTree>
    <p:extLst>
      <p:ext uri="{BB962C8B-B14F-4D97-AF65-F5344CB8AC3E}">
        <p14:creationId xmlns:p14="http://schemas.microsoft.com/office/powerpoint/2010/main" val="1713058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12" y="226989"/>
            <a:ext cx="8229600" cy="553534"/>
          </a:xfrm>
        </p:spPr>
        <p:txBody>
          <a:bodyPr/>
          <a:lstStyle/>
          <a:p>
            <a:pPr>
              <a:spcBef>
                <a:spcPts val="0"/>
              </a:spcBef>
              <a:spcAft>
                <a:spcPts val="1200"/>
              </a:spcAft>
              <a:buSzPct val="100000"/>
            </a:pPr>
            <a:r>
              <a:rPr lang="en-US" dirty="0"/>
              <a:t>FHLBank Dallas – </a:t>
            </a:r>
            <a:br>
              <a:rPr lang="en-US" dirty="0"/>
            </a:br>
            <a:r>
              <a:rPr lang="en-US" dirty="0"/>
              <a:t>Native American Housing Opportunities Fund</a:t>
            </a:r>
            <a:r>
              <a:rPr lang="en-US" sz="2000" dirty="0"/>
              <a:t>	</a:t>
            </a:r>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33</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7467600" y="248599"/>
            <a:ext cx="1438275" cy="733425"/>
          </a:xfrm>
          <a:prstGeom prst="rect">
            <a:avLst/>
          </a:prstGeom>
        </p:spPr>
      </p:pic>
      <p:sp>
        <p:nvSpPr>
          <p:cNvPr id="22" name="TextBox 21">
            <a:extLst>
              <a:ext uri="{FF2B5EF4-FFF2-40B4-BE49-F238E27FC236}">
                <a16:creationId xmlns:a16="http://schemas.microsoft.com/office/drawing/2014/main" id="{FC8F173E-A390-A6F0-28FC-1430FC87E3D6}"/>
              </a:ext>
            </a:extLst>
          </p:cNvPr>
          <p:cNvSpPr txBox="1"/>
          <p:nvPr/>
        </p:nvSpPr>
        <p:spPr>
          <a:xfrm>
            <a:off x="152064" y="1171067"/>
            <a:ext cx="8601075" cy="4996240"/>
          </a:xfrm>
          <a:prstGeom prst="rect">
            <a:avLst/>
          </a:prstGeom>
          <a:noFill/>
        </p:spPr>
        <p:txBody>
          <a:bodyPr wrap="square">
            <a:spAutoFit/>
          </a:bodyPr>
          <a:lstStyle/>
          <a:p>
            <a:pPr algn="l"/>
            <a:r>
              <a:rPr lang="en-US" sz="1600" b="1" i="0" u="none" strike="noStrike" baseline="0" dirty="0">
                <a:solidFill>
                  <a:schemeClr val="accent1"/>
                </a:solidFill>
                <a:latin typeface="Aptos" panose="020B0004020202020204" pitchFamily="34" charset="0"/>
              </a:rPr>
              <a:t>Uses for these funds include housing-related activities such as:</a:t>
            </a:r>
          </a:p>
          <a:p>
            <a:pPr algn="l"/>
            <a:endParaRPr lang="en-US" sz="1400" dirty="0">
              <a:solidFill>
                <a:srgbClr val="000000"/>
              </a:solidFill>
              <a:latin typeface="Aptos" panose="020B0004020202020204" pitchFamily="34" charset="0"/>
            </a:endParaRPr>
          </a:p>
          <a:p>
            <a:pPr marL="285750" indent="-285750">
              <a:spcAft>
                <a:spcPts val="800"/>
              </a:spcAft>
              <a:buFont typeface="Arial" panose="020B0604020202020204" pitchFamily="34" charset="0"/>
              <a:buChar char="•"/>
            </a:pPr>
            <a:r>
              <a:rPr lang="en-US" sz="1600" dirty="0"/>
              <a:t>Down payment/closing cost assistance for home purchases by tribal members</a:t>
            </a:r>
          </a:p>
          <a:p>
            <a:pPr marL="285750" indent="-285750">
              <a:spcAft>
                <a:spcPts val="800"/>
              </a:spcAft>
              <a:buFont typeface="Arial" panose="020B0604020202020204" pitchFamily="34" charset="0"/>
              <a:buChar char="•"/>
            </a:pPr>
            <a:r>
              <a:rPr lang="en-US" sz="1600" dirty="0"/>
              <a:t>Repairs to owner-occupied homes for tribal members</a:t>
            </a:r>
          </a:p>
          <a:p>
            <a:pPr marL="285750" indent="-285750">
              <a:spcAft>
                <a:spcPts val="800"/>
              </a:spcAft>
              <a:buFont typeface="Arial" panose="020B0604020202020204" pitchFamily="34" charset="0"/>
              <a:buChar char="•"/>
            </a:pPr>
            <a:r>
              <a:rPr lang="en-US" sz="1600" dirty="0"/>
              <a:t>Rental assistance for tenants</a:t>
            </a:r>
          </a:p>
          <a:p>
            <a:pPr marL="285750" indent="-285750">
              <a:spcAft>
                <a:spcPts val="800"/>
              </a:spcAft>
              <a:buFont typeface="Arial" panose="020B0604020202020204" pitchFamily="34" charset="0"/>
              <a:buChar char="•"/>
            </a:pPr>
            <a:r>
              <a:rPr lang="en-US" sz="1600" dirty="0"/>
              <a:t>New construction or rehabilitation of existing housing for tribal members</a:t>
            </a:r>
          </a:p>
          <a:p>
            <a:pPr marL="285750" indent="-285750">
              <a:spcAft>
                <a:spcPts val="800"/>
              </a:spcAft>
              <a:buFont typeface="Arial" panose="020B0604020202020204" pitchFamily="34" charset="0"/>
              <a:buChar char="•"/>
            </a:pPr>
            <a:r>
              <a:rPr lang="en-US" sz="1600" dirty="0"/>
              <a:t>New program or product development</a:t>
            </a:r>
          </a:p>
          <a:p>
            <a:pPr marL="285750" indent="-285750">
              <a:spcAft>
                <a:spcPts val="800"/>
              </a:spcAft>
              <a:buFont typeface="Arial" panose="020B0604020202020204" pitchFamily="34" charset="0"/>
              <a:buChar char="•"/>
            </a:pPr>
            <a:r>
              <a:rPr lang="en-US" sz="1600" dirty="0"/>
              <a:t>Enhancements to information technology and systems used for housing programs</a:t>
            </a:r>
          </a:p>
          <a:p>
            <a:pPr marL="285750" indent="-285750">
              <a:spcAft>
                <a:spcPts val="800"/>
              </a:spcAft>
              <a:buFont typeface="Arial" panose="020B0604020202020204" pitchFamily="34" charset="0"/>
              <a:buChar char="•"/>
            </a:pPr>
            <a:r>
              <a:rPr lang="en-US" sz="1600" dirty="0"/>
              <a:t>Consultant cost (non-employees, separately invoiced)</a:t>
            </a:r>
          </a:p>
          <a:p>
            <a:pPr marL="285750" indent="-285750">
              <a:spcAft>
                <a:spcPts val="800"/>
              </a:spcAft>
              <a:buFont typeface="Arial" panose="020B0604020202020204" pitchFamily="34" charset="0"/>
              <a:buChar char="•"/>
            </a:pPr>
            <a:r>
              <a:rPr lang="en-US" sz="1600" dirty="0"/>
              <a:t>Predevelopment costs</a:t>
            </a:r>
          </a:p>
          <a:p>
            <a:pPr algn="l"/>
            <a:endParaRPr lang="en-US" sz="1600" dirty="0">
              <a:solidFill>
                <a:srgbClr val="000000"/>
              </a:solidFill>
              <a:latin typeface="Aptos" panose="020B0004020202020204" pitchFamily="34" charset="0"/>
            </a:endParaRPr>
          </a:p>
          <a:p>
            <a:r>
              <a:rPr lang="en-US" sz="1600" b="1" dirty="0">
                <a:solidFill>
                  <a:schemeClr val="tx2"/>
                </a:solidFill>
                <a:latin typeface="Aptos" panose="020B0004020202020204" pitchFamily="34" charset="0"/>
              </a:rPr>
              <a:t>Ineligible uses include:</a:t>
            </a:r>
          </a:p>
          <a:p>
            <a:pPr algn="l"/>
            <a:endParaRPr lang="en-US" sz="1400" dirty="0">
              <a:solidFill>
                <a:srgbClr val="000000"/>
              </a:solidFill>
              <a:latin typeface="Aptos" panose="020B0004020202020204" pitchFamily="34" charset="0"/>
            </a:endParaRPr>
          </a:p>
          <a:p>
            <a:pPr marL="285750" indent="-285750">
              <a:spcAft>
                <a:spcPts val="800"/>
              </a:spcAft>
              <a:buFont typeface="Arial" panose="020B0604020202020204" pitchFamily="34" charset="0"/>
              <a:buChar char="•"/>
            </a:pPr>
            <a:r>
              <a:rPr lang="en-US" sz="1600" dirty="0"/>
              <a:t>Any non-housing related expenses or programs</a:t>
            </a:r>
          </a:p>
          <a:p>
            <a:pPr marL="285750" indent="-285750">
              <a:spcAft>
                <a:spcPts val="800"/>
              </a:spcAft>
              <a:buFont typeface="Arial" panose="020B0604020202020204" pitchFamily="34" charset="0"/>
              <a:buChar char="•"/>
            </a:pPr>
            <a:r>
              <a:rPr lang="en-US" sz="1600" dirty="0"/>
              <a:t>Litigation costs/expenses</a:t>
            </a:r>
          </a:p>
          <a:p>
            <a:pPr marL="285750" indent="-285750">
              <a:spcAft>
                <a:spcPts val="800"/>
              </a:spcAft>
              <a:buFont typeface="Arial" panose="020B0604020202020204" pitchFamily="34" charset="0"/>
              <a:buChar char="•"/>
            </a:pPr>
            <a:r>
              <a:rPr lang="en-US" sz="1600" dirty="0"/>
              <a:t>Lobbying</a:t>
            </a:r>
          </a:p>
        </p:txBody>
      </p:sp>
    </p:spTree>
    <p:extLst>
      <p:ext uri="{BB962C8B-B14F-4D97-AF65-F5344CB8AC3E}">
        <p14:creationId xmlns:p14="http://schemas.microsoft.com/office/powerpoint/2010/main" val="3763108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12" y="226989"/>
            <a:ext cx="8229600" cy="553534"/>
          </a:xfrm>
        </p:spPr>
        <p:txBody>
          <a:bodyPr/>
          <a:lstStyle/>
          <a:p>
            <a:pPr>
              <a:spcBef>
                <a:spcPts val="0"/>
              </a:spcBef>
              <a:spcAft>
                <a:spcPts val="1200"/>
              </a:spcAft>
              <a:buSzPct val="100000"/>
            </a:pPr>
            <a:r>
              <a:rPr lang="en-US" dirty="0"/>
              <a:t>FHLBank Des Moines – </a:t>
            </a:r>
            <a:br>
              <a:rPr lang="en-US" dirty="0"/>
            </a:br>
            <a:r>
              <a:rPr lang="en-US" dirty="0"/>
              <a:t>Home$tart</a:t>
            </a:r>
            <a:r>
              <a:rPr lang="en-US" sz="2000" dirty="0"/>
              <a:t>	</a:t>
            </a:r>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34</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7467600" y="248599"/>
            <a:ext cx="1438275" cy="733425"/>
          </a:xfrm>
          <a:prstGeom prst="rect">
            <a:avLst/>
          </a:prstGeom>
        </p:spPr>
      </p:pic>
      <p:sp>
        <p:nvSpPr>
          <p:cNvPr id="22" name="TextBox 21">
            <a:extLst>
              <a:ext uri="{FF2B5EF4-FFF2-40B4-BE49-F238E27FC236}">
                <a16:creationId xmlns:a16="http://schemas.microsoft.com/office/drawing/2014/main" id="{FC8F173E-A390-A6F0-28FC-1430FC87E3D6}"/>
              </a:ext>
            </a:extLst>
          </p:cNvPr>
          <p:cNvSpPr txBox="1"/>
          <p:nvPr/>
        </p:nvSpPr>
        <p:spPr>
          <a:xfrm>
            <a:off x="188537" y="935348"/>
            <a:ext cx="8766926" cy="5232202"/>
          </a:xfrm>
          <a:prstGeom prst="rect">
            <a:avLst/>
          </a:prstGeom>
          <a:noFill/>
        </p:spPr>
        <p:txBody>
          <a:bodyPr wrap="square">
            <a:spAutoFit/>
          </a:bodyPr>
          <a:lstStyle/>
          <a:p>
            <a:pPr algn="l"/>
            <a:endParaRPr lang="en-US" sz="1800" b="0" i="0" u="none" strike="noStrike" baseline="0" dirty="0">
              <a:solidFill>
                <a:srgbClr val="000000"/>
              </a:solidFill>
              <a:latin typeface="Aptos" panose="020B0004020202020204" pitchFamily="34" charset="0"/>
            </a:endParaRPr>
          </a:p>
          <a:p>
            <a:pPr marR="79460">
              <a:spcAft>
                <a:spcPts val="800"/>
              </a:spcAft>
            </a:pPr>
            <a:r>
              <a:rPr lang="en-US" sz="1600" b="1" dirty="0">
                <a:solidFill>
                  <a:schemeClr val="accent1"/>
                </a:solidFill>
              </a:rPr>
              <a:t>2024 Home$tart funded at $11,000,000 – funded quarterly*</a:t>
            </a:r>
          </a:p>
          <a:p>
            <a:pPr marL="285750" marR="0" indent="-285750">
              <a:spcAft>
                <a:spcPts val="800"/>
              </a:spcAft>
              <a:buFont typeface="Arial" panose="020B0604020202020204" pitchFamily="34" charset="0"/>
              <a:buChar char="•"/>
            </a:pPr>
            <a:r>
              <a:rPr lang="en-US" sz="1600" dirty="0"/>
              <a:t>Grant amount: per household $15,000.</a:t>
            </a:r>
          </a:p>
          <a:p>
            <a:pPr marL="285750" marR="0" indent="-285750">
              <a:spcAft>
                <a:spcPts val="800"/>
              </a:spcAft>
              <a:buFont typeface="Arial" panose="020B0604020202020204" pitchFamily="34" charset="0"/>
              <a:buChar char="•"/>
            </a:pPr>
            <a:r>
              <a:rPr lang="en-US" sz="1600" dirty="0"/>
              <a:t>Hawaii households grant amount: $25,000.</a:t>
            </a:r>
          </a:p>
          <a:p>
            <a:pPr marL="285750" indent="-285750">
              <a:spcAft>
                <a:spcPts val="800"/>
              </a:spcAft>
              <a:buFont typeface="Arial" panose="020B0604020202020204" pitchFamily="34" charset="0"/>
              <a:buChar char="•"/>
            </a:pPr>
            <a:r>
              <a:rPr lang="en-US" sz="1600" dirty="0"/>
              <a:t>First time Homebuyers – Households who haven’t owned a home in the last three years – some exceptions apply.</a:t>
            </a:r>
          </a:p>
          <a:p>
            <a:pPr marL="285750" indent="-285750">
              <a:spcAft>
                <a:spcPts val="600"/>
              </a:spcAft>
              <a:buFont typeface="Arial" panose="020B0604020202020204" pitchFamily="34" charset="0"/>
              <a:buChar char="•"/>
            </a:pPr>
            <a:r>
              <a:rPr lang="en-US" sz="1600" dirty="0"/>
              <a:t>Income: Not to exceed 80% of AMI HUD County/State or NAHASDA for native buyers (whichever is highest)</a:t>
            </a:r>
          </a:p>
          <a:p>
            <a:pPr marL="285750" indent="-285750">
              <a:spcAft>
                <a:spcPts val="600"/>
              </a:spcAft>
              <a:buFont typeface="Arial" panose="020B0604020202020204" pitchFamily="34" charset="0"/>
              <a:buChar char="•"/>
            </a:pPr>
            <a:r>
              <a:rPr lang="en-US" sz="1600" dirty="0"/>
              <a:t>May be used on or off Native lands</a:t>
            </a:r>
          </a:p>
          <a:p>
            <a:pPr marL="285750" indent="-285750">
              <a:spcAft>
                <a:spcPts val="600"/>
              </a:spcAft>
              <a:buFont typeface="Arial" panose="020B0604020202020204" pitchFamily="34" charset="0"/>
              <a:buChar char="•"/>
            </a:pPr>
            <a:r>
              <a:rPr lang="en-US" sz="1600" dirty="0"/>
              <a:t>Purchase Ready – signed purchase agreement which does not exceed purchase price limits</a:t>
            </a:r>
          </a:p>
          <a:p>
            <a:pPr marL="285750" indent="-285750">
              <a:spcAft>
                <a:spcPts val="600"/>
              </a:spcAft>
              <a:buFont typeface="Arial" panose="020B0604020202020204" pitchFamily="34" charset="0"/>
              <a:buChar char="•"/>
            </a:pPr>
            <a:r>
              <a:rPr lang="en-US" sz="1600" dirty="0"/>
              <a:t>Homeownership Ready – One household member on the loan to complete an approved homebuyer education course</a:t>
            </a:r>
          </a:p>
          <a:p>
            <a:pPr marL="285750" indent="-285750">
              <a:spcAft>
                <a:spcPts val="800"/>
              </a:spcAft>
              <a:buFont typeface="Arial" panose="020B0604020202020204" pitchFamily="34" charset="0"/>
              <a:buChar char="•"/>
            </a:pPr>
            <a:r>
              <a:rPr lang="en-US" sz="1600" dirty="0"/>
              <a:t>Funds must be used in the acquisition of a primary residence for down payment and closing cost funding. </a:t>
            </a:r>
          </a:p>
          <a:p>
            <a:pPr marL="285750" marR="22720" indent="-285750">
              <a:spcAft>
                <a:spcPts val="800"/>
              </a:spcAft>
              <a:buFont typeface="Arial" panose="020B0604020202020204" pitchFamily="34" charset="0"/>
              <a:buChar char="•"/>
            </a:pPr>
            <a:r>
              <a:rPr lang="en-US" sz="1600" dirty="0"/>
              <a:t>Home$tart funds are secured with a recorded Deed Restriction/Lease Addendum with a term of five years, fully forgivable after the term has been met.</a:t>
            </a:r>
          </a:p>
          <a:p>
            <a:pPr marL="285750" marR="22720" indent="-285750">
              <a:spcAft>
                <a:spcPts val="800"/>
              </a:spcAft>
              <a:buFont typeface="Arial" panose="020B0604020202020204" pitchFamily="34" charset="0"/>
              <a:buChar char="•"/>
            </a:pPr>
            <a:r>
              <a:rPr lang="en-US" sz="1600" dirty="0"/>
              <a:t>Manufactured homes on permanent foundations and Community Land Trusts are eligible</a:t>
            </a:r>
          </a:p>
        </p:txBody>
      </p:sp>
    </p:spTree>
    <p:extLst>
      <p:ext uri="{BB962C8B-B14F-4D97-AF65-F5344CB8AC3E}">
        <p14:creationId xmlns:p14="http://schemas.microsoft.com/office/powerpoint/2010/main" val="4027129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12" y="226989"/>
            <a:ext cx="8229600" cy="553534"/>
          </a:xfrm>
        </p:spPr>
        <p:txBody>
          <a:bodyPr/>
          <a:lstStyle/>
          <a:p>
            <a:pPr>
              <a:spcBef>
                <a:spcPts val="0"/>
              </a:spcBef>
              <a:spcAft>
                <a:spcPts val="1200"/>
              </a:spcAft>
              <a:buSzPct val="100000"/>
            </a:pPr>
            <a:r>
              <a:rPr lang="en-US" dirty="0"/>
              <a:t>FHLBank Des Moines – </a:t>
            </a:r>
            <a:br>
              <a:rPr lang="en-US" dirty="0"/>
            </a:br>
            <a:r>
              <a:rPr lang="en-US" dirty="0"/>
              <a:t>Native American Homeownership Initiative (NAHI)</a:t>
            </a:r>
            <a:endParaRPr lang="en-US" sz="2000" dirty="0"/>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35</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7467600" y="248599"/>
            <a:ext cx="1438275" cy="733425"/>
          </a:xfrm>
          <a:prstGeom prst="rect">
            <a:avLst/>
          </a:prstGeom>
        </p:spPr>
      </p:pic>
      <p:sp>
        <p:nvSpPr>
          <p:cNvPr id="22" name="TextBox 21">
            <a:extLst>
              <a:ext uri="{FF2B5EF4-FFF2-40B4-BE49-F238E27FC236}">
                <a16:creationId xmlns:a16="http://schemas.microsoft.com/office/drawing/2014/main" id="{FC8F173E-A390-A6F0-28FC-1430FC87E3D6}"/>
              </a:ext>
            </a:extLst>
          </p:cNvPr>
          <p:cNvSpPr txBox="1"/>
          <p:nvPr/>
        </p:nvSpPr>
        <p:spPr>
          <a:xfrm>
            <a:off x="188537" y="1198079"/>
            <a:ext cx="8955463" cy="5124480"/>
          </a:xfrm>
          <a:prstGeom prst="rect">
            <a:avLst/>
          </a:prstGeom>
          <a:noFill/>
        </p:spPr>
        <p:txBody>
          <a:bodyPr wrap="square">
            <a:spAutoFit/>
          </a:bodyPr>
          <a:lstStyle/>
          <a:p>
            <a:pPr marR="79460">
              <a:spcAft>
                <a:spcPts val="800"/>
              </a:spcAft>
            </a:pPr>
            <a:r>
              <a:rPr lang="en-US" sz="1600" b="1" dirty="0">
                <a:solidFill>
                  <a:schemeClr val="accent1"/>
                </a:solidFill>
              </a:rPr>
              <a:t>2024 NAHI funded at $1,000,000 – funded quarterly*</a:t>
            </a:r>
          </a:p>
          <a:p>
            <a:pPr marL="285750" marR="0" indent="-285750">
              <a:spcAft>
                <a:spcPts val="600"/>
              </a:spcAft>
              <a:buFont typeface="Arial" panose="020B0604020202020204" pitchFamily="34" charset="0"/>
              <a:buChar char="•"/>
            </a:pPr>
            <a:r>
              <a:rPr lang="en-US" sz="1500" dirty="0"/>
              <a:t>Maximum grant amount per household $25,000.</a:t>
            </a:r>
          </a:p>
          <a:p>
            <a:pPr marL="285750" indent="-285750">
              <a:spcAft>
                <a:spcPts val="600"/>
              </a:spcAft>
              <a:buFont typeface="Arial" panose="020B0604020202020204" pitchFamily="34" charset="0"/>
              <a:buChar char="•"/>
            </a:pPr>
            <a:r>
              <a:rPr lang="en-US" sz="1500" dirty="0"/>
              <a:t>Native American, Native Alaskan, Native Hawaiian – at least one adult member on the title must be:</a:t>
            </a:r>
          </a:p>
          <a:p>
            <a:pPr marL="742950" lvl="2" indent="-285750">
              <a:buFont typeface="Arial" panose="020B0604020202020204" pitchFamily="34" charset="0"/>
              <a:buChar char="•"/>
            </a:pPr>
            <a:r>
              <a:rPr lang="en-US" sz="1500" dirty="0"/>
              <a:t>Enrolled member of a U.S. federally recognized tribe</a:t>
            </a:r>
          </a:p>
          <a:p>
            <a:pPr marL="742950" lvl="2" indent="-285750">
              <a:buFont typeface="Arial" panose="020B0604020202020204" pitchFamily="34" charset="0"/>
              <a:buChar char="•"/>
            </a:pPr>
            <a:r>
              <a:rPr lang="en-US" sz="1500" dirty="0"/>
              <a:t>Member or shareholder of an Alaska Village or Regional Corporation</a:t>
            </a:r>
          </a:p>
          <a:p>
            <a:pPr marL="742950" lvl="2" indent="-285750">
              <a:buFont typeface="Arial" panose="020B0604020202020204" pitchFamily="34" charset="0"/>
              <a:buChar char="•"/>
            </a:pPr>
            <a:r>
              <a:rPr lang="en-US" sz="1500" dirty="0"/>
              <a:t>Native Hawaiian acquiring property on Hawaiian Home Lands</a:t>
            </a:r>
          </a:p>
          <a:p>
            <a:pPr marL="285750" indent="-285750">
              <a:spcAft>
                <a:spcPts val="600"/>
              </a:spcAft>
              <a:buFont typeface="Arial" panose="020B0604020202020204" pitchFamily="34" charset="0"/>
              <a:buChar char="•"/>
            </a:pPr>
            <a:r>
              <a:rPr lang="en-US" sz="1500" dirty="0"/>
              <a:t>Income: Not to exceed 80% of AMI HUD County/State or NAHASDA for native buyers         (whichever is highest)</a:t>
            </a:r>
          </a:p>
          <a:p>
            <a:pPr marL="285750" indent="-285750">
              <a:spcAft>
                <a:spcPts val="600"/>
              </a:spcAft>
              <a:buFont typeface="Arial" panose="020B0604020202020204" pitchFamily="34" charset="0"/>
              <a:buChar char="•"/>
            </a:pPr>
            <a:r>
              <a:rPr lang="en-US" sz="1500" dirty="0"/>
              <a:t>May be used on or off Native lands</a:t>
            </a:r>
          </a:p>
          <a:p>
            <a:pPr marL="285750" indent="-285750">
              <a:spcAft>
                <a:spcPts val="600"/>
              </a:spcAft>
              <a:buFont typeface="Arial" panose="020B0604020202020204" pitchFamily="34" charset="0"/>
              <a:buChar char="•"/>
            </a:pPr>
            <a:r>
              <a:rPr lang="en-US" sz="1500" dirty="0"/>
              <a:t>Purchase Ready – signed purchase agreement which does not exceed purchase price limits</a:t>
            </a:r>
          </a:p>
          <a:p>
            <a:pPr marL="285750" indent="-285750">
              <a:spcAft>
                <a:spcPts val="600"/>
              </a:spcAft>
              <a:buFont typeface="Arial" panose="020B0604020202020204" pitchFamily="34" charset="0"/>
              <a:buChar char="•"/>
            </a:pPr>
            <a:r>
              <a:rPr lang="en-US" sz="1500" dirty="0"/>
              <a:t>Homeownership Ready – One household member on the loan to complete an approved homebuyer education course</a:t>
            </a:r>
          </a:p>
          <a:p>
            <a:pPr marL="285750" indent="-285750">
              <a:spcAft>
                <a:spcPts val="600"/>
              </a:spcAft>
              <a:buFont typeface="Arial" panose="020B0604020202020204" pitchFamily="34" charset="0"/>
              <a:buChar char="•"/>
            </a:pPr>
            <a:r>
              <a:rPr lang="en-US" sz="1500" dirty="0"/>
              <a:t>Funds must be used in the acquisition of a primary residence for down payment and closing cost funding. </a:t>
            </a:r>
          </a:p>
          <a:p>
            <a:pPr marL="285750" marR="22720" indent="-285750">
              <a:spcAft>
                <a:spcPts val="800"/>
              </a:spcAft>
              <a:buFont typeface="Arial" panose="020B0604020202020204" pitchFamily="34" charset="0"/>
              <a:buChar char="•"/>
            </a:pPr>
            <a:r>
              <a:rPr lang="en-US" sz="1500" dirty="0"/>
              <a:t>NAHI funds are secured with a recorded Deed Restriction/Lease Addendum with a term of five years, fully forgivable after the term has been met.</a:t>
            </a:r>
          </a:p>
          <a:p>
            <a:pPr marL="285750" marR="22720" indent="-285750">
              <a:spcAft>
                <a:spcPts val="800"/>
              </a:spcAft>
              <a:buFont typeface="Arial" panose="020B0604020202020204" pitchFamily="34" charset="0"/>
              <a:buChar char="•"/>
            </a:pPr>
            <a:r>
              <a:rPr lang="en-US" sz="1500" dirty="0"/>
              <a:t>Manufactured homes on permanent foundations and Community Land Trusts are eligible</a:t>
            </a:r>
          </a:p>
          <a:p>
            <a:pPr marL="285750" marR="22720" indent="-285750">
              <a:spcAft>
                <a:spcPts val="800"/>
              </a:spcAft>
              <a:buFont typeface="Arial" panose="020B0604020202020204" pitchFamily="34" charset="0"/>
              <a:buChar char="•"/>
            </a:pPr>
            <a:endParaRPr lang="en-US" sz="1600" i="1" dirty="0">
              <a:solidFill>
                <a:schemeClr val="accent1"/>
              </a:solidFill>
            </a:endParaRPr>
          </a:p>
        </p:txBody>
      </p:sp>
    </p:spTree>
    <p:extLst>
      <p:ext uri="{BB962C8B-B14F-4D97-AF65-F5344CB8AC3E}">
        <p14:creationId xmlns:p14="http://schemas.microsoft.com/office/powerpoint/2010/main" val="572375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12" y="226989"/>
            <a:ext cx="8229600" cy="553534"/>
          </a:xfrm>
        </p:spPr>
        <p:txBody>
          <a:bodyPr/>
          <a:lstStyle/>
          <a:p>
            <a:pPr>
              <a:spcBef>
                <a:spcPts val="0"/>
              </a:spcBef>
              <a:spcAft>
                <a:spcPts val="1200"/>
              </a:spcAft>
              <a:buSzPct val="100000"/>
            </a:pPr>
            <a:r>
              <a:rPr lang="en-US" dirty="0"/>
              <a:t>FHLBank Indianapolis – </a:t>
            </a:r>
            <a:br>
              <a:rPr lang="en-US" dirty="0"/>
            </a:br>
            <a:r>
              <a:rPr lang="en-US" dirty="0"/>
              <a:t>Tribal Nations Housing Development Assistance Program</a:t>
            </a:r>
            <a:endParaRPr lang="en-US" sz="2000" dirty="0"/>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36</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7467600" y="248599"/>
            <a:ext cx="1438275" cy="733425"/>
          </a:xfrm>
          <a:prstGeom prst="rect">
            <a:avLst/>
          </a:prstGeom>
        </p:spPr>
      </p:pic>
      <p:pic>
        <p:nvPicPr>
          <p:cNvPr id="11" name="Picture 10">
            <a:extLst>
              <a:ext uri="{FF2B5EF4-FFF2-40B4-BE49-F238E27FC236}">
                <a16:creationId xmlns:a16="http://schemas.microsoft.com/office/drawing/2014/main" id="{09DB837F-46E4-3E45-F8F0-192ED47AC8B4}"/>
              </a:ext>
            </a:extLst>
          </p:cNvPr>
          <p:cNvPicPr>
            <a:picLocks noChangeAspect="1"/>
          </p:cNvPicPr>
          <p:nvPr/>
        </p:nvPicPr>
        <p:blipFill>
          <a:blip r:embed="rId4"/>
          <a:stretch>
            <a:fillRect/>
          </a:stretch>
        </p:blipFill>
        <p:spPr>
          <a:xfrm>
            <a:off x="130704" y="1207227"/>
            <a:ext cx="3547494" cy="4771850"/>
          </a:xfrm>
          <a:prstGeom prst="rect">
            <a:avLst/>
          </a:prstGeom>
        </p:spPr>
      </p:pic>
      <p:sp>
        <p:nvSpPr>
          <p:cNvPr id="13" name="TextBox 12">
            <a:extLst>
              <a:ext uri="{FF2B5EF4-FFF2-40B4-BE49-F238E27FC236}">
                <a16:creationId xmlns:a16="http://schemas.microsoft.com/office/drawing/2014/main" id="{17DFA2C0-A47C-DF36-909A-598237359687}"/>
              </a:ext>
            </a:extLst>
          </p:cNvPr>
          <p:cNvSpPr txBox="1"/>
          <p:nvPr/>
        </p:nvSpPr>
        <p:spPr>
          <a:xfrm>
            <a:off x="6007054" y="1502325"/>
            <a:ext cx="2947767" cy="1000274"/>
          </a:xfrm>
          <a:prstGeom prst="rect">
            <a:avLst/>
          </a:prstGeom>
          <a:noFill/>
        </p:spPr>
        <p:txBody>
          <a:bodyPr wrap="square">
            <a:spAutoFit/>
          </a:bodyPr>
          <a:lstStyle/>
          <a:p>
            <a:pPr algn="l"/>
            <a:endParaRPr lang="en-US" sz="1400" b="0" i="0" u="none" strike="noStrike" baseline="0" dirty="0">
              <a:solidFill>
                <a:srgbClr val="000000"/>
              </a:solidFill>
              <a:latin typeface="Aptos" panose="020B0004020202020204" pitchFamily="34" charset="0"/>
            </a:endParaRPr>
          </a:p>
          <a:p>
            <a:pPr marR="15470" algn="l"/>
            <a:r>
              <a:rPr lang="en-US" sz="1500" b="0" i="0" u="none" strike="noStrike" baseline="0" dirty="0">
                <a:latin typeface="+mj-lt"/>
              </a:rPr>
              <a:t>Funding up to $3MM in grants in addition to MSHDA’s $1MM to provide flexible funding to:</a:t>
            </a:r>
            <a:endParaRPr lang="en-US" sz="1500" dirty="0">
              <a:latin typeface="+mj-lt"/>
            </a:endParaRPr>
          </a:p>
        </p:txBody>
      </p:sp>
      <p:sp>
        <p:nvSpPr>
          <p:cNvPr id="15" name="TextBox 14">
            <a:extLst>
              <a:ext uri="{FF2B5EF4-FFF2-40B4-BE49-F238E27FC236}">
                <a16:creationId xmlns:a16="http://schemas.microsoft.com/office/drawing/2014/main" id="{17B112C2-C6C3-A5B1-14C0-25F9746C3F38}"/>
              </a:ext>
            </a:extLst>
          </p:cNvPr>
          <p:cNvSpPr txBox="1"/>
          <p:nvPr/>
        </p:nvSpPr>
        <p:spPr>
          <a:xfrm>
            <a:off x="5815166" y="2161986"/>
            <a:ext cx="3114675" cy="2631490"/>
          </a:xfrm>
          <a:prstGeom prst="rect">
            <a:avLst/>
          </a:prstGeom>
          <a:noFill/>
        </p:spPr>
        <p:txBody>
          <a:bodyPr wrap="square">
            <a:spAutoFit/>
          </a:bodyPr>
          <a:lstStyle/>
          <a:p>
            <a:pPr algn="l"/>
            <a:endParaRPr lang="en-US" sz="1500" b="0" i="0" u="none" strike="noStrike" baseline="0" dirty="0">
              <a:solidFill>
                <a:srgbClr val="000000"/>
              </a:solidFill>
              <a:latin typeface="Aptos" panose="020B0004020202020204" pitchFamily="34" charset="0"/>
            </a:endParaRPr>
          </a:p>
          <a:p>
            <a:endParaRPr lang="en-US" sz="1500" b="0" i="0" u="none" strike="noStrike" baseline="0" dirty="0">
              <a:latin typeface="Aptos" panose="020B0004020202020204" pitchFamily="34" charset="0"/>
            </a:endParaRPr>
          </a:p>
          <a:p>
            <a:pPr marL="285750" marR="0" indent="-285750" algn="l">
              <a:buFont typeface="Arial" panose="020B0604020202020204" pitchFamily="34" charset="0"/>
              <a:buChar char="•"/>
            </a:pPr>
            <a:r>
              <a:rPr lang="en-US" sz="1500" b="0" i="0" u="none" strike="noStrike" baseline="0" dirty="0">
                <a:latin typeface="+mj-lt"/>
              </a:rPr>
              <a:t>Help remove barriers to program participation</a:t>
            </a:r>
          </a:p>
          <a:p>
            <a:pPr marL="285750" marR="0" indent="-285750" algn="l">
              <a:buFont typeface="Arial" panose="020B0604020202020204" pitchFamily="34" charset="0"/>
              <a:buChar char="•"/>
            </a:pPr>
            <a:r>
              <a:rPr lang="en-US" sz="1500" dirty="0">
                <a:latin typeface="+mj-lt"/>
              </a:rPr>
              <a:t>Cover</a:t>
            </a:r>
            <a:r>
              <a:rPr lang="en-US" sz="1500" b="0" i="0" u="none" strike="noStrike" baseline="0" dirty="0">
                <a:latin typeface="+mj-lt"/>
              </a:rPr>
              <a:t> critical predevelopment expenses</a:t>
            </a:r>
          </a:p>
          <a:p>
            <a:pPr marL="285750" marR="0" indent="-285750" algn="l">
              <a:buFont typeface="Arial" panose="020B0604020202020204" pitchFamily="34" charset="0"/>
              <a:buChar char="•"/>
            </a:pPr>
            <a:r>
              <a:rPr lang="en-US" sz="1500" b="0" i="0" u="none" strike="noStrike" baseline="0" dirty="0">
                <a:latin typeface="+mj-lt"/>
              </a:rPr>
              <a:t>Respond to additional capacity building needs and opportunities, and </a:t>
            </a:r>
          </a:p>
          <a:p>
            <a:pPr marL="285750" marR="0" indent="-285750" algn="l">
              <a:buFont typeface="Arial" panose="020B0604020202020204" pitchFamily="34" charset="0"/>
              <a:buChar char="•"/>
            </a:pPr>
            <a:r>
              <a:rPr lang="en-US" sz="1500" b="0" i="0" u="none" strike="noStrike" baseline="0" dirty="0">
                <a:latin typeface="+mj-lt"/>
              </a:rPr>
              <a:t>Help bridge project financing gaps. </a:t>
            </a:r>
          </a:p>
        </p:txBody>
      </p:sp>
      <p:pic>
        <p:nvPicPr>
          <p:cNvPr id="9" name="Picture 8">
            <a:extLst>
              <a:ext uri="{FF2B5EF4-FFF2-40B4-BE49-F238E27FC236}">
                <a16:creationId xmlns:a16="http://schemas.microsoft.com/office/drawing/2014/main" id="{00CCDDB9-4918-74CE-2EC0-85B7887A086D}"/>
              </a:ext>
            </a:extLst>
          </p:cNvPr>
          <p:cNvPicPr>
            <a:picLocks noChangeAspect="1"/>
          </p:cNvPicPr>
          <p:nvPr/>
        </p:nvPicPr>
        <p:blipFill>
          <a:blip r:embed="rId5"/>
          <a:stretch>
            <a:fillRect/>
          </a:stretch>
        </p:blipFill>
        <p:spPr>
          <a:xfrm>
            <a:off x="3456019" y="1842298"/>
            <a:ext cx="2317420" cy="3173404"/>
          </a:xfrm>
          <a:prstGeom prst="rect">
            <a:avLst/>
          </a:prstGeom>
        </p:spPr>
      </p:pic>
    </p:spTree>
    <p:extLst>
      <p:ext uri="{BB962C8B-B14F-4D97-AF65-F5344CB8AC3E}">
        <p14:creationId xmlns:p14="http://schemas.microsoft.com/office/powerpoint/2010/main" val="645619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12" y="226989"/>
            <a:ext cx="8229600" cy="553534"/>
          </a:xfrm>
        </p:spPr>
        <p:txBody>
          <a:bodyPr/>
          <a:lstStyle/>
          <a:p>
            <a:pPr>
              <a:spcBef>
                <a:spcPts val="0"/>
              </a:spcBef>
              <a:spcAft>
                <a:spcPts val="1200"/>
              </a:spcAft>
              <a:buSzPct val="100000"/>
            </a:pPr>
            <a:r>
              <a:rPr lang="en-US" dirty="0"/>
              <a:t>FHLBank Indianapolis – </a:t>
            </a:r>
            <a:br>
              <a:rPr lang="en-US" dirty="0"/>
            </a:br>
            <a:r>
              <a:rPr lang="en-US" dirty="0"/>
              <a:t>Tribal Nations Housing Development Assistance Program</a:t>
            </a:r>
            <a:endParaRPr lang="en-US" sz="2000" dirty="0"/>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37</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7467600" y="248599"/>
            <a:ext cx="1438275" cy="733425"/>
          </a:xfrm>
          <a:prstGeom prst="rect">
            <a:avLst/>
          </a:prstGeom>
        </p:spPr>
      </p:pic>
      <p:sp>
        <p:nvSpPr>
          <p:cNvPr id="7" name="TextBox 6">
            <a:extLst>
              <a:ext uri="{FF2B5EF4-FFF2-40B4-BE49-F238E27FC236}">
                <a16:creationId xmlns:a16="http://schemas.microsoft.com/office/drawing/2014/main" id="{279530D8-0779-4B58-F101-324270A8B2D4}"/>
              </a:ext>
            </a:extLst>
          </p:cNvPr>
          <p:cNvSpPr txBox="1"/>
          <p:nvPr/>
        </p:nvSpPr>
        <p:spPr>
          <a:xfrm>
            <a:off x="304799" y="1176480"/>
            <a:ext cx="3581401" cy="4062651"/>
          </a:xfrm>
          <a:prstGeom prst="rect">
            <a:avLst/>
          </a:prstGeom>
          <a:noFill/>
        </p:spPr>
        <p:txBody>
          <a:bodyPr wrap="square">
            <a:spAutoFit/>
          </a:bodyPr>
          <a:lstStyle/>
          <a:p>
            <a:pPr algn="l"/>
            <a:endParaRPr lang="en-US" sz="1800" b="0" i="0" u="none" strike="noStrike" baseline="0" dirty="0">
              <a:solidFill>
                <a:srgbClr val="000000"/>
              </a:solidFill>
              <a:latin typeface="Aptos" panose="020B0004020202020204" pitchFamily="34" charset="0"/>
            </a:endParaRPr>
          </a:p>
          <a:p>
            <a:pPr marR="96890" algn="l"/>
            <a:r>
              <a:rPr lang="en-US" sz="1600" b="0" i="0" u="none" strike="noStrike" baseline="0" dirty="0">
                <a:latin typeface="+mj-lt"/>
              </a:rPr>
              <a:t>The Michigan State Housing Development Authority (MSHDA), in partnership with FHLBank Indianapolis, launched the Tribal Nations Housing Development Assistance Program in January 2024 to support tribal capacity building initiatives focused on housing.</a:t>
            </a:r>
          </a:p>
          <a:p>
            <a:pPr marR="96890" algn="l"/>
            <a:endParaRPr lang="en-US" sz="1600" b="0" i="0" u="none" strike="noStrike" baseline="0" dirty="0">
              <a:latin typeface="+mj-lt"/>
            </a:endParaRPr>
          </a:p>
          <a:p>
            <a:pPr marR="97490" algn="l"/>
            <a:r>
              <a:rPr lang="en-US" sz="1600" b="0" i="0" u="none" strike="noStrike" baseline="0" dirty="0">
                <a:latin typeface="+mj-lt"/>
              </a:rPr>
              <a:t>The National American Indian Housing Council (NAIHC) has designed a tribal housing toolkit as well as offer a training series and technical assistance to all 12 tribes.  </a:t>
            </a:r>
          </a:p>
        </p:txBody>
      </p:sp>
      <p:pic>
        <p:nvPicPr>
          <p:cNvPr id="8" name="Picture 7" descr="A group of people smiling&#10;&#10;Description automatically generated">
            <a:hlinkClick r:id="rId4"/>
            <a:extLst>
              <a:ext uri="{FF2B5EF4-FFF2-40B4-BE49-F238E27FC236}">
                <a16:creationId xmlns:a16="http://schemas.microsoft.com/office/drawing/2014/main" id="{CB1C3F18-0454-DDF0-A764-D7244B9DB9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5569" y="1899634"/>
            <a:ext cx="4634443" cy="3058732"/>
          </a:xfrm>
          <a:prstGeom prst="rect">
            <a:avLst/>
          </a:prstGeom>
        </p:spPr>
      </p:pic>
    </p:spTree>
    <p:extLst>
      <p:ext uri="{BB962C8B-B14F-4D97-AF65-F5344CB8AC3E}">
        <p14:creationId xmlns:p14="http://schemas.microsoft.com/office/powerpoint/2010/main" val="3846116731"/>
      </p:ext>
    </p:extLst>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spcAft>
                <a:spcPts val="1200"/>
              </a:spcAft>
              <a:buSzPct val="100000"/>
            </a:pPr>
            <a:r>
              <a:rPr dirty="0" lang="en-US"/>
              <a:t>FHLBank New York</a:t>
            </a:r>
            <a:br>
              <a:rPr dirty="0" lang="en-US"/>
            </a:br>
            <a:r>
              <a:rPr dirty="0" lang="en-US"/>
              <a:t>HDP Plus </a:t>
            </a:r>
            <a:r>
              <a:rPr dirty="0" lang="en-US" sz="2000"/>
              <a:t>	</a:t>
            </a:r>
          </a:p>
        </p:txBody>
      </p:sp>
      <p:sp>
        <p:nvSpPr>
          <p:cNvPr id="4" name="Footer Placeholder 3"/>
          <p:cNvSpPr>
            <a:spLocks noGrp="1"/>
          </p:cNvSpPr>
          <p:nvPr>
            <p:ph idx="11" sz="quarter" type="ftr"/>
          </p:nvPr>
        </p:nvSpPr>
        <p:spPr/>
        <p:txBody>
          <a:bodyPr/>
          <a:lstStyle/>
          <a:p>
            <a:r>
              <a:rPr dirty="0" lang="en-US"/>
              <a:t>FEDERAL HOME LOAN BANK OF ATLANTA</a:t>
            </a:r>
          </a:p>
        </p:txBody>
      </p:sp>
      <p:sp>
        <p:nvSpPr>
          <p:cNvPr id="5" name="Slide Number Placeholder 4"/>
          <p:cNvSpPr>
            <a:spLocks noGrp="1"/>
          </p:cNvSpPr>
          <p:nvPr>
            <p:ph idx="12" sz="quarter" type="sldNum"/>
          </p:nvPr>
        </p:nvSpPr>
        <p:spPr/>
        <p:txBody>
          <a:bodyPr/>
          <a:lstStyle/>
          <a:p>
            <a:fld id="{A756D5BD-09B3-B140-92EB-9A79342F0DC6}" type="slidenum">
              <a:rPr lang="en-US" smtClean="0"/>
              <a:pPr/>
              <a:t>38</a:t>
            </a:fld>
            <a:endParaRPr dirty="0" lang="en-US"/>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rtlCol="0" wrap="square">
            <a:spAutoFit/>
          </a:bodyPr>
          <a:lstStyle/>
          <a:p>
            <a:endParaRPr dirty="0" lang="en-US"/>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6705600" y="248599"/>
            <a:ext cx="2200275" cy="733425"/>
          </a:xfrm>
          <a:prstGeom prst="rect">
            <a:avLst/>
          </a:prstGeom>
        </p:spPr>
      </p:pic>
      <p:sp>
        <p:nvSpPr>
          <p:cNvPr id="7" name="TextBox 6">
            <a:extLst>
              <a:ext uri="{FF2B5EF4-FFF2-40B4-BE49-F238E27FC236}">
                <a16:creationId xmlns:a16="http://schemas.microsoft.com/office/drawing/2014/main" id="{60AE24E4-C2F5-495F-9C11-BAEF6D85C30D}"/>
              </a:ext>
            </a:extLst>
          </p:cNvPr>
          <p:cNvSpPr txBox="1"/>
          <p:nvPr/>
        </p:nvSpPr>
        <p:spPr>
          <a:xfrm>
            <a:off x="-84278" y="1704717"/>
            <a:ext cx="5951678" cy="4524315"/>
          </a:xfrm>
          <a:prstGeom prst="rect">
            <a:avLst/>
          </a:prstGeom>
          <a:noFill/>
        </p:spPr>
        <p:txBody>
          <a:bodyPr wrap="square">
            <a:spAutoFit/>
          </a:bodyPr>
          <a:lstStyle/>
          <a:p>
            <a:pPr indent="-228600" lvl="2" marL="685800">
              <a:buFont charset="0" panose="020B0604020202020204" pitchFamily="34" typeface="Arial"/>
              <a:buChar char="•"/>
            </a:pPr>
            <a:r>
              <a:rPr dirty="0" lang="en-US" sz="1600"/>
              <a:t>Provides down payment and closing cost assistance to first-time homebuyers</a:t>
            </a:r>
            <a:br>
              <a:rPr dirty="0" lang="en-US" sz="1600"/>
            </a:br>
            <a:endParaRPr dirty="0" lang="en-US" sz="1600"/>
          </a:p>
          <a:p>
            <a:pPr indent="-228600" lvl="2" marL="685800">
              <a:buFont charset="0" panose="020B0604020202020204" pitchFamily="34" typeface="Arial"/>
              <a:buChar char="•"/>
            </a:pPr>
            <a:r>
              <a:rPr dirty="0" lang="en-US" sz="1600"/>
              <a:t>Grant up to $19,500 per household with an additional $500 towards defrayment of nonprofit counseling agency costs for a maximum amount of $20,000</a:t>
            </a:r>
            <a:br>
              <a:rPr dirty="0" lang="en-US" sz="1600"/>
            </a:br>
            <a:endParaRPr dirty="0" lang="en-US" sz="1600"/>
          </a:p>
          <a:p>
            <a:pPr indent="-228600" lvl="2" marL="685800">
              <a:buFont charset="0" panose="020B0604020202020204" pitchFamily="34" typeface="Arial"/>
              <a:buChar char="•"/>
            </a:pPr>
            <a:r>
              <a:rPr dirty="0" lang="en-US" sz="1600"/>
              <a:t>Total household income requirements:</a:t>
            </a:r>
          </a:p>
          <a:p>
            <a:pPr indent="-228600" lvl="4" marL="1143000">
              <a:buFont charset="0" panose="020B0604020202020204" pitchFamily="34" typeface="Arial"/>
              <a:buChar char="•"/>
            </a:pPr>
            <a:r>
              <a:rPr dirty="0" lang="en-US" sz="1600"/>
              <a:t>NY and NJ - must be above 80% and less than or equal to 120% of the Area Median Income for the county in which the household is purchasing</a:t>
            </a:r>
          </a:p>
          <a:p>
            <a:pPr indent="-228600" lvl="4" marL="1143000">
              <a:buFont charset="0" panose="020B0604020202020204" pitchFamily="34" typeface="Arial"/>
              <a:buChar char="•"/>
            </a:pPr>
            <a:r>
              <a:rPr dirty="0" lang="en-US" sz="1600"/>
              <a:t>PR and USVI - must be above 80% and less than or equal to 150% of the Area Median Income for the county/ municipality in which the household is purchasing</a:t>
            </a:r>
            <a:br>
              <a:rPr dirty="0" lang="en-US" sz="1600"/>
            </a:br>
            <a:endParaRPr dirty="0" lang="en-US" sz="1600"/>
          </a:p>
          <a:p>
            <a:pPr indent="-228600" lvl="2" marL="685800">
              <a:buFont charset="0" panose="020B0604020202020204" pitchFamily="34" typeface="Arial"/>
              <a:buChar char="•"/>
            </a:pPr>
            <a:r>
              <a:rPr dirty="0" lang="en-US" sz="1600"/>
              <a:t>Program administered through participating members as an annual Round</a:t>
            </a:r>
          </a:p>
        </p:txBody>
      </p:sp>
      <p:sp>
        <p:nvSpPr>
          <p:cNvPr id="9" name="TextBox 8">
            <a:extLst>
              <a:ext uri="{FF2B5EF4-FFF2-40B4-BE49-F238E27FC236}">
                <a16:creationId xmlns:a16="http://schemas.microsoft.com/office/drawing/2014/main" id="{31A60901-2614-2808-CDE1-082CA916C3E1}"/>
              </a:ext>
            </a:extLst>
          </p:cNvPr>
          <p:cNvSpPr txBox="1"/>
          <p:nvPr/>
        </p:nvSpPr>
        <p:spPr>
          <a:xfrm>
            <a:off x="385762" y="1227626"/>
            <a:ext cx="8372475" cy="369332"/>
          </a:xfrm>
          <a:prstGeom prst="rect">
            <a:avLst/>
          </a:prstGeom>
          <a:solidFill>
            <a:schemeClr val="accent2">
              <a:lumMod val="20000"/>
              <a:lumOff val="80000"/>
            </a:schemeClr>
          </a:solidFill>
        </p:spPr>
        <p:txBody>
          <a:bodyPr wrap="square">
            <a:spAutoFit/>
          </a:bodyPr>
          <a:lstStyle/>
          <a:p>
            <a:pPr algn="ctr"/>
            <a:r>
              <a:rPr dirty="0" lang="en-US">
                <a:latin typeface="+mj-lt"/>
              </a:rPr>
              <a:t>HDP Plus Round opened on March 18, 2024, offering $10.3M in grant funds</a:t>
            </a:r>
          </a:p>
        </p:txBody>
      </p:sp>
      <p:pic>
        <p:nvPicPr>
          <p:cNvPr id="10" name="Picture 9">
            <a:extLst>
              <a:ext uri="{FF2B5EF4-FFF2-40B4-BE49-F238E27FC236}">
                <a16:creationId xmlns:a16="http://schemas.microsoft.com/office/drawing/2014/main" id="{90EECD99-7025-A92B-78B7-4BCBBB1A62A8}"/>
              </a:ext>
            </a:extLst>
          </p:cNvPr>
          <p:cNvPicPr>
            <a:picLocks noChangeAspect="1"/>
          </p:cNvPicPr>
          <p:nvPr/>
        </p:nvPicPr>
        <p:blipFill rotWithShape="1">
          <a:blip r:embed="rId4"/>
          <a:srcRect l="50" r="98" t="83"/>
          <a:stretch/>
        </p:blipFill>
        <p:spPr>
          <a:xfrm>
            <a:off x="5827769" y="2128355"/>
            <a:ext cx="3029750" cy="3493681"/>
          </a:xfrm>
          <a:prstGeom prst="rect">
            <a:avLst/>
          </a:prstGeom>
        </p:spPr>
      </p:pic>
    </p:spTree>
    <p:extLst>
      <p:ext uri="{BB962C8B-B14F-4D97-AF65-F5344CB8AC3E}">
        <p14:creationId xmlns:p14="http://schemas.microsoft.com/office/powerpoint/2010/main" val="1845385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12" y="226989"/>
            <a:ext cx="8229600" cy="553534"/>
          </a:xfrm>
        </p:spPr>
        <p:txBody>
          <a:bodyPr/>
          <a:lstStyle/>
          <a:p>
            <a:pPr>
              <a:spcBef>
                <a:spcPts val="0"/>
              </a:spcBef>
              <a:spcAft>
                <a:spcPts val="1200"/>
              </a:spcAft>
              <a:buSzPct val="100000"/>
            </a:pPr>
            <a:r>
              <a:rPr lang="en-US" dirty="0"/>
              <a:t>FHLBank San Francisco – </a:t>
            </a:r>
            <a:br>
              <a:rPr lang="en-US" dirty="0"/>
            </a:br>
            <a:r>
              <a:rPr lang="en-US" dirty="0"/>
              <a:t>Tribal Nations Program</a:t>
            </a:r>
            <a:endParaRPr lang="en-US" sz="2000" dirty="0"/>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39</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7467600" y="248599"/>
            <a:ext cx="1438275" cy="733425"/>
          </a:xfrm>
          <a:prstGeom prst="rect">
            <a:avLst/>
          </a:prstGeom>
        </p:spPr>
      </p:pic>
      <p:sp>
        <p:nvSpPr>
          <p:cNvPr id="13" name="TextBox 12">
            <a:extLst>
              <a:ext uri="{FF2B5EF4-FFF2-40B4-BE49-F238E27FC236}">
                <a16:creationId xmlns:a16="http://schemas.microsoft.com/office/drawing/2014/main" id="{17DFA2C0-A47C-DF36-909A-598237359687}"/>
              </a:ext>
            </a:extLst>
          </p:cNvPr>
          <p:cNvSpPr txBox="1"/>
          <p:nvPr/>
        </p:nvSpPr>
        <p:spPr>
          <a:xfrm>
            <a:off x="4419600" y="1219200"/>
            <a:ext cx="4593696" cy="4985980"/>
          </a:xfrm>
          <a:prstGeom prst="rect">
            <a:avLst/>
          </a:prstGeom>
          <a:noFill/>
        </p:spPr>
        <p:txBody>
          <a:bodyPr wrap="square">
            <a:spAutoFit/>
          </a:bodyPr>
          <a:lstStyle/>
          <a:p>
            <a:pPr algn="l"/>
            <a:endParaRPr lang="en-US" sz="1400" b="0" i="0" u="none" strike="noStrike" baseline="0" dirty="0">
              <a:solidFill>
                <a:srgbClr val="000000"/>
              </a:solidFill>
              <a:latin typeface="Aptos" panose="020B0004020202020204" pitchFamily="34" charset="0"/>
            </a:endParaRPr>
          </a:p>
          <a:p>
            <a:pPr marL="119063" indent="-119063" algn="l">
              <a:buFont typeface="Arial" panose="020B0604020202020204" pitchFamily="34" charset="0"/>
              <a:buChar char="•"/>
            </a:pPr>
            <a:r>
              <a:rPr lang="en-US" sz="1600" b="0" i="0" u="none" strike="noStrike" baseline="0" dirty="0">
                <a:latin typeface="+mj-lt"/>
              </a:rPr>
              <a:t>Pilot program launched in 2023 with $1 million allocation</a:t>
            </a:r>
          </a:p>
          <a:p>
            <a:pPr marL="119063" indent="-119063" algn="l">
              <a:buFont typeface="Arial" panose="020B0604020202020204" pitchFamily="34" charset="0"/>
              <a:buChar char="•"/>
            </a:pPr>
            <a:endParaRPr lang="en-US" sz="1600" b="0" i="0" u="none" strike="noStrike" baseline="0" dirty="0">
              <a:latin typeface="+mj-lt"/>
            </a:endParaRPr>
          </a:p>
          <a:p>
            <a:pPr marL="119063" indent="-119063" algn="l">
              <a:buFont typeface="Arial" panose="020B0604020202020204" pitchFamily="34" charset="0"/>
              <a:buChar char="•"/>
            </a:pPr>
            <a:r>
              <a:rPr lang="en-US" sz="1600" b="0" i="0" u="none" strike="noStrike" baseline="0" dirty="0">
                <a:latin typeface="+mj-lt"/>
              </a:rPr>
              <a:t>Developed in consultation with tribal housing authorities, CA tribal technical assistance providers, and nonprofit housing coalitions in Arizona, California, and Nevada</a:t>
            </a:r>
          </a:p>
          <a:p>
            <a:pPr marL="119063" indent="-119063" algn="l">
              <a:buFont typeface="Arial" panose="020B0604020202020204" pitchFamily="34" charset="0"/>
              <a:buChar char="•"/>
            </a:pPr>
            <a:endParaRPr lang="en-US" sz="1600" b="0" i="0" u="none" strike="noStrike" baseline="0" dirty="0">
              <a:latin typeface="+mj-lt"/>
            </a:endParaRPr>
          </a:p>
          <a:p>
            <a:pPr marL="119063" indent="-119063" algn="l">
              <a:buFont typeface="Arial" panose="020B0604020202020204" pitchFamily="34" charset="0"/>
              <a:buChar char="•"/>
            </a:pPr>
            <a:r>
              <a:rPr lang="en-US" sz="1600" b="0" i="0" u="none" strike="noStrike" baseline="0" dirty="0">
                <a:latin typeface="+mj-lt"/>
              </a:rPr>
              <a:t>Provides funding for training and technical assistance to tribes to apply for AHP and federal and state affordable housing funding</a:t>
            </a:r>
          </a:p>
          <a:p>
            <a:pPr marL="119063" indent="-119063" algn="l">
              <a:buFont typeface="Arial" panose="020B0604020202020204" pitchFamily="34" charset="0"/>
              <a:buChar char="•"/>
            </a:pPr>
            <a:endParaRPr lang="en-US" sz="1600" b="0" i="0" u="none" strike="noStrike" baseline="0" dirty="0">
              <a:latin typeface="+mj-lt"/>
            </a:endParaRPr>
          </a:p>
          <a:p>
            <a:pPr marL="119063" indent="-119063" algn="l">
              <a:buFont typeface="Arial" panose="020B0604020202020204" pitchFamily="34" charset="0"/>
              <a:buChar char="•"/>
            </a:pPr>
            <a:r>
              <a:rPr lang="en-US" sz="1600" b="0" i="0" u="none" strike="noStrike" baseline="0" dirty="0">
                <a:latin typeface="+mj-lt"/>
              </a:rPr>
              <a:t>Funding committed to the California Coalition for Rural Housing in partnership with the Arizona Housing Coalition and Nevada Housing Coalition</a:t>
            </a:r>
          </a:p>
          <a:p>
            <a:pPr marL="119063" indent="-119063" algn="l">
              <a:buFont typeface="Arial" panose="020B0604020202020204" pitchFamily="34" charset="0"/>
              <a:buChar char="•"/>
            </a:pPr>
            <a:endParaRPr lang="en-US" sz="1600" b="0" i="0" u="none" strike="noStrike" baseline="0" dirty="0">
              <a:latin typeface="+mj-lt"/>
            </a:endParaRPr>
          </a:p>
          <a:p>
            <a:pPr marL="119063" indent="-119063" algn="l">
              <a:buFont typeface="Arial" panose="020B0604020202020204" pitchFamily="34" charset="0"/>
              <a:buChar char="•"/>
            </a:pPr>
            <a:r>
              <a:rPr lang="en-US" sz="1600" b="0" i="0" u="none" strike="noStrike" baseline="0" dirty="0">
                <a:latin typeface="+mj-lt"/>
              </a:rPr>
              <a:t>$500,000 spent to date, remainder by end of 2024</a:t>
            </a:r>
          </a:p>
        </p:txBody>
      </p:sp>
      <p:sp>
        <p:nvSpPr>
          <p:cNvPr id="16" name="Rectangle: Rounded Corners 15">
            <a:extLst>
              <a:ext uri="{FF2B5EF4-FFF2-40B4-BE49-F238E27FC236}">
                <a16:creationId xmlns:a16="http://schemas.microsoft.com/office/drawing/2014/main" id="{324CFB84-7037-EE66-9639-B33F747C0457}"/>
              </a:ext>
            </a:extLst>
          </p:cNvPr>
          <p:cNvSpPr/>
          <p:nvPr/>
        </p:nvSpPr>
        <p:spPr>
          <a:xfrm>
            <a:off x="4267201" y="1219200"/>
            <a:ext cx="4746096" cy="4876800"/>
          </a:xfrm>
          <a:prstGeom prst="roundRect">
            <a:avLst/>
          </a:prstGeom>
          <a:no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pic>
        <p:nvPicPr>
          <p:cNvPr id="7" name="Picture 6">
            <a:extLst>
              <a:ext uri="{FF2B5EF4-FFF2-40B4-BE49-F238E27FC236}">
                <a16:creationId xmlns:a16="http://schemas.microsoft.com/office/drawing/2014/main" id="{2C4D2AE2-5A32-D282-CDFF-90900056C81C}"/>
              </a:ext>
            </a:extLst>
          </p:cNvPr>
          <p:cNvPicPr>
            <a:picLocks noChangeAspect="1"/>
          </p:cNvPicPr>
          <p:nvPr/>
        </p:nvPicPr>
        <p:blipFill>
          <a:blip r:embed="rId4"/>
          <a:stretch>
            <a:fillRect/>
          </a:stretch>
        </p:blipFill>
        <p:spPr>
          <a:xfrm>
            <a:off x="130703" y="1470967"/>
            <a:ext cx="4039088" cy="3491233"/>
          </a:xfrm>
          <a:prstGeom prst="rect">
            <a:avLst/>
          </a:prstGeom>
        </p:spPr>
      </p:pic>
      <p:sp>
        <p:nvSpPr>
          <p:cNvPr id="10" name="TextBox 9">
            <a:extLst>
              <a:ext uri="{FF2B5EF4-FFF2-40B4-BE49-F238E27FC236}">
                <a16:creationId xmlns:a16="http://schemas.microsoft.com/office/drawing/2014/main" id="{51E8E0D2-0FC7-28A8-C507-D1BBD89B38AC}"/>
              </a:ext>
            </a:extLst>
          </p:cNvPr>
          <p:cNvSpPr txBox="1"/>
          <p:nvPr/>
        </p:nvSpPr>
        <p:spPr>
          <a:xfrm>
            <a:off x="151914" y="5127962"/>
            <a:ext cx="4039088" cy="830997"/>
          </a:xfrm>
          <a:prstGeom prst="rect">
            <a:avLst/>
          </a:prstGeom>
          <a:noFill/>
        </p:spPr>
        <p:txBody>
          <a:bodyPr wrap="square">
            <a:spAutoFit/>
          </a:bodyPr>
          <a:lstStyle/>
          <a:p>
            <a:r>
              <a:rPr lang="en-US" sz="1200" b="0" i="1" u="none" strike="noStrike" baseline="0" dirty="0">
                <a:solidFill>
                  <a:srgbClr val="000000"/>
                </a:solidFill>
                <a:latin typeface="Aptos" panose="020B0004020202020204" pitchFamily="34" charset="0"/>
              </a:rPr>
              <a:t>FHLBSF AHEAD Program Grant – Supporting Coal-Impacted Communities Navajo Nation &amp; Hopi Tribe – Flagstaff, AZ Photo courtesy of Red Feather Development Group </a:t>
            </a:r>
            <a:endParaRPr lang="en-US" sz="1200" dirty="0"/>
          </a:p>
        </p:txBody>
      </p:sp>
    </p:spTree>
    <p:extLst>
      <p:ext uri="{BB962C8B-B14F-4D97-AF65-F5344CB8AC3E}">
        <p14:creationId xmlns:p14="http://schemas.microsoft.com/office/powerpoint/2010/main" val="59111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276" y="310896"/>
            <a:ext cx="8229600" cy="557784"/>
          </a:xfrm>
        </p:spPr>
        <p:txBody>
          <a:bodyPr/>
          <a:lstStyle/>
          <a:p>
            <a:r>
              <a:rPr lang="en-US" dirty="0"/>
              <a:t>FHLBanks’ Role in Financial Services </a:t>
            </a:r>
          </a:p>
        </p:txBody>
      </p:sp>
      <p:sp>
        <p:nvSpPr>
          <p:cNvPr id="3" name="Content Placeholder 2"/>
          <p:cNvSpPr>
            <a:spLocks noGrp="1"/>
          </p:cNvSpPr>
          <p:nvPr>
            <p:ph idx="1"/>
          </p:nvPr>
        </p:nvSpPr>
        <p:spPr>
          <a:xfrm>
            <a:off x="457200" y="1447800"/>
            <a:ext cx="8229600" cy="4572000"/>
          </a:xfrm>
        </p:spPr>
        <p:txBody>
          <a:bodyPr>
            <a:normAutofit/>
          </a:bodyPr>
          <a:lstStyle/>
          <a:p>
            <a:pPr marL="184150" marR="5080" indent="-171450">
              <a:lnSpc>
                <a:spcPct val="105300"/>
              </a:lnSpc>
              <a:spcBef>
                <a:spcPts val="100"/>
              </a:spcBef>
              <a:buFont typeface="Wingdings" panose="05000000000000000000" pitchFamily="2" charset="2"/>
              <a:buChar char="§"/>
            </a:pPr>
            <a:r>
              <a:rPr lang="en-US" sz="1600" dirty="0">
                <a:solidFill>
                  <a:srgbClr val="676767"/>
                </a:solidFill>
                <a:latin typeface="Arial"/>
                <a:cs typeface="Arial"/>
              </a:rPr>
              <a:t>The System is composed of</a:t>
            </a:r>
            <a:r>
              <a:rPr lang="en-US" sz="1600" b="1" dirty="0">
                <a:solidFill>
                  <a:srgbClr val="676767"/>
                </a:solidFill>
                <a:latin typeface="Arial"/>
                <a:cs typeface="Arial"/>
              </a:rPr>
              <a:t> 11 </a:t>
            </a:r>
            <a:r>
              <a:rPr lang="en-US" sz="1600" dirty="0">
                <a:solidFill>
                  <a:srgbClr val="676767"/>
                </a:solidFill>
                <a:latin typeface="Arial"/>
                <a:cs typeface="Arial"/>
              </a:rPr>
              <a:t>regional banks, each privately financed and owned </a:t>
            </a:r>
            <a:r>
              <a:rPr lang="en-US" sz="1600" dirty="0">
                <a:solidFill>
                  <a:srgbClr val="676767"/>
                </a:solidFill>
                <a:cs typeface="Arial"/>
              </a:rPr>
              <a:t>by their members </a:t>
            </a:r>
            <a:r>
              <a:rPr lang="en-US" sz="1600" dirty="0">
                <a:solidFill>
                  <a:srgbClr val="676767"/>
                </a:solidFill>
                <a:latin typeface="Arial"/>
                <a:cs typeface="Arial"/>
              </a:rPr>
              <a:t>as cooperatives.</a:t>
            </a:r>
          </a:p>
          <a:p>
            <a:pPr marL="184150" marR="5080" indent="-171450">
              <a:lnSpc>
                <a:spcPct val="105300"/>
              </a:lnSpc>
              <a:spcBef>
                <a:spcPts val="100"/>
              </a:spcBef>
              <a:buFont typeface="Wingdings" panose="05000000000000000000" pitchFamily="2" charset="2"/>
              <a:buChar char="§"/>
            </a:pPr>
            <a:endParaRPr lang="en-US" sz="1600" dirty="0">
              <a:solidFill>
                <a:srgbClr val="676767"/>
              </a:solidFill>
              <a:latin typeface="Arial"/>
              <a:cs typeface="Arial"/>
            </a:endParaRPr>
          </a:p>
          <a:p>
            <a:pPr marL="184150" marR="5080" indent="-171450">
              <a:lnSpc>
                <a:spcPct val="105300"/>
              </a:lnSpc>
              <a:spcBef>
                <a:spcPts val="100"/>
              </a:spcBef>
              <a:buFont typeface="Wingdings" panose="05000000000000000000" pitchFamily="2" charset="2"/>
              <a:buChar char="§"/>
            </a:pPr>
            <a:r>
              <a:rPr lang="en-US" sz="1600" dirty="0">
                <a:solidFill>
                  <a:srgbClr val="676767"/>
                </a:solidFill>
                <a:latin typeface="Arial"/>
                <a:cs typeface="Arial"/>
              </a:rPr>
              <a:t>Members are banks, credit unions, CDFIs and or Insurance Companies with headquarters in the district of the respective FHLB.</a:t>
            </a:r>
          </a:p>
          <a:p>
            <a:pPr marL="184150" marR="5080" indent="-171450">
              <a:lnSpc>
                <a:spcPct val="105300"/>
              </a:lnSpc>
              <a:spcBef>
                <a:spcPts val="100"/>
              </a:spcBef>
              <a:buFont typeface="Wingdings" panose="05000000000000000000" pitchFamily="2" charset="2"/>
              <a:buChar char="§"/>
            </a:pPr>
            <a:endParaRPr lang="en-US" sz="1600" dirty="0">
              <a:solidFill>
                <a:srgbClr val="676767"/>
              </a:solidFill>
              <a:latin typeface="Arial"/>
              <a:cs typeface="Arial"/>
            </a:endParaRPr>
          </a:p>
          <a:p>
            <a:pPr marL="184150" marR="5080" indent="-171450">
              <a:lnSpc>
                <a:spcPct val="105300"/>
              </a:lnSpc>
              <a:spcBef>
                <a:spcPts val="100"/>
              </a:spcBef>
              <a:buFont typeface="Wingdings" panose="05000000000000000000" pitchFamily="2" charset="2"/>
              <a:buChar char="§"/>
            </a:pPr>
            <a:r>
              <a:rPr lang="en-US" sz="1600" dirty="0">
                <a:solidFill>
                  <a:srgbClr val="676767"/>
                </a:solidFill>
                <a:latin typeface="Arial"/>
                <a:cs typeface="Arial"/>
              </a:rPr>
              <a:t>The FHLBanks' mission is to provide reliable funding to member institutions to increase and </a:t>
            </a:r>
            <a:r>
              <a:rPr lang="en-US" sz="1600" spc="-5" dirty="0">
                <a:solidFill>
                  <a:srgbClr val="676767"/>
                </a:solidFill>
                <a:latin typeface="Arial"/>
                <a:cs typeface="Arial"/>
              </a:rPr>
              <a:t>expand </a:t>
            </a:r>
            <a:r>
              <a:rPr lang="en-US" sz="1600" dirty="0">
                <a:solidFill>
                  <a:srgbClr val="676767"/>
                </a:solidFill>
                <a:latin typeface="Arial"/>
                <a:cs typeface="Arial"/>
              </a:rPr>
              <a:t>the </a:t>
            </a:r>
            <a:r>
              <a:rPr lang="en-US" sz="1600" spc="-5" dirty="0">
                <a:solidFill>
                  <a:srgbClr val="676767"/>
                </a:solidFill>
                <a:latin typeface="Arial"/>
                <a:cs typeface="Arial"/>
              </a:rPr>
              <a:t>availability </a:t>
            </a:r>
            <a:r>
              <a:rPr lang="en-US" sz="1600" dirty="0">
                <a:solidFill>
                  <a:srgbClr val="676767"/>
                </a:solidFill>
                <a:latin typeface="Arial"/>
                <a:cs typeface="Arial"/>
              </a:rPr>
              <a:t>of funds for residential mortgage and community development lending</a:t>
            </a:r>
            <a:r>
              <a:rPr lang="en-US" sz="1600" spc="-25" dirty="0">
                <a:solidFill>
                  <a:srgbClr val="676767"/>
                </a:solidFill>
                <a:latin typeface="Arial"/>
                <a:cs typeface="Arial"/>
              </a:rPr>
              <a:t> </a:t>
            </a:r>
            <a:r>
              <a:rPr lang="en-US" sz="1600" dirty="0">
                <a:solidFill>
                  <a:srgbClr val="676767"/>
                </a:solidFill>
                <a:latin typeface="Arial"/>
                <a:cs typeface="Arial"/>
              </a:rPr>
              <a:t>nationwide and to support affordable housing and community development.</a:t>
            </a:r>
          </a:p>
          <a:p>
            <a:pPr marL="584200" marR="5080" lvl="1" indent="-171450">
              <a:lnSpc>
                <a:spcPct val="105300"/>
              </a:lnSpc>
              <a:spcBef>
                <a:spcPts val="100"/>
              </a:spcBef>
              <a:buFont typeface="Wingdings" panose="05000000000000000000" pitchFamily="2" charset="2"/>
              <a:buChar char="§"/>
            </a:pPr>
            <a:r>
              <a:rPr lang="en-US" sz="1600" dirty="0">
                <a:solidFill>
                  <a:srgbClr val="676767"/>
                </a:solidFill>
                <a:latin typeface="Arial"/>
                <a:cs typeface="Arial"/>
              </a:rPr>
              <a:t>Loans to support members’ community lending efforts</a:t>
            </a:r>
          </a:p>
          <a:p>
            <a:pPr marL="584200" marR="5080" lvl="1" indent="-171450">
              <a:lnSpc>
                <a:spcPct val="105300"/>
              </a:lnSpc>
              <a:spcBef>
                <a:spcPts val="100"/>
              </a:spcBef>
              <a:buFont typeface="Wingdings" panose="05000000000000000000" pitchFamily="2" charset="2"/>
              <a:buChar char="§"/>
            </a:pPr>
            <a:r>
              <a:rPr lang="en-US" sz="1600" dirty="0">
                <a:solidFill>
                  <a:srgbClr val="676767"/>
                </a:solidFill>
                <a:latin typeface="Arial"/>
                <a:cs typeface="Arial"/>
              </a:rPr>
              <a:t>Grants and subsidies for production and preservation of affordable housing</a:t>
            </a:r>
          </a:p>
          <a:p>
            <a:pPr marL="584200" marR="5080" lvl="1" indent="-171450">
              <a:lnSpc>
                <a:spcPct val="105300"/>
              </a:lnSpc>
              <a:spcBef>
                <a:spcPts val="100"/>
              </a:spcBef>
              <a:buFont typeface="Wingdings" panose="05000000000000000000" pitchFamily="2" charset="2"/>
              <a:buChar char="§"/>
            </a:pPr>
            <a:r>
              <a:rPr lang="en-US" sz="1600" dirty="0">
                <a:solidFill>
                  <a:srgbClr val="676767"/>
                </a:solidFill>
                <a:latin typeface="Arial"/>
                <a:cs typeface="Arial"/>
              </a:rPr>
              <a:t>Down payment and closing cost assistance programs for home buyers</a:t>
            </a:r>
          </a:p>
          <a:p>
            <a:pPr marL="184150" marR="5080" indent="-171450">
              <a:lnSpc>
                <a:spcPct val="105300"/>
              </a:lnSpc>
              <a:spcBef>
                <a:spcPts val="100"/>
              </a:spcBef>
              <a:buFont typeface="Wingdings" panose="05000000000000000000" pitchFamily="2" charset="2"/>
              <a:buChar char="§"/>
            </a:pPr>
            <a:endParaRPr lang="en-US" sz="1600" dirty="0">
              <a:solidFill>
                <a:srgbClr val="676767"/>
              </a:solidFill>
              <a:latin typeface="Arial"/>
              <a:cs typeface="Arial"/>
            </a:endParaRPr>
          </a:p>
          <a:p>
            <a:pPr marL="184150" marR="5080" indent="-171450">
              <a:lnSpc>
                <a:spcPct val="105300"/>
              </a:lnSpc>
              <a:spcBef>
                <a:spcPts val="100"/>
              </a:spcBef>
              <a:buFont typeface="Wingdings" panose="05000000000000000000" pitchFamily="2" charset="2"/>
              <a:buChar char="§"/>
            </a:pPr>
            <a:r>
              <a:rPr lang="en-US" sz="1600" dirty="0">
                <a:solidFill>
                  <a:srgbClr val="676767"/>
                </a:solidFill>
                <a:latin typeface="Arial"/>
                <a:cs typeface="Arial"/>
              </a:rPr>
              <a:t>Our regional distribution enables each FHLBank to focus on the distinct needs of their members and communities.</a:t>
            </a:r>
          </a:p>
          <a:p>
            <a:pPr marL="184150" marR="5080" indent="-171450">
              <a:lnSpc>
                <a:spcPct val="105300"/>
              </a:lnSpc>
              <a:spcBef>
                <a:spcPts val="100"/>
              </a:spcBef>
              <a:buFont typeface="Wingdings" panose="05000000000000000000" pitchFamily="2" charset="2"/>
              <a:buChar char="§"/>
            </a:pPr>
            <a:endParaRPr lang="en-US" sz="1800" dirty="0">
              <a:solidFill>
                <a:srgbClr val="676767"/>
              </a:solidFill>
              <a:latin typeface="Arial"/>
              <a:cs typeface="Arial"/>
            </a:endParaRPr>
          </a:p>
          <a:p>
            <a:pPr marL="0" indent="0">
              <a:spcBef>
                <a:spcPts val="480"/>
              </a:spcBef>
              <a:spcAft>
                <a:spcPts val="600"/>
              </a:spcAft>
              <a:buNone/>
            </a:pPr>
            <a:endParaRPr lang="en-US" sz="1600" dirty="0"/>
          </a:p>
        </p:txBody>
      </p:sp>
      <p:sp>
        <p:nvSpPr>
          <p:cNvPr id="4" name="Slide Number Placeholder 3"/>
          <p:cNvSpPr>
            <a:spLocks noGrp="1"/>
          </p:cNvSpPr>
          <p:nvPr>
            <p:ph type="sldNum" sz="quarter" idx="12"/>
          </p:nvPr>
        </p:nvSpPr>
        <p:spPr/>
        <p:txBody>
          <a:bodyPr/>
          <a:lstStyle/>
          <a:p>
            <a:fld id="{8D1858C3-6DB3-4AB3-9741-2EABD1E0F7E5}"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a:t>FEDERAL HOME LOAN BANK OF ATLANTA</a:t>
            </a:r>
          </a:p>
        </p:txBody>
      </p:sp>
      <p:pic>
        <p:nvPicPr>
          <p:cNvPr id="7" name="Picture 6">
            <a:extLst>
              <a:ext uri="{FF2B5EF4-FFF2-40B4-BE49-F238E27FC236}">
                <a16:creationId xmlns:a16="http://schemas.microsoft.com/office/drawing/2014/main" id="{2F193AE9-D801-B012-20DF-ED141BE9BD98}"/>
              </a:ext>
            </a:extLst>
          </p:cNvPr>
          <p:cNvPicPr>
            <a:picLocks noChangeAspect="1"/>
          </p:cNvPicPr>
          <p:nvPr/>
        </p:nvPicPr>
        <p:blipFill>
          <a:blip r:embed="rId3"/>
          <a:stretch>
            <a:fillRect/>
          </a:stretch>
        </p:blipFill>
        <p:spPr>
          <a:xfrm>
            <a:off x="6943725" y="223075"/>
            <a:ext cx="2200275" cy="733425"/>
          </a:xfrm>
          <a:prstGeom prst="rect">
            <a:avLst/>
          </a:prstGeom>
        </p:spPr>
      </p:pic>
      <p:sp>
        <p:nvSpPr>
          <p:cNvPr id="8" name="TextBox 7">
            <a:extLst>
              <a:ext uri="{FF2B5EF4-FFF2-40B4-BE49-F238E27FC236}">
                <a16:creationId xmlns:a16="http://schemas.microsoft.com/office/drawing/2014/main" id="{DB2649B0-EBD5-3406-DBDB-2B69F90BAA74}"/>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87953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153827"/>
            <a:ext cx="8229600" cy="553534"/>
          </a:xfrm>
        </p:spPr>
        <p:txBody>
          <a:bodyPr/>
          <a:lstStyle/>
          <a:p>
            <a:pPr>
              <a:spcBef>
                <a:spcPts val="0"/>
              </a:spcBef>
              <a:spcAft>
                <a:spcPts val="1200"/>
              </a:spcAft>
              <a:buSzPct val="100000"/>
            </a:pPr>
            <a:r>
              <a:rPr lang="en-US" dirty="0"/>
              <a:t>FHLBank San Francisco – </a:t>
            </a:r>
            <a:br>
              <a:rPr lang="en-US" dirty="0"/>
            </a:br>
            <a:r>
              <a:rPr lang="en-US" dirty="0"/>
              <a:t>Access to Housing and Economic Assistance for Development</a:t>
            </a:r>
            <a:br>
              <a:rPr lang="en-US" dirty="0"/>
            </a:br>
            <a:r>
              <a:rPr lang="en-US" dirty="0"/>
              <a:t>(AHEAD)</a:t>
            </a:r>
            <a:endParaRPr lang="en-US" sz="2000" dirty="0"/>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40</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7467600" y="248599"/>
            <a:ext cx="1438275" cy="733425"/>
          </a:xfrm>
          <a:prstGeom prst="rect">
            <a:avLst/>
          </a:prstGeom>
        </p:spPr>
      </p:pic>
      <p:sp>
        <p:nvSpPr>
          <p:cNvPr id="13" name="TextBox 12">
            <a:extLst>
              <a:ext uri="{FF2B5EF4-FFF2-40B4-BE49-F238E27FC236}">
                <a16:creationId xmlns:a16="http://schemas.microsoft.com/office/drawing/2014/main" id="{17DFA2C0-A47C-DF36-909A-598237359687}"/>
              </a:ext>
            </a:extLst>
          </p:cNvPr>
          <p:cNvSpPr txBox="1"/>
          <p:nvPr/>
        </p:nvSpPr>
        <p:spPr>
          <a:xfrm>
            <a:off x="3352800" y="1414279"/>
            <a:ext cx="5578475" cy="5134739"/>
          </a:xfrm>
          <a:prstGeom prst="rect">
            <a:avLst/>
          </a:prstGeom>
          <a:noFill/>
        </p:spPr>
        <p:txBody>
          <a:bodyPr wrap="square">
            <a:spAutoFit/>
          </a:bodyPr>
          <a:lstStyle/>
          <a:p>
            <a:pPr marL="285750" lvl="1" indent="-285750">
              <a:buFont typeface="Arial" panose="020B0604020202020204" pitchFamily="34" charset="0"/>
              <a:buChar char="•"/>
            </a:pPr>
            <a:r>
              <a:rPr lang="en-US" sz="1900" dirty="0"/>
              <a:t>Funding for economic development and social service projects</a:t>
            </a:r>
          </a:p>
          <a:p>
            <a:pPr marL="285750" lvl="1" indent="-285750">
              <a:buFont typeface="Arial" panose="020B0604020202020204" pitchFamily="34" charset="0"/>
              <a:buChar char="•"/>
            </a:pPr>
            <a:r>
              <a:rPr lang="en-US" sz="1900" dirty="0"/>
              <a:t>Projects must serve communities at or below 115% of HUD Area Median Income</a:t>
            </a:r>
          </a:p>
          <a:p>
            <a:pPr marL="285750" lvl="1" indent="-285750">
              <a:buFont typeface="Arial" panose="020B0604020202020204" pitchFamily="34" charset="0"/>
              <a:buChar char="•"/>
            </a:pPr>
            <a:r>
              <a:rPr lang="en-US" sz="1900" dirty="0"/>
              <a:t>One competitive application round annually</a:t>
            </a:r>
          </a:p>
          <a:p>
            <a:pPr marL="285750" lvl="1" indent="-285750">
              <a:buFont typeface="Arial" panose="020B0604020202020204" pitchFamily="34" charset="0"/>
              <a:buChar char="•"/>
            </a:pPr>
            <a:r>
              <a:rPr lang="en-US" sz="1900" dirty="0"/>
              <a:t>$100,000 maximum grant amount per project</a:t>
            </a:r>
          </a:p>
          <a:p>
            <a:pPr marL="285750" lvl="1" indent="-285750">
              <a:buFont typeface="Arial" panose="020B0604020202020204" pitchFamily="34" charset="0"/>
              <a:buChar char="•"/>
            </a:pPr>
            <a:r>
              <a:rPr lang="en-US" sz="1900" dirty="0"/>
              <a:t>Members support applications from sponsors - includes Native American tribes and nonprofits</a:t>
            </a:r>
          </a:p>
          <a:p>
            <a:pPr marL="285750" lvl="1" indent="-285750">
              <a:buFont typeface="Arial" panose="020B0604020202020204" pitchFamily="34" charset="0"/>
              <a:buChar char="•"/>
            </a:pPr>
            <a:r>
              <a:rPr lang="en-US" sz="1900" dirty="0"/>
              <a:t>Since 2004, FHLBSF awarded over $1.1 million to 32 projects in Native American communities</a:t>
            </a:r>
          </a:p>
          <a:p>
            <a:pPr marL="285750" lvl="1" indent="-285750">
              <a:buFont typeface="Arial" panose="020B0604020202020204" pitchFamily="34" charset="0"/>
              <a:buChar char="•"/>
            </a:pPr>
            <a:r>
              <a:rPr lang="en-US" sz="1900" dirty="0"/>
              <a:t>Project must be located in AZ, CA or NV</a:t>
            </a:r>
          </a:p>
          <a:p>
            <a:pPr marL="285750" lvl="1" indent="-285750">
              <a:buFont typeface="Arial" panose="020B0604020202020204" pitchFamily="34" charset="0"/>
              <a:buChar char="•"/>
            </a:pPr>
            <a:r>
              <a:rPr lang="en-US" sz="1900" dirty="0"/>
              <a:t>Light-to-moderate documentation requirements for applications, disbursements, and compliance</a:t>
            </a:r>
          </a:p>
          <a:p>
            <a:pPr marL="285750" lvl="1" indent="-285750">
              <a:buFont typeface="Arial" panose="020B0604020202020204" pitchFamily="34" charset="0"/>
              <a:buChar char="•"/>
            </a:pPr>
            <a:r>
              <a:rPr lang="en-US" sz="1900" dirty="0"/>
              <a:t>Grant funds must be used within 18-months of award date</a:t>
            </a:r>
          </a:p>
          <a:p>
            <a:pPr marL="236855" lvl="1" indent="-227965">
              <a:spcBef>
                <a:spcPts val="800"/>
              </a:spcBef>
              <a:buClr>
                <a:schemeClr val="tx1"/>
              </a:buClr>
              <a:buFont typeface="System Font Regular"/>
              <a:buChar char="-"/>
            </a:pPr>
            <a:endParaRPr lang="en-US" sz="1700" dirty="0">
              <a:cs typeface="Arial" panose="020B0604020202020204" pitchFamily="34" charset="0"/>
            </a:endParaRPr>
          </a:p>
        </p:txBody>
      </p:sp>
      <p:sp>
        <p:nvSpPr>
          <p:cNvPr id="16" name="Rectangle: Rounded Corners 15">
            <a:extLst>
              <a:ext uri="{FF2B5EF4-FFF2-40B4-BE49-F238E27FC236}">
                <a16:creationId xmlns:a16="http://schemas.microsoft.com/office/drawing/2014/main" id="{324CFB84-7037-EE66-9639-B33F747C0457}"/>
              </a:ext>
            </a:extLst>
          </p:cNvPr>
          <p:cNvSpPr/>
          <p:nvPr/>
        </p:nvSpPr>
        <p:spPr>
          <a:xfrm>
            <a:off x="3200400" y="1219200"/>
            <a:ext cx="5812897" cy="4876800"/>
          </a:xfrm>
          <a:prstGeom prst="roundRect">
            <a:avLst/>
          </a:prstGeom>
          <a:no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pic>
        <p:nvPicPr>
          <p:cNvPr id="9" name="Picture 8" descr="SEO instructors like Alan Chazaro are standing in front of exactly the kind of students a teacher wants to stand in front of: motivated, interesting, creative, and there on a Saturday.">
            <a:extLst>
              <a:ext uri="{FF2B5EF4-FFF2-40B4-BE49-F238E27FC236}">
                <a16:creationId xmlns:a16="http://schemas.microsoft.com/office/drawing/2014/main" id="{3535403A-F98E-4FC3-B02E-69C4F52720D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130703" y="2063546"/>
            <a:ext cx="2910597" cy="344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310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153827"/>
            <a:ext cx="8229600" cy="553534"/>
          </a:xfrm>
        </p:spPr>
        <p:txBody>
          <a:bodyPr/>
          <a:lstStyle/>
          <a:p>
            <a:pPr>
              <a:spcBef>
                <a:spcPts val="0"/>
              </a:spcBef>
              <a:spcAft>
                <a:spcPts val="1200"/>
              </a:spcAft>
              <a:buSzPct val="100000"/>
            </a:pPr>
            <a:r>
              <a:rPr lang="en-US" dirty="0"/>
              <a:t>FHLBank San Francisco – </a:t>
            </a:r>
            <a:br>
              <a:rPr lang="en-US" dirty="0"/>
            </a:br>
            <a:r>
              <a:rPr lang="en-US" dirty="0"/>
              <a:t>Success Story – Native American Connections</a:t>
            </a:r>
            <a:endParaRPr lang="en-US" sz="2000" dirty="0"/>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41</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7467600" y="248599"/>
            <a:ext cx="1438275" cy="733425"/>
          </a:xfrm>
          <a:prstGeom prst="rect">
            <a:avLst/>
          </a:prstGeom>
        </p:spPr>
      </p:pic>
      <p:sp>
        <p:nvSpPr>
          <p:cNvPr id="13" name="TextBox 12">
            <a:extLst>
              <a:ext uri="{FF2B5EF4-FFF2-40B4-BE49-F238E27FC236}">
                <a16:creationId xmlns:a16="http://schemas.microsoft.com/office/drawing/2014/main" id="{17DFA2C0-A47C-DF36-909A-598237359687}"/>
              </a:ext>
            </a:extLst>
          </p:cNvPr>
          <p:cNvSpPr txBox="1"/>
          <p:nvPr/>
        </p:nvSpPr>
        <p:spPr>
          <a:xfrm>
            <a:off x="3352800" y="1414279"/>
            <a:ext cx="5578475" cy="4680769"/>
          </a:xfrm>
          <a:prstGeom prst="rect">
            <a:avLst/>
          </a:prstGeom>
          <a:noFill/>
        </p:spPr>
        <p:txBody>
          <a:bodyPr wrap="square">
            <a:spAutoFit/>
          </a:bodyPr>
          <a:lstStyle/>
          <a:p>
            <a:r>
              <a:rPr lang="en-US" sz="1600" dirty="0"/>
              <a:t>Member:		Western Alliance Bank</a:t>
            </a:r>
          </a:p>
          <a:p>
            <a:r>
              <a:rPr lang="en-US" sz="1600" dirty="0"/>
              <a:t>Sponsor: 		Native American Connections (NAC)</a:t>
            </a:r>
          </a:p>
          <a:p>
            <a:r>
              <a:rPr lang="en-US" sz="1600" dirty="0"/>
              <a:t>Award: 		$20,000</a:t>
            </a:r>
          </a:p>
          <a:p>
            <a:r>
              <a:rPr lang="en-US" sz="1600" dirty="0"/>
              <a:t>Location:		Phoenix, AZ</a:t>
            </a:r>
          </a:p>
          <a:p>
            <a:endParaRPr lang="en-US" sz="1600" dirty="0"/>
          </a:p>
          <a:p>
            <a:pPr>
              <a:spcBef>
                <a:spcPts val="300"/>
              </a:spcBef>
            </a:pPr>
            <a:r>
              <a:rPr lang="en-US" sz="1600" dirty="0"/>
              <a:t>NAC works to improve the lives of individuals and families through Native American culturally appropriate behavioral health, affordable housing, and community development services. AHEAD supported the Phoenix Indian School Visitor Center and commercial kitchen incubator program, a partnership between NAC and the City of Phoenix to transform a former American Indian boarding school into a multifaceted community resource. A licensed commercial kitchen inside the Visitor Center is used by local chefs and food vendors, many promoting Indigenous foods and education. The AHEAD grant helped staff create the kitchen programming and complete the build-out. </a:t>
            </a:r>
          </a:p>
          <a:p>
            <a:pPr marL="236855" lvl="1" indent="-227965">
              <a:spcBef>
                <a:spcPts val="800"/>
              </a:spcBef>
              <a:buClr>
                <a:schemeClr val="tx1"/>
              </a:buClr>
              <a:buFont typeface="System Font Regular"/>
              <a:buChar char="-"/>
            </a:pPr>
            <a:endParaRPr lang="en-US" sz="1700" dirty="0">
              <a:cs typeface="Arial" panose="020B0604020202020204" pitchFamily="34" charset="0"/>
            </a:endParaRPr>
          </a:p>
        </p:txBody>
      </p:sp>
      <p:sp>
        <p:nvSpPr>
          <p:cNvPr id="16" name="Rectangle: Rounded Corners 15">
            <a:extLst>
              <a:ext uri="{FF2B5EF4-FFF2-40B4-BE49-F238E27FC236}">
                <a16:creationId xmlns:a16="http://schemas.microsoft.com/office/drawing/2014/main" id="{324CFB84-7037-EE66-9639-B33F747C0457}"/>
              </a:ext>
            </a:extLst>
          </p:cNvPr>
          <p:cNvSpPr/>
          <p:nvPr/>
        </p:nvSpPr>
        <p:spPr>
          <a:xfrm>
            <a:off x="3200400" y="1219200"/>
            <a:ext cx="5812897" cy="4876800"/>
          </a:xfrm>
          <a:prstGeom prst="roundRect">
            <a:avLst/>
          </a:prstGeom>
          <a:no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pic>
        <p:nvPicPr>
          <p:cNvPr id="7" name="Picture 6">
            <a:extLst>
              <a:ext uri="{FF2B5EF4-FFF2-40B4-BE49-F238E27FC236}">
                <a16:creationId xmlns:a16="http://schemas.microsoft.com/office/drawing/2014/main" id="{0BD92980-88C4-C724-65D7-7C4E90008AB2}"/>
              </a:ext>
            </a:extLst>
          </p:cNvPr>
          <p:cNvPicPr>
            <a:picLocks noChangeAspect="1"/>
          </p:cNvPicPr>
          <p:nvPr/>
        </p:nvPicPr>
        <p:blipFill>
          <a:blip r:embed="rId4"/>
          <a:stretch>
            <a:fillRect/>
          </a:stretch>
        </p:blipFill>
        <p:spPr>
          <a:xfrm>
            <a:off x="184678" y="1970722"/>
            <a:ext cx="2933700" cy="3373755"/>
          </a:xfrm>
          <a:prstGeom prst="rect">
            <a:avLst/>
          </a:prstGeom>
        </p:spPr>
      </p:pic>
    </p:spTree>
    <p:extLst>
      <p:ext uri="{BB962C8B-B14F-4D97-AF65-F5344CB8AC3E}">
        <p14:creationId xmlns:p14="http://schemas.microsoft.com/office/powerpoint/2010/main" val="2580519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153827"/>
            <a:ext cx="8229600" cy="553534"/>
          </a:xfrm>
        </p:spPr>
        <p:txBody>
          <a:bodyPr/>
          <a:lstStyle/>
          <a:p>
            <a:pPr>
              <a:spcBef>
                <a:spcPts val="0"/>
              </a:spcBef>
              <a:spcAft>
                <a:spcPts val="1200"/>
              </a:spcAft>
              <a:buSzPct val="100000"/>
            </a:pPr>
            <a:r>
              <a:rPr lang="en-US" dirty="0"/>
              <a:t>FHLBank San Francisco – </a:t>
            </a:r>
            <a:br>
              <a:rPr lang="en-US" dirty="0"/>
            </a:br>
            <a:r>
              <a:rPr lang="en-US" dirty="0"/>
              <a:t>Success Story – California Coalition for Rural Housing</a:t>
            </a:r>
            <a:endParaRPr lang="en-US" sz="2000" dirty="0"/>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42</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7467600" y="248599"/>
            <a:ext cx="1438275" cy="733425"/>
          </a:xfrm>
          <a:prstGeom prst="rect">
            <a:avLst/>
          </a:prstGeom>
        </p:spPr>
      </p:pic>
      <p:sp>
        <p:nvSpPr>
          <p:cNvPr id="13" name="TextBox 12">
            <a:extLst>
              <a:ext uri="{FF2B5EF4-FFF2-40B4-BE49-F238E27FC236}">
                <a16:creationId xmlns:a16="http://schemas.microsoft.com/office/drawing/2014/main" id="{17DFA2C0-A47C-DF36-909A-598237359687}"/>
              </a:ext>
            </a:extLst>
          </p:cNvPr>
          <p:cNvSpPr txBox="1"/>
          <p:nvPr/>
        </p:nvSpPr>
        <p:spPr>
          <a:xfrm>
            <a:off x="3327400" y="1340222"/>
            <a:ext cx="5578475" cy="4885953"/>
          </a:xfrm>
          <a:prstGeom prst="rect">
            <a:avLst/>
          </a:prstGeom>
          <a:noFill/>
        </p:spPr>
        <p:txBody>
          <a:bodyPr wrap="square">
            <a:spAutoFit/>
          </a:bodyPr>
          <a:lstStyle/>
          <a:p>
            <a:r>
              <a:rPr lang="en-US" sz="1600" dirty="0"/>
              <a:t>Member:		MUFG Union Bank, N.A.</a:t>
            </a:r>
          </a:p>
          <a:p>
            <a:r>
              <a:rPr lang="en-US" sz="1600" dirty="0"/>
              <a:t>Sponsor: 		California Coalition for Rural Housing 		(CCRH)</a:t>
            </a:r>
          </a:p>
          <a:p>
            <a:r>
              <a:rPr lang="en-US" sz="1600" dirty="0"/>
              <a:t>Award: 		$25,000</a:t>
            </a:r>
          </a:p>
          <a:p>
            <a:r>
              <a:rPr lang="en-US" sz="1600" dirty="0"/>
              <a:t>Location:		CA Statewide</a:t>
            </a:r>
          </a:p>
          <a:p>
            <a:endParaRPr lang="en-US" sz="1600" dirty="0"/>
          </a:p>
          <a:p>
            <a:pPr>
              <a:spcBef>
                <a:spcPts val="300"/>
              </a:spcBef>
            </a:pPr>
            <a:r>
              <a:rPr lang="en-US" sz="1600" dirty="0"/>
              <a:t>CCRH works to ensure affordable housing opportunities for low income and rural households in California, as well as to provide financial education and resources to enable long-term economic progress. AHEAD supported the expansion of the Asset-Building Program to Native American communities. </a:t>
            </a:r>
          </a:p>
          <a:p>
            <a:pPr>
              <a:spcBef>
                <a:spcPts val="300"/>
              </a:spcBef>
            </a:pPr>
            <a:endParaRPr lang="en-US" sz="1600" dirty="0"/>
          </a:p>
          <a:p>
            <a:pPr>
              <a:spcBef>
                <a:spcPts val="300"/>
              </a:spcBef>
            </a:pPr>
            <a:r>
              <a:rPr lang="en-US" sz="1600" dirty="0"/>
              <a:t>In partnership with Northern Circle Indian Housing Authority, CCRH led workshops for older adults on financial literacy, fraud prevention, and online/mobile banking. CCRH also trained three tribal partners on IDAs to help communities save for college or buy a home. The AHEAD grant helped cover personnel costs to deliver trainings and workshops.</a:t>
            </a:r>
            <a:endParaRPr lang="en-US" sz="1700" dirty="0">
              <a:cs typeface="Arial" panose="020B0604020202020204" pitchFamily="34" charset="0"/>
            </a:endParaRPr>
          </a:p>
        </p:txBody>
      </p:sp>
      <p:sp>
        <p:nvSpPr>
          <p:cNvPr id="16" name="Rectangle: Rounded Corners 15">
            <a:extLst>
              <a:ext uri="{FF2B5EF4-FFF2-40B4-BE49-F238E27FC236}">
                <a16:creationId xmlns:a16="http://schemas.microsoft.com/office/drawing/2014/main" id="{324CFB84-7037-EE66-9639-B33F747C0457}"/>
              </a:ext>
            </a:extLst>
          </p:cNvPr>
          <p:cNvSpPr/>
          <p:nvPr/>
        </p:nvSpPr>
        <p:spPr>
          <a:xfrm>
            <a:off x="3200400" y="1219200"/>
            <a:ext cx="5812897" cy="4876800"/>
          </a:xfrm>
          <a:prstGeom prst="roundRect">
            <a:avLst/>
          </a:prstGeom>
          <a:no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pic>
        <p:nvPicPr>
          <p:cNvPr id="10" name="Picture 9">
            <a:extLst>
              <a:ext uri="{FF2B5EF4-FFF2-40B4-BE49-F238E27FC236}">
                <a16:creationId xmlns:a16="http://schemas.microsoft.com/office/drawing/2014/main" id="{5F2A0B56-70B0-6CF7-9A5C-A4ABA5B8F373}"/>
              </a:ext>
            </a:extLst>
          </p:cNvPr>
          <p:cNvPicPr>
            <a:picLocks noChangeAspect="1"/>
          </p:cNvPicPr>
          <p:nvPr/>
        </p:nvPicPr>
        <p:blipFill>
          <a:blip r:embed="rId4"/>
          <a:stretch>
            <a:fillRect/>
          </a:stretch>
        </p:blipFill>
        <p:spPr>
          <a:xfrm>
            <a:off x="105302" y="1870074"/>
            <a:ext cx="3013075" cy="3578027"/>
          </a:xfrm>
          <a:prstGeom prst="rect">
            <a:avLst/>
          </a:prstGeom>
        </p:spPr>
      </p:pic>
    </p:spTree>
    <p:extLst>
      <p:ext uri="{BB962C8B-B14F-4D97-AF65-F5344CB8AC3E}">
        <p14:creationId xmlns:p14="http://schemas.microsoft.com/office/powerpoint/2010/main" val="2438343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12" y="226989"/>
            <a:ext cx="8229600" cy="553534"/>
          </a:xfrm>
        </p:spPr>
        <p:txBody>
          <a:bodyPr/>
          <a:lstStyle/>
          <a:p>
            <a:pPr>
              <a:spcBef>
                <a:spcPts val="0"/>
              </a:spcBef>
              <a:spcAft>
                <a:spcPts val="1200"/>
              </a:spcAft>
              <a:buSzPct val="100000"/>
            </a:pPr>
            <a:r>
              <a:rPr lang="en-US" dirty="0"/>
              <a:t>FHLBank Topeka – </a:t>
            </a:r>
            <a:br>
              <a:rPr lang="en-US" dirty="0"/>
            </a:br>
            <a:r>
              <a:rPr lang="en-US" dirty="0"/>
              <a:t>Native American Housing Initiatives Grants (NAHI)</a:t>
            </a:r>
            <a:r>
              <a:rPr lang="en-US" sz="2000" dirty="0"/>
              <a:t>	</a:t>
            </a:r>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43</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7467600" y="248599"/>
            <a:ext cx="1438275" cy="733425"/>
          </a:xfrm>
          <a:prstGeom prst="rect">
            <a:avLst/>
          </a:prstGeom>
        </p:spPr>
      </p:pic>
      <p:sp>
        <p:nvSpPr>
          <p:cNvPr id="7" name="TextBox 6">
            <a:extLst>
              <a:ext uri="{FF2B5EF4-FFF2-40B4-BE49-F238E27FC236}">
                <a16:creationId xmlns:a16="http://schemas.microsoft.com/office/drawing/2014/main" id="{279530D8-0779-4B58-F101-324270A8B2D4}"/>
              </a:ext>
            </a:extLst>
          </p:cNvPr>
          <p:cNvSpPr txBox="1"/>
          <p:nvPr/>
        </p:nvSpPr>
        <p:spPr>
          <a:xfrm>
            <a:off x="304800" y="1524000"/>
            <a:ext cx="8382000" cy="4224233"/>
          </a:xfrm>
          <a:prstGeom prst="rect">
            <a:avLst/>
          </a:prstGeom>
          <a:noFill/>
        </p:spPr>
        <p:txBody>
          <a:bodyPr wrap="square">
            <a:spAutoFit/>
          </a:bodyPr>
          <a:lstStyle/>
          <a:p>
            <a:pPr algn="l"/>
            <a:endParaRPr lang="en-US" sz="1050" b="0" i="0" u="none" strike="noStrike" baseline="0" dirty="0">
              <a:solidFill>
                <a:srgbClr val="000000"/>
              </a:solidFill>
              <a:latin typeface="Aptos" panose="020B0004020202020204" pitchFamily="34" charset="0"/>
            </a:endParaRPr>
          </a:p>
          <a:p>
            <a:pPr marR="12390" algn="l"/>
            <a:r>
              <a:rPr lang="en-US" sz="1800" b="0" i="0" u="none" strike="noStrike" baseline="0" dirty="0">
                <a:latin typeface="Aptos" panose="020B0004020202020204" pitchFamily="34" charset="0"/>
              </a:rPr>
              <a:t>Provides Native American Tribes and Tribally Designated Housing Entities access to grant funds intended to support housing for tribal members in our district. Grants with flexibility to apply funds for various purposes </a:t>
            </a:r>
          </a:p>
          <a:p>
            <a:pPr marR="12390" algn="l"/>
            <a:endParaRPr lang="en-US" sz="1800" b="0" i="0" u="none" strike="noStrike" baseline="0" dirty="0">
              <a:latin typeface="Aptos" panose="020B0004020202020204" pitchFamily="34" charset="0"/>
            </a:endParaRPr>
          </a:p>
          <a:p>
            <a:pPr algn="ctr"/>
            <a:r>
              <a:rPr lang="en-US" sz="6000" b="0" i="0" u="none" strike="noStrike" baseline="0" dirty="0">
                <a:latin typeface="Aptos" panose="020B0004020202020204" pitchFamily="34" charset="0"/>
              </a:rPr>
              <a:t>$3.6 Million </a:t>
            </a:r>
          </a:p>
          <a:p>
            <a:pPr algn="l"/>
            <a:endParaRPr lang="en-US" sz="1800" b="0" i="0" u="none" strike="noStrike" baseline="0" dirty="0">
              <a:solidFill>
                <a:srgbClr val="000000"/>
              </a:solidFill>
              <a:latin typeface="Aptos" panose="020B0004020202020204" pitchFamily="34" charset="0"/>
            </a:endParaRPr>
          </a:p>
          <a:p>
            <a:pPr marL="285750" indent="-285750">
              <a:buFont typeface="Arial" panose="020B0604020202020204" pitchFamily="34" charset="0"/>
              <a:buChar char="•"/>
            </a:pPr>
            <a:r>
              <a:rPr lang="en-US" sz="1800" b="0" i="0" u="none" strike="noStrike" baseline="0" dirty="0">
                <a:latin typeface="Aptos" panose="020B0004020202020204" pitchFamily="34" charset="0"/>
              </a:rPr>
              <a:t>Funds accessed in partnership with FHLBank members</a:t>
            </a:r>
          </a:p>
          <a:p>
            <a:pPr marL="285750" indent="-285750" algn="l">
              <a:buFont typeface="Arial" panose="020B0604020202020204" pitchFamily="34" charset="0"/>
              <a:buChar char="•"/>
            </a:pPr>
            <a:endParaRPr lang="en-US" sz="1800" b="0" i="0" u="none" strike="noStrike" baseline="0" dirty="0">
              <a:solidFill>
                <a:srgbClr val="000000"/>
              </a:solidFill>
              <a:latin typeface="Aptos" panose="020B0004020202020204" pitchFamily="34" charset="0"/>
            </a:endParaRPr>
          </a:p>
          <a:p>
            <a:pPr marL="285750" indent="-285750">
              <a:buFont typeface="Arial" panose="020B0604020202020204" pitchFamily="34" charset="0"/>
              <a:buChar char="•"/>
            </a:pPr>
            <a:r>
              <a:rPr lang="en-US" sz="1800" b="0" i="0" u="none" strike="noStrike" baseline="0" dirty="0">
                <a:latin typeface="Aptos" panose="020B0004020202020204" pitchFamily="34" charset="0"/>
              </a:rPr>
              <a:t>Focusing on housing initiatives in Colorado, Kansas, Nebraska and Oklahoma</a:t>
            </a:r>
          </a:p>
          <a:p>
            <a:pPr marL="285750" indent="-285750">
              <a:buFont typeface="Arial" panose="020B0604020202020204" pitchFamily="34" charset="0"/>
              <a:buChar char="•"/>
            </a:pPr>
            <a:endParaRPr lang="en-US" sz="1800" b="0" i="0" u="none" strike="noStrike" baseline="0" dirty="0">
              <a:latin typeface="Aptos" panose="020B000402020202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Aptos" panose="020B0004020202020204" pitchFamily="34" charset="0"/>
              </a:rPr>
              <a:t>Application period open June 3 – July 12 with awards announced by November 1</a:t>
            </a:r>
            <a:endParaRPr lang="en-US" sz="6000" dirty="0">
              <a:latin typeface="Aptos" panose="020B0004020202020204" pitchFamily="34" charset="0"/>
            </a:endParaRPr>
          </a:p>
          <a:p>
            <a:pPr algn="ctr"/>
            <a:endParaRPr lang="en-US" dirty="0"/>
          </a:p>
        </p:txBody>
      </p:sp>
    </p:spTree>
    <p:extLst>
      <p:ext uri="{BB962C8B-B14F-4D97-AF65-F5344CB8AC3E}">
        <p14:creationId xmlns:p14="http://schemas.microsoft.com/office/powerpoint/2010/main" val="2494357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12" y="226989"/>
            <a:ext cx="8229600" cy="553534"/>
          </a:xfrm>
        </p:spPr>
        <p:txBody>
          <a:bodyPr/>
          <a:lstStyle/>
          <a:p>
            <a:pPr>
              <a:spcBef>
                <a:spcPts val="0"/>
              </a:spcBef>
              <a:spcAft>
                <a:spcPts val="1200"/>
              </a:spcAft>
              <a:buSzPct val="100000"/>
            </a:pPr>
            <a:r>
              <a:rPr lang="en-US" dirty="0"/>
              <a:t>FHLBank Topeka – </a:t>
            </a:r>
            <a:br>
              <a:rPr lang="en-US" dirty="0"/>
            </a:br>
            <a:r>
              <a:rPr lang="en-US" dirty="0"/>
              <a:t>Native American Housing Initiatives Grants (NAHI)</a:t>
            </a:r>
            <a:r>
              <a:rPr lang="en-US" sz="2000" dirty="0"/>
              <a:t>	</a:t>
            </a:r>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44</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7467600" y="248599"/>
            <a:ext cx="1438275" cy="733425"/>
          </a:xfrm>
          <a:prstGeom prst="rect">
            <a:avLst/>
          </a:prstGeom>
        </p:spPr>
      </p:pic>
      <p:sp>
        <p:nvSpPr>
          <p:cNvPr id="7" name="TextBox 6">
            <a:extLst>
              <a:ext uri="{FF2B5EF4-FFF2-40B4-BE49-F238E27FC236}">
                <a16:creationId xmlns:a16="http://schemas.microsoft.com/office/drawing/2014/main" id="{279530D8-0779-4B58-F101-324270A8B2D4}"/>
              </a:ext>
            </a:extLst>
          </p:cNvPr>
          <p:cNvSpPr txBox="1"/>
          <p:nvPr/>
        </p:nvSpPr>
        <p:spPr>
          <a:xfrm>
            <a:off x="135467" y="1176480"/>
            <a:ext cx="8398933" cy="3208571"/>
          </a:xfrm>
          <a:prstGeom prst="rect">
            <a:avLst/>
          </a:prstGeom>
          <a:noFill/>
        </p:spPr>
        <p:txBody>
          <a:bodyPr wrap="square">
            <a:spAutoFit/>
          </a:bodyPr>
          <a:lstStyle/>
          <a:p>
            <a:pPr algn="l"/>
            <a:endParaRPr lang="en-US" sz="1050" b="0" i="0" u="none" strike="noStrike" baseline="0" dirty="0">
              <a:solidFill>
                <a:srgbClr val="000000"/>
              </a:solidFill>
              <a:latin typeface="Aptos" panose="020B0004020202020204" pitchFamily="34" charset="0"/>
            </a:endParaRPr>
          </a:p>
          <a:p>
            <a:pPr marL="285750" marR="0" indent="-285750" algn="l">
              <a:buFont typeface="Arial" panose="020B0604020202020204" pitchFamily="34" charset="0"/>
              <a:buChar char="•"/>
            </a:pPr>
            <a:r>
              <a:rPr lang="en-US" sz="1600" b="0" i="0" u="none" strike="noStrike" baseline="0" dirty="0">
                <a:latin typeface="+mj-lt"/>
              </a:rPr>
              <a:t>Grants are intended to strengthen a Recipient’s ability to provide housing for Native Americans</a:t>
            </a:r>
          </a:p>
          <a:p>
            <a:pPr marL="285750" marR="0" indent="-285750" algn="l">
              <a:buFont typeface="Arial" panose="020B0604020202020204" pitchFamily="34" charset="0"/>
              <a:buChar char="•"/>
            </a:pPr>
            <a:endParaRPr lang="en-US" sz="1600" b="0" i="0" u="none" strike="noStrike" baseline="0" dirty="0">
              <a:latin typeface="+mj-lt"/>
            </a:endParaRPr>
          </a:p>
          <a:p>
            <a:pPr marL="285750" marR="0" indent="-285750" algn="l">
              <a:buFont typeface="Arial" panose="020B0604020202020204" pitchFamily="34" charset="0"/>
              <a:buChar char="•"/>
            </a:pPr>
            <a:r>
              <a:rPr lang="en-US" sz="1600" b="0" i="0" u="none" strike="noStrike" baseline="0" dirty="0">
                <a:latin typeface="+mj-lt"/>
              </a:rPr>
              <a:t>Funds will be deployed as grants through FHLBank member institutions</a:t>
            </a:r>
          </a:p>
          <a:p>
            <a:pPr marL="285750" marR="0" indent="-285750" algn="l">
              <a:buFont typeface="Arial" panose="020B0604020202020204" pitchFamily="34" charset="0"/>
              <a:buChar char="•"/>
            </a:pPr>
            <a:endParaRPr lang="en-US" sz="1600" b="0" i="0" u="none" strike="noStrike" baseline="0" dirty="0">
              <a:latin typeface="+mj-lt"/>
            </a:endParaRPr>
          </a:p>
          <a:p>
            <a:pPr marL="285750" marR="0" indent="-285750" algn="l">
              <a:buFont typeface="Arial" panose="020B0604020202020204" pitchFamily="34" charset="0"/>
              <a:buChar char="•"/>
            </a:pPr>
            <a:r>
              <a:rPr lang="en-US" sz="1600" b="0" i="0" u="none" strike="noStrike" baseline="0" dirty="0">
                <a:latin typeface="+mj-lt"/>
              </a:rPr>
              <a:t>Maximum grant is $500,000/ Minimum $100,000</a:t>
            </a:r>
          </a:p>
          <a:p>
            <a:pPr marL="285750" marR="0" indent="-285750" algn="l">
              <a:buFont typeface="Arial" panose="020B0604020202020204" pitchFamily="34" charset="0"/>
              <a:buChar char="•"/>
            </a:pPr>
            <a:endParaRPr lang="en-US" sz="1600" b="0" i="0" u="none" strike="noStrike" baseline="0" dirty="0">
              <a:latin typeface="+mj-lt"/>
            </a:endParaRPr>
          </a:p>
          <a:p>
            <a:pPr marL="285750" marR="0" indent="-285750" algn="l">
              <a:buFont typeface="Arial" panose="020B0604020202020204" pitchFamily="34" charset="0"/>
              <a:buChar char="•"/>
            </a:pPr>
            <a:r>
              <a:rPr lang="en-US" sz="1600" b="0" i="0" u="none" strike="noStrike" baseline="0" dirty="0">
                <a:latin typeface="+mj-lt"/>
              </a:rPr>
              <a:t>Size of the grant depends on alignment with purpose of the program</a:t>
            </a:r>
          </a:p>
          <a:p>
            <a:pPr marL="285750" marR="0" indent="-285750" algn="l">
              <a:buFont typeface="Arial" panose="020B0604020202020204" pitchFamily="34" charset="0"/>
              <a:buChar char="•"/>
            </a:pPr>
            <a:endParaRPr lang="en-US" sz="1600" b="0" i="0" u="none" strike="noStrike" baseline="0" dirty="0">
              <a:latin typeface="+mj-lt"/>
            </a:endParaRPr>
          </a:p>
          <a:p>
            <a:pPr marL="285750" marR="0" indent="-285750" algn="l">
              <a:buFont typeface="Arial" panose="020B0604020202020204" pitchFamily="34" charset="0"/>
              <a:buChar char="•"/>
            </a:pPr>
            <a:r>
              <a:rPr lang="en-US" sz="1600" b="0" i="0" u="none" strike="noStrike" baseline="0" dirty="0">
                <a:latin typeface="+mj-lt"/>
              </a:rPr>
              <a:t>Outcomes and impact reporting will be requested</a:t>
            </a:r>
          </a:p>
          <a:p>
            <a:pPr marL="285750" marR="0" indent="-285750" algn="l">
              <a:buFont typeface="Arial" panose="020B0604020202020204" pitchFamily="34" charset="0"/>
              <a:buChar char="•"/>
            </a:pPr>
            <a:endParaRPr lang="en-US" sz="1600" b="0" i="0" u="none" strike="noStrike" baseline="0" dirty="0">
              <a:latin typeface="+mj-lt"/>
            </a:endParaRPr>
          </a:p>
          <a:p>
            <a:pPr marL="285750" marR="115900" indent="-285750" algn="l">
              <a:buFont typeface="Arial" panose="020B0604020202020204" pitchFamily="34" charset="0"/>
              <a:buChar char="•"/>
            </a:pPr>
            <a:r>
              <a:rPr lang="en-US" sz="1600" b="0" u="none" strike="noStrike" baseline="0" dirty="0">
                <a:latin typeface="+mj-lt"/>
              </a:rPr>
              <a:t>Members partner with an Eligible Recipient </a:t>
            </a:r>
            <a:endParaRPr lang="en-US" sz="1600" dirty="0">
              <a:latin typeface="+mj-lt"/>
            </a:endParaRPr>
          </a:p>
        </p:txBody>
      </p:sp>
      <p:pic>
        <p:nvPicPr>
          <p:cNvPr id="8" name="Picture 7">
            <a:extLst>
              <a:ext uri="{FF2B5EF4-FFF2-40B4-BE49-F238E27FC236}">
                <a16:creationId xmlns:a16="http://schemas.microsoft.com/office/drawing/2014/main" id="{F12930A7-F460-A00D-E85E-C26175A2661C}"/>
              </a:ext>
            </a:extLst>
          </p:cNvPr>
          <p:cNvPicPr>
            <a:picLocks noChangeAspect="1"/>
          </p:cNvPicPr>
          <p:nvPr/>
        </p:nvPicPr>
        <p:blipFill>
          <a:blip r:embed="rId4"/>
          <a:stretch>
            <a:fillRect/>
          </a:stretch>
        </p:blipFill>
        <p:spPr>
          <a:xfrm>
            <a:off x="5224882" y="3962400"/>
            <a:ext cx="2925848" cy="1951153"/>
          </a:xfrm>
          <a:prstGeom prst="rect">
            <a:avLst/>
          </a:prstGeom>
        </p:spPr>
      </p:pic>
    </p:spTree>
    <p:extLst>
      <p:ext uri="{BB962C8B-B14F-4D97-AF65-F5344CB8AC3E}">
        <p14:creationId xmlns:p14="http://schemas.microsoft.com/office/powerpoint/2010/main" val="1736991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12" y="226989"/>
            <a:ext cx="8229600" cy="553534"/>
          </a:xfrm>
        </p:spPr>
        <p:txBody>
          <a:bodyPr/>
          <a:lstStyle/>
          <a:p>
            <a:pPr>
              <a:spcBef>
                <a:spcPts val="0"/>
              </a:spcBef>
              <a:spcAft>
                <a:spcPts val="1200"/>
              </a:spcAft>
              <a:buSzPct val="100000"/>
            </a:pPr>
            <a:r>
              <a:rPr lang="en-US" dirty="0"/>
              <a:t>Freddie Mac – </a:t>
            </a:r>
            <a:br>
              <a:rPr lang="en-US" dirty="0"/>
            </a:br>
            <a:r>
              <a:rPr lang="en-US" dirty="0"/>
              <a:t>Heritage One</a:t>
            </a:r>
            <a:r>
              <a:rPr lang="en-US" sz="2000" dirty="0"/>
              <a:t>	</a:t>
            </a:r>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45</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7467600" y="248599"/>
            <a:ext cx="1438275" cy="733425"/>
          </a:xfrm>
          <a:prstGeom prst="rect">
            <a:avLst/>
          </a:prstGeom>
        </p:spPr>
      </p:pic>
      <p:sp>
        <p:nvSpPr>
          <p:cNvPr id="7" name="TextBox 6">
            <a:extLst>
              <a:ext uri="{FF2B5EF4-FFF2-40B4-BE49-F238E27FC236}">
                <a16:creationId xmlns:a16="http://schemas.microsoft.com/office/drawing/2014/main" id="{279530D8-0779-4B58-F101-324270A8B2D4}"/>
              </a:ext>
            </a:extLst>
          </p:cNvPr>
          <p:cNvSpPr txBox="1"/>
          <p:nvPr/>
        </p:nvSpPr>
        <p:spPr>
          <a:xfrm>
            <a:off x="135467" y="1176480"/>
            <a:ext cx="8398933" cy="3577903"/>
          </a:xfrm>
          <a:prstGeom prst="rect">
            <a:avLst/>
          </a:prstGeom>
          <a:noFill/>
        </p:spPr>
        <p:txBody>
          <a:bodyPr wrap="square">
            <a:spAutoFit/>
          </a:bodyPr>
          <a:lstStyle/>
          <a:p>
            <a:pPr algn="l"/>
            <a:endParaRPr lang="en-US" sz="1050" b="0" i="0" u="none" strike="noStrike" baseline="0" dirty="0">
              <a:solidFill>
                <a:srgbClr val="000000"/>
              </a:solidFill>
              <a:latin typeface="Aptos" panose="020B0004020202020204" pitchFamily="34" charset="0"/>
            </a:endParaRPr>
          </a:p>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a:t>
            </a:r>
          </a:p>
          <a:p>
            <a:pPr marL="285750" indent="-285750">
              <a:buFont typeface="Arial" panose="020B0604020202020204" pitchFamily="34" charset="0"/>
              <a:buChar char="•"/>
            </a:pPr>
            <a:r>
              <a:rPr lang="en-US" b="1" u="sng" strike="noStrike" baseline="0" dirty="0" err="1">
                <a:solidFill>
                  <a:schemeClr val="accent3">
                    <a:lumMod val="50000"/>
                  </a:schemeClr>
                </a:solidFill>
                <a:latin typeface="Arial" panose="020B0604020202020204" pitchFamily="34" charset="0"/>
              </a:rPr>
              <a:t>HeritageOne</a:t>
            </a:r>
            <a:r>
              <a:rPr lang="en-US" b="0" i="0" u="none" strike="noStrike" baseline="0" dirty="0">
                <a:solidFill>
                  <a:srgbClr val="000000"/>
                </a:solidFill>
                <a:latin typeface="Arial" panose="020B0604020202020204" pitchFamily="34" charset="0"/>
              </a:rPr>
              <a:t> is a conventional financing solution designed to meet the borrowing needs of enrolled members of federally recognized American Indian and Alaska Native (AIAN) tribes living within tribal areas </a:t>
            </a:r>
          </a:p>
          <a:p>
            <a:endParaRPr lang="en-US"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b="0" i="0" u="none" strike="noStrike" baseline="0" dirty="0">
                <a:solidFill>
                  <a:srgbClr val="000000"/>
                </a:solidFill>
                <a:latin typeface="Arial" panose="020B0604020202020204" pitchFamily="34" charset="0"/>
              </a:rPr>
              <a:t>Borrowers have access to financing for homes located in various types of Native tribal lands such as: </a:t>
            </a:r>
          </a:p>
          <a:p>
            <a:pPr marL="742950" lvl="1" indent="-285750">
              <a:buFont typeface="Arial" panose="020B0604020202020204" pitchFamily="34" charset="0"/>
              <a:buChar char="•"/>
            </a:pPr>
            <a:r>
              <a:rPr lang="en-US" b="0" i="0" u="none" strike="noStrike" baseline="0" dirty="0">
                <a:solidFill>
                  <a:srgbClr val="000000"/>
                </a:solidFill>
                <a:latin typeface="Arial" panose="020B0604020202020204" pitchFamily="34" charset="0"/>
              </a:rPr>
              <a:t>Tribal trust land, </a:t>
            </a:r>
          </a:p>
          <a:p>
            <a:pPr marL="742950" lvl="1" indent="-285750">
              <a:buFont typeface="Arial" panose="020B0604020202020204" pitchFamily="34" charset="0"/>
              <a:buChar char="•"/>
            </a:pPr>
            <a:r>
              <a:rPr lang="en-US" b="0" i="0" u="none" strike="noStrike" baseline="0" dirty="0">
                <a:solidFill>
                  <a:srgbClr val="000000"/>
                </a:solidFill>
                <a:latin typeface="Arial" panose="020B0604020202020204" pitchFamily="34" charset="0"/>
              </a:rPr>
              <a:t>Allotted trust land</a:t>
            </a:r>
          </a:p>
          <a:p>
            <a:pPr marL="742950" lvl="1" indent="-285750">
              <a:buFont typeface="Arial" panose="020B0604020202020204" pitchFamily="34" charset="0"/>
              <a:buChar char="•"/>
            </a:pPr>
            <a:r>
              <a:rPr lang="en-US" b="0" i="0" u="none" strike="noStrike" baseline="0" dirty="0">
                <a:solidFill>
                  <a:srgbClr val="000000"/>
                </a:solidFill>
                <a:latin typeface="Arial" panose="020B0604020202020204" pitchFamily="34" charset="0"/>
              </a:rPr>
              <a:t>Unrestricted or restricted fee simple land</a:t>
            </a:r>
          </a:p>
          <a:p>
            <a:endParaRPr lang="en-US"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464580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12" y="226989"/>
            <a:ext cx="8229600" cy="553534"/>
          </a:xfrm>
        </p:spPr>
        <p:txBody>
          <a:bodyPr/>
          <a:lstStyle/>
          <a:p>
            <a:pPr>
              <a:spcBef>
                <a:spcPts val="0"/>
              </a:spcBef>
              <a:spcAft>
                <a:spcPts val="1200"/>
              </a:spcAft>
              <a:buSzPct val="100000"/>
            </a:pPr>
            <a:r>
              <a:rPr lang="en-US" dirty="0"/>
              <a:t>Freddie Mac – </a:t>
            </a:r>
            <a:br>
              <a:rPr lang="en-US" dirty="0"/>
            </a:br>
            <a:r>
              <a:rPr lang="en-US" dirty="0"/>
              <a:t>Heritage One</a:t>
            </a:r>
            <a:r>
              <a:rPr lang="en-US" sz="2000" dirty="0"/>
              <a:t>	</a:t>
            </a:r>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46</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7467600" y="248599"/>
            <a:ext cx="1438275" cy="733425"/>
          </a:xfrm>
          <a:prstGeom prst="rect">
            <a:avLst/>
          </a:prstGeom>
        </p:spPr>
      </p:pic>
      <p:sp>
        <p:nvSpPr>
          <p:cNvPr id="7" name="TextBox 6">
            <a:extLst>
              <a:ext uri="{FF2B5EF4-FFF2-40B4-BE49-F238E27FC236}">
                <a16:creationId xmlns:a16="http://schemas.microsoft.com/office/drawing/2014/main" id="{279530D8-0779-4B58-F101-324270A8B2D4}"/>
              </a:ext>
            </a:extLst>
          </p:cNvPr>
          <p:cNvSpPr txBox="1"/>
          <p:nvPr/>
        </p:nvSpPr>
        <p:spPr>
          <a:xfrm>
            <a:off x="186796" y="1267738"/>
            <a:ext cx="8770408" cy="3793346"/>
          </a:xfrm>
          <a:prstGeom prst="rect">
            <a:avLst/>
          </a:prstGeom>
          <a:noFill/>
        </p:spPr>
        <p:txBody>
          <a:bodyPr wrap="square">
            <a:spAutoFit/>
          </a:bodyPr>
          <a:lstStyle/>
          <a:p>
            <a:pPr algn="l"/>
            <a:endParaRPr lang="en-US" sz="1050" b="0" i="0" u="none" strike="noStrike" baseline="0" dirty="0">
              <a:solidFill>
                <a:srgbClr val="000000"/>
              </a:solidFill>
              <a:latin typeface="Aptos" panose="020B0004020202020204" pitchFamily="34" charset="0"/>
            </a:endParaRPr>
          </a:p>
          <a:p>
            <a:pPr algn="l"/>
            <a:r>
              <a:rPr lang="en-US" sz="1800" b="1" i="0" u="none" strike="noStrike" baseline="0" dirty="0">
                <a:solidFill>
                  <a:srgbClr val="000000"/>
                </a:solidFill>
                <a:latin typeface="Arial" panose="020B0604020202020204" pitchFamily="34" charset="0"/>
              </a:rPr>
              <a:t>Key Benefits </a:t>
            </a:r>
          </a:p>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a:t>
            </a:r>
          </a:p>
          <a:p>
            <a:pPr marL="1882775" indent="-287338">
              <a:buFont typeface="Arial" panose="020B0604020202020204" pitchFamily="34" charset="0"/>
              <a:buChar char="•"/>
            </a:pPr>
            <a:r>
              <a:rPr lang="en-US" sz="1600" b="0" i="0" u="none" strike="noStrike" baseline="0" dirty="0">
                <a:solidFill>
                  <a:srgbClr val="000000"/>
                </a:solidFill>
                <a:latin typeface="Arial" panose="020B0604020202020204" pitchFamily="34" charset="0"/>
              </a:rPr>
              <a:t>Financing for multiple residential property types, including condominiums and manufactured homes </a:t>
            </a:r>
          </a:p>
          <a:p>
            <a:pPr marL="1882775" indent="-287338"/>
            <a:endParaRPr lang="en-US" sz="1600" b="0" i="0" u="none" strike="noStrike" baseline="0" dirty="0">
              <a:solidFill>
                <a:srgbClr val="000000"/>
              </a:solidFill>
              <a:latin typeface="Arial" panose="020B0604020202020204" pitchFamily="34" charset="0"/>
            </a:endParaRPr>
          </a:p>
          <a:p>
            <a:pPr marL="1882775" indent="-287338">
              <a:buFont typeface="Arial" panose="020B0604020202020204" pitchFamily="34" charset="0"/>
              <a:buChar char="•"/>
            </a:pPr>
            <a:r>
              <a:rPr lang="en-US" sz="1600" b="0" i="0" u="none" strike="noStrike" baseline="0" dirty="0">
                <a:solidFill>
                  <a:srgbClr val="000000"/>
                </a:solidFill>
                <a:latin typeface="Arial" panose="020B0604020202020204" pitchFamily="34" charset="0"/>
              </a:rPr>
              <a:t>No area median income (AMI) limits </a:t>
            </a:r>
          </a:p>
          <a:p>
            <a:pPr marL="1882775" indent="-287338"/>
            <a:endParaRPr lang="en-US" sz="1600" b="0" i="0" u="none" strike="noStrike" baseline="0" dirty="0">
              <a:solidFill>
                <a:srgbClr val="000000"/>
              </a:solidFill>
              <a:latin typeface="Arial" panose="020B0604020202020204" pitchFamily="34" charset="0"/>
            </a:endParaRPr>
          </a:p>
          <a:p>
            <a:pPr marL="1882775" indent="-287338">
              <a:buFont typeface="Arial" panose="020B0604020202020204" pitchFamily="34" charset="0"/>
              <a:buChar char="•"/>
            </a:pPr>
            <a:r>
              <a:rPr lang="en-US" sz="1600" b="0" i="0" u="none" strike="noStrike" baseline="0" dirty="0">
                <a:solidFill>
                  <a:srgbClr val="000000"/>
                </a:solidFill>
                <a:latin typeface="Arial" panose="020B0604020202020204" pitchFamily="34" charset="0"/>
              </a:rPr>
              <a:t>Make homeownership more affordable and accessible by combining with other financing options including Affordable Seconds®, </a:t>
            </a:r>
            <a:r>
              <a:rPr lang="en-US" sz="1600" b="0" i="0" u="none" strike="noStrike" baseline="0" dirty="0" err="1">
                <a:solidFill>
                  <a:srgbClr val="000000"/>
                </a:solidFill>
                <a:latin typeface="Arial" panose="020B0604020202020204" pitchFamily="34" charset="0"/>
              </a:rPr>
              <a:t>CHOICEHome</a:t>
            </a:r>
            <a:r>
              <a:rPr lang="en-US" sz="1600" b="0" i="0" u="none" strike="noStrike" baseline="0" dirty="0">
                <a:solidFill>
                  <a:srgbClr val="000000"/>
                </a:solidFill>
                <a:latin typeface="Arial" panose="020B0604020202020204" pitchFamily="34" charset="0"/>
              </a:rPr>
              <a:t>®, </a:t>
            </a:r>
            <a:r>
              <a:rPr lang="en-US" sz="1600" b="0" i="0" u="none" strike="noStrike" baseline="0" dirty="0" err="1">
                <a:solidFill>
                  <a:srgbClr val="000000"/>
                </a:solidFill>
                <a:latin typeface="Arial" panose="020B0604020202020204" pitchFamily="34" charset="0"/>
              </a:rPr>
              <a:t>CHOICERenovation</a:t>
            </a:r>
            <a:r>
              <a:rPr lang="en-US" sz="1600" b="0" i="0" u="none" strike="noStrike" baseline="0" dirty="0">
                <a:solidFill>
                  <a:srgbClr val="000000"/>
                </a:solidFill>
                <a:latin typeface="Arial" panose="020B0604020202020204" pitchFamily="34" charset="0"/>
              </a:rPr>
              <a:t>® and </a:t>
            </a:r>
            <a:r>
              <a:rPr lang="en-US" sz="1600" b="0" i="0" u="none" strike="noStrike" baseline="0" dirty="0" err="1">
                <a:solidFill>
                  <a:srgbClr val="000000"/>
                </a:solidFill>
                <a:latin typeface="Arial" panose="020B0604020202020204" pitchFamily="34" charset="0"/>
              </a:rPr>
              <a:t>GreenCHOICE</a:t>
            </a:r>
            <a:r>
              <a:rPr lang="en-US" sz="1600" b="0" i="0" u="none" strike="noStrike" baseline="0" dirty="0">
                <a:solidFill>
                  <a:srgbClr val="000000"/>
                </a:solidFill>
                <a:latin typeface="Arial" panose="020B0604020202020204" pitchFamily="34" charset="0"/>
              </a:rPr>
              <a:t> Mortgages®, FHLBank AHP Down Payment Assistance </a:t>
            </a:r>
          </a:p>
          <a:p>
            <a:pPr marL="1882775" indent="-287338"/>
            <a:endParaRPr lang="en-US" sz="1600" b="0" i="0" u="none" strike="noStrike" baseline="0" dirty="0">
              <a:solidFill>
                <a:srgbClr val="000000"/>
              </a:solidFill>
              <a:latin typeface="Arial" panose="020B0604020202020204" pitchFamily="34" charset="0"/>
            </a:endParaRPr>
          </a:p>
          <a:p>
            <a:pPr marL="1882775" indent="-287338">
              <a:buFont typeface="Arial" panose="020B0604020202020204" pitchFamily="34" charset="0"/>
              <a:buChar char="•"/>
            </a:pPr>
            <a:r>
              <a:rPr lang="en-US" sz="1600" b="0" i="0" u="none" strike="noStrike" baseline="0" dirty="0">
                <a:solidFill>
                  <a:srgbClr val="000000"/>
                </a:solidFill>
                <a:latin typeface="Arial" panose="020B0604020202020204" pitchFamily="34" charset="0"/>
              </a:rPr>
              <a:t>Zero credit fee caps</a:t>
            </a:r>
          </a:p>
        </p:txBody>
      </p:sp>
      <p:pic>
        <p:nvPicPr>
          <p:cNvPr id="8" name="Picture 7">
            <a:extLst>
              <a:ext uri="{FF2B5EF4-FFF2-40B4-BE49-F238E27FC236}">
                <a16:creationId xmlns:a16="http://schemas.microsoft.com/office/drawing/2014/main" id="{BE0AF168-BA17-0A35-1E53-BC543252FFE0}"/>
              </a:ext>
            </a:extLst>
          </p:cNvPr>
          <p:cNvPicPr>
            <a:picLocks noChangeAspect="1"/>
          </p:cNvPicPr>
          <p:nvPr/>
        </p:nvPicPr>
        <p:blipFill>
          <a:blip r:embed="rId4"/>
          <a:stretch>
            <a:fillRect/>
          </a:stretch>
        </p:blipFill>
        <p:spPr>
          <a:xfrm>
            <a:off x="304800" y="2004084"/>
            <a:ext cx="1266825" cy="962025"/>
          </a:xfrm>
          <a:prstGeom prst="rect">
            <a:avLst/>
          </a:prstGeom>
        </p:spPr>
      </p:pic>
      <p:pic>
        <p:nvPicPr>
          <p:cNvPr id="10" name="Picture 9">
            <a:extLst>
              <a:ext uri="{FF2B5EF4-FFF2-40B4-BE49-F238E27FC236}">
                <a16:creationId xmlns:a16="http://schemas.microsoft.com/office/drawing/2014/main" id="{621DAC31-7B02-9E22-29C3-35757D82A6C1}"/>
              </a:ext>
            </a:extLst>
          </p:cNvPr>
          <p:cNvPicPr>
            <a:picLocks noChangeAspect="1"/>
          </p:cNvPicPr>
          <p:nvPr/>
        </p:nvPicPr>
        <p:blipFill>
          <a:blip r:embed="rId5"/>
          <a:stretch>
            <a:fillRect/>
          </a:stretch>
        </p:blipFill>
        <p:spPr>
          <a:xfrm>
            <a:off x="38100" y="3073816"/>
            <a:ext cx="1676400" cy="1000125"/>
          </a:xfrm>
          <a:prstGeom prst="rect">
            <a:avLst/>
          </a:prstGeom>
        </p:spPr>
      </p:pic>
      <p:pic>
        <p:nvPicPr>
          <p:cNvPr id="12" name="Picture 11">
            <a:extLst>
              <a:ext uri="{FF2B5EF4-FFF2-40B4-BE49-F238E27FC236}">
                <a16:creationId xmlns:a16="http://schemas.microsoft.com/office/drawing/2014/main" id="{C045FB1E-6049-F952-3500-F4C65E211E59}"/>
              </a:ext>
            </a:extLst>
          </p:cNvPr>
          <p:cNvPicPr>
            <a:picLocks noChangeAspect="1"/>
          </p:cNvPicPr>
          <p:nvPr/>
        </p:nvPicPr>
        <p:blipFill>
          <a:blip r:embed="rId6"/>
          <a:stretch>
            <a:fillRect/>
          </a:stretch>
        </p:blipFill>
        <p:spPr>
          <a:xfrm>
            <a:off x="435621" y="4332509"/>
            <a:ext cx="1228725" cy="942975"/>
          </a:xfrm>
          <a:prstGeom prst="rect">
            <a:avLst/>
          </a:prstGeom>
        </p:spPr>
      </p:pic>
    </p:spTree>
    <p:extLst>
      <p:ext uri="{BB962C8B-B14F-4D97-AF65-F5344CB8AC3E}">
        <p14:creationId xmlns:p14="http://schemas.microsoft.com/office/powerpoint/2010/main" val="17436814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12" y="226989"/>
            <a:ext cx="8229600" cy="553534"/>
          </a:xfrm>
        </p:spPr>
        <p:txBody>
          <a:bodyPr/>
          <a:lstStyle/>
          <a:p>
            <a:pPr>
              <a:spcBef>
                <a:spcPts val="0"/>
              </a:spcBef>
              <a:spcAft>
                <a:spcPts val="1200"/>
              </a:spcAft>
              <a:buSzPct val="100000"/>
            </a:pPr>
            <a:r>
              <a:rPr lang="en-US" dirty="0"/>
              <a:t>Freddie Mac – </a:t>
            </a:r>
            <a:br>
              <a:rPr lang="en-US" dirty="0"/>
            </a:br>
            <a:r>
              <a:rPr lang="en-US" dirty="0"/>
              <a:t>Heritage One</a:t>
            </a:r>
            <a:r>
              <a:rPr lang="en-US" sz="2000" dirty="0"/>
              <a:t>	</a:t>
            </a:r>
          </a:p>
        </p:txBody>
      </p:sp>
      <p:sp>
        <p:nvSpPr>
          <p:cNvPr id="4" name="Footer Placeholder 3"/>
          <p:cNvSpPr>
            <a:spLocks noGrp="1"/>
          </p:cNvSpPr>
          <p:nvPr>
            <p:ph type="ftr" sz="quarter" idx="11"/>
          </p:nvPr>
        </p:nvSpPr>
        <p:spPr/>
        <p:txBody>
          <a:bodyPr/>
          <a:lstStyle/>
          <a:p>
            <a:r>
              <a:rPr lang="en-US" dirty="0"/>
              <a:t>FEDERAL HOME LOAN BANK OF ATLANTA</a:t>
            </a:r>
          </a:p>
        </p:txBody>
      </p:sp>
      <p:sp>
        <p:nvSpPr>
          <p:cNvPr id="5" name="Slide Number Placeholder 4"/>
          <p:cNvSpPr>
            <a:spLocks noGrp="1"/>
          </p:cNvSpPr>
          <p:nvPr>
            <p:ph type="sldNum" sz="quarter" idx="12"/>
          </p:nvPr>
        </p:nvSpPr>
        <p:spPr/>
        <p:txBody>
          <a:bodyPr/>
          <a:lstStyle/>
          <a:p>
            <a:fld id="{A756D5BD-09B3-B140-92EB-9A79342F0DC6}" type="slidenum">
              <a:rPr lang="en-US" smtClean="0"/>
              <a:pPr/>
              <a:t>47</a:t>
            </a:fld>
            <a:endParaRPr lang="en-US" dirty="0"/>
          </a:p>
        </p:txBody>
      </p:sp>
      <p:sp>
        <p:nvSpPr>
          <p:cNvPr id="6" name="TextBox 5">
            <a:extLst>
              <a:ext uri="{FF2B5EF4-FFF2-40B4-BE49-F238E27FC236}">
                <a16:creationId xmlns:a16="http://schemas.microsoft.com/office/drawing/2014/main" id="{C7E583F2-63A9-B7D5-C4DF-998AD115F9B0}"/>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a16="http://schemas.microsoft.com/office/drawing/2014/main" id="{013C9D1C-1F99-036B-F1C0-33ABA35E06CA}"/>
              </a:ext>
            </a:extLst>
          </p:cNvPr>
          <p:cNvPicPr>
            <a:picLocks noChangeAspect="1"/>
          </p:cNvPicPr>
          <p:nvPr/>
        </p:nvPicPr>
        <p:blipFill>
          <a:blip r:embed="rId3"/>
          <a:stretch>
            <a:fillRect/>
          </a:stretch>
        </p:blipFill>
        <p:spPr>
          <a:xfrm>
            <a:off x="7467600" y="248599"/>
            <a:ext cx="1438275" cy="733425"/>
          </a:xfrm>
          <a:prstGeom prst="rect">
            <a:avLst/>
          </a:prstGeom>
        </p:spPr>
      </p:pic>
      <p:sp>
        <p:nvSpPr>
          <p:cNvPr id="7" name="TextBox 6">
            <a:extLst>
              <a:ext uri="{FF2B5EF4-FFF2-40B4-BE49-F238E27FC236}">
                <a16:creationId xmlns:a16="http://schemas.microsoft.com/office/drawing/2014/main" id="{279530D8-0779-4B58-F101-324270A8B2D4}"/>
              </a:ext>
            </a:extLst>
          </p:cNvPr>
          <p:cNvSpPr txBox="1"/>
          <p:nvPr/>
        </p:nvSpPr>
        <p:spPr>
          <a:xfrm>
            <a:off x="135467" y="1176480"/>
            <a:ext cx="8094133" cy="4285789"/>
          </a:xfrm>
          <a:prstGeom prst="rect">
            <a:avLst/>
          </a:prstGeom>
          <a:noFill/>
        </p:spPr>
        <p:txBody>
          <a:bodyPr wrap="square">
            <a:spAutoFit/>
          </a:bodyPr>
          <a:lstStyle/>
          <a:p>
            <a:pPr algn="l"/>
            <a:endParaRPr lang="en-US" sz="1050" b="0" i="0" u="none" strike="noStrike" baseline="0" dirty="0">
              <a:solidFill>
                <a:srgbClr val="000000"/>
              </a:solidFill>
              <a:latin typeface="Aptos" panose="020B0004020202020204" pitchFamily="34" charset="0"/>
            </a:endParaRPr>
          </a:p>
          <a:p>
            <a:pPr algn="l"/>
            <a:r>
              <a:rPr lang="en-US" sz="1800" b="1" i="0" u="none" strike="noStrike" baseline="0" dirty="0">
                <a:solidFill>
                  <a:srgbClr val="000000"/>
                </a:solidFill>
                <a:latin typeface="Arial" panose="020B0604020202020204" pitchFamily="34" charset="0"/>
              </a:rPr>
              <a:t>Key Benefits </a:t>
            </a:r>
          </a:p>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a:t>
            </a:r>
          </a:p>
          <a:p>
            <a:pPr marL="285750" indent="-285750">
              <a:buFont typeface="Arial" panose="020B0604020202020204" pitchFamily="34" charset="0"/>
              <a:buChar char="•"/>
            </a:pPr>
            <a:r>
              <a:rPr lang="en-US" sz="1600" b="0" i="0" u="none" strike="noStrike" baseline="0" dirty="0">
                <a:solidFill>
                  <a:srgbClr val="000000"/>
                </a:solidFill>
                <a:latin typeface="Arial" panose="020B0604020202020204" pitchFamily="34" charset="0"/>
              </a:rPr>
              <a:t>Gain more home financing options </a:t>
            </a:r>
          </a:p>
          <a:p>
            <a:pPr marL="285750" indent="-285750">
              <a:buFont typeface="Arial" panose="020B0604020202020204" pitchFamily="34" charset="0"/>
              <a:buChar char="•"/>
            </a:pPr>
            <a:endParaRPr lang="en-US" sz="16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sz="1600" b="0" i="0" u="none" strike="noStrike" baseline="0" dirty="0">
                <a:solidFill>
                  <a:srgbClr val="000000"/>
                </a:solidFill>
                <a:latin typeface="Arial" panose="020B0604020202020204" pitchFamily="34" charset="0"/>
              </a:rPr>
              <a:t>Attain homeownership with a                                                             conventional mortgage solution </a:t>
            </a:r>
          </a:p>
          <a:p>
            <a:pPr marL="285750" indent="-285750">
              <a:buFont typeface="Arial" panose="020B0604020202020204" pitchFamily="34" charset="0"/>
              <a:buChar char="•"/>
            </a:pPr>
            <a:endParaRPr lang="en-US" sz="16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sz="1600" b="0" i="0" u="none" strike="noStrike" baseline="0" dirty="0">
                <a:solidFill>
                  <a:srgbClr val="000000"/>
                </a:solidFill>
                <a:latin typeface="Arial" panose="020B0604020202020204" pitchFamily="34" charset="0"/>
              </a:rPr>
              <a:t>Make a down payment as low as 3% </a:t>
            </a:r>
          </a:p>
          <a:p>
            <a:pPr marL="285750" indent="-285750">
              <a:buFont typeface="Arial" panose="020B0604020202020204" pitchFamily="34" charset="0"/>
              <a:buChar char="•"/>
            </a:pPr>
            <a:endParaRPr lang="en-US" sz="16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sz="1600" b="0" i="0" u="none" strike="noStrike" baseline="0" dirty="0">
                <a:solidFill>
                  <a:srgbClr val="000000"/>
                </a:solidFill>
                <a:latin typeface="Arial" panose="020B0604020202020204" pitchFamily="34" charset="0"/>
              </a:rPr>
              <a:t>Use funds from various sources for                                                             the down payment, reserves, and closing costs </a:t>
            </a:r>
          </a:p>
          <a:p>
            <a:pPr marL="285750" indent="-285750">
              <a:buFont typeface="Arial" panose="020B0604020202020204" pitchFamily="34" charset="0"/>
              <a:buChar char="•"/>
            </a:pPr>
            <a:endParaRPr lang="en-US" sz="16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sz="1600" b="0" i="0" u="none" strike="noStrike" baseline="0" dirty="0">
                <a:solidFill>
                  <a:srgbClr val="000000"/>
                </a:solidFill>
                <a:latin typeface="Arial" panose="020B0604020202020204" pitchFamily="34" charset="0"/>
              </a:rPr>
              <a:t>Receive a credit to offset appraisal costs </a:t>
            </a:r>
          </a:p>
          <a:p>
            <a:endParaRPr lang="en-US" sz="16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sz="1600" b="0" i="0" u="none" strike="noStrike" baseline="0" dirty="0">
                <a:solidFill>
                  <a:srgbClr val="000000"/>
                </a:solidFill>
                <a:latin typeface="Arial" panose="020B0604020202020204" pitchFamily="34" charset="0"/>
              </a:rPr>
              <a:t>For first-time homebuyers, take advantage of homeownership education programs</a:t>
            </a:r>
          </a:p>
        </p:txBody>
      </p:sp>
      <p:pic>
        <p:nvPicPr>
          <p:cNvPr id="9" name="Picture 8">
            <a:extLst>
              <a:ext uri="{FF2B5EF4-FFF2-40B4-BE49-F238E27FC236}">
                <a16:creationId xmlns:a16="http://schemas.microsoft.com/office/drawing/2014/main" id="{F7E5859F-CE53-5441-C22E-1AA5CEBC93CD}"/>
              </a:ext>
            </a:extLst>
          </p:cNvPr>
          <p:cNvPicPr>
            <a:picLocks noChangeAspect="1"/>
          </p:cNvPicPr>
          <p:nvPr/>
        </p:nvPicPr>
        <p:blipFill>
          <a:blip r:embed="rId4"/>
          <a:stretch>
            <a:fillRect/>
          </a:stretch>
        </p:blipFill>
        <p:spPr>
          <a:xfrm>
            <a:off x="4525212" y="1559321"/>
            <a:ext cx="4316506" cy="2879075"/>
          </a:xfrm>
          <a:prstGeom prst="rect">
            <a:avLst/>
          </a:prstGeom>
        </p:spPr>
      </p:pic>
    </p:spTree>
    <p:extLst>
      <p:ext uri="{BB962C8B-B14F-4D97-AF65-F5344CB8AC3E}">
        <p14:creationId xmlns:p14="http://schemas.microsoft.com/office/powerpoint/2010/main" val="2483395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1"/>
          </p:nvPr>
        </p:nvSpPr>
        <p:spPr>
          <a:xfrm>
            <a:off x="457200" y="6356350"/>
            <a:ext cx="2895600" cy="365125"/>
          </a:xfrm>
        </p:spPr>
        <p:txBody>
          <a:bodyPr/>
          <a:lstStyle/>
          <a:p>
            <a:r>
              <a:rPr lang="en-US" dirty="0"/>
              <a:t>FEDERAL HOME LOAN BANK OF ATLANTA</a:t>
            </a:r>
          </a:p>
        </p:txBody>
      </p:sp>
      <p:sp>
        <p:nvSpPr>
          <p:cNvPr id="13" name="Title 3"/>
          <p:cNvSpPr>
            <a:spLocks noGrp="1"/>
          </p:cNvSpPr>
          <p:nvPr>
            <p:ph type="title"/>
          </p:nvPr>
        </p:nvSpPr>
        <p:spPr>
          <a:xfrm>
            <a:off x="457200" y="309110"/>
            <a:ext cx="8229600" cy="553534"/>
          </a:xfrm>
        </p:spPr>
        <p:txBody>
          <a:bodyPr/>
          <a:lstStyle/>
          <a:p>
            <a:r>
              <a:rPr lang="en-US" dirty="0"/>
              <a:t>Your Feedback, Next Steps, Questions</a:t>
            </a:r>
          </a:p>
        </p:txBody>
      </p:sp>
      <p:sp>
        <p:nvSpPr>
          <p:cNvPr id="6" name="Slide Number Placeholder 5"/>
          <p:cNvSpPr>
            <a:spLocks noGrp="1"/>
          </p:cNvSpPr>
          <p:nvPr>
            <p:ph type="sldNum" sz="quarter" idx="12"/>
          </p:nvPr>
        </p:nvSpPr>
        <p:spPr/>
        <p:txBody>
          <a:bodyPr/>
          <a:lstStyle/>
          <a:p>
            <a:fld id="{A756D5BD-09B3-B140-92EB-9A79342F0DC6}" type="slidenum">
              <a:rPr lang="en-US" smtClean="0"/>
              <a:pPr/>
              <a:t>48</a:t>
            </a:fld>
            <a:endParaRPr lang="en-US" dirty="0"/>
          </a:p>
        </p:txBody>
      </p:sp>
      <p:sp>
        <p:nvSpPr>
          <p:cNvPr id="2" name="TextBox 1">
            <a:extLst>
              <a:ext uri="{FF2B5EF4-FFF2-40B4-BE49-F238E27FC236}">
                <a16:creationId xmlns:a16="http://schemas.microsoft.com/office/drawing/2014/main" id="{54AA96C3-20C9-05BD-7EFC-C316FE687CB1}"/>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6140333B-ABEA-028C-C332-3C2307380B49}"/>
              </a:ext>
            </a:extLst>
          </p:cNvPr>
          <p:cNvPicPr>
            <a:picLocks noChangeAspect="1"/>
          </p:cNvPicPr>
          <p:nvPr/>
        </p:nvPicPr>
        <p:blipFill>
          <a:blip r:embed="rId3"/>
          <a:stretch>
            <a:fillRect/>
          </a:stretch>
        </p:blipFill>
        <p:spPr>
          <a:xfrm>
            <a:off x="6705600" y="219164"/>
            <a:ext cx="2200275" cy="733425"/>
          </a:xfrm>
          <a:prstGeom prst="rect">
            <a:avLst/>
          </a:prstGeom>
        </p:spPr>
      </p:pic>
      <p:pic>
        <p:nvPicPr>
          <p:cNvPr id="5" name="Picture 4">
            <a:extLst>
              <a:ext uri="{FF2B5EF4-FFF2-40B4-BE49-F238E27FC236}">
                <a16:creationId xmlns:a16="http://schemas.microsoft.com/office/drawing/2014/main" id="{565037DC-4CE8-9491-CB12-8C91B514179C}"/>
              </a:ext>
            </a:extLst>
          </p:cNvPr>
          <p:cNvPicPr>
            <a:picLocks noChangeAspect="1"/>
          </p:cNvPicPr>
          <p:nvPr/>
        </p:nvPicPr>
        <p:blipFill>
          <a:blip r:embed="rId4"/>
          <a:stretch>
            <a:fillRect/>
          </a:stretch>
        </p:blipFill>
        <p:spPr>
          <a:xfrm>
            <a:off x="550333" y="1905000"/>
            <a:ext cx="7793805" cy="3914341"/>
          </a:xfrm>
          <a:prstGeom prst="rect">
            <a:avLst/>
          </a:prstGeom>
        </p:spPr>
      </p:pic>
    </p:spTree>
    <p:extLst>
      <p:ext uri="{BB962C8B-B14F-4D97-AF65-F5344CB8AC3E}">
        <p14:creationId xmlns:p14="http://schemas.microsoft.com/office/powerpoint/2010/main" val="979940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7769" y="1467365"/>
            <a:ext cx="1818753" cy="914400"/>
          </a:xfrm>
          <a:prstGeom prst="rect">
            <a:avLst/>
          </a:prstGeom>
        </p:spPr>
      </p:pic>
      <p:pic>
        <p:nvPicPr>
          <p:cNvPr id="5" name="Picture 4"/>
          <p:cNvPicPr>
            <a:picLocks noChangeAspect="1"/>
          </p:cNvPicPr>
          <p:nvPr/>
        </p:nvPicPr>
        <p:blipFill>
          <a:blip r:embed="rId4"/>
          <a:stretch>
            <a:fillRect/>
          </a:stretch>
        </p:blipFill>
        <p:spPr>
          <a:xfrm>
            <a:off x="4551664" y="1489849"/>
            <a:ext cx="1828800" cy="914400"/>
          </a:xfrm>
          <a:prstGeom prst="rect">
            <a:avLst/>
          </a:prstGeom>
        </p:spPr>
      </p:pic>
      <p:pic>
        <p:nvPicPr>
          <p:cNvPr id="6" name="Picture 5"/>
          <p:cNvPicPr>
            <a:picLocks noChangeAspect="1"/>
          </p:cNvPicPr>
          <p:nvPr/>
        </p:nvPicPr>
        <p:blipFill>
          <a:blip r:embed="rId5"/>
          <a:stretch>
            <a:fillRect/>
          </a:stretch>
        </p:blipFill>
        <p:spPr>
          <a:xfrm>
            <a:off x="2393951" y="1512885"/>
            <a:ext cx="1823049" cy="914400"/>
          </a:xfrm>
          <a:prstGeom prst="rect">
            <a:avLst/>
          </a:prstGeom>
        </p:spPr>
      </p:pic>
      <p:pic>
        <p:nvPicPr>
          <p:cNvPr id="7" name="Picture 6"/>
          <p:cNvPicPr>
            <a:picLocks noChangeAspect="1"/>
          </p:cNvPicPr>
          <p:nvPr/>
        </p:nvPicPr>
        <p:blipFill>
          <a:blip r:embed="rId6"/>
          <a:stretch>
            <a:fillRect/>
          </a:stretch>
        </p:blipFill>
        <p:spPr>
          <a:xfrm>
            <a:off x="7239001" y="1467365"/>
            <a:ext cx="1220771" cy="914400"/>
          </a:xfrm>
          <a:prstGeom prst="rect">
            <a:avLst/>
          </a:prstGeom>
        </p:spPr>
      </p:pic>
      <p:pic>
        <p:nvPicPr>
          <p:cNvPr id="8" name="Picture 7"/>
          <p:cNvPicPr>
            <a:picLocks noChangeAspect="1"/>
          </p:cNvPicPr>
          <p:nvPr/>
        </p:nvPicPr>
        <p:blipFill>
          <a:blip r:embed="rId7"/>
          <a:stretch>
            <a:fillRect/>
          </a:stretch>
        </p:blipFill>
        <p:spPr>
          <a:xfrm>
            <a:off x="307770" y="2873408"/>
            <a:ext cx="2100649" cy="914400"/>
          </a:xfrm>
          <a:prstGeom prst="rect">
            <a:avLst/>
          </a:prstGeom>
        </p:spPr>
      </p:pic>
      <p:pic>
        <p:nvPicPr>
          <p:cNvPr id="9" name="Picture 8"/>
          <p:cNvPicPr>
            <a:picLocks noChangeAspect="1"/>
          </p:cNvPicPr>
          <p:nvPr/>
        </p:nvPicPr>
        <p:blipFill>
          <a:blip r:embed="rId8"/>
          <a:stretch>
            <a:fillRect/>
          </a:stretch>
        </p:blipFill>
        <p:spPr>
          <a:xfrm>
            <a:off x="2801398" y="2873408"/>
            <a:ext cx="914400" cy="914400"/>
          </a:xfrm>
          <a:prstGeom prst="rect">
            <a:avLst/>
          </a:prstGeom>
        </p:spPr>
      </p:pic>
      <p:pic>
        <p:nvPicPr>
          <p:cNvPr id="10" name="Picture 9"/>
          <p:cNvPicPr>
            <a:picLocks noChangeAspect="1"/>
          </p:cNvPicPr>
          <p:nvPr/>
        </p:nvPicPr>
        <p:blipFill>
          <a:blip r:embed="rId9"/>
          <a:stretch>
            <a:fillRect/>
          </a:stretch>
        </p:blipFill>
        <p:spPr>
          <a:xfrm>
            <a:off x="4108779" y="3010568"/>
            <a:ext cx="2432306" cy="640080"/>
          </a:xfrm>
          <a:prstGeom prst="rect">
            <a:avLst/>
          </a:prstGeom>
        </p:spPr>
      </p:pic>
      <p:pic>
        <p:nvPicPr>
          <p:cNvPr id="11" name="Picture 10"/>
          <p:cNvPicPr>
            <a:picLocks noChangeAspect="1"/>
          </p:cNvPicPr>
          <p:nvPr/>
        </p:nvPicPr>
        <p:blipFill>
          <a:blip r:embed="rId10"/>
          <a:stretch>
            <a:fillRect/>
          </a:stretch>
        </p:blipFill>
        <p:spPr>
          <a:xfrm>
            <a:off x="6836630" y="2939670"/>
            <a:ext cx="2205895" cy="640080"/>
          </a:xfrm>
          <a:prstGeom prst="rect">
            <a:avLst/>
          </a:prstGeom>
        </p:spPr>
      </p:pic>
      <p:pic>
        <p:nvPicPr>
          <p:cNvPr id="12" name="Picture 11"/>
          <p:cNvPicPr>
            <a:picLocks noChangeAspect="1"/>
          </p:cNvPicPr>
          <p:nvPr/>
        </p:nvPicPr>
        <p:blipFill>
          <a:blip r:embed="rId11"/>
          <a:stretch>
            <a:fillRect/>
          </a:stretch>
        </p:blipFill>
        <p:spPr>
          <a:xfrm>
            <a:off x="783369" y="4470115"/>
            <a:ext cx="1733107" cy="914400"/>
          </a:xfrm>
          <a:prstGeom prst="rect">
            <a:avLst/>
          </a:prstGeom>
        </p:spPr>
      </p:pic>
      <p:pic>
        <p:nvPicPr>
          <p:cNvPr id="13" name="Picture 12"/>
          <p:cNvPicPr>
            <a:picLocks noChangeAspect="1"/>
          </p:cNvPicPr>
          <p:nvPr/>
        </p:nvPicPr>
        <p:blipFill>
          <a:blip r:embed="rId12"/>
          <a:stretch>
            <a:fillRect/>
          </a:stretch>
        </p:blipFill>
        <p:spPr>
          <a:xfrm>
            <a:off x="3581400" y="4470356"/>
            <a:ext cx="2565780" cy="914400"/>
          </a:xfrm>
          <a:prstGeom prst="rect">
            <a:avLst/>
          </a:prstGeom>
        </p:spPr>
      </p:pic>
      <p:pic>
        <p:nvPicPr>
          <p:cNvPr id="14" name="Picture 13"/>
          <p:cNvPicPr>
            <a:picLocks noChangeAspect="1"/>
          </p:cNvPicPr>
          <p:nvPr/>
        </p:nvPicPr>
        <p:blipFill>
          <a:blip r:embed="rId13"/>
          <a:stretch>
            <a:fillRect/>
          </a:stretch>
        </p:blipFill>
        <p:spPr>
          <a:xfrm>
            <a:off x="6770253" y="4470115"/>
            <a:ext cx="1552354" cy="914400"/>
          </a:xfrm>
          <a:prstGeom prst="rect">
            <a:avLst/>
          </a:prstGeom>
        </p:spPr>
      </p:pic>
      <p:pic>
        <p:nvPicPr>
          <p:cNvPr id="2" name="Picture 1">
            <a:extLst>
              <a:ext uri="{FF2B5EF4-FFF2-40B4-BE49-F238E27FC236}">
                <a16:creationId xmlns:a16="http://schemas.microsoft.com/office/drawing/2014/main" id="{86A0F5AE-ED47-7840-D261-047F4F3B7E44}"/>
              </a:ext>
            </a:extLst>
          </p:cNvPr>
          <p:cNvPicPr>
            <a:picLocks noChangeAspect="1"/>
          </p:cNvPicPr>
          <p:nvPr/>
        </p:nvPicPr>
        <p:blipFill>
          <a:blip r:embed="rId14"/>
          <a:stretch>
            <a:fillRect/>
          </a:stretch>
        </p:blipFill>
        <p:spPr>
          <a:xfrm>
            <a:off x="6705600" y="248599"/>
            <a:ext cx="2200275" cy="733425"/>
          </a:xfrm>
          <a:prstGeom prst="rect">
            <a:avLst/>
          </a:prstGeom>
        </p:spPr>
      </p:pic>
    </p:spTree>
    <p:extLst>
      <p:ext uri="{BB962C8B-B14F-4D97-AF65-F5344CB8AC3E}">
        <p14:creationId xmlns:p14="http://schemas.microsoft.com/office/powerpoint/2010/main" val="418872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65" y="315472"/>
            <a:ext cx="8229600" cy="557784"/>
          </a:xfrm>
        </p:spPr>
        <p:txBody>
          <a:bodyPr>
            <a:noAutofit/>
          </a:bodyPr>
          <a:lstStyle/>
          <a:p>
            <a:r>
              <a:rPr lang="en-US" dirty="0"/>
              <a:t>FHLBank System</a:t>
            </a:r>
            <a:br>
              <a:rPr lang="en-US" dirty="0">
                <a:solidFill>
                  <a:schemeClr val="tx2"/>
                </a:solidFill>
              </a:rPr>
            </a:br>
            <a:endParaRPr lang="en-US" sz="1600" b="0" dirty="0"/>
          </a:p>
        </p:txBody>
      </p:sp>
      <p:sp>
        <p:nvSpPr>
          <p:cNvPr id="3" name="Footer Placeholder 2"/>
          <p:cNvSpPr>
            <a:spLocks noGrp="1"/>
          </p:cNvSpPr>
          <p:nvPr>
            <p:ph type="ftr" sz="quarter" idx="11"/>
          </p:nvPr>
        </p:nvSpPr>
        <p:spPr/>
        <p:txBody>
          <a:bodyPr/>
          <a:lstStyle/>
          <a:p>
            <a:r>
              <a:rPr lang="en-US" dirty="0"/>
              <a:t>FEDERAL HOME LOAN BANK OF ATLANTA</a:t>
            </a:r>
          </a:p>
        </p:txBody>
      </p:sp>
      <p:sp>
        <p:nvSpPr>
          <p:cNvPr id="4" name="Slide Number Placeholder 3"/>
          <p:cNvSpPr>
            <a:spLocks noGrp="1"/>
          </p:cNvSpPr>
          <p:nvPr>
            <p:ph type="sldNum" sz="quarter" idx="12"/>
          </p:nvPr>
        </p:nvSpPr>
        <p:spPr/>
        <p:txBody>
          <a:bodyPr/>
          <a:lstStyle/>
          <a:p>
            <a:fld id="{A756D5BD-09B3-B140-92EB-9A79342F0DC6}" type="slidenum">
              <a:rPr lang="en-US" smtClean="0"/>
              <a:t>5</a:t>
            </a:fld>
            <a:endParaRPr lang="en-US" dirty="0"/>
          </a:p>
        </p:txBody>
      </p:sp>
      <p:sp>
        <p:nvSpPr>
          <p:cNvPr id="5" name="TextBox 4">
            <a:extLst>
              <a:ext uri="{FF2B5EF4-FFF2-40B4-BE49-F238E27FC236}">
                <a16:creationId xmlns:a16="http://schemas.microsoft.com/office/drawing/2014/main" id="{A9BB6A2C-C70B-4B79-C029-D0D4A03B0527}"/>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DAD814C4-988E-530E-82FE-FFDA7679EEFC}"/>
              </a:ext>
            </a:extLst>
          </p:cNvPr>
          <p:cNvPicPr>
            <a:picLocks noChangeAspect="1"/>
          </p:cNvPicPr>
          <p:nvPr/>
        </p:nvPicPr>
        <p:blipFill>
          <a:blip r:embed="rId3"/>
          <a:stretch>
            <a:fillRect/>
          </a:stretch>
        </p:blipFill>
        <p:spPr>
          <a:xfrm>
            <a:off x="6694909" y="227652"/>
            <a:ext cx="2200275" cy="733425"/>
          </a:xfrm>
          <a:prstGeom prst="rect">
            <a:avLst/>
          </a:prstGeom>
        </p:spPr>
      </p:pic>
      <p:pic>
        <p:nvPicPr>
          <p:cNvPr id="12" name="Picture 11">
            <a:extLst>
              <a:ext uri="{FF2B5EF4-FFF2-40B4-BE49-F238E27FC236}">
                <a16:creationId xmlns:a16="http://schemas.microsoft.com/office/drawing/2014/main" id="{52725D7C-DCBB-05EA-1A1F-203A416B6313}"/>
              </a:ext>
            </a:extLst>
          </p:cNvPr>
          <p:cNvPicPr>
            <a:picLocks noChangeAspect="1"/>
          </p:cNvPicPr>
          <p:nvPr/>
        </p:nvPicPr>
        <p:blipFill>
          <a:blip r:embed="rId4"/>
          <a:stretch>
            <a:fillRect/>
          </a:stretch>
        </p:blipFill>
        <p:spPr>
          <a:xfrm>
            <a:off x="280659" y="1449347"/>
            <a:ext cx="8406141" cy="5170888"/>
          </a:xfrm>
          <a:prstGeom prst="rect">
            <a:avLst/>
          </a:prstGeom>
        </p:spPr>
      </p:pic>
      <p:sp>
        <p:nvSpPr>
          <p:cNvPr id="19" name="TextBox 18">
            <a:extLst>
              <a:ext uri="{FF2B5EF4-FFF2-40B4-BE49-F238E27FC236}">
                <a16:creationId xmlns:a16="http://schemas.microsoft.com/office/drawing/2014/main" id="{751F5AA8-116A-6D8C-0144-A29DF0A21C89}"/>
              </a:ext>
            </a:extLst>
          </p:cNvPr>
          <p:cNvSpPr txBox="1"/>
          <p:nvPr/>
        </p:nvSpPr>
        <p:spPr>
          <a:xfrm>
            <a:off x="6613946" y="6487772"/>
            <a:ext cx="2362200" cy="369332"/>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89DF01E7-52DC-7FAC-408F-D462D8BE6AF6}"/>
              </a:ext>
            </a:extLst>
          </p:cNvPr>
          <p:cNvSpPr txBox="1"/>
          <p:nvPr/>
        </p:nvSpPr>
        <p:spPr>
          <a:xfrm>
            <a:off x="6781800" y="6030619"/>
            <a:ext cx="2362200" cy="369332"/>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F6A262E8-B7C8-B9B4-6605-47E80BA4F7D5}"/>
              </a:ext>
            </a:extLst>
          </p:cNvPr>
          <p:cNvSpPr txBox="1"/>
          <p:nvPr/>
        </p:nvSpPr>
        <p:spPr>
          <a:xfrm>
            <a:off x="7620" y="6077136"/>
            <a:ext cx="52578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938327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16187AD2-A28C-D390-F4D0-DDDE00B8DB2C}"/>
              </a:ext>
            </a:extLst>
          </p:cNvPr>
          <p:cNvGraphicFramePr>
            <a:graphicFrameLocks/>
          </p:cNvGraphicFramePr>
          <p:nvPr>
            <p:extLst>
              <p:ext uri="{D42A27DB-BD31-4B8C-83A1-F6EECF244321}">
                <p14:modId xmlns:p14="http://schemas.microsoft.com/office/powerpoint/2010/main" val="224925642"/>
              </p:ext>
            </p:extLst>
          </p:nvPr>
        </p:nvGraphicFramePr>
        <p:xfrm>
          <a:off x="295940" y="1219200"/>
          <a:ext cx="8552120" cy="4870199"/>
        </p:xfrm>
        <a:graphic>
          <a:graphicData uri="http://schemas.openxmlformats.org/drawingml/2006/table">
            <a:tbl>
              <a:tblPr firstRow="1" firstCol="1" bandRow="1">
                <a:tableStyleId>{5C22544A-7EE6-4342-B048-85BDC9FD1C3A}</a:tableStyleId>
              </a:tblPr>
              <a:tblGrid>
                <a:gridCol w="1075660">
                  <a:extLst>
                    <a:ext uri="{9D8B030D-6E8A-4147-A177-3AD203B41FA5}">
                      <a16:colId xmlns:a16="http://schemas.microsoft.com/office/drawing/2014/main" val="493950544"/>
                    </a:ext>
                  </a:extLst>
                </a:gridCol>
                <a:gridCol w="5105400">
                  <a:extLst>
                    <a:ext uri="{9D8B030D-6E8A-4147-A177-3AD203B41FA5}">
                      <a16:colId xmlns:a16="http://schemas.microsoft.com/office/drawing/2014/main" val="2003760725"/>
                    </a:ext>
                  </a:extLst>
                </a:gridCol>
                <a:gridCol w="2371060">
                  <a:extLst>
                    <a:ext uri="{9D8B030D-6E8A-4147-A177-3AD203B41FA5}">
                      <a16:colId xmlns:a16="http://schemas.microsoft.com/office/drawing/2014/main" val="298461559"/>
                    </a:ext>
                  </a:extLst>
                </a:gridCol>
              </a:tblGrid>
              <a:tr h="218396">
                <a:tc>
                  <a:txBody>
                    <a:bodyPr/>
                    <a:lstStyle/>
                    <a:p>
                      <a:pPr marL="0" marR="0" algn="ctr">
                        <a:spcBef>
                          <a:spcPts val="0"/>
                        </a:spcBef>
                        <a:spcAft>
                          <a:spcPts val="0"/>
                        </a:spcAft>
                      </a:pPr>
                      <a:r>
                        <a:rPr lang="en-US" sz="1200" dirty="0">
                          <a:solidFill>
                            <a:schemeClr val="bg1"/>
                          </a:solidFill>
                          <a:effectLst/>
                          <a:latin typeface="+mj-lt"/>
                        </a:rPr>
                        <a:t>FHLBank</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spcBef>
                          <a:spcPts val="0"/>
                        </a:spcBef>
                        <a:spcAft>
                          <a:spcPts val="0"/>
                        </a:spcAft>
                      </a:pPr>
                      <a:r>
                        <a:rPr lang="en-US" sz="1200" dirty="0">
                          <a:solidFill>
                            <a:schemeClr val="bg1"/>
                          </a:solidFill>
                          <a:effectLst/>
                          <a:latin typeface="+mj-lt"/>
                        </a:rPr>
                        <a:t>Contact</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spcBef>
                          <a:spcPts val="0"/>
                        </a:spcBef>
                        <a:spcAft>
                          <a:spcPts val="0"/>
                        </a:spcAft>
                      </a:pPr>
                      <a:r>
                        <a:rPr lang="en-US" sz="1200" dirty="0">
                          <a:solidFill>
                            <a:schemeClr val="bg1"/>
                          </a:solidFill>
                          <a:effectLst/>
                          <a:latin typeface="+mj-lt"/>
                          <a:ea typeface="Calibri" panose="020F0502020204030204" pitchFamily="34" charset="0"/>
                          <a:cs typeface="Times New Roman" panose="02020603050405020304" pitchFamily="18" charset="0"/>
                        </a:rPr>
                        <a:t>Email</a:t>
                      </a: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05016774"/>
                  </a:ext>
                </a:extLst>
              </a:tr>
              <a:tr h="655187">
                <a:tc>
                  <a:txBody>
                    <a:bodyPr/>
                    <a:lstStyle/>
                    <a:p>
                      <a:pPr marL="0" marR="0" algn="ctr">
                        <a:spcBef>
                          <a:spcPts val="0"/>
                        </a:spcBef>
                        <a:spcAft>
                          <a:spcPts val="0"/>
                        </a:spcAft>
                      </a:pPr>
                      <a:r>
                        <a:rPr lang="en-US" sz="1200" dirty="0">
                          <a:solidFill>
                            <a:schemeClr val="bg1"/>
                          </a:solidFill>
                          <a:effectLst/>
                          <a:latin typeface="+mj-lt"/>
                        </a:rPr>
                        <a:t>Atlanta</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00000"/>
                        </a:lnSpc>
                        <a:spcBef>
                          <a:spcPts val="0"/>
                        </a:spcBef>
                        <a:spcAft>
                          <a:spcPts val="0"/>
                        </a:spcAft>
                      </a:pPr>
                      <a:r>
                        <a:rPr lang="en-US" sz="1200" dirty="0">
                          <a:solidFill>
                            <a:schemeClr val="tx1"/>
                          </a:solidFill>
                          <a:effectLst/>
                          <a:latin typeface="+mj-lt"/>
                        </a:rPr>
                        <a:t>Catherine L. Sterba, Strategic Initiatives Manager</a:t>
                      </a:r>
                    </a:p>
                    <a:p>
                      <a:pPr marL="0" marR="0">
                        <a:lnSpc>
                          <a:spcPct val="100000"/>
                        </a:lnSpc>
                        <a:spcBef>
                          <a:spcPts val="0"/>
                        </a:spcBef>
                        <a:spcAft>
                          <a:spcPts val="0"/>
                        </a:spcAft>
                      </a:pPr>
                      <a:r>
                        <a:rPr lang="en-US" sz="1200" dirty="0">
                          <a:solidFill>
                            <a:schemeClr val="tx1"/>
                          </a:solidFill>
                          <a:effectLst/>
                          <a:latin typeface="+mj-lt"/>
                        </a:rPr>
                        <a:t>ShaDonte Butler, Community Investment Relationship Manager</a:t>
                      </a:r>
                    </a:p>
                    <a:p>
                      <a:pPr marL="0" marR="0">
                        <a:lnSpc>
                          <a:spcPct val="100000"/>
                        </a:lnSpc>
                        <a:spcBef>
                          <a:spcPts val="0"/>
                        </a:spcBef>
                        <a:spcAft>
                          <a:spcPts val="0"/>
                        </a:spcAft>
                      </a:pPr>
                      <a:r>
                        <a:rPr lang="en-US" sz="1200" dirty="0">
                          <a:solidFill>
                            <a:schemeClr val="tx1"/>
                          </a:solidFill>
                          <a:effectLst/>
                          <a:latin typeface="+mj-lt"/>
                        </a:rPr>
                        <a:t>Joel Brockman, Senior Multi-Family Portfolio Analyst</a:t>
                      </a: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u="sng" kern="1200" dirty="0">
                          <a:solidFill>
                            <a:schemeClr val="dk1"/>
                          </a:solidFill>
                          <a:effectLst/>
                          <a:latin typeface="+mj-lt"/>
                          <a:ea typeface="+mn-ea"/>
                          <a:cs typeface="+mn-cs"/>
                          <a:hlinkClick r:id="rId3">
                            <a:extLst>
                              <a:ext uri="{A12FA001-AC4F-418D-AE19-62706E023703}">
                                <ahyp:hlinkClr xmlns:ahyp="http://schemas.microsoft.com/office/drawing/2018/hyperlinkcolor" val="tx"/>
                              </a:ext>
                            </a:extLst>
                          </a:hlinkClick>
                        </a:rPr>
                        <a:t>csterba@fhlbatl.com</a:t>
                      </a:r>
                      <a:r>
                        <a:rPr lang="en-US" sz="1200" b="0" u="sng" kern="1200" dirty="0">
                          <a:solidFill>
                            <a:schemeClr val="dk1"/>
                          </a:solidFill>
                          <a:effectLst/>
                          <a:latin typeface="+mj-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u="sng" kern="1200" dirty="0">
                          <a:solidFill>
                            <a:schemeClr val="dk1"/>
                          </a:solidFill>
                          <a:effectLst/>
                          <a:latin typeface="+mj-lt"/>
                          <a:ea typeface="+mn-ea"/>
                          <a:cs typeface="+mn-cs"/>
                          <a:hlinkClick r:id="rId4">
                            <a:extLst>
                              <a:ext uri="{A12FA001-AC4F-418D-AE19-62706E023703}">
                                <ahyp:hlinkClr xmlns:ahyp="http://schemas.microsoft.com/office/drawing/2018/hyperlinkcolor" val="tx"/>
                              </a:ext>
                            </a:extLst>
                          </a:hlinkClick>
                        </a:rPr>
                        <a:t>sbutler@fhlbatl.com</a:t>
                      </a:r>
                      <a:endParaRPr lang="en-US" sz="1200" b="0" u="sng" kern="1200" dirty="0">
                        <a:solidFill>
                          <a:schemeClr val="dk1"/>
                        </a:solidFill>
                        <a:effectLst/>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u="sng" kern="1200" dirty="0">
                          <a:solidFill>
                            <a:schemeClr val="dk1"/>
                          </a:solidFill>
                          <a:effectLst/>
                          <a:latin typeface="+mj-lt"/>
                          <a:ea typeface="+mn-ea"/>
                          <a:cs typeface="+mn-cs"/>
                          <a:hlinkClick r:id="rId5">
                            <a:extLst>
                              <a:ext uri="{A12FA001-AC4F-418D-AE19-62706E023703}">
                                <ahyp:hlinkClr xmlns:ahyp="http://schemas.microsoft.com/office/drawing/2018/hyperlinkcolor" val="tx"/>
                              </a:ext>
                            </a:extLst>
                          </a:hlinkClick>
                        </a:rPr>
                        <a:t>jbrockmann@fhlbatl.com</a:t>
                      </a:r>
                      <a:endParaRPr lang="en-US" sz="1200" b="0" u="sng" kern="1200" dirty="0">
                        <a:solidFill>
                          <a:schemeClr val="dk1"/>
                        </a:solidFill>
                        <a:effectLst/>
                        <a:latin typeface="+mj-lt"/>
                        <a:ea typeface="+mn-ea"/>
                        <a:cs typeface="+mn-cs"/>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7670193"/>
                  </a:ext>
                </a:extLst>
              </a:tr>
              <a:tr h="416112">
                <a:tc>
                  <a:txBody>
                    <a:bodyPr/>
                    <a:lstStyle/>
                    <a:p>
                      <a:pPr marL="0" marR="0" algn="ctr">
                        <a:spcBef>
                          <a:spcPts val="0"/>
                        </a:spcBef>
                        <a:spcAft>
                          <a:spcPts val="0"/>
                        </a:spcAft>
                      </a:pPr>
                      <a:r>
                        <a:rPr lang="en-US" sz="1200" dirty="0">
                          <a:solidFill>
                            <a:schemeClr val="bg1"/>
                          </a:solidFill>
                          <a:effectLst/>
                          <a:latin typeface="+mj-lt"/>
                        </a:rPr>
                        <a:t>Boston</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00000"/>
                        </a:lnSpc>
                        <a:spcBef>
                          <a:spcPts val="0"/>
                        </a:spcBef>
                        <a:spcAft>
                          <a:spcPts val="0"/>
                        </a:spcAft>
                      </a:pPr>
                      <a:r>
                        <a:rPr lang="en-US" sz="1200" dirty="0">
                          <a:solidFill>
                            <a:schemeClr val="tx1"/>
                          </a:solidFill>
                          <a:effectLst/>
                          <a:latin typeface="+mj-lt"/>
                        </a:rPr>
                        <a:t>Tobi Goldberg, Senior Community Investment Manager </a:t>
                      </a:r>
                    </a:p>
                    <a:p>
                      <a:pPr marL="0" marR="0">
                        <a:lnSpc>
                          <a:spcPct val="100000"/>
                        </a:lnSpc>
                        <a:spcBef>
                          <a:spcPts val="0"/>
                        </a:spcBef>
                        <a:spcAft>
                          <a:spcPts val="0"/>
                        </a:spcAft>
                      </a:pPr>
                      <a:r>
                        <a:rPr lang="en-US" sz="1200" dirty="0">
                          <a:solidFill>
                            <a:schemeClr val="tx1"/>
                          </a:solidFill>
                          <a:effectLst/>
                          <a:latin typeface="+mj-lt"/>
                        </a:rPr>
                        <a:t>Theo Noell, AHP and Outreach Manager</a:t>
                      </a: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u="sng" kern="1200" dirty="0">
                          <a:solidFill>
                            <a:schemeClr val="dk1"/>
                          </a:solidFill>
                          <a:effectLst/>
                          <a:latin typeface="+mj-lt"/>
                          <a:ea typeface="+mn-ea"/>
                          <a:cs typeface="+mn-cs"/>
                          <a:hlinkClick r:id="rId6">
                            <a:extLst>
                              <a:ext uri="{A12FA001-AC4F-418D-AE19-62706E023703}">
                                <ahyp:hlinkClr xmlns:ahyp="http://schemas.microsoft.com/office/drawing/2018/hyperlinkcolor" val="tx"/>
                              </a:ext>
                            </a:extLst>
                          </a:hlinkClick>
                        </a:rPr>
                        <a:t>tobi.goldberg@fhlbboston.com</a:t>
                      </a:r>
                      <a:r>
                        <a:rPr lang="en-US" sz="1200" b="0" u="sng" kern="1200" dirty="0">
                          <a:solidFill>
                            <a:schemeClr val="dk1"/>
                          </a:solidFill>
                          <a:effectLst/>
                          <a:latin typeface="+mj-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u="sng" kern="1200" dirty="0">
                          <a:solidFill>
                            <a:schemeClr val="dk1"/>
                          </a:solidFill>
                          <a:effectLst/>
                          <a:latin typeface="+mj-lt"/>
                          <a:ea typeface="+mn-ea"/>
                          <a:cs typeface="+mn-cs"/>
                          <a:hlinkClick r:id="rId7">
                            <a:extLst>
                              <a:ext uri="{A12FA001-AC4F-418D-AE19-62706E023703}">
                                <ahyp:hlinkClr xmlns:ahyp="http://schemas.microsoft.com/office/drawing/2018/hyperlinkcolor" val="tx"/>
                              </a:ext>
                            </a:extLst>
                          </a:hlinkClick>
                        </a:rPr>
                        <a:t>theodore.noell@fhlbboston.com</a:t>
                      </a:r>
                      <a:r>
                        <a:rPr lang="en-US" sz="1200" b="0" u="sng" kern="1200" dirty="0">
                          <a:solidFill>
                            <a:schemeClr val="dk1"/>
                          </a:solidFill>
                          <a:effectLst/>
                          <a:latin typeface="+mj-lt"/>
                          <a:ea typeface="+mn-ea"/>
                          <a:cs typeface="+mn-cs"/>
                        </a:rPr>
                        <a:t> </a:t>
                      </a: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75521372"/>
                  </a:ext>
                </a:extLst>
              </a:tr>
              <a:tr h="299897">
                <a:tc>
                  <a:txBody>
                    <a:bodyPr/>
                    <a:lstStyle/>
                    <a:p>
                      <a:pPr marL="0" marR="0" algn="ctr">
                        <a:spcBef>
                          <a:spcPts val="0"/>
                        </a:spcBef>
                        <a:spcAft>
                          <a:spcPts val="0"/>
                        </a:spcAft>
                      </a:pPr>
                      <a:r>
                        <a:rPr lang="en-US" sz="1200" dirty="0">
                          <a:solidFill>
                            <a:schemeClr val="bg1"/>
                          </a:solidFill>
                          <a:effectLst/>
                          <a:latin typeface="+mj-lt"/>
                        </a:rPr>
                        <a:t>Chicago</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00000"/>
                        </a:lnSpc>
                        <a:spcBef>
                          <a:spcPts val="0"/>
                        </a:spcBef>
                        <a:spcAft>
                          <a:spcPts val="0"/>
                        </a:spcAft>
                      </a:pPr>
                      <a:r>
                        <a:rPr lang="en-US" sz="1200" dirty="0">
                          <a:solidFill>
                            <a:schemeClr val="tx1"/>
                          </a:solidFill>
                          <a:effectLst/>
                          <a:latin typeface="+mj-lt"/>
                        </a:rPr>
                        <a:t>Karen Liu-Yates, Community Investment Programs Specialist</a:t>
                      </a: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0000"/>
                        </a:lnSpc>
                        <a:spcBef>
                          <a:spcPts val="0"/>
                        </a:spcBef>
                        <a:spcAft>
                          <a:spcPts val="0"/>
                        </a:spcAft>
                      </a:pPr>
                      <a:r>
                        <a:rPr lang="en-US" sz="1200" u="sng" dirty="0">
                          <a:solidFill>
                            <a:schemeClr val="tx1"/>
                          </a:solidFill>
                          <a:effectLst/>
                          <a:latin typeface="+mj-lt"/>
                          <a:hlinkClick r:id="rId8">
                            <a:extLst>
                              <a:ext uri="{A12FA001-AC4F-418D-AE19-62706E023703}">
                                <ahyp:hlinkClr xmlns:ahyp="http://schemas.microsoft.com/office/drawing/2018/hyperlinkcolor" val="tx"/>
                              </a:ext>
                            </a:extLst>
                          </a:hlinkClick>
                        </a:rPr>
                        <a:t>kyates@fhlbc.com</a:t>
                      </a:r>
                      <a:r>
                        <a:rPr lang="en-US" sz="1200" u="sng" dirty="0">
                          <a:solidFill>
                            <a:schemeClr val="tx1"/>
                          </a:solidFill>
                          <a:effectLst/>
                          <a:latin typeface="+mj-lt"/>
                        </a:rPr>
                        <a:t>  </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116351"/>
                  </a:ext>
                </a:extLst>
              </a:tr>
              <a:tr h="320305">
                <a:tc>
                  <a:txBody>
                    <a:bodyPr/>
                    <a:lstStyle/>
                    <a:p>
                      <a:pPr marL="0" marR="0" algn="ctr">
                        <a:spcBef>
                          <a:spcPts val="0"/>
                        </a:spcBef>
                        <a:spcAft>
                          <a:spcPts val="0"/>
                        </a:spcAft>
                      </a:pPr>
                      <a:r>
                        <a:rPr lang="en-US" sz="1200" dirty="0">
                          <a:solidFill>
                            <a:schemeClr val="bg1"/>
                          </a:solidFill>
                          <a:effectLst/>
                          <a:latin typeface="+mj-lt"/>
                        </a:rPr>
                        <a:t>Cincinnati</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00000"/>
                        </a:lnSpc>
                        <a:spcBef>
                          <a:spcPts val="0"/>
                        </a:spcBef>
                        <a:spcAft>
                          <a:spcPts val="0"/>
                        </a:spcAft>
                      </a:pPr>
                      <a:r>
                        <a:rPr lang="en-US" sz="1200" dirty="0">
                          <a:solidFill>
                            <a:schemeClr val="tx1"/>
                          </a:solidFill>
                          <a:effectLst/>
                          <a:latin typeface="+mj-lt"/>
                        </a:rPr>
                        <a:t>Laura Overton, Systems and Reporting Manager</a:t>
                      </a: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00000"/>
                        </a:lnSpc>
                        <a:spcBef>
                          <a:spcPts val="0"/>
                        </a:spcBef>
                        <a:spcAft>
                          <a:spcPts val="0"/>
                        </a:spcAft>
                      </a:pPr>
                      <a:r>
                        <a:rPr lang="en-US" sz="1200" u="sng" dirty="0">
                          <a:solidFill>
                            <a:schemeClr val="tx1"/>
                          </a:solidFill>
                          <a:effectLst/>
                          <a:latin typeface="+mj-lt"/>
                          <a:hlinkClick r:id="rId9">
                            <a:extLst>
                              <a:ext uri="{A12FA001-AC4F-418D-AE19-62706E023703}">
                                <ahyp:hlinkClr xmlns:ahyp="http://schemas.microsoft.com/office/drawing/2018/hyperlinkcolor" val="tx"/>
                              </a:ext>
                            </a:extLst>
                          </a:hlinkClick>
                        </a:rPr>
                        <a:t>OvertonLK@fhlbcin.com</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17109033"/>
                  </a:ext>
                </a:extLst>
              </a:tr>
              <a:tr h="436792">
                <a:tc>
                  <a:txBody>
                    <a:bodyPr/>
                    <a:lstStyle/>
                    <a:p>
                      <a:pPr marL="0" marR="0" algn="ctr">
                        <a:spcBef>
                          <a:spcPts val="0"/>
                        </a:spcBef>
                        <a:spcAft>
                          <a:spcPts val="0"/>
                        </a:spcAft>
                      </a:pPr>
                      <a:r>
                        <a:rPr lang="en-US" sz="1200" b="1" dirty="0">
                          <a:solidFill>
                            <a:schemeClr val="bg1"/>
                          </a:solidFill>
                          <a:effectLst/>
                          <a:latin typeface="+mj-lt"/>
                        </a:rPr>
                        <a:t>Dallas</a:t>
                      </a:r>
                      <a:endParaRPr lang="en-US" sz="1200" b="1" dirty="0">
                        <a:solidFill>
                          <a:schemeClr val="bg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00000"/>
                        </a:lnSpc>
                      </a:pPr>
                      <a:r>
                        <a:rPr lang="en-US" sz="1200" b="0" kern="1200" dirty="0">
                          <a:solidFill>
                            <a:schemeClr val="dk1"/>
                          </a:solidFill>
                          <a:effectLst/>
                          <a:latin typeface="+mj-lt"/>
                          <a:ea typeface="+mn-ea"/>
                          <a:cs typeface="+mn-cs"/>
                        </a:rPr>
                        <a:t>Steven Matkovich, AHP Rental Projects Manager</a:t>
                      </a:r>
                    </a:p>
                    <a:p>
                      <a:pPr>
                        <a:lnSpc>
                          <a:spcPct val="100000"/>
                        </a:lnSpc>
                      </a:pPr>
                      <a:r>
                        <a:rPr lang="en-US" sz="1200" b="0" kern="1200" dirty="0">
                          <a:solidFill>
                            <a:schemeClr val="dk1"/>
                          </a:solidFill>
                          <a:effectLst/>
                          <a:latin typeface="+mj-lt"/>
                          <a:ea typeface="+mn-ea"/>
                          <a:cs typeface="+mn-cs"/>
                        </a:rPr>
                        <a:t>Bruce Hatton, Community Marketing and Outreach Manager</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200" b="0" u="sng" kern="1200" dirty="0">
                          <a:solidFill>
                            <a:schemeClr val="dk1"/>
                          </a:solidFill>
                          <a:effectLst/>
                          <a:latin typeface="+mj-lt"/>
                          <a:ea typeface="+mn-ea"/>
                          <a:cs typeface="+mn-cs"/>
                        </a:rPr>
                        <a:t>AHP@fhlb.com</a:t>
                      </a:r>
                      <a:endParaRPr lang="en-US" sz="1200" b="0" kern="1200" dirty="0">
                        <a:solidFill>
                          <a:schemeClr val="dk1"/>
                        </a:solidFill>
                        <a:effectLst/>
                        <a:latin typeface="+mj-lt"/>
                        <a:ea typeface="+mn-ea"/>
                        <a:cs typeface="+mn-cs"/>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3708860"/>
                  </a:ext>
                </a:extLst>
              </a:tr>
              <a:tr h="436792">
                <a:tc>
                  <a:txBody>
                    <a:bodyPr/>
                    <a:lstStyle/>
                    <a:p>
                      <a:pPr marL="0" marR="0" algn="ctr">
                        <a:spcBef>
                          <a:spcPts val="0"/>
                        </a:spcBef>
                        <a:spcAft>
                          <a:spcPts val="0"/>
                        </a:spcAft>
                      </a:pPr>
                      <a:r>
                        <a:rPr lang="en-US" sz="1200" dirty="0">
                          <a:solidFill>
                            <a:schemeClr val="bg1"/>
                          </a:solidFill>
                          <a:effectLst/>
                          <a:latin typeface="+mj-lt"/>
                        </a:rPr>
                        <a:t>Des Moines</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00000"/>
                        </a:lnSpc>
                        <a:spcBef>
                          <a:spcPts val="0"/>
                        </a:spcBef>
                        <a:spcAft>
                          <a:spcPts val="0"/>
                        </a:spcAft>
                      </a:pPr>
                      <a:r>
                        <a:rPr lang="en-US" sz="1200" dirty="0">
                          <a:solidFill>
                            <a:schemeClr val="tx1"/>
                          </a:solidFill>
                          <a:effectLst/>
                          <a:latin typeface="+mj-lt"/>
                        </a:rPr>
                        <a:t>Mary Jo Vogl, Homeownership Manager</a:t>
                      </a:r>
                    </a:p>
                    <a:p>
                      <a:pPr marL="0" marR="0">
                        <a:lnSpc>
                          <a:spcPct val="100000"/>
                        </a:lnSpc>
                        <a:spcBef>
                          <a:spcPts val="0"/>
                        </a:spcBef>
                        <a:spcAft>
                          <a:spcPts val="0"/>
                        </a:spcAft>
                      </a:pPr>
                      <a:r>
                        <a:rPr lang="en-US" sz="1200" dirty="0">
                          <a:solidFill>
                            <a:schemeClr val="tx1"/>
                          </a:solidFill>
                          <a:effectLst/>
                          <a:latin typeface="+mj-lt"/>
                        </a:rPr>
                        <a:t>Melody Dawe, Down Payment Products Manager</a:t>
                      </a:r>
                      <a:r>
                        <a:rPr lang="en-US" sz="1200" u="sng" dirty="0">
                          <a:solidFill>
                            <a:schemeClr val="tx1"/>
                          </a:solidFill>
                          <a:effectLst/>
                          <a:latin typeface="+mj-lt"/>
                        </a:rPr>
                        <a:t> </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00000"/>
                        </a:lnSpc>
                        <a:spcBef>
                          <a:spcPts val="0"/>
                        </a:spcBef>
                        <a:spcAft>
                          <a:spcPts val="0"/>
                        </a:spcAft>
                      </a:pPr>
                      <a:r>
                        <a:rPr lang="en-US" sz="1200" u="sng" dirty="0">
                          <a:solidFill>
                            <a:schemeClr val="tx1"/>
                          </a:solidFill>
                          <a:effectLst/>
                          <a:latin typeface="+mj-lt"/>
                          <a:hlinkClick r:id="rId10">
                            <a:extLst>
                              <a:ext uri="{A12FA001-AC4F-418D-AE19-62706E023703}">
                                <ahyp:hlinkClr xmlns:ahyp="http://schemas.microsoft.com/office/drawing/2018/hyperlinkcolor" val="tx"/>
                              </a:ext>
                            </a:extLst>
                          </a:hlinkClick>
                        </a:rPr>
                        <a:t>mvogl@fhlbdm.com</a:t>
                      </a:r>
                      <a:endParaRPr lang="en-US" sz="1200" u="sng" dirty="0">
                        <a:solidFill>
                          <a:schemeClr val="tx1"/>
                        </a:solidFill>
                        <a:effectLst/>
                        <a:latin typeface="+mj-lt"/>
                      </a:endParaRPr>
                    </a:p>
                    <a:p>
                      <a:pPr marL="0" marR="0">
                        <a:lnSpc>
                          <a:spcPct val="100000"/>
                        </a:lnSpc>
                        <a:spcBef>
                          <a:spcPts val="0"/>
                        </a:spcBef>
                        <a:spcAft>
                          <a:spcPts val="0"/>
                        </a:spcAft>
                      </a:pPr>
                      <a:r>
                        <a:rPr lang="en-US" sz="1200" u="sng" dirty="0">
                          <a:solidFill>
                            <a:schemeClr val="tx1"/>
                          </a:solidFill>
                          <a:effectLst/>
                          <a:latin typeface="+mj-lt"/>
                          <a:ea typeface="Calibri" panose="020F0502020204030204" pitchFamily="34" charset="0"/>
                          <a:cs typeface="Times New Roman" panose="02020603050405020304" pitchFamily="18" charset="0"/>
                        </a:rPr>
                        <a:t>mdawe@fhlbdm.com</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49514903"/>
                  </a:ext>
                </a:extLst>
              </a:tr>
              <a:tr h="436792">
                <a:tc>
                  <a:txBody>
                    <a:bodyPr/>
                    <a:lstStyle/>
                    <a:p>
                      <a:pPr marL="0" marR="0" algn="ctr">
                        <a:spcBef>
                          <a:spcPts val="0"/>
                        </a:spcBef>
                        <a:spcAft>
                          <a:spcPts val="0"/>
                        </a:spcAft>
                      </a:pPr>
                      <a:r>
                        <a:rPr lang="en-US" sz="1200" dirty="0">
                          <a:solidFill>
                            <a:schemeClr val="bg1"/>
                          </a:solidFill>
                          <a:effectLst/>
                          <a:latin typeface="+mj-lt"/>
                        </a:rPr>
                        <a:t>Indianapolis</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00000"/>
                        </a:lnSpc>
                        <a:spcBef>
                          <a:spcPts val="0"/>
                        </a:spcBef>
                        <a:spcAft>
                          <a:spcPts val="0"/>
                        </a:spcAft>
                      </a:pPr>
                      <a:r>
                        <a:rPr lang="en-US" sz="1200" dirty="0">
                          <a:solidFill>
                            <a:schemeClr val="tx1"/>
                          </a:solidFill>
                          <a:effectLst/>
                          <a:latin typeface="+mj-lt"/>
                        </a:rPr>
                        <a:t>Anna Shires, Community Investment Outreach Partner - Michigan</a:t>
                      </a:r>
                    </a:p>
                    <a:p>
                      <a:pPr marL="0" marR="0">
                        <a:lnSpc>
                          <a:spcPct val="100000"/>
                        </a:lnSpc>
                        <a:spcBef>
                          <a:spcPts val="0"/>
                        </a:spcBef>
                        <a:spcAft>
                          <a:spcPts val="0"/>
                        </a:spcAft>
                      </a:pPr>
                      <a:r>
                        <a:rPr lang="en-US" sz="1200" dirty="0">
                          <a:solidFill>
                            <a:schemeClr val="tx1"/>
                          </a:solidFill>
                          <a:effectLst/>
                          <a:latin typeface="+mj-lt"/>
                        </a:rPr>
                        <a:t>Megan Coler-Hasser, Community Investment Outreach Partner - Indiana</a:t>
                      </a:r>
                      <a:r>
                        <a:rPr lang="en-US" sz="1200" u="sng" dirty="0">
                          <a:solidFill>
                            <a:schemeClr val="tx1"/>
                          </a:solidFill>
                          <a:effectLst/>
                          <a:latin typeface="+mj-lt"/>
                        </a:rPr>
                        <a:t> </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0000"/>
                        </a:lnSpc>
                        <a:spcBef>
                          <a:spcPts val="0"/>
                        </a:spcBef>
                        <a:spcAft>
                          <a:spcPts val="0"/>
                        </a:spcAft>
                      </a:pPr>
                      <a:r>
                        <a:rPr lang="en-US" sz="1200" u="sng" dirty="0">
                          <a:solidFill>
                            <a:schemeClr val="tx1"/>
                          </a:solidFill>
                          <a:effectLst/>
                          <a:latin typeface="+mj-lt"/>
                          <a:hlinkClick r:id="rId11">
                            <a:extLst>
                              <a:ext uri="{A12FA001-AC4F-418D-AE19-62706E023703}">
                                <ahyp:hlinkClr xmlns:ahyp="http://schemas.microsoft.com/office/drawing/2018/hyperlinkcolor" val="tx"/>
                              </a:ext>
                            </a:extLst>
                          </a:hlinkClick>
                        </a:rPr>
                        <a:t>ashires@fhlbi.com</a:t>
                      </a:r>
                      <a:endParaRPr lang="en-US" sz="1200" u="sng" dirty="0">
                        <a:solidFill>
                          <a:schemeClr val="tx1"/>
                        </a:solidFill>
                        <a:effectLst/>
                        <a:latin typeface="+mj-lt"/>
                      </a:endParaRPr>
                    </a:p>
                    <a:p>
                      <a:pPr marL="0" marR="0">
                        <a:lnSpc>
                          <a:spcPct val="100000"/>
                        </a:lnSpc>
                        <a:spcBef>
                          <a:spcPts val="0"/>
                        </a:spcBef>
                        <a:spcAft>
                          <a:spcPts val="0"/>
                        </a:spcAft>
                      </a:pPr>
                      <a:r>
                        <a:rPr lang="en-US" sz="1200" u="sng" dirty="0">
                          <a:solidFill>
                            <a:schemeClr val="tx1"/>
                          </a:solidFill>
                          <a:effectLst/>
                          <a:latin typeface="+mj-lt"/>
                          <a:ea typeface="Calibri" panose="020F0502020204030204" pitchFamily="34" charset="0"/>
                          <a:cs typeface="Times New Roman" panose="02020603050405020304" pitchFamily="18" charset="0"/>
                        </a:rPr>
                        <a:t>mcoler@fhlbi.com</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6720877"/>
                  </a:ext>
                </a:extLst>
              </a:tr>
              <a:tr h="202378">
                <a:tc>
                  <a:txBody>
                    <a:bodyPr/>
                    <a:lstStyle/>
                    <a:p>
                      <a:pPr marL="0" marR="0" algn="ctr">
                        <a:spcBef>
                          <a:spcPts val="0"/>
                        </a:spcBef>
                        <a:spcAft>
                          <a:spcPts val="0"/>
                        </a:spcAft>
                      </a:pPr>
                      <a:r>
                        <a:rPr lang="en-US" sz="1200" dirty="0">
                          <a:solidFill>
                            <a:schemeClr val="bg1"/>
                          </a:solidFill>
                          <a:effectLst/>
                          <a:latin typeface="+mj-lt"/>
                        </a:rPr>
                        <a:t>New York</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mj-lt"/>
                          <a:ea typeface="Calibri" panose="020F0502020204030204" pitchFamily="34" charset="0"/>
                          <a:cs typeface="Times New Roman" panose="02020603050405020304" pitchFamily="18" charset="0"/>
                        </a:rPr>
                        <a:t>Neela Hanuman, </a:t>
                      </a:r>
                      <a:r>
                        <a:rPr lang="en-US" sz="1200" dirty="0">
                          <a:latin typeface="+mj-lt"/>
                        </a:rPr>
                        <a:t>Community Investment Specialist II</a:t>
                      </a:r>
                      <a:endParaRPr lang="en-US" sz="1200" dirty="0">
                        <a:solidFill>
                          <a:schemeClr val="tx1"/>
                        </a:solidFill>
                        <a:effectLst/>
                        <a:latin typeface="+mj-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200" dirty="0">
                          <a:solidFill>
                            <a:schemeClr val="tx1"/>
                          </a:solidFill>
                          <a:effectLst/>
                          <a:latin typeface="+mj-lt"/>
                          <a:ea typeface="Calibri" panose="020F0502020204030204" pitchFamily="34" charset="0"/>
                          <a:cs typeface="Times New Roman" panose="02020603050405020304" pitchFamily="18" charset="0"/>
                        </a:rPr>
                        <a:t>Jacob Day, Community Investment Business Development Officer</a:t>
                      </a: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j-lt"/>
                          <a:ea typeface="+mn-ea"/>
                          <a:cs typeface="+mn-cs"/>
                          <a:hlinkClick r:id="rId12">
                            <a:extLst>
                              <a:ext uri="{A12FA001-AC4F-418D-AE19-62706E023703}">
                                <ahyp:hlinkClr xmlns:ahyp="http://schemas.microsoft.com/office/drawing/2018/hyperlinkcolor" val="tx"/>
                              </a:ext>
                            </a:extLst>
                          </a:hlinkClick>
                        </a:rPr>
                        <a:t>Neela.Hanuman@fhlbny.com</a:t>
                      </a:r>
                      <a:endParaRPr lang="en-US" sz="1200" u="sng" kern="1200" dirty="0">
                        <a:solidFill>
                          <a:schemeClr val="tx1"/>
                        </a:solidFill>
                        <a:effectLst/>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j-lt"/>
                          <a:ea typeface="+mn-ea"/>
                          <a:cs typeface="+mn-cs"/>
                          <a:hlinkClick r:id="rId13">
                            <a:extLst>
                              <a:ext uri="{A12FA001-AC4F-418D-AE19-62706E023703}">
                                <ahyp:hlinkClr xmlns:ahyp="http://schemas.microsoft.com/office/drawing/2018/hyperlinkcolor" val="tx"/>
                              </a:ext>
                            </a:extLst>
                          </a:hlinkClick>
                        </a:rPr>
                        <a:t>Jacob.Day@fhlbny.com</a:t>
                      </a:r>
                      <a:endParaRPr lang="en-US" sz="1200" u="sng" kern="1200" dirty="0">
                        <a:solidFill>
                          <a:schemeClr val="tx1"/>
                        </a:solidFill>
                        <a:effectLst/>
                        <a:latin typeface="+mj-lt"/>
                        <a:ea typeface="+mn-ea"/>
                        <a:cs typeface="+mn-cs"/>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26114386"/>
                  </a:ext>
                </a:extLst>
              </a:tr>
              <a:tr h="356217">
                <a:tc>
                  <a:txBody>
                    <a:bodyPr/>
                    <a:lstStyle/>
                    <a:p>
                      <a:pPr marL="0" marR="0" algn="ctr">
                        <a:spcBef>
                          <a:spcPts val="0"/>
                        </a:spcBef>
                        <a:spcAft>
                          <a:spcPts val="0"/>
                        </a:spcAft>
                      </a:pPr>
                      <a:r>
                        <a:rPr lang="en-US" sz="1200" dirty="0">
                          <a:solidFill>
                            <a:schemeClr val="bg1"/>
                          </a:solidFill>
                          <a:effectLst/>
                          <a:latin typeface="+mj-lt"/>
                        </a:rPr>
                        <a:t>Pittsburgh</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00000"/>
                        </a:lnSpc>
                        <a:spcBef>
                          <a:spcPts val="0"/>
                        </a:spcBef>
                        <a:spcAft>
                          <a:spcPts val="0"/>
                        </a:spcAft>
                      </a:pPr>
                      <a:r>
                        <a:rPr lang="en-US" sz="1200" dirty="0">
                          <a:solidFill>
                            <a:schemeClr val="tx1"/>
                          </a:solidFill>
                          <a:effectLst/>
                          <a:latin typeface="+mj-lt"/>
                        </a:rPr>
                        <a:t>Fred Banuelos, Community Investment Business Development Manager </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0000"/>
                        </a:lnSpc>
                        <a:spcBef>
                          <a:spcPts val="0"/>
                        </a:spcBef>
                        <a:spcAft>
                          <a:spcPts val="0"/>
                        </a:spcAft>
                      </a:pPr>
                      <a:r>
                        <a:rPr lang="en-US" sz="1200" u="sng" dirty="0">
                          <a:solidFill>
                            <a:schemeClr val="tx1"/>
                          </a:solidFill>
                          <a:effectLst/>
                          <a:latin typeface="+mj-lt"/>
                          <a:hlinkClick r:id="rId14">
                            <a:extLst>
                              <a:ext uri="{A12FA001-AC4F-418D-AE19-62706E023703}">
                                <ahyp:hlinkClr xmlns:ahyp="http://schemas.microsoft.com/office/drawing/2018/hyperlinkcolor" val="tx"/>
                              </a:ext>
                            </a:extLst>
                          </a:hlinkClick>
                        </a:rPr>
                        <a:t>Fred.Banuelos@fhlb-pgh.com</a:t>
                      </a:r>
                      <a:r>
                        <a:rPr lang="en-US" sz="1200" dirty="0">
                          <a:solidFill>
                            <a:schemeClr val="tx1"/>
                          </a:solidFill>
                          <a:effectLst/>
                          <a:latin typeface="+mj-lt"/>
                        </a:rPr>
                        <a:t> </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1408799"/>
                  </a:ext>
                </a:extLst>
              </a:tr>
              <a:tr h="436792">
                <a:tc>
                  <a:txBody>
                    <a:bodyPr/>
                    <a:lstStyle/>
                    <a:p>
                      <a:pPr marL="0" marR="0" algn="ctr">
                        <a:spcBef>
                          <a:spcPts val="0"/>
                        </a:spcBef>
                        <a:spcAft>
                          <a:spcPts val="0"/>
                        </a:spcAft>
                      </a:pPr>
                      <a:r>
                        <a:rPr lang="en-US" sz="1200" dirty="0">
                          <a:solidFill>
                            <a:schemeClr val="bg1"/>
                          </a:solidFill>
                          <a:effectLst/>
                          <a:latin typeface="+mj-lt"/>
                        </a:rPr>
                        <a:t>San Francisco</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00000"/>
                        </a:lnSpc>
                        <a:spcBef>
                          <a:spcPts val="0"/>
                        </a:spcBef>
                        <a:spcAft>
                          <a:spcPts val="0"/>
                        </a:spcAft>
                      </a:pPr>
                      <a:r>
                        <a:rPr lang="en-US" sz="1200" dirty="0">
                          <a:solidFill>
                            <a:schemeClr val="tx1"/>
                          </a:solidFill>
                          <a:effectLst/>
                          <a:latin typeface="+mj-lt"/>
                        </a:rPr>
                        <a:t>Tom Dapice, Managing Director, Homeownership and Economic Development Programs</a:t>
                      </a: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chemeClr val="tx1"/>
                          </a:solidFill>
                          <a:effectLst/>
                          <a:latin typeface="+mj-lt"/>
                          <a:hlinkClick r:id="rId15">
                            <a:extLst>
                              <a:ext uri="{A12FA001-AC4F-418D-AE19-62706E023703}">
                                <ahyp:hlinkClr xmlns:ahyp="http://schemas.microsoft.com/office/drawing/2018/hyperlinkcolor" val="tx"/>
                              </a:ext>
                            </a:extLst>
                          </a:hlinkClick>
                        </a:rPr>
                        <a:t>dapicet@fhlbsf.com</a:t>
                      </a:r>
                      <a:r>
                        <a:rPr lang="en-US" sz="1200" u="sng" dirty="0">
                          <a:solidFill>
                            <a:schemeClr val="tx1"/>
                          </a:solidFill>
                          <a:effectLst/>
                          <a:latin typeface="+mj-lt"/>
                        </a:rPr>
                        <a:t> </a:t>
                      </a:r>
                      <a:endParaRPr lang="en-US" sz="1200" dirty="0">
                        <a:solidFill>
                          <a:schemeClr val="tx1"/>
                        </a:solidFill>
                        <a:effectLst/>
                        <a:latin typeface="+mj-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7310382"/>
                  </a:ext>
                </a:extLst>
              </a:tr>
              <a:tr h="491157">
                <a:tc>
                  <a:txBody>
                    <a:bodyPr/>
                    <a:lstStyle/>
                    <a:p>
                      <a:pPr marL="0" marR="0" algn="ctr">
                        <a:spcBef>
                          <a:spcPts val="0"/>
                        </a:spcBef>
                        <a:spcAft>
                          <a:spcPts val="0"/>
                        </a:spcAft>
                      </a:pPr>
                      <a:r>
                        <a:rPr lang="en-US" sz="1200" dirty="0">
                          <a:solidFill>
                            <a:schemeClr val="bg1"/>
                          </a:solidFill>
                          <a:effectLst/>
                          <a:latin typeface="+mj-lt"/>
                        </a:rPr>
                        <a:t>Topeka</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00000"/>
                        </a:lnSpc>
                        <a:spcBef>
                          <a:spcPts val="0"/>
                        </a:spcBef>
                        <a:spcAft>
                          <a:spcPts val="0"/>
                        </a:spcAft>
                      </a:pPr>
                      <a:r>
                        <a:rPr lang="en-US" sz="1200" dirty="0">
                          <a:solidFill>
                            <a:schemeClr val="tx1"/>
                          </a:solidFill>
                          <a:effectLst/>
                          <a:latin typeface="+mj-lt"/>
                        </a:rPr>
                        <a:t>Kylie Mergen, First Vice President, Community Investment Officer, Director of Housing and Community Development</a:t>
                      </a: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chemeClr val="tx1"/>
                          </a:solidFill>
                          <a:effectLst/>
                          <a:latin typeface="+mj-lt"/>
                          <a:hlinkClick r:id="rId16">
                            <a:extLst>
                              <a:ext uri="{A12FA001-AC4F-418D-AE19-62706E023703}">
                                <ahyp:hlinkClr xmlns:ahyp="http://schemas.microsoft.com/office/drawing/2018/hyperlinkcolor" val="tx"/>
                              </a:ext>
                            </a:extLst>
                          </a:hlinkClick>
                        </a:rPr>
                        <a:t>kylie.mergen@fhlbtopeka.com</a:t>
                      </a:r>
                      <a:endParaRPr lang="en-US" sz="1200" dirty="0">
                        <a:solidFill>
                          <a:schemeClr val="tx1"/>
                        </a:solidFill>
                        <a:effectLst/>
                        <a:latin typeface="+mj-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60774" marR="60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6027837"/>
                  </a:ext>
                </a:extLst>
              </a:tr>
            </a:tbl>
          </a:graphicData>
        </a:graphic>
      </p:graphicFrame>
      <p:pic>
        <p:nvPicPr>
          <p:cNvPr id="3" name="Picture 2">
            <a:extLst>
              <a:ext uri="{FF2B5EF4-FFF2-40B4-BE49-F238E27FC236}">
                <a16:creationId xmlns:a16="http://schemas.microsoft.com/office/drawing/2014/main" id="{26DFE6EC-CF59-C9B2-6D15-7CC5EDD955A8}"/>
              </a:ext>
            </a:extLst>
          </p:cNvPr>
          <p:cNvPicPr>
            <a:picLocks noChangeAspect="1"/>
          </p:cNvPicPr>
          <p:nvPr/>
        </p:nvPicPr>
        <p:blipFill>
          <a:blip r:embed="rId17"/>
          <a:stretch>
            <a:fillRect/>
          </a:stretch>
        </p:blipFill>
        <p:spPr>
          <a:xfrm>
            <a:off x="6705600" y="248599"/>
            <a:ext cx="2200275" cy="733425"/>
          </a:xfrm>
          <a:prstGeom prst="rect">
            <a:avLst/>
          </a:prstGeom>
        </p:spPr>
      </p:pic>
      <p:sp>
        <p:nvSpPr>
          <p:cNvPr id="4" name="TextBox 3">
            <a:extLst>
              <a:ext uri="{FF2B5EF4-FFF2-40B4-BE49-F238E27FC236}">
                <a16:creationId xmlns:a16="http://schemas.microsoft.com/office/drawing/2014/main" id="{FE5A4FA1-EC3E-1225-D899-E832FA677594}"/>
              </a:ext>
            </a:extLst>
          </p:cNvPr>
          <p:cNvSpPr txBox="1"/>
          <p:nvPr/>
        </p:nvSpPr>
        <p:spPr>
          <a:xfrm>
            <a:off x="457200" y="403901"/>
            <a:ext cx="2331087" cy="400110"/>
          </a:xfrm>
          <a:prstGeom prst="rect">
            <a:avLst/>
          </a:prstGeom>
          <a:noFill/>
        </p:spPr>
        <p:txBody>
          <a:bodyPr wrap="none" rtlCol="0">
            <a:spAutoFit/>
          </a:bodyPr>
          <a:lstStyle/>
          <a:p>
            <a:r>
              <a:rPr lang="en-US" sz="2000" dirty="0">
                <a:solidFill>
                  <a:schemeClr val="bg1"/>
                </a:solidFill>
                <a:latin typeface="+mj-lt"/>
                <a:ea typeface="+mj-ea"/>
                <a:cs typeface="+mj-cs"/>
              </a:rPr>
              <a:t>FHLBank</a:t>
            </a:r>
            <a:r>
              <a:rPr lang="en-US" dirty="0"/>
              <a:t> </a:t>
            </a:r>
            <a:r>
              <a:rPr lang="en-US" sz="2000" dirty="0">
                <a:solidFill>
                  <a:schemeClr val="bg1"/>
                </a:solidFill>
                <a:latin typeface="+mj-lt"/>
                <a:ea typeface="+mj-ea"/>
                <a:cs typeface="+mj-cs"/>
              </a:rPr>
              <a:t>Contacts</a:t>
            </a:r>
          </a:p>
        </p:txBody>
      </p:sp>
    </p:spTree>
    <p:extLst>
      <p:ext uri="{BB962C8B-B14F-4D97-AF65-F5344CB8AC3E}">
        <p14:creationId xmlns:p14="http://schemas.microsoft.com/office/powerpoint/2010/main" val="102042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p:nvPr>
            <p:extLst>
              <p:ext uri="{D42A27DB-BD31-4B8C-83A1-F6EECF244321}">
                <p14:modId xmlns:p14="http://schemas.microsoft.com/office/powerpoint/2010/main" val="1511439331"/>
              </p:ext>
            </p:extLst>
          </p:nvPr>
        </p:nvGraphicFramePr>
        <p:xfrm>
          <a:off x="0" y="694346"/>
          <a:ext cx="6655184" cy="522546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6"/>
          <p:cNvSpPr txBox="1">
            <a:spLocks noChangeArrowheads="1"/>
          </p:cNvSpPr>
          <p:nvPr/>
        </p:nvSpPr>
        <p:spPr bwMode="auto">
          <a:xfrm>
            <a:off x="4668540" y="4444195"/>
            <a:ext cx="2514600" cy="304800"/>
          </a:xfrm>
          <a:prstGeom prst="rect">
            <a:avLst/>
          </a:prstGeom>
          <a:noFill/>
          <a:ln w="9525">
            <a:noFill/>
            <a:miter lim="800000"/>
            <a:headEnd/>
            <a:tailEnd/>
          </a:ln>
        </p:spPr>
        <p:txBody>
          <a:bodyPr>
            <a:spAutoFit/>
          </a:bodyPr>
          <a:lstStyle/>
          <a:p>
            <a:pPr>
              <a:spcBef>
                <a:spcPct val="50000"/>
              </a:spcBef>
            </a:pPr>
            <a:r>
              <a:rPr lang="en-US" sz="1400" dirty="0">
                <a:latin typeface="+mj-lt"/>
              </a:rPr>
              <a:t>8.5% Savings Banks</a:t>
            </a:r>
          </a:p>
        </p:txBody>
      </p:sp>
      <p:sp>
        <p:nvSpPr>
          <p:cNvPr id="2" name="Title 1"/>
          <p:cNvSpPr>
            <a:spLocks noGrp="1"/>
          </p:cNvSpPr>
          <p:nvPr>
            <p:ph type="title"/>
          </p:nvPr>
        </p:nvSpPr>
        <p:spPr>
          <a:xfrm>
            <a:off x="457200" y="310896"/>
            <a:ext cx="8229600" cy="777240"/>
          </a:xfrm>
        </p:spPr>
        <p:txBody>
          <a:bodyPr>
            <a:normAutofit/>
          </a:bodyPr>
          <a:lstStyle/>
          <a:p>
            <a:r>
              <a:rPr lang="en-US" dirty="0"/>
              <a:t>FHLBank Members</a:t>
            </a:r>
            <a:br>
              <a:rPr lang="en-US" dirty="0"/>
            </a:br>
            <a:endParaRPr lang="en-US" sz="1600" dirty="0"/>
          </a:p>
        </p:txBody>
      </p:sp>
      <p:sp>
        <p:nvSpPr>
          <p:cNvPr id="6" name="Text Box 5"/>
          <p:cNvSpPr txBox="1">
            <a:spLocks noChangeArrowheads="1"/>
          </p:cNvSpPr>
          <p:nvPr/>
        </p:nvSpPr>
        <p:spPr bwMode="auto">
          <a:xfrm>
            <a:off x="2495958" y="1605332"/>
            <a:ext cx="1295400" cy="304800"/>
          </a:xfrm>
          <a:prstGeom prst="rect">
            <a:avLst/>
          </a:prstGeom>
          <a:noFill/>
          <a:ln w="9525">
            <a:noFill/>
            <a:miter lim="800000"/>
            <a:headEnd/>
            <a:tailEnd/>
          </a:ln>
        </p:spPr>
        <p:txBody>
          <a:bodyPr wrap="square">
            <a:spAutoFit/>
          </a:bodyPr>
          <a:lstStyle/>
          <a:p>
            <a:pPr>
              <a:spcBef>
                <a:spcPct val="50000"/>
              </a:spcBef>
            </a:pPr>
            <a:r>
              <a:rPr lang="en-US" sz="1400" dirty="0">
                <a:latin typeface="+mj-lt"/>
              </a:rPr>
              <a:t>1.1% CDFIs</a:t>
            </a:r>
          </a:p>
        </p:txBody>
      </p:sp>
      <p:sp>
        <p:nvSpPr>
          <p:cNvPr id="7" name="Text Box 5"/>
          <p:cNvSpPr txBox="1">
            <a:spLocks noChangeArrowheads="1"/>
          </p:cNvSpPr>
          <p:nvPr/>
        </p:nvSpPr>
        <p:spPr bwMode="auto">
          <a:xfrm>
            <a:off x="4903195" y="1912344"/>
            <a:ext cx="2057400" cy="304800"/>
          </a:xfrm>
          <a:prstGeom prst="rect">
            <a:avLst/>
          </a:prstGeom>
          <a:noFill/>
          <a:ln w="9525">
            <a:noFill/>
            <a:miter lim="800000"/>
            <a:headEnd/>
            <a:tailEnd/>
          </a:ln>
        </p:spPr>
        <p:txBody>
          <a:bodyPr>
            <a:spAutoFit/>
          </a:bodyPr>
          <a:lstStyle/>
          <a:p>
            <a:pPr>
              <a:spcBef>
                <a:spcPct val="50000"/>
              </a:spcBef>
            </a:pPr>
            <a:r>
              <a:rPr lang="en-US" sz="1400" dirty="0">
                <a:latin typeface="+mj-lt"/>
              </a:rPr>
              <a:t>25% Credit Unions</a:t>
            </a:r>
          </a:p>
        </p:txBody>
      </p:sp>
      <p:sp>
        <p:nvSpPr>
          <p:cNvPr id="9" name="Text Box 7"/>
          <p:cNvSpPr txBox="1">
            <a:spLocks noChangeArrowheads="1"/>
          </p:cNvSpPr>
          <p:nvPr/>
        </p:nvSpPr>
        <p:spPr bwMode="auto">
          <a:xfrm>
            <a:off x="5334000" y="3519593"/>
            <a:ext cx="2438400" cy="304800"/>
          </a:xfrm>
          <a:prstGeom prst="rect">
            <a:avLst/>
          </a:prstGeom>
          <a:noFill/>
          <a:ln w="9525">
            <a:noFill/>
            <a:miter lim="800000"/>
            <a:headEnd/>
            <a:tailEnd/>
          </a:ln>
        </p:spPr>
        <p:txBody>
          <a:bodyPr>
            <a:spAutoFit/>
          </a:bodyPr>
          <a:lstStyle/>
          <a:p>
            <a:pPr algn="r">
              <a:spcBef>
                <a:spcPct val="50000"/>
              </a:spcBef>
            </a:pPr>
            <a:r>
              <a:rPr lang="en-US" sz="1400" dirty="0">
                <a:latin typeface="+mj-lt"/>
              </a:rPr>
              <a:t>8.9% Insurance Companies</a:t>
            </a:r>
          </a:p>
        </p:txBody>
      </p:sp>
      <p:sp>
        <p:nvSpPr>
          <p:cNvPr id="11" name="Text Box 4"/>
          <p:cNvSpPr txBox="1">
            <a:spLocks noChangeArrowheads="1"/>
          </p:cNvSpPr>
          <p:nvPr/>
        </p:nvSpPr>
        <p:spPr bwMode="auto">
          <a:xfrm>
            <a:off x="432240" y="4724400"/>
            <a:ext cx="2590800" cy="304800"/>
          </a:xfrm>
          <a:prstGeom prst="rect">
            <a:avLst/>
          </a:prstGeom>
          <a:noFill/>
          <a:ln w="9525">
            <a:noFill/>
            <a:miter lim="800000"/>
            <a:headEnd/>
            <a:tailEnd/>
          </a:ln>
        </p:spPr>
        <p:txBody>
          <a:bodyPr>
            <a:spAutoFit/>
          </a:bodyPr>
          <a:lstStyle/>
          <a:p>
            <a:pPr algn="r">
              <a:spcBef>
                <a:spcPct val="50000"/>
              </a:spcBef>
            </a:pPr>
            <a:r>
              <a:rPr lang="en-US" sz="1400" dirty="0">
                <a:latin typeface="+mj-lt"/>
              </a:rPr>
              <a:t>56.5% Commercial Banks</a:t>
            </a:r>
          </a:p>
        </p:txBody>
      </p:sp>
      <p:sp>
        <p:nvSpPr>
          <p:cNvPr id="3" name="Footer Placeholder 2"/>
          <p:cNvSpPr>
            <a:spLocks noGrp="1"/>
          </p:cNvSpPr>
          <p:nvPr>
            <p:ph type="ftr" sz="quarter" idx="11"/>
          </p:nvPr>
        </p:nvSpPr>
        <p:spPr/>
        <p:txBody>
          <a:bodyPr/>
          <a:lstStyle/>
          <a:p>
            <a:r>
              <a:rPr lang="en-US" dirty="0"/>
              <a:t>FEDERAL HOME LOAN BANK OF ATLANTA</a:t>
            </a:r>
          </a:p>
        </p:txBody>
      </p:sp>
      <p:sp>
        <p:nvSpPr>
          <p:cNvPr id="4" name="Slide Number Placeholder 3"/>
          <p:cNvSpPr>
            <a:spLocks noGrp="1"/>
          </p:cNvSpPr>
          <p:nvPr>
            <p:ph type="sldNum" sz="quarter" idx="12"/>
          </p:nvPr>
        </p:nvSpPr>
        <p:spPr/>
        <p:txBody>
          <a:bodyPr/>
          <a:lstStyle/>
          <a:p>
            <a:fld id="{A756D5BD-09B3-B140-92EB-9A79342F0DC6}" type="slidenum">
              <a:rPr lang="en-US" smtClean="0"/>
              <a:t>6</a:t>
            </a:fld>
            <a:endParaRPr lang="en-US" dirty="0"/>
          </a:p>
        </p:txBody>
      </p:sp>
      <p:grpSp>
        <p:nvGrpSpPr>
          <p:cNvPr id="15" name="Group 14"/>
          <p:cNvGrpSpPr/>
          <p:nvPr/>
        </p:nvGrpSpPr>
        <p:grpSpPr>
          <a:xfrm>
            <a:off x="6848830" y="4386955"/>
            <a:ext cx="2144333" cy="2123658"/>
            <a:chOff x="6347451" y="3956382"/>
            <a:chExt cx="1665018" cy="2123658"/>
          </a:xfrm>
        </p:grpSpPr>
        <p:sp>
          <p:nvSpPr>
            <p:cNvPr id="8" name="TextBox 7"/>
            <p:cNvSpPr txBox="1"/>
            <p:nvPr/>
          </p:nvSpPr>
          <p:spPr>
            <a:xfrm>
              <a:off x="6532714" y="3956382"/>
              <a:ext cx="1479755" cy="2123658"/>
            </a:xfrm>
            <a:prstGeom prst="rect">
              <a:avLst/>
            </a:prstGeom>
            <a:noFill/>
          </p:spPr>
          <p:txBody>
            <a:bodyPr wrap="square" rtlCol="0">
              <a:spAutoFit/>
            </a:bodyPr>
            <a:lstStyle/>
            <a:p>
              <a:r>
                <a:rPr lang="en-US" sz="1100" dirty="0"/>
                <a:t>Credit Unions</a:t>
              </a:r>
            </a:p>
            <a:p>
              <a:endParaRPr lang="en-US" sz="1100" dirty="0"/>
            </a:p>
            <a:p>
              <a:r>
                <a:rPr lang="en-US" sz="1100" dirty="0"/>
                <a:t>Insurance Companies</a:t>
              </a:r>
            </a:p>
            <a:p>
              <a:endParaRPr lang="en-US" sz="1100" dirty="0"/>
            </a:p>
            <a:p>
              <a:r>
                <a:rPr lang="en-US" sz="1100" dirty="0"/>
                <a:t>Savings Banks</a:t>
              </a:r>
            </a:p>
            <a:p>
              <a:endParaRPr lang="en-US" sz="1100" dirty="0"/>
            </a:p>
            <a:p>
              <a:r>
                <a:rPr lang="en-US" sz="1100" dirty="0"/>
                <a:t>Commercial Banks</a:t>
              </a:r>
            </a:p>
            <a:p>
              <a:endParaRPr lang="en-US" sz="1100" dirty="0"/>
            </a:p>
            <a:p>
              <a:r>
                <a:rPr lang="en-US" sz="1100" dirty="0"/>
                <a:t>Community Development</a:t>
              </a:r>
            </a:p>
            <a:p>
              <a:r>
                <a:rPr lang="en-US" sz="1100" dirty="0"/>
                <a:t>Financial Institutions </a:t>
              </a:r>
            </a:p>
          </p:txBody>
        </p:sp>
        <p:sp>
          <p:nvSpPr>
            <p:cNvPr id="14" name="Rectangle 13"/>
            <p:cNvSpPr/>
            <p:nvPr/>
          </p:nvSpPr>
          <p:spPr>
            <a:xfrm>
              <a:off x="6347451" y="4022503"/>
              <a:ext cx="158519" cy="158519"/>
            </a:xfrm>
            <a:prstGeom prst="rect">
              <a:avLst/>
            </a:prstGeom>
            <a:solidFill>
              <a:srgbClr val="EE8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6347451" y="4366967"/>
              <a:ext cx="158519" cy="158519"/>
            </a:xfrm>
            <a:prstGeom prst="rect">
              <a:avLst/>
            </a:prstGeom>
            <a:solidFill>
              <a:srgbClr val="B2B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6347451" y="4675668"/>
              <a:ext cx="158519" cy="158519"/>
            </a:xfrm>
            <a:prstGeom prst="rect">
              <a:avLst/>
            </a:prstGeom>
            <a:solidFill>
              <a:srgbClr val="7EB6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6347451" y="5020369"/>
              <a:ext cx="158519" cy="158519"/>
            </a:xfrm>
            <a:prstGeom prst="rect">
              <a:avLst/>
            </a:prstGeom>
            <a:solidFill>
              <a:srgbClr val="5386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6347451" y="5392734"/>
              <a:ext cx="158519" cy="158519"/>
            </a:xfrm>
            <a:prstGeom prst="rect">
              <a:avLst/>
            </a:prstGeom>
            <a:solidFill>
              <a:srgbClr val="6BAA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F0994EDA-AF24-609E-02F1-90EE2EC068FC}"/>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13" name="chart">
            <a:extLst>
              <a:ext uri="{FF2B5EF4-FFF2-40B4-BE49-F238E27FC236}">
                <a16:creationId xmlns:a16="http://schemas.microsoft.com/office/drawing/2014/main" id="{DA657DBC-037F-02B8-CD5B-58849B16CD13}"/>
              </a:ext>
            </a:extLst>
          </p:cNvPr>
          <p:cNvPicPr>
            <a:picLocks noChangeAspect="1"/>
          </p:cNvPicPr>
          <p:nvPr/>
        </p:nvPicPr>
        <p:blipFill>
          <a:blip r:embed="rId5"/>
          <a:stretch>
            <a:fillRect/>
          </a:stretch>
        </p:blipFill>
        <p:spPr>
          <a:xfrm>
            <a:off x="6725112" y="222458"/>
            <a:ext cx="2170717" cy="733333"/>
          </a:xfrm>
          <a:prstGeom prst="rect">
            <a:avLst/>
          </a:prstGeom>
        </p:spPr>
      </p:pic>
    </p:spTree>
    <p:extLst>
      <p:ext uri="{BB962C8B-B14F-4D97-AF65-F5344CB8AC3E}">
        <p14:creationId xmlns:p14="http://schemas.microsoft.com/office/powerpoint/2010/main" val="327116048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10896"/>
            <a:ext cx="6756991" cy="553534"/>
          </a:xfrm>
        </p:spPr>
        <p:txBody>
          <a:bodyPr/>
          <a:lstStyle/>
          <a:p>
            <a:r>
              <a:rPr lang="en-US" dirty="0"/>
              <a:t>A Unique Offering to Tribes and the Community </a:t>
            </a:r>
          </a:p>
        </p:txBody>
      </p:sp>
      <p:sp>
        <p:nvSpPr>
          <p:cNvPr id="30" name="TextBox 29"/>
          <p:cNvSpPr txBox="1"/>
          <p:nvPr/>
        </p:nvSpPr>
        <p:spPr>
          <a:xfrm>
            <a:off x="10573352" y="4794456"/>
            <a:ext cx="184666" cy="369332"/>
          </a:xfrm>
          <a:prstGeom prst="rect">
            <a:avLst/>
          </a:prstGeom>
          <a:noFill/>
        </p:spPr>
        <p:txBody>
          <a:bodyPr wrap="none" rtlCol="0">
            <a:spAutoFit/>
          </a:bodyPr>
          <a:lstStyle/>
          <a:p>
            <a:pPr defTabSz="457200"/>
            <a:endParaRPr lang="en-US" dirty="0">
              <a:solidFill>
                <a:srgbClr val="5A5A5D"/>
              </a:solidFill>
            </a:endParaRPr>
          </a:p>
        </p:txBody>
      </p:sp>
      <p:cxnSp>
        <p:nvCxnSpPr>
          <p:cNvPr id="34" name="Straight Connector 33"/>
          <p:cNvCxnSpPr/>
          <p:nvPr/>
        </p:nvCxnSpPr>
        <p:spPr bwMode="auto">
          <a:xfrm flipV="1">
            <a:off x="5424182" y="2569021"/>
            <a:ext cx="1748503" cy="767663"/>
          </a:xfrm>
          <a:prstGeom prst="line">
            <a:avLst/>
          </a:prstGeom>
          <a:ln w="12700">
            <a:solidFill>
              <a:srgbClr val="0033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5394103" y="3846515"/>
            <a:ext cx="1778582" cy="620834"/>
          </a:xfrm>
          <a:prstGeom prst="line">
            <a:avLst/>
          </a:prstGeom>
          <a:ln w="12700">
            <a:solidFill>
              <a:srgbClr val="0033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Oval 38"/>
          <p:cNvSpPr/>
          <p:nvPr/>
        </p:nvSpPr>
        <p:spPr bwMode="auto">
          <a:xfrm>
            <a:off x="7172685" y="1741463"/>
            <a:ext cx="1219200" cy="1143000"/>
          </a:xfrm>
          <a:prstGeom prst="ellipse">
            <a:avLst/>
          </a:prstGeom>
          <a:solidFill>
            <a:schemeClr val="accent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800" dirty="0">
              <a:solidFill>
                <a:srgbClr val="073766"/>
              </a:solidFill>
            </a:endParaRPr>
          </a:p>
        </p:txBody>
      </p:sp>
      <p:sp>
        <p:nvSpPr>
          <p:cNvPr id="41" name="Oval 40"/>
          <p:cNvSpPr/>
          <p:nvPr/>
        </p:nvSpPr>
        <p:spPr bwMode="auto">
          <a:xfrm>
            <a:off x="7244649" y="3958212"/>
            <a:ext cx="1219200" cy="1252185"/>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800" dirty="0">
              <a:solidFill>
                <a:prstClr val="white"/>
              </a:solidFill>
            </a:endParaRPr>
          </a:p>
        </p:txBody>
      </p:sp>
      <p:sp>
        <p:nvSpPr>
          <p:cNvPr id="43" name="TextBox 42"/>
          <p:cNvSpPr txBox="1"/>
          <p:nvPr/>
        </p:nvSpPr>
        <p:spPr>
          <a:xfrm>
            <a:off x="7172685" y="1947780"/>
            <a:ext cx="1219200" cy="646331"/>
          </a:xfrm>
          <a:prstGeom prst="rect">
            <a:avLst/>
          </a:prstGeom>
          <a:noFill/>
        </p:spPr>
        <p:txBody>
          <a:bodyPr wrap="square" rtlCol="0">
            <a:spAutoFit/>
          </a:bodyPr>
          <a:lstStyle/>
          <a:p>
            <a:pPr algn="ctr" defTabSz="457200"/>
            <a:r>
              <a:rPr lang="en-US" sz="1200" dirty="0">
                <a:solidFill>
                  <a:prstClr val="white"/>
                </a:solidFill>
              </a:rPr>
              <a:t>AHP</a:t>
            </a:r>
          </a:p>
          <a:p>
            <a:pPr algn="ctr" defTabSz="457200"/>
            <a:r>
              <a:rPr lang="en-US" sz="1200" dirty="0">
                <a:solidFill>
                  <a:prstClr val="white"/>
                </a:solidFill>
              </a:rPr>
              <a:t>General</a:t>
            </a:r>
          </a:p>
          <a:p>
            <a:pPr algn="ctr" defTabSz="457200"/>
            <a:r>
              <a:rPr lang="en-US" sz="1200" dirty="0">
                <a:solidFill>
                  <a:prstClr val="white"/>
                </a:solidFill>
              </a:rPr>
              <a:t>Fund</a:t>
            </a:r>
          </a:p>
        </p:txBody>
      </p:sp>
      <p:sp>
        <p:nvSpPr>
          <p:cNvPr id="45" name="TextBox 44"/>
          <p:cNvSpPr txBox="1"/>
          <p:nvPr/>
        </p:nvSpPr>
        <p:spPr>
          <a:xfrm>
            <a:off x="7211586" y="4251796"/>
            <a:ext cx="1281615" cy="672574"/>
          </a:xfrm>
          <a:prstGeom prst="rect">
            <a:avLst/>
          </a:prstGeom>
          <a:noFill/>
        </p:spPr>
        <p:txBody>
          <a:bodyPr wrap="square" rtlCol="0">
            <a:spAutoFit/>
          </a:bodyPr>
          <a:lstStyle/>
          <a:p>
            <a:pPr algn="ctr" defTabSz="457200"/>
            <a:r>
              <a:rPr lang="en-US" sz="1200" dirty="0">
                <a:solidFill>
                  <a:prstClr val="white"/>
                </a:solidFill>
              </a:rPr>
              <a:t>AHP</a:t>
            </a:r>
          </a:p>
          <a:p>
            <a:pPr algn="ctr" defTabSz="457200"/>
            <a:r>
              <a:rPr lang="en-US" sz="1200" dirty="0">
                <a:solidFill>
                  <a:prstClr val="white"/>
                </a:solidFill>
              </a:rPr>
              <a:t>Homeownership </a:t>
            </a:r>
          </a:p>
          <a:p>
            <a:pPr algn="ctr" defTabSz="457200"/>
            <a:r>
              <a:rPr lang="en-US" sz="1200" dirty="0">
                <a:solidFill>
                  <a:prstClr val="white"/>
                </a:solidFill>
              </a:rPr>
              <a:t>Set-aside</a:t>
            </a:r>
          </a:p>
        </p:txBody>
      </p:sp>
      <p:sp>
        <p:nvSpPr>
          <p:cNvPr id="49" name="Equal 48"/>
          <p:cNvSpPr/>
          <p:nvPr/>
        </p:nvSpPr>
        <p:spPr>
          <a:xfrm>
            <a:off x="1708977" y="3392899"/>
            <a:ext cx="356527" cy="323166"/>
          </a:xfrm>
          <a:prstGeom prst="mathEqual">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D"/>
              </a:solidFill>
            </a:endParaRPr>
          </a:p>
        </p:txBody>
      </p:sp>
      <p:sp>
        <p:nvSpPr>
          <p:cNvPr id="52" name="TextBox 51"/>
          <p:cNvSpPr txBox="1"/>
          <p:nvPr/>
        </p:nvSpPr>
        <p:spPr>
          <a:xfrm>
            <a:off x="3184889" y="3186101"/>
            <a:ext cx="1075464" cy="307777"/>
          </a:xfrm>
          <a:prstGeom prst="rect">
            <a:avLst/>
          </a:prstGeom>
          <a:noFill/>
        </p:spPr>
        <p:txBody>
          <a:bodyPr wrap="square" rtlCol="0">
            <a:spAutoFit/>
          </a:bodyPr>
          <a:lstStyle/>
          <a:p>
            <a:pPr algn="ctr" defTabSz="457200"/>
            <a:r>
              <a:rPr lang="en-US" sz="1400" dirty="0">
                <a:solidFill>
                  <a:srgbClr val="13325B"/>
                </a:solidFill>
              </a:rPr>
              <a:t>10%</a:t>
            </a:r>
          </a:p>
        </p:txBody>
      </p:sp>
      <p:sp>
        <p:nvSpPr>
          <p:cNvPr id="3" name="Slide Number Placeholder 2"/>
          <p:cNvSpPr>
            <a:spLocks noGrp="1"/>
          </p:cNvSpPr>
          <p:nvPr>
            <p:ph type="sldNum" sz="quarter" idx="12"/>
          </p:nvPr>
        </p:nvSpPr>
        <p:spPr/>
        <p:txBody>
          <a:bodyPr/>
          <a:lstStyle/>
          <a:p>
            <a:fld id="{AD3D8A40-9CF3-495F-A9AA-501C4A31C078}" type="slidenum">
              <a:rPr lang="en-US" smtClean="0"/>
              <a:pPr/>
              <a:t>7</a:t>
            </a:fld>
            <a:endParaRPr lang="en-US" dirty="0"/>
          </a:p>
        </p:txBody>
      </p:sp>
      <p:sp>
        <p:nvSpPr>
          <p:cNvPr id="10" name="Right Arrow 9"/>
          <p:cNvSpPr/>
          <p:nvPr/>
        </p:nvSpPr>
        <p:spPr>
          <a:xfrm>
            <a:off x="3393618" y="3463183"/>
            <a:ext cx="729359" cy="228140"/>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389509" y="2984560"/>
            <a:ext cx="1367960" cy="1185386"/>
            <a:chOff x="87169" y="1764065"/>
            <a:chExt cx="1367960" cy="1185386"/>
          </a:xfrm>
        </p:grpSpPr>
        <p:sp>
          <p:nvSpPr>
            <p:cNvPr id="11" name="Oval 10"/>
            <p:cNvSpPr/>
            <p:nvPr/>
          </p:nvSpPr>
          <p:spPr>
            <a:xfrm>
              <a:off x="178456" y="1764065"/>
              <a:ext cx="1185386" cy="1185386"/>
            </a:xfrm>
            <a:prstGeom prst="ellipse">
              <a:avLst/>
            </a:prstGeom>
            <a:solidFill>
              <a:srgbClr val="F898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87169" y="2080271"/>
              <a:ext cx="1367960" cy="553998"/>
            </a:xfrm>
            <a:prstGeom prst="rect">
              <a:avLst/>
            </a:prstGeom>
            <a:noFill/>
          </p:spPr>
          <p:txBody>
            <a:bodyPr wrap="square" rtlCol="0">
              <a:spAutoFit/>
            </a:bodyPr>
            <a:lstStyle/>
            <a:p>
              <a:pPr algn="ctr"/>
              <a:r>
                <a:rPr lang="en-US" sz="1500" b="1" dirty="0">
                  <a:solidFill>
                    <a:schemeClr val="bg1"/>
                  </a:solidFill>
                </a:rPr>
                <a:t>FHLBank</a:t>
              </a:r>
            </a:p>
            <a:p>
              <a:pPr algn="ctr"/>
              <a:r>
                <a:rPr lang="en-US" sz="1500" b="1" dirty="0">
                  <a:solidFill>
                    <a:schemeClr val="bg1"/>
                  </a:solidFill>
                </a:rPr>
                <a:t>Products</a:t>
              </a:r>
            </a:p>
          </p:txBody>
        </p:sp>
      </p:grpSp>
      <p:grpSp>
        <p:nvGrpSpPr>
          <p:cNvPr id="36" name="Group 35"/>
          <p:cNvGrpSpPr/>
          <p:nvPr/>
        </p:nvGrpSpPr>
        <p:grpSpPr>
          <a:xfrm>
            <a:off x="4074560" y="2961789"/>
            <a:ext cx="1367960" cy="1185386"/>
            <a:chOff x="87169" y="1764065"/>
            <a:chExt cx="1367960" cy="1185386"/>
          </a:xfrm>
        </p:grpSpPr>
        <p:sp>
          <p:nvSpPr>
            <p:cNvPr id="37" name="Oval 36"/>
            <p:cNvSpPr/>
            <p:nvPr/>
          </p:nvSpPr>
          <p:spPr>
            <a:xfrm>
              <a:off x="178456" y="1764065"/>
              <a:ext cx="1185386" cy="1185386"/>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p:cNvSpPr txBox="1"/>
            <p:nvPr/>
          </p:nvSpPr>
          <p:spPr>
            <a:xfrm>
              <a:off x="87169" y="2094793"/>
              <a:ext cx="1367960" cy="553998"/>
            </a:xfrm>
            <a:prstGeom prst="rect">
              <a:avLst/>
            </a:prstGeom>
            <a:noFill/>
          </p:spPr>
          <p:txBody>
            <a:bodyPr wrap="square" rtlCol="0">
              <a:spAutoFit/>
            </a:bodyPr>
            <a:lstStyle/>
            <a:p>
              <a:pPr algn="ctr"/>
              <a:r>
                <a:rPr lang="en-US" sz="1500" b="1" dirty="0">
                  <a:solidFill>
                    <a:schemeClr val="bg1"/>
                  </a:solidFill>
                </a:rPr>
                <a:t>Community</a:t>
              </a:r>
            </a:p>
            <a:p>
              <a:pPr algn="ctr"/>
              <a:r>
                <a:rPr lang="en-US" sz="1500" b="1" dirty="0">
                  <a:solidFill>
                    <a:schemeClr val="bg1"/>
                  </a:solidFill>
                </a:rPr>
                <a:t>Dividend</a:t>
              </a:r>
            </a:p>
          </p:txBody>
        </p:sp>
      </p:grpSp>
      <p:grpSp>
        <p:nvGrpSpPr>
          <p:cNvPr id="15" name="Group 14"/>
          <p:cNvGrpSpPr/>
          <p:nvPr/>
        </p:nvGrpSpPr>
        <p:grpSpPr>
          <a:xfrm>
            <a:off x="2048560" y="2809845"/>
            <a:ext cx="1367960" cy="1360101"/>
            <a:chOff x="2178780" y="1315599"/>
            <a:chExt cx="1367960" cy="1360101"/>
          </a:xfrm>
        </p:grpSpPr>
        <p:sp>
          <p:nvSpPr>
            <p:cNvPr id="42" name="Oval 41"/>
            <p:cNvSpPr/>
            <p:nvPr/>
          </p:nvSpPr>
          <p:spPr>
            <a:xfrm>
              <a:off x="2270067" y="1490314"/>
              <a:ext cx="1185386" cy="11853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TextBox 43"/>
            <p:cNvSpPr txBox="1"/>
            <p:nvPr/>
          </p:nvSpPr>
          <p:spPr>
            <a:xfrm>
              <a:off x="2178780" y="1903116"/>
              <a:ext cx="1367960" cy="323165"/>
            </a:xfrm>
            <a:prstGeom prst="rect">
              <a:avLst/>
            </a:prstGeom>
            <a:noFill/>
          </p:spPr>
          <p:txBody>
            <a:bodyPr wrap="square" rtlCol="0">
              <a:spAutoFit/>
            </a:bodyPr>
            <a:lstStyle/>
            <a:p>
              <a:pPr algn="ctr"/>
              <a:r>
                <a:rPr lang="en-US" sz="1500" b="1" dirty="0">
                  <a:solidFill>
                    <a:schemeClr val="bg1"/>
                  </a:solidFill>
                </a:rPr>
                <a:t>Earnings</a:t>
              </a:r>
            </a:p>
          </p:txBody>
        </p:sp>
        <p:sp>
          <p:nvSpPr>
            <p:cNvPr id="14" name="Freeform 13"/>
            <p:cNvSpPr/>
            <p:nvPr/>
          </p:nvSpPr>
          <p:spPr>
            <a:xfrm rot="20061447">
              <a:off x="2747480" y="1315599"/>
              <a:ext cx="594732" cy="534963"/>
            </a:xfrm>
            <a:custGeom>
              <a:avLst/>
              <a:gdLst>
                <a:gd name="connsiteX0" fmla="*/ 230459 w 594732"/>
                <a:gd name="connsiteY0" fmla="*/ 0 h 505521"/>
                <a:gd name="connsiteX1" fmla="*/ 0 w 594732"/>
                <a:gd name="connsiteY1" fmla="*/ 505521 h 505521"/>
                <a:gd name="connsiteX2" fmla="*/ 594732 w 594732"/>
                <a:gd name="connsiteY2" fmla="*/ 185853 h 505521"/>
                <a:gd name="connsiteX3" fmla="*/ 230459 w 594732"/>
                <a:gd name="connsiteY3" fmla="*/ 0 h 505521"/>
              </a:gdLst>
              <a:ahLst/>
              <a:cxnLst>
                <a:cxn ang="0">
                  <a:pos x="connsiteX0" y="connsiteY0"/>
                </a:cxn>
                <a:cxn ang="0">
                  <a:pos x="connsiteX1" y="connsiteY1"/>
                </a:cxn>
                <a:cxn ang="0">
                  <a:pos x="connsiteX2" y="connsiteY2"/>
                </a:cxn>
                <a:cxn ang="0">
                  <a:pos x="connsiteX3" y="connsiteY3"/>
                </a:cxn>
              </a:cxnLst>
              <a:rect l="l" t="t" r="r" b="b"/>
              <a:pathLst>
                <a:path w="594732" h="505521">
                  <a:moveTo>
                    <a:pt x="230459" y="0"/>
                  </a:moveTo>
                  <a:lnTo>
                    <a:pt x="0" y="505521"/>
                  </a:lnTo>
                  <a:lnTo>
                    <a:pt x="594732" y="185853"/>
                  </a:lnTo>
                  <a:lnTo>
                    <a:pt x="23045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1" name="Footer Placeholder 1"/>
          <p:cNvSpPr txBox="1">
            <a:spLocks/>
          </p:cNvSpPr>
          <p:nvPr/>
        </p:nvSpPr>
        <p:spPr>
          <a:xfrm>
            <a:off x="457200" y="6356350"/>
            <a:ext cx="2895600"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rgbClr val="9B9B9C"/>
                </a:solidFill>
              </a:rPr>
              <a:t>FEDERAL HOME LOAN BANK OF ATLANTA</a:t>
            </a:r>
          </a:p>
        </p:txBody>
      </p:sp>
      <p:sp>
        <p:nvSpPr>
          <p:cNvPr id="2" name="TextBox 1">
            <a:extLst>
              <a:ext uri="{FF2B5EF4-FFF2-40B4-BE49-F238E27FC236}">
                <a16:creationId xmlns:a16="http://schemas.microsoft.com/office/drawing/2014/main" id="{BFC04FEF-7E6D-809E-3470-AE3412B248CD}"/>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B5C43964-DE3B-8777-3855-E374621A388D}"/>
              </a:ext>
            </a:extLst>
          </p:cNvPr>
          <p:cNvPicPr>
            <a:picLocks noChangeAspect="1"/>
          </p:cNvPicPr>
          <p:nvPr/>
        </p:nvPicPr>
        <p:blipFill>
          <a:blip r:embed="rId4"/>
          <a:stretch>
            <a:fillRect/>
          </a:stretch>
        </p:blipFill>
        <p:spPr>
          <a:xfrm>
            <a:off x="6874303" y="263680"/>
            <a:ext cx="2200275" cy="733425"/>
          </a:xfrm>
          <a:prstGeom prst="rect">
            <a:avLst/>
          </a:prstGeom>
        </p:spPr>
      </p:pic>
      <p:sp>
        <p:nvSpPr>
          <p:cNvPr id="8" name="TextBox 7">
            <a:extLst>
              <a:ext uri="{FF2B5EF4-FFF2-40B4-BE49-F238E27FC236}">
                <a16:creationId xmlns:a16="http://schemas.microsoft.com/office/drawing/2014/main" id="{554E23BE-FF43-95FD-89FF-B681C1E429B6}"/>
              </a:ext>
            </a:extLst>
          </p:cNvPr>
          <p:cNvSpPr txBox="1"/>
          <p:nvPr/>
        </p:nvSpPr>
        <p:spPr>
          <a:xfrm>
            <a:off x="213269" y="4400428"/>
            <a:ext cx="4392882" cy="332912"/>
          </a:xfrm>
          <a:prstGeom prst="rect">
            <a:avLst/>
          </a:prstGeom>
          <a:noFill/>
        </p:spPr>
        <p:txBody>
          <a:bodyPr wrap="square">
            <a:spAutoFit/>
          </a:bodyPr>
          <a:lstStyle/>
          <a:p>
            <a:pPr marL="298450" marR="5080" indent="-285750">
              <a:lnSpc>
                <a:spcPct val="105300"/>
              </a:lnSpc>
              <a:spcBef>
                <a:spcPts val="100"/>
              </a:spcBef>
              <a:buFont typeface="Arial" panose="020B0604020202020204" pitchFamily="34" charset="0"/>
              <a:buChar char="•"/>
            </a:pPr>
            <a:r>
              <a:rPr lang="en-US" sz="1600" dirty="0">
                <a:solidFill>
                  <a:srgbClr val="676767"/>
                </a:solidFill>
                <a:latin typeface="+mj-lt"/>
                <a:cs typeface="Arial"/>
              </a:rPr>
              <a:t>Minimum of 10 percent of net earnings </a:t>
            </a:r>
          </a:p>
        </p:txBody>
      </p:sp>
      <p:sp>
        <p:nvSpPr>
          <p:cNvPr id="16" name="TextBox 15">
            <a:extLst>
              <a:ext uri="{FF2B5EF4-FFF2-40B4-BE49-F238E27FC236}">
                <a16:creationId xmlns:a16="http://schemas.microsoft.com/office/drawing/2014/main" id="{24F6EE89-9AB5-AD9B-DACD-7AAE00C61720}"/>
              </a:ext>
            </a:extLst>
          </p:cNvPr>
          <p:cNvSpPr txBox="1"/>
          <p:nvPr/>
        </p:nvSpPr>
        <p:spPr>
          <a:xfrm>
            <a:off x="205505" y="4730098"/>
            <a:ext cx="6935627" cy="1379865"/>
          </a:xfrm>
          <a:prstGeom prst="rect">
            <a:avLst/>
          </a:prstGeom>
          <a:noFill/>
        </p:spPr>
        <p:txBody>
          <a:bodyPr wrap="square">
            <a:spAutoFit/>
          </a:bodyPr>
          <a:lstStyle/>
          <a:p>
            <a:pPr marL="298450" marR="5080" indent="-285750">
              <a:lnSpc>
                <a:spcPct val="105300"/>
              </a:lnSpc>
              <a:spcBef>
                <a:spcPts val="100"/>
              </a:spcBef>
              <a:buFont typeface="Arial" panose="020B0604020202020204" pitchFamily="34" charset="0"/>
              <a:buChar char="•"/>
            </a:pPr>
            <a:r>
              <a:rPr lang="en-US" sz="1600" dirty="0">
                <a:solidFill>
                  <a:srgbClr val="676767"/>
                </a:solidFill>
                <a:latin typeface="+mj-lt"/>
                <a:cs typeface="Arial"/>
              </a:rPr>
              <a:t>Funds support homeownership, residential development and/or rehabilitation</a:t>
            </a:r>
          </a:p>
          <a:p>
            <a:pPr marL="298450" marR="5080" indent="-285750">
              <a:lnSpc>
                <a:spcPct val="105300"/>
              </a:lnSpc>
              <a:spcBef>
                <a:spcPts val="100"/>
              </a:spcBef>
              <a:buFont typeface="Arial" panose="020B0604020202020204" pitchFamily="34" charset="0"/>
              <a:buChar char="•"/>
            </a:pPr>
            <a:r>
              <a:rPr lang="en-US" sz="1600" dirty="0">
                <a:solidFill>
                  <a:srgbClr val="676767"/>
                </a:solidFill>
                <a:latin typeface="+mj-lt"/>
                <a:cs typeface="Arial"/>
              </a:rPr>
              <a:t>From 1990, when AHP was authorized, through 2023, the FHLBanks have awarded approximately $8 Billion in funding, supporting approximately 1.1 million housing units</a:t>
            </a:r>
          </a:p>
        </p:txBody>
      </p:sp>
      <p:sp>
        <p:nvSpPr>
          <p:cNvPr id="18" name="TextBox 17">
            <a:extLst>
              <a:ext uri="{FF2B5EF4-FFF2-40B4-BE49-F238E27FC236}">
                <a16:creationId xmlns:a16="http://schemas.microsoft.com/office/drawing/2014/main" id="{180C4B5F-3897-1AF0-5203-51A6BA21744D}"/>
              </a:ext>
            </a:extLst>
          </p:cNvPr>
          <p:cNvSpPr txBox="1"/>
          <p:nvPr/>
        </p:nvSpPr>
        <p:spPr>
          <a:xfrm>
            <a:off x="220156" y="1331716"/>
            <a:ext cx="6256844" cy="984885"/>
          </a:xfrm>
          <a:prstGeom prst="rect">
            <a:avLst/>
          </a:prstGeom>
          <a:noFill/>
        </p:spPr>
        <p:txBody>
          <a:bodyPr wrap="square">
            <a:spAutoFit/>
          </a:bodyPr>
          <a:lstStyle/>
          <a:p>
            <a:pPr marL="12700" marR="5080" defTabSz="914400">
              <a:spcBef>
                <a:spcPts val="0"/>
              </a:spcBef>
              <a:spcAft>
                <a:spcPts val="600"/>
              </a:spcAft>
            </a:pPr>
            <a:r>
              <a:rPr lang="en-US" sz="1600" dirty="0">
                <a:solidFill>
                  <a:srgbClr val="003468"/>
                </a:solidFill>
                <a:latin typeface="+mj-lt"/>
                <a:ea typeface="+mn-ea"/>
                <a:cs typeface="Arial"/>
              </a:rPr>
              <a:t>FHLBanks offer AHP subsidies in two distinct funding mechanisms:</a:t>
            </a:r>
          </a:p>
          <a:p>
            <a:pPr marL="298450" marR="5080" indent="-285750" defTabSz="914400">
              <a:spcBef>
                <a:spcPts val="0"/>
              </a:spcBef>
              <a:spcAft>
                <a:spcPts val="600"/>
              </a:spcAft>
              <a:buClr>
                <a:srgbClr val="F69438"/>
              </a:buClr>
              <a:buFont typeface="Arial" panose="020B0604020202020204" pitchFamily="34" charset="0"/>
              <a:buChar char="•"/>
            </a:pPr>
            <a:r>
              <a:rPr lang="en-US" sz="1600" dirty="0">
                <a:solidFill>
                  <a:srgbClr val="676767"/>
                </a:solidFill>
                <a:latin typeface="+mj-lt"/>
                <a:cs typeface="Arial"/>
              </a:rPr>
              <a:t>AHP General Fund</a:t>
            </a:r>
          </a:p>
          <a:p>
            <a:pPr marL="298450" marR="5080" indent="-285750" defTabSz="914400">
              <a:spcBef>
                <a:spcPts val="0"/>
              </a:spcBef>
              <a:spcAft>
                <a:spcPts val="600"/>
              </a:spcAft>
              <a:buClr>
                <a:srgbClr val="F69438"/>
              </a:buClr>
              <a:buFont typeface="Arial" panose="020B0604020202020204" pitchFamily="34" charset="0"/>
              <a:buChar char="•"/>
            </a:pPr>
            <a:r>
              <a:rPr lang="en-US" sz="1600" dirty="0">
                <a:solidFill>
                  <a:srgbClr val="676767"/>
                </a:solidFill>
                <a:latin typeface="+mj-lt"/>
                <a:cs typeface="Arial"/>
              </a:rPr>
              <a:t>AHP Homeownership Set-aside Program</a:t>
            </a:r>
          </a:p>
        </p:txBody>
      </p:sp>
    </p:spTree>
    <p:extLst>
      <p:ext uri="{BB962C8B-B14F-4D97-AF65-F5344CB8AC3E}">
        <p14:creationId xmlns:p14="http://schemas.microsoft.com/office/powerpoint/2010/main" val="1995929320"/>
      </p:ext>
    </p:extLst>
  </p:cSld>
  <p:clrMapOvr>
    <a:masterClrMapping/>
  </p:clrMapOvr>
  <p:extLst>
    <p:ext uri="{6950BFC3-D8DA-4A85-94F7-54DA5524770B}">
      <p188:commentRel xmlns:p188="http://schemas.microsoft.com/office/powerpoint/2018/8/main" r:id="rId3"/>
    </p:ext>
  </p:extLst>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10896"/>
            <a:ext cx="6756991" cy="553534"/>
          </a:xfrm>
        </p:spPr>
        <p:txBody>
          <a:bodyPr/>
          <a:lstStyle/>
          <a:p>
            <a:r>
              <a:rPr dirty="0" lang="en-US"/>
              <a:t>FHLBank System - </a:t>
            </a:r>
            <a:r>
              <a:rPr dirty="0" kern="1200" lang="en-US">
                <a:cs typeface="+mj-cs"/>
              </a:rPr>
              <a:t>Reliable Funding, Strategic Partners</a:t>
            </a:r>
            <a:br>
              <a:rPr dirty="0" lang="en-US"/>
            </a:br>
            <a:endParaRPr dirty="0" lang="en-US"/>
          </a:p>
        </p:txBody>
      </p:sp>
      <p:sp>
        <p:nvSpPr>
          <p:cNvPr id="30" name="TextBox 29"/>
          <p:cNvSpPr txBox="1"/>
          <p:nvPr/>
        </p:nvSpPr>
        <p:spPr>
          <a:xfrm>
            <a:off x="10573352" y="4794456"/>
            <a:ext cx="184666" cy="369332"/>
          </a:xfrm>
          <a:prstGeom prst="rect">
            <a:avLst/>
          </a:prstGeom>
          <a:noFill/>
        </p:spPr>
        <p:txBody>
          <a:bodyPr rtlCol="0" wrap="none">
            <a:spAutoFit/>
          </a:bodyPr>
          <a:lstStyle/>
          <a:p>
            <a:pPr defTabSz="457200"/>
            <a:endParaRPr dirty="0" lang="en-US">
              <a:solidFill>
                <a:srgbClr val="5A5A5D"/>
              </a:solidFill>
            </a:endParaRPr>
          </a:p>
        </p:txBody>
      </p:sp>
      <p:sp>
        <p:nvSpPr>
          <p:cNvPr id="43" name="TextBox 42"/>
          <p:cNvSpPr txBox="1"/>
          <p:nvPr/>
        </p:nvSpPr>
        <p:spPr>
          <a:xfrm>
            <a:off x="7172685" y="1947780"/>
            <a:ext cx="1219200" cy="646331"/>
          </a:xfrm>
          <a:prstGeom prst="rect">
            <a:avLst/>
          </a:prstGeom>
          <a:noFill/>
        </p:spPr>
        <p:txBody>
          <a:bodyPr rtlCol="0" wrap="square">
            <a:spAutoFit/>
          </a:bodyPr>
          <a:lstStyle/>
          <a:p>
            <a:pPr algn="ctr" defTabSz="457200"/>
            <a:r>
              <a:rPr dirty="0" lang="en-US" sz="1200">
                <a:solidFill>
                  <a:prstClr val="white"/>
                </a:solidFill>
              </a:rPr>
              <a:t>AH</a:t>
            </a:r>
          </a:p>
          <a:p>
            <a:pPr algn="ctr" defTabSz="457200"/>
            <a:r>
              <a:rPr dirty="0" lang="en-US" sz="1200">
                <a:solidFill>
                  <a:prstClr val="white"/>
                </a:solidFill>
              </a:rPr>
              <a:t>General</a:t>
            </a:r>
          </a:p>
          <a:p>
            <a:pPr algn="ctr" defTabSz="457200"/>
            <a:r>
              <a:rPr dirty="0" lang="en-US" sz="1200">
                <a:solidFill>
                  <a:prstClr val="white"/>
                </a:solidFill>
              </a:rPr>
              <a:t>Fund</a:t>
            </a:r>
          </a:p>
        </p:txBody>
      </p:sp>
      <p:sp>
        <p:nvSpPr>
          <p:cNvPr id="45" name="TextBox 44"/>
          <p:cNvSpPr txBox="1"/>
          <p:nvPr/>
        </p:nvSpPr>
        <p:spPr>
          <a:xfrm>
            <a:off x="7211586" y="4251796"/>
            <a:ext cx="1281615" cy="672574"/>
          </a:xfrm>
          <a:prstGeom prst="rect">
            <a:avLst/>
          </a:prstGeom>
          <a:noFill/>
        </p:spPr>
        <p:txBody>
          <a:bodyPr rtlCol="0" wrap="square">
            <a:spAutoFit/>
          </a:bodyPr>
          <a:lstStyle/>
          <a:p>
            <a:pPr algn="ctr" defTabSz="457200"/>
            <a:r>
              <a:rPr dirty="0" lang="en-US" sz="1200">
                <a:solidFill>
                  <a:prstClr val="white"/>
                </a:solidFill>
              </a:rPr>
              <a:t>AHP</a:t>
            </a:r>
          </a:p>
          <a:p>
            <a:pPr algn="ctr" defTabSz="457200"/>
            <a:r>
              <a:rPr dirty="0" lang="en-US" sz="1200">
                <a:solidFill>
                  <a:prstClr val="white"/>
                </a:solidFill>
              </a:rPr>
              <a:t>Homeownership </a:t>
            </a:r>
          </a:p>
          <a:p>
            <a:pPr algn="ctr" defTabSz="457200"/>
            <a:r>
              <a:rPr dirty="0" lang="en-US" sz="1200">
                <a:solidFill>
                  <a:prstClr val="white"/>
                </a:solidFill>
              </a:rPr>
              <a:t>Set-aside</a:t>
            </a:r>
          </a:p>
        </p:txBody>
      </p:sp>
      <p:sp>
        <p:nvSpPr>
          <p:cNvPr id="3" name="Slide Number Placeholder 2"/>
          <p:cNvSpPr>
            <a:spLocks noGrp="1"/>
          </p:cNvSpPr>
          <p:nvPr>
            <p:ph idx="12" sz="quarter" type="sldNum"/>
          </p:nvPr>
        </p:nvSpPr>
        <p:spPr/>
        <p:txBody>
          <a:bodyPr/>
          <a:lstStyle/>
          <a:p>
            <a:fld id="{AD3D8A40-9CF3-495F-A9AA-501C4A31C078}" type="slidenum">
              <a:rPr lang="en-US" smtClean="0"/>
              <a:pPr/>
              <a:t>8</a:t>
            </a:fld>
            <a:endParaRPr dirty="0" lang="en-US"/>
          </a:p>
        </p:txBody>
      </p:sp>
      <p:sp>
        <p:nvSpPr>
          <p:cNvPr id="31" name="Footer Placeholder 1"/>
          <p:cNvSpPr txBox="1">
            <a:spLocks/>
          </p:cNvSpPr>
          <p:nvPr/>
        </p:nvSpPr>
        <p:spPr>
          <a:xfrm>
            <a:off x="457200" y="6356350"/>
            <a:ext cx="2895600" cy="365125"/>
          </a:xfrm>
          <a:prstGeom prst="rect">
            <a:avLst/>
          </a:prstGeom>
        </p:spPr>
        <p:txBody>
          <a:bodyPr anchor="ctr" anchorCtr="0"/>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dirty="0" lang="en-US" sz="900">
                <a:solidFill>
                  <a:srgbClr val="9B9B9C"/>
                </a:solidFill>
              </a:rPr>
              <a:t>FEDERAL HOME LOAN BANK OF ATLANTA</a:t>
            </a:r>
          </a:p>
        </p:txBody>
      </p:sp>
      <p:sp>
        <p:nvSpPr>
          <p:cNvPr id="2" name="TextBox 1">
            <a:extLst>
              <a:ext uri="{FF2B5EF4-FFF2-40B4-BE49-F238E27FC236}">
                <a16:creationId xmlns:a16="http://schemas.microsoft.com/office/drawing/2014/main" id="{BFC04FEF-7E6D-809E-3470-AE3412B248CD}"/>
              </a:ext>
            </a:extLst>
          </p:cNvPr>
          <p:cNvSpPr txBox="1"/>
          <p:nvPr/>
        </p:nvSpPr>
        <p:spPr>
          <a:xfrm>
            <a:off x="533400" y="6356350"/>
            <a:ext cx="2362200" cy="369332"/>
          </a:xfrm>
          <a:prstGeom prst="rect">
            <a:avLst/>
          </a:prstGeom>
          <a:solidFill>
            <a:schemeClr val="bg1"/>
          </a:solidFill>
        </p:spPr>
        <p:txBody>
          <a:bodyPr rtlCol="0" wrap="square">
            <a:spAutoFit/>
          </a:bodyPr>
          <a:lstStyle/>
          <a:p>
            <a:endParaRPr dirty="0" lang="en-US"/>
          </a:p>
        </p:txBody>
      </p:sp>
      <p:pic>
        <p:nvPicPr>
          <p:cNvPr id="6" name="Picture 5">
            <a:extLst>
              <a:ext uri="{FF2B5EF4-FFF2-40B4-BE49-F238E27FC236}">
                <a16:creationId xmlns:a16="http://schemas.microsoft.com/office/drawing/2014/main" id="{B5C43964-DE3B-8777-3855-E374621A388D}"/>
              </a:ext>
            </a:extLst>
          </p:cNvPr>
          <p:cNvPicPr>
            <a:picLocks noChangeAspect="1"/>
          </p:cNvPicPr>
          <p:nvPr/>
        </p:nvPicPr>
        <p:blipFill>
          <a:blip r:embed="rId3"/>
          <a:stretch>
            <a:fillRect/>
          </a:stretch>
        </p:blipFill>
        <p:spPr>
          <a:xfrm>
            <a:off x="6874303" y="263680"/>
            <a:ext cx="2200275" cy="733425"/>
          </a:xfrm>
          <a:prstGeom prst="rect">
            <a:avLst/>
          </a:prstGeom>
        </p:spPr>
      </p:pic>
      <p:sp>
        <p:nvSpPr>
          <p:cNvPr id="9" name="TextBox 8">
            <a:extLst>
              <a:ext uri="{FF2B5EF4-FFF2-40B4-BE49-F238E27FC236}">
                <a16:creationId xmlns:a16="http://schemas.microsoft.com/office/drawing/2014/main" id="{E380C64A-8822-5C37-4AD8-A736B778C855}"/>
              </a:ext>
            </a:extLst>
          </p:cNvPr>
          <p:cNvSpPr txBox="1"/>
          <p:nvPr/>
        </p:nvSpPr>
        <p:spPr>
          <a:xfrm>
            <a:off x="-76200" y="1496905"/>
            <a:ext cx="8991600" cy="1800493"/>
          </a:xfrm>
          <a:prstGeom prst="rect">
            <a:avLst/>
          </a:prstGeom>
          <a:noFill/>
        </p:spPr>
        <p:txBody>
          <a:bodyPr wrap="square">
            <a:spAutoFit/>
          </a:bodyPr>
          <a:lstStyle/>
          <a:p>
            <a:pPr indent="-457200" lvl="1" marL="739765">
              <a:spcAft>
                <a:spcPts val="600"/>
              </a:spcAft>
              <a:buSzPct val="100000"/>
              <a:buFont charset="2" panose="05000000000000000000" pitchFamily="2" typeface="Wingdings"/>
              <a:buChar char="§"/>
            </a:pPr>
            <a:r>
              <a:rPr dirty="0" lang="en-US" sz="1600">
                <a:cs typeface="+mn-cs"/>
              </a:rPr>
              <a:t>Loans to members of FHLBanks, supporting their community lending</a:t>
            </a:r>
          </a:p>
          <a:p>
            <a:pPr indent="-457200" lvl="1" marL="739765">
              <a:spcAft>
                <a:spcPts val="600"/>
              </a:spcAft>
              <a:buSzPct val="100000"/>
              <a:buFont charset="2" panose="05000000000000000000" pitchFamily="2" typeface="Wingdings"/>
              <a:buChar char="§"/>
            </a:pPr>
            <a:r>
              <a:rPr dirty="0" lang="en-US" sz="1600">
                <a:cs typeface="+mn-cs"/>
              </a:rPr>
              <a:t>Grants and subsidies for affordable housing production and preservation</a:t>
            </a:r>
          </a:p>
          <a:p>
            <a:pPr indent="-457200" lvl="1" marL="739765">
              <a:spcAft>
                <a:spcPts val="600"/>
              </a:spcAft>
              <a:buSzPct val="100000"/>
              <a:buFont charset="2" panose="05000000000000000000" pitchFamily="2" typeface="Wingdings"/>
              <a:buChar char="§"/>
            </a:pPr>
            <a:r>
              <a:rPr dirty="0" lang="en-US" sz="1600">
                <a:cs typeface="+mn-cs"/>
              </a:rPr>
              <a:t>Down payment and closing cost assistance programs for first time and low to moderate income home buyers</a:t>
            </a:r>
          </a:p>
          <a:p>
            <a:pPr indent="-457200" lvl="1" marL="739765">
              <a:spcAft>
                <a:spcPts val="600"/>
              </a:spcAft>
              <a:buSzPct val="100000"/>
              <a:buFont charset="2" panose="05000000000000000000" pitchFamily="2" typeface="Wingdings"/>
              <a:buChar char="§"/>
            </a:pPr>
            <a:r>
              <a:rPr dirty="0" lang="en-US" sz="1600">
                <a:cs typeface="+mn-cs"/>
              </a:rPr>
              <a:t>Targeted and discounted financing and grant programs for economic development and a  wide range of community initiatives</a:t>
            </a:r>
          </a:p>
        </p:txBody>
      </p:sp>
      <p:pic>
        <p:nvPicPr>
          <p:cNvPr descr="affordable housing complex in Maine with snow on the ground" id="16" name="Picture 15">
            <a:extLst>
              <a:ext uri="{FF2B5EF4-FFF2-40B4-BE49-F238E27FC236}">
                <a16:creationId xmlns:a16="http://schemas.microsoft.com/office/drawing/2014/main" id="{CA70AA2E-ECD9-AD17-246A-1BA6215799E1}"/>
              </a:ext>
            </a:extLst>
          </p:cNvPr>
          <p:cNvPicPr>
            <a:picLocks noChangeAspect="1"/>
          </p:cNvPicPr>
          <p:nvPr/>
        </p:nvPicPr>
        <p:blipFill rotWithShape="1">
          <a:blip r:embed="rId4">
            <a:extLst>
              <a:ext uri="{28A0092B-C50C-407E-A947-70E740481C1C}">
                <a14:useLocalDpi xmlns:a14="http://schemas.microsoft.com/office/drawing/2010/main" val="0"/>
              </a:ext>
            </a:extLst>
          </a:blip>
          <a:srcRect l="278" r="74"/>
          <a:stretch/>
        </p:blipFill>
        <p:spPr bwMode="auto">
          <a:xfrm>
            <a:off x="273581" y="3645464"/>
            <a:ext cx="2722472" cy="2515794"/>
          </a:xfrm>
          <a:prstGeom prst="rect">
            <a:avLst/>
          </a:prstGeom>
          <a:noFill/>
        </p:spPr>
      </p:pic>
      <p:pic>
        <p:nvPicPr>
          <p:cNvPr id="17" name="Picture 2">
            <a:extLst>
              <a:ext uri="{FF2B5EF4-FFF2-40B4-BE49-F238E27FC236}">
                <a16:creationId xmlns:a16="http://schemas.microsoft.com/office/drawing/2014/main" id="{972D8F73-47E3-4FF8-4591-86FCE7D0A3B9}"/>
              </a:ext>
            </a:extLst>
          </p:cNvPr>
          <p:cNvPicPr>
            <a:picLocks noChangeArrowheads="1" noChangeAspect="1"/>
          </p:cNvPicPr>
          <p:nvPr/>
        </p:nvPicPr>
        <p:blipFill rotWithShape="1">
          <a:blip r:embed="rId5">
            <a:extLst>
              <a:ext uri="{28A0092B-C50C-407E-A947-70E740481C1C}">
                <a14:useLocalDpi xmlns:a14="http://schemas.microsoft.com/office/drawing/2010/main" val="0"/>
              </a:ext>
            </a:extLst>
          </a:blip>
          <a:srcRect b="2" l="102" r="200"/>
          <a:stretch/>
        </p:blipFill>
        <p:spPr bwMode="auto">
          <a:xfrm>
            <a:off x="3252156" y="3635939"/>
            <a:ext cx="2681116" cy="25046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B597CB1E-02E3-D001-EBF9-9C02C700F527}"/>
              </a:ext>
            </a:extLst>
          </p:cNvPr>
          <p:cNvPicPr>
            <a:picLocks noChangeAspect="1"/>
          </p:cNvPicPr>
          <p:nvPr/>
        </p:nvPicPr>
        <p:blipFill rotWithShape="1">
          <a:blip cstate="print" r:embed="rId6">
            <a:extLst>
              <a:ext uri="{28A0092B-C50C-407E-A947-70E740481C1C}">
                <a14:useLocalDpi xmlns:a14="http://schemas.microsoft.com/office/drawing/2010/main" val="0"/>
              </a:ext>
            </a:extLst>
          </a:blip>
          <a:srcRect l="10" r="44"/>
          <a:stretch/>
        </p:blipFill>
        <p:spPr bwMode="auto">
          <a:xfrm>
            <a:off x="6189375" y="3665170"/>
            <a:ext cx="2649825" cy="2475391"/>
          </a:xfrm>
          <a:prstGeom prst="rect">
            <a:avLst/>
          </a:prstGeom>
          <a:noFill/>
        </p:spPr>
      </p:pic>
    </p:spTree>
    <p:extLst>
      <p:ext uri="{BB962C8B-B14F-4D97-AF65-F5344CB8AC3E}">
        <p14:creationId xmlns:p14="http://schemas.microsoft.com/office/powerpoint/2010/main" val="404196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896"/>
            <a:ext cx="8229600" cy="777240"/>
          </a:xfrm>
        </p:spPr>
        <p:txBody>
          <a:bodyPr>
            <a:normAutofit/>
          </a:bodyPr>
          <a:lstStyle/>
          <a:p>
            <a:r>
              <a:rPr lang="en-US" dirty="0"/>
              <a:t>Affordable Housing Programs of </a:t>
            </a:r>
            <a:r>
              <a:rPr lang="en-US"/>
              <a:t>the FHLBanks</a:t>
            </a:r>
            <a:br>
              <a:rPr lang="en-US" dirty="0"/>
            </a:br>
            <a:endParaRPr lang="en-US" sz="1600" dirty="0"/>
          </a:p>
        </p:txBody>
      </p:sp>
      <p:sp>
        <p:nvSpPr>
          <p:cNvPr id="3" name="Footer Placeholder 2"/>
          <p:cNvSpPr>
            <a:spLocks noGrp="1"/>
          </p:cNvSpPr>
          <p:nvPr>
            <p:ph type="ftr" sz="quarter" idx="11"/>
          </p:nvPr>
        </p:nvSpPr>
        <p:spPr/>
        <p:txBody>
          <a:bodyPr/>
          <a:lstStyle/>
          <a:p>
            <a:r>
              <a:rPr lang="en-US" dirty="0"/>
              <a:t>FEDERAL HOME LOAN BANK OF ATLANTA</a:t>
            </a:r>
          </a:p>
        </p:txBody>
      </p:sp>
      <p:sp>
        <p:nvSpPr>
          <p:cNvPr id="4" name="Slide Number Placeholder 3"/>
          <p:cNvSpPr>
            <a:spLocks noGrp="1"/>
          </p:cNvSpPr>
          <p:nvPr>
            <p:ph type="sldNum" sz="quarter" idx="12"/>
          </p:nvPr>
        </p:nvSpPr>
        <p:spPr/>
        <p:txBody>
          <a:bodyPr/>
          <a:lstStyle/>
          <a:p>
            <a:fld id="{A756D5BD-09B3-B140-92EB-9A79342F0DC6}" type="slidenum">
              <a:rPr lang="en-US" smtClean="0"/>
              <a:t>9</a:t>
            </a:fld>
            <a:endParaRPr lang="en-US" dirty="0"/>
          </a:p>
        </p:txBody>
      </p:sp>
      <p:sp>
        <p:nvSpPr>
          <p:cNvPr id="5" name="TextBox 4">
            <a:extLst>
              <a:ext uri="{FF2B5EF4-FFF2-40B4-BE49-F238E27FC236}">
                <a16:creationId xmlns:a16="http://schemas.microsoft.com/office/drawing/2014/main" id="{F0994EDA-AF24-609E-02F1-90EE2EC068FC}"/>
              </a:ext>
            </a:extLst>
          </p:cNvPr>
          <p:cNvSpPr txBox="1"/>
          <p:nvPr/>
        </p:nvSpPr>
        <p:spPr>
          <a:xfrm>
            <a:off x="533400" y="6356350"/>
            <a:ext cx="2362200" cy="369332"/>
          </a:xfrm>
          <a:prstGeom prst="rect">
            <a:avLst/>
          </a:prstGeom>
          <a:solidFill>
            <a:schemeClr val="bg1"/>
          </a:solidFill>
        </p:spPr>
        <p:txBody>
          <a:bodyPr wrap="square" rtlCol="0">
            <a:spAutoFit/>
          </a:bodyPr>
          <a:lstStyle/>
          <a:p>
            <a:endParaRPr lang="en-US" dirty="0"/>
          </a:p>
        </p:txBody>
      </p:sp>
      <p:pic>
        <p:nvPicPr>
          <p:cNvPr id="13" name="chart">
            <a:extLst>
              <a:ext uri="{FF2B5EF4-FFF2-40B4-BE49-F238E27FC236}">
                <a16:creationId xmlns:a16="http://schemas.microsoft.com/office/drawing/2014/main" id="{DA657DBC-037F-02B8-CD5B-58849B16CD13}"/>
              </a:ext>
            </a:extLst>
          </p:cNvPr>
          <p:cNvPicPr>
            <a:picLocks noChangeAspect="1"/>
          </p:cNvPicPr>
          <p:nvPr/>
        </p:nvPicPr>
        <p:blipFill>
          <a:blip r:embed="rId3"/>
          <a:stretch>
            <a:fillRect/>
          </a:stretch>
        </p:blipFill>
        <p:spPr>
          <a:xfrm>
            <a:off x="6725112" y="222458"/>
            <a:ext cx="2170717" cy="733333"/>
          </a:xfrm>
          <a:prstGeom prst="rect">
            <a:avLst/>
          </a:prstGeom>
        </p:spPr>
      </p:pic>
      <p:pic>
        <p:nvPicPr>
          <p:cNvPr id="2050" name="Picture 2" descr="Supreme Court Affirms Congress's Power Over Indian Affairs | DCReport.org">
            <a:extLst>
              <a:ext uri="{FF2B5EF4-FFF2-40B4-BE49-F238E27FC236}">
                <a16:creationId xmlns:a16="http://schemas.microsoft.com/office/drawing/2014/main" id="{0C47C283-3A8A-93D9-EF89-8F0AB4A838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599" y="1337338"/>
            <a:ext cx="7077075" cy="462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914995"/>
      </p:ext>
    </p:extLst>
  </p:cSld>
  <p:clrMapOvr>
    <a:masterClrMapping/>
  </p:clrMapOvr>
</p:sld>
</file>

<file path=ppt/theme/theme1.xml><?xml version="1.0" encoding="utf-8"?>
<a:theme xmlns:a="http://schemas.openxmlformats.org/drawingml/2006/main" name="2017_BOD_Template">
  <a:themeElements>
    <a:clrScheme name="Custom 1">
      <a:dk1>
        <a:sysClr val="windowText" lastClr="000000"/>
      </a:dk1>
      <a:lt1>
        <a:sysClr val="window" lastClr="FFFFFF"/>
      </a:lt1>
      <a:dk2>
        <a:srgbClr val="464646"/>
      </a:dk2>
      <a:lt2>
        <a:srgbClr val="D9EEE7"/>
      </a:lt2>
      <a:accent1>
        <a:srgbClr val="006060"/>
      </a:accent1>
      <a:accent2>
        <a:srgbClr val="FF8000"/>
      </a:accent2>
      <a:accent3>
        <a:srgbClr val="1896C8"/>
      </a:accent3>
      <a:accent4>
        <a:srgbClr val="003366"/>
      </a:accent4>
      <a:accent5>
        <a:srgbClr val="44A3AA"/>
      </a:accent5>
      <a:accent6>
        <a:srgbClr val="808080"/>
      </a:accent6>
      <a:hlink>
        <a:srgbClr val="BFBFBF"/>
      </a:hlink>
      <a:folHlink>
        <a:srgbClr val="44B9E8"/>
      </a:folHlink>
    </a:clrScheme>
    <a:fontScheme name="1_Bank_blue_logo_bottom_righ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3200" b="1" i="0" u="none" strike="noStrike" cap="none" normalizeH="0" baseline="0" smtClean="0">
            <a:ln>
              <a:noFill/>
            </a:ln>
            <a:solidFill>
              <a:srgbClr val="339933"/>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339933"/>
            </a:solidFill>
            <a:effectLst/>
            <a:latin typeface="Arial" charset="0"/>
          </a:defRPr>
        </a:defPPr>
      </a:lstStyle>
    </a:lnDef>
  </a:objectDefaults>
  <a:extraClrSchemeLst>
    <a:extraClrScheme>
      <a:clrScheme name="1_Bank_blue_logo_bottom_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ank_blue_logo_bottom_r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ank_blue_logo_bottom_r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ank_blue_logo_bottom_r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ank_blue_logo_bottom_r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ank_blue_logo_bottom_r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ank_blue_logo_bottom_r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ank_blue_logo_bottom_r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ank_blue_logo_bottom_r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ank_blue_logo_bottom_r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ank_blue_logo_bottom_r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ank_blue_logo_bottom_r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ank_blue_logo_bottom_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ank_blue_logo_bottom_r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ank_blue_logo_bottom_r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ank_blue_logo_bottom_r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ank_blue_logo_bottom_r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ank_blue_logo_bottom_r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ank_blue_logo_bottom_r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ank_blue_logo_bottom_r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ank_blue_logo_bottom_r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ank_blue_logo_bottom_r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ank_blue_logo_bottom_r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ank_blue_logo_bottom_r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ank_blue_logo_bottom_right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BOD_Template" id="{FCF52A04-EE48-4DE3-BE6C-A53BE9AD2120}" vid="{BF843947-3E80-4980-AB85-54872184ABDF}"/>
    </a:ext>
  </a:extLst>
</a:theme>
</file>

<file path=ppt/theme/theme2.xml><?xml version="1.0" encoding="utf-8"?>
<a:theme xmlns:a="http://schemas.openxmlformats.org/drawingml/2006/main" name="2017 BOD Template Theme">
  <a:themeElements>
    <a:clrScheme name="Custom 1">
      <a:dk1>
        <a:sysClr val="windowText" lastClr="000000"/>
      </a:dk1>
      <a:lt1>
        <a:sysClr val="window" lastClr="FFFFFF"/>
      </a:lt1>
      <a:dk2>
        <a:srgbClr val="464646"/>
      </a:dk2>
      <a:lt2>
        <a:srgbClr val="D9EEE7"/>
      </a:lt2>
      <a:accent1>
        <a:srgbClr val="006060"/>
      </a:accent1>
      <a:accent2>
        <a:srgbClr val="FF8000"/>
      </a:accent2>
      <a:accent3>
        <a:srgbClr val="1896C8"/>
      </a:accent3>
      <a:accent4>
        <a:srgbClr val="003366"/>
      </a:accent4>
      <a:accent5>
        <a:srgbClr val="44A3AA"/>
      </a:accent5>
      <a:accent6>
        <a:srgbClr val="808080"/>
      </a:accent6>
      <a:hlink>
        <a:srgbClr val="BFBFBF"/>
      </a:hlink>
      <a:folHlink>
        <a:srgbClr val="44B9E8"/>
      </a:folHlink>
    </a:clrScheme>
    <a:fontScheme name="1_Bank_blue_logo_bottom_righ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3200" b="1" i="0" u="none" strike="noStrike" cap="none" normalizeH="0" baseline="0" smtClean="0">
            <a:ln>
              <a:noFill/>
            </a:ln>
            <a:solidFill>
              <a:srgbClr val="339933"/>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339933"/>
            </a:solidFill>
            <a:effectLst/>
            <a:latin typeface="Arial" charset="0"/>
          </a:defRPr>
        </a:defPPr>
      </a:lstStyle>
    </a:lnDef>
  </a:objectDefaults>
  <a:extraClrSchemeLst>
    <a:extraClrScheme>
      <a:clrScheme name="1_Bank_blue_logo_bottom_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ank_blue_logo_bottom_r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ank_blue_logo_bottom_r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ank_blue_logo_bottom_r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ank_blue_logo_bottom_r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ank_blue_logo_bottom_r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ank_blue_logo_bottom_r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ank_blue_logo_bottom_r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ank_blue_logo_bottom_r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ank_blue_logo_bottom_r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ank_blue_logo_bottom_r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ank_blue_logo_bottom_r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ank_blue_logo_bottom_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ank_blue_logo_bottom_r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ank_blue_logo_bottom_r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ank_blue_logo_bottom_r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ank_blue_logo_bottom_r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ank_blue_logo_bottom_r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ank_blue_logo_bottom_r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ank_blue_logo_bottom_r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ank_blue_logo_bottom_r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ank_blue_logo_bottom_r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ank_blue_logo_bottom_r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ank_blue_logo_bottom_r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ank_blue_logo_bottom_right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 BOD Template Theme" id="{3D6B5399-43D0-45D6-89CE-00E2468D8852}" vid="{29A94978-364A-41C8-BC43-4E838D3F1685}"/>
    </a:ext>
  </a:extLst>
</a:theme>
</file>

<file path=ppt/theme/theme3.xml><?xml version="1.0" encoding="utf-8"?>
<a:theme xmlns:a="http://schemas.openxmlformats.org/drawingml/2006/main" name="Corporate PPT Template_2017_2">
  <a:themeElements>
    <a:clrScheme name="FHLBank UPDATED">
      <a:dk1>
        <a:srgbClr val="5A5A5D"/>
      </a:dk1>
      <a:lt1>
        <a:sysClr val="window" lastClr="FFFFFF"/>
      </a:lt1>
      <a:dk2>
        <a:srgbClr val="13325B"/>
      </a:dk2>
      <a:lt2>
        <a:srgbClr val="E7EDF3"/>
      </a:lt2>
      <a:accent1>
        <a:srgbClr val="1D4364"/>
      </a:accent1>
      <a:accent2>
        <a:srgbClr val="3375AC"/>
      </a:accent2>
      <a:accent3>
        <a:srgbClr val="76A0D2"/>
      </a:accent3>
      <a:accent4>
        <a:srgbClr val="F38830"/>
      </a:accent4>
      <a:accent5>
        <a:srgbClr val="F0AF26"/>
      </a:accent5>
      <a:accent6>
        <a:srgbClr val="0099A8"/>
      </a:accent6>
      <a:hlink>
        <a:srgbClr val="3987C7"/>
      </a:hlink>
      <a:folHlink>
        <a:srgbClr val="82564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orate PPT Template_2017_2" id="{1D6741B7-96D4-4AD4-94A7-6B46C48C9BFF}" vid="{32650D03-BE71-4238-9E5C-DA52526B473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2017_BOD_Template</Template>
  <TotalTime>27463</TotalTime>
  <Words>5142</Words>
  <Application>Microsoft Office PowerPoint</Application>
  <PresentationFormat>On-screen Show (4:3)</PresentationFormat>
  <Paragraphs>897</Paragraphs>
  <Slides>50</Slides>
  <Notes>50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50</vt:i4>
      </vt:variant>
    </vt:vector>
  </HeadingPairs>
  <TitlesOfParts>
    <vt:vector size="61" baseType="lpstr">
      <vt:lpstr>Aptos</vt:lpstr>
      <vt:lpstr>Arial</vt:lpstr>
      <vt:lpstr>AvantGarde Bk BT</vt:lpstr>
      <vt:lpstr>Cabin</vt:lpstr>
      <vt:lpstr>Calibri</vt:lpstr>
      <vt:lpstr>Century Gothic</vt:lpstr>
      <vt:lpstr>System Font Regular</vt:lpstr>
      <vt:lpstr>Wingdings</vt:lpstr>
      <vt:lpstr>2017_BOD_Template</vt:lpstr>
      <vt:lpstr>2017 BOD Template Theme</vt:lpstr>
      <vt:lpstr>Corporate PPT Template_2017_2</vt:lpstr>
      <vt:lpstr>Accessing Federal Home Loan Bank Affordable Housing Program Funds</vt:lpstr>
      <vt:lpstr>Agenda</vt:lpstr>
      <vt:lpstr>Today’s Presenters</vt:lpstr>
      <vt:lpstr>FHLBanks’ Role in Financial Services </vt:lpstr>
      <vt:lpstr>FHLBank System </vt:lpstr>
      <vt:lpstr>FHLBank Members </vt:lpstr>
      <vt:lpstr>A Unique Offering to Tribes and the Community </vt:lpstr>
      <vt:lpstr>FHLBank System - Reliable Funding, Strategic Partners </vt:lpstr>
      <vt:lpstr>Affordable Housing Programs of the FHLBanks </vt:lpstr>
      <vt:lpstr>Products Overview</vt:lpstr>
      <vt:lpstr>AHP General Fund Overview</vt:lpstr>
      <vt:lpstr>AHP General Fund Overview</vt:lpstr>
      <vt:lpstr>AHP General Fund Overview</vt:lpstr>
      <vt:lpstr>AHP General Fund Overview</vt:lpstr>
      <vt:lpstr>AHP General Fund: Getting Started</vt:lpstr>
      <vt:lpstr>AHP General Fund – LIHTC Project Example Example: 9% LIHTC Deal</vt:lpstr>
      <vt:lpstr>AHP General Fund – Non-LIHTC Rental Example</vt:lpstr>
      <vt:lpstr>AHP General Fund – Homeownership Example</vt:lpstr>
      <vt:lpstr>AHP General Fund – Success Story – FHLBank Atlanta</vt:lpstr>
      <vt:lpstr>AHP General Fund – Success Story – Indianapolis</vt:lpstr>
      <vt:lpstr>AHP General Fund – Success Story – FHLBank New York</vt:lpstr>
      <vt:lpstr>AHP General Fund – Success Story – San Francisco</vt:lpstr>
      <vt:lpstr>AHP General Fund – Success Story – San Francisco</vt:lpstr>
      <vt:lpstr>AHP Homeownership Program Overview</vt:lpstr>
      <vt:lpstr>AHP Homeownership Program Overview</vt:lpstr>
      <vt:lpstr>2024 FHLBank Programs  Ideal for Native Tribal Communities</vt:lpstr>
      <vt:lpstr>FHLBank Atlanta - Workforce Housing Plus+  </vt:lpstr>
      <vt:lpstr>FHLBank Atlanta – General Fund </vt:lpstr>
      <vt:lpstr>FHLBank Boston: Lift Up Homeownership  </vt:lpstr>
      <vt:lpstr>FHLBank Boston: Jobs For New England </vt:lpstr>
      <vt:lpstr>FHLBank Dallas –  Native American Housing Opportunities Fund </vt:lpstr>
      <vt:lpstr>FHLBank Dallas –  Native American Housing Opportunities Fund </vt:lpstr>
      <vt:lpstr>FHLBank Dallas –  Native American Housing Opportunities Fund </vt:lpstr>
      <vt:lpstr>FHLBank Des Moines –  Home$tart </vt:lpstr>
      <vt:lpstr>FHLBank Des Moines –  Native American Homeownership Initiative (NAHI)</vt:lpstr>
      <vt:lpstr>FHLBank Indianapolis –  Tribal Nations Housing Development Assistance Program</vt:lpstr>
      <vt:lpstr>FHLBank Indianapolis –  Tribal Nations Housing Development Assistance Program</vt:lpstr>
      <vt:lpstr>FHLBank New York HDP Plus  </vt:lpstr>
      <vt:lpstr>FHLBank San Francisco –  Tribal Nations Program</vt:lpstr>
      <vt:lpstr>FHLBank San Francisco –  Access to Housing and Economic Assistance for Development (AHEAD)</vt:lpstr>
      <vt:lpstr>FHLBank San Francisco –  Success Story – Native American Connections</vt:lpstr>
      <vt:lpstr>FHLBank San Francisco –  Success Story – California Coalition for Rural Housing</vt:lpstr>
      <vt:lpstr>FHLBank Topeka –  Native American Housing Initiatives Grants (NAHI) </vt:lpstr>
      <vt:lpstr>FHLBank Topeka –  Native American Housing Initiatives Grants (NAHI) </vt:lpstr>
      <vt:lpstr>Freddie Mac –  Heritage One </vt:lpstr>
      <vt:lpstr>Freddie Mac –  Heritage One </vt:lpstr>
      <vt:lpstr>Freddie Mac –  Heritage One </vt:lpstr>
      <vt:lpstr>Your Feedback, Next Steps, Questions</vt:lpstr>
      <vt:lpstr>PowerPoint Presentation</vt:lpstr>
      <vt:lpstr>PowerPoint Presentation</vt:lpstr>
    </vt:vector>
  </TitlesOfParts>
  <Company>FHLBA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Highlights</dc:title>
  <dc:creator>Moses, Meredith</dc:creator>
  <cp:lastModifiedBy>Sterba, Catherine</cp:lastModifiedBy>
  <cp:revision>613</cp:revision>
  <cp:lastPrinted>2021-10-05T16:00:14Z</cp:lastPrinted>
  <dcterms:created xsi:type="dcterms:W3CDTF">2016-03-29T14:03:54Z</dcterms:created>
  <dcterms:modified xsi:type="dcterms:W3CDTF">2024-06-20T17:05:30Z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2237730</vt:lpwstr>
  </property>
  <property fmtid="{D5CDD505-2E9C-101B-9397-08002B2CF9AE}" name="NXPowerLiteSettings" pid="3">
    <vt:lpwstr>F7C0031C027800</vt:lpwstr>
  </property>
  <property fmtid="{D5CDD505-2E9C-101B-9397-08002B2CF9AE}" name="NXPowerLiteVersion" pid="4">
    <vt:lpwstr>D10.0.2</vt:lpwstr>
  </property>
</Properties>
</file>