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+xml" PartName="/ppt/slides/slide1.xml"/>
  <Default ContentType="image/png" Extension="png"/>
  <Override ContentType="application/vnd.openxmlformats-officedocument.presentationml.slide+xml" PartName="/ppt/slides/slide2.xml"/>
  <Override ContentType="application/vnd.openxmlformats-officedocument.presentationml.slide+xml" PartName="/ppt/slides/slide3.xml"/>
  <Default ContentType="image/jpg" Extension="jpg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custom-properties+xml" PartName="/docProps/custom.xml"/>
  <Default ContentType="image/jpeg" Extension="jpeg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6476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6476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6476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136394" y="1243279"/>
            <a:ext cx="3237865" cy="436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632447" y="1093138"/>
            <a:ext cx="3462654" cy="4674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16476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7445" y="152400"/>
            <a:ext cx="8541385" cy="6179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16476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5794" y="1132840"/>
            <a:ext cx="10306685" cy="4077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10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.png"/></Relationships>

</file>

<file path=ppt/slides/_rels/slide16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.png" Type="http://schemas.openxmlformats.org/officeDocument/2006/relationships/image"/><Relationship Id="rId3" Target="../media/image13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.png" Type="http://schemas.openxmlformats.org/officeDocument/2006/relationships/image"/><Relationship Id="rId3" Target="../media/image14.jpeg" Type="http://schemas.openxmlformats.org/officeDocument/2006/relationships/image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15.jpg"/><Relationship Id="rId4" Type="http://schemas.openxmlformats.org/officeDocument/2006/relationships/hyperlink" Target="https://home.treasury.gov/system/files/136/HAF_Closeout_Resource.pdf" TargetMode="Externa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portal.treasury.gov/compliance/s/" TargetMode="External"/><Relationship Id="rId4" Type="http://schemas.openxmlformats.org/officeDocument/2006/relationships/hyperlink" Target="https://portal.treasury.gov/cares/s/slt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hyperlink" Target="mailto:Joshua.Jackson@treasury.gov" TargetMode="External"/><Relationship Id="rId5" Type="http://schemas.openxmlformats.org/officeDocument/2006/relationships/image" Target="../media/image4.png"/><Relationship Id="rId6" Type="http://schemas.openxmlformats.org/officeDocument/2006/relationships/hyperlink" Target="mailto:James.Colombe@treasury.gov" TargetMode="External"/><Relationship Id="rId7" Type="http://schemas.openxmlformats.org/officeDocument/2006/relationships/image" Target="../media/image5.png"/><Relationship Id="rId8" Type="http://schemas.openxmlformats.org/officeDocument/2006/relationships/hyperlink" Target="mailto:Fatima.Abbas@treasury.gov" TargetMode="External"/><Relationship Id="rId9" Type="http://schemas.openxmlformats.org/officeDocument/2006/relationships/image" Target="../media/image6.png"/><Relationship Id="rId10" Type="http://schemas.openxmlformats.org/officeDocument/2006/relationships/hyperlink" Target="mailto:Jennifer.Parisien@treasury.gov" TargetMode="External"/><Relationship Id="rId11" Type="http://schemas.openxmlformats.org/officeDocument/2006/relationships/image" Target="../media/image7.png"/><Relationship Id="rId12" Type="http://schemas.openxmlformats.org/officeDocument/2006/relationships/hyperlink" Target="mailto:Emery.RealBird@treasury.gov" TargetMode="External"/><Relationship Id="rId13" Type="http://schemas.openxmlformats.org/officeDocument/2006/relationships/image" Target="../media/image8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mailto:SLFRF@treasury.gov" TargetMode="External"/><Relationship Id="rId4" Type="http://schemas.openxmlformats.org/officeDocument/2006/relationships/hyperlink" Target="mailto:LATCF@treasury.gov" TargetMode="External"/><Relationship Id="rId5" Type="http://schemas.openxmlformats.org/officeDocument/2006/relationships/hyperlink" Target="mailto:EmergencyRentalAssistance@treasury.gov" TargetMode="External"/><Relationship Id="rId6" Type="http://schemas.openxmlformats.org/officeDocument/2006/relationships/hyperlink" Target="mailto:HAF_Tribal@treasury.gov" TargetMode="External"/><Relationship Id="rId7" Type="http://schemas.openxmlformats.org/officeDocument/2006/relationships/hyperlink" Target="mailto:CapitalProjectsFund@treasury.gov" TargetMode="External"/><Relationship Id="rId8" Type="http://schemas.openxmlformats.org/officeDocument/2006/relationships/hyperlink" Target="mailto:CARES@oig.treas.gov" TargetMode="External"/><Relationship Id="rId9" Type="http://schemas.openxmlformats.org/officeDocument/2006/relationships/hyperlink" Target="mailto:tribal.consult@treasury.gov" TargetMode="Externa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://www.treasury.gov/HAF" TargetMode="External"/><Relationship Id="rId4" Type="http://schemas.openxmlformats.org/officeDocument/2006/relationships/hyperlink" Target="mailto:press@treasury.gov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www.treasury.gov/HAF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12192000" cy="2524125"/>
            <a:chOff x="0" y="0"/>
            <a:chExt cx="12192000" cy="252412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12192000" cy="2524125"/>
            </a:xfrm>
            <a:custGeom>
              <a:avLst/>
              <a:gdLst/>
              <a:ahLst/>
              <a:cxnLst/>
              <a:rect l="l" t="t" r="r" b="b"/>
              <a:pathLst>
                <a:path w="12192000" h="2524125">
                  <a:moveTo>
                    <a:pt x="12192000" y="0"/>
                  </a:moveTo>
                  <a:lnTo>
                    <a:pt x="0" y="0"/>
                  </a:lnTo>
                  <a:lnTo>
                    <a:pt x="0" y="2523744"/>
                  </a:lnTo>
                  <a:lnTo>
                    <a:pt x="12192000" y="252374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6476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76350" y="1366278"/>
              <a:ext cx="8109966" cy="893051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15110" y="1468627"/>
            <a:ext cx="760857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>
                <a:solidFill>
                  <a:srgbClr val="FFFFFF"/>
                </a:solidFill>
                <a:latin typeface="Times New Roman"/>
                <a:cs typeface="Times New Roman"/>
              </a:rPr>
              <a:t>U.S.</a:t>
            </a:r>
            <a:r>
              <a:rPr dirty="0" sz="3200" spc="-1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45">
                <a:solidFill>
                  <a:srgbClr val="FFFFFF"/>
                </a:solidFill>
                <a:latin typeface="Times New Roman"/>
                <a:cs typeface="Times New Roman"/>
              </a:rPr>
              <a:t>DEPARTMENT</a:t>
            </a:r>
            <a:r>
              <a:rPr dirty="0" sz="32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dirty="0" sz="3200" spc="-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dirty="0" sz="3200" spc="-1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Times New Roman"/>
                <a:cs typeface="Times New Roman"/>
              </a:rPr>
              <a:t>TREASURY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598167" y="3144011"/>
            <a:ext cx="6528434" cy="891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90"/>
              </a:lnSpc>
              <a:spcBef>
                <a:spcPts val="100"/>
              </a:spcBef>
            </a:pPr>
            <a:r>
              <a:rPr dirty="0" sz="1800" b="1">
                <a:solidFill>
                  <a:srgbClr val="990000"/>
                </a:solidFill>
                <a:latin typeface="Arial"/>
                <a:cs typeface="Arial"/>
              </a:rPr>
              <a:t>AN</a:t>
            </a:r>
            <a:r>
              <a:rPr dirty="0" sz="1800" spc="-3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990000"/>
                </a:solidFill>
                <a:latin typeface="Arial"/>
                <a:cs typeface="Arial"/>
              </a:rPr>
              <a:t>OVERVIEW</a:t>
            </a:r>
            <a:r>
              <a:rPr dirty="0" sz="1800" spc="-40" b="1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990000"/>
                </a:solidFill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4730"/>
              </a:lnSpc>
            </a:pPr>
            <a:r>
              <a:rPr dirty="0" sz="4000" spc="-40" b="1">
                <a:solidFill>
                  <a:srgbClr val="164760"/>
                </a:solidFill>
                <a:latin typeface="Times New Roman"/>
                <a:cs typeface="Times New Roman"/>
              </a:rPr>
              <a:t>Treasury’s</a:t>
            </a:r>
            <a:r>
              <a:rPr dirty="0" sz="4000" spc="-155" b="1">
                <a:solidFill>
                  <a:srgbClr val="164760"/>
                </a:solidFill>
                <a:latin typeface="Times New Roman"/>
                <a:cs typeface="Times New Roman"/>
              </a:rPr>
              <a:t> </a:t>
            </a:r>
            <a:r>
              <a:rPr dirty="0" sz="4000" b="1">
                <a:solidFill>
                  <a:srgbClr val="164760"/>
                </a:solidFill>
                <a:latin typeface="Times New Roman"/>
                <a:cs typeface="Times New Roman"/>
              </a:rPr>
              <a:t>Housing</a:t>
            </a:r>
            <a:r>
              <a:rPr dirty="0" sz="4000" spc="-150" b="1">
                <a:solidFill>
                  <a:srgbClr val="164760"/>
                </a:solidFill>
                <a:latin typeface="Times New Roman"/>
                <a:cs typeface="Times New Roman"/>
              </a:rPr>
              <a:t> </a:t>
            </a:r>
            <a:r>
              <a:rPr dirty="0" sz="4000" spc="-10" b="1">
                <a:solidFill>
                  <a:srgbClr val="164760"/>
                </a:solidFill>
                <a:latin typeface="Times New Roman"/>
                <a:cs typeface="Times New Roman"/>
              </a:rPr>
              <a:t>Programs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16966" y="6279388"/>
            <a:ext cx="58928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>
                <a:solidFill>
                  <a:srgbClr val="585858"/>
                </a:solidFill>
                <a:latin typeface="Calibri"/>
                <a:cs typeface="Calibri"/>
              </a:rPr>
              <a:t>October</a:t>
            </a:r>
            <a:r>
              <a:rPr dirty="0" sz="80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800" spc="-20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8816847" y="6375400"/>
            <a:ext cx="257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7103" rIns="0" bIns="0" rtlCol="0" vert="horz">
            <a:spAutoFit/>
          </a:bodyPr>
          <a:lstStyle/>
          <a:p>
            <a:pPr marL="368300">
              <a:lnSpc>
                <a:spcPct val="100000"/>
              </a:lnSpc>
              <a:spcBef>
                <a:spcPts val="100"/>
              </a:spcBef>
            </a:pPr>
            <a:r>
              <a:rPr dirty="0"/>
              <a:t>Local</a:t>
            </a:r>
            <a:r>
              <a:rPr dirty="0" spc="-75"/>
              <a:t> </a:t>
            </a:r>
            <a:r>
              <a:rPr dirty="0" spc="-10"/>
              <a:t>Assistance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60"/>
              <a:t> </a:t>
            </a:r>
            <a:r>
              <a:rPr dirty="0" spc="-10"/>
              <a:t>Tribal</a:t>
            </a:r>
            <a:r>
              <a:rPr dirty="0" spc="-70"/>
              <a:t> </a:t>
            </a:r>
            <a:r>
              <a:rPr dirty="0" spc="-10"/>
              <a:t>Consistency</a:t>
            </a:r>
            <a:r>
              <a:rPr dirty="0" spc="-65"/>
              <a:t> </a:t>
            </a:r>
            <a:r>
              <a:rPr dirty="0" spc="-20"/>
              <a:t>Fund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Purpose:</a:t>
            </a:r>
            <a:r>
              <a:rPr dirty="0" sz="1900" spc="-4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pc="-10"/>
              <a:t>Recipients</a:t>
            </a:r>
            <a:r>
              <a:rPr dirty="0" spc="-30"/>
              <a:t> </a:t>
            </a:r>
            <a:r>
              <a:rPr dirty="0"/>
              <a:t>may</a:t>
            </a:r>
            <a:r>
              <a:rPr dirty="0" spc="-60"/>
              <a:t> </a:t>
            </a:r>
            <a:r>
              <a:rPr dirty="0"/>
              <a:t>use</a:t>
            </a:r>
            <a:r>
              <a:rPr dirty="0" spc="-45"/>
              <a:t> </a:t>
            </a:r>
            <a:r>
              <a:rPr dirty="0"/>
              <a:t>funds</a:t>
            </a:r>
            <a:r>
              <a:rPr dirty="0" spc="-4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any</a:t>
            </a:r>
            <a:r>
              <a:rPr dirty="0" spc="-60"/>
              <a:t> </a:t>
            </a:r>
            <a:r>
              <a:rPr dirty="0" spc="-10"/>
              <a:t>governmental</a:t>
            </a:r>
            <a:r>
              <a:rPr dirty="0" spc="-40"/>
              <a:t> </a:t>
            </a:r>
            <a:r>
              <a:rPr dirty="0"/>
              <a:t>purpose,</a:t>
            </a:r>
            <a:r>
              <a:rPr dirty="0" spc="-45"/>
              <a:t> </a:t>
            </a:r>
            <a:r>
              <a:rPr dirty="0" spc="-10"/>
              <a:t>except</a:t>
            </a:r>
            <a:r>
              <a:rPr dirty="0" spc="-35"/>
              <a:t> </a:t>
            </a:r>
            <a:r>
              <a:rPr dirty="0"/>
              <a:t>lobbying</a:t>
            </a:r>
            <a:r>
              <a:rPr dirty="0" spc="-45"/>
              <a:t> </a:t>
            </a:r>
            <a:r>
              <a:rPr dirty="0" spc="-10"/>
              <a:t>activities.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1115"/>
              </a:spcBef>
            </a:pPr>
          </a:p>
          <a:p>
            <a:pPr marL="12700">
              <a:lnSpc>
                <a:spcPct val="100000"/>
              </a:lnSpc>
            </a:pPr>
            <a:r>
              <a:rPr dirty="0" sz="1900" spc="-10" b="1">
                <a:solidFill>
                  <a:srgbClr val="164760"/>
                </a:solidFill>
                <a:latin typeface="Calibri"/>
                <a:cs typeface="Calibri"/>
              </a:rPr>
              <a:t>Tribal</a:t>
            </a:r>
            <a:r>
              <a:rPr dirty="0" sz="1900" spc="-6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Set</a:t>
            </a:r>
            <a:r>
              <a:rPr dirty="0" sz="1900" spc="-4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Aside</a:t>
            </a:r>
            <a:r>
              <a:rPr dirty="0" sz="1900" spc="-4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and</a:t>
            </a:r>
            <a:r>
              <a:rPr dirty="0" sz="1900" spc="-4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spc="-10" b="1">
                <a:solidFill>
                  <a:srgbClr val="164760"/>
                </a:solidFill>
                <a:latin typeface="Calibri"/>
                <a:cs typeface="Calibri"/>
              </a:rPr>
              <a:t>Disbursements</a:t>
            </a:r>
            <a:endParaRPr sz="1900">
              <a:latin typeface="Calibri"/>
              <a:cs typeface="Calibri"/>
            </a:endParaRPr>
          </a:p>
          <a:p>
            <a:pPr marL="588645" marR="72390" indent="-285750">
              <a:lnSpc>
                <a:spcPct val="100000"/>
              </a:lnSpc>
              <a:spcBef>
                <a:spcPts val="625"/>
              </a:spcBef>
              <a:buClr>
                <a:srgbClr val="C00000"/>
              </a:buClr>
              <a:buFont typeface="Courier New"/>
              <a:buChar char="o"/>
              <a:tabLst>
                <a:tab pos="588645" algn="l"/>
              </a:tabLst>
            </a:pPr>
            <a:r>
              <a:rPr dirty="0"/>
              <a:t>A</a:t>
            </a:r>
            <a:r>
              <a:rPr dirty="0" spc="-45"/>
              <a:t> </a:t>
            </a:r>
            <a:r>
              <a:rPr dirty="0"/>
              <a:t>total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40"/>
              <a:t> </a:t>
            </a:r>
            <a:r>
              <a:rPr dirty="0"/>
              <a:t>$500</a:t>
            </a:r>
            <a:r>
              <a:rPr dirty="0" spc="-35"/>
              <a:t> </a:t>
            </a:r>
            <a:r>
              <a:rPr dirty="0"/>
              <a:t>million</a:t>
            </a:r>
            <a:r>
              <a:rPr dirty="0" spc="-15"/>
              <a:t> </a:t>
            </a:r>
            <a:r>
              <a:rPr dirty="0" spc="-10"/>
              <a:t>Tribal</a:t>
            </a:r>
            <a:r>
              <a:rPr dirty="0" spc="-30"/>
              <a:t> </a:t>
            </a:r>
            <a:r>
              <a:rPr dirty="0"/>
              <a:t>set</a:t>
            </a:r>
            <a:r>
              <a:rPr dirty="0" spc="-35"/>
              <a:t> </a:t>
            </a:r>
            <a:r>
              <a:rPr dirty="0"/>
              <a:t>aside,</a:t>
            </a:r>
            <a:r>
              <a:rPr dirty="0" spc="-30"/>
              <a:t> </a:t>
            </a:r>
            <a:r>
              <a:rPr dirty="0"/>
              <a:t>with</a:t>
            </a:r>
            <a:r>
              <a:rPr dirty="0" spc="-40"/>
              <a:t> </a:t>
            </a:r>
            <a:r>
              <a:rPr dirty="0"/>
              <a:t>$250</a:t>
            </a:r>
            <a:r>
              <a:rPr dirty="0" spc="-30"/>
              <a:t> </a:t>
            </a:r>
            <a:r>
              <a:rPr dirty="0"/>
              <a:t>million</a:t>
            </a:r>
            <a:r>
              <a:rPr dirty="0" spc="-15"/>
              <a:t> </a:t>
            </a:r>
            <a:r>
              <a:rPr dirty="0"/>
              <a:t>for</a:t>
            </a:r>
            <a:r>
              <a:rPr dirty="0" spc="-35"/>
              <a:t> </a:t>
            </a:r>
            <a:r>
              <a:rPr dirty="0"/>
              <a:t>each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/>
              <a:t>fiscal</a:t>
            </a:r>
            <a:r>
              <a:rPr dirty="0" spc="-25"/>
              <a:t> </a:t>
            </a:r>
            <a:r>
              <a:rPr dirty="0"/>
              <a:t>years</a:t>
            </a:r>
            <a:r>
              <a:rPr dirty="0" spc="-45"/>
              <a:t> </a:t>
            </a:r>
            <a:r>
              <a:rPr dirty="0"/>
              <a:t>2022</a:t>
            </a:r>
            <a:r>
              <a:rPr dirty="0" spc="-30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/>
              <a:t>2023</a:t>
            </a:r>
            <a:r>
              <a:rPr dirty="0" spc="-35"/>
              <a:t> </a:t>
            </a:r>
            <a:r>
              <a:rPr dirty="0"/>
              <a:t>for</a:t>
            </a:r>
            <a:r>
              <a:rPr dirty="0" spc="-30"/>
              <a:t> </a:t>
            </a:r>
            <a:r>
              <a:rPr dirty="0" spc="-10"/>
              <a:t>payments</a:t>
            </a:r>
            <a:r>
              <a:rPr dirty="0" spc="-45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eligible</a:t>
            </a:r>
            <a:r>
              <a:rPr dirty="0" spc="-10"/>
              <a:t> Tribal governments.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Courier New"/>
              <a:buChar char="o"/>
            </a:pPr>
          </a:p>
          <a:p>
            <a:pPr>
              <a:lnSpc>
                <a:spcPct val="100000"/>
              </a:lnSpc>
              <a:spcBef>
                <a:spcPts val="969"/>
              </a:spcBef>
              <a:buClr>
                <a:srgbClr val="C00000"/>
              </a:buClr>
              <a:buFont typeface="Courier New"/>
              <a:buChar char="o"/>
            </a:pPr>
          </a:p>
          <a:p>
            <a:pPr marL="12700">
              <a:lnSpc>
                <a:spcPct val="100000"/>
              </a:lnSpc>
            </a:pP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Allowable</a:t>
            </a:r>
            <a:r>
              <a:rPr dirty="0" sz="1900" spc="-9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spc="-20" b="1">
                <a:solidFill>
                  <a:srgbClr val="164760"/>
                </a:solidFill>
                <a:latin typeface="Calibri"/>
                <a:cs typeface="Calibri"/>
              </a:rPr>
              <a:t>Uses</a:t>
            </a:r>
            <a:endParaRPr sz="1900">
              <a:latin typeface="Calibri"/>
              <a:cs typeface="Calibri"/>
            </a:endParaRPr>
          </a:p>
          <a:p>
            <a:pPr marL="588645" indent="-285115">
              <a:lnSpc>
                <a:spcPct val="100000"/>
              </a:lnSpc>
              <a:spcBef>
                <a:spcPts val="630"/>
              </a:spcBef>
              <a:buClr>
                <a:srgbClr val="C00000"/>
              </a:buClr>
              <a:buFont typeface="Courier New"/>
              <a:buChar char="o"/>
              <a:tabLst>
                <a:tab pos="588645" algn="l"/>
              </a:tabLst>
            </a:pPr>
            <a:r>
              <a:rPr dirty="0"/>
              <a:t>Any</a:t>
            </a:r>
            <a:r>
              <a:rPr dirty="0" spc="-50"/>
              <a:t> </a:t>
            </a:r>
            <a:r>
              <a:rPr dirty="0" spc="-10"/>
              <a:t>governmental</a:t>
            </a:r>
            <a:r>
              <a:rPr dirty="0" spc="-30"/>
              <a:t> </a:t>
            </a:r>
            <a:r>
              <a:rPr dirty="0"/>
              <a:t>purpose</a:t>
            </a:r>
            <a:r>
              <a:rPr dirty="0" spc="-35"/>
              <a:t> </a:t>
            </a:r>
            <a:r>
              <a:rPr dirty="0"/>
              <a:t>other</a:t>
            </a:r>
            <a:r>
              <a:rPr dirty="0" spc="-40"/>
              <a:t> </a:t>
            </a:r>
            <a:r>
              <a:rPr dirty="0"/>
              <a:t>than</a:t>
            </a:r>
            <a:r>
              <a:rPr dirty="0" spc="-45"/>
              <a:t> </a:t>
            </a:r>
            <a:r>
              <a:rPr dirty="0"/>
              <a:t>a</a:t>
            </a:r>
            <a:r>
              <a:rPr dirty="0" spc="-40"/>
              <a:t> </a:t>
            </a:r>
            <a:r>
              <a:rPr dirty="0"/>
              <a:t>lobbying</a:t>
            </a:r>
            <a:r>
              <a:rPr dirty="0" spc="-35"/>
              <a:t> </a:t>
            </a:r>
            <a:r>
              <a:rPr dirty="0"/>
              <a:t>activity</a:t>
            </a:r>
            <a:r>
              <a:rPr dirty="0" spc="-35"/>
              <a:t> </a:t>
            </a:r>
            <a:r>
              <a:rPr dirty="0"/>
              <a:t>–</a:t>
            </a:r>
            <a:r>
              <a:rPr dirty="0" spc="-35"/>
              <a:t> </a:t>
            </a:r>
            <a:r>
              <a:rPr dirty="0"/>
              <a:t>including</a:t>
            </a:r>
            <a:r>
              <a:rPr dirty="0" spc="-20"/>
              <a:t> </a:t>
            </a:r>
            <a:r>
              <a:rPr dirty="0" spc="-10"/>
              <a:t>investing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0"/>
              <a:t> </a:t>
            </a:r>
            <a:r>
              <a:rPr dirty="0"/>
              <a:t>activities</a:t>
            </a:r>
            <a:r>
              <a:rPr dirty="0" spc="-30"/>
              <a:t> </a:t>
            </a:r>
            <a:r>
              <a:rPr dirty="0" spc="-10"/>
              <a:t>undertaken</a:t>
            </a:r>
            <a:r>
              <a:rPr dirty="0" spc="-35"/>
              <a:t> </a:t>
            </a:r>
            <a:r>
              <a:rPr dirty="0"/>
              <a:t>by</a:t>
            </a:r>
            <a:r>
              <a:rPr dirty="0" spc="-35"/>
              <a:t> </a:t>
            </a:r>
            <a:r>
              <a:rPr dirty="0" spc="-10"/>
              <a:t>Tribal</a:t>
            </a:r>
            <a:r>
              <a:rPr dirty="0" spc="-30"/>
              <a:t> </a:t>
            </a:r>
            <a:r>
              <a:rPr dirty="0" spc="-10"/>
              <a:t>enterprises.</a:t>
            </a:r>
          </a:p>
          <a:p>
            <a:pPr marL="588645" indent="-2851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Courier New"/>
              <a:buChar char="o"/>
              <a:tabLst>
                <a:tab pos="588645" algn="l"/>
              </a:tabLst>
            </a:pPr>
            <a:r>
              <a:rPr dirty="0" spc="-20"/>
              <a:t>Generally,</a:t>
            </a:r>
            <a:r>
              <a:rPr dirty="0" spc="-5"/>
              <a:t> </a:t>
            </a:r>
            <a:r>
              <a:rPr dirty="0" spc="-10"/>
              <a:t>non-federal </a:t>
            </a:r>
            <a:r>
              <a:rPr dirty="0"/>
              <a:t>match</a:t>
            </a:r>
            <a:r>
              <a:rPr dirty="0" spc="-35"/>
              <a:t> </a:t>
            </a:r>
            <a:r>
              <a:rPr dirty="0"/>
              <a:t>or</a:t>
            </a:r>
            <a:r>
              <a:rPr dirty="0" spc="-20"/>
              <a:t> cost-</a:t>
            </a:r>
            <a:r>
              <a:rPr dirty="0"/>
              <a:t>share</a:t>
            </a:r>
            <a:r>
              <a:rPr dirty="0" spc="-35"/>
              <a:t> </a:t>
            </a:r>
            <a:r>
              <a:rPr dirty="0" spc="-10"/>
              <a:t>requirements</a:t>
            </a:r>
            <a:r>
              <a:rPr dirty="0" spc="5"/>
              <a:t>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other</a:t>
            </a:r>
            <a:r>
              <a:rPr dirty="0" spc="-20"/>
              <a:t> </a:t>
            </a:r>
            <a:r>
              <a:rPr dirty="0" spc="-10"/>
              <a:t>federal</a:t>
            </a:r>
            <a:r>
              <a:rPr dirty="0" spc="-5"/>
              <a:t> </a:t>
            </a:r>
            <a:r>
              <a:rPr dirty="0" spc="-10"/>
              <a:t>programs.</a:t>
            </a:r>
          </a:p>
          <a:p>
            <a:pPr marL="588645" indent="-2851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Courier New"/>
              <a:buChar char="o"/>
              <a:tabLst>
                <a:tab pos="588645" algn="l"/>
              </a:tabLst>
            </a:pPr>
            <a:r>
              <a:rPr dirty="0"/>
              <a:t>Funds</a:t>
            </a:r>
            <a:r>
              <a:rPr dirty="0" spc="-35"/>
              <a:t> </a:t>
            </a:r>
            <a:r>
              <a:rPr dirty="0"/>
              <a:t>may</a:t>
            </a:r>
            <a:r>
              <a:rPr dirty="0" spc="-45"/>
              <a:t> </a:t>
            </a:r>
            <a:r>
              <a:rPr dirty="0"/>
              <a:t>be</a:t>
            </a:r>
            <a:r>
              <a:rPr dirty="0" spc="-30"/>
              <a:t> </a:t>
            </a:r>
            <a:r>
              <a:rPr dirty="0"/>
              <a:t>used</a:t>
            </a:r>
            <a:r>
              <a:rPr dirty="0" spc="-25"/>
              <a:t> </a:t>
            </a:r>
            <a:r>
              <a:rPr dirty="0" spc="-10"/>
              <a:t>towards</a:t>
            </a:r>
            <a:r>
              <a:rPr dirty="0" spc="-50"/>
              <a:t> </a:t>
            </a:r>
            <a:r>
              <a:rPr dirty="0" spc="-10"/>
              <a:t>expenditures </a:t>
            </a:r>
            <a:r>
              <a:rPr dirty="0"/>
              <a:t>beginning</a:t>
            </a:r>
            <a:r>
              <a:rPr dirty="0" spc="-25"/>
              <a:t> </a:t>
            </a:r>
            <a:r>
              <a:rPr dirty="0"/>
              <a:t>on</a:t>
            </a:r>
            <a:r>
              <a:rPr dirty="0" spc="-30"/>
              <a:t> </a:t>
            </a:r>
            <a:r>
              <a:rPr dirty="0"/>
              <a:t>March</a:t>
            </a:r>
            <a:r>
              <a:rPr dirty="0" spc="-35"/>
              <a:t> </a:t>
            </a:r>
            <a:r>
              <a:rPr dirty="0"/>
              <a:t>15,</a:t>
            </a:r>
            <a:r>
              <a:rPr dirty="0" spc="-25"/>
              <a:t> </a:t>
            </a:r>
            <a:r>
              <a:rPr dirty="0"/>
              <a:t>2021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20"/>
              <a:t> </a:t>
            </a:r>
            <a:r>
              <a:rPr dirty="0"/>
              <a:t>there</a:t>
            </a:r>
            <a:r>
              <a:rPr dirty="0" spc="-25"/>
              <a:t> </a:t>
            </a:r>
            <a:r>
              <a:rPr dirty="0"/>
              <a:t>is</a:t>
            </a:r>
            <a:r>
              <a:rPr dirty="0" spc="-35"/>
              <a:t> </a:t>
            </a:r>
            <a:r>
              <a:rPr dirty="0"/>
              <a:t>no</a:t>
            </a:r>
            <a:r>
              <a:rPr dirty="0" spc="-30"/>
              <a:t> </a:t>
            </a:r>
            <a:r>
              <a:rPr dirty="0"/>
              <a:t>deadline</a:t>
            </a:r>
            <a:r>
              <a:rPr dirty="0" spc="-15"/>
              <a:t> </a:t>
            </a:r>
            <a:r>
              <a:rPr dirty="0"/>
              <a:t>on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use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 spc="-10"/>
              <a:t>funds.</a:t>
            </a:r>
          </a:p>
          <a:p>
            <a:pPr lvl="1" marL="917575" marR="5080" indent="-28575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917575" algn="l"/>
              </a:tabLst>
            </a:pPr>
            <a:r>
              <a:rPr dirty="0" sz="1500" i="1">
                <a:solidFill>
                  <a:srgbClr val="C00000"/>
                </a:solidFill>
                <a:latin typeface="Calibri"/>
                <a:cs typeface="Calibri"/>
              </a:rPr>
              <a:t>NOTE:</a:t>
            </a:r>
            <a:r>
              <a:rPr dirty="0" sz="1500" spc="-35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Debt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service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payments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funded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by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LATCF</a:t>
            </a:r>
            <a:r>
              <a:rPr dirty="0" sz="1500" spc="-5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are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permissible.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However, LATCF</a:t>
            </a:r>
            <a:r>
              <a:rPr dirty="0" sz="1500" spc="-5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may</a:t>
            </a:r>
            <a:r>
              <a:rPr dirty="0" sz="1500" spc="-5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only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be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used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for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costs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incurred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on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or </a:t>
            </a:r>
            <a:r>
              <a:rPr dirty="0" sz="1500">
                <a:latin typeface="Calibri"/>
                <a:cs typeface="Calibri"/>
              </a:rPr>
              <a:t>after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March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15,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2021.</a:t>
            </a:r>
            <a:r>
              <a:rPr dirty="0" sz="1500" spc="-4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Therefore,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LATCF</a:t>
            </a:r>
            <a:r>
              <a:rPr dirty="0" sz="1500" spc="-6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cannot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be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used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for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obligations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on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debt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issued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before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this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date.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605218" y="1125347"/>
            <a:ext cx="9763125" cy="5337810"/>
            <a:chOff x="605218" y="1125347"/>
            <a:chExt cx="9763125" cy="5337810"/>
          </a:xfrm>
        </p:grpSpPr>
        <p:sp>
          <p:nvSpPr>
            <p:cNvPr id="4" name="object 4" descr=""/>
            <p:cNvSpPr/>
            <p:nvPr/>
          </p:nvSpPr>
          <p:spPr>
            <a:xfrm>
              <a:off x="609980" y="6172581"/>
              <a:ext cx="9753600" cy="0"/>
            </a:xfrm>
            <a:custGeom>
              <a:avLst/>
              <a:gdLst/>
              <a:ahLst/>
              <a:cxnLst/>
              <a:rect l="l" t="t" r="r" b="b"/>
              <a:pathLst>
                <a:path w="9753600" h="0">
                  <a:moveTo>
                    <a:pt x="975360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341245" y="1138047"/>
              <a:ext cx="1137920" cy="5312410"/>
            </a:xfrm>
            <a:custGeom>
              <a:avLst/>
              <a:gdLst/>
              <a:ahLst/>
              <a:cxnLst/>
              <a:rect l="l" t="t" r="r" b="b"/>
              <a:pathLst>
                <a:path w="1137920" h="5312410">
                  <a:moveTo>
                    <a:pt x="948055" y="0"/>
                  </a:moveTo>
                  <a:lnTo>
                    <a:pt x="189611" y="0"/>
                  </a:lnTo>
                  <a:lnTo>
                    <a:pt x="139185" y="6769"/>
                  </a:lnTo>
                  <a:lnTo>
                    <a:pt x="93885" y="25875"/>
                  </a:lnTo>
                  <a:lnTo>
                    <a:pt x="55514" y="55514"/>
                  </a:lnTo>
                  <a:lnTo>
                    <a:pt x="25875" y="93885"/>
                  </a:lnTo>
                  <a:lnTo>
                    <a:pt x="6769" y="139185"/>
                  </a:lnTo>
                  <a:lnTo>
                    <a:pt x="0" y="189611"/>
                  </a:lnTo>
                  <a:lnTo>
                    <a:pt x="0" y="5122291"/>
                  </a:lnTo>
                  <a:lnTo>
                    <a:pt x="6769" y="5172698"/>
                  </a:lnTo>
                  <a:lnTo>
                    <a:pt x="25875" y="5217993"/>
                  </a:lnTo>
                  <a:lnTo>
                    <a:pt x="55514" y="5256368"/>
                  </a:lnTo>
                  <a:lnTo>
                    <a:pt x="93885" y="5286015"/>
                  </a:lnTo>
                  <a:lnTo>
                    <a:pt x="139185" y="5305129"/>
                  </a:lnTo>
                  <a:lnTo>
                    <a:pt x="189611" y="5311902"/>
                  </a:lnTo>
                  <a:lnTo>
                    <a:pt x="948055" y="5311902"/>
                  </a:lnTo>
                  <a:lnTo>
                    <a:pt x="998480" y="5305129"/>
                  </a:lnTo>
                  <a:lnTo>
                    <a:pt x="1043780" y="5286015"/>
                  </a:lnTo>
                  <a:lnTo>
                    <a:pt x="1082151" y="5256368"/>
                  </a:lnTo>
                  <a:lnTo>
                    <a:pt x="1111790" y="5217993"/>
                  </a:lnTo>
                  <a:lnTo>
                    <a:pt x="1130896" y="5172698"/>
                  </a:lnTo>
                  <a:lnTo>
                    <a:pt x="1137666" y="5122291"/>
                  </a:lnTo>
                  <a:lnTo>
                    <a:pt x="1137666" y="189611"/>
                  </a:lnTo>
                  <a:lnTo>
                    <a:pt x="1130896" y="139185"/>
                  </a:lnTo>
                  <a:lnTo>
                    <a:pt x="1111790" y="93885"/>
                  </a:lnTo>
                  <a:lnTo>
                    <a:pt x="1082151" y="55514"/>
                  </a:lnTo>
                  <a:lnTo>
                    <a:pt x="1043780" y="25875"/>
                  </a:lnTo>
                  <a:lnTo>
                    <a:pt x="998480" y="6769"/>
                  </a:lnTo>
                  <a:lnTo>
                    <a:pt x="9480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341245" y="1138047"/>
              <a:ext cx="1137920" cy="5312410"/>
            </a:xfrm>
            <a:custGeom>
              <a:avLst/>
              <a:gdLst/>
              <a:ahLst/>
              <a:cxnLst/>
              <a:rect l="l" t="t" r="r" b="b"/>
              <a:pathLst>
                <a:path w="1137920" h="5312410">
                  <a:moveTo>
                    <a:pt x="0" y="189611"/>
                  </a:moveTo>
                  <a:lnTo>
                    <a:pt x="6769" y="139185"/>
                  </a:lnTo>
                  <a:lnTo>
                    <a:pt x="25875" y="93885"/>
                  </a:lnTo>
                  <a:lnTo>
                    <a:pt x="55514" y="55514"/>
                  </a:lnTo>
                  <a:lnTo>
                    <a:pt x="93885" y="25875"/>
                  </a:lnTo>
                  <a:lnTo>
                    <a:pt x="139185" y="6769"/>
                  </a:lnTo>
                  <a:lnTo>
                    <a:pt x="189611" y="0"/>
                  </a:lnTo>
                  <a:lnTo>
                    <a:pt x="948055" y="0"/>
                  </a:lnTo>
                  <a:lnTo>
                    <a:pt x="998480" y="6769"/>
                  </a:lnTo>
                  <a:lnTo>
                    <a:pt x="1043780" y="25875"/>
                  </a:lnTo>
                  <a:lnTo>
                    <a:pt x="1082151" y="55514"/>
                  </a:lnTo>
                  <a:lnTo>
                    <a:pt x="1111790" y="93885"/>
                  </a:lnTo>
                  <a:lnTo>
                    <a:pt x="1130896" y="139185"/>
                  </a:lnTo>
                  <a:lnTo>
                    <a:pt x="1137666" y="189611"/>
                  </a:lnTo>
                  <a:lnTo>
                    <a:pt x="1137666" y="5122291"/>
                  </a:lnTo>
                  <a:lnTo>
                    <a:pt x="1130896" y="5172698"/>
                  </a:lnTo>
                  <a:lnTo>
                    <a:pt x="1111790" y="5217993"/>
                  </a:lnTo>
                  <a:lnTo>
                    <a:pt x="1082151" y="5256368"/>
                  </a:lnTo>
                  <a:lnTo>
                    <a:pt x="1043780" y="5286015"/>
                  </a:lnTo>
                  <a:lnTo>
                    <a:pt x="998480" y="5305129"/>
                  </a:lnTo>
                  <a:lnTo>
                    <a:pt x="948055" y="5311902"/>
                  </a:lnTo>
                  <a:lnTo>
                    <a:pt x="189611" y="5311902"/>
                  </a:lnTo>
                  <a:lnTo>
                    <a:pt x="139185" y="5305129"/>
                  </a:lnTo>
                  <a:lnTo>
                    <a:pt x="93885" y="5286015"/>
                  </a:lnTo>
                  <a:lnTo>
                    <a:pt x="55514" y="5256368"/>
                  </a:lnTo>
                  <a:lnTo>
                    <a:pt x="25875" y="5217993"/>
                  </a:lnTo>
                  <a:lnTo>
                    <a:pt x="6769" y="5172698"/>
                  </a:lnTo>
                  <a:lnTo>
                    <a:pt x="0" y="5122291"/>
                  </a:lnTo>
                  <a:lnTo>
                    <a:pt x="0" y="189611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31311" y="26161"/>
            <a:ext cx="592709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/>
              <a:t>SUMMARY</a:t>
            </a:r>
            <a:r>
              <a:rPr dirty="0" sz="1800" spc="-35"/>
              <a:t> </a:t>
            </a:r>
            <a:r>
              <a:rPr dirty="0" sz="1800"/>
              <a:t>OF</a:t>
            </a:r>
            <a:r>
              <a:rPr dirty="0" sz="1800" spc="-45"/>
              <a:t> </a:t>
            </a:r>
            <a:r>
              <a:rPr dirty="0" sz="1800"/>
              <a:t>COMPLIANCE</a:t>
            </a:r>
            <a:r>
              <a:rPr dirty="0" sz="1800" spc="-55"/>
              <a:t> </a:t>
            </a:r>
            <a:r>
              <a:rPr dirty="0" sz="1800"/>
              <a:t>AND</a:t>
            </a:r>
            <a:r>
              <a:rPr dirty="0" sz="1800" spc="-40"/>
              <a:t> </a:t>
            </a:r>
            <a:r>
              <a:rPr dirty="0" sz="1800"/>
              <a:t>REPORTING</a:t>
            </a:r>
            <a:r>
              <a:rPr dirty="0" sz="1800" spc="-45"/>
              <a:t> </a:t>
            </a:r>
            <a:r>
              <a:rPr dirty="0" sz="1800" spc="-10"/>
              <a:t>REQUIREMENTS</a:t>
            </a:r>
            <a:endParaRPr sz="1800"/>
          </a:p>
        </p:txBody>
      </p:sp>
      <p:sp>
        <p:nvSpPr>
          <p:cNvPr id="9" name="object 9" descr=""/>
          <p:cNvSpPr txBox="1"/>
          <p:nvPr/>
        </p:nvSpPr>
        <p:spPr>
          <a:xfrm>
            <a:off x="5334508" y="302767"/>
            <a:ext cx="152336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 i="1">
                <a:solidFill>
                  <a:srgbClr val="C00000"/>
                </a:solidFill>
                <a:latin typeface="Calibri"/>
                <a:cs typeface="Calibri"/>
              </a:rPr>
              <a:t>TRIBAL</a:t>
            </a:r>
            <a:r>
              <a:rPr dirty="0" sz="1500" spc="-3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500" spc="-10" b="1" i="1">
                <a:solidFill>
                  <a:srgbClr val="C00000"/>
                </a:solidFill>
                <a:latin typeface="Calibri"/>
                <a:cs typeface="Calibri"/>
              </a:rPr>
              <a:t>RECIPIENTS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96136" y="1340358"/>
            <a:ext cx="73787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Obligation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647189" y="1538478"/>
            <a:ext cx="63563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Deadline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85213" y="3870960"/>
            <a:ext cx="70040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Reporting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566163" y="4069334"/>
            <a:ext cx="73850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Frequency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572513" y="4645152"/>
            <a:ext cx="700405" cy="1016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1300" b="1">
                <a:latin typeface="Calibri"/>
                <a:cs typeface="Calibri"/>
              </a:rPr>
              <a:t>Due</a:t>
            </a:r>
            <a:r>
              <a:rPr dirty="0" sz="1300" spc="-30" b="1">
                <a:latin typeface="Calibri"/>
                <a:cs typeface="Calibri"/>
              </a:rPr>
              <a:t> </a:t>
            </a:r>
            <a:r>
              <a:rPr dirty="0" sz="1300" spc="-20" b="1">
                <a:latin typeface="Calibri"/>
                <a:cs typeface="Calibri"/>
              </a:rPr>
              <a:t>Date </a:t>
            </a:r>
            <a:r>
              <a:rPr dirty="0" sz="1300" b="1">
                <a:latin typeface="Calibri"/>
                <a:cs typeface="Calibri"/>
              </a:rPr>
              <a:t>After</a:t>
            </a:r>
            <a:r>
              <a:rPr dirty="0" sz="1300" spc="-35" b="1">
                <a:latin typeface="Calibri"/>
                <a:cs typeface="Calibri"/>
              </a:rPr>
              <a:t> </a:t>
            </a:r>
            <a:r>
              <a:rPr dirty="0" sz="1300" spc="-25" b="1">
                <a:latin typeface="Calibri"/>
                <a:cs typeface="Calibri"/>
              </a:rPr>
              <a:t>End of </a:t>
            </a:r>
            <a:r>
              <a:rPr dirty="0" sz="1300" spc="-10" b="1">
                <a:latin typeface="Calibri"/>
                <a:cs typeface="Calibri"/>
              </a:rPr>
              <a:t>Reporting Period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1533334" y="617093"/>
            <a:ext cx="9095105" cy="5873115"/>
            <a:chOff x="1533334" y="617093"/>
            <a:chExt cx="9095105" cy="5873115"/>
          </a:xfrm>
        </p:grpSpPr>
        <p:sp>
          <p:nvSpPr>
            <p:cNvPr id="16" name="object 16" descr=""/>
            <p:cNvSpPr/>
            <p:nvPr/>
          </p:nvSpPr>
          <p:spPr>
            <a:xfrm>
              <a:off x="3580257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884554" y="0"/>
                  </a:moveTo>
                  <a:lnTo>
                    <a:pt x="176910" y="0"/>
                  </a:lnTo>
                  <a:lnTo>
                    <a:pt x="129895" y="6322"/>
                  </a:lnTo>
                  <a:lnTo>
                    <a:pt x="87639" y="24162"/>
                  </a:lnTo>
                  <a:lnTo>
                    <a:pt x="51831" y="51831"/>
                  </a:lnTo>
                  <a:lnTo>
                    <a:pt x="24162" y="87639"/>
                  </a:lnTo>
                  <a:lnTo>
                    <a:pt x="6322" y="129895"/>
                  </a:lnTo>
                  <a:lnTo>
                    <a:pt x="0" y="176911"/>
                  </a:lnTo>
                  <a:lnTo>
                    <a:pt x="0" y="5115179"/>
                  </a:lnTo>
                  <a:lnTo>
                    <a:pt x="6322" y="5162207"/>
                  </a:lnTo>
                  <a:lnTo>
                    <a:pt x="24162" y="5204467"/>
                  </a:lnTo>
                  <a:lnTo>
                    <a:pt x="51831" y="5240272"/>
                  </a:lnTo>
                  <a:lnTo>
                    <a:pt x="87639" y="5267935"/>
                  </a:lnTo>
                  <a:lnTo>
                    <a:pt x="129895" y="5285770"/>
                  </a:lnTo>
                  <a:lnTo>
                    <a:pt x="176910" y="5292090"/>
                  </a:lnTo>
                  <a:lnTo>
                    <a:pt x="884554" y="5292090"/>
                  </a:lnTo>
                  <a:lnTo>
                    <a:pt x="931570" y="5285770"/>
                  </a:lnTo>
                  <a:lnTo>
                    <a:pt x="973826" y="5267935"/>
                  </a:lnTo>
                  <a:lnTo>
                    <a:pt x="1009634" y="5240272"/>
                  </a:lnTo>
                  <a:lnTo>
                    <a:pt x="1037303" y="5204467"/>
                  </a:lnTo>
                  <a:lnTo>
                    <a:pt x="1055143" y="5162207"/>
                  </a:lnTo>
                  <a:lnTo>
                    <a:pt x="1061465" y="5115179"/>
                  </a:lnTo>
                  <a:lnTo>
                    <a:pt x="1061465" y="176911"/>
                  </a:lnTo>
                  <a:lnTo>
                    <a:pt x="1055143" y="129895"/>
                  </a:lnTo>
                  <a:lnTo>
                    <a:pt x="1037303" y="87639"/>
                  </a:lnTo>
                  <a:lnTo>
                    <a:pt x="1009634" y="51831"/>
                  </a:lnTo>
                  <a:lnTo>
                    <a:pt x="973826" y="24162"/>
                  </a:lnTo>
                  <a:lnTo>
                    <a:pt x="931570" y="6322"/>
                  </a:lnTo>
                  <a:lnTo>
                    <a:pt x="8845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580257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0" y="176911"/>
                  </a:moveTo>
                  <a:lnTo>
                    <a:pt x="6322" y="129895"/>
                  </a:lnTo>
                  <a:lnTo>
                    <a:pt x="24162" y="87639"/>
                  </a:lnTo>
                  <a:lnTo>
                    <a:pt x="51831" y="51831"/>
                  </a:lnTo>
                  <a:lnTo>
                    <a:pt x="87639" y="24162"/>
                  </a:lnTo>
                  <a:lnTo>
                    <a:pt x="129895" y="6322"/>
                  </a:lnTo>
                  <a:lnTo>
                    <a:pt x="176910" y="0"/>
                  </a:lnTo>
                  <a:lnTo>
                    <a:pt x="884554" y="0"/>
                  </a:lnTo>
                  <a:lnTo>
                    <a:pt x="931570" y="6322"/>
                  </a:lnTo>
                  <a:lnTo>
                    <a:pt x="973826" y="24162"/>
                  </a:lnTo>
                  <a:lnTo>
                    <a:pt x="1009634" y="51831"/>
                  </a:lnTo>
                  <a:lnTo>
                    <a:pt x="1037303" y="87639"/>
                  </a:lnTo>
                  <a:lnTo>
                    <a:pt x="1055143" y="129895"/>
                  </a:lnTo>
                  <a:lnTo>
                    <a:pt x="1061465" y="176911"/>
                  </a:lnTo>
                  <a:lnTo>
                    <a:pt x="1061465" y="5115179"/>
                  </a:lnTo>
                  <a:lnTo>
                    <a:pt x="1055143" y="5162207"/>
                  </a:lnTo>
                  <a:lnTo>
                    <a:pt x="1037303" y="5204467"/>
                  </a:lnTo>
                  <a:lnTo>
                    <a:pt x="1009634" y="5240272"/>
                  </a:lnTo>
                  <a:lnTo>
                    <a:pt x="973826" y="5267935"/>
                  </a:lnTo>
                  <a:lnTo>
                    <a:pt x="931570" y="5285770"/>
                  </a:lnTo>
                  <a:lnTo>
                    <a:pt x="884554" y="5292090"/>
                  </a:lnTo>
                  <a:lnTo>
                    <a:pt x="176910" y="5292090"/>
                  </a:lnTo>
                  <a:lnTo>
                    <a:pt x="129895" y="5285770"/>
                  </a:lnTo>
                  <a:lnTo>
                    <a:pt x="87639" y="5267935"/>
                  </a:lnTo>
                  <a:lnTo>
                    <a:pt x="51831" y="5240272"/>
                  </a:lnTo>
                  <a:lnTo>
                    <a:pt x="24162" y="5204467"/>
                  </a:lnTo>
                  <a:lnTo>
                    <a:pt x="6322" y="5162207"/>
                  </a:lnTo>
                  <a:lnTo>
                    <a:pt x="0" y="5115179"/>
                  </a:lnTo>
                  <a:lnTo>
                    <a:pt x="0" y="176911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774311" y="1147952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885189" y="0"/>
                  </a:moveTo>
                  <a:lnTo>
                    <a:pt x="177037" y="0"/>
                  </a:lnTo>
                  <a:lnTo>
                    <a:pt x="129969" y="6322"/>
                  </a:lnTo>
                  <a:lnTo>
                    <a:pt x="87677" y="24167"/>
                  </a:lnTo>
                  <a:lnTo>
                    <a:pt x="51847" y="51847"/>
                  </a:lnTo>
                  <a:lnTo>
                    <a:pt x="24167" y="87677"/>
                  </a:lnTo>
                  <a:lnTo>
                    <a:pt x="6322" y="129969"/>
                  </a:lnTo>
                  <a:lnTo>
                    <a:pt x="0" y="177037"/>
                  </a:lnTo>
                  <a:lnTo>
                    <a:pt x="0" y="5115052"/>
                  </a:lnTo>
                  <a:lnTo>
                    <a:pt x="6322" y="5162116"/>
                  </a:lnTo>
                  <a:lnTo>
                    <a:pt x="24167" y="5204407"/>
                  </a:lnTo>
                  <a:lnTo>
                    <a:pt x="51847" y="5240237"/>
                  </a:lnTo>
                  <a:lnTo>
                    <a:pt x="87677" y="5267919"/>
                  </a:lnTo>
                  <a:lnTo>
                    <a:pt x="129969" y="5285766"/>
                  </a:lnTo>
                  <a:lnTo>
                    <a:pt x="177037" y="5292090"/>
                  </a:lnTo>
                  <a:lnTo>
                    <a:pt x="885189" y="5292090"/>
                  </a:lnTo>
                  <a:lnTo>
                    <a:pt x="932258" y="5285766"/>
                  </a:lnTo>
                  <a:lnTo>
                    <a:pt x="974550" y="5267919"/>
                  </a:lnTo>
                  <a:lnTo>
                    <a:pt x="1010380" y="5240237"/>
                  </a:lnTo>
                  <a:lnTo>
                    <a:pt x="1038060" y="5204407"/>
                  </a:lnTo>
                  <a:lnTo>
                    <a:pt x="1055905" y="5162116"/>
                  </a:lnTo>
                  <a:lnTo>
                    <a:pt x="1062227" y="5115052"/>
                  </a:lnTo>
                  <a:lnTo>
                    <a:pt x="1062227" y="177037"/>
                  </a:lnTo>
                  <a:lnTo>
                    <a:pt x="1055905" y="129969"/>
                  </a:lnTo>
                  <a:lnTo>
                    <a:pt x="1038060" y="87677"/>
                  </a:lnTo>
                  <a:lnTo>
                    <a:pt x="1010380" y="51847"/>
                  </a:lnTo>
                  <a:lnTo>
                    <a:pt x="974550" y="24167"/>
                  </a:lnTo>
                  <a:lnTo>
                    <a:pt x="932258" y="6322"/>
                  </a:lnTo>
                  <a:lnTo>
                    <a:pt x="88518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774311" y="1147952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0" y="177037"/>
                  </a:moveTo>
                  <a:lnTo>
                    <a:pt x="6322" y="129969"/>
                  </a:lnTo>
                  <a:lnTo>
                    <a:pt x="24167" y="87677"/>
                  </a:lnTo>
                  <a:lnTo>
                    <a:pt x="51847" y="51847"/>
                  </a:lnTo>
                  <a:lnTo>
                    <a:pt x="87677" y="24167"/>
                  </a:lnTo>
                  <a:lnTo>
                    <a:pt x="129969" y="6322"/>
                  </a:lnTo>
                  <a:lnTo>
                    <a:pt x="177037" y="0"/>
                  </a:lnTo>
                  <a:lnTo>
                    <a:pt x="885189" y="0"/>
                  </a:lnTo>
                  <a:lnTo>
                    <a:pt x="932258" y="6322"/>
                  </a:lnTo>
                  <a:lnTo>
                    <a:pt x="974550" y="24167"/>
                  </a:lnTo>
                  <a:lnTo>
                    <a:pt x="1010380" y="51847"/>
                  </a:lnTo>
                  <a:lnTo>
                    <a:pt x="1038060" y="87677"/>
                  </a:lnTo>
                  <a:lnTo>
                    <a:pt x="1055905" y="129969"/>
                  </a:lnTo>
                  <a:lnTo>
                    <a:pt x="1062227" y="177037"/>
                  </a:lnTo>
                  <a:lnTo>
                    <a:pt x="1062227" y="5115052"/>
                  </a:lnTo>
                  <a:lnTo>
                    <a:pt x="1055905" y="5162116"/>
                  </a:lnTo>
                  <a:lnTo>
                    <a:pt x="1038060" y="5204407"/>
                  </a:lnTo>
                  <a:lnTo>
                    <a:pt x="1010380" y="5240237"/>
                  </a:lnTo>
                  <a:lnTo>
                    <a:pt x="974550" y="5267919"/>
                  </a:lnTo>
                  <a:lnTo>
                    <a:pt x="932258" y="5285766"/>
                  </a:lnTo>
                  <a:lnTo>
                    <a:pt x="885189" y="5292090"/>
                  </a:lnTo>
                  <a:lnTo>
                    <a:pt x="177037" y="5292090"/>
                  </a:lnTo>
                  <a:lnTo>
                    <a:pt x="129969" y="5285766"/>
                  </a:lnTo>
                  <a:lnTo>
                    <a:pt x="87677" y="5267919"/>
                  </a:lnTo>
                  <a:lnTo>
                    <a:pt x="51847" y="5240237"/>
                  </a:lnTo>
                  <a:lnTo>
                    <a:pt x="24167" y="5204407"/>
                  </a:lnTo>
                  <a:lnTo>
                    <a:pt x="6322" y="5162116"/>
                  </a:lnTo>
                  <a:lnTo>
                    <a:pt x="0" y="5115052"/>
                  </a:lnTo>
                  <a:lnTo>
                    <a:pt x="0" y="177037"/>
                  </a:lnTo>
                  <a:close/>
                </a:path>
              </a:pathLst>
            </a:custGeom>
            <a:ln w="25399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982843" y="1171575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884555" y="0"/>
                  </a:moveTo>
                  <a:lnTo>
                    <a:pt x="176911" y="0"/>
                  </a:lnTo>
                  <a:lnTo>
                    <a:pt x="129895" y="6322"/>
                  </a:lnTo>
                  <a:lnTo>
                    <a:pt x="87639" y="24162"/>
                  </a:lnTo>
                  <a:lnTo>
                    <a:pt x="51831" y="51831"/>
                  </a:lnTo>
                  <a:lnTo>
                    <a:pt x="24162" y="87639"/>
                  </a:lnTo>
                  <a:lnTo>
                    <a:pt x="6322" y="129895"/>
                  </a:lnTo>
                  <a:lnTo>
                    <a:pt x="0" y="176911"/>
                  </a:lnTo>
                  <a:lnTo>
                    <a:pt x="0" y="5115179"/>
                  </a:lnTo>
                  <a:lnTo>
                    <a:pt x="6322" y="5162207"/>
                  </a:lnTo>
                  <a:lnTo>
                    <a:pt x="24162" y="5204467"/>
                  </a:lnTo>
                  <a:lnTo>
                    <a:pt x="51831" y="5240272"/>
                  </a:lnTo>
                  <a:lnTo>
                    <a:pt x="87639" y="5267935"/>
                  </a:lnTo>
                  <a:lnTo>
                    <a:pt x="129895" y="5285770"/>
                  </a:lnTo>
                  <a:lnTo>
                    <a:pt x="176911" y="5292090"/>
                  </a:lnTo>
                  <a:lnTo>
                    <a:pt x="884555" y="5292090"/>
                  </a:lnTo>
                  <a:lnTo>
                    <a:pt x="931570" y="5285770"/>
                  </a:lnTo>
                  <a:lnTo>
                    <a:pt x="973826" y="5267935"/>
                  </a:lnTo>
                  <a:lnTo>
                    <a:pt x="1009634" y="5240272"/>
                  </a:lnTo>
                  <a:lnTo>
                    <a:pt x="1037303" y="5204467"/>
                  </a:lnTo>
                  <a:lnTo>
                    <a:pt x="1055143" y="5162207"/>
                  </a:lnTo>
                  <a:lnTo>
                    <a:pt x="1061465" y="5115179"/>
                  </a:lnTo>
                  <a:lnTo>
                    <a:pt x="1061465" y="176911"/>
                  </a:lnTo>
                  <a:lnTo>
                    <a:pt x="1055143" y="129895"/>
                  </a:lnTo>
                  <a:lnTo>
                    <a:pt x="1037303" y="87639"/>
                  </a:lnTo>
                  <a:lnTo>
                    <a:pt x="1009634" y="51831"/>
                  </a:lnTo>
                  <a:lnTo>
                    <a:pt x="973826" y="24162"/>
                  </a:lnTo>
                  <a:lnTo>
                    <a:pt x="931570" y="6322"/>
                  </a:lnTo>
                  <a:lnTo>
                    <a:pt x="8845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5982843" y="1171575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0" y="176911"/>
                  </a:moveTo>
                  <a:lnTo>
                    <a:pt x="6322" y="129895"/>
                  </a:lnTo>
                  <a:lnTo>
                    <a:pt x="24162" y="87639"/>
                  </a:lnTo>
                  <a:lnTo>
                    <a:pt x="51831" y="51831"/>
                  </a:lnTo>
                  <a:lnTo>
                    <a:pt x="87639" y="24162"/>
                  </a:lnTo>
                  <a:lnTo>
                    <a:pt x="129895" y="6322"/>
                  </a:lnTo>
                  <a:lnTo>
                    <a:pt x="176911" y="0"/>
                  </a:lnTo>
                  <a:lnTo>
                    <a:pt x="884555" y="0"/>
                  </a:lnTo>
                  <a:lnTo>
                    <a:pt x="931570" y="6322"/>
                  </a:lnTo>
                  <a:lnTo>
                    <a:pt x="973826" y="24162"/>
                  </a:lnTo>
                  <a:lnTo>
                    <a:pt x="1009634" y="51831"/>
                  </a:lnTo>
                  <a:lnTo>
                    <a:pt x="1037303" y="87639"/>
                  </a:lnTo>
                  <a:lnTo>
                    <a:pt x="1055143" y="129895"/>
                  </a:lnTo>
                  <a:lnTo>
                    <a:pt x="1061465" y="176911"/>
                  </a:lnTo>
                  <a:lnTo>
                    <a:pt x="1061465" y="5115179"/>
                  </a:lnTo>
                  <a:lnTo>
                    <a:pt x="1055143" y="5162207"/>
                  </a:lnTo>
                  <a:lnTo>
                    <a:pt x="1037303" y="5204467"/>
                  </a:lnTo>
                  <a:lnTo>
                    <a:pt x="1009634" y="5240272"/>
                  </a:lnTo>
                  <a:lnTo>
                    <a:pt x="973826" y="5267935"/>
                  </a:lnTo>
                  <a:lnTo>
                    <a:pt x="931570" y="5285770"/>
                  </a:lnTo>
                  <a:lnTo>
                    <a:pt x="884555" y="5292090"/>
                  </a:lnTo>
                  <a:lnTo>
                    <a:pt x="176911" y="5292090"/>
                  </a:lnTo>
                  <a:lnTo>
                    <a:pt x="129895" y="5285770"/>
                  </a:lnTo>
                  <a:lnTo>
                    <a:pt x="87639" y="5267935"/>
                  </a:lnTo>
                  <a:lnTo>
                    <a:pt x="51831" y="5240272"/>
                  </a:lnTo>
                  <a:lnTo>
                    <a:pt x="24162" y="5204467"/>
                  </a:lnTo>
                  <a:lnTo>
                    <a:pt x="6322" y="5162207"/>
                  </a:lnTo>
                  <a:lnTo>
                    <a:pt x="0" y="5115179"/>
                  </a:lnTo>
                  <a:lnTo>
                    <a:pt x="0" y="176911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195947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884554" y="0"/>
                  </a:moveTo>
                  <a:lnTo>
                    <a:pt x="176910" y="0"/>
                  </a:lnTo>
                  <a:lnTo>
                    <a:pt x="129895" y="6322"/>
                  </a:lnTo>
                  <a:lnTo>
                    <a:pt x="87639" y="24162"/>
                  </a:lnTo>
                  <a:lnTo>
                    <a:pt x="51831" y="51831"/>
                  </a:lnTo>
                  <a:lnTo>
                    <a:pt x="24162" y="87639"/>
                  </a:lnTo>
                  <a:lnTo>
                    <a:pt x="6322" y="129895"/>
                  </a:lnTo>
                  <a:lnTo>
                    <a:pt x="0" y="176911"/>
                  </a:lnTo>
                  <a:lnTo>
                    <a:pt x="0" y="5115179"/>
                  </a:lnTo>
                  <a:lnTo>
                    <a:pt x="6322" y="5162207"/>
                  </a:lnTo>
                  <a:lnTo>
                    <a:pt x="24162" y="5204467"/>
                  </a:lnTo>
                  <a:lnTo>
                    <a:pt x="51831" y="5240272"/>
                  </a:lnTo>
                  <a:lnTo>
                    <a:pt x="87639" y="5267935"/>
                  </a:lnTo>
                  <a:lnTo>
                    <a:pt x="129895" y="5285770"/>
                  </a:lnTo>
                  <a:lnTo>
                    <a:pt x="176910" y="5292090"/>
                  </a:lnTo>
                  <a:lnTo>
                    <a:pt x="884554" y="5292090"/>
                  </a:lnTo>
                  <a:lnTo>
                    <a:pt x="931570" y="5285770"/>
                  </a:lnTo>
                  <a:lnTo>
                    <a:pt x="973826" y="5267935"/>
                  </a:lnTo>
                  <a:lnTo>
                    <a:pt x="1009634" y="5240272"/>
                  </a:lnTo>
                  <a:lnTo>
                    <a:pt x="1037303" y="5204467"/>
                  </a:lnTo>
                  <a:lnTo>
                    <a:pt x="1055143" y="5162207"/>
                  </a:lnTo>
                  <a:lnTo>
                    <a:pt x="1061466" y="5115179"/>
                  </a:lnTo>
                  <a:lnTo>
                    <a:pt x="1061466" y="176911"/>
                  </a:lnTo>
                  <a:lnTo>
                    <a:pt x="1055143" y="129895"/>
                  </a:lnTo>
                  <a:lnTo>
                    <a:pt x="1037303" y="87639"/>
                  </a:lnTo>
                  <a:lnTo>
                    <a:pt x="1009634" y="51831"/>
                  </a:lnTo>
                  <a:lnTo>
                    <a:pt x="973826" y="24162"/>
                  </a:lnTo>
                  <a:lnTo>
                    <a:pt x="931570" y="6322"/>
                  </a:lnTo>
                  <a:lnTo>
                    <a:pt x="8845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195947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0" y="176911"/>
                  </a:moveTo>
                  <a:lnTo>
                    <a:pt x="6322" y="129895"/>
                  </a:lnTo>
                  <a:lnTo>
                    <a:pt x="24162" y="87639"/>
                  </a:lnTo>
                  <a:lnTo>
                    <a:pt x="51831" y="51831"/>
                  </a:lnTo>
                  <a:lnTo>
                    <a:pt x="87639" y="24162"/>
                  </a:lnTo>
                  <a:lnTo>
                    <a:pt x="129895" y="6322"/>
                  </a:lnTo>
                  <a:lnTo>
                    <a:pt x="176910" y="0"/>
                  </a:lnTo>
                  <a:lnTo>
                    <a:pt x="884554" y="0"/>
                  </a:lnTo>
                  <a:lnTo>
                    <a:pt x="931570" y="6322"/>
                  </a:lnTo>
                  <a:lnTo>
                    <a:pt x="973826" y="24162"/>
                  </a:lnTo>
                  <a:lnTo>
                    <a:pt x="1009634" y="51831"/>
                  </a:lnTo>
                  <a:lnTo>
                    <a:pt x="1037303" y="87639"/>
                  </a:lnTo>
                  <a:lnTo>
                    <a:pt x="1055143" y="129895"/>
                  </a:lnTo>
                  <a:lnTo>
                    <a:pt x="1061466" y="176911"/>
                  </a:lnTo>
                  <a:lnTo>
                    <a:pt x="1061466" y="5115179"/>
                  </a:lnTo>
                  <a:lnTo>
                    <a:pt x="1055143" y="5162207"/>
                  </a:lnTo>
                  <a:lnTo>
                    <a:pt x="1037303" y="5204467"/>
                  </a:lnTo>
                  <a:lnTo>
                    <a:pt x="1009634" y="5240272"/>
                  </a:lnTo>
                  <a:lnTo>
                    <a:pt x="973826" y="5267935"/>
                  </a:lnTo>
                  <a:lnTo>
                    <a:pt x="931570" y="5285770"/>
                  </a:lnTo>
                  <a:lnTo>
                    <a:pt x="884554" y="5292090"/>
                  </a:lnTo>
                  <a:lnTo>
                    <a:pt x="176910" y="5292090"/>
                  </a:lnTo>
                  <a:lnTo>
                    <a:pt x="129895" y="5285770"/>
                  </a:lnTo>
                  <a:lnTo>
                    <a:pt x="87639" y="5267935"/>
                  </a:lnTo>
                  <a:lnTo>
                    <a:pt x="51831" y="5240272"/>
                  </a:lnTo>
                  <a:lnTo>
                    <a:pt x="24162" y="5204467"/>
                  </a:lnTo>
                  <a:lnTo>
                    <a:pt x="6322" y="5162207"/>
                  </a:lnTo>
                  <a:lnTo>
                    <a:pt x="0" y="5115179"/>
                  </a:lnTo>
                  <a:lnTo>
                    <a:pt x="0" y="176911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387715" y="1161669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884554" y="0"/>
                  </a:moveTo>
                  <a:lnTo>
                    <a:pt x="176910" y="0"/>
                  </a:lnTo>
                  <a:lnTo>
                    <a:pt x="129895" y="6322"/>
                  </a:lnTo>
                  <a:lnTo>
                    <a:pt x="87639" y="24162"/>
                  </a:lnTo>
                  <a:lnTo>
                    <a:pt x="51831" y="51831"/>
                  </a:lnTo>
                  <a:lnTo>
                    <a:pt x="24162" y="87639"/>
                  </a:lnTo>
                  <a:lnTo>
                    <a:pt x="6322" y="129895"/>
                  </a:lnTo>
                  <a:lnTo>
                    <a:pt x="0" y="176910"/>
                  </a:lnTo>
                  <a:lnTo>
                    <a:pt x="0" y="5115179"/>
                  </a:lnTo>
                  <a:lnTo>
                    <a:pt x="6322" y="5162207"/>
                  </a:lnTo>
                  <a:lnTo>
                    <a:pt x="24162" y="5204467"/>
                  </a:lnTo>
                  <a:lnTo>
                    <a:pt x="51831" y="5240272"/>
                  </a:lnTo>
                  <a:lnTo>
                    <a:pt x="87639" y="5267935"/>
                  </a:lnTo>
                  <a:lnTo>
                    <a:pt x="129895" y="5285770"/>
                  </a:lnTo>
                  <a:lnTo>
                    <a:pt x="176910" y="5292090"/>
                  </a:lnTo>
                  <a:lnTo>
                    <a:pt x="884554" y="5292090"/>
                  </a:lnTo>
                  <a:lnTo>
                    <a:pt x="931570" y="5285770"/>
                  </a:lnTo>
                  <a:lnTo>
                    <a:pt x="973826" y="5267935"/>
                  </a:lnTo>
                  <a:lnTo>
                    <a:pt x="1009634" y="5240272"/>
                  </a:lnTo>
                  <a:lnTo>
                    <a:pt x="1037303" y="5204467"/>
                  </a:lnTo>
                  <a:lnTo>
                    <a:pt x="1055143" y="5162207"/>
                  </a:lnTo>
                  <a:lnTo>
                    <a:pt x="1061465" y="5115179"/>
                  </a:lnTo>
                  <a:lnTo>
                    <a:pt x="1061465" y="176910"/>
                  </a:lnTo>
                  <a:lnTo>
                    <a:pt x="1055143" y="129895"/>
                  </a:lnTo>
                  <a:lnTo>
                    <a:pt x="1037303" y="87639"/>
                  </a:lnTo>
                  <a:lnTo>
                    <a:pt x="1009634" y="51831"/>
                  </a:lnTo>
                  <a:lnTo>
                    <a:pt x="973826" y="24162"/>
                  </a:lnTo>
                  <a:lnTo>
                    <a:pt x="931570" y="6322"/>
                  </a:lnTo>
                  <a:lnTo>
                    <a:pt x="8845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8387715" y="1161669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0" y="176910"/>
                  </a:moveTo>
                  <a:lnTo>
                    <a:pt x="6322" y="129895"/>
                  </a:lnTo>
                  <a:lnTo>
                    <a:pt x="24162" y="87639"/>
                  </a:lnTo>
                  <a:lnTo>
                    <a:pt x="51831" y="51831"/>
                  </a:lnTo>
                  <a:lnTo>
                    <a:pt x="87639" y="24162"/>
                  </a:lnTo>
                  <a:lnTo>
                    <a:pt x="129895" y="6322"/>
                  </a:lnTo>
                  <a:lnTo>
                    <a:pt x="176910" y="0"/>
                  </a:lnTo>
                  <a:lnTo>
                    <a:pt x="884554" y="0"/>
                  </a:lnTo>
                  <a:lnTo>
                    <a:pt x="931570" y="6322"/>
                  </a:lnTo>
                  <a:lnTo>
                    <a:pt x="973826" y="24162"/>
                  </a:lnTo>
                  <a:lnTo>
                    <a:pt x="1009634" y="51831"/>
                  </a:lnTo>
                  <a:lnTo>
                    <a:pt x="1037303" y="87639"/>
                  </a:lnTo>
                  <a:lnTo>
                    <a:pt x="1055143" y="129895"/>
                  </a:lnTo>
                  <a:lnTo>
                    <a:pt x="1061465" y="176910"/>
                  </a:lnTo>
                  <a:lnTo>
                    <a:pt x="1061465" y="5115179"/>
                  </a:lnTo>
                  <a:lnTo>
                    <a:pt x="1055143" y="5162207"/>
                  </a:lnTo>
                  <a:lnTo>
                    <a:pt x="1037303" y="5204467"/>
                  </a:lnTo>
                  <a:lnTo>
                    <a:pt x="1009634" y="5240272"/>
                  </a:lnTo>
                  <a:lnTo>
                    <a:pt x="973826" y="5267935"/>
                  </a:lnTo>
                  <a:lnTo>
                    <a:pt x="931570" y="5285770"/>
                  </a:lnTo>
                  <a:lnTo>
                    <a:pt x="884554" y="5292090"/>
                  </a:lnTo>
                  <a:lnTo>
                    <a:pt x="176910" y="5292090"/>
                  </a:lnTo>
                  <a:lnTo>
                    <a:pt x="129895" y="5285770"/>
                  </a:lnTo>
                  <a:lnTo>
                    <a:pt x="87639" y="5267935"/>
                  </a:lnTo>
                  <a:lnTo>
                    <a:pt x="51831" y="5240272"/>
                  </a:lnTo>
                  <a:lnTo>
                    <a:pt x="24162" y="5204467"/>
                  </a:lnTo>
                  <a:lnTo>
                    <a:pt x="6322" y="5162207"/>
                  </a:lnTo>
                  <a:lnTo>
                    <a:pt x="0" y="5115179"/>
                  </a:lnTo>
                  <a:lnTo>
                    <a:pt x="0" y="176910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545192" y="1185291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884554" y="0"/>
                  </a:moveTo>
                  <a:lnTo>
                    <a:pt x="176910" y="0"/>
                  </a:lnTo>
                  <a:lnTo>
                    <a:pt x="129895" y="6322"/>
                  </a:lnTo>
                  <a:lnTo>
                    <a:pt x="87639" y="24162"/>
                  </a:lnTo>
                  <a:lnTo>
                    <a:pt x="51831" y="51831"/>
                  </a:lnTo>
                  <a:lnTo>
                    <a:pt x="24162" y="87639"/>
                  </a:lnTo>
                  <a:lnTo>
                    <a:pt x="6322" y="129895"/>
                  </a:lnTo>
                  <a:lnTo>
                    <a:pt x="0" y="176911"/>
                  </a:lnTo>
                  <a:lnTo>
                    <a:pt x="0" y="5115179"/>
                  </a:lnTo>
                  <a:lnTo>
                    <a:pt x="6322" y="5162207"/>
                  </a:lnTo>
                  <a:lnTo>
                    <a:pt x="24162" y="5204467"/>
                  </a:lnTo>
                  <a:lnTo>
                    <a:pt x="51831" y="5240272"/>
                  </a:lnTo>
                  <a:lnTo>
                    <a:pt x="87639" y="5267935"/>
                  </a:lnTo>
                  <a:lnTo>
                    <a:pt x="129895" y="5285770"/>
                  </a:lnTo>
                  <a:lnTo>
                    <a:pt x="176910" y="5292090"/>
                  </a:lnTo>
                  <a:lnTo>
                    <a:pt x="884554" y="5292090"/>
                  </a:lnTo>
                  <a:lnTo>
                    <a:pt x="931570" y="5285770"/>
                  </a:lnTo>
                  <a:lnTo>
                    <a:pt x="973826" y="5267935"/>
                  </a:lnTo>
                  <a:lnTo>
                    <a:pt x="1009634" y="5240272"/>
                  </a:lnTo>
                  <a:lnTo>
                    <a:pt x="1037303" y="5204467"/>
                  </a:lnTo>
                  <a:lnTo>
                    <a:pt x="1055143" y="5162207"/>
                  </a:lnTo>
                  <a:lnTo>
                    <a:pt x="1061465" y="5115179"/>
                  </a:lnTo>
                  <a:lnTo>
                    <a:pt x="1061465" y="176911"/>
                  </a:lnTo>
                  <a:lnTo>
                    <a:pt x="1055143" y="129895"/>
                  </a:lnTo>
                  <a:lnTo>
                    <a:pt x="1037303" y="87639"/>
                  </a:lnTo>
                  <a:lnTo>
                    <a:pt x="1009634" y="51831"/>
                  </a:lnTo>
                  <a:lnTo>
                    <a:pt x="973826" y="24162"/>
                  </a:lnTo>
                  <a:lnTo>
                    <a:pt x="931570" y="6322"/>
                  </a:lnTo>
                  <a:lnTo>
                    <a:pt x="8845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9545192" y="1185291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0" y="176911"/>
                  </a:moveTo>
                  <a:lnTo>
                    <a:pt x="6322" y="129895"/>
                  </a:lnTo>
                  <a:lnTo>
                    <a:pt x="24162" y="87639"/>
                  </a:lnTo>
                  <a:lnTo>
                    <a:pt x="51831" y="51831"/>
                  </a:lnTo>
                  <a:lnTo>
                    <a:pt x="87639" y="24162"/>
                  </a:lnTo>
                  <a:lnTo>
                    <a:pt x="129895" y="6322"/>
                  </a:lnTo>
                  <a:lnTo>
                    <a:pt x="176910" y="0"/>
                  </a:lnTo>
                  <a:lnTo>
                    <a:pt x="884554" y="0"/>
                  </a:lnTo>
                  <a:lnTo>
                    <a:pt x="931570" y="6322"/>
                  </a:lnTo>
                  <a:lnTo>
                    <a:pt x="973826" y="24162"/>
                  </a:lnTo>
                  <a:lnTo>
                    <a:pt x="1009634" y="51831"/>
                  </a:lnTo>
                  <a:lnTo>
                    <a:pt x="1037303" y="87639"/>
                  </a:lnTo>
                  <a:lnTo>
                    <a:pt x="1055143" y="129895"/>
                  </a:lnTo>
                  <a:lnTo>
                    <a:pt x="1061465" y="176911"/>
                  </a:lnTo>
                  <a:lnTo>
                    <a:pt x="1061465" y="5115179"/>
                  </a:lnTo>
                  <a:lnTo>
                    <a:pt x="1055143" y="5162207"/>
                  </a:lnTo>
                  <a:lnTo>
                    <a:pt x="1037303" y="5204467"/>
                  </a:lnTo>
                  <a:lnTo>
                    <a:pt x="1009634" y="5240272"/>
                  </a:lnTo>
                  <a:lnTo>
                    <a:pt x="973826" y="5267935"/>
                  </a:lnTo>
                  <a:lnTo>
                    <a:pt x="931570" y="5285770"/>
                  </a:lnTo>
                  <a:lnTo>
                    <a:pt x="884554" y="5292090"/>
                  </a:lnTo>
                  <a:lnTo>
                    <a:pt x="176910" y="5292090"/>
                  </a:lnTo>
                  <a:lnTo>
                    <a:pt x="129895" y="5285770"/>
                  </a:lnTo>
                  <a:lnTo>
                    <a:pt x="87639" y="5267935"/>
                  </a:lnTo>
                  <a:lnTo>
                    <a:pt x="51831" y="5240272"/>
                  </a:lnTo>
                  <a:lnTo>
                    <a:pt x="24162" y="5204467"/>
                  </a:lnTo>
                  <a:lnTo>
                    <a:pt x="6322" y="5162207"/>
                  </a:lnTo>
                  <a:lnTo>
                    <a:pt x="0" y="5115179"/>
                  </a:lnTo>
                  <a:lnTo>
                    <a:pt x="0" y="176911"/>
                  </a:lnTo>
                  <a:close/>
                </a:path>
              </a:pathLst>
            </a:custGeom>
            <a:ln w="25399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538097" y="2330576"/>
              <a:ext cx="9085580" cy="2322195"/>
            </a:xfrm>
            <a:custGeom>
              <a:avLst/>
              <a:gdLst/>
              <a:ahLst/>
              <a:cxnLst/>
              <a:rect l="l" t="t" r="r" b="b"/>
              <a:pathLst>
                <a:path w="9085580" h="2322195">
                  <a:moveTo>
                    <a:pt x="0" y="0"/>
                  </a:moveTo>
                  <a:lnTo>
                    <a:pt x="8991600" y="0"/>
                  </a:lnTo>
                </a:path>
                <a:path w="9085580" h="2322195">
                  <a:moveTo>
                    <a:pt x="93726" y="1128522"/>
                  </a:moveTo>
                  <a:lnTo>
                    <a:pt x="9085326" y="1128522"/>
                  </a:lnTo>
                </a:path>
                <a:path w="9085580" h="2322195">
                  <a:moveTo>
                    <a:pt x="62484" y="2321814"/>
                  </a:moveTo>
                  <a:lnTo>
                    <a:pt x="9054084" y="2321814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2345055" y="629793"/>
              <a:ext cx="1155700" cy="601345"/>
            </a:xfrm>
            <a:custGeom>
              <a:avLst/>
              <a:gdLst/>
              <a:ahLst/>
              <a:cxnLst/>
              <a:rect l="l" t="t" r="r" b="b"/>
              <a:pathLst>
                <a:path w="1155700" h="601344">
                  <a:moveTo>
                    <a:pt x="1054989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2" y="601218"/>
                  </a:lnTo>
                  <a:lnTo>
                    <a:pt x="1054989" y="601218"/>
                  </a:lnTo>
                  <a:lnTo>
                    <a:pt x="1094005" y="593347"/>
                  </a:lnTo>
                  <a:lnTo>
                    <a:pt x="1125855" y="571881"/>
                  </a:lnTo>
                  <a:lnTo>
                    <a:pt x="1147321" y="540031"/>
                  </a:lnTo>
                  <a:lnTo>
                    <a:pt x="1155192" y="501015"/>
                  </a:lnTo>
                  <a:lnTo>
                    <a:pt x="1155192" y="100203"/>
                  </a:lnTo>
                  <a:lnTo>
                    <a:pt x="1147321" y="61186"/>
                  </a:lnTo>
                  <a:lnTo>
                    <a:pt x="1125855" y="29337"/>
                  </a:lnTo>
                  <a:lnTo>
                    <a:pt x="1094005" y="7870"/>
                  </a:lnTo>
                  <a:lnTo>
                    <a:pt x="1054989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2345055" y="629793"/>
              <a:ext cx="1155700" cy="601345"/>
            </a:xfrm>
            <a:custGeom>
              <a:avLst/>
              <a:gdLst/>
              <a:ahLst/>
              <a:cxnLst/>
              <a:rect l="l" t="t" r="r" b="b"/>
              <a:pathLst>
                <a:path w="1155700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4989" y="0"/>
                  </a:lnTo>
                  <a:lnTo>
                    <a:pt x="1094005" y="7870"/>
                  </a:lnTo>
                  <a:lnTo>
                    <a:pt x="1125855" y="29337"/>
                  </a:lnTo>
                  <a:lnTo>
                    <a:pt x="1147321" y="61186"/>
                  </a:lnTo>
                  <a:lnTo>
                    <a:pt x="1155192" y="100203"/>
                  </a:lnTo>
                  <a:lnTo>
                    <a:pt x="1155192" y="501015"/>
                  </a:lnTo>
                  <a:lnTo>
                    <a:pt x="1147321" y="540031"/>
                  </a:lnTo>
                  <a:lnTo>
                    <a:pt x="1125855" y="571881"/>
                  </a:lnTo>
                  <a:lnTo>
                    <a:pt x="1094005" y="593347"/>
                  </a:lnTo>
                  <a:lnTo>
                    <a:pt x="1054989" y="601218"/>
                  </a:lnTo>
                  <a:lnTo>
                    <a:pt x="100202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2454910" y="641858"/>
            <a:ext cx="9842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27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r>
              <a:rPr dirty="0" sz="12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2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Local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Fiscal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Recovery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Funds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(SLFRF)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3534028" y="617093"/>
            <a:ext cx="7102475" cy="643890"/>
            <a:chOff x="3534028" y="617093"/>
            <a:chExt cx="7102475" cy="643890"/>
          </a:xfrm>
        </p:grpSpPr>
        <p:sp>
          <p:nvSpPr>
            <p:cNvPr id="33" name="object 33" descr=""/>
            <p:cNvSpPr/>
            <p:nvPr/>
          </p:nvSpPr>
          <p:spPr>
            <a:xfrm>
              <a:off x="3546728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1055751" y="0"/>
                  </a:moveTo>
                  <a:lnTo>
                    <a:pt x="100203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3" y="601218"/>
                  </a:lnTo>
                  <a:lnTo>
                    <a:pt x="1055751" y="601218"/>
                  </a:lnTo>
                  <a:lnTo>
                    <a:pt x="1094767" y="593347"/>
                  </a:lnTo>
                  <a:lnTo>
                    <a:pt x="1126617" y="571881"/>
                  </a:lnTo>
                  <a:lnTo>
                    <a:pt x="1148083" y="540031"/>
                  </a:lnTo>
                  <a:lnTo>
                    <a:pt x="1155954" y="501015"/>
                  </a:lnTo>
                  <a:lnTo>
                    <a:pt x="1155954" y="100203"/>
                  </a:lnTo>
                  <a:lnTo>
                    <a:pt x="1148083" y="61186"/>
                  </a:lnTo>
                  <a:lnTo>
                    <a:pt x="1126617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3546728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3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7" y="29337"/>
                  </a:lnTo>
                  <a:lnTo>
                    <a:pt x="1148083" y="61186"/>
                  </a:lnTo>
                  <a:lnTo>
                    <a:pt x="1155954" y="100203"/>
                  </a:lnTo>
                  <a:lnTo>
                    <a:pt x="1155954" y="501015"/>
                  </a:lnTo>
                  <a:lnTo>
                    <a:pt x="1148083" y="540031"/>
                  </a:lnTo>
                  <a:lnTo>
                    <a:pt x="1126617" y="571881"/>
                  </a:lnTo>
                  <a:lnTo>
                    <a:pt x="1094767" y="593347"/>
                  </a:lnTo>
                  <a:lnTo>
                    <a:pt x="1055751" y="601218"/>
                  </a:lnTo>
                  <a:lnTo>
                    <a:pt x="100203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765166" y="63131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1055751" y="0"/>
                  </a:moveTo>
                  <a:lnTo>
                    <a:pt x="100203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3" y="601218"/>
                  </a:lnTo>
                  <a:lnTo>
                    <a:pt x="1055751" y="601218"/>
                  </a:lnTo>
                  <a:lnTo>
                    <a:pt x="1094767" y="593347"/>
                  </a:lnTo>
                  <a:lnTo>
                    <a:pt x="1126617" y="571881"/>
                  </a:lnTo>
                  <a:lnTo>
                    <a:pt x="1148083" y="540031"/>
                  </a:lnTo>
                  <a:lnTo>
                    <a:pt x="1155954" y="501015"/>
                  </a:lnTo>
                  <a:lnTo>
                    <a:pt x="1155954" y="100203"/>
                  </a:lnTo>
                  <a:lnTo>
                    <a:pt x="1148083" y="61186"/>
                  </a:lnTo>
                  <a:lnTo>
                    <a:pt x="1126616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4765166" y="63131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3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6" y="29337"/>
                  </a:lnTo>
                  <a:lnTo>
                    <a:pt x="1148083" y="61186"/>
                  </a:lnTo>
                  <a:lnTo>
                    <a:pt x="1155954" y="100203"/>
                  </a:lnTo>
                  <a:lnTo>
                    <a:pt x="1155954" y="501015"/>
                  </a:lnTo>
                  <a:lnTo>
                    <a:pt x="1148083" y="540031"/>
                  </a:lnTo>
                  <a:lnTo>
                    <a:pt x="1126617" y="571881"/>
                  </a:lnTo>
                  <a:lnTo>
                    <a:pt x="1094767" y="593347"/>
                  </a:lnTo>
                  <a:lnTo>
                    <a:pt x="1055751" y="601218"/>
                  </a:lnTo>
                  <a:lnTo>
                    <a:pt x="100203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5969126" y="629793"/>
              <a:ext cx="1155700" cy="601345"/>
            </a:xfrm>
            <a:custGeom>
              <a:avLst/>
              <a:gdLst/>
              <a:ahLst/>
              <a:cxnLst/>
              <a:rect l="l" t="t" r="r" b="b"/>
              <a:pathLst>
                <a:path w="1155700" h="601344">
                  <a:moveTo>
                    <a:pt x="1054989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2" y="601218"/>
                  </a:lnTo>
                  <a:lnTo>
                    <a:pt x="1054989" y="601218"/>
                  </a:lnTo>
                  <a:lnTo>
                    <a:pt x="1094005" y="593347"/>
                  </a:lnTo>
                  <a:lnTo>
                    <a:pt x="1125855" y="571881"/>
                  </a:lnTo>
                  <a:lnTo>
                    <a:pt x="1147321" y="540031"/>
                  </a:lnTo>
                  <a:lnTo>
                    <a:pt x="1155192" y="501015"/>
                  </a:lnTo>
                  <a:lnTo>
                    <a:pt x="1155192" y="100203"/>
                  </a:lnTo>
                  <a:lnTo>
                    <a:pt x="1147321" y="61186"/>
                  </a:lnTo>
                  <a:lnTo>
                    <a:pt x="1125855" y="29337"/>
                  </a:lnTo>
                  <a:lnTo>
                    <a:pt x="1094005" y="7870"/>
                  </a:lnTo>
                  <a:lnTo>
                    <a:pt x="1054989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5969126" y="629793"/>
              <a:ext cx="1155700" cy="601345"/>
            </a:xfrm>
            <a:custGeom>
              <a:avLst/>
              <a:gdLst/>
              <a:ahLst/>
              <a:cxnLst/>
              <a:rect l="l" t="t" r="r" b="b"/>
              <a:pathLst>
                <a:path w="1155700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4989" y="0"/>
                  </a:lnTo>
                  <a:lnTo>
                    <a:pt x="1094005" y="7870"/>
                  </a:lnTo>
                  <a:lnTo>
                    <a:pt x="1125855" y="29337"/>
                  </a:lnTo>
                  <a:lnTo>
                    <a:pt x="1147321" y="61186"/>
                  </a:lnTo>
                  <a:lnTo>
                    <a:pt x="1155192" y="100203"/>
                  </a:lnTo>
                  <a:lnTo>
                    <a:pt x="1155192" y="501015"/>
                  </a:lnTo>
                  <a:lnTo>
                    <a:pt x="1147321" y="540031"/>
                  </a:lnTo>
                  <a:lnTo>
                    <a:pt x="1125855" y="571881"/>
                  </a:lnTo>
                  <a:lnTo>
                    <a:pt x="1094005" y="593347"/>
                  </a:lnTo>
                  <a:lnTo>
                    <a:pt x="1054989" y="601218"/>
                  </a:lnTo>
                  <a:lnTo>
                    <a:pt x="100202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400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166990" y="633603"/>
              <a:ext cx="1156335" cy="600710"/>
            </a:xfrm>
            <a:custGeom>
              <a:avLst/>
              <a:gdLst/>
              <a:ahLst/>
              <a:cxnLst/>
              <a:rect l="l" t="t" r="r" b="b"/>
              <a:pathLst>
                <a:path w="1156334" h="600710">
                  <a:moveTo>
                    <a:pt x="1055877" y="0"/>
                  </a:moveTo>
                  <a:lnTo>
                    <a:pt x="100075" y="0"/>
                  </a:lnTo>
                  <a:lnTo>
                    <a:pt x="61132" y="7868"/>
                  </a:lnTo>
                  <a:lnTo>
                    <a:pt x="29321" y="29321"/>
                  </a:lnTo>
                  <a:lnTo>
                    <a:pt x="7868" y="61132"/>
                  </a:lnTo>
                  <a:lnTo>
                    <a:pt x="0" y="100075"/>
                  </a:lnTo>
                  <a:lnTo>
                    <a:pt x="0" y="500380"/>
                  </a:lnTo>
                  <a:lnTo>
                    <a:pt x="7868" y="539323"/>
                  </a:lnTo>
                  <a:lnTo>
                    <a:pt x="29321" y="571134"/>
                  </a:lnTo>
                  <a:lnTo>
                    <a:pt x="61132" y="592587"/>
                  </a:lnTo>
                  <a:lnTo>
                    <a:pt x="100075" y="600456"/>
                  </a:lnTo>
                  <a:lnTo>
                    <a:pt x="1055877" y="600456"/>
                  </a:lnTo>
                  <a:lnTo>
                    <a:pt x="1094821" y="592587"/>
                  </a:lnTo>
                  <a:lnTo>
                    <a:pt x="1126632" y="571134"/>
                  </a:lnTo>
                  <a:lnTo>
                    <a:pt x="1148085" y="539323"/>
                  </a:lnTo>
                  <a:lnTo>
                    <a:pt x="1155953" y="500380"/>
                  </a:lnTo>
                  <a:lnTo>
                    <a:pt x="1155953" y="100075"/>
                  </a:lnTo>
                  <a:lnTo>
                    <a:pt x="1148085" y="61132"/>
                  </a:lnTo>
                  <a:lnTo>
                    <a:pt x="1126632" y="29321"/>
                  </a:lnTo>
                  <a:lnTo>
                    <a:pt x="1094821" y="7868"/>
                  </a:lnTo>
                  <a:lnTo>
                    <a:pt x="1055877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166990" y="633603"/>
              <a:ext cx="1156335" cy="600710"/>
            </a:xfrm>
            <a:custGeom>
              <a:avLst/>
              <a:gdLst/>
              <a:ahLst/>
              <a:cxnLst/>
              <a:rect l="l" t="t" r="r" b="b"/>
              <a:pathLst>
                <a:path w="1156334" h="600710">
                  <a:moveTo>
                    <a:pt x="0" y="100075"/>
                  </a:moveTo>
                  <a:lnTo>
                    <a:pt x="7868" y="61132"/>
                  </a:lnTo>
                  <a:lnTo>
                    <a:pt x="29321" y="29321"/>
                  </a:lnTo>
                  <a:lnTo>
                    <a:pt x="61132" y="7868"/>
                  </a:lnTo>
                  <a:lnTo>
                    <a:pt x="100075" y="0"/>
                  </a:lnTo>
                  <a:lnTo>
                    <a:pt x="1055877" y="0"/>
                  </a:lnTo>
                  <a:lnTo>
                    <a:pt x="1094821" y="7868"/>
                  </a:lnTo>
                  <a:lnTo>
                    <a:pt x="1126632" y="29321"/>
                  </a:lnTo>
                  <a:lnTo>
                    <a:pt x="1148085" y="61132"/>
                  </a:lnTo>
                  <a:lnTo>
                    <a:pt x="1155953" y="100075"/>
                  </a:lnTo>
                  <a:lnTo>
                    <a:pt x="1155953" y="500380"/>
                  </a:lnTo>
                  <a:lnTo>
                    <a:pt x="1148085" y="539323"/>
                  </a:lnTo>
                  <a:lnTo>
                    <a:pt x="1126632" y="571134"/>
                  </a:lnTo>
                  <a:lnTo>
                    <a:pt x="1094821" y="592587"/>
                  </a:lnTo>
                  <a:lnTo>
                    <a:pt x="1055877" y="600456"/>
                  </a:lnTo>
                  <a:lnTo>
                    <a:pt x="100075" y="600456"/>
                  </a:lnTo>
                  <a:lnTo>
                    <a:pt x="61132" y="592587"/>
                  </a:lnTo>
                  <a:lnTo>
                    <a:pt x="29321" y="571134"/>
                  </a:lnTo>
                  <a:lnTo>
                    <a:pt x="7868" y="539323"/>
                  </a:lnTo>
                  <a:lnTo>
                    <a:pt x="0" y="500380"/>
                  </a:lnTo>
                  <a:lnTo>
                    <a:pt x="0" y="100075"/>
                  </a:lnTo>
                  <a:close/>
                </a:path>
              </a:pathLst>
            </a:custGeom>
            <a:ln w="25400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8356472" y="64655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4" h="601344">
                  <a:moveTo>
                    <a:pt x="1055751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6" y="29337"/>
                  </a:lnTo>
                  <a:lnTo>
                    <a:pt x="7870" y="61186"/>
                  </a:lnTo>
                  <a:lnTo>
                    <a:pt x="0" y="100202"/>
                  </a:lnTo>
                  <a:lnTo>
                    <a:pt x="0" y="501014"/>
                  </a:lnTo>
                  <a:lnTo>
                    <a:pt x="7870" y="540031"/>
                  </a:lnTo>
                  <a:lnTo>
                    <a:pt x="29336" y="571880"/>
                  </a:lnTo>
                  <a:lnTo>
                    <a:pt x="61186" y="593347"/>
                  </a:lnTo>
                  <a:lnTo>
                    <a:pt x="100202" y="601217"/>
                  </a:lnTo>
                  <a:lnTo>
                    <a:pt x="1055751" y="601217"/>
                  </a:lnTo>
                  <a:lnTo>
                    <a:pt x="1094767" y="593347"/>
                  </a:lnTo>
                  <a:lnTo>
                    <a:pt x="1126617" y="571880"/>
                  </a:lnTo>
                  <a:lnTo>
                    <a:pt x="1148083" y="540031"/>
                  </a:lnTo>
                  <a:lnTo>
                    <a:pt x="1155953" y="501014"/>
                  </a:lnTo>
                  <a:lnTo>
                    <a:pt x="1155953" y="100202"/>
                  </a:lnTo>
                  <a:lnTo>
                    <a:pt x="1148083" y="61186"/>
                  </a:lnTo>
                  <a:lnTo>
                    <a:pt x="1126617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8356472" y="64655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4" h="601344">
                  <a:moveTo>
                    <a:pt x="0" y="100202"/>
                  </a:moveTo>
                  <a:lnTo>
                    <a:pt x="7870" y="61186"/>
                  </a:lnTo>
                  <a:lnTo>
                    <a:pt x="29336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7" y="29337"/>
                  </a:lnTo>
                  <a:lnTo>
                    <a:pt x="1148083" y="61186"/>
                  </a:lnTo>
                  <a:lnTo>
                    <a:pt x="1155953" y="100202"/>
                  </a:lnTo>
                  <a:lnTo>
                    <a:pt x="1155953" y="501014"/>
                  </a:lnTo>
                  <a:lnTo>
                    <a:pt x="1148083" y="540031"/>
                  </a:lnTo>
                  <a:lnTo>
                    <a:pt x="1126617" y="571880"/>
                  </a:lnTo>
                  <a:lnTo>
                    <a:pt x="1094767" y="593347"/>
                  </a:lnTo>
                  <a:lnTo>
                    <a:pt x="1055751" y="601217"/>
                  </a:lnTo>
                  <a:lnTo>
                    <a:pt x="100202" y="601217"/>
                  </a:lnTo>
                  <a:lnTo>
                    <a:pt x="61186" y="593347"/>
                  </a:lnTo>
                  <a:lnTo>
                    <a:pt x="29336" y="571880"/>
                  </a:lnTo>
                  <a:lnTo>
                    <a:pt x="7870" y="540031"/>
                  </a:lnTo>
                  <a:lnTo>
                    <a:pt x="0" y="501014"/>
                  </a:lnTo>
                  <a:lnTo>
                    <a:pt x="0" y="100202"/>
                  </a:lnTo>
                  <a:close/>
                </a:path>
              </a:pathLst>
            </a:custGeom>
            <a:ln w="25400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9545954" y="645795"/>
              <a:ext cx="1077595" cy="600710"/>
            </a:xfrm>
            <a:custGeom>
              <a:avLst/>
              <a:gdLst/>
              <a:ahLst/>
              <a:cxnLst/>
              <a:rect l="l" t="t" r="r" b="b"/>
              <a:pathLst>
                <a:path w="1077595" h="600710">
                  <a:moveTo>
                    <a:pt x="977392" y="0"/>
                  </a:moveTo>
                  <a:lnTo>
                    <a:pt x="100075" y="0"/>
                  </a:lnTo>
                  <a:lnTo>
                    <a:pt x="61132" y="7868"/>
                  </a:lnTo>
                  <a:lnTo>
                    <a:pt x="29321" y="29321"/>
                  </a:lnTo>
                  <a:lnTo>
                    <a:pt x="7868" y="61132"/>
                  </a:lnTo>
                  <a:lnTo>
                    <a:pt x="0" y="100075"/>
                  </a:lnTo>
                  <a:lnTo>
                    <a:pt x="0" y="500379"/>
                  </a:lnTo>
                  <a:lnTo>
                    <a:pt x="7868" y="539323"/>
                  </a:lnTo>
                  <a:lnTo>
                    <a:pt x="29321" y="571134"/>
                  </a:lnTo>
                  <a:lnTo>
                    <a:pt x="61132" y="592587"/>
                  </a:lnTo>
                  <a:lnTo>
                    <a:pt x="100075" y="600455"/>
                  </a:lnTo>
                  <a:lnTo>
                    <a:pt x="977392" y="600455"/>
                  </a:lnTo>
                  <a:lnTo>
                    <a:pt x="1016335" y="592587"/>
                  </a:lnTo>
                  <a:lnTo>
                    <a:pt x="1048146" y="571134"/>
                  </a:lnTo>
                  <a:lnTo>
                    <a:pt x="1069599" y="539323"/>
                  </a:lnTo>
                  <a:lnTo>
                    <a:pt x="1077468" y="500379"/>
                  </a:lnTo>
                  <a:lnTo>
                    <a:pt x="1077468" y="100075"/>
                  </a:lnTo>
                  <a:lnTo>
                    <a:pt x="1069599" y="61132"/>
                  </a:lnTo>
                  <a:lnTo>
                    <a:pt x="1048146" y="29321"/>
                  </a:lnTo>
                  <a:lnTo>
                    <a:pt x="1016335" y="7868"/>
                  </a:lnTo>
                  <a:lnTo>
                    <a:pt x="977392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9545954" y="645795"/>
              <a:ext cx="1077595" cy="600710"/>
            </a:xfrm>
            <a:custGeom>
              <a:avLst/>
              <a:gdLst/>
              <a:ahLst/>
              <a:cxnLst/>
              <a:rect l="l" t="t" r="r" b="b"/>
              <a:pathLst>
                <a:path w="1077595" h="600710">
                  <a:moveTo>
                    <a:pt x="0" y="100075"/>
                  </a:moveTo>
                  <a:lnTo>
                    <a:pt x="7868" y="61132"/>
                  </a:lnTo>
                  <a:lnTo>
                    <a:pt x="29321" y="29321"/>
                  </a:lnTo>
                  <a:lnTo>
                    <a:pt x="61132" y="7868"/>
                  </a:lnTo>
                  <a:lnTo>
                    <a:pt x="100075" y="0"/>
                  </a:lnTo>
                  <a:lnTo>
                    <a:pt x="977392" y="0"/>
                  </a:lnTo>
                  <a:lnTo>
                    <a:pt x="1016335" y="7868"/>
                  </a:lnTo>
                  <a:lnTo>
                    <a:pt x="1048146" y="29321"/>
                  </a:lnTo>
                  <a:lnTo>
                    <a:pt x="1069599" y="61132"/>
                  </a:lnTo>
                  <a:lnTo>
                    <a:pt x="1077468" y="100075"/>
                  </a:lnTo>
                  <a:lnTo>
                    <a:pt x="1077468" y="500379"/>
                  </a:lnTo>
                  <a:lnTo>
                    <a:pt x="1069599" y="539323"/>
                  </a:lnTo>
                  <a:lnTo>
                    <a:pt x="1048146" y="571134"/>
                  </a:lnTo>
                  <a:lnTo>
                    <a:pt x="1016335" y="592587"/>
                  </a:lnTo>
                  <a:lnTo>
                    <a:pt x="977392" y="600455"/>
                  </a:lnTo>
                  <a:lnTo>
                    <a:pt x="100075" y="600455"/>
                  </a:lnTo>
                  <a:lnTo>
                    <a:pt x="61132" y="592587"/>
                  </a:lnTo>
                  <a:lnTo>
                    <a:pt x="29321" y="571134"/>
                  </a:lnTo>
                  <a:lnTo>
                    <a:pt x="7868" y="539323"/>
                  </a:lnTo>
                  <a:lnTo>
                    <a:pt x="0" y="500379"/>
                  </a:lnTo>
                  <a:lnTo>
                    <a:pt x="0" y="100075"/>
                  </a:lnTo>
                  <a:close/>
                </a:path>
              </a:pathLst>
            </a:custGeom>
            <a:ln w="25400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4832603" y="634746"/>
            <a:ext cx="103251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Homeowner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Assistance</a:t>
            </a:r>
            <a:r>
              <a:rPr dirty="0" sz="12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Fund (HAF)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7250176" y="623570"/>
            <a:ext cx="9893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r>
              <a:rPr dirty="0" sz="12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Small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 Credit Initiative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6016244" y="706373"/>
            <a:ext cx="10090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0" marR="5080" indent="-1524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Capital</a:t>
            </a:r>
            <a:r>
              <a:rPr dirty="0" sz="12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Projects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(CPF)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3580384" y="623570"/>
            <a:ext cx="11233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Local</a:t>
            </a:r>
            <a:r>
              <a:rPr dirty="0" sz="12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Assistance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Tribal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Consistency</a:t>
            </a:r>
            <a:r>
              <a:rPr dirty="0" sz="12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 descr=""/>
          <p:cNvSpPr/>
          <p:nvPr/>
        </p:nvSpPr>
        <p:spPr>
          <a:xfrm>
            <a:off x="1631823" y="1790319"/>
            <a:ext cx="8991600" cy="0"/>
          </a:xfrm>
          <a:custGeom>
            <a:avLst/>
            <a:gdLst/>
            <a:ahLst/>
            <a:cxnLst/>
            <a:rect l="l" t="t" r="r" b="b"/>
            <a:pathLst>
              <a:path w="8991600" h="0">
                <a:moveTo>
                  <a:pt x="0" y="0"/>
                </a:moveTo>
                <a:lnTo>
                  <a:pt x="899160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 descr=""/>
          <p:cNvSpPr txBox="1"/>
          <p:nvPr/>
        </p:nvSpPr>
        <p:spPr>
          <a:xfrm>
            <a:off x="2437383" y="2364232"/>
            <a:ext cx="892175" cy="10477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33375">
              <a:lnSpc>
                <a:spcPct val="100200"/>
              </a:lnSpc>
              <a:spcBef>
                <a:spcPts val="95"/>
              </a:spcBef>
            </a:pPr>
            <a:r>
              <a:rPr dirty="0" sz="1200" spc="-25">
                <a:latin typeface="Calibri"/>
                <a:cs typeface="Calibri"/>
              </a:rPr>
              <a:t>Yes </a:t>
            </a:r>
            <a:r>
              <a:rPr dirty="0" sz="1100" i="1">
                <a:latin typeface="Calibri"/>
                <a:cs typeface="Calibri"/>
              </a:rPr>
              <a:t>Exceptions</a:t>
            </a:r>
            <a:r>
              <a:rPr dirty="0" sz="1100" spc="-50" i="1">
                <a:latin typeface="Calibri"/>
                <a:cs typeface="Calibri"/>
              </a:rPr>
              <a:t> </a:t>
            </a:r>
            <a:r>
              <a:rPr dirty="0" sz="1100" spc="-25" i="1">
                <a:latin typeface="Calibri"/>
                <a:cs typeface="Calibri"/>
              </a:rPr>
              <a:t>to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the</a:t>
            </a:r>
            <a:r>
              <a:rPr dirty="0" sz="1100" spc="-10" i="1">
                <a:latin typeface="Calibri"/>
                <a:cs typeface="Calibri"/>
              </a:rPr>
              <a:t> Revenue </a:t>
            </a:r>
            <a:r>
              <a:rPr dirty="0" sz="1100" i="1">
                <a:latin typeface="Calibri"/>
                <a:cs typeface="Calibri"/>
              </a:rPr>
              <a:t>Loss</a:t>
            </a:r>
            <a:r>
              <a:rPr dirty="0" sz="1100" spc="-30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category</a:t>
            </a:r>
            <a:r>
              <a:rPr dirty="0" sz="1100" spc="-30" i="1">
                <a:latin typeface="Calibri"/>
                <a:cs typeface="Calibri"/>
              </a:rPr>
              <a:t> </a:t>
            </a:r>
            <a:r>
              <a:rPr dirty="0" sz="1100" spc="-50" i="1">
                <a:latin typeface="Calibri"/>
                <a:cs typeface="Calibri"/>
              </a:rPr>
              <a:t>–</a:t>
            </a:r>
            <a:r>
              <a:rPr dirty="0" sz="1100" i="1">
                <a:latin typeface="Calibri"/>
                <a:cs typeface="Calibri"/>
              </a:rPr>
              <a:t> see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FAQs</a:t>
            </a:r>
            <a:r>
              <a:rPr dirty="0" sz="1100" spc="-25" i="1">
                <a:latin typeface="Calibri"/>
                <a:cs typeface="Calibri"/>
              </a:rPr>
              <a:t> </a:t>
            </a:r>
            <a:r>
              <a:rPr dirty="0" sz="1100" i="1">
                <a:latin typeface="Calibri"/>
                <a:cs typeface="Calibri"/>
              </a:rPr>
              <a:t>for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-50" i="1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  <a:p>
            <a:pPr marL="101600">
              <a:lnSpc>
                <a:spcPct val="100000"/>
              </a:lnSpc>
            </a:pPr>
            <a:r>
              <a:rPr dirty="0" sz="1100" i="1">
                <a:latin typeface="Calibri"/>
                <a:cs typeface="Calibri"/>
              </a:rPr>
              <a:t>detailed</a:t>
            </a:r>
            <a:r>
              <a:rPr dirty="0" sz="1100" spc="-20" i="1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list.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5154167" y="2786380"/>
            <a:ext cx="22479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6434073" y="2776728"/>
            <a:ext cx="2241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2438400" y="4978146"/>
            <a:ext cx="86741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Last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the </a:t>
            </a:r>
            <a:r>
              <a:rPr dirty="0" sz="1100" spc="-10">
                <a:latin typeface="Calibri"/>
                <a:cs typeface="Calibri"/>
              </a:rPr>
              <a:t>Month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2510535" y="1403096"/>
            <a:ext cx="7740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12/31/2024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4941823" y="1409446"/>
            <a:ext cx="7740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09/30/2026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6130797" y="1402588"/>
            <a:ext cx="7740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12/31/2026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3675379" y="1420367"/>
            <a:ext cx="805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No</a:t>
            </a:r>
            <a:r>
              <a:rPr dirty="0" sz="1200" spc="-1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Deadline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2222500" y="6515861"/>
            <a:ext cx="85090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-50">
                <a:solidFill>
                  <a:srgbClr val="C00000"/>
                </a:solidFill>
                <a:latin typeface="Calibri"/>
                <a:cs typeface="Calibri"/>
              </a:rPr>
              <a:t>*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8430768" y="655573"/>
            <a:ext cx="10033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0" marR="5080" indent="-15938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SSBCI-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Technical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Assistance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9650476" y="722884"/>
            <a:ext cx="83629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SSBCI-SSBOP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8790685" y="1473199"/>
            <a:ext cx="23495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-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spc="-5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9949688" y="1472184"/>
            <a:ext cx="234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-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spc="-5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533652" y="1891538"/>
            <a:ext cx="7931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Expenditure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1635760" y="2074417"/>
            <a:ext cx="5886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Deadline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2469895" y="1777492"/>
            <a:ext cx="902969" cy="574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100" spc="-10">
                <a:latin typeface="Calibri"/>
                <a:cs typeface="Calibri"/>
              </a:rPr>
              <a:t>12/31/2026</a:t>
            </a:r>
            <a:endParaRPr sz="1100">
              <a:latin typeface="Calibri"/>
              <a:cs typeface="Calibri"/>
            </a:endParaRPr>
          </a:p>
          <a:p>
            <a:pPr algn="ctr" marL="12065" marR="5080" indent="-635">
              <a:lnSpc>
                <a:spcPct val="100000"/>
              </a:lnSpc>
              <a:spcBef>
                <a:spcPts val="25"/>
              </a:spcBef>
            </a:pPr>
            <a:r>
              <a:rPr dirty="0" sz="700">
                <a:latin typeface="Calibri"/>
                <a:cs typeface="Calibri"/>
              </a:rPr>
              <a:t>Title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>
                <a:latin typeface="Calibri"/>
                <a:cs typeface="Calibri"/>
              </a:rPr>
              <a:t>I &amp;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Surface</a:t>
            </a:r>
            <a:r>
              <a:rPr dirty="0" sz="700" spc="500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Transportation</a:t>
            </a:r>
            <a:r>
              <a:rPr dirty="0" sz="700" spc="80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Projects:</a:t>
            </a:r>
            <a:endParaRPr sz="700">
              <a:latin typeface="Calibri"/>
              <a:cs typeface="Calibri"/>
            </a:endParaRPr>
          </a:p>
          <a:p>
            <a:pPr algn="ctr">
              <a:lnSpc>
                <a:spcPts val="1300"/>
              </a:lnSpc>
            </a:pPr>
            <a:r>
              <a:rPr dirty="0" sz="1100" spc="-10">
                <a:latin typeface="Calibri"/>
                <a:cs typeface="Calibri"/>
              </a:rPr>
              <a:t>9/30/2026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7598409" y="1480566"/>
            <a:ext cx="23495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-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spc="-5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3716528" y="2004059"/>
            <a:ext cx="788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Deadline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4960620" y="1994408"/>
            <a:ext cx="762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01/28/2027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6180835" y="1975865"/>
            <a:ext cx="762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12/31/2026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1652523" y="2681985"/>
            <a:ext cx="620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492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Uniform Guidance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3806444" y="2770885"/>
            <a:ext cx="542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Sections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2380233" y="3526789"/>
            <a:ext cx="1078865" cy="10693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89865">
              <a:lnSpc>
                <a:spcPct val="100000"/>
              </a:lnSpc>
              <a:spcBef>
                <a:spcPts val="95"/>
              </a:spcBef>
            </a:pPr>
            <a:r>
              <a:rPr dirty="0" sz="1100" spc="-10">
                <a:latin typeface="Calibri"/>
                <a:cs typeface="Calibri"/>
              </a:rPr>
              <a:t>Quarterly: </a:t>
            </a:r>
            <a:r>
              <a:rPr dirty="0" sz="1100">
                <a:latin typeface="Calibri"/>
                <a:cs typeface="Calibri"/>
              </a:rPr>
              <a:t>Allocated</a:t>
            </a:r>
            <a:r>
              <a:rPr dirty="0" sz="1100" spc="19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Over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Calibri"/>
                <a:cs typeface="Calibri"/>
              </a:rPr>
              <a:t>$30mm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00"/>
              </a:spcBef>
            </a:pPr>
            <a:r>
              <a:rPr dirty="0" sz="1100">
                <a:latin typeface="Calibri"/>
                <a:cs typeface="Calibri"/>
              </a:rPr>
              <a:t>Annually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Due</a:t>
            </a:r>
            <a:r>
              <a:rPr dirty="0" sz="1100" spc="-10">
                <a:latin typeface="Calibri"/>
                <a:cs typeface="Calibri"/>
              </a:rPr>
              <a:t> April </a:t>
            </a:r>
            <a:r>
              <a:rPr dirty="0" sz="1100">
                <a:latin typeface="Calibri"/>
                <a:cs typeface="Calibri"/>
              </a:rPr>
              <a:t>30: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Allocated </a:t>
            </a:r>
            <a:r>
              <a:rPr dirty="0" sz="1100">
                <a:latin typeface="Calibri"/>
                <a:cs typeface="Calibri"/>
              </a:rPr>
              <a:t>Under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$30mm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3675888" y="3779520"/>
            <a:ext cx="78041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Annually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Due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March</a:t>
            </a:r>
            <a:r>
              <a:rPr dirty="0" sz="1100" spc="-25">
                <a:latin typeface="Calibri"/>
                <a:cs typeface="Calibri"/>
              </a:rPr>
              <a:t> 31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4814061" y="3526789"/>
            <a:ext cx="1038860" cy="10693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49225">
              <a:lnSpc>
                <a:spcPct val="100000"/>
              </a:lnSpc>
              <a:spcBef>
                <a:spcPts val="95"/>
              </a:spcBef>
            </a:pPr>
            <a:r>
              <a:rPr dirty="0" sz="1100" spc="-10">
                <a:latin typeface="Calibri"/>
                <a:cs typeface="Calibri"/>
              </a:rPr>
              <a:t>Quarterly: </a:t>
            </a:r>
            <a:r>
              <a:rPr dirty="0" sz="1100">
                <a:latin typeface="Calibri"/>
                <a:cs typeface="Calibri"/>
              </a:rPr>
              <a:t>Allocated</a:t>
            </a:r>
            <a:r>
              <a:rPr dirty="0" sz="1100" spc="19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Over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 spc="-20">
                <a:latin typeface="Calibri"/>
                <a:cs typeface="Calibri"/>
              </a:rPr>
              <a:t>$5mm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300"/>
              </a:spcBef>
            </a:pPr>
            <a:r>
              <a:rPr dirty="0" sz="1100">
                <a:latin typeface="Calibri"/>
                <a:cs typeface="Calibri"/>
              </a:rPr>
              <a:t>Annually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Due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Nov </a:t>
            </a:r>
            <a:r>
              <a:rPr dirty="0" sz="1100">
                <a:latin typeface="Calibri"/>
                <a:cs typeface="Calibri"/>
              </a:rPr>
              <a:t>15: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Allocated </a:t>
            </a:r>
            <a:r>
              <a:rPr dirty="0" sz="1100">
                <a:latin typeface="Calibri"/>
                <a:cs typeface="Calibri"/>
              </a:rPr>
              <a:t>Under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$5mm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6102603" y="3779520"/>
            <a:ext cx="78041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Annually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Due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July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31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1706372" y="5885179"/>
            <a:ext cx="435609" cy="4229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Single</a:t>
            </a:r>
            <a:endParaRPr sz="1300">
              <a:latin typeface="Calibri"/>
              <a:cs typeface="Calibri"/>
            </a:endParaRPr>
          </a:p>
          <a:p>
            <a:pPr marL="29209">
              <a:lnSpc>
                <a:spcPct val="100000"/>
              </a:lnSpc>
              <a:spcBef>
                <a:spcPts val="5"/>
              </a:spcBef>
            </a:pPr>
            <a:r>
              <a:rPr dirty="0" sz="1300" spc="-10" b="1">
                <a:latin typeface="Calibri"/>
                <a:cs typeface="Calibri"/>
              </a:rPr>
              <a:t>Audit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7" name="object 77" descr=""/>
          <p:cNvSpPr/>
          <p:nvPr/>
        </p:nvSpPr>
        <p:spPr>
          <a:xfrm>
            <a:off x="1538097" y="5715380"/>
            <a:ext cx="8991600" cy="0"/>
          </a:xfrm>
          <a:custGeom>
            <a:avLst/>
            <a:gdLst/>
            <a:ahLst/>
            <a:cxnLst/>
            <a:rect l="l" t="t" r="r" b="b"/>
            <a:pathLst>
              <a:path w="8991600" h="0">
                <a:moveTo>
                  <a:pt x="0" y="0"/>
                </a:moveTo>
                <a:lnTo>
                  <a:pt x="899160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 descr=""/>
          <p:cNvSpPr txBox="1"/>
          <p:nvPr/>
        </p:nvSpPr>
        <p:spPr>
          <a:xfrm>
            <a:off x="3812794" y="5019040"/>
            <a:ext cx="470534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90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Days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5083809" y="5001005"/>
            <a:ext cx="470534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45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Days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0" name="object 80" descr=""/>
          <p:cNvSpPr txBox="1"/>
          <p:nvPr/>
        </p:nvSpPr>
        <p:spPr>
          <a:xfrm>
            <a:off x="6230365" y="4673346"/>
            <a:ext cx="608330" cy="1031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End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the </a:t>
            </a:r>
            <a:r>
              <a:rPr dirty="0" sz="1100" spc="-10">
                <a:latin typeface="Calibri"/>
                <a:cs typeface="Calibri"/>
              </a:rPr>
              <a:t>calendar month following reporting period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1" name="object 81" descr=""/>
          <p:cNvSpPr txBox="1"/>
          <p:nvPr/>
        </p:nvSpPr>
        <p:spPr>
          <a:xfrm>
            <a:off x="2521204" y="5794755"/>
            <a:ext cx="64198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Yes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–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ACEE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Calibri"/>
                <a:cs typeface="Calibri"/>
              </a:rPr>
              <a:t>Option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3920997" y="5844540"/>
            <a:ext cx="21717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5">
                <a:latin typeface="Calibri"/>
                <a:cs typeface="Calibri"/>
              </a:rPr>
              <a:t>Yes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5169153" y="5904484"/>
            <a:ext cx="21717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5">
                <a:latin typeface="Calibri"/>
                <a:cs typeface="Calibri"/>
              </a:rPr>
              <a:t>Yes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6416040" y="5904229"/>
            <a:ext cx="21717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5">
                <a:latin typeface="Calibri"/>
                <a:cs typeface="Calibri"/>
              </a:rPr>
              <a:t>Yes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7599426" y="5886196"/>
            <a:ext cx="18859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5">
                <a:latin typeface="Calibri"/>
                <a:cs typeface="Calibri"/>
              </a:rPr>
              <a:t>No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8765285" y="5904484"/>
            <a:ext cx="21717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5">
                <a:latin typeface="Calibri"/>
                <a:cs typeface="Calibri"/>
              </a:rPr>
              <a:t>Yes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7" name="object 87" descr=""/>
          <p:cNvSpPr txBox="1"/>
          <p:nvPr/>
        </p:nvSpPr>
        <p:spPr>
          <a:xfrm>
            <a:off x="9967721" y="5869432"/>
            <a:ext cx="21717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5">
                <a:latin typeface="Calibri"/>
                <a:cs typeface="Calibri"/>
              </a:rPr>
              <a:t>Yes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7258304" y="3584702"/>
            <a:ext cx="944880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Quarterly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and </a:t>
            </a:r>
            <a:r>
              <a:rPr dirty="0" sz="1100">
                <a:latin typeface="Calibri"/>
                <a:cs typeface="Calibri"/>
              </a:rPr>
              <a:t>Annually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–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see </a:t>
            </a:r>
            <a:r>
              <a:rPr dirty="0" sz="1100">
                <a:latin typeface="Calibri"/>
                <a:cs typeface="Calibri"/>
              </a:rPr>
              <a:t>SSBCI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guidelines </a:t>
            </a:r>
            <a:r>
              <a:rPr dirty="0" sz="1100">
                <a:latin typeface="Calibri"/>
                <a:cs typeface="Calibri"/>
              </a:rPr>
              <a:t>for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schedule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of </a:t>
            </a:r>
            <a:r>
              <a:rPr dirty="0" sz="1100" spc="-10">
                <a:latin typeface="Calibri"/>
                <a:cs typeface="Calibri"/>
              </a:rPr>
              <a:t>deadlines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9" name="object 89" descr=""/>
          <p:cNvSpPr txBox="1"/>
          <p:nvPr/>
        </p:nvSpPr>
        <p:spPr>
          <a:xfrm>
            <a:off x="9955783" y="2787903"/>
            <a:ext cx="2241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0" name="object 90" descr=""/>
          <p:cNvSpPr txBox="1"/>
          <p:nvPr/>
        </p:nvSpPr>
        <p:spPr>
          <a:xfrm>
            <a:off x="8802369" y="2786380"/>
            <a:ext cx="22479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1" name="object 91" descr=""/>
          <p:cNvSpPr txBox="1"/>
          <p:nvPr/>
        </p:nvSpPr>
        <p:spPr>
          <a:xfrm>
            <a:off x="8449309" y="3584702"/>
            <a:ext cx="864869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 spc="-10">
                <a:latin typeface="Calibri"/>
                <a:cs typeface="Calibri"/>
              </a:rPr>
              <a:t>Semiannually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Annually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0">
                <a:latin typeface="Calibri"/>
                <a:cs typeface="Calibri"/>
              </a:rPr>
              <a:t>–</a:t>
            </a:r>
            <a:r>
              <a:rPr dirty="0" sz="1100">
                <a:latin typeface="Calibri"/>
                <a:cs typeface="Calibri"/>
              </a:rPr>
              <a:t> see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SSBCI</a:t>
            </a:r>
            <a:r>
              <a:rPr dirty="0" sz="1100" spc="-25">
                <a:latin typeface="Calibri"/>
                <a:cs typeface="Calibri"/>
              </a:rPr>
              <a:t> TA </a:t>
            </a:r>
            <a:r>
              <a:rPr dirty="0" sz="1100" spc="-10">
                <a:latin typeface="Calibri"/>
                <a:cs typeface="Calibri"/>
              </a:rPr>
              <a:t>reporting guidelines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2" name="object 92" descr=""/>
          <p:cNvSpPr txBox="1"/>
          <p:nvPr/>
        </p:nvSpPr>
        <p:spPr>
          <a:xfrm>
            <a:off x="9607295" y="3584702"/>
            <a:ext cx="92456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 spc="-10">
                <a:latin typeface="Calibri"/>
                <a:cs typeface="Calibri"/>
              </a:rPr>
              <a:t>Semiannually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Annually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0">
                <a:latin typeface="Calibri"/>
                <a:cs typeface="Calibri"/>
              </a:rPr>
              <a:t>–</a:t>
            </a:r>
            <a:r>
              <a:rPr dirty="0" sz="1100">
                <a:latin typeface="Calibri"/>
                <a:cs typeface="Calibri"/>
              </a:rPr>
              <a:t> see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SBOP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NOFO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3" name="object 93" descr=""/>
          <p:cNvSpPr txBox="1"/>
          <p:nvPr/>
        </p:nvSpPr>
        <p:spPr>
          <a:xfrm>
            <a:off x="8461247" y="4741671"/>
            <a:ext cx="95821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End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the </a:t>
            </a:r>
            <a:r>
              <a:rPr dirty="0" sz="1100">
                <a:latin typeface="Calibri"/>
                <a:cs typeface="Calibri"/>
              </a:rPr>
              <a:t>calendar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month following </a:t>
            </a:r>
            <a:r>
              <a:rPr dirty="0" sz="1100">
                <a:latin typeface="Calibri"/>
                <a:cs typeface="Calibri"/>
              </a:rPr>
              <a:t>reporting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period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4" name="object 94" descr=""/>
          <p:cNvSpPr txBox="1"/>
          <p:nvPr/>
        </p:nvSpPr>
        <p:spPr>
          <a:xfrm>
            <a:off x="7258304" y="4730496"/>
            <a:ext cx="795655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See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SSBCI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guidelines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for </a:t>
            </a:r>
            <a:r>
              <a:rPr dirty="0" sz="1100" spc="-10">
                <a:latin typeface="Calibri"/>
                <a:cs typeface="Calibri"/>
              </a:rPr>
              <a:t>reporting deadline schedule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5" name="object 95" descr=""/>
          <p:cNvSpPr txBox="1"/>
          <p:nvPr/>
        </p:nvSpPr>
        <p:spPr>
          <a:xfrm>
            <a:off x="9617709" y="4741671"/>
            <a:ext cx="935990" cy="864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See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NOFO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50">
                <a:latin typeface="Calibri"/>
                <a:cs typeface="Calibri"/>
              </a:rPr>
              <a:t>–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anticipated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35">
                <a:latin typeface="Calibri"/>
                <a:cs typeface="Calibri"/>
              </a:rPr>
              <a:t>to </a:t>
            </a:r>
            <a:r>
              <a:rPr dirty="0" sz="1100">
                <a:latin typeface="Calibri"/>
                <a:cs typeface="Calibri"/>
              </a:rPr>
              <a:t>be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consistent </a:t>
            </a:r>
            <a:r>
              <a:rPr dirty="0" sz="1100">
                <a:latin typeface="Calibri"/>
                <a:cs typeface="Calibri"/>
              </a:rPr>
              <a:t>with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formula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TA </a:t>
            </a:r>
            <a:r>
              <a:rPr dirty="0" sz="1100" spc="-10">
                <a:latin typeface="Calibri"/>
                <a:cs typeface="Calibri"/>
              </a:rPr>
              <a:t>program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6" name="object 96" descr=""/>
          <p:cNvSpPr txBox="1"/>
          <p:nvPr/>
        </p:nvSpPr>
        <p:spPr>
          <a:xfrm>
            <a:off x="7281671" y="2767838"/>
            <a:ext cx="8280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Generally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25">
                <a:latin typeface="Calibri"/>
                <a:cs typeface="Calibri"/>
              </a:rPr>
              <a:t>No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7" name="object 97" descr=""/>
          <p:cNvSpPr txBox="1"/>
          <p:nvPr/>
        </p:nvSpPr>
        <p:spPr>
          <a:xfrm>
            <a:off x="7597393" y="1996947"/>
            <a:ext cx="234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-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spc="-5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8" name="object 98" descr=""/>
          <p:cNvSpPr txBox="1"/>
          <p:nvPr/>
        </p:nvSpPr>
        <p:spPr>
          <a:xfrm>
            <a:off x="8800083" y="1955800"/>
            <a:ext cx="234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-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spc="-5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9" name="object 99" descr=""/>
          <p:cNvSpPr txBox="1"/>
          <p:nvPr/>
        </p:nvSpPr>
        <p:spPr>
          <a:xfrm>
            <a:off x="9949688" y="1976882"/>
            <a:ext cx="234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-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r>
              <a:rPr dirty="0" sz="1200" spc="5" b="1">
                <a:solidFill>
                  <a:srgbClr val="005494"/>
                </a:solidFill>
                <a:latin typeface="Calibri"/>
                <a:cs typeface="Calibri"/>
              </a:rPr>
              <a:t> </a:t>
            </a:r>
            <a:r>
              <a:rPr dirty="0" sz="1200" spc="-50" b="1">
                <a:solidFill>
                  <a:srgbClr val="005494"/>
                </a:solidFill>
                <a:latin typeface="Calibri"/>
                <a:cs typeface="Calibri"/>
              </a:rPr>
              <a:t>-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0" name="object 100" descr=""/>
          <p:cNvSpPr/>
          <p:nvPr/>
        </p:nvSpPr>
        <p:spPr>
          <a:xfrm>
            <a:off x="2301620" y="582548"/>
            <a:ext cx="3636645" cy="5953760"/>
          </a:xfrm>
          <a:custGeom>
            <a:avLst/>
            <a:gdLst/>
            <a:ahLst/>
            <a:cxnLst/>
            <a:rect l="l" t="t" r="r" b="b"/>
            <a:pathLst>
              <a:path w="3636645" h="5953759">
                <a:moveTo>
                  <a:pt x="0" y="5953506"/>
                </a:moveTo>
                <a:lnTo>
                  <a:pt x="3636263" y="5953506"/>
                </a:lnTo>
                <a:lnTo>
                  <a:pt x="3636263" y="0"/>
                </a:lnTo>
                <a:lnTo>
                  <a:pt x="0" y="0"/>
                </a:lnTo>
                <a:lnTo>
                  <a:pt x="0" y="5953506"/>
                </a:lnTo>
                <a:close/>
              </a:path>
            </a:pathLst>
          </a:custGeom>
          <a:ln w="254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1647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/>
              <a:t>Financial</a:t>
            </a:r>
            <a:r>
              <a:rPr dirty="0" spc="-70"/>
              <a:t> </a:t>
            </a:r>
            <a:r>
              <a:rPr dirty="0" spc="-10"/>
              <a:t>Assistance</a:t>
            </a:r>
            <a:r>
              <a:rPr dirty="0" spc="-50"/>
              <a:t> </a:t>
            </a:r>
            <a:r>
              <a:rPr dirty="0"/>
              <a:t>Award</a:t>
            </a:r>
            <a:r>
              <a:rPr dirty="0" spc="-60"/>
              <a:t> </a:t>
            </a:r>
            <a:r>
              <a:rPr dirty="0" spc="-10"/>
              <a:t>Agreement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2060194" y="1417065"/>
            <a:ext cx="13747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What</a:t>
            </a:r>
            <a:r>
              <a:rPr dirty="0" sz="24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C00000"/>
                </a:solidFill>
                <a:latin typeface="Calibri"/>
                <a:cs typeface="Calibri"/>
              </a:rPr>
              <a:t>is</a:t>
            </a:r>
            <a:r>
              <a:rPr dirty="0" sz="24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25" b="1">
                <a:solidFill>
                  <a:srgbClr val="C00000"/>
                </a:solidFill>
                <a:latin typeface="Calibri"/>
                <a:cs typeface="Calibri"/>
              </a:rPr>
              <a:t>it?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060194" y="2164892"/>
            <a:ext cx="8008620" cy="2073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5080" indent="-285750">
              <a:lnSpc>
                <a:spcPct val="120000"/>
              </a:lnSpc>
              <a:spcBef>
                <a:spcPts val="100"/>
              </a:spcBef>
              <a:buClr>
                <a:srgbClr val="C00000"/>
              </a:buClr>
              <a:buFont typeface="Arial"/>
              <a:buChar char="•"/>
              <a:tabLst>
                <a:tab pos="298450" algn="l"/>
              </a:tabLst>
            </a:pP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legally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binding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document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that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outlines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terms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conditions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Federal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award, </a:t>
            </a:r>
            <a:r>
              <a:rPr dirty="0" sz="1600">
                <a:latin typeface="Calibri"/>
                <a:cs typeface="Calibri"/>
              </a:rPr>
              <a:t>including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executive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orders,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federal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statutes,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regulations,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program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guidance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that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apply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Federal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award.</a:t>
            </a:r>
            <a:r>
              <a:rPr dirty="0" sz="1600" spc="30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Prior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disbursement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award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funds,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Tribal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recipient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must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sign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the </a:t>
            </a:r>
            <a:r>
              <a:rPr dirty="0" sz="1600">
                <a:latin typeface="Calibri"/>
                <a:cs typeface="Calibri"/>
              </a:rPr>
              <a:t>financial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assistance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award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agreement,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which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indicates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its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acceptance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terms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and </a:t>
            </a:r>
            <a:r>
              <a:rPr dirty="0" sz="1600">
                <a:latin typeface="Calibri"/>
                <a:cs typeface="Calibri"/>
              </a:rPr>
              <a:t>conditions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of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award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being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issued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by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Treasury.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5"/>
              </a:spcBef>
              <a:buClr>
                <a:srgbClr val="C00000"/>
              </a:buClr>
              <a:buFont typeface="Arial"/>
              <a:buChar char="•"/>
            </a:pPr>
            <a:endParaRPr sz="1600">
              <a:latin typeface="Calibri"/>
              <a:cs typeface="Calibri"/>
            </a:endParaRPr>
          </a:p>
          <a:p>
            <a:pPr marL="297815" indent="-285115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</a:tabLst>
            </a:pPr>
            <a:r>
              <a:rPr dirty="0" sz="1600" spc="-10">
                <a:latin typeface="Calibri"/>
                <a:cs typeface="Calibri"/>
              </a:rPr>
              <a:t>Everyone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must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read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it!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1647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Typical</a:t>
            </a:r>
            <a:r>
              <a:rPr dirty="0" spc="-55"/>
              <a:t> </a:t>
            </a:r>
            <a:r>
              <a:rPr dirty="0"/>
              <a:t>Components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/>
              <a:t>Financial</a:t>
            </a:r>
            <a:r>
              <a:rPr dirty="0" spc="-65"/>
              <a:t> </a:t>
            </a:r>
            <a:r>
              <a:rPr dirty="0" spc="-10"/>
              <a:t>Assistance</a:t>
            </a:r>
            <a:r>
              <a:rPr dirty="0" spc="-40"/>
              <a:t> </a:t>
            </a:r>
            <a:r>
              <a:rPr dirty="0" spc="-10"/>
              <a:t>Agreements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88900" rIns="0" bIns="0" rtlCol="0" vert="horz">
            <a:spAutoFit/>
          </a:bodyPr>
          <a:lstStyle/>
          <a:p>
            <a:pPr marL="526415" indent="-513715">
              <a:lnSpc>
                <a:spcPct val="100000"/>
              </a:lnSpc>
              <a:spcBef>
                <a:spcPts val="700"/>
              </a:spcBef>
              <a:buClr>
                <a:srgbClr val="C00000"/>
              </a:buClr>
              <a:buAutoNum type="arabicPeriod"/>
              <a:tabLst>
                <a:tab pos="526415" algn="l"/>
              </a:tabLst>
            </a:pPr>
            <a:r>
              <a:rPr dirty="0" spc="-10"/>
              <a:t>Awarding</a:t>
            </a:r>
            <a:r>
              <a:rPr dirty="0" spc="-50"/>
              <a:t> </a:t>
            </a:r>
            <a:r>
              <a:rPr dirty="0" spc="-10"/>
              <a:t>agency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/>
              <a:tabLst>
                <a:tab pos="526415" algn="l"/>
              </a:tabLst>
            </a:pPr>
            <a:r>
              <a:rPr dirty="0" spc="-10"/>
              <a:t>Assistance</a:t>
            </a:r>
            <a:r>
              <a:rPr dirty="0" spc="-25"/>
              <a:t> </a:t>
            </a:r>
            <a:r>
              <a:rPr dirty="0" spc="-20"/>
              <a:t>Type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/>
              <a:tabLst>
                <a:tab pos="526415" algn="l"/>
              </a:tabLst>
            </a:pPr>
            <a:r>
              <a:rPr dirty="0"/>
              <a:t>Award</a:t>
            </a:r>
            <a:r>
              <a:rPr dirty="0" spc="-105"/>
              <a:t> </a:t>
            </a:r>
            <a:r>
              <a:rPr dirty="0" spc="-10"/>
              <a:t>number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/>
              <a:tabLst>
                <a:tab pos="526415" algn="l"/>
              </a:tabLst>
            </a:pPr>
            <a:r>
              <a:rPr dirty="0" spc="-10"/>
              <a:t>Amendment</a:t>
            </a:r>
            <a:r>
              <a:rPr dirty="0" spc="-55"/>
              <a:t> </a:t>
            </a:r>
            <a:r>
              <a:rPr dirty="0" spc="-25"/>
              <a:t>number,</a:t>
            </a:r>
            <a:r>
              <a:rPr dirty="0" spc="-65"/>
              <a:t> </a:t>
            </a:r>
            <a:r>
              <a:rPr dirty="0" spc="-25"/>
              <a:t>as</a:t>
            </a:r>
          </a:p>
          <a:p>
            <a:pPr marL="527050">
              <a:lnSpc>
                <a:spcPct val="100000"/>
              </a:lnSpc>
            </a:pPr>
            <a:r>
              <a:rPr dirty="0" spc="-10"/>
              <a:t>applicable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5"/>
              <a:tabLst>
                <a:tab pos="526415" algn="l"/>
              </a:tabLst>
            </a:pPr>
            <a:r>
              <a:rPr dirty="0"/>
              <a:t>Award</a:t>
            </a:r>
            <a:r>
              <a:rPr dirty="0" spc="-105"/>
              <a:t> </a:t>
            </a:r>
            <a:r>
              <a:rPr dirty="0" spc="-10"/>
              <a:t>Authority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5"/>
              <a:tabLst>
                <a:tab pos="526415" algn="l"/>
              </a:tabLst>
            </a:pPr>
            <a:r>
              <a:rPr dirty="0" spc="-10"/>
              <a:t>Approved</a:t>
            </a:r>
            <a:r>
              <a:rPr dirty="0" spc="-55"/>
              <a:t> </a:t>
            </a:r>
            <a:r>
              <a:rPr dirty="0" spc="-10"/>
              <a:t>Budget</a:t>
            </a:r>
          </a:p>
          <a:p>
            <a:pPr marL="527050" marR="43180" indent="-51435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5"/>
              <a:tabLst>
                <a:tab pos="527050" algn="l"/>
              </a:tabLst>
            </a:pPr>
            <a:r>
              <a:rPr dirty="0"/>
              <a:t>Award</a:t>
            </a:r>
            <a:r>
              <a:rPr dirty="0" spc="-70"/>
              <a:t> </a:t>
            </a:r>
            <a:r>
              <a:rPr dirty="0" spc="-10"/>
              <a:t>Computation</a:t>
            </a:r>
            <a:r>
              <a:rPr dirty="0" spc="-75"/>
              <a:t> </a:t>
            </a:r>
            <a:r>
              <a:rPr dirty="0" spc="-20"/>
              <a:t>(Cost </a:t>
            </a:r>
            <a:r>
              <a:rPr dirty="0" spc="-10"/>
              <a:t>Sharing)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5"/>
              <a:tabLst>
                <a:tab pos="526415" algn="l"/>
              </a:tabLst>
            </a:pPr>
            <a:r>
              <a:rPr dirty="0"/>
              <a:t>Federal</a:t>
            </a:r>
            <a:r>
              <a:rPr dirty="0" spc="-105"/>
              <a:t> </a:t>
            </a:r>
            <a:r>
              <a:rPr dirty="0"/>
              <a:t>Award</a:t>
            </a:r>
            <a:r>
              <a:rPr dirty="0" spc="-110"/>
              <a:t> </a:t>
            </a:r>
            <a:r>
              <a:rPr dirty="0" spc="-10"/>
              <a:t>Amount</a:t>
            </a:r>
          </a:p>
          <a:p>
            <a:pPr marL="527050" marR="5080" indent="-51435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5"/>
              <a:tabLst>
                <a:tab pos="527050" algn="l"/>
              </a:tabLst>
            </a:pPr>
            <a:r>
              <a:rPr dirty="0" spc="-10"/>
              <a:t>Assistance</a:t>
            </a:r>
            <a:r>
              <a:rPr dirty="0" spc="-45"/>
              <a:t> </a:t>
            </a:r>
            <a:r>
              <a:rPr dirty="0"/>
              <a:t>Listing</a:t>
            </a:r>
            <a:r>
              <a:rPr dirty="0" spc="-55"/>
              <a:t> </a:t>
            </a:r>
            <a:r>
              <a:rPr dirty="0" spc="-10"/>
              <a:t>Number </a:t>
            </a:r>
            <a:r>
              <a:rPr dirty="0"/>
              <a:t>(FKA</a:t>
            </a:r>
            <a:r>
              <a:rPr dirty="0" spc="-35"/>
              <a:t> </a:t>
            </a:r>
            <a:r>
              <a:rPr dirty="0"/>
              <a:t>CFDA</a:t>
            </a:r>
            <a:r>
              <a:rPr dirty="0" spc="-45"/>
              <a:t> </a:t>
            </a:r>
            <a:r>
              <a:rPr dirty="0" spc="-10"/>
              <a:t>Number)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89535" rIns="0" bIns="0" rtlCol="0" vert="horz">
            <a:spAutoFit/>
          </a:bodyPr>
          <a:lstStyle/>
          <a:p>
            <a:pPr marL="526415" indent="-513715">
              <a:lnSpc>
                <a:spcPct val="100000"/>
              </a:lnSpc>
              <a:spcBef>
                <a:spcPts val="705"/>
              </a:spcBef>
              <a:buClr>
                <a:srgbClr val="C00000"/>
              </a:buClr>
              <a:buAutoNum type="arabicPeriod" startAt="10"/>
              <a:tabLst>
                <a:tab pos="526415" algn="l"/>
              </a:tabLst>
            </a:pPr>
            <a:r>
              <a:rPr dirty="0"/>
              <a:t>Date</a:t>
            </a:r>
            <a:r>
              <a:rPr dirty="0" spc="-65"/>
              <a:t> </a:t>
            </a:r>
            <a:r>
              <a:rPr dirty="0" spc="-10"/>
              <a:t>Awarded</a:t>
            </a:r>
          </a:p>
          <a:p>
            <a:pPr marL="527050" marR="263525" indent="-51435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7050" algn="l"/>
              </a:tabLst>
            </a:pPr>
            <a:r>
              <a:rPr dirty="0" spc="-10"/>
              <a:t>Awarding</a:t>
            </a:r>
            <a:r>
              <a:rPr dirty="0" spc="-65"/>
              <a:t> </a:t>
            </a:r>
            <a:r>
              <a:rPr dirty="0"/>
              <a:t>Agency</a:t>
            </a:r>
            <a:r>
              <a:rPr dirty="0" spc="-60"/>
              <a:t> </a:t>
            </a:r>
            <a:r>
              <a:rPr dirty="0" spc="-10"/>
              <a:t>Address Information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6415" algn="l"/>
              </a:tabLst>
            </a:pPr>
            <a:r>
              <a:rPr dirty="0"/>
              <a:t>Period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65"/>
              <a:t> </a:t>
            </a:r>
            <a:r>
              <a:rPr dirty="0" spc="-10"/>
              <a:t>Performance</a:t>
            </a:r>
          </a:p>
          <a:p>
            <a:pPr marL="527050" marR="528955" indent="-51435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7050" algn="l"/>
              </a:tabLst>
            </a:pPr>
            <a:r>
              <a:rPr dirty="0"/>
              <a:t>Method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 spc="-20"/>
              <a:t>Payment,</a:t>
            </a:r>
            <a:r>
              <a:rPr dirty="0" spc="-30"/>
              <a:t> </a:t>
            </a:r>
            <a:r>
              <a:rPr dirty="0" spc="-25"/>
              <a:t>as </a:t>
            </a:r>
            <a:r>
              <a:rPr dirty="0" spc="-10"/>
              <a:t>applicable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6415" algn="l"/>
              </a:tabLst>
            </a:pPr>
            <a:r>
              <a:rPr dirty="0"/>
              <a:t>Allowable</a:t>
            </a:r>
            <a:r>
              <a:rPr dirty="0" spc="-100"/>
              <a:t> </a:t>
            </a:r>
            <a:r>
              <a:rPr dirty="0" spc="-20"/>
              <a:t>Costs</a:t>
            </a:r>
          </a:p>
          <a:p>
            <a:pPr marL="527050" marR="29209" indent="-51435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7050" algn="l"/>
              </a:tabLst>
            </a:pPr>
            <a:r>
              <a:rPr dirty="0" spc="-40"/>
              <a:t>Terms </a:t>
            </a:r>
            <a:r>
              <a:rPr dirty="0"/>
              <a:t>and</a:t>
            </a:r>
            <a:r>
              <a:rPr dirty="0" spc="-45"/>
              <a:t> </a:t>
            </a:r>
            <a:r>
              <a:rPr dirty="0"/>
              <a:t>Conditions</a:t>
            </a:r>
            <a:r>
              <a:rPr dirty="0" spc="-50"/>
              <a:t> </a:t>
            </a:r>
            <a:r>
              <a:rPr dirty="0"/>
              <a:t>of</a:t>
            </a:r>
            <a:r>
              <a:rPr dirty="0" spc="-55"/>
              <a:t> </a:t>
            </a:r>
            <a:r>
              <a:rPr dirty="0" spc="-25"/>
              <a:t>the </a:t>
            </a:r>
            <a:r>
              <a:rPr dirty="0" spc="-10"/>
              <a:t>Award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6415" algn="l"/>
              </a:tabLst>
            </a:pPr>
            <a:r>
              <a:rPr dirty="0" spc="-10"/>
              <a:t>Restrictions</a:t>
            </a:r>
            <a:r>
              <a:rPr dirty="0"/>
              <a:t> on</a:t>
            </a:r>
            <a:r>
              <a:rPr dirty="0" spc="-25"/>
              <a:t> </a:t>
            </a:r>
            <a:r>
              <a:rPr dirty="0"/>
              <a:t>Use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 spc="-10"/>
              <a:t>Funds</a:t>
            </a:r>
          </a:p>
          <a:p>
            <a:pPr marL="527050" marR="926465" indent="-51435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7050" algn="l"/>
              </a:tabLst>
            </a:pPr>
            <a:r>
              <a:rPr dirty="0" spc="-10"/>
              <a:t>Required</a:t>
            </a:r>
            <a:r>
              <a:rPr dirty="0" spc="-55"/>
              <a:t> </a:t>
            </a:r>
            <a:r>
              <a:rPr dirty="0" spc="-10"/>
              <a:t>Reporting Procurement</a:t>
            </a:r>
          </a:p>
          <a:p>
            <a:pPr marL="526415" indent="-51371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AutoNum type="arabicPeriod" startAt="10"/>
              <a:tabLst>
                <a:tab pos="526415" algn="l"/>
              </a:tabLst>
            </a:pPr>
            <a:r>
              <a:rPr dirty="0"/>
              <a:t>Special</a:t>
            </a:r>
            <a:r>
              <a:rPr dirty="0" spc="-35"/>
              <a:t> </a:t>
            </a:r>
            <a:r>
              <a:rPr dirty="0" spc="-10"/>
              <a:t>Provisions</a:t>
            </a:r>
          </a:p>
        </p:txBody>
      </p:sp>
      <p:sp>
        <p:nvSpPr>
          <p:cNvPr id="8" name="object 8" descr=""/>
          <p:cNvSpPr/>
          <p:nvPr/>
        </p:nvSpPr>
        <p:spPr>
          <a:xfrm>
            <a:off x="6096000" y="1152905"/>
            <a:ext cx="0" cy="4709160"/>
          </a:xfrm>
          <a:custGeom>
            <a:avLst/>
            <a:gdLst/>
            <a:ahLst/>
            <a:cxnLst/>
            <a:rect l="l" t="t" r="r" b="b"/>
            <a:pathLst>
              <a:path w="0" h="4709160">
                <a:moveTo>
                  <a:pt x="0" y="0"/>
                </a:moveTo>
                <a:lnTo>
                  <a:pt x="0" y="4708982"/>
                </a:lnTo>
              </a:path>
            </a:pathLst>
          </a:custGeom>
          <a:ln w="28575">
            <a:solidFill>
              <a:srgbClr val="16476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9616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Example:</a:t>
            </a:r>
            <a:r>
              <a:rPr dirty="0" spc="-95"/>
              <a:t> </a:t>
            </a:r>
            <a:r>
              <a:rPr dirty="0"/>
              <a:t>Homeowner</a:t>
            </a:r>
            <a:r>
              <a:rPr dirty="0" spc="-85"/>
              <a:t> </a:t>
            </a:r>
            <a:r>
              <a:rPr dirty="0"/>
              <a:t>Assistance</a:t>
            </a:r>
            <a:r>
              <a:rPr dirty="0" spc="-80"/>
              <a:t> </a:t>
            </a:r>
            <a:r>
              <a:rPr dirty="0" spc="-20"/>
              <a:t>Fund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11660" y="1126831"/>
            <a:ext cx="5011438" cy="474606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15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609980" y="933450"/>
            <a:ext cx="9753600" cy="5244465"/>
            <a:chOff x="609980" y="933450"/>
            <a:chExt cx="9753600" cy="5244465"/>
          </a:xfrm>
        </p:grpSpPr>
        <p:sp>
          <p:nvSpPr>
            <p:cNvPr id="4" name="object 4" descr=""/>
            <p:cNvSpPr/>
            <p:nvPr/>
          </p:nvSpPr>
          <p:spPr>
            <a:xfrm>
              <a:off x="609980" y="6172580"/>
              <a:ext cx="9753600" cy="0"/>
            </a:xfrm>
            <a:custGeom>
              <a:avLst/>
              <a:gdLst/>
              <a:ahLst/>
              <a:cxnLst/>
              <a:rect l="l" t="t" r="r" b="b"/>
              <a:pathLst>
                <a:path w="9753600" h="0">
                  <a:moveTo>
                    <a:pt x="975360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77005" y="2895600"/>
              <a:ext cx="5753100" cy="327660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57905" y="933450"/>
              <a:ext cx="6067044" cy="2171700"/>
            </a:xfrm>
            <a:prstGeom prst="rect">
              <a:avLst/>
            </a:prstGeom>
          </p:spPr>
        </p:pic>
      </p:grpSp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0566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Example:</a:t>
            </a:r>
            <a:r>
              <a:rPr dirty="0" spc="-95"/>
              <a:t> </a:t>
            </a:r>
            <a:r>
              <a:rPr dirty="0"/>
              <a:t>Homeowner</a:t>
            </a:r>
            <a:r>
              <a:rPr dirty="0" spc="-85"/>
              <a:t> </a:t>
            </a:r>
            <a:r>
              <a:rPr dirty="0"/>
              <a:t>Assistance</a:t>
            </a:r>
            <a:r>
              <a:rPr dirty="0" spc="-80"/>
              <a:t> </a:t>
            </a:r>
            <a:r>
              <a:rPr dirty="0" spc="-20"/>
              <a:t>Fund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1996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Example:</a:t>
            </a:r>
            <a:r>
              <a:rPr dirty="0" spc="-65"/>
              <a:t> </a:t>
            </a:r>
            <a:r>
              <a:rPr dirty="0"/>
              <a:t>Homeowner</a:t>
            </a:r>
            <a:r>
              <a:rPr dirty="0" spc="-65"/>
              <a:t> </a:t>
            </a:r>
            <a:r>
              <a:rPr dirty="0" spc="-10"/>
              <a:t>Assistance</a:t>
            </a:r>
            <a:r>
              <a:rPr dirty="0" spc="-60"/>
              <a:t> </a:t>
            </a:r>
            <a:r>
              <a:rPr dirty="0" spc="-20"/>
              <a:t>Fund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74336" y="1749286"/>
            <a:ext cx="6454379" cy="278535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1996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Example:</a:t>
            </a:r>
            <a:r>
              <a:rPr dirty="0" spc="-65"/>
              <a:t> </a:t>
            </a:r>
            <a:r>
              <a:rPr dirty="0"/>
              <a:t>Homeowner</a:t>
            </a:r>
            <a:r>
              <a:rPr dirty="0" spc="-65"/>
              <a:t> </a:t>
            </a:r>
            <a:r>
              <a:rPr dirty="0" spc="-10"/>
              <a:t>Assistance</a:t>
            </a:r>
            <a:r>
              <a:rPr dirty="0" spc="-60"/>
              <a:t> </a:t>
            </a:r>
            <a:r>
              <a:rPr dirty="0" spc="-20"/>
              <a:t>Fund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76882" y="1575492"/>
            <a:ext cx="7086917" cy="367067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1647" rIns="0" bIns="0" rtlCol="0" vert="horz">
            <a:spAutoFit/>
          </a:bodyPr>
          <a:lstStyle/>
          <a:p>
            <a:pPr marL="31051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Example</a:t>
            </a:r>
            <a:r>
              <a:rPr dirty="0" spc="-80"/>
              <a:t> </a:t>
            </a:r>
            <a:r>
              <a:rPr dirty="0"/>
              <a:t>Closeout</a:t>
            </a:r>
            <a:r>
              <a:rPr dirty="0" spc="-65"/>
              <a:t> </a:t>
            </a:r>
            <a:r>
              <a:rPr dirty="0"/>
              <a:t>Process</a:t>
            </a:r>
            <a:r>
              <a:rPr dirty="0" spc="-70"/>
              <a:t> </a:t>
            </a:r>
            <a:r>
              <a:rPr dirty="0"/>
              <a:t>and</a:t>
            </a:r>
            <a:r>
              <a:rPr dirty="0" spc="-70"/>
              <a:t> </a:t>
            </a:r>
            <a:r>
              <a:rPr dirty="0"/>
              <a:t>Timeline:</a:t>
            </a:r>
            <a:r>
              <a:rPr dirty="0" spc="-70"/>
              <a:t> </a:t>
            </a:r>
            <a:r>
              <a:rPr dirty="0" spc="-25"/>
              <a:t>HAF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01281" y="1559763"/>
            <a:ext cx="8761444" cy="3946718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013447" y="5705094"/>
            <a:ext cx="3295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Calibri"/>
                <a:cs typeface="Calibri"/>
              </a:rPr>
              <a:t>See</a:t>
            </a:r>
            <a:r>
              <a:rPr dirty="0" sz="1200" spc="-20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the</a:t>
            </a:r>
            <a:r>
              <a:rPr dirty="0" sz="1200" spc="-15" i="1">
                <a:latin typeface="Calibri"/>
                <a:cs typeface="Calibri"/>
              </a:rPr>
              <a:t> </a:t>
            </a:r>
            <a:r>
              <a:rPr dirty="0" u="sng" sz="12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HAF:</a:t>
            </a:r>
            <a:r>
              <a:rPr dirty="0" u="sng" sz="1200" spc="-1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sng" sz="12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Closeout</a:t>
            </a:r>
            <a:r>
              <a:rPr dirty="0" u="sng" sz="1200" spc="-3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sng" sz="120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Resource</a:t>
            </a:r>
            <a:r>
              <a:rPr dirty="0" u="sng" sz="1200" spc="-25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dirty="0" u="none" sz="1200" i="1">
                <a:latin typeface="Calibri"/>
                <a:cs typeface="Calibri"/>
              </a:rPr>
              <a:t>for</a:t>
            </a:r>
            <a:r>
              <a:rPr dirty="0" u="none" sz="1200" spc="-20" i="1">
                <a:latin typeface="Calibri"/>
                <a:cs typeface="Calibri"/>
              </a:rPr>
              <a:t> </a:t>
            </a:r>
            <a:r>
              <a:rPr dirty="0" u="none" sz="1200" i="1">
                <a:latin typeface="Calibri"/>
                <a:cs typeface="Calibri"/>
              </a:rPr>
              <a:t>more</a:t>
            </a:r>
            <a:r>
              <a:rPr dirty="0" u="none" sz="1200" spc="-20" i="1">
                <a:latin typeface="Calibri"/>
                <a:cs typeface="Calibri"/>
              </a:rPr>
              <a:t> </a:t>
            </a:r>
            <a:r>
              <a:rPr dirty="0" u="none" sz="1200" spc="-10" i="1">
                <a:latin typeface="Calibri"/>
                <a:cs typeface="Calibri"/>
              </a:rPr>
              <a:t>information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19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55496" y="1017778"/>
            <a:ext cx="40195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Reporting:</a:t>
            </a:r>
            <a:r>
              <a:rPr dirty="0" spc="-95"/>
              <a:t> </a:t>
            </a:r>
            <a:r>
              <a:rPr dirty="0"/>
              <a:t>Upcoming</a:t>
            </a:r>
            <a:r>
              <a:rPr dirty="0" spc="-114"/>
              <a:t> </a:t>
            </a:r>
            <a:r>
              <a:rPr dirty="0" spc="-10"/>
              <a:t>Deadlines</a:t>
            </a:r>
          </a:p>
        </p:txBody>
      </p:sp>
      <p:sp>
        <p:nvSpPr>
          <p:cNvPr id="6" name="object 6" descr=""/>
          <p:cNvSpPr/>
          <p:nvPr/>
        </p:nvSpPr>
        <p:spPr>
          <a:xfrm>
            <a:off x="2255732" y="2396907"/>
            <a:ext cx="1544320" cy="1548765"/>
          </a:xfrm>
          <a:custGeom>
            <a:avLst/>
            <a:gdLst/>
            <a:ahLst/>
            <a:cxnLst/>
            <a:rect l="l" t="t" r="r" b="b"/>
            <a:pathLst>
              <a:path w="1544320" h="1548764">
                <a:moveTo>
                  <a:pt x="1543894" y="136633"/>
                </a:moveTo>
                <a:lnTo>
                  <a:pt x="0" y="136633"/>
                </a:lnTo>
                <a:lnTo>
                  <a:pt x="0" y="1548512"/>
                </a:lnTo>
                <a:lnTo>
                  <a:pt x="1543894" y="1548512"/>
                </a:lnTo>
                <a:lnTo>
                  <a:pt x="1543894" y="1502968"/>
                </a:lnTo>
                <a:lnTo>
                  <a:pt x="45419" y="1502968"/>
                </a:lnTo>
                <a:lnTo>
                  <a:pt x="45419" y="523762"/>
                </a:lnTo>
                <a:lnTo>
                  <a:pt x="1543894" y="523763"/>
                </a:lnTo>
                <a:lnTo>
                  <a:pt x="1543894" y="478218"/>
                </a:lnTo>
                <a:lnTo>
                  <a:pt x="45419" y="478218"/>
                </a:lnTo>
                <a:lnTo>
                  <a:pt x="45419" y="182178"/>
                </a:lnTo>
                <a:lnTo>
                  <a:pt x="1543894" y="182178"/>
                </a:lnTo>
                <a:lnTo>
                  <a:pt x="1543894" y="136633"/>
                </a:lnTo>
                <a:close/>
              </a:path>
              <a:path w="1544320" h="1548764">
                <a:moveTo>
                  <a:pt x="1543894" y="523763"/>
                </a:moveTo>
                <a:lnTo>
                  <a:pt x="1498486" y="523763"/>
                </a:lnTo>
                <a:lnTo>
                  <a:pt x="1498486" y="1502968"/>
                </a:lnTo>
                <a:lnTo>
                  <a:pt x="1543894" y="1502968"/>
                </a:lnTo>
                <a:lnTo>
                  <a:pt x="1543894" y="523763"/>
                </a:lnTo>
                <a:close/>
              </a:path>
              <a:path w="1544320" h="1548764">
                <a:moveTo>
                  <a:pt x="1543894" y="182178"/>
                </a:moveTo>
                <a:lnTo>
                  <a:pt x="1498486" y="182178"/>
                </a:lnTo>
                <a:lnTo>
                  <a:pt x="1498486" y="478218"/>
                </a:lnTo>
                <a:lnTo>
                  <a:pt x="1543894" y="478218"/>
                </a:lnTo>
                <a:lnTo>
                  <a:pt x="1543894" y="182178"/>
                </a:lnTo>
                <a:close/>
              </a:path>
              <a:path w="1544320" h="1548764">
                <a:moveTo>
                  <a:pt x="363278" y="182178"/>
                </a:moveTo>
                <a:lnTo>
                  <a:pt x="317869" y="182178"/>
                </a:lnTo>
                <a:lnTo>
                  <a:pt x="317869" y="273267"/>
                </a:lnTo>
                <a:lnTo>
                  <a:pt x="319650" y="282125"/>
                </a:lnTo>
                <a:lnTo>
                  <a:pt x="324510" y="289364"/>
                </a:lnTo>
                <a:lnTo>
                  <a:pt x="331726" y="294248"/>
                </a:lnTo>
                <a:lnTo>
                  <a:pt x="340573" y="296039"/>
                </a:lnTo>
                <a:lnTo>
                  <a:pt x="349405" y="294248"/>
                </a:lnTo>
                <a:lnTo>
                  <a:pt x="356622" y="289364"/>
                </a:lnTo>
                <a:lnTo>
                  <a:pt x="361491" y="282125"/>
                </a:lnTo>
                <a:lnTo>
                  <a:pt x="363278" y="273267"/>
                </a:lnTo>
                <a:lnTo>
                  <a:pt x="363278" y="182178"/>
                </a:lnTo>
                <a:close/>
              </a:path>
              <a:path w="1544320" h="1548764">
                <a:moveTo>
                  <a:pt x="1226036" y="182178"/>
                </a:moveTo>
                <a:lnTo>
                  <a:pt x="1180628" y="182178"/>
                </a:lnTo>
                <a:lnTo>
                  <a:pt x="1180628" y="273267"/>
                </a:lnTo>
                <a:lnTo>
                  <a:pt x="1182408" y="282125"/>
                </a:lnTo>
                <a:lnTo>
                  <a:pt x="1187269" y="289364"/>
                </a:lnTo>
                <a:lnTo>
                  <a:pt x="1194484" y="294248"/>
                </a:lnTo>
                <a:lnTo>
                  <a:pt x="1203332" y="296040"/>
                </a:lnTo>
                <a:lnTo>
                  <a:pt x="1212163" y="294248"/>
                </a:lnTo>
                <a:lnTo>
                  <a:pt x="1219381" y="289364"/>
                </a:lnTo>
                <a:lnTo>
                  <a:pt x="1224250" y="282125"/>
                </a:lnTo>
                <a:lnTo>
                  <a:pt x="1226036" y="273267"/>
                </a:lnTo>
                <a:lnTo>
                  <a:pt x="1226036" y="182178"/>
                </a:lnTo>
                <a:close/>
              </a:path>
              <a:path w="1544320" h="1548764">
                <a:moveTo>
                  <a:pt x="340573" y="0"/>
                </a:moveTo>
                <a:lnTo>
                  <a:pt x="331726" y="1791"/>
                </a:lnTo>
                <a:lnTo>
                  <a:pt x="324510" y="6675"/>
                </a:lnTo>
                <a:lnTo>
                  <a:pt x="319650" y="13914"/>
                </a:lnTo>
                <a:lnTo>
                  <a:pt x="317869" y="22772"/>
                </a:lnTo>
                <a:lnTo>
                  <a:pt x="317869" y="136633"/>
                </a:lnTo>
                <a:lnTo>
                  <a:pt x="363278" y="136633"/>
                </a:lnTo>
                <a:lnTo>
                  <a:pt x="363278" y="22772"/>
                </a:lnTo>
                <a:lnTo>
                  <a:pt x="361491" y="13914"/>
                </a:lnTo>
                <a:lnTo>
                  <a:pt x="356622" y="6675"/>
                </a:lnTo>
                <a:lnTo>
                  <a:pt x="349405" y="1791"/>
                </a:lnTo>
                <a:lnTo>
                  <a:pt x="340573" y="0"/>
                </a:lnTo>
                <a:close/>
              </a:path>
              <a:path w="1544320" h="1548764">
                <a:moveTo>
                  <a:pt x="1203332" y="0"/>
                </a:moveTo>
                <a:lnTo>
                  <a:pt x="1194484" y="1791"/>
                </a:lnTo>
                <a:lnTo>
                  <a:pt x="1187269" y="6675"/>
                </a:lnTo>
                <a:lnTo>
                  <a:pt x="1182408" y="13914"/>
                </a:lnTo>
                <a:lnTo>
                  <a:pt x="1180628" y="22772"/>
                </a:lnTo>
                <a:lnTo>
                  <a:pt x="1180628" y="136633"/>
                </a:lnTo>
                <a:lnTo>
                  <a:pt x="1226036" y="136633"/>
                </a:lnTo>
                <a:lnTo>
                  <a:pt x="1226036" y="22772"/>
                </a:lnTo>
                <a:lnTo>
                  <a:pt x="1224250" y="13914"/>
                </a:lnTo>
                <a:lnTo>
                  <a:pt x="1219381" y="6675"/>
                </a:lnTo>
                <a:lnTo>
                  <a:pt x="1212163" y="1791"/>
                </a:lnTo>
                <a:lnTo>
                  <a:pt x="12033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2462783" y="3168650"/>
            <a:ext cx="1017269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solidFill>
                  <a:srgbClr val="C00000"/>
                </a:solidFill>
                <a:latin typeface="Calibri"/>
                <a:cs typeface="Calibri"/>
              </a:rPr>
              <a:t>March</a:t>
            </a:r>
            <a:r>
              <a:rPr dirty="0" sz="2000" spc="-9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25" b="1">
                <a:solidFill>
                  <a:srgbClr val="C00000"/>
                </a:solidFill>
                <a:latin typeface="Calibri"/>
                <a:cs typeface="Calibri"/>
              </a:rPr>
              <a:t>31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298954" y="4000245"/>
            <a:ext cx="154241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164760"/>
                </a:solidFill>
                <a:latin typeface="Calibri"/>
                <a:cs typeface="Calibri"/>
              </a:rPr>
              <a:t>Reporting</a:t>
            </a:r>
            <a:r>
              <a:rPr dirty="0" sz="1500" spc="-5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164760"/>
                </a:solidFill>
                <a:latin typeface="Calibri"/>
                <a:cs typeface="Calibri"/>
              </a:rPr>
              <a:t>Period: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January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1,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2023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0">
                <a:latin typeface="Calibri"/>
                <a:cs typeface="Calibri"/>
              </a:rPr>
              <a:t>–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December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31,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2023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4275032" y="2396907"/>
            <a:ext cx="1544320" cy="1548765"/>
          </a:xfrm>
          <a:custGeom>
            <a:avLst/>
            <a:gdLst/>
            <a:ahLst/>
            <a:cxnLst/>
            <a:rect l="l" t="t" r="r" b="b"/>
            <a:pathLst>
              <a:path w="1544320" h="1548764">
                <a:moveTo>
                  <a:pt x="1543894" y="136633"/>
                </a:moveTo>
                <a:lnTo>
                  <a:pt x="0" y="136633"/>
                </a:lnTo>
                <a:lnTo>
                  <a:pt x="0" y="1548512"/>
                </a:lnTo>
                <a:lnTo>
                  <a:pt x="1543895" y="1548512"/>
                </a:lnTo>
                <a:lnTo>
                  <a:pt x="1543895" y="1502968"/>
                </a:lnTo>
                <a:lnTo>
                  <a:pt x="45419" y="1502968"/>
                </a:lnTo>
                <a:lnTo>
                  <a:pt x="45419" y="523762"/>
                </a:lnTo>
                <a:lnTo>
                  <a:pt x="1543894" y="523763"/>
                </a:lnTo>
                <a:lnTo>
                  <a:pt x="1543894" y="478218"/>
                </a:lnTo>
                <a:lnTo>
                  <a:pt x="45419" y="478218"/>
                </a:lnTo>
                <a:lnTo>
                  <a:pt x="45419" y="182178"/>
                </a:lnTo>
                <a:lnTo>
                  <a:pt x="1543894" y="182178"/>
                </a:lnTo>
                <a:lnTo>
                  <a:pt x="1543894" y="136633"/>
                </a:lnTo>
                <a:close/>
              </a:path>
              <a:path w="1544320" h="1548764">
                <a:moveTo>
                  <a:pt x="1543894" y="523763"/>
                </a:moveTo>
                <a:lnTo>
                  <a:pt x="1498486" y="523763"/>
                </a:lnTo>
                <a:lnTo>
                  <a:pt x="1498486" y="1502968"/>
                </a:lnTo>
                <a:lnTo>
                  <a:pt x="1543895" y="1502968"/>
                </a:lnTo>
                <a:lnTo>
                  <a:pt x="1543894" y="523763"/>
                </a:lnTo>
                <a:close/>
              </a:path>
              <a:path w="1544320" h="1548764">
                <a:moveTo>
                  <a:pt x="1543894" y="182178"/>
                </a:moveTo>
                <a:lnTo>
                  <a:pt x="1498486" y="182178"/>
                </a:lnTo>
                <a:lnTo>
                  <a:pt x="1498486" y="478218"/>
                </a:lnTo>
                <a:lnTo>
                  <a:pt x="1543894" y="478218"/>
                </a:lnTo>
                <a:lnTo>
                  <a:pt x="1543894" y="182178"/>
                </a:lnTo>
                <a:close/>
              </a:path>
              <a:path w="1544320" h="1548764">
                <a:moveTo>
                  <a:pt x="363278" y="182178"/>
                </a:moveTo>
                <a:lnTo>
                  <a:pt x="317869" y="182178"/>
                </a:lnTo>
                <a:lnTo>
                  <a:pt x="317869" y="273267"/>
                </a:lnTo>
                <a:lnTo>
                  <a:pt x="319650" y="282125"/>
                </a:lnTo>
                <a:lnTo>
                  <a:pt x="324510" y="289364"/>
                </a:lnTo>
                <a:lnTo>
                  <a:pt x="331726" y="294248"/>
                </a:lnTo>
                <a:lnTo>
                  <a:pt x="340573" y="296039"/>
                </a:lnTo>
                <a:lnTo>
                  <a:pt x="349405" y="294248"/>
                </a:lnTo>
                <a:lnTo>
                  <a:pt x="356622" y="289364"/>
                </a:lnTo>
                <a:lnTo>
                  <a:pt x="361491" y="282125"/>
                </a:lnTo>
                <a:lnTo>
                  <a:pt x="363278" y="273267"/>
                </a:lnTo>
                <a:lnTo>
                  <a:pt x="363278" y="182178"/>
                </a:lnTo>
                <a:close/>
              </a:path>
              <a:path w="1544320" h="1548764">
                <a:moveTo>
                  <a:pt x="1226036" y="182178"/>
                </a:moveTo>
                <a:lnTo>
                  <a:pt x="1180628" y="182178"/>
                </a:lnTo>
                <a:lnTo>
                  <a:pt x="1180628" y="273267"/>
                </a:lnTo>
                <a:lnTo>
                  <a:pt x="1182408" y="282125"/>
                </a:lnTo>
                <a:lnTo>
                  <a:pt x="1187269" y="289364"/>
                </a:lnTo>
                <a:lnTo>
                  <a:pt x="1194484" y="294248"/>
                </a:lnTo>
                <a:lnTo>
                  <a:pt x="1203332" y="296040"/>
                </a:lnTo>
                <a:lnTo>
                  <a:pt x="1212163" y="294248"/>
                </a:lnTo>
                <a:lnTo>
                  <a:pt x="1219381" y="289364"/>
                </a:lnTo>
                <a:lnTo>
                  <a:pt x="1224250" y="282125"/>
                </a:lnTo>
                <a:lnTo>
                  <a:pt x="1226036" y="273267"/>
                </a:lnTo>
                <a:lnTo>
                  <a:pt x="1226036" y="182178"/>
                </a:lnTo>
                <a:close/>
              </a:path>
              <a:path w="1544320" h="1548764">
                <a:moveTo>
                  <a:pt x="340573" y="0"/>
                </a:moveTo>
                <a:lnTo>
                  <a:pt x="331726" y="1791"/>
                </a:lnTo>
                <a:lnTo>
                  <a:pt x="324510" y="6675"/>
                </a:lnTo>
                <a:lnTo>
                  <a:pt x="319650" y="13914"/>
                </a:lnTo>
                <a:lnTo>
                  <a:pt x="317869" y="22772"/>
                </a:lnTo>
                <a:lnTo>
                  <a:pt x="317869" y="136633"/>
                </a:lnTo>
                <a:lnTo>
                  <a:pt x="363278" y="136633"/>
                </a:lnTo>
                <a:lnTo>
                  <a:pt x="363278" y="22772"/>
                </a:lnTo>
                <a:lnTo>
                  <a:pt x="361491" y="13914"/>
                </a:lnTo>
                <a:lnTo>
                  <a:pt x="356622" y="6675"/>
                </a:lnTo>
                <a:lnTo>
                  <a:pt x="349405" y="1791"/>
                </a:lnTo>
                <a:lnTo>
                  <a:pt x="340573" y="0"/>
                </a:lnTo>
                <a:close/>
              </a:path>
              <a:path w="1544320" h="1548764">
                <a:moveTo>
                  <a:pt x="1203332" y="0"/>
                </a:moveTo>
                <a:lnTo>
                  <a:pt x="1194484" y="1791"/>
                </a:lnTo>
                <a:lnTo>
                  <a:pt x="1187269" y="6675"/>
                </a:lnTo>
                <a:lnTo>
                  <a:pt x="1182408" y="13914"/>
                </a:lnTo>
                <a:lnTo>
                  <a:pt x="1180628" y="22772"/>
                </a:lnTo>
                <a:lnTo>
                  <a:pt x="1180628" y="136633"/>
                </a:lnTo>
                <a:lnTo>
                  <a:pt x="1226036" y="136633"/>
                </a:lnTo>
                <a:lnTo>
                  <a:pt x="1226036" y="22772"/>
                </a:lnTo>
                <a:lnTo>
                  <a:pt x="1224250" y="13914"/>
                </a:lnTo>
                <a:lnTo>
                  <a:pt x="1219381" y="6675"/>
                </a:lnTo>
                <a:lnTo>
                  <a:pt x="1212163" y="1791"/>
                </a:lnTo>
                <a:lnTo>
                  <a:pt x="12033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8299915" y="2377857"/>
            <a:ext cx="1544320" cy="1548765"/>
          </a:xfrm>
          <a:custGeom>
            <a:avLst/>
            <a:gdLst/>
            <a:ahLst/>
            <a:cxnLst/>
            <a:rect l="l" t="t" r="r" b="b"/>
            <a:pathLst>
              <a:path w="1544320" h="1548764">
                <a:moveTo>
                  <a:pt x="1543894" y="136633"/>
                </a:moveTo>
                <a:lnTo>
                  <a:pt x="0" y="136633"/>
                </a:lnTo>
                <a:lnTo>
                  <a:pt x="0" y="1548512"/>
                </a:lnTo>
                <a:lnTo>
                  <a:pt x="1543895" y="1548512"/>
                </a:lnTo>
                <a:lnTo>
                  <a:pt x="1543895" y="1502968"/>
                </a:lnTo>
                <a:lnTo>
                  <a:pt x="45420" y="1502968"/>
                </a:lnTo>
                <a:lnTo>
                  <a:pt x="45419" y="523762"/>
                </a:lnTo>
                <a:lnTo>
                  <a:pt x="1543894" y="523763"/>
                </a:lnTo>
                <a:lnTo>
                  <a:pt x="1543894" y="478218"/>
                </a:lnTo>
                <a:lnTo>
                  <a:pt x="45419" y="478218"/>
                </a:lnTo>
                <a:lnTo>
                  <a:pt x="45419" y="182178"/>
                </a:lnTo>
                <a:lnTo>
                  <a:pt x="1543894" y="182178"/>
                </a:lnTo>
                <a:lnTo>
                  <a:pt x="1543894" y="136633"/>
                </a:lnTo>
                <a:close/>
              </a:path>
              <a:path w="1544320" h="1548764">
                <a:moveTo>
                  <a:pt x="1543894" y="523763"/>
                </a:moveTo>
                <a:lnTo>
                  <a:pt x="1498486" y="523763"/>
                </a:lnTo>
                <a:lnTo>
                  <a:pt x="1498486" y="1502968"/>
                </a:lnTo>
                <a:lnTo>
                  <a:pt x="1543895" y="1502968"/>
                </a:lnTo>
                <a:lnTo>
                  <a:pt x="1543894" y="523763"/>
                </a:lnTo>
                <a:close/>
              </a:path>
              <a:path w="1544320" h="1548764">
                <a:moveTo>
                  <a:pt x="1543894" y="182178"/>
                </a:moveTo>
                <a:lnTo>
                  <a:pt x="1498486" y="182178"/>
                </a:lnTo>
                <a:lnTo>
                  <a:pt x="1498486" y="478218"/>
                </a:lnTo>
                <a:lnTo>
                  <a:pt x="1543894" y="478218"/>
                </a:lnTo>
                <a:lnTo>
                  <a:pt x="1543894" y="182178"/>
                </a:lnTo>
                <a:close/>
              </a:path>
              <a:path w="1544320" h="1548764">
                <a:moveTo>
                  <a:pt x="363278" y="182178"/>
                </a:moveTo>
                <a:lnTo>
                  <a:pt x="317869" y="182178"/>
                </a:lnTo>
                <a:lnTo>
                  <a:pt x="317869" y="273267"/>
                </a:lnTo>
                <a:lnTo>
                  <a:pt x="319650" y="282125"/>
                </a:lnTo>
                <a:lnTo>
                  <a:pt x="324510" y="289364"/>
                </a:lnTo>
                <a:lnTo>
                  <a:pt x="331726" y="294248"/>
                </a:lnTo>
                <a:lnTo>
                  <a:pt x="340573" y="296039"/>
                </a:lnTo>
                <a:lnTo>
                  <a:pt x="349405" y="294248"/>
                </a:lnTo>
                <a:lnTo>
                  <a:pt x="356622" y="289364"/>
                </a:lnTo>
                <a:lnTo>
                  <a:pt x="361491" y="282125"/>
                </a:lnTo>
                <a:lnTo>
                  <a:pt x="363278" y="273267"/>
                </a:lnTo>
                <a:lnTo>
                  <a:pt x="363278" y="182178"/>
                </a:lnTo>
                <a:close/>
              </a:path>
              <a:path w="1544320" h="1548764">
                <a:moveTo>
                  <a:pt x="1226036" y="182178"/>
                </a:moveTo>
                <a:lnTo>
                  <a:pt x="1180628" y="182178"/>
                </a:lnTo>
                <a:lnTo>
                  <a:pt x="1180628" y="273267"/>
                </a:lnTo>
                <a:lnTo>
                  <a:pt x="1182409" y="282125"/>
                </a:lnTo>
                <a:lnTo>
                  <a:pt x="1187269" y="289364"/>
                </a:lnTo>
                <a:lnTo>
                  <a:pt x="1194484" y="294248"/>
                </a:lnTo>
                <a:lnTo>
                  <a:pt x="1203332" y="296040"/>
                </a:lnTo>
                <a:lnTo>
                  <a:pt x="1212163" y="294248"/>
                </a:lnTo>
                <a:lnTo>
                  <a:pt x="1219381" y="289364"/>
                </a:lnTo>
                <a:lnTo>
                  <a:pt x="1224250" y="282125"/>
                </a:lnTo>
                <a:lnTo>
                  <a:pt x="1226036" y="273267"/>
                </a:lnTo>
                <a:lnTo>
                  <a:pt x="1226036" y="182178"/>
                </a:lnTo>
                <a:close/>
              </a:path>
              <a:path w="1544320" h="1548764">
                <a:moveTo>
                  <a:pt x="340573" y="0"/>
                </a:moveTo>
                <a:lnTo>
                  <a:pt x="331726" y="1791"/>
                </a:lnTo>
                <a:lnTo>
                  <a:pt x="324510" y="6675"/>
                </a:lnTo>
                <a:lnTo>
                  <a:pt x="319650" y="13914"/>
                </a:lnTo>
                <a:lnTo>
                  <a:pt x="317869" y="22772"/>
                </a:lnTo>
                <a:lnTo>
                  <a:pt x="317869" y="136633"/>
                </a:lnTo>
                <a:lnTo>
                  <a:pt x="363278" y="136633"/>
                </a:lnTo>
                <a:lnTo>
                  <a:pt x="363278" y="22772"/>
                </a:lnTo>
                <a:lnTo>
                  <a:pt x="361491" y="13914"/>
                </a:lnTo>
                <a:lnTo>
                  <a:pt x="356622" y="6675"/>
                </a:lnTo>
                <a:lnTo>
                  <a:pt x="349405" y="1791"/>
                </a:lnTo>
                <a:lnTo>
                  <a:pt x="340573" y="0"/>
                </a:lnTo>
                <a:close/>
              </a:path>
              <a:path w="1544320" h="1548764">
                <a:moveTo>
                  <a:pt x="1203332" y="0"/>
                </a:moveTo>
                <a:lnTo>
                  <a:pt x="1194484" y="1791"/>
                </a:lnTo>
                <a:lnTo>
                  <a:pt x="1187269" y="6675"/>
                </a:lnTo>
                <a:lnTo>
                  <a:pt x="1182408" y="13914"/>
                </a:lnTo>
                <a:lnTo>
                  <a:pt x="1180628" y="22772"/>
                </a:lnTo>
                <a:lnTo>
                  <a:pt x="1180628" y="136633"/>
                </a:lnTo>
                <a:lnTo>
                  <a:pt x="1226036" y="136633"/>
                </a:lnTo>
                <a:lnTo>
                  <a:pt x="1226036" y="22772"/>
                </a:lnTo>
                <a:lnTo>
                  <a:pt x="1224250" y="13914"/>
                </a:lnTo>
                <a:lnTo>
                  <a:pt x="1219381" y="6675"/>
                </a:lnTo>
                <a:lnTo>
                  <a:pt x="1212163" y="1791"/>
                </a:lnTo>
                <a:lnTo>
                  <a:pt x="12033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4481321" y="2417378"/>
            <a:ext cx="1082040" cy="1081405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algn="ctr" marL="48260">
              <a:lnSpc>
                <a:spcPct val="100000"/>
              </a:lnSpc>
              <a:spcBef>
                <a:spcPts val="985"/>
              </a:spcBef>
            </a:pPr>
            <a:r>
              <a:rPr dirty="0" sz="2000" spc="-10" b="1">
                <a:solidFill>
                  <a:srgbClr val="164760"/>
                </a:solidFill>
                <a:latin typeface="Calibri"/>
                <a:cs typeface="Calibri"/>
              </a:rPr>
              <a:t>SLFRF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400" b="1">
                <a:solidFill>
                  <a:srgbClr val="005A9C"/>
                </a:solidFill>
                <a:latin typeface="Calibri"/>
                <a:cs typeface="Calibri"/>
              </a:rPr>
              <a:t>Under</a:t>
            </a:r>
            <a:r>
              <a:rPr dirty="0" sz="1400" spc="-40" b="1">
                <a:solidFill>
                  <a:srgbClr val="005A9C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05A9C"/>
                </a:solidFill>
                <a:latin typeface="Calibri"/>
                <a:cs typeface="Calibri"/>
              </a:rPr>
              <a:t>$30mm</a:t>
            </a:r>
            <a:endParaRPr sz="1400">
              <a:latin typeface="Calibri"/>
              <a:cs typeface="Calibri"/>
            </a:endParaRPr>
          </a:p>
          <a:p>
            <a:pPr algn="ctr" marR="51435">
              <a:lnSpc>
                <a:spcPct val="100000"/>
              </a:lnSpc>
              <a:spcBef>
                <a:spcPts val="325"/>
              </a:spcBef>
            </a:pPr>
            <a:r>
              <a:rPr dirty="0" sz="2000" b="1">
                <a:solidFill>
                  <a:srgbClr val="C00000"/>
                </a:solidFill>
                <a:latin typeface="Calibri"/>
                <a:cs typeface="Calibri"/>
              </a:rPr>
              <a:t>April</a:t>
            </a:r>
            <a:r>
              <a:rPr dirty="0" sz="2000" spc="-4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25" b="1">
                <a:solidFill>
                  <a:srgbClr val="C00000"/>
                </a:solidFill>
                <a:latin typeface="Calibri"/>
                <a:cs typeface="Calibri"/>
              </a:rPr>
              <a:t>30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545576" y="3022600"/>
            <a:ext cx="113474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8150" marR="5080" indent="-426084">
              <a:lnSpc>
                <a:spcPct val="100000"/>
              </a:lnSpc>
              <a:spcBef>
                <a:spcPts val="95"/>
              </a:spcBef>
            </a:pPr>
            <a:r>
              <a:rPr dirty="0" sz="2000" spc="-10" b="1">
                <a:solidFill>
                  <a:srgbClr val="C00000"/>
                </a:solidFill>
                <a:latin typeface="Calibri"/>
                <a:cs typeface="Calibri"/>
              </a:rPr>
              <a:t>November </a:t>
            </a:r>
            <a:r>
              <a:rPr dirty="0" sz="2000" spc="-25" b="1">
                <a:solidFill>
                  <a:srgbClr val="C00000"/>
                </a:solidFill>
                <a:latin typeface="Calibri"/>
                <a:cs typeface="Calibri"/>
              </a:rPr>
              <a:t>15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707385" y="2530348"/>
            <a:ext cx="63817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30" b="1">
                <a:solidFill>
                  <a:srgbClr val="164760"/>
                </a:solidFill>
                <a:latin typeface="Calibri"/>
                <a:cs typeface="Calibri"/>
              </a:rPr>
              <a:t>LATCF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855456" y="2509266"/>
            <a:ext cx="45593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25" b="1">
                <a:solidFill>
                  <a:srgbClr val="164760"/>
                </a:solidFill>
                <a:latin typeface="Calibri"/>
                <a:cs typeface="Calibri"/>
              </a:rPr>
              <a:t>HAF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555496" y="1542034"/>
            <a:ext cx="3136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C00000"/>
                </a:solidFill>
                <a:latin typeface="Calibri"/>
                <a:cs typeface="Calibri"/>
              </a:rPr>
              <a:t>Portal</a:t>
            </a:r>
            <a:r>
              <a:rPr dirty="0" sz="18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C00000"/>
                </a:solidFill>
                <a:latin typeface="Calibri"/>
                <a:cs typeface="Calibri"/>
              </a:rPr>
              <a:t>Access</a:t>
            </a:r>
            <a:r>
              <a:rPr dirty="0" sz="1800">
                <a:latin typeface="Calibri"/>
                <a:cs typeface="Calibri"/>
              </a:rPr>
              <a:t>: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u="sng" sz="180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Login.gov</a:t>
            </a:r>
            <a:r>
              <a:rPr dirty="0" u="sng" sz="1800" spc="-3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 </a:t>
            </a:r>
            <a:r>
              <a:rPr dirty="0" u="none" sz="1800">
                <a:latin typeface="Calibri"/>
                <a:cs typeface="Calibri"/>
              </a:rPr>
              <a:t>or</a:t>
            </a:r>
            <a:r>
              <a:rPr dirty="0" u="none" sz="1800" spc="-50">
                <a:latin typeface="Calibri"/>
                <a:cs typeface="Calibri"/>
              </a:rPr>
              <a:t> </a:t>
            </a:r>
            <a:r>
              <a:rPr dirty="0" u="sng" sz="1800" spc="-2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ID.Me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290567" y="4000245"/>
            <a:ext cx="1687830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A9C"/>
                </a:solidFill>
                <a:latin typeface="Calibri"/>
                <a:cs typeface="Calibri"/>
              </a:rPr>
              <a:t>Reporting</a:t>
            </a:r>
            <a:r>
              <a:rPr dirty="0" sz="1500" spc="-50" b="1">
                <a:solidFill>
                  <a:srgbClr val="005A9C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005A9C"/>
                </a:solidFill>
                <a:latin typeface="Calibri"/>
                <a:cs typeface="Calibri"/>
              </a:rPr>
              <a:t>Period: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April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1,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2023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–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March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31,</a:t>
            </a:r>
            <a:r>
              <a:rPr dirty="0" sz="1500" spc="-20">
                <a:latin typeface="Calibri"/>
                <a:cs typeface="Calibri"/>
              </a:rPr>
              <a:t> 2024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384285" y="3963923"/>
            <a:ext cx="1591310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A9C"/>
                </a:solidFill>
                <a:latin typeface="Calibri"/>
                <a:cs typeface="Calibri"/>
              </a:rPr>
              <a:t>Reporting</a:t>
            </a:r>
            <a:r>
              <a:rPr dirty="0" sz="1500" spc="-50" b="1">
                <a:solidFill>
                  <a:srgbClr val="005A9C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005A9C"/>
                </a:solidFill>
                <a:latin typeface="Calibri"/>
                <a:cs typeface="Calibri"/>
              </a:rPr>
              <a:t>Period: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October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1,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2023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 spc="-50">
                <a:latin typeface="Calibri"/>
                <a:cs typeface="Calibri"/>
              </a:rPr>
              <a:t>–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 spc="-10">
                <a:latin typeface="Calibri"/>
                <a:cs typeface="Calibri"/>
              </a:rPr>
              <a:t>September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30,</a:t>
            </a:r>
            <a:r>
              <a:rPr dirty="0" sz="1500" spc="-20">
                <a:latin typeface="Calibri"/>
                <a:cs typeface="Calibri"/>
              </a:rPr>
              <a:t> 2024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6365959" y="2396907"/>
            <a:ext cx="1544320" cy="1548765"/>
          </a:xfrm>
          <a:custGeom>
            <a:avLst/>
            <a:gdLst/>
            <a:ahLst/>
            <a:cxnLst/>
            <a:rect l="l" t="t" r="r" b="b"/>
            <a:pathLst>
              <a:path w="1544320" h="1548764">
                <a:moveTo>
                  <a:pt x="1543894" y="136633"/>
                </a:moveTo>
                <a:lnTo>
                  <a:pt x="0" y="136633"/>
                </a:lnTo>
                <a:lnTo>
                  <a:pt x="0" y="1548512"/>
                </a:lnTo>
                <a:lnTo>
                  <a:pt x="1543895" y="1548512"/>
                </a:lnTo>
                <a:lnTo>
                  <a:pt x="1543895" y="1502968"/>
                </a:lnTo>
                <a:lnTo>
                  <a:pt x="45420" y="1502968"/>
                </a:lnTo>
                <a:lnTo>
                  <a:pt x="45419" y="523762"/>
                </a:lnTo>
                <a:lnTo>
                  <a:pt x="1543894" y="523763"/>
                </a:lnTo>
                <a:lnTo>
                  <a:pt x="1543894" y="478218"/>
                </a:lnTo>
                <a:lnTo>
                  <a:pt x="45419" y="478218"/>
                </a:lnTo>
                <a:lnTo>
                  <a:pt x="45419" y="182178"/>
                </a:lnTo>
                <a:lnTo>
                  <a:pt x="1543894" y="182178"/>
                </a:lnTo>
                <a:lnTo>
                  <a:pt x="1543894" y="136633"/>
                </a:lnTo>
                <a:close/>
              </a:path>
              <a:path w="1544320" h="1548764">
                <a:moveTo>
                  <a:pt x="1543894" y="523763"/>
                </a:moveTo>
                <a:lnTo>
                  <a:pt x="1498486" y="523763"/>
                </a:lnTo>
                <a:lnTo>
                  <a:pt x="1498486" y="1502968"/>
                </a:lnTo>
                <a:lnTo>
                  <a:pt x="1543895" y="1502968"/>
                </a:lnTo>
                <a:lnTo>
                  <a:pt x="1543894" y="523763"/>
                </a:lnTo>
                <a:close/>
              </a:path>
              <a:path w="1544320" h="1548764">
                <a:moveTo>
                  <a:pt x="1543894" y="182178"/>
                </a:moveTo>
                <a:lnTo>
                  <a:pt x="1498486" y="182178"/>
                </a:lnTo>
                <a:lnTo>
                  <a:pt x="1498486" y="478218"/>
                </a:lnTo>
                <a:lnTo>
                  <a:pt x="1543894" y="478218"/>
                </a:lnTo>
                <a:lnTo>
                  <a:pt x="1543894" y="182178"/>
                </a:lnTo>
                <a:close/>
              </a:path>
              <a:path w="1544320" h="1548764">
                <a:moveTo>
                  <a:pt x="363278" y="182178"/>
                </a:moveTo>
                <a:lnTo>
                  <a:pt x="317869" y="182178"/>
                </a:lnTo>
                <a:lnTo>
                  <a:pt x="317869" y="273267"/>
                </a:lnTo>
                <a:lnTo>
                  <a:pt x="319650" y="282125"/>
                </a:lnTo>
                <a:lnTo>
                  <a:pt x="324510" y="289364"/>
                </a:lnTo>
                <a:lnTo>
                  <a:pt x="331726" y="294248"/>
                </a:lnTo>
                <a:lnTo>
                  <a:pt x="340573" y="296039"/>
                </a:lnTo>
                <a:lnTo>
                  <a:pt x="349405" y="294248"/>
                </a:lnTo>
                <a:lnTo>
                  <a:pt x="356622" y="289364"/>
                </a:lnTo>
                <a:lnTo>
                  <a:pt x="361491" y="282125"/>
                </a:lnTo>
                <a:lnTo>
                  <a:pt x="363278" y="273267"/>
                </a:lnTo>
                <a:lnTo>
                  <a:pt x="363278" y="182178"/>
                </a:lnTo>
                <a:close/>
              </a:path>
              <a:path w="1544320" h="1548764">
                <a:moveTo>
                  <a:pt x="1226036" y="182178"/>
                </a:moveTo>
                <a:lnTo>
                  <a:pt x="1180628" y="182178"/>
                </a:lnTo>
                <a:lnTo>
                  <a:pt x="1180628" y="273267"/>
                </a:lnTo>
                <a:lnTo>
                  <a:pt x="1182409" y="282125"/>
                </a:lnTo>
                <a:lnTo>
                  <a:pt x="1187269" y="289364"/>
                </a:lnTo>
                <a:lnTo>
                  <a:pt x="1194484" y="294248"/>
                </a:lnTo>
                <a:lnTo>
                  <a:pt x="1203332" y="296040"/>
                </a:lnTo>
                <a:lnTo>
                  <a:pt x="1212163" y="294248"/>
                </a:lnTo>
                <a:lnTo>
                  <a:pt x="1219381" y="289364"/>
                </a:lnTo>
                <a:lnTo>
                  <a:pt x="1224250" y="282125"/>
                </a:lnTo>
                <a:lnTo>
                  <a:pt x="1226036" y="273267"/>
                </a:lnTo>
                <a:lnTo>
                  <a:pt x="1226036" y="182178"/>
                </a:lnTo>
                <a:close/>
              </a:path>
              <a:path w="1544320" h="1548764">
                <a:moveTo>
                  <a:pt x="340573" y="0"/>
                </a:moveTo>
                <a:lnTo>
                  <a:pt x="331726" y="1791"/>
                </a:lnTo>
                <a:lnTo>
                  <a:pt x="324510" y="6675"/>
                </a:lnTo>
                <a:lnTo>
                  <a:pt x="319650" y="13914"/>
                </a:lnTo>
                <a:lnTo>
                  <a:pt x="317869" y="22772"/>
                </a:lnTo>
                <a:lnTo>
                  <a:pt x="317869" y="136633"/>
                </a:lnTo>
                <a:lnTo>
                  <a:pt x="363278" y="136633"/>
                </a:lnTo>
                <a:lnTo>
                  <a:pt x="363278" y="22772"/>
                </a:lnTo>
                <a:lnTo>
                  <a:pt x="361491" y="13914"/>
                </a:lnTo>
                <a:lnTo>
                  <a:pt x="356622" y="6675"/>
                </a:lnTo>
                <a:lnTo>
                  <a:pt x="349405" y="1791"/>
                </a:lnTo>
                <a:lnTo>
                  <a:pt x="340573" y="0"/>
                </a:lnTo>
                <a:close/>
              </a:path>
              <a:path w="1544320" h="1548764">
                <a:moveTo>
                  <a:pt x="1203332" y="0"/>
                </a:moveTo>
                <a:lnTo>
                  <a:pt x="1194484" y="1791"/>
                </a:lnTo>
                <a:lnTo>
                  <a:pt x="1187269" y="6675"/>
                </a:lnTo>
                <a:lnTo>
                  <a:pt x="1182408" y="13914"/>
                </a:lnTo>
                <a:lnTo>
                  <a:pt x="1180628" y="22772"/>
                </a:lnTo>
                <a:lnTo>
                  <a:pt x="1180628" y="136633"/>
                </a:lnTo>
                <a:lnTo>
                  <a:pt x="1226036" y="136633"/>
                </a:lnTo>
                <a:lnTo>
                  <a:pt x="1226036" y="22772"/>
                </a:lnTo>
                <a:lnTo>
                  <a:pt x="1224250" y="13914"/>
                </a:lnTo>
                <a:lnTo>
                  <a:pt x="1219381" y="6675"/>
                </a:lnTo>
                <a:lnTo>
                  <a:pt x="1212163" y="1791"/>
                </a:lnTo>
                <a:lnTo>
                  <a:pt x="12033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6616700" y="2395960"/>
            <a:ext cx="979169" cy="1102995"/>
          </a:xfrm>
          <a:prstGeom prst="rect">
            <a:avLst/>
          </a:prstGeom>
        </p:spPr>
        <p:txBody>
          <a:bodyPr wrap="square" lIns="0" tIns="146685" rIns="0" bIns="0" rtlCol="0" vert="horz">
            <a:spAutoFit/>
          </a:bodyPr>
          <a:lstStyle/>
          <a:p>
            <a:pPr algn="ctr" marL="62865">
              <a:lnSpc>
                <a:spcPct val="100000"/>
              </a:lnSpc>
              <a:spcBef>
                <a:spcPts val="1155"/>
              </a:spcBef>
            </a:pPr>
            <a:r>
              <a:rPr dirty="0" sz="2000" spc="-10" b="1">
                <a:solidFill>
                  <a:srgbClr val="164760"/>
                </a:solidFill>
                <a:latin typeface="Calibri"/>
                <a:cs typeface="Calibri"/>
              </a:rPr>
              <a:t>SLFRF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dirty="0" sz="1400" b="1">
                <a:solidFill>
                  <a:srgbClr val="005A9C"/>
                </a:solidFill>
                <a:latin typeface="Calibri"/>
                <a:cs typeface="Calibri"/>
              </a:rPr>
              <a:t>Over</a:t>
            </a:r>
            <a:r>
              <a:rPr dirty="0" sz="1400" spc="-45" b="1">
                <a:solidFill>
                  <a:srgbClr val="005A9C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005A9C"/>
                </a:solidFill>
                <a:latin typeface="Calibri"/>
                <a:cs typeface="Calibri"/>
              </a:rPr>
              <a:t>$30mm</a:t>
            </a:r>
            <a:endParaRPr sz="1400">
              <a:latin typeface="Calibri"/>
              <a:cs typeface="Calibri"/>
            </a:endParaRPr>
          </a:p>
          <a:p>
            <a:pPr algn="ctr" marR="36830">
              <a:lnSpc>
                <a:spcPct val="100000"/>
              </a:lnSpc>
              <a:spcBef>
                <a:spcPts val="204"/>
              </a:spcBef>
            </a:pPr>
            <a:r>
              <a:rPr dirty="0" sz="2000" b="1">
                <a:solidFill>
                  <a:srgbClr val="C00000"/>
                </a:solidFill>
                <a:latin typeface="Calibri"/>
                <a:cs typeface="Calibri"/>
              </a:rPr>
              <a:t>April</a:t>
            </a:r>
            <a:r>
              <a:rPr dirty="0" sz="2000" spc="-4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25" b="1">
                <a:solidFill>
                  <a:srgbClr val="C00000"/>
                </a:solidFill>
                <a:latin typeface="Calibri"/>
                <a:cs typeface="Calibri"/>
              </a:rPr>
              <a:t>30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382003" y="4000245"/>
            <a:ext cx="141287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A9C"/>
                </a:solidFill>
                <a:latin typeface="Calibri"/>
                <a:cs typeface="Calibri"/>
              </a:rPr>
              <a:t>Reporting</a:t>
            </a:r>
            <a:r>
              <a:rPr dirty="0" sz="1500" spc="-50" b="1">
                <a:solidFill>
                  <a:srgbClr val="005A9C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005A9C"/>
                </a:solidFill>
                <a:latin typeface="Calibri"/>
                <a:cs typeface="Calibri"/>
              </a:rPr>
              <a:t>Period: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January</a:t>
            </a:r>
            <a:r>
              <a:rPr dirty="0" sz="1500" spc="-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1,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2024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0">
                <a:latin typeface="Calibri"/>
                <a:cs typeface="Calibri"/>
              </a:rPr>
              <a:t>–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March</a:t>
            </a:r>
            <a:r>
              <a:rPr dirty="0" sz="1500" spc="-5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31,</a:t>
            </a:r>
            <a:r>
              <a:rPr dirty="0" sz="1500" spc="-4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2024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36982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solidFill>
                  <a:srgbClr val="005494"/>
                </a:solidFill>
              </a:rPr>
              <a:t>OFFICE</a:t>
            </a:r>
            <a:r>
              <a:rPr dirty="0" sz="3200" spc="-65">
                <a:solidFill>
                  <a:srgbClr val="005494"/>
                </a:solidFill>
              </a:rPr>
              <a:t> </a:t>
            </a:r>
            <a:r>
              <a:rPr dirty="0" sz="3200">
                <a:solidFill>
                  <a:srgbClr val="005494"/>
                </a:solidFill>
              </a:rPr>
              <a:t>OF</a:t>
            </a:r>
            <a:r>
              <a:rPr dirty="0" sz="3200" spc="-75">
                <a:solidFill>
                  <a:srgbClr val="005494"/>
                </a:solidFill>
              </a:rPr>
              <a:t> </a:t>
            </a:r>
            <a:r>
              <a:rPr dirty="0" sz="3200">
                <a:solidFill>
                  <a:srgbClr val="005494"/>
                </a:solidFill>
              </a:rPr>
              <a:t>TRIBAL</a:t>
            </a:r>
            <a:r>
              <a:rPr dirty="0" sz="3200" spc="-70">
                <a:solidFill>
                  <a:srgbClr val="005494"/>
                </a:solidFill>
              </a:rPr>
              <a:t> </a:t>
            </a:r>
            <a:r>
              <a:rPr dirty="0" sz="3200">
                <a:solidFill>
                  <a:srgbClr val="005494"/>
                </a:solidFill>
              </a:rPr>
              <a:t>&amp;</a:t>
            </a:r>
            <a:r>
              <a:rPr dirty="0" sz="3200" spc="-70">
                <a:solidFill>
                  <a:srgbClr val="005494"/>
                </a:solidFill>
              </a:rPr>
              <a:t> </a:t>
            </a:r>
            <a:r>
              <a:rPr dirty="0" sz="3200" spc="-25">
                <a:solidFill>
                  <a:srgbClr val="005494"/>
                </a:solidFill>
              </a:rPr>
              <a:t>NATIVE</a:t>
            </a:r>
            <a:r>
              <a:rPr dirty="0" sz="3200" spc="-70">
                <a:solidFill>
                  <a:srgbClr val="005494"/>
                </a:solidFill>
              </a:rPr>
              <a:t> </a:t>
            </a:r>
            <a:r>
              <a:rPr dirty="0" sz="3200" spc="-10">
                <a:solidFill>
                  <a:srgbClr val="005494"/>
                </a:solidFill>
              </a:rPr>
              <a:t>AFFAIRS</a:t>
            </a:r>
            <a:endParaRPr sz="3200"/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6842" y="941069"/>
            <a:ext cx="1427226" cy="1462277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8283702" y="1216152"/>
            <a:ext cx="2331720" cy="879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Josh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Jackson </a:t>
            </a:r>
            <a:r>
              <a:rPr dirty="0" u="sng" sz="14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Joshua.Jackson@treasury.gov</a:t>
            </a:r>
            <a:r>
              <a:rPr dirty="0" u="none" sz="1400" spc="-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Member</a:t>
            </a:r>
            <a:r>
              <a:rPr dirty="0" u="none" sz="1400" spc="-2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of</a:t>
            </a:r>
            <a:r>
              <a:rPr dirty="0" u="none" sz="1400" spc="-3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the</a:t>
            </a:r>
            <a:r>
              <a:rPr dirty="0" u="none" sz="1400" spc="-10" i="1">
                <a:latin typeface="Calibri"/>
                <a:cs typeface="Calibri"/>
              </a:rPr>
              <a:t> Cherokee</a:t>
            </a:r>
            <a:r>
              <a:rPr dirty="0" u="none" sz="1400" spc="-30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Nation</a:t>
            </a:r>
            <a:r>
              <a:rPr dirty="0" u="none" sz="1400" spc="-1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Location:</a:t>
            </a:r>
            <a:r>
              <a:rPr dirty="0" u="none" sz="1400" spc="-50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Washington,</a:t>
            </a:r>
            <a:r>
              <a:rPr dirty="0" u="none" sz="1400" spc="-40" i="1">
                <a:latin typeface="Calibri"/>
                <a:cs typeface="Calibri"/>
              </a:rPr>
              <a:t> </a:t>
            </a:r>
            <a:r>
              <a:rPr dirty="0" u="none" sz="1400" spc="-25" i="1">
                <a:latin typeface="Calibri"/>
                <a:cs typeface="Calibri"/>
              </a:rPr>
              <a:t>DC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95577" y="2652522"/>
            <a:ext cx="1427225" cy="1462277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2742183" y="2965957"/>
            <a:ext cx="257238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James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Colombe </a:t>
            </a:r>
            <a:r>
              <a:rPr dirty="0" u="sng" sz="14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James.Colombe2@treasury.gov</a:t>
            </a:r>
            <a:r>
              <a:rPr dirty="0" u="none" sz="1400" spc="-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Member</a:t>
            </a:r>
            <a:r>
              <a:rPr dirty="0" u="none" sz="1400" spc="-3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of</a:t>
            </a:r>
            <a:r>
              <a:rPr dirty="0" u="none" sz="1400" spc="-35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the</a:t>
            </a:r>
            <a:r>
              <a:rPr dirty="0" u="none" sz="1400" spc="-25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Rosebud</a:t>
            </a:r>
            <a:r>
              <a:rPr dirty="0" u="none" sz="1400" spc="-35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Sioux</a:t>
            </a:r>
            <a:r>
              <a:rPr dirty="0" u="none" sz="1400" spc="-20" i="1">
                <a:latin typeface="Calibri"/>
                <a:cs typeface="Calibri"/>
              </a:rPr>
              <a:t> Tribe</a:t>
            </a:r>
            <a:r>
              <a:rPr dirty="0" u="none" sz="1400" spc="-2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Location:</a:t>
            </a:r>
            <a:r>
              <a:rPr dirty="0" u="none" sz="1400" spc="-6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Plano,</a:t>
            </a:r>
            <a:r>
              <a:rPr dirty="0" u="none" sz="1400" spc="-60" i="1">
                <a:latin typeface="Calibri"/>
                <a:cs typeface="Calibri"/>
              </a:rPr>
              <a:t> </a:t>
            </a:r>
            <a:r>
              <a:rPr dirty="0" u="none" sz="1400" spc="-25" i="1">
                <a:latin typeface="Calibri"/>
                <a:cs typeface="Calibri"/>
              </a:rPr>
              <a:t>TX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95577" y="941832"/>
            <a:ext cx="1427225" cy="1461515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2922270" y="1151889"/>
            <a:ext cx="307657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10" b="1">
                <a:latin typeface="Calibri"/>
                <a:cs typeface="Calibri"/>
              </a:rPr>
              <a:t>Fatima</a:t>
            </a:r>
            <a:r>
              <a:rPr dirty="0" sz="1400" spc="-4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Abbas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(Director)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4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Fatima.Abbas@treasury.gov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400" i="1">
                <a:latin typeface="Calibri"/>
                <a:cs typeface="Calibri"/>
              </a:rPr>
              <a:t>Member</a:t>
            </a:r>
            <a:r>
              <a:rPr dirty="0" sz="1400" spc="-35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of</a:t>
            </a:r>
            <a:r>
              <a:rPr dirty="0" sz="1400" spc="-45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the</a:t>
            </a:r>
            <a:r>
              <a:rPr dirty="0" sz="1400" spc="-20" i="1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Haliwa-</a:t>
            </a:r>
            <a:r>
              <a:rPr dirty="0" sz="1400" i="1">
                <a:latin typeface="Calibri"/>
                <a:cs typeface="Calibri"/>
              </a:rPr>
              <a:t>Saponi</a:t>
            </a:r>
            <a:r>
              <a:rPr dirty="0" sz="1400" spc="-15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Indian</a:t>
            </a:r>
            <a:r>
              <a:rPr dirty="0" sz="1400" spc="-15" i="1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Tribe</a:t>
            </a:r>
            <a:r>
              <a:rPr dirty="0" sz="1400" spc="-10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Location:</a:t>
            </a:r>
            <a:r>
              <a:rPr dirty="0" sz="1400" spc="-50" i="1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Washington,</a:t>
            </a:r>
            <a:r>
              <a:rPr dirty="0" sz="1400" spc="-40" i="1">
                <a:latin typeface="Calibri"/>
                <a:cs typeface="Calibri"/>
              </a:rPr>
              <a:t> </a:t>
            </a:r>
            <a:r>
              <a:rPr dirty="0" sz="1400" spc="-25" i="1">
                <a:latin typeface="Calibri"/>
                <a:cs typeface="Calibri"/>
              </a:rPr>
              <a:t>DC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95577" y="4611636"/>
            <a:ext cx="1427225" cy="1463040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2748026" y="4781550"/>
            <a:ext cx="2301875" cy="109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Jennifer</a:t>
            </a:r>
            <a:r>
              <a:rPr dirty="0" sz="1400" spc="-7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Parisien </a:t>
            </a:r>
            <a:r>
              <a:rPr dirty="0" u="sng" sz="14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0"/>
              </a:rPr>
              <a:t>Jennifer.Parisien@treasury.gov</a:t>
            </a:r>
            <a:r>
              <a:rPr dirty="0" u="none" sz="1400" spc="-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Member</a:t>
            </a:r>
            <a:r>
              <a:rPr dirty="0" u="none" sz="1400" spc="-3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of</a:t>
            </a:r>
            <a:r>
              <a:rPr dirty="0" u="none" sz="1400" spc="-4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the</a:t>
            </a:r>
            <a:r>
              <a:rPr dirty="0" u="none" sz="1400" spc="-20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Turtle</a:t>
            </a:r>
            <a:r>
              <a:rPr dirty="0" u="none" sz="1400" spc="-25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Mountain</a:t>
            </a:r>
            <a:r>
              <a:rPr dirty="0" u="none" sz="1400" spc="-1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Band</a:t>
            </a:r>
            <a:r>
              <a:rPr dirty="0" u="none" sz="1400" spc="-15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of</a:t>
            </a:r>
            <a:r>
              <a:rPr dirty="0" u="none" sz="1400" spc="-35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Chippewa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 i="1">
                <a:latin typeface="Calibri"/>
                <a:cs typeface="Calibri"/>
              </a:rPr>
              <a:t>Location:</a:t>
            </a:r>
            <a:r>
              <a:rPr dirty="0" sz="1400" spc="-40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San</a:t>
            </a:r>
            <a:r>
              <a:rPr dirty="0" sz="1400" spc="-40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Diego,</a:t>
            </a:r>
            <a:r>
              <a:rPr dirty="0" sz="1400" spc="-45" i="1">
                <a:latin typeface="Calibri"/>
                <a:cs typeface="Calibri"/>
              </a:rPr>
              <a:t> </a:t>
            </a:r>
            <a:r>
              <a:rPr dirty="0" sz="1400" spc="-35" i="1">
                <a:latin typeface="Calibri"/>
                <a:cs typeface="Calibri"/>
              </a:rPr>
              <a:t>CA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736842" y="2906267"/>
            <a:ext cx="1427226" cy="1463040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8283702" y="3075939"/>
            <a:ext cx="2320290" cy="109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400" b="1">
                <a:latin typeface="Calibri"/>
                <a:cs typeface="Calibri"/>
              </a:rPr>
              <a:t>Emery</a:t>
            </a:r>
            <a:r>
              <a:rPr dirty="0" sz="1400" spc="-4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Real</a:t>
            </a:r>
            <a:r>
              <a:rPr dirty="0" sz="1400" spc="-50" b="1">
                <a:latin typeface="Calibri"/>
                <a:cs typeface="Calibri"/>
              </a:rPr>
              <a:t> </a:t>
            </a:r>
            <a:r>
              <a:rPr dirty="0" sz="1400" spc="-20" b="1">
                <a:latin typeface="Calibri"/>
                <a:cs typeface="Calibri"/>
              </a:rPr>
              <a:t>Bird </a:t>
            </a:r>
            <a:r>
              <a:rPr dirty="0" u="sng" sz="14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2"/>
              </a:rPr>
              <a:t>Emery.RealBird@treasury.gov</a:t>
            </a:r>
            <a:r>
              <a:rPr dirty="0" u="none" sz="1400" spc="-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Member</a:t>
            </a:r>
            <a:r>
              <a:rPr dirty="0" u="none" sz="1400" spc="-3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of</a:t>
            </a:r>
            <a:r>
              <a:rPr dirty="0" u="none" sz="1400" spc="-35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the</a:t>
            </a:r>
            <a:r>
              <a:rPr dirty="0" u="none" sz="1400" spc="-25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White</a:t>
            </a:r>
            <a:r>
              <a:rPr dirty="0" u="none" sz="1400" spc="-15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Mountain</a:t>
            </a:r>
            <a:r>
              <a:rPr dirty="0" u="none" sz="1400" spc="-1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Apache</a:t>
            </a:r>
            <a:r>
              <a:rPr dirty="0" u="none" sz="1400" spc="-55" i="1">
                <a:latin typeface="Calibri"/>
                <a:cs typeface="Calibri"/>
              </a:rPr>
              <a:t> </a:t>
            </a:r>
            <a:r>
              <a:rPr dirty="0" u="none" sz="1400" spc="-20" i="1">
                <a:latin typeface="Calibri"/>
                <a:cs typeface="Calibri"/>
              </a:rPr>
              <a:t>Tribe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i="1">
                <a:latin typeface="Calibri"/>
                <a:cs typeface="Calibri"/>
              </a:rPr>
              <a:t>Location:</a:t>
            </a:r>
            <a:r>
              <a:rPr dirty="0" sz="1400" spc="-50" i="1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Washington,</a:t>
            </a:r>
            <a:r>
              <a:rPr dirty="0" sz="1400" spc="-40" i="1">
                <a:latin typeface="Calibri"/>
                <a:cs typeface="Calibri"/>
              </a:rPr>
              <a:t> </a:t>
            </a:r>
            <a:r>
              <a:rPr dirty="0" sz="1400" spc="-25" i="1">
                <a:latin typeface="Calibri"/>
                <a:cs typeface="Calibri"/>
              </a:rPr>
              <a:t>DC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736842" y="4611636"/>
            <a:ext cx="1427226" cy="1463040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8283702" y="4781550"/>
            <a:ext cx="2461895" cy="109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400" spc="-10" b="1">
                <a:latin typeface="Calibri"/>
                <a:cs typeface="Calibri"/>
              </a:rPr>
              <a:t>Garrett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Lankford </a:t>
            </a:r>
            <a:r>
              <a:rPr dirty="0" u="sng" sz="14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12"/>
              </a:rPr>
              <a:t>Garrett.Lankford@treasury.gov</a:t>
            </a:r>
            <a:r>
              <a:rPr dirty="0" u="none" sz="1400" spc="-1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Member</a:t>
            </a:r>
            <a:r>
              <a:rPr dirty="0" u="none" sz="1400" spc="-4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of</a:t>
            </a:r>
            <a:r>
              <a:rPr dirty="0" u="none" sz="1400" spc="-4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the</a:t>
            </a:r>
            <a:r>
              <a:rPr dirty="0" u="none" sz="1400" spc="-3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Little</a:t>
            </a:r>
            <a:r>
              <a:rPr dirty="0" u="none" sz="1400" spc="-20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Shell</a:t>
            </a:r>
            <a:r>
              <a:rPr dirty="0" u="none" sz="1400" spc="-15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Tribe</a:t>
            </a:r>
            <a:r>
              <a:rPr dirty="0" u="none" sz="1400" spc="-35" i="1">
                <a:latin typeface="Calibri"/>
                <a:cs typeface="Calibri"/>
              </a:rPr>
              <a:t> </a:t>
            </a:r>
            <a:r>
              <a:rPr dirty="0" u="none" sz="1400" spc="-25" i="1">
                <a:latin typeface="Calibri"/>
                <a:cs typeface="Calibri"/>
              </a:rPr>
              <a:t>of</a:t>
            </a:r>
            <a:r>
              <a:rPr dirty="0" u="none" sz="1400" spc="-25" i="1">
                <a:latin typeface="Calibri"/>
                <a:cs typeface="Calibri"/>
              </a:rPr>
              <a:t> </a:t>
            </a:r>
            <a:r>
              <a:rPr dirty="0" u="none" sz="1400" i="1">
                <a:latin typeface="Calibri"/>
                <a:cs typeface="Calibri"/>
              </a:rPr>
              <a:t>Chippewa</a:t>
            </a:r>
            <a:r>
              <a:rPr dirty="0" u="none" sz="1400" spc="-50" i="1">
                <a:latin typeface="Calibri"/>
                <a:cs typeface="Calibri"/>
              </a:rPr>
              <a:t> </a:t>
            </a:r>
            <a:r>
              <a:rPr dirty="0" u="none" sz="1400" spc="-10" i="1">
                <a:latin typeface="Calibri"/>
                <a:cs typeface="Calibri"/>
              </a:rPr>
              <a:t>Indians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 i="1">
                <a:latin typeface="Calibri"/>
                <a:cs typeface="Calibri"/>
              </a:rPr>
              <a:t>Location:</a:t>
            </a:r>
            <a:r>
              <a:rPr dirty="0" sz="1400" spc="-50" i="1">
                <a:latin typeface="Calibri"/>
                <a:cs typeface="Calibri"/>
              </a:rPr>
              <a:t> </a:t>
            </a:r>
            <a:r>
              <a:rPr dirty="0" sz="1400" spc="-10" i="1">
                <a:latin typeface="Calibri"/>
                <a:cs typeface="Calibri"/>
              </a:rPr>
              <a:t>Washington,</a:t>
            </a:r>
            <a:r>
              <a:rPr dirty="0" sz="1400" spc="-40" i="1">
                <a:latin typeface="Calibri"/>
                <a:cs typeface="Calibri"/>
              </a:rPr>
              <a:t> </a:t>
            </a:r>
            <a:r>
              <a:rPr dirty="0" sz="1400" spc="-25" i="1">
                <a:latin typeface="Calibri"/>
                <a:cs typeface="Calibri"/>
              </a:rPr>
              <a:t>DC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1421" rIns="0" bIns="0" rtlCol="0" vert="horz">
            <a:spAutoFit/>
          </a:bodyPr>
          <a:lstStyle/>
          <a:p>
            <a:pPr marL="910590">
              <a:lnSpc>
                <a:spcPct val="100000"/>
              </a:lnSpc>
              <a:spcBef>
                <a:spcPts val="100"/>
              </a:spcBef>
            </a:pPr>
            <a:r>
              <a:rPr dirty="0"/>
              <a:t>Call</a:t>
            </a:r>
            <a:r>
              <a:rPr dirty="0" spc="-80"/>
              <a:t> </a:t>
            </a:r>
            <a:r>
              <a:rPr dirty="0"/>
              <a:t>Center</a:t>
            </a:r>
            <a:r>
              <a:rPr dirty="0" spc="-70"/>
              <a:t> </a:t>
            </a:r>
            <a:r>
              <a:rPr dirty="0" spc="-10"/>
              <a:t>Resources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982977" y="886967"/>
            <a:ext cx="7924800" cy="5025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SzPct val="62500"/>
              <a:buFont typeface="Symbol"/>
              <a:buChar char=""/>
              <a:tabLst>
                <a:tab pos="354965" algn="l"/>
              </a:tabLst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State</a:t>
            </a:r>
            <a:r>
              <a:rPr dirty="0" sz="16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6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Local</a:t>
            </a:r>
            <a:r>
              <a:rPr dirty="0" sz="16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Fiscal</a:t>
            </a:r>
            <a:r>
              <a:rPr dirty="0" sz="1600" spc="-3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Recovery</a:t>
            </a:r>
            <a:r>
              <a:rPr dirty="0" sz="1600" spc="-3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Funds</a:t>
            </a:r>
            <a:r>
              <a:rPr dirty="0" sz="1600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r>
              <a:rPr dirty="0" sz="16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SLFRF@treasury.gov</a:t>
            </a:r>
            <a:r>
              <a:rPr dirty="0" u="none" sz="16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or</a:t>
            </a:r>
            <a:r>
              <a:rPr dirty="0" u="none" sz="1600" spc="-30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call</a:t>
            </a:r>
            <a:r>
              <a:rPr dirty="0" u="none" sz="1600" spc="-45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(844)</a:t>
            </a:r>
            <a:r>
              <a:rPr dirty="0" u="none" sz="1600" spc="-20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 spc="-10">
                <a:solidFill>
                  <a:srgbClr val="164760"/>
                </a:solidFill>
                <a:latin typeface="Calibri"/>
                <a:cs typeface="Calibri"/>
              </a:rPr>
              <a:t>529-</a:t>
            </a:r>
            <a:r>
              <a:rPr dirty="0" u="none" sz="1600" spc="-20">
                <a:solidFill>
                  <a:srgbClr val="164760"/>
                </a:solidFill>
                <a:latin typeface="Calibri"/>
                <a:cs typeface="Calibri"/>
              </a:rPr>
              <a:t>9527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SzPct val="62500"/>
              <a:buFont typeface="Symbol"/>
              <a:buChar char=""/>
              <a:tabLst>
                <a:tab pos="354965" algn="l"/>
              </a:tabLst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Local</a:t>
            </a:r>
            <a:r>
              <a:rPr dirty="0" sz="16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Assistance</a:t>
            </a:r>
            <a:r>
              <a:rPr dirty="0" sz="16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600" spc="-2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Tribal</a:t>
            </a:r>
            <a:r>
              <a:rPr dirty="0" sz="1600" spc="-3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Consistency</a:t>
            </a:r>
            <a:r>
              <a:rPr dirty="0" sz="1600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r>
              <a:rPr dirty="0" sz="16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sng" sz="1600" spc="-2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LATCF@treasury.gov</a:t>
            </a:r>
            <a:r>
              <a:rPr dirty="0" u="none" sz="1600" spc="-2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or</a:t>
            </a:r>
            <a:r>
              <a:rPr dirty="0" u="none" sz="1600" spc="-10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call</a:t>
            </a:r>
            <a:r>
              <a:rPr dirty="0" u="none" sz="1600" spc="-40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(844)</a:t>
            </a:r>
            <a:r>
              <a:rPr dirty="0" u="none" sz="1600" spc="-15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 spc="-10">
                <a:solidFill>
                  <a:srgbClr val="164760"/>
                </a:solidFill>
                <a:latin typeface="Calibri"/>
                <a:cs typeface="Calibri"/>
              </a:rPr>
              <a:t>529-</a:t>
            </a:r>
            <a:r>
              <a:rPr dirty="0" u="none" sz="1600" spc="-20">
                <a:solidFill>
                  <a:srgbClr val="164760"/>
                </a:solidFill>
                <a:latin typeface="Calibri"/>
                <a:cs typeface="Calibri"/>
              </a:rPr>
              <a:t>9527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9"/>
              </a:spcBef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SzPct val="62500"/>
              <a:buFont typeface="Symbol"/>
              <a:buChar char=""/>
              <a:tabLst>
                <a:tab pos="354965" algn="l"/>
              </a:tabLst>
            </a:pP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Emergency</a:t>
            </a:r>
            <a:r>
              <a:rPr dirty="0" sz="1600" spc="-4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Rental</a:t>
            </a:r>
            <a:r>
              <a:rPr dirty="0" sz="16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Assistance:</a:t>
            </a:r>
            <a:r>
              <a:rPr dirty="0" sz="1600" spc="-6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EmergencyRentalAssistance@treasury.gov</a:t>
            </a:r>
            <a:r>
              <a:rPr dirty="0" u="none" sz="1600" spc="-35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or</a:t>
            </a:r>
            <a:r>
              <a:rPr dirty="0" u="none" sz="1600" spc="-35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(877)</a:t>
            </a:r>
            <a:r>
              <a:rPr dirty="0" u="none" sz="1600" spc="-35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 spc="-10">
                <a:solidFill>
                  <a:srgbClr val="164760"/>
                </a:solidFill>
                <a:latin typeface="Calibri"/>
                <a:cs typeface="Calibri"/>
              </a:rPr>
              <a:t>398-</a:t>
            </a:r>
            <a:r>
              <a:rPr dirty="0" u="none" sz="1600" spc="-20">
                <a:solidFill>
                  <a:srgbClr val="164760"/>
                </a:solidFill>
                <a:latin typeface="Calibri"/>
                <a:cs typeface="Calibri"/>
              </a:rPr>
              <a:t>5861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SzPct val="62500"/>
              <a:buFont typeface="Symbol"/>
              <a:buChar char=""/>
              <a:tabLst>
                <a:tab pos="354965" algn="l"/>
              </a:tabLst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Homeowner</a:t>
            </a:r>
            <a:r>
              <a:rPr dirty="0" sz="1600" spc="-3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Assistance</a:t>
            </a:r>
            <a:r>
              <a:rPr dirty="0" sz="1600" spc="-4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Fund</a:t>
            </a:r>
            <a:r>
              <a:rPr dirty="0" sz="1600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r>
              <a:rPr dirty="0" sz="1600" spc="-1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6"/>
              </a:rPr>
              <a:t>HAF_Tribal@treasury.gov</a:t>
            </a:r>
            <a:r>
              <a:rPr dirty="0" u="none" sz="1600" spc="-4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or</a:t>
            </a:r>
            <a:r>
              <a:rPr dirty="0" u="none" sz="1600" spc="-15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>
                <a:solidFill>
                  <a:srgbClr val="164760"/>
                </a:solidFill>
                <a:latin typeface="Calibri"/>
                <a:cs typeface="Calibri"/>
              </a:rPr>
              <a:t>(877)</a:t>
            </a:r>
            <a:r>
              <a:rPr dirty="0" u="none" sz="1600" spc="-20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u="none" sz="1600" spc="-10">
                <a:solidFill>
                  <a:srgbClr val="164760"/>
                </a:solidFill>
                <a:latin typeface="Calibri"/>
                <a:cs typeface="Calibri"/>
              </a:rPr>
              <a:t>398-</a:t>
            </a:r>
            <a:r>
              <a:rPr dirty="0" u="none" sz="1600" spc="-20">
                <a:solidFill>
                  <a:srgbClr val="164760"/>
                </a:solidFill>
                <a:latin typeface="Calibri"/>
                <a:cs typeface="Calibri"/>
              </a:rPr>
              <a:t>5861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9"/>
              </a:spcBef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SzPct val="62500"/>
              <a:buFont typeface="Symbol"/>
              <a:buChar char=""/>
              <a:tabLst>
                <a:tab pos="354965" algn="l"/>
              </a:tabLst>
            </a:pP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Coronavirus</a:t>
            </a:r>
            <a:r>
              <a:rPr dirty="0" sz="16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Capital</a:t>
            </a:r>
            <a:r>
              <a:rPr dirty="0" sz="16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Projects</a:t>
            </a:r>
            <a:r>
              <a:rPr dirty="0" sz="16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Fund:</a:t>
            </a:r>
            <a:r>
              <a:rPr dirty="0" sz="1600" spc="-2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7"/>
              </a:rPr>
              <a:t>CapitalProjectsFund@treasury.gov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9"/>
              </a:spcBef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SzPct val="62500"/>
              <a:buFont typeface="Symbol"/>
              <a:buChar char=""/>
              <a:tabLst>
                <a:tab pos="354965" algn="l"/>
              </a:tabLst>
            </a:pP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Coronavirus</a:t>
            </a:r>
            <a:r>
              <a:rPr dirty="0" sz="1600" spc="-3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Relief</a:t>
            </a:r>
            <a:r>
              <a:rPr dirty="0" sz="16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Fund:</a:t>
            </a:r>
            <a:r>
              <a:rPr dirty="0" sz="1600" spc="-2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8"/>
              </a:rPr>
              <a:t>CARES@oig.treas.gov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15"/>
              </a:spcBef>
              <a:buClr>
                <a:srgbClr val="C00000"/>
              </a:buClr>
              <a:buFont typeface="Symbol"/>
              <a:buChar char=""/>
            </a:pPr>
            <a:endParaRPr sz="1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SzPct val="62500"/>
              <a:buFont typeface="Symbol"/>
              <a:buChar char=""/>
              <a:tabLst>
                <a:tab pos="354965" algn="l"/>
              </a:tabLst>
            </a:pP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Office</a:t>
            </a:r>
            <a:r>
              <a:rPr dirty="0" sz="1600" spc="-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1600" spc="-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Tribal</a:t>
            </a:r>
            <a:r>
              <a:rPr dirty="0" sz="1600" spc="-6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dirty="0" sz="1600" spc="-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Native</a:t>
            </a:r>
            <a:r>
              <a:rPr dirty="0" sz="1600" spc="-6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C00000"/>
                </a:solidFill>
                <a:latin typeface="Calibri"/>
                <a:cs typeface="Calibri"/>
              </a:rPr>
              <a:t>Affairs:</a:t>
            </a:r>
            <a:r>
              <a:rPr dirty="0" sz="16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9"/>
              </a:rPr>
              <a:t>tribal.consult@treasury.gov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653266" y="177038"/>
            <a:ext cx="154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2060194" y="3022091"/>
            <a:ext cx="21450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164760"/>
                </a:solidFill>
                <a:latin typeface="Calibri"/>
                <a:cs typeface="Calibri"/>
              </a:rPr>
              <a:t>Thank</a:t>
            </a:r>
            <a:r>
              <a:rPr dirty="0" sz="3600" spc="-10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3600" spc="-20" b="1">
                <a:solidFill>
                  <a:srgbClr val="164760"/>
                </a:solidFill>
                <a:latin typeface="Calibri"/>
                <a:cs typeface="Calibri"/>
              </a:rPr>
              <a:t>you!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5943980" y="609980"/>
            <a:ext cx="0" cy="5486400"/>
          </a:xfrm>
          <a:custGeom>
            <a:avLst/>
            <a:gdLst/>
            <a:ahLst/>
            <a:cxnLst/>
            <a:rect l="l" t="t" r="r" b="b"/>
            <a:pathLst>
              <a:path w="0" h="5486400">
                <a:moveTo>
                  <a:pt x="0" y="0"/>
                </a:moveTo>
                <a:lnTo>
                  <a:pt x="0" y="5486400"/>
                </a:lnTo>
              </a:path>
            </a:pathLst>
          </a:custGeom>
          <a:ln w="19050">
            <a:solidFill>
              <a:srgbClr val="16476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6478676" y="1082700"/>
            <a:ext cx="912494" cy="731520"/>
          </a:xfrm>
          <a:custGeom>
            <a:avLst/>
            <a:gdLst/>
            <a:ahLst/>
            <a:cxnLst/>
            <a:rect l="l" t="t" r="r" b="b"/>
            <a:pathLst>
              <a:path w="912495" h="731519">
                <a:moveTo>
                  <a:pt x="331571" y="305968"/>
                </a:moveTo>
                <a:lnTo>
                  <a:pt x="329882" y="297599"/>
                </a:lnTo>
                <a:lnTo>
                  <a:pt x="325272" y="290753"/>
                </a:lnTo>
                <a:lnTo>
                  <a:pt x="318427" y="286131"/>
                </a:lnTo>
                <a:lnTo>
                  <a:pt x="310057" y="284441"/>
                </a:lnTo>
                <a:lnTo>
                  <a:pt x="161467" y="284441"/>
                </a:lnTo>
                <a:lnTo>
                  <a:pt x="153085" y="286131"/>
                </a:lnTo>
                <a:lnTo>
                  <a:pt x="146253" y="290753"/>
                </a:lnTo>
                <a:lnTo>
                  <a:pt x="141643" y="297599"/>
                </a:lnTo>
                <a:lnTo>
                  <a:pt x="139954" y="305968"/>
                </a:lnTo>
                <a:lnTo>
                  <a:pt x="141643" y="314337"/>
                </a:lnTo>
                <a:lnTo>
                  <a:pt x="146253" y="321183"/>
                </a:lnTo>
                <a:lnTo>
                  <a:pt x="153085" y="325793"/>
                </a:lnTo>
                <a:lnTo>
                  <a:pt x="161467" y="327482"/>
                </a:lnTo>
                <a:lnTo>
                  <a:pt x="310057" y="327482"/>
                </a:lnTo>
                <a:lnTo>
                  <a:pt x="318427" y="325793"/>
                </a:lnTo>
                <a:lnTo>
                  <a:pt x="325272" y="321183"/>
                </a:lnTo>
                <a:lnTo>
                  <a:pt x="329882" y="314337"/>
                </a:lnTo>
                <a:lnTo>
                  <a:pt x="331571" y="305968"/>
                </a:lnTo>
                <a:close/>
              </a:path>
              <a:path w="912495" h="731519">
                <a:moveTo>
                  <a:pt x="568058" y="439661"/>
                </a:moveTo>
                <a:lnTo>
                  <a:pt x="566356" y="431292"/>
                </a:lnTo>
                <a:lnTo>
                  <a:pt x="561746" y="424459"/>
                </a:lnTo>
                <a:lnTo>
                  <a:pt x="554901" y="419836"/>
                </a:lnTo>
                <a:lnTo>
                  <a:pt x="546531" y="418147"/>
                </a:lnTo>
                <a:lnTo>
                  <a:pt x="538162" y="419836"/>
                </a:lnTo>
                <a:lnTo>
                  <a:pt x="531317" y="424459"/>
                </a:lnTo>
                <a:lnTo>
                  <a:pt x="526707" y="431292"/>
                </a:lnTo>
                <a:lnTo>
                  <a:pt x="525005" y="439661"/>
                </a:lnTo>
                <a:lnTo>
                  <a:pt x="526707" y="448043"/>
                </a:lnTo>
                <a:lnTo>
                  <a:pt x="531317" y="454875"/>
                </a:lnTo>
                <a:lnTo>
                  <a:pt x="538162" y="459498"/>
                </a:lnTo>
                <a:lnTo>
                  <a:pt x="546531" y="461187"/>
                </a:lnTo>
                <a:lnTo>
                  <a:pt x="554901" y="459498"/>
                </a:lnTo>
                <a:lnTo>
                  <a:pt x="561746" y="454875"/>
                </a:lnTo>
                <a:lnTo>
                  <a:pt x="566356" y="448043"/>
                </a:lnTo>
                <a:lnTo>
                  <a:pt x="568058" y="439661"/>
                </a:lnTo>
                <a:close/>
              </a:path>
              <a:path w="912495" h="731519">
                <a:moveTo>
                  <a:pt x="574522" y="163741"/>
                </a:moveTo>
                <a:lnTo>
                  <a:pt x="572833" y="155371"/>
                </a:lnTo>
                <a:lnTo>
                  <a:pt x="568223" y="148526"/>
                </a:lnTo>
                <a:lnTo>
                  <a:pt x="561378" y="143916"/>
                </a:lnTo>
                <a:lnTo>
                  <a:pt x="553008" y="142227"/>
                </a:lnTo>
                <a:lnTo>
                  <a:pt x="161467" y="142227"/>
                </a:lnTo>
                <a:lnTo>
                  <a:pt x="153085" y="143916"/>
                </a:lnTo>
                <a:lnTo>
                  <a:pt x="146253" y="148526"/>
                </a:lnTo>
                <a:lnTo>
                  <a:pt x="141643" y="155371"/>
                </a:lnTo>
                <a:lnTo>
                  <a:pt x="139954" y="163741"/>
                </a:lnTo>
                <a:lnTo>
                  <a:pt x="141643" y="172123"/>
                </a:lnTo>
                <a:lnTo>
                  <a:pt x="146253" y="178955"/>
                </a:lnTo>
                <a:lnTo>
                  <a:pt x="153085" y="183578"/>
                </a:lnTo>
                <a:lnTo>
                  <a:pt x="161467" y="185267"/>
                </a:lnTo>
                <a:lnTo>
                  <a:pt x="553008" y="185267"/>
                </a:lnTo>
                <a:lnTo>
                  <a:pt x="561378" y="183578"/>
                </a:lnTo>
                <a:lnTo>
                  <a:pt x="568223" y="178955"/>
                </a:lnTo>
                <a:lnTo>
                  <a:pt x="572833" y="172123"/>
                </a:lnTo>
                <a:lnTo>
                  <a:pt x="574522" y="163741"/>
                </a:lnTo>
                <a:close/>
              </a:path>
              <a:path w="912495" h="731519">
                <a:moveTo>
                  <a:pt x="668007" y="439661"/>
                </a:moveTo>
                <a:lnTo>
                  <a:pt x="666318" y="431292"/>
                </a:lnTo>
                <a:lnTo>
                  <a:pt x="661720" y="424459"/>
                </a:lnTo>
                <a:lnTo>
                  <a:pt x="654888" y="419836"/>
                </a:lnTo>
                <a:lnTo>
                  <a:pt x="646518" y="418147"/>
                </a:lnTo>
                <a:lnTo>
                  <a:pt x="638149" y="419836"/>
                </a:lnTo>
                <a:lnTo>
                  <a:pt x="631304" y="424459"/>
                </a:lnTo>
                <a:lnTo>
                  <a:pt x="626681" y="431292"/>
                </a:lnTo>
                <a:lnTo>
                  <a:pt x="624992" y="439661"/>
                </a:lnTo>
                <a:lnTo>
                  <a:pt x="626681" y="448043"/>
                </a:lnTo>
                <a:lnTo>
                  <a:pt x="631304" y="454875"/>
                </a:lnTo>
                <a:lnTo>
                  <a:pt x="638149" y="459498"/>
                </a:lnTo>
                <a:lnTo>
                  <a:pt x="646518" y="461187"/>
                </a:lnTo>
                <a:lnTo>
                  <a:pt x="654888" y="459498"/>
                </a:lnTo>
                <a:lnTo>
                  <a:pt x="661720" y="454875"/>
                </a:lnTo>
                <a:lnTo>
                  <a:pt x="666318" y="448043"/>
                </a:lnTo>
                <a:lnTo>
                  <a:pt x="668007" y="439661"/>
                </a:lnTo>
                <a:close/>
              </a:path>
              <a:path w="912495" h="731519">
                <a:moveTo>
                  <a:pt x="714463" y="51358"/>
                </a:moveTo>
                <a:lnTo>
                  <a:pt x="710425" y="31381"/>
                </a:lnTo>
                <a:lnTo>
                  <a:pt x="699414" y="15062"/>
                </a:lnTo>
                <a:lnTo>
                  <a:pt x="683082" y="4038"/>
                </a:lnTo>
                <a:lnTo>
                  <a:pt x="663105" y="0"/>
                </a:lnTo>
                <a:lnTo>
                  <a:pt x="51346" y="0"/>
                </a:lnTo>
                <a:lnTo>
                  <a:pt x="31381" y="4038"/>
                </a:lnTo>
                <a:lnTo>
                  <a:pt x="15062" y="15062"/>
                </a:lnTo>
                <a:lnTo>
                  <a:pt x="4038" y="31381"/>
                </a:lnTo>
                <a:lnTo>
                  <a:pt x="0" y="51358"/>
                </a:lnTo>
                <a:lnTo>
                  <a:pt x="0" y="418350"/>
                </a:lnTo>
                <a:lnTo>
                  <a:pt x="4038" y="438327"/>
                </a:lnTo>
                <a:lnTo>
                  <a:pt x="15062" y="454647"/>
                </a:lnTo>
                <a:lnTo>
                  <a:pt x="31381" y="465670"/>
                </a:lnTo>
                <a:lnTo>
                  <a:pt x="51346" y="469709"/>
                </a:lnTo>
                <a:lnTo>
                  <a:pt x="91020" y="469709"/>
                </a:lnTo>
                <a:lnTo>
                  <a:pt x="91020" y="615035"/>
                </a:lnTo>
                <a:lnTo>
                  <a:pt x="96266" y="622884"/>
                </a:lnTo>
                <a:lnTo>
                  <a:pt x="106959" y="627316"/>
                </a:lnTo>
                <a:lnTo>
                  <a:pt x="118135" y="627849"/>
                </a:lnTo>
                <a:lnTo>
                  <a:pt x="123634" y="625665"/>
                </a:lnTo>
                <a:lnTo>
                  <a:pt x="279590" y="469709"/>
                </a:lnTo>
                <a:lnTo>
                  <a:pt x="310057" y="469709"/>
                </a:lnTo>
                <a:lnTo>
                  <a:pt x="318439" y="468020"/>
                </a:lnTo>
                <a:lnTo>
                  <a:pt x="325272" y="463410"/>
                </a:lnTo>
                <a:lnTo>
                  <a:pt x="329882" y="456565"/>
                </a:lnTo>
                <a:lnTo>
                  <a:pt x="331571" y="448183"/>
                </a:lnTo>
                <a:lnTo>
                  <a:pt x="329882" y="439813"/>
                </a:lnTo>
                <a:lnTo>
                  <a:pt x="325272" y="432993"/>
                </a:lnTo>
                <a:lnTo>
                  <a:pt x="318427" y="428383"/>
                </a:lnTo>
                <a:lnTo>
                  <a:pt x="310057" y="426694"/>
                </a:lnTo>
                <a:lnTo>
                  <a:pt x="269227" y="426758"/>
                </a:lnTo>
                <a:lnTo>
                  <a:pt x="264210" y="427113"/>
                </a:lnTo>
                <a:lnTo>
                  <a:pt x="259295" y="429158"/>
                </a:lnTo>
                <a:lnTo>
                  <a:pt x="134048" y="554405"/>
                </a:lnTo>
                <a:lnTo>
                  <a:pt x="133946" y="446290"/>
                </a:lnTo>
                <a:lnTo>
                  <a:pt x="131762" y="438594"/>
                </a:lnTo>
                <a:lnTo>
                  <a:pt x="127076" y="432371"/>
                </a:lnTo>
                <a:lnTo>
                  <a:pt x="120472" y="428205"/>
                </a:lnTo>
                <a:lnTo>
                  <a:pt x="112522" y="426694"/>
                </a:lnTo>
                <a:lnTo>
                  <a:pt x="46761" y="426694"/>
                </a:lnTo>
                <a:lnTo>
                  <a:pt x="43027" y="422948"/>
                </a:lnTo>
                <a:lnTo>
                  <a:pt x="43027" y="46761"/>
                </a:lnTo>
                <a:lnTo>
                  <a:pt x="46761" y="43014"/>
                </a:lnTo>
                <a:lnTo>
                  <a:pt x="667715" y="43014"/>
                </a:lnTo>
                <a:lnTo>
                  <a:pt x="671449" y="46761"/>
                </a:lnTo>
                <a:lnTo>
                  <a:pt x="671449" y="192151"/>
                </a:lnTo>
                <a:lnTo>
                  <a:pt x="673138" y="200520"/>
                </a:lnTo>
                <a:lnTo>
                  <a:pt x="677748" y="207365"/>
                </a:lnTo>
                <a:lnTo>
                  <a:pt x="684580" y="211988"/>
                </a:lnTo>
                <a:lnTo>
                  <a:pt x="692950" y="213677"/>
                </a:lnTo>
                <a:lnTo>
                  <a:pt x="701319" y="211988"/>
                </a:lnTo>
                <a:lnTo>
                  <a:pt x="708164" y="207365"/>
                </a:lnTo>
                <a:lnTo>
                  <a:pt x="712774" y="200520"/>
                </a:lnTo>
                <a:lnTo>
                  <a:pt x="714463" y="192151"/>
                </a:lnTo>
                <a:lnTo>
                  <a:pt x="714463" y="51358"/>
                </a:lnTo>
                <a:close/>
              </a:path>
              <a:path w="912495" h="731519">
                <a:moveTo>
                  <a:pt x="767969" y="439661"/>
                </a:moveTo>
                <a:lnTo>
                  <a:pt x="766267" y="431292"/>
                </a:lnTo>
                <a:lnTo>
                  <a:pt x="761657" y="424459"/>
                </a:lnTo>
                <a:lnTo>
                  <a:pt x="754811" y="419836"/>
                </a:lnTo>
                <a:lnTo>
                  <a:pt x="746442" y="418147"/>
                </a:lnTo>
                <a:lnTo>
                  <a:pt x="738073" y="419836"/>
                </a:lnTo>
                <a:lnTo>
                  <a:pt x="731240" y="424459"/>
                </a:lnTo>
                <a:lnTo>
                  <a:pt x="726630" y="431292"/>
                </a:lnTo>
                <a:lnTo>
                  <a:pt x="724941" y="439661"/>
                </a:lnTo>
                <a:lnTo>
                  <a:pt x="726630" y="448043"/>
                </a:lnTo>
                <a:lnTo>
                  <a:pt x="731240" y="454875"/>
                </a:lnTo>
                <a:lnTo>
                  <a:pt x="738073" y="459498"/>
                </a:lnTo>
                <a:lnTo>
                  <a:pt x="746442" y="461187"/>
                </a:lnTo>
                <a:lnTo>
                  <a:pt x="754824" y="459498"/>
                </a:lnTo>
                <a:lnTo>
                  <a:pt x="761669" y="454875"/>
                </a:lnTo>
                <a:lnTo>
                  <a:pt x="766279" y="448043"/>
                </a:lnTo>
                <a:lnTo>
                  <a:pt x="767969" y="439661"/>
                </a:lnTo>
                <a:close/>
              </a:path>
              <a:path w="912495" h="731519">
                <a:moveTo>
                  <a:pt x="911974" y="314490"/>
                </a:moveTo>
                <a:lnTo>
                  <a:pt x="896912" y="278193"/>
                </a:lnTo>
                <a:lnTo>
                  <a:pt x="868921" y="264820"/>
                </a:lnTo>
                <a:lnTo>
                  <a:pt x="868921" y="309880"/>
                </a:lnTo>
                <a:lnTo>
                  <a:pt x="868921" y="569442"/>
                </a:lnTo>
                <a:lnTo>
                  <a:pt x="865212" y="573176"/>
                </a:lnTo>
                <a:lnTo>
                  <a:pt x="824306" y="573176"/>
                </a:lnTo>
                <a:lnTo>
                  <a:pt x="816305" y="574713"/>
                </a:lnTo>
                <a:lnTo>
                  <a:pt x="809675" y="578942"/>
                </a:lnTo>
                <a:lnTo>
                  <a:pt x="804989" y="585241"/>
                </a:lnTo>
                <a:lnTo>
                  <a:pt x="802868" y="593026"/>
                </a:lnTo>
                <a:lnTo>
                  <a:pt x="802779" y="657669"/>
                </a:lnTo>
                <a:lnTo>
                  <a:pt x="724535" y="579399"/>
                </a:lnTo>
                <a:lnTo>
                  <a:pt x="723849" y="578764"/>
                </a:lnTo>
                <a:lnTo>
                  <a:pt x="723557" y="578523"/>
                </a:lnTo>
                <a:lnTo>
                  <a:pt x="719785" y="575208"/>
                </a:lnTo>
                <a:lnTo>
                  <a:pt x="714819" y="573176"/>
                </a:lnTo>
                <a:lnTo>
                  <a:pt x="427786" y="573176"/>
                </a:lnTo>
                <a:lnTo>
                  <a:pt x="424053" y="569442"/>
                </a:lnTo>
                <a:lnTo>
                  <a:pt x="424053" y="309880"/>
                </a:lnTo>
                <a:lnTo>
                  <a:pt x="427786" y="306146"/>
                </a:lnTo>
                <a:lnTo>
                  <a:pt x="865212" y="306146"/>
                </a:lnTo>
                <a:lnTo>
                  <a:pt x="868921" y="309880"/>
                </a:lnTo>
                <a:lnTo>
                  <a:pt x="868921" y="264820"/>
                </a:lnTo>
                <a:lnTo>
                  <a:pt x="860615" y="263131"/>
                </a:lnTo>
                <a:lnTo>
                  <a:pt x="432384" y="263131"/>
                </a:lnTo>
                <a:lnTo>
                  <a:pt x="412419" y="267169"/>
                </a:lnTo>
                <a:lnTo>
                  <a:pt x="396087" y="278193"/>
                </a:lnTo>
                <a:lnTo>
                  <a:pt x="385076" y="294513"/>
                </a:lnTo>
                <a:lnTo>
                  <a:pt x="381038" y="314490"/>
                </a:lnTo>
                <a:lnTo>
                  <a:pt x="381038" y="564857"/>
                </a:lnTo>
                <a:lnTo>
                  <a:pt x="385076" y="584822"/>
                </a:lnTo>
                <a:lnTo>
                  <a:pt x="396087" y="601141"/>
                </a:lnTo>
                <a:lnTo>
                  <a:pt x="412419" y="612165"/>
                </a:lnTo>
                <a:lnTo>
                  <a:pt x="432384" y="616204"/>
                </a:lnTo>
                <a:lnTo>
                  <a:pt x="700481" y="616204"/>
                </a:lnTo>
                <a:lnTo>
                  <a:pt x="813206" y="728929"/>
                </a:lnTo>
                <a:lnTo>
                  <a:pt x="818730" y="731113"/>
                </a:lnTo>
                <a:lnTo>
                  <a:pt x="827100" y="731113"/>
                </a:lnTo>
                <a:lnTo>
                  <a:pt x="829894" y="730580"/>
                </a:lnTo>
                <a:lnTo>
                  <a:pt x="840574" y="726147"/>
                </a:lnTo>
                <a:lnTo>
                  <a:pt x="845832" y="718312"/>
                </a:lnTo>
                <a:lnTo>
                  <a:pt x="845832" y="657669"/>
                </a:lnTo>
                <a:lnTo>
                  <a:pt x="845832" y="616204"/>
                </a:lnTo>
                <a:lnTo>
                  <a:pt x="860615" y="616204"/>
                </a:lnTo>
                <a:lnTo>
                  <a:pt x="880579" y="612165"/>
                </a:lnTo>
                <a:lnTo>
                  <a:pt x="896912" y="601141"/>
                </a:lnTo>
                <a:lnTo>
                  <a:pt x="907923" y="584822"/>
                </a:lnTo>
                <a:lnTo>
                  <a:pt x="911974" y="564857"/>
                </a:lnTo>
                <a:lnTo>
                  <a:pt x="911974" y="314490"/>
                </a:lnTo>
                <a:close/>
              </a:path>
            </a:pathLst>
          </a:custGeom>
          <a:solidFill>
            <a:srgbClr val="1647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6413753" y="2154224"/>
            <a:ext cx="3091180" cy="909319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600" b="1">
                <a:solidFill>
                  <a:srgbClr val="990000"/>
                </a:solidFill>
                <a:latin typeface="Calibri"/>
                <a:cs typeface="Calibri"/>
              </a:rPr>
              <a:t>For</a:t>
            </a:r>
            <a:r>
              <a:rPr dirty="0" sz="1600" spc="-50" b="1">
                <a:solidFill>
                  <a:srgbClr val="99000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990000"/>
                </a:solidFill>
                <a:latin typeface="Calibri"/>
                <a:cs typeface="Calibri"/>
              </a:rPr>
              <a:t>More</a:t>
            </a:r>
            <a:r>
              <a:rPr dirty="0" sz="1600" spc="-60" b="1">
                <a:solidFill>
                  <a:srgbClr val="99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990000"/>
                </a:solidFill>
                <a:latin typeface="Calibri"/>
                <a:cs typeface="Calibri"/>
              </a:rPr>
              <a:t>Information: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600">
                <a:latin typeface="Calibri"/>
                <a:cs typeface="Calibri"/>
              </a:rPr>
              <a:t>Please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visit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Treasury’s </a:t>
            </a:r>
            <a:r>
              <a:rPr dirty="0" sz="1600">
                <a:latin typeface="Calibri"/>
                <a:cs typeface="Calibri"/>
              </a:rPr>
              <a:t>HAF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website</a:t>
            </a:r>
            <a:r>
              <a:rPr dirty="0" sz="1600" spc="-25">
                <a:latin typeface="Calibri"/>
                <a:cs typeface="Calibri"/>
              </a:rPr>
              <a:t> at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www.Treasury.gov/HAF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413753" y="3358532"/>
            <a:ext cx="3517900" cy="909319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600" b="1">
                <a:solidFill>
                  <a:srgbClr val="990000"/>
                </a:solidFill>
                <a:latin typeface="Calibri"/>
                <a:cs typeface="Calibri"/>
              </a:rPr>
              <a:t>For</a:t>
            </a:r>
            <a:r>
              <a:rPr dirty="0" sz="1600" spc="-40" b="1">
                <a:solidFill>
                  <a:srgbClr val="99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990000"/>
                </a:solidFill>
                <a:latin typeface="Calibri"/>
                <a:cs typeface="Calibri"/>
              </a:rPr>
              <a:t>Program</a:t>
            </a:r>
            <a:r>
              <a:rPr dirty="0" sz="1600" spc="-50" b="1">
                <a:solidFill>
                  <a:srgbClr val="99000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990000"/>
                </a:solidFill>
                <a:latin typeface="Calibri"/>
                <a:cs typeface="Calibri"/>
              </a:rPr>
              <a:t>Inquiries: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600">
                <a:latin typeface="Calibri"/>
                <a:cs typeface="Calibri"/>
              </a:rPr>
              <a:t>Please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contact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Homeowner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Assistance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Fund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at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u="sng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4"/>
              </a:rPr>
              <a:t>HAF_Tribal@treasury.gov</a:t>
            </a:r>
            <a:r>
              <a:rPr dirty="0" u="none" sz="1600" spc="-10"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8910" y="333515"/>
            <a:ext cx="10333607" cy="50882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718035" y="177038"/>
            <a:ext cx="901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34667" y="1189227"/>
            <a:ext cx="179070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10"/>
              <a:t>Disclaimer</a:t>
            </a:r>
            <a:endParaRPr sz="3200"/>
          </a:p>
        </p:txBody>
      </p:sp>
      <p:sp>
        <p:nvSpPr>
          <p:cNvPr id="6" name="object 6" descr=""/>
          <p:cNvSpPr txBox="1"/>
          <p:nvPr/>
        </p:nvSpPr>
        <p:spPr>
          <a:xfrm>
            <a:off x="1534667" y="2464307"/>
            <a:ext cx="8881745" cy="1395095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1820"/>
              </a:lnSpc>
              <a:spcBef>
                <a:spcPts val="545"/>
              </a:spcBef>
            </a:pPr>
            <a:r>
              <a:rPr dirty="0" sz="1900" i="1">
                <a:latin typeface="Calibri"/>
                <a:cs typeface="Calibri"/>
              </a:rPr>
              <a:t>This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spc="-10" i="1">
                <a:latin typeface="Calibri"/>
                <a:cs typeface="Calibri"/>
              </a:rPr>
              <a:t>presentation</a:t>
            </a:r>
            <a:r>
              <a:rPr dirty="0" sz="1900" spc="-3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is</a:t>
            </a:r>
            <a:r>
              <a:rPr dirty="0" sz="1900" spc="-3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designed</a:t>
            </a:r>
            <a:r>
              <a:rPr dirty="0" sz="1900" spc="-3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to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give</a:t>
            </a:r>
            <a:r>
              <a:rPr dirty="0" sz="1900" spc="-2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an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overview</a:t>
            </a:r>
            <a:r>
              <a:rPr dirty="0" sz="1900" spc="-2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of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the</a:t>
            </a:r>
            <a:r>
              <a:rPr dirty="0" sz="1900" spc="-2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Homeowner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spc="-10" i="1">
                <a:latin typeface="Calibri"/>
                <a:cs typeface="Calibri"/>
              </a:rPr>
              <a:t>Assistance</a:t>
            </a:r>
            <a:r>
              <a:rPr dirty="0" sz="1900" spc="-35" i="1">
                <a:latin typeface="Calibri"/>
                <a:cs typeface="Calibri"/>
              </a:rPr>
              <a:t> </a:t>
            </a:r>
            <a:r>
              <a:rPr dirty="0" sz="1900" spc="-20" i="1">
                <a:latin typeface="Calibri"/>
                <a:cs typeface="Calibri"/>
              </a:rPr>
              <a:t>Fund</a:t>
            </a:r>
            <a:r>
              <a:rPr dirty="0" sz="1900" spc="-2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program,</a:t>
            </a:r>
            <a:r>
              <a:rPr dirty="0" sz="1900" spc="-5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and</a:t>
            </a:r>
            <a:r>
              <a:rPr dirty="0" sz="1900" spc="-3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other</a:t>
            </a:r>
            <a:r>
              <a:rPr dirty="0" sz="1900" spc="-20" i="1">
                <a:latin typeface="Calibri"/>
                <a:cs typeface="Calibri"/>
              </a:rPr>
              <a:t> </a:t>
            </a:r>
            <a:r>
              <a:rPr dirty="0" sz="1900" spc="-10" i="1">
                <a:latin typeface="Calibri"/>
                <a:cs typeface="Calibri"/>
              </a:rPr>
              <a:t>Treasury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recovery</a:t>
            </a:r>
            <a:r>
              <a:rPr dirty="0" sz="1900" spc="-2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programs,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for</a:t>
            </a:r>
            <a:r>
              <a:rPr dirty="0" sz="1900" spc="-3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educational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purposes.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It</a:t>
            </a:r>
            <a:r>
              <a:rPr dirty="0" sz="1900" spc="-1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should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not</a:t>
            </a:r>
            <a:r>
              <a:rPr dirty="0" sz="1900" spc="-25" i="1">
                <a:latin typeface="Calibri"/>
                <a:cs typeface="Calibri"/>
              </a:rPr>
              <a:t> be </a:t>
            </a:r>
            <a:r>
              <a:rPr dirty="0" sz="1900" i="1">
                <a:latin typeface="Calibri"/>
                <a:cs typeface="Calibri"/>
              </a:rPr>
              <a:t>construed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as</a:t>
            </a:r>
            <a:r>
              <a:rPr dirty="0" sz="1900" spc="-3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legal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advice</a:t>
            </a:r>
            <a:r>
              <a:rPr dirty="0" sz="1900" spc="-3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or</a:t>
            </a:r>
            <a:r>
              <a:rPr dirty="0" sz="1900" spc="-3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a</a:t>
            </a:r>
            <a:r>
              <a:rPr dirty="0" sz="1900" spc="-35" i="1">
                <a:latin typeface="Calibri"/>
                <a:cs typeface="Calibri"/>
              </a:rPr>
              <a:t> </a:t>
            </a:r>
            <a:r>
              <a:rPr dirty="0" sz="1900" spc="-10" i="1">
                <a:latin typeface="Calibri"/>
                <a:cs typeface="Calibri"/>
              </a:rPr>
              <a:t>statement</a:t>
            </a:r>
            <a:r>
              <a:rPr dirty="0" sz="1900" spc="-2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of</a:t>
            </a:r>
            <a:r>
              <a:rPr dirty="0" sz="1900" spc="-3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binding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policy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guidance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from</a:t>
            </a:r>
            <a:r>
              <a:rPr dirty="0" sz="1900" spc="-4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the</a:t>
            </a:r>
            <a:r>
              <a:rPr dirty="0" sz="1900" spc="-25" i="1">
                <a:latin typeface="Calibri"/>
                <a:cs typeface="Calibri"/>
              </a:rPr>
              <a:t> </a:t>
            </a:r>
            <a:r>
              <a:rPr dirty="0" sz="1900" spc="-10" i="1">
                <a:latin typeface="Calibri"/>
                <a:cs typeface="Calibri"/>
              </a:rPr>
              <a:t>Treasury.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900" i="1">
                <a:latin typeface="Calibri"/>
                <a:cs typeface="Calibri"/>
              </a:rPr>
              <a:t>For</a:t>
            </a:r>
            <a:r>
              <a:rPr dirty="0" sz="1900" spc="-5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official</a:t>
            </a:r>
            <a:r>
              <a:rPr dirty="0" sz="1900" spc="-6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Treasury</a:t>
            </a:r>
            <a:r>
              <a:rPr dirty="0" sz="1900" spc="-5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guidance,</a:t>
            </a:r>
            <a:r>
              <a:rPr dirty="0" sz="1900" spc="-5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go</a:t>
            </a:r>
            <a:r>
              <a:rPr dirty="0" sz="1900" spc="-55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to:</a:t>
            </a:r>
            <a:r>
              <a:rPr dirty="0" sz="1900" spc="-35" i="1">
                <a:latin typeface="Calibri"/>
                <a:cs typeface="Calibri"/>
              </a:rPr>
              <a:t> </a:t>
            </a:r>
            <a:r>
              <a:rPr dirty="0" u="sng" sz="1900" spc="-10" i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www.Treasury.gov/HAF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718035" y="177038"/>
            <a:ext cx="901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888888"/>
                </a:solidFill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605218" y="1125347"/>
            <a:ext cx="9763125" cy="5337810"/>
            <a:chOff x="605218" y="1125347"/>
            <a:chExt cx="9763125" cy="5337810"/>
          </a:xfrm>
        </p:grpSpPr>
        <p:sp>
          <p:nvSpPr>
            <p:cNvPr id="4" name="object 4" descr=""/>
            <p:cNvSpPr/>
            <p:nvPr/>
          </p:nvSpPr>
          <p:spPr>
            <a:xfrm>
              <a:off x="609980" y="6172581"/>
              <a:ext cx="9753600" cy="0"/>
            </a:xfrm>
            <a:custGeom>
              <a:avLst/>
              <a:gdLst/>
              <a:ahLst/>
              <a:cxnLst/>
              <a:rect l="l" t="t" r="r" b="b"/>
              <a:pathLst>
                <a:path w="9753600" h="0">
                  <a:moveTo>
                    <a:pt x="9753600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217800" y="1138047"/>
              <a:ext cx="1137920" cy="5312410"/>
            </a:xfrm>
            <a:custGeom>
              <a:avLst/>
              <a:gdLst/>
              <a:ahLst/>
              <a:cxnLst/>
              <a:rect l="l" t="t" r="r" b="b"/>
              <a:pathLst>
                <a:path w="1137920" h="5312410">
                  <a:moveTo>
                    <a:pt x="948055" y="0"/>
                  </a:moveTo>
                  <a:lnTo>
                    <a:pt x="189611" y="0"/>
                  </a:lnTo>
                  <a:lnTo>
                    <a:pt x="139185" y="6769"/>
                  </a:lnTo>
                  <a:lnTo>
                    <a:pt x="93885" y="25875"/>
                  </a:lnTo>
                  <a:lnTo>
                    <a:pt x="55514" y="55514"/>
                  </a:lnTo>
                  <a:lnTo>
                    <a:pt x="25875" y="93885"/>
                  </a:lnTo>
                  <a:lnTo>
                    <a:pt x="6769" y="139185"/>
                  </a:lnTo>
                  <a:lnTo>
                    <a:pt x="0" y="189611"/>
                  </a:lnTo>
                  <a:lnTo>
                    <a:pt x="0" y="5122291"/>
                  </a:lnTo>
                  <a:lnTo>
                    <a:pt x="6769" y="5172698"/>
                  </a:lnTo>
                  <a:lnTo>
                    <a:pt x="25875" y="5217993"/>
                  </a:lnTo>
                  <a:lnTo>
                    <a:pt x="55514" y="5256368"/>
                  </a:lnTo>
                  <a:lnTo>
                    <a:pt x="93885" y="5286015"/>
                  </a:lnTo>
                  <a:lnTo>
                    <a:pt x="139185" y="5305129"/>
                  </a:lnTo>
                  <a:lnTo>
                    <a:pt x="189611" y="5311902"/>
                  </a:lnTo>
                  <a:lnTo>
                    <a:pt x="948055" y="5311902"/>
                  </a:lnTo>
                  <a:lnTo>
                    <a:pt x="998480" y="5305129"/>
                  </a:lnTo>
                  <a:lnTo>
                    <a:pt x="1043780" y="5286015"/>
                  </a:lnTo>
                  <a:lnTo>
                    <a:pt x="1082151" y="5256368"/>
                  </a:lnTo>
                  <a:lnTo>
                    <a:pt x="1111790" y="5217993"/>
                  </a:lnTo>
                  <a:lnTo>
                    <a:pt x="1130896" y="5172698"/>
                  </a:lnTo>
                  <a:lnTo>
                    <a:pt x="1137665" y="5122291"/>
                  </a:lnTo>
                  <a:lnTo>
                    <a:pt x="1137665" y="189611"/>
                  </a:lnTo>
                  <a:lnTo>
                    <a:pt x="1130896" y="139185"/>
                  </a:lnTo>
                  <a:lnTo>
                    <a:pt x="1111790" y="93885"/>
                  </a:lnTo>
                  <a:lnTo>
                    <a:pt x="1082151" y="55514"/>
                  </a:lnTo>
                  <a:lnTo>
                    <a:pt x="1043780" y="25875"/>
                  </a:lnTo>
                  <a:lnTo>
                    <a:pt x="998480" y="6769"/>
                  </a:lnTo>
                  <a:lnTo>
                    <a:pt x="9480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17800" y="1138047"/>
              <a:ext cx="1137920" cy="5312410"/>
            </a:xfrm>
            <a:custGeom>
              <a:avLst/>
              <a:gdLst/>
              <a:ahLst/>
              <a:cxnLst/>
              <a:rect l="l" t="t" r="r" b="b"/>
              <a:pathLst>
                <a:path w="1137920" h="5312410">
                  <a:moveTo>
                    <a:pt x="0" y="189611"/>
                  </a:moveTo>
                  <a:lnTo>
                    <a:pt x="6769" y="139185"/>
                  </a:lnTo>
                  <a:lnTo>
                    <a:pt x="25875" y="93885"/>
                  </a:lnTo>
                  <a:lnTo>
                    <a:pt x="55514" y="55514"/>
                  </a:lnTo>
                  <a:lnTo>
                    <a:pt x="93885" y="25875"/>
                  </a:lnTo>
                  <a:lnTo>
                    <a:pt x="139185" y="6769"/>
                  </a:lnTo>
                  <a:lnTo>
                    <a:pt x="189611" y="0"/>
                  </a:lnTo>
                  <a:lnTo>
                    <a:pt x="948055" y="0"/>
                  </a:lnTo>
                  <a:lnTo>
                    <a:pt x="998480" y="6769"/>
                  </a:lnTo>
                  <a:lnTo>
                    <a:pt x="1043780" y="25875"/>
                  </a:lnTo>
                  <a:lnTo>
                    <a:pt x="1082151" y="55514"/>
                  </a:lnTo>
                  <a:lnTo>
                    <a:pt x="1111790" y="93885"/>
                  </a:lnTo>
                  <a:lnTo>
                    <a:pt x="1130896" y="139185"/>
                  </a:lnTo>
                  <a:lnTo>
                    <a:pt x="1137665" y="189611"/>
                  </a:lnTo>
                  <a:lnTo>
                    <a:pt x="1137665" y="5122291"/>
                  </a:lnTo>
                  <a:lnTo>
                    <a:pt x="1130896" y="5172698"/>
                  </a:lnTo>
                  <a:lnTo>
                    <a:pt x="1111790" y="5217993"/>
                  </a:lnTo>
                  <a:lnTo>
                    <a:pt x="1082151" y="5256368"/>
                  </a:lnTo>
                  <a:lnTo>
                    <a:pt x="1043780" y="5286015"/>
                  </a:lnTo>
                  <a:lnTo>
                    <a:pt x="998480" y="5305129"/>
                  </a:lnTo>
                  <a:lnTo>
                    <a:pt x="948055" y="5311902"/>
                  </a:lnTo>
                  <a:lnTo>
                    <a:pt x="189611" y="5311902"/>
                  </a:lnTo>
                  <a:lnTo>
                    <a:pt x="139185" y="5305129"/>
                  </a:lnTo>
                  <a:lnTo>
                    <a:pt x="93885" y="5286015"/>
                  </a:lnTo>
                  <a:lnTo>
                    <a:pt x="55514" y="5256368"/>
                  </a:lnTo>
                  <a:lnTo>
                    <a:pt x="25875" y="5217993"/>
                  </a:lnTo>
                  <a:lnTo>
                    <a:pt x="6769" y="5172698"/>
                  </a:lnTo>
                  <a:lnTo>
                    <a:pt x="0" y="5122291"/>
                  </a:lnTo>
                  <a:lnTo>
                    <a:pt x="0" y="189611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930902" y="26161"/>
            <a:ext cx="2083435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/>
              <a:t>OVERVIEW</a:t>
            </a:r>
            <a:r>
              <a:rPr dirty="0" sz="1800" spc="-45"/>
              <a:t> </a:t>
            </a:r>
            <a:r>
              <a:rPr dirty="0" sz="1800"/>
              <a:t>OF</a:t>
            </a:r>
            <a:r>
              <a:rPr dirty="0" sz="1800" spc="-40"/>
              <a:t> </a:t>
            </a:r>
            <a:r>
              <a:rPr dirty="0" sz="1800" spc="-10"/>
              <a:t>FUNDS</a:t>
            </a:r>
            <a:endParaRPr sz="1800"/>
          </a:p>
        </p:txBody>
      </p:sp>
      <p:sp>
        <p:nvSpPr>
          <p:cNvPr id="9" name="object 9" descr=""/>
          <p:cNvSpPr txBox="1"/>
          <p:nvPr/>
        </p:nvSpPr>
        <p:spPr>
          <a:xfrm>
            <a:off x="5210555" y="302767"/>
            <a:ext cx="152273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 i="1">
                <a:solidFill>
                  <a:srgbClr val="C00000"/>
                </a:solidFill>
                <a:latin typeface="Calibri"/>
                <a:cs typeface="Calibri"/>
              </a:rPr>
              <a:t>TRIBAL</a:t>
            </a:r>
            <a:r>
              <a:rPr dirty="0" sz="1500" spc="-3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500" spc="-10" b="1" i="1">
                <a:solidFill>
                  <a:srgbClr val="C00000"/>
                </a:solidFill>
                <a:latin typeface="Calibri"/>
                <a:cs typeface="Calibri"/>
              </a:rPr>
              <a:t>RECIPIENTS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05203" y="1340358"/>
            <a:ext cx="67183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1445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Tribal Set-Aside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517903" y="3537458"/>
            <a:ext cx="58737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Purpose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58289" y="5453126"/>
            <a:ext cx="608330" cy="620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52705" marR="5080" indent="-4064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Example </a:t>
            </a:r>
            <a:r>
              <a:rPr dirty="0" sz="1300" b="1">
                <a:latin typeface="Calibri"/>
                <a:cs typeface="Calibri"/>
              </a:rPr>
              <a:t>Uses</a:t>
            </a:r>
            <a:r>
              <a:rPr dirty="0" sz="1300" spc="5" b="1">
                <a:latin typeface="Calibri"/>
                <a:cs typeface="Calibri"/>
              </a:rPr>
              <a:t> </a:t>
            </a:r>
            <a:r>
              <a:rPr dirty="0" sz="1300" spc="-25" b="1">
                <a:latin typeface="Calibri"/>
                <a:cs typeface="Calibri"/>
              </a:rPr>
              <a:t>of </a:t>
            </a:r>
            <a:r>
              <a:rPr dirty="0" sz="1300" spc="-10" b="1">
                <a:latin typeface="Calibri"/>
                <a:cs typeface="Calibri"/>
              </a:rPr>
              <a:t>Funds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1457896" y="617093"/>
            <a:ext cx="9038590" cy="5873115"/>
            <a:chOff x="1457896" y="617093"/>
            <a:chExt cx="9038590" cy="5873115"/>
          </a:xfrm>
        </p:grpSpPr>
        <p:sp>
          <p:nvSpPr>
            <p:cNvPr id="14" name="object 14" descr=""/>
            <p:cNvSpPr/>
            <p:nvPr/>
          </p:nvSpPr>
          <p:spPr>
            <a:xfrm>
              <a:off x="3456051" y="1147952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885189" y="0"/>
                  </a:moveTo>
                  <a:lnTo>
                    <a:pt x="177037" y="0"/>
                  </a:lnTo>
                  <a:lnTo>
                    <a:pt x="129969" y="6322"/>
                  </a:lnTo>
                  <a:lnTo>
                    <a:pt x="87677" y="24167"/>
                  </a:lnTo>
                  <a:lnTo>
                    <a:pt x="51847" y="51847"/>
                  </a:lnTo>
                  <a:lnTo>
                    <a:pt x="24167" y="87677"/>
                  </a:lnTo>
                  <a:lnTo>
                    <a:pt x="6322" y="129969"/>
                  </a:lnTo>
                  <a:lnTo>
                    <a:pt x="0" y="177037"/>
                  </a:lnTo>
                  <a:lnTo>
                    <a:pt x="0" y="5115052"/>
                  </a:lnTo>
                  <a:lnTo>
                    <a:pt x="6322" y="5162116"/>
                  </a:lnTo>
                  <a:lnTo>
                    <a:pt x="24167" y="5204407"/>
                  </a:lnTo>
                  <a:lnTo>
                    <a:pt x="51847" y="5240237"/>
                  </a:lnTo>
                  <a:lnTo>
                    <a:pt x="87677" y="5267919"/>
                  </a:lnTo>
                  <a:lnTo>
                    <a:pt x="129969" y="5285766"/>
                  </a:lnTo>
                  <a:lnTo>
                    <a:pt x="177037" y="5292090"/>
                  </a:lnTo>
                  <a:lnTo>
                    <a:pt x="885189" y="5292090"/>
                  </a:lnTo>
                  <a:lnTo>
                    <a:pt x="932258" y="5285766"/>
                  </a:lnTo>
                  <a:lnTo>
                    <a:pt x="974550" y="5267919"/>
                  </a:lnTo>
                  <a:lnTo>
                    <a:pt x="1010380" y="5240237"/>
                  </a:lnTo>
                  <a:lnTo>
                    <a:pt x="1038060" y="5204407"/>
                  </a:lnTo>
                  <a:lnTo>
                    <a:pt x="1055905" y="5162116"/>
                  </a:lnTo>
                  <a:lnTo>
                    <a:pt x="1062227" y="5115052"/>
                  </a:lnTo>
                  <a:lnTo>
                    <a:pt x="1062227" y="177037"/>
                  </a:lnTo>
                  <a:lnTo>
                    <a:pt x="1055905" y="129969"/>
                  </a:lnTo>
                  <a:lnTo>
                    <a:pt x="1038060" y="87677"/>
                  </a:lnTo>
                  <a:lnTo>
                    <a:pt x="1010380" y="51847"/>
                  </a:lnTo>
                  <a:lnTo>
                    <a:pt x="974550" y="24167"/>
                  </a:lnTo>
                  <a:lnTo>
                    <a:pt x="932258" y="6322"/>
                  </a:lnTo>
                  <a:lnTo>
                    <a:pt x="88518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456051" y="1147952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0" y="177037"/>
                  </a:moveTo>
                  <a:lnTo>
                    <a:pt x="6322" y="129969"/>
                  </a:lnTo>
                  <a:lnTo>
                    <a:pt x="24167" y="87677"/>
                  </a:lnTo>
                  <a:lnTo>
                    <a:pt x="51847" y="51847"/>
                  </a:lnTo>
                  <a:lnTo>
                    <a:pt x="87677" y="24167"/>
                  </a:lnTo>
                  <a:lnTo>
                    <a:pt x="129969" y="6322"/>
                  </a:lnTo>
                  <a:lnTo>
                    <a:pt x="177037" y="0"/>
                  </a:lnTo>
                  <a:lnTo>
                    <a:pt x="885189" y="0"/>
                  </a:lnTo>
                  <a:lnTo>
                    <a:pt x="932258" y="6322"/>
                  </a:lnTo>
                  <a:lnTo>
                    <a:pt x="974550" y="24167"/>
                  </a:lnTo>
                  <a:lnTo>
                    <a:pt x="1010380" y="51847"/>
                  </a:lnTo>
                  <a:lnTo>
                    <a:pt x="1038060" y="87677"/>
                  </a:lnTo>
                  <a:lnTo>
                    <a:pt x="1055905" y="129969"/>
                  </a:lnTo>
                  <a:lnTo>
                    <a:pt x="1062227" y="177037"/>
                  </a:lnTo>
                  <a:lnTo>
                    <a:pt x="1062227" y="5115052"/>
                  </a:lnTo>
                  <a:lnTo>
                    <a:pt x="1055905" y="5162116"/>
                  </a:lnTo>
                  <a:lnTo>
                    <a:pt x="1038060" y="5204407"/>
                  </a:lnTo>
                  <a:lnTo>
                    <a:pt x="1010380" y="5240237"/>
                  </a:lnTo>
                  <a:lnTo>
                    <a:pt x="974550" y="5267919"/>
                  </a:lnTo>
                  <a:lnTo>
                    <a:pt x="932258" y="5285766"/>
                  </a:lnTo>
                  <a:lnTo>
                    <a:pt x="885189" y="5292090"/>
                  </a:lnTo>
                  <a:lnTo>
                    <a:pt x="177037" y="5292090"/>
                  </a:lnTo>
                  <a:lnTo>
                    <a:pt x="129969" y="5285766"/>
                  </a:lnTo>
                  <a:lnTo>
                    <a:pt x="87677" y="5267919"/>
                  </a:lnTo>
                  <a:lnTo>
                    <a:pt x="51847" y="5240237"/>
                  </a:lnTo>
                  <a:lnTo>
                    <a:pt x="24167" y="5204407"/>
                  </a:lnTo>
                  <a:lnTo>
                    <a:pt x="6322" y="5162116"/>
                  </a:lnTo>
                  <a:lnTo>
                    <a:pt x="0" y="5115052"/>
                  </a:lnTo>
                  <a:lnTo>
                    <a:pt x="0" y="177037"/>
                  </a:lnTo>
                  <a:close/>
                </a:path>
              </a:pathLst>
            </a:custGeom>
            <a:ln w="25399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650866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884555" y="0"/>
                  </a:moveTo>
                  <a:lnTo>
                    <a:pt x="176911" y="0"/>
                  </a:lnTo>
                  <a:lnTo>
                    <a:pt x="129895" y="6322"/>
                  </a:lnTo>
                  <a:lnTo>
                    <a:pt x="87639" y="24162"/>
                  </a:lnTo>
                  <a:lnTo>
                    <a:pt x="51831" y="51831"/>
                  </a:lnTo>
                  <a:lnTo>
                    <a:pt x="24162" y="87639"/>
                  </a:lnTo>
                  <a:lnTo>
                    <a:pt x="6322" y="129895"/>
                  </a:lnTo>
                  <a:lnTo>
                    <a:pt x="0" y="176911"/>
                  </a:lnTo>
                  <a:lnTo>
                    <a:pt x="0" y="5115179"/>
                  </a:lnTo>
                  <a:lnTo>
                    <a:pt x="6322" y="5162207"/>
                  </a:lnTo>
                  <a:lnTo>
                    <a:pt x="24162" y="5204467"/>
                  </a:lnTo>
                  <a:lnTo>
                    <a:pt x="51831" y="5240272"/>
                  </a:lnTo>
                  <a:lnTo>
                    <a:pt x="87639" y="5267935"/>
                  </a:lnTo>
                  <a:lnTo>
                    <a:pt x="129895" y="5285770"/>
                  </a:lnTo>
                  <a:lnTo>
                    <a:pt x="176911" y="5292090"/>
                  </a:lnTo>
                  <a:lnTo>
                    <a:pt x="884555" y="5292090"/>
                  </a:lnTo>
                  <a:lnTo>
                    <a:pt x="931570" y="5285770"/>
                  </a:lnTo>
                  <a:lnTo>
                    <a:pt x="973826" y="5267935"/>
                  </a:lnTo>
                  <a:lnTo>
                    <a:pt x="1009634" y="5240272"/>
                  </a:lnTo>
                  <a:lnTo>
                    <a:pt x="1037303" y="5204467"/>
                  </a:lnTo>
                  <a:lnTo>
                    <a:pt x="1055143" y="5162207"/>
                  </a:lnTo>
                  <a:lnTo>
                    <a:pt x="1061466" y="5115179"/>
                  </a:lnTo>
                  <a:lnTo>
                    <a:pt x="1061466" y="176911"/>
                  </a:lnTo>
                  <a:lnTo>
                    <a:pt x="1055143" y="129895"/>
                  </a:lnTo>
                  <a:lnTo>
                    <a:pt x="1037303" y="87639"/>
                  </a:lnTo>
                  <a:lnTo>
                    <a:pt x="1009634" y="51831"/>
                  </a:lnTo>
                  <a:lnTo>
                    <a:pt x="973826" y="24162"/>
                  </a:lnTo>
                  <a:lnTo>
                    <a:pt x="931570" y="6322"/>
                  </a:lnTo>
                  <a:lnTo>
                    <a:pt x="8845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650866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0" y="176911"/>
                  </a:moveTo>
                  <a:lnTo>
                    <a:pt x="6322" y="129895"/>
                  </a:lnTo>
                  <a:lnTo>
                    <a:pt x="24162" y="87639"/>
                  </a:lnTo>
                  <a:lnTo>
                    <a:pt x="51831" y="51831"/>
                  </a:lnTo>
                  <a:lnTo>
                    <a:pt x="87639" y="24162"/>
                  </a:lnTo>
                  <a:lnTo>
                    <a:pt x="129895" y="6322"/>
                  </a:lnTo>
                  <a:lnTo>
                    <a:pt x="176911" y="0"/>
                  </a:lnTo>
                  <a:lnTo>
                    <a:pt x="884555" y="0"/>
                  </a:lnTo>
                  <a:lnTo>
                    <a:pt x="931570" y="6322"/>
                  </a:lnTo>
                  <a:lnTo>
                    <a:pt x="973826" y="24162"/>
                  </a:lnTo>
                  <a:lnTo>
                    <a:pt x="1009634" y="51831"/>
                  </a:lnTo>
                  <a:lnTo>
                    <a:pt x="1037303" y="87639"/>
                  </a:lnTo>
                  <a:lnTo>
                    <a:pt x="1055143" y="129895"/>
                  </a:lnTo>
                  <a:lnTo>
                    <a:pt x="1061466" y="176911"/>
                  </a:lnTo>
                  <a:lnTo>
                    <a:pt x="1061466" y="5115179"/>
                  </a:lnTo>
                  <a:lnTo>
                    <a:pt x="1055143" y="5162207"/>
                  </a:lnTo>
                  <a:lnTo>
                    <a:pt x="1037303" y="5204467"/>
                  </a:lnTo>
                  <a:lnTo>
                    <a:pt x="1009634" y="5240272"/>
                  </a:lnTo>
                  <a:lnTo>
                    <a:pt x="973826" y="5267935"/>
                  </a:lnTo>
                  <a:lnTo>
                    <a:pt x="931570" y="5285770"/>
                  </a:lnTo>
                  <a:lnTo>
                    <a:pt x="884555" y="5292090"/>
                  </a:lnTo>
                  <a:lnTo>
                    <a:pt x="176911" y="5292090"/>
                  </a:lnTo>
                  <a:lnTo>
                    <a:pt x="129895" y="5285770"/>
                  </a:lnTo>
                  <a:lnTo>
                    <a:pt x="87639" y="5267935"/>
                  </a:lnTo>
                  <a:lnTo>
                    <a:pt x="51831" y="5240272"/>
                  </a:lnTo>
                  <a:lnTo>
                    <a:pt x="24162" y="5204467"/>
                  </a:lnTo>
                  <a:lnTo>
                    <a:pt x="6322" y="5162207"/>
                  </a:lnTo>
                  <a:lnTo>
                    <a:pt x="0" y="5115179"/>
                  </a:lnTo>
                  <a:lnTo>
                    <a:pt x="0" y="176911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858637" y="1161669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885189" y="0"/>
                  </a:moveTo>
                  <a:lnTo>
                    <a:pt x="177037" y="0"/>
                  </a:lnTo>
                  <a:lnTo>
                    <a:pt x="129969" y="6322"/>
                  </a:lnTo>
                  <a:lnTo>
                    <a:pt x="87677" y="24167"/>
                  </a:lnTo>
                  <a:lnTo>
                    <a:pt x="51847" y="51847"/>
                  </a:lnTo>
                  <a:lnTo>
                    <a:pt x="24167" y="87677"/>
                  </a:lnTo>
                  <a:lnTo>
                    <a:pt x="6322" y="129969"/>
                  </a:lnTo>
                  <a:lnTo>
                    <a:pt x="0" y="177037"/>
                  </a:lnTo>
                  <a:lnTo>
                    <a:pt x="0" y="5115052"/>
                  </a:lnTo>
                  <a:lnTo>
                    <a:pt x="6322" y="5162116"/>
                  </a:lnTo>
                  <a:lnTo>
                    <a:pt x="24167" y="5204407"/>
                  </a:lnTo>
                  <a:lnTo>
                    <a:pt x="51847" y="5240237"/>
                  </a:lnTo>
                  <a:lnTo>
                    <a:pt x="87677" y="5267919"/>
                  </a:lnTo>
                  <a:lnTo>
                    <a:pt x="129969" y="5285766"/>
                  </a:lnTo>
                  <a:lnTo>
                    <a:pt x="177037" y="5292090"/>
                  </a:lnTo>
                  <a:lnTo>
                    <a:pt x="885189" y="5292090"/>
                  </a:lnTo>
                  <a:lnTo>
                    <a:pt x="932258" y="5285766"/>
                  </a:lnTo>
                  <a:lnTo>
                    <a:pt x="974550" y="5267919"/>
                  </a:lnTo>
                  <a:lnTo>
                    <a:pt x="1010380" y="5240237"/>
                  </a:lnTo>
                  <a:lnTo>
                    <a:pt x="1038060" y="5204407"/>
                  </a:lnTo>
                  <a:lnTo>
                    <a:pt x="1055905" y="5162116"/>
                  </a:lnTo>
                  <a:lnTo>
                    <a:pt x="1062228" y="5115052"/>
                  </a:lnTo>
                  <a:lnTo>
                    <a:pt x="1062228" y="177037"/>
                  </a:lnTo>
                  <a:lnTo>
                    <a:pt x="1055905" y="129969"/>
                  </a:lnTo>
                  <a:lnTo>
                    <a:pt x="1038060" y="87677"/>
                  </a:lnTo>
                  <a:lnTo>
                    <a:pt x="1010380" y="51847"/>
                  </a:lnTo>
                  <a:lnTo>
                    <a:pt x="974550" y="24167"/>
                  </a:lnTo>
                  <a:lnTo>
                    <a:pt x="932258" y="6322"/>
                  </a:lnTo>
                  <a:lnTo>
                    <a:pt x="88518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858637" y="1161669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0" y="177037"/>
                  </a:moveTo>
                  <a:lnTo>
                    <a:pt x="6322" y="129969"/>
                  </a:lnTo>
                  <a:lnTo>
                    <a:pt x="24167" y="87677"/>
                  </a:lnTo>
                  <a:lnTo>
                    <a:pt x="51847" y="51847"/>
                  </a:lnTo>
                  <a:lnTo>
                    <a:pt x="87677" y="24167"/>
                  </a:lnTo>
                  <a:lnTo>
                    <a:pt x="129969" y="6322"/>
                  </a:lnTo>
                  <a:lnTo>
                    <a:pt x="177037" y="0"/>
                  </a:lnTo>
                  <a:lnTo>
                    <a:pt x="885189" y="0"/>
                  </a:lnTo>
                  <a:lnTo>
                    <a:pt x="932258" y="6322"/>
                  </a:lnTo>
                  <a:lnTo>
                    <a:pt x="974550" y="24167"/>
                  </a:lnTo>
                  <a:lnTo>
                    <a:pt x="1010380" y="51847"/>
                  </a:lnTo>
                  <a:lnTo>
                    <a:pt x="1038060" y="87677"/>
                  </a:lnTo>
                  <a:lnTo>
                    <a:pt x="1055905" y="129969"/>
                  </a:lnTo>
                  <a:lnTo>
                    <a:pt x="1062228" y="177037"/>
                  </a:lnTo>
                  <a:lnTo>
                    <a:pt x="1062228" y="5115052"/>
                  </a:lnTo>
                  <a:lnTo>
                    <a:pt x="1055905" y="5162116"/>
                  </a:lnTo>
                  <a:lnTo>
                    <a:pt x="1038060" y="5204407"/>
                  </a:lnTo>
                  <a:lnTo>
                    <a:pt x="1010380" y="5240237"/>
                  </a:lnTo>
                  <a:lnTo>
                    <a:pt x="974550" y="5267919"/>
                  </a:lnTo>
                  <a:lnTo>
                    <a:pt x="932258" y="5285766"/>
                  </a:lnTo>
                  <a:lnTo>
                    <a:pt x="885189" y="5292090"/>
                  </a:lnTo>
                  <a:lnTo>
                    <a:pt x="177037" y="5292090"/>
                  </a:lnTo>
                  <a:lnTo>
                    <a:pt x="129969" y="5285766"/>
                  </a:lnTo>
                  <a:lnTo>
                    <a:pt x="87677" y="5267919"/>
                  </a:lnTo>
                  <a:lnTo>
                    <a:pt x="51847" y="5240237"/>
                  </a:lnTo>
                  <a:lnTo>
                    <a:pt x="24167" y="5204407"/>
                  </a:lnTo>
                  <a:lnTo>
                    <a:pt x="6322" y="5162116"/>
                  </a:lnTo>
                  <a:lnTo>
                    <a:pt x="0" y="5115052"/>
                  </a:lnTo>
                  <a:lnTo>
                    <a:pt x="0" y="177037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072502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884554" y="0"/>
                  </a:moveTo>
                  <a:lnTo>
                    <a:pt x="176911" y="0"/>
                  </a:lnTo>
                  <a:lnTo>
                    <a:pt x="129895" y="6322"/>
                  </a:lnTo>
                  <a:lnTo>
                    <a:pt x="87639" y="24162"/>
                  </a:lnTo>
                  <a:lnTo>
                    <a:pt x="51831" y="51831"/>
                  </a:lnTo>
                  <a:lnTo>
                    <a:pt x="24162" y="87639"/>
                  </a:lnTo>
                  <a:lnTo>
                    <a:pt x="6322" y="129895"/>
                  </a:lnTo>
                  <a:lnTo>
                    <a:pt x="0" y="176911"/>
                  </a:lnTo>
                  <a:lnTo>
                    <a:pt x="0" y="5115179"/>
                  </a:lnTo>
                  <a:lnTo>
                    <a:pt x="6322" y="5162207"/>
                  </a:lnTo>
                  <a:lnTo>
                    <a:pt x="24162" y="5204467"/>
                  </a:lnTo>
                  <a:lnTo>
                    <a:pt x="51831" y="5240272"/>
                  </a:lnTo>
                  <a:lnTo>
                    <a:pt x="87639" y="5267935"/>
                  </a:lnTo>
                  <a:lnTo>
                    <a:pt x="129895" y="5285770"/>
                  </a:lnTo>
                  <a:lnTo>
                    <a:pt x="176911" y="5292090"/>
                  </a:lnTo>
                  <a:lnTo>
                    <a:pt x="884554" y="5292090"/>
                  </a:lnTo>
                  <a:lnTo>
                    <a:pt x="931570" y="5285770"/>
                  </a:lnTo>
                  <a:lnTo>
                    <a:pt x="973826" y="5267935"/>
                  </a:lnTo>
                  <a:lnTo>
                    <a:pt x="1009634" y="5240272"/>
                  </a:lnTo>
                  <a:lnTo>
                    <a:pt x="1037303" y="5204467"/>
                  </a:lnTo>
                  <a:lnTo>
                    <a:pt x="1055143" y="5162207"/>
                  </a:lnTo>
                  <a:lnTo>
                    <a:pt x="1061466" y="5115179"/>
                  </a:lnTo>
                  <a:lnTo>
                    <a:pt x="1061466" y="176911"/>
                  </a:lnTo>
                  <a:lnTo>
                    <a:pt x="1055143" y="129895"/>
                  </a:lnTo>
                  <a:lnTo>
                    <a:pt x="1037303" y="87639"/>
                  </a:lnTo>
                  <a:lnTo>
                    <a:pt x="1009634" y="51831"/>
                  </a:lnTo>
                  <a:lnTo>
                    <a:pt x="973826" y="24162"/>
                  </a:lnTo>
                  <a:lnTo>
                    <a:pt x="931570" y="6322"/>
                  </a:lnTo>
                  <a:lnTo>
                    <a:pt x="88455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072502" y="1147952"/>
              <a:ext cx="1061720" cy="5292090"/>
            </a:xfrm>
            <a:custGeom>
              <a:avLst/>
              <a:gdLst/>
              <a:ahLst/>
              <a:cxnLst/>
              <a:rect l="l" t="t" r="r" b="b"/>
              <a:pathLst>
                <a:path w="1061720" h="5292090">
                  <a:moveTo>
                    <a:pt x="0" y="176911"/>
                  </a:moveTo>
                  <a:lnTo>
                    <a:pt x="6322" y="129895"/>
                  </a:lnTo>
                  <a:lnTo>
                    <a:pt x="24162" y="87639"/>
                  </a:lnTo>
                  <a:lnTo>
                    <a:pt x="51831" y="51831"/>
                  </a:lnTo>
                  <a:lnTo>
                    <a:pt x="87639" y="24162"/>
                  </a:lnTo>
                  <a:lnTo>
                    <a:pt x="129895" y="6322"/>
                  </a:lnTo>
                  <a:lnTo>
                    <a:pt x="176911" y="0"/>
                  </a:lnTo>
                  <a:lnTo>
                    <a:pt x="884554" y="0"/>
                  </a:lnTo>
                  <a:lnTo>
                    <a:pt x="931570" y="6322"/>
                  </a:lnTo>
                  <a:lnTo>
                    <a:pt x="973826" y="24162"/>
                  </a:lnTo>
                  <a:lnTo>
                    <a:pt x="1009634" y="51831"/>
                  </a:lnTo>
                  <a:lnTo>
                    <a:pt x="1037303" y="87639"/>
                  </a:lnTo>
                  <a:lnTo>
                    <a:pt x="1055143" y="129895"/>
                  </a:lnTo>
                  <a:lnTo>
                    <a:pt x="1061466" y="176911"/>
                  </a:lnTo>
                  <a:lnTo>
                    <a:pt x="1061466" y="5115179"/>
                  </a:lnTo>
                  <a:lnTo>
                    <a:pt x="1055143" y="5162207"/>
                  </a:lnTo>
                  <a:lnTo>
                    <a:pt x="1037303" y="5204467"/>
                  </a:lnTo>
                  <a:lnTo>
                    <a:pt x="1009634" y="5240272"/>
                  </a:lnTo>
                  <a:lnTo>
                    <a:pt x="973826" y="5267935"/>
                  </a:lnTo>
                  <a:lnTo>
                    <a:pt x="931570" y="5285770"/>
                  </a:lnTo>
                  <a:lnTo>
                    <a:pt x="884554" y="5292090"/>
                  </a:lnTo>
                  <a:lnTo>
                    <a:pt x="176911" y="5292090"/>
                  </a:lnTo>
                  <a:lnTo>
                    <a:pt x="129895" y="5285770"/>
                  </a:lnTo>
                  <a:lnTo>
                    <a:pt x="87639" y="5267935"/>
                  </a:lnTo>
                  <a:lnTo>
                    <a:pt x="51831" y="5240272"/>
                  </a:lnTo>
                  <a:lnTo>
                    <a:pt x="24162" y="5204467"/>
                  </a:lnTo>
                  <a:lnTo>
                    <a:pt x="6322" y="5162207"/>
                  </a:lnTo>
                  <a:lnTo>
                    <a:pt x="0" y="5115179"/>
                  </a:lnTo>
                  <a:lnTo>
                    <a:pt x="0" y="176911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8263508" y="1161669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885190" y="0"/>
                  </a:moveTo>
                  <a:lnTo>
                    <a:pt x="177038" y="0"/>
                  </a:lnTo>
                  <a:lnTo>
                    <a:pt x="129969" y="6322"/>
                  </a:lnTo>
                  <a:lnTo>
                    <a:pt x="87677" y="24167"/>
                  </a:lnTo>
                  <a:lnTo>
                    <a:pt x="51847" y="51847"/>
                  </a:lnTo>
                  <a:lnTo>
                    <a:pt x="24167" y="87677"/>
                  </a:lnTo>
                  <a:lnTo>
                    <a:pt x="6322" y="129969"/>
                  </a:lnTo>
                  <a:lnTo>
                    <a:pt x="0" y="177037"/>
                  </a:lnTo>
                  <a:lnTo>
                    <a:pt x="0" y="5115052"/>
                  </a:lnTo>
                  <a:lnTo>
                    <a:pt x="6322" y="5162116"/>
                  </a:lnTo>
                  <a:lnTo>
                    <a:pt x="24167" y="5204407"/>
                  </a:lnTo>
                  <a:lnTo>
                    <a:pt x="51847" y="5240237"/>
                  </a:lnTo>
                  <a:lnTo>
                    <a:pt x="87677" y="5267919"/>
                  </a:lnTo>
                  <a:lnTo>
                    <a:pt x="129969" y="5285766"/>
                  </a:lnTo>
                  <a:lnTo>
                    <a:pt x="177038" y="5292090"/>
                  </a:lnTo>
                  <a:lnTo>
                    <a:pt x="885190" y="5292090"/>
                  </a:lnTo>
                  <a:lnTo>
                    <a:pt x="932258" y="5285766"/>
                  </a:lnTo>
                  <a:lnTo>
                    <a:pt x="974550" y="5267919"/>
                  </a:lnTo>
                  <a:lnTo>
                    <a:pt x="1010380" y="5240237"/>
                  </a:lnTo>
                  <a:lnTo>
                    <a:pt x="1038060" y="5204407"/>
                  </a:lnTo>
                  <a:lnTo>
                    <a:pt x="1055905" y="5162116"/>
                  </a:lnTo>
                  <a:lnTo>
                    <a:pt x="1062227" y="5115052"/>
                  </a:lnTo>
                  <a:lnTo>
                    <a:pt x="1062227" y="177037"/>
                  </a:lnTo>
                  <a:lnTo>
                    <a:pt x="1055905" y="129969"/>
                  </a:lnTo>
                  <a:lnTo>
                    <a:pt x="1038060" y="87677"/>
                  </a:lnTo>
                  <a:lnTo>
                    <a:pt x="1010380" y="51847"/>
                  </a:lnTo>
                  <a:lnTo>
                    <a:pt x="974550" y="24167"/>
                  </a:lnTo>
                  <a:lnTo>
                    <a:pt x="932258" y="6322"/>
                  </a:lnTo>
                  <a:lnTo>
                    <a:pt x="8851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8263508" y="1161669"/>
              <a:ext cx="1062355" cy="5292090"/>
            </a:xfrm>
            <a:custGeom>
              <a:avLst/>
              <a:gdLst/>
              <a:ahLst/>
              <a:cxnLst/>
              <a:rect l="l" t="t" r="r" b="b"/>
              <a:pathLst>
                <a:path w="1062354" h="5292090">
                  <a:moveTo>
                    <a:pt x="0" y="177037"/>
                  </a:moveTo>
                  <a:lnTo>
                    <a:pt x="6322" y="129969"/>
                  </a:lnTo>
                  <a:lnTo>
                    <a:pt x="24167" y="87677"/>
                  </a:lnTo>
                  <a:lnTo>
                    <a:pt x="51847" y="51847"/>
                  </a:lnTo>
                  <a:lnTo>
                    <a:pt x="87677" y="24167"/>
                  </a:lnTo>
                  <a:lnTo>
                    <a:pt x="129969" y="6322"/>
                  </a:lnTo>
                  <a:lnTo>
                    <a:pt x="177038" y="0"/>
                  </a:lnTo>
                  <a:lnTo>
                    <a:pt x="885190" y="0"/>
                  </a:lnTo>
                  <a:lnTo>
                    <a:pt x="932258" y="6322"/>
                  </a:lnTo>
                  <a:lnTo>
                    <a:pt x="974550" y="24167"/>
                  </a:lnTo>
                  <a:lnTo>
                    <a:pt x="1010380" y="51847"/>
                  </a:lnTo>
                  <a:lnTo>
                    <a:pt x="1038060" y="87677"/>
                  </a:lnTo>
                  <a:lnTo>
                    <a:pt x="1055905" y="129969"/>
                  </a:lnTo>
                  <a:lnTo>
                    <a:pt x="1062227" y="177037"/>
                  </a:lnTo>
                  <a:lnTo>
                    <a:pt x="1062227" y="5115052"/>
                  </a:lnTo>
                  <a:lnTo>
                    <a:pt x="1055905" y="5162116"/>
                  </a:lnTo>
                  <a:lnTo>
                    <a:pt x="1038060" y="5204407"/>
                  </a:lnTo>
                  <a:lnTo>
                    <a:pt x="1010380" y="5240237"/>
                  </a:lnTo>
                  <a:lnTo>
                    <a:pt x="974550" y="5267919"/>
                  </a:lnTo>
                  <a:lnTo>
                    <a:pt x="932258" y="5285766"/>
                  </a:lnTo>
                  <a:lnTo>
                    <a:pt x="885190" y="5292090"/>
                  </a:lnTo>
                  <a:lnTo>
                    <a:pt x="177038" y="5292090"/>
                  </a:lnTo>
                  <a:lnTo>
                    <a:pt x="129969" y="5285766"/>
                  </a:lnTo>
                  <a:lnTo>
                    <a:pt x="87677" y="5267919"/>
                  </a:lnTo>
                  <a:lnTo>
                    <a:pt x="51847" y="5240237"/>
                  </a:lnTo>
                  <a:lnTo>
                    <a:pt x="24167" y="5204407"/>
                  </a:lnTo>
                  <a:lnTo>
                    <a:pt x="6322" y="5162116"/>
                  </a:lnTo>
                  <a:lnTo>
                    <a:pt x="0" y="5115052"/>
                  </a:lnTo>
                  <a:lnTo>
                    <a:pt x="0" y="177037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9420987" y="869061"/>
              <a:ext cx="1062355" cy="5608320"/>
            </a:xfrm>
            <a:custGeom>
              <a:avLst/>
              <a:gdLst/>
              <a:ahLst/>
              <a:cxnLst/>
              <a:rect l="l" t="t" r="r" b="b"/>
              <a:pathLst>
                <a:path w="1062354" h="5608320">
                  <a:moveTo>
                    <a:pt x="885190" y="0"/>
                  </a:moveTo>
                  <a:lnTo>
                    <a:pt x="177038" y="0"/>
                  </a:lnTo>
                  <a:lnTo>
                    <a:pt x="129969" y="6322"/>
                  </a:lnTo>
                  <a:lnTo>
                    <a:pt x="87677" y="24167"/>
                  </a:lnTo>
                  <a:lnTo>
                    <a:pt x="51847" y="51847"/>
                  </a:lnTo>
                  <a:lnTo>
                    <a:pt x="24167" y="87677"/>
                  </a:lnTo>
                  <a:lnTo>
                    <a:pt x="6322" y="129969"/>
                  </a:lnTo>
                  <a:lnTo>
                    <a:pt x="0" y="177037"/>
                  </a:lnTo>
                  <a:lnTo>
                    <a:pt x="0" y="5431282"/>
                  </a:lnTo>
                  <a:lnTo>
                    <a:pt x="6322" y="5478346"/>
                  </a:lnTo>
                  <a:lnTo>
                    <a:pt x="24167" y="5520637"/>
                  </a:lnTo>
                  <a:lnTo>
                    <a:pt x="51847" y="5556467"/>
                  </a:lnTo>
                  <a:lnTo>
                    <a:pt x="87677" y="5584149"/>
                  </a:lnTo>
                  <a:lnTo>
                    <a:pt x="129969" y="5601996"/>
                  </a:lnTo>
                  <a:lnTo>
                    <a:pt x="177038" y="5608320"/>
                  </a:lnTo>
                  <a:lnTo>
                    <a:pt x="885190" y="5608320"/>
                  </a:lnTo>
                  <a:lnTo>
                    <a:pt x="932258" y="5601996"/>
                  </a:lnTo>
                  <a:lnTo>
                    <a:pt x="974550" y="5584149"/>
                  </a:lnTo>
                  <a:lnTo>
                    <a:pt x="1010380" y="5556467"/>
                  </a:lnTo>
                  <a:lnTo>
                    <a:pt x="1038060" y="5520637"/>
                  </a:lnTo>
                  <a:lnTo>
                    <a:pt x="1055905" y="5478346"/>
                  </a:lnTo>
                  <a:lnTo>
                    <a:pt x="1062228" y="5431282"/>
                  </a:lnTo>
                  <a:lnTo>
                    <a:pt x="1062228" y="177037"/>
                  </a:lnTo>
                  <a:lnTo>
                    <a:pt x="1055905" y="129969"/>
                  </a:lnTo>
                  <a:lnTo>
                    <a:pt x="1038060" y="87677"/>
                  </a:lnTo>
                  <a:lnTo>
                    <a:pt x="1010380" y="51847"/>
                  </a:lnTo>
                  <a:lnTo>
                    <a:pt x="974550" y="24167"/>
                  </a:lnTo>
                  <a:lnTo>
                    <a:pt x="932258" y="6322"/>
                  </a:lnTo>
                  <a:lnTo>
                    <a:pt x="88519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420987" y="869061"/>
              <a:ext cx="1062355" cy="5608320"/>
            </a:xfrm>
            <a:custGeom>
              <a:avLst/>
              <a:gdLst/>
              <a:ahLst/>
              <a:cxnLst/>
              <a:rect l="l" t="t" r="r" b="b"/>
              <a:pathLst>
                <a:path w="1062354" h="5608320">
                  <a:moveTo>
                    <a:pt x="0" y="177037"/>
                  </a:moveTo>
                  <a:lnTo>
                    <a:pt x="6322" y="129969"/>
                  </a:lnTo>
                  <a:lnTo>
                    <a:pt x="24167" y="87677"/>
                  </a:lnTo>
                  <a:lnTo>
                    <a:pt x="51847" y="51847"/>
                  </a:lnTo>
                  <a:lnTo>
                    <a:pt x="87677" y="24167"/>
                  </a:lnTo>
                  <a:lnTo>
                    <a:pt x="129969" y="6322"/>
                  </a:lnTo>
                  <a:lnTo>
                    <a:pt x="177038" y="0"/>
                  </a:lnTo>
                  <a:lnTo>
                    <a:pt x="885190" y="0"/>
                  </a:lnTo>
                  <a:lnTo>
                    <a:pt x="932258" y="6322"/>
                  </a:lnTo>
                  <a:lnTo>
                    <a:pt x="974550" y="24167"/>
                  </a:lnTo>
                  <a:lnTo>
                    <a:pt x="1010380" y="51847"/>
                  </a:lnTo>
                  <a:lnTo>
                    <a:pt x="1038060" y="87677"/>
                  </a:lnTo>
                  <a:lnTo>
                    <a:pt x="1055905" y="129969"/>
                  </a:lnTo>
                  <a:lnTo>
                    <a:pt x="1062228" y="177037"/>
                  </a:lnTo>
                  <a:lnTo>
                    <a:pt x="1062228" y="5431282"/>
                  </a:lnTo>
                  <a:lnTo>
                    <a:pt x="1055905" y="5478346"/>
                  </a:lnTo>
                  <a:lnTo>
                    <a:pt x="1038060" y="5520637"/>
                  </a:lnTo>
                  <a:lnTo>
                    <a:pt x="1010380" y="5556467"/>
                  </a:lnTo>
                  <a:lnTo>
                    <a:pt x="974550" y="5584149"/>
                  </a:lnTo>
                  <a:lnTo>
                    <a:pt x="932258" y="5601996"/>
                  </a:lnTo>
                  <a:lnTo>
                    <a:pt x="885190" y="5608320"/>
                  </a:lnTo>
                  <a:lnTo>
                    <a:pt x="177038" y="5608320"/>
                  </a:lnTo>
                  <a:lnTo>
                    <a:pt x="129969" y="5601996"/>
                  </a:lnTo>
                  <a:lnTo>
                    <a:pt x="87677" y="5584149"/>
                  </a:lnTo>
                  <a:lnTo>
                    <a:pt x="51847" y="5556467"/>
                  </a:lnTo>
                  <a:lnTo>
                    <a:pt x="24167" y="5520637"/>
                  </a:lnTo>
                  <a:lnTo>
                    <a:pt x="6322" y="5478346"/>
                  </a:lnTo>
                  <a:lnTo>
                    <a:pt x="0" y="5431282"/>
                  </a:lnTo>
                  <a:lnTo>
                    <a:pt x="0" y="177037"/>
                  </a:lnTo>
                  <a:close/>
                </a:path>
              </a:pathLst>
            </a:custGeom>
            <a:ln w="254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1462658" y="2469260"/>
              <a:ext cx="9020810" cy="2484120"/>
            </a:xfrm>
            <a:custGeom>
              <a:avLst/>
              <a:gdLst/>
              <a:ahLst/>
              <a:cxnLst/>
              <a:rect l="l" t="t" r="r" b="b"/>
              <a:pathLst>
                <a:path w="9020810" h="2484120">
                  <a:moveTo>
                    <a:pt x="0" y="0"/>
                  </a:moveTo>
                  <a:lnTo>
                    <a:pt x="8991600" y="0"/>
                  </a:lnTo>
                </a:path>
                <a:path w="9020810" h="2484120">
                  <a:moveTo>
                    <a:pt x="0" y="344424"/>
                  </a:moveTo>
                  <a:lnTo>
                    <a:pt x="8991600" y="344424"/>
                  </a:lnTo>
                </a:path>
                <a:path w="9020810" h="2484120">
                  <a:moveTo>
                    <a:pt x="28956" y="2484120"/>
                  </a:moveTo>
                  <a:lnTo>
                    <a:pt x="9020556" y="2484120"/>
                  </a:lnTo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220848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1055751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2" y="601218"/>
                  </a:lnTo>
                  <a:lnTo>
                    <a:pt x="1055751" y="601218"/>
                  </a:lnTo>
                  <a:lnTo>
                    <a:pt x="1094767" y="593347"/>
                  </a:lnTo>
                  <a:lnTo>
                    <a:pt x="1126616" y="571881"/>
                  </a:lnTo>
                  <a:lnTo>
                    <a:pt x="1148083" y="540031"/>
                  </a:lnTo>
                  <a:lnTo>
                    <a:pt x="1155953" y="501015"/>
                  </a:lnTo>
                  <a:lnTo>
                    <a:pt x="1155953" y="100203"/>
                  </a:lnTo>
                  <a:lnTo>
                    <a:pt x="1148083" y="61186"/>
                  </a:lnTo>
                  <a:lnTo>
                    <a:pt x="1126616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2220848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6" y="29337"/>
                  </a:lnTo>
                  <a:lnTo>
                    <a:pt x="1148083" y="61186"/>
                  </a:lnTo>
                  <a:lnTo>
                    <a:pt x="1155953" y="100203"/>
                  </a:lnTo>
                  <a:lnTo>
                    <a:pt x="1155953" y="501015"/>
                  </a:lnTo>
                  <a:lnTo>
                    <a:pt x="1148083" y="540031"/>
                  </a:lnTo>
                  <a:lnTo>
                    <a:pt x="1126616" y="571881"/>
                  </a:lnTo>
                  <a:lnTo>
                    <a:pt x="1094767" y="593347"/>
                  </a:lnTo>
                  <a:lnTo>
                    <a:pt x="1055751" y="601218"/>
                  </a:lnTo>
                  <a:lnTo>
                    <a:pt x="100202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2330957" y="641858"/>
            <a:ext cx="9842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127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r>
              <a:rPr dirty="0" sz="12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2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Local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Fiscal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Recovery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Funds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(SLFRF)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3410584" y="617093"/>
            <a:ext cx="7102475" cy="643890"/>
            <a:chOff x="3410584" y="617093"/>
            <a:chExt cx="7102475" cy="643890"/>
          </a:xfrm>
        </p:grpSpPr>
        <p:sp>
          <p:nvSpPr>
            <p:cNvPr id="31" name="object 31" descr=""/>
            <p:cNvSpPr/>
            <p:nvPr/>
          </p:nvSpPr>
          <p:spPr>
            <a:xfrm>
              <a:off x="3423284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1055751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2" y="601218"/>
                  </a:lnTo>
                  <a:lnTo>
                    <a:pt x="1055751" y="601218"/>
                  </a:lnTo>
                  <a:lnTo>
                    <a:pt x="1094767" y="593347"/>
                  </a:lnTo>
                  <a:lnTo>
                    <a:pt x="1126616" y="571881"/>
                  </a:lnTo>
                  <a:lnTo>
                    <a:pt x="1148083" y="540031"/>
                  </a:lnTo>
                  <a:lnTo>
                    <a:pt x="1155953" y="501015"/>
                  </a:lnTo>
                  <a:lnTo>
                    <a:pt x="1155953" y="100203"/>
                  </a:lnTo>
                  <a:lnTo>
                    <a:pt x="1148083" y="61186"/>
                  </a:lnTo>
                  <a:lnTo>
                    <a:pt x="1126616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3423284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6" y="29337"/>
                  </a:lnTo>
                  <a:lnTo>
                    <a:pt x="1148083" y="61186"/>
                  </a:lnTo>
                  <a:lnTo>
                    <a:pt x="1155953" y="100203"/>
                  </a:lnTo>
                  <a:lnTo>
                    <a:pt x="1155953" y="501015"/>
                  </a:lnTo>
                  <a:lnTo>
                    <a:pt x="1148083" y="540031"/>
                  </a:lnTo>
                  <a:lnTo>
                    <a:pt x="1126616" y="571881"/>
                  </a:lnTo>
                  <a:lnTo>
                    <a:pt x="1094767" y="593347"/>
                  </a:lnTo>
                  <a:lnTo>
                    <a:pt x="1055751" y="601218"/>
                  </a:lnTo>
                  <a:lnTo>
                    <a:pt x="100202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4640960" y="63131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1055751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2" y="601218"/>
                  </a:lnTo>
                  <a:lnTo>
                    <a:pt x="1055751" y="601218"/>
                  </a:lnTo>
                  <a:lnTo>
                    <a:pt x="1094767" y="593347"/>
                  </a:lnTo>
                  <a:lnTo>
                    <a:pt x="1126616" y="571881"/>
                  </a:lnTo>
                  <a:lnTo>
                    <a:pt x="1148083" y="540031"/>
                  </a:lnTo>
                  <a:lnTo>
                    <a:pt x="1155953" y="501015"/>
                  </a:lnTo>
                  <a:lnTo>
                    <a:pt x="1155953" y="100203"/>
                  </a:lnTo>
                  <a:lnTo>
                    <a:pt x="1148083" y="61186"/>
                  </a:lnTo>
                  <a:lnTo>
                    <a:pt x="1126616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4640960" y="63131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5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6" y="29337"/>
                  </a:lnTo>
                  <a:lnTo>
                    <a:pt x="1148083" y="61186"/>
                  </a:lnTo>
                  <a:lnTo>
                    <a:pt x="1155953" y="100203"/>
                  </a:lnTo>
                  <a:lnTo>
                    <a:pt x="1155953" y="501015"/>
                  </a:lnTo>
                  <a:lnTo>
                    <a:pt x="1148083" y="540031"/>
                  </a:lnTo>
                  <a:lnTo>
                    <a:pt x="1126616" y="571881"/>
                  </a:lnTo>
                  <a:lnTo>
                    <a:pt x="1094767" y="593347"/>
                  </a:lnTo>
                  <a:lnTo>
                    <a:pt x="1055751" y="601218"/>
                  </a:lnTo>
                  <a:lnTo>
                    <a:pt x="100202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5844920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4" h="601344">
                  <a:moveTo>
                    <a:pt x="1055751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7" y="29337"/>
                  </a:lnTo>
                  <a:lnTo>
                    <a:pt x="7870" y="61186"/>
                  </a:lnTo>
                  <a:lnTo>
                    <a:pt x="0" y="100203"/>
                  </a:lnTo>
                  <a:lnTo>
                    <a:pt x="0" y="501015"/>
                  </a:lnTo>
                  <a:lnTo>
                    <a:pt x="7870" y="540031"/>
                  </a:lnTo>
                  <a:lnTo>
                    <a:pt x="29337" y="571881"/>
                  </a:lnTo>
                  <a:lnTo>
                    <a:pt x="61186" y="593347"/>
                  </a:lnTo>
                  <a:lnTo>
                    <a:pt x="100202" y="601218"/>
                  </a:lnTo>
                  <a:lnTo>
                    <a:pt x="1055751" y="601218"/>
                  </a:lnTo>
                  <a:lnTo>
                    <a:pt x="1094767" y="593347"/>
                  </a:lnTo>
                  <a:lnTo>
                    <a:pt x="1126617" y="571881"/>
                  </a:lnTo>
                  <a:lnTo>
                    <a:pt x="1148083" y="540031"/>
                  </a:lnTo>
                  <a:lnTo>
                    <a:pt x="1155953" y="501015"/>
                  </a:lnTo>
                  <a:lnTo>
                    <a:pt x="1155953" y="100203"/>
                  </a:lnTo>
                  <a:lnTo>
                    <a:pt x="1148083" y="61186"/>
                  </a:lnTo>
                  <a:lnTo>
                    <a:pt x="1126617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5844920" y="629793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4" h="601344">
                  <a:moveTo>
                    <a:pt x="0" y="100203"/>
                  </a:moveTo>
                  <a:lnTo>
                    <a:pt x="7870" y="61186"/>
                  </a:lnTo>
                  <a:lnTo>
                    <a:pt x="29337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7" y="29337"/>
                  </a:lnTo>
                  <a:lnTo>
                    <a:pt x="1148083" y="61186"/>
                  </a:lnTo>
                  <a:lnTo>
                    <a:pt x="1155953" y="100203"/>
                  </a:lnTo>
                  <a:lnTo>
                    <a:pt x="1155953" y="501015"/>
                  </a:lnTo>
                  <a:lnTo>
                    <a:pt x="1148083" y="540031"/>
                  </a:lnTo>
                  <a:lnTo>
                    <a:pt x="1126617" y="571881"/>
                  </a:lnTo>
                  <a:lnTo>
                    <a:pt x="1094767" y="593347"/>
                  </a:lnTo>
                  <a:lnTo>
                    <a:pt x="1055751" y="601218"/>
                  </a:lnTo>
                  <a:lnTo>
                    <a:pt x="100202" y="601218"/>
                  </a:lnTo>
                  <a:lnTo>
                    <a:pt x="61186" y="593347"/>
                  </a:lnTo>
                  <a:lnTo>
                    <a:pt x="29337" y="571881"/>
                  </a:lnTo>
                  <a:lnTo>
                    <a:pt x="7870" y="540031"/>
                  </a:lnTo>
                  <a:lnTo>
                    <a:pt x="0" y="501015"/>
                  </a:lnTo>
                  <a:lnTo>
                    <a:pt x="0" y="100203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7043546" y="633603"/>
              <a:ext cx="1155700" cy="600710"/>
            </a:xfrm>
            <a:custGeom>
              <a:avLst/>
              <a:gdLst/>
              <a:ahLst/>
              <a:cxnLst/>
              <a:rect l="l" t="t" r="r" b="b"/>
              <a:pathLst>
                <a:path w="1155700" h="600710">
                  <a:moveTo>
                    <a:pt x="1055116" y="0"/>
                  </a:moveTo>
                  <a:lnTo>
                    <a:pt x="100075" y="0"/>
                  </a:lnTo>
                  <a:lnTo>
                    <a:pt x="61132" y="7868"/>
                  </a:lnTo>
                  <a:lnTo>
                    <a:pt x="29321" y="29321"/>
                  </a:lnTo>
                  <a:lnTo>
                    <a:pt x="7868" y="61132"/>
                  </a:lnTo>
                  <a:lnTo>
                    <a:pt x="0" y="100075"/>
                  </a:lnTo>
                  <a:lnTo>
                    <a:pt x="0" y="500380"/>
                  </a:lnTo>
                  <a:lnTo>
                    <a:pt x="7868" y="539323"/>
                  </a:lnTo>
                  <a:lnTo>
                    <a:pt x="29321" y="571134"/>
                  </a:lnTo>
                  <a:lnTo>
                    <a:pt x="61132" y="592587"/>
                  </a:lnTo>
                  <a:lnTo>
                    <a:pt x="100075" y="600456"/>
                  </a:lnTo>
                  <a:lnTo>
                    <a:pt x="1055116" y="600456"/>
                  </a:lnTo>
                  <a:lnTo>
                    <a:pt x="1094059" y="592587"/>
                  </a:lnTo>
                  <a:lnTo>
                    <a:pt x="1125870" y="571134"/>
                  </a:lnTo>
                  <a:lnTo>
                    <a:pt x="1147323" y="539323"/>
                  </a:lnTo>
                  <a:lnTo>
                    <a:pt x="1155192" y="500380"/>
                  </a:lnTo>
                  <a:lnTo>
                    <a:pt x="1155192" y="100075"/>
                  </a:lnTo>
                  <a:lnTo>
                    <a:pt x="1147323" y="61132"/>
                  </a:lnTo>
                  <a:lnTo>
                    <a:pt x="1125870" y="29321"/>
                  </a:lnTo>
                  <a:lnTo>
                    <a:pt x="1094059" y="7868"/>
                  </a:lnTo>
                  <a:lnTo>
                    <a:pt x="1055116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7043546" y="633603"/>
              <a:ext cx="1155700" cy="600710"/>
            </a:xfrm>
            <a:custGeom>
              <a:avLst/>
              <a:gdLst/>
              <a:ahLst/>
              <a:cxnLst/>
              <a:rect l="l" t="t" r="r" b="b"/>
              <a:pathLst>
                <a:path w="1155700" h="600710">
                  <a:moveTo>
                    <a:pt x="0" y="100075"/>
                  </a:moveTo>
                  <a:lnTo>
                    <a:pt x="7868" y="61132"/>
                  </a:lnTo>
                  <a:lnTo>
                    <a:pt x="29321" y="29321"/>
                  </a:lnTo>
                  <a:lnTo>
                    <a:pt x="61132" y="7868"/>
                  </a:lnTo>
                  <a:lnTo>
                    <a:pt x="100075" y="0"/>
                  </a:lnTo>
                  <a:lnTo>
                    <a:pt x="1055116" y="0"/>
                  </a:lnTo>
                  <a:lnTo>
                    <a:pt x="1094059" y="7868"/>
                  </a:lnTo>
                  <a:lnTo>
                    <a:pt x="1125870" y="29321"/>
                  </a:lnTo>
                  <a:lnTo>
                    <a:pt x="1147323" y="61132"/>
                  </a:lnTo>
                  <a:lnTo>
                    <a:pt x="1155192" y="100075"/>
                  </a:lnTo>
                  <a:lnTo>
                    <a:pt x="1155192" y="500380"/>
                  </a:lnTo>
                  <a:lnTo>
                    <a:pt x="1147323" y="539323"/>
                  </a:lnTo>
                  <a:lnTo>
                    <a:pt x="1125870" y="571134"/>
                  </a:lnTo>
                  <a:lnTo>
                    <a:pt x="1094059" y="592587"/>
                  </a:lnTo>
                  <a:lnTo>
                    <a:pt x="1055116" y="600456"/>
                  </a:lnTo>
                  <a:lnTo>
                    <a:pt x="100075" y="600456"/>
                  </a:lnTo>
                  <a:lnTo>
                    <a:pt x="61132" y="592587"/>
                  </a:lnTo>
                  <a:lnTo>
                    <a:pt x="29321" y="571134"/>
                  </a:lnTo>
                  <a:lnTo>
                    <a:pt x="7868" y="539323"/>
                  </a:lnTo>
                  <a:lnTo>
                    <a:pt x="0" y="500380"/>
                  </a:lnTo>
                  <a:lnTo>
                    <a:pt x="0" y="100075"/>
                  </a:lnTo>
                  <a:close/>
                </a:path>
              </a:pathLst>
            </a:custGeom>
            <a:ln w="25399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8232266" y="64655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4" h="601344">
                  <a:moveTo>
                    <a:pt x="1055751" y="0"/>
                  </a:moveTo>
                  <a:lnTo>
                    <a:pt x="100202" y="0"/>
                  </a:lnTo>
                  <a:lnTo>
                    <a:pt x="61186" y="7870"/>
                  </a:lnTo>
                  <a:lnTo>
                    <a:pt x="29336" y="29337"/>
                  </a:lnTo>
                  <a:lnTo>
                    <a:pt x="7870" y="61186"/>
                  </a:lnTo>
                  <a:lnTo>
                    <a:pt x="0" y="100202"/>
                  </a:lnTo>
                  <a:lnTo>
                    <a:pt x="0" y="501014"/>
                  </a:lnTo>
                  <a:lnTo>
                    <a:pt x="7870" y="540031"/>
                  </a:lnTo>
                  <a:lnTo>
                    <a:pt x="29336" y="571880"/>
                  </a:lnTo>
                  <a:lnTo>
                    <a:pt x="61186" y="593347"/>
                  </a:lnTo>
                  <a:lnTo>
                    <a:pt x="100202" y="601217"/>
                  </a:lnTo>
                  <a:lnTo>
                    <a:pt x="1055751" y="601217"/>
                  </a:lnTo>
                  <a:lnTo>
                    <a:pt x="1094767" y="593347"/>
                  </a:lnTo>
                  <a:lnTo>
                    <a:pt x="1126617" y="571880"/>
                  </a:lnTo>
                  <a:lnTo>
                    <a:pt x="1148083" y="540031"/>
                  </a:lnTo>
                  <a:lnTo>
                    <a:pt x="1155953" y="501014"/>
                  </a:lnTo>
                  <a:lnTo>
                    <a:pt x="1155953" y="100202"/>
                  </a:lnTo>
                  <a:lnTo>
                    <a:pt x="1148083" y="61186"/>
                  </a:lnTo>
                  <a:lnTo>
                    <a:pt x="1126617" y="29337"/>
                  </a:lnTo>
                  <a:lnTo>
                    <a:pt x="1094767" y="7870"/>
                  </a:lnTo>
                  <a:lnTo>
                    <a:pt x="1055751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8232266" y="646557"/>
              <a:ext cx="1156335" cy="601345"/>
            </a:xfrm>
            <a:custGeom>
              <a:avLst/>
              <a:gdLst/>
              <a:ahLst/>
              <a:cxnLst/>
              <a:rect l="l" t="t" r="r" b="b"/>
              <a:pathLst>
                <a:path w="1156334" h="601344">
                  <a:moveTo>
                    <a:pt x="0" y="100202"/>
                  </a:moveTo>
                  <a:lnTo>
                    <a:pt x="7870" y="61186"/>
                  </a:lnTo>
                  <a:lnTo>
                    <a:pt x="29336" y="29337"/>
                  </a:lnTo>
                  <a:lnTo>
                    <a:pt x="61186" y="7870"/>
                  </a:lnTo>
                  <a:lnTo>
                    <a:pt x="100202" y="0"/>
                  </a:lnTo>
                  <a:lnTo>
                    <a:pt x="1055751" y="0"/>
                  </a:lnTo>
                  <a:lnTo>
                    <a:pt x="1094767" y="7870"/>
                  </a:lnTo>
                  <a:lnTo>
                    <a:pt x="1126617" y="29337"/>
                  </a:lnTo>
                  <a:lnTo>
                    <a:pt x="1148083" y="61186"/>
                  </a:lnTo>
                  <a:lnTo>
                    <a:pt x="1155953" y="100202"/>
                  </a:lnTo>
                  <a:lnTo>
                    <a:pt x="1155953" y="501014"/>
                  </a:lnTo>
                  <a:lnTo>
                    <a:pt x="1148083" y="540031"/>
                  </a:lnTo>
                  <a:lnTo>
                    <a:pt x="1126617" y="571880"/>
                  </a:lnTo>
                  <a:lnTo>
                    <a:pt x="1094767" y="593347"/>
                  </a:lnTo>
                  <a:lnTo>
                    <a:pt x="1055751" y="601217"/>
                  </a:lnTo>
                  <a:lnTo>
                    <a:pt x="100202" y="601217"/>
                  </a:lnTo>
                  <a:lnTo>
                    <a:pt x="61186" y="593347"/>
                  </a:lnTo>
                  <a:lnTo>
                    <a:pt x="29336" y="571880"/>
                  </a:lnTo>
                  <a:lnTo>
                    <a:pt x="7870" y="540031"/>
                  </a:lnTo>
                  <a:lnTo>
                    <a:pt x="0" y="501014"/>
                  </a:lnTo>
                  <a:lnTo>
                    <a:pt x="0" y="100202"/>
                  </a:lnTo>
                  <a:close/>
                </a:path>
              </a:pathLst>
            </a:custGeom>
            <a:ln w="25400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9421748" y="645795"/>
              <a:ext cx="1078230" cy="600710"/>
            </a:xfrm>
            <a:custGeom>
              <a:avLst/>
              <a:gdLst/>
              <a:ahLst/>
              <a:cxnLst/>
              <a:rect l="l" t="t" r="r" b="b"/>
              <a:pathLst>
                <a:path w="1078229" h="600710">
                  <a:moveTo>
                    <a:pt x="978153" y="0"/>
                  </a:moveTo>
                  <a:lnTo>
                    <a:pt x="100075" y="0"/>
                  </a:lnTo>
                  <a:lnTo>
                    <a:pt x="61132" y="7868"/>
                  </a:lnTo>
                  <a:lnTo>
                    <a:pt x="29321" y="29321"/>
                  </a:lnTo>
                  <a:lnTo>
                    <a:pt x="7868" y="61132"/>
                  </a:lnTo>
                  <a:lnTo>
                    <a:pt x="0" y="100075"/>
                  </a:lnTo>
                  <a:lnTo>
                    <a:pt x="0" y="500379"/>
                  </a:lnTo>
                  <a:lnTo>
                    <a:pt x="7868" y="539323"/>
                  </a:lnTo>
                  <a:lnTo>
                    <a:pt x="29321" y="571134"/>
                  </a:lnTo>
                  <a:lnTo>
                    <a:pt x="61132" y="592587"/>
                  </a:lnTo>
                  <a:lnTo>
                    <a:pt x="100075" y="600455"/>
                  </a:lnTo>
                  <a:lnTo>
                    <a:pt x="978153" y="600455"/>
                  </a:lnTo>
                  <a:lnTo>
                    <a:pt x="1017097" y="592587"/>
                  </a:lnTo>
                  <a:lnTo>
                    <a:pt x="1048908" y="571134"/>
                  </a:lnTo>
                  <a:lnTo>
                    <a:pt x="1070361" y="539323"/>
                  </a:lnTo>
                  <a:lnTo>
                    <a:pt x="1078229" y="500379"/>
                  </a:lnTo>
                  <a:lnTo>
                    <a:pt x="1078229" y="100075"/>
                  </a:lnTo>
                  <a:lnTo>
                    <a:pt x="1070361" y="61132"/>
                  </a:lnTo>
                  <a:lnTo>
                    <a:pt x="1048908" y="29321"/>
                  </a:lnTo>
                  <a:lnTo>
                    <a:pt x="1017097" y="7868"/>
                  </a:lnTo>
                  <a:lnTo>
                    <a:pt x="978153" y="0"/>
                  </a:lnTo>
                  <a:close/>
                </a:path>
              </a:pathLst>
            </a:custGeom>
            <a:solidFill>
              <a:srgbClr val="0054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9421748" y="645795"/>
              <a:ext cx="1078230" cy="600710"/>
            </a:xfrm>
            <a:custGeom>
              <a:avLst/>
              <a:gdLst/>
              <a:ahLst/>
              <a:cxnLst/>
              <a:rect l="l" t="t" r="r" b="b"/>
              <a:pathLst>
                <a:path w="1078229" h="600710">
                  <a:moveTo>
                    <a:pt x="0" y="100075"/>
                  </a:moveTo>
                  <a:lnTo>
                    <a:pt x="7868" y="61132"/>
                  </a:lnTo>
                  <a:lnTo>
                    <a:pt x="29321" y="29321"/>
                  </a:lnTo>
                  <a:lnTo>
                    <a:pt x="61132" y="7868"/>
                  </a:lnTo>
                  <a:lnTo>
                    <a:pt x="100075" y="0"/>
                  </a:lnTo>
                  <a:lnTo>
                    <a:pt x="978153" y="0"/>
                  </a:lnTo>
                  <a:lnTo>
                    <a:pt x="1017097" y="7868"/>
                  </a:lnTo>
                  <a:lnTo>
                    <a:pt x="1048908" y="29321"/>
                  </a:lnTo>
                  <a:lnTo>
                    <a:pt x="1070361" y="61132"/>
                  </a:lnTo>
                  <a:lnTo>
                    <a:pt x="1078229" y="100075"/>
                  </a:lnTo>
                  <a:lnTo>
                    <a:pt x="1078229" y="500379"/>
                  </a:lnTo>
                  <a:lnTo>
                    <a:pt x="1070361" y="539323"/>
                  </a:lnTo>
                  <a:lnTo>
                    <a:pt x="1048908" y="571134"/>
                  </a:lnTo>
                  <a:lnTo>
                    <a:pt x="1017097" y="592587"/>
                  </a:lnTo>
                  <a:lnTo>
                    <a:pt x="978153" y="600455"/>
                  </a:lnTo>
                  <a:lnTo>
                    <a:pt x="100075" y="600455"/>
                  </a:lnTo>
                  <a:lnTo>
                    <a:pt x="61132" y="592587"/>
                  </a:lnTo>
                  <a:lnTo>
                    <a:pt x="29321" y="571134"/>
                  </a:lnTo>
                  <a:lnTo>
                    <a:pt x="7868" y="539323"/>
                  </a:lnTo>
                  <a:lnTo>
                    <a:pt x="0" y="500379"/>
                  </a:lnTo>
                  <a:lnTo>
                    <a:pt x="0" y="100075"/>
                  </a:lnTo>
                  <a:close/>
                </a:path>
              </a:pathLst>
            </a:custGeom>
            <a:ln w="25400">
              <a:solidFill>
                <a:srgbClr val="005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 descr=""/>
          <p:cNvSpPr txBox="1"/>
          <p:nvPr/>
        </p:nvSpPr>
        <p:spPr>
          <a:xfrm>
            <a:off x="4708905" y="634746"/>
            <a:ext cx="103251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Homeowner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Assistance</a:t>
            </a:r>
            <a:r>
              <a:rPr dirty="0" sz="12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Fund (HAF)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126478" y="623570"/>
            <a:ext cx="9893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State</a:t>
            </a:r>
            <a:r>
              <a:rPr dirty="0" sz="12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Small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Business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 Credit Initiative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5892546" y="706373"/>
            <a:ext cx="10090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0" marR="5080" indent="-1524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Capital</a:t>
            </a:r>
            <a:r>
              <a:rPr dirty="0" sz="12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Projects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r>
              <a:rPr dirty="0" sz="12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(CPF)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3456432" y="623570"/>
            <a:ext cx="11233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Local</a:t>
            </a:r>
            <a:r>
              <a:rPr dirty="0" sz="12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Assistance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12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Tribal </a:t>
            </a:r>
            <a:r>
              <a:rPr dirty="0" sz="1200" b="1">
                <a:solidFill>
                  <a:srgbClr val="FFFFFF"/>
                </a:solidFill>
                <a:latin typeface="Calibri"/>
                <a:cs typeface="Calibri"/>
              </a:rPr>
              <a:t>Consistency</a:t>
            </a:r>
            <a:r>
              <a:rPr dirty="0" sz="12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1508378" y="1790319"/>
            <a:ext cx="8991600" cy="0"/>
          </a:xfrm>
          <a:custGeom>
            <a:avLst/>
            <a:gdLst/>
            <a:ahLst/>
            <a:cxnLst/>
            <a:rect l="l" t="t" r="r" b="b"/>
            <a:pathLst>
              <a:path w="8991600" h="0">
                <a:moveTo>
                  <a:pt x="0" y="0"/>
                </a:moveTo>
                <a:lnTo>
                  <a:pt x="899160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 txBox="1"/>
          <p:nvPr/>
        </p:nvSpPr>
        <p:spPr>
          <a:xfrm>
            <a:off x="2638551" y="2526284"/>
            <a:ext cx="2565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579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962652" y="2515870"/>
            <a:ext cx="382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341</a:t>
            </a:r>
            <a:r>
              <a:rPr dirty="0" sz="1200" spc="-85">
                <a:latin typeface="Calibri"/>
                <a:cs typeface="Calibri"/>
              </a:rPr>
              <a:t> </a:t>
            </a:r>
            <a:r>
              <a:rPr dirty="0" baseline="24305" sz="1200" spc="-75">
                <a:solidFill>
                  <a:srgbClr val="C00000"/>
                </a:solidFill>
                <a:latin typeface="Calibri"/>
                <a:cs typeface="Calibri"/>
              </a:rPr>
              <a:t>*</a:t>
            </a:r>
            <a:endParaRPr baseline="24305" sz="1200">
              <a:latin typeface="Calibri"/>
              <a:cs typeface="Calibri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6137402" y="2486914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latin typeface="Calibri"/>
                <a:cs typeface="Calibri"/>
              </a:rPr>
              <a:t>~540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2285238" y="2931668"/>
            <a:ext cx="1042035" cy="695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Mitigate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0">
                <a:latin typeface="Calibri"/>
                <a:cs typeface="Calibri"/>
              </a:rPr>
              <a:t> fiscal </a:t>
            </a:r>
            <a:r>
              <a:rPr dirty="0" sz="1100">
                <a:latin typeface="Calibri"/>
                <a:cs typeface="Calibri"/>
              </a:rPr>
              <a:t>effects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the </a:t>
            </a:r>
            <a:r>
              <a:rPr dirty="0" sz="1100" spc="-10">
                <a:latin typeface="Calibri"/>
                <a:cs typeface="Calibri"/>
              </a:rPr>
              <a:t>COVID-</a:t>
            </a:r>
            <a:r>
              <a:rPr dirty="0" sz="1100" spc="-25">
                <a:latin typeface="Calibri"/>
                <a:cs typeface="Calibri"/>
              </a:rPr>
              <a:t>19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100" spc="-10">
                <a:latin typeface="Calibri"/>
                <a:cs typeface="Calibri"/>
              </a:rPr>
              <a:t>pandemic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1463802" y="2489199"/>
            <a:ext cx="73152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-10" b="1">
                <a:latin typeface="Calibri"/>
                <a:cs typeface="Calibri"/>
              </a:rPr>
              <a:t>Recipients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4736591" y="2894583"/>
            <a:ext cx="1005840" cy="18694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Emergency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aid </a:t>
            </a:r>
            <a:r>
              <a:rPr dirty="0" sz="1100">
                <a:latin typeface="Calibri"/>
                <a:cs typeface="Calibri"/>
              </a:rPr>
              <a:t>for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homeowners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0">
                <a:latin typeface="Calibri"/>
                <a:cs typeface="Calibri"/>
              </a:rPr>
              <a:t> prevent mortgage delinquencies, defaults, </a:t>
            </a:r>
            <a:r>
              <a:rPr dirty="0" sz="1100">
                <a:latin typeface="Calibri"/>
                <a:cs typeface="Calibri"/>
              </a:rPr>
              <a:t>foreclosures,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loss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utilities</a:t>
            </a:r>
            <a:r>
              <a:rPr dirty="0" sz="1100" spc="-25">
                <a:latin typeface="Calibri"/>
                <a:cs typeface="Calibri"/>
              </a:rPr>
              <a:t> and </a:t>
            </a:r>
            <a:r>
              <a:rPr dirty="0" sz="1100" spc="-10">
                <a:latin typeface="Calibri"/>
                <a:cs typeface="Calibri"/>
              </a:rPr>
              <a:t>displacement </a:t>
            </a:r>
            <a:r>
              <a:rPr dirty="0" sz="1100">
                <a:latin typeface="Calibri"/>
                <a:cs typeface="Calibri"/>
              </a:rPr>
              <a:t>through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qualified expenses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146543" y="3001263"/>
            <a:ext cx="952500" cy="1252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Calibri"/>
                <a:cs typeface="Calibri"/>
              </a:rPr>
              <a:t>Establish</a:t>
            </a:r>
            <a:r>
              <a:rPr dirty="0" sz="1150" spc="-60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credit </a:t>
            </a:r>
            <a:r>
              <a:rPr dirty="0" sz="1150">
                <a:latin typeface="Calibri"/>
                <a:cs typeface="Calibri"/>
              </a:rPr>
              <a:t>and</a:t>
            </a:r>
            <a:r>
              <a:rPr dirty="0" sz="1150" spc="-2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investment </a:t>
            </a:r>
            <a:r>
              <a:rPr dirty="0" sz="1150">
                <a:latin typeface="Calibri"/>
                <a:cs typeface="Calibri"/>
              </a:rPr>
              <a:t>opportunity</a:t>
            </a:r>
            <a:r>
              <a:rPr dirty="0" sz="1150" spc="-5">
                <a:latin typeface="Calibri"/>
                <a:cs typeface="Calibri"/>
              </a:rPr>
              <a:t> </a:t>
            </a:r>
            <a:r>
              <a:rPr dirty="0" sz="1150" spc="-25">
                <a:latin typeface="Calibri"/>
                <a:cs typeface="Calibri"/>
              </a:rPr>
              <a:t>for </a:t>
            </a:r>
            <a:r>
              <a:rPr dirty="0" sz="1150" spc="-10">
                <a:latin typeface="Calibri"/>
                <a:cs typeface="Calibri"/>
              </a:rPr>
              <a:t>Tribal </a:t>
            </a:r>
            <a:r>
              <a:rPr dirty="0" sz="1150">
                <a:latin typeface="Calibri"/>
                <a:cs typeface="Calibri"/>
              </a:rPr>
              <a:t>enterprises</a:t>
            </a:r>
            <a:r>
              <a:rPr dirty="0" sz="1150" spc="-60">
                <a:latin typeface="Calibri"/>
                <a:cs typeface="Calibri"/>
              </a:rPr>
              <a:t> </a:t>
            </a:r>
            <a:r>
              <a:rPr dirty="0" sz="1150" spc="-25">
                <a:latin typeface="Calibri"/>
                <a:cs typeface="Calibri"/>
              </a:rPr>
              <a:t>and </a:t>
            </a:r>
            <a:r>
              <a:rPr dirty="0" sz="1150">
                <a:latin typeface="Calibri"/>
                <a:cs typeface="Calibri"/>
              </a:rPr>
              <a:t>small</a:t>
            </a:r>
            <a:r>
              <a:rPr dirty="0" sz="1150" spc="-2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business owners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5898896" y="2950463"/>
            <a:ext cx="1082675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Funding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for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critical </a:t>
            </a:r>
            <a:r>
              <a:rPr dirty="0" sz="1100">
                <a:latin typeface="Calibri"/>
                <a:cs typeface="Calibri"/>
              </a:rPr>
              <a:t>capital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projects </a:t>
            </a:r>
            <a:r>
              <a:rPr dirty="0" sz="1100">
                <a:latin typeface="Calibri"/>
                <a:cs typeface="Calibri"/>
              </a:rPr>
              <a:t>that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enable</a:t>
            </a:r>
            <a:r>
              <a:rPr dirty="0" sz="1100" spc="-20">
                <a:latin typeface="Calibri"/>
                <a:cs typeface="Calibri"/>
              </a:rPr>
              <a:t> work, </a:t>
            </a:r>
            <a:r>
              <a:rPr dirty="0" sz="1100">
                <a:latin typeface="Calibri"/>
                <a:cs typeface="Calibri"/>
              </a:rPr>
              <a:t>education,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and </a:t>
            </a:r>
            <a:r>
              <a:rPr dirty="0" sz="1100">
                <a:latin typeface="Calibri"/>
                <a:cs typeface="Calibri"/>
              </a:rPr>
              <a:t>health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monitoring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3551173" y="2911094"/>
            <a:ext cx="985519" cy="1198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Provide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funding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eligible </a:t>
            </a:r>
            <a:r>
              <a:rPr dirty="0" sz="1100">
                <a:latin typeface="Calibri"/>
                <a:cs typeface="Calibri"/>
              </a:rPr>
              <a:t>governments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for </a:t>
            </a:r>
            <a:r>
              <a:rPr dirty="0" sz="1100">
                <a:latin typeface="Calibri"/>
                <a:cs typeface="Calibri"/>
              </a:rPr>
              <a:t>use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25">
                <a:latin typeface="Calibri"/>
                <a:cs typeface="Calibri"/>
              </a:rPr>
              <a:t>any </a:t>
            </a:r>
            <a:r>
              <a:rPr dirty="0" sz="1100" spc="-10">
                <a:latin typeface="Calibri"/>
                <a:cs typeface="Calibri"/>
              </a:rPr>
              <a:t>governmental </a:t>
            </a:r>
            <a:r>
              <a:rPr dirty="0" sz="1100">
                <a:latin typeface="Calibri"/>
                <a:cs typeface="Calibri"/>
              </a:rPr>
              <a:t>purpose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except </a:t>
            </a:r>
            <a:r>
              <a:rPr dirty="0" sz="1100">
                <a:latin typeface="Calibri"/>
                <a:cs typeface="Calibri"/>
              </a:rPr>
              <a:t>lobbying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activity.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2296160" y="5064252"/>
            <a:ext cx="1038860" cy="109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Affordable</a:t>
            </a:r>
            <a:r>
              <a:rPr dirty="0" sz="1000" spc="-5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housing, </a:t>
            </a:r>
            <a:r>
              <a:rPr dirty="0" sz="1000">
                <a:latin typeface="Calibri"/>
                <a:cs typeface="Calibri"/>
              </a:rPr>
              <a:t>access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0">
                <a:latin typeface="Calibri"/>
                <a:cs typeface="Calibri"/>
              </a:rPr>
              <a:t> water, </a:t>
            </a:r>
            <a:r>
              <a:rPr dirty="0" sz="1000">
                <a:latin typeface="Calibri"/>
                <a:cs typeface="Calibri"/>
              </a:rPr>
              <a:t>food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security,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job</a:t>
            </a:r>
            <a:r>
              <a:rPr dirty="0" sz="1000">
                <a:latin typeface="Calibri"/>
                <a:cs typeface="Calibri"/>
              </a:rPr>
              <a:t> training,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childcare, </a:t>
            </a:r>
            <a:r>
              <a:rPr dirty="0" sz="1000">
                <a:latin typeface="Calibri"/>
                <a:cs typeface="Calibri"/>
              </a:rPr>
              <a:t>small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business </a:t>
            </a:r>
            <a:r>
              <a:rPr dirty="0" sz="1000">
                <a:latin typeface="Calibri"/>
                <a:cs typeface="Calibri"/>
              </a:rPr>
              <a:t>grants,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and</a:t>
            </a:r>
            <a:r>
              <a:rPr dirty="0" sz="1000">
                <a:latin typeface="Calibri"/>
                <a:cs typeface="Calibri"/>
              </a:rPr>
              <a:t> economic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recovery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4742941" y="5025644"/>
            <a:ext cx="1006475" cy="1259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Assist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homeowners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on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and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off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Tribal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lands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with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mortgage,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gas,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electric,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internet,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water,</a:t>
            </a:r>
            <a:r>
              <a:rPr dirty="0" sz="900" spc="-40">
                <a:latin typeface="Calibri"/>
                <a:cs typeface="Calibri"/>
              </a:rPr>
              <a:t> </a:t>
            </a:r>
            <a:r>
              <a:rPr dirty="0" sz="900" spc="-25">
                <a:latin typeface="Calibri"/>
                <a:cs typeface="Calibri"/>
              </a:rPr>
              <a:t>and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homeowner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insurance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costs,</a:t>
            </a:r>
            <a:r>
              <a:rPr dirty="0" sz="900" spc="-30">
                <a:latin typeface="Calibri"/>
                <a:cs typeface="Calibri"/>
              </a:rPr>
              <a:t> </a:t>
            </a:r>
            <a:r>
              <a:rPr dirty="0" sz="900" spc="-25">
                <a:latin typeface="Calibri"/>
                <a:cs typeface="Calibri"/>
              </a:rPr>
              <a:t>and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cover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home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repair</a:t>
            </a:r>
            <a:r>
              <a:rPr dirty="0" sz="900" spc="50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costs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that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make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25">
                <a:latin typeface="Calibri"/>
                <a:cs typeface="Calibri"/>
              </a:rPr>
              <a:t>the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4742941" y="6260083"/>
            <a:ext cx="7867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home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10">
                <a:latin typeface="Calibri"/>
                <a:cs typeface="Calibri"/>
              </a:rPr>
              <a:t>habitable.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7120381" y="5040629"/>
            <a:ext cx="1018540" cy="9410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Provide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access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capital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via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loan</a:t>
            </a:r>
            <a:r>
              <a:rPr dirty="0" sz="1000" spc="-25">
                <a:latin typeface="Calibri"/>
                <a:cs typeface="Calibri"/>
              </a:rPr>
              <a:t> and</a:t>
            </a:r>
            <a:r>
              <a:rPr dirty="0" sz="1000" spc="-10">
                <a:latin typeface="Calibri"/>
                <a:cs typeface="Calibri"/>
              </a:rPr>
              <a:t> investment </a:t>
            </a:r>
            <a:r>
              <a:rPr dirty="0" sz="1000">
                <a:latin typeface="Calibri"/>
                <a:cs typeface="Calibri"/>
              </a:rPr>
              <a:t>programs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for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Tribal </a:t>
            </a:r>
            <a:r>
              <a:rPr dirty="0" sz="1000">
                <a:latin typeface="Calibri"/>
                <a:cs typeface="Calibri"/>
              </a:rPr>
              <a:t>enterprises</a:t>
            </a:r>
            <a:r>
              <a:rPr dirty="0" sz="1000" spc="-25">
                <a:latin typeface="Calibri"/>
                <a:cs typeface="Calibri"/>
              </a:rPr>
              <a:t> and</a:t>
            </a:r>
            <a:r>
              <a:rPr dirty="0" sz="1000">
                <a:latin typeface="Calibri"/>
                <a:cs typeface="Calibri"/>
              </a:rPr>
              <a:t> small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businesses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5949950" y="5024882"/>
            <a:ext cx="905510" cy="1245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Calibri"/>
                <a:cs typeface="Calibri"/>
              </a:rPr>
              <a:t>Broadband infrastructure </a:t>
            </a:r>
            <a:r>
              <a:rPr dirty="0" sz="1000">
                <a:latin typeface="Calibri"/>
                <a:cs typeface="Calibri"/>
              </a:rPr>
              <a:t>projects,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multi- purpose community </a:t>
            </a:r>
            <a:r>
              <a:rPr dirty="0" sz="1000">
                <a:latin typeface="Calibri"/>
                <a:cs typeface="Calibri"/>
              </a:rPr>
              <a:t>facilities,</a:t>
            </a:r>
            <a:r>
              <a:rPr dirty="0" sz="1000" spc="-25">
                <a:latin typeface="Calibri"/>
                <a:cs typeface="Calibri"/>
              </a:rPr>
              <a:t> and</a:t>
            </a:r>
            <a:r>
              <a:rPr dirty="0" sz="1000" spc="-10">
                <a:latin typeface="Calibri"/>
                <a:cs typeface="Calibri"/>
              </a:rPr>
              <a:t> connectivity technologies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and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5949950" y="6244082"/>
            <a:ext cx="40894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Calibri"/>
                <a:cs typeface="Calibri"/>
              </a:rPr>
              <a:t>devices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3536696" y="5054346"/>
            <a:ext cx="1014730" cy="109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latin typeface="Calibri"/>
                <a:cs typeface="Calibri"/>
              </a:rPr>
              <a:t>Governments</a:t>
            </a:r>
            <a:r>
              <a:rPr dirty="0" sz="1000" spc="4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have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discretion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to</a:t>
            </a:r>
            <a:r>
              <a:rPr dirty="0" sz="1000">
                <a:latin typeface="Calibri"/>
                <a:cs typeface="Calibri"/>
              </a:rPr>
              <a:t> use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funds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for</a:t>
            </a:r>
            <a:r>
              <a:rPr dirty="0" sz="1000">
                <a:latin typeface="Calibri"/>
                <a:cs typeface="Calibri"/>
              </a:rPr>
              <a:t> “any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governmental </a:t>
            </a:r>
            <a:r>
              <a:rPr dirty="0" sz="1000">
                <a:latin typeface="Calibri"/>
                <a:cs typeface="Calibri"/>
              </a:rPr>
              <a:t>purpose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other</a:t>
            </a:r>
            <a:r>
              <a:rPr dirty="0" sz="1000" spc="50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than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10">
                <a:latin typeface="Calibri"/>
                <a:cs typeface="Calibri"/>
              </a:rPr>
              <a:t> lobbying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 spc="-10">
                <a:latin typeface="Calibri"/>
                <a:cs typeface="Calibri"/>
              </a:rPr>
              <a:t>activity.”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2615692" y="1488185"/>
            <a:ext cx="3416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 b="1">
                <a:solidFill>
                  <a:srgbClr val="005494"/>
                </a:solidFill>
                <a:latin typeface="Calibri"/>
                <a:cs typeface="Calibri"/>
              </a:rPr>
              <a:t>$20B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4868671" y="1488185"/>
            <a:ext cx="600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$498MM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7309866" y="1455673"/>
            <a:ext cx="600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$450MM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6057646" y="1488185"/>
            <a:ext cx="600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$100MM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3709415" y="1488185"/>
            <a:ext cx="600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$500MM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2098548" y="6515861"/>
            <a:ext cx="85090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 spc="-50">
                <a:solidFill>
                  <a:srgbClr val="C00000"/>
                </a:solidFill>
                <a:latin typeface="Calibri"/>
                <a:cs typeface="Calibri"/>
              </a:rPr>
              <a:t>*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3900932" y="2469388"/>
            <a:ext cx="2565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571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8306816" y="655573"/>
            <a:ext cx="10033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0" marR="5080" indent="-15938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SSBCI-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Technical </a:t>
            </a: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Assistance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9562338" y="722884"/>
            <a:ext cx="7651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FFFFFF"/>
                </a:solidFill>
                <a:latin typeface="Calibri"/>
                <a:cs typeface="Calibri"/>
              </a:rPr>
              <a:t>SSBCI-</a:t>
            </a:r>
            <a:r>
              <a:rPr dirty="0" sz="1200" spc="-20" b="1">
                <a:solidFill>
                  <a:srgbClr val="FFFFFF"/>
                </a:solidFill>
                <a:latin typeface="Calibri"/>
                <a:cs typeface="Calibri"/>
              </a:rPr>
              <a:t>SBOP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8555228" y="1488185"/>
            <a:ext cx="452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5494"/>
                </a:solidFill>
                <a:latin typeface="Calibri"/>
                <a:cs typeface="Calibri"/>
              </a:rPr>
              <a:t>$35.73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1463039" y="1891538"/>
            <a:ext cx="6858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Additional </a:t>
            </a:r>
            <a:r>
              <a:rPr dirty="0" sz="1200" spc="-20" b="1">
                <a:latin typeface="Calibri"/>
                <a:cs typeface="Calibri"/>
              </a:rPr>
              <a:t>Funds </a:t>
            </a:r>
            <a:r>
              <a:rPr dirty="0" sz="1200" spc="-10" b="1">
                <a:latin typeface="Calibri"/>
                <a:cs typeface="Calibri"/>
              </a:rPr>
              <a:t>Available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5066029" y="2030729"/>
            <a:ext cx="242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3834638" y="2020570"/>
            <a:ext cx="242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2567432" y="2004567"/>
            <a:ext cx="5264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$33,417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8" name="object 78" descr=""/>
          <p:cNvSpPr txBox="1"/>
          <p:nvPr/>
        </p:nvSpPr>
        <p:spPr>
          <a:xfrm>
            <a:off x="6099809" y="2028697"/>
            <a:ext cx="5264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10">
                <a:latin typeface="Calibri"/>
                <a:cs typeface="Calibri"/>
              </a:rPr>
              <a:t>$21,820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8277859" y="2798317"/>
            <a:ext cx="970280" cy="2129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Calibri"/>
                <a:cs typeface="Calibri"/>
              </a:rPr>
              <a:t>provide</a:t>
            </a:r>
            <a:r>
              <a:rPr dirty="0" sz="1150" spc="-10">
                <a:latin typeface="Calibri"/>
                <a:cs typeface="Calibri"/>
              </a:rPr>
              <a:t> legal, </a:t>
            </a:r>
            <a:r>
              <a:rPr dirty="0" sz="1150">
                <a:latin typeface="Calibri"/>
                <a:cs typeface="Calibri"/>
              </a:rPr>
              <a:t>accounting,</a:t>
            </a:r>
            <a:r>
              <a:rPr dirty="0" sz="1150" spc="-55">
                <a:latin typeface="Calibri"/>
                <a:cs typeface="Calibri"/>
              </a:rPr>
              <a:t> </a:t>
            </a:r>
            <a:r>
              <a:rPr dirty="0" sz="1150" spc="-25">
                <a:latin typeface="Calibri"/>
                <a:cs typeface="Calibri"/>
              </a:rPr>
              <a:t>and </a:t>
            </a:r>
            <a:r>
              <a:rPr dirty="0" sz="1150" spc="-10">
                <a:latin typeface="Calibri"/>
                <a:cs typeface="Calibri"/>
              </a:rPr>
              <a:t>financial advisory services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-25">
                <a:latin typeface="Calibri"/>
                <a:cs typeface="Calibri"/>
              </a:rPr>
              <a:t>to </a:t>
            </a:r>
            <a:r>
              <a:rPr dirty="0" sz="1150">
                <a:latin typeface="Calibri"/>
                <a:cs typeface="Calibri"/>
              </a:rPr>
              <a:t>qualifying</a:t>
            </a:r>
            <a:r>
              <a:rPr dirty="0" sz="1150" spc="-5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small businesses </a:t>
            </a:r>
            <a:r>
              <a:rPr dirty="0" sz="1150">
                <a:latin typeface="Calibri"/>
                <a:cs typeface="Calibri"/>
              </a:rPr>
              <a:t>applying</a:t>
            </a:r>
            <a:r>
              <a:rPr dirty="0" sz="1150" spc="-10">
                <a:latin typeface="Calibri"/>
                <a:cs typeface="Calibri"/>
              </a:rPr>
              <a:t> </a:t>
            </a:r>
            <a:r>
              <a:rPr dirty="0" sz="1150" spc="-25">
                <a:latin typeface="Calibri"/>
                <a:cs typeface="Calibri"/>
              </a:rPr>
              <a:t>for </a:t>
            </a:r>
            <a:r>
              <a:rPr dirty="0" sz="1150">
                <a:latin typeface="Calibri"/>
                <a:cs typeface="Calibri"/>
              </a:rPr>
              <a:t>SSBCI</a:t>
            </a:r>
            <a:r>
              <a:rPr dirty="0" sz="1150" spc="-15">
                <a:latin typeface="Calibri"/>
                <a:cs typeface="Calibri"/>
              </a:rPr>
              <a:t> </a:t>
            </a:r>
            <a:r>
              <a:rPr dirty="0" sz="1150">
                <a:latin typeface="Calibri"/>
                <a:cs typeface="Calibri"/>
              </a:rPr>
              <a:t>or</a:t>
            </a:r>
            <a:r>
              <a:rPr dirty="0" sz="1150" spc="-10">
                <a:latin typeface="Calibri"/>
                <a:cs typeface="Calibri"/>
              </a:rPr>
              <a:t> other jurisdiction </a:t>
            </a:r>
            <a:r>
              <a:rPr dirty="0" sz="1150">
                <a:latin typeface="Calibri"/>
                <a:cs typeface="Calibri"/>
              </a:rPr>
              <a:t>small</a:t>
            </a:r>
            <a:r>
              <a:rPr dirty="0" sz="1150" spc="-2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business programs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80" name="object 80" descr=""/>
          <p:cNvSpPr txBox="1"/>
          <p:nvPr/>
        </p:nvSpPr>
        <p:spPr>
          <a:xfrm>
            <a:off x="8342883" y="5012182"/>
            <a:ext cx="963294" cy="109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Provide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legal </a:t>
            </a:r>
            <a:r>
              <a:rPr dirty="0" sz="1000">
                <a:latin typeface="Calibri"/>
                <a:cs typeface="Calibri"/>
              </a:rPr>
              <a:t>advisory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services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Tribal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member </a:t>
            </a:r>
            <a:r>
              <a:rPr dirty="0" sz="1000">
                <a:latin typeface="Calibri"/>
                <a:cs typeface="Calibri"/>
              </a:rPr>
              <a:t>owned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businesses </a:t>
            </a:r>
            <a:r>
              <a:rPr dirty="0" sz="1000">
                <a:latin typeface="Calibri"/>
                <a:cs typeface="Calibri"/>
              </a:rPr>
              <a:t>seeking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SSBCI </a:t>
            </a:r>
            <a:r>
              <a:rPr dirty="0" sz="1000">
                <a:latin typeface="Calibri"/>
                <a:cs typeface="Calibri"/>
              </a:rPr>
              <a:t>loans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or</a:t>
            </a:r>
            <a:r>
              <a:rPr dirty="0" sz="1000" spc="-10">
                <a:latin typeface="Calibri"/>
                <a:cs typeface="Calibri"/>
              </a:rPr>
              <a:t> investments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1" name="object 81" descr=""/>
          <p:cNvSpPr txBox="1"/>
          <p:nvPr/>
        </p:nvSpPr>
        <p:spPr>
          <a:xfrm>
            <a:off x="7364730" y="2522728"/>
            <a:ext cx="3333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latin typeface="Calibri"/>
                <a:cs typeface="Calibri"/>
              </a:rPr>
              <a:t>~283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8583930" y="2522728"/>
            <a:ext cx="25590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~82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3" name="object 83" descr=""/>
          <p:cNvSpPr txBox="1"/>
          <p:nvPr/>
        </p:nvSpPr>
        <p:spPr>
          <a:xfrm>
            <a:off x="9804907" y="1488185"/>
            <a:ext cx="2774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005494"/>
                </a:solidFill>
                <a:latin typeface="Calibri"/>
                <a:cs typeface="Calibri"/>
              </a:rPr>
              <a:t>N/A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4" name="object 84" descr=""/>
          <p:cNvSpPr txBox="1"/>
          <p:nvPr/>
        </p:nvSpPr>
        <p:spPr>
          <a:xfrm>
            <a:off x="9835642" y="2030729"/>
            <a:ext cx="2425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YES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9820909" y="2522728"/>
            <a:ext cx="2654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N/A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 descr=""/>
          <p:cNvSpPr txBox="1"/>
          <p:nvPr/>
        </p:nvSpPr>
        <p:spPr>
          <a:xfrm>
            <a:off x="9404350" y="2798317"/>
            <a:ext cx="1078230" cy="1953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50">
                <a:latin typeface="Calibri"/>
                <a:cs typeface="Calibri"/>
              </a:rPr>
              <a:t>SBOP</a:t>
            </a:r>
            <a:r>
              <a:rPr dirty="0" sz="1150" spc="-10">
                <a:latin typeface="Calibri"/>
                <a:cs typeface="Calibri"/>
              </a:rPr>
              <a:t> </a:t>
            </a:r>
            <a:r>
              <a:rPr dirty="0" sz="1150">
                <a:latin typeface="Calibri"/>
                <a:cs typeface="Calibri"/>
              </a:rPr>
              <a:t>is</a:t>
            </a:r>
            <a:r>
              <a:rPr dirty="0" sz="1150" spc="-15">
                <a:latin typeface="Calibri"/>
                <a:cs typeface="Calibri"/>
              </a:rPr>
              <a:t> </a:t>
            </a:r>
            <a:r>
              <a:rPr dirty="0" sz="1150" spc="-50">
                <a:latin typeface="Calibri"/>
                <a:cs typeface="Calibri"/>
              </a:rPr>
              <a:t>a </a:t>
            </a:r>
            <a:r>
              <a:rPr dirty="0" sz="1150">
                <a:latin typeface="Calibri"/>
                <a:cs typeface="Calibri"/>
              </a:rPr>
              <a:t>competitive</a:t>
            </a:r>
            <a:r>
              <a:rPr dirty="0" sz="1150" spc="-30">
                <a:latin typeface="Calibri"/>
                <a:cs typeface="Calibri"/>
              </a:rPr>
              <a:t> </a:t>
            </a:r>
            <a:r>
              <a:rPr dirty="0" sz="1150" spc="-35">
                <a:latin typeface="Calibri"/>
                <a:cs typeface="Calibri"/>
              </a:rPr>
              <a:t>TA </a:t>
            </a:r>
            <a:r>
              <a:rPr dirty="0" sz="1150">
                <a:latin typeface="Calibri"/>
                <a:cs typeface="Calibri"/>
              </a:rPr>
              <a:t>grant</a:t>
            </a:r>
            <a:r>
              <a:rPr dirty="0" sz="1150" spc="-1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program </a:t>
            </a:r>
            <a:r>
              <a:rPr dirty="0" sz="1150">
                <a:latin typeface="Calibri"/>
                <a:cs typeface="Calibri"/>
              </a:rPr>
              <a:t>designed</a:t>
            </a:r>
            <a:r>
              <a:rPr dirty="0" sz="1150" spc="-15">
                <a:latin typeface="Calibri"/>
                <a:cs typeface="Calibri"/>
              </a:rPr>
              <a:t> </a:t>
            </a:r>
            <a:r>
              <a:rPr dirty="0" sz="1150">
                <a:latin typeface="Calibri"/>
                <a:cs typeface="Calibri"/>
              </a:rPr>
              <a:t>to</a:t>
            </a:r>
            <a:r>
              <a:rPr dirty="0" sz="1150" spc="-1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assist </a:t>
            </a:r>
            <a:r>
              <a:rPr dirty="0" sz="1150">
                <a:latin typeface="Calibri"/>
                <a:cs typeface="Calibri"/>
              </a:rPr>
              <a:t>regions</a:t>
            </a:r>
            <a:r>
              <a:rPr dirty="0" sz="1150" spc="-25">
                <a:latin typeface="Calibri"/>
                <a:cs typeface="Calibri"/>
              </a:rPr>
              <a:t> </a:t>
            </a:r>
            <a:r>
              <a:rPr dirty="0" sz="1150">
                <a:latin typeface="Calibri"/>
                <a:cs typeface="Calibri"/>
              </a:rPr>
              <a:t>in</a:t>
            </a:r>
            <a:r>
              <a:rPr dirty="0" sz="1150" spc="-2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helping </a:t>
            </a:r>
            <a:r>
              <a:rPr dirty="0" sz="1150">
                <a:latin typeface="Calibri"/>
                <a:cs typeface="Calibri"/>
              </a:rPr>
              <a:t>small</a:t>
            </a:r>
            <a:r>
              <a:rPr dirty="0" sz="1150" spc="-25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businesses </a:t>
            </a:r>
            <a:r>
              <a:rPr dirty="0" sz="1150">
                <a:latin typeface="Calibri"/>
                <a:cs typeface="Calibri"/>
              </a:rPr>
              <a:t>connect </a:t>
            </a:r>
            <a:r>
              <a:rPr dirty="0" sz="1150" spc="-25">
                <a:latin typeface="Calibri"/>
                <a:cs typeface="Calibri"/>
              </a:rPr>
              <a:t>to </a:t>
            </a:r>
            <a:r>
              <a:rPr dirty="0" sz="1150" spc="-10">
                <a:latin typeface="Calibri"/>
                <a:cs typeface="Calibri"/>
              </a:rPr>
              <a:t>opportunities </a:t>
            </a:r>
            <a:r>
              <a:rPr dirty="0" sz="1150">
                <a:latin typeface="Calibri"/>
                <a:cs typeface="Calibri"/>
              </a:rPr>
              <a:t>related</a:t>
            </a:r>
            <a:r>
              <a:rPr dirty="0" sz="1150" spc="-35">
                <a:latin typeface="Calibri"/>
                <a:cs typeface="Calibri"/>
              </a:rPr>
              <a:t> </a:t>
            </a:r>
            <a:r>
              <a:rPr dirty="0" sz="1150">
                <a:latin typeface="Calibri"/>
                <a:cs typeface="Calibri"/>
              </a:rPr>
              <a:t>to</a:t>
            </a:r>
            <a:r>
              <a:rPr dirty="0" sz="1150" spc="-10">
                <a:latin typeface="Calibri"/>
                <a:cs typeface="Calibri"/>
              </a:rPr>
              <a:t> </a:t>
            </a:r>
            <a:r>
              <a:rPr dirty="0" sz="1150" spc="-25">
                <a:latin typeface="Calibri"/>
                <a:cs typeface="Calibri"/>
              </a:rPr>
              <a:t>the </a:t>
            </a:r>
            <a:r>
              <a:rPr dirty="0" sz="1150">
                <a:latin typeface="Calibri"/>
                <a:cs typeface="Calibri"/>
              </a:rPr>
              <a:t>Investing</a:t>
            </a:r>
            <a:r>
              <a:rPr dirty="0" sz="1150" spc="-10">
                <a:latin typeface="Calibri"/>
                <a:cs typeface="Calibri"/>
              </a:rPr>
              <a:t> </a:t>
            </a:r>
            <a:r>
              <a:rPr dirty="0" sz="1150" spc="-25">
                <a:latin typeface="Calibri"/>
                <a:cs typeface="Calibri"/>
              </a:rPr>
              <a:t>in </a:t>
            </a:r>
            <a:r>
              <a:rPr dirty="0" sz="1150">
                <a:latin typeface="Calibri"/>
                <a:cs typeface="Calibri"/>
              </a:rPr>
              <a:t>America</a:t>
            </a:r>
            <a:r>
              <a:rPr dirty="0" sz="1150" spc="-30">
                <a:latin typeface="Calibri"/>
                <a:cs typeface="Calibri"/>
              </a:rPr>
              <a:t> </a:t>
            </a:r>
            <a:r>
              <a:rPr dirty="0" sz="1150" spc="-10">
                <a:latin typeface="Calibri"/>
                <a:cs typeface="Calibri"/>
              </a:rPr>
              <a:t>Agenda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87" name="object 87" descr=""/>
          <p:cNvSpPr txBox="1"/>
          <p:nvPr/>
        </p:nvSpPr>
        <p:spPr>
          <a:xfrm>
            <a:off x="9478771" y="4978146"/>
            <a:ext cx="918844" cy="109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Provide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legal, </a:t>
            </a:r>
            <a:r>
              <a:rPr dirty="0" sz="1000">
                <a:latin typeface="Calibri"/>
                <a:cs typeface="Calibri"/>
              </a:rPr>
              <a:t>accounting,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and</a:t>
            </a:r>
            <a:r>
              <a:rPr dirty="0" sz="1000">
                <a:latin typeface="Calibri"/>
                <a:cs typeface="Calibri"/>
              </a:rPr>
              <a:t> financial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advisory </a:t>
            </a:r>
            <a:r>
              <a:rPr dirty="0" sz="1000">
                <a:latin typeface="Calibri"/>
                <a:cs typeface="Calibri"/>
              </a:rPr>
              <a:t>services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small </a:t>
            </a:r>
            <a:r>
              <a:rPr dirty="0" sz="1000">
                <a:latin typeface="Calibri"/>
                <a:cs typeface="Calibri"/>
              </a:rPr>
              <a:t>businesses</a:t>
            </a:r>
            <a:r>
              <a:rPr dirty="0" sz="1000" spc="-25">
                <a:latin typeface="Calibri"/>
                <a:cs typeface="Calibri"/>
              </a:rPr>
              <a:t> (as</a:t>
            </a:r>
            <a:r>
              <a:rPr dirty="0" sz="1000">
                <a:latin typeface="Calibri"/>
                <a:cs typeface="Calibri"/>
              </a:rPr>
              <a:t> defined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in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the</a:t>
            </a:r>
            <a:r>
              <a:rPr dirty="0" sz="1000" spc="-10">
                <a:latin typeface="Calibri"/>
                <a:cs typeface="Calibri"/>
              </a:rPr>
              <a:t> NOFO)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8598407" y="2030729"/>
            <a:ext cx="2654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N/A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 descr=""/>
          <p:cNvSpPr txBox="1"/>
          <p:nvPr/>
        </p:nvSpPr>
        <p:spPr>
          <a:xfrm>
            <a:off x="7472426" y="2030729"/>
            <a:ext cx="2654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alibri"/>
                <a:cs typeface="Calibri"/>
              </a:rPr>
              <a:t>N/A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718035" y="177038"/>
            <a:ext cx="901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9521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00"/>
              </a:spcBef>
            </a:pPr>
            <a:r>
              <a:rPr dirty="0"/>
              <a:t>Homeowner</a:t>
            </a:r>
            <a:r>
              <a:rPr dirty="0" spc="-40"/>
              <a:t> </a:t>
            </a:r>
            <a:r>
              <a:rPr dirty="0" spc="-10"/>
              <a:t>Assistance</a:t>
            </a:r>
            <a:r>
              <a:rPr dirty="0" spc="-35"/>
              <a:t> </a:t>
            </a:r>
            <a:r>
              <a:rPr dirty="0"/>
              <a:t>Fund</a:t>
            </a:r>
            <a:r>
              <a:rPr dirty="0" spc="-40"/>
              <a:t> </a:t>
            </a:r>
            <a:r>
              <a:rPr dirty="0" spc="-10"/>
              <a:t>(HAF)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827786" y="978407"/>
            <a:ext cx="10462895" cy="486346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12700" marR="5080">
              <a:lnSpc>
                <a:spcPts val="2050"/>
              </a:lnSpc>
              <a:spcBef>
                <a:spcPts val="365"/>
              </a:spcBef>
            </a:pP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Purpose:</a:t>
            </a:r>
            <a:r>
              <a:rPr dirty="0" sz="1900" spc="-2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The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American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Rescue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Plan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Act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makes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nearly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$500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million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in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Homeowner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Assistance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Funds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(HAF) available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Tribal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governments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or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Tribal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Designated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Housing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Entities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(TDHE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aid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households</a:t>
            </a:r>
            <a:r>
              <a:rPr dirty="0" sz="1900" spc="-6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struggling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 spc="-25">
                <a:latin typeface="Calibri"/>
                <a:cs typeface="Calibri"/>
              </a:rPr>
              <a:t>to </a:t>
            </a:r>
            <a:r>
              <a:rPr dirty="0" sz="1900">
                <a:latin typeface="Calibri"/>
                <a:cs typeface="Calibri"/>
              </a:rPr>
              <a:t>pay</a:t>
            </a:r>
            <a:r>
              <a:rPr dirty="0" sz="1900" spc="-7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mortgages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and</a:t>
            </a:r>
            <a:r>
              <a:rPr dirty="0" sz="1900" spc="-6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utilities.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75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900">
                <a:latin typeface="Calibri"/>
                <a:cs typeface="Calibri"/>
              </a:rPr>
              <a:t>Part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of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broad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response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coronavirus-related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housing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risks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across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all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of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government.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b="1">
                <a:solidFill>
                  <a:srgbClr val="C00000"/>
                </a:solidFill>
                <a:latin typeface="Calibri"/>
                <a:cs typeface="Calibri"/>
              </a:rPr>
              <a:t>Key</a:t>
            </a:r>
            <a:r>
              <a:rPr dirty="0" sz="2000" spc="-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C00000"/>
                </a:solidFill>
                <a:latin typeface="Calibri"/>
                <a:cs typeface="Calibri"/>
              </a:rPr>
              <a:t>objectives</a:t>
            </a:r>
            <a:r>
              <a:rPr dirty="0" sz="20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dirty="0" sz="20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C00000"/>
                </a:solidFill>
                <a:latin typeface="Calibri"/>
                <a:cs typeface="Calibri"/>
              </a:rPr>
              <a:t>HAF:</a:t>
            </a:r>
            <a:endParaRPr sz="2000">
              <a:latin typeface="Calibri"/>
              <a:cs typeface="Calibri"/>
            </a:endParaRPr>
          </a:p>
          <a:p>
            <a:pPr marL="527050" marR="357505" indent="-291465">
              <a:lnSpc>
                <a:spcPct val="90000"/>
              </a:lnSpc>
              <a:spcBef>
                <a:spcPts val="1200"/>
              </a:spcBef>
              <a:buClr>
                <a:srgbClr val="C00000"/>
              </a:buClr>
              <a:buFont typeface="Arial"/>
              <a:buChar char="•"/>
              <a:tabLst>
                <a:tab pos="527050" algn="l"/>
              </a:tabLst>
            </a:pPr>
            <a:r>
              <a:rPr dirty="0" sz="2000" spc="-10">
                <a:latin typeface="Calibri"/>
                <a:cs typeface="Calibri"/>
              </a:rPr>
              <a:t>Prevent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mortgage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delinquencies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defaults,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foreclosures,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loss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utilities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home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energy </a:t>
            </a:r>
            <a:r>
              <a:rPr dirty="0" sz="2000">
                <a:latin typeface="Calibri"/>
                <a:cs typeface="Calibri"/>
              </a:rPr>
              <a:t>services,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displacement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homeowners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experiencing</a:t>
            </a:r>
            <a:r>
              <a:rPr dirty="0" sz="2000" spc="3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financial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hardship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after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January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21, </a:t>
            </a:r>
            <a:r>
              <a:rPr dirty="0" sz="2000" spc="-10">
                <a:latin typeface="Calibri"/>
                <a:cs typeface="Calibri"/>
              </a:rPr>
              <a:t>2020.</a:t>
            </a:r>
            <a:endParaRPr sz="2000">
              <a:latin typeface="Calibri"/>
              <a:cs typeface="Calibri"/>
            </a:endParaRPr>
          </a:p>
          <a:p>
            <a:pPr marL="526415" indent="-290830">
              <a:lnSpc>
                <a:spcPts val="2280"/>
              </a:lnSpc>
              <a:spcBef>
                <a:spcPts val="960"/>
              </a:spcBef>
              <a:buClr>
                <a:srgbClr val="C00000"/>
              </a:buClr>
              <a:buFont typeface="Arial"/>
              <a:buChar char="•"/>
              <a:tabLst>
                <a:tab pos="526415" algn="l"/>
              </a:tabLst>
            </a:pPr>
            <a:r>
              <a:rPr dirty="0" sz="2000">
                <a:latin typeface="Calibri"/>
                <a:cs typeface="Calibri"/>
              </a:rPr>
              <a:t>Provide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funds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mortgage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payments,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homeowner’s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insurance,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utility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payments,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other</a:t>
            </a:r>
            <a:endParaRPr sz="2000">
              <a:latin typeface="Calibri"/>
              <a:cs typeface="Calibri"/>
            </a:endParaRPr>
          </a:p>
          <a:p>
            <a:pPr marL="527050">
              <a:lnSpc>
                <a:spcPts val="2280"/>
              </a:lnSpc>
            </a:pPr>
            <a:r>
              <a:rPr dirty="0" sz="2000">
                <a:latin typeface="Calibri"/>
                <a:cs typeface="Calibri"/>
              </a:rPr>
              <a:t>specified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purposes.</a:t>
            </a:r>
            <a:endParaRPr sz="2000">
              <a:latin typeface="Calibri"/>
              <a:cs typeface="Calibri"/>
            </a:endParaRPr>
          </a:p>
          <a:p>
            <a:pPr marL="526415" indent="-290830">
              <a:lnSpc>
                <a:spcPts val="2280"/>
              </a:lnSpc>
              <a:spcBef>
                <a:spcPts val="960"/>
              </a:spcBef>
              <a:buClr>
                <a:srgbClr val="C00000"/>
              </a:buClr>
              <a:buFont typeface="Arial"/>
              <a:buChar char="•"/>
              <a:tabLst>
                <a:tab pos="526415" algn="l"/>
              </a:tabLst>
            </a:pPr>
            <a:r>
              <a:rPr dirty="0" sz="2000" spc="-10">
                <a:latin typeface="Calibri"/>
                <a:cs typeface="Calibri"/>
              </a:rPr>
              <a:t>Requires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least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60%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funds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go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homeowners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income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below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100%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AMI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or</a:t>
            </a:r>
            <a:endParaRPr sz="2000">
              <a:latin typeface="Calibri"/>
              <a:cs typeface="Calibri"/>
            </a:endParaRPr>
          </a:p>
          <a:p>
            <a:pPr marL="527050" marR="271145">
              <a:lnSpc>
                <a:spcPts val="2160"/>
              </a:lnSpc>
              <a:spcBef>
                <a:spcPts val="150"/>
              </a:spcBef>
            </a:pPr>
            <a:r>
              <a:rPr dirty="0" sz="2000">
                <a:latin typeface="Calibri"/>
                <a:cs typeface="Calibri"/>
              </a:rPr>
              <a:t>US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MI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cover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qualified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expenses;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prioritization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remaining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funds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socially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disadvantaged individuals.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718035" y="177038"/>
            <a:ext cx="901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5480" y="180847"/>
            <a:ext cx="379349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HAF</a:t>
            </a:r>
            <a:r>
              <a:rPr dirty="0" spc="-45"/>
              <a:t> </a:t>
            </a:r>
            <a:r>
              <a:rPr dirty="0" spc="-10"/>
              <a:t>Program</a:t>
            </a:r>
            <a:r>
              <a:rPr dirty="0" spc="-50"/>
              <a:t> </a:t>
            </a:r>
            <a:r>
              <a:rPr dirty="0" spc="-10"/>
              <a:t>Implementation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936244" y="653288"/>
            <a:ext cx="9841865" cy="53536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030"/>
              </a:lnSpc>
              <a:spcBef>
                <a:spcPts val="95"/>
              </a:spcBef>
            </a:pPr>
            <a:r>
              <a:rPr dirty="0" sz="1700" spc="-10" b="1">
                <a:solidFill>
                  <a:srgbClr val="164760"/>
                </a:solidFill>
                <a:latin typeface="Calibri"/>
                <a:cs typeface="Calibri"/>
              </a:rPr>
              <a:t>Allocations</a:t>
            </a:r>
            <a:endParaRPr sz="1700">
              <a:latin typeface="Calibri"/>
              <a:cs typeface="Calibri"/>
            </a:endParaRPr>
          </a:p>
          <a:p>
            <a:pPr marL="589280" indent="-285750">
              <a:lnSpc>
                <a:spcPts val="1650"/>
              </a:lnSpc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400">
                <a:latin typeface="Calibri"/>
                <a:cs typeface="Calibri"/>
              </a:rPr>
              <a:t>$498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million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aside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Indian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Tribes/TDHEs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DHHL</a:t>
            </a:r>
            <a:endParaRPr sz="1400">
              <a:latin typeface="Calibri"/>
              <a:cs typeface="Calibri"/>
            </a:endParaRPr>
          </a:p>
          <a:p>
            <a:pPr marL="589280" indent="-285750">
              <a:lnSpc>
                <a:spcPts val="1645"/>
              </a:lnSpc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400" spc="-10">
                <a:latin typeface="Calibri"/>
                <a:cs typeface="Calibri"/>
              </a:rPr>
              <a:t>Allocations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Tribes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or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TDHEs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based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on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Indian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Housing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Block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Grant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Formula</a:t>
            </a:r>
            <a:endParaRPr sz="1400">
              <a:latin typeface="Calibri"/>
              <a:cs typeface="Calibri"/>
            </a:endParaRPr>
          </a:p>
          <a:p>
            <a:pPr marL="589280" indent="-285750">
              <a:lnSpc>
                <a:spcPts val="1660"/>
              </a:lnSpc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400">
                <a:latin typeface="Calibri"/>
                <a:cs typeface="Calibri"/>
              </a:rPr>
              <a:t>Over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200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Tribes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TDHE’s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submitted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Notice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Funds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Request (NFR)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4"/>
              </a:spcBef>
              <a:buClr>
                <a:srgbClr val="C00000"/>
              </a:buClr>
              <a:buFont typeface="Arial"/>
              <a:buChar char="•"/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ts val="2030"/>
              </a:lnSpc>
            </a:pPr>
            <a:r>
              <a:rPr dirty="0" sz="1700" b="1">
                <a:solidFill>
                  <a:srgbClr val="164760"/>
                </a:solidFill>
                <a:latin typeface="Calibri"/>
                <a:cs typeface="Calibri"/>
              </a:rPr>
              <a:t>Initial</a:t>
            </a:r>
            <a:r>
              <a:rPr dirty="0" sz="1700" spc="-2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700" spc="-10" b="1">
                <a:solidFill>
                  <a:srgbClr val="164760"/>
                </a:solidFill>
                <a:latin typeface="Calibri"/>
                <a:cs typeface="Calibri"/>
              </a:rPr>
              <a:t>Payments</a:t>
            </a:r>
            <a:endParaRPr sz="1700">
              <a:latin typeface="Calibri"/>
              <a:cs typeface="Calibri"/>
            </a:endParaRPr>
          </a:p>
          <a:p>
            <a:pPr marL="589280" indent="-285750">
              <a:lnSpc>
                <a:spcPts val="1650"/>
              </a:lnSpc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400">
                <a:latin typeface="Calibri"/>
                <a:cs typeface="Calibri"/>
              </a:rPr>
              <a:t>Eligible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entities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received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initial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payment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from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amount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equal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10%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their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total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allocations.</a:t>
            </a:r>
            <a:endParaRPr sz="1400">
              <a:latin typeface="Calibri"/>
              <a:cs typeface="Calibri"/>
            </a:endParaRPr>
          </a:p>
          <a:p>
            <a:pPr marL="589280" marR="817244" indent="-285750">
              <a:lnSpc>
                <a:spcPts val="1340"/>
              </a:lnSpc>
              <a:spcBef>
                <a:spcPts val="31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400" spc="-10">
                <a:latin typeface="Calibri"/>
                <a:cs typeface="Calibri"/>
              </a:rPr>
              <a:t>Treasury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encouraged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participants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use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these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initial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payments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create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or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fund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pilot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programs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serving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targeted populations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focused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on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activities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likely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deliver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resources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quickly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(e.g.,</a:t>
            </a:r>
            <a:r>
              <a:rPr dirty="0" sz="1400" spc="-5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mortgage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reinstatement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programs).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0"/>
              </a:spcBef>
              <a:buClr>
                <a:srgbClr val="C00000"/>
              </a:buClr>
              <a:buFont typeface="Arial"/>
              <a:buChar char="•"/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ts val="2030"/>
              </a:lnSpc>
              <a:spcBef>
                <a:spcPts val="5"/>
              </a:spcBef>
            </a:pPr>
            <a:r>
              <a:rPr dirty="0" sz="1700" b="1">
                <a:solidFill>
                  <a:srgbClr val="164760"/>
                </a:solidFill>
                <a:latin typeface="Calibri"/>
                <a:cs typeface="Calibri"/>
              </a:rPr>
              <a:t>HAF</a:t>
            </a:r>
            <a:r>
              <a:rPr dirty="0" sz="1700" spc="-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700" spc="-10" b="1">
                <a:solidFill>
                  <a:srgbClr val="164760"/>
                </a:solidFill>
                <a:latin typeface="Calibri"/>
                <a:cs typeface="Calibri"/>
              </a:rPr>
              <a:t>Plans</a:t>
            </a:r>
            <a:endParaRPr sz="1700">
              <a:latin typeface="Calibri"/>
              <a:cs typeface="Calibri"/>
            </a:endParaRPr>
          </a:p>
          <a:p>
            <a:pPr marL="589280" indent="-285750">
              <a:lnSpc>
                <a:spcPts val="1500"/>
              </a:lnSpc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Recipients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must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submit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plan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order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receive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remaining </a:t>
            </a:r>
            <a:r>
              <a:rPr dirty="0" sz="1400">
                <a:latin typeface="Calibri"/>
                <a:cs typeface="Calibri"/>
              </a:rPr>
              <a:t>90%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their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allocation</a:t>
            </a:r>
            <a:endParaRPr sz="1400">
              <a:latin typeface="Calibri"/>
              <a:cs typeface="Calibri"/>
            </a:endParaRPr>
          </a:p>
          <a:p>
            <a:pPr marL="632460">
              <a:lnSpc>
                <a:spcPts val="1495"/>
              </a:lnSpc>
              <a:tabLst>
                <a:tab pos="917575" algn="l"/>
              </a:tabLst>
            </a:pPr>
            <a:r>
              <a:rPr dirty="0" sz="1400" spc="-50">
                <a:solidFill>
                  <a:srgbClr val="C00000"/>
                </a:solidFill>
                <a:latin typeface="Arial"/>
                <a:cs typeface="Arial"/>
              </a:rPr>
              <a:t>–</a:t>
            </a:r>
            <a:r>
              <a:rPr dirty="0" sz="140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dirty="0" sz="1400">
                <a:latin typeface="Calibri"/>
                <a:cs typeface="Calibri"/>
              </a:rPr>
              <a:t>There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currently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no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deadline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submit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plan</a:t>
            </a:r>
            <a:endParaRPr sz="1400">
              <a:latin typeface="Calibri"/>
              <a:cs typeface="Calibri"/>
            </a:endParaRPr>
          </a:p>
          <a:p>
            <a:pPr marL="589280" indent="-285750">
              <a:lnSpc>
                <a:spcPts val="1645"/>
              </a:lnSpc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400">
                <a:latin typeface="Calibri"/>
                <a:cs typeface="Calibri"/>
              </a:rPr>
              <a:t>All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funds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must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obligated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by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September</a:t>
            </a:r>
            <a:r>
              <a:rPr dirty="0" sz="1400" spc="-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C00000"/>
                </a:solidFill>
                <a:latin typeface="Calibri"/>
                <a:cs typeface="Calibri"/>
              </a:rPr>
              <a:t>30,</a:t>
            </a:r>
            <a:r>
              <a:rPr dirty="0" sz="1400" spc="-3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C00000"/>
                </a:solidFill>
                <a:latin typeface="Calibri"/>
                <a:cs typeface="Calibri"/>
              </a:rPr>
              <a:t>2026</a:t>
            </a:r>
            <a:endParaRPr sz="1400">
              <a:latin typeface="Calibri"/>
              <a:cs typeface="Calibri"/>
            </a:endParaRPr>
          </a:p>
          <a:p>
            <a:pPr marL="588645" indent="-285750">
              <a:lnSpc>
                <a:spcPts val="1645"/>
              </a:lnSpc>
              <a:buClr>
                <a:srgbClr val="C00000"/>
              </a:buClr>
              <a:buFont typeface="Arial"/>
              <a:buChar char="•"/>
              <a:tabLst>
                <a:tab pos="588645" algn="l"/>
              </a:tabLst>
            </a:pPr>
            <a:r>
              <a:rPr dirty="0" sz="1400">
                <a:latin typeface="Calibri"/>
                <a:cs typeface="Calibri"/>
              </a:rPr>
              <a:t>Tiered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tribal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reporting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due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45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days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after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end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reporting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period.</a:t>
            </a:r>
            <a:endParaRPr sz="1400">
              <a:latin typeface="Calibri"/>
              <a:cs typeface="Calibri"/>
            </a:endParaRPr>
          </a:p>
          <a:p>
            <a:pPr marL="588645" indent="-285750">
              <a:lnSpc>
                <a:spcPts val="1645"/>
              </a:lnSpc>
              <a:buClr>
                <a:srgbClr val="C00000"/>
              </a:buClr>
              <a:buFont typeface="Arial"/>
              <a:buChar char="•"/>
              <a:tabLst>
                <a:tab pos="588645" algn="l"/>
              </a:tabLst>
            </a:pPr>
            <a:r>
              <a:rPr dirty="0" sz="1400" spc="-10">
                <a:latin typeface="Calibri"/>
                <a:cs typeface="Calibri"/>
              </a:rPr>
              <a:t>Tribal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recipients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allocated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at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least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$5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million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must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report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quarterly.</a:t>
            </a:r>
            <a:endParaRPr sz="1400">
              <a:latin typeface="Calibri"/>
              <a:cs typeface="Calibri"/>
            </a:endParaRPr>
          </a:p>
          <a:p>
            <a:pPr marL="588645" indent="-285750">
              <a:lnSpc>
                <a:spcPts val="1660"/>
              </a:lnSpc>
              <a:buClr>
                <a:srgbClr val="C00000"/>
              </a:buClr>
              <a:buFont typeface="Arial"/>
              <a:buChar char="•"/>
              <a:tabLst>
                <a:tab pos="588645" algn="l"/>
              </a:tabLst>
            </a:pPr>
            <a:r>
              <a:rPr dirty="0" sz="1400" spc="-10">
                <a:latin typeface="Calibri"/>
                <a:cs typeface="Calibri"/>
              </a:rPr>
              <a:t>Tribal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recipients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allocated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under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$5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million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must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report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annually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first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report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was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due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November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15,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2022.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0"/>
              </a:spcBef>
              <a:buClr>
                <a:srgbClr val="C00000"/>
              </a:buClr>
              <a:buFont typeface="Arial"/>
              <a:buChar char="•"/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ts val="2150"/>
              </a:lnSpc>
            </a:pPr>
            <a:r>
              <a:rPr dirty="0" sz="1800" b="1">
                <a:solidFill>
                  <a:srgbClr val="164760"/>
                </a:solidFill>
                <a:latin typeface="Calibri"/>
                <a:cs typeface="Calibri"/>
              </a:rPr>
              <a:t>Allocation</a:t>
            </a:r>
            <a:r>
              <a:rPr dirty="0" sz="1800" spc="-8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800" spc="-10" b="1">
                <a:solidFill>
                  <a:srgbClr val="164760"/>
                </a:solidFill>
                <a:latin typeface="Calibri"/>
                <a:cs typeface="Calibri"/>
              </a:rPr>
              <a:t>Adjustment</a:t>
            </a:r>
            <a:endParaRPr sz="1800">
              <a:latin typeface="Calibri"/>
              <a:cs typeface="Calibri"/>
            </a:endParaRPr>
          </a:p>
          <a:p>
            <a:pPr marL="587375" marR="191135" indent="-292100">
              <a:lnSpc>
                <a:spcPct val="80000"/>
              </a:lnSpc>
              <a:spcBef>
                <a:spcPts val="325"/>
              </a:spcBef>
              <a:buClr>
                <a:srgbClr val="C00000"/>
              </a:buClr>
              <a:buFont typeface="Arial"/>
              <a:buChar char="•"/>
              <a:tabLst>
                <a:tab pos="587375" algn="l"/>
              </a:tabLst>
            </a:pP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funding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initially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allocated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Tribes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that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declined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participate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program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have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been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redistributed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among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Tribes </a:t>
            </a:r>
            <a:r>
              <a:rPr dirty="0" sz="1400">
                <a:latin typeface="Calibri"/>
                <a:cs typeface="Calibri"/>
              </a:rPr>
              <a:t>participating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program</a:t>
            </a:r>
            <a:endParaRPr sz="1400">
              <a:latin typeface="Calibri"/>
              <a:cs typeface="Calibri"/>
            </a:endParaRPr>
          </a:p>
          <a:p>
            <a:pPr marL="587375" indent="-292100">
              <a:lnSpc>
                <a:spcPts val="1475"/>
              </a:lnSpc>
              <a:buClr>
                <a:srgbClr val="C00000"/>
              </a:buClr>
              <a:buFont typeface="Arial"/>
              <a:buChar char="•"/>
              <a:tabLst>
                <a:tab pos="587375" algn="l"/>
              </a:tabLst>
            </a:pPr>
            <a:r>
              <a:rPr dirty="0" sz="1400">
                <a:latin typeface="Calibri"/>
                <a:cs typeface="Calibri"/>
              </a:rPr>
              <a:t>Additional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allocations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Tribes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from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this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pool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will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determined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by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calculating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each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participating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Tribe’s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initial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share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marL="587375">
              <a:lnSpc>
                <a:spcPts val="1495"/>
              </a:lnSpc>
            </a:pPr>
            <a:r>
              <a:rPr dirty="0" sz="1400">
                <a:latin typeface="Calibri"/>
                <a:cs typeface="Calibri"/>
              </a:rPr>
              <a:t>total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all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participating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Tribes’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initial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allocations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multiplying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share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by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amount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available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adjustment.</a:t>
            </a:r>
            <a:endParaRPr sz="1400">
              <a:latin typeface="Calibri"/>
              <a:cs typeface="Calibri"/>
            </a:endParaRPr>
          </a:p>
          <a:p>
            <a:pPr marL="587375" indent="-292100">
              <a:lnSpc>
                <a:spcPts val="1495"/>
              </a:lnSpc>
              <a:buClr>
                <a:srgbClr val="C00000"/>
              </a:buClr>
              <a:buFont typeface="Arial"/>
              <a:buChar char="•"/>
              <a:tabLst>
                <a:tab pos="587375" algn="l"/>
              </a:tabLst>
            </a:pPr>
            <a:r>
              <a:rPr dirty="0" sz="1400">
                <a:latin typeface="Calibri"/>
                <a:cs typeface="Calibri"/>
              </a:rPr>
              <a:t>Each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Tribe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or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TDHE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will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receive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email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from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Treasury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information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about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amount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additional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funds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available</a:t>
            </a:r>
            <a:r>
              <a:rPr dirty="0" sz="1400" spc="-25">
                <a:latin typeface="Calibri"/>
                <a:cs typeface="Calibri"/>
              </a:rPr>
              <a:t> to</a:t>
            </a:r>
            <a:endParaRPr sz="1400">
              <a:latin typeface="Calibri"/>
              <a:cs typeface="Calibri"/>
            </a:endParaRPr>
          </a:p>
          <a:p>
            <a:pPr marL="587375">
              <a:lnSpc>
                <a:spcPts val="1510"/>
              </a:lnSpc>
            </a:pPr>
            <a:r>
              <a:rPr dirty="0" sz="1400">
                <a:latin typeface="Calibri"/>
                <a:cs typeface="Calibri"/>
              </a:rPr>
              <a:t>it,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when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funds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will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made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available,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how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request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additional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HAF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funds.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718035" y="177038"/>
            <a:ext cx="901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75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Helping</a:t>
            </a:r>
            <a:r>
              <a:rPr dirty="0" spc="-75"/>
              <a:t> </a:t>
            </a:r>
            <a:r>
              <a:rPr dirty="0"/>
              <a:t>Homeowners:</a:t>
            </a:r>
            <a:r>
              <a:rPr dirty="0" spc="-65"/>
              <a:t> </a:t>
            </a:r>
            <a:r>
              <a:rPr dirty="0"/>
              <a:t>Qualified</a:t>
            </a:r>
            <a:r>
              <a:rPr dirty="0" spc="-70"/>
              <a:t> </a:t>
            </a:r>
            <a:r>
              <a:rPr dirty="0" spc="-10"/>
              <a:t>Expenses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020317" y="925880"/>
            <a:ext cx="10039350" cy="475361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Eligible</a:t>
            </a:r>
            <a:r>
              <a:rPr dirty="0" sz="1900" spc="-7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expenses</a:t>
            </a:r>
            <a:r>
              <a:rPr dirty="0" sz="19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may</a:t>
            </a:r>
            <a:r>
              <a:rPr dirty="0" sz="19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vary</a:t>
            </a:r>
            <a:r>
              <a:rPr dirty="0" sz="19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depending</a:t>
            </a:r>
            <a:r>
              <a:rPr dirty="0" sz="19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upon</a:t>
            </a:r>
            <a:r>
              <a:rPr dirty="0" sz="19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dirty="0" sz="19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C00000"/>
                </a:solidFill>
                <a:latin typeface="Calibri"/>
                <a:cs typeface="Calibri"/>
              </a:rPr>
              <a:t>HAF</a:t>
            </a:r>
            <a:r>
              <a:rPr dirty="0" sz="19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spc="-10" b="1">
                <a:solidFill>
                  <a:srgbClr val="C00000"/>
                </a:solidFill>
                <a:latin typeface="Calibri"/>
                <a:cs typeface="Calibri"/>
              </a:rPr>
              <a:t>participant’s</a:t>
            </a:r>
            <a:r>
              <a:rPr dirty="0" sz="1900" spc="-5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spc="-10" b="1">
                <a:solidFill>
                  <a:srgbClr val="C00000"/>
                </a:solidFill>
                <a:latin typeface="Calibri"/>
                <a:cs typeface="Calibri"/>
              </a:rPr>
              <a:t>program</a:t>
            </a:r>
            <a:r>
              <a:rPr dirty="0" sz="1900" spc="-4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900" spc="-10" b="1">
                <a:solidFill>
                  <a:srgbClr val="C00000"/>
                </a:solidFill>
                <a:latin typeface="Calibri"/>
                <a:cs typeface="Calibri"/>
              </a:rPr>
              <a:t>design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900" i="1">
                <a:latin typeface="Calibri"/>
                <a:cs typeface="Calibri"/>
              </a:rPr>
              <a:t>In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 i="1">
                <a:latin typeface="Calibri"/>
                <a:cs typeface="Calibri"/>
              </a:rPr>
              <a:t>general,</a:t>
            </a:r>
            <a:r>
              <a:rPr dirty="0" sz="1900" spc="-40" i="1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HAF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funds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may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be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used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for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the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following: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600" b="1">
                <a:solidFill>
                  <a:srgbClr val="164760"/>
                </a:solidFill>
                <a:latin typeface="Calibri"/>
                <a:cs typeface="Calibri"/>
              </a:rPr>
              <a:t>Mortgage</a:t>
            </a:r>
            <a:r>
              <a:rPr dirty="0" sz="1600" spc="-9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164760"/>
                </a:solidFill>
                <a:latin typeface="Calibri"/>
                <a:cs typeface="Calibri"/>
              </a:rPr>
              <a:t>Assistance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5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 spc="-10">
                <a:latin typeface="Calibri"/>
                <a:cs typeface="Calibri"/>
              </a:rPr>
              <a:t>Payment</a:t>
            </a:r>
            <a:r>
              <a:rPr dirty="0" sz="1900" spc="-7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assistance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0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 spc="-20">
                <a:latin typeface="Calibri"/>
                <a:cs typeface="Calibri"/>
              </a:rPr>
              <a:t>Reinstatement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of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mortgage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or</a:t>
            </a:r>
            <a:r>
              <a:rPr dirty="0" sz="1900" spc="-2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other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housing-related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costs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5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>
                <a:latin typeface="Calibri"/>
                <a:cs typeface="Calibri"/>
              </a:rPr>
              <a:t>Principal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reduction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5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 spc="-10">
                <a:latin typeface="Calibri"/>
                <a:cs typeface="Calibri"/>
              </a:rPr>
              <a:t>Facilitating</a:t>
            </a:r>
            <a:r>
              <a:rPr dirty="0" sz="1900" spc="-8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interest</a:t>
            </a:r>
            <a:r>
              <a:rPr dirty="0" sz="1900" spc="-9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rate</a:t>
            </a:r>
            <a:r>
              <a:rPr dirty="0" sz="1900" spc="-7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reductions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600" b="1">
                <a:solidFill>
                  <a:srgbClr val="164760"/>
                </a:solidFill>
                <a:latin typeface="Calibri"/>
                <a:cs typeface="Calibri"/>
              </a:rPr>
              <a:t>Other</a:t>
            </a:r>
            <a:r>
              <a:rPr dirty="0" sz="1600" spc="-5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164760"/>
                </a:solidFill>
                <a:latin typeface="Calibri"/>
                <a:cs typeface="Calibri"/>
              </a:rPr>
              <a:t>Payment</a:t>
            </a:r>
            <a:r>
              <a:rPr dirty="0" sz="1600" spc="-4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164760"/>
                </a:solidFill>
                <a:latin typeface="Calibri"/>
                <a:cs typeface="Calibri"/>
              </a:rPr>
              <a:t>assistance</a:t>
            </a:r>
            <a:r>
              <a:rPr dirty="0" sz="1600" spc="-6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164760"/>
                </a:solidFill>
                <a:latin typeface="Calibri"/>
                <a:cs typeface="Calibri"/>
              </a:rPr>
              <a:t>for</a:t>
            </a:r>
            <a:r>
              <a:rPr dirty="0" sz="1600" spc="-2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600" spc="-50" b="1">
                <a:solidFill>
                  <a:srgbClr val="164760"/>
                </a:solidFill>
                <a:latin typeface="Calibri"/>
                <a:cs typeface="Calibri"/>
              </a:rPr>
              <a:t>-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0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 spc="-10">
                <a:latin typeface="Calibri"/>
                <a:cs typeface="Calibri"/>
              </a:rPr>
              <a:t>Delinquent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property</a:t>
            </a:r>
            <a:r>
              <a:rPr dirty="0" sz="1900" spc="-7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taxes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6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prevent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tax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foreclosure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5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>
                <a:latin typeface="Calibri"/>
                <a:cs typeface="Calibri"/>
              </a:rPr>
              <a:t>Utilities,</a:t>
            </a:r>
            <a:r>
              <a:rPr dirty="0" sz="1900" spc="-6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Energy,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and</a:t>
            </a:r>
            <a:r>
              <a:rPr dirty="0" sz="1900" spc="-7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Broadband</a:t>
            </a:r>
            <a:r>
              <a:rPr dirty="0" sz="1900" spc="-6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Internet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5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>
                <a:latin typeface="Calibri"/>
                <a:cs typeface="Calibri"/>
              </a:rPr>
              <a:t>Homeowner’s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insurance,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flood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insurance,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and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mortgage</a:t>
            </a:r>
            <a:r>
              <a:rPr dirty="0" sz="1900" spc="-2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insurance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0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 spc="-10">
                <a:latin typeface="Calibri"/>
                <a:cs typeface="Calibri"/>
              </a:rPr>
              <a:t>Homeowner’s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association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fees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or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liens,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condominium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association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fees,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or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common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charges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50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>
                <a:latin typeface="Calibri"/>
                <a:cs typeface="Calibri"/>
              </a:rPr>
              <a:t>Down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payment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assistance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loans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provided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by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nonprofit</a:t>
            </a:r>
            <a:r>
              <a:rPr dirty="0" sz="1900" spc="-6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or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government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entities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dirty="0" sz="1500" b="1">
                <a:solidFill>
                  <a:srgbClr val="164760"/>
                </a:solidFill>
                <a:latin typeface="Calibri"/>
                <a:cs typeface="Calibri"/>
              </a:rPr>
              <a:t>Other</a:t>
            </a:r>
            <a:r>
              <a:rPr dirty="0" sz="1500" spc="-4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164760"/>
                </a:solidFill>
                <a:latin typeface="Calibri"/>
                <a:cs typeface="Calibri"/>
              </a:rPr>
              <a:t>Measures</a:t>
            </a:r>
            <a:r>
              <a:rPr dirty="0" sz="1500" spc="-4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164760"/>
                </a:solidFill>
                <a:latin typeface="Calibri"/>
                <a:cs typeface="Calibri"/>
              </a:rPr>
              <a:t>to</a:t>
            </a:r>
            <a:r>
              <a:rPr dirty="0" sz="1500" spc="-2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164760"/>
                </a:solidFill>
                <a:latin typeface="Calibri"/>
                <a:cs typeface="Calibri"/>
              </a:rPr>
              <a:t>Prevent</a:t>
            </a:r>
            <a:r>
              <a:rPr dirty="0" sz="1500" spc="-4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164760"/>
                </a:solidFill>
                <a:latin typeface="Calibri"/>
                <a:cs typeface="Calibri"/>
              </a:rPr>
              <a:t>Displacement</a:t>
            </a:r>
            <a:endParaRPr sz="1500">
              <a:latin typeface="Calibri"/>
              <a:cs typeface="Calibri"/>
            </a:endParaRPr>
          </a:p>
          <a:p>
            <a:pPr marL="355600" indent="-342900">
              <a:lnSpc>
                <a:spcPts val="2050"/>
              </a:lnSpc>
              <a:spcBef>
                <a:spcPts val="125"/>
              </a:spcBef>
              <a:buClr>
                <a:srgbClr val="C00000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1900">
                <a:latin typeface="Calibri"/>
                <a:cs typeface="Calibri"/>
              </a:rPr>
              <a:t>For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example,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repairs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maintain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a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home’s</a:t>
            </a:r>
            <a:r>
              <a:rPr dirty="0" sz="1900" spc="-60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habitability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or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assistance</a:t>
            </a:r>
            <a:r>
              <a:rPr dirty="0" sz="1900" spc="-5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enable</a:t>
            </a:r>
            <a:r>
              <a:rPr dirty="0" sz="1900" spc="-3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households</a:t>
            </a:r>
            <a:r>
              <a:rPr dirty="0" sz="1900" spc="-5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4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obtain</a:t>
            </a:r>
            <a:endParaRPr sz="1900">
              <a:latin typeface="Calibri"/>
              <a:cs typeface="Calibri"/>
            </a:endParaRPr>
          </a:p>
          <a:p>
            <a:pPr marL="355600">
              <a:lnSpc>
                <a:spcPts val="2050"/>
              </a:lnSpc>
            </a:pPr>
            <a:r>
              <a:rPr dirty="0" sz="1900">
                <a:latin typeface="Calibri"/>
                <a:cs typeface="Calibri"/>
              </a:rPr>
              <a:t>clear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title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to</a:t>
            </a:r>
            <a:r>
              <a:rPr dirty="0" sz="1900" spc="-40">
                <a:latin typeface="Calibri"/>
                <a:cs typeface="Calibri"/>
              </a:rPr>
              <a:t> </a:t>
            </a:r>
            <a:r>
              <a:rPr dirty="0" sz="1900">
                <a:latin typeface="Calibri"/>
                <a:cs typeface="Calibri"/>
              </a:rPr>
              <a:t>their</a:t>
            </a:r>
            <a:r>
              <a:rPr dirty="0" sz="1900" spc="-3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properties.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718035" y="177038"/>
            <a:ext cx="901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609980" y="6172580"/>
            <a:ext cx="9753600" cy="0"/>
          </a:xfrm>
          <a:custGeom>
            <a:avLst/>
            <a:gdLst/>
            <a:ahLst/>
            <a:cxnLst/>
            <a:rect l="l" t="t" r="r" b="b"/>
            <a:pathLst>
              <a:path w="9753600" h="0">
                <a:moveTo>
                  <a:pt x="9753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01729" y="5557808"/>
            <a:ext cx="1100005" cy="1104156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032255" y="916431"/>
            <a:ext cx="10267950" cy="57588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Purpose</a:t>
            </a:r>
            <a:r>
              <a:rPr dirty="0" sz="1900" b="1">
                <a:latin typeface="Calibri"/>
                <a:cs typeface="Calibri"/>
              </a:rPr>
              <a:t>:</a:t>
            </a:r>
            <a:r>
              <a:rPr dirty="0" sz="1900" spc="-25" b="1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Resources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respond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pandemic,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support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families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businesses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with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public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health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emergency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its </a:t>
            </a:r>
            <a:r>
              <a:rPr dirty="0" sz="1600">
                <a:latin typeface="Calibri"/>
                <a:cs typeface="Calibri"/>
              </a:rPr>
              <a:t>negative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economic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impacts,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maintain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vital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public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services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amid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declines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revenue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resulting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from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COVID-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19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pandemic,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support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tools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for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long-term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growth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recovery.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55"/>
              </a:spcBef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900" spc="-10" b="1">
                <a:solidFill>
                  <a:srgbClr val="164760"/>
                </a:solidFill>
                <a:latin typeface="Calibri"/>
                <a:cs typeface="Calibri"/>
              </a:rPr>
              <a:t>Tribal</a:t>
            </a:r>
            <a:r>
              <a:rPr dirty="0" sz="1900" spc="-6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Set</a:t>
            </a:r>
            <a:r>
              <a:rPr dirty="0" sz="1900" spc="-4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Aside</a:t>
            </a:r>
            <a:r>
              <a:rPr dirty="0" sz="1900" spc="-4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and</a:t>
            </a:r>
            <a:r>
              <a:rPr dirty="0" sz="1900" spc="-40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spc="-10" b="1">
                <a:solidFill>
                  <a:srgbClr val="164760"/>
                </a:solidFill>
                <a:latin typeface="Calibri"/>
                <a:cs typeface="Calibri"/>
              </a:rPr>
              <a:t>Disbursements</a:t>
            </a:r>
            <a:endParaRPr sz="1900">
              <a:latin typeface="Calibri"/>
              <a:cs typeface="Calibri"/>
            </a:endParaRPr>
          </a:p>
          <a:p>
            <a:pPr marL="582295" indent="-285750">
              <a:lnSpc>
                <a:spcPct val="100000"/>
              </a:lnSpc>
              <a:spcBef>
                <a:spcPts val="220"/>
              </a:spcBef>
              <a:buClr>
                <a:srgbClr val="C00000"/>
              </a:buClr>
              <a:buFont typeface="Arial"/>
              <a:buChar char="•"/>
              <a:tabLst>
                <a:tab pos="582295" algn="l"/>
              </a:tabLst>
            </a:pPr>
            <a:r>
              <a:rPr dirty="0" sz="1600">
                <a:latin typeface="Calibri"/>
                <a:cs typeface="Calibri"/>
              </a:rPr>
              <a:t>$20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billion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Tribal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aside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65"/>
              </a:spcBef>
              <a:buClr>
                <a:srgbClr val="C00000"/>
              </a:buClr>
              <a:buFont typeface="Arial"/>
              <a:buChar char="•"/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Allowable</a:t>
            </a:r>
            <a:r>
              <a:rPr dirty="0" sz="1900" spc="-9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spc="-20" b="1">
                <a:solidFill>
                  <a:srgbClr val="164760"/>
                </a:solidFill>
                <a:latin typeface="Calibri"/>
                <a:cs typeface="Calibri"/>
              </a:rPr>
              <a:t>Uses</a:t>
            </a:r>
            <a:endParaRPr sz="19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2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>
                <a:latin typeface="Calibri"/>
                <a:cs typeface="Calibri"/>
              </a:rPr>
              <a:t>Replace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lost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revenue,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using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funds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provide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government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services</a:t>
            </a:r>
            <a:endParaRPr sz="16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0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>
                <a:latin typeface="Calibri"/>
                <a:cs typeface="Calibri"/>
              </a:rPr>
              <a:t>Respond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public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health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emergency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its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negative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economic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impacts</a:t>
            </a:r>
            <a:endParaRPr sz="16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0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 spc="-10">
                <a:latin typeface="Calibri"/>
                <a:cs typeface="Calibri"/>
              </a:rPr>
              <a:t>Invest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water, </a:t>
            </a:r>
            <a:r>
              <a:rPr dirty="0" sz="1600">
                <a:latin typeface="Calibri"/>
                <a:cs typeface="Calibri"/>
              </a:rPr>
              <a:t>sewer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broadband</a:t>
            </a:r>
            <a:r>
              <a:rPr dirty="0" sz="1600" spc="-6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Infrastructure</a:t>
            </a:r>
            <a:endParaRPr sz="16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0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>
                <a:latin typeface="Calibri"/>
                <a:cs typeface="Calibri"/>
              </a:rPr>
              <a:t>Provide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premium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pay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essential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workers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-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for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work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conducted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prior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to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April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10,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2023</a:t>
            </a:r>
            <a:endParaRPr sz="16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0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>
                <a:latin typeface="Calibri"/>
                <a:cs typeface="Calibri"/>
              </a:rPr>
              <a:t>Emergency</a:t>
            </a:r>
            <a:r>
              <a:rPr dirty="0" sz="1600" spc="-7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relief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from</a:t>
            </a:r>
            <a:r>
              <a:rPr dirty="0" sz="1600" spc="-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natural</a:t>
            </a:r>
            <a:r>
              <a:rPr dirty="0" sz="1600" spc="-7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disasters</a:t>
            </a:r>
            <a:endParaRPr sz="16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0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>
                <a:latin typeface="Calibri"/>
                <a:cs typeface="Calibri"/>
              </a:rPr>
              <a:t>Certain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transportation,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HUD/CDBG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infrastructure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projects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dirty="0" sz="1900" spc="-10" b="1">
                <a:solidFill>
                  <a:srgbClr val="164760"/>
                </a:solidFill>
                <a:latin typeface="Calibri"/>
                <a:cs typeface="Calibri"/>
              </a:rPr>
              <a:t>Deadline</a:t>
            </a:r>
            <a:r>
              <a:rPr dirty="0" sz="1900" spc="-3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for</a:t>
            </a:r>
            <a:r>
              <a:rPr dirty="0" sz="1900" spc="-3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Use</a:t>
            </a:r>
            <a:r>
              <a:rPr dirty="0" sz="1900" spc="-3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b="1">
                <a:solidFill>
                  <a:srgbClr val="164760"/>
                </a:solidFill>
                <a:latin typeface="Calibri"/>
                <a:cs typeface="Calibri"/>
              </a:rPr>
              <a:t>of</a:t>
            </a:r>
            <a:r>
              <a:rPr dirty="0" sz="1900" spc="-35" b="1">
                <a:solidFill>
                  <a:srgbClr val="164760"/>
                </a:solidFill>
                <a:latin typeface="Calibri"/>
                <a:cs typeface="Calibri"/>
              </a:rPr>
              <a:t> </a:t>
            </a:r>
            <a:r>
              <a:rPr dirty="0" sz="1900" spc="-10" b="1">
                <a:solidFill>
                  <a:srgbClr val="164760"/>
                </a:solidFill>
                <a:latin typeface="Calibri"/>
                <a:cs typeface="Calibri"/>
              </a:rPr>
              <a:t>Funds:</a:t>
            </a:r>
            <a:endParaRPr sz="19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2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 spc="-10">
                <a:latin typeface="Calibri"/>
                <a:cs typeface="Calibri"/>
              </a:rPr>
              <a:t>Obligate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funds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no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later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than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December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31,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200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>
                <a:latin typeface="Calibri"/>
                <a:cs typeface="Calibri"/>
              </a:rPr>
              <a:t>Expend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funds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no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later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than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September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30,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2026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(transportation </a:t>
            </a:r>
            <a:r>
              <a:rPr dirty="0" sz="1600">
                <a:latin typeface="Calibri"/>
                <a:cs typeface="Calibri"/>
              </a:rPr>
              <a:t>and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CDBG)</a:t>
            </a:r>
            <a:endParaRPr sz="1600">
              <a:latin typeface="Calibri"/>
              <a:cs typeface="Calibri"/>
            </a:endParaRPr>
          </a:p>
          <a:p>
            <a:pPr marL="589280" indent="-285750">
              <a:lnSpc>
                <a:spcPct val="100000"/>
              </a:lnSpc>
              <a:spcBef>
                <a:spcPts val="195"/>
              </a:spcBef>
              <a:buClr>
                <a:srgbClr val="C00000"/>
              </a:buClr>
              <a:buFont typeface="Arial"/>
              <a:buChar char="•"/>
              <a:tabLst>
                <a:tab pos="589280" algn="l"/>
              </a:tabLst>
            </a:pPr>
            <a:r>
              <a:rPr dirty="0" sz="1600">
                <a:latin typeface="Calibri"/>
                <a:cs typeface="Calibri"/>
              </a:rPr>
              <a:t>Expend</a:t>
            </a:r>
            <a:r>
              <a:rPr dirty="0" sz="1600" spc="-5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funds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no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later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than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December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31,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2026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other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uses)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15"/>
              </a:spcBef>
            </a:pPr>
            <a:endParaRPr sz="1600">
              <a:latin typeface="Calibri"/>
              <a:cs typeface="Calibri"/>
            </a:endParaRPr>
          </a:p>
          <a:p>
            <a:pPr algn="r" marR="2346960">
              <a:lnSpc>
                <a:spcPct val="100000"/>
              </a:lnSpc>
              <a:spcBef>
                <a:spcPts val="5"/>
              </a:spcBef>
            </a:pPr>
            <a:r>
              <a:rPr dirty="0" sz="1800" spc="-50"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643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dirty="0"/>
              <a:t>State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80"/>
              <a:t> </a:t>
            </a:r>
            <a:r>
              <a:rPr dirty="0"/>
              <a:t>Local</a:t>
            </a:r>
            <a:r>
              <a:rPr dirty="0" spc="-75"/>
              <a:t> </a:t>
            </a:r>
            <a:r>
              <a:rPr dirty="0"/>
              <a:t>Fiscal</a:t>
            </a:r>
            <a:r>
              <a:rPr dirty="0" spc="-80"/>
              <a:t> </a:t>
            </a:r>
            <a:r>
              <a:rPr dirty="0" spc="-10"/>
              <a:t>Recovery</a:t>
            </a:r>
            <a:r>
              <a:rPr dirty="0" spc="-65"/>
              <a:t> </a:t>
            </a:r>
            <a:r>
              <a:rPr dirty="0" spc="-10"/>
              <a:t>Funds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2024-06-25T16:45:12Z</dcterms:created>
  <dcterms:modified xsi:type="dcterms:W3CDTF">2024-06-25T16:45:12Z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reated" pid="2">
    <vt:filetime>2024-06-24T00:00:00Z</vt:filetime>
  </property>
  <property fmtid="{D5CDD505-2E9C-101B-9397-08002B2CF9AE}" name="LastSaved" pid="3">
    <vt:filetime>2024-06-25T00:00:00Z</vt:filetime>
  </property>
  <property fmtid="{D5CDD505-2E9C-101B-9397-08002B2CF9AE}" name="NXPowerLiteLastOptimized" pid="4">
    <vt:lpwstr>625915</vt:lpwstr>
  </property>
  <property fmtid="{D5CDD505-2E9C-101B-9397-08002B2CF9AE}" name="NXPowerLiteSettings" pid="5">
    <vt:lpwstr>F7C0031C027800</vt:lpwstr>
  </property>
  <property fmtid="{D5CDD505-2E9C-101B-9397-08002B2CF9AE}" name="NXPowerLiteVersion" pid="6">
    <vt:lpwstr>D10.0.2</vt:lpwstr>
  </property>
</Properties>
</file>