
<file path=[Content_Types].xml><?xml version="1.0" encoding="utf-8"?>
<Types xmlns="http://schemas.openxmlformats.org/package/2006/content-types">
  <Default ContentType="image/x-emf" Extension="emf"/>
  <Default ContentType="application/x-fontdata" Extension="fntdata"/>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5"/>
  </p:notesMasterIdLst>
  <p:sldIdLst>
    <p:sldId id="257" r:id="rId3"/>
    <p:sldId id="260" r:id="rId4"/>
    <p:sldId id="1958" r:id="rId5"/>
    <p:sldId id="1959" r:id="rId6"/>
    <p:sldId id="1988" r:id="rId7"/>
    <p:sldId id="1964" r:id="rId8"/>
    <p:sldId id="1989" r:id="rId9"/>
    <p:sldId id="1970" r:id="rId10"/>
    <p:sldId id="1976" r:id="rId11"/>
    <p:sldId id="1978" r:id="rId12"/>
    <p:sldId id="1980" r:id="rId13"/>
    <p:sldId id="1982" r:id="rId14"/>
    <p:sldId id="1979" r:id="rId15"/>
    <p:sldId id="1983" r:id="rId16"/>
    <p:sldId id="1984" r:id="rId17"/>
    <p:sldId id="1977" r:id="rId18"/>
    <p:sldId id="1987" r:id="rId19"/>
    <p:sldId id="1981" r:id="rId20"/>
    <p:sldId id="1975" r:id="rId21"/>
    <p:sldId id="1907" r:id="rId22"/>
    <p:sldId id="1986" r:id="rId23"/>
    <p:sldId id="1985" r:id="rId24"/>
  </p:sldIdLst>
  <p:sldSz cx="12192000" cy="6858000"/>
  <p:notesSz cx="6858000" cy="9144000"/>
  <p:embeddedFontLst>
    <p:embeddedFont>
      <p:font typeface="ＭＳ Ｐゴシック" panose="020B0600070205080204" pitchFamily="34" charset="-128"/>
      <p:regular r:id="rId26"/>
    </p:embeddedFont>
    <p:embeddedFont>
      <p:font typeface="Franklin Gothic Book" panose="020B0503020102020204" pitchFamily="34" charset="0"/>
      <p:regular r:id="rId27"/>
      <p:italic r:id="rId28"/>
    </p:embeddedFont>
    <p:embeddedFont>
      <p:font typeface="Franklin Gothic Medium" panose="020B0603020102020204" pitchFamily="34" charset="0"/>
      <p:regular r:id="rId29"/>
      <p:italic r:id="rId30"/>
    </p:embeddedFont>
    <p:embeddedFont>
      <p:font typeface="Fraunces SemiBold" panose="020B0604020202020204" charset="0"/>
      <p:regular r:id="rId31"/>
      <p:bold r:id="rId32"/>
      <p:italic r:id="rId33"/>
      <p:boldItalic r:id="rId34"/>
    </p:embeddedFont>
    <p:embeddedFont>
      <p:font typeface="Open Sans Medium"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9" roundtripDataSignature="AMtx7mjdZAzh8MLLKdgolU8WrYK3YKfJ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97474-7E57-4BD7-BACC-E0C4DEF92265}" v="16" dt="2024-06-18T23:11:34.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We have five main areas that we can provide no cost technical assistance.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Clean Energy Planning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Energy Efficiency Assessments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 Assessments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Clean Energy Project Planning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Building Codes and Utility Formation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will take a deeper dive into each of these areas in the next few slides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graphic on the slide is from a recently completed energy plan and options analysis report for Nulato Village, completed by Elan from the Alaska Native Tribal Health Consortium. This effort was completed through our TA, which is to say, Elans time was sponsored by the Office of Indian Energy at no cost to Nulato Village.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115305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Clean Energy Planning is one of our most popular areas of assistance.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Clean energy planning acts as the foundation for transitioning to a clean energy future. Support is designed to assist in understanding energy resources, identifying an energy vision, understanding energy options and priorities and developing a viable roadmap for the successful completion of a project.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There’s a reason this is one of our most popular services. Strategic energy plans, if done well and right, can be cornerstones for tribes as they pursue clean energy deployment. For this to be the case, there needs to be significant Tribal stakeholder participation in the process. This includes Tribal leadership / IHS healthcare / representatives from the school district / emergency services / housing authority / water/wastewater folks / the list goes on and on… anyone with a large commercial load, gaming, etc. these efforts need fingerprints all over them from the entire community to be adopted and bought into allowing them to survive administration changes and truly represent the Tribe’s long term energy vision.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That is the goal of this effort. Please know going into requesting this service that it requires significant time and attention from key folks in the community. However, if you are willing to make that investment, you’ll have a great plan to build from.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91958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We also provide energy efficiency assessments.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Energy Efficiency Assessments assist with quantifying current energy usage in individual buildings or community-wide systems and identifying potential efficiency solutions and cost savings.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graphic is from a recent energy audit completed through our technical assistance by Dave and Ness with NREL AK for Twin Hills Village.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slide please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2496633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We also provide resource assessments.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 Assessments review which renewable energy resources are available and viable to best meet your energy goals. Resources include, but are not limited to, solar, wind, water, biomass, and geothermal.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 have also attached a link on the slide to the Tribal Energy Atlas, which Indian Energy sponsors and is a great resource online that you can experiment with to see the different resource potential for your community. You can also simply google “Tribal Energy Atlas” and it should be the first link that pops up.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4279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Another popular service is Clean Energy Project Planning.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Clean Energy Project Planning provides expert guidance and analysis to address specific barriers that you may face during clean energy project development. Types of support offered includes modeling and analysis, third-party reviews, technology options advice, economic evaluations, and other project specific assessments.  We have a lot of communities take advantage of the microgrid modeling through either </a:t>
            </a:r>
            <a:r>
              <a:rPr lang="en-US" dirty="0" err="1"/>
              <a:t>reopt</a:t>
            </a:r>
            <a:r>
              <a:rPr lang="en-US" dirty="0"/>
              <a:t> or Homer as part of this offering.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69305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Finally, we also offer building codes and utility formation services.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Building Codes and Utility Formation can help you navigate through governance questions relevant to project development..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graphic on this slide is from a recent Pre-Utility Feasibility report completed for the Confederated Tribes of the Umatilla Indian Reservation by Margie Schaff. This work was completed through our technical assistance at no cost to the tribe.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as good a time as any to mention that the findings of these studies are not made available to the public. All technical assistance efforts are confidential as they are pre-development activities and we do not share any findings. Held in confidence between the requestor, DOE and our TA partners executing the effort.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195918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a:p>
            <a:pPr marL="0" indent="0">
              <a:buNone/>
            </a:pPr>
            <a:r>
              <a:rPr lang="en-US" dirty="0"/>
              <a:t>We talk with other DOE offices, we talk with other federal offices, we talk with anyone who is in the tribal energy development arena and have a very vast contact list.</a:t>
            </a:r>
            <a:r>
              <a:rPr lang="en-US"/>
              <a:t> </a:t>
            </a:r>
          </a:p>
          <a:p>
            <a:pPr marL="0" indent="0">
              <a:buFont typeface="Arial" panose="020B0604020202020204" pitchFamily="34" charset="0"/>
              <a:buNone/>
            </a:pPr>
            <a:endParaRPr lang="en-US" dirty="0"/>
          </a:p>
          <a:p>
            <a:pPr marL="0" indent="0">
              <a:buNone/>
            </a:pPr>
            <a:r>
              <a:rPr lang="en-US" dirty="0"/>
              <a:t>Probably the best service we provide is the initial scoping call where we discuss where you are in the development process and point you towards the most appropriate resources available. We pride ourselves in wanting to be your first phone call and helping you navigate the tremendous amount of funding and assistance available to you.</a:t>
            </a:r>
            <a:r>
              <a:rPr lang="en-US"/>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2062320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We simply have the best partnerships to allow us to complete some beneficial work towards Tribal clean energy deployment.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Whether it’s Aaron Cooke, David or Ness at NREL AK, or Sandra Begay at Sandia, or Dustin, Elan and Katya at ANTHC, or Liz Weber and her amazing team at NREL, and of course Ms. Katie Conway at the great team at the Denali Commission, we are incredibly blessed to work with some wonderful partners who make our projects a priority; enabling us to provide tribes with quality deliverables in a timely manner. We are incredibly fortunate to collaborate with this group.  There are others as well, these folks complete the lion’s share of the work though.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108608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Now to the stuff we don’t do.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do not provide funding. There is no money that flows from DOE to the tribes for technical assistance. We sponsor the subject matter expert’s time and any associated travel to complete the efforts.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do not provide legal advice; this includes tax advice.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do not provide detailed engineering designs. There needs to be a third-party consultant/contractor between our TA efforts and our deployment grant that completes detailed design. We can connect you with offices that have resources available for this type of work.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do not prepare grant applications as part of our technical assistance.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Aside from these four major bullets, we really do our best to accommodate requests and ensure folks aren’t leaving empty handed, we can usually connect tribes to other resources if they have a request that we can not entertain because it is too far outside of our scope. That’s pretty rare, we can usually find one of our many services that will provide some benefit to advancing a project.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45829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to apply for the technical assistance.</a:t>
            </a:r>
          </a:p>
          <a:p>
            <a:endParaRPr lang="en-US" dirty="0"/>
          </a:p>
          <a:p>
            <a:r>
              <a:rPr lang="en-US" dirty="0"/>
              <a:t>We try to make this as easy to access as possible. You simply must click the “Click here to request technical assistance” button on our webpage and it will open an email with a few very simple questions. Who you are, what tribe or tribal entity you are requesting for. What is the request and any pertinent past related efforts as well as timeframe needed for the deliverable. </a:t>
            </a:r>
          </a:p>
          <a:p>
            <a:endParaRPr lang="en-US" dirty="0"/>
          </a:p>
          <a:p>
            <a:r>
              <a:rPr lang="en-US" dirty="0"/>
              <a:t>This starts the ball rolling, and we try to then schedule a follow-on scoping call within a couple of weeks. That scoping call is really beneficial. At this point we really dig into what the need is and how we can provide effective assistance. We get a much better sense for where the project is at and talk through together the available resources, we have for you to utilize and form a plan for how we get from current state to where you want to be. </a:t>
            </a:r>
          </a:p>
          <a:p>
            <a:endParaRPr lang="en-US" dirty="0"/>
          </a:p>
          <a:p>
            <a:r>
              <a:rPr lang="en-US" dirty="0"/>
              <a:t>Next slide please.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13138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is showing the geographic distribution of our technical assistance efforts. As you can see, we have completed many requests across the country. This map is outdated, and I need to work to get updated numbers. We’ve had a very busy couple of years. And I expect the numbers will increase significantly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slide please.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1187464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dirty="0"/>
              <a:t>As I mentioned earlier, we don’t typically talk much about technical assistance success stories as the efforts are confidential. I do have a great example today to share and it is one of many that has greatly benefitted a tribe as they pursued a significant clean energy project.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do have permission to highlight some technical assistance we did for the Louden Tribe in Galena Village. Thank you, Luis for allowing me to highlight this effort today, and for your kind words that you may not have known I was going to quote on the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Louden Tribe approached Indian Energy TA for a solar resource assessment and then to review an initial design, heavily influenced by Tesla, which NREL staff completed and gave the thumbs up for the sanity check. This led to partnership efforts with Galena and the Tribe and other stakeholders, Tanana Chiefs Conference’s Energy Dept., and private consulting firms developing the final design as I mentioned previously, we do not sponsor with TA. But this then led to a successful DOE Indian Energy Deployment grant for $3.25 Million dollars, as well as significant funding from USDA Rural Development, Alaska Energy Authority, and the tribal solar accelerator fund. All to develop a 1.5MW solar project in the community of Galena, AK.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Additionally, when I was talking with Luis about this project, he mentioned that a different effort we completed for him just last year – to assess solar and battery and EV charging at the tribal admin building and the final report provided by NREL staff has been very useful for him as he’s applied to different funding sources to make that project a reality.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Again, I want to thank Luis, the Louden Tribe and the city of Galena for allowing me to talk to their project. We have many very similar success stories from our TA program. We bring fantastic, experienced partners to the table to add credibility to the effort as it progresses towards completion. We feel very fortunate and blessed to be able to fill this space.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slide please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3008144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That’s my time. This is my contact information. Please don’t hesitate to connect with me. I love talking to folks about energy projects, and I’m happy to talk with you about how we can help yours.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Thank you for the opportunity to present today.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a:t>Much appreciated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2628311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Great, Thank you, very much!</a:t>
            </a:r>
          </a:p>
          <a:p>
            <a:pPr marL="171450" indent="-171450">
              <a:buFont typeface="Arial" panose="020B0604020202020204" pitchFamily="34" charset="0"/>
              <a:buChar char="•"/>
            </a:pPr>
            <a:r>
              <a:rPr lang="en-US" dirty="0"/>
              <a:t>It is a pleasure to have the opportunity to present about our technical assistance offerings today.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have many available resources and I feel incredibly blessed to be able to talk with Tribes daily about advancing your energy projects and goals with this program.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Let’s get into 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 please.</a:t>
            </a:r>
          </a:p>
          <a:p>
            <a:pPr marL="0" indent="0">
              <a:buFont typeface="Arial" panose="020B0604020202020204" pitchFamily="34" charset="0"/>
              <a:buNone/>
            </a:pPr>
            <a:endParaRPr lang="en-US" dirty="0"/>
          </a:p>
        </p:txBody>
      </p:sp>
      <p:sp>
        <p:nvSpPr>
          <p:cNvPr id="4" name="Date Placeholder 3"/>
          <p:cNvSpPr>
            <a:spLocks noGrp="1"/>
          </p:cNvSpPr>
          <p:nvPr>
            <p:ph type="dt"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A6FE121-16CB-4400-A472-1867FAD30E93}"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Slide Number Placeholder 4"/>
          <p:cNvSpPr>
            <a:spLocks noGrp="1"/>
          </p:cNvSpPr>
          <p:nvPr>
            <p:ph type="sldNum" sz="quarter"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5F75D11-0079-4D42-8AE6-22398F6E98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217668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7405A6A-E3E1-410A-BE41-F0AD7DC0D110}"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211623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49595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421775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92929"/>
              </a:solidFill>
              <a:effectLst/>
              <a:uLnTx/>
              <a:uFillTx/>
              <a:latin typeface="Arial" panose="020B0604020202020204" pitchFamily="34" charset="0"/>
              <a:ea typeface="ＭＳ Ｐゴシック" pitchFamily="-106"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262288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A1563FC-82AB-D046-9156-A73D670BA998}"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247452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8712" cy="3494088"/>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Technical Assistance – It’s quite the federal agency buzzword these days. Everyone is talking about technical assistance, and it means something very different to everyone.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Office of Indian Energy has been providing no cost technical assistance to Tribes for many years.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us, technical assistance addresses a specific challenge or fulfills a need that is essential to advancing a clean energy project. The output of this effort is a tangible product or specific deliverable. We work with you to create a very specific scope of work and deliverable to get you closer to a go/no go decision.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That is what technical assistance means to us.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Next slide please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BBE8CF-EDC6-4637-8191-499840DDEC8B}" type="slidenum">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D442FF-0621-48A9-91C7-D3E052086CB8}" type="datetime1">
              <a:rPr kumimoji="0" lang="en-US" sz="1100" b="0" i="0" u="none" strike="noStrike" kern="1200" cap="none" spc="0" normalizeH="0" baseline="0" noProof="0" smtClean="0">
                <a:ln>
                  <a:noFill/>
                </a:ln>
                <a:solidFill>
                  <a:prstClr val="black"/>
                </a:solidFill>
                <a:effectLst/>
                <a:uLnTx/>
                <a:uFillTx/>
                <a:latin typeface="Calibri" pitchFamily="-106" charset="0"/>
                <a:ea typeface="ＭＳ Ｐゴシック" pitchFamily="-106" charset="-128"/>
              </a:rPr>
              <a:pPr marL="0" marR="0" lvl="0" indent="0" algn="r" defTabSz="457200" rtl="0" eaLnBrk="1" fontAlgn="base" latinLnBrk="0" hangingPunct="1">
                <a:lnSpc>
                  <a:spcPct val="100000"/>
                </a:lnSpc>
                <a:spcBef>
                  <a:spcPct val="0"/>
                </a:spcBef>
                <a:spcAft>
                  <a:spcPct val="0"/>
                </a:spcAft>
                <a:buClrTx/>
                <a:buSzTx/>
                <a:buFontTx/>
                <a:buNone/>
                <a:tabLst/>
                <a:defRPr/>
              </a:pPr>
              <a:t>6/20/2024</a:t>
            </a:fld>
            <a:endParaRPr kumimoji="0" lang="en-US" sz="1100" b="0" i="0" u="none" strike="noStrike" kern="1200" cap="none" spc="0" normalizeH="0" baseline="0" noProof="0">
              <a:ln>
                <a:noFill/>
              </a:ln>
              <a:solidFill>
                <a:prstClr val="black"/>
              </a:solidFill>
              <a:effectLst/>
              <a:uLnTx/>
              <a:uFillTx/>
              <a:latin typeface="Calibri" pitchFamily="-106" charset="0"/>
              <a:ea typeface="ＭＳ Ｐゴシック" pitchFamily="-106" charset="-128"/>
            </a:endParaRPr>
          </a:p>
        </p:txBody>
      </p:sp>
    </p:spTree>
    <p:extLst>
      <p:ext uri="{BB962C8B-B14F-4D97-AF65-F5344CB8AC3E}">
        <p14:creationId xmlns:p14="http://schemas.microsoft.com/office/powerpoint/2010/main" val="2073772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g2e1f765dc29_2_61"/>
          <p:cNvPicPr preferRelativeResize="0"/>
          <p:nvPr/>
        </p:nvPicPr>
        <p:blipFill>
          <a:blip r:embed="rId2">
            <a:alphaModFix/>
          </a:blip>
          <a:stretch>
            <a:fillRect/>
          </a:stretch>
        </p:blipFill>
        <p:spPr>
          <a:xfrm>
            <a:off x="16" y="0"/>
            <a:ext cx="12191928" cy="6858000"/>
          </a:xfrm>
          <a:prstGeom prst="rect">
            <a:avLst/>
          </a:prstGeom>
          <a:noFill/>
          <a:ln>
            <a:noFill/>
          </a:ln>
        </p:spPr>
      </p:pic>
      <p:sp>
        <p:nvSpPr>
          <p:cNvPr id="13" name="Google Shape;13;g2e1f765dc29_2_61"/>
          <p:cNvSpPr txBox="1">
            <a:spLocks noGrp="1"/>
          </p:cNvSpPr>
          <p:nvPr>
            <p:ph type="ctrTitle"/>
          </p:nvPr>
        </p:nvSpPr>
        <p:spPr>
          <a:xfrm>
            <a:off x="1083733" y="3234267"/>
            <a:ext cx="11108400" cy="906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8254F"/>
              </a:buClr>
              <a:buSzPts val="5400"/>
              <a:buFont typeface="Fraunces SemiBold"/>
              <a:buNone/>
              <a:defRPr sz="5400">
                <a:solidFill>
                  <a:srgbClr val="18254F"/>
                </a:solidFill>
                <a:latin typeface="Fraunces SemiBold"/>
                <a:ea typeface="Fraunces SemiBold"/>
                <a:cs typeface="Fraunces SemiBold"/>
                <a:sym typeface="Fraunces SemiBol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 name="Google Shape;14;g2e1f765dc29_2_61"/>
          <p:cNvSpPr txBox="1">
            <a:spLocks noGrp="1"/>
          </p:cNvSpPr>
          <p:nvPr>
            <p:ph type="subTitle" idx="1"/>
          </p:nvPr>
        </p:nvSpPr>
        <p:spPr>
          <a:xfrm>
            <a:off x="1083733" y="4325175"/>
            <a:ext cx="9144000" cy="57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303030"/>
              </a:buClr>
              <a:buSzPts val="2400"/>
              <a:buFont typeface="Open Sans Medium"/>
              <a:buNone/>
              <a:defRPr sz="2400">
                <a:solidFill>
                  <a:srgbClr val="303030"/>
                </a:solidFill>
                <a:latin typeface="Open Sans Medium"/>
                <a:ea typeface="Open Sans Medium"/>
                <a:cs typeface="Open Sans Medium"/>
                <a:sym typeface="Open Sans Medium"/>
              </a:defRPr>
            </a:lvl1pPr>
            <a:lvl2pPr lvl="1" algn="ctr" rtl="0">
              <a:lnSpc>
                <a:spcPct val="90000"/>
              </a:lnSpc>
              <a:spcBef>
                <a:spcPts val="500"/>
              </a:spcBef>
              <a:spcAft>
                <a:spcPts val="0"/>
              </a:spcAft>
              <a:buClr>
                <a:srgbClr val="8ED7F0"/>
              </a:buClr>
              <a:buSzPts val="2000"/>
              <a:buNone/>
              <a:defRPr sz="2000">
                <a:solidFill>
                  <a:srgbClr val="8ED7F0"/>
                </a:solidFill>
              </a:defRPr>
            </a:lvl2pPr>
            <a:lvl3pPr lvl="2" algn="ctr" rtl="0">
              <a:lnSpc>
                <a:spcPct val="90000"/>
              </a:lnSpc>
              <a:spcBef>
                <a:spcPts val="500"/>
              </a:spcBef>
              <a:spcAft>
                <a:spcPts val="0"/>
              </a:spcAft>
              <a:buClr>
                <a:srgbClr val="8ED7F0"/>
              </a:buClr>
              <a:buSzPts val="1800"/>
              <a:buNone/>
              <a:defRPr sz="1800">
                <a:solidFill>
                  <a:srgbClr val="8ED7F0"/>
                </a:solidFill>
              </a:defRPr>
            </a:lvl3pPr>
            <a:lvl4pPr lvl="3" algn="ctr" rtl="0">
              <a:lnSpc>
                <a:spcPct val="90000"/>
              </a:lnSpc>
              <a:spcBef>
                <a:spcPts val="500"/>
              </a:spcBef>
              <a:spcAft>
                <a:spcPts val="0"/>
              </a:spcAft>
              <a:buClr>
                <a:srgbClr val="8ED7F0"/>
              </a:buClr>
              <a:buSzPts val="1600"/>
              <a:buNone/>
              <a:defRPr sz="1600">
                <a:solidFill>
                  <a:srgbClr val="8ED7F0"/>
                </a:solidFill>
              </a:defRPr>
            </a:lvl4pPr>
            <a:lvl5pPr lvl="4" algn="ctr" rtl="0">
              <a:lnSpc>
                <a:spcPct val="90000"/>
              </a:lnSpc>
              <a:spcBef>
                <a:spcPts val="500"/>
              </a:spcBef>
              <a:spcAft>
                <a:spcPts val="0"/>
              </a:spcAft>
              <a:buClr>
                <a:srgbClr val="8ED7F0"/>
              </a:buClr>
              <a:buSzPts val="1600"/>
              <a:buNone/>
              <a:defRPr sz="1600">
                <a:solidFill>
                  <a:srgbClr val="8ED7F0"/>
                </a:solidFill>
              </a:defRPr>
            </a:lvl5pPr>
            <a:lvl6pPr lvl="5" algn="ctr" rtl="0">
              <a:lnSpc>
                <a:spcPct val="90000"/>
              </a:lnSpc>
              <a:spcBef>
                <a:spcPts val="500"/>
              </a:spcBef>
              <a:spcAft>
                <a:spcPts val="0"/>
              </a:spcAft>
              <a:buClr>
                <a:srgbClr val="8ED7F0"/>
              </a:buClr>
              <a:buSzPts val="1600"/>
              <a:buNone/>
              <a:defRPr sz="1600">
                <a:solidFill>
                  <a:srgbClr val="8ED7F0"/>
                </a:solidFill>
              </a:defRPr>
            </a:lvl6pPr>
            <a:lvl7pPr lvl="6" algn="ctr" rtl="0">
              <a:lnSpc>
                <a:spcPct val="90000"/>
              </a:lnSpc>
              <a:spcBef>
                <a:spcPts val="500"/>
              </a:spcBef>
              <a:spcAft>
                <a:spcPts val="0"/>
              </a:spcAft>
              <a:buClr>
                <a:srgbClr val="8ED7F0"/>
              </a:buClr>
              <a:buSzPts val="1600"/>
              <a:buNone/>
              <a:defRPr sz="1600">
                <a:solidFill>
                  <a:srgbClr val="8ED7F0"/>
                </a:solidFill>
              </a:defRPr>
            </a:lvl7pPr>
            <a:lvl8pPr lvl="7" algn="ctr" rtl="0">
              <a:lnSpc>
                <a:spcPct val="90000"/>
              </a:lnSpc>
              <a:spcBef>
                <a:spcPts val="500"/>
              </a:spcBef>
              <a:spcAft>
                <a:spcPts val="0"/>
              </a:spcAft>
              <a:buClr>
                <a:srgbClr val="8ED7F0"/>
              </a:buClr>
              <a:buSzPts val="1600"/>
              <a:buNone/>
              <a:defRPr sz="1600">
                <a:solidFill>
                  <a:srgbClr val="8ED7F0"/>
                </a:solidFill>
              </a:defRPr>
            </a:lvl8pPr>
            <a:lvl9pPr lvl="8" algn="ctr" rtl="0">
              <a:lnSpc>
                <a:spcPct val="90000"/>
              </a:lnSpc>
              <a:spcBef>
                <a:spcPts val="500"/>
              </a:spcBef>
              <a:spcAft>
                <a:spcPts val="0"/>
              </a:spcAft>
              <a:buClr>
                <a:srgbClr val="8ED7F0"/>
              </a:buClr>
              <a:buSzPts val="1600"/>
              <a:buNone/>
              <a:defRPr sz="1600">
                <a:solidFill>
                  <a:srgbClr val="8ED7F0"/>
                </a:solidFill>
              </a:defRPr>
            </a:lvl9pPr>
          </a:lstStyle>
          <a:p>
            <a:endParaRPr/>
          </a:p>
        </p:txBody>
      </p:sp>
      <p:pic>
        <p:nvPicPr>
          <p:cNvPr id="15" name="Google Shape;15;g2e1f765dc29_2_61"/>
          <p:cNvPicPr preferRelativeResize="0"/>
          <p:nvPr/>
        </p:nvPicPr>
        <p:blipFill>
          <a:blip r:embed="rId3">
            <a:alphaModFix/>
          </a:blip>
          <a:stretch>
            <a:fillRect/>
          </a:stretch>
        </p:blipFill>
        <p:spPr>
          <a:xfrm>
            <a:off x="591299" y="1236627"/>
            <a:ext cx="4137441" cy="1711124"/>
          </a:xfrm>
          <a:prstGeom prst="rect">
            <a:avLst/>
          </a:prstGeom>
          <a:noFill/>
          <a:ln>
            <a:noFill/>
          </a:ln>
        </p:spPr>
      </p:pic>
      <p:cxnSp>
        <p:nvCxnSpPr>
          <p:cNvPr id="16" name="Google Shape;16;g2e1f765dc29_2_61"/>
          <p:cNvCxnSpPr/>
          <p:nvPr/>
        </p:nvCxnSpPr>
        <p:spPr>
          <a:xfrm>
            <a:off x="4762976" y="1687361"/>
            <a:ext cx="0" cy="849000"/>
          </a:xfrm>
          <a:prstGeom prst="straightConnector1">
            <a:avLst/>
          </a:prstGeom>
          <a:noFill/>
          <a:ln w="38100" cap="flat" cmpd="sng">
            <a:solidFill>
              <a:srgbClr val="18254F"/>
            </a:solidFill>
            <a:prstDash val="solid"/>
            <a:round/>
            <a:headEnd type="none" w="med" len="med"/>
            <a:tailEnd type="none" w="med" len="med"/>
          </a:ln>
        </p:spPr>
      </p:cxnSp>
      <p:pic>
        <p:nvPicPr>
          <p:cNvPr id="17" name="Google Shape;17;g2e1f765dc29_2_61"/>
          <p:cNvPicPr preferRelativeResize="0"/>
          <p:nvPr/>
        </p:nvPicPr>
        <p:blipFill>
          <a:blip r:embed="rId4">
            <a:alphaModFix/>
          </a:blip>
          <a:stretch>
            <a:fillRect/>
          </a:stretch>
        </p:blipFill>
        <p:spPr>
          <a:xfrm>
            <a:off x="5084348" y="1266170"/>
            <a:ext cx="1531694" cy="15316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10" name="Rectangle 9"/>
          <p:cNvSpPr/>
          <p:nvPr/>
        </p:nvSpPr>
        <p:spPr>
          <a:xfrm>
            <a:off x="0" y="6314074"/>
            <a:ext cx="12192000" cy="5439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Title 1"/>
          <p:cNvSpPr>
            <a:spLocks noGrp="1"/>
          </p:cNvSpPr>
          <p:nvPr>
            <p:ph type="title"/>
          </p:nvPr>
        </p:nvSpPr>
        <p:spPr>
          <a:xfrm>
            <a:off x="487680" y="175768"/>
            <a:ext cx="10972800" cy="662432"/>
          </a:xfrm>
        </p:spPr>
        <p:txBody>
          <a:bodyPr/>
          <a:lstStyle>
            <a:lvl1pPr>
              <a:defRPr baseline="0">
                <a:solidFill>
                  <a:schemeClr val="tx1">
                    <a:lumMod val="75000"/>
                  </a:schemeClr>
                </a:solidFill>
              </a:defRPr>
            </a:lvl1pPr>
          </a:lstStyle>
          <a:p>
            <a:r>
              <a:rPr lang="en-US"/>
              <a:t>Click to edit Master title style</a:t>
            </a:r>
          </a:p>
        </p:txBody>
      </p:sp>
      <p:sp>
        <p:nvSpPr>
          <p:cNvPr id="21" name="Rectangle 20"/>
          <p:cNvSpPr/>
          <p:nvPr/>
        </p:nvSpPr>
        <p:spPr>
          <a:xfrm>
            <a:off x="0" y="349582"/>
            <a:ext cx="243840"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88320"/>
              </a:solidFill>
            </a:endParaRPr>
          </a:p>
        </p:txBody>
      </p:sp>
      <p:sp>
        <p:nvSpPr>
          <p:cNvPr id="22" name="Rectangle 21"/>
          <p:cNvSpPr/>
          <p:nvPr/>
        </p:nvSpPr>
        <p:spPr>
          <a:xfrm>
            <a:off x="315368" y="349582"/>
            <a:ext cx="97881"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88320"/>
              </a:solidFill>
            </a:endParaRPr>
          </a:p>
        </p:txBody>
      </p:sp>
      <p:pic>
        <p:nvPicPr>
          <p:cNvPr id="9" name="Picture 8" descr="doe_oie_wordmark_horiz_reverse.png">
            <a:extLst>
              <a:ext uri="{FF2B5EF4-FFF2-40B4-BE49-F238E27FC236}">
                <a16:creationId xmlns:a16="http://schemas.microsoft.com/office/drawing/2014/main" id="{BE4B5C17-C186-EBCB-54A7-EBC37B665C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9150" y="6440197"/>
            <a:ext cx="1914208" cy="295666"/>
          </a:xfrm>
          <a:prstGeom prst="rect">
            <a:avLst/>
          </a:prstGeom>
        </p:spPr>
      </p:pic>
      <p:sp>
        <p:nvSpPr>
          <p:cNvPr id="12" name="Slide Number Placeholder 5">
            <a:extLst>
              <a:ext uri="{FF2B5EF4-FFF2-40B4-BE49-F238E27FC236}">
                <a16:creationId xmlns:a16="http://schemas.microsoft.com/office/drawing/2014/main" id="{30F51D21-4957-10EB-D8AF-A02E03201331}"/>
              </a:ext>
            </a:extLst>
          </p:cNvPr>
          <p:cNvSpPr>
            <a:spLocks noGrp="1"/>
          </p:cNvSpPr>
          <p:nvPr>
            <p:ph type="sldNum" sz="quarter" idx="4"/>
          </p:nvPr>
        </p:nvSpPr>
        <p:spPr>
          <a:xfrm>
            <a:off x="11709063" y="6471963"/>
            <a:ext cx="367574" cy="267887"/>
          </a:xfrm>
          <a:prstGeom prst="rect">
            <a:avLst/>
          </a:prstGeom>
        </p:spPr>
        <p:txBody>
          <a:bodyPr/>
          <a:lstStyle>
            <a:lvl1pPr algn="r">
              <a:defRPr sz="1000">
                <a:solidFill>
                  <a:schemeClr val="bg1"/>
                </a:solidFill>
              </a:defRPr>
            </a:lvl1pPr>
          </a:lstStyle>
          <a:p>
            <a:pPr>
              <a:defRPr/>
            </a:pPr>
            <a:fld id="{5FEF5A37-A87F-4CBD-A918-52C929ED74D2}" type="slidenum">
              <a:rPr lang="en-US" altLang="en-US" smtClean="0">
                <a:ea typeface="ＭＳ Ｐゴシック" panose="020B0600070205080204" pitchFamily="34" charset="-128"/>
                <a:cs typeface="+mn-cs"/>
              </a:rPr>
              <a:pPr>
                <a:defRPr/>
              </a:pPr>
              <a:t>‹#›</a:t>
            </a:fld>
            <a:endParaRPr lang="en-US" altLang="en-US">
              <a:ea typeface="ＭＳ Ｐゴシック" panose="020B0600070205080204" pitchFamily="34" charset="-128"/>
              <a:cs typeface="+mn-cs"/>
            </a:endParaRPr>
          </a:p>
        </p:txBody>
      </p:sp>
    </p:spTree>
    <p:extLst>
      <p:ext uri="{BB962C8B-B14F-4D97-AF65-F5344CB8AC3E}">
        <p14:creationId xmlns:p14="http://schemas.microsoft.com/office/powerpoint/2010/main" val="212804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8"/>
        <p:cNvGrpSpPr/>
        <p:nvPr/>
      </p:nvGrpSpPr>
      <p:grpSpPr>
        <a:xfrm>
          <a:off x="0" y="0"/>
          <a:ext cx="0" cy="0"/>
          <a:chOff x="0" y="0"/>
          <a:chExt cx="0" cy="0"/>
        </a:xfrm>
      </p:grpSpPr>
      <p:pic>
        <p:nvPicPr>
          <p:cNvPr id="29" name="Google Shape;29;g2e1f765dc29_2_78"/>
          <p:cNvPicPr preferRelativeResize="0"/>
          <p:nvPr/>
        </p:nvPicPr>
        <p:blipFill>
          <a:blip r:embed="rId2">
            <a:alphaModFix/>
          </a:blip>
          <a:stretch>
            <a:fillRect/>
          </a:stretch>
        </p:blipFill>
        <p:spPr>
          <a:xfrm>
            <a:off x="0" y="-6"/>
            <a:ext cx="12191957" cy="6858000"/>
          </a:xfrm>
          <a:prstGeom prst="rect">
            <a:avLst/>
          </a:prstGeom>
          <a:noFill/>
          <a:ln>
            <a:noFill/>
          </a:ln>
        </p:spPr>
      </p:pic>
      <p:sp>
        <p:nvSpPr>
          <p:cNvPr id="30" name="Google Shape;30;g2e1f765dc29_2_78"/>
          <p:cNvSpPr txBox="1">
            <a:spLocks noGrp="1"/>
          </p:cNvSpPr>
          <p:nvPr>
            <p:ph type="title"/>
          </p:nvPr>
        </p:nvSpPr>
        <p:spPr>
          <a:xfrm>
            <a:off x="831850" y="2482322"/>
            <a:ext cx="10515600" cy="972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5400"/>
              <a:buFont typeface="Fraunces SemiBold"/>
              <a:buNone/>
              <a:defRPr sz="5400">
                <a:solidFill>
                  <a:schemeClr val="lt1"/>
                </a:solidFill>
                <a:latin typeface="Fraunces SemiBold"/>
                <a:ea typeface="Fraunces SemiBold"/>
                <a:cs typeface="Fraunces SemiBold"/>
                <a:sym typeface="Fraunces SemiBold"/>
              </a:defRPr>
            </a:lvl1pPr>
            <a:lvl2pPr lvl="1"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2pPr>
            <a:lvl3pPr lvl="2"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3pPr>
            <a:lvl4pPr lvl="3"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4pPr>
            <a:lvl5pPr lvl="4"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5pPr>
            <a:lvl6pPr lvl="5"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6pPr>
            <a:lvl7pPr lvl="6"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7pPr>
            <a:lvl8pPr lvl="7"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8pPr>
            <a:lvl9pPr lvl="8" algn="l" rtl="0">
              <a:lnSpc>
                <a:spcPct val="100000"/>
              </a:lnSpc>
              <a:spcBef>
                <a:spcPts val="0"/>
              </a:spcBef>
              <a:spcAft>
                <a:spcPts val="0"/>
              </a:spcAft>
              <a:buSzPts val="1400"/>
              <a:buFont typeface="Fraunces SemiBold"/>
              <a:buNone/>
              <a:defRPr>
                <a:latin typeface="Fraunces SemiBold"/>
                <a:ea typeface="Fraunces SemiBold"/>
                <a:cs typeface="Fraunces SemiBold"/>
                <a:sym typeface="Fraunces SemiBold"/>
              </a:defRPr>
            </a:lvl9pPr>
          </a:lstStyle>
          <a:p>
            <a:endParaRPr/>
          </a:p>
        </p:txBody>
      </p:sp>
      <p:sp>
        <p:nvSpPr>
          <p:cNvPr id="31" name="Google Shape;31;g2e1f765dc29_2_78"/>
          <p:cNvSpPr txBox="1">
            <a:spLocks noGrp="1"/>
          </p:cNvSpPr>
          <p:nvPr>
            <p:ph type="body" idx="1"/>
          </p:nvPr>
        </p:nvSpPr>
        <p:spPr>
          <a:xfrm>
            <a:off x="548375" y="2084918"/>
            <a:ext cx="10515600" cy="372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ED7F0"/>
              </a:buClr>
              <a:buSzPts val="2400"/>
              <a:buFont typeface="Open Sans Medium"/>
              <a:buNone/>
              <a:defRPr sz="2400">
                <a:solidFill>
                  <a:srgbClr val="8ED7F0"/>
                </a:solidFill>
                <a:latin typeface="Open Sans Medium"/>
                <a:ea typeface="Open Sans Medium"/>
                <a:cs typeface="Open Sans Medium"/>
                <a:sym typeface="Open Sans Medium"/>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1751" y="965200"/>
            <a:ext cx="10336827" cy="1325880"/>
          </a:xfrm>
        </p:spPr>
        <p:txBody>
          <a:bodyPr anchor="t" anchorCtr="0">
            <a:normAutofit/>
          </a:bodyPr>
          <a:lstStyle>
            <a:lvl1pPr algn="l">
              <a:lnSpc>
                <a:spcPts val="4000"/>
              </a:lnSpc>
              <a:defRPr sz="3400">
                <a:solidFill>
                  <a:schemeClr val="bg1"/>
                </a:solidFill>
              </a:defRPr>
            </a:lvl1pPr>
          </a:lstStyle>
          <a:p>
            <a:r>
              <a:rPr lang="en-US"/>
              <a:t>Title</a:t>
            </a:r>
          </a:p>
        </p:txBody>
      </p:sp>
      <p:sp>
        <p:nvSpPr>
          <p:cNvPr id="3" name="Subtitle 2"/>
          <p:cNvSpPr>
            <a:spLocks noGrp="1"/>
          </p:cNvSpPr>
          <p:nvPr>
            <p:ph type="subTitle" idx="1" hasCustomPrompt="1"/>
          </p:nvPr>
        </p:nvSpPr>
        <p:spPr>
          <a:xfrm>
            <a:off x="861751" y="2329359"/>
            <a:ext cx="10336827" cy="966205"/>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a:t>
            </a:r>
          </a:p>
          <a:p>
            <a:r>
              <a:rPr lang="en-US"/>
              <a:t>Date</a:t>
            </a:r>
          </a:p>
        </p:txBody>
      </p:sp>
      <p:sp>
        <p:nvSpPr>
          <p:cNvPr id="8" name="Rectangle 7"/>
          <p:cNvSpPr/>
          <p:nvPr/>
        </p:nvSpPr>
        <p:spPr>
          <a:xfrm>
            <a:off x="-1" y="836524"/>
            <a:ext cx="530577" cy="109092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13395" y="836524"/>
            <a:ext cx="88669" cy="109092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861751" y="533400"/>
            <a:ext cx="10336827"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a:solidFill>
                  <a:schemeClr val="accent6"/>
                </a:solidFill>
              </a:rPr>
              <a:t>DOE OFFICE OF INDIAN ENERGY</a:t>
            </a:r>
          </a:p>
        </p:txBody>
      </p:sp>
      <p:pic>
        <p:nvPicPr>
          <p:cNvPr id="20" name="Picture 1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35476"/>
            <a:ext cx="12192000" cy="227916"/>
          </a:xfrm>
          <a:prstGeom prst="rect">
            <a:avLst/>
          </a:prstGeom>
        </p:spPr>
      </p:pic>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6428154"/>
            <a:ext cx="12192000" cy="227916"/>
          </a:xfrm>
          <a:prstGeom prst="rect">
            <a:avLst/>
          </a:prstGeom>
        </p:spPr>
      </p:pic>
      <p:pic>
        <p:nvPicPr>
          <p:cNvPr id="19" name="Picture 18" descr="doe_oie_wordmark_horiz_reverse.png">
            <a:extLst>
              <a:ext uri="{FF2B5EF4-FFF2-40B4-BE49-F238E27FC236}">
                <a16:creationId xmlns:a16="http://schemas.microsoft.com/office/drawing/2014/main" id="{8FA18E34-4298-2FE8-067E-8B1303CAFC1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0576" y="5744967"/>
            <a:ext cx="2871222" cy="443486"/>
          </a:xfrm>
          <a:prstGeom prst="rect">
            <a:avLst/>
          </a:prstGeom>
        </p:spPr>
      </p:pic>
      <p:grpSp>
        <p:nvGrpSpPr>
          <p:cNvPr id="9" name="Group 8">
            <a:extLst>
              <a:ext uri="{FF2B5EF4-FFF2-40B4-BE49-F238E27FC236}">
                <a16:creationId xmlns:a16="http://schemas.microsoft.com/office/drawing/2014/main" id="{F8E4A91A-778C-AEC1-34F8-656768371D54}"/>
              </a:ext>
            </a:extLst>
          </p:cNvPr>
          <p:cNvGrpSpPr/>
          <p:nvPr userDrawn="1"/>
        </p:nvGrpSpPr>
        <p:grpSpPr>
          <a:xfrm>
            <a:off x="10159" y="3535265"/>
            <a:ext cx="12167520" cy="1849214"/>
            <a:chOff x="-1" y="2548637"/>
            <a:chExt cx="9144001" cy="1389701"/>
          </a:xfrm>
        </p:grpSpPr>
        <p:pic>
          <p:nvPicPr>
            <p:cNvPr id="10" name="Picture 9">
              <a:extLst>
                <a:ext uri="{FF2B5EF4-FFF2-40B4-BE49-F238E27FC236}">
                  <a16:creationId xmlns:a16="http://schemas.microsoft.com/office/drawing/2014/main" id="{AE42410B-0C0D-E0D2-8827-250DD1E43D00}"/>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r="-79"/>
            <a:stretch/>
          </p:blipFill>
          <p:spPr>
            <a:xfrm>
              <a:off x="-1" y="2548637"/>
              <a:ext cx="3078481" cy="1389701"/>
            </a:xfrm>
            <a:prstGeom prst="rect">
              <a:avLst/>
            </a:prstGeom>
          </p:spPr>
        </p:pic>
        <p:pic>
          <p:nvPicPr>
            <p:cNvPr id="12" name="Picture 11">
              <a:extLst>
                <a:ext uri="{FF2B5EF4-FFF2-40B4-BE49-F238E27FC236}">
                  <a16:creationId xmlns:a16="http://schemas.microsoft.com/office/drawing/2014/main" id="{B9B35B47-3279-3805-54E5-BDF162C779D7}"/>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l="-1"/>
            <a:stretch/>
          </p:blipFill>
          <p:spPr>
            <a:xfrm>
              <a:off x="6055360" y="2548637"/>
              <a:ext cx="3088640" cy="1389701"/>
            </a:xfrm>
            <a:prstGeom prst="rect">
              <a:avLst/>
            </a:prstGeom>
          </p:spPr>
        </p:pic>
        <p:pic>
          <p:nvPicPr>
            <p:cNvPr id="15" name="Picture 14">
              <a:extLst>
                <a:ext uri="{FF2B5EF4-FFF2-40B4-BE49-F238E27FC236}">
                  <a16:creationId xmlns:a16="http://schemas.microsoft.com/office/drawing/2014/main" id="{9585373F-5C2B-C096-C31E-F95FD355E76D}"/>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a:xfrm>
              <a:off x="3076051" y="2548637"/>
              <a:ext cx="3005023" cy="1389701"/>
            </a:xfrm>
            <a:prstGeom prst="rect">
              <a:avLst/>
            </a:prstGeom>
          </p:spPr>
        </p:pic>
      </p:grpSp>
    </p:spTree>
    <p:extLst>
      <p:ext uri="{BB962C8B-B14F-4D97-AF65-F5344CB8AC3E}">
        <p14:creationId xmlns:p14="http://schemas.microsoft.com/office/powerpoint/2010/main" val="30195323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igh level - text slides">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26051" y="6529297"/>
            <a:ext cx="12218051" cy="328703"/>
          </a:xfrm>
          <a:prstGeom prst="rect">
            <a:avLst/>
          </a:prstGeom>
          <a:solidFill>
            <a:srgbClr val="004F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008526" y="6591006"/>
            <a:ext cx="3890124" cy="215444"/>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a:solidFill>
                  <a:srgbClr val="FFFFFF"/>
                </a:solidFill>
              </a:rPr>
              <a:t>U.S. Department of Energy  |  Office of</a:t>
            </a:r>
            <a:r>
              <a:rPr lang="en-US" sz="800" baseline="0">
                <a:solidFill>
                  <a:srgbClr val="FFFFFF"/>
                </a:solidFill>
              </a:rPr>
              <a:t> Indian Energy  |  </a:t>
            </a:r>
            <a:fld id="{F9C252DC-A164-D04F-A083-01C268BCB08E}" type="slidenum">
              <a:rPr lang="en-US" sz="800" smtClean="0">
                <a:solidFill>
                  <a:srgbClr val="FFFFFF"/>
                </a:solidFill>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800">
              <a:solidFill>
                <a:srgbClr val="FFFFFF"/>
              </a:solidFill>
            </a:endParaRPr>
          </a:p>
        </p:txBody>
      </p:sp>
      <p:sp>
        <p:nvSpPr>
          <p:cNvPr id="7" name="Title 6"/>
          <p:cNvSpPr>
            <a:spLocks noGrp="1"/>
          </p:cNvSpPr>
          <p:nvPr>
            <p:ph type="title"/>
          </p:nvPr>
        </p:nvSpPr>
        <p:spPr>
          <a:xfrm>
            <a:off x="487680" y="202968"/>
            <a:ext cx="10972800" cy="987552"/>
          </a:xfrm>
        </p:spPr>
        <p:txBody>
          <a:bodyPr>
            <a:noAutofit/>
          </a:bodyPr>
          <a:lstStyle>
            <a:lvl1pPr>
              <a:lnSpc>
                <a:spcPct val="90000"/>
              </a:lnSpc>
              <a:defRPr sz="4000">
                <a:solidFill>
                  <a:schemeClr val="tx2"/>
                </a:solidFill>
              </a:defRPr>
            </a:lvl1pPr>
          </a:lstStyle>
          <a:p>
            <a:r>
              <a:rPr lang="en-US"/>
              <a:t>Click to edit Master title style</a:t>
            </a:r>
          </a:p>
        </p:txBody>
      </p:sp>
      <p:sp>
        <p:nvSpPr>
          <p:cNvPr id="11" name="Text Placeholder 10"/>
          <p:cNvSpPr>
            <a:spLocks noGrp="1"/>
          </p:cNvSpPr>
          <p:nvPr>
            <p:ph type="body" sz="quarter" idx="10" hasCustomPrompt="1"/>
          </p:nvPr>
        </p:nvSpPr>
        <p:spPr>
          <a:xfrm>
            <a:off x="484104" y="1384047"/>
            <a:ext cx="10931129" cy="3821116"/>
          </a:xfrm>
        </p:spPr>
        <p:txBody>
          <a:bodyPr>
            <a:normAutofit/>
          </a:bodyPr>
          <a:lstStyle>
            <a:lvl1pPr marL="0" indent="0">
              <a:buFontTx/>
              <a:buNone/>
              <a:defRPr sz="1800">
                <a:latin typeface="+mn-lt"/>
              </a:defRPr>
            </a:lvl1pPr>
          </a:lstStyle>
          <a:p>
            <a:pPr lvl="0"/>
            <a:r>
              <a:rPr lang="en-US"/>
              <a:t>Text</a:t>
            </a:r>
          </a:p>
        </p:txBody>
      </p:sp>
    </p:spTree>
    <p:extLst>
      <p:ext uri="{BB962C8B-B14F-4D97-AF65-F5344CB8AC3E}">
        <p14:creationId xmlns:p14="http://schemas.microsoft.com/office/powerpoint/2010/main" val="17238530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963084" y="3066572"/>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2" name="Straight Connector 11"/>
          <p:cNvCxnSpPr/>
          <p:nvPr/>
        </p:nvCxnSpPr>
        <p:spPr>
          <a:xfrm>
            <a:off x="0" y="6314074"/>
            <a:ext cx="12192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76276"/>
            <a:ext cx="12192000" cy="15544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5951" y="6425902"/>
            <a:ext cx="2775964" cy="304679"/>
          </a:xfrm>
          <a:prstGeom prst="rect">
            <a:avLst/>
          </a:prstGeom>
        </p:spPr>
      </p:pic>
      <p:sp>
        <p:nvSpPr>
          <p:cNvPr id="8" name="Slide Number Placeholder 5"/>
          <p:cNvSpPr>
            <a:spLocks noGrp="1"/>
          </p:cNvSpPr>
          <p:nvPr>
            <p:ph type="sldNum" sz="quarter" idx="4"/>
          </p:nvPr>
        </p:nvSpPr>
        <p:spPr>
          <a:xfrm>
            <a:off x="11701901" y="6591542"/>
            <a:ext cx="490099" cy="267887"/>
          </a:xfrm>
          <a:prstGeom prst="rect">
            <a:avLst/>
          </a:prstGeom>
        </p:spPr>
        <p:txBody>
          <a:bodyPr/>
          <a:lstStyle>
            <a:lvl1pPr algn="r">
              <a:defRPr sz="1000">
                <a:solidFill>
                  <a:schemeClr val="tx1"/>
                </a:solidFill>
              </a:defRPr>
            </a:lvl1pPr>
          </a:lstStyle>
          <a:p>
            <a:pPr>
              <a:defRPr/>
            </a:pPr>
            <a:fld id="{5FEF5A37-A87F-4CBD-A918-52C929ED74D2}" type="slidenum">
              <a:rPr lang="en-US" altLang="en-US" smtClean="0">
                <a:ea typeface="ＭＳ Ｐゴシック" panose="020B0600070205080204" pitchFamily="34" charset="-128"/>
                <a:cs typeface="+mn-cs"/>
              </a:rPr>
              <a:pPr>
                <a:defRPr/>
              </a:pPr>
              <a:t>‹#›</a:t>
            </a:fld>
            <a:endParaRPr lang="en-US" altLang="en-US">
              <a:ea typeface="ＭＳ Ｐゴシック" panose="020B0600070205080204" pitchFamily="34" charset="-128"/>
              <a:cs typeface="+mn-cs"/>
            </a:endParaRPr>
          </a:p>
        </p:txBody>
      </p:sp>
    </p:spTree>
    <p:extLst>
      <p:ext uri="{BB962C8B-B14F-4D97-AF65-F5344CB8AC3E}">
        <p14:creationId xmlns:p14="http://schemas.microsoft.com/office/powerpoint/2010/main" val="19386817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26051" y="6314074"/>
            <a:ext cx="12218051" cy="5439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487680" y="175768"/>
            <a:ext cx="10972800" cy="987552"/>
          </a:xfrm>
        </p:spPr>
        <p:txBody>
          <a:bodyPr/>
          <a:lstStyle>
            <a:lvl1pPr>
              <a:defRPr>
                <a:solidFill>
                  <a:schemeClr val="tx1"/>
                </a:solidFill>
              </a:defRPr>
            </a:lvl1pPr>
          </a:lstStyle>
          <a:p>
            <a:r>
              <a:rPr lang="en-US"/>
              <a:t>Click to edit Master title style</a:t>
            </a:r>
          </a:p>
        </p:txBody>
      </p:sp>
      <p:sp>
        <p:nvSpPr>
          <p:cNvPr id="19" name="Content Placeholder 2"/>
          <p:cNvSpPr>
            <a:spLocks noGrp="1"/>
          </p:cNvSpPr>
          <p:nvPr>
            <p:ph sz="half" idx="1"/>
          </p:nvPr>
        </p:nvSpPr>
        <p:spPr>
          <a:xfrm>
            <a:off x="487680" y="1163321"/>
            <a:ext cx="5384800" cy="496284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2"/>
          </p:nvPr>
        </p:nvSpPr>
        <p:spPr>
          <a:xfrm>
            <a:off x="6075680" y="1163321"/>
            <a:ext cx="5384800" cy="496284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20"/>
          <p:cNvSpPr/>
          <p:nvPr/>
        </p:nvSpPr>
        <p:spPr>
          <a:xfrm>
            <a:off x="0" y="349582"/>
            <a:ext cx="243840"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sp>
        <p:nvSpPr>
          <p:cNvPr id="22" name="Rectangle 21"/>
          <p:cNvSpPr/>
          <p:nvPr/>
        </p:nvSpPr>
        <p:spPr>
          <a:xfrm>
            <a:off x="315368" y="349582"/>
            <a:ext cx="97881"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5"/>
              </a:solidFill>
            </a:endParaRPr>
          </a:p>
        </p:txBody>
      </p:sp>
      <p:pic>
        <p:nvPicPr>
          <p:cNvPr id="12" name="Picture 11" descr="doe_oie_wordmark_horiz_reverse.png">
            <a:extLst>
              <a:ext uri="{FF2B5EF4-FFF2-40B4-BE49-F238E27FC236}">
                <a16:creationId xmlns:a16="http://schemas.microsoft.com/office/drawing/2014/main" id="{A7B479DD-12BB-3412-A077-52312A14E9F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9150" y="6440197"/>
            <a:ext cx="1914208" cy="295666"/>
          </a:xfrm>
          <a:prstGeom prst="rect">
            <a:avLst/>
          </a:prstGeom>
        </p:spPr>
      </p:pic>
      <p:sp>
        <p:nvSpPr>
          <p:cNvPr id="13" name="Slide Number Placeholder 5">
            <a:extLst>
              <a:ext uri="{FF2B5EF4-FFF2-40B4-BE49-F238E27FC236}">
                <a16:creationId xmlns:a16="http://schemas.microsoft.com/office/drawing/2014/main" id="{DEEFFC40-D9C6-8AA3-851C-5F2DBECF0762}"/>
              </a:ext>
            </a:extLst>
          </p:cNvPr>
          <p:cNvSpPr>
            <a:spLocks noGrp="1"/>
          </p:cNvSpPr>
          <p:nvPr>
            <p:ph type="sldNum" sz="quarter" idx="4"/>
          </p:nvPr>
        </p:nvSpPr>
        <p:spPr>
          <a:xfrm>
            <a:off x="11709063" y="6452093"/>
            <a:ext cx="367574" cy="267887"/>
          </a:xfrm>
          <a:prstGeom prst="rect">
            <a:avLst/>
          </a:prstGeom>
        </p:spPr>
        <p:txBody>
          <a:bodyPr/>
          <a:lstStyle>
            <a:lvl1pPr algn="r">
              <a:defRPr sz="1000">
                <a:solidFill>
                  <a:schemeClr val="bg1"/>
                </a:solidFill>
              </a:defRPr>
            </a:lvl1pPr>
          </a:lstStyle>
          <a:p>
            <a:pPr>
              <a:defRPr/>
            </a:pPr>
            <a:fld id="{5FEF5A37-A87F-4CBD-A918-52C929ED74D2}" type="slidenum">
              <a:rPr lang="en-US" altLang="en-US" smtClean="0">
                <a:ea typeface="ＭＳ Ｐゴシック" panose="020B0600070205080204" pitchFamily="34" charset="-128"/>
                <a:cs typeface="+mn-cs"/>
              </a:rPr>
              <a:pPr>
                <a:defRPr/>
              </a:pPr>
              <a:t>‹#›</a:t>
            </a:fld>
            <a:endParaRPr lang="en-US" altLang="en-US">
              <a:ea typeface="ＭＳ Ｐゴシック" panose="020B0600070205080204" pitchFamily="34" charset="-128"/>
              <a:cs typeface="+mn-cs"/>
            </a:endParaRPr>
          </a:p>
        </p:txBody>
      </p:sp>
    </p:spTree>
    <p:extLst>
      <p:ext uri="{BB962C8B-B14F-4D97-AF65-F5344CB8AC3E}">
        <p14:creationId xmlns:p14="http://schemas.microsoft.com/office/powerpoint/2010/main" val="389630506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12" name="Rectangle 11"/>
          <p:cNvSpPr/>
          <p:nvPr/>
        </p:nvSpPr>
        <p:spPr>
          <a:xfrm>
            <a:off x="-26051" y="6314074"/>
            <a:ext cx="12218051" cy="5439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doe_oie_wordmark_horiz_revers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8867" y="6440197"/>
            <a:ext cx="2552277" cy="295666"/>
          </a:xfrm>
          <a:prstGeom prst="rect">
            <a:avLst/>
          </a:prstGeom>
        </p:spPr>
      </p:pic>
      <p:sp>
        <p:nvSpPr>
          <p:cNvPr id="14" name="Title 1"/>
          <p:cNvSpPr>
            <a:spLocks noGrp="1"/>
          </p:cNvSpPr>
          <p:nvPr>
            <p:ph type="title"/>
          </p:nvPr>
        </p:nvSpPr>
        <p:spPr>
          <a:xfrm>
            <a:off x="487680" y="175768"/>
            <a:ext cx="10972800" cy="987552"/>
          </a:xfrm>
        </p:spPr>
        <p:txBody>
          <a:bodyPr/>
          <a:lstStyle>
            <a:lvl1pPr>
              <a:defRPr>
                <a:solidFill>
                  <a:schemeClr val="tx1"/>
                </a:solidFill>
              </a:defRPr>
            </a:lvl1pPr>
          </a:lstStyle>
          <a:p>
            <a:r>
              <a:rPr lang="en-US"/>
              <a:t>Click to edit Master title style</a:t>
            </a:r>
          </a:p>
        </p:txBody>
      </p:sp>
      <p:sp>
        <p:nvSpPr>
          <p:cNvPr id="16" name="Text Placeholder 2"/>
          <p:cNvSpPr>
            <a:spLocks noGrp="1"/>
          </p:cNvSpPr>
          <p:nvPr>
            <p:ph type="body" idx="1"/>
          </p:nvPr>
        </p:nvSpPr>
        <p:spPr>
          <a:xfrm>
            <a:off x="491067" y="1281113"/>
            <a:ext cx="5386917" cy="686285"/>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2"/>
          </p:nvPr>
        </p:nvSpPr>
        <p:spPr>
          <a:xfrm>
            <a:off x="491067" y="1920875"/>
            <a:ext cx="5386917" cy="4238625"/>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p:cNvSpPr>
            <a:spLocks noGrp="1"/>
          </p:cNvSpPr>
          <p:nvPr>
            <p:ph type="body" sz="quarter" idx="3"/>
          </p:nvPr>
        </p:nvSpPr>
        <p:spPr>
          <a:xfrm>
            <a:off x="6074834" y="1281113"/>
            <a:ext cx="5389033" cy="686285"/>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p:cNvSpPr>
            <a:spLocks noGrp="1"/>
          </p:cNvSpPr>
          <p:nvPr>
            <p:ph sz="quarter" idx="4"/>
          </p:nvPr>
        </p:nvSpPr>
        <p:spPr>
          <a:xfrm>
            <a:off x="6074834" y="1920875"/>
            <a:ext cx="5389033" cy="4238625"/>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p:cNvSpPr/>
          <p:nvPr/>
        </p:nvSpPr>
        <p:spPr>
          <a:xfrm>
            <a:off x="0" y="349582"/>
            <a:ext cx="243840"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956"/>
              </a:solidFill>
            </a:endParaRPr>
          </a:p>
        </p:txBody>
      </p:sp>
      <p:sp>
        <p:nvSpPr>
          <p:cNvPr id="21" name="Rectangle 20"/>
          <p:cNvSpPr/>
          <p:nvPr/>
        </p:nvSpPr>
        <p:spPr>
          <a:xfrm>
            <a:off x="315368" y="349582"/>
            <a:ext cx="97881"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C956"/>
              </a:solidFill>
            </a:endParaRPr>
          </a:p>
        </p:txBody>
      </p:sp>
      <p:sp>
        <p:nvSpPr>
          <p:cNvPr id="13" name="Slide Number Placeholder 5"/>
          <p:cNvSpPr>
            <a:spLocks noGrp="1"/>
          </p:cNvSpPr>
          <p:nvPr>
            <p:ph type="sldNum" sz="quarter" idx="10"/>
          </p:nvPr>
        </p:nvSpPr>
        <p:spPr>
          <a:xfrm>
            <a:off x="11701901" y="6591542"/>
            <a:ext cx="490099" cy="267887"/>
          </a:xfrm>
          <a:prstGeom prst="rect">
            <a:avLst/>
          </a:prstGeom>
        </p:spPr>
        <p:txBody>
          <a:bodyPr/>
          <a:lstStyle>
            <a:lvl1pPr algn="r">
              <a:defRPr sz="1000">
                <a:solidFill>
                  <a:schemeClr val="bg1"/>
                </a:solidFill>
              </a:defRPr>
            </a:lvl1pPr>
          </a:lstStyle>
          <a:p>
            <a:pPr>
              <a:defRPr/>
            </a:pPr>
            <a:fld id="{5FEF5A37-A87F-4CBD-A918-52C929ED74D2}" type="slidenum">
              <a:rPr lang="en-US" altLang="en-US" smtClean="0">
                <a:ea typeface="ＭＳ Ｐゴシック" panose="020B0600070205080204" pitchFamily="34" charset="-128"/>
                <a:cs typeface="+mn-cs"/>
              </a:rPr>
              <a:pPr>
                <a:defRPr/>
              </a:pPr>
              <a:t>‹#›</a:t>
            </a:fld>
            <a:endParaRPr lang="en-US" altLang="en-US">
              <a:ea typeface="ＭＳ Ｐゴシック" panose="020B0600070205080204" pitchFamily="34" charset="-128"/>
              <a:cs typeface="+mn-cs"/>
            </a:endParaRPr>
          </a:p>
        </p:txBody>
      </p:sp>
    </p:spTree>
    <p:extLst>
      <p:ext uri="{BB962C8B-B14F-4D97-AF65-F5344CB8AC3E}">
        <p14:creationId xmlns:p14="http://schemas.microsoft.com/office/powerpoint/2010/main" val="38595363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Rectangle 9"/>
          <p:cNvSpPr/>
          <p:nvPr/>
        </p:nvSpPr>
        <p:spPr>
          <a:xfrm>
            <a:off x="0" y="6314074"/>
            <a:ext cx="12192000" cy="5439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87680" y="175768"/>
            <a:ext cx="10972800" cy="987552"/>
          </a:xfrm>
        </p:spPr>
        <p:txBody>
          <a:bodyPr/>
          <a:lstStyle>
            <a:lvl1pPr>
              <a:defRPr>
                <a:solidFill>
                  <a:schemeClr val="tx1"/>
                </a:solidFill>
              </a:defRPr>
            </a:lvl1pPr>
          </a:lstStyle>
          <a:p>
            <a:r>
              <a:rPr lang="en-US"/>
              <a:t>Click to edit Master title style</a:t>
            </a:r>
          </a:p>
        </p:txBody>
      </p:sp>
      <p:sp>
        <p:nvSpPr>
          <p:cNvPr id="13" name="Rectangle 12"/>
          <p:cNvSpPr/>
          <p:nvPr/>
        </p:nvSpPr>
        <p:spPr>
          <a:xfrm>
            <a:off x="0" y="349582"/>
            <a:ext cx="243840"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Rectangle 21"/>
          <p:cNvSpPr/>
          <p:nvPr/>
        </p:nvSpPr>
        <p:spPr>
          <a:xfrm>
            <a:off x="315368" y="349582"/>
            <a:ext cx="97881"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9" name="Picture 8" descr="doe_oie_wordmark_horiz_reverse.png">
            <a:extLst>
              <a:ext uri="{FF2B5EF4-FFF2-40B4-BE49-F238E27FC236}">
                <a16:creationId xmlns:a16="http://schemas.microsoft.com/office/drawing/2014/main" id="{7FBF349F-FE87-AFF5-AC80-C623CBEC7CC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9150" y="6440197"/>
            <a:ext cx="1914208" cy="295666"/>
          </a:xfrm>
          <a:prstGeom prst="rect">
            <a:avLst/>
          </a:prstGeom>
        </p:spPr>
      </p:pic>
      <p:sp>
        <p:nvSpPr>
          <p:cNvPr id="14" name="Slide Number Placeholder 5">
            <a:extLst>
              <a:ext uri="{FF2B5EF4-FFF2-40B4-BE49-F238E27FC236}">
                <a16:creationId xmlns:a16="http://schemas.microsoft.com/office/drawing/2014/main" id="{464FB86E-A285-0CE3-F426-67FF0E26C5E4}"/>
              </a:ext>
            </a:extLst>
          </p:cNvPr>
          <p:cNvSpPr>
            <a:spLocks noGrp="1"/>
          </p:cNvSpPr>
          <p:nvPr>
            <p:ph type="sldNum" sz="quarter" idx="4"/>
          </p:nvPr>
        </p:nvSpPr>
        <p:spPr>
          <a:xfrm>
            <a:off x="11824426" y="6586037"/>
            <a:ext cx="367574" cy="267887"/>
          </a:xfrm>
          <a:prstGeom prst="rect">
            <a:avLst/>
          </a:prstGeom>
        </p:spPr>
        <p:txBody>
          <a:bodyPr/>
          <a:lstStyle>
            <a:lvl1pPr algn="r">
              <a:defRPr sz="1000">
                <a:solidFill>
                  <a:schemeClr val="bg1"/>
                </a:solidFill>
              </a:defRPr>
            </a:lvl1pPr>
          </a:lstStyle>
          <a:p>
            <a:pPr>
              <a:defRPr/>
            </a:pPr>
            <a:fld id="{5FEF5A37-A87F-4CBD-A918-52C929ED74D2}" type="slidenum">
              <a:rPr lang="en-US" altLang="en-US" smtClean="0">
                <a:ea typeface="ＭＳ Ｐゴシック" panose="020B0600070205080204" pitchFamily="34" charset="-128"/>
                <a:cs typeface="+mn-cs"/>
              </a:rPr>
              <a:pPr>
                <a:defRPr/>
              </a:pPr>
              <a:t>‹#›</a:t>
            </a:fld>
            <a:endParaRPr lang="en-US" altLang="en-US">
              <a:ea typeface="ＭＳ Ｐゴシック" panose="020B0600070205080204" pitchFamily="34" charset="-128"/>
              <a:cs typeface="+mn-cs"/>
            </a:endParaRPr>
          </a:p>
        </p:txBody>
      </p:sp>
    </p:spTree>
    <p:extLst>
      <p:ext uri="{BB962C8B-B14F-4D97-AF65-F5344CB8AC3E}">
        <p14:creationId xmlns:p14="http://schemas.microsoft.com/office/powerpoint/2010/main" val="39103349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4AA521-CC82-B405-7C0C-CA08A5E159EB}"/>
              </a:ext>
            </a:extLst>
          </p:cNvPr>
          <p:cNvSpPr/>
          <p:nvPr userDrawn="1"/>
        </p:nvSpPr>
        <p:spPr>
          <a:xfrm>
            <a:off x="0" y="-2257"/>
            <a:ext cx="12192000" cy="102909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7A76D0-DE0A-67FB-4313-16D8264CB7E1}"/>
              </a:ext>
            </a:extLst>
          </p:cNvPr>
          <p:cNvSpPr/>
          <p:nvPr userDrawn="1"/>
        </p:nvSpPr>
        <p:spPr>
          <a:xfrm>
            <a:off x="0" y="347325"/>
            <a:ext cx="243840"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1" name="Rectangle 10">
            <a:extLst>
              <a:ext uri="{FF2B5EF4-FFF2-40B4-BE49-F238E27FC236}">
                <a16:creationId xmlns:a16="http://schemas.microsoft.com/office/drawing/2014/main" id="{062A875B-C2BF-A0F9-019A-4077FDD8FC51}"/>
              </a:ext>
            </a:extLst>
          </p:cNvPr>
          <p:cNvSpPr/>
          <p:nvPr userDrawn="1"/>
        </p:nvSpPr>
        <p:spPr>
          <a:xfrm>
            <a:off x="315368" y="347325"/>
            <a:ext cx="97881"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10" name="Rectangle 9"/>
          <p:cNvSpPr/>
          <p:nvPr/>
        </p:nvSpPr>
        <p:spPr>
          <a:xfrm>
            <a:off x="0" y="6314074"/>
            <a:ext cx="12192000" cy="5439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87680" y="175768"/>
            <a:ext cx="10972800" cy="987552"/>
          </a:xfrm>
        </p:spPr>
        <p:txBody>
          <a:bodyPr/>
          <a:lstStyle>
            <a:lvl1pPr>
              <a:defRPr>
                <a:solidFill>
                  <a:schemeClr val="bg1"/>
                </a:solidFill>
              </a:defRPr>
            </a:lvl1pPr>
          </a:lstStyle>
          <a:p>
            <a:r>
              <a:rPr lang="en-US"/>
              <a:t>Click to edit Master title style</a:t>
            </a:r>
          </a:p>
        </p:txBody>
      </p:sp>
      <p:sp>
        <p:nvSpPr>
          <p:cNvPr id="13" name="Rectangle 12"/>
          <p:cNvSpPr/>
          <p:nvPr/>
        </p:nvSpPr>
        <p:spPr>
          <a:xfrm>
            <a:off x="0" y="349582"/>
            <a:ext cx="243840"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Rectangle 21"/>
          <p:cNvSpPr/>
          <p:nvPr/>
        </p:nvSpPr>
        <p:spPr>
          <a:xfrm>
            <a:off x="315368" y="349582"/>
            <a:ext cx="97881"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9" name="Picture 8" descr="doe_oie_wordmark_horiz_reverse.png">
            <a:extLst>
              <a:ext uri="{FF2B5EF4-FFF2-40B4-BE49-F238E27FC236}">
                <a16:creationId xmlns:a16="http://schemas.microsoft.com/office/drawing/2014/main" id="{7FBF349F-FE87-AFF5-AC80-C623CBEC7CC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9150" y="6440197"/>
            <a:ext cx="1914208" cy="295666"/>
          </a:xfrm>
          <a:prstGeom prst="rect">
            <a:avLst/>
          </a:prstGeom>
        </p:spPr>
      </p:pic>
      <p:sp>
        <p:nvSpPr>
          <p:cNvPr id="14" name="Slide Number Placeholder 5">
            <a:extLst>
              <a:ext uri="{FF2B5EF4-FFF2-40B4-BE49-F238E27FC236}">
                <a16:creationId xmlns:a16="http://schemas.microsoft.com/office/drawing/2014/main" id="{464FB86E-A285-0CE3-F426-67FF0E26C5E4}"/>
              </a:ext>
            </a:extLst>
          </p:cNvPr>
          <p:cNvSpPr>
            <a:spLocks noGrp="1"/>
          </p:cNvSpPr>
          <p:nvPr>
            <p:ph type="sldNum" sz="quarter" idx="4"/>
          </p:nvPr>
        </p:nvSpPr>
        <p:spPr>
          <a:xfrm>
            <a:off x="11824426" y="6586037"/>
            <a:ext cx="367574" cy="267887"/>
          </a:xfrm>
          <a:prstGeom prst="rect">
            <a:avLst/>
          </a:prstGeom>
        </p:spPr>
        <p:txBody>
          <a:bodyPr/>
          <a:lstStyle>
            <a:lvl1pPr algn="r">
              <a:defRPr sz="1000">
                <a:solidFill>
                  <a:schemeClr val="bg1"/>
                </a:solidFill>
              </a:defRPr>
            </a:lvl1pPr>
          </a:lstStyle>
          <a:p>
            <a:pPr>
              <a:defRPr/>
            </a:pPr>
            <a:fld id="{5FEF5A37-A87F-4CBD-A918-52C929ED74D2}" type="slidenum">
              <a:rPr lang="en-US" altLang="en-US" smtClean="0">
                <a:ea typeface="ＭＳ Ｐゴシック" panose="020B0600070205080204" pitchFamily="34" charset="-128"/>
                <a:cs typeface="+mn-cs"/>
              </a:rPr>
              <a:pPr>
                <a:defRPr/>
              </a:pPr>
              <a:t>‹#›</a:t>
            </a:fld>
            <a:endParaRPr lang="en-US" altLang="en-US">
              <a:ea typeface="ＭＳ Ｐゴシック" panose="020B0600070205080204" pitchFamily="34" charset="-128"/>
              <a:cs typeface="+mn-cs"/>
            </a:endParaRPr>
          </a:p>
        </p:txBody>
      </p:sp>
    </p:spTree>
    <p:extLst>
      <p:ext uri="{BB962C8B-B14F-4D97-AF65-F5344CB8AC3E}">
        <p14:creationId xmlns:p14="http://schemas.microsoft.com/office/powerpoint/2010/main" val="3868116041"/>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e1f765dc29_2_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2e1f765dc29_2_1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g2e1f765dc29_2_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429768"/>
            <a:ext cx="10972800" cy="98755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88656" y="1467969"/>
            <a:ext cx="10972800" cy="48628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58571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457200" rtl="0" eaLnBrk="1" latinLnBrk="0" hangingPunct="1">
        <a:spcBef>
          <a:spcPct val="0"/>
        </a:spcBef>
        <a:buNone/>
        <a:defRPr sz="3200" kern="1200">
          <a:ln>
            <a:noFill/>
          </a:ln>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30.jpeg" Type="http://schemas.openxmlformats.org/officeDocument/2006/relationships/image"/><Relationship Id="rId2" Target="../notesSlides/notesSlide10.xml" Type="http://schemas.openxmlformats.org/officeDocument/2006/relationships/notesSlide"/><Relationship Id="rId1" Target="../slideLayouts/slideLayout8.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31.jpeg" Type="http://schemas.openxmlformats.org/officeDocument/2006/relationships/image"/><Relationship Id="rId2" Target="../notesSlides/notesSlide11.xml" Type="http://schemas.openxmlformats.org/officeDocument/2006/relationships/notesSlide"/><Relationship Id="rId1" Target="../slideLayouts/slideLayout8.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32.jpeg" Type="http://schemas.openxmlformats.org/officeDocument/2006/relationships/image"/><Relationship Id="rId2" Target="../notesSlides/notesSlide12.xml" Type="http://schemas.openxmlformats.org/officeDocument/2006/relationships/notesSlide"/><Relationship Id="rId1" Target="../slideLayouts/slideLayout8.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maps.nrel.gov/tribal-energy-atlas/data-view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arget="../media/image35.jpeg" Type="http://schemas.openxmlformats.org/officeDocument/2006/relationships/image"/><Relationship Id="rId2" Target="../notesSlides/notesSlide15.xml" Type="http://schemas.openxmlformats.org/officeDocument/2006/relationships/notesSlide"/><Relationship Id="rId1" Target="../slideLayouts/slideLayout8.xml" Type="http://schemas.openxmlformats.org/officeDocument/2006/relationships/slideLayout"/><Relationship Id="rId4" Target="../media/image36.jpeg" Type="http://schemas.openxmlformats.org/officeDocument/2006/relationships/image"/></Relationships>
</file>

<file path=ppt/slides/_rels/slide16.xml.rels><?xml version="1.0" encoding="UTF-8" standalone="yes" ?><Relationships xmlns="http://schemas.openxmlformats.org/package/2006/relationships"><Relationship Id="rId3" Target="../media/image37.jpeg" Type="http://schemas.openxmlformats.org/officeDocument/2006/relationships/image"/><Relationship Id="rId2" Target="../notesSlides/notesSlide16.xml" Type="http://schemas.openxmlformats.org/officeDocument/2006/relationships/notesSlide"/><Relationship Id="rId1" Target="../slideLayouts/slideLayout8.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arget="../media/image42.jpeg" Type="http://schemas.openxmlformats.org/officeDocument/2006/relationships/image"/><Relationship Id="rId2" Target="../notesSlides/notesSlide18.xml" Type="http://schemas.openxmlformats.org/officeDocument/2006/relationships/notesSlide"/><Relationship Id="rId1" Target="../slideLayouts/slideLayout8.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43.jpeg" Type="http://schemas.openxmlformats.org/officeDocument/2006/relationships/image"/><Relationship Id="rId2" Target="../notesSlides/notesSlide19.xml" Type="http://schemas.openxmlformats.org/officeDocument/2006/relationships/notesSlide"/><Relationship Id="rId1" Target="../slideLayouts/slideLayout8.xml" Type="http://schemas.openxmlformats.org/officeDocument/2006/relationships/slideLayout"/><Relationship Id="rId4" Target="../media/image44.pn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arget="../media/image45.jpeg" Type="http://schemas.openxmlformats.org/officeDocument/2006/relationships/image"/><Relationship Id="rId2" Target="../notesSlides/notesSlide20.xml" Type="http://schemas.openxmlformats.org/officeDocument/2006/relationships/notesSlide"/><Relationship Id="rId1" Target="../slideLayouts/slideLayout8.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46.jpeg" Type="http://schemas.openxmlformats.org/officeDocument/2006/relationships/image"/><Relationship Id="rId2" Target="../notesSlides/notesSlide21.xml" Type="http://schemas.openxmlformats.org/officeDocument/2006/relationships/notesSlide"/><Relationship Id="rId1" Target="../slideLayouts/slideLayout8.xml" Type="http://schemas.openxmlformats.org/officeDocument/2006/relationships/slideLayout"/></Relationships>
</file>

<file path=ppt/slides/_rels/slide22.xml.rels><?xml version="1.0" encoding="UTF-8" standalone="yes"?>
<Relationships xmlns="http://schemas.openxmlformats.org/package/2006/relationships"><Relationship Id="rId8" Type="http://schemas.openxmlformats.org/officeDocument/2006/relationships/hyperlink" Target="https://www.energy.gov/indianenergy/contact-us-and-staff" TargetMode="External"/><Relationship Id="rId13" Type="http://schemas.openxmlformats.org/officeDocument/2006/relationships/image" Target="../media/image51.png"/><Relationship Id="rId3" Type="http://schemas.openxmlformats.org/officeDocument/2006/relationships/hyperlink" Target="mailto:Michael.stevenson@hq.doe.gov" TargetMode="External"/><Relationship Id="rId7" Type="http://schemas.openxmlformats.org/officeDocument/2006/relationships/image" Target="../media/image48.emf"/><Relationship Id="rId12"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47.emf"/><Relationship Id="rId11" Type="http://schemas.openxmlformats.org/officeDocument/2006/relationships/hyperlink" Target="https://twitter.com/DOEIndianEnergy" TargetMode="External"/><Relationship Id="rId5" Type="http://schemas.openxmlformats.org/officeDocument/2006/relationships/hyperlink" Target="mailto:indianenergy@hq.doe.gov" TargetMode="External"/><Relationship Id="rId15" Type="http://schemas.openxmlformats.org/officeDocument/2006/relationships/image" Target="../media/image53.jpeg"/><Relationship Id="rId10" Type="http://schemas.openxmlformats.org/officeDocument/2006/relationships/hyperlink" Target="http://www.facebook.com/DOEIndianEnergy" TargetMode="External"/><Relationship Id="rId4" Type="http://schemas.openxmlformats.org/officeDocument/2006/relationships/hyperlink" Target="mailto:ie-ta@hq.doe.gov" TargetMode="External"/><Relationship Id="rId9" Type="http://schemas.openxmlformats.org/officeDocument/2006/relationships/image" Target="../media/image49.emf"/><Relationship Id="rId14" Type="http://schemas.openxmlformats.org/officeDocument/2006/relationships/image" Target="../media/image5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arget="../media/image15.png" Type="http://schemas.openxmlformats.org/officeDocument/2006/relationships/image"/><Relationship Id="rId2" Target="../notesSlides/notesSlide4.xml" Type="http://schemas.openxmlformats.org/officeDocument/2006/relationships/notesSlide"/><Relationship Id="rId1" Target="../slideLayouts/slideLayout10.xml" Type="http://schemas.openxmlformats.org/officeDocument/2006/relationships/slideLayout"/><Relationship Id="rId5" Target="../media/image17.jpeg" Type="http://schemas.openxmlformats.org/officeDocument/2006/relationships/image"/><Relationship Id="rId4" Target="../media/image16.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energy.gov/indianenergy/contributors/doug-maccourt" TargetMode="External"/><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arget="https://ie-exchange.energy.gov/" TargetMode="External" Type="http://schemas.openxmlformats.org/officeDocument/2006/relationships/hyperlink"/><Relationship Id="rId2" Target="../notesSlides/notesSlide7.xml" Type="http://schemas.openxmlformats.org/officeDocument/2006/relationships/notesSlide"/><Relationship Id="rId1" Target="../slideLayouts/slideLayout8.xml" Type="http://schemas.openxmlformats.org/officeDocument/2006/relationships/slideLayout"/><Relationship Id="rId5" Target="../media/image23.jpeg" Type="http://schemas.openxmlformats.org/officeDocument/2006/relationships/image"/><Relationship Id="rId4" Target="mailto:TribalGrants@hq.doe.gov" TargetMode="External" Type="http://schemas.openxmlformats.org/officeDocument/2006/relationships/hyperlink"/></Relationships>
</file>

<file path=ppt/slides/_rels/slide8.xml.rels><?xml version="1.0" encoding="UTF-8" standalone="yes" ?><Relationships xmlns="http://schemas.openxmlformats.org/package/2006/relationships"><Relationship Id="rId8" Target="https://www.energy.gov/clean-energy-infrastructure/clean-energy-infrastructure-program-and-funding-announcements" TargetMode="External" Type="http://schemas.openxmlformats.org/officeDocument/2006/relationships/hyperlink"/><Relationship Id="rId3" Target="../media/image24.png" Type="http://schemas.openxmlformats.org/officeDocument/2006/relationships/image"/><Relationship Id="rId7" Target="../media/image26.jpeg" Type="http://schemas.openxmlformats.org/officeDocument/2006/relationships/image"/><Relationship Id="rId2" Target="../notesSlides/notesSlide8.xml" Type="http://schemas.openxmlformats.org/officeDocument/2006/relationships/notesSlide"/><Relationship Id="rId1" Target="../slideLayouts/slideLayout8.xml" Type="http://schemas.openxmlformats.org/officeDocument/2006/relationships/slideLayout"/><Relationship Id="rId6" Target="https://www.energy.gov/indianenergy/current-funding-opportunities" TargetMode="External" Type="http://schemas.openxmlformats.org/officeDocument/2006/relationships/hyperlink"/><Relationship Id="rId5" Target="https://energycommunities.gov/funding-opportunities/" TargetMode="External" Type="http://schemas.openxmlformats.org/officeDocument/2006/relationships/hyperlink"/><Relationship Id="rId4" Target="../media/image25.jpe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1031831" y="4346728"/>
            <a:ext cx="11108400" cy="906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5400"/>
              <a:buFont typeface="Avenir"/>
              <a:buNone/>
            </a:pPr>
            <a:r>
              <a:rPr lang="en-US" dirty="0"/>
              <a:t>Department of Energy Grants: Clean Energy Funds for Tribal Housing</a:t>
            </a:r>
            <a:endParaRPr sz="5400" dirty="0"/>
          </a:p>
        </p:txBody>
      </p:sp>
      <p:sp>
        <p:nvSpPr>
          <p:cNvPr id="58" name="Google Shape;58;p1"/>
          <p:cNvSpPr txBox="1">
            <a:spLocks noGrp="1"/>
          </p:cNvSpPr>
          <p:nvPr>
            <p:ph type="subTitle" idx="1"/>
          </p:nvPr>
        </p:nvSpPr>
        <p:spPr>
          <a:xfrm>
            <a:off x="2016169" y="5161520"/>
            <a:ext cx="9144000" cy="5757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dirty="0"/>
              <a:t>June 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5" name="Title 1">
            <a:extLst>
              <a:ext uri="{FF2B5EF4-FFF2-40B4-BE49-F238E27FC236}">
                <a16:creationId xmlns:a16="http://schemas.microsoft.com/office/drawing/2014/main" id="{FBE76FF5-BA8E-D23C-90CE-68974BCB9C18}"/>
              </a:ext>
            </a:extLst>
          </p:cNvPr>
          <p:cNvSpPr txBox="1">
            <a:spLocks/>
          </p:cNvSpPr>
          <p:nvPr/>
        </p:nvSpPr>
        <p:spPr>
          <a:xfrm>
            <a:off x="365759" y="175768"/>
            <a:ext cx="10526176" cy="987552"/>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4F9D"/>
                </a:solidFill>
                <a:effectLst/>
                <a:uLnTx/>
                <a:uFillTx/>
                <a:ea typeface="+mj-ea"/>
                <a:cs typeface="Calibri" panose="020F0502020204030204" pitchFamily="34" charset="0"/>
              </a:rPr>
              <a:t>What We Do – TA that is within our typical scope</a:t>
            </a:r>
          </a:p>
        </p:txBody>
      </p:sp>
      <p:sp>
        <p:nvSpPr>
          <p:cNvPr id="6" name="Content Placeholder 3">
            <a:extLst>
              <a:ext uri="{FF2B5EF4-FFF2-40B4-BE49-F238E27FC236}">
                <a16:creationId xmlns:a16="http://schemas.microsoft.com/office/drawing/2014/main" id="{A35F8D46-1523-091A-6002-90ADBFB39CB4}"/>
              </a:ext>
            </a:extLst>
          </p:cNvPr>
          <p:cNvSpPr txBox="1">
            <a:spLocks/>
          </p:cNvSpPr>
          <p:nvPr/>
        </p:nvSpPr>
        <p:spPr>
          <a:xfrm>
            <a:off x="445565" y="1046248"/>
            <a:ext cx="6236023" cy="5316940"/>
          </a:xfrm>
          <a:prstGeom prst="rect">
            <a:avLst/>
          </a:prstGeom>
        </p:spPr>
        <p:txBody>
          <a:bodyPr>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We will provide a tangible deliverable that helps advance a current or theoretical energy project towards a go/no-go decision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US"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Clean Energy Planning</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US"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Energy Efficiency Assessments</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US"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Resource Assessments</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US"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Clean Energy Project Planning</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US"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Building Codes and Utility Formation</a:t>
            </a:r>
          </a:p>
        </p:txBody>
      </p:sp>
      <p:pic>
        <p:nvPicPr>
          <p:cNvPr id="19" name="Picture 18">
            <a:extLst>
              <a:ext uri="{FF2B5EF4-FFF2-40B4-BE49-F238E27FC236}">
                <a16:creationId xmlns:a16="http://schemas.microsoft.com/office/drawing/2014/main" id="{68B3A936-6DD4-A47C-A7C8-F31267550E29}"/>
              </a:ext>
            </a:extLst>
          </p:cNvPr>
          <p:cNvPicPr>
            <a:picLocks noChangeAspect="1"/>
          </p:cNvPicPr>
          <p:nvPr/>
        </p:nvPicPr>
        <p:blipFill>
          <a:blip r:embed="rId3"/>
          <a:stretch>
            <a:fillRect/>
          </a:stretch>
        </p:blipFill>
        <p:spPr>
          <a:xfrm rot="229964">
            <a:off x="7130035" y="887084"/>
            <a:ext cx="3879199" cy="5083831"/>
          </a:xfrm>
          <a:prstGeom prst="rect">
            <a:avLst/>
          </a:prstGeom>
        </p:spPr>
      </p:pic>
    </p:spTree>
    <p:extLst>
      <p:ext uri="{BB962C8B-B14F-4D97-AF65-F5344CB8AC3E}">
        <p14:creationId xmlns:p14="http://schemas.microsoft.com/office/powerpoint/2010/main" val="225903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11" name="Title 1">
            <a:extLst>
              <a:ext uri="{FF2B5EF4-FFF2-40B4-BE49-F238E27FC236}">
                <a16:creationId xmlns:a16="http://schemas.microsoft.com/office/drawing/2014/main" id="{76A6D2C9-3684-2C5B-956D-D58FFD5075FC}"/>
              </a:ext>
            </a:extLst>
          </p:cNvPr>
          <p:cNvSpPr txBox="1">
            <a:spLocks/>
          </p:cNvSpPr>
          <p:nvPr/>
        </p:nvSpPr>
        <p:spPr>
          <a:xfrm>
            <a:off x="365760" y="175768"/>
            <a:ext cx="8229600" cy="71092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4F9D"/>
                </a:solidFill>
                <a:effectLst/>
                <a:uLnTx/>
                <a:uFillTx/>
                <a:ea typeface="+mj-ea"/>
                <a:cs typeface="Calibri" panose="020F0502020204030204" pitchFamily="34" charset="0"/>
              </a:rPr>
              <a:t>What We Do – Clean Energy Planning</a:t>
            </a:r>
            <a:endParaRPr kumimoji="0" lang="en-US" sz="1600" b="1" i="0" u="none" strike="noStrike" kern="1200" cap="none" spc="0" normalizeH="0" baseline="0" noProof="0" dirty="0">
              <a:ln>
                <a:noFill/>
              </a:ln>
              <a:solidFill>
                <a:srgbClr val="004F9D"/>
              </a:solidFill>
              <a:effectLst/>
              <a:uLnTx/>
              <a:uFillTx/>
              <a:ea typeface="+mj-ea"/>
              <a:cs typeface="Calibri" panose="020F0502020204030204" pitchFamily="34" charset="0"/>
            </a:endParaRPr>
          </a:p>
        </p:txBody>
      </p:sp>
      <p:sp>
        <p:nvSpPr>
          <p:cNvPr id="12" name="Content Placeholder 2">
            <a:extLst>
              <a:ext uri="{FF2B5EF4-FFF2-40B4-BE49-F238E27FC236}">
                <a16:creationId xmlns:a16="http://schemas.microsoft.com/office/drawing/2014/main" id="{A0686B1B-3924-2D6F-1DDE-E0332633C68F}"/>
              </a:ext>
            </a:extLst>
          </p:cNvPr>
          <p:cNvSpPr txBox="1">
            <a:spLocks/>
          </p:cNvSpPr>
          <p:nvPr/>
        </p:nvSpPr>
        <p:spPr>
          <a:xfrm>
            <a:off x="552371" y="1331271"/>
            <a:ext cx="4921587" cy="496284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Energy Vision</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Energy Options Analysis</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Project Prioritization</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Energy Resilience Planning</a:t>
            </a:r>
          </a:p>
        </p:txBody>
      </p:sp>
      <p:pic>
        <p:nvPicPr>
          <p:cNvPr id="13" name="Content Placeholder 7">
            <a:extLst>
              <a:ext uri="{FF2B5EF4-FFF2-40B4-BE49-F238E27FC236}">
                <a16:creationId xmlns:a16="http://schemas.microsoft.com/office/drawing/2014/main" id="{7B0AA0B3-FEA7-A2D6-3222-6F7845393FF8}"/>
              </a:ext>
            </a:extLst>
          </p:cNvPr>
          <p:cNvPicPr>
            <a:picLocks noChangeAspect="1"/>
          </p:cNvPicPr>
          <p:nvPr/>
        </p:nvPicPr>
        <p:blipFill>
          <a:blip r:embed="rId3"/>
          <a:stretch>
            <a:fillRect/>
          </a:stretch>
        </p:blipFill>
        <p:spPr>
          <a:xfrm>
            <a:off x="6190575" y="1214205"/>
            <a:ext cx="4809569" cy="4146179"/>
          </a:xfrm>
          <a:prstGeom prst="rect">
            <a:avLst/>
          </a:prstGeom>
        </p:spPr>
      </p:pic>
    </p:spTree>
    <p:extLst>
      <p:ext uri="{BB962C8B-B14F-4D97-AF65-F5344CB8AC3E}">
        <p14:creationId xmlns:p14="http://schemas.microsoft.com/office/powerpoint/2010/main" val="220715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5" name="Title 1">
            <a:extLst>
              <a:ext uri="{FF2B5EF4-FFF2-40B4-BE49-F238E27FC236}">
                <a16:creationId xmlns:a16="http://schemas.microsoft.com/office/drawing/2014/main" id="{41B04F6B-F5F2-5488-D311-974914B9DDAB}"/>
              </a:ext>
            </a:extLst>
          </p:cNvPr>
          <p:cNvSpPr>
            <a:spLocks noGrp="1"/>
          </p:cNvSpPr>
          <p:nvPr>
            <p:ph type="title"/>
          </p:nvPr>
        </p:nvSpPr>
        <p:spPr>
          <a:xfrm>
            <a:off x="487363" y="176213"/>
            <a:ext cx="10972800" cy="987425"/>
          </a:xfrm>
        </p:spPr>
        <p:txBody>
          <a:bodyPr/>
          <a:lstStyle/>
          <a:p>
            <a:r>
              <a:rPr lang="en-US" b="1" dirty="0">
                <a:cs typeface="Calibri" panose="020F0502020204030204" pitchFamily="34" charset="0"/>
              </a:rPr>
              <a:t>What We Do – Energy Efficiency Assessments</a:t>
            </a:r>
          </a:p>
        </p:txBody>
      </p:sp>
      <p:sp>
        <p:nvSpPr>
          <p:cNvPr id="8" name="Content Placeholder 2">
            <a:extLst>
              <a:ext uri="{FF2B5EF4-FFF2-40B4-BE49-F238E27FC236}">
                <a16:creationId xmlns:a16="http://schemas.microsoft.com/office/drawing/2014/main" id="{A9362327-F279-95DE-901B-0F3C82944293}"/>
              </a:ext>
            </a:extLst>
          </p:cNvPr>
          <p:cNvSpPr txBox="1">
            <a:spLocks/>
          </p:cNvSpPr>
          <p:nvPr/>
        </p:nvSpPr>
        <p:spPr>
          <a:xfrm>
            <a:off x="6070689" y="1138347"/>
            <a:ext cx="5633948" cy="5251083"/>
          </a:xfrm>
          <a:prstGeom prst="rect">
            <a:avLst/>
          </a:prstGeom>
        </p:spPr>
        <p:txBody>
          <a:bodyPr wrap="square">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Building Efficiency Assessments</a:t>
            </a:r>
          </a:p>
          <a:p>
            <a:pPr marL="457200" marR="0" lvl="1" indent="0" algn="l" defTabSz="457200" rtl="0" eaLnBrk="1" fontAlgn="auto" latinLnBrk="0" hangingPunct="1">
              <a:lnSpc>
                <a:spcPct val="100000"/>
              </a:lnSpc>
              <a:spcBef>
                <a:spcPct val="20000"/>
              </a:spcBef>
              <a:spcAft>
                <a:spcPts val="0"/>
              </a:spcAft>
              <a:buClrTx/>
              <a:buSzTx/>
              <a:buNone/>
              <a:tabLst/>
              <a:defRPr/>
            </a:pPr>
            <a:r>
              <a:rPr kumimoji="0" lang="en-US" sz="22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Categorize and assess the energy use of Tribal buildings and homes and identify options for increased efficiency and cost savings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Process Efficiencies</a:t>
            </a:r>
          </a:p>
          <a:p>
            <a:pPr marL="457200" marR="0" lvl="1" indent="0" algn="l" defTabSz="457200" rtl="0" eaLnBrk="1" fontAlgn="auto" latinLnBrk="0" hangingPunct="1">
              <a:lnSpc>
                <a:spcPct val="100000"/>
              </a:lnSpc>
              <a:spcBef>
                <a:spcPct val="20000"/>
              </a:spcBef>
              <a:spcAft>
                <a:spcPts val="0"/>
              </a:spcAft>
              <a:buClrTx/>
              <a:buSzTx/>
              <a:buNone/>
              <a:tabLst/>
              <a:defRPr/>
            </a:pPr>
            <a:r>
              <a:rPr kumimoji="0" lang="en-US" sz="22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Assessment of heat use in a Tribal building or community and/or other heating options such as waste heat recovery, air source heat pumps, etc.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2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srgbClr val="004F9D"/>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AE3F7B17-F95B-60EE-016F-4EE511822FEC}"/>
              </a:ext>
            </a:extLst>
          </p:cNvPr>
          <p:cNvPicPr>
            <a:picLocks noChangeAspect="1"/>
          </p:cNvPicPr>
          <p:nvPr/>
        </p:nvPicPr>
        <p:blipFill>
          <a:blip r:embed="rId3"/>
          <a:stretch>
            <a:fillRect/>
          </a:stretch>
        </p:blipFill>
        <p:spPr>
          <a:xfrm>
            <a:off x="1219200" y="889109"/>
            <a:ext cx="4192396" cy="525108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6762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5" name="Title 1">
            <a:extLst>
              <a:ext uri="{FF2B5EF4-FFF2-40B4-BE49-F238E27FC236}">
                <a16:creationId xmlns:a16="http://schemas.microsoft.com/office/drawing/2014/main" id="{926FE03B-1D73-3926-8148-E07C32E3010E}"/>
              </a:ext>
            </a:extLst>
          </p:cNvPr>
          <p:cNvSpPr>
            <a:spLocks noGrp="1"/>
          </p:cNvSpPr>
          <p:nvPr>
            <p:ph type="title"/>
          </p:nvPr>
        </p:nvSpPr>
        <p:spPr>
          <a:xfrm>
            <a:off x="487363" y="176213"/>
            <a:ext cx="10972800" cy="987425"/>
          </a:xfrm>
        </p:spPr>
        <p:txBody>
          <a:bodyPr/>
          <a:lstStyle/>
          <a:p>
            <a:r>
              <a:rPr lang="en-US" b="1" dirty="0">
                <a:cs typeface="Calibri" panose="020F0502020204030204" pitchFamily="34" charset="0"/>
              </a:rPr>
              <a:t>What We Do – Resource Assessments</a:t>
            </a:r>
          </a:p>
        </p:txBody>
      </p:sp>
      <p:sp>
        <p:nvSpPr>
          <p:cNvPr id="6" name="Content Placeholder 2">
            <a:extLst>
              <a:ext uri="{FF2B5EF4-FFF2-40B4-BE49-F238E27FC236}">
                <a16:creationId xmlns:a16="http://schemas.microsoft.com/office/drawing/2014/main" id="{D242E797-89E1-0D58-2778-255522881CE0}"/>
              </a:ext>
            </a:extLst>
          </p:cNvPr>
          <p:cNvSpPr txBox="1">
            <a:spLocks/>
          </p:cNvSpPr>
          <p:nvPr/>
        </p:nvSpPr>
        <p:spPr>
          <a:xfrm>
            <a:off x="536802" y="1066338"/>
            <a:ext cx="4629753" cy="496284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Solar</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Wind</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Biomass</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Hydropower </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Geothermal</a:t>
            </a:r>
          </a:p>
        </p:txBody>
      </p:sp>
      <p:pic>
        <p:nvPicPr>
          <p:cNvPr id="10" name="Picture 9">
            <a:extLst>
              <a:ext uri="{FF2B5EF4-FFF2-40B4-BE49-F238E27FC236}">
                <a16:creationId xmlns:a16="http://schemas.microsoft.com/office/drawing/2014/main" id="{7EB25B2F-0729-D18C-ACB2-54B70E50A11E}"/>
              </a:ext>
            </a:extLst>
          </p:cNvPr>
          <p:cNvPicPr>
            <a:picLocks noChangeAspect="1"/>
          </p:cNvPicPr>
          <p:nvPr/>
        </p:nvPicPr>
        <p:blipFill>
          <a:blip r:embed="rId3"/>
          <a:stretch>
            <a:fillRect/>
          </a:stretch>
        </p:blipFill>
        <p:spPr>
          <a:xfrm>
            <a:off x="3392181" y="973607"/>
            <a:ext cx="8432245" cy="4461760"/>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id="{07DA5106-9C12-766C-B780-4BDFCC8B3620}"/>
              </a:ext>
            </a:extLst>
          </p:cNvPr>
          <p:cNvSpPr txBox="1"/>
          <p:nvPr/>
        </p:nvSpPr>
        <p:spPr>
          <a:xfrm>
            <a:off x="4516979" y="5693139"/>
            <a:ext cx="6677891"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hlinkClick r:id="rId4"/>
              </a:rPr>
              <a:t>https://maps.nrel.gov/tribal-energy-atlas/data-viewer/</a:t>
            </a:r>
            <a:endParaRPr kumimoji="0" lang="en-US" sz="18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endParaRPr>
          </a:p>
        </p:txBody>
      </p:sp>
    </p:spTree>
    <p:extLst>
      <p:ext uri="{BB962C8B-B14F-4D97-AF65-F5344CB8AC3E}">
        <p14:creationId xmlns:p14="http://schemas.microsoft.com/office/powerpoint/2010/main" val="10864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5" name="Title 1">
            <a:extLst>
              <a:ext uri="{FF2B5EF4-FFF2-40B4-BE49-F238E27FC236}">
                <a16:creationId xmlns:a16="http://schemas.microsoft.com/office/drawing/2014/main" id="{926FE03B-1D73-3926-8148-E07C32E3010E}"/>
              </a:ext>
            </a:extLst>
          </p:cNvPr>
          <p:cNvSpPr>
            <a:spLocks noGrp="1"/>
          </p:cNvSpPr>
          <p:nvPr>
            <p:ph type="title"/>
          </p:nvPr>
        </p:nvSpPr>
        <p:spPr>
          <a:xfrm>
            <a:off x="487363" y="176213"/>
            <a:ext cx="10972800" cy="793605"/>
          </a:xfrm>
        </p:spPr>
        <p:txBody>
          <a:bodyPr/>
          <a:lstStyle/>
          <a:p>
            <a:r>
              <a:rPr lang="en-US" b="1" dirty="0">
                <a:cs typeface="Calibri" panose="020F0502020204030204" pitchFamily="34" charset="0"/>
              </a:rPr>
              <a:t>What We Do – Clean Energy Project Planning</a:t>
            </a:r>
          </a:p>
        </p:txBody>
      </p:sp>
      <p:sp>
        <p:nvSpPr>
          <p:cNvPr id="6" name="Content Placeholder 2">
            <a:extLst>
              <a:ext uri="{FF2B5EF4-FFF2-40B4-BE49-F238E27FC236}">
                <a16:creationId xmlns:a16="http://schemas.microsoft.com/office/drawing/2014/main" id="{D242E797-89E1-0D58-2778-255522881CE0}"/>
              </a:ext>
            </a:extLst>
          </p:cNvPr>
          <p:cNvSpPr txBox="1">
            <a:spLocks/>
          </p:cNvSpPr>
          <p:nvPr/>
        </p:nvSpPr>
        <p:spPr>
          <a:xfrm>
            <a:off x="313132" y="1189634"/>
            <a:ext cx="5923208" cy="496284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Modeling and Analysis</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Third-party Independent Reviews </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Technology Options Assessment</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Economic Analysis</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Other Project Specific Assessments</a:t>
            </a:r>
          </a:p>
        </p:txBody>
      </p:sp>
      <p:pic>
        <p:nvPicPr>
          <p:cNvPr id="8" name="Content Placeholder 5">
            <a:extLst>
              <a:ext uri="{FF2B5EF4-FFF2-40B4-BE49-F238E27FC236}">
                <a16:creationId xmlns:a16="http://schemas.microsoft.com/office/drawing/2014/main" id="{C451862E-C3D9-9E70-57FF-14259F3761B9}"/>
              </a:ext>
            </a:extLst>
          </p:cNvPr>
          <p:cNvPicPr>
            <a:picLocks noChangeAspect="1"/>
          </p:cNvPicPr>
          <p:nvPr/>
        </p:nvPicPr>
        <p:blipFill>
          <a:blip r:embed="rId3"/>
          <a:stretch>
            <a:fillRect/>
          </a:stretch>
        </p:blipFill>
        <p:spPr>
          <a:xfrm>
            <a:off x="6118289" y="1508588"/>
            <a:ext cx="5614021" cy="3505816"/>
          </a:xfrm>
          <a:prstGeom prst="rect">
            <a:avLst/>
          </a:prstGeom>
        </p:spPr>
      </p:pic>
    </p:spTree>
    <p:extLst>
      <p:ext uri="{BB962C8B-B14F-4D97-AF65-F5344CB8AC3E}">
        <p14:creationId xmlns:p14="http://schemas.microsoft.com/office/powerpoint/2010/main" val="160264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5" name="Title 1">
            <a:extLst>
              <a:ext uri="{FF2B5EF4-FFF2-40B4-BE49-F238E27FC236}">
                <a16:creationId xmlns:a16="http://schemas.microsoft.com/office/drawing/2014/main" id="{926FE03B-1D73-3926-8148-E07C32E3010E}"/>
              </a:ext>
            </a:extLst>
          </p:cNvPr>
          <p:cNvSpPr>
            <a:spLocks noGrp="1"/>
          </p:cNvSpPr>
          <p:nvPr>
            <p:ph type="title"/>
          </p:nvPr>
        </p:nvSpPr>
        <p:spPr>
          <a:xfrm>
            <a:off x="487363" y="176213"/>
            <a:ext cx="10972800" cy="793605"/>
          </a:xfrm>
        </p:spPr>
        <p:txBody>
          <a:bodyPr/>
          <a:lstStyle/>
          <a:p>
            <a:r>
              <a:rPr lang="en-US" b="1" dirty="0">
                <a:cs typeface="Calibri" panose="020F0502020204030204" pitchFamily="34" charset="0"/>
              </a:rPr>
              <a:t>What We Do – Building Codes and Utility Formation </a:t>
            </a:r>
          </a:p>
        </p:txBody>
      </p:sp>
      <p:pic>
        <p:nvPicPr>
          <p:cNvPr id="2" name="Content Placeholder 11">
            <a:extLst>
              <a:ext uri="{FF2B5EF4-FFF2-40B4-BE49-F238E27FC236}">
                <a16:creationId xmlns:a16="http://schemas.microsoft.com/office/drawing/2014/main" id="{2585A447-44B3-35AA-6AA6-AFCD750D93F7}"/>
              </a:ext>
            </a:extLst>
          </p:cNvPr>
          <p:cNvPicPr>
            <a:picLocks noChangeAspect="1"/>
          </p:cNvPicPr>
          <p:nvPr/>
        </p:nvPicPr>
        <p:blipFill>
          <a:blip r:embed="rId3"/>
          <a:stretch>
            <a:fillRect/>
          </a:stretch>
        </p:blipFill>
        <p:spPr>
          <a:xfrm>
            <a:off x="1498820" y="1630882"/>
            <a:ext cx="3324173" cy="3348980"/>
          </a:xfrm>
          <a:prstGeom prst="rect">
            <a:avLst/>
          </a:prstGeom>
        </p:spPr>
      </p:pic>
      <p:pic>
        <p:nvPicPr>
          <p:cNvPr id="7" name="Picture 6">
            <a:extLst>
              <a:ext uri="{FF2B5EF4-FFF2-40B4-BE49-F238E27FC236}">
                <a16:creationId xmlns:a16="http://schemas.microsoft.com/office/drawing/2014/main" id="{32155DD0-8C93-587D-5C5F-4862EAB68466}"/>
              </a:ext>
            </a:extLst>
          </p:cNvPr>
          <p:cNvPicPr>
            <a:picLocks noChangeAspect="1"/>
          </p:cNvPicPr>
          <p:nvPr/>
        </p:nvPicPr>
        <p:blipFill>
          <a:blip r:embed="rId4"/>
          <a:stretch>
            <a:fillRect/>
          </a:stretch>
        </p:blipFill>
        <p:spPr>
          <a:xfrm>
            <a:off x="6210026" y="957088"/>
            <a:ext cx="3997639" cy="51975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6903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7" name="Title 1">
            <a:extLst>
              <a:ext uri="{FF2B5EF4-FFF2-40B4-BE49-F238E27FC236}">
                <a16:creationId xmlns:a16="http://schemas.microsoft.com/office/drawing/2014/main" id="{E3ADCC4A-F85C-A31A-2BFD-CA4986705255}"/>
              </a:ext>
            </a:extLst>
          </p:cNvPr>
          <p:cNvSpPr>
            <a:spLocks noGrp="1"/>
          </p:cNvSpPr>
          <p:nvPr>
            <p:ph type="title"/>
          </p:nvPr>
        </p:nvSpPr>
        <p:spPr>
          <a:xfrm>
            <a:off x="365759" y="175768"/>
            <a:ext cx="9133475" cy="987552"/>
          </a:xfrm>
        </p:spPr>
        <p:txBody>
          <a:bodyPr>
            <a:normAutofit/>
          </a:bodyPr>
          <a:lstStyle/>
          <a:p>
            <a:r>
              <a:rPr lang="en-US" b="1" dirty="0">
                <a:cs typeface="Calibri" panose="020F0502020204030204" pitchFamily="34" charset="0"/>
              </a:rPr>
              <a:t>What We Do – We Collaborate and are Flexible</a:t>
            </a:r>
          </a:p>
        </p:txBody>
      </p:sp>
      <p:sp>
        <p:nvSpPr>
          <p:cNvPr id="23" name="Content Placeholder 2">
            <a:extLst>
              <a:ext uri="{FF2B5EF4-FFF2-40B4-BE49-F238E27FC236}">
                <a16:creationId xmlns:a16="http://schemas.microsoft.com/office/drawing/2014/main" id="{E98559BA-9A83-2618-3714-9F3D08B97472}"/>
              </a:ext>
            </a:extLst>
          </p:cNvPr>
          <p:cNvSpPr txBox="1">
            <a:spLocks/>
          </p:cNvSpPr>
          <p:nvPr/>
        </p:nvSpPr>
        <p:spPr>
          <a:xfrm>
            <a:off x="293396" y="1420462"/>
            <a:ext cx="6238972" cy="457333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We collaborate with other DOE and federal and local partners in their effort to provide TA to tribes </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12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We will consider each request and try our best to accommodate even if it falls outside normal TA offerings, provided it aligns with the mission.</a:t>
            </a:r>
          </a:p>
        </p:txBody>
      </p:sp>
      <p:pic>
        <p:nvPicPr>
          <p:cNvPr id="25" name="Content Placeholder 6">
            <a:extLst>
              <a:ext uri="{FF2B5EF4-FFF2-40B4-BE49-F238E27FC236}">
                <a16:creationId xmlns:a16="http://schemas.microsoft.com/office/drawing/2014/main" id="{86D5D6FB-57B0-E938-5B8D-B85F77E98197}"/>
              </a:ext>
            </a:extLst>
          </p:cNvPr>
          <p:cNvPicPr>
            <a:picLocks noChangeAspect="1"/>
          </p:cNvPicPr>
          <p:nvPr/>
        </p:nvPicPr>
        <p:blipFill>
          <a:blip r:embed="rId3"/>
          <a:stretch>
            <a:fillRect/>
          </a:stretch>
        </p:blipFill>
        <p:spPr>
          <a:xfrm>
            <a:off x="6754898" y="1184700"/>
            <a:ext cx="4898968" cy="4278844"/>
          </a:xfrm>
          <a:prstGeom prst="rect">
            <a:avLst/>
          </a:prstGeom>
          <a:effectLst/>
        </p:spPr>
      </p:pic>
    </p:spTree>
    <p:extLst>
      <p:ext uri="{BB962C8B-B14F-4D97-AF65-F5344CB8AC3E}">
        <p14:creationId xmlns:p14="http://schemas.microsoft.com/office/powerpoint/2010/main" val="85499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7" name="Title 1">
            <a:extLst>
              <a:ext uri="{FF2B5EF4-FFF2-40B4-BE49-F238E27FC236}">
                <a16:creationId xmlns:a16="http://schemas.microsoft.com/office/drawing/2014/main" id="{E3ADCC4A-F85C-A31A-2BFD-CA4986705255}"/>
              </a:ext>
            </a:extLst>
          </p:cNvPr>
          <p:cNvSpPr>
            <a:spLocks noGrp="1"/>
          </p:cNvSpPr>
          <p:nvPr>
            <p:ph type="title"/>
          </p:nvPr>
        </p:nvSpPr>
        <p:spPr>
          <a:xfrm>
            <a:off x="365760" y="175768"/>
            <a:ext cx="8229600" cy="987552"/>
          </a:xfrm>
        </p:spPr>
        <p:txBody>
          <a:bodyPr>
            <a:normAutofit/>
          </a:bodyPr>
          <a:lstStyle/>
          <a:p>
            <a:r>
              <a:rPr lang="en-US" b="1" dirty="0">
                <a:cs typeface="Calibri" panose="020F0502020204030204" pitchFamily="34" charset="0"/>
              </a:rPr>
              <a:t>What We Do – We Leverage Partnerships</a:t>
            </a:r>
          </a:p>
        </p:txBody>
      </p:sp>
      <p:pic>
        <p:nvPicPr>
          <p:cNvPr id="1028" name="Picture 4" descr="Leading Clean Energy Innovation - ECS">
            <a:extLst>
              <a:ext uri="{FF2B5EF4-FFF2-40B4-BE49-F238E27FC236}">
                <a16:creationId xmlns:a16="http://schemas.microsoft.com/office/drawing/2014/main" id="{98A385FA-B622-0CD3-B725-DE8520710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98" y="1423161"/>
            <a:ext cx="5891645" cy="16846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sandia national lab">
            <a:extLst>
              <a:ext uri="{FF2B5EF4-FFF2-40B4-BE49-F238E27FC236}">
                <a16:creationId xmlns:a16="http://schemas.microsoft.com/office/drawing/2014/main" id="{53BB14AC-6892-C930-CE59-5867766D2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07385"/>
            <a:ext cx="5555502" cy="32558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s happening at the Denali Commission? - The Alaska Landmine">
            <a:extLst>
              <a:ext uri="{FF2B5EF4-FFF2-40B4-BE49-F238E27FC236}">
                <a16:creationId xmlns:a16="http://schemas.microsoft.com/office/drawing/2014/main" id="{80A522E0-641E-117F-CB47-EE2450CD2F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461" y="3142453"/>
            <a:ext cx="3086099" cy="29018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aska Clean Water">
            <a:extLst>
              <a:ext uri="{FF2B5EF4-FFF2-40B4-BE49-F238E27FC236}">
                <a16:creationId xmlns:a16="http://schemas.microsoft.com/office/drawing/2014/main" id="{429A09FC-6F23-0038-C3EC-3BD7C9AF86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109" y="3289107"/>
            <a:ext cx="6522374" cy="235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3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7" name="Title 1">
            <a:extLst>
              <a:ext uri="{FF2B5EF4-FFF2-40B4-BE49-F238E27FC236}">
                <a16:creationId xmlns:a16="http://schemas.microsoft.com/office/drawing/2014/main" id="{C3482E08-2793-13C0-7A65-56B4456351F2}"/>
              </a:ext>
            </a:extLst>
          </p:cNvPr>
          <p:cNvSpPr txBox="1">
            <a:spLocks/>
          </p:cNvSpPr>
          <p:nvPr/>
        </p:nvSpPr>
        <p:spPr>
          <a:xfrm>
            <a:off x="365760" y="175768"/>
            <a:ext cx="8229600" cy="9875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F9D"/>
                </a:solidFill>
                <a:effectLst/>
                <a:uLnTx/>
                <a:uFillTx/>
                <a:ea typeface="+mj-ea"/>
                <a:cs typeface="Calibri" panose="020F0502020204030204" pitchFamily="34" charset="0"/>
              </a:rPr>
              <a:t>What We Don’t Do</a:t>
            </a:r>
          </a:p>
        </p:txBody>
      </p:sp>
      <p:sp>
        <p:nvSpPr>
          <p:cNvPr id="9" name="Content Placeholder 2">
            <a:extLst>
              <a:ext uri="{FF2B5EF4-FFF2-40B4-BE49-F238E27FC236}">
                <a16:creationId xmlns:a16="http://schemas.microsoft.com/office/drawing/2014/main" id="{EF41E678-CDEE-A6AC-11F9-35632C46F2FB}"/>
              </a:ext>
            </a:extLst>
          </p:cNvPr>
          <p:cNvSpPr txBox="1">
            <a:spLocks/>
          </p:cNvSpPr>
          <p:nvPr/>
        </p:nvSpPr>
        <p:spPr>
          <a:xfrm>
            <a:off x="583053" y="1254164"/>
            <a:ext cx="5594081" cy="457333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Provide funding</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Provide legal advice</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Detailed engineering designs </a:t>
            </a:r>
          </a:p>
          <a:p>
            <a:pPr marL="342900" marR="0" lvl="0" indent="-342900" algn="l" defTabSz="457200" rtl="0" eaLnBrk="1" fontAlgn="auto" latinLnBrk="0" hangingPunct="1">
              <a:lnSpc>
                <a:spcPct val="200000"/>
              </a:lnSpc>
              <a:spcBef>
                <a:spcPct val="20000"/>
              </a:spcBef>
              <a:spcAft>
                <a:spcPts val="0"/>
              </a:spcAft>
              <a:buClrTx/>
              <a:buSzTx/>
              <a:buFont typeface="Arial"/>
              <a:buChar char="•"/>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Prepare grant applications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004F9D"/>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004F9D"/>
              </a:solidFill>
              <a:effectLst/>
              <a:uLnTx/>
              <a:uFillTx/>
              <a:latin typeface="Calibri" panose="020F0502020204030204" pitchFamily="34" charset="0"/>
              <a:ea typeface="+mn-ea"/>
              <a:cs typeface="Calibri" panose="020F050202020403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srgbClr val="004F9D"/>
              </a:solidFill>
              <a:effectLst/>
              <a:uLnTx/>
              <a:uFillTx/>
              <a:latin typeface="Calibri" panose="020F0502020204030204" pitchFamily="34" charset="0"/>
              <a:ea typeface="+mn-ea"/>
              <a:cs typeface="Calibri" panose="020F0502020204030204" pitchFamily="34" charset="0"/>
            </a:endParaRPr>
          </a:p>
        </p:txBody>
      </p:sp>
      <p:pic>
        <p:nvPicPr>
          <p:cNvPr id="10" name="Content Placeholder 6">
            <a:extLst>
              <a:ext uri="{FF2B5EF4-FFF2-40B4-BE49-F238E27FC236}">
                <a16:creationId xmlns:a16="http://schemas.microsoft.com/office/drawing/2014/main" id="{ECADDACA-92A0-25CA-5F49-968B9BAB17B1}"/>
              </a:ext>
            </a:extLst>
          </p:cNvPr>
          <p:cNvPicPr>
            <a:picLocks noChangeAspect="1"/>
          </p:cNvPicPr>
          <p:nvPr/>
        </p:nvPicPr>
        <p:blipFill>
          <a:blip r:embed="rId3"/>
          <a:stretch>
            <a:fillRect/>
          </a:stretch>
        </p:blipFill>
        <p:spPr>
          <a:xfrm>
            <a:off x="7216223" y="1142331"/>
            <a:ext cx="3442837" cy="4006750"/>
          </a:xfrm>
          <a:prstGeom prst="rect">
            <a:avLst/>
          </a:prstGeom>
        </p:spPr>
      </p:pic>
    </p:spTree>
    <p:extLst>
      <p:ext uri="{BB962C8B-B14F-4D97-AF65-F5344CB8AC3E}">
        <p14:creationId xmlns:p14="http://schemas.microsoft.com/office/powerpoint/2010/main" val="381168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00D7-1285-D169-FA28-071347092182}"/>
              </a:ext>
            </a:extLst>
          </p:cNvPr>
          <p:cNvSpPr>
            <a:spLocks noGrp="1"/>
          </p:cNvSpPr>
          <p:nvPr>
            <p:ph type="title"/>
          </p:nvPr>
        </p:nvSpPr>
        <p:spPr/>
        <p:txBody>
          <a:bodyPr/>
          <a:lstStyle/>
          <a:p>
            <a:r>
              <a:rPr lang="en-US" b="1" dirty="0">
                <a:cs typeface="Calibri" panose="020F0502020204030204" pitchFamily="34" charset="0"/>
              </a:rPr>
              <a:t>Request Technical Assistance</a:t>
            </a:r>
          </a:p>
        </p:txBody>
      </p:sp>
      <p:sp>
        <p:nvSpPr>
          <p:cNvPr id="3" name="Slide Number Placeholder 2">
            <a:extLst>
              <a:ext uri="{FF2B5EF4-FFF2-40B4-BE49-F238E27FC236}">
                <a16:creationId xmlns:a16="http://schemas.microsoft.com/office/drawing/2014/main" id="{1223F099-F9C3-92FF-F037-0E7D2731DA23}"/>
              </a:ext>
            </a:extLst>
          </p:cNvPr>
          <p:cNvSpPr>
            <a:spLocks noGrp="1"/>
          </p:cNvSpPr>
          <p:nvPr>
            <p:ph type="sldNum" sz="quarter" idx="4"/>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000" b="0" i="0" u="none" strike="noStrike" kern="1200" cap="none" spc="0" normalizeH="0" baseline="0" noProof="0" dirty="0">
              <a:ln>
                <a:noFill/>
              </a:ln>
              <a:solidFill>
                <a:prstClr val="white"/>
              </a:solidFill>
              <a:effectLst/>
              <a:uLnTx/>
              <a:uFillTx/>
              <a:latin typeface="Arial" pitchFamily="-106" charset="0"/>
              <a:ea typeface="ＭＳ Ｐゴシック" panose="020B0600070205080204" pitchFamily="34" charset="-128"/>
              <a:cs typeface="+mn-cs"/>
            </a:endParaRPr>
          </a:p>
        </p:txBody>
      </p:sp>
      <p:pic>
        <p:nvPicPr>
          <p:cNvPr id="7" name="Picture 6">
            <a:extLst>
              <a:ext uri="{FF2B5EF4-FFF2-40B4-BE49-F238E27FC236}">
                <a16:creationId xmlns:a16="http://schemas.microsoft.com/office/drawing/2014/main" id="{670646B1-8ECD-FE10-6488-AB03738BBDA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0755" y="850747"/>
            <a:ext cx="10750079" cy="2057321"/>
          </a:xfrm>
          <a:prstGeom prst="rect">
            <a:avLst/>
          </a:prstGeom>
        </p:spPr>
      </p:pic>
      <p:sp>
        <p:nvSpPr>
          <p:cNvPr id="9" name="TextBox 8">
            <a:extLst>
              <a:ext uri="{FF2B5EF4-FFF2-40B4-BE49-F238E27FC236}">
                <a16:creationId xmlns:a16="http://schemas.microsoft.com/office/drawing/2014/main" id="{BA8871A5-8F85-F318-78CC-5EE468505FBE}"/>
              </a:ext>
            </a:extLst>
          </p:cNvPr>
          <p:cNvSpPr txBox="1"/>
          <p:nvPr/>
        </p:nvSpPr>
        <p:spPr>
          <a:xfrm>
            <a:off x="440755" y="3092967"/>
            <a:ext cx="5831843" cy="3170099"/>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accent4"/>
                </a:solidFill>
                <a:effectLst/>
                <a:uLnTx/>
                <a:uFillTx/>
                <a:latin typeface="Arial" panose="020B0604020202020204" pitchFamily="34" charset="0"/>
                <a:ea typeface="ＭＳ Ｐゴシック" pitchFamily="-106" charset="-128"/>
                <a:cs typeface="Arial" panose="020B0604020202020204" pitchFamily="34" charset="0"/>
              </a:rPr>
              <a:t>Eligibility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ＭＳ Ｐゴシック" pitchFamily="-106" charset="-128"/>
                <a:cs typeface="Arial" panose="020B0604020202020204" pitchFamily="34" charset="0"/>
              </a:rPr>
              <a:t>The following tribal entities are eligible for on-request technical assistance:</a:t>
            </a:r>
          </a:p>
          <a:p>
            <a:pPr marL="228600" marR="0" lvl="0" indent="-2286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ＭＳ Ｐゴシック" pitchFamily="-106" charset="-128"/>
                <a:cs typeface="Arial" panose="020B0604020202020204" pitchFamily="34" charset="0"/>
              </a:rPr>
              <a:t>Federally recognized Indian Tribes, including Alaska Native regional and village corporations (hereafter referred to as Tribes)</a:t>
            </a:r>
          </a:p>
          <a:p>
            <a:pPr marL="228600" marR="0" lvl="0" indent="-2286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ＭＳ Ｐゴシック" pitchFamily="-106" charset="-128"/>
                <a:cs typeface="Arial" panose="020B0604020202020204" pitchFamily="34" charset="0"/>
              </a:rPr>
              <a:t>Tribal entities, such as tribal energy development organizations, intertribal organizations, and other organized tribal groups.</a:t>
            </a:r>
          </a:p>
        </p:txBody>
      </p:sp>
      <p:sp>
        <p:nvSpPr>
          <p:cNvPr id="11" name="TextBox 10">
            <a:extLst>
              <a:ext uri="{FF2B5EF4-FFF2-40B4-BE49-F238E27FC236}">
                <a16:creationId xmlns:a16="http://schemas.microsoft.com/office/drawing/2014/main" id="{673A4DB0-B1A8-56B7-F168-589DAE2B86B7}"/>
              </a:ext>
            </a:extLst>
          </p:cNvPr>
          <p:cNvSpPr txBox="1"/>
          <p:nvPr/>
        </p:nvSpPr>
        <p:spPr>
          <a:xfrm>
            <a:off x="6522482" y="3092967"/>
            <a:ext cx="5213413" cy="2246769"/>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accent4"/>
                </a:solidFill>
                <a:effectLst/>
                <a:uLnTx/>
                <a:uFillTx/>
                <a:latin typeface="Arial" panose="020B0604020202020204" pitchFamily="34" charset="0"/>
                <a:ea typeface="ＭＳ Ｐゴシック" pitchFamily="-106" charset="-128"/>
                <a:cs typeface="Arial" panose="020B0604020202020204" pitchFamily="34" charset="0"/>
              </a:rPr>
              <a:t>Types of On-Request Technical Assistance</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ＭＳ Ｐゴシック" pitchFamily="-106" charset="-128"/>
                <a:cs typeface="Arial" panose="020B0604020202020204" pitchFamily="34" charset="0"/>
              </a:rPr>
              <a:t>Clean Energy Planning</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ＭＳ Ｐゴシック" pitchFamily="-106" charset="-128"/>
                <a:cs typeface="Arial" panose="020B0604020202020204" pitchFamily="34" charset="0"/>
              </a:rPr>
              <a:t>Energy Efficiency Assessments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ＭＳ Ｐゴシック" pitchFamily="-106" charset="-128"/>
                <a:cs typeface="Arial" panose="020B0604020202020204" pitchFamily="34" charset="0"/>
              </a:rPr>
              <a:t>Resource Assessments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ＭＳ Ｐゴシック" pitchFamily="-106" charset="-128"/>
                <a:cs typeface="Arial" panose="020B0604020202020204" pitchFamily="34" charset="0"/>
              </a:rPr>
              <a:t>Clean Energy Project Planning</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lumMod val="50000"/>
                  </a:schemeClr>
                </a:solidFill>
                <a:effectLst/>
                <a:uLnTx/>
                <a:uFillTx/>
                <a:latin typeface="Arial" panose="020B0604020202020204" pitchFamily="34" charset="0"/>
                <a:ea typeface="ＭＳ Ｐゴシック" pitchFamily="-106" charset="-128"/>
                <a:cs typeface="Arial" panose="020B0604020202020204" pitchFamily="34" charset="0"/>
              </a:rPr>
              <a:t>Building Codes and Utility Formation</a:t>
            </a:r>
          </a:p>
        </p:txBody>
      </p:sp>
      <p:pic>
        <p:nvPicPr>
          <p:cNvPr id="5" name="Picture 4">
            <a:extLst>
              <a:ext uri="{FF2B5EF4-FFF2-40B4-BE49-F238E27FC236}">
                <a16:creationId xmlns:a16="http://schemas.microsoft.com/office/drawing/2014/main" id="{C65B4418-2029-7BED-1DE6-30A0761F7CA7}"/>
              </a:ext>
            </a:extLst>
          </p:cNvPr>
          <p:cNvPicPr>
            <a:picLocks noChangeAspect="1"/>
          </p:cNvPicPr>
          <p:nvPr/>
        </p:nvPicPr>
        <p:blipFill>
          <a:blip r:embed="rId4"/>
          <a:stretch>
            <a:fillRect/>
          </a:stretch>
        </p:blipFill>
        <p:spPr>
          <a:xfrm>
            <a:off x="7433612" y="5417027"/>
            <a:ext cx="2302446" cy="12652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2483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775996" y="845975"/>
            <a:ext cx="11260494" cy="396500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5400"/>
              <a:buFont typeface="Avenir"/>
              <a:buNone/>
            </a:pPr>
            <a:r>
              <a:rPr lang="en-US" sz="4000" dirty="0"/>
              <a:t>1. 	Office of Indian Energy</a:t>
            </a:r>
            <a:br>
              <a:rPr lang="en-US" sz="4000" dirty="0"/>
            </a:br>
            <a:r>
              <a:rPr lang="en-US" sz="4000" dirty="0"/>
              <a:t>2. 	Tribal Home Rebates</a:t>
            </a:r>
            <a:br>
              <a:rPr lang="en-US" sz="4000" dirty="0"/>
            </a:br>
            <a:r>
              <a:rPr lang="en-US" sz="4000" dirty="0"/>
              <a:t>3. 	Energy Efficiency and Conservation 	Block Grant (EECBG) Program</a:t>
            </a:r>
            <a:br>
              <a:rPr lang="en-US" sz="4000" dirty="0"/>
            </a:br>
            <a:r>
              <a:rPr lang="en-US" sz="4000" dirty="0"/>
              <a:t>4. 	Panel Discussion</a:t>
            </a:r>
            <a:br>
              <a:rPr lang="en-US" sz="4000" dirty="0"/>
            </a:br>
            <a:r>
              <a:rPr lang="en-US" sz="4000" dirty="0"/>
              <a:t>5. 	Audience Q&amp;A</a:t>
            </a:r>
            <a:endParaRPr sz="4000" b="0" dirty="0">
              <a:latin typeface="Fraunces SemiBold"/>
              <a:ea typeface="Fraunces SemiBold"/>
              <a:cs typeface="Fraunces SemiBold"/>
              <a:sym typeface="Fraunces SemiBold"/>
            </a:endParaRPr>
          </a:p>
        </p:txBody>
      </p:sp>
      <p:sp>
        <p:nvSpPr>
          <p:cNvPr id="77" name="Google Shape;77;p4"/>
          <p:cNvSpPr txBox="1">
            <a:spLocks noGrp="1"/>
          </p:cNvSpPr>
          <p:nvPr>
            <p:ph type="body" idx="1"/>
          </p:nvPr>
        </p:nvSpPr>
        <p:spPr>
          <a:xfrm>
            <a:off x="365449" y="603380"/>
            <a:ext cx="10515600" cy="60959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ED7F0"/>
              </a:buClr>
              <a:buSzPct val="100000"/>
              <a:buNone/>
            </a:pPr>
            <a:r>
              <a:rPr lang="en-US" sz="4000" b="1" dirty="0">
                <a:latin typeface="Open Sans Medium"/>
                <a:ea typeface="Open Sans Medium"/>
                <a:cs typeface="Open Sans Medium"/>
                <a:sym typeface="Open Sans Medium"/>
              </a:rPr>
              <a:t>Agenda</a:t>
            </a:r>
            <a:endParaRPr sz="4000" b="1" dirty="0">
              <a:latin typeface="Open Sans Medium"/>
              <a:ea typeface="Open Sans Medium"/>
              <a:cs typeface="Open Sans Medium"/>
              <a:sym typeface="Open Sans Medium"/>
            </a:endParaRPr>
          </a:p>
        </p:txBody>
      </p:sp>
      <p:pic>
        <p:nvPicPr>
          <p:cNvPr id="6" name="Picture 5" descr="A black and white sign with white text">
            <a:extLst>
              <a:ext uri="{FF2B5EF4-FFF2-40B4-BE49-F238E27FC236}">
                <a16:creationId xmlns:a16="http://schemas.microsoft.com/office/drawing/2014/main" id="{C0CB4115-18C7-D73D-AB91-5ED05235CFAC}"/>
              </a:ext>
            </a:extLst>
          </p:cNvPr>
          <p:cNvPicPr>
            <a:picLocks noChangeAspect="1"/>
          </p:cNvPicPr>
          <p:nvPr/>
        </p:nvPicPr>
        <p:blipFill>
          <a:blip r:embed="rId3"/>
          <a:stretch>
            <a:fillRect/>
          </a:stretch>
        </p:blipFill>
        <p:spPr>
          <a:xfrm>
            <a:off x="8192276" y="209049"/>
            <a:ext cx="3701143" cy="11245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912D4B-0F0E-4FF8-B7FE-68EF0C955F23}"/>
              </a:ext>
            </a:extLst>
          </p:cNvPr>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cs typeface="+mn-cs"/>
            </a:endParaRPr>
          </a:p>
        </p:txBody>
      </p:sp>
      <p:sp>
        <p:nvSpPr>
          <p:cNvPr id="4" name="Title 1">
            <a:extLst>
              <a:ext uri="{FF2B5EF4-FFF2-40B4-BE49-F238E27FC236}">
                <a16:creationId xmlns:a16="http://schemas.microsoft.com/office/drawing/2014/main" id="{8B65FCED-2458-F13F-1D38-6B4255B770D5}"/>
              </a:ext>
            </a:extLst>
          </p:cNvPr>
          <p:cNvSpPr txBox="1">
            <a:spLocks/>
          </p:cNvSpPr>
          <p:nvPr/>
        </p:nvSpPr>
        <p:spPr>
          <a:xfrm>
            <a:off x="487680" y="182880"/>
            <a:ext cx="10972800" cy="5961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F9D"/>
                </a:solidFill>
                <a:effectLst/>
                <a:uLnTx/>
                <a:uFillTx/>
                <a:ea typeface="+mj-ea"/>
                <a:cs typeface="Calibri" panose="020F0502020204030204" pitchFamily="34" charset="0"/>
              </a:rPr>
              <a:t>Completed Technical Assistance Requests (2010-2022)</a:t>
            </a:r>
          </a:p>
        </p:txBody>
      </p:sp>
      <p:grpSp>
        <p:nvGrpSpPr>
          <p:cNvPr id="5" name="Group 4">
            <a:extLst>
              <a:ext uri="{FF2B5EF4-FFF2-40B4-BE49-F238E27FC236}">
                <a16:creationId xmlns:a16="http://schemas.microsoft.com/office/drawing/2014/main" id="{E7D65760-E532-81C4-E223-8C7E278280E1}"/>
              </a:ext>
            </a:extLst>
          </p:cNvPr>
          <p:cNvGrpSpPr/>
          <p:nvPr/>
        </p:nvGrpSpPr>
        <p:grpSpPr>
          <a:xfrm>
            <a:off x="1648207" y="938985"/>
            <a:ext cx="8651746" cy="4980029"/>
            <a:chOff x="1648207" y="938985"/>
            <a:chExt cx="8651746" cy="4980029"/>
          </a:xfrm>
        </p:grpSpPr>
        <p:pic>
          <p:nvPicPr>
            <p:cNvPr id="6" name="Picture 5" descr="Map&#10;&#10;Description automatically generated">
              <a:extLst>
                <a:ext uri="{FF2B5EF4-FFF2-40B4-BE49-F238E27FC236}">
                  <a16:creationId xmlns:a16="http://schemas.microsoft.com/office/drawing/2014/main" id="{582B556B-2453-34AA-7680-3332FDF16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207" y="938985"/>
              <a:ext cx="8651746" cy="4980029"/>
            </a:xfrm>
            <a:prstGeom prst="rect">
              <a:avLst/>
            </a:prstGeom>
            <a:ln w="12700">
              <a:solidFill>
                <a:srgbClr val="000000"/>
              </a:solidFill>
            </a:ln>
          </p:spPr>
        </p:pic>
        <p:pic>
          <p:nvPicPr>
            <p:cNvPr id="2" name="Picture 1" descr="Map&#10;&#10;Description automatically generated">
              <a:extLst>
                <a:ext uri="{FF2B5EF4-FFF2-40B4-BE49-F238E27FC236}">
                  <a16:creationId xmlns:a16="http://schemas.microsoft.com/office/drawing/2014/main" id="{D4323083-B55F-8321-091D-3663B010561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82568" t="66497" b="12827"/>
            <a:stretch/>
          </p:blipFill>
          <p:spPr>
            <a:xfrm>
              <a:off x="9259260" y="4794837"/>
              <a:ext cx="939519" cy="1029661"/>
            </a:xfrm>
            <a:prstGeom prst="rect">
              <a:avLst/>
            </a:prstGeom>
            <a:ln w="12700">
              <a:noFill/>
            </a:ln>
          </p:spPr>
        </p:pic>
      </p:grpSp>
    </p:spTree>
    <p:extLst>
      <p:ext uri="{BB962C8B-B14F-4D97-AF65-F5344CB8AC3E}">
        <p14:creationId xmlns:p14="http://schemas.microsoft.com/office/powerpoint/2010/main" val="116563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912D4B-0F0E-4FF8-B7FE-68EF0C955F23}"/>
              </a:ext>
            </a:extLst>
          </p:cNvPr>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cs typeface="+mn-cs"/>
            </a:endParaRPr>
          </a:p>
        </p:txBody>
      </p:sp>
      <p:sp>
        <p:nvSpPr>
          <p:cNvPr id="4" name="Title 1">
            <a:extLst>
              <a:ext uri="{FF2B5EF4-FFF2-40B4-BE49-F238E27FC236}">
                <a16:creationId xmlns:a16="http://schemas.microsoft.com/office/drawing/2014/main" id="{8B65FCED-2458-F13F-1D38-6B4255B770D5}"/>
              </a:ext>
            </a:extLst>
          </p:cNvPr>
          <p:cNvSpPr txBox="1">
            <a:spLocks/>
          </p:cNvSpPr>
          <p:nvPr/>
        </p:nvSpPr>
        <p:spPr>
          <a:xfrm>
            <a:off x="487680" y="182880"/>
            <a:ext cx="10972800" cy="5961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F9D"/>
                </a:solidFill>
                <a:effectLst/>
                <a:uLnTx/>
                <a:uFillTx/>
                <a:ea typeface="+mj-ea"/>
                <a:cs typeface="Calibri" panose="020F0502020204030204" pitchFamily="34" charset="0"/>
              </a:rPr>
              <a:t>Case Study – Louden Tribe (Galena Village)</a:t>
            </a:r>
          </a:p>
        </p:txBody>
      </p:sp>
      <p:sp>
        <p:nvSpPr>
          <p:cNvPr id="8" name="TextBox 7">
            <a:extLst>
              <a:ext uri="{FF2B5EF4-FFF2-40B4-BE49-F238E27FC236}">
                <a16:creationId xmlns:a16="http://schemas.microsoft.com/office/drawing/2014/main" id="{3EA9714F-7410-CCDD-BB75-125C60C4DBF6}"/>
              </a:ext>
            </a:extLst>
          </p:cNvPr>
          <p:cNvSpPr txBox="1"/>
          <p:nvPr/>
        </p:nvSpPr>
        <p:spPr>
          <a:xfrm>
            <a:off x="284668" y="1166842"/>
            <a:ext cx="5318384" cy="427809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20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rPr>
              <a:t>“I would say the technical assistance was very successful...This was not only key to secure funding, but also in the decision making moving forward.”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chemeClr val="accent4"/>
                </a:solidFill>
                <a:effectLst/>
                <a:uLnTx/>
                <a:uFillTx/>
                <a:latin typeface="Arial" panose="020B0604020202020204" pitchFamily="34" charset="0"/>
                <a:ea typeface="ＭＳ Ｐゴシック" pitchFamily="-106" charset="-128"/>
                <a:cs typeface="Arial" panose="020B0604020202020204" pitchFamily="34" charset="0"/>
              </a:rPr>
              <a:t>– Luis </a:t>
            </a:r>
            <a:r>
              <a:rPr kumimoji="0" lang="en-US" sz="2400" i="0" u="none" strike="noStrike" kern="1200" cap="none" spc="0" normalizeH="0" baseline="0" noProof="0" dirty="0" err="1">
                <a:ln>
                  <a:noFill/>
                </a:ln>
                <a:solidFill>
                  <a:schemeClr val="accent4"/>
                </a:solidFill>
                <a:effectLst/>
                <a:uLnTx/>
                <a:uFillTx/>
                <a:latin typeface="Arial" panose="020B0604020202020204" pitchFamily="34" charset="0"/>
                <a:ea typeface="ＭＳ Ｐゴシック" pitchFamily="-106" charset="-128"/>
                <a:cs typeface="Arial" panose="020B0604020202020204" pitchFamily="34" charset="0"/>
              </a:rPr>
              <a:t>Echenique</a:t>
            </a:r>
            <a:r>
              <a:rPr kumimoji="0" lang="en-US" sz="2400" i="0" u="none" strike="noStrike" kern="1200" cap="none" spc="0" normalizeH="0" baseline="0" noProof="0" dirty="0">
                <a:ln>
                  <a:noFill/>
                </a:ln>
                <a:solidFill>
                  <a:schemeClr val="accent4"/>
                </a:solidFill>
                <a:effectLst/>
                <a:uLnTx/>
                <a:uFillTx/>
                <a:latin typeface="Arial" panose="020B0604020202020204" pitchFamily="34" charset="0"/>
                <a:ea typeface="ＭＳ Ｐゴシック" pitchFamily="-106" charset="-128"/>
                <a:cs typeface="Arial" panose="020B0604020202020204" pitchFamily="34" charset="0"/>
              </a:rPr>
              <a:t>, Grants Director, Louden Tribe (Galena Village)</a:t>
            </a:r>
          </a:p>
        </p:txBody>
      </p:sp>
      <p:pic>
        <p:nvPicPr>
          <p:cNvPr id="10" name="Picture 9">
            <a:extLst>
              <a:ext uri="{FF2B5EF4-FFF2-40B4-BE49-F238E27FC236}">
                <a16:creationId xmlns:a16="http://schemas.microsoft.com/office/drawing/2014/main" id="{636885A3-95A2-9F2A-45A1-CF8337BA85AC}"/>
              </a:ext>
            </a:extLst>
          </p:cNvPr>
          <p:cNvPicPr>
            <a:picLocks noChangeAspect="1"/>
          </p:cNvPicPr>
          <p:nvPr/>
        </p:nvPicPr>
        <p:blipFill>
          <a:blip r:embed="rId3"/>
          <a:stretch>
            <a:fillRect/>
          </a:stretch>
        </p:blipFill>
        <p:spPr>
          <a:xfrm>
            <a:off x="5603052" y="1590947"/>
            <a:ext cx="6304980" cy="326278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73919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cs typeface="+mn-cs"/>
            </a:endParaRPr>
          </a:p>
        </p:txBody>
      </p:sp>
      <p:grpSp>
        <p:nvGrpSpPr>
          <p:cNvPr id="23" name="Group 22">
            <a:extLst>
              <a:ext uri="{FF2B5EF4-FFF2-40B4-BE49-F238E27FC236}">
                <a16:creationId xmlns:a16="http://schemas.microsoft.com/office/drawing/2014/main" id="{B8A3EE4C-B278-A2C6-4ADB-7ECD9202B98E}"/>
              </a:ext>
            </a:extLst>
          </p:cNvPr>
          <p:cNvGrpSpPr/>
          <p:nvPr/>
        </p:nvGrpSpPr>
        <p:grpSpPr>
          <a:xfrm>
            <a:off x="574534" y="1250900"/>
            <a:ext cx="7041776" cy="4295397"/>
            <a:chOff x="574534" y="1250900"/>
            <a:chExt cx="7041776" cy="4295397"/>
          </a:xfrm>
        </p:grpSpPr>
        <p:cxnSp>
          <p:nvCxnSpPr>
            <p:cNvPr id="13" name="Straight Connector 12">
              <a:extLst>
                <a:ext uri="{FF2B5EF4-FFF2-40B4-BE49-F238E27FC236}">
                  <a16:creationId xmlns:a16="http://schemas.microsoft.com/office/drawing/2014/main" id="{F6F59142-E1CE-E8E2-4429-F370E2F15B3F}"/>
                </a:ext>
              </a:extLst>
            </p:cNvPr>
            <p:cNvCxnSpPr>
              <a:cxnSpLocks/>
            </p:cNvCxnSpPr>
            <p:nvPr/>
          </p:nvCxnSpPr>
          <p:spPr>
            <a:xfrm>
              <a:off x="574534" y="3935932"/>
              <a:ext cx="609296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FA22255-A4F8-9137-6C0F-4E7ED736161D}"/>
                </a:ext>
              </a:extLst>
            </p:cNvPr>
            <p:cNvCxnSpPr>
              <a:cxnSpLocks/>
            </p:cNvCxnSpPr>
            <p:nvPr/>
          </p:nvCxnSpPr>
          <p:spPr>
            <a:xfrm>
              <a:off x="574535" y="2937409"/>
              <a:ext cx="608990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C73372E9-918A-EE9A-0AC2-7067321C5E6F}"/>
                </a:ext>
              </a:extLst>
            </p:cNvPr>
            <p:cNvGrpSpPr/>
            <p:nvPr/>
          </p:nvGrpSpPr>
          <p:grpSpPr>
            <a:xfrm>
              <a:off x="625860" y="1250900"/>
              <a:ext cx="6990450" cy="1508105"/>
              <a:chOff x="625860" y="1250900"/>
              <a:chExt cx="6990450" cy="1508105"/>
            </a:xfrm>
          </p:grpSpPr>
          <p:sp>
            <p:nvSpPr>
              <p:cNvPr id="2" name="TextBox 1">
                <a:extLst>
                  <a:ext uri="{FF2B5EF4-FFF2-40B4-BE49-F238E27FC236}">
                    <a16:creationId xmlns:a16="http://schemas.microsoft.com/office/drawing/2014/main" id="{4E988D85-0B02-A793-573D-11F882B1C40E}"/>
                  </a:ext>
                </a:extLst>
              </p:cNvPr>
              <p:cNvSpPr txBox="1"/>
              <p:nvPr/>
            </p:nvSpPr>
            <p:spPr>
              <a:xfrm>
                <a:off x="1331632" y="1250900"/>
                <a:ext cx="6284678" cy="1508105"/>
              </a:xfrm>
              <a:prstGeom prst="rect">
                <a:avLst/>
              </a:prstGeom>
              <a:noFill/>
            </p:spPr>
            <p:txBody>
              <a:bodyPr wrap="square" lIns="91440" tIns="45720" rIns="91440" bIns="45720" rtlCol="0"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6" charset="-128"/>
                    <a:cs typeface="Arial" panose="020B0604020202020204" pitchFamily="34" charset="0"/>
                  </a:rPr>
                  <a:t>Mike Stevenson, Technical Assistance Team Lead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6" charset="-128"/>
                    <a:cs typeface="Arial" panose="020B0604020202020204" pitchFamily="34" charset="0"/>
                  </a:rPr>
                  <a:t>(240) 805-7356 (cell)</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srgbClr val="002060"/>
                    </a:solidFill>
                    <a:effectLst/>
                    <a:uLnTx/>
                    <a:uFillTx/>
                    <a:latin typeface="Arial" panose="020B0604020202020204" pitchFamily="34" charset="0"/>
                    <a:ea typeface="ＭＳ Ｐゴシック"/>
                    <a:cs typeface="Arial" panose="020B0604020202020204" pitchFamily="34" charset="0"/>
                    <a:hlinkClick r:id="rId3"/>
                  </a:rPr>
                  <a:t>michael.stevenson@hq.doe.gov</a:t>
                </a:r>
                <a:endParaRPr kumimoji="0" lang="en-US" altLang="en-US" sz="1800" b="0" i="0" u="sng" strike="noStrike" kern="1200" cap="none" spc="0" normalizeH="0" baseline="0" noProof="0" dirty="0">
                  <a:ln>
                    <a:noFill/>
                  </a:ln>
                  <a:solidFill>
                    <a:srgbClr val="002060"/>
                  </a:solidFill>
                  <a:effectLst/>
                  <a:uLnTx/>
                  <a:uFillTx/>
                  <a:latin typeface="Arial" panose="020B0604020202020204" pitchFamily="34" charset="0"/>
                  <a:ea typeface="ＭＳ Ｐゴシック"/>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sng" strike="noStrike" kern="1200" cap="none" spc="0" normalizeH="0" baseline="0" noProof="0" dirty="0">
                    <a:ln>
                      <a:noFill/>
                    </a:ln>
                    <a:solidFill>
                      <a:srgbClr val="002060"/>
                    </a:solidFill>
                    <a:effectLst/>
                    <a:uLnTx/>
                    <a:uFillTx/>
                    <a:latin typeface="Arial" panose="020B0604020202020204" pitchFamily="34" charset="0"/>
                    <a:ea typeface="ＭＳ Ｐゴシック"/>
                    <a:cs typeface="Arial" panose="020B0604020202020204" pitchFamily="34" charset="0"/>
                    <a:hlinkClick r:id="rId4"/>
                  </a:rPr>
                  <a:t>ie-ta@hq.doe.gov</a:t>
                </a:r>
                <a:endParaRPr kumimoji="0" lang="en-US" altLang="en-US" sz="1800" b="0" i="0" u="sng" strike="noStrike" kern="1200" cap="none" spc="0" normalizeH="0" baseline="0" noProof="0" dirty="0">
                  <a:ln>
                    <a:noFill/>
                  </a:ln>
                  <a:solidFill>
                    <a:srgbClr val="002060"/>
                  </a:solidFill>
                  <a:effectLst/>
                  <a:uLnTx/>
                  <a:uFillTx/>
                  <a:latin typeface="Arial" panose="020B0604020202020204" pitchFamily="34" charset="0"/>
                  <a:ea typeface="ＭＳ Ｐゴシック"/>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dirty="0">
                    <a:ln>
                      <a:noFill/>
                    </a:ln>
                    <a:solidFill>
                      <a:srgbClr val="002060"/>
                    </a:solidFill>
                    <a:effectLst/>
                    <a:uLnTx/>
                    <a:uFillTx/>
                    <a:latin typeface="Arial" panose="020B0604020202020204" pitchFamily="34" charset="0"/>
                    <a:ea typeface="ＭＳ Ｐゴシック" pitchFamily="-106" charset="-128"/>
                    <a:cs typeface="Arial" panose="020B0604020202020204" pitchFamily="34" charset="0"/>
                    <a:hlinkClick r:id="rId5"/>
                  </a:rPr>
                  <a:t>energy.gov/indianenergy</a:t>
                </a:r>
                <a:endParaRPr kumimoji="0" lang="en-US" altLang="en-US" sz="1800" b="0" i="0" u="sng" strike="noStrike" kern="1200" cap="none" spc="0" normalizeH="0" baseline="0" noProof="0" dirty="0">
                  <a:ln>
                    <a:noFill/>
                  </a:ln>
                  <a:solidFill>
                    <a:srgbClr val="002060"/>
                  </a:solidFill>
                  <a:effectLst/>
                  <a:uLnTx/>
                  <a:uFillTx/>
                  <a:latin typeface="Arial" panose="020B0604020202020204" pitchFamily="34" charset="0"/>
                  <a:ea typeface="ＭＳ Ｐゴシック" pitchFamily="-106" charset="-128"/>
                  <a:cs typeface="Arial" panose="020B0604020202020204" pitchFamily="34" charset="0"/>
                </a:endParaRPr>
              </a:p>
            </p:txBody>
          </p:sp>
          <p:pic>
            <p:nvPicPr>
              <p:cNvPr id="15" name="Picture 14">
                <a:extLst>
                  <a:ext uri="{FF2B5EF4-FFF2-40B4-BE49-F238E27FC236}">
                    <a16:creationId xmlns:a16="http://schemas.microsoft.com/office/drawing/2014/main" id="{69EA7ED3-182B-90D9-F004-6D3F362ACED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9404" y="2151284"/>
                <a:ext cx="534248" cy="534248"/>
              </a:xfrm>
              <a:prstGeom prst="rect">
                <a:avLst/>
              </a:prstGeom>
            </p:spPr>
          </p:pic>
          <p:pic>
            <p:nvPicPr>
              <p:cNvPr id="16" name="Picture 15">
                <a:extLst>
                  <a:ext uri="{FF2B5EF4-FFF2-40B4-BE49-F238E27FC236}">
                    <a16:creationId xmlns:a16="http://schemas.microsoft.com/office/drawing/2014/main" id="{B2AAC8D3-285B-8C48-E09F-AA786D3A3A9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5860" y="1547923"/>
                <a:ext cx="565070" cy="390412"/>
              </a:xfrm>
              <a:prstGeom prst="rect">
                <a:avLst/>
              </a:prstGeom>
            </p:spPr>
          </p:pic>
        </p:grpSp>
        <p:grpSp>
          <p:nvGrpSpPr>
            <p:cNvPr id="12" name="Group 11">
              <a:extLst>
                <a:ext uri="{FF2B5EF4-FFF2-40B4-BE49-F238E27FC236}">
                  <a16:creationId xmlns:a16="http://schemas.microsoft.com/office/drawing/2014/main" id="{49F0E646-4BBC-0B94-21F6-EA8B7A007EAA}"/>
                </a:ext>
              </a:extLst>
            </p:cNvPr>
            <p:cNvGrpSpPr/>
            <p:nvPr/>
          </p:nvGrpSpPr>
          <p:grpSpPr>
            <a:xfrm>
              <a:off x="745446" y="3018863"/>
              <a:ext cx="6194064" cy="738664"/>
              <a:chOff x="745446" y="3018863"/>
              <a:chExt cx="6194064" cy="738664"/>
            </a:xfrm>
          </p:grpSpPr>
          <p:sp>
            <p:nvSpPr>
              <p:cNvPr id="8" name="TextBox 7">
                <a:extLst>
                  <a:ext uri="{FF2B5EF4-FFF2-40B4-BE49-F238E27FC236}">
                    <a16:creationId xmlns:a16="http://schemas.microsoft.com/office/drawing/2014/main" id="{24CA909E-922F-F6D9-8BD6-B23FD500FBCD}"/>
                  </a:ext>
                </a:extLst>
              </p:cNvPr>
              <p:cNvSpPr txBox="1"/>
              <p:nvPr/>
            </p:nvSpPr>
            <p:spPr>
              <a:xfrm>
                <a:off x="1316499" y="3018863"/>
                <a:ext cx="5623011" cy="73866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6" charset="-128"/>
                    <a:cs typeface="Arial" panose="020B0604020202020204" pitchFamily="34" charset="0"/>
                  </a:rPr>
                  <a:t>Subscribe to get our email updates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hlinkClick r:id="rId8"/>
                  </a:rPr>
                  <a:t>energy.gov/indianenergy/contact-us-and-staff</a:t>
                </a:r>
                <a:endParaRPr kumimoji="0" lang="en-US" altLang="en-US" sz="20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endParaRPr>
              </a:p>
            </p:txBody>
          </p:sp>
          <p:pic>
            <p:nvPicPr>
              <p:cNvPr id="17" name="Picture 16">
                <a:extLst>
                  <a:ext uri="{FF2B5EF4-FFF2-40B4-BE49-F238E27FC236}">
                    <a16:creationId xmlns:a16="http://schemas.microsoft.com/office/drawing/2014/main" id="{788B86C9-B4A2-7C4A-48AE-0D00A55E786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45446" y="3154254"/>
                <a:ext cx="342163" cy="530352"/>
              </a:xfrm>
              <a:prstGeom prst="rect">
                <a:avLst/>
              </a:prstGeom>
            </p:spPr>
          </p:pic>
        </p:grpSp>
        <p:grpSp>
          <p:nvGrpSpPr>
            <p:cNvPr id="21" name="Group 20">
              <a:extLst>
                <a:ext uri="{FF2B5EF4-FFF2-40B4-BE49-F238E27FC236}">
                  <a16:creationId xmlns:a16="http://schemas.microsoft.com/office/drawing/2014/main" id="{B826DA38-63A7-F598-B8C3-1E28B45D01D8}"/>
                </a:ext>
              </a:extLst>
            </p:cNvPr>
            <p:cNvGrpSpPr/>
            <p:nvPr/>
          </p:nvGrpSpPr>
          <p:grpSpPr>
            <a:xfrm>
              <a:off x="665492" y="4065555"/>
              <a:ext cx="6950818" cy="1480742"/>
              <a:chOff x="658242" y="4392129"/>
              <a:chExt cx="6950818" cy="1480742"/>
            </a:xfrm>
          </p:grpSpPr>
          <p:sp>
            <p:nvSpPr>
              <p:cNvPr id="5" name="Rectangle 3"/>
              <p:cNvSpPr>
                <a:spLocks noChangeArrowheads="1"/>
              </p:cNvSpPr>
              <p:nvPr/>
            </p:nvSpPr>
            <p:spPr bwMode="auto">
              <a:xfrm>
                <a:off x="1516447" y="4392129"/>
                <a:ext cx="6092613" cy="137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6" charset="-128"/>
                    <a:cs typeface="Arial" panose="020B0604020202020204" pitchFamily="34" charset="0"/>
                  </a:rPr>
                  <a:t>Social Media</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hlinkClick r:id="rId10"/>
                  </a:rPr>
                  <a:t>facebook.com/DOEIndianEnergy</a:t>
                </a:r>
                <a:r>
                  <a:rPr kumimoji="0" lang="en-US" altLang="en-US" sz="20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hlinkClick r:id="rId11"/>
                  </a:rPr>
                  <a:t>twitter.com/DOEIndianEnergy</a:t>
                </a:r>
                <a:r>
                  <a:rPr kumimoji="0" lang="en-US" altLang="en-US" sz="2000" b="0" i="0" u="none" strike="noStrike" kern="1200" cap="none" spc="0" normalizeH="0" baseline="0" noProof="0" dirty="0">
                    <a:ln>
                      <a:noFill/>
                    </a:ln>
                    <a:solidFill>
                      <a:srgbClr val="004F9D"/>
                    </a:solidFill>
                    <a:effectLst/>
                    <a:uLnTx/>
                    <a:uFillTx/>
                    <a:latin typeface="Arial" panose="020B0604020202020204" pitchFamily="34" charset="0"/>
                    <a:ea typeface="ＭＳ Ｐゴシック" pitchFamily="-106" charset="-128"/>
                    <a:cs typeface="Arial" panose="020B0604020202020204" pitchFamily="34" charset="0"/>
                  </a:rPr>
                  <a:t> </a:t>
                </a:r>
              </a:p>
            </p:txBody>
          </p:sp>
          <p:pic>
            <p:nvPicPr>
              <p:cNvPr id="6" name="Picture 5">
                <a:extLst>
                  <a:ext uri="{FF2B5EF4-FFF2-40B4-BE49-F238E27FC236}">
                    <a16:creationId xmlns:a16="http://schemas.microsoft.com/office/drawing/2014/main" id="{37A11211-3EF6-44BD-97C6-BD9C38674CD7}"/>
                  </a:ext>
                </a:extLst>
              </p:cNvPr>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776563" y="5011484"/>
                <a:ext cx="414367" cy="360319"/>
              </a:xfrm>
              <a:prstGeom prst="rect">
                <a:avLst/>
              </a:prstGeom>
            </p:spPr>
          </p:pic>
          <p:pic>
            <p:nvPicPr>
              <p:cNvPr id="9" name="Picture 8">
                <a:extLst>
                  <a:ext uri="{FF2B5EF4-FFF2-40B4-BE49-F238E27FC236}">
                    <a16:creationId xmlns:a16="http://schemas.microsoft.com/office/drawing/2014/main" id="{22304A1A-D66E-4A26-B475-8E6A6E621CCF}"/>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669362" y="5421031"/>
                <a:ext cx="579861" cy="451840"/>
              </a:xfrm>
              <a:prstGeom prst="rect">
                <a:avLst/>
              </a:prstGeom>
            </p:spPr>
          </p:pic>
          <p:pic>
            <p:nvPicPr>
              <p:cNvPr id="18" name="Picture 17">
                <a:extLst>
                  <a:ext uri="{FF2B5EF4-FFF2-40B4-BE49-F238E27FC236}">
                    <a16:creationId xmlns:a16="http://schemas.microsoft.com/office/drawing/2014/main" id="{E53E71D5-958B-C592-DC6E-937443347EE6}"/>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658242" y="4417620"/>
                <a:ext cx="651007" cy="549287"/>
              </a:xfrm>
              <a:prstGeom prst="rect">
                <a:avLst/>
              </a:prstGeom>
            </p:spPr>
          </p:pic>
        </p:grpSp>
      </p:grpSp>
      <p:pic>
        <p:nvPicPr>
          <p:cNvPr id="26" name="Picture 25" descr="Solar panels in front of a rocky mountain&#10;&#10;Description automatically generated with low confidence">
            <a:extLst>
              <a:ext uri="{FF2B5EF4-FFF2-40B4-BE49-F238E27FC236}">
                <a16:creationId xmlns:a16="http://schemas.microsoft.com/office/drawing/2014/main" id="{186A47A5-2F55-65C2-74DA-148F927F5EBB}"/>
              </a:ext>
            </a:extLst>
          </p:cNvPr>
          <p:cNvPicPr>
            <a:picLocks noChangeAspect="1"/>
          </p:cNvPicPr>
          <p:nvPr/>
        </p:nvPicPr>
        <p:blipFill rotWithShape="1">
          <a:blip r:embed="rId15" cstate="email">
            <a:extLst>
              <a:ext uri="{28A0092B-C50C-407E-A947-70E740481C1C}">
                <a14:useLocalDpi xmlns:a14="http://schemas.microsoft.com/office/drawing/2010/main" val="0"/>
              </a:ext>
            </a:extLst>
          </a:blip>
          <a:srcRect/>
          <a:stretch/>
        </p:blipFill>
        <p:spPr>
          <a:xfrm>
            <a:off x="7206734" y="1743129"/>
            <a:ext cx="4483122" cy="3829910"/>
          </a:xfrm>
          <a:prstGeom prst="rect">
            <a:avLst/>
          </a:prstGeom>
          <a:ln w="12700">
            <a:solidFill>
              <a:srgbClr val="000000"/>
            </a:solidFill>
          </a:ln>
        </p:spPr>
      </p:pic>
      <p:sp>
        <p:nvSpPr>
          <p:cNvPr id="11" name="Title 1">
            <a:extLst>
              <a:ext uri="{FF2B5EF4-FFF2-40B4-BE49-F238E27FC236}">
                <a16:creationId xmlns:a16="http://schemas.microsoft.com/office/drawing/2014/main" id="{6749415E-B729-907B-FAAB-AD1DFE2383AF}"/>
              </a:ext>
            </a:extLst>
          </p:cNvPr>
          <p:cNvSpPr txBox="1">
            <a:spLocks/>
          </p:cNvSpPr>
          <p:nvPr/>
        </p:nvSpPr>
        <p:spPr>
          <a:xfrm>
            <a:off x="487680" y="182880"/>
            <a:ext cx="10972800" cy="5961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ea typeface="+mj-ea"/>
                <a:cs typeface="Calibri" panose="020F0502020204030204" pitchFamily="34" charset="0"/>
              </a:rPr>
              <a:t>Engage With Us to Learn More</a:t>
            </a:r>
          </a:p>
        </p:txBody>
      </p:sp>
    </p:spTree>
    <p:extLst>
      <p:ext uri="{BB962C8B-B14F-4D97-AF65-F5344CB8AC3E}">
        <p14:creationId xmlns:p14="http://schemas.microsoft.com/office/powerpoint/2010/main" val="2014321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775" y="1180153"/>
            <a:ext cx="10770538" cy="822915"/>
          </a:xfrm>
        </p:spPr>
        <p:txBody>
          <a:bodyPr>
            <a:noAutofit/>
          </a:bodyPr>
          <a:lstStyle/>
          <a:p>
            <a:pPr>
              <a:lnSpc>
                <a:spcPct val="100000"/>
              </a:lnSpc>
            </a:pPr>
            <a:r>
              <a:rPr lang="nl-NL" sz="4800" dirty="0"/>
              <a:t>Technical Assistance Overview</a:t>
            </a:r>
            <a:endParaRPr lang="en-US" sz="4800" dirty="0"/>
          </a:p>
        </p:txBody>
      </p:sp>
      <p:sp>
        <p:nvSpPr>
          <p:cNvPr id="6" name="Text Placeholder 3"/>
          <p:cNvSpPr txBox="1">
            <a:spLocks/>
          </p:cNvSpPr>
          <p:nvPr/>
        </p:nvSpPr>
        <p:spPr>
          <a:xfrm>
            <a:off x="10389727" y="5544403"/>
            <a:ext cx="1674112" cy="584860"/>
          </a:xfrm>
          <a:prstGeom prst="rect">
            <a:avLst/>
          </a:prstGeom>
        </p:spPr>
        <p:txBody>
          <a:bodyPr rtlCol="0">
            <a:noAutofit/>
          </a:bodyPr>
          <a:lstStyle>
            <a:lvl1pPr marL="0" marR="0" indent="0" algn="l" defTabSz="457146"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ea typeface="+mn-ea"/>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2000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Calibri"/>
              <a:ea typeface="+mn-ea"/>
              <a:cs typeface="Arial"/>
            </a:endParaRPr>
          </a:p>
          <a:p>
            <a:pPr marL="0" marR="0" lvl="0" indent="0" algn="r" defTabSz="4572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Arial"/>
              </a:rPr>
              <a:t>June 26th, 2024</a:t>
            </a:r>
          </a:p>
          <a:p>
            <a:pPr marL="0" marR="0" lvl="0" indent="0" algn="r" defTabSz="457200"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a:rPr>
              <a:t> </a:t>
            </a:r>
          </a:p>
        </p:txBody>
      </p:sp>
      <p:sp>
        <p:nvSpPr>
          <p:cNvPr id="3" name="Subtitle 3">
            <a:extLst>
              <a:ext uri="{FF2B5EF4-FFF2-40B4-BE49-F238E27FC236}">
                <a16:creationId xmlns:a16="http://schemas.microsoft.com/office/drawing/2014/main" id="{C202268F-8D9E-2EF9-4647-2C1C676656A7}"/>
              </a:ext>
            </a:extLst>
          </p:cNvPr>
          <p:cNvSpPr txBox="1">
            <a:spLocks/>
          </p:cNvSpPr>
          <p:nvPr/>
        </p:nvSpPr>
        <p:spPr>
          <a:xfrm>
            <a:off x="873774" y="2003068"/>
            <a:ext cx="10261863" cy="1425932"/>
          </a:xfrm>
          <a:prstGeom prst="rect">
            <a:avLst/>
          </a:prstGeom>
        </p:spPr>
        <p:txBody>
          <a:bodyPr vert="horz" lIns="91440" tIns="45720" rIns="91440" bIns="45720" rtlCol="0" anchor="ctr" anchorCtr="0">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US" sz="2200" b="1" i="0" u="none" strike="noStrike" kern="1200" cap="none" spc="0" normalizeH="0" baseline="0" noProof="0" dirty="0">
                <a:ln>
                  <a:noFill/>
                </a:ln>
                <a:solidFill>
                  <a:prstClr val="white"/>
                </a:solidFill>
                <a:effectLst/>
                <a:uLnTx/>
                <a:uFillTx/>
                <a:latin typeface="Franklin Gothic Book"/>
                <a:ea typeface="+mn-ea"/>
                <a:cs typeface="+mn-cs"/>
              </a:rPr>
              <a:t>Mike Stevenson, Lead Engineer, Technical Assistance Team Lead</a:t>
            </a:r>
          </a:p>
        </p:txBody>
      </p:sp>
    </p:spTree>
    <p:extLst>
      <p:ext uri="{BB962C8B-B14F-4D97-AF65-F5344CB8AC3E}">
        <p14:creationId xmlns:p14="http://schemas.microsoft.com/office/powerpoint/2010/main" val="251584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cs typeface="Arial" panose="020B0604020202020204" pitchFamily="34" charset="0"/>
              </a:rPr>
              <a:t>Office of Indian Energy</a:t>
            </a:r>
          </a:p>
        </p:txBody>
      </p:sp>
      <p:sp>
        <p:nvSpPr>
          <p:cNvPr id="5" name="Slide Number Placeholder 4"/>
          <p:cNvSpPr>
            <a:spLocks noGrp="1"/>
          </p:cNvSpPr>
          <p:nvPr>
            <p:ph type="sldNum" sz="quarter" idx="4"/>
          </p:nvPr>
        </p:nvSpPr>
        <p:spPr>
          <a:xfrm>
            <a:off x="11701901" y="6586038"/>
            <a:ext cx="490099" cy="267887"/>
          </a:xfrm>
          <a:prstGeom prst="rect">
            <a:avLst/>
          </a:prstGeom>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A01A9B95-505E-4191-B1CA-AFEEDCF759D6}" type="slidenum">
              <a:rPr kumimoji="0" lang="en-US" sz="1000" b="0" i="0" u="none" strike="noStrike" kern="1200" cap="none" spc="0" normalizeH="0" baseline="0" noProof="0" smtClean="0">
                <a:ln>
                  <a:noFill/>
                </a:ln>
                <a:solidFill>
                  <a:prstClr val="white"/>
                </a:solidFill>
                <a:effectLst/>
                <a:uLnTx/>
                <a:uFillTx/>
                <a:latin typeface="Arial" pitchFamily="-106" charset="0"/>
                <a:ea typeface="ＭＳ Ｐゴシック" pitchFamily="-106" charset="-128"/>
              </a:rPr>
              <a:pPr marL="0" marR="0" lvl="0" indent="0" algn="ctr" defTabSz="4572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prstClr val="white"/>
              </a:solidFill>
              <a:effectLst/>
              <a:uLnTx/>
              <a:uFillTx/>
              <a:latin typeface="Arial" pitchFamily="-106" charset="0"/>
              <a:ea typeface="ＭＳ Ｐゴシック" pitchFamily="-106" charset="-128"/>
            </a:endParaRPr>
          </a:p>
        </p:txBody>
      </p:sp>
      <p:sp>
        <p:nvSpPr>
          <p:cNvPr id="3" name="Rectangle 2"/>
          <p:cNvSpPr/>
          <p:nvPr/>
        </p:nvSpPr>
        <p:spPr>
          <a:xfrm>
            <a:off x="527397" y="1013132"/>
            <a:ext cx="6425850" cy="5032147"/>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tab pos="228600" algn="l"/>
                <a:tab pos="63500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The DOE Office of Indian Energy is charged by Congress under the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Indian Tribal Energy Development and Self Determination Act of 2005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(Title V of the Energy Policy Act of 2005) to “</a:t>
            </a:r>
            <a:r>
              <a:rPr kumimoji="0" lang="en-US" sz="1800" b="1" i="0" u="none" strike="noStrike" kern="1200" cap="none" spc="0" normalizeH="0" baseline="0" noProof="0" dirty="0">
                <a:ln>
                  <a:noFill/>
                </a:ln>
                <a:effectLst/>
                <a:uLnTx/>
                <a:uFillTx/>
                <a:latin typeface="Arial" panose="020B0604020202020204" pitchFamily="34" charset="0"/>
                <a:ea typeface="Arial Unicode MS" panose="020B0604020202020204" pitchFamily="34" charset="-128"/>
                <a:cs typeface="Arial" panose="020B0604020202020204" pitchFamily="34" charset="0"/>
              </a:rPr>
              <a:t>provide, direct, foster, coordinate, and implement energy planning, education, management, conservation, and delivery programs that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a:t>
            </a:r>
          </a:p>
          <a:p>
            <a:pPr marL="0" marR="0" lvl="0" indent="0" algn="l" defTabSz="914400" rtl="0" eaLnBrk="1" fontAlgn="base" latinLnBrk="0" hangingPunct="1">
              <a:lnSpc>
                <a:spcPct val="100000"/>
              </a:lnSpc>
              <a:spcBef>
                <a:spcPts val="0"/>
              </a:spcBef>
              <a:spcAft>
                <a:spcPct val="0"/>
              </a:spcAft>
              <a:buClrTx/>
              <a:buSzTx/>
              <a:buFontTx/>
              <a:buNone/>
              <a:tabLst>
                <a:tab pos="228600" algn="l"/>
                <a:tab pos="635000" algn="l"/>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endParaRPr>
          </a:p>
          <a:p>
            <a:pPr marL="344488" marR="0" lvl="0" indent="-344488" algn="l" defTabSz="914400" rtl="0" eaLnBrk="1" fontAlgn="base" latinLnBrk="0" hangingPunct="1">
              <a:lnSpc>
                <a:spcPct val="100000"/>
              </a:lnSpc>
              <a:spcBef>
                <a:spcPts val="0"/>
              </a:spcBef>
              <a:spcAft>
                <a:spcPts val="600"/>
              </a:spcAft>
              <a:buClrTx/>
              <a:buSzTx/>
              <a:buFontTx/>
              <a:buNone/>
              <a:tabLst>
                <a:tab pos="344488" algn="l"/>
                <a:tab pos="62230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(1)	</a:t>
            </a:r>
            <a:r>
              <a:rPr kumimoji="0" lang="en-US" sz="1800" b="1" i="0" u="none" strike="noStrike" kern="1200" cap="none" spc="0" normalizeH="0" baseline="0" noProof="0" dirty="0">
                <a:ln>
                  <a:noFill/>
                </a:ln>
                <a:solidFill>
                  <a:schemeClr val="accent4"/>
                </a:solidFill>
                <a:effectLst/>
                <a:uLnTx/>
                <a:uFillTx/>
                <a:latin typeface="Arial" panose="020B0604020202020204" pitchFamily="34" charset="0"/>
                <a:ea typeface="Arial Unicode MS" panose="020B0604020202020204" pitchFamily="34" charset="-128"/>
                <a:cs typeface="Arial" panose="020B0604020202020204" pitchFamily="34" charset="0"/>
              </a:rPr>
              <a:t>promote Indian tribal energy development, efficiency, and use</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a:t>
            </a:r>
          </a:p>
          <a:p>
            <a:pPr marL="344488" marR="0" lvl="0" indent="-344488" algn="l" defTabSz="914400" rtl="0" eaLnBrk="1" fontAlgn="base" latinLnBrk="0" hangingPunct="1">
              <a:lnSpc>
                <a:spcPct val="100000"/>
              </a:lnSpc>
              <a:spcBef>
                <a:spcPts val="0"/>
              </a:spcBef>
              <a:spcAft>
                <a:spcPts val="600"/>
              </a:spcAft>
              <a:buClrTx/>
              <a:buSzTx/>
              <a:buFontTx/>
              <a:buNone/>
              <a:tabLst>
                <a:tab pos="344488" algn="l"/>
                <a:tab pos="62230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(2) 	</a:t>
            </a:r>
            <a:r>
              <a:rPr kumimoji="0" lang="en-US" sz="1800" b="1" i="0" u="none" strike="noStrike" kern="1200" cap="none" spc="0" normalizeH="0" baseline="0" noProof="0" dirty="0">
                <a:ln>
                  <a:noFill/>
                </a:ln>
                <a:solidFill>
                  <a:schemeClr val="accent4"/>
                </a:solidFill>
                <a:effectLst/>
                <a:uLnTx/>
                <a:uFillTx/>
                <a:latin typeface="Arial" panose="020B0604020202020204" pitchFamily="34" charset="0"/>
                <a:ea typeface="Arial Unicode MS" panose="020B0604020202020204" pitchFamily="34" charset="-128"/>
                <a:cs typeface="Arial" panose="020B0604020202020204" pitchFamily="34" charset="0"/>
              </a:rPr>
              <a:t>reduce or stabilize energy costs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a:t>
            </a:r>
          </a:p>
          <a:p>
            <a:pPr marL="344488" marR="0" lvl="0" indent="-344488" algn="l" defTabSz="914400" rtl="0" eaLnBrk="1" fontAlgn="base" latinLnBrk="0" hangingPunct="1">
              <a:lnSpc>
                <a:spcPct val="100000"/>
              </a:lnSpc>
              <a:spcBef>
                <a:spcPts val="0"/>
              </a:spcBef>
              <a:spcAft>
                <a:spcPts val="600"/>
              </a:spcAft>
              <a:buClrTx/>
              <a:buSzTx/>
              <a:buFontTx/>
              <a:buNone/>
              <a:tabLst>
                <a:tab pos="344488" algn="l"/>
                <a:tab pos="62230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(3) 	</a:t>
            </a:r>
            <a:r>
              <a:rPr kumimoji="0" lang="en-US" sz="1800" b="1" i="0" u="none" strike="noStrike" kern="1200" cap="none" spc="0" normalizeH="0" baseline="0" noProof="0" dirty="0">
                <a:ln>
                  <a:noFill/>
                </a:ln>
                <a:solidFill>
                  <a:schemeClr val="accent4"/>
                </a:solidFill>
                <a:effectLst/>
                <a:uLnTx/>
                <a:uFillTx/>
                <a:latin typeface="Arial" panose="020B0604020202020204" pitchFamily="34" charset="0"/>
                <a:ea typeface="Arial Unicode MS" panose="020B0604020202020204" pitchFamily="34" charset="-128"/>
                <a:cs typeface="Arial" panose="020B0604020202020204" pitchFamily="34" charset="0"/>
              </a:rPr>
              <a:t>enhance and strengthen Indian tribal energy and economic infrastructure</a:t>
            </a:r>
            <a:r>
              <a:rPr kumimoji="0" lang="en-US" sz="1800" b="0" i="0" u="none" strike="noStrike" kern="1200" cap="none" spc="0" normalizeH="0" baseline="0" noProof="0" dirty="0">
                <a:ln>
                  <a:noFill/>
                </a:ln>
                <a:solidFill>
                  <a:schemeClr val="accent4"/>
                </a:solidFill>
                <a:effectLst/>
                <a:uLnTx/>
                <a:uFillTx/>
                <a:latin typeface="Arial" panose="020B0604020202020204" pitchFamily="34" charset="0"/>
                <a:ea typeface="Arial Unicode MS" panose="020B0604020202020204" pitchFamily="34" charset="-128"/>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relating to natural resource development and electrification; and</a:t>
            </a:r>
          </a:p>
          <a:p>
            <a:pPr marL="344488" marR="0" lvl="0" indent="-344488" algn="l" defTabSz="914400" rtl="0" eaLnBrk="1" fontAlgn="base" latinLnBrk="0" hangingPunct="1">
              <a:lnSpc>
                <a:spcPct val="100000"/>
              </a:lnSpc>
              <a:spcBef>
                <a:spcPts val="0"/>
              </a:spcBef>
              <a:spcAft>
                <a:spcPct val="0"/>
              </a:spcAft>
              <a:buClrTx/>
              <a:buSzTx/>
              <a:buFontTx/>
              <a:buNone/>
              <a:tabLst>
                <a:tab pos="344488" algn="l"/>
                <a:tab pos="622300" algn="l"/>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(4) 	</a:t>
            </a:r>
            <a:r>
              <a:rPr kumimoji="0" lang="en-US" sz="1800" b="1" i="0" u="none" strike="noStrike" kern="1200" cap="none" spc="0" normalizeH="0" baseline="0" noProof="0" dirty="0">
                <a:ln>
                  <a:noFill/>
                </a:ln>
                <a:solidFill>
                  <a:schemeClr val="accent4"/>
                </a:solidFill>
                <a:effectLst/>
                <a:uLnTx/>
                <a:uFillTx/>
                <a:latin typeface="Arial" panose="020B0604020202020204" pitchFamily="34" charset="0"/>
                <a:ea typeface="Arial Unicode MS" panose="020B0604020202020204" pitchFamily="34" charset="-128"/>
                <a:cs typeface="Arial" panose="020B0604020202020204" pitchFamily="34" charset="0"/>
              </a:rPr>
              <a:t>bring electrical power and service to Indian land and the homes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Unicode MS" panose="020B0604020202020204" pitchFamily="34" charset="-128"/>
                <a:cs typeface="Arial" panose="020B0604020202020204" pitchFamily="34" charset="0"/>
              </a:rPr>
              <a:t>of tribal members located on Indian lands or acquired, constructed, or improved (in whole or in part) with Federal funds.”</a:t>
            </a:r>
            <a:endParaRPr kumimoji="0" lang="en-US" sz="1800" b="0" i="0" u="none" strike="noStrike" kern="1200" cap="none" spc="0" normalizeH="0" baseline="0" noProof="0" dirty="0">
              <a:ln>
                <a:noFill/>
              </a:ln>
              <a:solidFill>
                <a:srgbClr val="000000"/>
              </a:solidFill>
              <a:effectLst/>
              <a:uLnTx/>
              <a:uFillTx/>
              <a:latin typeface="Arial" pitchFamily="-106" charset="0"/>
              <a:ea typeface="ＭＳ Ｐゴシック" pitchFamily="-106" charset="-128"/>
            </a:endParaRPr>
          </a:p>
        </p:txBody>
      </p:sp>
      <p:pic>
        <p:nvPicPr>
          <p:cNvPr id="6" name="Picture 5">
            <a:extLst>
              <a:ext uri="{FF2B5EF4-FFF2-40B4-BE49-F238E27FC236}">
                <a16:creationId xmlns:a16="http://schemas.microsoft.com/office/drawing/2014/main" id="{1AB8D4DB-F104-42EA-A973-E082D8942E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02256" y="1127927"/>
            <a:ext cx="2609128" cy="2052320"/>
          </a:xfrm>
          <a:prstGeom prst="rect">
            <a:avLst/>
          </a:prstGeom>
          <a:ln w="12700">
            <a:solidFill>
              <a:srgbClr val="000000"/>
            </a:solidFill>
          </a:ln>
        </p:spPr>
      </p:pic>
      <p:sp>
        <p:nvSpPr>
          <p:cNvPr id="7" name="Text Box 11">
            <a:extLst>
              <a:ext uri="{FF2B5EF4-FFF2-40B4-BE49-F238E27FC236}">
                <a16:creationId xmlns:a16="http://schemas.microsoft.com/office/drawing/2014/main" id="{475DA5DC-EEDD-4D3D-8696-3EE695E88021}"/>
              </a:ext>
            </a:extLst>
          </p:cNvPr>
          <p:cNvSpPr txBox="1">
            <a:spLocks noChangeArrowheads="1"/>
          </p:cNvSpPr>
          <p:nvPr/>
        </p:nvSpPr>
        <p:spPr bwMode="auto">
          <a:xfrm>
            <a:off x="7420455" y="5299186"/>
            <a:ext cx="4723303" cy="954107"/>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ＭＳ Ｐゴシック"/>
              </a:rPr>
              <a:t>Clockwise from right: </a:t>
            </a:r>
            <a:r>
              <a:rPr kumimoji="0" lang="en-US" altLang="en-US" sz="1400" b="1" i="0" u="none" strike="noStrike" kern="1200" cap="none" spc="0" normalizeH="0" baseline="0" noProof="0" dirty="0">
                <a:ln>
                  <a:noFill/>
                </a:ln>
                <a:solidFill>
                  <a:srgbClr val="000000"/>
                </a:solidFill>
                <a:effectLst/>
                <a:uLnTx/>
                <a:uFillTx/>
                <a:latin typeface="Arial"/>
                <a:ea typeface="ＭＳ Ｐゴシック"/>
              </a:rPr>
              <a:t>Seneca Nation’s</a:t>
            </a:r>
            <a:r>
              <a:rPr kumimoji="0" lang="en-US" altLang="en-US" sz="1400" b="0" i="0" u="none" strike="noStrike" kern="1200" cap="none" spc="0" normalizeH="0" baseline="0" noProof="0" dirty="0">
                <a:ln>
                  <a:noFill/>
                </a:ln>
                <a:solidFill>
                  <a:srgbClr val="000000"/>
                </a:solidFill>
                <a:effectLst/>
                <a:uLnTx/>
                <a:uFillTx/>
                <a:latin typeface="Arial"/>
                <a:ea typeface="ＭＳ Ｐゴシック"/>
              </a:rPr>
              <a:t> (NY) 1.5-MW wind turbine, </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6" charset="-128"/>
              </a:rPr>
              <a:t>Sokaogon Chippewa Community</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6" charset="-128"/>
              </a:rPr>
              <a:t> (WI) Housing Project, and </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6" charset="-128"/>
              </a:rPr>
              <a:t>Chippewa Cree Tribe’s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106" charset="-128"/>
              </a:rPr>
              <a:t>(MT) Residential Solar.</a:t>
            </a:r>
            <a:endParaRPr kumimoji="0" lang="en-US" altLang="en-US" sz="1400" b="0" i="0" u="none" strike="noStrike" kern="1200" cap="none" spc="0" normalizeH="0" baseline="0" noProof="0" dirty="0">
              <a:ln>
                <a:noFill/>
              </a:ln>
              <a:solidFill>
                <a:srgbClr val="000000"/>
              </a:solidFill>
              <a:effectLst/>
              <a:uLnTx/>
              <a:uFillTx/>
              <a:latin typeface="Arial"/>
              <a:ea typeface="ＭＳ Ｐゴシック"/>
            </a:endParaRPr>
          </a:p>
        </p:txBody>
      </p:sp>
      <p:pic>
        <p:nvPicPr>
          <p:cNvPr id="4" name="Picture 3">
            <a:extLst>
              <a:ext uri="{FF2B5EF4-FFF2-40B4-BE49-F238E27FC236}">
                <a16:creationId xmlns:a16="http://schemas.microsoft.com/office/drawing/2014/main" id="{5787A389-8685-2E81-484A-9283718F66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2256" y="3269862"/>
            <a:ext cx="2609128" cy="1859280"/>
          </a:xfrm>
          <a:prstGeom prst="rect">
            <a:avLst/>
          </a:prstGeom>
          <a:ln w="12700">
            <a:solidFill>
              <a:srgbClr val="000000"/>
            </a:solidFill>
          </a:ln>
        </p:spPr>
      </p:pic>
      <p:pic>
        <p:nvPicPr>
          <p:cNvPr id="8" name="Picture 7">
            <a:extLst>
              <a:ext uri="{FF2B5EF4-FFF2-40B4-BE49-F238E27FC236}">
                <a16:creationId xmlns:a16="http://schemas.microsoft.com/office/drawing/2014/main" id="{2B4929A7-EF8F-54C4-7D22-74150A7C7D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20960" y="1127927"/>
            <a:ext cx="1406768" cy="4001215"/>
          </a:xfrm>
          <a:prstGeom prst="rect">
            <a:avLst/>
          </a:prstGeom>
          <a:ln w="12700">
            <a:solidFill>
              <a:srgbClr val="000000"/>
            </a:solidFill>
          </a:ln>
        </p:spPr>
      </p:pic>
    </p:spTree>
    <p:extLst>
      <p:ext uri="{BB962C8B-B14F-4D97-AF65-F5344CB8AC3E}">
        <p14:creationId xmlns:p14="http://schemas.microsoft.com/office/powerpoint/2010/main" val="373797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FF393-E027-A81E-F4C8-75BD918F6D45}"/>
              </a:ext>
            </a:extLst>
          </p:cNvPr>
          <p:cNvSpPr/>
          <p:nvPr/>
        </p:nvSpPr>
        <p:spPr>
          <a:xfrm>
            <a:off x="0" y="0"/>
            <a:ext cx="12192000" cy="102909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lide Number Placeholder 2"/>
          <p:cNvSpPr>
            <a:spLocks noGrp="1"/>
          </p:cNvSpPr>
          <p:nvPr>
            <p:ph type="sldNum" sz="quarter" idx="4"/>
          </p:nvPr>
        </p:nvSpPr>
        <p:spPr>
          <a:xfrm>
            <a:off x="11701901" y="6591542"/>
            <a:ext cx="490099" cy="26788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8" name="Rectangle 7">
            <a:extLst>
              <a:ext uri="{FF2B5EF4-FFF2-40B4-BE49-F238E27FC236}">
                <a16:creationId xmlns:a16="http://schemas.microsoft.com/office/drawing/2014/main" id="{DC15DAF0-AABA-8F0C-6E5A-78934AC0A29C}"/>
              </a:ext>
            </a:extLst>
          </p:cNvPr>
          <p:cNvSpPr/>
          <p:nvPr/>
        </p:nvSpPr>
        <p:spPr>
          <a:xfrm>
            <a:off x="0" y="349582"/>
            <a:ext cx="243840"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956"/>
              </a:solidFill>
              <a:effectLst/>
              <a:uLnTx/>
              <a:uFillTx/>
              <a:latin typeface="Franklin Gothic Book"/>
              <a:ea typeface="+mn-ea"/>
              <a:cs typeface="+mn-cs"/>
            </a:endParaRPr>
          </a:p>
        </p:txBody>
      </p:sp>
      <p:sp>
        <p:nvSpPr>
          <p:cNvPr id="9" name="Rectangle 8">
            <a:extLst>
              <a:ext uri="{FF2B5EF4-FFF2-40B4-BE49-F238E27FC236}">
                <a16:creationId xmlns:a16="http://schemas.microsoft.com/office/drawing/2014/main" id="{6611D6B6-83D1-8DFF-DF99-5A193B080689}"/>
              </a:ext>
            </a:extLst>
          </p:cNvPr>
          <p:cNvSpPr/>
          <p:nvPr/>
        </p:nvSpPr>
        <p:spPr>
          <a:xfrm>
            <a:off x="315368" y="349582"/>
            <a:ext cx="97881"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956"/>
              </a:solidFill>
              <a:effectLst/>
              <a:uLnTx/>
              <a:uFillTx/>
              <a:latin typeface="Franklin Gothic Book"/>
              <a:ea typeface="+mn-ea"/>
              <a:cs typeface="+mn-cs"/>
            </a:endParaRPr>
          </a:p>
        </p:txBody>
      </p:sp>
      <p:sp>
        <p:nvSpPr>
          <p:cNvPr id="7" name="Title 1">
            <a:extLst>
              <a:ext uri="{FF2B5EF4-FFF2-40B4-BE49-F238E27FC236}">
                <a16:creationId xmlns:a16="http://schemas.microsoft.com/office/drawing/2014/main" id="{754DA20C-5E93-9EA4-6BAB-A6F07B6B0A9C}"/>
              </a:ext>
            </a:extLst>
          </p:cNvPr>
          <p:cNvSpPr txBox="1">
            <a:spLocks/>
          </p:cNvSpPr>
          <p:nvPr/>
        </p:nvSpPr>
        <p:spPr>
          <a:xfrm>
            <a:off x="487680" y="182880"/>
            <a:ext cx="10972800" cy="5961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Medium"/>
                <a:ea typeface="+mj-ea"/>
                <a:cs typeface="+mj-cs"/>
              </a:rPr>
              <a:t>Meet the Team</a:t>
            </a:r>
          </a:p>
        </p:txBody>
      </p:sp>
      <p:pic>
        <p:nvPicPr>
          <p:cNvPr id="2052" name="Picture 4" descr="A group photo of 25 people.">
            <a:extLst>
              <a:ext uri="{FF2B5EF4-FFF2-40B4-BE49-F238E27FC236}">
                <a16:creationId xmlns:a16="http://schemas.microsoft.com/office/drawing/2014/main" id="{E53FC74C-882E-1852-A0C1-3785BEF5A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26" y="1382119"/>
            <a:ext cx="10071557" cy="381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E22CDEF-3BED-9C3A-2FB4-372BCA4B2B80}"/>
              </a:ext>
            </a:extLst>
          </p:cNvPr>
          <p:cNvSpPr/>
          <p:nvPr/>
        </p:nvSpPr>
        <p:spPr>
          <a:xfrm>
            <a:off x="0" y="0"/>
            <a:ext cx="12192000" cy="102909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4" name="Rectangle 13">
            <a:extLst>
              <a:ext uri="{FF2B5EF4-FFF2-40B4-BE49-F238E27FC236}">
                <a16:creationId xmlns:a16="http://schemas.microsoft.com/office/drawing/2014/main" id="{643FCC6C-F95A-1AAA-49F0-D04DE948E15E}"/>
              </a:ext>
            </a:extLst>
          </p:cNvPr>
          <p:cNvSpPr/>
          <p:nvPr/>
        </p:nvSpPr>
        <p:spPr>
          <a:xfrm>
            <a:off x="0" y="3429000"/>
            <a:ext cx="12192000" cy="28803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lide Number Placeholder 2"/>
          <p:cNvSpPr>
            <a:spLocks noGrp="1"/>
          </p:cNvSpPr>
          <p:nvPr>
            <p:ph type="sldNum" sz="quarter" idx="4"/>
          </p:nvPr>
        </p:nvSpPr>
        <p:spPr>
          <a:xfrm>
            <a:off x="11701901" y="6591542"/>
            <a:ext cx="490099" cy="267887"/>
          </a:xfrm>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cs typeface="+mn-cs"/>
            </a:endParaRPr>
          </a:p>
        </p:txBody>
      </p:sp>
      <p:pic>
        <p:nvPicPr>
          <p:cNvPr id="2056" name="Picture 8" descr="http://energy.gov/sites/prod/files/styles/contributor_headshot_large/public/contributor/headshot/MacCourt_Doug_square.jpg?itok=CJ7O2Xl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1" y="2147483647"/>
            <a:ext cx="2028825" cy="20288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F9866D1-AC4B-A1C2-0586-589ACDAB2DF4}"/>
              </a:ext>
            </a:extLst>
          </p:cNvPr>
          <p:cNvSpPr txBox="1">
            <a:spLocks/>
          </p:cNvSpPr>
          <p:nvPr/>
        </p:nvSpPr>
        <p:spPr>
          <a:xfrm>
            <a:off x="487680" y="175768"/>
            <a:ext cx="10972800" cy="98755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Medium"/>
                <a:ea typeface="+mj-ea"/>
                <a:cs typeface="+mj-cs"/>
              </a:rPr>
              <a:t>Deployment Program</a:t>
            </a:r>
          </a:p>
        </p:txBody>
      </p:sp>
      <p:sp>
        <p:nvSpPr>
          <p:cNvPr id="10" name="Rectangle 9">
            <a:extLst>
              <a:ext uri="{FF2B5EF4-FFF2-40B4-BE49-F238E27FC236}">
                <a16:creationId xmlns:a16="http://schemas.microsoft.com/office/drawing/2014/main" id="{C13586D0-F58F-695D-B7DE-44EE6B867DC4}"/>
              </a:ext>
            </a:extLst>
          </p:cNvPr>
          <p:cNvSpPr/>
          <p:nvPr/>
        </p:nvSpPr>
        <p:spPr>
          <a:xfrm>
            <a:off x="0" y="349582"/>
            <a:ext cx="243840"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956"/>
              </a:solidFill>
              <a:effectLst/>
              <a:uLnTx/>
              <a:uFillTx/>
              <a:latin typeface="Franklin Gothic Book"/>
              <a:ea typeface="+mn-ea"/>
              <a:cs typeface="+mn-cs"/>
            </a:endParaRPr>
          </a:p>
        </p:txBody>
      </p:sp>
      <p:sp>
        <p:nvSpPr>
          <p:cNvPr id="11" name="Rectangle 10">
            <a:extLst>
              <a:ext uri="{FF2B5EF4-FFF2-40B4-BE49-F238E27FC236}">
                <a16:creationId xmlns:a16="http://schemas.microsoft.com/office/drawing/2014/main" id="{51AC7FE3-2541-4C19-90AF-368B1A4D0F4C}"/>
              </a:ext>
            </a:extLst>
          </p:cNvPr>
          <p:cNvSpPr/>
          <p:nvPr/>
        </p:nvSpPr>
        <p:spPr>
          <a:xfrm>
            <a:off x="315368" y="349582"/>
            <a:ext cx="97881" cy="28083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C956"/>
              </a:solidFill>
              <a:effectLst/>
              <a:uLnTx/>
              <a:uFillTx/>
              <a:latin typeface="Franklin Gothic Book"/>
              <a:ea typeface="+mn-ea"/>
              <a:cs typeface="+mn-cs"/>
            </a:endParaRPr>
          </a:p>
        </p:txBody>
      </p:sp>
      <p:grpSp>
        <p:nvGrpSpPr>
          <p:cNvPr id="9" name="Group 8">
            <a:extLst>
              <a:ext uri="{FF2B5EF4-FFF2-40B4-BE49-F238E27FC236}">
                <a16:creationId xmlns:a16="http://schemas.microsoft.com/office/drawing/2014/main" id="{81DA2D8C-44B8-D010-7C0A-579475EFDA6D}"/>
              </a:ext>
            </a:extLst>
          </p:cNvPr>
          <p:cNvGrpSpPr/>
          <p:nvPr/>
        </p:nvGrpSpPr>
        <p:grpSpPr>
          <a:xfrm>
            <a:off x="413249" y="1322262"/>
            <a:ext cx="11447636" cy="4406003"/>
            <a:chOff x="1075925" y="1177595"/>
            <a:chExt cx="10109820" cy="3966190"/>
          </a:xfrm>
        </p:grpSpPr>
        <p:grpSp>
          <p:nvGrpSpPr>
            <p:cNvPr id="6" name="Group 5">
              <a:extLst>
                <a:ext uri="{FF2B5EF4-FFF2-40B4-BE49-F238E27FC236}">
                  <a16:creationId xmlns:a16="http://schemas.microsoft.com/office/drawing/2014/main" id="{363418A9-CEB5-BD4A-6BB4-3FC1C7B6817A}"/>
                </a:ext>
              </a:extLst>
            </p:cNvPr>
            <p:cNvGrpSpPr/>
            <p:nvPr/>
          </p:nvGrpSpPr>
          <p:grpSpPr>
            <a:xfrm>
              <a:off x="1085986" y="4057575"/>
              <a:ext cx="10099759" cy="1086210"/>
              <a:chOff x="981895" y="4003458"/>
              <a:chExt cx="10099759" cy="1086210"/>
            </a:xfrm>
          </p:grpSpPr>
          <p:sp>
            <p:nvSpPr>
              <p:cNvPr id="7" name="Rectangle 6"/>
              <p:cNvSpPr/>
              <p:nvPr/>
            </p:nvSpPr>
            <p:spPr>
              <a:xfrm>
                <a:off x="7880545" y="4009157"/>
                <a:ext cx="3201109" cy="1080511"/>
              </a:xfrm>
              <a:prstGeom prst="rect">
                <a:avLst/>
              </a:prstGeom>
            </p:spPr>
            <p:txBody>
              <a:bodyPr wrap="square" lIns="91440" tIns="45720" rIns="91440" bIns="4572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rPr>
                  <a:t>Supports internal capacity building to develop energy projects and navigate energy markets</a:t>
                </a:r>
                <a:endParaRPr kumimoji="0" lang="en-US" sz="1800" b="0" i="0" u="none" strike="noStrike" kern="1200" cap="none" spc="0" normalizeH="0" baseline="0" noProof="0" dirty="0">
                  <a:ln>
                    <a:noFill/>
                  </a:ln>
                  <a:solidFill>
                    <a:srgbClr val="000000"/>
                  </a:solidFill>
                  <a:effectLst/>
                  <a:uLnTx/>
                  <a:uFillTx/>
                  <a:latin typeface="Arial" pitchFamily="-106" charset="0"/>
                  <a:ea typeface="ＭＳ Ｐゴシック" pitchFamily="-106" charset="-128"/>
                </a:endParaRPr>
              </a:p>
            </p:txBody>
          </p:sp>
          <p:sp>
            <p:nvSpPr>
              <p:cNvPr id="15" name="Rectangle 14">
                <a:extLst>
                  <a:ext uri="{FF2B5EF4-FFF2-40B4-BE49-F238E27FC236}">
                    <a16:creationId xmlns:a16="http://schemas.microsoft.com/office/drawing/2014/main" id="{3E51DA59-998C-EB64-5A88-DCA1CC49A38B}"/>
                  </a:ext>
                </a:extLst>
              </p:cNvPr>
              <p:cNvSpPr/>
              <p:nvPr/>
            </p:nvSpPr>
            <p:spPr>
              <a:xfrm>
                <a:off x="981895" y="4003458"/>
                <a:ext cx="2483325" cy="831162"/>
              </a:xfrm>
              <a:prstGeom prst="rect">
                <a:avLst/>
              </a:prstGeom>
            </p:spPr>
            <p:txBody>
              <a:bodyPr wrap="square" lIns="91440" tIns="45720" rIns="91440" bIns="4572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rPr>
                  <a:t>Provides funding and financing to support tribal energy development </a:t>
                </a:r>
              </a:p>
            </p:txBody>
          </p:sp>
          <p:sp>
            <p:nvSpPr>
              <p:cNvPr id="16" name="Rectangle 15">
                <a:extLst>
                  <a:ext uri="{FF2B5EF4-FFF2-40B4-BE49-F238E27FC236}">
                    <a16:creationId xmlns:a16="http://schemas.microsoft.com/office/drawing/2014/main" id="{643BF9CF-4C1B-6ED8-9801-3BCC52DEABD3}"/>
                  </a:ext>
                </a:extLst>
              </p:cNvPr>
              <p:cNvSpPr/>
              <p:nvPr/>
            </p:nvSpPr>
            <p:spPr>
              <a:xfrm>
                <a:off x="4034565" y="4006328"/>
                <a:ext cx="3276636" cy="831162"/>
              </a:xfrm>
              <a:prstGeom prst="rect">
                <a:avLst/>
              </a:prstGeom>
            </p:spPr>
            <p:txBody>
              <a:bodyPr wrap="square" lIns="91440" tIns="45720" rIns="91440" bIns="4572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a:rPr>
                  <a:t>Offers no-cost technical assistance to advance tribal energy and infrastructure projects </a:t>
                </a:r>
                <a:endParaRPr kumimoji="0" lang="en-US" sz="1800" b="0" i="0" u="none" strike="noStrike" kern="1200" cap="none" spc="0" normalizeH="0" baseline="0" noProof="0" dirty="0">
                  <a:ln>
                    <a:noFill/>
                  </a:ln>
                  <a:solidFill>
                    <a:srgbClr val="000000"/>
                  </a:solidFill>
                  <a:effectLst/>
                  <a:uLnTx/>
                  <a:uFillTx/>
                  <a:latin typeface="Arial" pitchFamily="-106" charset="0"/>
                  <a:ea typeface="ＭＳ Ｐゴシック" pitchFamily="-106" charset="-128"/>
                </a:endParaRPr>
              </a:p>
            </p:txBody>
          </p:sp>
        </p:grpSp>
        <p:sp>
          <p:nvSpPr>
            <p:cNvPr id="19" name="Rectangle 18">
              <a:extLst>
                <a:ext uri="{FF2B5EF4-FFF2-40B4-BE49-F238E27FC236}">
                  <a16:creationId xmlns:a16="http://schemas.microsoft.com/office/drawing/2014/main" id="{28EA819F-4702-3427-E162-CB2B7CB97630}"/>
                </a:ext>
              </a:extLst>
            </p:cNvPr>
            <p:cNvSpPr/>
            <p:nvPr/>
          </p:nvSpPr>
          <p:spPr>
            <a:xfrm>
              <a:off x="1075925" y="1177595"/>
              <a:ext cx="2260513" cy="830997"/>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4"/>
                  </a:solidFill>
                  <a:effectLst/>
                  <a:uLnTx/>
                  <a:uFillTx/>
                  <a:latin typeface="Arial" pitchFamily="-106" charset="0"/>
                  <a:ea typeface="ＭＳ Ｐゴシック" pitchFamily="-106" charset="-128"/>
                </a:rPr>
                <a:t>Financial Assistance</a:t>
              </a:r>
              <a:endParaRPr kumimoji="0" lang="en-US" sz="1800" b="0" i="0" u="none" strike="noStrike" kern="1200" cap="none" spc="0" normalizeH="0" baseline="0" noProof="0" dirty="0">
                <a:ln>
                  <a:noFill/>
                </a:ln>
                <a:solidFill>
                  <a:schemeClr val="accent4"/>
                </a:solidFill>
                <a:effectLst/>
                <a:uLnTx/>
                <a:uFillTx/>
                <a:latin typeface="Arial" pitchFamily="-106" charset="0"/>
                <a:ea typeface="ＭＳ Ｐゴシック" pitchFamily="-106" charset="-128"/>
              </a:endParaRPr>
            </a:p>
          </p:txBody>
        </p:sp>
        <p:sp>
          <p:nvSpPr>
            <p:cNvPr id="22" name="Rectangle 21">
              <a:extLst>
                <a:ext uri="{FF2B5EF4-FFF2-40B4-BE49-F238E27FC236}">
                  <a16:creationId xmlns:a16="http://schemas.microsoft.com/office/drawing/2014/main" id="{04AA4F6C-4788-CA8A-1F1D-0190C89579DA}"/>
                </a:ext>
              </a:extLst>
            </p:cNvPr>
            <p:cNvSpPr/>
            <p:nvPr/>
          </p:nvSpPr>
          <p:spPr>
            <a:xfrm>
              <a:off x="4839724" y="1177595"/>
              <a:ext cx="1899688" cy="830997"/>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4"/>
                  </a:solidFill>
                  <a:effectLst/>
                  <a:uLnTx/>
                  <a:uFillTx/>
                  <a:latin typeface="Arial" pitchFamily="-106" charset="0"/>
                  <a:ea typeface="ＭＳ Ｐゴシック" pitchFamily="-106" charset="-128"/>
                </a:rPr>
                <a:t>Technical Assistance</a:t>
              </a:r>
            </a:p>
          </p:txBody>
        </p:sp>
        <p:sp>
          <p:nvSpPr>
            <p:cNvPr id="23" name="Rectangle 22">
              <a:extLst>
                <a:ext uri="{FF2B5EF4-FFF2-40B4-BE49-F238E27FC236}">
                  <a16:creationId xmlns:a16="http://schemas.microsoft.com/office/drawing/2014/main" id="{54CB0DA4-3085-18C6-DBF3-75A82F93D5C9}"/>
                </a:ext>
              </a:extLst>
            </p:cNvPr>
            <p:cNvSpPr/>
            <p:nvPr/>
          </p:nvSpPr>
          <p:spPr>
            <a:xfrm>
              <a:off x="8145270" y="1189689"/>
              <a:ext cx="2756090" cy="830997"/>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accent4"/>
                  </a:solidFill>
                  <a:effectLst/>
                  <a:uLnTx/>
                  <a:uFillTx/>
                  <a:latin typeface="Arial" pitchFamily="-106" charset="0"/>
                  <a:ea typeface="ＭＳ Ｐゴシック" pitchFamily="-106" charset="-128"/>
                </a:rPr>
                <a:t>Education and Capacity Building</a:t>
              </a:r>
              <a:endParaRPr kumimoji="0" lang="en-US" sz="2400" b="0" i="0" u="none" strike="noStrike" kern="1200" cap="none" spc="0" normalizeH="0" baseline="0" noProof="0" dirty="0">
                <a:ln>
                  <a:noFill/>
                </a:ln>
                <a:solidFill>
                  <a:schemeClr val="accent4"/>
                </a:solidFill>
                <a:effectLst/>
                <a:uLnTx/>
                <a:uFillTx/>
                <a:latin typeface="Arial" pitchFamily="-106" charset="0"/>
                <a:ea typeface="ＭＳ Ｐゴシック" pitchFamily="-106" charset="-128"/>
              </a:endParaRPr>
            </a:p>
          </p:txBody>
        </p:sp>
        <p:grpSp>
          <p:nvGrpSpPr>
            <p:cNvPr id="5" name="Group 4">
              <a:extLst>
                <a:ext uri="{FF2B5EF4-FFF2-40B4-BE49-F238E27FC236}">
                  <a16:creationId xmlns:a16="http://schemas.microsoft.com/office/drawing/2014/main" id="{3227E2FB-3270-F2E3-2010-27EE938FDB20}"/>
                </a:ext>
              </a:extLst>
            </p:cNvPr>
            <p:cNvGrpSpPr/>
            <p:nvPr/>
          </p:nvGrpSpPr>
          <p:grpSpPr>
            <a:xfrm>
              <a:off x="1350215" y="2143760"/>
              <a:ext cx="1747520" cy="1747520"/>
              <a:chOff x="853440" y="2172248"/>
              <a:chExt cx="1747520" cy="1747520"/>
            </a:xfrm>
          </p:grpSpPr>
          <p:sp>
            <p:nvSpPr>
              <p:cNvPr id="18" name="Oval 17">
                <a:extLst>
                  <a:ext uri="{FF2B5EF4-FFF2-40B4-BE49-F238E27FC236}">
                    <a16:creationId xmlns:a16="http://schemas.microsoft.com/office/drawing/2014/main" id="{9F20D49B-C437-A998-C442-E9BB4586759B}"/>
                  </a:ext>
                </a:extLst>
              </p:cNvPr>
              <p:cNvSpPr/>
              <p:nvPr/>
            </p:nvSpPr>
            <p:spPr>
              <a:xfrm>
                <a:off x="853440" y="2172248"/>
                <a:ext cx="1747520" cy="1747520"/>
              </a:xfrm>
              <a:prstGeom prst="ellipse">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7" name="Picture 26">
                <a:extLst>
                  <a:ext uri="{FF2B5EF4-FFF2-40B4-BE49-F238E27FC236}">
                    <a16:creationId xmlns:a16="http://schemas.microsoft.com/office/drawing/2014/main" id="{42429126-706D-572C-170D-074D1A49A6E3}"/>
                  </a:ext>
                </a:extLst>
              </p:cNvPr>
              <p:cNvPicPr>
                <a:picLocks noChangeAspect="1"/>
              </p:cNvPicPr>
              <p:nvPr/>
            </p:nvPicPr>
            <p:blipFill>
              <a:blip r:embed="rId5"/>
              <a:stretch>
                <a:fillRect/>
              </a:stretch>
            </p:blipFill>
            <p:spPr>
              <a:xfrm>
                <a:off x="1156971" y="2654541"/>
                <a:ext cx="1104872" cy="784619"/>
              </a:xfrm>
              <a:prstGeom prst="rect">
                <a:avLst/>
              </a:prstGeom>
            </p:spPr>
          </p:pic>
        </p:grpSp>
        <p:grpSp>
          <p:nvGrpSpPr>
            <p:cNvPr id="2" name="Group 1">
              <a:extLst>
                <a:ext uri="{FF2B5EF4-FFF2-40B4-BE49-F238E27FC236}">
                  <a16:creationId xmlns:a16="http://schemas.microsoft.com/office/drawing/2014/main" id="{6DD92065-3A2C-212F-60A3-05363068538D}"/>
                </a:ext>
              </a:extLst>
            </p:cNvPr>
            <p:cNvGrpSpPr/>
            <p:nvPr/>
          </p:nvGrpSpPr>
          <p:grpSpPr>
            <a:xfrm>
              <a:off x="8649555" y="2158971"/>
              <a:ext cx="1747520" cy="1747520"/>
              <a:chOff x="9057179" y="2172248"/>
              <a:chExt cx="1747520" cy="1747520"/>
            </a:xfrm>
          </p:grpSpPr>
          <p:sp>
            <p:nvSpPr>
              <p:cNvPr id="25" name="Oval 24">
                <a:extLst>
                  <a:ext uri="{FF2B5EF4-FFF2-40B4-BE49-F238E27FC236}">
                    <a16:creationId xmlns:a16="http://schemas.microsoft.com/office/drawing/2014/main" id="{D99DE468-EF5A-0A5F-004B-37EF6821EADD}"/>
                  </a:ext>
                </a:extLst>
              </p:cNvPr>
              <p:cNvSpPr/>
              <p:nvPr/>
            </p:nvSpPr>
            <p:spPr>
              <a:xfrm>
                <a:off x="9057179" y="2172248"/>
                <a:ext cx="1747520" cy="17475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9" name="Picture 28">
                <a:extLst>
                  <a:ext uri="{FF2B5EF4-FFF2-40B4-BE49-F238E27FC236}">
                    <a16:creationId xmlns:a16="http://schemas.microsoft.com/office/drawing/2014/main" id="{E615E6C5-5F8A-7258-B20C-E63EBD0AE307}"/>
                  </a:ext>
                </a:extLst>
              </p:cNvPr>
              <p:cNvPicPr>
                <a:picLocks noChangeAspect="1"/>
              </p:cNvPicPr>
              <p:nvPr/>
            </p:nvPicPr>
            <p:blipFill>
              <a:blip r:embed="rId6"/>
              <a:stretch>
                <a:fillRect/>
              </a:stretch>
            </p:blipFill>
            <p:spPr>
              <a:xfrm>
                <a:off x="9412431" y="2550088"/>
                <a:ext cx="1150392" cy="914010"/>
              </a:xfrm>
              <a:prstGeom prst="rect">
                <a:avLst/>
              </a:prstGeom>
            </p:spPr>
          </p:pic>
        </p:grpSp>
        <p:grpSp>
          <p:nvGrpSpPr>
            <p:cNvPr id="4" name="Group 3">
              <a:extLst>
                <a:ext uri="{FF2B5EF4-FFF2-40B4-BE49-F238E27FC236}">
                  <a16:creationId xmlns:a16="http://schemas.microsoft.com/office/drawing/2014/main" id="{F389012E-3040-E929-6533-D697C3AFD025}"/>
                </a:ext>
              </a:extLst>
            </p:cNvPr>
            <p:cNvGrpSpPr/>
            <p:nvPr/>
          </p:nvGrpSpPr>
          <p:grpSpPr>
            <a:xfrm>
              <a:off x="4872491" y="2172248"/>
              <a:ext cx="1747520" cy="1747520"/>
              <a:chOff x="4656536" y="2172248"/>
              <a:chExt cx="1747520" cy="1747520"/>
            </a:xfrm>
          </p:grpSpPr>
          <p:sp>
            <p:nvSpPr>
              <p:cNvPr id="24" name="Oval 23">
                <a:extLst>
                  <a:ext uri="{FF2B5EF4-FFF2-40B4-BE49-F238E27FC236}">
                    <a16:creationId xmlns:a16="http://schemas.microsoft.com/office/drawing/2014/main" id="{EB03781F-DCBE-3B4A-5DF8-20AD7D963843}"/>
                  </a:ext>
                </a:extLst>
              </p:cNvPr>
              <p:cNvSpPr/>
              <p:nvPr/>
            </p:nvSpPr>
            <p:spPr>
              <a:xfrm>
                <a:off x="4656536" y="2172248"/>
                <a:ext cx="1747520" cy="17475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30" name="Picture 29">
                <a:extLst>
                  <a:ext uri="{FF2B5EF4-FFF2-40B4-BE49-F238E27FC236}">
                    <a16:creationId xmlns:a16="http://schemas.microsoft.com/office/drawing/2014/main" id="{BBD5D1C1-6C78-2FCE-1C3C-2E5459F318B4}"/>
                  </a:ext>
                </a:extLst>
              </p:cNvPr>
              <p:cNvPicPr>
                <a:picLocks noChangeAspect="1"/>
              </p:cNvPicPr>
              <p:nvPr/>
            </p:nvPicPr>
            <p:blipFill>
              <a:blip r:embed="rId7"/>
              <a:stretch>
                <a:fillRect/>
              </a:stretch>
            </p:blipFill>
            <p:spPr>
              <a:xfrm>
                <a:off x="5041066" y="2488957"/>
                <a:ext cx="1065094" cy="1021323"/>
              </a:xfrm>
              <a:prstGeom prst="rect">
                <a:avLst/>
              </a:prstGeom>
            </p:spPr>
          </p:pic>
        </p:grpSp>
      </p:grpSp>
    </p:spTree>
    <p:extLst>
      <p:ext uri="{BB962C8B-B14F-4D97-AF65-F5344CB8AC3E}">
        <p14:creationId xmlns:p14="http://schemas.microsoft.com/office/powerpoint/2010/main" val="2415279923"/>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D4F7-9965-9AC8-7A26-928FA579B620}"/>
              </a:ext>
            </a:extLst>
          </p:cNvPr>
          <p:cNvSpPr>
            <a:spLocks noGrp="1"/>
          </p:cNvSpPr>
          <p:nvPr>
            <p:ph type="title"/>
          </p:nvPr>
        </p:nvSpPr>
        <p:spPr>
          <a:xfrm>
            <a:off x="487680" y="175768"/>
            <a:ext cx="10972800" cy="635601"/>
          </a:xfrm>
        </p:spPr>
        <p:txBody>
          <a:bodyPr/>
          <a:lstStyle/>
          <a:p>
            <a:r>
              <a:rPr dirty="0" lang="en-US"/>
              <a:t>Funding Opportunity</a:t>
            </a:r>
          </a:p>
        </p:txBody>
      </p:sp>
      <p:sp>
        <p:nvSpPr>
          <p:cNvPr id="3" name="Slide Number Placeholder 2">
            <a:extLst>
              <a:ext uri="{FF2B5EF4-FFF2-40B4-BE49-F238E27FC236}">
                <a16:creationId xmlns:a16="http://schemas.microsoft.com/office/drawing/2014/main" id="{9FDFC392-010B-558F-2832-A599EA875618}"/>
              </a:ext>
            </a:extLst>
          </p:cNvPr>
          <p:cNvSpPr>
            <a:spLocks noGrp="1"/>
          </p:cNvSpPr>
          <p:nvPr>
            <p:ph idx="4" sz="quarter" type="sldNum"/>
          </p:nvPr>
        </p:nvSpPr>
        <p:spPr/>
        <p:txBody>
          <a:bodyPr/>
          <a:lstStyle/>
          <a:p>
            <a:pPr algn="r" defTabSz="457200" eaLnBrk="1" fontAlgn="base" hangingPunct="1" indent="0" latinLnBrk="0" lvl="0" marL="0" marR="0" rtl="0">
              <a:lnSpc>
                <a:spcPct val="100000"/>
              </a:lnSpc>
              <a:spcBef>
                <a:spcPct val="0"/>
              </a:spcBef>
              <a:spcAft>
                <a:spcPct val="0"/>
              </a:spcAft>
              <a:buClrTx/>
              <a:buSzTx/>
              <a:buFontTx/>
              <a:buNone/>
              <a:tabLst/>
              <a:defRPr/>
            </a:pPr>
            <a:fld id="{5FEF5A37-A87F-4CBD-A918-52C929ED74D2}" type="slidenum">
              <a:rPr altLang="en-US" b="0" baseline="0" cap="none" i="0" kern="1200" kumimoji="0" lang="en-US" noProof="0" normalizeH="0" smtClean="0" spc="0" strike="noStrike" sz="1000" u="none">
                <a:ln>
                  <a:noFill/>
                </a:ln>
                <a:solidFill>
                  <a:prstClr val="white"/>
                </a:solidFill>
                <a:effectLst/>
                <a:uLnTx/>
                <a:uFillTx/>
                <a:latin charset="0" pitchFamily="-106" typeface="Arial"/>
                <a:ea charset="-128" panose="020B0600070205080204" pitchFamily="34" typeface="ＭＳ Ｐゴシック"/>
                <a:cs typeface="+mn-cs"/>
              </a:rPr>
              <a:pPr algn="r" defTabSz="457200" eaLnBrk="1" fontAlgn="base" hangingPunct="1" indent="0" latinLnBrk="0" lvl="0" marL="0" marR="0" rtl="0">
                <a:lnSpc>
                  <a:spcPct val="100000"/>
                </a:lnSpc>
                <a:spcBef>
                  <a:spcPct val="0"/>
                </a:spcBef>
                <a:spcAft>
                  <a:spcPct val="0"/>
                </a:spcAft>
                <a:buClrTx/>
                <a:buSzTx/>
                <a:buFontTx/>
                <a:buNone/>
                <a:tabLst/>
                <a:defRPr/>
              </a:pPr>
              <a:t>7</a:t>
            </a:fld>
            <a:endParaRPr altLang="en-US" b="0" baseline="0" cap="none" dirty="0" i="0" kern="1200" kumimoji="0" lang="en-US" noProof="0" normalizeH="0" spc="0" strike="noStrike" sz="1000" u="none">
              <a:ln>
                <a:noFill/>
              </a:ln>
              <a:solidFill>
                <a:prstClr val="white"/>
              </a:solidFill>
              <a:effectLst/>
              <a:uLnTx/>
              <a:uFillTx/>
              <a:latin charset="0" pitchFamily="-106" typeface="Arial"/>
              <a:ea charset="-128" panose="020B0600070205080204" pitchFamily="34" typeface="ＭＳ Ｐゴシック"/>
              <a:cs typeface="+mn-cs"/>
            </a:endParaRPr>
          </a:p>
        </p:txBody>
      </p:sp>
      <p:sp>
        <p:nvSpPr>
          <p:cNvPr id="7" name="TextBox 6">
            <a:extLst>
              <a:ext uri="{FF2B5EF4-FFF2-40B4-BE49-F238E27FC236}">
                <a16:creationId xmlns:a16="http://schemas.microsoft.com/office/drawing/2014/main" id="{78C145D0-2234-8B15-607A-5C50732C3693}"/>
              </a:ext>
            </a:extLst>
          </p:cNvPr>
          <p:cNvSpPr txBox="1"/>
          <p:nvPr/>
        </p:nvSpPr>
        <p:spPr>
          <a:xfrm>
            <a:off x="498748" y="774270"/>
            <a:ext cx="6490987" cy="5663089"/>
          </a:xfrm>
          <a:prstGeom prst="rect">
            <a:avLst/>
          </a:prstGeom>
          <a:noFill/>
        </p:spPr>
        <p:txBody>
          <a:bodyPr wrap="square">
            <a:spAutoFit/>
          </a:bodyPr>
          <a:lstStyle/>
          <a:p>
            <a:pPr defTabSz="457200" eaLnBrk="1" fontAlgn="base" hangingPunct="1" indent="0" latinLnBrk="0" lvl="0" marL="0" marR="0" rtl="0">
              <a:lnSpc>
                <a:spcPct val="100000"/>
              </a:lnSpc>
              <a:spcBef>
                <a:spcPct val="0"/>
              </a:spcBef>
              <a:spcAft>
                <a:spcPct val="0"/>
              </a:spcAft>
              <a:buClrTx/>
              <a:buSzTx/>
              <a:buFontTx/>
              <a:buNone/>
              <a:tabLst/>
              <a:defRPr/>
            </a:pPr>
            <a:r>
              <a:rPr b="1" baseline="0" cap="none" dirty="0" i="0" kern="1200" kumimoji="0" lang="en-US" noProof="0" normalizeH="0" spc="0" strike="noStrike" sz="2000" u="none">
                <a:ln>
                  <a:noFill/>
                </a:ln>
                <a:solidFill>
                  <a:schemeClr val="accent4"/>
                </a:solidFill>
                <a:effectLst/>
                <a:uLnTx/>
                <a:uFillTx/>
                <a:latin charset="0" panose="020B0604020202020204" pitchFamily="34" typeface="Arial"/>
                <a:ea charset="-128" pitchFamily="-106" typeface="ＭＳ Ｐゴシック"/>
                <a:cs charset="0" panose="020B0604020202020204" pitchFamily="34" typeface="Arial"/>
              </a:rPr>
              <a:t>Clean Energy Technology Deployment on Tribal Lands - 2024</a:t>
            </a:r>
          </a:p>
          <a:p>
            <a:pPr algn="ctr" defTabSz="457200" eaLnBrk="1" fontAlgn="base" hangingPunct="1" indent="0" latinLnBrk="0" lvl="0" marL="0" marR="0" rtl="0">
              <a:lnSpc>
                <a:spcPct val="100000"/>
              </a:lnSpc>
              <a:spcBef>
                <a:spcPct val="0"/>
              </a:spcBef>
              <a:spcAft>
                <a:spcPct val="0"/>
              </a:spcAft>
              <a:buClrTx/>
              <a:buSzTx/>
              <a:buFontTx/>
              <a:buNone/>
              <a:tabLst/>
              <a:defRPr/>
            </a:pPr>
            <a:endParaRPr b="1" baseline="0" cap="none" dirty="0" i="0" kern="1200" kumimoji="0" lang="en-US" noProof="0" normalizeH="0" spc="0" strike="noStrike" sz="1400" u="none">
              <a:ln>
                <a:noFill/>
              </a:ln>
              <a:solidFill>
                <a:srgbClr val="292929"/>
              </a:solidFill>
              <a:effectLst/>
              <a:uLnTx/>
              <a:uFillTx/>
              <a:latin charset="0" panose="020B0604020202020204" pitchFamily="34" typeface="Arial"/>
              <a:ea charset="-128" pitchFamily="-106" typeface="ＭＳ Ｐゴシック"/>
              <a:cs charset="0" panose="020B0604020202020204" pitchFamily="34" typeface="Arial"/>
            </a:endParaRPr>
          </a:p>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6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The DOE Office of Indian Energy is soliciting applications from </a:t>
            </a:r>
            <a:r>
              <a:rPr b="1" baseline="0" cap="none" dirty="0" i="0" kern="1200" kumimoji="0" lang="en-US" noProof="0" normalizeH="0" spc="0" strike="noStrike" sz="16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Indian Tribes, which include Alaska Native Regional Corporations and Village Corporations, Intertribal Organizations, and Tribal Energy Development Organizations</a:t>
            </a:r>
            <a:r>
              <a:rPr b="0" baseline="0" cap="none" dirty="0" i="0" kern="1200" kumimoji="0" lang="en-US" noProof="0" normalizeH="0" spc="0" strike="noStrike" sz="16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 to: </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endParaRPr>
          </a:p>
          <a:p>
            <a:pPr algn="l" defTabSz="457200" eaLnBrk="1" fontAlgn="base" hangingPunct="1" indent="-341313" latinLnBrk="0" lvl="0" marL="573088" marR="0" rtl="0">
              <a:lnSpc>
                <a:spcPct val="100000"/>
              </a:lnSpc>
              <a:spcBef>
                <a:spcPct val="0"/>
              </a:spcBef>
              <a:spcAft>
                <a:spcPct val="0"/>
              </a:spcAft>
              <a:buClrTx/>
              <a:buSzTx/>
              <a:buFontTx/>
              <a:buNone/>
              <a:tabLst/>
              <a:defRPr/>
            </a:pPr>
            <a:r>
              <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(1) 	install clean energy generating system(s) and energy efficiency measure(s) for Tribal Building(s) (Topic Area 1); or, </a:t>
            </a:r>
          </a:p>
          <a:p>
            <a:pPr algn="l" defTabSz="457200" eaLnBrk="1" fontAlgn="base" hangingPunct="1" indent="-341313" latinLnBrk="0" lvl="0" marL="573088" marR="0" rtl="0">
              <a:lnSpc>
                <a:spcPct val="100000"/>
              </a:lnSpc>
              <a:spcBef>
                <a:spcPct val="0"/>
              </a:spcBef>
              <a:spcAft>
                <a:spcPct val="0"/>
              </a:spcAft>
              <a:buClrTx/>
              <a:buSzTx/>
              <a:buFontTx/>
              <a:buNone/>
              <a:tabLst/>
              <a:defRPr/>
            </a:pPr>
            <a:r>
              <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(2) 	deploy community-scale clean energy generating system(s) or community energy storage on Tribal Lands (Topic Area 2); or, </a:t>
            </a:r>
          </a:p>
          <a:p>
            <a:pPr algn="l" defTabSz="457200" eaLnBrk="1" fontAlgn="base" hangingPunct="1" indent="-341313" latinLnBrk="0" lvl="0" marL="573088" marR="0" rtl="0">
              <a:lnSpc>
                <a:spcPct val="100000"/>
              </a:lnSpc>
              <a:spcBef>
                <a:spcPct val="0"/>
              </a:spcBef>
              <a:spcAft>
                <a:spcPct val="0"/>
              </a:spcAft>
              <a:buClrTx/>
              <a:buSzTx/>
              <a:buFontTx/>
              <a:buNone/>
              <a:tabLst/>
              <a:defRPr/>
            </a:pPr>
            <a:r>
              <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(3) 	install integrated energy system(s) for autonomous operation (independent of the traditional centralized electric power grid) to power a single or multiple Essential Tribal Buildings during emergency situations or for tribal community resilience (Topic Area 3); or, </a:t>
            </a:r>
          </a:p>
          <a:p>
            <a:pPr algn="l" defTabSz="457200" eaLnBrk="1" fontAlgn="base" hangingPunct="1" indent="-341313" latinLnBrk="0" lvl="0" marL="573088" marR="0" rtl="0">
              <a:lnSpc>
                <a:spcPct val="100000"/>
              </a:lnSpc>
              <a:spcBef>
                <a:spcPct val="0"/>
              </a:spcBef>
              <a:spcAft>
                <a:spcPct val="0"/>
              </a:spcAft>
              <a:buClrTx/>
              <a:buSzTx/>
              <a:buFontTx/>
              <a:buNone/>
              <a:tabLst/>
              <a:defRPr/>
            </a:pPr>
            <a:r>
              <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(4) 	provide electric power to unelectrified Tribal Buildings (Topic Area 4)</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endParaRPr>
          </a:p>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DOE funding per individual award will range from $100,000 to $2,500,000 or from $250,000 to $5,000,000, depending on the Subtopic Area.</a:t>
            </a:r>
          </a:p>
          <a:p>
            <a:pPr algn="l"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endParaRPr>
          </a:p>
          <a:p>
            <a:pPr algn="l"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4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A 20% recipient cost share of the total project costs is required, however, a cost share reduction from 20% to 10% may be requested which is based on poverty rate and median household income.</a:t>
            </a:r>
          </a:p>
        </p:txBody>
      </p:sp>
      <p:sp>
        <p:nvSpPr>
          <p:cNvPr id="9" name="TextBox 8">
            <a:extLst>
              <a:ext uri="{FF2B5EF4-FFF2-40B4-BE49-F238E27FC236}">
                <a16:creationId xmlns:a16="http://schemas.microsoft.com/office/drawing/2014/main" id="{C6448522-BC52-4646-C66B-848324BED455}"/>
              </a:ext>
            </a:extLst>
          </p:cNvPr>
          <p:cNvSpPr txBox="1"/>
          <p:nvPr/>
        </p:nvSpPr>
        <p:spPr>
          <a:xfrm>
            <a:off x="6762612" y="3913591"/>
            <a:ext cx="5304995" cy="2308324"/>
          </a:xfrm>
          <a:prstGeom prst="rect">
            <a:avLst/>
          </a:prstGeom>
          <a:noFill/>
        </p:spPr>
        <p:txBody>
          <a:bodyPr wrap="square">
            <a:spAutoFit/>
          </a:bodyPr>
          <a:lstStyle/>
          <a:p>
            <a:pPr algn="ctr" defTabSz="457200" eaLnBrk="1" fontAlgn="base" hangingPunct="1" indent="0" latinLnBrk="0" lvl="0" marL="0" marR="0" rtl="0">
              <a:lnSpc>
                <a:spcPct val="100000"/>
              </a:lnSpc>
              <a:spcBef>
                <a:spcPct val="0"/>
              </a:spcBef>
              <a:spcAft>
                <a:spcPct val="0"/>
              </a:spcAft>
              <a:buClrTx/>
              <a:buSzTx/>
              <a:buFontTx/>
              <a:buNone/>
              <a:tabLst/>
              <a:defRPr/>
            </a:pPr>
            <a:endParaRPr b="1" baseline="0" cap="none" dirty="0" i="0" kern="1200" kumimoji="0" lang="en-US" noProof="0" normalizeH="0" spc="0" strike="noStrike" sz="18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endParaRPr>
          </a:p>
          <a:p>
            <a:pPr algn="ctr" defTabSz="457200" eaLnBrk="1" fontAlgn="base" hangingPunct="1" indent="0" latinLnBrk="0" lvl="0" marL="0" marR="0" rtl="0">
              <a:lnSpc>
                <a:spcPct val="100000"/>
              </a:lnSpc>
              <a:spcBef>
                <a:spcPct val="0"/>
              </a:spcBef>
              <a:spcAft>
                <a:spcPct val="0"/>
              </a:spcAft>
              <a:buClrTx/>
              <a:buSzTx/>
              <a:buFontTx/>
              <a:buNone/>
              <a:tabLst/>
              <a:defRPr/>
            </a:pPr>
            <a:r>
              <a:rPr b="1" baseline="0" cap="none" dirty="0" i="0" kern="1200" kumimoji="0" lang="en-US" noProof="0" normalizeH="0" spc="0" strike="noStrike" sz="18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Applications closed May 30, 2024</a:t>
            </a:r>
          </a:p>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1800" u="none">
              <a:ln>
                <a:noFill/>
              </a:ln>
              <a:solidFill>
                <a:srgbClr val="292929"/>
              </a:solidFill>
              <a:effectLst/>
              <a:uLnTx/>
              <a:uFillTx/>
              <a:latin charset="0" panose="020B0604020202020204" pitchFamily="34" typeface="Arial"/>
              <a:ea charset="-128" pitchFamily="-106" typeface="ＭＳ Ｐゴシック"/>
              <a:cs charset="0" panose="020B0604020202020204" pitchFamily="34" typeface="Arial"/>
            </a:endParaRPr>
          </a:p>
          <a:p>
            <a:pPr algn="ctr"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800" u="none">
                <a:ln>
                  <a:noFill/>
                </a:ln>
                <a:solidFill>
                  <a:srgbClr val="292929"/>
                </a:solidFill>
                <a:effectLst/>
                <a:uLnTx/>
                <a:uFillTx/>
                <a:latin charset="0" panose="020B0604020202020204" pitchFamily="34" typeface="Arial"/>
                <a:ea charset="-128" pitchFamily="-106" typeface="ＭＳ Ｐゴシック"/>
                <a:cs charset="0" panose="020B0604020202020204" pitchFamily="34" typeface="Arial"/>
              </a:rPr>
              <a:t>See the </a:t>
            </a:r>
            <a:r>
              <a:rPr b="1" baseline="0" cap="none" dirty="0" i="0" kern="1200" kumimoji="0" lang="en-US" noProof="0" normalizeH="0" spc="0" strike="noStrike" sz="18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Funding Opportunity Announcement </a:t>
            </a:r>
            <a:r>
              <a:rPr b="0" baseline="0" cap="none" dirty="0" i="0" kern="1200" kumimoji="0" lang="en-US" noProof="0" normalizeH="0" spc="0" strike="noStrike" sz="1800" u="none">
                <a:ln>
                  <a:noFill/>
                </a:ln>
                <a:solidFill>
                  <a:srgbClr val="292929"/>
                </a:solidFill>
                <a:effectLst/>
                <a:uLnTx/>
                <a:uFillTx/>
                <a:latin charset="0" panose="020B0604020202020204" pitchFamily="34" typeface="Arial"/>
                <a:ea charset="-128" pitchFamily="-106" typeface="ＭＳ Ｐゴシック"/>
                <a:cs charset="0" panose="020B0604020202020204" pitchFamily="34" typeface="Arial"/>
              </a:rPr>
              <a:t>on IE-Exchange at </a:t>
            </a:r>
            <a:r>
              <a:rPr b="0" baseline="0" cap="none" dirty="0" i="0" kern="1200" kumimoji="0" lang="en-US" noProof="0" normalizeH="0" spc="0" strike="noStrike" sz="1800" u="none">
                <a:ln>
                  <a:noFill/>
                </a:ln>
                <a:solidFill>
                  <a:srgbClr val="292929"/>
                </a:solidFill>
                <a:effectLst/>
                <a:uLnTx/>
                <a:uFillTx/>
                <a:latin charset="0" panose="020B0604020202020204" pitchFamily="34" typeface="Arial"/>
                <a:ea charset="-128" pitchFamily="-106" typeface="ＭＳ Ｐゴシック"/>
                <a:cs charset="0" panose="020B0604020202020204" pitchFamily="34" typeface="Arial"/>
                <a:hlinkClick r:id="rId3"/>
              </a:rPr>
              <a:t>https://ie-exchange.energy.gov</a:t>
            </a:r>
            <a:r>
              <a:rPr b="0" baseline="0" cap="none" dirty="0" i="0" kern="1200" kumimoji="0" lang="en-US" noProof="0" normalizeH="0" spc="0" strike="noStrike" sz="1800" u="none">
                <a:ln>
                  <a:noFill/>
                </a:ln>
                <a:solidFill>
                  <a:srgbClr val="292929"/>
                </a:solidFill>
                <a:effectLst/>
                <a:uLnTx/>
                <a:uFillTx/>
                <a:latin charset="0" panose="020B0604020202020204" pitchFamily="34" typeface="Arial"/>
                <a:ea charset="-128" pitchFamily="-106" typeface="ＭＳ Ｐゴシック"/>
                <a:cs charset="0" panose="020B0604020202020204" pitchFamily="34" typeface="Arial"/>
              </a:rPr>
              <a:t>   </a:t>
            </a:r>
          </a:p>
          <a:p>
            <a:pPr algn="ctr" defTabSz="457200" eaLnBrk="1" fontAlgn="base" hangingPunct="1" indent="0" latinLnBrk="0" lvl="0" marL="0" marR="0" rtl="0">
              <a:lnSpc>
                <a:spcPct val="100000"/>
              </a:lnSpc>
              <a:spcBef>
                <a:spcPct val="0"/>
              </a:spcBef>
              <a:spcAft>
                <a:spcPct val="0"/>
              </a:spcAft>
              <a:buClrTx/>
              <a:buSzTx/>
              <a:buFontTx/>
              <a:buNone/>
              <a:tabLst/>
              <a:defRPr/>
            </a:pPr>
            <a:endParaRPr b="0" baseline="0" cap="none" dirty="0" i="0" kern="1200" kumimoji="0" lang="en-US" noProof="0" normalizeH="0" spc="0" strike="noStrike" sz="18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endParaRPr>
          </a:p>
          <a:p>
            <a:pPr algn="ctr" defTabSz="457200" eaLnBrk="1" fontAlgn="base" hangingPunct="1" indent="0" latinLnBrk="0" lvl="0" marL="0" marR="0" rtl="0">
              <a:lnSpc>
                <a:spcPct val="100000"/>
              </a:lnSpc>
              <a:spcBef>
                <a:spcPct val="0"/>
              </a:spcBef>
              <a:spcAft>
                <a:spcPct val="0"/>
              </a:spcAft>
              <a:buClrTx/>
              <a:buSzTx/>
              <a:buFontTx/>
              <a:buNone/>
              <a:tabLst/>
              <a:defRPr/>
            </a:pPr>
            <a:r>
              <a:rPr b="0" baseline="0" cap="none" dirty="0" i="0" kern="1200" kumimoji="0" lang="en-US" noProof="0" normalizeH="0" spc="0" strike="noStrike" sz="18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Send FOA related questions to </a:t>
            </a:r>
            <a:r>
              <a:rPr b="0" baseline="0" cap="none" dirty="0" i="0" kern="1200" kumimoji="0" lang="en-US" noProof="0" normalizeH="0" spc="0" strike="noStrike" sz="18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hlinkClick r:id="rId4"/>
              </a:rPr>
              <a:t>TribalGrants@hq.doe.gov</a:t>
            </a:r>
            <a:r>
              <a:rPr b="0" baseline="0" cap="none" dirty="0" i="0" kern="1200" kumimoji="0" lang="en-US" noProof="0" normalizeH="0" spc="0" strike="noStrike" sz="1800" u="none">
                <a:ln>
                  <a:noFill/>
                </a:ln>
                <a:solidFill>
                  <a:srgbClr val="000000"/>
                </a:solidFill>
                <a:effectLst/>
                <a:uLnTx/>
                <a:uFillTx/>
                <a:latin charset="0" panose="020B0604020202020204" pitchFamily="34" typeface="Arial"/>
                <a:ea charset="-128" pitchFamily="-106" typeface="ＭＳ Ｐゴシック"/>
                <a:cs charset="0" panose="020B0604020202020204" pitchFamily="34" typeface="Arial"/>
              </a:rPr>
              <a:t> </a:t>
            </a:r>
          </a:p>
        </p:txBody>
      </p:sp>
      <p:pic>
        <p:nvPicPr>
          <p:cNvPr id="5" name="Picture 4">
            <a:extLst>
              <a:ext uri="{FF2B5EF4-FFF2-40B4-BE49-F238E27FC236}">
                <a16:creationId xmlns:a16="http://schemas.microsoft.com/office/drawing/2014/main" id="{06B619CB-F1E0-2C13-0F16-D7C6091A907D}"/>
              </a:ext>
            </a:extLst>
          </p:cNvPr>
          <p:cNvPicPr>
            <a:picLocks noChangeAspect="1"/>
          </p:cNvPicPr>
          <p:nvPr/>
        </p:nvPicPr>
        <p:blipFill rotWithShape="1">
          <a:blip r:embed="rId5"/>
          <a:srcRect t="6"/>
          <a:stretch/>
        </p:blipFill>
        <p:spPr>
          <a:xfrm>
            <a:off x="7126096" y="852484"/>
            <a:ext cx="4805149" cy="3119151"/>
          </a:xfrm>
          <a:prstGeom prst="rect">
            <a:avLst/>
          </a:prstGeom>
          <a:ln>
            <a:solidFill>
              <a:schemeClr val="tx1">
                <a:alpha val="99000"/>
              </a:schemeClr>
            </a:solidFill>
          </a:ln>
        </p:spPr>
      </p:pic>
    </p:spTree>
    <p:extLst>
      <p:ext uri="{BB962C8B-B14F-4D97-AF65-F5344CB8AC3E}">
        <p14:creationId xmlns:p14="http://schemas.microsoft.com/office/powerpoint/2010/main" val="426283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6EC0-2E98-C175-CCEA-D87E6BA0A794}"/>
              </a:ext>
            </a:extLst>
          </p:cNvPr>
          <p:cNvSpPr>
            <a:spLocks noGrp="1"/>
          </p:cNvSpPr>
          <p:nvPr>
            <p:ph type="title"/>
          </p:nvPr>
        </p:nvSpPr>
        <p:spPr>
          <a:xfrm>
            <a:off x="487680" y="175768"/>
            <a:ext cx="10972800" cy="645642"/>
          </a:xfrm>
        </p:spPr>
        <p:txBody>
          <a:bodyPr/>
          <a:lstStyle/>
          <a:p>
            <a:r>
              <a:rPr lang="en-US" dirty="0"/>
              <a:t>Funding Resources</a:t>
            </a:r>
          </a:p>
        </p:txBody>
      </p:sp>
      <p:sp>
        <p:nvSpPr>
          <p:cNvPr id="3" name="Slide Number Placeholder 2">
            <a:extLst>
              <a:ext uri="{FF2B5EF4-FFF2-40B4-BE49-F238E27FC236}">
                <a16:creationId xmlns:a16="http://schemas.microsoft.com/office/drawing/2014/main" id="{666A651E-3509-7426-5243-9CFAA8AA7052}"/>
              </a:ext>
            </a:extLst>
          </p:cNvPr>
          <p:cNvSpPr>
            <a:spLocks noGrp="1"/>
          </p:cNvSpPr>
          <p:nvPr>
            <p:ph type="sldNum" sz="quarter" idx="4"/>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000" b="0" i="0" u="none" strike="noStrike" kern="1200" cap="none" spc="0" normalizeH="0" baseline="0" noProof="0" dirty="0">
              <a:ln>
                <a:noFill/>
              </a:ln>
              <a:solidFill>
                <a:prstClr val="white"/>
              </a:solidFill>
              <a:effectLst/>
              <a:uLnTx/>
              <a:uFillTx/>
              <a:latin typeface="Arial" pitchFamily="-106" charset="0"/>
              <a:ea typeface="ＭＳ Ｐゴシック" panose="020B0600070205080204" pitchFamily="34" charset="-128"/>
              <a:cs typeface="+mn-cs"/>
            </a:endParaRPr>
          </a:p>
        </p:txBody>
      </p:sp>
      <p:pic>
        <p:nvPicPr>
          <p:cNvPr id="5" name="Picture 4">
            <a:extLst>
              <a:ext uri="{FF2B5EF4-FFF2-40B4-BE49-F238E27FC236}">
                <a16:creationId xmlns:a16="http://schemas.microsoft.com/office/drawing/2014/main" id="{DF9514AA-0B66-8AD1-2A7F-DEF1B36773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2451">
            <a:off x="7272582" y="405296"/>
            <a:ext cx="4059034" cy="5168537"/>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7E3A81F3-AB37-E83E-BE25-46D7D371A9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190" y="1087436"/>
            <a:ext cx="5486492" cy="2150395"/>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AE104F45-FE4C-5FB1-A722-EB2FA10A9528}"/>
              </a:ext>
            </a:extLst>
          </p:cNvPr>
          <p:cNvSpPr txBox="1"/>
          <p:nvPr/>
        </p:nvSpPr>
        <p:spPr>
          <a:xfrm>
            <a:off x="7037409" y="5879433"/>
            <a:ext cx="4529379"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hlinkClick r:id="rId5"/>
              </a:rPr>
              <a:t>https://energycommunities.gov/funding-opportunities/</a:t>
            </a:r>
            <a:endPar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endParaRPr>
          </a:p>
        </p:txBody>
      </p:sp>
      <p:sp>
        <p:nvSpPr>
          <p:cNvPr id="11" name="TextBox 10">
            <a:extLst>
              <a:ext uri="{FF2B5EF4-FFF2-40B4-BE49-F238E27FC236}">
                <a16:creationId xmlns:a16="http://schemas.microsoft.com/office/drawing/2014/main" id="{84D4DF10-5952-A37A-3A8F-193F1152AFF5}"/>
              </a:ext>
            </a:extLst>
          </p:cNvPr>
          <p:cNvSpPr txBox="1"/>
          <p:nvPr/>
        </p:nvSpPr>
        <p:spPr>
          <a:xfrm>
            <a:off x="609508" y="3349394"/>
            <a:ext cx="5486492" cy="523220"/>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hlinkClick r:id="rId6"/>
              </a:rPr>
              <a:t>https://www.energy.gov/indianenergy/current-funding-opportunities</a:t>
            </a:r>
            <a:endPar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endParaRPr>
          </a:p>
        </p:txBody>
      </p:sp>
      <p:pic>
        <p:nvPicPr>
          <p:cNvPr id="13" name="Picture 12">
            <a:extLst>
              <a:ext uri="{FF2B5EF4-FFF2-40B4-BE49-F238E27FC236}">
                <a16:creationId xmlns:a16="http://schemas.microsoft.com/office/drawing/2014/main" id="{2BB48BC2-103E-A162-60F1-60FCC956E06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9508" y="3947875"/>
            <a:ext cx="5448174" cy="1663873"/>
          </a:xfrm>
          <a:prstGeom prst="rect">
            <a:avLst/>
          </a:prstGeom>
          <a:effectLst>
            <a:outerShdw blurRad="63500" sx="102000" sy="102000" algn="ctr" rotWithShape="0">
              <a:prstClr val="black">
                <a:alpha val="40000"/>
              </a:prstClr>
            </a:outerShdw>
          </a:effectLst>
        </p:spPr>
      </p:pic>
      <p:sp>
        <p:nvSpPr>
          <p:cNvPr id="15" name="TextBox 14">
            <a:extLst>
              <a:ext uri="{FF2B5EF4-FFF2-40B4-BE49-F238E27FC236}">
                <a16:creationId xmlns:a16="http://schemas.microsoft.com/office/drawing/2014/main" id="{46649087-A678-E825-605F-43294A52E051}"/>
              </a:ext>
            </a:extLst>
          </p:cNvPr>
          <p:cNvSpPr txBox="1"/>
          <p:nvPr/>
        </p:nvSpPr>
        <p:spPr>
          <a:xfrm>
            <a:off x="609509" y="5663990"/>
            <a:ext cx="5448174" cy="73866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hlinkClick r:id="rId8"/>
              </a:rPr>
              <a:t>https://www.energy.gov/clean-energy-infrastructure/clean-energy-infrastructure-program-and-funding-announcements</a:t>
            </a:r>
            <a:endPar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4F9D"/>
              </a:solidFill>
              <a:effectLst/>
              <a:uLnTx/>
              <a:uFillTx/>
              <a:latin typeface="Arial" pitchFamily="-106" charset="0"/>
              <a:ea typeface="ＭＳ Ｐゴシック" pitchFamily="-106" charset="-128"/>
            </a:endParaRPr>
          </a:p>
        </p:txBody>
      </p:sp>
    </p:spTree>
    <p:extLst>
      <p:ext uri="{BB962C8B-B14F-4D97-AF65-F5344CB8AC3E}">
        <p14:creationId xmlns:p14="http://schemas.microsoft.com/office/powerpoint/2010/main" val="111205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prstGeom prst="rect">
            <a:avLst/>
          </a:prstGeo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FEF5A37-A87F-4CBD-A918-52C929ED74D2}" type="slidenum">
              <a:rPr kumimoji="0" lang="en-US" altLang="en-US" sz="1000" b="0" i="0" u="none" strike="noStrike" kern="1200" cap="none" spc="0" normalizeH="0" baseline="0" noProof="0" smtClean="0">
                <a:ln>
                  <a:noFill/>
                </a:ln>
                <a:solidFill>
                  <a:prstClr val="white"/>
                </a:solidFill>
                <a:effectLst/>
                <a:uLnTx/>
                <a:uFillTx/>
                <a:latin typeface="Arial" pitchFamily="-106" charset="0"/>
                <a:ea typeface="ＭＳ Ｐゴシック" panose="020B0600070205080204"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000" b="0" i="0" u="none" strike="noStrike" kern="1200" cap="none" spc="0" normalizeH="0" baseline="0" noProof="0">
              <a:ln>
                <a:noFill/>
              </a:ln>
              <a:solidFill>
                <a:prstClr val="white"/>
              </a:solidFill>
              <a:effectLst/>
              <a:uLnTx/>
              <a:uFillTx/>
              <a:latin typeface="Arial" pitchFamily="-106" charset="0"/>
              <a:ea typeface="ＭＳ Ｐゴシック" panose="020B0600070205080204" pitchFamily="34" charset="-128"/>
            </a:endParaRPr>
          </a:p>
        </p:txBody>
      </p:sp>
      <p:sp>
        <p:nvSpPr>
          <p:cNvPr id="3" name="Content Placeholder 2"/>
          <p:cNvSpPr>
            <a:spLocks noGrp="1"/>
          </p:cNvSpPr>
          <p:nvPr>
            <p:ph idx="4294967295"/>
          </p:nvPr>
        </p:nvSpPr>
        <p:spPr>
          <a:xfrm>
            <a:off x="840105" y="1164025"/>
            <a:ext cx="5133975" cy="1758955"/>
          </a:xfrm>
        </p:spPr>
        <p:txBody>
          <a:bodyPr vert="horz" lIns="91440" tIns="45720" rIns="91440" bIns="45720" rtlCol="0" anchor="t">
            <a:noAutofit/>
          </a:bodyPr>
          <a:lstStyle/>
          <a:p>
            <a:pPr marL="0" indent="-58420">
              <a:spcBef>
                <a:spcPts val="0"/>
              </a:spcBef>
              <a:buNone/>
            </a:pPr>
            <a:r>
              <a:rPr lang="en-US" sz="2400" b="1" dirty="0">
                <a:solidFill>
                  <a:schemeClr val="accent5"/>
                </a:solidFill>
                <a:latin typeface="Arial" panose="020B0604020202020204" pitchFamily="34" charset="0"/>
                <a:cs typeface="Arial" panose="020B0604020202020204" pitchFamily="34" charset="0"/>
              </a:rPr>
              <a:t>Goal:</a:t>
            </a:r>
            <a:r>
              <a:rPr lang="en-US" sz="2400" dirty="0">
                <a:solidFill>
                  <a:schemeClr val="accent5"/>
                </a:solidFill>
                <a:latin typeface="Arial" panose="020B0604020202020204" pitchFamily="34" charset="0"/>
                <a:cs typeface="Arial" panose="020B0604020202020204" pitchFamily="34" charset="0"/>
              </a:rPr>
              <a:t> </a:t>
            </a:r>
          </a:p>
          <a:p>
            <a:pPr marL="0" indent="-58420">
              <a:spcBef>
                <a:spcPts val="0"/>
              </a:spcBef>
              <a:buNone/>
            </a:pPr>
            <a:r>
              <a:rPr lang="en-US" sz="2400" b="1" dirty="0">
                <a:solidFill>
                  <a:schemeClr val="tx2">
                    <a:lumMod val="50000"/>
                  </a:schemeClr>
                </a:solidFill>
                <a:latin typeface="Arial" panose="020B0604020202020204" pitchFamily="34" charset="0"/>
                <a:cs typeface="Arial" panose="020B0604020202020204" pitchFamily="34" charset="0"/>
              </a:rPr>
              <a:t>Address a specific challenge or fulfill a need that is essential</a:t>
            </a:r>
            <a:r>
              <a:rPr lang="en-US" sz="2400" dirty="0">
                <a:solidFill>
                  <a:schemeClr val="tx2">
                    <a:lumMod val="50000"/>
                  </a:schemeClr>
                </a:solidFill>
                <a:latin typeface="Arial" panose="020B0604020202020204" pitchFamily="34" charset="0"/>
                <a:cs typeface="Arial" panose="020B0604020202020204" pitchFamily="34" charset="0"/>
              </a:rPr>
              <a:t> to a current project</a:t>
            </a:r>
            <a:r>
              <a:rPr lang="en-US" sz="2400" dirty="0">
                <a:solidFill>
                  <a:schemeClr val="tx2">
                    <a:lumMod val="50000"/>
                  </a:schemeClr>
                </a:solidFill>
                <a:latin typeface="Arial" panose="020B0604020202020204" pitchFamily="34" charset="0"/>
                <a:ea typeface="+mn-lt"/>
                <a:cs typeface="Arial" panose="020B0604020202020204" pitchFamily="34" charset="0"/>
              </a:rPr>
              <a:t>’s</a:t>
            </a:r>
            <a:r>
              <a:rPr lang="en-US" sz="2400" dirty="0">
                <a:solidFill>
                  <a:schemeClr val="tx2">
                    <a:lumMod val="50000"/>
                  </a:schemeClr>
                </a:solidFill>
                <a:latin typeface="Arial" panose="020B0604020202020204" pitchFamily="34" charset="0"/>
                <a:cs typeface="Arial" panose="020B0604020202020204" pitchFamily="34" charset="0"/>
              </a:rPr>
              <a:t> successful implementation.</a:t>
            </a:r>
          </a:p>
        </p:txBody>
      </p:sp>
      <p:sp>
        <p:nvSpPr>
          <p:cNvPr id="5" name="Content Placeholder 2">
            <a:extLst>
              <a:ext uri="{FF2B5EF4-FFF2-40B4-BE49-F238E27FC236}">
                <a16:creationId xmlns:a16="http://schemas.microsoft.com/office/drawing/2014/main" id="{56927E70-3996-0607-D0E3-7E4E0283E6AB}"/>
              </a:ext>
            </a:extLst>
          </p:cNvPr>
          <p:cNvSpPr txBox="1">
            <a:spLocks/>
          </p:cNvSpPr>
          <p:nvPr/>
        </p:nvSpPr>
        <p:spPr>
          <a:xfrm>
            <a:off x="6455376" y="1164026"/>
            <a:ext cx="4888558" cy="175895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5842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Intended result:</a:t>
            </a:r>
            <a:r>
              <a:rPr kumimoji="0" lang="en-US" sz="2400" b="0"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 </a:t>
            </a:r>
          </a:p>
          <a:p>
            <a:pPr marL="0" marR="0" lvl="0" indent="-58420" algn="l" defTabSz="4572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A</a:t>
            </a:r>
            <a:r>
              <a:rPr kumimoji="0" lang="en-US" sz="24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tangible product or specific deliverable </a:t>
            </a:r>
            <a:r>
              <a:rPr kumimoji="0" lang="en-US" sz="2400" b="0" i="0" u="none" strike="noStrike" kern="1200" cap="none" spc="0" normalizeH="0" baseline="0" noProof="0" dirty="0">
                <a:ln>
                  <a:noFill/>
                </a:ln>
                <a:solidFill>
                  <a:schemeClr val="tx2">
                    <a:lumMod val="50000"/>
                  </a:schemeClr>
                </a:solidFill>
                <a:effectLst/>
                <a:uLnTx/>
                <a:uFillTx/>
                <a:latin typeface="Arial" panose="020B0604020202020204" pitchFamily="34" charset="0"/>
                <a:cs typeface="Arial" panose="020B0604020202020204" pitchFamily="34" charset="0"/>
              </a:rPr>
              <a:t>designed to help move a project forward.</a:t>
            </a:r>
          </a:p>
        </p:txBody>
      </p:sp>
      <p:sp>
        <p:nvSpPr>
          <p:cNvPr id="24" name="Title 1">
            <a:extLst>
              <a:ext uri="{FF2B5EF4-FFF2-40B4-BE49-F238E27FC236}">
                <a16:creationId xmlns:a16="http://schemas.microsoft.com/office/drawing/2014/main" id="{A2EE2175-1810-FDF1-B33A-2EEABB96A915}"/>
              </a:ext>
            </a:extLst>
          </p:cNvPr>
          <p:cNvSpPr txBox="1">
            <a:spLocks/>
          </p:cNvSpPr>
          <p:nvPr/>
        </p:nvSpPr>
        <p:spPr>
          <a:xfrm>
            <a:off x="487680" y="182880"/>
            <a:ext cx="10972800" cy="59615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kern="1200">
                <a:ln>
                  <a:noFill/>
                </a:ln>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F9D"/>
                </a:solidFill>
                <a:effectLst/>
                <a:uLnTx/>
                <a:uFillTx/>
                <a:latin typeface="Franklin Gothic Medium (Headings)"/>
                <a:cs typeface="Calibri" panose="020F0502020204030204" pitchFamily="34" charset="0"/>
              </a:rPr>
              <a:t>Technical Assistance</a:t>
            </a:r>
          </a:p>
        </p:txBody>
      </p:sp>
      <p:pic>
        <p:nvPicPr>
          <p:cNvPr id="2" name="Picture 1" descr="A close up of a logo&#10;&#10;Description automatically generated">
            <a:extLst>
              <a:ext uri="{FF2B5EF4-FFF2-40B4-BE49-F238E27FC236}">
                <a16:creationId xmlns:a16="http://schemas.microsoft.com/office/drawing/2014/main" id="{504EBEDB-B0A5-EBDB-5098-CD7C175D57F3}"/>
              </a:ext>
            </a:extLst>
          </p:cNvPr>
          <p:cNvPicPr>
            <a:picLocks noChangeAspect="1"/>
          </p:cNvPicPr>
          <p:nvPr/>
        </p:nvPicPr>
        <p:blipFill>
          <a:blip r:embed="rId3"/>
          <a:stretch>
            <a:fillRect/>
          </a:stretch>
        </p:blipFill>
        <p:spPr>
          <a:xfrm>
            <a:off x="1214290" y="3307974"/>
            <a:ext cx="2524175" cy="2524175"/>
          </a:xfrm>
          <a:prstGeom prst="rect">
            <a:avLst/>
          </a:prstGeom>
        </p:spPr>
      </p:pic>
      <p:pic>
        <p:nvPicPr>
          <p:cNvPr id="6" name="Picture 5" descr="A close up of a logo&#10;&#10;Description automatically generated">
            <a:extLst>
              <a:ext uri="{FF2B5EF4-FFF2-40B4-BE49-F238E27FC236}">
                <a16:creationId xmlns:a16="http://schemas.microsoft.com/office/drawing/2014/main" id="{3D61FDA7-A4FB-6205-3F07-77A34B054739}"/>
              </a:ext>
            </a:extLst>
          </p:cNvPr>
          <p:cNvPicPr>
            <a:picLocks noChangeAspect="1"/>
          </p:cNvPicPr>
          <p:nvPr/>
        </p:nvPicPr>
        <p:blipFill>
          <a:blip r:embed="rId4"/>
          <a:stretch>
            <a:fillRect/>
          </a:stretch>
        </p:blipFill>
        <p:spPr>
          <a:xfrm>
            <a:off x="4745942" y="3307974"/>
            <a:ext cx="2700115" cy="2700115"/>
          </a:xfrm>
          <a:prstGeom prst="rect">
            <a:avLst/>
          </a:prstGeom>
        </p:spPr>
      </p:pic>
      <p:pic>
        <p:nvPicPr>
          <p:cNvPr id="7" name="Picture 6" descr="A close up of a logo&#10;&#10;Description automatically generated">
            <a:extLst>
              <a:ext uri="{FF2B5EF4-FFF2-40B4-BE49-F238E27FC236}">
                <a16:creationId xmlns:a16="http://schemas.microsoft.com/office/drawing/2014/main" id="{FEC10033-7F13-EE42-3017-7C1202E117D5}"/>
              </a:ext>
            </a:extLst>
          </p:cNvPr>
          <p:cNvPicPr>
            <a:picLocks noChangeAspect="1"/>
          </p:cNvPicPr>
          <p:nvPr/>
        </p:nvPicPr>
        <p:blipFill>
          <a:blip r:embed="rId5"/>
          <a:stretch>
            <a:fillRect/>
          </a:stretch>
        </p:blipFill>
        <p:spPr>
          <a:xfrm>
            <a:off x="8165024" y="3307974"/>
            <a:ext cx="2446035" cy="2446035"/>
          </a:xfrm>
          <a:prstGeom prst="rect">
            <a:avLst/>
          </a:prstGeom>
        </p:spPr>
      </p:pic>
    </p:spTree>
    <p:extLst>
      <p:ext uri="{BB962C8B-B14F-4D97-AF65-F5344CB8AC3E}">
        <p14:creationId xmlns:p14="http://schemas.microsoft.com/office/powerpoint/2010/main" val="18619314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 IE Blue 02092016">
  <a:themeElements>
    <a:clrScheme name="DOE-IE_2016 1">
      <a:dk1>
        <a:srgbClr val="004F9D"/>
      </a:dk1>
      <a:lt1>
        <a:sysClr val="window" lastClr="FFFFFF"/>
      </a:lt1>
      <a:dk2>
        <a:srgbClr val="40474F"/>
      </a:dk2>
      <a:lt2>
        <a:srgbClr val="EEECE1"/>
      </a:lt2>
      <a:accent1>
        <a:srgbClr val="3184AD"/>
      </a:accent1>
      <a:accent2>
        <a:srgbClr val="588074"/>
      </a:accent2>
      <a:accent3>
        <a:srgbClr val="895C77"/>
      </a:accent3>
      <a:accent4>
        <a:srgbClr val="E0601F"/>
      </a:accent4>
      <a:accent5>
        <a:srgbClr val="E88320"/>
      </a:accent5>
      <a:accent6>
        <a:srgbClr val="FFC956"/>
      </a:accent6>
      <a:hlink>
        <a:srgbClr val="3184AD"/>
      </a:hlink>
      <a:folHlink>
        <a:srgbClr val="3184A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 IE Blue 02092016" id="{6E1DF819-5D62-4CCF-B878-43D4AB9D9974}" vid="{D391CDA9-882A-420D-87A9-F8414284219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3163</Words>
  <Application>Microsoft Office PowerPoint</Application>
  <PresentationFormat>Widescreen</PresentationFormat>
  <Paragraphs>299</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Avenir</vt:lpstr>
      <vt:lpstr>Franklin Gothic Medium (Headings)</vt:lpstr>
      <vt:lpstr>Franklin Gothic Medium</vt:lpstr>
      <vt:lpstr>Franklin Gothic Book</vt:lpstr>
      <vt:lpstr>Open Sans Medium</vt:lpstr>
      <vt:lpstr>Fraunces SemiBold</vt:lpstr>
      <vt:lpstr>Calibri</vt:lpstr>
      <vt:lpstr>Arial</vt:lpstr>
      <vt:lpstr>ＭＳ Ｐゴシック</vt:lpstr>
      <vt:lpstr>Simple Light</vt:lpstr>
      <vt:lpstr>Theme IE Blue 02092016</vt:lpstr>
      <vt:lpstr>Department of Energy Grants: Clean Energy Funds for Tribal Housing</vt:lpstr>
      <vt:lpstr>1.  Office of Indian Energy 2.  Tribal Home Rebates 3.  Energy Efficiency and Conservation  Block Grant (EECBG) Program 4.  Panel Discussion 5.  Audience Q&amp;A</vt:lpstr>
      <vt:lpstr>Technical Assistance Overview</vt:lpstr>
      <vt:lpstr>Office of Indian Energy</vt:lpstr>
      <vt:lpstr>PowerPoint Presentation</vt:lpstr>
      <vt:lpstr>PowerPoint Presentation</vt:lpstr>
      <vt:lpstr>Funding Opportunity</vt:lpstr>
      <vt:lpstr>Funding Resources</vt:lpstr>
      <vt:lpstr>PowerPoint Presentation</vt:lpstr>
      <vt:lpstr>PowerPoint Presentation</vt:lpstr>
      <vt:lpstr>PowerPoint Presentation</vt:lpstr>
      <vt:lpstr>What We Do – Energy Efficiency Assessments</vt:lpstr>
      <vt:lpstr>What We Do – Resource Assessments</vt:lpstr>
      <vt:lpstr>What We Do – Clean Energy Project Planning</vt:lpstr>
      <vt:lpstr>What We Do – Building Codes and Utility Formation </vt:lpstr>
      <vt:lpstr>What We Do – We Collaborate and are Flexible</vt:lpstr>
      <vt:lpstr>What We Do – We Leverage Partnerships</vt:lpstr>
      <vt:lpstr>PowerPoint Presentation</vt:lpstr>
      <vt:lpstr>Request Technical Assistance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Energy Grants: Clean Energy Funds for Tribal Housing</dc:title>
  <dc:creator>Tommy Kowalski</dc:creator>
  <cp:lastModifiedBy>Corrina Ikakoula</cp:lastModifiedBy>
  <cp:revision>2</cp:revision>
  <dcterms:created xsi:type="dcterms:W3CDTF">2024-01-14T02:36:55Z</dcterms:created>
  <dcterms:modified xsi:type="dcterms:W3CDTF">2024-06-21T00:42:20Z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2700024</vt:lpwstr>
  </property>
  <property fmtid="{D5CDD505-2E9C-101B-9397-08002B2CF9AE}" name="NXPowerLiteSettings" pid="3">
    <vt:lpwstr>F7C0031C027800</vt:lpwstr>
  </property>
  <property fmtid="{D5CDD505-2E9C-101B-9397-08002B2CF9AE}" name="NXPowerLiteVersion" pid="4">
    <vt:lpwstr>D10.0.2</vt:lpwstr>
  </property>
</Properties>
</file>