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2D6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1313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610344" y="182879"/>
            <a:ext cx="2265045" cy="360045"/>
          </a:xfrm>
          <a:custGeom>
            <a:avLst/>
            <a:gdLst/>
            <a:ahLst/>
            <a:cxnLst/>
            <a:rect l="l" t="t" r="r" b="b"/>
            <a:pathLst>
              <a:path w="2265045" h="360045">
                <a:moveTo>
                  <a:pt x="0" y="359664"/>
                </a:moveTo>
                <a:lnTo>
                  <a:pt x="89916" y="0"/>
                </a:lnTo>
                <a:lnTo>
                  <a:pt x="2264664" y="0"/>
                </a:lnTo>
                <a:lnTo>
                  <a:pt x="2174748" y="359664"/>
                </a:lnTo>
                <a:lnTo>
                  <a:pt x="0" y="359664"/>
                </a:lnTo>
                <a:close/>
              </a:path>
            </a:pathLst>
          </a:custGeom>
          <a:ln w="12700">
            <a:solidFill>
              <a:srgbClr val="131F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40240" y="234695"/>
            <a:ext cx="2261870" cy="360045"/>
          </a:xfrm>
          <a:custGeom>
            <a:avLst/>
            <a:gdLst/>
            <a:ahLst/>
            <a:cxnLst/>
            <a:rect l="l" t="t" r="r" b="b"/>
            <a:pathLst>
              <a:path w="2261870" h="360045">
                <a:moveTo>
                  <a:pt x="0" y="359663"/>
                </a:moveTo>
                <a:lnTo>
                  <a:pt x="89916" y="0"/>
                </a:lnTo>
                <a:lnTo>
                  <a:pt x="2261616" y="0"/>
                </a:lnTo>
                <a:lnTo>
                  <a:pt x="2171700" y="359663"/>
                </a:lnTo>
                <a:lnTo>
                  <a:pt x="0" y="359663"/>
                </a:lnTo>
                <a:close/>
              </a:path>
            </a:pathLst>
          </a:custGeom>
          <a:ln w="12700">
            <a:solidFill>
              <a:srgbClr val="B3B8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582168" y="1301496"/>
            <a:ext cx="9525000" cy="0"/>
          </a:xfrm>
          <a:custGeom>
            <a:avLst/>
            <a:gdLst/>
            <a:ahLst/>
            <a:cxnLst/>
            <a:rect l="l" t="t" r="r" b="b"/>
            <a:pathLst>
              <a:path w="9525000" h="0">
                <a:moveTo>
                  <a:pt x="0" y="0"/>
                </a:moveTo>
                <a:lnTo>
                  <a:pt x="9524784" y="0"/>
                </a:lnTo>
              </a:path>
            </a:pathLst>
          </a:custGeom>
          <a:ln w="31750">
            <a:solidFill>
              <a:srgbClr val="131F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0107168" y="1301496"/>
            <a:ext cx="1159510" cy="0"/>
          </a:xfrm>
          <a:custGeom>
            <a:avLst/>
            <a:gdLst/>
            <a:ahLst/>
            <a:cxnLst/>
            <a:rect l="l" t="t" r="r" b="b"/>
            <a:pathLst>
              <a:path w="1159509" h="0">
                <a:moveTo>
                  <a:pt x="0" y="0"/>
                </a:moveTo>
                <a:lnTo>
                  <a:pt x="1159217" y="0"/>
                </a:lnTo>
              </a:path>
            </a:pathLst>
          </a:custGeom>
          <a:ln w="31750">
            <a:solidFill>
              <a:srgbClr val="B3B8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1265408" y="1301496"/>
            <a:ext cx="607695" cy="0"/>
          </a:xfrm>
          <a:custGeom>
            <a:avLst/>
            <a:gdLst/>
            <a:ahLst/>
            <a:cxnLst/>
            <a:rect l="l" t="t" r="r" b="b"/>
            <a:pathLst>
              <a:path w="607695" h="0">
                <a:moveTo>
                  <a:pt x="0" y="0"/>
                </a:moveTo>
                <a:lnTo>
                  <a:pt x="607593" y="0"/>
                </a:lnTo>
              </a:path>
            </a:pathLst>
          </a:custGeom>
          <a:ln w="3175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2D6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1313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610344" y="182879"/>
            <a:ext cx="2265045" cy="360045"/>
          </a:xfrm>
          <a:custGeom>
            <a:avLst/>
            <a:gdLst/>
            <a:ahLst/>
            <a:cxnLst/>
            <a:rect l="l" t="t" r="r" b="b"/>
            <a:pathLst>
              <a:path w="2265045" h="360045">
                <a:moveTo>
                  <a:pt x="0" y="359664"/>
                </a:moveTo>
                <a:lnTo>
                  <a:pt x="89916" y="0"/>
                </a:lnTo>
                <a:lnTo>
                  <a:pt x="2264664" y="0"/>
                </a:lnTo>
                <a:lnTo>
                  <a:pt x="2174748" y="359664"/>
                </a:lnTo>
                <a:lnTo>
                  <a:pt x="0" y="359664"/>
                </a:lnTo>
                <a:close/>
              </a:path>
            </a:pathLst>
          </a:custGeom>
          <a:ln w="12700">
            <a:solidFill>
              <a:srgbClr val="131F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9540240" y="234695"/>
            <a:ext cx="2261870" cy="360045"/>
          </a:xfrm>
          <a:custGeom>
            <a:avLst/>
            <a:gdLst/>
            <a:ahLst/>
            <a:cxnLst/>
            <a:rect l="l" t="t" r="r" b="b"/>
            <a:pathLst>
              <a:path w="2261870" h="360045">
                <a:moveTo>
                  <a:pt x="0" y="359663"/>
                </a:moveTo>
                <a:lnTo>
                  <a:pt x="89916" y="0"/>
                </a:lnTo>
                <a:lnTo>
                  <a:pt x="2261616" y="0"/>
                </a:lnTo>
                <a:lnTo>
                  <a:pt x="2171700" y="359663"/>
                </a:lnTo>
                <a:lnTo>
                  <a:pt x="0" y="359663"/>
                </a:lnTo>
                <a:close/>
              </a:path>
            </a:pathLst>
          </a:custGeom>
          <a:ln w="12700">
            <a:solidFill>
              <a:srgbClr val="B3B8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582168" y="1301496"/>
            <a:ext cx="9525000" cy="0"/>
          </a:xfrm>
          <a:custGeom>
            <a:avLst/>
            <a:gdLst/>
            <a:ahLst/>
            <a:cxnLst/>
            <a:rect l="l" t="t" r="r" b="b"/>
            <a:pathLst>
              <a:path w="9525000" h="0">
                <a:moveTo>
                  <a:pt x="0" y="0"/>
                </a:moveTo>
                <a:lnTo>
                  <a:pt x="9524784" y="0"/>
                </a:lnTo>
              </a:path>
            </a:pathLst>
          </a:custGeom>
          <a:ln w="31750">
            <a:solidFill>
              <a:srgbClr val="131F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0107168" y="1301496"/>
            <a:ext cx="1159510" cy="0"/>
          </a:xfrm>
          <a:custGeom>
            <a:avLst/>
            <a:gdLst/>
            <a:ahLst/>
            <a:cxnLst/>
            <a:rect l="l" t="t" r="r" b="b"/>
            <a:pathLst>
              <a:path w="1159509" h="0">
                <a:moveTo>
                  <a:pt x="0" y="0"/>
                </a:moveTo>
                <a:lnTo>
                  <a:pt x="1159217" y="0"/>
                </a:lnTo>
              </a:path>
            </a:pathLst>
          </a:custGeom>
          <a:ln w="31750">
            <a:solidFill>
              <a:srgbClr val="B3B82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11265408" y="1301496"/>
            <a:ext cx="607695" cy="0"/>
          </a:xfrm>
          <a:custGeom>
            <a:avLst/>
            <a:gdLst/>
            <a:ahLst/>
            <a:cxnLst/>
            <a:rect l="l" t="t" r="r" b="b"/>
            <a:pathLst>
              <a:path w="607695" h="0">
                <a:moveTo>
                  <a:pt x="0" y="0"/>
                </a:moveTo>
                <a:lnTo>
                  <a:pt x="607593" y="0"/>
                </a:lnTo>
              </a:path>
            </a:pathLst>
          </a:custGeom>
          <a:ln w="31750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2D6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002D6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50208" y="3054096"/>
            <a:ext cx="4367771" cy="774191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9464" y="5861303"/>
            <a:ext cx="5081015" cy="41147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6821424" y="5861303"/>
            <a:ext cx="1347470" cy="317500"/>
          </a:xfrm>
          <a:custGeom>
            <a:avLst/>
            <a:gdLst/>
            <a:ahLst/>
            <a:cxnLst/>
            <a:rect l="l" t="t" r="r" b="b"/>
            <a:pathLst>
              <a:path w="1347470" h="317500">
                <a:moveTo>
                  <a:pt x="1347216" y="0"/>
                </a:moveTo>
                <a:lnTo>
                  <a:pt x="0" y="0"/>
                </a:lnTo>
                <a:lnTo>
                  <a:pt x="0" y="316992"/>
                </a:lnTo>
                <a:lnTo>
                  <a:pt x="1347216" y="316992"/>
                </a:lnTo>
                <a:lnTo>
                  <a:pt x="13472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821424" y="5861303"/>
            <a:ext cx="1347470" cy="317500"/>
          </a:xfrm>
          <a:custGeom>
            <a:avLst/>
            <a:gdLst/>
            <a:ahLst/>
            <a:cxnLst/>
            <a:rect l="l" t="t" r="r" b="b"/>
            <a:pathLst>
              <a:path w="1347470" h="317500">
                <a:moveTo>
                  <a:pt x="0" y="0"/>
                </a:moveTo>
                <a:lnTo>
                  <a:pt x="1347216" y="0"/>
                </a:lnTo>
                <a:lnTo>
                  <a:pt x="1347216" y="316992"/>
                </a:lnTo>
                <a:lnTo>
                  <a:pt x="0" y="316992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648" y="664925"/>
            <a:ext cx="6029959" cy="4533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002D6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1479" y="1512398"/>
            <a:ext cx="11109040" cy="3284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1313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ginniemae.gov/issuers/program_guidelines/Pages/mbs_guide.aspx" TargetMode="Externa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inniemae.my.salesforce-sites.com/ApplicationSubmission" TargetMode="External"/><Relationship Id="rId3" Type="http://schemas.openxmlformats.org/officeDocument/2006/relationships/hyperlink" Target="https://www.ginniemae.gov/about_us/how_to_participate/Documents/issuer_application_checklist.pdf" TargetMode="External"/><Relationship Id="rId4" Type="http://schemas.openxmlformats.org/officeDocument/2006/relationships/hyperlink" Target="https://www.ginniemae.gov/issuers/program_guidelines/Pages/mbs_guide.aspx" TargetMode="Externa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Relationship Id="rId3" Type="http://schemas.openxmlformats.org/officeDocument/2006/relationships/image" Target="../media/image1.jp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8" Type="http://schemas.openxmlformats.org/officeDocument/2006/relationships/image" Target="../media/image19.png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Relationship Id="rId3" Type="http://schemas.openxmlformats.org/officeDocument/2006/relationships/image" Target="../media/image23.jpg"/><Relationship Id="rId4" Type="http://schemas.openxmlformats.org/officeDocument/2006/relationships/image" Target="../media/image24.jpg"/><Relationship Id="rId5" Type="http://schemas.openxmlformats.org/officeDocument/2006/relationships/image" Target="../media/image25.png"/><Relationship Id="rId6" Type="http://schemas.openxmlformats.org/officeDocument/2006/relationships/image" Target="../media/image2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whitehouse.gov/briefing-room/statements-releases/2022/10/04/fact-sheet-vice-president-harris-announces-new-public-and-private-sector-efforts-to-advance-racial-equity-at-freedmans-bank-forum/" TargetMode="External"/><Relationship Id="rId3" Type="http://schemas.openxmlformats.org/officeDocument/2006/relationships/hyperlink" Target="https://home.treasury.gov/system/files/136/ICIC-Action-Plan-2023.pdf" TargetMode="External"/><Relationship Id="rId4" Type="http://schemas.openxmlformats.org/officeDocument/2006/relationships/hyperlink" Target="https://fhlbanks.com/about-us/" TargetMode="External"/><Relationship Id="rId5" Type="http://schemas.openxmlformats.org/officeDocument/2006/relationships/hyperlink" Target="mailto:GinnieMaeCommunications@hud.gov" TargetMode="External"/><Relationship Id="rId6" Type="http://schemas.openxmlformats.org/officeDocument/2006/relationships/hyperlink" Target="https://www.ginniemae.gov/doing_business_with_ginniemae/issuer_resources/how_to_become_an_issuer/Pages/how_to_become_an_issuer.aspx" TargetMode="Externa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7.pn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Relationship Id="rId3" Type="http://schemas.openxmlformats.org/officeDocument/2006/relationships/image" Target="../media/image10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png"/><Relationship Id="rId3" Type="http://schemas.openxmlformats.org/officeDocument/2006/relationships/image" Target="../media/image12.jpg"/><Relationship Id="rId4" Type="http://schemas.openxmlformats.org/officeDocument/2006/relationships/image" Target="../media/image1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952" y="5873496"/>
            <a:ext cx="3450323" cy="6095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" y="11867"/>
            <a:ext cx="4731392" cy="5553780"/>
          </a:xfrm>
          <a:prstGeom prst="rect">
            <a:avLst/>
          </a:prstGeom>
        </p:spPr>
      </p:pic>
      <p:grpSp>
        <p:nvGrpSpPr>
          <p:cNvPr id="4" name="object 4" descr=""/>
          <p:cNvGrpSpPr/>
          <p:nvPr/>
        </p:nvGrpSpPr>
        <p:grpSpPr>
          <a:xfrm>
            <a:off x="6391655" y="6059170"/>
            <a:ext cx="5081270" cy="417830"/>
            <a:chOff x="6391655" y="6059170"/>
            <a:chExt cx="5081270" cy="417830"/>
          </a:xfrm>
        </p:grpSpPr>
        <p:pic>
          <p:nvPicPr>
            <p:cNvPr id="5" name="object 5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91655" y="6065520"/>
              <a:ext cx="5081003" cy="411467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6830568" y="6065520"/>
              <a:ext cx="1347470" cy="317500"/>
            </a:xfrm>
            <a:custGeom>
              <a:avLst/>
              <a:gdLst/>
              <a:ahLst/>
              <a:cxnLst/>
              <a:rect l="l" t="t" r="r" b="b"/>
              <a:pathLst>
                <a:path w="1347470" h="317500">
                  <a:moveTo>
                    <a:pt x="1347216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1347216" y="316991"/>
                  </a:lnTo>
                  <a:lnTo>
                    <a:pt x="1347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6830568" y="6065520"/>
              <a:ext cx="1347470" cy="317500"/>
            </a:xfrm>
            <a:custGeom>
              <a:avLst/>
              <a:gdLst/>
              <a:ahLst/>
              <a:cxnLst/>
              <a:rect l="l" t="t" r="r" b="b"/>
              <a:pathLst>
                <a:path w="1347470" h="317500">
                  <a:moveTo>
                    <a:pt x="0" y="0"/>
                  </a:moveTo>
                  <a:lnTo>
                    <a:pt x="1347216" y="0"/>
                  </a:lnTo>
                  <a:lnTo>
                    <a:pt x="1347216" y="316991"/>
                  </a:lnTo>
                  <a:lnTo>
                    <a:pt x="0" y="316991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6805870" y="6164926"/>
            <a:ext cx="116713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latin typeface="Calibri"/>
                <a:cs typeface="Calibri"/>
              </a:rPr>
              <a:t>@GinnieMaeGov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8659114" y="6059170"/>
            <a:ext cx="3143250" cy="436880"/>
            <a:chOff x="8659114" y="6059170"/>
            <a:chExt cx="3143250" cy="436880"/>
          </a:xfrm>
        </p:grpSpPr>
        <p:sp>
          <p:nvSpPr>
            <p:cNvPr id="10" name="object 10" descr=""/>
            <p:cNvSpPr/>
            <p:nvPr/>
          </p:nvSpPr>
          <p:spPr>
            <a:xfrm>
              <a:off x="8665464" y="6172200"/>
              <a:ext cx="1344295" cy="317500"/>
            </a:xfrm>
            <a:custGeom>
              <a:avLst/>
              <a:gdLst/>
              <a:ahLst/>
              <a:cxnLst/>
              <a:rect l="l" t="t" r="r" b="b"/>
              <a:pathLst>
                <a:path w="1344295" h="317500">
                  <a:moveTo>
                    <a:pt x="1344168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1344168" y="316992"/>
                  </a:lnTo>
                  <a:lnTo>
                    <a:pt x="13441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8665464" y="6172200"/>
              <a:ext cx="1344295" cy="317500"/>
            </a:xfrm>
            <a:custGeom>
              <a:avLst/>
              <a:gdLst/>
              <a:ahLst/>
              <a:cxnLst/>
              <a:rect l="l" t="t" r="r" b="b"/>
              <a:pathLst>
                <a:path w="1344295" h="317500">
                  <a:moveTo>
                    <a:pt x="0" y="0"/>
                  </a:moveTo>
                  <a:lnTo>
                    <a:pt x="1344168" y="0"/>
                  </a:lnTo>
                  <a:lnTo>
                    <a:pt x="1344168" y="316992"/>
                  </a:lnTo>
                  <a:lnTo>
                    <a:pt x="0" y="31699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0448544" y="6065520"/>
              <a:ext cx="1347470" cy="317500"/>
            </a:xfrm>
            <a:custGeom>
              <a:avLst/>
              <a:gdLst/>
              <a:ahLst/>
              <a:cxnLst/>
              <a:rect l="l" t="t" r="r" b="b"/>
              <a:pathLst>
                <a:path w="1347470" h="317500">
                  <a:moveTo>
                    <a:pt x="1347216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1347216" y="316991"/>
                  </a:lnTo>
                  <a:lnTo>
                    <a:pt x="1347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10448544" y="6065520"/>
              <a:ext cx="1347470" cy="317500"/>
            </a:xfrm>
            <a:custGeom>
              <a:avLst/>
              <a:gdLst/>
              <a:ahLst/>
              <a:cxnLst/>
              <a:rect l="l" t="t" r="r" b="b"/>
              <a:pathLst>
                <a:path w="1347470" h="317500">
                  <a:moveTo>
                    <a:pt x="0" y="0"/>
                  </a:moveTo>
                  <a:lnTo>
                    <a:pt x="1347216" y="0"/>
                  </a:lnTo>
                  <a:lnTo>
                    <a:pt x="1347216" y="316991"/>
                  </a:lnTo>
                  <a:lnTo>
                    <a:pt x="0" y="316991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8673005" y="6164926"/>
            <a:ext cx="108458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latin typeface="Calibri"/>
                <a:cs typeface="Calibri"/>
              </a:rPr>
              <a:t>/GinnieMaeGov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447307" y="6164926"/>
            <a:ext cx="80264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>
                <a:latin typeface="Calibri"/>
                <a:cs typeface="Calibri"/>
              </a:rPr>
              <a:t>Ginnie</a:t>
            </a:r>
            <a:r>
              <a:rPr dirty="0" sz="1300" spc="-15">
                <a:latin typeface="Calibri"/>
                <a:cs typeface="Calibri"/>
              </a:rPr>
              <a:t> </a:t>
            </a:r>
            <a:r>
              <a:rPr dirty="0" sz="1300" spc="-25">
                <a:latin typeface="Calibri"/>
                <a:cs typeface="Calibri"/>
              </a:rPr>
              <a:t>Mae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6101848" y="393480"/>
            <a:ext cx="4674235" cy="185610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algn="ctr" marL="12065" marR="5080">
              <a:lnSpc>
                <a:spcPct val="100000"/>
              </a:lnSpc>
              <a:spcBef>
                <a:spcPts val="105"/>
              </a:spcBef>
            </a:pPr>
            <a:r>
              <a:rPr dirty="0" sz="4000" b="1">
                <a:solidFill>
                  <a:srgbClr val="131F46"/>
                </a:solidFill>
                <a:latin typeface="Century Gothic"/>
                <a:cs typeface="Century Gothic"/>
              </a:rPr>
              <a:t>National</a:t>
            </a:r>
            <a:r>
              <a:rPr dirty="0" sz="4000" spc="-45" b="1">
                <a:solidFill>
                  <a:srgbClr val="131F46"/>
                </a:solidFill>
                <a:latin typeface="Century Gothic"/>
                <a:cs typeface="Century Gothic"/>
              </a:rPr>
              <a:t> </a:t>
            </a:r>
            <a:r>
              <a:rPr dirty="0" sz="4000" spc="-10" b="1">
                <a:solidFill>
                  <a:srgbClr val="131F46"/>
                </a:solidFill>
                <a:latin typeface="Century Gothic"/>
                <a:cs typeface="Century Gothic"/>
              </a:rPr>
              <a:t>American </a:t>
            </a:r>
            <a:r>
              <a:rPr dirty="0" sz="4000" b="1">
                <a:solidFill>
                  <a:srgbClr val="131F46"/>
                </a:solidFill>
                <a:latin typeface="Century Gothic"/>
                <a:cs typeface="Century Gothic"/>
              </a:rPr>
              <a:t>Indian</a:t>
            </a:r>
            <a:r>
              <a:rPr dirty="0" sz="4000" spc="-30" b="1">
                <a:solidFill>
                  <a:srgbClr val="131F46"/>
                </a:solidFill>
                <a:latin typeface="Century Gothic"/>
                <a:cs typeface="Century Gothic"/>
              </a:rPr>
              <a:t> </a:t>
            </a:r>
            <a:r>
              <a:rPr dirty="0" sz="4000" spc="-10" b="1">
                <a:solidFill>
                  <a:srgbClr val="131F46"/>
                </a:solidFill>
                <a:latin typeface="Century Gothic"/>
                <a:cs typeface="Century Gothic"/>
              </a:rPr>
              <a:t>Housing Council</a:t>
            </a:r>
            <a:endParaRPr sz="40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068042" y="3465886"/>
            <a:ext cx="2735580" cy="8458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314978"/>
                </a:solidFill>
                <a:latin typeface="Century Gothic"/>
                <a:cs typeface="Century Gothic"/>
              </a:rPr>
              <a:t>Ginnie</a:t>
            </a:r>
            <a:r>
              <a:rPr dirty="0" sz="1800" spc="-45" b="1">
                <a:solidFill>
                  <a:srgbClr val="314978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314978"/>
                </a:solidFill>
                <a:latin typeface="Century Gothic"/>
                <a:cs typeface="Century Gothic"/>
              </a:rPr>
              <a:t>Mae</a:t>
            </a:r>
            <a:r>
              <a:rPr dirty="0" sz="1800" spc="-65" b="1">
                <a:solidFill>
                  <a:srgbClr val="314978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314978"/>
                </a:solidFill>
                <a:latin typeface="Century Gothic"/>
                <a:cs typeface="Century Gothic"/>
              </a:rPr>
              <a:t>Presentation</a:t>
            </a:r>
            <a:endParaRPr sz="1800">
              <a:latin typeface="Century Gothic"/>
              <a:cs typeface="Century Gothic"/>
            </a:endParaRPr>
          </a:p>
          <a:p>
            <a:pPr algn="ctr" marL="3175">
              <a:lnSpc>
                <a:spcPct val="100000"/>
              </a:lnSpc>
              <a:spcBef>
                <a:spcPts val="2135"/>
              </a:spcBef>
            </a:pPr>
            <a:r>
              <a:rPr dirty="0" sz="1800">
                <a:solidFill>
                  <a:srgbClr val="314978"/>
                </a:solidFill>
                <a:latin typeface="Century Gothic"/>
                <a:cs typeface="Century Gothic"/>
              </a:rPr>
              <a:t>June</a:t>
            </a:r>
            <a:r>
              <a:rPr dirty="0" sz="1800" spc="-35">
                <a:solidFill>
                  <a:srgbClr val="314978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4978"/>
                </a:solidFill>
                <a:latin typeface="Century Gothic"/>
                <a:cs typeface="Century Gothic"/>
              </a:rPr>
              <a:t>26,</a:t>
            </a:r>
            <a:r>
              <a:rPr dirty="0" sz="1800" spc="-30">
                <a:solidFill>
                  <a:srgbClr val="314978"/>
                </a:solidFill>
                <a:latin typeface="Century Gothic"/>
                <a:cs typeface="Century Gothic"/>
              </a:rPr>
              <a:t> </a:t>
            </a:r>
            <a:r>
              <a:rPr dirty="0" sz="1800" spc="-20">
                <a:solidFill>
                  <a:srgbClr val="314978"/>
                </a:solidFill>
                <a:latin typeface="Century Gothic"/>
                <a:cs typeface="Century Gothic"/>
              </a:rPr>
              <a:t>2024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/>
          <p:nvPr/>
        </p:nvSpPr>
        <p:spPr>
          <a:xfrm>
            <a:off x="5803391" y="3221735"/>
            <a:ext cx="5270500" cy="45720"/>
          </a:xfrm>
          <a:custGeom>
            <a:avLst/>
            <a:gdLst/>
            <a:ahLst/>
            <a:cxnLst/>
            <a:rect l="l" t="t" r="r" b="b"/>
            <a:pathLst>
              <a:path w="5270500" h="45720">
                <a:moveTo>
                  <a:pt x="5269992" y="0"/>
                </a:moveTo>
                <a:lnTo>
                  <a:pt x="0" y="0"/>
                </a:lnTo>
                <a:lnTo>
                  <a:pt x="0" y="45720"/>
                </a:lnTo>
                <a:lnTo>
                  <a:pt x="5269992" y="45720"/>
                </a:lnTo>
                <a:lnTo>
                  <a:pt x="5269992" y="0"/>
                </a:lnTo>
                <a:close/>
              </a:path>
            </a:pathLst>
          </a:custGeom>
          <a:solidFill>
            <a:srgbClr val="B3B82C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7730" y="2751454"/>
            <a:ext cx="10242550" cy="2611755"/>
          </a:xfrm>
          <a:prstGeom prst="rect"/>
        </p:spPr>
        <p:txBody>
          <a:bodyPr wrap="square" lIns="0" tIns="116205" rIns="0" bIns="0" rtlCol="0" vert="horz">
            <a:spAutoFit/>
          </a:bodyPr>
          <a:lstStyle/>
          <a:p>
            <a:pPr marL="34925" marR="1160780">
              <a:lnSpc>
                <a:spcPts val="6480"/>
              </a:lnSpc>
              <a:spcBef>
                <a:spcPts val="915"/>
              </a:spcBef>
            </a:pPr>
            <a:r>
              <a:rPr dirty="0" sz="6000">
                <a:solidFill>
                  <a:srgbClr val="000000"/>
                </a:solidFill>
              </a:rPr>
              <a:t>Becoming</a:t>
            </a:r>
            <a:r>
              <a:rPr dirty="0" sz="6000" spc="-150">
                <a:solidFill>
                  <a:srgbClr val="000000"/>
                </a:solidFill>
              </a:rPr>
              <a:t> </a:t>
            </a:r>
            <a:r>
              <a:rPr dirty="0" sz="6000">
                <a:solidFill>
                  <a:srgbClr val="000000"/>
                </a:solidFill>
              </a:rPr>
              <a:t>a</a:t>
            </a:r>
            <a:r>
              <a:rPr dirty="0" sz="6000" spc="-160">
                <a:solidFill>
                  <a:srgbClr val="000000"/>
                </a:solidFill>
              </a:rPr>
              <a:t> </a:t>
            </a:r>
            <a:r>
              <a:rPr dirty="0" sz="6000">
                <a:solidFill>
                  <a:srgbClr val="000000"/>
                </a:solidFill>
              </a:rPr>
              <a:t>Ginnie</a:t>
            </a:r>
            <a:r>
              <a:rPr dirty="0" sz="6000" spc="-110">
                <a:solidFill>
                  <a:srgbClr val="000000"/>
                </a:solidFill>
              </a:rPr>
              <a:t> </a:t>
            </a:r>
            <a:r>
              <a:rPr dirty="0" sz="6000" spc="-25">
                <a:solidFill>
                  <a:srgbClr val="000000"/>
                </a:solidFill>
              </a:rPr>
              <a:t>Mae </a:t>
            </a:r>
            <a:r>
              <a:rPr dirty="0" sz="6000" spc="-10">
                <a:solidFill>
                  <a:srgbClr val="000000"/>
                </a:solidFill>
              </a:rPr>
              <a:t>Issuer</a:t>
            </a:r>
            <a:endParaRPr sz="6000"/>
          </a:p>
          <a:p>
            <a:pPr marL="12700" marR="5080" indent="-635">
              <a:lnSpc>
                <a:spcPct val="100000"/>
              </a:lnSpc>
              <a:spcBef>
                <a:spcPts val="825"/>
              </a:spcBef>
            </a:pPr>
            <a:r>
              <a:rPr dirty="0" sz="1600">
                <a:solidFill>
                  <a:srgbClr val="15204B"/>
                </a:solidFill>
              </a:rPr>
              <a:t>Organizations</a:t>
            </a:r>
            <a:r>
              <a:rPr dirty="0" sz="1600" spc="-7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interested</a:t>
            </a:r>
            <a:r>
              <a:rPr dirty="0" sz="1600" spc="-6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in</a:t>
            </a:r>
            <a:r>
              <a:rPr dirty="0" sz="1600" spc="-1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becoming</a:t>
            </a:r>
            <a:r>
              <a:rPr dirty="0" sz="1600" spc="-7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Ginnie</a:t>
            </a:r>
            <a:r>
              <a:rPr dirty="0" sz="1600" spc="-8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Mae</a:t>
            </a:r>
            <a:r>
              <a:rPr dirty="0" sz="1600" spc="-6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Issuers</a:t>
            </a:r>
            <a:r>
              <a:rPr dirty="0" sz="1600" spc="-4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must</a:t>
            </a:r>
            <a:r>
              <a:rPr dirty="0" sz="1600" spc="-1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meet</a:t>
            </a:r>
            <a:r>
              <a:rPr dirty="0" sz="1600" spc="-6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the</a:t>
            </a:r>
            <a:r>
              <a:rPr dirty="0" sz="1600" spc="1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minimum</a:t>
            </a:r>
            <a:r>
              <a:rPr dirty="0" sz="1600" spc="-6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eligibility</a:t>
            </a:r>
            <a:r>
              <a:rPr dirty="0" sz="1600" spc="-70">
                <a:solidFill>
                  <a:srgbClr val="15204B"/>
                </a:solidFill>
              </a:rPr>
              <a:t> </a:t>
            </a:r>
            <a:r>
              <a:rPr dirty="0" sz="1600" spc="-10">
                <a:solidFill>
                  <a:srgbClr val="15204B"/>
                </a:solidFill>
              </a:rPr>
              <a:t>requirements </a:t>
            </a:r>
            <a:r>
              <a:rPr dirty="0" sz="1600">
                <a:solidFill>
                  <a:srgbClr val="15204B"/>
                </a:solidFill>
              </a:rPr>
              <a:t>and</a:t>
            </a:r>
            <a:r>
              <a:rPr dirty="0" sz="1600" spc="-2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submit</a:t>
            </a:r>
            <a:r>
              <a:rPr dirty="0" sz="1600" spc="-7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a</a:t>
            </a:r>
            <a:r>
              <a:rPr dirty="0" sz="1600" spc="-1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complete</a:t>
            </a:r>
            <a:r>
              <a:rPr dirty="0" sz="1600" spc="-6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application.</a:t>
            </a:r>
            <a:r>
              <a:rPr dirty="0" sz="1600" spc="-6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Each</a:t>
            </a:r>
            <a:r>
              <a:rPr dirty="0" sz="1600" spc="-2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potential</a:t>
            </a:r>
            <a:r>
              <a:rPr dirty="0" sz="1600" spc="-3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Issuer</a:t>
            </a:r>
            <a:r>
              <a:rPr dirty="0" sz="1600" spc="-8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is</a:t>
            </a:r>
            <a:r>
              <a:rPr dirty="0" sz="1600" spc="-2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evaluated</a:t>
            </a:r>
            <a:r>
              <a:rPr dirty="0" sz="1600" spc="-7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on</a:t>
            </a:r>
            <a:r>
              <a:rPr dirty="0" sz="1600" spc="-2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an</a:t>
            </a:r>
            <a:r>
              <a:rPr dirty="0" sz="1600" spc="-2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individual</a:t>
            </a:r>
            <a:r>
              <a:rPr dirty="0" sz="1600" spc="-5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basis</a:t>
            </a:r>
            <a:r>
              <a:rPr dirty="0" sz="1600" spc="-45">
                <a:solidFill>
                  <a:srgbClr val="15204B"/>
                </a:solidFill>
              </a:rPr>
              <a:t> </a:t>
            </a:r>
            <a:r>
              <a:rPr dirty="0" sz="1600" spc="-25">
                <a:solidFill>
                  <a:srgbClr val="15204B"/>
                </a:solidFill>
              </a:rPr>
              <a:t>and </a:t>
            </a:r>
            <a:r>
              <a:rPr dirty="0" sz="1600">
                <a:solidFill>
                  <a:srgbClr val="15204B"/>
                </a:solidFill>
              </a:rPr>
              <a:t>approval</a:t>
            </a:r>
            <a:r>
              <a:rPr dirty="0" sz="1600" spc="-6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is</a:t>
            </a:r>
            <a:r>
              <a:rPr dirty="0" sz="1600" spc="-1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granted</a:t>
            </a:r>
            <a:r>
              <a:rPr dirty="0" sz="1600" spc="-1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at</a:t>
            </a:r>
            <a:r>
              <a:rPr dirty="0" sz="1600" spc="-15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Ginnie</a:t>
            </a:r>
            <a:r>
              <a:rPr dirty="0" sz="1600" spc="-60">
                <a:solidFill>
                  <a:srgbClr val="15204B"/>
                </a:solidFill>
              </a:rPr>
              <a:t> </a:t>
            </a:r>
            <a:r>
              <a:rPr dirty="0" sz="1600">
                <a:solidFill>
                  <a:srgbClr val="15204B"/>
                </a:solidFill>
              </a:rPr>
              <a:t>Mae</a:t>
            </a:r>
            <a:r>
              <a:rPr dirty="0" sz="1600" spc="-55">
                <a:solidFill>
                  <a:srgbClr val="15204B"/>
                </a:solidFill>
              </a:rPr>
              <a:t> </a:t>
            </a:r>
            <a:r>
              <a:rPr dirty="0" sz="1600" spc="-10">
                <a:solidFill>
                  <a:srgbClr val="15204B"/>
                </a:solidFill>
              </a:rPr>
              <a:t>discretion.</a:t>
            </a:r>
            <a:endParaRPr sz="1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Eligibility</a:t>
            </a:r>
            <a:r>
              <a:rPr dirty="0" spc="-70"/>
              <a:t> </a:t>
            </a:r>
            <a:r>
              <a:rPr dirty="0" spc="-10"/>
              <a:t>Requirements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63648" y="1512398"/>
            <a:ext cx="11135995" cy="41529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Ginnie</a:t>
            </a:r>
            <a:r>
              <a:rPr dirty="0" sz="1800" spc="-6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Mae</a:t>
            </a:r>
            <a:r>
              <a:rPr dirty="0" sz="1800" spc="-1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requires</a:t>
            </a:r>
            <a:r>
              <a:rPr dirty="0" sz="1800" spc="-6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its</a:t>
            </a:r>
            <a:r>
              <a:rPr dirty="0" sz="1800" spc="-5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Issuers</a:t>
            </a:r>
            <a:r>
              <a:rPr dirty="0" sz="1800" spc="-6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to</a:t>
            </a:r>
            <a:r>
              <a:rPr dirty="0" sz="1800" spc="-2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meet</a:t>
            </a:r>
            <a:r>
              <a:rPr dirty="0" sz="1800" spc="1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the</a:t>
            </a:r>
            <a:r>
              <a:rPr dirty="0" sz="1800" spc="-1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following</a:t>
            </a:r>
            <a:r>
              <a:rPr dirty="0" sz="1800" spc="-5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minimum</a:t>
            </a:r>
            <a:r>
              <a:rPr dirty="0" sz="1800" spc="-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criteria: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535"/>
              </a:spcBef>
            </a:pPr>
            <a:endParaRPr sz="180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Be</a:t>
            </a:r>
            <a:r>
              <a:rPr dirty="0" sz="1800" spc="-4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approved</a:t>
            </a:r>
            <a:r>
              <a:rPr dirty="0" sz="1800" spc="-3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FHA</a:t>
            </a:r>
            <a:r>
              <a:rPr dirty="0" sz="1800" spc="-3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mortgagees</a:t>
            </a:r>
            <a:r>
              <a:rPr dirty="0" sz="1800" spc="-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in</a:t>
            </a:r>
            <a:r>
              <a:rPr dirty="0" sz="1800" spc="-6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good</a:t>
            </a:r>
            <a:r>
              <a:rPr dirty="0" sz="1800" spc="-5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standing.</a:t>
            </a:r>
            <a:endParaRPr sz="1800">
              <a:latin typeface="Century Gothic"/>
              <a:cs typeface="Century Gothic"/>
            </a:endParaRPr>
          </a:p>
          <a:p>
            <a:pPr marL="299085" marR="374015" indent="-287020">
              <a:lnSpc>
                <a:spcPts val="1939"/>
              </a:lnSpc>
              <a:spcBef>
                <a:spcPts val="101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Possess</a:t>
            </a:r>
            <a:r>
              <a:rPr dirty="0" sz="1800" spc="-3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demonstrated</a:t>
            </a:r>
            <a:r>
              <a:rPr dirty="0" sz="1800" spc="-2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experience</a:t>
            </a:r>
            <a:r>
              <a:rPr dirty="0" sz="1800" spc="-8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and</a:t>
            </a:r>
            <a:r>
              <a:rPr dirty="0" sz="1800" spc="-6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management</a:t>
            </a:r>
            <a:r>
              <a:rPr dirty="0" sz="1800" spc="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capacity</a:t>
            </a:r>
            <a:r>
              <a:rPr dirty="0" sz="1800" spc="-8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in</a:t>
            </a:r>
            <a:r>
              <a:rPr dirty="0" sz="1800" spc="-6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the</a:t>
            </a:r>
            <a:r>
              <a:rPr dirty="0" sz="1800" spc="-4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underwriting,</a:t>
            </a:r>
            <a:r>
              <a:rPr dirty="0" sz="1800" spc="-9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origination,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and</a:t>
            </a:r>
            <a:r>
              <a:rPr dirty="0" sz="1800" spc="-5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servicing</a:t>
            </a:r>
            <a:r>
              <a:rPr dirty="0" sz="1800" spc="-9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of</a:t>
            </a:r>
            <a:r>
              <a:rPr dirty="0" sz="1800" spc="-2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mortgage</a:t>
            </a:r>
            <a:r>
              <a:rPr dirty="0" sz="1800" spc="1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loans.</a:t>
            </a:r>
            <a:endParaRPr sz="180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Have fidelity</a:t>
            </a:r>
            <a:r>
              <a:rPr dirty="0" sz="1800" spc="-8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bond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and</a:t>
            </a:r>
            <a:r>
              <a:rPr dirty="0" sz="1800" spc="-3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</a:t>
            </a:r>
            <a:r>
              <a:rPr dirty="0" sz="1800" spc="-3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"mortgagee</a:t>
            </a:r>
            <a:r>
              <a:rPr dirty="0" sz="1800" spc="2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errors</a:t>
            </a:r>
            <a:r>
              <a:rPr dirty="0" sz="1800" spc="-7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and</a:t>
            </a:r>
            <a:r>
              <a:rPr dirty="0" sz="1800" spc="-3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omissions"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policy</a:t>
            </a:r>
            <a:r>
              <a:rPr dirty="0" sz="1800" spc="-7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in</a:t>
            </a:r>
            <a:r>
              <a:rPr dirty="0" sz="1800" spc="-4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effect.</a:t>
            </a:r>
            <a:endParaRPr sz="1800">
              <a:latin typeface="Century Gothic"/>
              <a:cs typeface="Century Gothic"/>
            </a:endParaRPr>
          </a:p>
          <a:p>
            <a:pPr marL="299085" marR="5080" indent="-287020">
              <a:lnSpc>
                <a:spcPts val="1939"/>
              </a:lnSpc>
              <a:spcBef>
                <a:spcPts val="104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Have a</a:t>
            </a:r>
            <a:r>
              <a:rPr dirty="0" sz="1800" spc="-5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quality</a:t>
            </a:r>
            <a:r>
              <a:rPr dirty="0" sz="1800" spc="-3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control</a:t>
            </a:r>
            <a:r>
              <a:rPr dirty="0" sz="1800" spc="-4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plan</a:t>
            </a:r>
            <a:r>
              <a:rPr dirty="0" sz="1800" spc="-2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in</a:t>
            </a:r>
            <a:r>
              <a:rPr dirty="0" sz="1800" spc="-4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place</a:t>
            </a:r>
            <a:r>
              <a:rPr dirty="0" sz="1800" spc="-4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for</a:t>
            </a:r>
            <a:r>
              <a:rPr dirty="0" sz="1800" spc="-4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underwriting,</a:t>
            </a:r>
            <a:r>
              <a:rPr dirty="0" sz="1800" spc="-6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originating,</a:t>
            </a:r>
            <a:r>
              <a:rPr dirty="0" sz="1800" spc="-6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and</a:t>
            </a:r>
            <a:r>
              <a:rPr dirty="0" sz="1800" spc="-3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servicing</a:t>
            </a:r>
            <a:r>
              <a:rPr dirty="0" sz="1800" spc="-8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mortgage</a:t>
            </a:r>
            <a:r>
              <a:rPr dirty="0" sz="1800" spc="2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loans</a:t>
            </a:r>
            <a:r>
              <a:rPr dirty="0" sz="1800" spc="-25">
                <a:solidFill>
                  <a:srgbClr val="313131"/>
                </a:solidFill>
                <a:latin typeface="Century Gothic"/>
                <a:cs typeface="Century Gothic"/>
              </a:rPr>
              <a:t> as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well</a:t>
            </a:r>
            <a:r>
              <a:rPr dirty="0" sz="1800" spc="-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as</a:t>
            </a:r>
            <a:r>
              <a:rPr dirty="0" sz="1800" spc="-2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for</a:t>
            </a:r>
            <a:r>
              <a:rPr dirty="0" sz="1800" spc="-5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secondary</a:t>
            </a:r>
            <a:r>
              <a:rPr dirty="0" sz="1800" spc="-5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marketing.</a:t>
            </a:r>
            <a:endParaRPr sz="180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Meet</a:t>
            </a:r>
            <a:r>
              <a:rPr dirty="0" sz="1800" spc="-3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and</a:t>
            </a:r>
            <a:r>
              <a:rPr dirty="0" sz="1800" spc="-3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maintain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financial</a:t>
            </a:r>
            <a:r>
              <a:rPr dirty="0" sz="1800" spc="-9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requirements</a:t>
            </a:r>
            <a:r>
              <a:rPr dirty="0" sz="1800" spc="-5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as</a:t>
            </a:r>
            <a:r>
              <a:rPr dirty="0" sz="1800" spc="-2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specified</a:t>
            </a:r>
            <a:r>
              <a:rPr dirty="0" sz="1800" spc="-8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in</a:t>
            </a:r>
            <a:r>
              <a:rPr dirty="0" sz="1800" spc="-6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the</a:t>
            </a:r>
            <a:r>
              <a:rPr dirty="0" sz="1800" spc="1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MBS</a:t>
            </a:r>
            <a:r>
              <a:rPr dirty="0" sz="1800" spc="-2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Guide,</a:t>
            </a:r>
            <a:r>
              <a:rPr dirty="0" sz="1800" spc="-1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313131"/>
                </a:solidFill>
                <a:latin typeface="Century Gothic"/>
                <a:cs typeface="Century Gothic"/>
              </a:rPr>
              <a:t>Chapter</a:t>
            </a:r>
            <a:r>
              <a:rPr dirty="0" sz="1800" spc="-45" b="1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spc="-25" b="1">
                <a:solidFill>
                  <a:srgbClr val="313131"/>
                </a:solidFill>
                <a:latin typeface="Century Gothic"/>
                <a:cs typeface="Century Gothic"/>
              </a:rPr>
              <a:t>3</a:t>
            </a:r>
            <a:r>
              <a:rPr dirty="0" sz="1800" spc="-25">
                <a:solidFill>
                  <a:srgbClr val="313131"/>
                </a:solidFill>
                <a:latin typeface="Century Gothic"/>
                <a:cs typeface="Century Gothic"/>
              </a:rPr>
              <a:t>.</a:t>
            </a:r>
            <a:endParaRPr sz="18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775"/>
              </a:spcBef>
            </a:pPr>
            <a:endParaRPr sz="1800">
              <a:latin typeface="Century Gothic"/>
              <a:cs typeface="Century Gothic"/>
            </a:endParaRPr>
          </a:p>
          <a:p>
            <a:pPr marL="12700" marR="319405">
              <a:lnSpc>
                <a:spcPts val="1939"/>
              </a:lnSpc>
            </a:pP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Each</a:t>
            </a:r>
            <a:r>
              <a:rPr dirty="0" sz="1800" spc="-4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Issuer</a:t>
            </a:r>
            <a:r>
              <a:rPr dirty="0" sz="1800" spc="-5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applicant</a:t>
            </a:r>
            <a:r>
              <a:rPr dirty="0" sz="1800" spc="-5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is</a:t>
            </a:r>
            <a:r>
              <a:rPr dirty="0" sz="1800" spc="-4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evaluated</a:t>
            </a:r>
            <a:r>
              <a:rPr dirty="0" sz="1800" spc="-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on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an</a:t>
            </a:r>
            <a:r>
              <a:rPr dirty="0" sz="1800" spc="-1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individual</a:t>
            </a:r>
            <a:r>
              <a:rPr dirty="0" sz="1800" spc="-4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basis</a:t>
            </a:r>
            <a:r>
              <a:rPr dirty="0" sz="1800" spc="-5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and</a:t>
            </a:r>
            <a:r>
              <a:rPr dirty="0" sz="1800" spc="-2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approval</a:t>
            </a:r>
            <a:r>
              <a:rPr dirty="0" sz="1800" spc="-2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is</a:t>
            </a:r>
            <a:r>
              <a:rPr dirty="0" sz="1800" spc="-4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granted</a:t>
            </a:r>
            <a:r>
              <a:rPr dirty="0" sz="1800" spc="-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at</a:t>
            </a:r>
            <a:r>
              <a:rPr dirty="0" sz="1800" spc="-4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Ginnie</a:t>
            </a:r>
            <a:r>
              <a:rPr dirty="0" sz="1800" spc="-3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Mae’s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sole</a:t>
            </a:r>
            <a:r>
              <a:rPr dirty="0" sz="1800" spc="-3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discretion.</a:t>
            </a:r>
            <a:r>
              <a:rPr dirty="0" sz="1800" spc="-7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Therefore,</a:t>
            </a:r>
            <a:r>
              <a:rPr dirty="0" sz="1800" spc="-7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approval</a:t>
            </a:r>
            <a:r>
              <a:rPr dirty="0" sz="1800" spc="-3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is</a:t>
            </a:r>
            <a:r>
              <a:rPr dirty="0" sz="1800" spc="-6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not</a:t>
            </a:r>
            <a:r>
              <a:rPr dirty="0" sz="1800" spc="-4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guaranteed</a:t>
            </a:r>
            <a:r>
              <a:rPr dirty="0" sz="1800" spc="-2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by</a:t>
            </a:r>
            <a:r>
              <a:rPr dirty="0" sz="1800" spc="-4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simply</a:t>
            </a:r>
            <a:r>
              <a:rPr dirty="0" sz="1800" spc="-1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meeting</a:t>
            </a:r>
            <a:r>
              <a:rPr dirty="0" sz="1800" spc="-2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our</a:t>
            </a:r>
            <a:r>
              <a:rPr dirty="0" sz="1800" spc="-5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minimum</a:t>
            </a:r>
            <a:r>
              <a:rPr dirty="0" sz="1800" spc="-4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313131"/>
                </a:solidFill>
                <a:latin typeface="Century Gothic"/>
                <a:cs typeface="Century Gothic"/>
              </a:rPr>
              <a:t>eligibility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requirements.</a:t>
            </a:r>
            <a:r>
              <a:rPr dirty="0" sz="1800" spc="-5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See</a:t>
            </a:r>
            <a:r>
              <a:rPr dirty="0" sz="1800" spc="-1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313131"/>
                </a:solidFill>
                <a:latin typeface="Century Gothic"/>
                <a:cs typeface="Century Gothic"/>
              </a:rPr>
              <a:t>Chapter</a:t>
            </a:r>
            <a:r>
              <a:rPr dirty="0" sz="1800" spc="-35" b="1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313131"/>
                </a:solidFill>
                <a:latin typeface="Century Gothic"/>
                <a:cs typeface="Century Gothic"/>
              </a:rPr>
              <a:t>2</a:t>
            </a:r>
            <a:r>
              <a:rPr dirty="0" sz="1800" spc="-35" b="1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of</a:t>
            </a:r>
            <a:r>
              <a:rPr dirty="0" sz="1800" spc="-40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313131"/>
                </a:solidFill>
                <a:latin typeface="Century Gothic"/>
                <a:cs typeface="Century Gothic"/>
              </a:rPr>
              <a:t>the</a:t>
            </a:r>
            <a:r>
              <a:rPr dirty="0" sz="1800" spc="-25">
                <a:solidFill>
                  <a:srgbClr val="313131"/>
                </a:solidFill>
                <a:latin typeface="Century Gothic"/>
                <a:cs typeface="Century Gothic"/>
              </a:rPr>
              <a:t> </a:t>
            </a:r>
            <a:r>
              <a:rPr dirty="0" u="sng" sz="180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Ginnie</a:t>
            </a:r>
            <a:r>
              <a:rPr dirty="0" u="sng" sz="1800" spc="-3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80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Mae</a:t>
            </a:r>
            <a:r>
              <a:rPr dirty="0" u="sng" sz="1800" spc="-55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80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MBS</a:t>
            </a:r>
            <a:r>
              <a:rPr dirty="0" u="sng" sz="1800" spc="-55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800" spc="-1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Guide</a:t>
            </a:r>
            <a:r>
              <a:rPr dirty="0" u="none" sz="1800" spc="-10">
                <a:solidFill>
                  <a:srgbClr val="313131"/>
                </a:solidFill>
                <a:latin typeface="Century Gothic"/>
                <a:cs typeface="Century Gothic"/>
              </a:rPr>
              <a:t>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Application</a:t>
            </a:r>
            <a:r>
              <a:rPr dirty="0" spc="-85"/>
              <a:t> </a:t>
            </a:r>
            <a:r>
              <a:rPr dirty="0" spc="-10"/>
              <a:t>Process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3815" rIns="0" bIns="0" rtlCol="0" vert="horz">
            <a:spAutoFit/>
          </a:bodyPr>
          <a:lstStyle/>
          <a:p>
            <a:pPr marL="34290" marR="5080">
              <a:lnSpc>
                <a:spcPts val="1939"/>
              </a:lnSpc>
              <a:spcBef>
                <a:spcPts val="345"/>
              </a:spcBef>
            </a:pPr>
            <a:r>
              <a:rPr dirty="0"/>
              <a:t>Applicants</a:t>
            </a:r>
            <a:r>
              <a:rPr dirty="0" spc="60"/>
              <a:t> </a:t>
            </a:r>
            <a:r>
              <a:rPr dirty="0"/>
              <a:t>are</a:t>
            </a:r>
            <a:r>
              <a:rPr dirty="0" spc="-40"/>
              <a:t> </a:t>
            </a:r>
            <a:r>
              <a:rPr dirty="0"/>
              <a:t>required</a:t>
            </a:r>
            <a:r>
              <a:rPr dirty="0" spc="-80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file</a:t>
            </a:r>
            <a:r>
              <a:rPr dirty="0" spc="-40"/>
              <a:t> </a:t>
            </a:r>
            <a:r>
              <a:rPr dirty="0"/>
              <a:t>applications</a:t>
            </a:r>
            <a:r>
              <a:rPr dirty="0" spc="-75"/>
              <a:t> </a:t>
            </a:r>
            <a:r>
              <a:rPr dirty="0"/>
              <a:t>for</a:t>
            </a:r>
            <a:r>
              <a:rPr dirty="0" spc="-40"/>
              <a:t> </a:t>
            </a:r>
            <a:r>
              <a:rPr dirty="0"/>
              <a:t>Ginnie</a:t>
            </a:r>
            <a:r>
              <a:rPr dirty="0" spc="-65"/>
              <a:t> </a:t>
            </a:r>
            <a:r>
              <a:rPr dirty="0"/>
              <a:t>Mae</a:t>
            </a:r>
            <a:r>
              <a:rPr dirty="0" spc="-20"/>
              <a:t> </a:t>
            </a:r>
            <a:r>
              <a:rPr dirty="0"/>
              <a:t>Issuer</a:t>
            </a:r>
            <a:r>
              <a:rPr dirty="0" spc="-80"/>
              <a:t> </a:t>
            </a:r>
            <a:r>
              <a:rPr dirty="0"/>
              <a:t>approval</a:t>
            </a:r>
            <a:r>
              <a:rPr dirty="0" spc="-25"/>
              <a:t> </a:t>
            </a:r>
            <a:r>
              <a:rPr dirty="0"/>
              <a:t>electronically</a:t>
            </a:r>
            <a:r>
              <a:rPr dirty="0" spc="-75"/>
              <a:t> </a:t>
            </a:r>
            <a:r>
              <a:rPr dirty="0"/>
              <a:t>via</a:t>
            </a:r>
            <a:r>
              <a:rPr dirty="0" spc="-30"/>
              <a:t> </a:t>
            </a:r>
            <a:r>
              <a:rPr dirty="0" spc="-10"/>
              <a:t>Ginnie </a:t>
            </a:r>
            <a:r>
              <a:rPr dirty="0"/>
              <a:t>Mae's</a:t>
            </a:r>
            <a:r>
              <a:rPr dirty="0" spc="-60"/>
              <a:t> </a:t>
            </a:r>
            <a:r>
              <a:rPr dirty="0"/>
              <a:t>new</a:t>
            </a:r>
            <a:r>
              <a:rPr dirty="0" spc="-45"/>
              <a:t> </a:t>
            </a:r>
            <a:r>
              <a:rPr dirty="0"/>
              <a:t>Application</a:t>
            </a:r>
            <a:r>
              <a:rPr dirty="0" spc="40"/>
              <a:t> </a:t>
            </a:r>
            <a:r>
              <a:rPr dirty="0"/>
              <a:t>Connection</a:t>
            </a:r>
            <a:r>
              <a:rPr dirty="0" spc="-75"/>
              <a:t> </a:t>
            </a:r>
            <a:r>
              <a:rPr dirty="0"/>
              <a:t>portal,</a:t>
            </a:r>
            <a:r>
              <a:rPr dirty="0" spc="-25"/>
              <a:t> </a:t>
            </a:r>
            <a:r>
              <a:rPr dirty="0"/>
              <a:t>which</a:t>
            </a:r>
            <a:r>
              <a:rPr dirty="0" spc="-50"/>
              <a:t> </a:t>
            </a:r>
            <a:r>
              <a:rPr dirty="0"/>
              <a:t>can</a:t>
            </a:r>
            <a:r>
              <a:rPr dirty="0" spc="-50"/>
              <a:t> </a:t>
            </a:r>
            <a:r>
              <a:rPr dirty="0"/>
              <a:t>be</a:t>
            </a:r>
            <a:r>
              <a:rPr dirty="0" spc="-25"/>
              <a:t> </a:t>
            </a:r>
            <a:r>
              <a:rPr dirty="0"/>
              <a:t>accessed</a:t>
            </a:r>
            <a:r>
              <a:rPr dirty="0" spc="-65"/>
              <a:t> </a:t>
            </a:r>
            <a:r>
              <a:rPr dirty="0"/>
              <a:t>here:</a:t>
            </a:r>
            <a:r>
              <a:rPr dirty="0" spc="-50"/>
              <a:t> </a:t>
            </a: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New</a:t>
            </a:r>
            <a:r>
              <a:rPr dirty="0" u="sng" spc="-35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Issuer</a:t>
            </a:r>
            <a:r>
              <a:rPr dirty="0" u="sng" spc="-6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Application</a:t>
            </a:r>
            <a:r>
              <a:rPr dirty="0" u="none"/>
              <a:t>.</a:t>
            </a:r>
            <a:r>
              <a:rPr dirty="0" u="none" spc="-30"/>
              <a:t> </a:t>
            </a:r>
            <a:r>
              <a:rPr dirty="0" u="none" spc="-25"/>
              <a:t>All </a:t>
            </a:r>
            <a:r>
              <a:rPr dirty="0" u="none"/>
              <a:t>applicants</a:t>
            </a:r>
            <a:r>
              <a:rPr dirty="0" u="none" spc="-55"/>
              <a:t> </a:t>
            </a:r>
            <a:r>
              <a:rPr dirty="0" u="none"/>
              <a:t>will</a:t>
            </a:r>
            <a:r>
              <a:rPr dirty="0" u="none" spc="-20"/>
              <a:t> </a:t>
            </a:r>
            <a:r>
              <a:rPr dirty="0" u="none"/>
              <a:t>need</a:t>
            </a:r>
            <a:r>
              <a:rPr dirty="0" u="none" spc="-35"/>
              <a:t> </a:t>
            </a:r>
            <a:r>
              <a:rPr dirty="0" u="none"/>
              <a:t>to</a:t>
            </a:r>
            <a:r>
              <a:rPr dirty="0" u="none" spc="-30"/>
              <a:t> </a:t>
            </a:r>
            <a:r>
              <a:rPr dirty="0" u="none"/>
              <a:t>submit</a:t>
            </a:r>
            <a:r>
              <a:rPr dirty="0" u="none" spc="-10"/>
              <a:t> </a:t>
            </a:r>
            <a:r>
              <a:rPr dirty="0" u="none"/>
              <a:t>the</a:t>
            </a:r>
            <a:r>
              <a:rPr dirty="0" u="none" spc="-20"/>
              <a:t> </a:t>
            </a:r>
            <a:r>
              <a:rPr dirty="0" u="none"/>
              <a:t>information</a:t>
            </a:r>
            <a:r>
              <a:rPr dirty="0" u="none" spc="-45"/>
              <a:t> </a:t>
            </a:r>
            <a:r>
              <a:rPr dirty="0" u="none"/>
              <a:t>listed</a:t>
            </a:r>
            <a:r>
              <a:rPr dirty="0" u="none" spc="-30"/>
              <a:t> </a:t>
            </a:r>
            <a:r>
              <a:rPr dirty="0" u="none"/>
              <a:t>in</a:t>
            </a:r>
            <a:r>
              <a:rPr dirty="0" u="none" spc="-45"/>
              <a:t> </a:t>
            </a:r>
            <a:r>
              <a:rPr dirty="0" u="none"/>
              <a:t>the</a:t>
            </a:r>
            <a:r>
              <a:rPr dirty="0" u="none" spc="-15"/>
              <a:t> </a:t>
            </a:r>
            <a:r>
              <a:rPr dirty="0" u="none" b="1">
                <a:latin typeface="Century Gothic"/>
                <a:cs typeface="Century Gothic"/>
              </a:rPr>
              <a:t>Ginnie</a:t>
            </a:r>
            <a:r>
              <a:rPr dirty="0" u="none" spc="-30" b="1">
                <a:latin typeface="Century Gothic"/>
                <a:cs typeface="Century Gothic"/>
              </a:rPr>
              <a:t> </a:t>
            </a:r>
            <a:r>
              <a:rPr dirty="0" u="none" b="1">
                <a:latin typeface="Century Gothic"/>
                <a:cs typeface="Century Gothic"/>
              </a:rPr>
              <a:t>Mae</a:t>
            </a:r>
            <a:r>
              <a:rPr dirty="0" u="none" spc="-75" b="1">
                <a:latin typeface="Century Gothic"/>
                <a:cs typeface="Century Gothic"/>
              </a:rPr>
              <a:t> </a:t>
            </a:r>
            <a:r>
              <a:rPr dirty="0" u="none" b="1">
                <a:latin typeface="Century Gothic"/>
                <a:cs typeface="Century Gothic"/>
              </a:rPr>
              <a:t>Issuer</a:t>
            </a:r>
            <a:r>
              <a:rPr dirty="0" u="none" spc="-50" b="1">
                <a:latin typeface="Century Gothic"/>
                <a:cs typeface="Century Gothic"/>
              </a:rPr>
              <a:t> </a:t>
            </a:r>
            <a:r>
              <a:rPr dirty="0" u="none" b="1">
                <a:latin typeface="Century Gothic"/>
                <a:cs typeface="Century Gothic"/>
              </a:rPr>
              <a:t>Application</a:t>
            </a:r>
            <a:r>
              <a:rPr dirty="0" u="none" spc="-30" b="1">
                <a:latin typeface="Century Gothic"/>
                <a:cs typeface="Century Gothic"/>
              </a:rPr>
              <a:t> </a:t>
            </a:r>
            <a:r>
              <a:rPr dirty="0" u="none" spc="-10" b="1">
                <a:latin typeface="Century Gothic"/>
                <a:cs typeface="Century Gothic"/>
              </a:rPr>
              <a:t>Checklist</a:t>
            </a:r>
            <a:r>
              <a:rPr dirty="0" u="none" spc="-10"/>
              <a:t>.</a:t>
            </a:r>
          </a:p>
          <a:p>
            <a:pPr marL="21590">
              <a:lnSpc>
                <a:spcPct val="100000"/>
              </a:lnSpc>
              <a:spcBef>
                <a:spcPts val="1764"/>
              </a:spcBef>
            </a:pPr>
          </a:p>
          <a:p>
            <a:pPr marL="34290" marR="80010">
              <a:lnSpc>
                <a:spcPts val="1939"/>
              </a:lnSpc>
            </a:pPr>
            <a:r>
              <a:rPr dirty="0"/>
              <a:t>Once</a:t>
            </a:r>
            <a:r>
              <a:rPr dirty="0" spc="-55"/>
              <a:t> </a:t>
            </a:r>
            <a:r>
              <a:rPr dirty="0"/>
              <a:t>an</a:t>
            </a:r>
            <a:r>
              <a:rPr dirty="0" spc="-25"/>
              <a:t> </a:t>
            </a:r>
            <a:r>
              <a:rPr dirty="0"/>
              <a:t>applicant</a:t>
            </a:r>
            <a:r>
              <a:rPr dirty="0" spc="-65"/>
              <a:t> </a:t>
            </a:r>
            <a:r>
              <a:rPr dirty="0"/>
              <a:t>has</a:t>
            </a:r>
            <a:r>
              <a:rPr dirty="0" spc="-35"/>
              <a:t> </a:t>
            </a:r>
            <a:r>
              <a:rPr dirty="0"/>
              <a:t>registered</a:t>
            </a:r>
            <a:r>
              <a:rPr dirty="0" spc="-65"/>
              <a:t> </a:t>
            </a:r>
            <a:r>
              <a:rPr dirty="0"/>
              <a:t>on</a:t>
            </a:r>
            <a:r>
              <a:rPr dirty="0" spc="-25"/>
              <a:t> </a:t>
            </a:r>
            <a:r>
              <a:rPr dirty="0"/>
              <a:t>Application</a:t>
            </a:r>
            <a:r>
              <a:rPr dirty="0" spc="35"/>
              <a:t> </a:t>
            </a:r>
            <a:r>
              <a:rPr dirty="0"/>
              <a:t>Connection,</a:t>
            </a:r>
            <a:r>
              <a:rPr dirty="0" spc="-7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applicant</a:t>
            </a:r>
            <a:r>
              <a:rPr dirty="0" spc="-65"/>
              <a:t> </a:t>
            </a:r>
            <a:r>
              <a:rPr dirty="0"/>
              <a:t>will</a:t>
            </a:r>
            <a:r>
              <a:rPr dirty="0" spc="-55"/>
              <a:t> </a:t>
            </a:r>
            <a:r>
              <a:rPr dirty="0"/>
              <a:t>have thirty</a:t>
            </a:r>
            <a:r>
              <a:rPr dirty="0" spc="-60"/>
              <a:t> </a:t>
            </a:r>
            <a:r>
              <a:rPr dirty="0"/>
              <a:t>days</a:t>
            </a:r>
            <a:r>
              <a:rPr dirty="0" spc="-15"/>
              <a:t> </a:t>
            </a:r>
            <a:r>
              <a:rPr dirty="0" spc="-25"/>
              <a:t>to </a:t>
            </a:r>
            <a:r>
              <a:rPr dirty="0"/>
              <a:t>complete</a:t>
            </a:r>
            <a:r>
              <a:rPr dirty="0" spc="-25"/>
              <a:t> </a:t>
            </a:r>
            <a:r>
              <a:rPr dirty="0"/>
              <a:t>the</a:t>
            </a:r>
            <a:r>
              <a:rPr dirty="0" spc="-45"/>
              <a:t> </a:t>
            </a:r>
            <a:r>
              <a:rPr dirty="0" spc="-10"/>
              <a:t>application.</a:t>
            </a:r>
          </a:p>
          <a:p>
            <a:pPr marL="21590">
              <a:lnSpc>
                <a:spcPct val="100000"/>
              </a:lnSpc>
              <a:spcBef>
                <a:spcPts val="1490"/>
              </a:spcBef>
            </a:pPr>
          </a:p>
          <a:p>
            <a:pPr marL="34290">
              <a:lnSpc>
                <a:spcPct val="100000"/>
              </a:lnSpc>
            </a:pPr>
            <a:r>
              <a:rPr dirty="0" b="1">
                <a:latin typeface="Century Gothic"/>
                <a:cs typeface="Century Gothic"/>
              </a:rPr>
              <a:t>Issuer</a:t>
            </a:r>
            <a:r>
              <a:rPr dirty="0" spc="-60" b="1">
                <a:latin typeface="Century Gothic"/>
                <a:cs typeface="Century Gothic"/>
              </a:rPr>
              <a:t> </a:t>
            </a:r>
            <a:r>
              <a:rPr dirty="0" b="1">
                <a:latin typeface="Century Gothic"/>
                <a:cs typeface="Century Gothic"/>
              </a:rPr>
              <a:t>Application</a:t>
            </a:r>
            <a:r>
              <a:rPr dirty="0" spc="-40" b="1">
                <a:latin typeface="Century Gothic"/>
                <a:cs typeface="Century Gothic"/>
              </a:rPr>
              <a:t> </a:t>
            </a:r>
            <a:r>
              <a:rPr dirty="0" spc="-10" b="1">
                <a:latin typeface="Century Gothic"/>
                <a:cs typeface="Century Gothic"/>
              </a:rPr>
              <a:t>Resources</a:t>
            </a:r>
          </a:p>
          <a:p>
            <a:pPr marL="320675" indent="-286385">
              <a:lnSpc>
                <a:spcPct val="100000"/>
              </a:lnSpc>
              <a:spcBef>
                <a:spcPts val="795"/>
              </a:spcBef>
              <a:buClr>
                <a:srgbClr val="1266DA"/>
              </a:buClr>
              <a:buFont typeface="Arial"/>
              <a:buChar char="•"/>
              <a:tabLst>
                <a:tab pos="321310" algn="l"/>
              </a:tabLst>
            </a:pP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Ginnie</a:t>
            </a:r>
            <a:r>
              <a:rPr dirty="0" u="sng" spc="-4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Mae</a:t>
            </a:r>
            <a:r>
              <a:rPr dirty="0" u="sng" spc="-65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Issuer</a:t>
            </a:r>
            <a:r>
              <a:rPr dirty="0" u="sng" spc="-65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Application</a:t>
            </a:r>
            <a:r>
              <a:rPr dirty="0" u="sng" spc="-6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pc="-1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Checklist</a:t>
            </a:r>
          </a:p>
          <a:p>
            <a:pPr marL="320675" indent="-286385">
              <a:lnSpc>
                <a:spcPct val="100000"/>
              </a:lnSpc>
              <a:spcBef>
                <a:spcPts val="765"/>
              </a:spcBef>
              <a:buClr>
                <a:srgbClr val="1266DA"/>
              </a:buClr>
              <a:buFont typeface="Arial"/>
              <a:buChar char="•"/>
              <a:tabLst>
                <a:tab pos="321310" algn="l"/>
              </a:tabLst>
            </a:pP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Ginnie</a:t>
            </a:r>
            <a:r>
              <a:rPr dirty="0" u="sng" spc="-3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 </a:t>
            </a: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Mae</a:t>
            </a:r>
            <a:r>
              <a:rPr dirty="0" u="sng" spc="-55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 </a:t>
            </a:r>
            <a:r>
              <a:rPr dirty="0" u="sng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MBS</a:t>
            </a:r>
            <a:r>
              <a:rPr dirty="0" u="sng" spc="-5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 </a:t>
            </a:r>
            <a:r>
              <a:rPr dirty="0" u="sng" spc="-20" b="1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Guide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Issuer</a:t>
            </a:r>
            <a:r>
              <a:rPr dirty="0" spc="-70"/>
              <a:t> </a:t>
            </a:r>
            <a:r>
              <a:rPr dirty="0" spc="-10"/>
              <a:t>Responsibilities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573250" y="6416484"/>
            <a:ext cx="220979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25">
                <a:latin typeface="Arial"/>
                <a:cs typeface="Arial"/>
              </a:rPr>
              <a:t>13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689603" y="1495044"/>
            <a:ext cx="6784975" cy="1386840"/>
          </a:xfrm>
          <a:prstGeom prst="rect">
            <a:avLst/>
          </a:prstGeom>
          <a:solidFill>
            <a:srgbClr val="001F5F">
              <a:alpha val="16862"/>
            </a:srgbClr>
          </a:solidFill>
          <a:ln w="9525">
            <a:solidFill>
              <a:srgbClr val="001F5F"/>
            </a:solidFill>
          </a:ln>
        </p:spPr>
        <p:txBody>
          <a:bodyPr wrap="square" lIns="0" tIns="48894" rIns="0" bIns="0" rtlCol="0" vert="horz">
            <a:spAutoFit/>
          </a:bodyPr>
          <a:lstStyle/>
          <a:p>
            <a:pPr marL="433070" marR="690880" indent="-344805">
              <a:lnSpc>
                <a:spcPct val="100000"/>
              </a:lnSpc>
              <a:spcBef>
                <a:spcPts val="384"/>
              </a:spcBef>
              <a:buFont typeface="Arial"/>
              <a:buChar char="•"/>
              <a:tabLst>
                <a:tab pos="433070" algn="l"/>
              </a:tabLst>
            </a:pP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Obtaining</a:t>
            </a:r>
            <a:r>
              <a:rPr dirty="0" sz="1200" spc="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eligible</a:t>
            </a:r>
            <a:r>
              <a:rPr dirty="0" sz="1200" spc="-6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Document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Custodian.</a:t>
            </a:r>
            <a:r>
              <a:rPr dirty="0" sz="1200" spc="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All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documents</a:t>
            </a:r>
            <a:r>
              <a:rPr dirty="0" sz="12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for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pool</a:t>
            </a:r>
            <a:r>
              <a:rPr dirty="0" sz="12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or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loan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package must</a:t>
            </a:r>
            <a:r>
              <a:rPr dirty="0" sz="1200" spc="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be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held</a:t>
            </a:r>
            <a:r>
              <a:rPr dirty="0" sz="1200" spc="-6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by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one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Document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Custodian</a:t>
            </a:r>
            <a:endParaRPr sz="1200">
              <a:latin typeface="Century Gothic"/>
              <a:cs typeface="Century Gothic"/>
            </a:endParaRPr>
          </a:p>
          <a:p>
            <a:pPr marL="433070" marR="224790" indent="-344805">
              <a:lnSpc>
                <a:spcPct val="100000"/>
              </a:lnSpc>
              <a:buFont typeface="Arial"/>
              <a:buChar char="•"/>
              <a:tabLst>
                <a:tab pos="433070" algn="l"/>
              </a:tabLst>
            </a:pP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Providing</a:t>
            </a:r>
            <a:r>
              <a:rPr dirty="0" sz="1200" spc="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required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loan,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pool,</a:t>
            </a:r>
            <a:r>
              <a:rPr dirty="0" sz="12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loan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package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documents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to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Document Custodian</a:t>
            </a:r>
            <a:endParaRPr sz="1200">
              <a:latin typeface="Century Gothic"/>
              <a:cs typeface="Century Gothic"/>
            </a:endParaRPr>
          </a:p>
          <a:p>
            <a:pPr marL="433070" marR="415290" indent="-344805">
              <a:lnSpc>
                <a:spcPct val="100000"/>
              </a:lnSpc>
              <a:buFont typeface="Arial"/>
              <a:buChar char="•"/>
              <a:tabLst>
                <a:tab pos="433070" algn="l"/>
              </a:tabLst>
            </a:pP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While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custodial documents</a:t>
            </a:r>
            <a:r>
              <a:rPr dirty="0" sz="12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are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in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Issuer’s</a:t>
            </a:r>
            <a:r>
              <a:rPr dirty="0" sz="1200" spc="-6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possession,</a:t>
            </a:r>
            <a:r>
              <a:rPr dirty="0" sz="12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maintaining</a:t>
            </a:r>
            <a:r>
              <a:rPr dirty="0" sz="1200" spc="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such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documents</a:t>
            </a:r>
            <a:r>
              <a:rPr dirty="0" sz="12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in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compliance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with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same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document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safekeeping</a:t>
            </a:r>
            <a:r>
              <a:rPr dirty="0" sz="1200" spc="-7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standards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that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apply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to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Document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Custodians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726692" y="3777996"/>
            <a:ext cx="1713230" cy="2085339"/>
          </a:xfrm>
          <a:custGeom>
            <a:avLst/>
            <a:gdLst/>
            <a:ahLst/>
            <a:cxnLst/>
            <a:rect l="l" t="t" r="r" b="b"/>
            <a:pathLst>
              <a:path w="1713229" h="2085339">
                <a:moveTo>
                  <a:pt x="0" y="0"/>
                </a:moveTo>
                <a:lnTo>
                  <a:pt x="1712976" y="0"/>
                </a:lnTo>
                <a:lnTo>
                  <a:pt x="1712976" y="2084831"/>
                </a:lnTo>
                <a:lnTo>
                  <a:pt x="0" y="208483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A1AC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1721929" y="3773233"/>
            <a:ext cx="1722755" cy="2094864"/>
          </a:xfrm>
          <a:prstGeom prst="rect">
            <a:avLst/>
          </a:prstGeom>
          <a:solidFill>
            <a:srgbClr val="A1AC00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670"/>
              </a:spcBef>
            </a:pPr>
            <a:endParaRPr sz="1600">
              <a:latin typeface="Times New Roman"/>
              <a:cs typeface="Times New Roman"/>
            </a:endParaRPr>
          </a:p>
          <a:p>
            <a:pPr marL="57150" marR="711200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entury Gothic"/>
                <a:cs typeface="Century Gothic"/>
              </a:rPr>
              <a:t>Servicing </a:t>
            </a:r>
            <a:r>
              <a:rPr dirty="0" sz="1600" spc="-25" b="1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dirty="0" sz="1600" spc="-10" b="1">
                <a:solidFill>
                  <a:srgbClr val="FFFFFF"/>
                </a:solidFill>
                <a:latin typeface="Century Gothic"/>
                <a:cs typeface="Century Gothic"/>
              </a:rPr>
              <a:t>Investor Reporting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721929" y="3099625"/>
            <a:ext cx="1722755" cy="461009"/>
          </a:xfrm>
          <a:prstGeom prst="rect">
            <a:avLst/>
          </a:prstGeom>
          <a:solidFill>
            <a:srgbClr val="69005B"/>
          </a:solidFill>
          <a:ln w="3175">
            <a:solidFill>
              <a:srgbClr val="69005B"/>
            </a:solidFill>
          </a:ln>
        </p:spPr>
        <p:txBody>
          <a:bodyPr wrap="square" lIns="0" tIns="102235" rIns="0" bIns="0" rtlCol="0" vert="horz">
            <a:spAutoFit/>
          </a:bodyPr>
          <a:lstStyle/>
          <a:p>
            <a:pPr marL="57150">
              <a:lnSpc>
                <a:spcPct val="100000"/>
              </a:lnSpc>
              <a:spcBef>
                <a:spcPts val="805"/>
              </a:spcBef>
            </a:pPr>
            <a:r>
              <a:rPr dirty="0" sz="1600" b="1">
                <a:solidFill>
                  <a:srgbClr val="FFFFFF"/>
                </a:solidFill>
                <a:latin typeface="Century Gothic"/>
                <a:cs typeface="Century Gothic"/>
              </a:rPr>
              <a:t>Loan</a:t>
            </a:r>
            <a:r>
              <a:rPr dirty="0" sz="1600" spc="-3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entury Gothic"/>
                <a:cs typeface="Century Gothic"/>
              </a:rPr>
              <a:t>Eligibility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1726692" y="1495044"/>
            <a:ext cx="1713230" cy="1386840"/>
          </a:xfrm>
          <a:custGeom>
            <a:avLst/>
            <a:gdLst/>
            <a:ahLst/>
            <a:cxnLst/>
            <a:rect l="l" t="t" r="r" b="b"/>
            <a:pathLst>
              <a:path w="1713229" h="1386839">
                <a:moveTo>
                  <a:pt x="0" y="0"/>
                </a:moveTo>
                <a:lnTo>
                  <a:pt x="1712976" y="0"/>
                </a:lnTo>
                <a:lnTo>
                  <a:pt x="1712976" y="1386839"/>
                </a:lnTo>
                <a:lnTo>
                  <a:pt x="0" y="138683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1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721929" y="1490281"/>
            <a:ext cx="1722755" cy="1396365"/>
          </a:xfrm>
          <a:prstGeom prst="rect">
            <a:avLst/>
          </a:prstGeom>
          <a:solidFill>
            <a:srgbClr val="001F5F"/>
          </a:solidFill>
        </p:spPr>
        <p:txBody>
          <a:bodyPr wrap="square" lIns="0" tIns="21399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685"/>
              </a:spcBef>
            </a:pPr>
            <a:endParaRPr sz="1600">
              <a:latin typeface="Times New Roman"/>
              <a:cs typeface="Times New Roman"/>
            </a:endParaRPr>
          </a:p>
          <a:p>
            <a:pPr marL="58419" marR="621665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entury Gothic"/>
                <a:cs typeface="Century Gothic"/>
              </a:rPr>
              <a:t>Document Custodian</a:t>
            </a:r>
            <a:endParaRPr sz="160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3684841" y="3767137"/>
            <a:ext cx="6794500" cy="2094864"/>
            <a:chOff x="3684841" y="3767137"/>
            <a:chExt cx="6794500" cy="2094864"/>
          </a:xfrm>
        </p:grpSpPr>
        <p:sp>
          <p:nvSpPr>
            <p:cNvPr id="11" name="object 11" descr=""/>
            <p:cNvSpPr/>
            <p:nvPr/>
          </p:nvSpPr>
          <p:spPr>
            <a:xfrm>
              <a:off x="3689603" y="3771900"/>
              <a:ext cx="6784975" cy="2085339"/>
            </a:xfrm>
            <a:custGeom>
              <a:avLst/>
              <a:gdLst/>
              <a:ahLst/>
              <a:cxnLst/>
              <a:rect l="l" t="t" r="r" b="b"/>
              <a:pathLst>
                <a:path w="6784975" h="2085339">
                  <a:moveTo>
                    <a:pt x="6784848" y="0"/>
                  </a:moveTo>
                  <a:lnTo>
                    <a:pt x="0" y="0"/>
                  </a:lnTo>
                  <a:lnTo>
                    <a:pt x="0" y="2084832"/>
                  </a:lnTo>
                  <a:lnTo>
                    <a:pt x="6784848" y="2084832"/>
                  </a:lnTo>
                  <a:lnTo>
                    <a:pt x="6784848" y="0"/>
                  </a:lnTo>
                  <a:close/>
                </a:path>
              </a:pathLst>
            </a:custGeom>
            <a:solidFill>
              <a:srgbClr val="A1AC00">
                <a:alpha val="16862"/>
              </a:srgbClr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3689603" y="3771900"/>
              <a:ext cx="6784975" cy="2085339"/>
            </a:xfrm>
            <a:custGeom>
              <a:avLst/>
              <a:gdLst/>
              <a:ahLst/>
              <a:cxnLst/>
              <a:rect l="l" t="t" r="r" b="b"/>
              <a:pathLst>
                <a:path w="6784975" h="2085339">
                  <a:moveTo>
                    <a:pt x="0" y="0"/>
                  </a:moveTo>
                  <a:lnTo>
                    <a:pt x="6784848" y="0"/>
                  </a:lnTo>
                  <a:lnTo>
                    <a:pt x="6784848" y="2084832"/>
                  </a:lnTo>
                  <a:lnTo>
                    <a:pt x="0" y="2084832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A1AC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3778825" y="3792223"/>
            <a:ext cx="6588759" cy="2037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44170" marR="167005" indent="-34480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44170" algn="l"/>
              </a:tabLst>
            </a:pP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Establishing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maintaining</a:t>
            </a:r>
            <a:r>
              <a:rPr dirty="0" sz="1200" spc="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proper</a:t>
            </a:r>
            <a:r>
              <a:rPr dirty="0" sz="1200" spc="-6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P&amp;I</a:t>
            </a:r>
            <a:r>
              <a:rPr dirty="0" sz="12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escrow</a:t>
            </a:r>
            <a:r>
              <a:rPr dirty="0" sz="12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custodial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accounts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and,</a:t>
            </a:r>
            <a:r>
              <a:rPr dirty="0" sz="12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if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elected</a:t>
            </a:r>
            <a:r>
              <a:rPr dirty="0" sz="1200" spc="-7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or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required,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disbursement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clearing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accounts</a:t>
            </a:r>
            <a:r>
              <a:rPr dirty="0" sz="1200" spc="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for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pools</a:t>
            </a:r>
            <a:r>
              <a:rPr dirty="0" sz="12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loan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packages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 handling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properly</a:t>
            </a:r>
            <a:r>
              <a:rPr dirty="0" sz="1200" spc="-8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all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payments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other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funds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pertaining</a:t>
            </a:r>
            <a:r>
              <a:rPr dirty="0" sz="1200" spc="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to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the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pooled</a:t>
            </a:r>
            <a:r>
              <a:rPr dirty="0" sz="1200" spc="-7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mortgages.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Issuers</a:t>
            </a:r>
            <a:r>
              <a:rPr dirty="0" sz="12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must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also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establish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maintain</a:t>
            </a:r>
            <a:r>
              <a:rPr dirty="0" sz="1200" spc="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central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P&amp;I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custodial account</a:t>
            </a:r>
            <a:endParaRPr sz="1200">
              <a:latin typeface="Century Gothic"/>
              <a:cs typeface="Century Gothic"/>
            </a:endParaRPr>
          </a:p>
          <a:p>
            <a:pPr marL="344170" marR="286385" indent="-344805">
              <a:lnSpc>
                <a:spcPct val="100000"/>
              </a:lnSpc>
              <a:buFont typeface="Arial"/>
              <a:buChar char="•"/>
              <a:tabLst>
                <a:tab pos="344170" algn="l"/>
              </a:tabLst>
            </a:pP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Servicing</a:t>
            </a:r>
            <a:r>
              <a:rPr dirty="0" sz="1200" spc="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mortgages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in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pool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or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loan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package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or,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where</a:t>
            </a:r>
            <a:r>
              <a:rPr dirty="0" sz="12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permitted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by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the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MBS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Guide,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contracting</a:t>
            </a:r>
            <a:r>
              <a:rPr dirty="0" sz="1200" spc="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with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subservicer</a:t>
            </a:r>
            <a:r>
              <a:rPr dirty="0" sz="12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to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service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them</a:t>
            </a:r>
            <a:endParaRPr sz="1200">
              <a:latin typeface="Century Gothic"/>
              <a:cs typeface="Century Gothic"/>
            </a:endParaRPr>
          </a:p>
          <a:p>
            <a:pPr marL="344170" marR="96520" indent="-344805">
              <a:lnSpc>
                <a:spcPct val="100000"/>
              </a:lnSpc>
              <a:buFont typeface="Arial"/>
              <a:buChar char="•"/>
              <a:tabLst>
                <a:tab pos="344170" algn="l"/>
              </a:tabLst>
            </a:pP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Administering</a:t>
            </a:r>
            <a:r>
              <a:rPr dirty="0" sz="1200" spc="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outstanding</a:t>
            </a:r>
            <a:r>
              <a:rPr dirty="0" sz="1200" spc="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securities with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Ginnie Mae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I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MBS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Program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Ginnie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Mae</a:t>
            </a:r>
            <a:r>
              <a:rPr dirty="0" sz="1200" spc="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II</a:t>
            </a:r>
            <a:r>
              <a:rPr dirty="0" sz="1200" spc="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MBS</a:t>
            </a:r>
            <a:r>
              <a:rPr dirty="0" sz="1200" spc="-6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Program</a:t>
            </a:r>
            <a:endParaRPr sz="1200">
              <a:latin typeface="Century Gothic"/>
              <a:cs typeface="Century Gothic"/>
            </a:endParaRPr>
          </a:p>
          <a:p>
            <a:pPr marL="344170" marR="5080" indent="-344805">
              <a:lnSpc>
                <a:spcPct val="100000"/>
              </a:lnSpc>
              <a:buFont typeface="Arial"/>
              <a:buChar char="•"/>
              <a:tabLst>
                <a:tab pos="344170" algn="l"/>
              </a:tabLst>
            </a:pP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Submitting</a:t>
            </a:r>
            <a:r>
              <a:rPr dirty="0" sz="1200" spc="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required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monthly,</a:t>
            </a:r>
            <a:r>
              <a:rPr dirty="0" sz="1200" spc="-7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quarterly,</a:t>
            </a:r>
            <a:r>
              <a:rPr dirty="0" sz="12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other</a:t>
            </a:r>
            <a:r>
              <a:rPr dirty="0" sz="12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reports</a:t>
            </a:r>
            <a:r>
              <a:rPr dirty="0" sz="12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certifications to</a:t>
            </a:r>
            <a:r>
              <a:rPr dirty="0" sz="12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Ginnie 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Mae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3689603" y="3104388"/>
            <a:ext cx="6784975" cy="451484"/>
          </a:xfrm>
          <a:prstGeom prst="rect">
            <a:avLst/>
          </a:prstGeom>
          <a:solidFill>
            <a:srgbClr val="69005B">
              <a:alpha val="16862"/>
            </a:srgbClr>
          </a:solidFill>
          <a:ln w="9525">
            <a:solidFill>
              <a:srgbClr val="69005B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433070" marR="678815" indent="-344805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433070" algn="l"/>
              </a:tabLst>
            </a:pP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Acquiring</a:t>
            </a:r>
            <a:r>
              <a:rPr dirty="0" sz="1200" spc="6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or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originating</a:t>
            </a:r>
            <a:r>
              <a:rPr dirty="0" sz="1200" spc="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eligible</a:t>
            </a:r>
            <a:r>
              <a:rPr dirty="0" sz="1200" spc="-6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mortgages</a:t>
            </a:r>
            <a:r>
              <a:rPr dirty="0" sz="12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forming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eligible</a:t>
            </a:r>
            <a:r>
              <a:rPr dirty="0" sz="1200" spc="-6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pools</a:t>
            </a:r>
            <a:r>
              <a:rPr dirty="0" sz="1200" spc="-6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or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loan 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packages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726692" y="6082284"/>
            <a:ext cx="1716405" cy="521334"/>
          </a:xfrm>
          <a:prstGeom prst="rect">
            <a:avLst/>
          </a:prstGeom>
          <a:solidFill>
            <a:srgbClr val="15204B"/>
          </a:solidFill>
          <a:ln w="9525">
            <a:solidFill>
              <a:srgbClr val="000000"/>
            </a:solidFill>
          </a:ln>
        </p:spPr>
        <p:txBody>
          <a:bodyPr wrap="square" lIns="0" tIns="132080" rIns="0" bIns="0" rtlCol="0" vert="horz">
            <a:spAutoFit/>
          </a:bodyPr>
          <a:lstStyle/>
          <a:p>
            <a:pPr marL="52705">
              <a:lnSpc>
                <a:spcPct val="100000"/>
              </a:lnSpc>
              <a:spcBef>
                <a:spcPts val="1040"/>
              </a:spcBef>
            </a:pPr>
            <a:r>
              <a:rPr dirty="0" sz="1600" spc="-10" b="1">
                <a:solidFill>
                  <a:srgbClr val="FFFFFF"/>
                </a:solidFill>
                <a:latin typeface="Century Gothic"/>
                <a:cs typeface="Century Gothic"/>
              </a:rPr>
              <a:t>Marketing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689603" y="6082284"/>
            <a:ext cx="6784975" cy="521334"/>
          </a:xfrm>
          <a:prstGeom prst="rect">
            <a:avLst/>
          </a:prstGeom>
          <a:solidFill>
            <a:srgbClr val="001F5F">
              <a:alpha val="16862"/>
            </a:srgbClr>
          </a:solidFill>
          <a:ln w="9525">
            <a:solidFill>
              <a:srgbClr val="001F5F"/>
            </a:solidFill>
          </a:ln>
        </p:spPr>
        <p:txBody>
          <a:bodyPr wrap="square" lIns="0" tIns="165100" rIns="0" bIns="0" rtlCol="0" vert="horz">
            <a:spAutoFit/>
          </a:bodyPr>
          <a:lstStyle/>
          <a:p>
            <a:pPr marL="433070" indent="-344170">
              <a:lnSpc>
                <a:spcPct val="100000"/>
              </a:lnSpc>
              <a:spcBef>
                <a:spcPts val="1300"/>
              </a:spcBef>
              <a:buFont typeface="Arial"/>
              <a:buChar char="•"/>
              <a:tabLst>
                <a:tab pos="433070" algn="l"/>
              </a:tabLst>
            </a:pP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Marketing</a:t>
            </a:r>
            <a:r>
              <a:rPr dirty="0" sz="1200" spc="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or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holding</a:t>
            </a:r>
            <a:r>
              <a:rPr dirty="0" sz="12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securities</a:t>
            </a:r>
            <a:r>
              <a:rPr dirty="0" sz="1200" spc="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backed</a:t>
            </a:r>
            <a:r>
              <a:rPr dirty="0" sz="12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by</a:t>
            </a:r>
            <a:r>
              <a:rPr dirty="0" sz="12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pool</a:t>
            </a:r>
            <a:r>
              <a:rPr dirty="0" sz="12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or</a:t>
            </a:r>
            <a:r>
              <a:rPr dirty="0" sz="12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>
                <a:solidFill>
                  <a:srgbClr val="001F5F"/>
                </a:solidFill>
                <a:latin typeface="Century Gothic"/>
                <a:cs typeface="Century Gothic"/>
              </a:rPr>
              <a:t>loan</a:t>
            </a:r>
            <a:r>
              <a:rPr dirty="0" sz="12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200" spc="-10">
                <a:solidFill>
                  <a:srgbClr val="001F5F"/>
                </a:solidFill>
                <a:latin typeface="Century Gothic"/>
                <a:cs typeface="Century Gothic"/>
              </a:rPr>
              <a:t>package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0495804" y="281750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589" y="2751454"/>
            <a:ext cx="10166350" cy="1762760"/>
          </a:xfrm>
          <a:prstGeom prst="rect"/>
        </p:spPr>
        <p:txBody>
          <a:bodyPr wrap="square" lIns="0" tIns="116205" rIns="0" bIns="0" rtlCol="0" vert="horz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</a:pPr>
            <a:r>
              <a:rPr dirty="0" sz="6000">
                <a:solidFill>
                  <a:srgbClr val="000000"/>
                </a:solidFill>
              </a:rPr>
              <a:t>Finding</a:t>
            </a:r>
            <a:r>
              <a:rPr dirty="0" sz="6000" spc="-85">
                <a:solidFill>
                  <a:srgbClr val="000000"/>
                </a:solidFill>
              </a:rPr>
              <a:t> </a:t>
            </a:r>
            <a:r>
              <a:rPr dirty="0" sz="6000">
                <a:solidFill>
                  <a:srgbClr val="000000"/>
                </a:solidFill>
              </a:rPr>
              <a:t>Other</a:t>
            </a:r>
            <a:r>
              <a:rPr dirty="0" sz="6000" spc="-85">
                <a:solidFill>
                  <a:srgbClr val="000000"/>
                </a:solidFill>
              </a:rPr>
              <a:t> </a:t>
            </a:r>
            <a:r>
              <a:rPr dirty="0" sz="6000">
                <a:solidFill>
                  <a:srgbClr val="000000"/>
                </a:solidFill>
              </a:rPr>
              <a:t>Ways</a:t>
            </a:r>
            <a:r>
              <a:rPr dirty="0" sz="6000" spc="-125">
                <a:solidFill>
                  <a:srgbClr val="000000"/>
                </a:solidFill>
              </a:rPr>
              <a:t> </a:t>
            </a:r>
            <a:r>
              <a:rPr dirty="0" sz="6000">
                <a:solidFill>
                  <a:srgbClr val="000000"/>
                </a:solidFill>
              </a:rPr>
              <a:t>into</a:t>
            </a:r>
            <a:r>
              <a:rPr dirty="0" sz="6000" spc="-114">
                <a:solidFill>
                  <a:srgbClr val="000000"/>
                </a:solidFill>
              </a:rPr>
              <a:t> </a:t>
            </a:r>
            <a:r>
              <a:rPr dirty="0" sz="6000" spc="-25">
                <a:solidFill>
                  <a:srgbClr val="000000"/>
                </a:solidFill>
              </a:rPr>
              <a:t>the </a:t>
            </a:r>
            <a:r>
              <a:rPr dirty="0" sz="6000">
                <a:solidFill>
                  <a:srgbClr val="000000"/>
                </a:solidFill>
              </a:rPr>
              <a:t>Secondary</a:t>
            </a:r>
            <a:r>
              <a:rPr dirty="0" sz="6000" spc="-229">
                <a:solidFill>
                  <a:srgbClr val="000000"/>
                </a:solidFill>
              </a:rPr>
              <a:t> </a:t>
            </a:r>
            <a:r>
              <a:rPr dirty="0" sz="6000" spc="-10">
                <a:solidFill>
                  <a:srgbClr val="000000"/>
                </a:solidFill>
              </a:rPr>
              <a:t>Market</a:t>
            </a:r>
            <a:endParaRPr sz="6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589" y="6845903"/>
            <a:ext cx="344421" cy="5999"/>
          </a:xfrm>
          <a:prstGeom prst="rect">
            <a:avLst/>
          </a:prstGeom>
        </p:spPr>
      </p:pic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89996" y="6754607"/>
            <a:ext cx="336211" cy="5855"/>
          </a:xfrm>
          <a:prstGeom prst="rect">
            <a:avLst/>
          </a:prstGeom>
        </p:spPr>
      </p:pic>
      <p:pic>
        <p:nvPicPr>
          <p:cNvPr id="4" name="object 4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3295" y="6294120"/>
            <a:ext cx="2185415" cy="384047"/>
          </a:xfrm>
          <a:prstGeom prst="rect">
            <a:avLst/>
          </a:prstGeom>
        </p:spPr>
      </p:pic>
      <p:grpSp>
        <p:nvGrpSpPr>
          <p:cNvPr id="5" name="object 5" descr=""/>
          <p:cNvGrpSpPr/>
          <p:nvPr/>
        </p:nvGrpSpPr>
        <p:grpSpPr>
          <a:xfrm>
            <a:off x="464819" y="-12"/>
            <a:ext cx="11727180" cy="6858634"/>
            <a:chOff x="464819" y="-12"/>
            <a:chExt cx="11727180" cy="6858634"/>
          </a:xfrm>
        </p:grpSpPr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64819" y="6126988"/>
              <a:ext cx="11408689" cy="5080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71543" y="-12"/>
              <a:ext cx="8220455" cy="6858012"/>
            </a:xfrm>
            <a:prstGeom prst="rect">
              <a:avLst/>
            </a:prstGeom>
          </p:spPr>
        </p:pic>
        <p:sp>
          <p:nvSpPr>
            <p:cNvPr id="8" name="object 8" descr=""/>
            <p:cNvSpPr/>
            <p:nvPr/>
          </p:nvSpPr>
          <p:spPr>
            <a:xfrm>
              <a:off x="4989569" y="0"/>
              <a:ext cx="7202805" cy="5867400"/>
            </a:xfrm>
            <a:custGeom>
              <a:avLst/>
              <a:gdLst/>
              <a:ahLst/>
              <a:cxnLst/>
              <a:rect l="l" t="t" r="r" b="b"/>
              <a:pathLst>
                <a:path w="7202805" h="5867400">
                  <a:moveTo>
                    <a:pt x="7202436" y="0"/>
                  </a:moveTo>
                  <a:lnTo>
                    <a:pt x="2531719" y="0"/>
                  </a:lnTo>
                  <a:lnTo>
                    <a:pt x="0" y="5867400"/>
                  </a:lnTo>
                  <a:lnTo>
                    <a:pt x="4750790" y="5867400"/>
                  </a:lnTo>
                  <a:lnTo>
                    <a:pt x="7202436" y="185572"/>
                  </a:lnTo>
                  <a:lnTo>
                    <a:pt x="7202436" y="0"/>
                  </a:lnTo>
                  <a:close/>
                </a:path>
              </a:pathLst>
            </a:custGeom>
            <a:solidFill>
              <a:srgbClr val="131F46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11573250" y="6416484"/>
            <a:ext cx="220979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25">
                <a:solidFill>
                  <a:srgbClr val="131F46"/>
                </a:solidFill>
                <a:latin typeface="Century Gothic"/>
                <a:cs typeface="Century Gothic"/>
              </a:rPr>
              <a:t>15</a:t>
            </a:r>
            <a:endParaRPr sz="1400">
              <a:latin typeface="Century Gothic"/>
              <a:cs typeface="Century Gothic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5355335" y="2694431"/>
            <a:ext cx="1533525" cy="1417320"/>
            <a:chOff x="5355335" y="2694431"/>
            <a:chExt cx="1533525" cy="1417320"/>
          </a:xfrm>
        </p:grpSpPr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55335" y="2694431"/>
              <a:ext cx="1533143" cy="1417319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5852159" y="3136391"/>
              <a:ext cx="539750" cy="429895"/>
            </a:xfrm>
            <a:custGeom>
              <a:avLst/>
              <a:gdLst/>
              <a:ahLst/>
              <a:cxnLst/>
              <a:rect l="l" t="t" r="r" b="b"/>
              <a:pathLst>
                <a:path w="539750" h="429895">
                  <a:moveTo>
                    <a:pt x="539496" y="0"/>
                  </a:moveTo>
                  <a:lnTo>
                    <a:pt x="107442" y="0"/>
                  </a:lnTo>
                  <a:lnTo>
                    <a:pt x="0" y="429767"/>
                  </a:lnTo>
                  <a:lnTo>
                    <a:pt x="432054" y="429767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B3B82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3" name="object 13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022847" y="3273548"/>
              <a:ext cx="222503" cy="124967"/>
            </a:xfrm>
            <a:prstGeom prst="rect">
              <a:avLst/>
            </a:prstGeom>
          </p:spPr>
        </p:pic>
      </p:grpSp>
      <p:sp>
        <p:nvSpPr>
          <p:cNvPr id="14" name="object 14" descr=""/>
          <p:cNvSpPr txBox="1"/>
          <p:nvPr/>
        </p:nvSpPr>
        <p:spPr>
          <a:xfrm>
            <a:off x="7865639" y="710644"/>
            <a:ext cx="3206115" cy="136906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-10" b="1">
                <a:solidFill>
                  <a:srgbClr val="FFFFFF"/>
                </a:solidFill>
                <a:latin typeface="Century Gothic"/>
                <a:cs typeface="Century Gothic"/>
              </a:rPr>
              <a:t>$3.31B</a:t>
            </a:r>
            <a:endParaRPr sz="2800">
              <a:latin typeface="Century Gothic"/>
              <a:cs typeface="Century Gothic"/>
            </a:endParaRPr>
          </a:p>
          <a:p>
            <a:pPr marL="12700" marR="5080">
              <a:lnSpc>
                <a:spcPct val="100000"/>
              </a:lnSpc>
              <a:spcBef>
                <a:spcPts val="10"/>
              </a:spcBef>
            </a:pP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Scale</a:t>
            </a:r>
            <a:r>
              <a:rPr dirty="0" sz="2000" spc="-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dirty="0" sz="2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dirty="0" sz="2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Ginnie</a:t>
            </a:r>
            <a:r>
              <a:rPr dirty="0" sz="2000" spc="-1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Mae</a:t>
            </a:r>
            <a:r>
              <a:rPr dirty="0" sz="2000" spc="-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spc="-50">
                <a:solidFill>
                  <a:srgbClr val="FFFFFF"/>
                </a:solidFill>
                <a:latin typeface="Century Gothic"/>
                <a:cs typeface="Century Gothic"/>
              </a:rPr>
              <a:t>– </a:t>
            </a: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MPF</a:t>
            </a:r>
            <a:r>
              <a:rPr dirty="0" sz="2000" spc="-1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entury Gothic"/>
                <a:cs typeface="Century Gothic"/>
              </a:rPr>
              <a:t>Program</a:t>
            </a:r>
            <a:endParaRPr sz="2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June</a:t>
            </a:r>
            <a:r>
              <a:rPr dirty="0" sz="2000" spc="-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spc="-20">
                <a:solidFill>
                  <a:srgbClr val="FFFFFF"/>
                </a:solidFill>
                <a:latin typeface="Century Gothic"/>
                <a:cs typeface="Century Gothic"/>
              </a:rPr>
              <a:t>2024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6800550" y="3217332"/>
            <a:ext cx="3012440" cy="75882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-10" b="1">
                <a:solidFill>
                  <a:srgbClr val="FFFFFF"/>
                </a:solidFill>
                <a:latin typeface="Century Gothic"/>
                <a:cs typeface="Century Gothic"/>
              </a:rPr>
              <a:t>15,393</a:t>
            </a:r>
            <a:endParaRPr sz="28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Number</a:t>
            </a:r>
            <a:r>
              <a:rPr dirty="0" sz="2000" spc="-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of</a:t>
            </a:r>
            <a:r>
              <a:rPr dirty="0" sz="2000" spc="-3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>
                <a:solidFill>
                  <a:srgbClr val="FFFFFF"/>
                </a:solidFill>
                <a:latin typeface="Century Gothic"/>
                <a:cs typeface="Century Gothic"/>
              </a:rPr>
              <a:t>loans</a:t>
            </a:r>
            <a:r>
              <a:rPr dirty="0" sz="2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spc="-10">
                <a:solidFill>
                  <a:srgbClr val="FFFFFF"/>
                </a:solidFill>
                <a:latin typeface="Century Gothic"/>
                <a:cs typeface="Century Gothic"/>
              </a:rPr>
              <a:t>pooled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777327" y="1217960"/>
            <a:ext cx="3807460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The</a:t>
            </a:r>
            <a:r>
              <a:rPr dirty="0" sz="1400" spc="-4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Mortgage</a:t>
            </a:r>
            <a:r>
              <a:rPr dirty="0" sz="1400" spc="-8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Partnership</a:t>
            </a:r>
            <a:r>
              <a:rPr dirty="0" sz="1400" spc="-2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Finance®</a:t>
            </a:r>
            <a:r>
              <a:rPr dirty="0" sz="1400" spc="-55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(MPF) </a:t>
            </a:r>
            <a:r>
              <a:rPr dirty="0" sz="1400">
                <a:latin typeface="Century Gothic"/>
                <a:cs typeface="Century Gothic"/>
              </a:rPr>
              <a:t>Government</a:t>
            </a:r>
            <a:r>
              <a:rPr dirty="0" sz="1400" spc="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Loans</a:t>
            </a:r>
            <a:r>
              <a:rPr dirty="0" sz="1400" spc="-4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project</a:t>
            </a:r>
            <a:r>
              <a:rPr dirty="0" sz="1400" spc="-4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is</a:t>
            </a:r>
            <a:r>
              <a:rPr dirty="0" sz="1400" spc="-5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</a:t>
            </a:r>
            <a:r>
              <a:rPr dirty="0" sz="1400" spc="-3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joint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initiative </a:t>
            </a:r>
            <a:r>
              <a:rPr dirty="0" sz="1400">
                <a:latin typeface="Century Gothic"/>
                <a:cs typeface="Century Gothic"/>
              </a:rPr>
              <a:t>between</a:t>
            </a:r>
            <a:r>
              <a:rPr dirty="0" sz="1400" spc="-4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the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Federal</a:t>
            </a:r>
            <a:r>
              <a:rPr dirty="0" sz="1400" spc="-3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Home</a:t>
            </a:r>
            <a:r>
              <a:rPr dirty="0" sz="1400" spc="-5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Loan</a:t>
            </a:r>
            <a:r>
              <a:rPr dirty="0" sz="1400" spc="-4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Bank</a:t>
            </a:r>
            <a:r>
              <a:rPr dirty="0" sz="1400" spc="-40">
                <a:latin typeface="Century Gothic"/>
                <a:cs typeface="Century Gothic"/>
              </a:rPr>
              <a:t> </a:t>
            </a:r>
            <a:r>
              <a:rPr dirty="0" sz="1400" spc="-25">
                <a:latin typeface="Century Gothic"/>
                <a:cs typeface="Century Gothic"/>
              </a:rPr>
              <a:t>of </a:t>
            </a:r>
            <a:r>
              <a:rPr dirty="0" sz="1400">
                <a:latin typeface="Century Gothic"/>
                <a:cs typeface="Century Gothic"/>
              </a:rPr>
              <a:t>Chicago</a:t>
            </a:r>
            <a:r>
              <a:rPr dirty="0" sz="1400" spc="-4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and</a:t>
            </a:r>
            <a:r>
              <a:rPr dirty="0" sz="1400" spc="-3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Ginnie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Mae</a:t>
            </a:r>
            <a:r>
              <a:rPr dirty="0" sz="1400" spc="-7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initiated</a:t>
            </a:r>
            <a:r>
              <a:rPr dirty="0" sz="1400" spc="3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in</a:t>
            </a:r>
            <a:r>
              <a:rPr dirty="0" sz="1400" spc="-45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2014.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777327" y="2622863"/>
            <a:ext cx="4262755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Through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this</a:t>
            </a:r>
            <a:r>
              <a:rPr dirty="0" sz="1400" spc="-3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partnership, as</a:t>
            </a:r>
            <a:r>
              <a:rPr dirty="0" sz="1400" spc="-5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an</a:t>
            </a:r>
            <a:r>
              <a:rPr dirty="0" sz="1400" spc="-7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Issuer,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the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FHLBank </a:t>
            </a:r>
            <a:r>
              <a:rPr dirty="0" sz="1400">
                <a:latin typeface="Century Gothic"/>
                <a:cs typeface="Century Gothic"/>
              </a:rPr>
              <a:t>Chicago</a:t>
            </a:r>
            <a:r>
              <a:rPr dirty="0" sz="1400" spc="-4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purchases</a:t>
            </a:r>
            <a:r>
              <a:rPr dirty="0" sz="1400" spc="-5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loans</a:t>
            </a:r>
            <a:r>
              <a:rPr dirty="0" sz="1400" spc="-7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from</a:t>
            </a:r>
            <a:r>
              <a:rPr dirty="0" sz="1400" spc="-30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approved </a:t>
            </a:r>
            <a:r>
              <a:rPr dirty="0" sz="1400">
                <a:latin typeface="Century Gothic"/>
                <a:cs typeface="Century Gothic"/>
              </a:rPr>
              <a:t>members</a:t>
            </a:r>
            <a:r>
              <a:rPr dirty="0" sz="1400" spc="-50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(Participating</a:t>
            </a:r>
            <a:r>
              <a:rPr dirty="0" sz="1400" spc="2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Financial</a:t>
            </a:r>
            <a:r>
              <a:rPr dirty="0" sz="1400" spc="-5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Institutions,</a:t>
            </a:r>
            <a:r>
              <a:rPr dirty="0" sz="1400" spc="-40">
                <a:latin typeface="Century Gothic"/>
                <a:cs typeface="Century Gothic"/>
              </a:rPr>
              <a:t> </a:t>
            </a:r>
            <a:r>
              <a:rPr dirty="0" sz="1400" spc="-25">
                <a:latin typeface="Century Gothic"/>
                <a:cs typeface="Century Gothic"/>
              </a:rPr>
              <a:t>or </a:t>
            </a:r>
            <a:r>
              <a:rPr dirty="0" sz="1400">
                <a:latin typeface="Century Gothic"/>
                <a:cs typeface="Century Gothic"/>
              </a:rPr>
              <a:t>“PFIs”)</a:t>
            </a:r>
            <a:r>
              <a:rPr dirty="0" sz="1400" spc="-4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for</a:t>
            </a:r>
            <a:r>
              <a:rPr dirty="0" sz="1400" spc="-20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pooling.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777327" y="4030771"/>
            <a:ext cx="4277360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The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MPF</a:t>
            </a:r>
            <a:r>
              <a:rPr dirty="0" sz="1400" spc="-7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Government MBS</a:t>
            </a:r>
            <a:r>
              <a:rPr dirty="0" sz="1400" spc="-5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product</a:t>
            </a:r>
            <a:r>
              <a:rPr dirty="0" sz="1400" spc="-50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provides </a:t>
            </a:r>
            <a:r>
              <a:rPr dirty="0" sz="1400">
                <a:latin typeface="Century Gothic"/>
                <a:cs typeface="Century Gothic"/>
              </a:rPr>
              <a:t>mortgage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lenders,</a:t>
            </a:r>
            <a:r>
              <a:rPr dirty="0" sz="1400" spc="-7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particularly</a:t>
            </a:r>
            <a:r>
              <a:rPr dirty="0" sz="1400" spc="-3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smaller</a:t>
            </a:r>
            <a:r>
              <a:rPr dirty="0" sz="1400" spc="-80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institutions, </a:t>
            </a:r>
            <a:r>
              <a:rPr dirty="0" sz="1400">
                <a:latin typeface="Century Gothic"/>
                <a:cs typeface="Century Gothic"/>
              </a:rPr>
              <a:t>direct</a:t>
            </a:r>
            <a:r>
              <a:rPr dirty="0" sz="1400" spc="-3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access</a:t>
            </a:r>
            <a:r>
              <a:rPr dirty="0" sz="1400" spc="-9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to</a:t>
            </a:r>
            <a:r>
              <a:rPr dirty="0" sz="1400" spc="-4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the</a:t>
            </a:r>
            <a:r>
              <a:rPr dirty="0" sz="1400" spc="-3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secondary</a:t>
            </a:r>
            <a:r>
              <a:rPr dirty="0" sz="1400" spc="-4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mortgage</a:t>
            </a:r>
            <a:r>
              <a:rPr dirty="0" sz="1400" spc="-15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market </a:t>
            </a:r>
            <a:r>
              <a:rPr dirty="0" sz="1400">
                <a:latin typeface="Century Gothic"/>
                <a:cs typeface="Century Gothic"/>
              </a:rPr>
              <a:t>with</a:t>
            </a:r>
            <a:r>
              <a:rPr dirty="0" sz="1400" spc="-3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competitive</a:t>
            </a:r>
            <a:r>
              <a:rPr dirty="0" sz="1400" spc="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pricing</a:t>
            </a:r>
            <a:r>
              <a:rPr dirty="0" sz="1400" spc="-5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and</a:t>
            </a:r>
            <a:r>
              <a:rPr dirty="0" sz="1400" spc="-4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lower</a:t>
            </a:r>
            <a:r>
              <a:rPr dirty="0" sz="1400" spc="-55">
                <a:latin typeface="Century Gothic"/>
                <a:cs typeface="Century Gothic"/>
              </a:rPr>
              <a:t> </a:t>
            </a:r>
            <a:r>
              <a:rPr dirty="0" sz="1400" spc="-10">
                <a:latin typeface="Century Gothic"/>
                <a:cs typeface="Century Gothic"/>
              </a:rPr>
              <a:t>costs.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1F5F"/>
                </a:solidFill>
              </a:rPr>
              <a:t>MPF®</a:t>
            </a:r>
            <a:r>
              <a:rPr dirty="0" spc="-4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Program</a:t>
            </a:r>
            <a:r>
              <a:rPr dirty="0" spc="-45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Ginnie</a:t>
            </a:r>
            <a:r>
              <a:rPr dirty="0" spc="-6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Mae</a:t>
            </a:r>
            <a:r>
              <a:rPr dirty="0" spc="-65">
                <a:solidFill>
                  <a:srgbClr val="001F5F"/>
                </a:solidFill>
              </a:rPr>
              <a:t> </a:t>
            </a:r>
            <a:r>
              <a:rPr dirty="0" spc="-25">
                <a:solidFill>
                  <a:srgbClr val="001F5F"/>
                </a:solidFill>
              </a:rPr>
              <a:t>MBS</a:t>
            </a:r>
          </a:p>
        </p:txBody>
      </p:sp>
      <p:grpSp>
        <p:nvGrpSpPr>
          <p:cNvPr id="20" name="object 20" descr=""/>
          <p:cNvGrpSpPr/>
          <p:nvPr/>
        </p:nvGrpSpPr>
        <p:grpSpPr>
          <a:xfrm>
            <a:off x="6303276" y="326136"/>
            <a:ext cx="1533525" cy="1417320"/>
            <a:chOff x="6303276" y="326136"/>
            <a:chExt cx="1533525" cy="1417320"/>
          </a:xfrm>
        </p:grpSpPr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03276" y="326136"/>
              <a:ext cx="1533130" cy="1417319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6800088" y="768095"/>
              <a:ext cx="539750" cy="429895"/>
            </a:xfrm>
            <a:custGeom>
              <a:avLst/>
              <a:gdLst/>
              <a:ahLst/>
              <a:cxnLst/>
              <a:rect l="l" t="t" r="r" b="b"/>
              <a:pathLst>
                <a:path w="539750" h="429894">
                  <a:moveTo>
                    <a:pt x="539496" y="0"/>
                  </a:moveTo>
                  <a:lnTo>
                    <a:pt x="107442" y="0"/>
                  </a:lnTo>
                  <a:lnTo>
                    <a:pt x="0" y="429767"/>
                  </a:lnTo>
                  <a:lnTo>
                    <a:pt x="432054" y="429767"/>
                  </a:lnTo>
                  <a:lnTo>
                    <a:pt x="539496" y="0"/>
                  </a:lnTo>
                  <a:close/>
                </a:path>
              </a:pathLst>
            </a:custGeom>
            <a:solidFill>
              <a:srgbClr val="B3B82C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970776" y="905252"/>
              <a:ext cx="225551" cy="12496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3648" y="664925"/>
            <a:ext cx="8212455" cy="4533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Government</a:t>
            </a:r>
            <a:r>
              <a:rPr dirty="0" spc="-85"/>
              <a:t> </a:t>
            </a:r>
            <a:r>
              <a:rPr dirty="0"/>
              <a:t>Lending</a:t>
            </a:r>
            <a:r>
              <a:rPr dirty="0" spc="-80"/>
              <a:t> </a:t>
            </a:r>
            <a:r>
              <a:rPr dirty="0"/>
              <a:t>through</a:t>
            </a:r>
            <a:r>
              <a:rPr dirty="0" spc="-30"/>
              <a:t> </a:t>
            </a:r>
            <a:r>
              <a:rPr dirty="0"/>
              <a:t>the</a:t>
            </a:r>
            <a:r>
              <a:rPr dirty="0" spc="-30"/>
              <a:t> </a:t>
            </a:r>
            <a:r>
              <a:rPr dirty="0"/>
              <a:t>MPF</a:t>
            </a:r>
            <a:r>
              <a:rPr dirty="0" spc="-55"/>
              <a:t> </a:t>
            </a:r>
            <a:r>
              <a:rPr dirty="0" spc="-10"/>
              <a:t>Program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8576" y="1716023"/>
            <a:ext cx="4757915" cy="4910327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196583" y="1716023"/>
            <a:ext cx="4840223" cy="4910327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1416217" y="2083259"/>
            <a:ext cx="3251200" cy="2585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dirty="0" sz="2400" spc="-1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entury Gothic"/>
                <a:cs typeface="Century Gothic"/>
              </a:rPr>
              <a:t>Products:</a:t>
            </a:r>
            <a:endParaRPr sz="2400">
              <a:latin typeface="Century Gothic"/>
              <a:cs typeface="Century Gothic"/>
            </a:endParaRPr>
          </a:p>
          <a:p>
            <a:pPr algn="ctr" marL="88265" marR="80645" indent="-635">
              <a:lnSpc>
                <a:spcPct val="100000"/>
              </a:lnSpc>
              <a:spcBef>
                <a:spcPts val="2880"/>
              </a:spcBef>
            </a:pPr>
            <a:r>
              <a:rPr dirty="0" sz="2400" b="1">
                <a:solidFill>
                  <a:srgbClr val="FFFFFF"/>
                </a:solidFill>
                <a:latin typeface="Century Gothic"/>
                <a:cs typeface="Century Gothic"/>
              </a:rPr>
              <a:t>MPF</a:t>
            </a:r>
            <a:r>
              <a:rPr dirty="0" sz="2400" spc="-5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entury Gothic"/>
                <a:cs typeface="Century Gothic"/>
              </a:rPr>
              <a:t>Traditional </a:t>
            </a:r>
            <a:r>
              <a:rPr dirty="0" sz="2400" b="1">
                <a:solidFill>
                  <a:srgbClr val="FFFFFF"/>
                </a:solidFill>
                <a:latin typeface="Century Gothic"/>
                <a:cs typeface="Century Gothic"/>
              </a:rPr>
              <a:t>Government </a:t>
            </a:r>
            <a:r>
              <a:rPr dirty="0" sz="2400" spc="-10" b="1">
                <a:solidFill>
                  <a:srgbClr val="FFFFFF"/>
                </a:solidFill>
                <a:latin typeface="Century Gothic"/>
                <a:cs typeface="Century Gothic"/>
              </a:rPr>
              <a:t>Product</a:t>
            </a:r>
            <a:endParaRPr sz="2400">
              <a:latin typeface="Century Gothic"/>
              <a:cs typeface="Century Gothic"/>
            </a:endParaRPr>
          </a:p>
          <a:p>
            <a:pPr algn="ctr" marL="12065" marR="5080">
              <a:lnSpc>
                <a:spcPct val="100000"/>
              </a:lnSpc>
              <a:spcBef>
                <a:spcPts val="2880"/>
              </a:spcBef>
            </a:pPr>
            <a:r>
              <a:rPr dirty="0" sz="2400" b="1">
                <a:solidFill>
                  <a:srgbClr val="FFFFFF"/>
                </a:solidFill>
                <a:latin typeface="Century Gothic"/>
                <a:cs typeface="Century Gothic"/>
              </a:rPr>
              <a:t>MPF</a:t>
            </a:r>
            <a:r>
              <a:rPr dirty="0" sz="2400" spc="-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entury Gothic"/>
                <a:cs typeface="Century Gothic"/>
              </a:rPr>
              <a:t>Government</a:t>
            </a:r>
            <a:r>
              <a:rPr dirty="0" sz="2400" spc="-25" b="1">
                <a:solidFill>
                  <a:srgbClr val="FFFFFF"/>
                </a:solidFill>
                <a:latin typeface="Century Gothic"/>
                <a:cs typeface="Century Gothic"/>
              </a:rPr>
              <a:t> MBS </a:t>
            </a:r>
            <a:r>
              <a:rPr dirty="0" sz="2400" spc="-10" b="1">
                <a:solidFill>
                  <a:srgbClr val="FFFFFF"/>
                </a:solidFill>
                <a:latin typeface="Century Gothic"/>
                <a:cs typeface="Century Gothic"/>
              </a:rPr>
              <a:t>Product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6476715" y="2041502"/>
            <a:ext cx="4032250" cy="18573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62710" marR="527685" indent="-780415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Century Gothic"/>
                <a:cs typeface="Century Gothic"/>
              </a:rPr>
              <a:t>Loans</a:t>
            </a:r>
            <a:r>
              <a:rPr dirty="0" sz="2400" spc="-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entury Gothic"/>
                <a:cs typeface="Century Gothic"/>
              </a:rPr>
              <a:t>Eligible</a:t>
            </a:r>
            <a:r>
              <a:rPr dirty="0" sz="2400" spc="-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Century Gothic"/>
                <a:cs typeface="Century Gothic"/>
              </a:rPr>
              <a:t>within Products:</a:t>
            </a:r>
            <a:endParaRPr sz="2400">
              <a:latin typeface="Century Gothic"/>
              <a:cs typeface="Century Gothic"/>
            </a:endParaRPr>
          </a:p>
          <a:p>
            <a:pPr marL="299085" marR="5080" indent="-287020">
              <a:lnSpc>
                <a:spcPct val="100000"/>
              </a:lnSpc>
              <a:spcBef>
                <a:spcPts val="218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USDA</a:t>
            </a:r>
            <a:r>
              <a:rPr dirty="0" sz="1800" spc="-4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Rural</a:t>
            </a:r>
            <a:r>
              <a:rPr dirty="0" sz="1800" spc="-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Housing</a:t>
            </a:r>
            <a:r>
              <a:rPr dirty="0" sz="1800" spc="-4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entury Gothic"/>
                <a:cs typeface="Century Gothic"/>
              </a:rPr>
              <a:t>Development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(Section</a:t>
            </a:r>
            <a:r>
              <a:rPr dirty="0" sz="1800" spc="-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502</a:t>
            </a:r>
            <a:r>
              <a:rPr dirty="0" sz="1800" spc="-4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entury Gothic"/>
                <a:cs typeface="Century Gothic"/>
              </a:rPr>
              <a:t>Guaranteed Mortgages)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476715" y="4147709"/>
            <a:ext cx="7467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 spc="-25" b="1">
                <a:solidFill>
                  <a:srgbClr val="FFFFFF"/>
                </a:solidFill>
                <a:latin typeface="Century Gothic"/>
                <a:cs typeface="Century Gothic"/>
              </a:rPr>
              <a:t>FHA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6476715" y="4696349"/>
            <a:ext cx="64452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 spc="-25" b="1">
                <a:solidFill>
                  <a:srgbClr val="FFFFFF"/>
                </a:solidFill>
                <a:latin typeface="Century Gothic"/>
                <a:cs typeface="Century Gothic"/>
              </a:rPr>
              <a:t>VA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6476715" y="5244989"/>
            <a:ext cx="389318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Section</a:t>
            </a:r>
            <a:r>
              <a:rPr dirty="0" sz="1800" spc="-2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184</a:t>
            </a:r>
            <a:r>
              <a:rPr dirty="0" sz="1800" spc="-1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Indian</a:t>
            </a:r>
            <a:r>
              <a:rPr dirty="0" sz="1800" spc="-4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Home</a:t>
            </a:r>
            <a:r>
              <a:rPr dirty="0" sz="1800" spc="-4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spc="-20" b="1">
                <a:solidFill>
                  <a:srgbClr val="FFFFFF"/>
                </a:solidFill>
                <a:latin typeface="Century Gothic"/>
                <a:cs typeface="Century Gothic"/>
              </a:rPr>
              <a:t>Loan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Guarantee</a:t>
            </a:r>
            <a:r>
              <a:rPr dirty="0" sz="1800" spc="-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Program</a:t>
            </a:r>
            <a:r>
              <a:rPr dirty="0" sz="1800" spc="-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(not</a:t>
            </a:r>
            <a:r>
              <a:rPr dirty="0" sz="1800" spc="-4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Century Gothic"/>
                <a:cs typeface="Century Gothic"/>
              </a:rPr>
              <a:t>eligible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for</a:t>
            </a:r>
            <a:r>
              <a:rPr dirty="0" sz="1800" spc="-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dirty="0" sz="1800" spc="-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MPF</a:t>
            </a:r>
            <a:r>
              <a:rPr dirty="0" sz="1800" spc="-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FFFFFF"/>
                </a:solidFill>
                <a:latin typeface="Century Gothic"/>
                <a:cs typeface="Century Gothic"/>
              </a:rPr>
              <a:t>Government</a:t>
            </a:r>
            <a:r>
              <a:rPr dirty="0" sz="1800" spc="-4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800" spc="-25" b="1">
                <a:solidFill>
                  <a:srgbClr val="FFFFFF"/>
                </a:solidFill>
                <a:latin typeface="Century Gothic"/>
                <a:cs typeface="Century Gothic"/>
              </a:rPr>
              <a:t>MBS </a:t>
            </a:r>
            <a:r>
              <a:rPr dirty="0" sz="1800" spc="-10" b="1">
                <a:solidFill>
                  <a:srgbClr val="FFFFFF"/>
                </a:solidFill>
                <a:latin typeface="Century Gothic"/>
                <a:cs typeface="Century Gothic"/>
              </a:rPr>
              <a:t>product)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589" y="1928495"/>
            <a:ext cx="8566785" cy="2585720"/>
          </a:xfrm>
          <a:prstGeom prst="rect"/>
        </p:spPr>
        <p:txBody>
          <a:bodyPr wrap="square" lIns="0" tIns="116205" rIns="0" bIns="0" rtlCol="0" vert="horz">
            <a:spAutoFit/>
          </a:bodyPr>
          <a:lstStyle/>
          <a:p>
            <a:pPr marL="12700" marR="5080">
              <a:lnSpc>
                <a:spcPts val="6480"/>
              </a:lnSpc>
              <a:spcBef>
                <a:spcPts val="915"/>
              </a:spcBef>
            </a:pPr>
            <a:r>
              <a:rPr dirty="0" sz="6000">
                <a:solidFill>
                  <a:srgbClr val="000000"/>
                </a:solidFill>
              </a:rPr>
              <a:t>The </a:t>
            </a:r>
            <a:r>
              <a:rPr dirty="0" sz="6000" spc="-10">
                <a:solidFill>
                  <a:srgbClr val="000000"/>
                </a:solidFill>
              </a:rPr>
              <a:t>Interagency </a:t>
            </a:r>
            <a:r>
              <a:rPr dirty="0" sz="6000">
                <a:solidFill>
                  <a:srgbClr val="000000"/>
                </a:solidFill>
              </a:rPr>
              <a:t>Community</a:t>
            </a:r>
            <a:r>
              <a:rPr dirty="0" sz="6000" spc="-105">
                <a:solidFill>
                  <a:srgbClr val="000000"/>
                </a:solidFill>
              </a:rPr>
              <a:t> </a:t>
            </a:r>
            <a:r>
              <a:rPr dirty="0" sz="6000" spc="-10">
                <a:solidFill>
                  <a:srgbClr val="000000"/>
                </a:solidFill>
              </a:rPr>
              <a:t>Investment Committee</a:t>
            </a:r>
            <a:endParaRPr sz="6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63420" y="3428490"/>
            <a:ext cx="10949940" cy="2284095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2700" marR="187960">
              <a:lnSpc>
                <a:spcPts val="1939"/>
              </a:lnSpc>
              <a:spcBef>
                <a:spcPts val="345"/>
              </a:spcBef>
            </a:pPr>
            <a:r>
              <a:rPr dirty="0" sz="1800">
                <a:latin typeface="Century Gothic"/>
                <a:cs typeface="Century Gothic"/>
              </a:rPr>
              <a:t>In</a:t>
            </a:r>
            <a:r>
              <a:rPr dirty="0" sz="1800" spc="-8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support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of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Agency</a:t>
            </a:r>
            <a:r>
              <a:rPr dirty="0" sz="1800" spc="4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Action</a:t>
            </a:r>
            <a:r>
              <a:rPr dirty="0" sz="1800" spc="5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#2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throughout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the</a:t>
            </a:r>
            <a:r>
              <a:rPr dirty="0" sz="1800" spc="-1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calendar</a:t>
            </a:r>
            <a:r>
              <a:rPr dirty="0" sz="1800" spc="-5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year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2023,</a:t>
            </a:r>
            <a:r>
              <a:rPr dirty="0" sz="1800" spc="-8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HUD,</a:t>
            </a:r>
            <a:r>
              <a:rPr dirty="0" sz="1800" spc="-3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through</a:t>
            </a:r>
            <a:r>
              <a:rPr dirty="0" sz="1800" spc="-3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Ginnie</a:t>
            </a:r>
            <a:r>
              <a:rPr dirty="0" sz="1800" spc="-75">
                <a:latin typeface="Century Gothic"/>
                <a:cs typeface="Century Gothic"/>
              </a:rPr>
              <a:t> </a:t>
            </a:r>
            <a:r>
              <a:rPr dirty="0" sz="1800" spc="-25">
                <a:latin typeface="Century Gothic"/>
                <a:cs typeface="Century Gothic"/>
              </a:rPr>
              <a:t>Mae </a:t>
            </a:r>
            <a:r>
              <a:rPr dirty="0" sz="1800">
                <a:latin typeface="Century Gothic"/>
                <a:cs typeface="Century Gothic"/>
              </a:rPr>
              <a:t>(GNMA),</a:t>
            </a:r>
            <a:r>
              <a:rPr dirty="0" sz="1800" spc="6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utilized</a:t>
            </a:r>
            <a:r>
              <a:rPr dirty="0" sz="1800" spc="-6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a</a:t>
            </a:r>
            <a:r>
              <a:rPr dirty="0" sz="1800" spc="-6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joint</a:t>
            </a:r>
            <a:r>
              <a:rPr dirty="0" sz="1800" spc="-6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initiative</a:t>
            </a:r>
            <a:r>
              <a:rPr dirty="0" sz="1800" spc="-7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with</a:t>
            </a:r>
            <a:r>
              <a:rPr dirty="0" sz="1800" spc="-4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the</a:t>
            </a:r>
            <a:r>
              <a:rPr dirty="0" sz="1800" spc="-2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Federal</a:t>
            </a:r>
            <a:r>
              <a:rPr dirty="0" sz="1800" spc="-1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Home Loan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Bank</a:t>
            </a:r>
            <a:r>
              <a:rPr dirty="0" sz="1800" spc="-2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of</a:t>
            </a:r>
            <a:r>
              <a:rPr dirty="0" sz="1800" spc="-4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Chicago</a:t>
            </a:r>
            <a:r>
              <a:rPr dirty="0" sz="1800" spc="-5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which</a:t>
            </a:r>
            <a:r>
              <a:rPr dirty="0" sz="1800" spc="-75">
                <a:latin typeface="Century Gothic"/>
                <a:cs typeface="Century Gothic"/>
              </a:rPr>
              <a:t> </a:t>
            </a:r>
            <a:r>
              <a:rPr dirty="0" sz="1800" spc="-10">
                <a:latin typeface="Century Gothic"/>
                <a:cs typeface="Century Gothic"/>
              </a:rPr>
              <a:t>provides </a:t>
            </a:r>
            <a:r>
              <a:rPr dirty="0" sz="1800">
                <a:latin typeface="Century Gothic"/>
                <a:cs typeface="Century Gothic"/>
              </a:rPr>
              <a:t>financial</a:t>
            </a:r>
            <a:r>
              <a:rPr dirty="0" sz="1800" spc="-10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institutions</a:t>
            </a:r>
            <a:r>
              <a:rPr dirty="0" sz="1800" spc="-7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access</a:t>
            </a:r>
            <a:r>
              <a:rPr dirty="0" sz="1800" spc="-5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to</a:t>
            </a:r>
            <a:r>
              <a:rPr dirty="0" sz="1800" spc="-1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various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secondary</a:t>
            </a:r>
            <a:r>
              <a:rPr dirty="0" sz="1800" spc="-6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mortgage</a:t>
            </a:r>
            <a:r>
              <a:rPr dirty="0" sz="1800" spc="2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market</a:t>
            </a:r>
            <a:r>
              <a:rPr dirty="0" sz="1800" spc="-2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products,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including</a:t>
            </a:r>
            <a:r>
              <a:rPr dirty="0" sz="1800" spc="-8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a</a:t>
            </a:r>
            <a:r>
              <a:rPr dirty="0" sz="1800" spc="-30">
                <a:latin typeface="Century Gothic"/>
                <a:cs typeface="Century Gothic"/>
              </a:rPr>
              <a:t> </a:t>
            </a:r>
            <a:r>
              <a:rPr dirty="0" sz="1800" spc="-10">
                <a:latin typeface="Century Gothic"/>
                <a:cs typeface="Century Gothic"/>
              </a:rPr>
              <a:t>product </a:t>
            </a:r>
            <a:r>
              <a:rPr dirty="0" sz="1800">
                <a:latin typeface="Century Gothic"/>
                <a:cs typeface="Century Gothic"/>
              </a:rPr>
              <a:t>that</a:t>
            </a:r>
            <a:r>
              <a:rPr dirty="0" sz="1800" spc="-1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pools</a:t>
            </a:r>
            <a:r>
              <a:rPr dirty="0" sz="1800" spc="-3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government</a:t>
            </a:r>
            <a:r>
              <a:rPr dirty="0" sz="1800" spc="1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loans</a:t>
            </a:r>
            <a:r>
              <a:rPr dirty="0" sz="1800" spc="-3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that</a:t>
            </a:r>
            <a:r>
              <a:rPr dirty="0" sz="1800" spc="-3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are</a:t>
            </a:r>
            <a:r>
              <a:rPr dirty="0" sz="1800" spc="-2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securitized</a:t>
            </a:r>
            <a:r>
              <a:rPr dirty="0" sz="1800" spc="-10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into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 spc="-40">
                <a:latin typeface="Century Gothic"/>
                <a:cs typeface="Century Gothic"/>
              </a:rPr>
              <a:t>GNMA-</a:t>
            </a:r>
            <a:r>
              <a:rPr dirty="0" sz="1800">
                <a:latin typeface="Century Gothic"/>
                <a:cs typeface="Century Gothic"/>
              </a:rPr>
              <a:t>backed</a:t>
            </a:r>
            <a:r>
              <a:rPr dirty="0" sz="1800" spc="80">
                <a:latin typeface="Century Gothic"/>
                <a:cs typeface="Century Gothic"/>
              </a:rPr>
              <a:t> </a:t>
            </a:r>
            <a:r>
              <a:rPr dirty="0" sz="1800" spc="-10">
                <a:latin typeface="Century Gothic"/>
                <a:cs typeface="Century Gothic"/>
              </a:rPr>
              <a:t>securities.</a:t>
            </a:r>
            <a:endParaRPr sz="1800">
              <a:latin typeface="Century Gothic"/>
              <a:cs typeface="Century Gothic"/>
            </a:endParaRPr>
          </a:p>
          <a:p>
            <a:pPr marL="12700" marR="5080">
              <a:lnSpc>
                <a:spcPts val="1939"/>
              </a:lnSpc>
              <a:spcBef>
                <a:spcPts val="1025"/>
              </a:spcBef>
            </a:pPr>
            <a:r>
              <a:rPr dirty="0" sz="1800">
                <a:latin typeface="Century Gothic"/>
                <a:cs typeface="Century Gothic"/>
              </a:rPr>
              <a:t>This</a:t>
            </a:r>
            <a:r>
              <a:rPr dirty="0" sz="1800" spc="-4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joint</a:t>
            </a:r>
            <a:r>
              <a:rPr dirty="0" sz="1800" spc="-8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initiative</a:t>
            </a:r>
            <a:r>
              <a:rPr dirty="0" sz="1800" spc="-7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included</a:t>
            </a:r>
            <a:r>
              <a:rPr dirty="0" sz="1800" spc="-6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an</a:t>
            </a:r>
            <a:r>
              <a:rPr dirty="0" sz="1800" spc="-2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outreach/education</a:t>
            </a:r>
            <a:r>
              <a:rPr dirty="0" sz="1800" spc="-7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campaign</a:t>
            </a:r>
            <a:r>
              <a:rPr dirty="0" sz="1800" spc="-2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focused</a:t>
            </a:r>
            <a:r>
              <a:rPr dirty="0" sz="1800" spc="-6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on</a:t>
            </a:r>
            <a:r>
              <a:rPr dirty="0" sz="1800" spc="-2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helping</a:t>
            </a:r>
            <a:r>
              <a:rPr dirty="0" sz="1800" spc="-6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smaller </a:t>
            </a:r>
            <a:r>
              <a:rPr dirty="0" sz="1800" spc="-10">
                <a:latin typeface="Century Gothic"/>
                <a:cs typeface="Century Gothic"/>
              </a:rPr>
              <a:t>financial </a:t>
            </a:r>
            <a:r>
              <a:rPr dirty="0" sz="1800">
                <a:latin typeface="Century Gothic"/>
                <a:cs typeface="Century Gothic"/>
              </a:rPr>
              <a:t>institutions</a:t>
            </a:r>
            <a:r>
              <a:rPr dirty="0" sz="1800" spc="-6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expand</a:t>
            </a:r>
            <a:r>
              <a:rPr dirty="0" sz="1800" spc="-3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the</a:t>
            </a:r>
            <a:r>
              <a:rPr dirty="0" sz="1800" spc="-2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origination</a:t>
            </a:r>
            <a:r>
              <a:rPr dirty="0" sz="1800" spc="-9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of</a:t>
            </a:r>
            <a:r>
              <a:rPr dirty="0" sz="1800" spc="-40">
                <a:latin typeface="Century Gothic"/>
                <a:cs typeface="Century Gothic"/>
              </a:rPr>
              <a:t> </a:t>
            </a:r>
            <a:r>
              <a:rPr dirty="0" sz="1800" spc="-20">
                <a:latin typeface="Century Gothic"/>
                <a:cs typeface="Century Gothic"/>
              </a:rPr>
              <a:t>government-</a:t>
            </a:r>
            <a:r>
              <a:rPr dirty="0" sz="1800">
                <a:latin typeface="Century Gothic"/>
                <a:cs typeface="Century Gothic"/>
              </a:rPr>
              <a:t>backed</a:t>
            </a:r>
            <a:r>
              <a:rPr dirty="0" sz="1800" spc="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mortgages</a:t>
            </a:r>
            <a:r>
              <a:rPr dirty="0" sz="1800" spc="1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in</a:t>
            </a:r>
            <a:r>
              <a:rPr dirty="0" sz="1800" spc="-4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underserved</a:t>
            </a:r>
            <a:r>
              <a:rPr dirty="0" sz="1800" spc="-35">
                <a:latin typeface="Century Gothic"/>
                <a:cs typeface="Century Gothic"/>
              </a:rPr>
              <a:t> </a:t>
            </a:r>
            <a:r>
              <a:rPr dirty="0" sz="1800" spc="-10">
                <a:latin typeface="Century Gothic"/>
                <a:cs typeface="Century Gothic"/>
              </a:rPr>
              <a:t>communities.</a:t>
            </a:r>
            <a:endParaRPr sz="1800">
              <a:latin typeface="Century Gothic"/>
              <a:cs typeface="Century Gothic"/>
            </a:endParaRPr>
          </a:p>
          <a:p>
            <a:pPr marL="12700" marR="564515">
              <a:lnSpc>
                <a:spcPts val="1939"/>
              </a:lnSpc>
              <a:spcBef>
                <a:spcPts val="1015"/>
              </a:spcBef>
            </a:pPr>
            <a:r>
              <a:rPr dirty="0" sz="1800">
                <a:latin typeface="Century Gothic"/>
                <a:cs typeface="Century Gothic"/>
              </a:rPr>
              <a:t>HUD,</a:t>
            </a:r>
            <a:r>
              <a:rPr dirty="0" sz="1800" spc="-6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USDA,</a:t>
            </a:r>
            <a:r>
              <a:rPr dirty="0" sz="1800" spc="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and</a:t>
            </a:r>
            <a:r>
              <a:rPr dirty="0" sz="1800" spc="-5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Treasury’s</a:t>
            </a:r>
            <a:r>
              <a:rPr dirty="0" sz="1800" spc="-4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CDFI</a:t>
            </a:r>
            <a:r>
              <a:rPr dirty="0" sz="1800" spc="-2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Fund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worked</a:t>
            </a:r>
            <a:r>
              <a:rPr dirty="0" sz="1800" spc="-5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together</a:t>
            </a:r>
            <a:r>
              <a:rPr dirty="0" sz="1800" spc="-3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to</a:t>
            </a:r>
            <a:r>
              <a:rPr dirty="0" sz="1800" spc="-2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encourage</a:t>
            </a:r>
            <a:r>
              <a:rPr dirty="0" sz="1800" spc="-8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more</a:t>
            </a:r>
            <a:r>
              <a:rPr dirty="0" sz="1800" spc="-15">
                <a:latin typeface="Century Gothic"/>
                <a:cs typeface="Century Gothic"/>
              </a:rPr>
              <a:t> </a:t>
            </a:r>
            <a:r>
              <a:rPr dirty="0" sz="1800" spc="-10">
                <a:latin typeface="Century Gothic"/>
                <a:cs typeface="Century Gothic"/>
              </a:rPr>
              <a:t>community-based </a:t>
            </a:r>
            <a:r>
              <a:rPr dirty="0" sz="1800">
                <a:latin typeface="Century Gothic"/>
                <a:cs typeface="Century Gothic"/>
              </a:rPr>
              <a:t>lending</a:t>
            </a:r>
            <a:r>
              <a:rPr dirty="0" sz="1800" spc="-4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institutions</a:t>
            </a:r>
            <a:r>
              <a:rPr dirty="0" sz="1800" spc="-7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to</a:t>
            </a:r>
            <a:r>
              <a:rPr dirty="0" sz="1800" spc="-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participate</a:t>
            </a:r>
            <a:r>
              <a:rPr dirty="0" sz="1800" spc="-65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in</a:t>
            </a:r>
            <a:r>
              <a:rPr dirty="0" sz="1800" spc="-60">
                <a:latin typeface="Century Gothic"/>
                <a:cs typeface="Century Gothic"/>
              </a:rPr>
              <a:t> </a:t>
            </a:r>
            <a:r>
              <a:rPr dirty="0" sz="1800">
                <a:latin typeface="Century Gothic"/>
                <a:cs typeface="Century Gothic"/>
              </a:rPr>
              <a:t>the</a:t>
            </a:r>
            <a:r>
              <a:rPr dirty="0" sz="1800" spc="5">
                <a:latin typeface="Century Gothic"/>
                <a:cs typeface="Century Gothic"/>
              </a:rPr>
              <a:t> </a:t>
            </a:r>
            <a:r>
              <a:rPr dirty="0" sz="1800" spc="-10">
                <a:latin typeface="Century Gothic"/>
                <a:cs typeface="Century Gothic"/>
              </a:rPr>
              <a:t>program.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ICIC</a:t>
            </a:r>
            <a:r>
              <a:rPr dirty="0" spc="-65"/>
              <a:t> </a:t>
            </a:r>
            <a:r>
              <a:rPr dirty="0"/>
              <a:t>Agency</a:t>
            </a:r>
            <a:r>
              <a:rPr dirty="0" spc="-25"/>
              <a:t> </a:t>
            </a:r>
            <a:r>
              <a:rPr dirty="0"/>
              <a:t>Action</a:t>
            </a:r>
            <a:r>
              <a:rPr dirty="0" spc="-40"/>
              <a:t> </a:t>
            </a:r>
            <a:r>
              <a:rPr dirty="0" spc="-25"/>
              <a:t>#2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484631" y="1511808"/>
            <a:ext cx="11390630" cy="1737360"/>
          </a:xfrm>
          <a:prstGeom prst="rect">
            <a:avLst/>
          </a:prstGeom>
          <a:solidFill>
            <a:srgbClr val="001F5F"/>
          </a:solidFill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90"/>
              </a:spcBef>
            </a:pPr>
            <a:endParaRPr sz="2000">
              <a:latin typeface="Times New Roman"/>
              <a:cs typeface="Times New Roman"/>
            </a:endParaRPr>
          </a:p>
          <a:p>
            <a:pPr marL="299085">
              <a:lnSpc>
                <a:spcPct val="100000"/>
              </a:lnSpc>
              <a:spcBef>
                <a:spcPts val="5"/>
              </a:spcBef>
            </a:pPr>
            <a:r>
              <a:rPr dirty="0" sz="2000" b="1">
                <a:solidFill>
                  <a:srgbClr val="FFFFFF"/>
                </a:solidFill>
                <a:latin typeface="Century Gothic"/>
                <a:cs typeface="Century Gothic"/>
              </a:rPr>
              <a:t>Support</a:t>
            </a:r>
            <a:r>
              <a:rPr dirty="0" sz="2000" spc="-5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entury Gothic"/>
                <a:cs typeface="Century Gothic"/>
              </a:rPr>
              <a:t>community</a:t>
            </a:r>
            <a:r>
              <a:rPr dirty="0" sz="2000" spc="-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entury Gothic"/>
                <a:cs typeface="Century Gothic"/>
              </a:rPr>
              <a:t>finance</a:t>
            </a:r>
            <a:r>
              <a:rPr dirty="0" sz="2000" spc="-5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entury Gothic"/>
                <a:cs typeface="Century Gothic"/>
              </a:rPr>
              <a:t>market</a:t>
            </a:r>
            <a:r>
              <a:rPr dirty="0" sz="2000" spc="-5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entury Gothic"/>
                <a:cs typeface="Century Gothic"/>
              </a:rPr>
              <a:t>development</a:t>
            </a:r>
            <a:r>
              <a:rPr dirty="0" sz="2000" spc="-2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entury Gothic"/>
                <a:cs typeface="Century Gothic"/>
              </a:rPr>
              <a:t>through</a:t>
            </a:r>
            <a:r>
              <a:rPr dirty="0" sz="2000" spc="-6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entury Gothic"/>
                <a:cs typeface="Century Gothic"/>
              </a:rPr>
              <a:t>access</a:t>
            </a:r>
            <a:r>
              <a:rPr dirty="0" sz="2000" spc="-6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entury Gothic"/>
                <a:cs typeface="Century Gothic"/>
              </a:rPr>
              <a:t>to</a:t>
            </a:r>
            <a:r>
              <a:rPr dirty="0" sz="2000" spc="-5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entury Gothic"/>
                <a:cs typeface="Century Gothic"/>
              </a:rPr>
              <a:t>secondary</a:t>
            </a:r>
            <a:r>
              <a:rPr dirty="0" sz="2000" spc="-5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2000" spc="-10" b="1">
                <a:solidFill>
                  <a:srgbClr val="FFFFFF"/>
                </a:solidFill>
                <a:latin typeface="Century Gothic"/>
                <a:cs typeface="Century Gothic"/>
              </a:rPr>
              <a:t>markets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ICIC</a:t>
            </a:r>
            <a:r>
              <a:rPr dirty="0" spc="-70"/>
              <a:t> </a:t>
            </a:r>
            <a:r>
              <a:rPr dirty="0"/>
              <a:t>Agency</a:t>
            </a:r>
            <a:r>
              <a:rPr dirty="0" spc="-30"/>
              <a:t> </a:t>
            </a:r>
            <a:r>
              <a:rPr dirty="0"/>
              <a:t>Action</a:t>
            </a:r>
            <a:r>
              <a:rPr dirty="0" spc="-45"/>
              <a:t> </a:t>
            </a:r>
            <a:r>
              <a:rPr dirty="0"/>
              <a:t>#2</a:t>
            </a:r>
            <a:r>
              <a:rPr dirty="0" spc="15"/>
              <a:t> </a:t>
            </a:r>
            <a:r>
              <a:rPr dirty="0" spc="-10"/>
              <a:t>Partnership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37411" y="4678173"/>
            <a:ext cx="2746375" cy="8648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Manage</a:t>
            </a:r>
            <a:r>
              <a:rPr dirty="0" sz="11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1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maintain</a:t>
            </a:r>
            <a:r>
              <a:rPr dirty="0" sz="11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relationships</a:t>
            </a:r>
            <a:r>
              <a:rPr dirty="0" sz="11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with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USDA</a:t>
            </a:r>
            <a:r>
              <a:rPr dirty="0" sz="11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approved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lenders</a:t>
            </a:r>
            <a:r>
              <a:rPr dirty="0" sz="1100" spc="-7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1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conduct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outreach</a:t>
            </a:r>
            <a:r>
              <a:rPr dirty="0" sz="11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focused</a:t>
            </a:r>
            <a:r>
              <a:rPr dirty="0" sz="11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on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1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most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underserved</a:t>
            </a:r>
            <a:r>
              <a:rPr dirty="0" sz="11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rural</a:t>
            </a:r>
            <a:r>
              <a:rPr dirty="0" sz="1100" spc="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areas, especially</a:t>
            </a:r>
            <a:r>
              <a:rPr dirty="0" sz="1100" spc="-6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tribal</a:t>
            </a:r>
            <a:endParaRPr sz="11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  <a:spcBef>
                <a:spcPts val="5"/>
              </a:spcBef>
            </a:pP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communities.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116100" y="2646419"/>
            <a:ext cx="2767965" cy="15354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r" marL="12700" marR="5080" indent="10033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Facilitate</a:t>
            </a:r>
            <a:r>
              <a:rPr dirty="0" sz="11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1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coordinate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ICIC</a:t>
            </a:r>
            <a:r>
              <a:rPr dirty="0" sz="1100" spc="-6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Agency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Action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#2</a:t>
            </a:r>
            <a:r>
              <a:rPr dirty="0" sz="11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agencies</a:t>
            </a:r>
            <a:r>
              <a:rPr dirty="0" sz="11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1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FHLBanks</a:t>
            </a:r>
            <a:r>
              <a:rPr dirty="0" sz="11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to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ensure</a:t>
            </a:r>
            <a:r>
              <a:rPr dirty="0" sz="1100" spc="-6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consistency</a:t>
            </a:r>
            <a:r>
              <a:rPr dirty="0" sz="11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in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content</a:t>
            </a:r>
            <a:r>
              <a:rPr dirty="0" sz="11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creation,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identify</a:t>
            </a:r>
            <a:r>
              <a:rPr dirty="0" sz="11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opportunities</a:t>
            </a:r>
            <a:r>
              <a:rPr dirty="0" sz="11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for</a:t>
            </a:r>
            <a:r>
              <a:rPr dirty="0" sz="11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external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engagement,</a:t>
            </a:r>
            <a:r>
              <a:rPr dirty="0" sz="1100" spc="2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1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measure</a:t>
            </a:r>
            <a:r>
              <a:rPr dirty="0" sz="1100" spc="-9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key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performance</a:t>
            </a:r>
            <a:r>
              <a:rPr dirty="0" sz="1100" spc="-6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indicators</a:t>
            </a:r>
            <a:r>
              <a:rPr dirty="0" sz="1100" spc="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(KPIs)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of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outreach</a:t>
            </a:r>
            <a:r>
              <a:rPr dirty="0" sz="1100" spc="-7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efforts.</a:t>
            </a:r>
            <a:r>
              <a:rPr dirty="0" sz="11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Continue</a:t>
            </a:r>
            <a:r>
              <a:rPr dirty="0" sz="11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collaboration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with</a:t>
            </a:r>
            <a:r>
              <a:rPr dirty="0" sz="1100" spc="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MPF</a:t>
            </a:r>
            <a:r>
              <a:rPr dirty="0" sz="11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Program</a:t>
            </a:r>
            <a:r>
              <a:rPr dirty="0" sz="11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on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government</a:t>
            </a:r>
            <a:endParaRPr sz="1100">
              <a:latin typeface="Century Gothic"/>
              <a:cs typeface="Century Gothic"/>
            </a:endParaRPr>
          </a:p>
          <a:p>
            <a:pPr algn="r" marR="7620">
              <a:lnSpc>
                <a:spcPct val="100000"/>
              </a:lnSpc>
            </a:pP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lending.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8206839" y="4678874"/>
            <a:ext cx="2745105" cy="8648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Manage</a:t>
            </a:r>
            <a:r>
              <a:rPr dirty="0" sz="11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1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maintain</a:t>
            </a:r>
            <a:r>
              <a:rPr dirty="0" sz="11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relationships</a:t>
            </a:r>
            <a:r>
              <a:rPr dirty="0" sz="11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with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CDFI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Fund-</a:t>
            </a:r>
            <a:r>
              <a:rPr dirty="0" sz="11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certified</a:t>
            </a:r>
            <a:r>
              <a:rPr dirty="0" sz="11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mortgage</a:t>
            </a:r>
            <a:r>
              <a:rPr dirty="0" sz="1100" spc="-7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lenders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and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encourage</a:t>
            </a:r>
            <a:r>
              <a:rPr dirty="0" sz="11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more</a:t>
            </a:r>
            <a:r>
              <a:rPr dirty="0" sz="1100" spc="-7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CDFIs 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to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participate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in</a:t>
            </a:r>
            <a:r>
              <a:rPr dirty="0" sz="11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1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program</a:t>
            </a:r>
            <a:r>
              <a:rPr dirty="0" sz="11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through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direct</a:t>
            </a:r>
            <a:r>
              <a:rPr dirty="0" sz="11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outreach.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8206839" y="2647120"/>
            <a:ext cx="2668270" cy="1200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Work</a:t>
            </a:r>
            <a:r>
              <a:rPr dirty="0" sz="11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with</a:t>
            </a:r>
            <a:r>
              <a:rPr dirty="0" sz="1100" spc="-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FHLBank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member</a:t>
            </a:r>
            <a:r>
              <a:rPr dirty="0" sz="1100" spc="-8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institutions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across</a:t>
            </a:r>
            <a:r>
              <a:rPr dirty="0" sz="11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the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nation to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provide</a:t>
            </a:r>
            <a:r>
              <a:rPr dirty="0" sz="1100" spc="-6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financing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options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to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underserved</a:t>
            </a:r>
            <a:r>
              <a:rPr dirty="0" sz="1100" spc="-10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borrowers</a:t>
            </a:r>
            <a:r>
              <a:rPr dirty="0" sz="1100" spc="-3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and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communities</a:t>
            </a:r>
            <a:r>
              <a:rPr dirty="0" sz="11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through</a:t>
            </a:r>
            <a:r>
              <a:rPr dirty="0" sz="1100" spc="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government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lending,</a:t>
            </a:r>
            <a:r>
              <a:rPr dirty="0" sz="1100" spc="-7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while</a:t>
            </a:r>
            <a:r>
              <a:rPr dirty="0" sz="1100" spc="-5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working</a:t>
            </a:r>
            <a:r>
              <a:rPr dirty="0" sz="1100" spc="-4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with</a:t>
            </a:r>
            <a:r>
              <a:rPr dirty="0" sz="1100" spc="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these</a:t>
            </a:r>
            <a:r>
              <a:rPr dirty="0" sz="11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ICIC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collaborators</a:t>
            </a:r>
            <a:r>
              <a:rPr dirty="0" sz="1100" spc="-7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to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enable</a:t>
            </a:r>
            <a:r>
              <a:rPr dirty="0" sz="1100" spc="-5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broader</a:t>
            </a:r>
            <a:r>
              <a:rPr dirty="0" sz="1100" spc="-4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usage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of</a:t>
            </a:r>
            <a:r>
              <a:rPr dirty="0" sz="1100" spc="-1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products</a:t>
            </a:r>
            <a:r>
              <a:rPr dirty="0" sz="1100" spc="-25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by</a:t>
            </a:r>
            <a:r>
              <a:rPr dirty="0" sz="1100" spc="-2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>
                <a:solidFill>
                  <a:srgbClr val="001F5F"/>
                </a:solidFill>
                <a:latin typeface="Century Gothic"/>
                <a:cs typeface="Century Gothic"/>
              </a:rPr>
              <a:t>community</a:t>
            </a:r>
            <a:r>
              <a:rPr dirty="0" sz="1100" spc="-7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100" spc="-10">
                <a:solidFill>
                  <a:srgbClr val="001F5F"/>
                </a:solidFill>
                <a:latin typeface="Century Gothic"/>
                <a:cs typeface="Century Gothic"/>
              </a:rPr>
              <a:t>lenders.</a:t>
            </a:r>
            <a:endParaRPr sz="110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/>
          <p:nvPr/>
        </p:nvSpPr>
        <p:spPr>
          <a:xfrm>
            <a:off x="4169664" y="2060448"/>
            <a:ext cx="1884045" cy="1884045"/>
          </a:xfrm>
          <a:custGeom>
            <a:avLst/>
            <a:gdLst/>
            <a:ahLst/>
            <a:cxnLst/>
            <a:rect l="l" t="t" r="r" b="b"/>
            <a:pathLst>
              <a:path w="1884045" h="1884045">
                <a:moveTo>
                  <a:pt x="1883664" y="0"/>
                </a:moveTo>
                <a:lnTo>
                  <a:pt x="1835045" y="615"/>
                </a:lnTo>
                <a:lnTo>
                  <a:pt x="1786730" y="2451"/>
                </a:lnTo>
                <a:lnTo>
                  <a:pt x="1738733" y="5492"/>
                </a:lnTo>
                <a:lnTo>
                  <a:pt x="1691070" y="9725"/>
                </a:lnTo>
                <a:lnTo>
                  <a:pt x="1643753" y="15133"/>
                </a:lnTo>
                <a:lnTo>
                  <a:pt x="1596800" y="21704"/>
                </a:lnTo>
                <a:lnTo>
                  <a:pt x="1550223" y="29420"/>
                </a:lnTo>
                <a:lnTo>
                  <a:pt x="1504039" y="38269"/>
                </a:lnTo>
                <a:lnTo>
                  <a:pt x="1458262" y="48234"/>
                </a:lnTo>
                <a:lnTo>
                  <a:pt x="1412906" y="59302"/>
                </a:lnTo>
                <a:lnTo>
                  <a:pt x="1367987" y="71457"/>
                </a:lnTo>
                <a:lnTo>
                  <a:pt x="1323519" y="84685"/>
                </a:lnTo>
                <a:lnTo>
                  <a:pt x="1279517" y="98971"/>
                </a:lnTo>
                <a:lnTo>
                  <a:pt x="1235996" y="114300"/>
                </a:lnTo>
                <a:lnTo>
                  <a:pt x="1192971" y="130657"/>
                </a:lnTo>
                <a:lnTo>
                  <a:pt x="1150456" y="148027"/>
                </a:lnTo>
                <a:lnTo>
                  <a:pt x="1108466" y="166396"/>
                </a:lnTo>
                <a:lnTo>
                  <a:pt x="1067017" y="185749"/>
                </a:lnTo>
                <a:lnTo>
                  <a:pt x="1026122" y="206071"/>
                </a:lnTo>
                <a:lnTo>
                  <a:pt x="985797" y="227347"/>
                </a:lnTo>
                <a:lnTo>
                  <a:pt x="946056" y="249563"/>
                </a:lnTo>
                <a:lnTo>
                  <a:pt x="906914" y="272703"/>
                </a:lnTo>
                <a:lnTo>
                  <a:pt x="868387" y="296754"/>
                </a:lnTo>
                <a:lnTo>
                  <a:pt x="830488" y="321699"/>
                </a:lnTo>
                <a:lnTo>
                  <a:pt x="793233" y="347525"/>
                </a:lnTo>
                <a:lnTo>
                  <a:pt x="756637" y="374216"/>
                </a:lnTo>
                <a:lnTo>
                  <a:pt x="720713" y="401758"/>
                </a:lnTo>
                <a:lnTo>
                  <a:pt x="685478" y="430136"/>
                </a:lnTo>
                <a:lnTo>
                  <a:pt x="650945" y="459335"/>
                </a:lnTo>
                <a:lnTo>
                  <a:pt x="617130" y="489341"/>
                </a:lnTo>
                <a:lnTo>
                  <a:pt x="584047" y="520138"/>
                </a:lnTo>
                <a:lnTo>
                  <a:pt x="551711" y="551711"/>
                </a:lnTo>
                <a:lnTo>
                  <a:pt x="520138" y="584047"/>
                </a:lnTo>
                <a:lnTo>
                  <a:pt x="489341" y="617130"/>
                </a:lnTo>
                <a:lnTo>
                  <a:pt x="459335" y="650945"/>
                </a:lnTo>
                <a:lnTo>
                  <a:pt x="430136" y="685478"/>
                </a:lnTo>
                <a:lnTo>
                  <a:pt x="401758" y="720713"/>
                </a:lnTo>
                <a:lnTo>
                  <a:pt x="374216" y="756637"/>
                </a:lnTo>
                <a:lnTo>
                  <a:pt x="347525" y="793233"/>
                </a:lnTo>
                <a:lnTo>
                  <a:pt x="321699" y="830488"/>
                </a:lnTo>
                <a:lnTo>
                  <a:pt x="296754" y="868387"/>
                </a:lnTo>
                <a:lnTo>
                  <a:pt x="272703" y="906914"/>
                </a:lnTo>
                <a:lnTo>
                  <a:pt x="249563" y="946056"/>
                </a:lnTo>
                <a:lnTo>
                  <a:pt x="227347" y="985797"/>
                </a:lnTo>
                <a:lnTo>
                  <a:pt x="206071" y="1026122"/>
                </a:lnTo>
                <a:lnTo>
                  <a:pt x="185749" y="1067017"/>
                </a:lnTo>
                <a:lnTo>
                  <a:pt x="166396" y="1108466"/>
                </a:lnTo>
                <a:lnTo>
                  <a:pt x="148027" y="1150456"/>
                </a:lnTo>
                <a:lnTo>
                  <a:pt x="130657" y="1192971"/>
                </a:lnTo>
                <a:lnTo>
                  <a:pt x="114300" y="1235996"/>
                </a:lnTo>
                <a:lnTo>
                  <a:pt x="98971" y="1279517"/>
                </a:lnTo>
                <a:lnTo>
                  <a:pt x="84685" y="1323519"/>
                </a:lnTo>
                <a:lnTo>
                  <a:pt x="71457" y="1367987"/>
                </a:lnTo>
                <a:lnTo>
                  <a:pt x="59302" y="1412906"/>
                </a:lnTo>
                <a:lnTo>
                  <a:pt x="48234" y="1458262"/>
                </a:lnTo>
                <a:lnTo>
                  <a:pt x="38269" y="1504039"/>
                </a:lnTo>
                <a:lnTo>
                  <a:pt x="29420" y="1550223"/>
                </a:lnTo>
                <a:lnTo>
                  <a:pt x="21704" y="1596800"/>
                </a:lnTo>
                <a:lnTo>
                  <a:pt x="15133" y="1643753"/>
                </a:lnTo>
                <a:lnTo>
                  <a:pt x="9725" y="1691070"/>
                </a:lnTo>
                <a:lnTo>
                  <a:pt x="5492" y="1738733"/>
                </a:lnTo>
                <a:lnTo>
                  <a:pt x="2451" y="1786730"/>
                </a:lnTo>
                <a:lnTo>
                  <a:pt x="615" y="1835045"/>
                </a:lnTo>
                <a:lnTo>
                  <a:pt x="0" y="1883664"/>
                </a:lnTo>
                <a:lnTo>
                  <a:pt x="1883664" y="1883664"/>
                </a:lnTo>
                <a:lnTo>
                  <a:pt x="1883664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4788410" y="2969762"/>
            <a:ext cx="1196975" cy="60007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algn="just" marL="12700" marR="5080" indent="15240">
              <a:lnSpc>
                <a:spcPts val="1100"/>
              </a:lnSpc>
              <a:spcBef>
                <a:spcPts val="225"/>
              </a:spcBef>
            </a:pP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U.S.</a:t>
            </a:r>
            <a:r>
              <a:rPr dirty="0" sz="1000" spc="-5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Department</a:t>
            </a:r>
            <a:r>
              <a:rPr dirty="0" sz="1000" spc="-2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 b="1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Housing</a:t>
            </a:r>
            <a:r>
              <a:rPr dirty="0" sz="1000" spc="-5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dirty="0" sz="1000" spc="-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 b="1">
                <a:solidFill>
                  <a:srgbClr val="FFFFFF"/>
                </a:solidFill>
                <a:latin typeface="Century Gothic"/>
                <a:cs typeface="Century Gothic"/>
              </a:rPr>
              <a:t>Urban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Development</a:t>
            </a:r>
            <a:r>
              <a:rPr dirty="0" sz="1000" spc="-4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 b="1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endParaRPr sz="1000">
              <a:latin typeface="Century Gothic"/>
              <a:cs typeface="Century Gothic"/>
            </a:endParaRPr>
          </a:p>
          <a:p>
            <a:pPr algn="just" marL="238125">
              <a:lnSpc>
                <a:spcPts val="1090"/>
              </a:lnSpc>
            </a:pP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Ginnie</a:t>
            </a:r>
            <a:r>
              <a:rPr dirty="0" sz="1000" spc="-3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 b="1">
                <a:solidFill>
                  <a:srgbClr val="FFFFFF"/>
                </a:solidFill>
                <a:latin typeface="Century Gothic"/>
                <a:cs typeface="Century Gothic"/>
              </a:rPr>
              <a:t>Mae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6138671" y="2060448"/>
            <a:ext cx="1884045" cy="1884045"/>
          </a:xfrm>
          <a:custGeom>
            <a:avLst/>
            <a:gdLst/>
            <a:ahLst/>
            <a:cxnLst/>
            <a:rect l="l" t="t" r="r" b="b"/>
            <a:pathLst>
              <a:path w="1884045" h="1884045">
                <a:moveTo>
                  <a:pt x="0" y="0"/>
                </a:moveTo>
                <a:lnTo>
                  <a:pt x="0" y="1883664"/>
                </a:lnTo>
                <a:lnTo>
                  <a:pt x="1883664" y="1883664"/>
                </a:lnTo>
                <a:lnTo>
                  <a:pt x="1883048" y="1835045"/>
                </a:lnTo>
                <a:lnTo>
                  <a:pt x="1881212" y="1786730"/>
                </a:lnTo>
                <a:lnTo>
                  <a:pt x="1878171" y="1738733"/>
                </a:lnTo>
                <a:lnTo>
                  <a:pt x="1873938" y="1691070"/>
                </a:lnTo>
                <a:lnTo>
                  <a:pt x="1868530" y="1643753"/>
                </a:lnTo>
                <a:lnTo>
                  <a:pt x="1861959" y="1596800"/>
                </a:lnTo>
                <a:lnTo>
                  <a:pt x="1854243" y="1550223"/>
                </a:lnTo>
                <a:lnTo>
                  <a:pt x="1845394" y="1504039"/>
                </a:lnTo>
                <a:lnTo>
                  <a:pt x="1835429" y="1458262"/>
                </a:lnTo>
                <a:lnTo>
                  <a:pt x="1824361" y="1412906"/>
                </a:lnTo>
                <a:lnTo>
                  <a:pt x="1812206" y="1367987"/>
                </a:lnTo>
                <a:lnTo>
                  <a:pt x="1798978" y="1323519"/>
                </a:lnTo>
                <a:lnTo>
                  <a:pt x="1784692" y="1279517"/>
                </a:lnTo>
                <a:lnTo>
                  <a:pt x="1769363" y="1235996"/>
                </a:lnTo>
                <a:lnTo>
                  <a:pt x="1753006" y="1192971"/>
                </a:lnTo>
                <a:lnTo>
                  <a:pt x="1735636" y="1150456"/>
                </a:lnTo>
                <a:lnTo>
                  <a:pt x="1717267" y="1108466"/>
                </a:lnTo>
                <a:lnTo>
                  <a:pt x="1697914" y="1067017"/>
                </a:lnTo>
                <a:lnTo>
                  <a:pt x="1677592" y="1026122"/>
                </a:lnTo>
                <a:lnTo>
                  <a:pt x="1656316" y="985797"/>
                </a:lnTo>
                <a:lnTo>
                  <a:pt x="1634100" y="946056"/>
                </a:lnTo>
                <a:lnTo>
                  <a:pt x="1610960" y="906914"/>
                </a:lnTo>
                <a:lnTo>
                  <a:pt x="1586909" y="868387"/>
                </a:lnTo>
                <a:lnTo>
                  <a:pt x="1561964" y="830488"/>
                </a:lnTo>
                <a:lnTo>
                  <a:pt x="1536138" y="793233"/>
                </a:lnTo>
                <a:lnTo>
                  <a:pt x="1509447" y="756637"/>
                </a:lnTo>
                <a:lnTo>
                  <a:pt x="1481905" y="720713"/>
                </a:lnTo>
                <a:lnTo>
                  <a:pt x="1453527" y="685478"/>
                </a:lnTo>
                <a:lnTo>
                  <a:pt x="1424328" y="650945"/>
                </a:lnTo>
                <a:lnTo>
                  <a:pt x="1394322" y="617130"/>
                </a:lnTo>
                <a:lnTo>
                  <a:pt x="1363525" y="584047"/>
                </a:lnTo>
                <a:lnTo>
                  <a:pt x="1331952" y="551711"/>
                </a:lnTo>
                <a:lnTo>
                  <a:pt x="1299616" y="520138"/>
                </a:lnTo>
                <a:lnTo>
                  <a:pt x="1266533" y="489341"/>
                </a:lnTo>
                <a:lnTo>
                  <a:pt x="1232718" y="459335"/>
                </a:lnTo>
                <a:lnTo>
                  <a:pt x="1198185" y="430136"/>
                </a:lnTo>
                <a:lnTo>
                  <a:pt x="1162950" y="401758"/>
                </a:lnTo>
                <a:lnTo>
                  <a:pt x="1127026" y="374216"/>
                </a:lnTo>
                <a:lnTo>
                  <a:pt x="1090430" y="347525"/>
                </a:lnTo>
                <a:lnTo>
                  <a:pt x="1053175" y="321699"/>
                </a:lnTo>
                <a:lnTo>
                  <a:pt x="1015276" y="296754"/>
                </a:lnTo>
                <a:lnTo>
                  <a:pt x="976749" y="272703"/>
                </a:lnTo>
                <a:lnTo>
                  <a:pt x="937607" y="249563"/>
                </a:lnTo>
                <a:lnTo>
                  <a:pt x="897866" y="227347"/>
                </a:lnTo>
                <a:lnTo>
                  <a:pt x="857541" y="206071"/>
                </a:lnTo>
                <a:lnTo>
                  <a:pt x="816646" y="185749"/>
                </a:lnTo>
                <a:lnTo>
                  <a:pt x="775197" y="166396"/>
                </a:lnTo>
                <a:lnTo>
                  <a:pt x="733207" y="148027"/>
                </a:lnTo>
                <a:lnTo>
                  <a:pt x="690692" y="130657"/>
                </a:lnTo>
                <a:lnTo>
                  <a:pt x="647667" y="114300"/>
                </a:lnTo>
                <a:lnTo>
                  <a:pt x="604146" y="98971"/>
                </a:lnTo>
                <a:lnTo>
                  <a:pt x="560144" y="84685"/>
                </a:lnTo>
                <a:lnTo>
                  <a:pt x="515676" y="71457"/>
                </a:lnTo>
                <a:lnTo>
                  <a:pt x="470757" y="59302"/>
                </a:lnTo>
                <a:lnTo>
                  <a:pt x="425401" y="48234"/>
                </a:lnTo>
                <a:lnTo>
                  <a:pt x="379624" y="38269"/>
                </a:lnTo>
                <a:lnTo>
                  <a:pt x="333440" y="29420"/>
                </a:lnTo>
                <a:lnTo>
                  <a:pt x="286863" y="21704"/>
                </a:lnTo>
                <a:lnTo>
                  <a:pt x="239910" y="15133"/>
                </a:lnTo>
                <a:lnTo>
                  <a:pt x="192593" y="9725"/>
                </a:lnTo>
                <a:lnTo>
                  <a:pt x="144930" y="5492"/>
                </a:lnTo>
                <a:lnTo>
                  <a:pt x="96933" y="2451"/>
                </a:lnTo>
                <a:lnTo>
                  <a:pt x="48618" y="615"/>
                </a:lnTo>
                <a:lnTo>
                  <a:pt x="0" y="0"/>
                </a:lnTo>
                <a:close/>
              </a:path>
            </a:pathLst>
          </a:custGeom>
          <a:solidFill>
            <a:srgbClr val="7D0B6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6252810" y="3109843"/>
            <a:ext cx="1103630" cy="31940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49225" marR="5080" indent="-137160">
              <a:lnSpc>
                <a:spcPts val="1100"/>
              </a:lnSpc>
              <a:spcBef>
                <a:spcPts val="225"/>
              </a:spcBef>
            </a:pP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FHLBanks</a:t>
            </a:r>
            <a:r>
              <a:rPr dirty="0" sz="1000" spc="-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and</a:t>
            </a:r>
            <a:r>
              <a:rPr dirty="0" sz="1000" spc="-35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 b="1">
                <a:solidFill>
                  <a:srgbClr val="FFFFFF"/>
                </a:solidFill>
                <a:latin typeface="Century Gothic"/>
                <a:cs typeface="Century Gothic"/>
              </a:rPr>
              <a:t>the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MPF</a:t>
            </a:r>
            <a:r>
              <a:rPr dirty="0" sz="1000" spc="-10" b="1">
                <a:solidFill>
                  <a:srgbClr val="FFFFFF"/>
                </a:solidFill>
                <a:latin typeface="Century Gothic"/>
                <a:cs typeface="Century Gothic"/>
              </a:rPr>
              <a:t> Program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6138671" y="4029455"/>
            <a:ext cx="1884045" cy="1884045"/>
          </a:xfrm>
          <a:custGeom>
            <a:avLst/>
            <a:gdLst/>
            <a:ahLst/>
            <a:cxnLst/>
            <a:rect l="l" t="t" r="r" b="b"/>
            <a:pathLst>
              <a:path w="1884045" h="1884045">
                <a:moveTo>
                  <a:pt x="1883664" y="0"/>
                </a:moveTo>
                <a:lnTo>
                  <a:pt x="0" y="0"/>
                </a:lnTo>
                <a:lnTo>
                  <a:pt x="0" y="1883664"/>
                </a:lnTo>
                <a:lnTo>
                  <a:pt x="48618" y="1883048"/>
                </a:lnTo>
                <a:lnTo>
                  <a:pt x="96933" y="1881212"/>
                </a:lnTo>
                <a:lnTo>
                  <a:pt x="144930" y="1878171"/>
                </a:lnTo>
                <a:lnTo>
                  <a:pt x="192593" y="1873938"/>
                </a:lnTo>
                <a:lnTo>
                  <a:pt x="239910" y="1868530"/>
                </a:lnTo>
                <a:lnTo>
                  <a:pt x="286863" y="1861959"/>
                </a:lnTo>
                <a:lnTo>
                  <a:pt x="333440" y="1854243"/>
                </a:lnTo>
                <a:lnTo>
                  <a:pt x="379624" y="1845394"/>
                </a:lnTo>
                <a:lnTo>
                  <a:pt x="425401" y="1835429"/>
                </a:lnTo>
                <a:lnTo>
                  <a:pt x="470757" y="1824361"/>
                </a:lnTo>
                <a:lnTo>
                  <a:pt x="515676" y="1812206"/>
                </a:lnTo>
                <a:lnTo>
                  <a:pt x="560144" y="1798978"/>
                </a:lnTo>
                <a:lnTo>
                  <a:pt x="604146" y="1784692"/>
                </a:lnTo>
                <a:lnTo>
                  <a:pt x="647667" y="1769363"/>
                </a:lnTo>
                <a:lnTo>
                  <a:pt x="690692" y="1753006"/>
                </a:lnTo>
                <a:lnTo>
                  <a:pt x="733207" y="1735636"/>
                </a:lnTo>
                <a:lnTo>
                  <a:pt x="775197" y="1717267"/>
                </a:lnTo>
                <a:lnTo>
                  <a:pt x="816646" y="1697914"/>
                </a:lnTo>
                <a:lnTo>
                  <a:pt x="857541" y="1677592"/>
                </a:lnTo>
                <a:lnTo>
                  <a:pt x="897866" y="1656316"/>
                </a:lnTo>
                <a:lnTo>
                  <a:pt x="937607" y="1634100"/>
                </a:lnTo>
                <a:lnTo>
                  <a:pt x="976749" y="1610960"/>
                </a:lnTo>
                <a:lnTo>
                  <a:pt x="1015276" y="1586909"/>
                </a:lnTo>
                <a:lnTo>
                  <a:pt x="1053175" y="1561964"/>
                </a:lnTo>
                <a:lnTo>
                  <a:pt x="1090430" y="1536138"/>
                </a:lnTo>
                <a:lnTo>
                  <a:pt x="1127026" y="1509447"/>
                </a:lnTo>
                <a:lnTo>
                  <a:pt x="1162950" y="1481905"/>
                </a:lnTo>
                <a:lnTo>
                  <a:pt x="1198185" y="1453527"/>
                </a:lnTo>
                <a:lnTo>
                  <a:pt x="1232718" y="1424328"/>
                </a:lnTo>
                <a:lnTo>
                  <a:pt x="1266533" y="1394322"/>
                </a:lnTo>
                <a:lnTo>
                  <a:pt x="1299616" y="1363525"/>
                </a:lnTo>
                <a:lnTo>
                  <a:pt x="1331952" y="1331952"/>
                </a:lnTo>
                <a:lnTo>
                  <a:pt x="1363525" y="1299616"/>
                </a:lnTo>
                <a:lnTo>
                  <a:pt x="1394322" y="1266533"/>
                </a:lnTo>
                <a:lnTo>
                  <a:pt x="1424328" y="1232718"/>
                </a:lnTo>
                <a:lnTo>
                  <a:pt x="1453527" y="1198185"/>
                </a:lnTo>
                <a:lnTo>
                  <a:pt x="1481905" y="1162950"/>
                </a:lnTo>
                <a:lnTo>
                  <a:pt x="1509447" y="1127026"/>
                </a:lnTo>
                <a:lnTo>
                  <a:pt x="1536138" y="1090430"/>
                </a:lnTo>
                <a:lnTo>
                  <a:pt x="1561964" y="1053175"/>
                </a:lnTo>
                <a:lnTo>
                  <a:pt x="1586909" y="1015276"/>
                </a:lnTo>
                <a:lnTo>
                  <a:pt x="1610960" y="976749"/>
                </a:lnTo>
                <a:lnTo>
                  <a:pt x="1634100" y="937607"/>
                </a:lnTo>
                <a:lnTo>
                  <a:pt x="1656316" y="897866"/>
                </a:lnTo>
                <a:lnTo>
                  <a:pt x="1677592" y="857541"/>
                </a:lnTo>
                <a:lnTo>
                  <a:pt x="1697914" y="816646"/>
                </a:lnTo>
                <a:lnTo>
                  <a:pt x="1717267" y="775197"/>
                </a:lnTo>
                <a:lnTo>
                  <a:pt x="1735636" y="733207"/>
                </a:lnTo>
                <a:lnTo>
                  <a:pt x="1753006" y="690692"/>
                </a:lnTo>
                <a:lnTo>
                  <a:pt x="1769363" y="647667"/>
                </a:lnTo>
                <a:lnTo>
                  <a:pt x="1784692" y="604146"/>
                </a:lnTo>
                <a:lnTo>
                  <a:pt x="1798978" y="560144"/>
                </a:lnTo>
                <a:lnTo>
                  <a:pt x="1812206" y="515676"/>
                </a:lnTo>
                <a:lnTo>
                  <a:pt x="1824361" y="470757"/>
                </a:lnTo>
                <a:lnTo>
                  <a:pt x="1835429" y="425401"/>
                </a:lnTo>
                <a:lnTo>
                  <a:pt x="1845394" y="379624"/>
                </a:lnTo>
                <a:lnTo>
                  <a:pt x="1854243" y="333440"/>
                </a:lnTo>
                <a:lnTo>
                  <a:pt x="1861959" y="286863"/>
                </a:lnTo>
                <a:lnTo>
                  <a:pt x="1868530" y="239910"/>
                </a:lnTo>
                <a:lnTo>
                  <a:pt x="1873938" y="192593"/>
                </a:lnTo>
                <a:lnTo>
                  <a:pt x="1878171" y="144930"/>
                </a:lnTo>
                <a:lnTo>
                  <a:pt x="1881212" y="96933"/>
                </a:lnTo>
                <a:lnTo>
                  <a:pt x="1883048" y="48618"/>
                </a:lnTo>
                <a:lnTo>
                  <a:pt x="1883664" y="0"/>
                </a:lnTo>
                <a:close/>
              </a:path>
            </a:pathLst>
          </a:custGeom>
          <a:solidFill>
            <a:srgbClr val="76707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6210169" y="4528498"/>
            <a:ext cx="1186180" cy="31940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12700" marR="5080" indent="12065">
              <a:lnSpc>
                <a:spcPts val="1100"/>
              </a:lnSpc>
              <a:spcBef>
                <a:spcPts val="225"/>
              </a:spcBef>
            </a:pP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U.S.</a:t>
            </a:r>
            <a:r>
              <a:rPr dirty="0" sz="1000" spc="-5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Department</a:t>
            </a:r>
            <a:r>
              <a:rPr dirty="0" sz="1000" spc="-2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 b="1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Treasury</a:t>
            </a:r>
            <a:r>
              <a:rPr dirty="0" sz="1000" spc="-1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CDFI</a:t>
            </a:r>
            <a:r>
              <a:rPr dirty="0" sz="1000" spc="-3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0" b="1">
                <a:solidFill>
                  <a:srgbClr val="FFFFFF"/>
                </a:solidFill>
                <a:latin typeface="Century Gothic"/>
                <a:cs typeface="Century Gothic"/>
              </a:rPr>
              <a:t>Fund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 descr=""/>
          <p:cNvSpPr/>
          <p:nvPr/>
        </p:nvSpPr>
        <p:spPr>
          <a:xfrm>
            <a:off x="4169664" y="4029455"/>
            <a:ext cx="1884045" cy="1884045"/>
          </a:xfrm>
          <a:custGeom>
            <a:avLst/>
            <a:gdLst/>
            <a:ahLst/>
            <a:cxnLst/>
            <a:rect l="l" t="t" r="r" b="b"/>
            <a:pathLst>
              <a:path w="1884045" h="1884045">
                <a:moveTo>
                  <a:pt x="1883664" y="0"/>
                </a:moveTo>
                <a:lnTo>
                  <a:pt x="0" y="0"/>
                </a:lnTo>
                <a:lnTo>
                  <a:pt x="615" y="48618"/>
                </a:lnTo>
                <a:lnTo>
                  <a:pt x="2451" y="96933"/>
                </a:lnTo>
                <a:lnTo>
                  <a:pt x="5492" y="144930"/>
                </a:lnTo>
                <a:lnTo>
                  <a:pt x="9725" y="192593"/>
                </a:lnTo>
                <a:lnTo>
                  <a:pt x="15133" y="239910"/>
                </a:lnTo>
                <a:lnTo>
                  <a:pt x="21704" y="286863"/>
                </a:lnTo>
                <a:lnTo>
                  <a:pt x="29420" y="333440"/>
                </a:lnTo>
                <a:lnTo>
                  <a:pt x="38269" y="379624"/>
                </a:lnTo>
                <a:lnTo>
                  <a:pt x="48234" y="425401"/>
                </a:lnTo>
                <a:lnTo>
                  <a:pt x="59302" y="470757"/>
                </a:lnTo>
                <a:lnTo>
                  <a:pt x="71457" y="515676"/>
                </a:lnTo>
                <a:lnTo>
                  <a:pt x="84685" y="560144"/>
                </a:lnTo>
                <a:lnTo>
                  <a:pt x="98971" y="604146"/>
                </a:lnTo>
                <a:lnTo>
                  <a:pt x="114300" y="647667"/>
                </a:lnTo>
                <a:lnTo>
                  <a:pt x="130657" y="690692"/>
                </a:lnTo>
                <a:lnTo>
                  <a:pt x="148027" y="733207"/>
                </a:lnTo>
                <a:lnTo>
                  <a:pt x="166396" y="775197"/>
                </a:lnTo>
                <a:lnTo>
                  <a:pt x="185749" y="816646"/>
                </a:lnTo>
                <a:lnTo>
                  <a:pt x="206071" y="857541"/>
                </a:lnTo>
                <a:lnTo>
                  <a:pt x="227347" y="897866"/>
                </a:lnTo>
                <a:lnTo>
                  <a:pt x="249563" y="937607"/>
                </a:lnTo>
                <a:lnTo>
                  <a:pt x="272703" y="976749"/>
                </a:lnTo>
                <a:lnTo>
                  <a:pt x="296754" y="1015276"/>
                </a:lnTo>
                <a:lnTo>
                  <a:pt x="321699" y="1053175"/>
                </a:lnTo>
                <a:lnTo>
                  <a:pt x="347525" y="1090430"/>
                </a:lnTo>
                <a:lnTo>
                  <a:pt x="374216" y="1127026"/>
                </a:lnTo>
                <a:lnTo>
                  <a:pt x="401758" y="1162950"/>
                </a:lnTo>
                <a:lnTo>
                  <a:pt x="430136" y="1198185"/>
                </a:lnTo>
                <a:lnTo>
                  <a:pt x="459335" y="1232718"/>
                </a:lnTo>
                <a:lnTo>
                  <a:pt x="489341" y="1266533"/>
                </a:lnTo>
                <a:lnTo>
                  <a:pt x="520138" y="1299616"/>
                </a:lnTo>
                <a:lnTo>
                  <a:pt x="551711" y="1331952"/>
                </a:lnTo>
                <a:lnTo>
                  <a:pt x="584047" y="1363525"/>
                </a:lnTo>
                <a:lnTo>
                  <a:pt x="617130" y="1394322"/>
                </a:lnTo>
                <a:lnTo>
                  <a:pt x="650945" y="1424328"/>
                </a:lnTo>
                <a:lnTo>
                  <a:pt x="685478" y="1453527"/>
                </a:lnTo>
                <a:lnTo>
                  <a:pt x="720713" y="1481905"/>
                </a:lnTo>
                <a:lnTo>
                  <a:pt x="756637" y="1509447"/>
                </a:lnTo>
                <a:lnTo>
                  <a:pt x="793233" y="1536138"/>
                </a:lnTo>
                <a:lnTo>
                  <a:pt x="830488" y="1561964"/>
                </a:lnTo>
                <a:lnTo>
                  <a:pt x="868387" y="1586909"/>
                </a:lnTo>
                <a:lnTo>
                  <a:pt x="906914" y="1610960"/>
                </a:lnTo>
                <a:lnTo>
                  <a:pt x="946056" y="1634100"/>
                </a:lnTo>
                <a:lnTo>
                  <a:pt x="985797" y="1656316"/>
                </a:lnTo>
                <a:lnTo>
                  <a:pt x="1026122" y="1677592"/>
                </a:lnTo>
                <a:lnTo>
                  <a:pt x="1067017" y="1697914"/>
                </a:lnTo>
                <a:lnTo>
                  <a:pt x="1108466" y="1717267"/>
                </a:lnTo>
                <a:lnTo>
                  <a:pt x="1150456" y="1735636"/>
                </a:lnTo>
                <a:lnTo>
                  <a:pt x="1192971" y="1753006"/>
                </a:lnTo>
                <a:lnTo>
                  <a:pt x="1235996" y="1769363"/>
                </a:lnTo>
                <a:lnTo>
                  <a:pt x="1279517" y="1784692"/>
                </a:lnTo>
                <a:lnTo>
                  <a:pt x="1323519" y="1798978"/>
                </a:lnTo>
                <a:lnTo>
                  <a:pt x="1367987" y="1812206"/>
                </a:lnTo>
                <a:lnTo>
                  <a:pt x="1412906" y="1824361"/>
                </a:lnTo>
                <a:lnTo>
                  <a:pt x="1458262" y="1835429"/>
                </a:lnTo>
                <a:lnTo>
                  <a:pt x="1504039" y="1845394"/>
                </a:lnTo>
                <a:lnTo>
                  <a:pt x="1550223" y="1854243"/>
                </a:lnTo>
                <a:lnTo>
                  <a:pt x="1596800" y="1861959"/>
                </a:lnTo>
                <a:lnTo>
                  <a:pt x="1643753" y="1868530"/>
                </a:lnTo>
                <a:lnTo>
                  <a:pt x="1691070" y="1873938"/>
                </a:lnTo>
                <a:lnTo>
                  <a:pt x="1738733" y="1878171"/>
                </a:lnTo>
                <a:lnTo>
                  <a:pt x="1786730" y="1881212"/>
                </a:lnTo>
                <a:lnTo>
                  <a:pt x="1835045" y="1883048"/>
                </a:lnTo>
                <a:lnTo>
                  <a:pt x="1883664" y="1883664"/>
                </a:lnTo>
                <a:lnTo>
                  <a:pt x="1883664" y="0"/>
                </a:lnTo>
                <a:close/>
              </a:path>
            </a:pathLst>
          </a:custGeom>
          <a:solidFill>
            <a:srgbClr val="A3B33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>
            <a:off x="4803675" y="4528498"/>
            <a:ext cx="1165225" cy="319405"/>
          </a:xfrm>
          <a:prstGeom prst="rect">
            <a:avLst/>
          </a:prstGeom>
        </p:spPr>
        <p:txBody>
          <a:bodyPr wrap="square" lIns="0" tIns="28575" rIns="0" bIns="0" rtlCol="0" vert="horz">
            <a:spAutoFit/>
          </a:bodyPr>
          <a:lstStyle/>
          <a:p>
            <a:pPr marL="243840" marR="5080" indent="-231775">
              <a:lnSpc>
                <a:spcPts val="1100"/>
              </a:lnSpc>
              <a:spcBef>
                <a:spcPts val="225"/>
              </a:spcBef>
            </a:pP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U.S.</a:t>
            </a:r>
            <a:r>
              <a:rPr dirty="0" sz="1000" spc="-5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b="1">
                <a:solidFill>
                  <a:srgbClr val="FFFFFF"/>
                </a:solidFill>
                <a:latin typeface="Century Gothic"/>
                <a:cs typeface="Century Gothic"/>
              </a:rPr>
              <a:t>Department</a:t>
            </a:r>
            <a:r>
              <a:rPr dirty="0" sz="1000" spc="-20" b="1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-25" b="1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dirty="0" sz="1000" spc="-10" b="1">
                <a:solidFill>
                  <a:srgbClr val="FFFFFF"/>
                </a:solidFill>
                <a:latin typeface="Century Gothic"/>
                <a:cs typeface="Century Gothic"/>
              </a:rPr>
              <a:t>Agriculture</a:t>
            </a:r>
            <a:endParaRPr sz="1000">
              <a:latin typeface="Century Gothic"/>
              <a:cs typeface="Century Gothic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4232562" y="2612367"/>
            <a:ext cx="3704590" cy="2889250"/>
            <a:chOff x="4232562" y="2612367"/>
            <a:chExt cx="3704590" cy="2889250"/>
          </a:xfrm>
        </p:grpSpPr>
        <p:sp>
          <p:nvSpPr>
            <p:cNvPr id="16" name="object 16" descr=""/>
            <p:cNvSpPr/>
            <p:nvPr/>
          </p:nvSpPr>
          <p:spPr>
            <a:xfrm>
              <a:off x="5789308" y="3631882"/>
              <a:ext cx="613410" cy="713105"/>
            </a:xfrm>
            <a:custGeom>
              <a:avLst/>
              <a:gdLst/>
              <a:ahLst/>
              <a:cxnLst/>
              <a:rect l="l" t="t" r="r" b="b"/>
              <a:pathLst>
                <a:path w="613410" h="713104">
                  <a:moveTo>
                    <a:pt x="597395" y="464629"/>
                  </a:moveTo>
                  <a:lnTo>
                    <a:pt x="526529" y="464629"/>
                  </a:lnTo>
                  <a:lnTo>
                    <a:pt x="518223" y="512889"/>
                  </a:lnTo>
                  <a:lnTo>
                    <a:pt x="494474" y="556742"/>
                  </a:lnTo>
                  <a:lnTo>
                    <a:pt x="457034" y="593890"/>
                  </a:lnTo>
                  <a:lnTo>
                    <a:pt x="407670" y="621995"/>
                  </a:lnTo>
                  <a:lnTo>
                    <a:pt x="360222" y="636511"/>
                  </a:lnTo>
                  <a:lnTo>
                    <a:pt x="311518" y="641794"/>
                  </a:lnTo>
                  <a:lnTo>
                    <a:pt x="263347" y="638327"/>
                  </a:lnTo>
                  <a:lnTo>
                    <a:pt x="217474" y="626567"/>
                  </a:lnTo>
                  <a:lnTo>
                    <a:pt x="175666" y="606945"/>
                  </a:lnTo>
                  <a:lnTo>
                    <a:pt x="139725" y="579945"/>
                  </a:lnTo>
                  <a:lnTo>
                    <a:pt x="111417" y="546011"/>
                  </a:lnTo>
                  <a:lnTo>
                    <a:pt x="141732" y="546011"/>
                  </a:lnTo>
                  <a:lnTo>
                    <a:pt x="51422" y="464629"/>
                  </a:lnTo>
                  <a:lnTo>
                    <a:pt x="0" y="546011"/>
                  </a:lnTo>
                  <a:lnTo>
                    <a:pt x="32080" y="546011"/>
                  </a:lnTo>
                  <a:lnTo>
                    <a:pt x="53581" y="586663"/>
                  </a:lnTo>
                  <a:lnTo>
                    <a:pt x="82626" y="622693"/>
                  </a:lnTo>
                  <a:lnTo>
                    <a:pt x="118237" y="653491"/>
                  </a:lnTo>
                  <a:lnTo>
                    <a:pt x="159423" y="678484"/>
                  </a:lnTo>
                  <a:lnTo>
                    <a:pt x="205219" y="697077"/>
                  </a:lnTo>
                  <a:lnTo>
                    <a:pt x="254635" y="708672"/>
                  </a:lnTo>
                  <a:lnTo>
                    <a:pt x="306692" y="712660"/>
                  </a:lnTo>
                  <a:lnTo>
                    <a:pt x="358940" y="708672"/>
                  </a:lnTo>
                  <a:lnTo>
                    <a:pt x="408127" y="697153"/>
                  </a:lnTo>
                  <a:lnTo>
                    <a:pt x="453415" y="678802"/>
                  </a:lnTo>
                  <a:lnTo>
                    <a:pt x="493979" y="654329"/>
                  </a:lnTo>
                  <a:lnTo>
                    <a:pt x="529018" y="624433"/>
                  </a:lnTo>
                  <a:lnTo>
                    <a:pt x="557695" y="589826"/>
                  </a:lnTo>
                  <a:lnTo>
                    <a:pt x="579196" y="551180"/>
                  </a:lnTo>
                  <a:lnTo>
                    <a:pt x="592709" y="509219"/>
                  </a:lnTo>
                  <a:lnTo>
                    <a:pt x="597395" y="464629"/>
                  </a:lnTo>
                  <a:close/>
                </a:path>
                <a:path w="613410" h="713104">
                  <a:moveTo>
                    <a:pt x="613117" y="165277"/>
                  </a:moveTo>
                  <a:lnTo>
                    <a:pt x="581291" y="165277"/>
                  </a:lnTo>
                  <a:lnTo>
                    <a:pt x="559714" y="124968"/>
                  </a:lnTo>
                  <a:lnTo>
                    <a:pt x="530618" y="89230"/>
                  </a:lnTo>
                  <a:lnTo>
                    <a:pt x="495007" y="58674"/>
                  </a:lnTo>
                  <a:lnTo>
                    <a:pt x="453821" y="33896"/>
                  </a:lnTo>
                  <a:lnTo>
                    <a:pt x="408063" y="15455"/>
                  </a:lnTo>
                  <a:lnTo>
                    <a:pt x="358686" y="3962"/>
                  </a:lnTo>
                  <a:lnTo>
                    <a:pt x="306692" y="0"/>
                  </a:lnTo>
                  <a:lnTo>
                    <a:pt x="254393" y="3975"/>
                  </a:lnTo>
                  <a:lnTo>
                    <a:pt x="205181" y="15443"/>
                  </a:lnTo>
                  <a:lnTo>
                    <a:pt x="159867" y="33693"/>
                  </a:lnTo>
                  <a:lnTo>
                    <a:pt x="119265" y="58026"/>
                  </a:lnTo>
                  <a:lnTo>
                    <a:pt x="84201" y="87757"/>
                  </a:lnTo>
                  <a:lnTo>
                    <a:pt x="55511" y="122186"/>
                  </a:lnTo>
                  <a:lnTo>
                    <a:pt x="33997" y="160629"/>
                  </a:lnTo>
                  <a:lnTo>
                    <a:pt x="20485" y="202361"/>
                  </a:lnTo>
                  <a:lnTo>
                    <a:pt x="15798" y="246697"/>
                  </a:lnTo>
                  <a:lnTo>
                    <a:pt x="86283" y="246697"/>
                  </a:lnTo>
                  <a:lnTo>
                    <a:pt x="94551" y="198843"/>
                  </a:lnTo>
                  <a:lnTo>
                    <a:pt x="118237" y="155321"/>
                  </a:lnTo>
                  <a:lnTo>
                    <a:pt x="155575" y="118414"/>
                  </a:lnTo>
                  <a:lnTo>
                    <a:pt x="204851" y="90424"/>
                  </a:lnTo>
                  <a:lnTo>
                    <a:pt x="252361" y="75882"/>
                  </a:lnTo>
                  <a:lnTo>
                    <a:pt x="301167" y="70510"/>
                  </a:lnTo>
                  <a:lnTo>
                    <a:pt x="349478" y="73837"/>
                  </a:lnTo>
                  <a:lnTo>
                    <a:pt x="395516" y="85432"/>
                  </a:lnTo>
                  <a:lnTo>
                    <a:pt x="437502" y="104838"/>
                  </a:lnTo>
                  <a:lnTo>
                    <a:pt x="473646" y="131597"/>
                  </a:lnTo>
                  <a:lnTo>
                    <a:pt x="502158" y="165277"/>
                  </a:lnTo>
                  <a:lnTo>
                    <a:pt x="472147" y="165277"/>
                  </a:lnTo>
                  <a:lnTo>
                    <a:pt x="562343" y="246697"/>
                  </a:lnTo>
                  <a:lnTo>
                    <a:pt x="613117" y="165277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232562" y="2612368"/>
              <a:ext cx="259079" cy="341630"/>
            </a:xfrm>
            <a:custGeom>
              <a:avLst/>
              <a:gdLst/>
              <a:ahLst/>
              <a:cxnLst/>
              <a:rect l="l" t="t" r="r" b="b"/>
              <a:pathLst>
                <a:path w="259079" h="341630">
                  <a:moveTo>
                    <a:pt x="258610" y="0"/>
                  </a:moveTo>
                  <a:lnTo>
                    <a:pt x="0" y="70650"/>
                  </a:lnTo>
                  <a:lnTo>
                    <a:pt x="61404" y="341566"/>
                  </a:lnTo>
                  <a:lnTo>
                    <a:pt x="25861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7658230" y="2612367"/>
              <a:ext cx="259079" cy="341630"/>
            </a:xfrm>
            <a:custGeom>
              <a:avLst/>
              <a:gdLst/>
              <a:ahLst/>
              <a:cxnLst/>
              <a:rect l="l" t="t" r="r" b="b"/>
              <a:pathLst>
                <a:path w="259079" h="341630">
                  <a:moveTo>
                    <a:pt x="0" y="0"/>
                  </a:moveTo>
                  <a:lnTo>
                    <a:pt x="197205" y="341566"/>
                  </a:lnTo>
                  <a:lnTo>
                    <a:pt x="258610" y="706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0B6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381576" y="5222559"/>
              <a:ext cx="279400" cy="279400"/>
            </a:xfrm>
            <a:custGeom>
              <a:avLst/>
              <a:gdLst/>
              <a:ahLst/>
              <a:cxnLst/>
              <a:rect l="l" t="t" r="r" b="b"/>
              <a:pathLst>
                <a:path w="279400" h="279400">
                  <a:moveTo>
                    <a:pt x="0" y="0"/>
                  </a:moveTo>
                  <a:lnTo>
                    <a:pt x="1320" y="268084"/>
                  </a:lnTo>
                  <a:lnTo>
                    <a:pt x="278891" y="2788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B339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7658234" y="5104971"/>
              <a:ext cx="279400" cy="279400"/>
            </a:xfrm>
            <a:custGeom>
              <a:avLst/>
              <a:gdLst/>
              <a:ahLst/>
              <a:cxnLst/>
              <a:rect l="l" t="t" r="r" b="b"/>
              <a:pathLst>
                <a:path w="279400" h="279400">
                  <a:moveTo>
                    <a:pt x="278892" y="0"/>
                  </a:moveTo>
                  <a:lnTo>
                    <a:pt x="0" y="278892"/>
                  </a:lnTo>
                  <a:lnTo>
                    <a:pt x="277571" y="268084"/>
                  </a:lnTo>
                  <a:lnTo>
                    <a:pt x="278892" y="0"/>
                  </a:lnTo>
                  <a:close/>
                </a:path>
              </a:pathLst>
            </a:custGeom>
            <a:solidFill>
              <a:srgbClr val="76707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4956048" y="3389375"/>
              <a:ext cx="1576070" cy="1064260"/>
            </a:xfrm>
            <a:custGeom>
              <a:avLst/>
              <a:gdLst/>
              <a:ahLst/>
              <a:cxnLst/>
              <a:rect l="l" t="t" r="r" b="b"/>
              <a:pathLst>
                <a:path w="1576070" h="1064260">
                  <a:moveTo>
                    <a:pt x="48768" y="143268"/>
                  </a:moveTo>
                  <a:lnTo>
                    <a:pt x="47320" y="129921"/>
                  </a:lnTo>
                  <a:lnTo>
                    <a:pt x="45173" y="115836"/>
                  </a:lnTo>
                  <a:lnTo>
                    <a:pt x="40868" y="123240"/>
                  </a:lnTo>
                  <a:lnTo>
                    <a:pt x="37998" y="129171"/>
                  </a:lnTo>
                  <a:lnTo>
                    <a:pt x="36576" y="132892"/>
                  </a:lnTo>
                  <a:lnTo>
                    <a:pt x="36576" y="134366"/>
                  </a:lnTo>
                  <a:lnTo>
                    <a:pt x="48768" y="143268"/>
                  </a:lnTo>
                  <a:close/>
                </a:path>
                <a:path w="1576070" h="1064260">
                  <a:moveTo>
                    <a:pt x="57912" y="7099"/>
                  </a:moveTo>
                  <a:lnTo>
                    <a:pt x="55156" y="3556"/>
                  </a:lnTo>
                  <a:lnTo>
                    <a:pt x="53771" y="0"/>
                  </a:lnTo>
                  <a:lnTo>
                    <a:pt x="46189" y="6388"/>
                  </a:lnTo>
                  <a:lnTo>
                    <a:pt x="33782" y="21272"/>
                  </a:lnTo>
                  <a:lnTo>
                    <a:pt x="10337" y="47498"/>
                  </a:lnTo>
                  <a:lnTo>
                    <a:pt x="0" y="60261"/>
                  </a:lnTo>
                  <a:lnTo>
                    <a:pt x="685" y="60960"/>
                  </a:lnTo>
                  <a:lnTo>
                    <a:pt x="12407" y="50330"/>
                  </a:lnTo>
                  <a:lnTo>
                    <a:pt x="37223" y="26936"/>
                  </a:lnTo>
                  <a:lnTo>
                    <a:pt x="51015" y="14897"/>
                  </a:lnTo>
                  <a:lnTo>
                    <a:pt x="57912" y="7099"/>
                  </a:lnTo>
                  <a:close/>
                </a:path>
                <a:path w="1576070" h="1064260">
                  <a:moveTo>
                    <a:pt x="1575816" y="606552"/>
                  </a:moveTo>
                  <a:lnTo>
                    <a:pt x="1573250" y="556742"/>
                  </a:lnTo>
                  <a:lnTo>
                    <a:pt x="1565757" y="508482"/>
                  </a:lnTo>
                  <a:lnTo>
                    <a:pt x="1553591" y="462051"/>
                  </a:lnTo>
                  <a:lnTo>
                    <a:pt x="1537017" y="417728"/>
                  </a:lnTo>
                  <a:lnTo>
                    <a:pt x="1516303" y="375805"/>
                  </a:lnTo>
                  <a:lnTo>
                    <a:pt x="1491716" y="336537"/>
                  </a:lnTo>
                  <a:lnTo>
                    <a:pt x="1463509" y="300228"/>
                  </a:lnTo>
                  <a:lnTo>
                    <a:pt x="1431975" y="267144"/>
                  </a:lnTo>
                  <a:lnTo>
                    <a:pt x="1397355" y="237566"/>
                  </a:lnTo>
                  <a:lnTo>
                    <a:pt x="1359928" y="211785"/>
                  </a:lnTo>
                  <a:lnTo>
                    <a:pt x="1319961" y="190055"/>
                  </a:lnTo>
                  <a:lnTo>
                    <a:pt x="1277708" y="172669"/>
                  </a:lnTo>
                  <a:lnTo>
                    <a:pt x="1233449" y="159905"/>
                  </a:lnTo>
                  <a:lnTo>
                    <a:pt x="1187437" y="152044"/>
                  </a:lnTo>
                  <a:lnTo>
                    <a:pt x="1139952" y="149352"/>
                  </a:lnTo>
                  <a:lnTo>
                    <a:pt x="1092454" y="152044"/>
                  </a:lnTo>
                  <a:lnTo>
                    <a:pt x="1046441" y="159905"/>
                  </a:lnTo>
                  <a:lnTo>
                    <a:pt x="1002182" y="172669"/>
                  </a:lnTo>
                  <a:lnTo>
                    <a:pt x="959929" y="190055"/>
                  </a:lnTo>
                  <a:lnTo>
                    <a:pt x="919962" y="211785"/>
                  </a:lnTo>
                  <a:lnTo>
                    <a:pt x="882535" y="237566"/>
                  </a:lnTo>
                  <a:lnTo>
                    <a:pt x="847915" y="267144"/>
                  </a:lnTo>
                  <a:lnTo>
                    <a:pt x="816381" y="300228"/>
                  </a:lnTo>
                  <a:lnTo>
                    <a:pt x="788174" y="336537"/>
                  </a:lnTo>
                  <a:lnTo>
                    <a:pt x="763587" y="375805"/>
                  </a:lnTo>
                  <a:lnTo>
                    <a:pt x="742873" y="417728"/>
                  </a:lnTo>
                  <a:lnTo>
                    <a:pt x="726300" y="462051"/>
                  </a:lnTo>
                  <a:lnTo>
                    <a:pt x="714133" y="508482"/>
                  </a:lnTo>
                  <a:lnTo>
                    <a:pt x="706640" y="556742"/>
                  </a:lnTo>
                  <a:lnTo>
                    <a:pt x="704088" y="606552"/>
                  </a:lnTo>
                  <a:lnTo>
                    <a:pt x="706640" y="656374"/>
                  </a:lnTo>
                  <a:lnTo>
                    <a:pt x="714133" y="704634"/>
                  </a:lnTo>
                  <a:lnTo>
                    <a:pt x="726300" y="751065"/>
                  </a:lnTo>
                  <a:lnTo>
                    <a:pt x="742873" y="795388"/>
                  </a:lnTo>
                  <a:lnTo>
                    <a:pt x="763587" y="837311"/>
                  </a:lnTo>
                  <a:lnTo>
                    <a:pt x="788174" y="876579"/>
                  </a:lnTo>
                  <a:lnTo>
                    <a:pt x="816381" y="912888"/>
                  </a:lnTo>
                  <a:lnTo>
                    <a:pt x="847915" y="945972"/>
                  </a:lnTo>
                  <a:lnTo>
                    <a:pt x="882535" y="975550"/>
                  </a:lnTo>
                  <a:lnTo>
                    <a:pt x="919962" y="1001331"/>
                  </a:lnTo>
                  <a:lnTo>
                    <a:pt x="959929" y="1023061"/>
                  </a:lnTo>
                  <a:lnTo>
                    <a:pt x="1002182" y="1040447"/>
                  </a:lnTo>
                  <a:lnTo>
                    <a:pt x="1046441" y="1053211"/>
                  </a:lnTo>
                  <a:lnTo>
                    <a:pt x="1092454" y="1061072"/>
                  </a:lnTo>
                  <a:lnTo>
                    <a:pt x="1139952" y="1063752"/>
                  </a:lnTo>
                  <a:lnTo>
                    <a:pt x="1187437" y="1061072"/>
                  </a:lnTo>
                  <a:lnTo>
                    <a:pt x="1233449" y="1053211"/>
                  </a:lnTo>
                  <a:lnTo>
                    <a:pt x="1277708" y="1040447"/>
                  </a:lnTo>
                  <a:lnTo>
                    <a:pt x="1319961" y="1023061"/>
                  </a:lnTo>
                  <a:lnTo>
                    <a:pt x="1359928" y="1001331"/>
                  </a:lnTo>
                  <a:lnTo>
                    <a:pt x="1397355" y="975550"/>
                  </a:lnTo>
                  <a:lnTo>
                    <a:pt x="1431975" y="945972"/>
                  </a:lnTo>
                  <a:lnTo>
                    <a:pt x="1463509" y="912888"/>
                  </a:lnTo>
                  <a:lnTo>
                    <a:pt x="1491716" y="876579"/>
                  </a:lnTo>
                  <a:lnTo>
                    <a:pt x="1516303" y="837311"/>
                  </a:lnTo>
                  <a:lnTo>
                    <a:pt x="1537017" y="795388"/>
                  </a:lnTo>
                  <a:lnTo>
                    <a:pt x="1553591" y="751065"/>
                  </a:lnTo>
                  <a:lnTo>
                    <a:pt x="1565757" y="704634"/>
                  </a:lnTo>
                  <a:lnTo>
                    <a:pt x="1573250" y="656374"/>
                  </a:lnTo>
                  <a:lnTo>
                    <a:pt x="1575816" y="60655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2" name="object 22" descr=""/>
          <p:cNvSpPr txBox="1"/>
          <p:nvPr/>
        </p:nvSpPr>
        <p:spPr>
          <a:xfrm>
            <a:off x="5888712" y="3739268"/>
            <a:ext cx="412750" cy="51244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90"/>
              </a:spcBef>
            </a:pPr>
            <a:r>
              <a:rPr dirty="0" sz="800" spc="-20" b="1">
                <a:latin typeface="Century Gothic"/>
                <a:cs typeface="Century Gothic"/>
              </a:rPr>
              <a:t>ICIC</a:t>
            </a:r>
            <a:endParaRPr sz="800">
              <a:latin typeface="Century Gothic"/>
              <a:cs typeface="Century Gothic"/>
            </a:endParaRPr>
          </a:p>
          <a:p>
            <a:pPr algn="ctr" marL="12700" marR="5080">
              <a:lnSpc>
                <a:spcPct val="100000"/>
              </a:lnSpc>
            </a:pPr>
            <a:r>
              <a:rPr dirty="0" sz="800" spc="-20" b="1">
                <a:latin typeface="Century Gothic"/>
                <a:cs typeface="Century Gothic"/>
              </a:rPr>
              <a:t>Agency </a:t>
            </a:r>
            <a:r>
              <a:rPr dirty="0" sz="800" spc="-10" b="1">
                <a:latin typeface="Century Gothic"/>
                <a:cs typeface="Century Gothic"/>
              </a:rPr>
              <a:t>Action </a:t>
            </a:r>
            <a:r>
              <a:rPr dirty="0" sz="800" spc="-25" b="1">
                <a:latin typeface="Century Gothic"/>
                <a:cs typeface="Century Gothic"/>
              </a:rPr>
              <a:t>#2</a:t>
            </a:r>
            <a:endParaRPr sz="800">
              <a:latin typeface="Century Gothic"/>
              <a:cs typeface="Century Gothic"/>
            </a:endParaRPr>
          </a:p>
        </p:txBody>
      </p:sp>
      <p:pic>
        <p:nvPicPr>
          <p:cNvPr id="23" name="object 2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01239" y="4245864"/>
            <a:ext cx="579119" cy="396227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926335" y="2328672"/>
            <a:ext cx="1328927" cy="286511"/>
          </a:xfrm>
          <a:prstGeom prst="rect">
            <a:avLst/>
          </a:prstGeom>
        </p:spPr>
      </p:pic>
      <p:pic>
        <p:nvPicPr>
          <p:cNvPr id="25" name="object 25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211056" y="4157471"/>
            <a:ext cx="576071" cy="484631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9631680" y="2261616"/>
            <a:ext cx="1048511" cy="304787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894319" y="2194560"/>
            <a:ext cx="1679447" cy="435863"/>
          </a:xfrm>
          <a:prstGeom prst="rect">
            <a:avLst/>
          </a:prstGeom>
        </p:spPr>
      </p:pic>
      <p:sp>
        <p:nvSpPr>
          <p:cNvPr id="28" name="object 28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Introduction</a:t>
            </a:r>
            <a:r>
              <a:rPr dirty="0" spc="-100"/>
              <a:t> </a:t>
            </a:r>
            <a:r>
              <a:rPr dirty="0"/>
              <a:t>to</a:t>
            </a:r>
            <a:r>
              <a:rPr dirty="0" spc="15"/>
              <a:t> </a:t>
            </a:r>
            <a:r>
              <a:rPr dirty="0"/>
              <a:t>Ginnie</a:t>
            </a:r>
            <a:r>
              <a:rPr dirty="0" spc="-100"/>
              <a:t> </a:t>
            </a:r>
            <a:r>
              <a:rPr dirty="0" spc="-25"/>
              <a:t>Mae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692122" y="6425628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40790" y="1748148"/>
            <a:ext cx="7044690" cy="361950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ts val="2390"/>
              </a:lnSpc>
              <a:spcBef>
                <a:spcPts val="90"/>
              </a:spcBef>
            </a:pPr>
            <a:r>
              <a:rPr dirty="0" sz="2000" b="1">
                <a:solidFill>
                  <a:srgbClr val="A3B339"/>
                </a:solidFill>
                <a:latin typeface="Century Gothic"/>
                <a:cs typeface="Century Gothic"/>
              </a:rPr>
              <a:t>About</a:t>
            </a:r>
            <a:r>
              <a:rPr dirty="0" sz="2000" spc="-35" b="1">
                <a:solidFill>
                  <a:srgbClr val="A3B339"/>
                </a:solidFill>
                <a:latin typeface="Century Gothic"/>
                <a:cs typeface="Century Gothic"/>
              </a:rPr>
              <a:t> </a:t>
            </a:r>
            <a:r>
              <a:rPr dirty="0" sz="2000" b="1">
                <a:solidFill>
                  <a:srgbClr val="A3B339"/>
                </a:solidFill>
                <a:latin typeface="Century Gothic"/>
                <a:cs typeface="Century Gothic"/>
              </a:rPr>
              <a:t>Ginnie</a:t>
            </a:r>
            <a:r>
              <a:rPr dirty="0" sz="2000" spc="-65" b="1">
                <a:solidFill>
                  <a:srgbClr val="A3B339"/>
                </a:solidFill>
                <a:latin typeface="Century Gothic"/>
                <a:cs typeface="Century Gothic"/>
              </a:rPr>
              <a:t> </a:t>
            </a:r>
            <a:r>
              <a:rPr dirty="0" sz="2000" spc="-25" b="1">
                <a:solidFill>
                  <a:srgbClr val="A3B339"/>
                </a:solidFill>
                <a:latin typeface="Century Gothic"/>
                <a:cs typeface="Century Gothic"/>
              </a:rPr>
              <a:t>Mae</a:t>
            </a:r>
            <a:endParaRPr sz="2000">
              <a:latin typeface="Century Gothic"/>
              <a:cs typeface="Century Gothic"/>
            </a:endParaRPr>
          </a:p>
          <a:p>
            <a:pPr marL="182880" marR="27940" indent="-170815">
              <a:lnSpc>
                <a:spcPts val="2160"/>
              </a:lnSpc>
              <a:spcBef>
                <a:spcPts val="65"/>
              </a:spcBef>
              <a:buFont typeface="Arial"/>
              <a:buChar char="•"/>
              <a:tabLst>
                <a:tab pos="182880" algn="l"/>
              </a:tabLst>
            </a:pPr>
            <a:r>
              <a:rPr dirty="0" sz="1800" b="1">
                <a:solidFill>
                  <a:srgbClr val="15204B"/>
                </a:solidFill>
                <a:latin typeface="Century Gothic"/>
                <a:cs typeface="Century Gothic"/>
              </a:rPr>
              <a:t>Government</a:t>
            </a:r>
            <a:r>
              <a:rPr dirty="0" sz="1800" spc="-7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15204B"/>
                </a:solidFill>
                <a:latin typeface="Century Gothic"/>
                <a:cs typeface="Century Gothic"/>
              </a:rPr>
              <a:t>National</a:t>
            </a:r>
            <a:r>
              <a:rPr dirty="0" sz="1800" spc="-3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15204B"/>
                </a:solidFill>
                <a:latin typeface="Century Gothic"/>
                <a:cs typeface="Century Gothic"/>
              </a:rPr>
              <a:t>Mortgage</a:t>
            </a:r>
            <a:r>
              <a:rPr dirty="0" sz="1800" spc="-8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15204B"/>
                </a:solidFill>
                <a:latin typeface="Century Gothic"/>
                <a:cs typeface="Century Gothic"/>
              </a:rPr>
              <a:t>Association</a:t>
            </a:r>
            <a:r>
              <a:rPr dirty="0" sz="1800" spc="-3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15204B"/>
                </a:solidFill>
                <a:latin typeface="Century Gothic"/>
                <a:cs typeface="Century Gothic"/>
              </a:rPr>
              <a:t>(Ginnie</a:t>
            </a:r>
            <a:r>
              <a:rPr dirty="0" sz="1800" spc="-1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b="1">
                <a:solidFill>
                  <a:srgbClr val="15204B"/>
                </a:solidFill>
                <a:latin typeface="Century Gothic"/>
                <a:cs typeface="Century Gothic"/>
              </a:rPr>
              <a:t>Mae)</a:t>
            </a:r>
            <a:r>
              <a:rPr dirty="0" sz="1800" spc="-6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is</a:t>
            </a:r>
            <a:r>
              <a:rPr dirty="0" sz="18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50">
                <a:solidFill>
                  <a:srgbClr val="15204B"/>
                </a:solidFill>
                <a:latin typeface="Century Gothic"/>
                <a:cs typeface="Century Gothic"/>
              </a:rPr>
              <a:t>a </a:t>
            </a:r>
            <a:r>
              <a:rPr dirty="0" sz="1800" spc="-20">
                <a:solidFill>
                  <a:srgbClr val="15204B"/>
                </a:solidFill>
                <a:latin typeface="Century Gothic"/>
                <a:cs typeface="Century Gothic"/>
              </a:rPr>
              <a:t>wholly-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owned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U.S.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Government corporation</a:t>
            </a:r>
            <a:r>
              <a:rPr dirty="0" sz="1800" spc="-8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within</a:t>
            </a:r>
            <a:r>
              <a:rPr dirty="0" sz="1800" spc="-7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the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Department</a:t>
            </a:r>
            <a:r>
              <a:rPr dirty="0" sz="1800" spc="-4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of</a:t>
            </a:r>
            <a:r>
              <a:rPr dirty="0" sz="18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Housing</a:t>
            </a:r>
            <a:r>
              <a:rPr dirty="0" sz="18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and</a:t>
            </a:r>
            <a:r>
              <a:rPr dirty="0" sz="18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Urban</a:t>
            </a:r>
            <a:r>
              <a:rPr dirty="0" sz="1800" spc="-6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Development</a:t>
            </a:r>
            <a:r>
              <a:rPr dirty="0" sz="1800" spc="-1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(HUD).</a:t>
            </a:r>
            <a:endParaRPr sz="1800">
              <a:latin typeface="Century Gothic"/>
              <a:cs typeface="Century Gothic"/>
            </a:endParaRPr>
          </a:p>
          <a:p>
            <a:pPr marL="182880" marR="67945" indent="-170815">
              <a:lnSpc>
                <a:spcPct val="100000"/>
              </a:lnSpc>
              <a:spcBef>
                <a:spcPts val="2090"/>
              </a:spcBef>
              <a:buFont typeface="Arial"/>
              <a:buChar char="•"/>
              <a:tabLst>
                <a:tab pos="182880" algn="l"/>
              </a:tabLst>
            </a:pP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Ginnie</a:t>
            </a:r>
            <a:r>
              <a:rPr dirty="0" sz="1800" spc="-7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Mae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links</a:t>
            </a:r>
            <a:r>
              <a:rPr dirty="0" sz="1800" spc="-7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the U.S.</a:t>
            </a:r>
            <a:r>
              <a:rPr dirty="0" sz="1800" spc="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housing</a:t>
            </a:r>
            <a:r>
              <a:rPr dirty="0" sz="18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market</a:t>
            </a:r>
            <a:r>
              <a:rPr dirty="0" sz="18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to</a:t>
            </a:r>
            <a:r>
              <a:rPr dirty="0" sz="18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the</a:t>
            </a:r>
            <a:r>
              <a:rPr dirty="0" sz="1800" spc="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global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capital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markets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and</a:t>
            </a:r>
            <a:r>
              <a:rPr dirty="0" sz="18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supports</a:t>
            </a:r>
            <a:r>
              <a:rPr dirty="0" sz="18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the</a:t>
            </a:r>
            <a:r>
              <a:rPr dirty="0" sz="1800" spc="-2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liquidity</a:t>
            </a:r>
            <a:r>
              <a:rPr dirty="0" sz="1800" spc="-7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and</a:t>
            </a:r>
            <a:r>
              <a:rPr dirty="0" sz="1800" spc="-1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scalability</a:t>
            </a:r>
            <a:r>
              <a:rPr dirty="0" sz="1800" spc="-7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of</a:t>
            </a:r>
            <a:r>
              <a:rPr dirty="0" sz="1800" spc="-1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federal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housing</a:t>
            </a:r>
            <a:r>
              <a:rPr dirty="0" sz="18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finance</a:t>
            </a:r>
            <a:r>
              <a:rPr dirty="0" sz="1800" spc="-5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programs.</a:t>
            </a:r>
            <a:endParaRPr sz="1800">
              <a:latin typeface="Century Gothic"/>
              <a:cs typeface="Century Gothic"/>
            </a:endParaRPr>
          </a:p>
          <a:p>
            <a:pPr marL="182880" marR="5080" indent="-170815">
              <a:lnSpc>
                <a:spcPct val="100000"/>
              </a:lnSpc>
              <a:spcBef>
                <a:spcPts val="2160"/>
              </a:spcBef>
              <a:buFont typeface="Arial"/>
              <a:buChar char="•"/>
              <a:tabLst>
                <a:tab pos="182880" algn="l"/>
              </a:tabLst>
            </a:pP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For</a:t>
            </a:r>
            <a:r>
              <a:rPr dirty="0" sz="1800" spc="-1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over</a:t>
            </a:r>
            <a:r>
              <a:rPr dirty="0" sz="18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55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years,</a:t>
            </a:r>
            <a:r>
              <a:rPr dirty="0" sz="1800" spc="-4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Ginnie</a:t>
            </a:r>
            <a:r>
              <a:rPr dirty="0" sz="1800" spc="-6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Mae</a:t>
            </a:r>
            <a:r>
              <a:rPr dirty="0" sz="1800" spc="-1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has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worked</a:t>
            </a:r>
            <a:r>
              <a:rPr dirty="0" sz="1800" spc="-5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to make</a:t>
            </a:r>
            <a:r>
              <a:rPr dirty="0" sz="1800" spc="-2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affordable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homeownership</a:t>
            </a:r>
            <a:r>
              <a:rPr dirty="0" sz="18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and</a:t>
            </a:r>
            <a:r>
              <a:rPr dirty="0" sz="18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rental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housing</a:t>
            </a:r>
            <a:r>
              <a:rPr dirty="0" sz="1800" spc="-5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</a:t>
            </a:r>
            <a:r>
              <a:rPr dirty="0" sz="18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reality</a:t>
            </a:r>
            <a:r>
              <a:rPr dirty="0" sz="1800" spc="-5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for</a:t>
            </a:r>
            <a:r>
              <a:rPr dirty="0" sz="18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millions</a:t>
            </a:r>
            <a:r>
              <a:rPr dirty="0" sz="18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of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Americans</a:t>
            </a:r>
            <a:r>
              <a:rPr dirty="0" sz="1800" spc="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by</a:t>
            </a:r>
            <a:r>
              <a:rPr dirty="0" sz="18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providing</a:t>
            </a:r>
            <a:r>
              <a:rPr dirty="0" sz="1800" spc="-6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liquidity</a:t>
            </a:r>
            <a:r>
              <a:rPr dirty="0" sz="1800" spc="-8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and</a:t>
            </a:r>
            <a:r>
              <a:rPr dirty="0" sz="1800" spc="-4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stability</a:t>
            </a:r>
            <a:r>
              <a:rPr dirty="0" sz="18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in</a:t>
            </a:r>
            <a:r>
              <a:rPr dirty="0" sz="18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the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housing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finance</a:t>
            </a:r>
            <a:r>
              <a:rPr dirty="0" sz="1800" spc="-7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market.</a:t>
            </a:r>
            <a:endParaRPr sz="1800">
              <a:latin typeface="Century Gothic"/>
              <a:cs typeface="Century Gothic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16377" y="3697223"/>
            <a:ext cx="2697233" cy="1970413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582168" y="1285621"/>
            <a:ext cx="11290935" cy="31750"/>
            <a:chOff x="582168" y="1285621"/>
            <a:chExt cx="11290935" cy="31750"/>
          </a:xfrm>
        </p:grpSpPr>
        <p:sp>
          <p:nvSpPr>
            <p:cNvPr id="3" name="object 3" descr=""/>
            <p:cNvSpPr/>
            <p:nvPr/>
          </p:nvSpPr>
          <p:spPr>
            <a:xfrm>
              <a:off x="582168" y="1301496"/>
              <a:ext cx="9525000" cy="0"/>
            </a:xfrm>
            <a:custGeom>
              <a:avLst/>
              <a:gdLst/>
              <a:ahLst/>
              <a:cxnLst/>
              <a:rect l="l" t="t" r="r" b="b"/>
              <a:pathLst>
                <a:path w="9525000" h="0">
                  <a:moveTo>
                    <a:pt x="0" y="0"/>
                  </a:moveTo>
                  <a:lnTo>
                    <a:pt x="9524784" y="0"/>
                  </a:lnTo>
                </a:path>
              </a:pathLst>
            </a:custGeom>
            <a:ln w="31750">
              <a:solidFill>
                <a:srgbClr val="131F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" name="object 4" descr=""/>
            <p:cNvSpPr/>
            <p:nvPr/>
          </p:nvSpPr>
          <p:spPr>
            <a:xfrm>
              <a:off x="10107168" y="1301496"/>
              <a:ext cx="1159510" cy="0"/>
            </a:xfrm>
            <a:custGeom>
              <a:avLst/>
              <a:gdLst/>
              <a:ahLst/>
              <a:cxnLst/>
              <a:rect l="l" t="t" r="r" b="b"/>
              <a:pathLst>
                <a:path w="1159509" h="0">
                  <a:moveTo>
                    <a:pt x="0" y="0"/>
                  </a:moveTo>
                  <a:lnTo>
                    <a:pt x="1159217" y="0"/>
                  </a:lnTo>
                </a:path>
              </a:pathLst>
            </a:custGeom>
            <a:ln w="31750">
              <a:solidFill>
                <a:srgbClr val="B3B82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11265408" y="1301496"/>
              <a:ext cx="607695" cy="0"/>
            </a:xfrm>
            <a:custGeom>
              <a:avLst/>
              <a:gdLst/>
              <a:ahLst/>
              <a:cxnLst/>
              <a:rect l="l" t="t" r="r" b="b"/>
              <a:pathLst>
                <a:path w="607695" h="0">
                  <a:moveTo>
                    <a:pt x="0" y="0"/>
                  </a:moveTo>
                  <a:lnTo>
                    <a:pt x="607593" y="0"/>
                  </a:lnTo>
                </a:path>
              </a:pathLst>
            </a:custGeom>
            <a:ln w="31750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5882998" y="2314022"/>
            <a:ext cx="4913630" cy="1151890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356870" marR="5080" indent="-344805">
              <a:lnSpc>
                <a:spcPts val="2160"/>
              </a:lnSpc>
              <a:spcBef>
                <a:spcPts val="365"/>
              </a:spcBef>
              <a:tabLst>
                <a:tab pos="356870" algn="l"/>
              </a:tabLst>
            </a:pPr>
            <a:r>
              <a:rPr dirty="0" sz="2000" spc="-25">
                <a:solidFill>
                  <a:srgbClr val="B3B82C"/>
                </a:solidFill>
                <a:latin typeface="Century Gothic"/>
                <a:cs typeface="Century Gothic"/>
              </a:rPr>
              <a:t>1.</a:t>
            </a:r>
            <a:r>
              <a:rPr dirty="0" sz="2000">
                <a:solidFill>
                  <a:srgbClr val="B3B82C"/>
                </a:solidFill>
                <a:latin typeface="Century Gothic"/>
                <a:cs typeface="Century Gothic"/>
              </a:rPr>
              <a:t>	</a:t>
            </a:r>
            <a:r>
              <a:rPr dirty="0" sz="2000">
                <a:latin typeface="Century Gothic"/>
                <a:cs typeface="Century Gothic"/>
              </a:rPr>
              <a:t>Increase</a:t>
            </a:r>
            <a:r>
              <a:rPr dirty="0" sz="2000" spc="-6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participation</a:t>
            </a:r>
            <a:r>
              <a:rPr dirty="0" sz="2000" spc="-95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by</a:t>
            </a:r>
            <a:r>
              <a:rPr dirty="0" sz="2000" spc="-25">
                <a:latin typeface="Century Gothic"/>
                <a:cs typeface="Century Gothic"/>
              </a:rPr>
              <a:t> </a:t>
            </a:r>
            <a:r>
              <a:rPr dirty="0" sz="2000" spc="-10">
                <a:latin typeface="Century Gothic"/>
                <a:cs typeface="Century Gothic"/>
              </a:rPr>
              <a:t>community </a:t>
            </a:r>
            <a:r>
              <a:rPr dirty="0" sz="2000">
                <a:latin typeface="Century Gothic"/>
                <a:cs typeface="Century Gothic"/>
              </a:rPr>
              <a:t>lending</a:t>
            </a:r>
            <a:r>
              <a:rPr dirty="0" sz="2000" spc="-45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institutions</a:t>
            </a:r>
            <a:r>
              <a:rPr dirty="0" sz="2000" spc="-95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through</a:t>
            </a:r>
            <a:r>
              <a:rPr dirty="0" sz="2000" spc="-20">
                <a:latin typeface="Century Gothic"/>
                <a:cs typeface="Century Gothic"/>
              </a:rPr>
              <a:t> </a:t>
            </a:r>
            <a:r>
              <a:rPr dirty="0" sz="2000" spc="-10">
                <a:latin typeface="Century Gothic"/>
                <a:cs typeface="Century Gothic"/>
              </a:rPr>
              <a:t>outreach </a:t>
            </a:r>
            <a:r>
              <a:rPr dirty="0" sz="2000">
                <a:latin typeface="Century Gothic"/>
                <a:cs typeface="Century Gothic"/>
              </a:rPr>
              <a:t>opportunities</a:t>
            </a:r>
            <a:r>
              <a:rPr dirty="0" sz="2000" spc="-9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for</a:t>
            </a:r>
            <a:r>
              <a:rPr dirty="0" sz="2000" spc="-4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Tribal</a:t>
            </a:r>
            <a:r>
              <a:rPr dirty="0" sz="2000" spc="-75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Lenders</a:t>
            </a:r>
            <a:r>
              <a:rPr dirty="0" sz="2000" spc="-20">
                <a:latin typeface="Century Gothic"/>
                <a:cs typeface="Century Gothic"/>
              </a:rPr>
              <a:t> </a:t>
            </a:r>
            <a:r>
              <a:rPr dirty="0" sz="2000" spc="-25">
                <a:latin typeface="Century Gothic"/>
                <a:cs typeface="Century Gothic"/>
              </a:rPr>
              <a:t>via </a:t>
            </a:r>
            <a:r>
              <a:rPr dirty="0" sz="2000" spc="-10">
                <a:latin typeface="Century Gothic"/>
                <a:cs typeface="Century Gothic"/>
              </a:rPr>
              <a:t>conferences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882998" y="4340942"/>
            <a:ext cx="5092700" cy="877569"/>
          </a:xfrm>
          <a:prstGeom prst="rect">
            <a:avLst/>
          </a:prstGeom>
        </p:spPr>
        <p:txBody>
          <a:bodyPr wrap="square" lIns="0" tIns="46355" rIns="0" bIns="0" rtlCol="0" vert="horz">
            <a:spAutoFit/>
          </a:bodyPr>
          <a:lstStyle/>
          <a:p>
            <a:pPr marL="356870" marR="5080" indent="-344805">
              <a:lnSpc>
                <a:spcPts val="2160"/>
              </a:lnSpc>
              <a:spcBef>
                <a:spcPts val="365"/>
              </a:spcBef>
              <a:tabLst>
                <a:tab pos="356870" algn="l"/>
              </a:tabLst>
            </a:pPr>
            <a:r>
              <a:rPr dirty="0" sz="2000" spc="-25">
                <a:solidFill>
                  <a:srgbClr val="B3B82C"/>
                </a:solidFill>
                <a:latin typeface="Century Gothic"/>
                <a:cs typeface="Century Gothic"/>
              </a:rPr>
              <a:t>2.</a:t>
            </a:r>
            <a:r>
              <a:rPr dirty="0" sz="2000">
                <a:solidFill>
                  <a:srgbClr val="B3B82C"/>
                </a:solidFill>
                <a:latin typeface="Century Gothic"/>
                <a:cs typeface="Century Gothic"/>
              </a:rPr>
              <a:t>	</a:t>
            </a:r>
            <a:r>
              <a:rPr dirty="0" sz="2000">
                <a:latin typeface="Century Gothic"/>
                <a:cs typeface="Century Gothic"/>
              </a:rPr>
              <a:t>Develop</a:t>
            </a:r>
            <a:r>
              <a:rPr dirty="0" sz="2000" spc="-5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online</a:t>
            </a:r>
            <a:r>
              <a:rPr dirty="0" sz="2000" spc="-7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awareness</a:t>
            </a:r>
            <a:r>
              <a:rPr dirty="0" sz="2000" spc="-70">
                <a:latin typeface="Century Gothic"/>
                <a:cs typeface="Century Gothic"/>
              </a:rPr>
              <a:t> </a:t>
            </a:r>
            <a:r>
              <a:rPr dirty="0" sz="2000" spc="-10">
                <a:latin typeface="Century Gothic"/>
                <a:cs typeface="Century Gothic"/>
              </a:rPr>
              <a:t>campaigns </a:t>
            </a:r>
            <a:r>
              <a:rPr dirty="0" sz="2000">
                <a:latin typeface="Century Gothic"/>
                <a:cs typeface="Century Gothic"/>
              </a:rPr>
              <a:t>to</a:t>
            </a:r>
            <a:r>
              <a:rPr dirty="0" sz="2000" spc="-60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create</a:t>
            </a:r>
            <a:r>
              <a:rPr dirty="0" sz="2000" spc="-65">
                <a:latin typeface="Century Gothic"/>
                <a:cs typeface="Century Gothic"/>
              </a:rPr>
              <a:t> </a:t>
            </a:r>
            <a:r>
              <a:rPr dirty="0" sz="2000">
                <a:latin typeface="Century Gothic"/>
                <a:cs typeface="Century Gothic"/>
              </a:rPr>
              <a:t>specialized</a:t>
            </a:r>
            <a:r>
              <a:rPr dirty="0" sz="2000" spc="-45">
                <a:latin typeface="Century Gothic"/>
                <a:cs typeface="Century Gothic"/>
              </a:rPr>
              <a:t> </a:t>
            </a:r>
            <a:r>
              <a:rPr dirty="0" sz="2000" spc="-10">
                <a:latin typeface="Century Gothic"/>
                <a:cs typeface="Century Gothic"/>
              </a:rPr>
              <a:t>educational opportunities</a:t>
            </a:r>
            <a:endParaRPr sz="2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/>
              <a:t>ICIC</a:t>
            </a:r>
            <a:r>
              <a:rPr dirty="0" spc="-70"/>
              <a:t> </a:t>
            </a:r>
            <a:r>
              <a:rPr dirty="0"/>
              <a:t>Agency</a:t>
            </a:r>
            <a:r>
              <a:rPr dirty="0" spc="-30"/>
              <a:t> </a:t>
            </a:r>
            <a:r>
              <a:rPr dirty="0"/>
              <a:t>Action</a:t>
            </a:r>
            <a:r>
              <a:rPr dirty="0" spc="-45"/>
              <a:t> </a:t>
            </a:r>
            <a:r>
              <a:rPr dirty="0"/>
              <a:t>#2</a:t>
            </a:r>
            <a:r>
              <a:rPr dirty="0" spc="20"/>
              <a:t> </a:t>
            </a:r>
            <a:r>
              <a:rPr dirty="0"/>
              <a:t>Goals</a:t>
            </a:r>
            <a:r>
              <a:rPr dirty="0" spc="-50"/>
              <a:t> </a:t>
            </a:r>
            <a:r>
              <a:rPr dirty="0" spc="-20"/>
              <a:t>2024</a:t>
            </a:r>
          </a:p>
        </p:txBody>
      </p:sp>
      <p:sp>
        <p:nvSpPr>
          <p:cNvPr id="9" name="object 9" descr=""/>
          <p:cNvSpPr txBox="1"/>
          <p:nvPr/>
        </p:nvSpPr>
        <p:spPr>
          <a:xfrm>
            <a:off x="549795" y="3309060"/>
            <a:ext cx="31445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entury Gothic"/>
                <a:cs typeface="Century Gothic"/>
              </a:rPr>
              <a:t>Select</a:t>
            </a:r>
            <a:r>
              <a:rPr dirty="0" sz="2400" spc="-25" b="1">
                <a:latin typeface="Century Gothic"/>
                <a:cs typeface="Century Gothic"/>
              </a:rPr>
              <a:t> </a:t>
            </a:r>
            <a:r>
              <a:rPr dirty="0" sz="2400" b="1">
                <a:latin typeface="Century Gothic"/>
                <a:cs typeface="Century Gothic"/>
              </a:rPr>
              <a:t>goals</a:t>
            </a:r>
            <a:r>
              <a:rPr dirty="0" sz="2400" spc="-45" b="1">
                <a:latin typeface="Century Gothic"/>
                <a:cs typeface="Century Gothic"/>
              </a:rPr>
              <a:t> </a:t>
            </a:r>
            <a:r>
              <a:rPr dirty="0" sz="2400" b="1">
                <a:latin typeface="Century Gothic"/>
                <a:cs typeface="Century Gothic"/>
              </a:rPr>
              <a:t>for</a:t>
            </a:r>
            <a:r>
              <a:rPr dirty="0" sz="2400" spc="-40" b="1">
                <a:latin typeface="Century Gothic"/>
                <a:cs typeface="Century Gothic"/>
              </a:rPr>
              <a:t> </a:t>
            </a:r>
            <a:r>
              <a:rPr dirty="0" sz="2400" spc="-10" b="1">
                <a:latin typeface="Century Gothic"/>
                <a:cs typeface="Century Gothic"/>
              </a:rPr>
              <a:t>2024:</a:t>
            </a:r>
            <a:endParaRPr sz="2400">
              <a:latin typeface="Century Gothic"/>
              <a:cs typeface="Century Gothic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1573250" y="6416484"/>
            <a:ext cx="220979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400" spc="-25">
                <a:solidFill>
                  <a:srgbClr val="131F46"/>
                </a:solidFill>
                <a:latin typeface="Century Gothic"/>
                <a:cs typeface="Century Gothic"/>
              </a:rPr>
              <a:t>20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11" name="object 11" descr=""/>
          <p:cNvSpPr/>
          <p:nvPr/>
        </p:nvSpPr>
        <p:spPr>
          <a:xfrm>
            <a:off x="5641847" y="2142744"/>
            <a:ext cx="161925" cy="3228340"/>
          </a:xfrm>
          <a:custGeom>
            <a:avLst/>
            <a:gdLst/>
            <a:ahLst/>
            <a:cxnLst/>
            <a:rect l="l" t="t" r="r" b="b"/>
            <a:pathLst>
              <a:path w="161925" h="3228340">
                <a:moveTo>
                  <a:pt x="161544" y="0"/>
                </a:moveTo>
                <a:lnTo>
                  <a:pt x="0" y="0"/>
                </a:lnTo>
                <a:lnTo>
                  <a:pt x="0" y="3227832"/>
                </a:lnTo>
                <a:lnTo>
                  <a:pt x="161544" y="3227832"/>
                </a:lnTo>
                <a:lnTo>
                  <a:pt x="161544" y="0"/>
                </a:lnTo>
                <a:close/>
              </a:path>
            </a:pathLst>
          </a:custGeom>
          <a:solidFill>
            <a:srgbClr val="B3B8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11350752" y="2142744"/>
            <a:ext cx="161925" cy="3228340"/>
          </a:xfrm>
          <a:custGeom>
            <a:avLst/>
            <a:gdLst/>
            <a:ahLst/>
            <a:cxnLst/>
            <a:rect l="l" t="t" r="r" b="b"/>
            <a:pathLst>
              <a:path w="161925" h="3228340">
                <a:moveTo>
                  <a:pt x="161544" y="0"/>
                </a:moveTo>
                <a:lnTo>
                  <a:pt x="0" y="0"/>
                </a:lnTo>
                <a:lnTo>
                  <a:pt x="0" y="3227832"/>
                </a:lnTo>
                <a:lnTo>
                  <a:pt x="161544" y="3227832"/>
                </a:lnTo>
                <a:lnTo>
                  <a:pt x="161544" y="0"/>
                </a:lnTo>
                <a:close/>
              </a:path>
            </a:pathLst>
          </a:custGeom>
          <a:solidFill>
            <a:srgbClr val="B3B82C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13" name="object 13" descr=""/>
          <p:cNvGrpSpPr/>
          <p:nvPr/>
        </p:nvGrpSpPr>
        <p:grpSpPr>
          <a:xfrm>
            <a:off x="9533890" y="176529"/>
            <a:ext cx="2347595" cy="424180"/>
            <a:chOff x="9533890" y="176529"/>
            <a:chExt cx="2347595" cy="424180"/>
          </a:xfrm>
        </p:grpSpPr>
        <p:sp>
          <p:nvSpPr>
            <p:cNvPr id="14" name="object 14" descr=""/>
            <p:cNvSpPr/>
            <p:nvPr/>
          </p:nvSpPr>
          <p:spPr>
            <a:xfrm>
              <a:off x="9610344" y="182879"/>
              <a:ext cx="2265045" cy="360045"/>
            </a:xfrm>
            <a:custGeom>
              <a:avLst/>
              <a:gdLst/>
              <a:ahLst/>
              <a:cxnLst/>
              <a:rect l="l" t="t" r="r" b="b"/>
              <a:pathLst>
                <a:path w="2265045" h="360045">
                  <a:moveTo>
                    <a:pt x="0" y="359664"/>
                  </a:moveTo>
                  <a:lnTo>
                    <a:pt x="89916" y="0"/>
                  </a:lnTo>
                  <a:lnTo>
                    <a:pt x="2264664" y="0"/>
                  </a:lnTo>
                  <a:lnTo>
                    <a:pt x="2174748" y="359664"/>
                  </a:lnTo>
                  <a:lnTo>
                    <a:pt x="0" y="359664"/>
                  </a:lnTo>
                  <a:close/>
                </a:path>
              </a:pathLst>
            </a:custGeom>
            <a:ln w="12700">
              <a:solidFill>
                <a:srgbClr val="131F46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9540240" y="234695"/>
              <a:ext cx="2261870" cy="360045"/>
            </a:xfrm>
            <a:custGeom>
              <a:avLst/>
              <a:gdLst/>
              <a:ahLst/>
              <a:cxnLst/>
              <a:rect l="l" t="t" r="r" b="b"/>
              <a:pathLst>
                <a:path w="2261870" h="360045">
                  <a:moveTo>
                    <a:pt x="0" y="359663"/>
                  </a:moveTo>
                  <a:lnTo>
                    <a:pt x="89916" y="0"/>
                  </a:lnTo>
                  <a:lnTo>
                    <a:pt x="2261616" y="0"/>
                  </a:lnTo>
                  <a:lnTo>
                    <a:pt x="2171700" y="359663"/>
                  </a:lnTo>
                  <a:lnTo>
                    <a:pt x="0" y="359663"/>
                  </a:lnTo>
                  <a:close/>
                </a:path>
              </a:pathLst>
            </a:custGeom>
            <a:ln w="12700">
              <a:solidFill>
                <a:srgbClr val="B3B82C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Find</a:t>
            </a:r>
            <a:r>
              <a:rPr dirty="0" spc="-30"/>
              <a:t> </a:t>
            </a:r>
            <a:r>
              <a:rPr dirty="0"/>
              <a:t>Out</a:t>
            </a:r>
            <a:r>
              <a:rPr dirty="0" spc="-20"/>
              <a:t> More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563645" y="1412590"/>
            <a:ext cx="11055985" cy="4613910"/>
          </a:xfrm>
          <a:prstGeom prst="rect">
            <a:avLst/>
          </a:prstGeom>
        </p:spPr>
        <p:txBody>
          <a:bodyPr wrap="square" lIns="0" tIns="1250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sz="1800" b="1">
                <a:latin typeface="Century Gothic"/>
                <a:cs typeface="Century Gothic"/>
              </a:rPr>
              <a:t>Want</a:t>
            </a:r>
            <a:r>
              <a:rPr dirty="0" sz="1800" spc="-45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to know</a:t>
            </a:r>
            <a:r>
              <a:rPr dirty="0" sz="1800" spc="-5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more</a:t>
            </a:r>
            <a:r>
              <a:rPr dirty="0" sz="1800" spc="-50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about</a:t>
            </a:r>
            <a:r>
              <a:rPr dirty="0" sz="1800" spc="-40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the</a:t>
            </a:r>
            <a:r>
              <a:rPr dirty="0" sz="1800" spc="-5" b="1">
                <a:latin typeface="Century Gothic"/>
                <a:cs typeface="Century Gothic"/>
              </a:rPr>
              <a:t> </a:t>
            </a:r>
            <a:r>
              <a:rPr dirty="0" sz="1800" spc="-10" b="1">
                <a:latin typeface="Century Gothic"/>
                <a:cs typeface="Century Gothic"/>
              </a:rPr>
              <a:t>ICIC?</a:t>
            </a:r>
            <a:endParaRPr sz="1800">
              <a:latin typeface="Century Gothic"/>
              <a:cs typeface="Century Gothic"/>
            </a:endParaRPr>
          </a:p>
          <a:p>
            <a:pPr marL="298450" marR="5080" indent="-286385">
              <a:lnSpc>
                <a:spcPts val="1730"/>
              </a:lnSpc>
              <a:spcBef>
                <a:spcPts val="1015"/>
              </a:spcBef>
              <a:buFont typeface="Arial"/>
              <a:buChar char="•"/>
              <a:tabLst>
                <a:tab pos="298450" algn="l"/>
              </a:tabLst>
            </a:pPr>
            <a:r>
              <a:rPr dirty="0" sz="1600">
                <a:latin typeface="Century Gothic"/>
                <a:cs typeface="Century Gothic"/>
              </a:rPr>
              <a:t>White</a:t>
            </a:r>
            <a:r>
              <a:rPr dirty="0" sz="1600" spc="-3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House</a:t>
            </a:r>
            <a:r>
              <a:rPr dirty="0" sz="1600" spc="-5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Fact</a:t>
            </a:r>
            <a:r>
              <a:rPr dirty="0" sz="1600" spc="-1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Sheet:</a:t>
            </a:r>
            <a:r>
              <a:rPr dirty="0" sz="1600" spc="-65">
                <a:latin typeface="Century Gothic"/>
                <a:cs typeface="Century Gothic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FACT</a:t>
            </a:r>
            <a:r>
              <a:rPr dirty="0" u="sng" sz="1600" spc="6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SHEET:</a:t>
            </a:r>
            <a:r>
              <a:rPr dirty="0" u="sng" sz="16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Vice</a:t>
            </a:r>
            <a:r>
              <a:rPr dirty="0" u="sng" sz="1600" spc="-3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President</a:t>
            </a:r>
            <a:r>
              <a:rPr dirty="0" u="sng" sz="1600" spc="-8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Harris</a:t>
            </a:r>
            <a:r>
              <a:rPr dirty="0" u="sng" sz="1600" spc="-6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Announces</a:t>
            </a:r>
            <a:r>
              <a:rPr dirty="0" u="sng" sz="16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New</a:t>
            </a:r>
            <a:r>
              <a:rPr dirty="0" u="sng" sz="1600" spc="-6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Public</a:t>
            </a:r>
            <a:r>
              <a:rPr dirty="0" u="sng" sz="1600" spc="-1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and</a:t>
            </a:r>
            <a:r>
              <a:rPr dirty="0" u="sng" sz="1600" spc="-4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Private-Sector</a:t>
            </a:r>
            <a:r>
              <a:rPr dirty="0" u="sng" sz="16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Efforts</a:t>
            </a:r>
            <a:r>
              <a:rPr dirty="0" u="sng" sz="16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to</a:t>
            </a:r>
            <a:r>
              <a:rPr dirty="0" u="none" sz="1600" spc="-25">
                <a:solidFill>
                  <a:srgbClr val="0562C1"/>
                </a:solidFill>
                <a:latin typeface="Century Gothic"/>
                <a:cs typeface="Century Gothic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Advance</a:t>
            </a:r>
            <a:r>
              <a:rPr dirty="0" u="sng" sz="1600" spc="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Racial</a:t>
            </a:r>
            <a:r>
              <a:rPr dirty="0" u="sng" sz="1600" spc="-5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Equity</a:t>
            </a:r>
            <a:r>
              <a:rPr dirty="0" u="sng" sz="1600" spc="-6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at</a:t>
            </a:r>
            <a:r>
              <a:rPr dirty="0" u="sng" sz="1600" spc="-3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Freedman’s</a:t>
            </a:r>
            <a:r>
              <a:rPr dirty="0" u="sng" sz="1600" spc="-7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Bank</a:t>
            </a:r>
            <a:r>
              <a:rPr dirty="0" u="sng" sz="1600" spc="-3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Forum</a:t>
            </a:r>
            <a:r>
              <a:rPr dirty="0" u="sng" sz="1600" spc="-4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|</a:t>
            </a:r>
            <a:r>
              <a:rPr dirty="0" u="sng" sz="1600" spc="-2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The</a:t>
            </a:r>
            <a:r>
              <a:rPr dirty="0" u="sng" sz="1600" spc="-3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White</a:t>
            </a:r>
            <a:r>
              <a:rPr dirty="0" u="sng" sz="1600" spc="-3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 </a:t>
            </a:r>
            <a:r>
              <a:rPr dirty="0" u="sng" sz="16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2"/>
              </a:rPr>
              <a:t>House</a:t>
            </a:r>
            <a:endParaRPr sz="160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600">
                <a:latin typeface="Century Gothic"/>
                <a:cs typeface="Century Gothic"/>
              </a:rPr>
              <a:t>Action</a:t>
            </a:r>
            <a:r>
              <a:rPr dirty="0" sz="1600" spc="1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Plan:</a:t>
            </a:r>
            <a:r>
              <a:rPr dirty="0" sz="1600" spc="-75">
                <a:latin typeface="Century Gothic"/>
                <a:cs typeface="Century Gothic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The</a:t>
            </a:r>
            <a:r>
              <a:rPr dirty="0" u="sng" sz="1600" spc="-3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Interagency</a:t>
            </a:r>
            <a:r>
              <a:rPr dirty="0" u="sng" sz="1600" spc="-6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Community</a:t>
            </a:r>
            <a:r>
              <a:rPr dirty="0" u="sng" sz="1600" spc="-6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Investment</a:t>
            </a:r>
            <a:r>
              <a:rPr dirty="0" u="sng" sz="1600" spc="-1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Committee</a:t>
            </a:r>
            <a:r>
              <a:rPr dirty="0" u="sng" sz="1600" spc="-8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ICIC</a:t>
            </a:r>
            <a:r>
              <a:rPr dirty="0" u="sng" sz="1600" spc="-7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2023</a:t>
            </a:r>
            <a:r>
              <a:rPr dirty="0" u="sng" sz="1600" spc="-1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Action</a:t>
            </a:r>
            <a:r>
              <a:rPr dirty="0" u="sng" sz="1600" spc="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Plan</a:t>
            </a:r>
            <a:r>
              <a:rPr dirty="0" u="sng" sz="1600" spc="-6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 </a:t>
            </a:r>
            <a:r>
              <a:rPr dirty="0" u="sng" sz="16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3"/>
              </a:rPr>
              <a:t>(treasury.gov)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919"/>
              </a:spcBef>
              <a:buFont typeface="Arial"/>
              <a:buChar char="•"/>
            </a:pP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latin typeface="Century Gothic"/>
                <a:cs typeface="Century Gothic"/>
              </a:rPr>
              <a:t>Want</a:t>
            </a:r>
            <a:r>
              <a:rPr dirty="0" sz="1800" spc="-50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to</a:t>
            </a:r>
            <a:r>
              <a:rPr dirty="0" sz="1800" spc="-10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know</a:t>
            </a:r>
            <a:r>
              <a:rPr dirty="0" sz="1800" spc="-5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more</a:t>
            </a:r>
            <a:r>
              <a:rPr dirty="0" sz="1800" spc="-60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about</a:t>
            </a:r>
            <a:r>
              <a:rPr dirty="0" sz="1800" spc="-45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your</a:t>
            </a:r>
            <a:r>
              <a:rPr dirty="0" sz="1800" spc="-10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FHLBank</a:t>
            </a:r>
            <a:r>
              <a:rPr dirty="0" sz="1800" spc="-45" b="1">
                <a:latin typeface="Century Gothic"/>
                <a:cs typeface="Century Gothic"/>
              </a:rPr>
              <a:t> </a:t>
            </a:r>
            <a:r>
              <a:rPr dirty="0" sz="1800" spc="-10" b="1">
                <a:latin typeface="Century Gothic"/>
                <a:cs typeface="Century Gothic"/>
              </a:rPr>
              <a:t>Region?</a:t>
            </a:r>
            <a:endParaRPr sz="180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600">
                <a:latin typeface="Century Gothic"/>
                <a:cs typeface="Century Gothic"/>
              </a:rPr>
              <a:t>Regions</a:t>
            </a:r>
            <a:r>
              <a:rPr dirty="0" sz="1600" spc="-6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outlined</a:t>
            </a:r>
            <a:r>
              <a:rPr dirty="0" sz="1600" spc="-5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in</a:t>
            </a:r>
            <a:r>
              <a:rPr dirty="0" sz="1600" spc="-3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the</a:t>
            </a:r>
            <a:r>
              <a:rPr dirty="0" sz="1600" spc="1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Community</a:t>
            </a:r>
            <a:r>
              <a:rPr dirty="0" sz="1600" spc="-30">
                <a:latin typeface="Century Gothic"/>
                <a:cs typeface="Century Gothic"/>
              </a:rPr>
              <a:t> </a:t>
            </a:r>
            <a:r>
              <a:rPr dirty="0" sz="1600" spc="-10">
                <a:latin typeface="Century Gothic"/>
                <a:cs typeface="Century Gothic"/>
              </a:rPr>
              <a:t>Development</a:t>
            </a:r>
            <a:r>
              <a:rPr dirty="0" sz="1600" spc="-7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map</a:t>
            </a:r>
            <a:r>
              <a:rPr dirty="0" sz="1600" spc="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(slide</a:t>
            </a:r>
            <a:r>
              <a:rPr dirty="0" sz="1600" spc="-50">
                <a:latin typeface="Century Gothic"/>
                <a:cs typeface="Century Gothic"/>
              </a:rPr>
              <a:t> </a:t>
            </a:r>
            <a:r>
              <a:rPr dirty="0" sz="1600" spc="-25">
                <a:latin typeface="Century Gothic"/>
                <a:cs typeface="Century Gothic"/>
              </a:rPr>
              <a:t>5)</a:t>
            </a:r>
            <a:endParaRPr sz="160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spcBef>
                <a:spcPts val="815"/>
              </a:spcBef>
              <a:buClr>
                <a:srgbClr val="000000"/>
              </a:buClr>
              <a:buFont typeface="Arial"/>
              <a:buChar char="•"/>
              <a:tabLst>
                <a:tab pos="299085" algn="l"/>
              </a:tabLst>
            </a:pP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Who</a:t>
            </a:r>
            <a:r>
              <a:rPr dirty="0" u="sng" sz="1600" spc="-2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We</a:t>
            </a:r>
            <a:r>
              <a:rPr dirty="0" u="sng" sz="1600" spc="-3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Are</a:t>
            </a:r>
            <a:r>
              <a:rPr dirty="0" u="sng" sz="1600" spc="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–</a:t>
            </a:r>
            <a:r>
              <a:rPr dirty="0" u="sng" sz="1600" spc="-3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 </a:t>
            </a:r>
            <a:r>
              <a:rPr dirty="0" u="sng" sz="16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4"/>
              </a:rPr>
              <a:t>FHLBanks</a:t>
            </a:r>
            <a:endParaRPr sz="160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1380"/>
              </a:spcBef>
              <a:buFont typeface="Arial"/>
              <a:buChar char="•"/>
            </a:pPr>
            <a:endParaRPr sz="16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latin typeface="Century Gothic"/>
                <a:cs typeface="Century Gothic"/>
              </a:rPr>
              <a:t>Want</a:t>
            </a:r>
            <a:r>
              <a:rPr dirty="0" sz="1800" spc="-45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to</a:t>
            </a:r>
            <a:r>
              <a:rPr dirty="0" sz="1800" spc="-5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know more</a:t>
            </a:r>
            <a:r>
              <a:rPr dirty="0" sz="1800" spc="-55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about</a:t>
            </a:r>
            <a:r>
              <a:rPr dirty="0" sz="1800" spc="-40" b="1">
                <a:latin typeface="Century Gothic"/>
                <a:cs typeface="Century Gothic"/>
              </a:rPr>
              <a:t> </a:t>
            </a:r>
            <a:r>
              <a:rPr dirty="0" sz="1800" b="1">
                <a:latin typeface="Century Gothic"/>
                <a:cs typeface="Century Gothic"/>
              </a:rPr>
              <a:t>Ginnie</a:t>
            </a:r>
            <a:r>
              <a:rPr dirty="0" sz="1800" spc="-5" b="1">
                <a:latin typeface="Century Gothic"/>
                <a:cs typeface="Century Gothic"/>
              </a:rPr>
              <a:t> </a:t>
            </a:r>
            <a:r>
              <a:rPr dirty="0" sz="1800" spc="-20" b="1">
                <a:latin typeface="Century Gothic"/>
                <a:cs typeface="Century Gothic"/>
              </a:rPr>
              <a:t>Mae?</a:t>
            </a:r>
            <a:endParaRPr sz="180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600">
                <a:latin typeface="Century Gothic"/>
                <a:cs typeface="Century Gothic"/>
              </a:rPr>
              <a:t>Contact:</a:t>
            </a:r>
            <a:r>
              <a:rPr dirty="0" sz="1600" spc="-60">
                <a:latin typeface="Century Gothic"/>
                <a:cs typeface="Century Gothic"/>
              </a:rPr>
              <a:t> </a:t>
            </a:r>
            <a:r>
              <a:rPr dirty="0" u="sng" sz="16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5"/>
              </a:rPr>
              <a:t>GinnieMaeCommunications@hud.gov</a:t>
            </a:r>
            <a:endParaRPr sz="1600">
              <a:latin typeface="Century Gothic"/>
              <a:cs typeface="Century Gothic"/>
            </a:endParaRPr>
          </a:p>
          <a:p>
            <a:pPr marL="299085" indent="-286385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600">
                <a:latin typeface="Century Gothic"/>
                <a:cs typeface="Century Gothic"/>
              </a:rPr>
              <a:t>Becoming</a:t>
            </a:r>
            <a:r>
              <a:rPr dirty="0" sz="1600" spc="-7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a</a:t>
            </a:r>
            <a:r>
              <a:rPr dirty="0" sz="1600" spc="1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Ginnie</a:t>
            </a:r>
            <a:r>
              <a:rPr dirty="0" sz="1600" spc="-8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Mae</a:t>
            </a:r>
            <a:r>
              <a:rPr dirty="0" sz="1600" spc="-6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Issuer:</a:t>
            </a:r>
            <a:r>
              <a:rPr dirty="0" sz="1600" spc="-55">
                <a:latin typeface="Century Gothic"/>
                <a:cs typeface="Century Gothic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How</a:t>
            </a:r>
            <a:r>
              <a:rPr dirty="0" u="sng" sz="16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to</a:t>
            </a:r>
            <a:r>
              <a:rPr dirty="0" u="sng" sz="1600" spc="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Become</a:t>
            </a:r>
            <a:r>
              <a:rPr dirty="0" u="sng" sz="1600" spc="-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an</a:t>
            </a:r>
            <a:r>
              <a:rPr dirty="0" u="sng" sz="1600" spc="-1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 </a:t>
            </a:r>
            <a:r>
              <a:rPr dirty="0" u="sng" sz="160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Issuer</a:t>
            </a:r>
            <a:r>
              <a:rPr dirty="0" u="sng" sz="1600" spc="-75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 </a:t>
            </a:r>
            <a:r>
              <a:rPr dirty="0" u="sng" sz="1600" spc="-10">
                <a:solidFill>
                  <a:srgbClr val="0562C1"/>
                </a:solidFill>
                <a:uFill>
                  <a:solidFill>
                    <a:srgbClr val="0562C1"/>
                  </a:solidFill>
                </a:uFill>
                <a:latin typeface="Century Gothic"/>
                <a:cs typeface="Century Gothic"/>
                <a:hlinkClick r:id="rId6"/>
              </a:rPr>
              <a:t>(ginniemae.gov)</a:t>
            </a:r>
            <a:endParaRPr sz="1600">
              <a:latin typeface="Century Gothic"/>
              <a:cs typeface="Century Gothic"/>
            </a:endParaRPr>
          </a:p>
          <a:p>
            <a:pPr marL="299085" marR="1263650" indent="-287020">
              <a:lnSpc>
                <a:spcPts val="1730"/>
              </a:lnSpc>
              <a:spcBef>
                <a:spcPts val="1010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600">
                <a:latin typeface="Century Gothic"/>
                <a:cs typeface="Century Gothic"/>
              </a:rPr>
              <a:t>Interested</a:t>
            </a:r>
            <a:r>
              <a:rPr dirty="0" sz="1600" spc="-8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in</a:t>
            </a:r>
            <a:r>
              <a:rPr dirty="0" sz="1600" spc="-5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a specialized</a:t>
            </a:r>
            <a:r>
              <a:rPr dirty="0" sz="1600" spc="-7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webinar</a:t>
            </a:r>
            <a:r>
              <a:rPr dirty="0" sz="1600" spc="-5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on</a:t>
            </a:r>
            <a:r>
              <a:rPr dirty="0" sz="1600" spc="-2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government</a:t>
            </a:r>
            <a:r>
              <a:rPr dirty="0" sz="1600" spc="-7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lending?</a:t>
            </a:r>
            <a:r>
              <a:rPr dirty="0" sz="1600" spc="-6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Please</a:t>
            </a:r>
            <a:r>
              <a:rPr dirty="0" sz="1600" spc="-6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reach</a:t>
            </a:r>
            <a:r>
              <a:rPr dirty="0" sz="1600" spc="-2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out</a:t>
            </a:r>
            <a:r>
              <a:rPr dirty="0" sz="1600" spc="-20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to the</a:t>
            </a:r>
            <a:r>
              <a:rPr dirty="0" sz="1600" spc="5">
                <a:latin typeface="Century Gothic"/>
                <a:cs typeface="Century Gothic"/>
              </a:rPr>
              <a:t> </a:t>
            </a:r>
            <a:r>
              <a:rPr dirty="0" sz="1600">
                <a:latin typeface="Century Gothic"/>
                <a:cs typeface="Century Gothic"/>
              </a:rPr>
              <a:t>Ginnie</a:t>
            </a:r>
            <a:r>
              <a:rPr dirty="0" sz="1600" spc="-65">
                <a:latin typeface="Century Gothic"/>
                <a:cs typeface="Century Gothic"/>
              </a:rPr>
              <a:t> </a:t>
            </a:r>
            <a:r>
              <a:rPr dirty="0" sz="1600" spc="-25">
                <a:latin typeface="Century Gothic"/>
                <a:cs typeface="Century Gothic"/>
              </a:rPr>
              <a:t>Mae </a:t>
            </a:r>
            <a:r>
              <a:rPr dirty="0" sz="1600">
                <a:latin typeface="Century Gothic"/>
                <a:cs typeface="Century Gothic"/>
              </a:rPr>
              <a:t>contact</a:t>
            </a:r>
            <a:r>
              <a:rPr dirty="0" sz="1600" spc="-50">
                <a:latin typeface="Century Gothic"/>
                <a:cs typeface="Century Gothic"/>
              </a:rPr>
              <a:t> </a:t>
            </a:r>
            <a:r>
              <a:rPr dirty="0" sz="1600" spc="-10">
                <a:latin typeface="Century Gothic"/>
                <a:cs typeface="Century Gothic"/>
              </a:rPr>
              <a:t>above.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2527743" y="4026411"/>
            <a:ext cx="3068955" cy="2832100"/>
          </a:xfrm>
          <a:custGeom>
            <a:avLst/>
            <a:gdLst/>
            <a:ahLst/>
            <a:cxnLst/>
            <a:rect l="l" t="t" r="r" b="b"/>
            <a:pathLst>
              <a:path w="3068954" h="2832100">
                <a:moveTo>
                  <a:pt x="3068383" y="0"/>
                </a:moveTo>
                <a:lnTo>
                  <a:pt x="2849626" y="0"/>
                </a:lnTo>
                <a:lnTo>
                  <a:pt x="0" y="2831592"/>
                </a:lnTo>
                <a:lnTo>
                  <a:pt x="218757" y="2831592"/>
                </a:lnTo>
                <a:lnTo>
                  <a:pt x="3068383" y="0"/>
                </a:lnTo>
                <a:close/>
              </a:path>
            </a:pathLst>
          </a:custGeom>
          <a:solidFill>
            <a:srgbClr val="B3B8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88390" y="0"/>
            <a:ext cx="2157095" cy="1920239"/>
          </a:xfrm>
          <a:custGeom>
            <a:avLst/>
            <a:gdLst/>
            <a:ahLst/>
            <a:cxnLst/>
            <a:rect l="l" t="t" r="r" b="b"/>
            <a:pathLst>
              <a:path w="2157095" h="1920239">
                <a:moveTo>
                  <a:pt x="2156980" y="0"/>
                </a:moveTo>
                <a:lnTo>
                  <a:pt x="1932470" y="0"/>
                </a:lnTo>
                <a:lnTo>
                  <a:pt x="0" y="1920239"/>
                </a:lnTo>
                <a:lnTo>
                  <a:pt x="224510" y="1920239"/>
                </a:lnTo>
                <a:lnTo>
                  <a:pt x="2156980" y="0"/>
                </a:lnTo>
                <a:close/>
              </a:path>
            </a:pathLst>
          </a:custGeom>
          <a:solidFill>
            <a:srgbClr val="B3B82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83562" y="3855996"/>
            <a:ext cx="3620135" cy="8483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b="1">
                <a:solidFill>
                  <a:srgbClr val="002C6A"/>
                </a:solidFill>
                <a:latin typeface="Century Gothic"/>
                <a:cs typeface="Century Gothic"/>
              </a:rPr>
              <a:t>Thank</a:t>
            </a:r>
            <a:r>
              <a:rPr dirty="0" sz="5400" spc="-90" b="1">
                <a:solidFill>
                  <a:srgbClr val="002C6A"/>
                </a:solidFill>
                <a:latin typeface="Century Gothic"/>
                <a:cs typeface="Century Gothic"/>
              </a:rPr>
              <a:t> </a:t>
            </a:r>
            <a:r>
              <a:rPr dirty="0" sz="5400" spc="-20" b="1">
                <a:solidFill>
                  <a:srgbClr val="002C6A"/>
                </a:solidFill>
                <a:latin typeface="Century Gothic"/>
                <a:cs typeface="Century Gothic"/>
              </a:rPr>
              <a:t>you!</a:t>
            </a:r>
            <a:endParaRPr sz="5400">
              <a:latin typeface="Century Gothic"/>
              <a:cs typeface="Century Gothic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-6350" y="-6350"/>
            <a:ext cx="12198350" cy="6870700"/>
            <a:chOff x="-6350" y="-6350"/>
            <a:chExt cx="12198350" cy="6870700"/>
          </a:xfrm>
        </p:grpSpPr>
        <p:pic>
          <p:nvPicPr>
            <p:cNvPr id="6" name="object 6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37904" y="5846064"/>
              <a:ext cx="2484397" cy="533387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0" y="6842759"/>
              <a:ext cx="12192000" cy="15240"/>
            </a:xfrm>
            <a:custGeom>
              <a:avLst/>
              <a:gdLst/>
              <a:ahLst/>
              <a:cxnLst/>
              <a:rect l="l" t="t" r="r" b="b"/>
              <a:pathLst>
                <a:path w="12192000" h="15240">
                  <a:moveTo>
                    <a:pt x="12192000" y="0"/>
                  </a:moveTo>
                  <a:lnTo>
                    <a:pt x="0" y="0"/>
                  </a:lnTo>
                  <a:lnTo>
                    <a:pt x="0" y="15240"/>
                  </a:lnTo>
                  <a:lnTo>
                    <a:pt x="12192000" y="1524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7E6E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5" y="0"/>
              <a:ext cx="9088120" cy="6858000"/>
            </a:xfrm>
            <a:custGeom>
              <a:avLst/>
              <a:gdLst/>
              <a:ahLst/>
              <a:cxnLst/>
              <a:rect l="l" t="t" r="r" b="b"/>
              <a:pathLst>
                <a:path w="9088120" h="6858000">
                  <a:moveTo>
                    <a:pt x="9087993" y="0"/>
                  </a:moveTo>
                  <a:lnTo>
                    <a:pt x="2450680" y="0"/>
                  </a:lnTo>
                  <a:lnTo>
                    <a:pt x="0" y="2474404"/>
                  </a:lnTo>
                  <a:lnTo>
                    <a:pt x="0" y="6858000"/>
                  </a:lnTo>
                  <a:lnTo>
                    <a:pt x="2295728" y="6858000"/>
                  </a:lnTo>
                  <a:lnTo>
                    <a:pt x="9087993" y="0"/>
                  </a:lnTo>
                  <a:close/>
                </a:path>
              </a:pathLst>
            </a:custGeom>
            <a:solidFill>
              <a:srgbClr val="131F4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0" y="0"/>
              <a:ext cx="9088120" cy="6858000"/>
            </a:xfrm>
            <a:custGeom>
              <a:avLst/>
              <a:gdLst/>
              <a:ahLst/>
              <a:cxnLst/>
              <a:rect l="l" t="t" r="r" b="b"/>
              <a:pathLst>
                <a:path w="9088120" h="6858000">
                  <a:moveTo>
                    <a:pt x="9088004" y="0"/>
                  </a:moveTo>
                  <a:lnTo>
                    <a:pt x="2295730" y="6858000"/>
                  </a:lnTo>
                </a:path>
                <a:path w="9088120" h="6858000">
                  <a:moveTo>
                    <a:pt x="0" y="2474396"/>
                  </a:moveTo>
                  <a:lnTo>
                    <a:pt x="2450682" y="0"/>
                  </a:lnTo>
                </a:path>
              </a:pathLst>
            </a:custGeom>
            <a:ln w="12700">
              <a:solidFill>
                <a:srgbClr val="162C5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6795359" y="5960640"/>
            <a:ext cx="116713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latin typeface="Calibri"/>
                <a:cs typeface="Calibri"/>
              </a:rPr>
              <a:t>@GinnieMaeGov</a:t>
            </a:r>
            <a:endParaRPr sz="1300">
              <a:latin typeface="Calibri"/>
              <a:cs typeface="Calibri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8646921" y="5854953"/>
            <a:ext cx="3143250" cy="436880"/>
            <a:chOff x="8646921" y="5854953"/>
            <a:chExt cx="3143250" cy="436880"/>
          </a:xfrm>
        </p:grpSpPr>
        <p:sp>
          <p:nvSpPr>
            <p:cNvPr id="4" name="object 4" descr=""/>
            <p:cNvSpPr/>
            <p:nvPr/>
          </p:nvSpPr>
          <p:spPr>
            <a:xfrm>
              <a:off x="8653271" y="5967983"/>
              <a:ext cx="1347470" cy="317500"/>
            </a:xfrm>
            <a:custGeom>
              <a:avLst/>
              <a:gdLst/>
              <a:ahLst/>
              <a:cxnLst/>
              <a:rect l="l" t="t" r="r" b="b"/>
              <a:pathLst>
                <a:path w="1347470" h="317500">
                  <a:moveTo>
                    <a:pt x="1347216" y="0"/>
                  </a:moveTo>
                  <a:lnTo>
                    <a:pt x="0" y="0"/>
                  </a:lnTo>
                  <a:lnTo>
                    <a:pt x="0" y="316991"/>
                  </a:lnTo>
                  <a:lnTo>
                    <a:pt x="1347216" y="316991"/>
                  </a:lnTo>
                  <a:lnTo>
                    <a:pt x="1347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653271" y="5967983"/>
              <a:ext cx="1347470" cy="317500"/>
            </a:xfrm>
            <a:custGeom>
              <a:avLst/>
              <a:gdLst/>
              <a:ahLst/>
              <a:cxnLst/>
              <a:rect l="l" t="t" r="r" b="b"/>
              <a:pathLst>
                <a:path w="1347470" h="317500">
                  <a:moveTo>
                    <a:pt x="0" y="0"/>
                  </a:moveTo>
                  <a:lnTo>
                    <a:pt x="1347216" y="0"/>
                  </a:lnTo>
                  <a:lnTo>
                    <a:pt x="1347216" y="316991"/>
                  </a:lnTo>
                  <a:lnTo>
                    <a:pt x="0" y="316991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10439399" y="5861303"/>
              <a:ext cx="1344295" cy="317500"/>
            </a:xfrm>
            <a:custGeom>
              <a:avLst/>
              <a:gdLst/>
              <a:ahLst/>
              <a:cxnLst/>
              <a:rect l="l" t="t" r="r" b="b"/>
              <a:pathLst>
                <a:path w="1344295" h="317500">
                  <a:moveTo>
                    <a:pt x="1344168" y="0"/>
                  </a:moveTo>
                  <a:lnTo>
                    <a:pt x="0" y="0"/>
                  </a:lnTo>
                  <a:lnTo>
                    <a:pt x="0" y="316992"/>
                  </a:lnTo>
                  <a:lnTo>
                    <a:pt x="1344168" y="316992"/>
                  </a:lnTo>
                  <a:lnTo>
                    <a:pt x="13441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0439399" y="5861303"/>
              <a:ext cx="1344295" cy="317500"/>
            </a:xfrm>
            <a:custGeom>
              <a:avLst/>
              <a:gdLst/>
              <a:ahLst/>
              <a:cxnLst/>
              <a:rect l="l" t="t" r="r" b="b"/>
              <a:pathLst>
                <a:path w="1344295" h="317500">
                  <a:moveTo>
                    <a:pt x="0" y="0"/>
                  </a:moveTo>
                  <a:lnTo>
                    <a:pt x="1344168" y="0"/>
                  </a:lnTo>
                  <a:lnTo>
                    <a:pt x="1344168" y="316992"/>
                  </a:lnTo>
                  <a:lnTo>
                    <a:pt x="0" y="316992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8662494" y="5960640"/>
            <a:ext cx="108458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10">
                <a:latin typeface="Calibri"/>
                <a:cs typeface="Calibri"/>
              </a:rPr>
              <a:t>/GinnieMaeGov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436796" y="5960640"/>
            <a:ext cx="80264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>
                <a:latin typeface="Calibri"/>
                <a:cs typeface="Calibri"/>
              </a:rPr>
              <a:t>Ginnie</a:t>
            </a:r>
            <a:r>
              <a:rPr dirty="0" sz="1300" spc="-15">
                <a:latin typeface="Calibri"/>
                <a:cs typeface="Calibri"/>
              </a:rPr>
              <a:t> </a:t>
            </a:r>
            <a:r>
              <a:rPr dirty="0" sz="1300" spc="-25">
                <a:latin typeface="Calibri"/>
                <a:cs typeface="Calibri"/>
              </a:rPr>
              <a:t>Mae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1F5F"/>
                </a:solidFill>
              </a:rPr>
              <a:t>Ginnie</a:t>
            </a:r>
            <a:r>
              <a:rPr dirty="0" spc="-95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Mae</a:t>
            </a:r>
            <a:r>
              <a:rPr dirty="0" spc="-45">
                <a:solidFill>
                  <a:srgbClr val="001F5F"/>
                </a:solidFill>
              </a:rPr>
              <a:t> </a:t>
            </a:r>
            <a:r>
              <a:rPr dirty="0" b="1">
                <a:solidFill>
                  <a:srgbClr val="001F5F"/>
                </a:solidFill>
                <a:latin typeface="Century Gothic"/>
                <a:cs typeface="Century Gothic"/>
              </a:rPr>
              <a:t>About</a:t>
            </a:r>
            <a:r>
              <a:rPr dirty="0" spc="-50" b="1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pc="-25" b="1">
                <a:solidFill>
                  <a:srgbClr val="001F5F"/>
                </a:solidFill>
                <a:latin typeface="Century Gothic"/>
                <a:cs typeface="Century Gothic"/>
              </a:rPr>
              <a:t>Us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11692122" y="6425628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888888"/>
                </a:solidFill>
                <a:latin typeface="Calibri"/>
                <a:cs typeface="Calibri"/>
              </a:rPr>
              <a:t>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4803993" y="1598979"/>
            <a:ext cx="5461000" cy="25850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5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A3B339"/>
                </a:solidFill>
                <a:latin typeface="Century Gothic"/>
                <a:cs typeface="Century Gothic"/>
              </a:rPr>
              <a:t>What?</a:t>
            </a:r>
            <a:endParaRPr sz="1800">
              <a:latin typeface="Century Gothic"/>
              <a:cs typeface="Century Gothic"/>
            </a:endParaRPr>
          </a:p>
          <a:p>
            <a:pPr marL="299085" marR="5080" indent="-287020">
              <a:lnSpc>
                <a:spcPts val="1920"/>
              </a:lnSpc>
              <a:spcBef>
                <a:spcPts val="5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Ginnie</a:t>
            </a:r>
            <a:r>
              <a:rPr dirty="0" sz="1600" spc="-8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Mae</a:t>
            </a:r>
            <a:r>
              <a:rPr dirty="0" sz="16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guarantees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investor’s</a:t>
            </a:r>
            <a:r>
              <a:rPr dirty="0" sz="16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timely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payment</a:t>
            </a:r>
            <a:r>
              <a:rPr dirty="0" sz="1600" spc="-5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15204B"/>
                </a:solidFill>
                <a:latin typeface="Century Gothic"/>
                <a:cs typeface="Century Gothic"/>
              </a:rPr>
              <a:t>of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Principal</a:t>
            </a:r>
            <a:r>
              <a:rPr dirty="0" sz="16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&amp;</a:t>
            </a:r>
            <a:r>
              <a:rPr dirty="0" sz="1600" spc="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Interest</a:t>
            </a:r>
            <a:r>
              <a:rPr dirty="0" sz="1600" spc="-5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(P&amp;I)</a:t>
            </a:r>
            <a:r>
              <a:rPr dirty="0" sz="1600" spc="-5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due</a:t>
            </a:r>
            <a:r>
              <a:rPr dirty="0" sz="1600" spc="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on</a:t>
            </a:r>
            <a:r>
              <a:rPr dirty="0" sz="1600" spc="-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5204B"/>
                </a:solidFill>
                <a:latin typeface="Century Gothic"/>
                <a:cs typeface="Century Gothic"/>
              </a:rPr>
              <a:t>Mortgage-Backed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Securities</a:t>
            </a:r>
            <a:r>
              <a:rPr dirty="0" sz="1600" spc="-5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(MBS)</a:t>
            </a:r>
            <a:r>
              <a:rPr dirty="0" sz="1600" spc="-4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backed</a:t>
            </a:r>
            <a:r>
              <a:rPr dirty="0" sz="16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by</a:t>
            </a:r>
            <a:r>
              <a:rPr dirty="0" sz="1600" spc="-1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federally</a:t>
            </a:r>
            <a:r>
              <a:rPr dirty="0" sz="1600" spc="-7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insured</a:t>
            </a:r>
            <a:r>
              <a:rPr dirty="0" sz="16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15204B"/>
                </a:solidFill>
                <a:latin typeface="Century Gothic"/>
                <a:cs typeface="Century Gothic"/>
              </a:rPr>
              <a:t>or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guaranteed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loans</a:t>
            </a:r>
            <a:r>
              <a:rPr dirty="0" sz="1600" spc="-5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20">
                <a:solidFill>
                  <a:srgbClr val="15204B"/>
                </a:solidFill>
                <a:latin typeface="Century Gothic"/>
                <a:cs typeface="Century Gothic"/>
              </a:rPr>
              <a:t>from:</a:t>
            </a:r>
            <a:endParaRPr sz="1600">
              <a:latin typeface="Century Gothic"/>
              <a:cs typeface="Century Gothic"/>
            </a:endParaRPr>
          </a:p>
          <a:p>
            <a:pPr lvl="1" marL="984885" indent="-286385">
              <a:lnSpc>
                <a:spcPct val="100000"/>
              </a:lnSpc>
              <a:spcBef>
                <a:spcPts val="1864"/>
              </a:spcBef>
              <a:buFont typeface="Arial"/>
              <a:buChar char="•"/>
              <a:tabLst>
                <a:tab pos="984885" algn="l"/>
              </a:tabLst>
            </a:pP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Federal</a:t>
            </a:r>
            <a:r>
              <a:rPr dirty="0" sz="14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Housing</a:t>
            </a:r>
            <a:r>
              <a:rPr dirty="0" sz="1400" spc="-4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15204B"/>
                </a:solidFill>
                <a:latin typeface="Century Gothic"/>
                <a:cs typeface="Century Gothic"/>
              </a:rPr>
              <a:t>Administration</a:t>
            </a:r>
            <a:r>
              <a:rPr dirty="0" sz="1400" spc="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 spc="-20">
                <a:solidFill>
                  <a:srgbClr val="15204B"/>
                </a:solidFill>
                <a:latin typeface="Century Gothic"/>
                <a:cs typeface="Century Gothic"/>
              </a:rPr>
              <a:t>(FHA)</a:t>
            </a:r>
            <a:endParaRPr sz="1400">
              <a:latin typeface="Century Gothic"/>
              <a:cs typeface="Century Gothic"/>
            </a:endParaRPr>
          </a:p>
          <a:p>
            <a:pPr lvl="1" marL="984885" indent="-286385">
              <a:lnSpc>
                <a:spcPct val="100000"/>
              </a:lnSpc>
              <a:buFont typeface="Arial"/>
              <a:buChar char="•"/>
              <a:tabLst>
                <a:tab pos="984885" algn="l"/>
              </a:tabLst>
            </a:pP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Public</a:t>
            </a:r>
            <a:r>
              <a:rPr dirty="0" sz="14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and</a:t>
            </a:r>
            <a:r>
              <a:rPr dirty="0" sz="1400" spc="-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Indian</a:t>
            </a:r>
            <a:r>
              <a:rPr dirty="0" sz="14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Housing</a:t>
            </a:r>
            <a:r>
              <a:rPr dirty="0" sz="14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 spc="-20">
                <a:solidFill>
                  <a:srgbClr val="15204B"/>
                </a:solidFill>
                <a:latin typeface="Century Gothic"/>
                <a:cs typeface="Century Gothic"/>
              </a:rPr>
              <a:t>(PIH)</a:t>
            </a:r>
            <a:endParaRPr sz="1400">
              <a:latin typeface="Century Gothic"/>
              <a:cs typeface="Century Gothic"/>
            </a:endParaRPr>
          </a:p>
          <a:p>
            <a:pPr lvl="1" marL="984885" indent="-286385">
              <a:lnSpc>
                <a:spcPct val="100000"/>
              </a:lnSpc>
              <a:buFont typeface="Arial"/>
              <a:buChar char="•"/>
              <a:tabLst>
                <a:tab pos="984885" algn="l"/>
              </a:tabLst>
            </a:pP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Department</a:t>
            </a:r>
            <a:r>
              <a:rPr dirty="0" sz="14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of</a:t>
            </a:r>
            <a:r>
              <a:rPr dirty="0" sz="1400" spc="-9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Veterans</a:t>
            </a:r>
            <a:r>
              <a:rPr dirty="0" sz="14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Affairs</a:t>
            </a:r>
            <a:r>
              <a:rPr dirty="0" sz="1400" spc="-20">
                <a:solidFill>
                  <a:srgbClr val="15204B"/>
                </a:solidFill>
                <a:latin typeface="Century Gothic"/>
                <a:cs typeface="Century Gothic"/>
              </a:rPr>
              <a:t> (VA)</a:t>
            </a:r>
            <a:endParaRPr sz="1400">
              <a:latin typeface="Century Gothic"/>
              <a:cs typeface="Century Gothic"/>
            </a:endParaRPr>
          </a:p>
          <a:p>
            <a:pPr lvl="1" marL="984885" marR="476250" indent="-287020">
              <a:lnSpc>
                <a:spcPct val="100000"/>
              </a:lnSpc>
              <a:buFont typeface="Arial"/>
              <a:buChar char="•"/>
              <a:tabLst>
                <a:tab pos="984885" algn="l"/>
              </a:tabLst>
            </a:pP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U.S.</a:t>
            </a:r>
            <a:r>
              <a:rPr dirty="0" sz="1400" spc="-4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Department</a:t>
            </a:r>
            <a:r>
              <a:rPr dirty="0" sz="14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of</a:t>
            </a:r>
            <a:r>
              <a:rPr dirty="0" sz="14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15204B"/>
                </a:solidFill>
                <a:latin typeface="Century Gothic"/>
                <a:cs typeface="Century Gothic"/>
              </a:rPr>
              <a:t>Agriculture’s</a:t>
            </a:r>
            <a:r>
              <a:rPr dirty="0" sz="1400" spc="1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(USDA’s)</a:t>
            </a:r>
            <a:r>
              <a:rPr dirty="0" sz="1400" spc="-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 spc="-10">
                <a:solidFill>
                  <a:srgbClr val="15204B"/>
                </a:solidFill>
                <a:latin typeface="Century Gothic"/>
                <a:cs typeface="Century Gothic"/>
              </a:rPr>
              <a:t>Rural </a:t>
            </a:r>
            <a:r>
              <a:rPr dirty="0" sz="1400">
                <a:solidFill>
                  <a:srgbClr val="15204B"/>
                </a:solidFill>
                <a:latin typeface="Century Gothic"/>
                <a:cs typeface="Century Gothic"/>
              </a:rPr>
              <a:t>Development</a:t>
            </a:r>
            <a:r>
              <a:rPr dirty="0" sz="1400" spc="-6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400" spc="-20">
                <a:solidFill>
                  <a:srgbClr val="15204B"/>
                </a:solidFill>
                <a:latin typeface="Century Gothic"/>
                <a:cs typeface="Century Gothic"/>
              </a:rPr>
              <a:t>(RD)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32598" y="4373510"/>
            <a:ext cx="5421630" cy="22491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150"/>
              </a:lnSpc>
              <a:spcBef>
                <a:spcPts val="100"/>
              </a:spcBef>
            </a:pPr>
            <a:r>
              <a:rPr dirty="0" sz="1800" spc="-20" b="1">
                <a:solidFill>
                  <a:srgbClr val="A3B339"/>
                </a:solidFill>
                <a:latin typeface="Century Gothic"/>
                <a:cs typeface="Century Gothic"/>
              </a:rPr>
              <a:t>Why?</a:t>
            </a:r>
            <a:endParaRPr sz="1800">
              <a:latin typeface="Century Gothic"/>
              <a:cs typeface="Century Gothic"/>
            </a:endParaRPr>
          </a:p>
          <a:p>
            <a:pPr marL="299085" marR="34290" indent="-287020">
              <a:lnSpc>
                <a:spcPts val="1920"/>
              </a:lnSpc>
              <a:spcBef>
                <a:spcPts val="55"/>
              </a:spcBef>
              <a:buFont typeface="Arial"/>
              <a:buChar char="•"/>
              <a:tabLst>
                <a:tab pos="299085" algn="l"/>
              </a:tabLst>
            </a:pP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Ginnie</a:t>
            </a:r>
            <a:r>
              <a:rPr dirty="0" sz="1600" spc="-8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Mae</a:t>
            </a:r>
            <a:r>
              <a:rPr dirty="0" sz="1600" spc="-5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supports</a:t>
            </a:r>
            <a:r>
              <a:rPr dirty="0" sz="1600" spc="-2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HUD's</a:t>
            </a:r>
            <a:r>
              <a:rPr dirty="0" sz="1600" spc="-2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larger</a:t>
            </a:r>
            <a:r>
              <a:rPr dirty="0" sz="16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mission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15204B"/>
                </a:solidFill>
                <a:latin typeface="Century Gothic"/>
                <a:cs typeface="Century Gothic"/>
              </a:rPr>
              <a:t>of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increasing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5204B"/>
                </a:solidFill>
                <a:latin typeface="Century Gothic"/>
                <a:cs typeface="Century Gothic"/>
              </a:rPr>
              <a:t>homeownership</a:t>
            </a:r>
            <a:r>
              <a:rPr dirty="0" sz="1600" spc="-7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by</a:t>
            </a:r>
            <a:r>
              <a:rPr dirty="0" sz="1600" spc="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providing</a:t>
            </a:r>
            <a:r>
              <a:rPr dirty="0" sz="1600" spc="-5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lenders</a:t>
            </a:r>
            <a:r>
              <a:rPr dirty="0" sz="16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15204B"/>
                </a:solidFill>
                <a:latin typeface="Century Gothic"/>
                <a:cs typeface="Century Gothic"/>
              </a:rPr>
              <a:t>the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ability</a:t>
            </a:r>
            <a:r>
              <a:rPr dirty="0" sz="1600" spc="-5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to</a:t>
            </a:r>
            <a:r>
              <a:rPr dirty="0" sz="1600" spc="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securitize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loans</a:t>
            </a:r>
            <a:r>
              <a:rPr dirty="0" sz="1600" spc="-7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that</a:t>
            </a:r>
            <a:r>
              <a:rPr dirty="0" sz="1600" spc="-1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allow</a:t>
            </a:r>
            <a:r>
              <a:rPr dirty="0" sz="1600" spc="-6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them</a:t>
            </a:r>
            <a:r>
              <a:rPr dirty="0" sz="1600" spc="-2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to</a:t>
            </a:r>
            <a:r>
              <a:rPr dirty="0" sz="1600" spc="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5204B"/>
                </a:solidFill>
                <a:latin typeface="Century Gothic"/>
                <a:cs typeface="Century Gothic"/>
              </a:rPr>
              <a:t>scale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their</a:t>
            </a:r>
            <a:r>
              <a:rPr dirty="0" sz="16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20">
                <a:solidFill>
                  <a:srgbClr val="15204B"/>
                </a:solidFill>
                <a:latin typeface="Century Gothic"/>
                <a:cs typeface="Century Gothic"/>
              </a:rPr>
              <a:t>work.</a:t>
            </a:r>
            <a:endParaRPr sz="1600">
              <a:latin typeface="Century Gothic"/>
              <a:cs typeface="Century Gothic"/>
            </a:endParaRPr>
          </a:p>
          <a:p>
            <a:pPr marL="299085" marR="5080" indent="-287020">
              <a:lnSpc>
                <a:spcPts val="1920"/>
              </a:lnSpc>
              <a:buFont typeface="Arial"/>
              <a:buChar char="•"/>
              <a:tabLst>
                <a:tab pos="299085" algn="l"/>
              </a:tabLst>
            </a:pP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Ginnie</a:t>
            </a:r>
            <a:r>
              <a:rPr dirty="0" sz="1600" spc="-9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Mae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provides</a:t>
            </a:r>
            <a:r>
              <a:rPr dirty="0" sz="16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the</a:t>
            </a:r>
            <a:r>
              <a:rPr dirty="0" sz="1600" spc="-1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guaranty</a:t>
            </a:r>
            <a:r>
              <a:rPr dirty="0" sz="1600" spc="-2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to</a:t>
            </a:r>
            <a:r>
              <a:rPr dirty="0" sz="1600" spc="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5204B"/>
                </a:solidFill>
                <a:latin typeface="Century Gothic"/>
                <a:cs typeface="Century Gothic"/>
              </a:rPr>
              <a:t>attract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domestic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and</a:t>
            </a:r>
            <a:r>
              <a:rPr dirty="0" sz="1600" spc="-2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global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capital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to</a:t>
            </a:r>
            <a:r>
              <a:rPr dirty="0" sz="1600" spc="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the</a:t>
            </a:r>
            <a:r>
              <a:rPr dirty="0" sz="1600" spc="1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nation’s</a:t>
            </a:r>
            <a:r>
              <a:rPr dirty="0" sz="1600" spc="-7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5204B"/>
                </a:solidFill>
                <a:latin typeface="Century Gothic"/>
                <a:cs typeface="Century Gothic"/>
              </a:rPr>
              <a:t>housing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finance</a:t>
            </a:r>
            <a:r>
              <a:rPr dirty="0" sz="1600" spc="-7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markets,</a:t>
            </a:r>
            <a:r>
              <a:rPr dirty="0" sz="1600" spc="-6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as</a:t>
            </a:r>
            <a:r>
              <a:rPr dirty="0" sz="1600" spc="-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well</a:t>
            </a:r>
            <a:r>
              <a:rPr dirty="0" sz="16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as</a:t>
            </a:r>
            <a:r>
              <a:rPr dirty="0" sz="16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to</a:t>
            </a:r>
            <a:r>
              <a:rPr dirty="0" sz="1600" spc="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improve</a:t>
            </a:r>
            <a:r>
              <a:rPr dirty="0" sz="1600" spc="-9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the</a:t>
            </a:r>
            <a:r>
              <a:rPr dirty="0" sz="1600" spc="1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ability</a:t>
            </a:r>
            <a:r>
              <a:rPr dirty="0" sz="1600" spc="-5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15204B"/>
                </a:solidFill>
                <a:latin typeface="Century Gothic"/>
                <a:cs typeface="Century Gothic"/>
              </a:rPr>
              <a:t>to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trade</a:t>
            </a:r>
            <a:r>
              <a:rPr dirty="0" sz="1600" spc="-4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15204B"/>
                </a:solidFill>
                <a:latin typeface="Century Gothic"/>
                <a:cs typeface="Century Gothic"/>
              </a:rPr>
              <a:t>mortgage</a:t>
            </a:r>
            <a:r>
              <a:rPr dirty="0" sz="16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15204B"/>
                </a:solidFill>
                <a:latin typeface="Century Gothic"/>
                <a:cs typeface="Century Gothic"/>
              </a:rPr>
              <a:t>investments.</a:t>
            </a:r>
            <a:endParaRPr sz="1600">
              <a:latin typeface="Century Gothic"/>
              <a:cs typeface="Century Gothic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97991" y="1816607"/>
            <a:ext cx="2679191" cy="2261615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8415528" y="4632965"/>
            <a:ext cx="2597150" cy="1826260"/>
          </a:xfrm>
          <a:custGeom>
            <a:avLst/>
            <a:gdLst/>
            <a:ahLst/>
            <a:cxnLst/>
            <a:rect l="l" t="t" r="r" b="b"/>
            <a:pathLst>
              <a:path w="2597150" h="1826260">
                <a:moveTo>
                  <a:pt x="2292604" y="0"/>
                </a:moveTo>
                <a:lnTo>
                  <a:pt x="304292" y="0"/>
                </a:lnTo>
                <a:lnTo>
                  <a:pt x="254933" y="3982"/>
                </a:lnTo>
                <a:lnTo>
                  <a:pt x="208110" y="15512"/>
                </a:lnTo>
                <a:lnTo>
                  <a:pt x="164450" y="33963"/>
                </a:lnTo>
                <a:lnTo>
                  <a:pt x="124579" y="58709"/>
                </a:lnTo>
                <a:lnTo>
                  <a:pt x="89123" y="89123"/>
                </a:lnTo>
                <a:lnTo>
                  <a:pt x="58709" y="124579"/>
                </a:lnTo>
                <a:lnTo>
                  <a:pt x="33963" y="164450"/>
                </a:lnTo>
                <a:lnTo>
                  <a:pt x="15512" y="208110"/>
                </a:lnTo>
                <a:lnTo>
                  <a:pt x="3982" y="254933"/>
                </a:lnTo>
                <a:lnTo>
                  <a:pt x="0" y="304292"/>
                </a:lnTo>
                <a:lnTo>
                  <a:pt x="0" y="1521447"/>
                </a:lnTo>
                <a:lnTo>
                  <a:pt x="3982" y="1570806"/>
                </a:lnTo>
                <a:lnTo>
                  <a:pt x="15512" y="1617629"/>
                </a:lnTo>
                <a:lnTo>
                  <a:pt x="33963" y="1661291"/>
                </a:lnTo>
                <a:lnTo>
                  <a:pt x="58709" y="1701164"/>
                </a:lnTo>
                <a:lnTo>
                  <a:pt x="89123" y="1736621"/>
                </a:lnTo>
                <a:lnTo>
                  <a:pt x="124579" y="1767037"/>
                </a:lnTo>
                <a:lnTo>
                  <a:pt x="164450" y="1791785"/>
                </a:lnTo>
                <a:lnTo>
                  <a:pt x="208110" y="1810237"/>
                </a:lnTo>
                <a:lnTo>
                  <a:pt x="254933" y="1821769"/>
                </a:lnTo>
                <a:lnTo>
                  <a:pt x="304292" y="1825752"/>
                </a:lnTo>
                <a:lnTo>
                  <a:pt x="2292604" y="1825752"/>
                </a:lnTo>
                <a:lnTo>
                  <a:pt x="2341962" y="1821769"/>
                </a:lnTo>
                <a:lnTo>
                  <a:pt x="2388785" y="1810237"/>
                </a:lnTo>
                <a:lnTo>
                  <a:pt x="2432445" y="1791785"/>
                </a:lnTo>
                <a:lnTo>
                  <a:pt x="2472316" y="1767037"/>
                </a:lnTo>
                <a:lnTo>
                  <a:pt x="2507772" y="1736621"/>
                </a:lnTo>
                <a:lnTo>
                  <a:pt x="2538186" y="1701164"/>
                </a:lnTo>
                <a:lnTo>
                  <a:pt x="2562932" y="1661291"/>
                </a:lnTo>
                <a:lnTo>
                  <a:pt x="2581383" y="1617629"/>
                </a:lnTo>
                <a:lnTo>
                  <a:pt x="2592913" y="1570806"/>
                </a:lnTo>
                <a:lnTo>
                  <a:pt x="2596896" y="1521447"/>
                </a:lnTo>
                <a:lnTo>
                  <a:pt x="2596896" y="304292"/>
                </a:lnTo>
                <a:lnTo>
                  <a:pt x="2592913" y="254933"/>
                </a:lnTo>
                <a:lnTo>
                  <a:pt x="2581383" y="208110"/>
                </a:lnTo>
                <a:lnTo>
                  <a:pt x="2562932" y="164450"/>
                </a:lnTo>
                <a:lnTo>
                  <a:pt x="2538186" y="124579"/>
                </a:lnTo>
                <a:lnTo>
                  <a:pt x="2507772" y="89123"/>
                </a:lnTo>
                <a:lnTo>
                  <a:pt x="2472316" y="58709"/>
                </a:lnTo>
                <a:lnTo>
                  <a:pt x="2432445" y="33963"/>
                </a:lnTo>
                <a:lnTo>
                  <a:pt x="2388785" y="15512"/>
                </a:lnTo>
                <a:lnTo>
                  <a:pt x="2341962" y="3982"/>
                </a:lnTo>
                <a:lnTo>
                  <a:pt x="2292604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8619697" y="4916935"/>
            <a:ext cx="2186940" cy="12458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2700" marR="5080" indent="-3175">
              <a:lnSpc>
                <a:spcPct val="100000"/>
              </a:lnSpc>
              <a:spcBef>
                <a:spcPts val="105"/>
              </a:spcBef>
            </a:pP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Ginnie</a:t>
            </a:r>
            <a:r>
              <a:rPr dirty="0" sz="1600" spc="-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Mae</a:t>
            </a:r>
            <a:r>
              <a:rPr dirty="0" sz="16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entury Gothic"/>
                <a:cs typeface="Century Gothic"/>
              </a:rPr>
              <a:t>securities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are</a:t>
            </a:r>
            <a:r>
              <a:rPr dirty="0" sz="1600" spc="-2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dirty="0" sz="16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only</a:t>
            </a:r>
            <a:r>
              <a:rPr dirty="0" sz="1600" spc="-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MBS</a:t>
            </a:r>
            <a:r>
              <a:rPr dirty="0" sz="1600" spc="-4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entury Gothic"/>
                <a:cs typeface="Century Gothic"/>
              </a:rPr>
              <a:t>to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carry</a:t>
            </a:r>
            <a:r>
              <a:rPr dirty="0" sz="1600" spc="-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dirty="0" sz="1600" spc="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full</a:t>
            </a:r>
            <a:r>
              <a:rPr dirty="0" sz="1600" spc="-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faith</a:t>
            </a:r>
            <a:r>
              <a:rPr dirty="0" sz="1600" spc="-5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entury Gothic"/>
                <a:cs typeface="Century Gothic"/>
              </a:rPr>
              <a:t>and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credit</a:t>
            </a:r>
            <a:r>
              <a:rPr dirty="0" sz="1600" spc="-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guarantee</a:t>
            </a:r>
            <a:r>
              <a:rPr dirty="0" sz="16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 spc="-25">
                <a:solidFill>
                  <a:srgbClr val="FFFFFF"/>
                </a:solidFill>
                <a:latin typeface="Century Gothic"/>
                <a:cs typeface="Century Gothic"/>
              </a:rPr>
              <a:t>of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the</a:t>
            </a:r>
            <a:r>
              <a:rPr dirty="0" sz="1600" spc="-4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>
                <a:solidFill>
                  <a:srgbClr val="FFFFFF"/>
                </a:solidFill>
                <a:latin typeface="Century Gothic"/>
                <a:cs typeface="Century Gothic"/>
              </a:rPr>
              <a:t>U.S.</a:t>
            </a:r>
            <a:r>
              <a:rPr dirty="0" sz="1600" spc="-2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600" spc="-10">
                <a:solidFill>
                  <a:srgbClr val="FFFFFF"/>
                </a:solidFill>
                <a:latin typeface="Century Gothic"/>
                <a:cs typeface="Century Gothic"/>
              </a:rPr>
              <a:t>government.</a:t>
            </a:r>
            <a:endParaRPr sz="1600">
              <a:latin typeface="Century Gothic"/>
              <a:cs typeface="Century Gothic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3868898" y="1536101"/>
          <a:ext cx="8087359" cy="45739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20315"/>
                <a:gridCol w="5478145"/>
              </a:tblGrid>
              <a:tr h="416559"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600" b="1">
                          <a:solidFill>
                            <a:srgbClr val="A3B339"/>
                          </a:solidFill>
                          <a:latin typeface="Century Gothic"/>
                          <a:cs typeface="Century Gothic"/>
                        </a:rPr>
                        <a:t>MBS</a:t>
                      </a:r>
                      <a:r>
                        <a:rPr dirty="0" sz="1600" spc="-25" b="1">
                          <a:solidFill>
                            <a:srgbClr val="A3B339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A3B339"/>
                          </a:solidFill>
                          <a:latin typeface="Century Gothic"/>
                          <a:cs typeface="Century Gothic"/>
                        </a:rPr>
                        <a:t>Types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812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1600" b="1">
                          <a:solidFill>
                            <a:srgbClr val="A3B339"/>
                          </a:solidFill>
                          <a:latin typeface="Century Gothic"/>
                          <a:cs typeface="Century Gothic"/>
                        </a:rPr>
                        <a:t>Who</a:t>
                      </a:r>
                      <a:r>
                        <a:rPr dirty="0" sz="1600" spc="-30" b="1">
                          <a:solidFill>
                            <a:srgbClr val="A3B339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600" b="1">
                          <a:solidFill>
                            <a:srgbClr val="A3B339"/>
                          </a:solidFill>
                          <a:latin typeface="Century Gothic"/>
                          <a:cs typeface="Century Gothic"/>
                        </a:rPr>
                        <a:t>We </a:t>
                      </a:r>
                      <a:r>
                        <a:rPr dirty="0" sz="1600" spc="-20" b="1">
                          <a:solidFill>
                            <a:srgbClr val="A3B339"/>
                          </a:solidFill>
                          <a:latin typeface="Century Gothic"/>
                          <a:cs typeface="Century Gothic"/>
                        </a:rPr>
                        <a:t>Serve</a:t>
                      </a:r>
                      <a:endParaRPr sz="1600">
                        <a:latin typeface="Century Gothic"/>
                        <a:cs typeface="Century Gothic"/>
                      </a:endParaRPr>
                    </a:p>
                  </a:txBody>
                  <a:tcPr marL="0" marR="0" marB="0" marT="812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57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Single</a:t>
                      </a:r>
                      <a:r>
                        <a:rPr dirty="0" sz="1400" spc="-50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Family</a:t>
                      </a:r>
                      <a:r>
                        <a:rPr dirty="0" sz="1400" spc="-40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25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MBS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 indent="-286385">
                        <a:lnSpc>
                          <a:spcPct val="100000"/>
                        </a:lnSpc>
                        <a:spcBef>
                          <a:spcPts val="325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 spc="-2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First-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time</a:t>
                      </a:r>
                      <a:r>
                        <a:rPr dirty="0" sz="1400" spc="4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home</a:t>
                      </a:r>
                      <a:r>
                        <a:rPr dirty="0" sz="1400" spc="-1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buyers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Veterans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Low-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and</a:t>
                      </a:r>
                      <a:r>
                        <a:rPr dirty="0" sz="1400" spc="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moderate-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income</a:t>
                      </a:r>
                      <a:r>
                        <a:rPr dirty="0" sz="1400" spc="7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borrowers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Emerging</a:t>
                      </a:r>
                      <a:r>
                        <a:rPr dirty="0" sz="1400" spc="-1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or</a:t>
                      </a:r>
                      <a:r>
                        <a:rPr dirty="0" sz="1400" spc="-6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repairing</a:t>
                      </a:r>
                      <a:r>
                        <a:rPr dirty="0" sz="1400" spc="-3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credit</a:t>
                      </a:r>
                      <a:r>
                        <a:rPr dirty="0" sz="1400" spc="-4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households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Racially</a:t>
                      </a:r>
                      <a:r>
                        <a:rPr dirty="0" sz="1400" spc="-6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and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ethnically</a:t>
                      </a:r>
                      <a:r>
                        <a:rPr dirty="0" sz="1400" spc="-3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diverse</a:t>
                      </a:r>
                      <a:r>
                        <a:rPr dirty="0" sz="1400" spc="-3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borrowers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Underserved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borrowers</a:t>
                      </a:r>
                      <a:r>
                        <a:rPr dirty="0" sz="1400" spc="-2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of</a:t>
                      </a:r>
                      <a:r>
                        <a:rPr dirty="0" sz="1400" spc="-7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rural</a:t>
                      </a:r>
                      <a:r>
                        <a:rPr dirty="0" sz="1400" spc="-2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and</a:t>
                      </a:r>
                      <a:r>
                        <a:rPr dirty="0" sz="1400" spc="-6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tribal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communities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Borrowers economically</a:t>
                      </a:r>
                      <a:r>
                        <a:rPr dirty="0" sz="1400" spc="-7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affected</a:t>
                      </a:r>
                      <a:r>
                        <a:rPr dirty="0" sz="1400" spc="-4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by</a:t>
                      </a:r>
                      <a:r>
                        <a:rPr dirty="0" sz="1400" spc="-7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the</a:t>
                      </a:r>
                      <a:r>
                        <a:rPr dirty="0" sz="1400" spc="-4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pandemic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Borrowers</a:t>
                      </a:r>
                      <a:r>
                        <a:rPr dirty="0" sz="1400" spc="2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that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live</a:t>
                      </a:r>
                      <a:r>
                        <a:rPr dirty="0" sz="1400" spc="-4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 spc="-4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areas</a:t>
                      </a:r>
                      <a:r>
                        <a:rPr dirty="0" sz="1400" spc="-2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where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credit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access</a:t>
                      </a:r>
                      <a:r>
                        <a:rPr dirty="0" sz="1400" spc="-8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is</a:t>
                      </a:r>
                      <a:r>
                        <a:rPr dirty="0" sz="1400" spc="-4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limited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778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Borrowers</a:t>
                      </a:r>
                      <a:r>
                        <a:rPr dirty="0" sz="1400" spc="3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who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can</a:t>
                      </a:r>
                      <a:r>
                        <a:rPr dirty="0" sz="1400" spc="-5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afford</a:t>
                      </a:r>
                      <a:r>
                        <a:rPr dirty="0" sz="1400" spc="-1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</a:t>
                      </a:r>
                      <a:r>
                        <a:rPr dirty="0" sz="1400" spc="-4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low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or</a:t>
                      </a:r>
                      <a:r>
                        <a:rPr dirty="0" sz="1400" spc="-5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no</a:t>
                      </a:r>
                      <a:r>
                        <a:rPr dirty="0" sz="1400" spc="-2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downpayment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014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Multifamily</a:t>
                      </a:r>
                      <a:r>
                        <a:rPr dirty="0" sz="1400" spc="-70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25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MBS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 indent="-286385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People</a:t>
                      </a:r>
                      <a:r>
                        <a:rPr dirty="0" sz="1400" spc="-3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that</a:t>
                      </a:r>
                      <a:r>
                        <a:rPr dirty="0" sz="1400" spc="-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need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access</a:t>
                      </a:r>
                      <a:r>
                        <a:rPr dirty="0" sz="1400" spc="-6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to: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lvl="1" marL="8350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8350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Affordable</a:t>
                      </a:r>
                      <a:r>
                        <a:rPr dirty="0" sz="1400" spc="-6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apartment</a:t>
                      </a:r>
                      <a:r>
                        <a:rPr dirty="0" sz="1400" spc="-7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2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units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lvl="1" marL="8350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835025" algn="l"/>
                        </a:tabLst>
                      </a:pP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Hospitals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lvl="1" marL="835025" indent="-28638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8350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Senior</a:t>
                      </a:r>
                      <a:r>
                        <a:rPr dirty="0" sz="1400" spc="-2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care</a:t>
                      </a:r>
                      <a:r>
                        <a:rPr dirty="0" sz="1400" spc="-4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facilities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8805">
                <a:tc>
                  <a:txBody>
                    <a:bodyPr/>
                    <a:lstStyle/>
                    <a:p>
                      <a:pPr marL="1024255" marR="169545" indent="-844550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400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Reverse</a:t>
                      </a:r>
                      <a:r>
                        <a:rPr dirty="0" sz="1400" spc="-35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Mortgage/HECM </a:t>
                      </a:r>
                      <a:r>
                        <a:rPr dirty="0" sz="1400" spc="-20" b="1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HMBS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825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7825" indent="-286385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Arial"/>
                        <a:buChar char="•"/>
                        <a:tabLst>
                          <a:tab pos="377825" algn="l"/>
                        </a:tabLst>
                      </a:pPr>
                      <a:r>
                        <a:rPr dirty="0" sz="140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Senior</a:t>
                      </a:r>
                      <a:r>
                        <a:rPr dirty="0" sz="1400" spc="-25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10">
                          <a:solidFill>
                            <a:srgbClr val="15204B"/>
                          </a:solidFill>
                          <a:latin typeface="Century Gothic"/>
                          <a:cs typeface="Century Gothic"/>
                        </a:rPr>
                        <a:t>Citizens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1F5F"/>
                </a:solidFill>
              </a:rPr>
              <a:t>Ginnie</a:t>
            </a:r>
            <a:r>
              <a:rPr dirty="0" spc="-9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Mae</a:t>
            </a:r>
            <a:r>
              <a:rPr dirty="0" spc="-40">
                <a:solidFill>
                  <a:srgbClr val="001F5F"/>
                </a:solidFill>
              </a:rPr>
              <a:t> </a:t>
            </a:r>
            <a:r>
              <a:rPr dirty="0" b="1">
                <a:solidFill>
                  <a:srgbClr val="001F5F"/>
                </a:solidFill>
                <a:latin typeface="Century Gothic"/>
                <a:cs typeface="Century Gothic"/>
              </a:rPr>
              <a:t>Who</a:t>
            </a:r>
            <a:r>
              <a:rPr dirty="0" spc="-10" b="1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001F5F"/>
                </a:solidFill>
                <a:latin typeface="Century Gothic"/>
                <a:cs typeface="Century Gothic"/>
              </a:rPr>
              <a:t>We</a:t>
            </a:r>
            <a:r>
              <a:rPr dirty="0" spc="15" b="1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pc="-10" b="1">
                <a:solidFill>
                  <a:srgbClr val="001F5F"/>
                </a:solidFill>
                <a:latin typeface="Century Gothic"/>
                <a:cs typeface="Century Gothic"/>
              </a:rPr>
              <a:t>Serve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11692122" y="6425628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0">
                <a:solidFill>
                  <a:srgbClr val="888888"/>
                </a:solidFill>
                <a:latin typeface="Calibri"/>
                <a:cs typeface="Calibri"/>
              </a:rPr>
              <a:t>4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40788" y="1670004"/>
            <a:ext cx="2807970" cy="19456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As</a:t>
            </a:r>
            <a:r>
              <a:rPr dirty="0" sz="1800" spc="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</a:t>
            </a:r>
            <a:r>
              <a:rPr dirty="0" sz="18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Government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Corporation,</a:t>
            </a:r>
            <a:r>
              <a:rPr dirty="0" sz="18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Ginnie</a:t>
            </a:r>
            <a:r>
              <a:rPr dirty="0" sz="1800" spc="-6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Mae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is</a:t>
            </a:r>
            <a:r>
              <a:rPr dirty="0" sz="18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001F5F"/>
                </a:solidFill>
                <a:latin typeface="Century Gothic"/>
                <a:cs typeface="Century Gothic"/>
              </a:rPr>
              <a:t>inherently</a:t>
            </a:r>
            <a:r>
              <a:rPr dirty="0" sz="1800" spc="-30">
                <a:solidFill>
                  <a:srgbClr val="001F5F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a</a:t>
            </a:r>
            <a:r>
              <a:rPr dirty="0" sz="1800" spc="-3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social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enterprise.</a:t>
            </a:r>
            <a:r>
              <a:rPr dirty="0" sz="1800" spc="-6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Our</a:t>
            </a:r>
            <a:r>
              <a:rPr dirty="0" sz="18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MBS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borrower</a:t>
            </a:r>
            <a:r>
              <a:rPr dirty="0" sz="1800" spc="-4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profile</a:t>
            </a:r>
            <a:r>
              <a:rPr dirty="0" sz="1800" spc="-4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is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unique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for</a:t>
            </a:r>
            <a:r>
              <a:rPr dirty="0" sz="1800" spc="-2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each</a:t>
            </a:r>
            <a:r>
              <a:rPr dirty="0" sz="1800" spc="-3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5204B"/>
                </a:solidFill>
                <a:latin typeface="Century Gothic"/>
                <a:cs typeface="Century Gothic"/>
              </a:rPr>
              <a:t>of</a:t>
            </a:r>
            <a:r>
              <a:rPr dirty="0" sz="1800" spc="-2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25">
                <a:solidFill>
                  <a:srgbClr val="15204B"/>
                </a:solidFill>
                <a:latin typeface="Century Gothic"/>
                <a:cs typeface="Century Gothic"/>
              </a:rPr>
              <a:t>our</a:t>
            </a:r>
            <a:r>
              <a:rPr dirty="0" sz="1800" spc="500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5204B"/>
                </a:solidFill>
                <a:latin typeface="Century Gothic"/>
                <a:cs typeface="Century Gothic"/>
              </a:rPr>
              <a:t>programs.</a:t>
            </a:r>
            <a:endParaRPr sz="1800">
              <a:latin typeface="Century Gothic"/>
              <a:cs typeface="Century Gothic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0495804" y="281717"/>
            <a:ext cx="44195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131F46"/>
                </a:solidFill>
                <a:latin typeface="Century Gothic"/>
                <a:cs typeface="Century Gothic"/>
              </a:rPr>
              <a:t>OOTP</a:t>
            </a:r>
            <a:endParaRPr sz="12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54608" y="822960"/>
            <a:ext cx="10082783" cy="575124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39" y="234298"/>
            <a:ext cx="11355070" cy="4533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1F5F"/>
                </a:solidFill>
              </a:rPr>
              <a:t>Community</a:t>
            </a:r>
            <a:r>
              <a:rPr dirty="0" spc="-85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Development</a:t>
            </a:r>
            <a:r>
              <a:rPr dirty="0" spc="-8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Financial</a:t>
            </a:r>
            <a:r>
              <a:rPr dirty="0" spc="-75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Institutions</a:t>
            </a:r>
            <a:r>
              <a:rPr dirty="0" spc="-7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by</a:t>
            </a:r>
            <a:r>
              <a:rPr dirty="0" spc="-10">
                <a:solidFill>
                  <a:srgbClr val="001F5F"/>
                </a:solidFill>
              </a:rPr>
              <a:t> </a:t>
            </a:r>
            <a:r>
              <a:rPr dirty="0">
                <a:solidFill>
                  <a:srgbClr val="001F5F"/>
                </a:solidFill>
              </a:rPr>
              <a:t>FHLBank</a:t>
            </a:r>
            <a:r>
              <a:rPr dirty="0" spc="-40">
                <a:solidFill>
                  <a:srgbClr val="001F5F"/>
                </a:solidFill>
              </a:rPr>
              <a:t> </a:t>
            </a:r>
            <a:r>
              <a:rPr dirty="0" spc="-10">
                <a:solidFill>
                  <a:srgbClr val="001F5F"/>
                </a:solidFill>
              </a:rPr>
              <a:t>Region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0589" y="2751454"/>
            <a:ext cx="8947785" cy="17627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6840"/>
              </a:lnSpc>
              <a:spcBef>
                <a:spcPts val="100"/>
              </a:spcBef>
            </a:pPr>
            <a:r>
              <a:rPr dirty="0" sz="6000">
                <a:solidFill>
                  <a:srgbClr val="000000"/>
                </a:solidFill>
              </a:rPr>
              <a:t>Ginnie</a:t>
            </a:r>
            <a:r>
              <a:rPr dirty="0" sz="6000" spc="-145">
                <a:solidFill>
                  <a:srgbClr val="000000"/>
                </a:solidFill>
              </a:rPr>
              <a:t> </a:t>
            </a:r>
            <a:r>
              <a:rPr dirty="0" sz="6000" spc="-25">
                <a:solidFill>
                  <a:srgbClr val="000000"/>
                </a:solidFill>
              </a:rPr>
              <a:t>Mae</a:t>
            </a:r>
            <a:endParaRPr sz="6000"/>
          </a:p>
          <a:p>
            <a:pPr marL="12700">
              <a:lnSpc>
                <a:spcPts val="6840"/>
              </a:lnSpc>
            </a:pPr>
            <a:r>
              <a:rPr dirty="0" sz="6000">
                <a:solidFill>
                  <a:srgbClr val="000000"/>
                </a:solidFill>
              </a:rPr>
              <a:t>Borrower</a:t>
            </a:r>
            <a:r>
              <a:rPr dirty="0" sz="6000" spc="-70">
                <a:solidFill>
                  <a:srgbClr val="000000"/>
                </a:solidFill>
              </a:rPr>
              <a:t> </a:t>
            </a:r>
            <a:r>
              <a:rPr dirty="0" sz="6000" spc="-10">
                <a:solidFill>
                  <a:srgbClr val="000000"/>
                </a:solidFill>
              </a:rPr>
              <a:t>Demographics</a:t>
            </a:r>
            <a:endParaRPr sz="6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010" y="354267"/>
            <a:ext cx="5904230" cy="4533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Where</a:t>
            </a:r>
            <a:r>
              <a:rPr dirty="0" spc="-5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are</a:t>
            </a:r>
            <a:r>
              <a:rPr dirty="0" spc="-2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our</a:t>
            </a:r>
            <a:r>
              <a:rPr dirty="0" spc="-3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borrowers</a:t>
            </a:r>
            <a:r>
              <a:rPr dirty="0" spc="-6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pc="-10" b="1">
                <a:solidFill>
                  <a:srgbClr val="15204B"/>
                </a:solidFill>
                <a:latin typeface="Century Gothic"/>
                <a:cs typeface="Century Gothic"/>
              </a:rPr>
              <a:t>located?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286604" y="1183919"/>
            <a:ext cx="269494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24485" marR="30480" indent="-28702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24485" algn="l"/>
              </a:tabLst>
            </a:pPr>
            <a:r>
              <a:rPr dirty="0" sz="1800">
                <a:solidFill>
                  <a:srgbClr val="1F3863"/>
                </a:solidFill>
                <a:latin typeface="Century Gothic"/>
                <a:cs typeface="Century Gothic"/>
              </a:rPr>
              <a:t>Shows</a:t>
            </a:r>
            <a:r>
              <a:rPr dirty="0" sz="1800" spc="-40">
                <a:solidFill>
                  <a:srgbClr val="1F3863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F3863"/>
                </a:solidFill>
                <a:latin typeface="Century Gothic"/>
                <a:cs typeface="Century Gothic"/>
              </a:rPr>
              <a:t>highest </a:t>
            </a:r>
            <a:r>
              <a:rPr dirty="0" sz="1800">
                <a:solidFill>
                  <a:srgbClr val="1F3863"/>
                </a:solidFill>
                <a:latin typeface="Century Gothic"/>
                <a:cs typeface="Century Gothic"/>
              </a:rPr>
              <a:t>borrower</a:t>
            </a:r>
            <a:r>
              <a:rPr dirty="0" sz="1800" spc="-65">
                <a:solidFill>
                  <a:srgbClr val="1F3863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F3863"/>
                </a:solidFill>
                <a:latin typeface="Century Gothic"/>
                <a:cs typeface="Century Gothic"/>
              </a:rPr>
              <a:t>density </a:t>
            </a:r>
            <a:r>
              <a:rPr dirty="0" sz="1800">
                <a:solidFill>
                  <a:srgbClr val="1F3863"/>
                </a:solidFill>
                <a:latin typeface="Century Gothic"/>
                <a:cs typeface="Century Gothic"/>
              </a:rPr>
              <a:t>inside</a:t>
            </a:r>
            <a:r>
              <a:rPr dirty="0" sz="1800" spc="-35">
                <a:solidFill>
                  <a:srgbClr val="1F3863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F3863"/>
                </a:solidFill>
                <a:latin typeface="Century Gothic"/>
                <a:cs typeface="Century Gothic"/>
              </a:rPr>
              <a:t>10</a:t>
            </a:r>
            <a:r>
              <a:rPr dirty="0" sz="1800" spc="-30">
                <a:solidFill>
                  <a:srgbClr val="1F3863"/>
                </a:solidFill>
                <a:latin typeface="Century Gothic"/>
                <a:cs typeface="Century Gothic"/>
              </a:rPr>
              <a:t> </a:t>
            </a:r>
            <a:r>
              <a:rPr dirty="0" sz="1800">
                <a:solidFill>
                  <a:srgbClr val="1F3863"/>
                </a:solidFill>
                <a:latin typeface="Century Gothic"/>
                <a:cs typeface="Century Gothic"/>
              </a:rPr>
              <a:t>km</a:t>
            </a:r>
            <a:r>
              <a:rPr dirty="0" baseline="25462" sz="1800">
                <a:solidFill>
                  <a:srgbClr val="1F3863"/>
                </a:solidFill>
                <a:latin typeface="Century Gothic"/>
                <a:cs typeface="Century Gothic"/>
              </a:rPr>
              <a:t>2</a:t>
            </a:r>
            <a:r>
              <a:rPr dirty="0" baseline="25462" sz="1800" spc="240">
                <a:solidFill>
                  <a:srgbClr val="1F3863"/>
                </a:solidFill>
                <a:latin typeface="Century Gothic"/>
                <a:cs typeface="Century Gothic"/>
              </a:rPr>
              <a:t> </a:t>
            </a:r>
            <a:r>
              <a:rPr dirty="0" sz="1800" spc="-10">
                <a:solidFill>
                  <a:srgbClr val="1F3863"/>
                </a:solidFill>
                <a:latin typeface="Century Gothic"/>
                <a:cs typeface="Century Gothic"/>
              </a:rPr>
              <a:t>squares (hotspots).</a:t>
            </a:r>
            <a:endParaRPr sz="1800">
              <a:latin typeface="Century Gothic"/>
              <a:cs typeface="Century Gothic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45719" y="758952"/>
            <a:ext cx="12100560" cy="5773420"/>
            <a:chOff x="45719" y="758952"/>
            <a:chExt cx="12100560" cy="5773420"/>
          </a:xfrm>
        </p:grpSpPr>
        <p:pic>
          <p:nvPicPr>
            <p:cNvPr id="5" name="object 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24784" y="758952"/>
              <a:ext cx="8921495" cy="5772911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" y="2371344"/>
              <a:ext cx="3246119" cy="3907523"/>
            </a:xfrm>
            <a:prstGeom prst="rect">
              <a:avLst/>
            </a:prstGeom>
          </p:spPr>
        </p:pic>
      </p:grpSp>
      <p:sp>
        <p:nvSpPr>
          <p:cNvPr id="7" name="object 7" descr=""/>
          <p:cNvSpPr txBox="1"/>
          <p:nvPr/>
        </p:nvSpPr>
        <p:spPr>
          <a:xfrm>
            <a:off x="10034086" y="6576316"/>
            <a:ext cx="2078989" cy="1790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000">
                <a:solidFill>
                  <a:srgbClr val="002C6A"/>
                </a:solidFill>
                <a:latin typeface="Century Gothic"/>
                <a:cs typeface="Century Gothic"/>
              </a:rPr>
              <a:t>Source:</a:t>
            </a:r>
            <a:r>
              <a:rPr dirty="0" sz="1000" spc="-50">
                <a:solidFill>
                  <a:srgbClr val="002C6A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002C6A"/>
                </a:solidFill>
                <a:latin typeface="Century Gothic"/>
                <a:cs typeface="Century Gothic"/>
              </a:rPr>
              <a:t>Ginnie</a:t>
            </a:r>
            <a:r>
              <a:rPr dirty="0" sz="1000" spc="-60">
                <a:solidFill>
                  <a:srgbClr val="002C6A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002C6A"/>
                </a:solidFill>
                <a:latin typeface="Century Gothic"/>
                <a:cs typeface="Century Gothic"/>
              </a:rPr>
              <a:t>Mae</a:t>
            </a:r>
            <a:r>
              <a:rPr dirty="0" sz="1000" spc="10">
                <a:solidFill>
                  <a:srgbClr val="002C6A"/>
                </a:solidFill>
                <a:latin typeface="Century Gothic"/>
                <a:cs typeface="Century Gothic"/>
              </a:rPr>
              <a:t> </a:t>
            </a:r>
            <a:r>
              <a:rPr dirty="0" sz="1000">
                <a:solidFill>
                  <a:srgbClr val="002C6A"/>
                </a:solidFill>
                <a:latin typeface="Century Gothic"/>
                <a:cs typeface="Century Gothic"/>
              </a:rPr>
              <a:t>internal</a:t>
            </a:r>
            <a:r>
              <a:rPr dirty="0" sz="1000" spc="-40">
                <a:solidFill>
                  <a:srgbClr val="002C6A"/>
                </a:solidFill>
                <a:latin typeface="Century Gothic"/>
                <a:cs typeface="Century Gothic"/>
              </a:rPr>
              <a:t> </a:t>
            </a:r>
            <a:r>
              <a:rPr dirty="0" sz="1000" spc="-20">
                <a:solidFill>
                  <a:srgbClr val="002C6A"/>
                </a:solidFill>
                <a:latin typeface="Century Gothic"/>
                <a:cs typeface="Century Gothic"/>
              </a:rPr>
              <a:t>data</a:t>
            </a:r>
            <a:endParaRPr sz="10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7010" y="354267"/>
            <a:ext cx="8881745" cy="4533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American</a:t>
            </a:r>
            <a:r>
              <a:rPr dirty="0" spc="-4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Indian</a:t>
            </a:r>
            <a:r>
              <a:rPr dirty="0" spc="-4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or</a:t>
            </a:r>
            <a:r>
              <a:rPr dirty="0" spc="-2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Alaska</a:t>
            </a:r>
            <a:r>
              <a:rPr dirty="0" spc="-1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Native</a:t>
            </a:r>
            <a:r>
              <a:rPr dirty="0" spc="-5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(AIAN)</a:t>
            </a:r>
            <a:r>
              <a:rPr dirty="0" spc="-6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pc="-10" b="1">
                <a:solidFill>
                  <a:srgbClr val="15204B"/>
                </a:solidFill>
                <a:latin typeface="Century Gothic"/>
                <a:cs typeface="Century Gothic"/>
              </a:rPr>
              <a:t>Borrowers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45719" y="758952"/>
            <a:ext cx="12100560" cy="5773420"/>
            <a:chOff x="45719" y="758952"/>
            <a:chExt cx="12100560" cy="577342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24784" y="758952"/>
              <a:ext cx="8921495" cy="5772911"/>
            </a:xfrm>
            <a:prstGeom prst="rect">
              <a:avLst/>
            </a:prstGeom>
          </p:spPr>
        </p:pic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19" y="2048256"/>
              <a:ext cx="3227831" cy="3639311"/>
            </a:xfrm>
            <a:prstGeom prst="rect">
              <a:avLst/>
            </a:prstGeom>
          </p:spPr>
        </p:pic>
      </p:grpSp>
      <p:sp>
        <p:nvSpPr>
          <p:cNvPr id="6" name="object 6" descr=""/>
          <p:cNvSpPr txBox="1"/>
          <p:nvPr/>
        </p:nvSpPr>
        <p:spPr>
          <a:xfrm>
            <a:off x="9863399" y="6576317"/>
            <a:ext cx="2250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02C6A"/>
                </a:solidFill>
                <a:latin typeface="Arial"/>
                <a:cs typeface="Arial"/>
              </a:rPr>
              <a:t>Source:</a:t>
            </a:r>
            <a:r>
              <a:rPr dirty="0" sz="1200" spc="-15">
                <a:solidFill>
                  <a:srgbClr val="002C6A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C6A"/>
                </a:solidFill>
                <a:latin typeface="Arial"/>
                <a:cs typeface="Arial"/>
              </a:rPr>
              <a:t>Ginnie</a:t>
            </a:r>
            <a:r>
              <a:rPr dirty="0" sz="1200" spc="-55">
                <a:solidFill>
                  <a:srgbClr val="002C6A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C6A"/>
                </a:solidFill>
                <a:latin typeface="Arial"/>
                <a:cs typeface="Arial"/>
              </a:rPr>
              <a:t>Mae</a:t>
            </a:r>
            <a:r>
              <a:rPr dirty="0" sz="1200" spc="15">
                <a:solidFill>
                  <a:srgbClr val="002C6A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C6A"/>
                </a:solidFill>
                <a:latin typeface="Arial"/>
                <a:cs typeface="Arial"/>
              </a:rPr>
              <a:t>internal</a:t>
            </a:r>
            <a:r>
              <a:rPr dirty="0" sz="1200" spc="-65">
                <a:solidFill>
                  <a:srgbClr val="002C6A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2C6A"/>
                </a:solidFill>
                <a:latin typeface="Arial"/>
                <a:cs typeface="Arial"/>
              </a:rPr>
              <a:t>data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8114" y="3517566"/>
            <a:ext cx="2965165" cy="322380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67010" y="354267"/>
            <a:ext cx="6621780" cy="4533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AIAN</a:t>
            </a:r>
            <a:r>
              <a:rPr dirty="0" spc="-5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Borrowers</a:t>
            </a:r>
            <a:r>
              <a:rPr dirty="0" spc="-4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–</a:t>
            </a:r>
            <a:r>
              <a:rPr dirty="0" spc="-25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Metro</a:t>
            </a:r>
            <a:r>
              <a:rPr dirty="0" spc="-1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b="1">
                <a:solidFill>
                  <a:srgbClr val="15204B"/>
                </a:solidFill>
                <a:latin typeface="Century Gothic"/>
                <a:cs typeface="Century Gothic"/>
              </a:rPr>
              <a:t>area</a:t>
            </a:r>
            <a:r>
              <a:rPr dirty="0" spc="-20" b="1">
                <a:solidFill>
                  <a:srgbClr val="15204B"/>
                </a:solidFill>
                <a:latin typeface="Century Gothic"/>
                <a:cs typeface="Century Gothic"/>
              </a:rPr>
              <a:t> </a:t>
            </a:r>
            <a:r>
              <a:rPr dirty="0" spc="-10" b="1">
                <a:solidFill>
                  <a:srgbClr val="15204B"/>
                </a:solidFill>
                <a:latin typeface="Century Gothic"/>
                <a:cs typeface="Century Gothic"/>
              </a:rPr>
              <a:t>example</a:t>
            </a:r>
          </a:p>
        </p:txBody>
      </p:sp>
      <p:grpSp>
        <p:nvGrpSpPr>
          <p:cNvPr id="4" name="object 4" descr=""/>
          <p:cNvGrpSpPr/>
          <p:nvPr/>
        </p:nvGrpSpPr>
        <p:grpSpPr>
          <a:xfrm>
            <a:off x="140207" y="762000"/>
            <a:ext cx="11878945" cy="5627370"/>
            <a:chOff x="140207" y="762000"/>
            <a:chExt cx="11878945" cy="5627370"/>
          </a:xfrm>
        </p:grpSpPr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0207" y="762000"/>
              <a:ext cx="4084319" cy="264261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981200" y="1969008"/>
              <a:ext cx="2324100" cy="4339590"/>
            </a:xfrm>
            <a:custGeom>
              <a:avLst/>
              <a:gdLst/>
              <a:ahLst/>
              <a:cxnLst/>
              <a:rect l="l" t="t" r="r" b="b"/>
              <a:pathLst>
                <a:path w="2324100" h="4339590">
                  <a:moveTo>
                    <a:pt x="0" y="0"/>
                  </a:moveTo>
                  <a:lnTo>
                    <a:pt x="2323490" y="4339043"/>
                  </a:lnTo>
                </a:path>
              </a:pathLst>
            </a:custGeom>
            <a:ln w="6349">
              <a:solidFill>
                <a:srgbClr val="000000"/>
              </a:solidFill>
              <a:prstDash val="sysDash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981200" y="1417318"/>
              <a:ext cx="2324100" cy="406400"/>
            </a:xfrm>
            <a:custGeom>
              <a:avLst/>
              <a:gdLst/>
              <a:ahLst/>
              <a:cxnLst/>
              <a:rect l="l" t="t" r="r" b="b"/>
              <a:pathLst>
                <a:path w="2324100" h="406400">
                  <a:moveTo>
                    <a:pt x="0" y="406006"/>
                  </a:moveTo>
                  <a:lnTo>
                    <a:pt x="2323490" y="0"/>
                  </a:lnTo>
                </a:path>
              </a:pathLst>
            </a:custGeom>
            <a:ln w="6350">
              <a:solidFill>
                <a:srgbClr val="000000"/>
              </a:solidFill>
              <a:prstDash val="sysDashDot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975103" y="1831847"/>
              <a:ext cx="198120" cy="131445"/>
            </a:xfrm>
            <a:custGeom>
              <a:avLst/>
              <a:gdLst/>
              <a:ahLst/>
              <a:cxnLst/>
              <a:rect l="l" t="t" r="r" b="b"/>
              <a:pathLst>
                <a:path w="198119" h="131444">
                  <a:moveTo>
                    <a:pt x="198119" y="131063"/>
                  </a:moveTo>
                  <a:lnTo>
                    <a:pt x="0" y="131063"/>
                  </a:lnTo>
                  <a:lnTo>
                    <a:pt x="0" y="0"/>
                  </a:lnTo>
                  <a:lnTo>
                    <a:pt x="198119" y="0"/>
                  </a:lnTo>
                  <a:lnTo>
                    <a:pt x="198119" y="131063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735835" y="3515867"/>
              <a:ext cx="1762125" cy="116205"/>
            </a:xfrm>
            <a:custGeom>
              <a:avLst/>
              <a:gdLst/>
              <a:ahLst/>
              <a:cxnLst/>
              <a:rect l="l" t="t" r="r" b="b"/>
              <a:pathLst>
                <a:path w="1762125" h="116204">
                  <a:moveTo>
                    <a:pt x="0" y="0"/>
                  </a:moveTo>
                  <a:lnTo>
                    <a:pt x="1761743" y="0"/>
                  </a:lnTo>
                  <a:lnTo>
                    <a:pt x="1761743" y="115824"/>
                  </a:lnTo>
                  <a:lnTo>
                    <a:pt x="0" y="115824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303775" y="1392936"/>
              <a:ext cx="7705342" cy="4986526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4299013" y="1388173"/>
              <a:ext cx="7715250" cy="4996180"/>
            </a:xfrm>
            <a:custGeom>
              <a:avLst/>
              <a:gdLst/>
              <a:ahLst/>
              <a:cxnLst/>
              <a:rect l="l" t="t" r="r" b="b"/>
              <a:pathLst>
                <a:path w="7715250" h="4996180">
                  <a:moveTo>
                    <a:pt x="0" y="0"/>
                  </a:moveTo>
                  <a:lnTo>
                    <a:pt x="7714869" y="0"/>
                  </a:lnTo>
                  <a:lnTo>
                    <a:pt x="7714869" y="4996053"/>
                  </a:lnTo>
                  <a:lnTo>
                    <a:pt x="0" y="4996053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1735835" y="3637788"/>
              <a:ext cx="1762125" cy="116205"/>
            </a:xfrm>
            <a:custGeom>
              <a:avLst/>
              <a:gdLst/>
              <a:ahLst/>
              <a:cxnLst/>
              <a:rect l="l" t="t" r="r" b="b"/>
              <a:pathLst>
                <a:path w="1762125" h="116204">
                  <a:moveTo>
                    <a:pt x="0" y="0"/>
                  </a:moveTo>
                  <a:lnTo>
                    <a:pt x="1761743" y="0"/>
                  </a:lnTo>
                  <a:lnTo>
                    <a:pt x="1761743" y="115824"/>
                  </a:lnTo>
                  <a:lnTo>
                    <a:pt x="0" y="115824"/>
                  </a:lnTo>
                  <a:lnTo>
                    <a:pt x="0" y="0"/>
                  </a:lnTo>
                  <a:close/>
                </a:path>
              </a:pathLst>
            </a:custGeom>
            <a:ln w="28575">
              <a:solidFill>
                <a:srgbClr val="00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9863399" y="6576317"/>
            <a:ext cx="22504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002C6A"/>
                </a:solidFill>
                <a:latin typeface="Arial"/>
                <a:cs typeface="Arial"/>
              </a:rPr>
              <a:t>Source:</a:t>
            </a:r>
            <a:r>
              <a:rPr dirty="0" sz="1200" spc="-15">
                <a:solidFill>
                  <a:srgbClr val="002C6A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C6A"/>
                </a:solidFill>
                <a:latin typeface="Arial"/>
                <a:cs typeface="Arial"/>
              </a:rPr>
              <a:t>Ginnie</a:t>
            </a:r>
            <a:r>
              <a:rPr dirty="0" sz="1200" spc="-55">
                <a:solidFill>
                  <a:srgbClr val="002C6A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C6A"/>
                </a:solidFill>
                <a:latin typeface="Arial"/>
                <a:cs typeface="Arial"/>
              </a:rPr>
              <a:t>Mae</a:t>
            </a:r>
            <a:r>
              <a:rPr dirty="0" sz="1200" spc="15">
                <a:solidFill>
                  <a:srgbClr val="002C6A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2C6A"/>
                </a:solidFill>
                <a:latin typeface="Arial"/>
                <a:cs typeface="Arial"/>
              </a:rPr>
              <a:t>internal</a:t>
            </a:r>
            <a:r>
              <a:rPr dirty="0" sz="1200" spc="-65">
                <a:solidFill>
                  <a:srgbClr val="002C6A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2C6A"/>
                </a:solidFill>
                <a:latin typeface="Arial"/>
                <a:cs typeface="Arial"/>
              </a:rPr>
              <a:t>data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Company>KPMG</Company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Woodruff, Jacy B</dc:creator>
  <dc:title>PowerPoint Presentation</dc:title>
  <dcterms:created xsi:type="dcterms:W3CDTF">2024-06-26T16:17:25Z</dcterms:created>
  <dcterms:modified xsi:type="dcterms:W3CDTF">2024-06-26T16:17:25Z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ContentTypeId" pid="2">
    <vt:lpwstr>0x010100E6D98505F82BF64687E5386A48188784</vt:lpwstr>
  </property>
  <property fmtid="{D5CDD505-2E9C-101B-9397-08002B2CF9AE}" name="Created" pid="3">
    <vt:filetime>2024-06-21T00:00:00Z</vt:filetime>
  </property>
  <property fmtid="{D5CDD505-2E9C-101B-9397-08002B2CF9AE}" name="Creator" pid="4">
    <vt:lpwstr>Acrobat PDFMaker 20 for PowerPoint</vt:lpwstr>
  </property>
  <property fmtid="{D5CDD505-2E9C-101B-9397-08002B2CF9AE}" name="LastSaved" pid="5">
    <vt:filetime>2024-06-26T00:00:00Z</vt:filetime>
  </property>
  <property fmtid="{D5CDD505-2E9C-101B-9397-08002B2CF9AE}" name="NXPowerLiteLastOptimized" pid="6">
    <vt:lpwstr>410639</vt:lpwstr>
  </property>
  <property fmtid="{D5CDD505-2E9C-101B-9397-08002B2CF9AE}" name="NXPowerLiteSettings" pid="7">
    <vt:lpwstr>F7C0031C027800</vt:lpwstr>
  </property>
  <property fmtid="{D5CDD505-2E9C-101B-9397-08002B2CF9AE}" name="NXPowerLiteVersion" pid="8">
    <vt:lpwstr>D10.0.2</vt:lpwstr>
  </property>
  <property fmtid="{D5CDD505-2E9C-101B-9397-08002B2CF9AE}" name="Producer" pid="9">
    <vt:lpwstr>Adobe PDF Library 20.5.110</vt:lpwstr>
  </property>
</Properties>
</file>