
<file path=[Content_Types].xml><?xml version="1.0" encoding="utf-8"?>
<Types xmlns="http://schemas.openxmlformats.org/package/2006/content-types">
  <Default ContentType="image/x-emf" Extension="emf"/>
  <Default ContentType="image/jpeg" Extension="jpeg"/>
  <Default ContentType="image/jpeg" Extension="jp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presentationml.presentation.main+xml" PartName="/ppt/presentation.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notesMaster+xml" PartName="/ppt/notesMasters/notesMaster1.xml"/>
  <Override ContentType="application/vnd.openxmlformats-officedocument.presentationml.handoutMaster+xml" PartName="/ppt/handoutMasters/handoutMaster1.xml"/>
  <Override ContentType="application/vnd.openxmlformats-officedocument.presentationml.presProps+xml" PartName="/ppt/presProps.xml"/>
  <Override ContentType="application/vnd.openxmlformats-officedocument.presentationml.viewProps+xml" PartName="/ppt/viewProps.xml"/>
  <Override ContentType="application/vnd.openxmlformats-officedocument.theme+xml" PartName="/ppt/theme/theme1.xml"/>
  <Override ContentType="application/vnd.openxmlformats-officedocument.presentationml.tableStyles+xml" PartName="/ppt/tableStyle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theme+xml" PartName="/ppt/theme/theme2.xml"/>
  <Override ContentType="application/vnd.openxmlformats-officedocument.theme+xml" PartName="/ppt/theme/theme3.xml"/>
  <Override ContentType="application/vnd.openxmlformats-officedocument.presentationml.notesSlide+xml" PartName="/ppt/notesSlides/notesSlide1.xml"/>
  <Override ContentType="application/vnd.openxmlformats-officedocument.presentationml.tags+xml" PartName="/ppt/tags/tag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package.core-properties+xml" PartName="/docProps/core.xml"/>
  <Override ContentType="application/vnd.openxmlformats-officedocument.extended-properties+xml" PartName="/docProps/app.xml"/>
  <Override ContentType="application/vnd.openxmlformats-officedocument.custom-properties+xml" PartName="/docProps/custom.xml"/>
</Types>
</file>

<file path=_rels/.rels><?xml version="1.0" encoding="UTF-8" standalone="yes" ?><Relationships xmlns="http://schemas.openxmlformats.org/package/2006/relationships"><Relationship Id="rId3" Target="docProps/core.xml" Type="http://schemas.openxmlformats.org/package/2006/relationships/metadata/core-properties"/><Relationship Id="rId2" Target="docProps/thumbnail.jpeg" Type="http://schemas.openxmlformats.org/package/2006/relationships/metadata/thumbnail"/><Relationship Id="rId1" Target="ppt/presentation.xml" Type="http://schemas.openxmlformats.org/officeDocument/2006/relationships/officeDocument"/><Relationship Id="rId4" Target="docProps/app.xml" Type="http://schemas.openxmlformats.org/officeDocument/2006/relationships/extended-properties"/><Relationship Id="rId5" Target="docProps/custom.xml" Type="http://schemas.openxmlformats.org/officeDocument/2006/relationships/custom-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handoutMasterIdLst>
    <p:handoutMasterId r:id="rId40"/>
  </p:handoutMasterIdLst>
  <p:sldIdLst>
    <p:sldId id="256" r:id="rId2"/>
    <p:sldId id="258" r:id="rId3"/>
    <p:sldId id="269" r:id="rId4"/>
    <p:sldId id="312" r:id="rId5"/>
    <p:sldId id="311" r:id="rId6"/>
    <p:sldId id="306" r:id="rId7"/>
    <p:sldId id="308" r:id="rId8"/>
    <p:sldId id="314" r:id="rId9"/>
    <p:sldId id="281" r:id="rId10"/>
    <p:sldId id="259" r:id="rId11"/>
    <p:sldId id="276" r:id="rId12"/>
    <p:sldId id="315" r:id="rId13"/>
    <p:sldId id="316" r:id="rId14"/>
    <p:sldId id="260" r:id="rId15"/>
    <p:sldId id="257" r:id="rId16"/>
    <p:sldId id="272" r:id="rId17"/>
    <p:sldId id="317" r:id="rId18"/>
    <p:sldId id="265" r:id="rId19"/>
    <p:sldId id="318" r:id="rId20"/>
    <p:sldId id="261" r:id="rId21"/>
    <p:sldId id="319" r:id="rId22"/>
    <p:sldId id="320" r:id="rId23"/>
    <p:sldId id="321" r:id="rId24"/>
    <p:sldId id="322" r:id="rId25"/>
    <p:sldId id="323" r:id="rId26"/>
    <p:sldId id="285" r:id="rId27"/>
    <p:sldId id="324" r:id="rId28"/>
    <p:sldId id="325" r:id="rId29"/>
    <p:sldId id="326" r:id="rId30"/>
    <p:sldId id="327" r:id="rId31"/>
    <p:sldId id="328" r:id="rId32"/>
    <p:sldId id="329" r:id="rId33"/>
    <p:sldId id="330" r:id="rId34"/>
    <p:sldId id="331" r:id="rId35"/>
    <p:sldId id="307" r:id="rId36"/>
    <p:sldId id="333" r:id="rId37"/>
    <p:sldId id="310"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3C73"/>
    <a:srgbClr val="345FA9"/>
    <a:srgbClr val="4899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09" autoAdjust="0"/>
    <p:restoredTop sz="94660"/>
  </p:normalViewPr>
  <p:slideViewPr>
    <p:cSldViewPr snapToGrid="0">
      <p:cViewPr varScale="1">
        <p:scale>
          <a:sx n="103" d="100"/>
          <a:sy n="103" d="100"/>
        </p:scale>
        <p:origin x="144" y="144"/>
      </p:cViewPr>
      <p:guideLst/>
    </p:cSldViewPr>
  </p:slideViewPr>
  <p:notesTextViewPr>
    <p:cViewPr>
      <p:scale>
        <a:sx n="1" d="1"/>
        <a:sy n="1" d="1"/>
      </p:scale>
      <p:origin x="0" y="0"/>
    </p:cViewPr>
  </p:notesTextViewPr>
  <p:sorterViewPr>
    <p:cViewPr>
      <p:scale>
        <a:sx n="25" d="100"/>
        <a:sy n="25" d="100"/>
      </p:scale>
      <p:origin x="0" y="0"/>
    </p:cViewPr>
  </p:sorterViewPr>
  <p:notesViewPr>
    <p:cSldViewPr snapToGrid="0">
      <p:cViewPr varScale="1">
        <p:scale>
          <a:sx n="57" d="100"/>
          <a:sy n="57" d="100"/>
        </p:scale>
        <p:origin x="283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2.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3.xml.rels><?xml version="1.0" encoding="UTF-8" standalone="yes" ?><Relationships xmlns="http://schemas.openxmlformats.org/package/2006/relationships"><Relationship Id="rId1" Target="NULL" TargetMode="External" Type="http://schemas.openxmlformats.org/officeDocument/2006/relationships/oleObject"/></Relationships>
</file>

<file path=ppt/charts/_rels/chart4.xml.rels><?xml version="1.0" encoding="UTF-8" standalone="yes" ?><Relationships xmlns="http://schemas.openxmlformats.org/package/2006/relationships"><Relationship Id="rId1" Target="NULL" TargetMode="External" Type="http://schemas.openxmlformats.org/officeDocument/2006/relationships/oleObject"/></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A3A3A"/>
            </a:solidFill>
            <a:ln w="12700" cap="flat">
              <a:noFill/>
              <a:miter lim="400000"/>
            </a:ln>
            <a:effectLst/>
          </c:spPr>
          <c:dPt>
            <c:idx val="0"/>
            <c:bubble3D val="0"/>
            <c:extLst>
              <c:ext xmlns:c16="http://schemas.microsoft.com/office/drawing/2014/chart" uri="{C3380CC4-5D6E-409C-BE32-E72D297353CC}">
                <c16:uniqueId val="{00000000-4CCD-43F7-8355-A6D636643B7A}"/>
              </c:ext>
            </c:extLst>
          </c:dPt>
          <c:dPt>
            <c:idx val="1"/>
            <c:bubble3D val="0"/>
            <c:spPr>
              <a:solidFill>
                <a:srgbClr val="BFBFBF"/>
              </a:solidFill>
              <a:ln w="12700" cap="flat">
                <a:noFill/>
                <a:miter lim="400000"/>
              </a:ln>
              <a:effectLst/>
            </c:spPr>
            <c:extLst>
              <c:ext xmlns:c16="http://schemas.microsoft.com/office/drawing/2014/chart" uri="{C3380CC4-5D6E-409C-BE32-E72D297353CC}">
                <c16:uniqueId val="{00000002-4CCD-43F7-8355-A6D636643B7A}"/>
              </c:ext>
            </c:extLst>
          </c:dPt>
          <c:cat>
            <c:strRef>
              <c:f>Sheet1!$B$1:$C$1</c:f>
              <c:strCache>
                <c:ptCount val="2"/>
                <c:pt idx="0">
                  <c:v>April</c:v>
                </c:pt>
                <c:pt idx="1">
                  <c:v>May</c:v>
                </c:pt>
              </c:strCache>
            </c:strRef>
          </c:cat>
          <c:val>
            <c:numRef>
              <c:f>Sheet1!$B$2:$C$2</c:f>
              <c:numCache>
                <c:formatCode>General</c:formatCode>
                <c:ptCount val="2"/>
                <c:pt idx="0">
                  <c:v>91</c:v>
                </c:pt>
                <c:pt idx="1">
                  <c:v>76</c:v>
                </c:pt>
              </c:numCache>
            </c:numRef>
          </c:val>
          <c:extLst>
            <c:ext xmlns:c16="http://schemas.microsoft.com/office/drawing/2014/chart" uri="{C3380CC4-5D6E-409C-BE32-E72D297353CC}">
              <c16:uniqueId val="{00000003-4CCD-43F7-8355-A6D636643B7A}"/>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A3A3A"/>
            </a:solidFill>
            <a:ln>
              <a:noFill/>
            </a:ln>
            <a:effectLst/>
          </c:spPr>
          <c:dPt>
            <c:idx val="0"/>
            <c:bubble3D val="0"/>
            <c:extLst>
              <c:ext xmlns:c16="http://schemas.microsoft.com/office/drawing/2014/chart" uri="{C3380CC4-5D6E-409C-BE32-E72D297353CC}">
                <c16:uniqueId val="{00000000-E7B4-431A-B046-A191055BCB4E}"/>
              </c:ext>
            </c:extLst>
          </c:dPt>
          <c:dPt>
            <c:idx val="1"/>
            <c:bubble3D val="0"/>
            <c:explosion val="1"/>
            <c:spPr>
              <a:solidFill>
                <a:schemeClr val="bg1">
                  <a:lumMod val="75000"/>
                </a:schemeClr>
              </a:solidFill>
              <a:ln>
                <a:noFill/>
              </a:ln>
              <a:effectLst/>
            </c:spPr>
            <c:extLst>
              <c:ext xmlns:c16="http://schemas.microsoft.com/office/drawing/2014/chart" uri="{C3380CC4-5D6E-409C-BE32-E72D297353CC}">
                <c16:uniqueId val="{00000002-E7B4-431A-B046-A191055BCB4E}"/>
              </c:ext>
            </c:extLst>
          </c:dPt>
          <c:cat>
            <c:strRef>
              <c:f>Sheet1!$B$1:$C$1</c:f>
              <c:strCache>
                <c:ptCount val="2"/>
                <c:pt idx="0">
                  <c:v>April</c:v>
                </c:pt>
                <c:pt idx="1">
                  <c:v>May</c:v>
                </c:pt>
              </c:strCache>
            </c:strRef>
          </c:cat>
          <c:val>
            <c:numRef>
              <c:f>Sheet1!$B$2:$C$2</c:f>
              <c:numCache>
                <c:formatCode>General</c:formatCode>
                <c:ptCount val="2"/>
                <c:pt idx="0">
                  <c:v>130</c:v>
                </c:pt>
                <c:pt idx="1">
                  <c:v>76</c:v>
                </c:pt>
              </c:numCache>
            </c:numRef>
          </c:val>
          <c:extLst>
            <c:ext xmlns:c16="http://schemas.microsoft.com/office/drawing/2014/chart" uri="{C3380CC4-5D6E-409C-BE32-E72D297353CC}">
              <c16:uniqueId val="{00000003-E7B4-431A-B046-A191055BCB4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w="6350" cap="flat" cmpd="sng" algn="ctr">
      <a:noFill/>
      <a:prstDash val="solid"/>
      <a:miter lim="800000"/>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A3A3A"/>
            </a:solidFill>
            <a:ln w="12700" cap="flat">
              <a:noFill/>
              <a:miter lim="400000"/>
            </a:ln>
            <a:effectLst/>
          </c:spPr>
          <c:dPt>
            <c:idx val="0"/>
            <c:bubble3D val="0"/>
            <c:extLst>
              <c:ext xmlns:c16="http://schemas.microsoft.com/office/drawing/2014/chart" uri="{C3380CC4-5D6E-409C-BE32-E72D297353CC}">
                <c16:uniqueId val="{00000000-DACA-418E-BAE5-F416D2C242E4}"/>
              </c:ext>
            </c:extLst>
          </c:dPt>
          <c:dPt>
            <c:idx val="1"/>
            <c:bubble3D val="0"/>
            <c:spPr>
              <a:solidFill>
                <a:srgbClr val="BFBFBF"/>
              </a:solidFill>
              <a:ln w="12700" cap="flat">
                <a:noFill/>
                <a:miter lim="400000"/>
              </a:ln>
              <a:effectLst/>
            </c:spPr>
            <c:extLst>
              <c:ext xmlns:c16="http://schemas.microsoft.com/office/drawing/2014/chart" uri="{C3380CC4-5D6E-409C-BE32-E72D297353CC}">
                <c16:uniqueId val="{00000002-DACA-418E-BAE5-F416D2C242E4}"/>
              </c:ext>
            </c:extLst>
          </c:dPt>
          <c:cat>
            <c:strRef>
              <c:f>Sheet1!$B$1:$C$1</c:f>
              <c:strCache>
                <c:ptCount val="2"/>
                <c:pt idx="0">
                  <c:v>April</c:v>
                </c:pt>
                <c:pt idx="1">
                  <c:v>May</c:v>
                </c:pt>
              </c:strCache>
            </c:strRef>
          </c:cat>
          <c:val>
            <c:numRef>
              <c:f>Sheet1!$B$2:$C$2</c:f>
              <c:numCache>
                <c:formatCode>General</c:formatCode>
                <c:ptCount val="2"/>
                <c:pt idx="0">
                  <c:v>10</c:v>
                </c:pt>
                <c:pt idx="1">
                  <c:v>76</c:v>
                </c:pt>
              </c:numCache>
            </c:numRef>
          </c:val>
          <c:extLst>
            <c:ext xmlns:c16="http://schemas.microsoft.com/office/drawing/2014/chart" uri="{C3380CC4-5D6E-409C-BE32-E72D297353CC}">
              <c16:uniqueId val="{00000003-DACA-418E-BAE5-F416D2C242E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3A3A3A"/>
            </a:solidFill>
            <a:ln w="12700" cap="flat">
              <a:noFill/>
              <a:miter lim="400000"/>
            </a:ln>
            <a:effectLst/>
          </c:spPr>
          <c:dPt>
            <c:idx val="0"/>
            <c:bubble3D val="0"/>
            <c:extLst>
              <c:ext xmlns:c16="http://schemas.microsoft.com/office/drawing/2014/chart" uri="{C3380CC4-5D6E-409C-BE32-E72D297353CC}">
                <c16:uniqueId val="{00000000-5C88-4431-BB15-D78F441A7F0E}"/>
              </c:ext>
            </c:extLst>
          </c:dPt>
          <c:dPt>
            <c:idx val="1"/>
            <c:bubble3D val="0"/>
            <c:spPr>
              <a:solidFill>
                <a:srgbClr val="BFBFBF"/>
              </a:solidFill>
              <a:ln w="12700" cap="flat">
                <a:noFill/>
                <a:miter lim="400000"/>
              </a:ln>
              <a:effectLst/>
            </c:spPr>
            <c:extLst>
              <c:ext xmlns:c16="http://schemas.microsoft.com/office/drawing/2014/chart" uri="{C3380CC4-5D6E-409C-BE32-E72D297353CC}">
                <c16:uniqueId val="{00000002-5C88-4431-BB15-D78F441A7F0E}"/>
              </c:ext>
            </c:extLst>
          </c:dPt>
          <c:cat>
            <c:strRef>
              <c:f>Sheet1!$B$1:$C$1</c:f>
              <c:strCache>
                <c:ptCount val="2"/>
                <c:pt idx="0">
                  <c:v>April</c:v>
                </c:pt>
                <c:pt idx="1">
                  <c:v>May</c:v>
                </c:pt>
              </c:strCache>
            </c:strRef>
          </c:cat>
          <c:val>
            <c:numRef>
              <c:f>Sheet1!$B$2:$C$2</c:f>
              <c:numCache>
                <c:formatCode>General</c:formatCode>
                <c:ptCount val="2"/>
                <c:pt idx="0">
                  <c:v>91</c:v>
                </c:pt>
                <c:pt idx="1">
                  <c:v>5</c:v>
                </c:pt>
              </c:numCache>
            </c:numRef>
          </c:val>
          <c:extLst>
            <c:ext xmlns:c16="http://schemas.microsoft.com/office/drawing/2014/chart" uri="{C3380CC4-5D6E-409C-BE32-E72D297353CC}">
              <c16:uniqueId val="{00000003-5C88-4431-BB15-D78F441A7F0E}"/>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81484BD-1AE9-4A4D-8816-55AB92BB98D0}" type="datetimeFigureOut">
              <a:rPr lang="en-US" smtClean="0"/>
              <a:t>6/25/2024</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08D0EC-6E35-445D-9ACC-17167FBCDDCC}" type="slidenum">
              <a:rPr lang="en-US" smtClean="0"/>
              <a:t>‹#›</a:t>
            </a:fld>
            <a:endParaRPr lang="en-US"/>
          </a:p>
        </p:txBody>
      </p:sp>
    </p:spTree>
    <p:extLst>
      <p:ext uri="{BB962C8B-B14F-4D97-AF65-F5344CB8AC3E}">
        <p14:creationId xmlns:p14="http://schemas.microsoft.com/office/powerpoint/2010/main" val="245897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F2F001-FB0F-4417-A49F-A6AE7F38BDE2}" type="datetimeFigureOut">
              <a:rPr lang="en-US" smtClean="0"/>
              <a:t>6/25/2024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1201E1-8A8B-44CA-B96B-AC53A1B28EED}" type="slidenum">
              <a:rPr lang="en-US" smtClean="0"/>
              <a:t>‹#›</a:t>
            </a:fld>
            <a:endParaRPr lang="en-US"/>
          </a:p>
        </p:txBody>
      </p:sp>
    </p:spTree>
    <p:extLst>
      <p:ext uri="{BB962C8B-B14F-4D97-AF65-F5344CB8AC3E}">
        <p14:creationId xmlns:p14="http://schemas.microsoft.com/office/powerpoint/2010/main" val="3935623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BA4350-0AFE-4B56-9140-77B32F594790}" type="slidenum">
              <a:rPr lang="en-US" smtClean="0"/>
              <a:t>6</a:t>
            </a:fld>
            <a:endParaRPr lang="en-US"/>
          </a:p>
        </p:txBody>
      </p:sp>
    </p:spTree>
    <p:extLst>
      <p:ext uri="{BB962C8B-B14F-4D97-AF65-F5344CB8AC3E}">
        <p14:creationId xmlns:p14="http://schemas.microsoft.com/office/powerpoint/2010/main" val="3278333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Poll Title: Do not modify the notes in this section to avoid tampering with the Poll Everywhere activity.
More info at polleverywhere.com/support
Does your housing program have an all hazard plan? Enter the name of your tribe!
https://www.polleverywhere.com/free_text_polls/xiSo0dJ1RdP9sLsd0XivZ</a:t>
            </a:r>
          </a:p>
        </p:txBody>
      </p:sp>
      <p:sp>
        <p:nvSpPr>
          <p:cNvPr id="4" name="Slide Number Placeholder 3"/>
          <p:cNvSpPr>
            <a:spLocks noGrp="1"/>
          </p:cNvSpPr>
          <p:nvPr>
            <p:ph type="sldNum" sz="quarter" idx="5"/>
          </p:nvPr>
        </p:nvSpPr>
        <p:spPr/>
        <p:txBody>
          <a:bodyPr/>
          <a:lstStyle/>
          <a:p>
            <a:fld id="{001201E1-8A8B-44CA-B96B-AC53A1B28EED}" type="slidenum">
              <a:rPr lang="en-US" smtClean="0"/>
              <a:t>8</a:t>
            </a:fld>
            <a:endParaRPr lang="en-US"/>
          </a:p>
        </p:txBody>
      </p:sp>
      <p:sp>
        <p:nvSpPr>
          <p:cNvPr id="5" name="TextBox 4">
            <a:extLst>
              <a:ext uri="{FF2B5EF4-FFF2-40B4-BE49-F238E27FC236}">
                <a16:creationId xmlns:a16="http://schemas.microsoft.com/office/drawing/2014/main" id="{E968420F-2739-6653-6A4D-5CE5AE64DD81}"/>
              </a:ext>
            </a:extLst>
          </p:cNvPr>
          <p:cNvSpPr txBox="1"/>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12831261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US" dirty="0"/>
              <a:t>Identify Critical Assets Pinpoint the essential housing facilities, utility networks, and communication systems.</a:t>
            </a:r>
          </a:p>
          <a:p>
            <a:pPr marL="228600" indent="-228600">
              <a:buAutoNum type="arabicPeriod"/>
            </a:pPr>
            <a:r>
              <a:rPr lang="en-US" dirty="0"/>
              <a:t>Assess Vulnerabilities Evaluate the resilience of critical infrastructure to withstand various threats.</a:t>
            </a:r>
          </a:p>
          <a:p>
            <a:r>
              <a:rPr lang="en-US" b="1" dirty="0"/>
              <a:t>3. Implement Safeguards </a:t>
            </a:r>
            <a:r>
              <a:rPr lang="en-US" dirty="0"/>
              <a:t>Develop and deploy protective measures to harden critical assets.</a:t>
            </a:r>
          </a:p>
          <a:p>
            <a:pPr marL="0" indent="0">
              <a:buNone/>
            </a:pPr>
            <a:endParaRPr lang="en-US" dirty="0"/>
          </a:p>
        </p:txBody>
      </p:sp>
      <p:sp>
        <p:nvSpPr>
          <p:cNvPr id="4" name="Slide Number Placeholder 3"/>
          <p:cNvSpPr>
            <a:spLocks noGrp="1"/>
          </p:cNvSpPr>
          <p:nvPr>
            <p:ph type="sldNum" sz="quarter" idx="5"/>
          </p:nvPr>
        </p:nvSpPr>
        <p:spPr/>
        <p:txBody>
          <a:bodyPr/>
          <a:lstStyle/>
          <a:p>
            <a:fld id="{001201E1-8A8B-44CA-B96B-AC53A1B28EED}" type="slidenum">
              <a:rPr lang="en-US" smtClean="0"/>
              <a:t>20</a:t>
            </a:fld>
            <a:endParaRPr lang="en-US"/>
          </a:p>
        </p:txBody>
      </p:sp>
    </p:spTree>
    <p:extLst>
      <p:ext uri="{BB962C8B-B14F-4D97-AF65-F5344CB8AC3E}">
        <p14:creationId xmlns:p14="http://schemas.microsoft.com/office/powerpoint/2010/main" val="281719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Effective coordination with external agencies is essential for tribal housing authorities to ensure a comprehensive and well-resourced all hazard plan. By identifying key partners, such as federal and state emergency management agencies, public health organizations, and local NGOs, tribal housing authorities can leverage a wider range of expertise, equipment, and funding to bolster their community's resilience. Clearly defining the roles and responsibilities of each partner, and developing joint action plans, will foster seamless collaboration during times of crisis, enabling a more efficient and impactful emergency response.</a:t>
            </a:r>
          </a:p>
          <a:p>
            <a:endParaRPr lang="en-US" dirty="0"/>
          </a:p>
        </p:txBody>
      </p:sp>
      <p:sp>
        <p:nvSpPr>
          <p:cNvPr id="4" name="Slide Number Placeholder 3"/>
          <p:cNvSpPr>
            <a:spLocks noGrp="1"/>
          </p:cNvSpPr>
          <p:nvPr>
            <p:ph type="sldNum" sz="quarter" idx="5"/>
          </p:nvPr>
        </p:nvSpPr>
        <p:spPr/>
        <p:txBody>
          <a:bodyPr/>
          <a:lstStyle/>
          <a:p>
            <a:fld id="{001201E1-8A8B-44CA-B96B-AC53A1B28EED}" type="slidenum">
              <a:rPr lang="en-US" smtClean="0"/>
              <a:t>22</a:t>
            </a:fld>
            <a:endParaRPr lang="en-US"/>
          </a:p>
        </p:txBody>
      </p:sp>
    </p:spTree>
    <p:extLst>
      <p:ext uri="{BB962C8B-B14F-4D97-AF65-F5344CB8AC3E}">
        <p14:creationId xmlns:p14="http://schemas.microsoft.com/office/powerpoint/2010/main" val="2645813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Effective monitoring and evaluation are crucial for ensuring the ongoing relevance and effectiveness of the tribal housing authority's all hazard plan. By establishing clear metrics and key performance indicators, the authority can track the plan's implementation and measure its success in protecting the community during emergencies. Regular assessments, both internal and with partner organizations, will help identify areas for improvement and inform necessary plan updates. Incorporating feedback from staff, residents, and other stakeholders will further strengthen the plan's alignment with the community's evolving needs and priorities.</a:t>
            </a:r>
          </a:p>
          <a:p>
            <a:endParaRPr lang="en-US" dirty="0"/>
          </a:p>
        </p:txBody>
      </p:sp>
      <p:sp>
        <p:nvSpPr>
          <p:cNvPr id="4" name="Slide Number Placeholder 3"/>
          <p:cNvSpPr>
            <a:spLocks noGrp="1"/>
          </p:cNvSpPr>
          <p:nvPr>
            <p:ph type="sldNum" sz="quarter" idx="5"/>
          </p:nvPr>
        </p:nvSpPr>
        <p:spPr/>
        <p:txBody>
          <a:bodyPr/>
          <a:lstStyle/>
          <a:p>
            <a:fld id="{001201E1-8A8B-44CA-B96B-AC53A1B28EED}" type="slidenum">
              <a:rPr lang="en-US" smtClean="0"/>
              <a:t>26</a:t>
            </a:fld>
            <a:endParaRPr lang="en-US"/>
          </a:p>
        </p:txBody>
      </p:sp>
    </p:spTree>
    <p:extLst>
      <p:ext uri="{BB962C8B-B14F-4D97-AF65-F5344CB8AC3E}">
        <p14:creationId xmlns:p14="http://schemas.microsoft.com/office/powerpoint/2010/main" val="32304115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Continuous improvement is essential for ensuring the long-term effectiveness of the tribal housing authority's all hazard plan. By analyzing the outcomes of past emergencies and drills, the authority can document valuable lessons that will guide future plan updates. This process of adaptation and refinement, based on real-world experiences and community feedback, will strengthen the plan's ability to protect the tribal housing community and enhance its overall resilience in the face of diverse threats.</a:t>
            </a:r>
          </a:p>
          <a:p>
            <a:endParaRPr lang="en-US" dirty="0"/>
          </a:p>
        </p:txBody>
      </p:sp>
      <p:sp>
        <p:nvSpPr>
          <p:cNvPr id="4" name="Slide Number Placeholder 3"/>
          <p:cNvSpPr>
            <a:spLocks noGrp="1"/>
          </p:cNvSpPr>
          <p:nvPr>
            <p:ph type="sldNum" sz="quarter" idx="5"/>
          </p:nvPr>
        </p:nvSpPr>
        <p:spPr/>
        <p:txBody>
          <a:bodyPr/>
          <a:lstStyle/>
          <a:p>
            <a:fld id="{001201E1-8A8B-44CA-B96B-AC53A1B28EED}" type="slidenum">
              <a:rPr lang="en-US" smtClean="0"/>
              <a:t>27</a:t>
            </a:fld>
            <a:endParaRPr lang="en-US"/>
          </a:p>
        </p:txBody>
      </p:sp>
    </p:spTree>
    <p:extLst>
      <p:ext uri="{BB962C8B-B14F-4D97-AF65-F5344CB8AC3E}">
        <p14:creationId xmlns:p14="http://schemas.microsoft.com/office/powerpoint/2010/main" val="110979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Continuous improvement is essential for ensuring the long-term effectiveness of the tribal housing authority's all hazard plan. By analyzing the outcomes of past emergencies and drills, the authority can document valuable lessons that will guide future plan updates. This process of adaptation and refinement, based on real-world experiences and community feedback, will strengthen the plan's ability to protect the tribal housing community and enhance its overall resilience in the face of diverse threats.</a:t>
            </a:r>
          </a:p>
          <a:p>
            <a:endParaRPr lang="en-US" dirty="0"/>
          </a:p>
        </p:txBody>
      </p:sp>
      <p:sp>
        <p:nvSpPr>
          <p:cNvPr id="4" name="Slide Number Placeholder 3"/>
          <p:cNvSpPr>
            <a:spLocks noGrp="1"/>
          </p:cNvSpPr>
          <p:nvPr>
            <p:ph type="sldNum" sz="quarter" idx="5"/>
          </p:nvPr>
        </p:nvSpPr>
        <p:spPr/>
        <p:txBody>
          <a:bodyPr/>
          <a:lstStyle/>
          <a:p>
            <a:fld id="{001201E1-8A8B-44CA-B96B-AC53A1B28EED}" type="slidenum">
              <a:rPr lang="en-US" smtClean="0"/>
              <a:t>28</a:t>
            </a:fld>
            <a:endParaRPr lang="en-US"/>
          </a:p>
        </p:txBody>
      </p:sp>
    </p:spTree>
    <p:extLst>
      <p:ext uri="{BB962C8B-B14F-4D97-AF65-F5344CB8AC3E}">
        <p14:creationId xmlns:p14="http://schemas.microsoft.com/office/powerpoint/2010/main" val="436068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01201E1-8A8B-44CA-B96B-AC53A1B28EED}" type="slidenum">
              <a:rPr lang="en-US" smtClean="0"/>
              <a:t>37</a:t>
            </a:fld>
            <a:endParaRPr lang="en-US"/>
          </a:p>
        </p:txBody>
      </p:sp>
    </p:spTree>
    <p:extLst>
      <p:ext uri="{BB962C8B-B14F-4D97-AF65-F5344CB8AC3E}">
        <p14:creationId xmlns:p14="http://schemas.microsoft.com/office/powerpoint/2010/main" val="3689116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12192000" cy="6858000"/>
          </a:xfrm>
        </p:spPr>
        <p:txBody>
          <a:bodyPr anchor="ctr">
            <a:normAutofit/>
          </a:bodyPr>
          <a:lstStyle>
            <a:lvl1pPr marL="0" indent="0" algn="ctr">
              <a:buFontTx/>
              <a:buNone/>
              <a:defRPr sz="2400"/>
            </a:lvl1pPr>
          </a:lstStyle>
          <a:p>
            <a:r>
              <a:rPr lang="en-US"/>
              <a:t>Click icon to add picture</a:t>
            </a:r>
          </a:p>
        </p:txBody>
      </p:sp>
    </p:spTree>
    <p:extLst>
      <p:ext uri="{BB962C8B-B14F-4D97-AF65-F5344CB8AC3E}">
        <p14:creationId xmlns:p14="http://schemas.microsoft.com/office/powerpoint/2010/main" val="34618105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740775" y="0"/>
            <a:ext cx="3451225" cy="3086100"/>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9" name="Picture Placeholder 7"/>
          <p:cNvSpPr>
            <a:spLocks noGrp="1"/>
          </p:cNvSpPr>
          <p:nvPr>
            <p:ph type="pic" sz="quarter" idx="12"/>
          </p:nvPr>
        </p:nvSpPr>
        <p:spPr>
          <a:xfrm>
            <a:off x="8740775" y="3114676"/>
            <a:ext cx="3451225" cy="3086100"/>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6" name="Picture Placeholder 5"/>
          <p:cNvSpPr>
            <a:spLocks noGrp="1"/>
          </p:cNvSpPr>
          <p:nvPr>
            <p:ph type="pic" sz="quarter" idx="10"/>
          </p:nvPr>
        </p:nvSpPr>
        <p:spPr>
          <a:xfrm>
            <a:off x="0" y="0"/>
            <a:ext cx="3440113" cy="6191251"/>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Tree>
    <p:extLst>
      <p:ext uri="{BB962C8B-B14F-4D97-AF65-F5344CB8AC3E}">
        <p14:creationId xmlns:p14="http://schemas.microsoft.com/office/powerpoint/2010/main" val="102756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8" name="Picture Placeholder 7"/>
          <p:cNvSpPr>
            <a:spLocks noGrp="1"/>
          </p:cNvSpPr>
          <p:nvPr>
            <p:ph type="pic" sz="quarter" idx="11"/>
          </p:nvPr>
        </p:nvSpPr>
        <p:spPr>
          <a:xfrm>
            <a:off x="8740775" y="0"/>
            <a:ext cx="3451225" cy="3086100"/>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9" name="Picture Placeholder 7"/>
          <p:cNvSpPr>
            <a:spLocks noGrp="1"/>
          </p:cNvSpPr>
          <p:nvPr>
            <p:ph type="pic" sz="quarter" idx="12"/>
          </p:nvPr>
        </p:nvSpPr>
        <p:spPr>
          <a:xfrm>
            <a:off x="8740775" y="3114676"/>
            <a:ext cx="3451225" cy="3086100"/>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6" name="Picture Placeholder 5"/>
          <p:cNvSpPr>
            <a:spLocks noGrp="1"/>
          </p:cNvSpPr>
          <p:nvPr>
            <p:ph type="pic" sz="quarter" idx="10"/>
          </p:nvPr>
        </p:nvSpPr>
        <p:spPr>
          <a:xfrm>
            <a:off x="0" y="0"/>
            <a:ext cx="3440113" cy="6191251"/>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Tree>
    <p:extLst>
      <p:ext uri="{BB962C8B-B14F-4D97-AF65-F5344CB8AC3E}">
        <p14:creationId xmlns:p14="http://schemas.microsoft.com/office/powerpoint/2010/main" val="15371575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0_Custom Layout">
    <p:spTree>
      <p:nvGrpSpPr>
        <p:cNvPr id="1" name=""/>
        <p:cNvGrpSpPr/>
        <p:nvPr/>
      </p:nvGrpSpPr>
      <p:grpSpPr>
        <a:xfrm>
          <a:off x="0" y="0"/>
          <a:ext cx="0" cy="0"/>
          <a:chOff x="0" y="0"/>
          <a:chExt cx="0" cy="0"/>
        </a:xfrm>
      </p:grpSpPr>
      <p:sp>
        <p:nvSpPr>
          <p:cNvPr id="22" name="Text Placeholder 12"/>
          <p:cNvSpPr>
            <a:spLocks noGrp="1"/>
          </p:cNvSpPr>
          <p:nvPr>
            <p:ph type="body" sz="quarter" idx="15" hasCustomPrompt="1"/>
          </p:nvPr>
        </p:nvSpPr>
        <p:spPr>
          <a:xfrm>
            <a:off x="4353605" y="435749"/>
            <a:ext cx="3484790" cy="200591"/>
          </a:xfrm>
        </p:spPr>
        <p:txBody>
          <a:bodyPr anchor="ctr">
            <a:normAutofit/>
          </a:bodyPr>
          <a:lstStyle>
            <a:lvl1pPr marL="0" indent="0" algn="ctr">
              <a:buFontTx/>
              <a:buNone/>
              <a:defRPr sz="1000" spc="300">
                <a:solidFill>
                  <a:schemeClr val="accent1"/>
                </a:solidFill>
                <a:latin typeface="+mj-lt"/>
              </a:defRPr>
            </a:lvl1pPr>
          </a:lstStyle>
          <a:p>
            <a:pPr lvl="0"/>
            <a:r>
              <a:rPr lang="en-US" dirty="0"/>
              <a:t>CLICK TO EDIT MASTER TEXT</a:t>
            </a:r>
          </a:p>
        </p:txBody>
      </p:sp>
      <p:sp>
        <p:nvSpPr>
          <p:cNvPr id="7" name="Picture Placeholder 6"/>
          <p:cNvSpPr>
            <a:spLocks noGrp="1"/>
          </p:cNvSpPr>
          <p:nvPr>
            <p:ph type="pic" sz="quarter" idx="10"/>
          </p:nvPr>
        </p:nvSpPr>
        <p:spPr>
          <a:xfrm>
            <a:off x="1123950" y="1592263"/>
            <a:ext cx="3125788" cy="2271712"/>
          </a:xfrm>
          <a:pattFill prst="pct5">
            <a:fgClr>
              <a:schemeClr val="accent1"/>
            </a:fgClr>
            <a:bgClr>
              <a:schemeClr val="bg1"/>
            </a:bgClr>
          </a:pattFill>
          <a:effectLst>
            <a:outerShdw blurRad="952500" dist="571500" dir="8220000" sx="90000" sy="90000" algn="ctr" rotWithShape="0">
              <a:prstClr val="black">
                <a:alpha val="30000"/>
              </a:prstClr>
            </a:outerShdw>
          </a:effectLst>
        </p:spPr>
        <p:txBody>
          <a:bodyPr vert="horz" lIns="91440" tIns="45720" rIns="91440" bIns="45720" rtlCol="0">
            <a:normAutofit/>
          </a:bodyPr>
          <a:lstStyle>
            <a:lvl1pPr>
              <a:defRPr lang="en-US" sz="1000"/>
            </a:lvl1pPr>
          </a:lstStyle>
          <a:p>
            <a:pPr lvl="0"/>
            <a:r>
              <a:rPr lang="en-US"/>
              <a:t>Click icon to add picture</a:t>
            </a:r>
          </a:p>
        </p:txBody>
      </p:sp>
      <p:sp>
        <p:nvSpPr>
          <p:cNvPr id="8" name="Picture Placeholder 6"/>
          <p:cNvSpPr>
            <a:spLocks noGrp="1"/>
          </p:cNvSpPr>
          <p:nvPr>
            <p:ph type="pic" sz="quarter" idx="11"/>
          </p:nvPr>
        </p:nvSpPr>
        <p:spPr>
          <a:xfrm>
            <a:off x="4533541" y="1592263"/>
            <a:ext cx="3125788" cy="2271712"/>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9" name="Picture Placeholder 6"/>
          <p:cNvSpPr>
            <a:spLocks noGrp="1"/>
          </p:cNvSpPr>
          <p:nvPr>
            <p:ph type="pic" sz="quarter" idx="12"/>
          </p:nvPr>
        </p:nvSpPr>
        <p:spPr>
          <a:xfrm>
            <a:off x="7943132" y="1592263"/>
            <a:ext cx="3125788" cy="2271712"/>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14" name="Text Placeholder 5"/>
          <p:cNvSpPr>
            <a:spLocks noGrp="1"/>
          </p:cNvSpPr>
          <p:nvPr>
            <p:ph type="body" sz="quarter" idx="22" hasCustomPrompt="1"/>
          </p:nvPr>
        </p:nvSpPr>
        <p:spPr>
          <a:xfrm>
            <a:off x="1226902" y="4294014"/>
            <a:ext cx="3022835" cy="280791"/>
          </a:xfrm>
        </p:spPr>
        <p:txBody>
          <a:bodyPr>
            <a:noAutofit/>
          </a:bodyPr>
          <a:lstStyle>
            <a:lvl1pPr marL="0" indent="0" algn="ctr">
              <a:buFontTx/>
              <a:buNone/>
              <a:defRPr sz="1800">
                <a:solidFill>
                  <a:schemeClr val="accent3"/>
                </a:solidFill>
                <a:latin typeface="+mj-lt"/>
              </a:defRPr>
            </a:lvl1pPr>
          </a:lstStyle>
          <a:p>
            <a:pPr lvl="0"/>
            <a:r>
              <a:rPr lang="en-US" dirty="0"/>
              <a:t>CLICK TO EDIT MASTER</a:t>
            </a:r>
          </a:p>
        </p:txBody>
      </p:sp>
      <p:sp>
        <p:nvSpPr>
          <p:cNvPr id="15" name="Text Placeholder 4"/>
          <p:cNvSpPr>
            <a:spLocks noGrp="1"/>
          </p:cNvSpPr>
          <p:nvPr>
            <p:ph type="body" sz="quarter" idx="23" hasCustomPrompt="1"/>
          </p:nvPr>
        </p:nvSpPr>
        <p:spPr>
          <a:xfrm>
            <a:off x="1226901" y="4600806"/>
            <a:ext cx="3022836" cy="1405856"/>
          </a:xfrm>
        </p:spPr>
        <p:txBody>
          <a:bodyPr>
            <a:normAutofit/>
          </a:bodyPr>
          <a:lstStyle>
            <a:lvl1pPr marL="0" indent="0" algn="ctr">
              <a:lnSpc>
                <a:spcPct val="100000"/>
              </a:lnSpc>
              <a:buFontTx/>
              <a:buNone/>
              <a:defRPr sz="1200">
                <a:solidFill>
                  <a:schemeClr val="bg1">
                    <a:lumMod val="50000"/>
                  </a:schemeClr>
                </a:solidFill>
              </a:defRPr>
            </a:lvl1pPr>
          </a:lstStyle>
          <a:p>
            <a:pPr lvl="0"/>
            <a:r>
              <a:rPr lang="en-US" dirty="0"/>
              <a:t>Click To Edit Master Text Styles</a:t>
            </a:r>
          </a:p>
        </p:txBody>
      </p:sp>
      <p:sp>
        <p:nvSpPr>
          <p:cNvPr id="16" name="Text Placeholder 5"/>
          <p:cNvSpPr>
            <a:spLocks noGrp="1"/>
          </p:cNvSpPr>
          <p:nvPr>
            <p:ph type="body" sz="quarter" idx="24" hasCustomPrompt="1"/>
          </p:nvPr>
        </p:nvSpPr>
        <p:spPr>
          <a:xfrm>
            <a:off x="4585018" y="4294782"/>
            <a:ext cx="3022835" cy="280791"/>
          </a:xfrm>
        </p:spPr>
        <p:txBody>
          <a:bodyPr>
            <a:noAutofit/>
          </a:bodyPr>
          <a:lstStyle>
            <a:lvl1pPr marL="0" indent="0" algn="ctr">
              <a:buFontTx/>
              <a:buNone/>
              <a:defRPr sz="1800">
                <a:solidFill>
                  <a:schemeClr val="accent3"/>
                </a:solidFill>
                <a:latin typeface="+mj-lt"/>
              </a:defRPr>
            </a:lvl1pPr>
          </a:lstStyle>
          <a:p>
            <a:pPr lvl="0"/>
            <a:r>
              <a:rPr lang="en-US" dirty="0"/>
              <a:t>CLICK TO EDIT MASTER</a:t>
            </a:r>
          </a:p>
        </p:txBody>
      </p:sp>
      <p:sp>
        <p:nvSpPr>
          <p:cNvPr id="17" name="Text Placeholder 4"/>
          <p:cNvSpPr>
            <a:spLocks noGrp="1"/>
          </p:cNvSpPr>
          <p:nvPr>
            <p:ph type="body" sz="quarter" idx="25" hasCustomPrompt="1"/>
          </p:nvPr>
        </p:nvSpPr>
        <p:spPr>
          <a:xfrm>
            <a:off x="4585017" y="4601574"/>
            <a:ext cx="3022836" cy="1405856"/>
          </a:xfrm>
        </p:spPr>
        <p:txBody>
          <a:bodyPr>
            <a:normAutofit/>
          </a:bodyPr>
          <a:lstStyle>
            <a:lvl1pPr marL="0" indent="0" algn="ctr">
              <a:lnSpc>
                <a:spcPct val="100000"/>
              </a:lnSpc>
              <a:buFontTx/>
              <a:buNone/>
              <a:defRPr sz="1200">
                <a:solidFill>
                  <a:schemeClr val="bg1">
                    <a:lumMod val="50000"/>
                  </a:schemeClr>
                </a:solidFill>
              </a:defRPr>
            </a:lvl1pPr>
          </a:lstStyle>
          <a:p>
            <a:pPr lvl="0"/>
            <a:r>
              <a:rPr lang="en-US" dirty="0"/>
              <a:t>Click To Edit Master Text Styles</a:t>
            </a:r>
          </a:p>
        </p:txBody>
      </p:sp>
      <p:sp>
        <p:nvSpPr>
          <p:cNvPr id="18" name="Text Placeholder 5"/>
          <p:cNvSpPr>
            <a:spLocks noGrp="1"/>
          </p:cNvSpPr>
          <p:nvPr>
            <p:ph type="body" sz="quarter" idx="26" hasCustomPrompt="1"/>
          </p:nvPr>
        </p:nvSpPr>
        <p:spPr>
          <a:xfrm>
            <a:off x="7994609" y="4295550"/>
            <a:ext cx="3022835" cy="280791"/>
          </a:xfrm>
        </p:spPr>
        <p:txBody>
          <a:bodyPr>
            <a:noAutofit/>
          </a:bodyPr>
          <a:lstStyle>
            <a:lvl1pPr marL="0" indent="0" algn="ctr">
              <a:buFontTx/>
              <a:buNone/>
              <a:defRPr sz="1800">
                <a:solidFill>
                  <a:schemeClr val="accent3"/>
                </a:solidFill>
                <a:latin typeface="+mj-lt"/>
              </a:defRPr>
            </a:lvl1pPr>
          </a:lstStyle>
          <a:p>
            <a:pPr lvl="0"/>
            <a:r>
              <a:rPr lang="en-US" dirty="0"/>
              <a:t>CLICK TO EDIT MASTER</a:t>
            </a:r>
          </a:p>
        </p:txBody>
      </p:sp>
      <p:sp>
        <p:nvSpPr>
          <p:cNvPr id="19" name="Text Placeholder 4"/>
          <p:cNvSpPr>
            <a:spLocks noGrp="1"/>
          </p:cNvSpPr>
          <p:nvPr>
            <p:ph type="body" sz="quarter" idx="27" hasCustomPrompt="1"/>
          </p:nvPr>
        </p:nvSpPr>
        <p:spPr>
          <a:xfrm>
            <a:off x="7994608" y="4602342"/>
            <a:ext cx="3022836" cy="1405856"/>
          </a:xfrm>
        </p:spPr>
        <p:txBody>
          <a:bodyPr>
            <a:normAutofit/>
          </a:bodyPr>
          <a:lstStyle>
            <a:lvl1pPr marL="0" indent="0" algn="ctr">
              <a:lnSpc>
                <a:spcPct val="100000"/>
              </a:lnSpc>
              <a:buFontTx/>
              <a:buNone/>
              <a:defRPr sz="1200">
                <a:solidFill>
                  <a:schemeClr val="bg1">
                    <a:lumMod val="50000"/>
                  </a:schemeClr>
                </a:solidFill>
              </a:defRPr>
            </a:lvl1pPr>
          </a:lstStyle>
          <a:p>
            <a:pPr lvl="0"/>
            <a:r>
              <a:rPr lang="en-US" dirty="0"/>
              <a:t>Click To Edit Master Text Styles</a:t>
            </a:r>
          </a:p>
        </p:txBody>
      </p:sp>
      <p:sp>
        <p:nvSpPr>
          <p:cNvPr id="23" name="Text Placeholder 8"/>
          <p:cNvSpPr>
            <a:spLocks noGrp="1"/>
          </p:cNvSpPr>
          <p:nvPr>
            <p:ph type="body" sz="quarter" idx="14" hasCustomPrompt="1"/>
          </p:nvPr>
        </p:nvSpPr>
        <p:spPr>
          <a:xfrm>
            <a:off x="998230" y="641525"/>
            <a:ext cx="10195541" cy="560000"/>
          </a:xfrm>
        </p:spPr>
        <p:txBody>
          <a:bodyPr anchor="t"/>
          <a:lstStyle>
            <a:lvl1pPr marL="0" indent="0" algn="ctr">
              <a:lnSpc>
                <a:spcPct val="100000"/>
              </a:lnSpc>
              <a:buFontTx/>
              <a:buNone/>
              <a:defRPr>
                <a:solidFill>
                  <a:schemeClr val="accent2"/>
                </a:solidFill>
                <a:latin typeface="+mj-lt"/>
              </a:defRPr>
            </a:lvl1pPr>
          </a:lstStyle>
          <a:p>
            <a:pPr lvl="0"/>
            <a:r>
              <a:rPr lang="en-US" dirty="0"/>
              <a:t>CLICK TO EDIT MASTER</a:t>
            </a:r>
          </a:p>
        </p:txBody>
      </p:sp>
    </p:spTree>
    <p:extLst>
      <p:ext uri="{BB962C8B-B14F-4D97-AF65-F5344CB8AC3E}">
        <p14:creationId xmlns:p14="http://schemas.microsoft.com/office/powerpoint/2010/main" val="1049088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lide 24">
    <p:spTree>
      <p:nvGrpSpPr>
        <p:cNvPr id="1" name=""/>
        <p:cNvGrpSpPr/>
        <p:nvPr/>
      </p:nvGrpSpPr>
      <p:grpSpPr>
        <a:xfrm>
          <a:off x="0" y="0"/>
          <a:ext cx="0" cy="0"/>
          <a:chOff x="0" y="0"/>
          <a:chExt cx="0" cy="0"/>
        </a:xfrm>
      </p:grpSpPr>
      <p:sp>
        <p:nvSpPr>
          <p:cNvPr id="11" name="Text Placeholder 12"/>
          <p:cNvSpPr>
            <a:spLocks noGrp="1"/>
          </p:cNvSpPr>
          <p:nvPr>
            <p:ph type="body" sz="quarter" idx="16" hasCustomPrompt="1"/>
          </p:nvPr>
        </p:nvSpPr>
        <p:spPr>
          <a:xfrm>
            <a:off x="3134825" y="568999"/>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10" name="Text Placeholder 8"/>
          <p:cNvSpPr>
            <a:spLocks noGrp="1"/>
          </p:cNvSpPr>
          <p:nvPr>
            <p:ph type="body" sz="quarter" idx="17" hasCustomPrompt="1"/>
          </p:nvPr>
        </p:nvSpPr>
        <p:spPr>
          <a:xfrm>
            <a:off x="3134825" y="839613"/>
            <a:ext cx="4726475" cy="951088"/>
          </a:xfrm>
        </p:spPr>
        <p:txBody>
          <a:bodyPr anchor="t"/>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14" name="Text Placeholder 4"/>
          <p:cNvSpPr>
            <a:spLocks noGrp="1"/>
          </p:cNvSpPr>
          <p:nvPr>
            <p:ph type="body" sz="quarter" idx="18" hasCustomPrompt="1"/>
          </p:nvPr>
        </p:nvSpPr>
        <p:spPr>
          <a:xfrm>
            <a:off x="3134825" y="2355834"/>
            <a:ext cx="3202913" cy="1991227"/>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3371428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icing table">
    <p:bg>
      <p:bgPr>
        <a:solidFill>
          <a:schemeClr val="accent2"/>
        </a:solidFill>
        <a:effectLst/>
      </p:bgPr>
    </p:bg>
    <p:spTree>
      <p:nvGrpSpPr>
        <p:cNvPr id="1" name=""/>
        <p:cNvGrpSpPr/>
        <p:nvPr/>
      </p:nvGrpSpPr>
      <p:grpSpPr>
        <a:xfrm>
          <a:off x="0" y="0"/>
          <a:ext cx="0" cy="0"/>
          <a:chOff x="0" y="0"/>
          <a:chExt cx="0" cy="0"/>
        </a:xfrm>
      </p:grpSpPr>
      <p:sp>
        <p:nvSpPr>
          <p:cNvPr id="34" name="Text Placeholder 31"/>
          <p:cNvSpPr>
            <a:spLocks noGrp="1"/>
          </p:cNvSpPr>
          <p:nvPr>
            <p:ph type="body" sz="quarter" idx="31"/>
          </p:nvPr>
        </p:nvSpPr>
        <p:spPr>
          <a:xfrm>
            <a:off x="8898400" y="2489894"/>
            <a:ext cx="2041525" cy="338138"/>
          </a:xfrm>
        </p:spPr>
        <p:txBody>
          <a:bodyPr anchor="ctr">
            <a:normAutofit/>
          </a:bodyPr>
          <a:lstStyle>
            <a:lvl1pPr marL="0" indent="0" algn="ctr">
              <a:buFontTx/>
              <a:buNone/>
              <a:defRPr sz="1600">
                <a:solidFill>
                  <a:schemeClr val="bg1"/>
                </a:solidFill>
                <a:latin typeface="+mj-lt"/>
              </a:defRPr>
            </a:lvl1pPr>
          </a:lstStyle>
          <a:p>
            <a:pPr lvl="0"/>
            <a:r>
              <a:rPr lang="en-US"/>
              <a:t>Click to edit Master text styles</a:t>
            </a:r>
          </a:p>
        </p:txBody>
      </p:sp>
      <p:sp>
        <p:nvSpPr>
          <p:cNvPr id="33" name="Text Placeholder 31"/>
          <p:cNvSpPr>
            <a:spLocks noGrp="1"/>
          </p:cNvSpPr>
          <p:nvPr>
            <p:ph type="body" sz="quarter" idx="30"/>
          </p:nvPr>
        </p:nvSpPr>
        <p:spPr>
          <a:xfrm>
            <a:off x="3816994" y="2489894"/>
            <a:ext cx="2041525" cy="338138"/>
          </a:xfrm>
        </p:spPr>
        <p:txBody>
          <a:bodyPr anchor="ctr">
            <a:normAutofit/>
          </a:bodyPr>
          <a:lstStyle>
            <a:lvl1pPr marL="0" indent="0" algn="ctr">
              <a:buFontTx/>
              <a:buNone/>
              <a:defRPr sz="1600">
                <a:solidFill>
                  <a:schemeClr val="bg1"/>
                </a:solidFill>
                <a:latin typeface="+mj-lt"/>
              </a:defRPr>
            </a:lvl1pPr>
          </a:lstStyle>
          <a:p>
            <a:pPr lvl="0"/>
            <a:r>
              <a:rPr lang="en-US"/>
              <a:t>Click to edit Master text styles</a:t>
            </a:r>
          </a:p>
        </p:txBody>
      </p:sp>
      <p:sp>
        <p:nvSpPr>
          <p:cNvPr id="32" name="Text Placeholder 31"/>
          <p:cNvSpPr>
            <a:spLocks noGrp="1"/>
          </p:cNvSpPr>
          <p:nvPr>
            <p:ph type="body" sz="quarter" idx="29"/>
          </p:nvPr>
        </p:nvSpPr>
        <p:spPr>
          <a:xfrm>
            <a:off x="1219323" y="2489894"/>
            <a:ext cx="2041525" cy="338138"/>
          </a:xfrm>
        </p:spPr>
        <p:txBody>
          <a:bodyPr anchor="ctr">
            <a:normAutofit/>
          </a:bodyPr>
          <a:lstStyle>
            <a:lvl1pPr marL="0" indent="0" algn="ctr">
              <a:buFontTx/>
              <a:buNone/>
              <a:defRPr sz="1600">
                <a:solidFill>
                  <a:schemeClr val="bg1"/>
                </a:solidFill>
                <a:latin typeface="+mj-lt"/>
              </a:defRPr>
            </a:lvl1pPr>
          </a:lstStyle>
          <a:p>
            <a:pPr lvl="0"/>
            <a:r>
              <a:rPr lang="en-US"/>
              <a:t>Click to edit Master text styles</a:t>
            </a:r>
          </a:p>
        </p:txBody>
      </p:sp>
      <p:sp>
        <p:nvSpPr>
          <p:cNvPr id="28" name="Text Placeholder 4"/>
          <p:cNvSpPr>
            <a:spLocks noGrp="1"/>
          </p:cNvSpPr>
          <p:nvPr>
            <p:ph type="body" sz="quarter" idx="26" hasCustomPrompt="1"/>
          </p:nvPr>
        </p:nvSpPr>
        <p:spPr>
          <a:xfrm>
            <a:off x="3816795" y="4710493"/>
            <a:ext cx="2041922" cy="887099"/>
          </a:xfrm>
        </p:spPr>
        <p:txBody>
          <a:bodyPr>
            <a:normAutofit/>
          </a:bodyPr>
          <a:lstStyle>
            <a:lvl1pPr marL="0" indent="0" algn="ctr">
              <a:lnSpc>
                <a:spcPct val="100000"/>
              </a:lnSpc>
              <a:buFontTx/>
              <a:buNone/>
              <a:defRPr sz="1200" i="1">
                <a:solidFill>
                  <a:schemeClr val="bg1"/>
                </a:solidFill>
              </a:defRPr>
            </a:lvl1pPr>
          </a:lstStyle>
          <a:p>
            <a:pPr lvl="0"/>
            <a:r>
              <a:rPr lang="en-US" dirty="0"/>
              <a:t>Click To Edit Master Text Styles</a:t>
            </a:r>
          </a:p>
        </p:txBody>
      </p:sp>
      <p:sp>
        <p:nvSpPr>
          <p:cNvPr id="26" name="Text Placeholder 4"/>
          <p:cNvSpPr>
            <a:spLocks noGrp="1"/>
          </p:cNvSpPr>
          <p:nvPr>
            <p:ph type="body" sz="quarter" idx="24" hasCustomPrompt="1"/>
          </p:nvPr>
        </p:nvSpPr>
        <p:spPr>
          <a:xfrm>
            <a:off x="3816795" y="3199307"/>
            <a:ext cx="2041922" cy="835980"/>
          </a:xfrm>
        </p:spPr>
        <p:txBody>
          <a:bodyPr>
            <a:normAutofit/>
          </a:bodyPr>
          <a:lstStyle>
            <a:lvl1pPr marL="0" indent="0" algn="ctr">
              <a:lnSpc>
                <a:spcPct val="100000"/>
              </a:lnSpc>
              <a:buFontTx/>
              <a:buNone/>
              <a:defRPr sz="1200">
                <a:solidFill>
                  <a:schemeClr val="bg1"/>
                </a:solidFill>
              </a:defRPr>
            </a:lvl1pPr>
          </a:lstStyle>
          <a:p>
            <a:pPr lvl="0"/>
            <a:r>
              <a:rPr lang="en-US" dirty="0"/>
              <a:t>Click To Edit Master Text Styles</a:t>
            </a:r>
          </a:p>
        </p:txBody>
      </p:sp>
      <p:sp>
        <p:nvSpPr>
          <p:cNvPr id="24" name="Text Placeholder 23"/>
          <p:cNvSpPr>
            <a:spLocks noGrp="1"/>
          </p:cNvSpPr>
          <p:nvPr>
            <p:ph type="body" sz="quarter" idx="16"/>
          </p:nvPr>
        </p:nvSpPr>
        <p:spPr>
          <a:xfrm>
            <a:off x="908844" y="1580484"/>
            <a:ext cx="10374312" cy="258532"/>
          </a:xfrm>
          <a:noFill/>
        </p:spPr>
        <p:txBody>
          <a:bodyPr wrap="square" rtlCol="0">
            <a:spAutoFit/>
          </a:bodyPr>
          <a:lstStyle>
            <a:lvl1pPr marL="0" indent="0" algn="ctr">
              <a:buFontTx/>
              <a:buNone/>
              <a:defRPr lang="en-US" sz="1200" dirty="0" smtClean="0">
                <a:solidFill>
                  <a:schemeClr val="bg1"/>
                </a:solidFill>
                <a:ea typeface="Open Sans" panose="020B0606030504020204" pitchFamily="34" charset="0"/>
                <a:cs typeface="Open Sans" panose="020B0606030504020204" pitchFamily="34" charset="0"/>
              </a:defRPr>
            </a:lvl1pPr>
          </a:lstStyle>
          <a:p>
            <a:pPr marL="0" lvl="0" algn="ctr"/>
            <a:r>
              <a:rPr lang="en-US"/>
              <a:t>Click to edit Master text styles</a:t>
            </a:r>
          </a:p>
        </p:txBody>
      </p:sp>
      <p:sp>
        <p:nvSpPr>
          <p:cNvPr id="21" name="Text Placeholder 12"/>
          <p:cNvSpPr>
            <a:spLocks noGrp="1"/>
          </p:cNvSpPr>
          <p:nvPr>
            <p:ph type="body" sz="quarter" idx="15" hasCustomPrompt="1"/>
          </p:nvPr>
        </p:nvSpPr>
        <p:spPr>
          <a:xfrm>
            <a:off x="4353605" y="588149"/>
            <a:ext cx="3484790" cy="200591"/>
          </a:xfrm>
        </p:spPr>
        <p:txBody>
          <a:bodyPr anchor="ctr">
            <a:normAutofit/>
          </a:bodyPr>
          <a:lstStyle>
            <a:lvl1pPr marL="0" indent="0" algn="ctr">
              <a:buFontTx/>
              <a:buNone/>
              <a:defRPr sz="1000" spc="300">
                <a:solidFill>
                  <a:schemeClr val="bg1"/>
                </a:solidFill>
                <a:latin typeface="+mj-lt"/>
              </a:defRPr>
            </a:lvl1pPr>
          </a:lstStyle>
          <a:p>
            <a:pPr lvl="0"/>
            <a:r>
              <a:rPr lang="en-US" dirty="0"/>
              <a:t>CLICK TO EDIT MASTER TEXT</a:t>
            </a:r>
          </a:p>
        </p:txBody>
      </p:sp>
      <p:sp>
        <p:nvSpPr>
          <p:cNvPr id="22" name="Text Placeholder 8"/>
          <p:cNvSpPr>
            <a:spLocks noGrp="1"/>
          </p:cNvSpPr>
          <p:nvPr>
            <p:ph type="body" sz="quarter" idx="14" hasCustomPrompt="1"/>
          </p:nvPr>
        </p:nvSpPr>
        <p:spPr>
          <a:xfrm>
            <a:off x="998230" y="793925"/>
            <a:ext cx="10195541" cy="560000"/>
          </a:xfrm>
        </p:spPr>
        <p:txBody>
          <a:bodyPr anchor="t"/>
          <a:lstStyle>
            <a:lvl1pPr marL="0" indent="0" algn="ctr">
              <a:lnSpc>
                <a:spcPct val="100000"/>
              </a:lnSpc>
              <a:buFontTx/>
              <a:buNone/>
              <a:defRPr>
                <a:solidFill>
                  <a:schemeClr val="bg1"/>
                </a:solidFill>
                <a:latin typeface="+mj-lt"/>
              </a:defRPr>
            </a:lvl1pPr>
          </a:lstStyle>
          <a:p>
            <a:pPr lvl="0"/>
            <a:r>
              <a:rPr lang="en-US" dirty="0"/>
              <a:t>CLICK TO EDIT MASTER</a:t>
            </a:r>
          </a:p>
        </p:txBody>
      </p:sp>
      <p:sp>
        <p:nvSpPr>
          <p:cNvPr id="25" name="Text Placeholder 4"/>
          <p:cNvSpPr>
            <a:spLocks noGrp="1"/>
          </p:cNvSpPr>
          <p:nvPr>
            <p:ph type="body" sz="quarter" idx="23" hasCustomPrompt="1"/>
          </p:nvPr>
        </p:nvSpPr>
        <p:spPr>
          <a:xfrm>
            <a:off x="1219124" y="3199307"/>
            <a:ext cx="2041922" cy="835980"/>
          </a:xfrm>
        </p:spPr>
        <p:txBody>
          <a:bodyPr>
            <a:normAutofit/>
          </a:bodyPr>
          <a:lstStyle>
            <a:lvl1pPr marL="0" indent="0" algn="ctr">
              <a:lnSpc>
                <a:spcPct val="100000"/>
              </a:lnSpc>
              <a:buFontTx/>
              <a:buNone/>
              <a:defRPr sz="1200">
                <a:solidFill>
                  <a:schemeClr val="bg1"/>
                </a:solidFill>
              </a:defRPr>
            </a:lvl1pPr>
          </a:lstStyle>
          <a:p>
            <a:pPr lvl="0"/>
            <a:r>
              <a:rPr lang="en-US" dirty="0"/>
              <a:t>Click To Edit Master Text Styles</a:t>
            </a:r>
          </a:p>
        </p:txBody>
      </p:sp>
      <p:sp>
        <p:nvSpPr>
          <p:cNvPr id="27" name="Text Placeholder 4"/>
          <p:cNvSpPr>
            <a:spLocks noGrp="1"/>
          </p:cNvSpPr>
          <p:nvPr>
            <p:ph type="body" sz="quarter" idx="25" hasCustomPrompt="1"/>
          </p:nvPr>
        </p:nvSpPr>
        <p:spPr>
          <a:xfrm>
            <a:off x="8898201" y="3199307"/>
            <a:ext cx="2041922" cy="835980"/>
          </a:xfrm>
        </p:spPr>
        <p:txBody>
          <a:bodyPr>
            <a:normAutofit/>
          </a:bodyPr>
          <a:lstStyle>
            <a:lvl1pPr marL="0" indent="0" algn="ctr">
              <a:lnSpc>
                <a:spcPct val="100000"/>
              </a:lnSpc>
              <a:buFontTx/>
              <a:buNone/>
              <a:defRPr sz="1200">
                <a:solidFill>
                  <a:schemeClr val="bg1"/>
                </a:solidFill>
              </a:defRPr>
            </a:lvl1pPr>
          </a:lstStyle>
          <a:p>
            <a:pPr lvl="0"/>
            <a:r>
              <a:rPr lang="en-US" dirty="0"/>
              <a:t>Click To Edit Master Text Styles</a:t>
            </a:r>
          </a:p>
        </p:txBody>
      </p:sp>
      <p:sp>
        <p:nvSpPr>
          <p:cNvPr id="29" name="Text Placeholder 4"/>
          <p:cNvSpPr>
            <a:spLocks noGrp="1"/>
          </p:cNvSpPr>
          <p:nvPr>
            <p:ph type="body" sz="quarter" idx="27" hasCustomPrompt="1"/>
          </p:nvPr>
        </p:nvSpPr>
        <p:spPr>
          <a:xfrm>
            <a:off x="1219124" y="4710493"/>
            <a:ext cx="2041922" cy="887099"/>
          </a:xfrm>
        </p:spPr>
        <p:txBody>
          <a:bodyPr>
            <a:normAutofit/>
          </a:bodyPr>
          <a:lstStyle>
            <a:lvl1pPr marL="0" indent="0" algn="ctr">
              <a:lnSpc>
                <a:spcPct val="100000"/>
              </a:lnSpc>
              <a:buFontTx/>
              <a:buNone/>
              <a:defRPr sz="1200" i="1">
                <a:solidFill>
                  <a:schemeClr val="bg1"/>
                </a:solidFill>
              </a:defRPr>
            </a:lvl1pPr>
          </a:lstStyle>
          <a:p>
            <a:pPr lvl="0"/>
            <a:r>
              <a:rPr lang="en-US" dirty="0"/>
              <a:t>Click To Edit Master Text Styles</a:t>
            </a:r>
          </a:p>
        </p:txBody>
      </p:sp>
      <p:sp>
        <p:nvSpPr>
          <p:cNvPr id="30" name="Text Placeholder 4"/>
          <p:cNvSpPr>
            <a:spLocks noGrp="1"/>
          </p:cNvSpPr>
          <p:nvPr>
            <p:ph type="body" sz="quarter" idx="28" hasCustomPrompt="1"/>
          </p:nvPr>
        </p:nvSpPr>
        <p:spPr>
          <a:xfrm>
            <a:off x="8898201" y="4710493"/>
            <a:ext cx="2041922" cy="887099"/>
          </a:xfrm>
        </p:spPr>
        <p:txBody>
          <a:bodyPr>
            <a:normAutofit/>
          </a:bodyPr>
          <a:lstStyle>
            <a:lvl1pPr marL="0" indent="0" algn="ctr">
              <a:lnSpc>
                <a:spcPct val="100000"/>
              </a:lnSpc>
              <a:buFontTx/>
              <a:buNone/>
              <a:defRPr sz="1200" i="1">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55716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ATA DRIVEN CHART SLIDE ">
    <p:spTree>
      <p:nvGrpSpPr>
        <p:cNvPr id="1" name=""/>
        <p:cNvGrpSpPr/>
        <p:nvPr/>
      </p:nvGrpSpPr>
      <p:grpSpPr>
        <a:xfrm>
          <a:off x="0" y="0"/>
          <a:ext cx="0" cy="0"/>
          <a:chOff x="0" y="0"/>
          <a:chExt cx="0" cy="0"/>
        </a:xfrm>
      </p:grpSpPr>
      <p:sp>
        <p:nvSpPr>
          <p:cNvPr id="16" name="Text Placeholder 4"/>
          <p:cNvSpPr>
            <a:spLocks noGrp="1"/>
          </p:cNvSpPr>
          <p:nvPr>
            <p:ph type="body" sz="quarter" idx="18" hasCustomPrompt="1"/>
          </p:nvPr>
        </p:nvSpPr>
        <p:spPr>
          <a:xfrm>
            <a:off x="721779" y="2648937"/>
            <a:ext cx="4338951" cy="2900525"/>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14" name="Text Placeholder 12"/>
          <p:cNvSpPr>
            <a:spLocks noGrp="1"/>
          </p:cNvSpPr>
          <p:nvPr>
            <p:ph type="body" sz="quarter" idx="16" hasCustomPrompt="1"/>
          </p:nvPr>
        </p:nvSpPr>
        <p:spPr>
          <a:xfrm>
            <a:off x="721779" y="1060490"/>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15" name="Text Placeholder 8"/>
          <p:cNvSpPr>
            <a:spLocks noGrp="1"/>
          </p:cNvSpPr>
          <p:nvPr>
            <p:ph type="body" sz="quarter" idx="17" hasCustomPrompt="1"/>
          </p:nvPr>
        </p:nvSpPr>
        <p:spPr>
          <a:xfrm>
            <a:off x="721779" y="1331104"/>
            <a:ext cx="4338951" cy="951088"/>
          </a:xfrm>
        </p:spPr>
        <p:txBody>
          <a:bodyPr anchor="t"/>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13" name="Chart Placeholder 12"/>
          <p:cNvSpPr>
            <a:spLocks noGrp="1"/>
          </p:cNvSpPr>
          <p:nvPr>
            <p:ph type="chart" sz="quarter" idx="10"/>
          </p:nvPr>
        </p:nvSpPr>
        <p:spPr>
          <a:xfrm>
            <a:off x="5372100" y="895350"/>
            <a:ext cx="6477000" cy="5429250"/>
          </a:xfrm>
        </p:spPr>
        <p:txBody>
          <a:bodyPr anchor="ctr"/>
          <a:lstStyle>
            <a:lvl1pPr marL="0" indent="0" algn="ctr">
              <a:buFontTx/>
              <a:buNone/>
              <a:defRPr/>
            </a:lvl1pPr>
          </a:lstStyle>
          <a:p>
            <a:r>
              <a:rPr lang="en-US"/>
              <a:t>Click icon to add chart</a:t>
            </a:r>
          </a:p>
        </p:txBody>
      </p:sp>
    </p:spTree>
    <p:extLst>
      <p:ext uri="{BB962C8B-B14F-4D97-AF65-F5344CB8AC3E}">
        <p14:creationId xmlns:p14="http://schemas.microsoft.com/office/powerpoint/2010/main" val="13816968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DATA DRIVEN PIE CHART SLIDE ">
    <p:spTree>
      <p:nvGrpSpPr>
        <p:cNvPr id="1" name=""/>
        <p:cNvGrpSpPr/>
        <p:nvPr/>
      </p:nvGrpSpPr>
      <p:grpSpPr>
        <a:xfrm>
          <a:off x="0" y="0"/>
          <a:ext cx="0" cy="0"/>
          <a:chOff x="0" y="0"/>
          <a:chExt cx="0" cy="0"/>
        </a:xfrm>
      </p:grpSpPr>
      <p:sp>
        <p:nvSpPr>
          <p:cNvPr id="4" name="Chart Placeholder 3"/>
          <p:cNvSpPr>
            <a:spLocks noGrp="1"/>
          </p:cNvSpPr>
          <p:nvPr>
            <p:ph type="chart" sz="quarter" idx="30"/>
          </p:nvPr>
        </p:nvSpPr>
        <p:spPr>
          <a:xfrm>
            <a:off x="1015023" y="1892300"/>
            <a:ext cx="1970088" cy="2001838"/>
          </a:xfrm>
        </p:spPr>
        <p:txBody>
          <a:bodyPr/>
          <a:lstStyle/>
          <a:p>
            <a:r>
              <a:rPr lang="en-US"/>
              <a:t>Click icon to add chart</a:t>
            </a:r>
          </a:p>
        </p:txBody>
      </p:sp>
      <p:sp>
        <p:nvSpPr>
          <p:cNvPr id="33" name="Chart Placeholder 3"/>
          <p:cNvSpPr>
            <a:spLocks noGrp="1"/>
          </p:cNvSpPr>
          <p:nvPr>
            <p:ph type="chart" sz="quarter" idx="31"/>
          </p:nvPr>
        </p:nvSpPr>
        <p:spPr>
          <a:xfrm>
            <a:off x="3757150" y="1892300"/>
            <a:ext cx="1970088" cy="2001838"/>
          </a:xfrm>
        </p:spPr>
        <p:txBody>
          <a:bodyPr/>
          <a:lstStyle/>
          <a:p>
            <a:r>
              <a:rPr lang="en-US"/>
              <a:t>Click icon to add chart</a:t>
            </a:r>
          </a:p>
        </p:txBody>
      </p:sp>
      <p:sp>
        <p:nvSpPr>
          <p:cNvPr id="34" name="Chart Placeholder 3"/>
          <p:cNvSpPr>
            <a:spLocks noGrp="1"/>
          </p:cNvSpPr>
          <p:nvPr>
            <p:ph type="chart" sz="quarter" idx="32"/>
          </p:nvPr>
        </p:nvSpPr>
        <p:spPr>
          <a:xfrm>
            <a:off x="6499277" y="1892300"/>
            <a:ext cx="1970088" cy="2001838"/>
          </a:xfrm>
        </p:spPr>
        <p:txBody>
          <a:bodyPr/>
          <a:lstStyle/>
          <a:p>
            <a:r>
              <a:rPr lang="en-US"/>
              <a:t>Click icon to add chart</a:t>
            </a:r>
          </a:p>
        </p:txBody>
      </p:sp>
      <p:sp>
        <p:nvSpPr>
          <p:cNvPr id="35" name="Chart Placeholder 3"/>
          <p:cNvSpPr>
            <a:spLocks noGrp="1"/>
          </p:cNvSpPr>
          <p:nvPr>
            <p:ph type="chart" sz="quarter" idx="33"/>
          </p:nvPr>
        </p:nvSpPr>
        <p:spPr>
          <a:xfrm>
            <a:off x="9241404" y="1892300"/>
            <a:ext cx="1970088" cy="2001838"/>
          </a:xfrm>
        </p:spPr>
        <p:txBody>
          <a:bodyPr/>
          <a:lstStyle/>
          <a:p>
            <a:r>
              <a:rPr lang="en-US"/>
              <a:t>Click icon to add chart</a:t>
            </a:r>
          </a:p>
        </p:txBody>
      </p:sp>
      <p:sp>
        <p:nvSpPr>
          <p:cNvPr id="20" name="Text Placeholder 5"/>
          <p:cNvSpPr>
            <a:spLocks noGrp="1"/>
          </p:cNvSpPr>
          <p:nvPr>
            <p:ph type="body" sz="quarter" idx="24" hasCustomPrompt="1"/>
          </p:nvPr>
        </p:nvSpPr>
        <p:spPr>
          <a:xfrm>
            <a:off x="3627262" y="4241238"/>
            <a:ext cx="2229865" cy="280791"/>
          </a:xfrm>
        </p:spPr>
        <p:txBody>
          <a:bodyPr>
            <a:noAutofit/>
          </a:bodyPr>
          <a:lstStyle>
            <a:lvl1pPr marL="0" indent="0" algn="ctr">
              <a:buFontTx/>
              <a:buNone/>
              <a:defRPr sz="1800">
                <a:solidFill>
                  <a:schemeClr val="accent3"/>
                </a:solidFill>
                <a:latin typeface="+mj-lt"/>
              </a:defRPr>
            </a:lvl1pPr>
          </a:lstStyle>
          <a:p>
            <a:pPr lvl="0"/>
            <a:r>
              <a:rPr lang="en-US" dirty="0"/>
              <a:t>CLICK TO</a:t>
            </a:r>
          </a:p>
        </p:txBody>
      </p:sp>
      <p:sp>
        <p:nvSpPr>
          <p:cNvPr id="22" name="Text Placeholder 5"/>
          <p:cNvSpPr>
            <a:spLocks noGrp="1"/>
          </p:cNvSpPr>
          <p:nvPr>
            <p:ph type="body" sz="quarter" idx="26" hasCustomPrompt="1"/>
          </p:nvPr>
        </p:nvSpPr>
        <p:spPr>
          <a:xfrm>
            <a:off x="6369389" y="4241238"/>
            <a:ext cx="2229865" cy="280791"/>
          </a:xfrm>
        </p:spPr>
        <p:txBody>
          <a:bodyPr>
            <a:noAutofit/>
          </a:bodyPr>
          <a:lstStyle>
            <a:lvl1pPr marL="0" indent="0" algn="ctr">
              <a:buFontTx/>
              <a:buNone/>
              <a:defRPr sz="1800">
                <a:solidFill>
                  <a:schemeClr val="accent3"/>
                </a:solidFill>
                <a:latin typeface="+mj-lt"/>
              </a:defRPr>
            </a:lvl1pPr>
          </a:lstStyle>
          <a:p>
            <a:pPr lvl="0"/>
            <a:r>
              <a:rPr lang="en-US" dirty="0"/>
              <a:t>CLICK TO</a:t>
            </a:r>
          </a:p>
        </p:txBody>
      </p:sp>
      <p:sp>
        <p:nvSpPr>
          <p:cNvPr id="24" name="Text Placeholder 5"/>
          <p:cNvSpPr>
            <a:spLocks noGrp="1"/>
          </p:cNvSpPr>
          <p:nvPr>
            <p:ph type="body" sz="quarter" idx="28" hasCustomPrompt="1"/>
          </p:nvPr>
        </p:nvSpPr>
        <p:spPr>
          <a:xfrm>
            <a:off x="9111516" y="4241238"/>
            <a:ext cx="2229865" cy="280791"/>
          </a:xfrm>
        </p:spPr>
        <p:txBody>
          <a:bodyPr>
            <a:noAutofit/>
          </a:bodyPr>
          <a:lstStyle>
            <a:lvl1pPr marL="0" indent="0" algn="ctr">
              <a:buFontTx/>
              <a:buNone/>
              <a:defRPr sz="1800">
                <a:solidFill>
                  <a:schemeClr val="accent3"/>
                </a:solidFill>
                <a:latin typeface="+mj-lt"/>
              </a:defRPr>
            </a:lvl1pPr>
          </a:lstStyle>
          <a:p>
            <a:pPr lvl="0"/>
            <a:r>
              <a:rPr lang="en-US" dirty="0"/>
              <a:t>CLICK TO</a:t>
            </a:r>
          </a:p>
        </p:txBody>
      </p:sp>
      <p:sp>
        <p:nvSpPr>
          <p:cNvPr id="18" name="Text Placeholder 5"/>
          <p:cNvSpPr>
            <a:spLocks noGrp="1"/>
          </p:cNvSpPr>
          <p:nvPr>
            <p:ph type="body" sz="quarter" idx="22" hasCustomPrompt="1"/>
          </p:nvPr>
        </p:nvSpPr>
        <p:spPr>
          <a:xfrm>
            <a:off x="885135" y="4241238"/>
            <a:ext cx="2229865" cy="280791"/>
          </a:xfrm>
        </p:spPr>
        <p:txBody>
          <a:bodyPr>
            <a:noAutofit/>
          </a:bodyPr>
          <a:lstStyle>
            <a:lvl1pPr marL="0" indent="0" algn="ctr">
              <a:buFontTx/>
              <a:buNone/>
              <a:defRPr sz="1800">
                <a:solidFill>
                  <a:schemeClr val="accent3"/>
                </a:solidFill>
                <a:latin typeface="+mj-lt"/>
              </a:defRPr>
            </a:lvl1pPr>
          </a:lstStyle>
          <a:p>
            <a:pPr lvl="0"/>
            <a:r>
              <a:rPr lang="en-US" dirty="0"/>
              <a:t>CLICK TO</a:t>
            </a:r>
          </a:p>
        </p:txBody>
      </p:sp>
      <p:sp>
        <p:nvSpPr>
          <p:cNvPr id="19" name="Text Placeholder 4"/>
          <p:cNvSpPr>
            <a:spLocks noGrp="1"/>
          </p:cNvSpPr>
          <p:nvPr>
            <p:ph type="body" sz="quarter" idx="23" hasCustomPrompt="1"/>
          </p:nvPr>
        </p:nvSpPr>
        <p:spPr>
          <a:xfrm>
            <a:off x="885134" y="4528980"/>
            <a:ext cx="2229866" cy="1405856"/>
          </a:xfrm>
        </p:spPr>
        <p:txBody>
          <a:bodyPr>
            <a:normAutofit/>
          </a:bodyPr>
          <a:lstStyle>
            <a:lvl1pPr marL="0" indent="0" algn="ctr">
              <a:lnSpc>
                <a:spcPct val="100000"/>
              </a:lnSpc>
              <a:buFontTx/>
              <a:buNone/>
              <a:defRPr sz="1200">
                <a:solidFill>
                  <a:schemeClr val="bg1">
                    <a:lumMod val="50000"/>
                  </a:schemeClr>
                </a:solidFill>
              </a:defRPr>
            </a:lvl1pPr>
          </a:lstStyle>
          <a:p>
            <a:pPr lvl="0"/>
            <a:r>
              <a:rPr lang="en-US" dirty="0"/>
              <a:t>Click To Edit Master Text Styles</a:t>
            </a:r>
          </a:p>
        </p:txBody>
      </p:sp>
      <p:sp>
        <p:nvSpPr>
          <p:cNvPr id="8" name="Text Placeholder 12"/>
          <p:cNvSpPr>
            <a:spLocks noGrp="1"/>
          </p:cNvSpPr>
          <p:nvPr>
            <p:ph type="body" sz="quarter" idx="16" hasCustomPrompt="1"/>
          </p:nvPr>
        </p:nvSpPr>
        <p:spPr>
          <a:xfrm>
            <a:off x="913253" y="438866"/>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9" name="Text Placeholder 8"/>
          <p:cNvSpPr>
            <a:spLocks noGrp="1"/>
          </p:cNvSpPr>
          <p:nvPr>
            <p:ph type="body" sz="quarter" idx="17" hasCustomPrompt="1"/>
          </p:nvPr>
        </p:nvSpPr>
        <p:spPr>
          <a:xfrm>
            <a:off x="913253" y="709480"/>
            <a:ext cx="9030847" cy="547820"/>
          </a:xfrm>
        </p:spPr>
        <p:txBody>
          <a:bodyPr anchor="t"/>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21" name="Text Placeholder 4"/>
          <p:cNvSpPr>
            <a:spLocks noGrp="1"/>
          </p:cNvSpPr>
          <p:nvPr>
            <p:ph type="body" sz="quarter" idx="25" hasCustomPrompt="1"/>
          </p:nvPr>
        </p:nvSpPr>
        <p:spPr>
          <a:xfrm>
            <a:off x="3627261" y="4528980"/>
            <a:ext cx="2229866" cy="1405856"/>
          </a:xfrm>
        </p:spPr>
        <p:txBody>
          <a:bodyPr>
            <a:normAutofit/>
          </a:bodyPr>
          <a:lstStyle>
            <a:lvl1pPr marL="0" indent="0" algn="ctr">
              <a:lnSpc>
                <a:spcPct val="100000"/>
              </a:lnSpc>
              <a:buFontTx/>
              <a:buNone/>
              <a:defRPr sz="1200">
                <a:solidFill>
                  <a:schemeClr val="bg1">
                    <a:lumMod val="50000"/>
                  </a:schemeClr>
                </a:solidFill>
              </a:defRPr>
            </a:lvl1pPr>
          </a:lstStyle>
          <a:p>
            <a:pPr lvl="0"/>
            <a:r>
              <a:rPr lang="en-US" dirty="0"/>
              <a:t>Click To Edit Master Text Styles</a:t>
            </a:r>
          </a:p>
        </p:txBody>
      </p:sp>
      <p:sp>
        <p:nvSpPr>
          <p:cNvPr id="23" name="Text Placeholder 4"/>
          <p:cNvSpPr>
            <a:spLocks noGrp="1"/>
          </p:cNvSpPr>
          <p:nvPr>
            <p:ph type="body" sz="quarter" idx="27" hasCustomPrompt="1"/>
          </p:nvPr>
        </p:nvSpPr>
        <p:spPr>
          <a:xfrm>
            <a:off x="6369388" y="4528980"/>
            <a:ext cx="2229866" cy="1405856"/>
          </a:xfrm>
        </p:spPr>
        <p:txBody>
          <a:bodyPr>
            <a:normAutofit/>
          </a:bodyPr>
          <a:lstStyle>
            <a:lvl1pPr marL="0" indent="0" algn="ctr">
              <a:lnSpc>
                <a:spcPct val="100000"/>
              </a:lnSpc>
              <a:buFontTx/>
              <a:buNone/>
              <a:defRPr sz="1200">
                <a:solidFill>
                  <a:schemeClr val="bg1">
                    <a:lumMod val="50000"/>
                  </a:schemeClr>
                </a:solidFill>
              </a:defRPr>
            </a:lvl1pPr>
          </a:lstStyle>
          <a:p>
            <a:pPr lvl="0"/>
            <a:r>
              <a:rPr lang="en-US" dirty="0"/>
              <a:t>Click To Edit Master Text Styles</a:t>
            </a:r>
          </a:p>
        </p:txBody>
      </p:sp>
      <p:sp>
        <p:nvSpPr>
          <p:cNvPr id="25" name="Text Placeholder 4"/>
          <p:cNvSpPr>
            <a:spLocks noGrp="1"/>
          </p:cNvSpPr>
          <p:nvPr>
            <p:ph type="body" sz="quarter" idx="29" hasCustomPrompt="1"/>
          </p:nvPr>
        </p:nvSpPr>
        <p:spPr>
          <a:xfrm>
            <a:off x="9111515" y="4528980"/>
            <a:ext cx="2229866" cy="1405856"/>
          </a:xfrm>
        </p:spPr>
        <p:txBody>
          <a:bodyPr>
            <a:normAutofit/>
          </a:bodyPr>
          <a:lstStyle>
            <a:lvl1pPr marL="0" indent="0" algn="ctr">
              <a:lnSpc>
                <a:spcPct val="100000"/>
              </a:lnSpc>
              <a:buFontTx/>
              <a:buNone/>
              <a:defRPr sz="12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664830491"/>
      </p:ext>
    </p:extLst>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B6A764CA-1F7D-4391-B18C-FC2F4A00A540}"/>
              </a:ext>
            </a:extLst>
          </p:cNvPr>
          <p:cNvSpPr>
            <a:spLocks noGrp="1"/>
          </p:cNvSpPr>
          <p:nvPr>
            <p:ph type="pic" sz="quarter" idx="10"/>
          </p:nvPr>
        </p:nvSpPr>
        <p:spPr>
          <a:xfrm>
            <a:off x="982133" y="581837"/>
            <a:ext cx="10227733" cy="3041072"/>
          </a:xfrm>
          <a:custGeom>
            <a:avLst/>
            <a:gdLst>
              <a:gd name="connsiteX0" fmla="*/ 0 w 10227733"/>
              <a:gd name="connsiteY0" fmla="*/ 0 h 3041072"/>
              <a:gd name="connsiteX1" fmla="*/ 10227733 w 10227733"/>
              <a:gd name="connsiteY1" fmla="*/ 0 h 3041072"/>
              <a:gd name="connsiteX2" fmla="*/ 10227733 w 10227733"/>
              <a:gd name="connsiteY2" fmla="*/ 3041072 h 3041072"/>
              <a:gd name="connsiteX3" fmla="*/ 0 w 10227733"/>
              <a:gd name="connsiteY3" fmla="*/ 3041072 h 3041072"/>
            </a:gdLst>
            <a:ahLst/>
            <a:cxnLst>
              <a:cxn ang="0">
                <a:pos x="connsiteX0" y="connsiteY0"/>
              </a:cxn>
              <a:cxn ang="0">
                <a:pos x="connsiteX1" y="connsiteY1"/>
              </a:cxn>
              <a:cxn ang="0">
                <a:pos x="connsiteX2" y="connsiteY2"/>
              </a:cxn>
              <a:cxn ang="0">
                <a:pos x="connsiteX3" y="connsiteY3"/>
              </a:cxn>
            </a:cxnLst>
            <a:rect l="l" t="t" r="r" b="b"/>
            <a:pathLst>
              <a:path w="10227733" h="3041072">
                <a:moveTo>
                  <a:pt x="0" y="0"/>
                </a:moveTo>
                <a:lnTo>
                  <a:pt x="10227733" y="0"/>
                </a:lnTo>
                <a:lnTo>
                  <a:pt x="10227733" y="3041072"/>
                </a:lnTo>
                <a:lnTo>
                  <a:pt x="0" y="3041072"/>
                </a:lnTo>
                <a:close/>
              </a:path>
            </a:pathLst>
          </a:custGeo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Tree>
    <p:extLst>
      <p:ext uri="{BB962C8B-B14F-4D97-AF65-F5344CB8AC3E}">
        <p14:creationId xmlns:p14="http://schemas.microsoft.com/office/powerpoint/2010/main" val="1404147149"/>
      </p:ext>
    </p:extLst>
  </p:cSld>
  <p:clrMapOvr>
    <a:masterClrMapping/>
  </p:clrMapOvr>
  <p:transition spd="slow" advClick="0">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ATA ELEMENT DASHBOARD 1">
    <p:spTree>
      <p:nvGrpSpPr>
        <p:cNvPr id="1" name=""/>
        <p:cNvGrpSpPr/>
        <p:nvPr/>
      </p:nvGrpSpPr>
      <p:grpSpPr>
        <a:xfrm>
          <a:off x="0" y="0"/>
          <a:ext cx="0" cy="0"/>
          <a:chOff x="0" y="0"/>
          <a:chExt cx="0" cy="0"/>
        </a:xfrm>
      </p:grpSpPr>
      <p:sp>
        <p:nvSpPr>
          <p:cNvPr id="18" name="Text Placeholder 4"/>
          <p:cNvSpPr>
            <a:spLocks noGrp="1"/>
          </p:cNvSpPr>
          <p:nvPr>
            <p:ph type="body" sz="quarter" idx="23" hasCustomPrompt="1"/>
          </p:nvPr>
        </p:nvSpPr>
        <p:spPr>
          <a:xfrm>
            <a:off x="6756339" y="2417751"/>
            <a:ext cx="4477718" cy="638198"/>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16" name="Text Placeholder 8"/>
          <p:cNvSpPr>
            <a:spLocks noGrp="1"/>
          </p:cNvSpPr>
          <p:nvPr>
            <p:ph type="body" sz="quarter" idx="17" hasCustomPrompt="1"/>
          </p:nvPr>
        </p:nvSpPr>
        <p:spPr>
          <a:xfrm>
            <a:off x="762000" y="956666"/>
            <a:ext cx="10610850" cy="528194"/>
          </a:xfrm>
        </p:spPr>
        <p:txBody>
          <a:bodyPr anchor="t"/>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15" name="Text Placeholder 12"/>
          <p:cNvSpPr>
            <a:spLocks noGrp="1"/>
          </p:cNvSpPr>
          <p:nvPr>
            <p:ph type="body" sz="quarter" idx="16" hasCustomPrompt="1"/>
          </p:nvPr>
        </p:nvSpPr>
        <p:spPr>
          <a:xfrm>
            <a:off x="762000" y="686052"/>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17" name="Text Placeholder 5"/>
          <p:cNvSpPr>
            <a:spLocks noGrp="1"/>
          </p:cNvSpPr>
          <p:nvPr>
            <p:ph type="body" sz="quarter" idx="22" hasCustomPrompt="1"/>
          </p:nvPr>
        </p:nvSpPr>
        <p:spPr>
          <a:xfrm>
            <a:off x="6756340" y="2130009"/>
            <a:ext cx="4477716" cy="280791"/>
          </a:xfrm>
        </p:spPr>
        <p:txBody>
          <a:bodyPr>
            <a:noAutofit/>
          </a:bodyPr>
          <a:lstStyle>
            <a:lvl1pPr marL="0" indent="0" algn="l">
              <a:buFontTx/>
              <a:buNone/>
              <a:defRPr sz="1800">
                <a:solidFill>
                  <a:schemeClr val="accent3"/>
                </a:solidFill>
                <a:latin typeface="+mj-lt"/>
              </a:defRPr>
            </a:lvl1pPr>
          </a:lstStyle>
          <a:p>
            <a:pPr lvl="0"/>
            <a:r>
              <a:rPr lang="en-US" dirty="0"/>
              <a:t>CLICK TO</a:t>
            </a:r>
          </a:p>
        </p:txBody>
      </p:sp>
    </p:spTree>
    <p:extLst>
      <p:ext uri="{BB962C8B-B14F-4D97-AF65-F5344CB8AC3E}">
        <p14:creationId xmlns:p14="http://schemas.microsoft.com/office/powerpoint/2010/main" val="15120055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ATA ELEMENT DASHBOARD 2">
    <p:spTree>
      <p:nvGrpSpPr>
        <p:cNvPr id="1" name=""/>
        <p:cNvGrpSpPr/>
        <p:nvPr/>
      </p:nvGrpSpPr>
      <p:grpSpPr>
        <a:xfrm>
          <a:off x="0" y="0"/>
          <a:ext cx="0" cy="0"/>
          <a:chOff x="0" y="0"/>
          <a:chExt cx="0" cy="0"/>
        </a:xfrm>
      </p:grpSpPr>
      <p:sp>
        <p:nvSpPr>
          <p:cNvPr id="10" name="Text Placeholder 8"/>
          <p:cNvSpPr>
            <a:spLocks noGrp="1"/>
          </p:cNvSpPr>
          <p:nvPr>
            <p:ph type="body" sz="quarter" idx="17" hasCustomPrompt="1"/>
          </p:nvPr>
        </p:nvSpPr>
        <p:spPr>
          <a:xfrm>
            <a:off x="762000" y="622180"/>
            <a:ext cx="10610850" cy="528194"/>
          </a:xfrm>
        </p:spPr>
        <p:txBody>
          <a:bodyPr anchor="t"/>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11" name="Text Placeholder 12"/>
          <p:cNvSpPr>
            <a:spLocks noGrp="1"/>
          </p:cNvSpPr>
          <p:nvPr>
            <p:ph type="body" sz="quarter" idx="16" hasCustomPrompt="1"/>
          </p:nvPr>
        </p:nvSpPr>
        <p:spPr>
          <a:xfrm>
            <a:off x="762000" y="351566"/>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Tree>
    <p:extLst>
      <p:ext uri="{BB962C8B-B14F-4D97-AF65-F5344CB8AC3E}">
        <p14:creationId xmlns:p14="http://schemas.microsoft.com/office/powerpoint/2010/main" val="33544952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able of content">
    <p:spTree>
      <p:nvGrpSpPr>
        <p:cNvPr id="1" name=""/>
        <p:cNvGrpSpPr/>
        <p:nvPr/>
      </p:nvGrpSpPr>
      <p:grpSpPr>
        <a:xfrm>
          <a:off x="0" y="0"/>
          <a:ext cx="0" cy="0"/>
          <a:chOff x="0" y="0"/>
          <a:chExt cx="0" cy="0"/>
        </a:xfrm>
      </p:grpSpPr>
      <p:sp>
        <p:nvSpPr>
          <p:cNvPr id="24" name="Text Placeholder 20"/>
          <p:cNvSpPr>
            <a:spLocks noGrp="1"/>
          </p:cNvSpPr>
          <p:nvPr>
            <p:ph type="body" sz="quarter" idx="13" hasCustomPrompt="1"/>
          </p:nvPr>
        </p:nvSpPr>
        <p:spPr>
          <a:xfrm>
            <a:off x="6914829" y="3190237"/>
            <a:ext cx="1016000" cy="590931"/>
          </a:xfrm>
          <a:effectLst>
            <a:outerShdw blurRad="203200" dist="88900" dir="2700000" algn="tl" rotWithShape="0">
              <a:schemeClr val="tx1">
                <a:lumMod val="50000"/>
                <a:lumOff val="50000"/>
                <a:alpha val="40000"/>
              </a:schemeClr>
            </a:outerShdw>
          </a:effectLst>
        </p:spPr>
        <p:txBody>
          <a:bodyPr wrap="square" anchor="ctr">
            <a:spAutoFit/>
          </a:bodyPr>
          <a:lstStyle>
            <a:lvl1pPr marL="0" indent="0" algn="ctr">
              <a:buFontTx/>
              <a:buNone/>
              <a:defRPr lang="en-US" sz="3600" dirty="0">
                <a:solidFill>
                  <a:schemeClr val="accent3"/>
                </a:solidFill>
                <a:ea typeface="Roboto Condensed" panose="02000000000000000000" pitchFamily="2" charset="0"/>
                <a:cs typeface="Segoe UI" panose="020B0502040204020203" pitchFamily="34" charset="0"/>
              </a:defRPr>
            </a:lvl1pPr>
          </a:lstStyle>
          <a:p>
            <a:pPr marL="0" lvl="0" algn="ctr"/>
            <a:r>
              <a:rPr lang="en-US" dirty="0"/>
              <a:t>NO</a:t>
            </a:r>
          </a:p>
        </p:txBody>
      </p:sp>
      <p:sp>
        <p:nvSpPr>
          <p:cNvPr id="21" name="Text Placeholder 20"/>
          <p:cNvSpPr>
            <a:spLocks noGrp="1"/>
          </p:cNvSpPr>
          <p:nvPr>
            <p:ph type="body" sz="quarter" idx="11" hasCustomPrompt="1"/>
          </p:nvPr>
        </p:nvSpPr>
        <p:spPr>
          <a:xfrm>
            <a:off x="6914829" y="1017137"/>
            <a:ext cx="1016000" cy="590931"/>
          </a:xfrm>
          <a:effectLst>
            <a:outerShdw blurRad="203200" dist="88900" dir="2700000" algn="tl" rotWithShape="0">
              <a:schemeClr val="tx1">
                <a:lumMod val="50000"/>
                <a:lumOff val="50000"/>
                <a:alpha val="40000"/>
              </a:schemeClr>
            </a:outerShdw>
          </a:effectLst>
        </p:spPr>
        <p:txBody>
          <a:bodyPr wrap="square" anchor="ctr">
            <a:spAutoFit/>
          </a:bodyPr>
          <a:lstStyle>
            <a:lvl1pPr marL="0" indent="0" algn="ctr">
              <a:buFontTx/>
              <a:buNone/>
              <a:defRPr lang="en-US" sz="3600" dirty="0">
                <a:solidFill>
                  <a:schemeClr val="accent3"/>
                </a:solidFill>
                <a:ea typeface="Roboto Condensed" panose="02000000000000000000" pitchFamily="2" charset="0"/>
                <a:cs typeface="Segoe UI" panose="020B0502040204020203" pitchFamily="34" charset="0"/>
              </a:defRPr>
            </a:lvl1pPr>
          </a:lstStyle>
          <a:p>
            <a:pPr marL="0" lvl="0" algn="ctr"/>
            <a:r>
              <a:rPr lang="en-US" dirty="0"/>
              <a:t>NO</a:t>
            </a:r>
          </a:p>
        </p:txBody>
      </p:sp>
      <p:sp>
        <p:nvSpPr>
          <p:cNvPr id="9" name="Picture Placeholder 8"/>
          <p:cNvSpPr>
            <a:spLocks noGrp="1"/>
          </p:cNvSpPr>
          <p:nvPr>
            <p:ph type="pic" sz="quarter" idx="10"/>
          </p:nvPr>
        </p:nvSpPr>
        <p:spPr>
          <a:xfrm>
            <a:off x="0" y="0"/>
            <a:ext cx="6648450" cy="6191250"/>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23" name="Text Placeholder 20"/>
          <p:cNvSpPr>
            <a:spLocks noGrp="1"/>
          </p:cNvSpPr>
          <p:nvPr userDrawn="1">
            <p:ph type="body" sz="quarter" idx="12" hasCustomPrompt="1"/>
          </p:nvPr>
        </p:nvSpPr>
        <p:spPr>
          <a:xfrm>
            <a:off x="6914829" y="2103687"/>
            <a:ext cx="1016000" cy="590931"/>
          </a:xfrm>
          <a:effectLst>
            <a:outerShdw blurRad="203200" dist="88900" dir="2700000" algn="tl" rotWithShape="0">
              <a:schemeClr val="tx1">
                <a:lumMod val="50000"/>
                <a:lumOff val="50000"/>
                <a:alpha val="40000"/>
              </a:schemeClr>
            </a:outerShdw>
          </a:effectLst>
        </p:spPr>
        <p:txBody>
          <a:bodyPr wrap="square" anchor="ctr">
            <a:spAutoFit/>
          </a:bodyPr>
          <a:lstStyle>
            <a:lvl1pPr marL="0" indent="0" algn="ctr">
              <a:buFontTx/>
              <a:buNone/>
              <a:defRPr lang="en-US" sz="3600" dirty="0">
                <a:solidFill>
                  <a:schemeClr val="accent3"/>
                </a:solidFill>
                <a:ea typeface="Roboto Condensed" panose="02000000000000000000" pitchFamily="2" charset="0"/>
                <a:cs typeface="Segoe UI" panose="020B0502040204020203" pitchFamily="34" charset="0"/>
              </a:defRPr>
            </a:lvl1pPr>
          </a:lstStyle>
          <a:p>
            <a:pPr marL="0" lvl="0" algn="ctr"/>
            <a:r>
              <a:rPr lang="en-US" dirty="0"/>
              <a:t>NO</a:t>
            </a:r>
          </a:p>
        </p:txBody>
      </p:sp>
      <p:sp>
        <p:nvSpPr>
          <p:cNvPr id="25" name="Text Placeholder 20"/>
          <p:cNvSpPr>
            <a:spLocks noGrp="1"/>
          </p:cNvSpPr>
          <p:nvPr userDrawn="1">
            <p:ph type="body" sz="quarter" idx="14" hasCustomPrompt="1"/>
          </p:nvPr>
        </p:nvSpPr>
        <p:spPr>
          <a:xfrm>
            <a:off x="6914829" y="4276787"/>
            <a:ext cx="1016000" cy="590931"/>
          </a:xfrm>
          <a:effectLst>
            <a:outerShdw blurRad="203200" dist="88900" dir="2700000" algn="tl" rotWithShape="0">
              <a:schemeClr val="tx1">
                <a:lumMod val="50000"/>
                <a:lumOff val="50000"/>
                <a:alpha val="40000"/>
              </a:schemeClr>
            </a:outerShdw>
          </a:effectLst>
        </p:spPr>
        <p:txBody>
          <a:bodyPr wrap="square" anchor="ctr">
            <a:spAutoFit/>
          </a:bodyPr>
          <a:lstStyle>
            <a:lvl1pPr marL="0" indent="0" algn="ctr">
              <a:buFontTx/>
              <a:buNone/>
              <a:defRPr lang="en-US" sz="3600" dirty="0">
                <a:solidFill>
                  <a:schemeClr val="accent3"/>
                </a:solidFill>
                <a:ea typeface="Roboto Condensed" panose="02000000000000000000" pitchFamily="2" charset="0"/>
                <a:cs typeface="Segoe UI" panose="020B0502040204020203" pitchFamily="34" charset="0"/>
              </a:defRPr>
            </a:lvl1pPr>
          </a:lstStyle>
          <a:p>
            <a:pPr marL="0" lvl="0" algn="ctr"/>
            <a:r>
              <a:rPr lang="en-US" dirty="0"/>
              <a:t>NO</a:t>
            </a:r>
          </a:p>
        </p:txBody>
      </p:sp>
      <p:sp>
        <p:nvSpPr>
          <p:cNvPr id="26" name="Text Placeholder 20"/>
          <p:cNvSpPr>
            <a:spLocks noGrp="1"/>
          </p:cNvSpPr>
          <p:nvPr userDrawn="1">
            <p:ph type="body" sz="quarter" idx="15" hasCustomPrompt="1"/>
          </p:nvPr>
        </p:nvSpPr>
        <p:spPr>
          <a:xfrm>
            <a:off x="6914829" y="5363338"/>
            <a:ext cx="1016000" cy="590931"/>
          </a:xfrm>
          <a:effectLst>
            <a:outerShdw blurRad="203200" dist="88900" dir="2700000" algn="tl" rotWithShape="0">
              <a:schemeClr val="tx1">
                <a:lumMod val="50000"/>
                <a:lumOff val="50000"/>
                <a:alpha val="40000"/>
              </a:schemeClr>
            </a:outerShdw>
          </a:effectLst>
        </p:spPr>
        <p:txBody>
          <a:bodyPr wrap="square" anchor="ctr">
            <a:spAutoFit/>
          </a:bodyPr>
          <a:lstStyle>
            <a:lvl1pPr marL="0" indent="0" algn="ctr">
              <a:buFontTx/>
              <a:buNone/>
              <a:defRPr lang="en-US" sz="3600" dirty="0">
                <a:solidFill>
                  <a:schemeClr val="accent3"/>
                </a:solidFill>
                <a:ea typeface="Roboto Condensed" panose="02000000000000000000" pitchFamily="2" charset="0"/>
                <a:cs typeface="Segoe UI" panose="020B0502040204020203" pitchFamily="34" charset="0"/>
              </a:defRPr>
            </a:lvl1pPr>
          </a:lstStyle>
          <a:p>
            <a:pPr marL="0" lvl="0" algn="ctr"/>
            <a:r>
              <a:rPr lang="en-US" dirty="0"/>
              <a:t>NO</a:t>
            </a:r>
          </a:p>
        </p:txBody>
      </p:sp>
      <p:sp>
        <p:nvSpPr>
          <p:cNvPr id="29" name="Text Placeholder 28"/>
          <p:cNvSpPr>
            <a:spLocks noGrp="1"/>
          </p:cNvSpPr>
          <p:nvPr>
            <p:ph type="body" sz="quarter" idx="17" hasCustomPrompt="1"/>
          </p:nvPr>
        </p:nvSpPr>
        <p:spPr>
          <a:xfrm>
            <a:off x="8106821" y="921047"/>
            <a:ext cx="3337024" cy="313932"/>
          </a:xfrm>
        </p:spPr>
        <p:txBody>
          <a:bodyPr wrap="square" anchor="ctr">
            <a:spAutoFit/>
          </a:bodyPr>
          <a:lstStyle>
            <a:lvl1pPr marL="0" indent="0">
              <a:buFontTx/>
              <a:buNone/>
              <a:defRPr lang="en-US" sz="1600" dirty="0" smtClean="0">
                <a:solidFill>
                  <a:schemeClr val="accent1"/>
                </a:solidFill>
                <a:latin typeface="+mj-lt"/>
                <a:ea typeface="Roboto Condensed" panose="02000000000000000000" pitchFamily="2" charset="0"/>
                <a:cs typeface="Segoe UI" panose="020B0502040204020203" pitchFamily="34"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Click To Edit Master</a:t>
            </a:r>
          </a:p>
        </p:txBody>
      </p:sp>
      <p:sp>
        <p:nvSpPr>
          <p:cNvPr id="34" name="Text Placeholder 33"/>
          <p:cNvSpPr>
            <a:spLocks noGrp="1"/>
          </p:cNvSpPr>
          <p:nvPr>
            <p:ph type="body" sz="quarter" idx="19"/>
          </p:nvPr>
        </p:nvSpPr>
        <p:spPr>
          <a:xfrm>
            <a:off x="8106821" y="1262951"/>
            <a:ext cx="3337834" cy="582613"/>
          </a:xfrm>
        </p:spPr>
        <p:txBody>
          <a:bodyPr>
            <a:normAutofit/>
          </a:bodyPr>
          <a:lstStyle>
            <a:lvl1pPr marL="0" indent="0">
              <a:lnSpc>
                <a:spcPct val="100000"/>
              </a:lnSpc>
              <a:buFontTx/>
              <a:buNone/>
              <a:defRPr sz="1000">
                <a:solidFill>
                  <a:schemeClr val="bg1">
                    <a:lumMod val="50000"/>
                  </a:schemeClr>
                </a:solidFill>
              </a:defRPr>
            </a:lvl1pPr>
          </a:lstStyle>
          <a:p>
            <a:pPr lvl="0"/>
            <a:r>
              <a:rPr lang="en-US"/>
              <a:t>Click to edit Master text styles</a:t>
            </a:r>
          </a:p>
        </p:txBody>
      </p:sp>
      <p:sp>
        <p:nvSpPr>
          <p:cNvPr id="35" name="Text Placeholder 28"/>
          <p:cNvSpPr>
            <a:spLocks noGrp="1"/>
          </p:cNvSpPr>
          <p:nvPr>
            <p:ph type="body" sz="quarter" idx="20" hasCustomPrompt="1"/>
          </p:nvPr>
        </p:nvSpPr>
        <p:spPr>
          <a:xfrm>
            <a:off x="8106821" y="2006769"/>
            <a:ext cx="3337024" cy="313932"/>
          </a:xfrm>
        </p:spPr>
        <p:txBody>
          <a:bodyPr wrap="square" anchor="ctr">
            <a:spAutoFit/>
          </a:bodyPr>
          <a:lstStyle>
            <a:lvl1pPr marL="0" indent="0">
              <a:buFontTx/>
              <a:buNone/>
              <a:defRPr lang="en-US" sz="1600" dirty="0" smtClean="0">
                <a:solidFill>
                  <a:schemeClr val="accent1"/>
                </a:solidFill>
                <a:latin typeface="+mj-lt"/>
                <a:ea typeface="Roboto Condensed" panose="02000000000000000000" pitchFamily="2" charset="0"/>
                <a:cs typeface="Segoe UI" panose="020B0502040204020203" pitchFamily="34"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Click To Edit Master</a:t>
            </a:r>
          </a:p>
        </p:txBody>
      </p:sp>
      <p:sp>
        <p:nvSpPr>
          <p:cNvPr id="36" name="Text Placeholder 33"/>
          <p:cNvSpPr>
            <a:spLocks noGrp="1"/>
          </p:cNvSpPr>
          <p:nvPr>
            <p:ph type="body" sz="quarter" idx="21"/>
          </p:nvPr>
        </p:nvSpPr>
        <p:spPr>
          <a:xfrm>
            <a:off x="8106821" y="2341416"/>
            <a:ext cx="3337834" cy="582613"/>
          </a:xfrm>
        </p:spPr>
        <p:txBody>
          <a:bodyPr>
            <a:normAutofit/>
          </a:bodyPr>
          <a:lstStyle>
            <a:lvl1pPr marL="0" indent="0">
              <a:lnSpc>
                <a:spcPct val="100000"/>
              </a:lnSpc>
              <a:buFontTx/>
              <a:buNone/>
              <a:defRPr sz="1000">
                <a:solidFill>
                  <a:schemeClr val="bg1">
                    <a:lumMod val="50000"/>
                  </a:schemeClr>
                </a:solidFill>
              </a:defRPr>
            </a:lvl1pPr>
          </a:lstStyle>
          <a:p>
            <a:pPr lvl="0"/>
            <a:r>
              <a:rPr lang="en-US"/>
              <a:t>Click to edit Master text styles</a:t>
            </a:r>
          </a:p>
        </p:txBody>
      </p:sp>
      <p:sp>
        <p:nvSpPr>
          <p:cNvPr id="37" name="Text Placeholder 28"/>
          <p:cNvSpPr>
            <a:spLocks noGrp="1"/>
          </p:cNvSpPr>
          <p:nvPr>
            <p:ph type="body" sz="quarter" idx="22" hasCustomPrompt="1"/>
          </p:nvPr>
        </p:nvSpPr>
        <p:spPr>
          <a:xfrm>
            <a:off x="8106821" y="3092491"/>
            <a:ext cx="3337024" cy="313932"/>
          </a:xfrm>
        </p:spPr>
        <p:txBody>
          <a:bodyPr wrap="square" anchor="ctr">
            <a:spAutoFit/>
          </a:bodyPr>
          <a:lstStyle>
            <a:lvl1pPr marL="0" indent="0">
              <a:buFontTx/>
              <a:buNone/>
              <a:defRPr lang="en-US" sz="1600" dirty="0" smtClean="0">
                <a:solidFill>
                  <a:schemeClr val="accent1"/>
                </a:solidFill>
                <a:latin typeface="+mj-lt"/>
                <a:ea typeface="Roboto Condensed" panose="02000000000000000000" pitchFamily="2" charset="0"/>
                <a:cs typeface="Segoe UI" panose="020B0502040204020203" pitchFamily="34"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Click To Edit Master</a:t>
            </a:r>
          </a:p>
        </p:txBody>
      </p:sp>
      <p:sp>
        <p:nvSpPr>
          <p:cNvPr id="38" name="Text Placeholder 33"/>
          <p:cNvSpPr>
            <a:spLocks noGrp="1"/>
          </p:cNvSpPr>
          <p:nvPr>
            <p:ph type="body" sz="quarter" idx="23"/>
          </p:nvPr>
        </p:nvSpPr>
        <p:spPr>
          <a:xfrm>
            <a:off x="8106821" y="3419881"/>
            <a:ext cx="3337834" cy="582613"/>
          </a:xfrm>
        </p:spPr>
        <p:txBody>
          <a:bodyPr>
            <a:normAutofit/>
          </a:bodyPr>
          <a:lstStyle>
            <a:lvl1pPr marL="0" indent="0">
              <a:lnSpc>
                <a:spcPct val="100000"/>
              </a:lnSpc>
              <a:buFontTx/>
              <a:buNone/>
              <a:defRPr sz="1000">
                <a:solidFill>
                  <a:schemeClr val="bg1">
                    <a:lumMod val="50000"/>
                  </a:schemeClr>
                </a:solidFill>
              </a:defRPr>
            </a:lvl1pPr>
          </a:lstStyle>
          <a:p>
            <a:pPr lvl="0"/>
            <a:r>
              <a:rPr lang="en-US"/>
              <a:t>Click to edit Master text styles</a:t>
            </a:r>
          </a:p>
        </p:txBody>
      </p:sp>
      <p:sp>
        <p:nvSpPr>
          <p:cNvPr id="39" name="Text Placeholder 28"/>
          <p:cNvSpPr>
            <a:spLocks noGrp="1"/>
          </p:cNvSpPr>
          <p:nvPr>
            <p:ph type="body" sz="quarter" idx="24" hasCustomPrompt="1"/>
          </p:nvPr>
        </p:nvSpPr>
        <p:spPr>
          <a:xfrm>
            <a:off x="8106821" y="4178213"/>
            <a:ext cx="3337024" cy="313932"/>
          </a:xfrm>
        </p:spPr>
        <p:txBody>
          <a:bodyPr wrap="square" anchor="ctr">
            <a:spAutoFit/>
          </a:bodyPr>
          <a:lstStyle>
            <a:lvl1pPr marL="0" indent="0">
              <a:buFontTx/>
              <a:buNone/>
              <a:defRPr lang="en-US" sz="1600" dirty="0" smtClean="0">
                <a:solidFill>
                  <a:schemeClr val="accent1"/>
                </a:solidFill>
                <a:latin typeface="+mj-lt"/>
                <a:ea typeface="Roboto Condensed" panose="02000000000000000000" pitchFamily="2" charset="0"/>
                <a:cs typeface="Segoe UI" panose="020B0502040204020203" pitchFamily="34"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Click To Edit Master</a:t>
            </a:r>
          </a:p>
        </p:txBody>
      </p:sp>
      <p:sp>
        <p:nvSpPr>
          <p:cNvPr id="40" name="Text Placeholder 33"/>
          <p:cNvSpPr>
            <a:spLocks noGrp="1"/>
          </p:cNvSpPr>
          <p:nvPr>
            <p:ph type="body" sz="quarter" idx="25"/>
          </p:nvPr>
        </p:nvSpPr>
        <p:spPr>
          <a:xfrm>
            <a:off x="8106821" y="4512860"/>
            <a:ext cx="3337834" cy="582613"/>
          </a:xfrm>
        </p:spPr>
        <p:txBody>
          <a:bodyPr>
            <a:normAutofit/>
          </a:bodyPr>
          <a:lstStyle>
            <a:lvl1pPr marL="0" indent="0">
              <a:lnSpc>
                <a:spcPct val="100000"/>
              </a:lnSpc>
              <a:buFontTx/>
              <a:buNone/>
              <a:defRPr sz="1000">
                <a:solidFill>
                  <a:schemeClr val="bg1">
                    <a:lumMod val="50000"/>
                  </a:schemeClr>
                </a:solidFill>
              </a:defRPr>
            </a:lvl1pPr>
          </a:lstStyle>
          <a:p>
            <a:pPr lvl="0"/>
            <a:r>
              <a:rPr lang="en-US"/>
              <a:t>Click to edit Master text styles</a:t>
            </a:r>
          </a:p>
        </p:txBody>
      </p:sp>
      <p:sp>
        <p:nvSpPr>
          <p:cNvPr id="41" name="Text Placeholder 28"/>
          <p:cNvSpPr>
            <a:spLocks noGrp="1"/>
          </p:cNvSpPr>
          <p:nvPr>
            <p:ph type="body" sz="quarter" idx="26" hasCustomPrompt="1"/>
          </p:nvPr>
        </p:nvSpPr>
        <p:spPr>
          <a:xfrm>
            <a:off x="8106821" y="5263936"/>
            <a:ext cx="3337024" cy="313932"/>
          </a:xfrm>
        </p:spPr>
        <p:txBody>
          <a:bodyPr wrap="square" anchor="ctr">
            <a:spAutoFit/>
          </a:bodyPr>
          <a:lstStyle>
            <a:lvl1pPr marL="0" indent="0">
              <a:buFontTx/>
              <a:buNone/>
              <a:defRPr lang="en-US" sz="1600" dirty="0" smtClean="0">
                <a:solidFill>
                  <a:schemeClr val="accent1"/>
                </a:solidFill>
                <a:latin typeface="+mj-lt"/>
                <a:ea typeface="Roboto Condensed" panose="02000000000000000000" pitchFamily="2" charset="0"/>
                <a:cs typeface="Segoe UI" panose="020B0502040204020203" pitchFamily="34" charset="0"/>
              </a:defRPr>
            </a:lvl1pPr>
            <a:lvl2pPr>
              <a:defRPr lang="en-US" sz="1800" dirty="0" smtClean="0"/>
            </a:lvl2pPr>
            <a:lvl3pPr>
              <a:defRPr lang="en-US" sz="1800" dirty="0" smtClean="0"/>
            </a:lvl3pPr>
            <a:lvl4pPr>
              <a:defRPr lang="en-US" dirty="0" smtClean="0"/>
            </a:lvl4pPr>
            <a:lvl5pPr>
              <a:defRPr lang="en-US" dirty="0"/>
            </a:lvl5pPr>
          </a:lstStyle>
          <a:p>
            <a:pPr marL="0" lvl="0"/>
            <a:r>
              <a:rPr lang="en-US" dirty="0"/>
              <a:t>Click To Edit Master</a:t>
            </a:r>
          </a:p>
        </p:txBody>
      </p:sp>
      <p:sp>
        <p:nvSpPr>
          <p:cNvPr id="42" name="Text Placeholder 33"/>
          <p:cNvSpPr>
            <a:spLocks noGrp="1"/>
          </p:cNvSpPr>
          <p:nvPr>
            <p:ph type="body" sz="quarter" idx="27"/>
          </p:nvPr>
        </p:nvSpPr>
        <p:spPr>
          <a:xfrm>
            <a:off x="8106821" y="5576812"/>
            <a:ext cx="3337834" cy="582613"/>
          </a:xfrm>
        </p:spPr>
        <p:txBody>
          <a:bodyPr>
            <a:normAutofit/>
          </a:bodyPr>
          <a:lstStyle>
            <a:lvl1pPr marL="0" indent="0">
              <a:lnSpc>
                <a:spcPct val="100000"/>
              </a:lnSpc>
              <a:buFontTx/>
              <a:buNone/>
              <a:defRPr sz="10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1375773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ATA ELEMENT DASHBOARD 3">
    <p:spTree>
      <p:nvGrpSpPr>
        <p:cNvPr id="1" name=""/>
        <p:cNvGrpSpPr/>
        <p:nvPr/>
      </p:nvGrpSpPr>
      <p:grpSpPr>
        <a:xfrm>
          <a:off x="0" y="0"/>
          <a:ext cx="0" cy="0"/>
          <a:chOff x="0" y="0"/>
          <a:chExt cx="0" cy="0"/>
        </a:xfrm>
      </p:grpSpPr>
      <p:sp>
        <p:nvSpPr>
          <p:cNvPr id="11" name="Text Placeholder 8"/>
          <p:cNvSpPr>
            <a:spLocks noGrp="1"/>
          </p:cNvSpPr>
          <p:nvPr>
            <p:ph type="body" sz="quarter" idx="17" hasCustomPrompt="1"/>
          </p:nvPr>
        </p:nvSpPr>
        <p:spPr>
          <a:xfrm>
            <a:off x="777162" y="1144446"/>
            <a:ext cx="3365694" cy="945612"/>
          </a:xfrm>
        </p:spPr>
        <p:txBody>
          <a:bodyPr anchor="t"/>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12" name="Text Placeholder 12"/>
          <p:cNvSpPr>
            <a:spLocks noGrp="1"/>
          </p:cNvSpPr>
          <p:nvPr>
            <p:ph type="body" sz="quarter" idx="16" hasCustomPrompt="1"/>
          </p:nvPr>
        </p:nvSpPr>
        <p:spPr>
          <a:xfrm>
            <a:off x="777162" y="873832"/>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14" name="Text Placeholder 4"/>
          <p:cNvSpPr>
            <a:spLocks noGrp="1"/>
          </p:cNvSpPr>
          <p:nvPr>
            <p:ph type="body" sz="quarter" idx="18" hasCustomPrompt="1"/>
          </p:nvPr>
        </p:nvSpPr>
        <p:spPr>
          <a:xfrm>
            <a:off x="777162" y="3427570"/>
            <a:ext cx="4338951" cy="1613953"/>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9020241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ATA CHARTS INFOGRAPHICS">
    <p:spTree>
      <p:nvGrpSpPr>
        <p:cNvPr id="1" name=""/>
        <p:cNvGrpSpPr/>
        <p:nvPr/>
      </p:nvGrpSpPr>
      <p:grpSpPr>
        <a:xfrm>
          <a:off x="0" y="0"/>
          <a:ext cx="0" cy="0"/>
          <a:chOff x="0" y="0"/>
          <a:chExt cx="0" cy="0"/>
        </a:xfrm>
      </p:grpSpPr>
      <p:sp>
        <p:nvSpPr>
          <p:cNvPr id="11" name="Text Placeholder 4"/>
          <p:cNvSpPr>
            <a:spLocks noGrp="1"/>
          </p:cNvSpPr>
          <p:nvPr>
            <p:ph type="body" sz="quarter" idx="18" hasCustomPrompt="1"/>
          </p:nvPr>
        </p:nvSpPr>
        <p:spPr>
          <a:xfrm>
            <a:off x="777161" y="3937880"/>
            <a:ext cx="5549611" cy="1828470"/>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9" name="Text Placeholder 8"/>
          <p:cNvSpPr>
            <a:spLocks noGrp="1"/>
          </p:cNvSpPr>
          <p:nvPr>
            <p:ph type="body" sz="quarter" idx="17" hasCustomPrompt="1"/>
          </p:nvPr>
        </p:nvSpPr>
        <p:spPr>
          <a:xfrm>
            <a:off x="777161" y="1144446"/>
            <a:ext cx="6632631" cy="628482"/>
          </a:xfrm>
        </p:spPr>
        <p:txBody>
          <a:bodyPr anchor="t"/>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10" name="Text Placeholder 12"/>
          <p:cNvSpPr>
            <a:spLocks noGrp="1"/>
          </p:cNvSpPr>
          <p:nvPr>
            <p:ph type="body" sz="quarter" idx="16" hasCustomPrompt="1"/>
          </p:nvPr>
        </p:nvSpPr>
        <p:spPr>
          <a:xfrm>
            <a:off x="777161" y="905364"/>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Tree>
    <p:extLst>
      <p:ext uri="{BB962C8B-B14F-4D97-AF65-F5344CB8AC3E}">
        <p14:creationId xmlns:p14="http://schemas.microsoft.com/office/powerpoint/2010/main" val="33874377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ABOUT OUR TABLE! 1">
    <p:spTree>
      <p:nvGrpSpPr>
        <p:cNvPr id="1" name=""/>
        <p:cNvGrpSpPr/>
        <p:nvPr/>
      </p:nvGrpSpPr>
      <p:grpSpPr>
        <a:xfrm>
          <a:off x="0" y="0"/>
          <a:ext cx="0" cy="0"/>
          <a:chOff x="0" y="0"/>
          <a:chExt cx="0" cy="0"/>
        </a:xfrm>
      </p:grpSpPr>
      <p:sp>
        <p:nvSpPr>
          <p:cNvPr id="16" name="Table Placeholder 15"/>
          <p:cNvSpPr>
            <a:spLocks noGrp="1"/>
          </p:cNvSpPr>
          <p:nvPr>
            <p:ph type="tbl" sz="quarter" idx="18"/>
          </p:nvPr>
        </p:nvSpPr>
        <p:spPr>
          <a:xfrm>
            <a:off x="806450" y="1847850"/>
            <a:ext cx="10579100" cy="3336925"/>
          </a:xfrm>
        </p:spPr>
        <p:txBody>
          <a:bodyPr anchor="ctr"/>
          <a:lstStyle>
            <a:lvl1pPr marL="0" indent="0" algn="ctr">
              <a:buFontTx/>
              <a:buNone/>
              <a:defRPr/>
            </a:lvl1pPr>
          </a:lstStyle>
          <a:p>
            <a:r>
              <a:rPr lang="en-US"/>
              <a:t>Click icon to add table</a:t>
            </a:r>
          </a:p>
        </p:txBody>
      </p:sp>
      <p:sp>
        <p:nvSpPr>
          <p:cNvPr id="14" name="Text Placeholder 12"/>
          <p:cNvSpPr>
            <a:spLocks noGrp="1"/>
          </p:cNvSpPr>
          <p:nvPr>
            <p:ph type="body" sz="quarter" idx="16" hasCustomPrompt="1"/>
          </p:nvPr>
        </p:nvSpPr>
        <p:spPr>
          <a:xfrm>
            <a:off x="762000" y="654957"/>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13" name="Text Placeholder 8"/>
          <p:cNvSpPr>
            <a:spLocks noGrp="1"/>
          </p:cNvSpPr>
          <p:nvPr>
            <p:ph type="body" sz="quarter" idx="17" hasCustomPrompt="1"/>
          </p:nvPr>
        </p:nvSpPr>
        <p:spPr>
          <a:xfrm>
            <a:off x="762000" y="894039"/>
            <a:ext cx="10579100" cy="509092"/>
          </a:xfrm>
        </p:spPr>
        <p:txBody>
          <a:bodyPr anchor="ctr"/>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18" name="Text Placeholder 17"/>
          <p:cNvSpPr>
            <a:spLocks noGrp="1"/>
          </p:cNvSpPr>
          <p:nvPr>
            <p:ph type="body" sz="quarter" idx="19"/>
          </p:nvPr>
        </p:nvSpPr>
        <p:spPr>
          <a:xfrm>
            <a:off x="806450" y="5508625"/>
            <a:ext cx="10579100" cy="576263"/>
          </a:xfrm>
        </p:spPr>
        <p:txBody>
          <a:bodyPr>
            <a:normAutofit/>
          </a:bodyPr>
          <a:lstStyle>
            <a:lvl1pPr marL="0" indent="0" algn="ctr">
              <a:buFontTx/>
              <a:buNone/>
              <a:defRPr sz="1200">
                <a:solidFill>
                  <a:schemeClr val="bg1">
                    <a:lumMod val="50000"/>
                  </a:schemeClr>
                </a:solidFill>
              </a:defRPr>
            </a:lvl1pPr>
          </a:lstStyle>
          <a:p>
            <a:pPr lvl="0"/>
            <a:r>
              <a:rPr lang="en-US"/>
              <a:t>Click to edit Master text styles</a:t>
            </a:r>
          </a:p>
        </p:txBody>
      </p:sp>
    </p:spTree>
    <p:extLst>
      <p:ext uri="{BB962C8B-B14F-4D97-AF65-F5344CB8AC3E}">
        <p14:creationId xmlns:p14="http://schemas.microsoft.com/office/powerpoint/2010/main" val="36948115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UR CLIENT">
    <p:spTree>
      <p:nvGrpSpPr>
        <p:cNvPr id="1" name=""/>
        <p:cNvGrpSpPr/>
        <p:nvPr/>
      </p:nvGrpSpPr>
      <p:grpSpPr>
        <a:xfrm>
          <a:off x="0" y="0"/>
          <a:ext cx="0" cy="0"/>
          <a:chOff x="0" y="0"/>
          <a:chExt cx="0" cy="0"/>
        </a:xfrm>
      </p:grpSpPr>
      <p:sp>
        <p:nvSpPr>
          <p:cNvPr id="7" name="Text Placeholder 12"/>
          <p:cNvSpPr>
            <a:spLocks noGrp="1"/>
          </p:cNvSpPr>
          <p:nvPr>
            <p:ph type="body" sz="quarter" idx="16" hasCustomPrompt="1"/>
          </p:nvPr>
        </p:nvSpPr>
        <p:spPr>
          <a:xfrm>
            <a:off x="762000" y="654957"/>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8" name="Text Placeholder 8"/>
          <p:cNvSpPr>
            <a:spLocks noGrp="1"/>
          </p:cNvSpPr>
          <p:nvPr>
            <p:ph type="body" sz="quarter" idx="17" hasCustomPrompt="1"/>
          </p:nvPr>
        </p:nvSpPr>
        <p:spPr>
          <a:xfrm>
            <a:off x="762000" y="894039"/>
            <a:ext cx="10579100" cy="509092"/>
          </a:xfrm>
        </p:spPr>
        <p:txBody>
          <a:bodyPr anchor="ctr"/>
          <a:lstStyle>
            <a:lvl1pPr marL="0" indent="0" algn="l">
              <a:lnSpc>
                <a:spcPct val="100000"/>
              </a:lnSpc>
              <a:buFontTx/>
              <a:buNone/>
              <a:defRPr>
                <a:solidFill>
                  <a:schemeClr val="accent2"/>
                </a:solidFill>
                <a:latin typeface="+mj-lt"/>
              </a:defRPr>
            </a:lvl1pPr>
          </a:lstStyle>
          <a:p>
            <a:pPr lvl="0"/>
            <a:r>
              <a:rPr lang="en-US" dirty="0"/>
              <a:t>CLICK TO EDIT MASTER</a:t>
            </a:r>
          </a:p>
        </p:txBody>
      </p:sp>
    </p:spTree>
    <p:extLst>
      <p:ext uri="{BB962C8B-B14F-4D97-AF65-F5344CB8AC3E}">
        <p14:creationId xmlns:p14="http://schemas.microsoft.com/office/powerpoint/2010/main" val="229991564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SMARTWATCH MOCKUP ">
    <p:spTree>
      <p:nvGrpSpPr>
        <p:cNvPr id="1" name=""/>
        <p:cNvGrpSpPr/>
        <p:nvPr/>
      </p:nvGrpSpPr>
      <p:grpSpPr>
        <a:xfrm>
          <a:off x="0" y="0"/>
          <a:ext cx="0" cy="0"/>
          <a:chOff x="0" y="0"/>
          <a:chExt cx="0" cy="0"/>
        </a:xfrm>
      </p:grpSpPr>
      <p:sp>
        <p:nvSpPr>
          <p:cNvPr id="9" name="Text Placeholder 4"/>
          <p:cNvSpPr>
            <a:spLocks noGrp="1"/>
          </p:cNvSpPr>
          <p:nvPr>
            <p:ph type="body" sz="quarter" idx="18" hasCustomPrompt="1"/>
          </p:nvPr>
        </p:nvSpPr>
        <p:spPr>
          <a:xfrm>
            <a:off x="846960" y="2476599"/>
            <a:ext cx="5549611" cy="1828470"/>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7" name="Text Placeholder 12"/>
          <p:cNvSpPr>
            <a:spLocks noGrp="1"/>
          </p:cNvSpPr>
          <p:nvPr>
            <p:ph type="body" sz="quarter" idx="16" hasCustomPrompt="1"/>
          </p:nvPr>
        </p:nvSpPr>
        <p:spPr>
          <a:xfrm>
            <a:off x="846960" y="1293725"/>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8" name="Text Placeholder 8"/>
          <p:cNvSpPr>
            <a:spLocks noGrp="1"/>
          </p:cNvSpPr>
          <p:nvPr>
            <p:ph type="body" sz="quarter" idx="17" hasCustomPrompt="1"/>
          </p:nvPr>
        </p:nvSpPr>
        <p:spPr>
          <a:xfrm>
            <a:off x="846960" y="1532807"/>
            <a:ext cx="4860157" cy="509092"/>
          </a:xfrm>
        </p:spPr>
        <p:txBody>
          <a:bodyPr anchor="ctr"/>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4" name="Picture Placeholder 8">
            <a:extLst>
              <a:ext uri="{FF2B5EF4-FFF2-40B4-BE49-F238E27FC236}">
                <a16:creationId xmlns:a16="http://schemas.microsoft.com/office/drawing/2014/main" id="{A8EB7FAD-A65F-4E22-A7A9-30E3E0E22FB9}"/>
              </a:ext>
            </a:extLst>
          </p:cNvPr>
          <p:cNvSpPr>
            <a:spLocks noGrp="1"/>
          </p:cNvSpPr>
          <p:nvPr>
            <p:ph type="pic" sz="quarter" idx="11"/>
          </p:nvPr>
        </p:nvSpPr>
        <p:spPr>
          <a:xfrm>
            <a:off x="7107917" y="1935442"/>
            <a:ext cx="1355725" cy="1809750"/>
          </a:xfrm>
          <a:custGeom>
            <a:avLst/>
            <a:gdLst>
              <a:gd name="connsiteX0" fmla="*/ 266700 w 1355725"/>
              <a:gd name="connsiteY0" fmla="*/ 0 h 1809750"/>
              <a:gd name="connsiteX1" fmla="*/ 1355725 w 1355725"/>
              <a:gd name="connsiteY1" fmla="*/ 19050 h 1809750"/>
              <a:gd name="connsiteX2" fmla="*/ 1069975 w 1355725"/>
              <a:gd name="connsiteY2" fmla="*/ 1809750 h 1809750"/>
              <a:gd name="connsiteX3" fmla="*/ 0 w 1355725"/>
              <a:gd name="connsiteY3" fmla="*/ 1689100 h 1809750"/>
            </a:gdLst>
            <a:ahLst/>
            <a:cxnLst>
              <a:cxn ang="0">
                <a:pos x="connsiteX0" y="connsiteY0"/>
              </a:cxn>
              <a:cxn ang="0">
                <a:pos x="connsiteX1" y="connsiteY1"/>
              </a:cxn>
              <a:cxn ang="0">
                <a:pos x="connsiteX2" y="connsiteY2"/>
              </a:cxn>
              <a:cxn ang="0">
                <a:pos x="connsiteX3" y="connsiteY3"/>
              </a:cxn>
            </a:cxnLst>
            <a:rect l="l" t="t" r="r" b="b"/>
            <a:pathLst>
              <a:path w="1355725" h="1809750">
                <a:moveTo>
                  <a:pt x="266700" y="0"/>
                </a:moveTo>
                <a:lnTo>
                  <a:pt x="1355725" y="19050"/>
                </a:lnTo>
                <a:lnTo>
                  <a:pt x="1069975" y="1809750"/>
                </a:lnTo>
                <a:lnTo>
                  <a:pt x="0" y="1689100"/>
                </a:lnTo>
                <a:close/>
              </a:path>
            </a:pathLst>
          </a:custGeom>
          <a:solidFill>
            <a:schemeClr val="bg1">
              <a:lumMod val="85000"/>
            </a:schemeClr>
          </a:solidFill>
        </p:spPr>
      </p:sp>
    </p:spTree>
    <p:extLst>
      <p:ext uri="{BB962C8B-B14F-4D97-AF65-F5344CB8AC3E}">
        <p14:creationId xmlns:p14="http://schemas.microsoft.com/office/powerpoint/2010/main" val="3606630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userDrawn="1">
  <p:cSld name="LAPTOP MOCKUP ">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706302" y="5465150"/>
            <a:ext cx="2018957" cy="397032"/>
          </a:xfrm>
          <a:noFill/>
        </p:spPr>
        <p:txBody>
          <a:bodyPr wrap="square" rtlCol="0">
            <a:spAutoFit/>
          </a:bodyPr>
          <a:lstStyle>
            <a:lvl1pPr marL="0" indent="0">
              <a:buFontTx/>
              <a:buNone/>
              <a:defRPr lang="en-US" sz="1100" dirty="0" smtClean="0">
                <a:solidFill>
                  <a:schemeClr val="bg1">
                    <a:lumMod val="50000"/>
                  </a:schemeClr>
                </a:solidFill>
              </a:defRPr>
            </a:lvl1pPr>
          </a:lstStyle>
          <a:p>
            <a:pPr marL="0" lvl="0"/>
            <a:r>
              <a:rPr lang="en-US"/>
              <a:t>Click to edit Master text styles</a:t>
            </a:r>
          </a:p>
        </p:txBody>
      </p:sp>
      <p:sp>
        <p:nvSpPr>
          <p:cNvPr id="11" name="Picture Placeholder 11">
            <a:extLst>
              <a:ext uri="{FF2B5EF4-FFF2-40B4-BE49-F238E27FC236}">
                <a16:creationId xmlns:a16="http://schemas.microsoft.com/office/drawing/2014/main" id="{0261F3F3-ECFF-4972-B2FE-7105FFBB37AE}"/>
              </a:ext>
            </a:extLst>
          </p:cNvPr>
          <p:cNvSpPr>
            <a:spLocks noGrp="1" noChangeAspect="1"/>
          </p:cNvSpPr>
          <p:nvPr>
            <p:ph type="pic" sz="quarter" idx="10" hasCustomPrompt="1"/>
          </p:nvPr>
        </p:nvSpPr>
        <p:spPr>
          <a:xfrm rot="21060000">
            <a:off x="1677949" y="1516734"/>
            <a:ext cx="4159651" cy="2667691"/>
          </a:xfrm>
          <a:prstGeom prst="rect">
            <a:avLst/>
          </a:prstGeom>
          <a:solidFill>
            <a:schemeClr val="tx2">
              <a:lumMod val="50000"/>
            </a:schemeClr>
          </a:solidFill>
          <a:scene3d>
            <a:camera prst="perspectiveContrastingLeftFacing" fov="2700000">
              <a:rot lat="20580000" lon="3540000" rev="21000000"/>
            </a:camera>
            <a:lightRig rig="threePt" dir="t"/>
          </a:scene3d>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6" name="Picture Placeholder 11">
            <a:extLst>
              <a:ext uri="{FF2B5EF4-FFF2-40B4-BE49-F238E27FC236}">
                <a16:creationId xmlns:a16="http://schemas.microsoft.com/office/drawing/2014/main" id="{0D7170FF-B9DC-46DA-AAFF-94EFF86BD5CC}"/>
              </a:ext>
            </a:extLst>
          </p:cNvPr>
          <p:cNvSpPr>
            <a:spLocks noGrp="1" noChangeAspect="1"/>
          </p:cNvSpPr>
          <p:nvPr>
            <p:ph type="pic" sz="quarter" idx="12" hasCustomPrompt="1"/>
          </p:nvPr>
        </p:nvSpPr>
        <p:spPr>
          <a:xfrm rot="21060000">
            <a:off x="978556" y="1512347"/>
            <a:ext cx="3740027" cy="2398576"/>
          </a:xfrm>
          <a:prstGeom prst="rect">
            <a:avLst/>
          </a:prstGeom>
          <a:solidFill>
            <a:schemeClr val="tx2">
              <a:lumMod val="50000"/>
              <a:alpha val="39000"/>
            </a:schemeClr>
          </a:solidFill>
          <a:effectLst>
            <a:outerShdw blurRad="749300" dist="584200" dir="1500000" sx="94000" sy="94000" algn="tl" rotWithShape="0">
              <a:prstClr val="black">
                <a:alpha val="40000"/>
              </a:prstClr>
            </a:outerShdw>
          </a:effectLst>
          <a:scene3d>
            <a:camera prst="perspectiveContrastingLeftFacing" fov="2700000">
              <a:rot lat="20580000" lon="3540000" rev="21000000"/>
            </a:camera>
            <a:lightRig rig="threePt" dir="t"/>
          </a:scene3d>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Image placeholder</a:t>
            </a:r>
          </a:p>
          <a:p>
            <a:endParaRPr lang="en-US" dirty="0"/>
          </a:p>
        </p:txBody>
      </p:sp>
      <p:sp>
        <p:nvSpPr>
          <p:cNvPr id="4" name="Rectangle 3"/>
          <p:cNvSpPr/>
          <p:nvPr userDrawn="1"/>
        </p:nvSpPr>
        <p:spPr>
          <a:xfrm>
            <a:off x="0" y="6758609"/>
            <a:ext cx="12192000" cy="993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22">
            <a:extLst>
              <a:ext uri="{FF2B5EF4-FFF2-40B4-BE49-F238E27FC236}">
                <a16:creationId xmlns:a16="http://schemas.microsoft.com/office/drawing/2014/main" id="{1CB9F881-3B5A-B9A2-C3C3-0FD2165D6A52}"/>
              </a:ext>
            </a:extLst>
          </p:cNvPr>
          <p:cNvSpPr txBox="1">
            <a:spLocks/>
          </p:cNvSpPr>
          <p:nvPr userDrawn="1"/>
        </p:nvSpPr>
        <p:spPr>
          <a:xfrm>
            <a:off x="11475676" y="6447086"/>
            <a:ext cx="5715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DB933-046D-4D33-90DE-3F9103DEB87D}" type="slidenum">
              <a:rPr lang="en-US" sz="1200" smtClean="0">
                <a:solidFill>
                  <a:schemeClr val="accent1"/>
                </a:solidFill>
              </a:rPr>
              <a:pPr/>
              <a:t>‹#›</a:t>
            </a:fld>
            <a:endParaRPr lang="en-US" sz="1200" dirty="0">
              <a:solidFill>
                <a:schemeClr val="accent1"/>
              </a:solidFill>
            </a:endParaRPr>
          </a:p>
        </p:txBody>
      </p:sp>
      <p:sp>
        <p:nvSpPr>
          <p:cNvPr id="7" name="TextBox 6">
            <a:extLst>
              <a:ext uri="{FF2B5EF4-FFF2-40B4-BE49-F238E27FC236}">
                <a16:creationId xmlns:a16="http://schemas.microsoft.com/office/drawing/2014/main" id="{6BD33334-41F2-6D51-842C-D2CB5A84829B}"/>
              </a:ext>
            </a:extLst>
          </p:cNvPr>
          <p:cNvSpPr txBox="1"/>
          <p:nvPr userDrawn="1"/>
        </p:nvSpPr>
        <p:spPr>
          <a:xfrm>
            <a:off x="9699853" y="6447087"/>
            <a:ext cx="1742847" cy="276999"/>
          </a:xfrm>
          <a:prstGeom prst="rect">
            <a:avLst/>
          </a:prstGeom>
          <a:noFill/>
        </p:spPr>
        <p:txBody>
          <a:bodyPr wrap="square" rtlCol="0">
            <a:spAutoFit/>
          </a:bodyPr>
          <a:lstStyle/>
          <a:p>
            <a:pPr algn="r"/>
            <a:r>
              <a:rPr lang="en-US" sz="1200" dirty="0">
                <a:solidFill>
                  <a:schemeClr val="accent1"/>
                </a:solidFill>
              </a:rPr>
              <a:t>www. npkcg.com</a:t>
            </a:r>
          </a:p>
        </p:txBody>
      </p:sp>
      <p:cxnSp>
        <p:nvCxnSpPr>
          <p:cNvPr id="8" name="Straight Connector 7">
            <a:extLst>
              <a:ext uri="{FF2B5EF4-FFF2-40B4-BE49-F238E27FC236}">
                <a16:creationId xmlns:a16="http://schemas.microsoft.com/office/drawing/2014/main" id="{8215C448-5977-B06B-7F22-716D15D9F694}"/>
              </a:ext>
            </a:extLst>
          </p:cNvPr>
          <p:cNvCxnSpPr>
            <a:cxnSpLocks/>
          </p:cNvCxnSpPr>
          <p:nvPr userDrawn="1"/>
        </p:nvCxnSpPr>
        <p:spPr>
          <a:xfrm>
            <a:off x="11475676" y="6498633"/>
            <a:ext cx="0" cy="174929"/>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BD33334-41F2-6D51-842C-D2CB5A84829B}"/>
              </a:ext>
            </a:extLst>
          </p:cNvPr>
          <p:cNvSpPr txBox="1"/>
          <p:nvPr userDrawn="1"/>
        </p:nvSpPr>
        <p:spPr>
          <a:xfrm>
            <a:off x="153050" y="6447597"/>
            <a:ext cx="6131636" cy="276999"/>
          </a:xfrm>
          <a:prstGeom prst="rect">
            <a:avLst/>
          </a:prstGeom>
          <a:noFill/>
        </p:spPr>
        <p:txBody>
          <a:bodyPr wrap="square" rtlCol="0">
            <a:spAutoFit/>
          </a:bodyPr>
          <a:lstStyle/>
          <a:p>
            <a:r>
              <a:rPr lang="en-US" sz="1200" dirty="0">
                <a:solidFill>
                  <a:schemeClr val="accent1"/>
                </a:solidFill>
              </a:rPr>
              <a:t>Copyright © 2024 npkcg- All Rights Reserved</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907314" y="6397156"/>
            <a:ext cx="377372" cy="377372"/>
          </a:xfrm>
          <a:prstGeom prst="rect">
            <a:avLst/>
          </a:prstGeom>
        </p:spPr>
      </p:pic>
      <p:sp>
        <p:nvSpPr>
          <p:cNvPr id="16" name="Text Placeholder 2"/>
          <p:cNvSpPr>
            <a:spLocks noGrp="1"/>
          </p:cNvSpPr>
          <p:nvPr>
            <p:ph type="body" sz="quarter" idx="14"/>
          </p:nvPr>
        </p:nvSpPr>
        <p:spPr>
          <a:xfrm>
            <a:off x="8953843" y="5465150"/>
            <a:ext cx="2018957" cy="397032"/>
          </a:xfrm>
          <a:noFill/>
        </p:spPr>
        <p:txBody>
          <a:bodyPr wrap="square" rtlCol="0">
            <a:spAutoFit/>
          </a:bodyPr>
          <a:lstStyle>
            <a:lvl1pPr marL="0" indent="0">
              <a:buFontTx/>
              <a:buNone/>
              <a:defRPr lang="en-US" sz="1100" dirty="0" smtClean="0">
                <a:solidFill>
                  <a:schemeClr val="bg1">
                    <a:lumMod val="50000"/>
                  </a:schemeClr>
                </a:solidFill>
              </a:defRPr>
            </a:lvl1pPr>
          </a:lstStyle>
          <a:p>
            <a:pPr marL="0" lvl="0"/>
            <a:r>
              <a:rPr lang="en-US"/>
              <a:t>Click to edit Master text styles</a:t>
            </a:r>
          </a:p>
        </p:txBody>
      </p:sp>
      <p:sp>
        <p:nvSpPr>
          <p:cNvPr id="18" name="Text Placeholder 17"/>
          <p:cNvSpPr>
            <a:spLocks noGrp="1"/>
          </p:cNvSpPr>
          <p:nvPr>
            <p:ph type="body" sz="quarter" idx="15" hasCustomPrompt="1"/>
          </p:nvPr>
        </p:nvSpPr>
        <p:spPr>
          <a:xfrm>
            <a:off x="6706302" y="4855752"/>
            <a:ext cx="899032" cy="609398"/>
          </a:xfrm>
          <a:noFill/>
        </p:spPr>
        <p:txBody>
          <a:bodyPr wrap="square" rtlCol="0" anchor="ctr">
            <a:spAutoFit/>
          </a:bodyPr>
          <a:lstStyle>
            <a:lvl1pPr marL="0" indent="0">
              <a:buFontTx/>
              <a:buNone/>
              <a:defRPr lang="en-US" dirty="0">
                <a:solidFill>
                  <a:schemeClr val="accent1"/>
                </a:solidFill>
              </a:defRPr>
            </a:lvl1pPr>
          </a:lstStyle>
          <a:p>
            <a:pPr marL="0" lvl="0">
              <a:lnSpc>
                <a:spcPct val="120000"/>
              </a:lnSpc>
            </a:pPr>
            <a:r>
              <a:rPr lang="en-US" dirty="0"/>
              <a:t>NO</a:t>
            </a:r>
          </a:p>
        </p:txBody>
      </p:sp>
      <p:sp>
        <p:nvSpPr>
          <p:cNvPr id="19" name="Text Placeholder 17"/>
          <p:cNvSpPr>
            <a:spLocks noGrp="1"/>
          </p:cNvSpPr>
          <p:nvPr>
            <p:ph type="body" sz="quarter" idx="16" hasCustomPrompt="1"/>
          </p:nvPr>
        </p:nvSpPr>
        <p:spPr>
          <a:xfrm>
            <a:off x="8953843" y="4821229"/>
            <a:ext cx="899032" cy="609398"/>
          </a:xfrm>
          <a:noFill/>
        </p:spPr>
        <p:txBody>
          <a:bodyPr wrap="square" rtlCol="0" anchor="ctr">
            <a:spAutoFit/>
          </a:bodyPr>
          <a:lstStyle>
            <a:lvl1pPr marL="0" indent="0">
              <a:buFontTx/>
              <a:buNone/>
              <a:defRPr lang="en-US" dirty="0">
                <a:solidFill>
                  <a:schemeClr val="accent1"/>
                </a:solidFill>
              </a:defRPr>
            </a:lvl1pPr>
          </a:lstStyle>
          <a:p>
            <a:pPr marL="0" lvl="0">
              <a:lnSpc>
                <a:spcPct val="120000"/>
              </a:lnSpc>
            </a:pPr>
            <a:r>
              <a:rPr lang="en-US" dirty="0"/>
              <a:t>NO</a:t>
            </a:r>
          </a:p>
        </p:txBody>
      </p:sp>
    </p:spTree>
    <p:extLst>
      <p:ext uri="{BB962C8B-B14F-4D97-AF65-F5344CB8AC3E}">
        <p14:creationId xmlns:p14="http://schemas.microsoft.com/office/powerpoint/2010/main" val="4147742201"/>
      </p:ext>
    </p:extLst>
  </p:cSld>
  <p:clrMapOvr>
    <a:masterClrMapping/>
  </p:clrMapOvr>
  <p:transition spd="slow">
    <p:wip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MOBILE MOCKUP ">
    <p:spTree>
      <p:nvGrpSpPr>
        <p:cNvPr id="1" name=""/>
        <p:cNvGrpSpPr/>
        <p:nvPr/>
      </p:nvGrpSpPr>
      <p:grpSpPr>
        <a:xfrm>
          <a:off x="0" y="0"/>
          <a:ext cx="0" cy="0"/>
          <a:chOff x="0" y="0"/>
          <a:chExt cx="0" cy="0"/>
        </a:xfrm>
      </p:grpSpPr>
      <p:sp>
        <p:nvSpPr>
          <p:cNvPr id="14" name="Text Placeholder 4"/>
          <p:cNvSpPr>
            <a:spLocks noGrp="1"/>
          </p:cNvSpPr>
          <p:nvPr>
            <p:ph type="body" sz="quarter" idx="19" hasCustomPrompt="1"/>
          </p:nvPr>
        </p:nvSpPr>
        <p:spPr>
          <a:xfrm>
            <a:off x="1163472" y="4599732"/>
            <a:ext cx="4426616" cy="782601"/>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13" name="Text Placeholder 4"/>
          <p:cNvSpPr>
            <a:spLocks noGrp="1"/>
          </p:cNvSpPr>
          <p:nvPr>
            <p:ph type="body" sz="quarter" idx="18" hasCustomPrompt="1"/>
          </p:nvPr>
        </p:nvSpPr>
        <p:spPr>
          <a:xfrm>
            <a:off x="1163472" y="2742127"/>
            <a:ext cx="4426616" cy="782601"/>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11" name="Text Placeholder 12"/>
          <p:cNvSpPr>
            <a:spLocks noGrp="1"/>
          </p:cNvSpPr>
          <p:nvPr>
            <p:ph type="body" sz="quarter" idx="16" hasCustomPrompt="1"/>
          </p:nvPr>
        </p:nvSpPr>
        <p:spPr>
          <a:xfrm>
            <a:off x="1163472" y="1647863"/>
            <a:ext cx="3380856" cy="265429"/>
          </a:xfrm>
        </p:spPr>
        <p:txBody>
          <a:bodyPr anchor="ctr">
            <a:normAutofit/>
          </a:bodyPr>
          <a:lstStyle>
            <a:lvl1pPr marL="0" indent="0" algn="l">
              <a:buFontTx/>
              <a:buNone/>
              <a:defRPr sz="1000" spc="300">
                <a:solidFill>
                  <a:schemeClr val="accent1"/>
                </a:solidFill>
                <a:latin typeface="+mj-lt"/>
              </a:defRPr>
            </a:lvl1pPr>
          </a:lstStyle>
          <a:p>
            <a:pPr lvl="0"/>
            <a:r>
              <a:rPr lang="en-US" dirty="0"/>
              <a:t>CLICK TO EDIT MASTER TEXT</a:t>
            </a:r>
          </a:p>
        </p:txBody>
      </p:sp>
      <p:sp>
        <p:nvSpPr>
          <p:cNvPr id="12" name="Text Placeholder 8"/>
          <p:cNvSpPr>
            <a:spLocks noGrp="1"/>
          </p:cNvSpPr>
          <p:nvPr>
            <p:ph type="body" sz="quarter" idx="17" hasCustomPrompt="1"/>
          </p:nvPr>
        </p:nvSpPr>
        <p:spPr>
          <a:xfrm>
            <a:off x="1163472" y="1886945"/>
            <a:ext cx="4860157" cy="509092"/>
          </a:xfrm>
        </p:spPr>
        <p:txBody>
          <a:bodyPr anchor="ctr"/>
          <a:lstStyle>
            <a:lvl1pPr marL="0" indent="0" algn="l">
              <a:lnSpc>
                <a:spcPct val="100000"/>
              </a:lnSpc>
              <a:buFontTx/>
              <a:buNone/>
              <a:defRPr>
                <a:solidFill>
                  <a:schemeClr val="accent2"/>
                </a:solidFill>
                <a:latin typeface="+mj-lt"/>
              </a:defRPr>
            </a:lvl1pPr>
          </a:lstStyle>
          <a:p>
            <a:pPr lvl="0"/>
            <a:r>
              <a:rPr lang="en-US" dirty="0"/>
              <a:t>CLICK TO EDIT MASTER</a:t>
            </a:r>
          </a:p>
        </p:txBody>
      </p:sp>
      <p:sp>
        <p:nvSpPr>
          <p:cNvPr id="9" name="PpHolder3">
            <a:extLst>
              <a:ext uri="{FF2B5EF4-FFF2-40B4-BE49-F238E27FC236}">
                <a16:creationId xmlns:a16="http://schemas.microsoft.com/office/drawing/2014/main" id="{C831C896-B22A-4EA3-8C66-F45424A85A12}"/>
              </a:ext>
            </a:extLst>
          </p:cNvPr>
          <p:cNvSpPr>
            <a:spLocks noGrp="1"/>
          </p:cNvSpPr>
          <p:nvPr>
            <p:ph type="pic" sz="quarter" idx="11"/>
          </p:nvPr>
        </p:nvSpPr>
        <p:spPr>
          <a:xfrm>
            <a:off x="9366715" y="1569990"/>
            <a:ext cx="1587182" cy="3029742"/>
          </a:xfrm>
          <a:custGeom>
            <a:avLst/>
            <a:gdLst>
              <a:gd name="connsiteX0" fmla="*/ 1563341 w 1587389"/>
              <a:gd name="connsiteY0" fmla="*/ 0 h 3029742"/>
              <a:gd name="connsiteX1" fmla="*/ 1587389 w 1587389"/>
              <a:gd name="connsiteY1" fmla="*/ 2973631 h 3029742"/>
              <a:gd name="connsiteX2" fmla="*/ 0 w 1587389"/>
              <a:gd name="connsiteY2" fmla="*/ 3029742 h 3029742"/>
              <a:gd name="connsiteX3" fmla="*/ 8016 w 1587389"/>
              <a:gd name="connsiteY3" fmla="*/ 232460 h 3029742"/>
            </a:gdLst>
            <a:ahLst/>
            <a:cxnLst>
              <a:cxn ang="0">
                <a:pos x="connsiteX0" y="connsiteY0"/>
              </a:cxn>
              <a:cxn ang="0">
                <a:pos x="connsiteX1" y="connsiteY1"/>
              </a:cxn>
              <a:cxn ang="0">
                <a:pos x="connsiteX2" y="connsiteY2"/>
              </a:cxn>
              <a:cxn ang="0">
                <a:pos x="connsiteX3" y="connsiteY3"/>
              </a:cxn>
            </a:cxnLst>
            <a:rect l="l" t="t" r="r" b="b"/>
            <a:pathLst>
              <a:path w="1587389" h="3029742">
                <a:moveTo>
                  <a:pt x="1563341" y="0"/>
                </a:moveTo>
                <a:lnTo>
                  <a:pt x="1587389" y="2973631"/>
                </a:lnTo>
                <a:lnTo>
                  <a:pt x="0" y="3029742"/>
                </a:lnTo>
                <a:cubicBezTo>
                  <a:pt x="2672" y="2097315"/>
                  <a:pt x="5344" y="1164887"/>
                  <a:pt x="8016" y="232460"/>
                </a:cubicBezTo>
                <a:close/>
              </a:path>
            </a:pathLst>
          </a:custGeom>
          <a:blipFill>
            <a:blip r:embed="rId2"/>
            <a:tile tx="0" ty="0" sx="100000" sy="100000" flip="none" algn="tl"/>
          </a:blipFill>
        </p:spPr>
        <p:txBody>
          <a:bodyPr wrap="square" anchor="ctr" anchorCtr="1">
            <a:noAutofit/>
          </a:bodyPr>
          <a:lstStyle>
            <a:lvl1pPr>
              <a:defRPr sz="600">
                <a:solidFill>
                  <a:schemeClr val="tx1">
                    <a:alpha val="0"/>
                  </a:schemeClr>
                </a:solidFill>
              </a:defRPr>
            </a:lvl1pPr>
          </a:lstStyle>
          <a:p>
            <a:r>
              <a:rPr lang="en-US"/>
              <a:t>Click icon to add picture</a:t>
            </a:r>
            <a:endParaRPr lang="en-ID"/>
          </a:p>
        </p:txBody>
      </p:sp>
      <p:sp>
        <p:nvSpPr>
          <p:cNvPr id="7" name="PpHolder5">
            <a:extLst>
              <a:ext uri="{FF2B5EF4-FFF2-40B4-BE49-F238E27FC236}">
                <a16:creationId xmlns:a16="http://schemas.microsoft.com/office/drawing/2014/main" id="{F363772C-C21A-46D2-8372-A848F3DAF8DD}"/>
              </a:ext>
            </a:extLst>
          </p:cNvPr>
          <p:cNvSpPr>
            <a:spLocks noGrp="1"/>
          </p:cNvSpPr>
          <p:nvPr userDrawn="1">
            <p:ph type="pic" sz="quarter" idx="10"/>
          </p:nvPr>
        </p:nvSpPr>
        <p:spPr>
          <a:xfrm>
            <a:off x="7384532" y="2141491"/>
            <a:ext cx="1587182" cy="3029742"/>
          </a:xfrm>
          <a:custGeom>
            <a:avLst/>
            <a:gdLst>
              <a:gd name="connsiteX0" fmla="*/ 24048 w 1587389"/>
              <a:gd name="connsiteY0" fmla="*/ 0 h 3029742"/>
              <a:gd name="connsiteX1" fmla="*/ 1579373 w 1587389"/>
              <a:gd name="connsiteY1" fmla="*/ 232460 h 3029742"/>
              <a:gd name="connsiteX2" fmla="*/ 1587389 w 1587389"/>
              <a:gd name="connsiteY2" fmla="*/ 3029742 h 3029742"/>
              <a:gd name="connsiteX3" fmla="*/ 0 w 1587389"/>
              <a:gd name="connsiteY3" fmla="*/ 2973631 h 3029742"/>
            </a:gdLst>
            <a:ahLst/>
            <a:cxnLst>
              <a:cxn ang="0">
                <a:pos x="connsiteX0" y="connsiteY0"/>
              </a:cxn>
              <a:cxn ang="0">
                <a:pos x="connsiteX1" y="connsiteY1"/>
              </a:cxn>
              <a:cxn ang="0">
                <a:pos x="connsiteX2" y="connsiteY2"/>
              </a:cxn>
              <a:cxn ang="0">
                <a:pos x="connsiteX3" y="connsiteY3"/>
              </a:cxn>
            </a:cxnLst>
            <a:rect l="l" t="t" r="r" b="b"/>
            <a:pathLst>
              <a:path w="1587389" h="3029742">
                <a:moveTo>
                  <a:pt x="24048" y="0"/>
                </a:moveTo>
                <a:lnTo>
                  <a:pt x="1579373" y="232460"/>
                </a:lnTo>
                <a:cubicBezTo>
                  <a:pt x="1582045" y="1164887"/>
                  <a:pt x="1584717" y="2097315"/>
                  <a:pt x="1587389" y="3029742"/>
                </a:cubicBezTo>
                <a:lnTo>
                  <a:pt x="0" y="2973631"/>
                </a:lnTo>
                <a:close/>
              </a:path>
            </a:pathLst>
          </a:custGeom>
          <a:blipFill>
            <a:blip r:embed="rId2"/>
            <a:tile tx="0" ty="0" sx="100000" sy="100000" flip="none" algn="tl"/>
          </a:blipFill>
        </p:spPr>
        <p:txBody>
          <a:bodyPr wrap="square" anchor="ctr" anchorCtr="1">
            <a:noAutofit/>
          </a:bodyPr>
          <a:lstStyle>
            <a:lvl1pPr>
              <a:defRPr sz="600">
                <a:solidFill>
                  <a:schemeClr val="tx1">
                    <a:alpha val="0"/>
                  </a:schemeClr>
                </a:solidFill>
              </a:defRPr>
            </a:lvl1pPr>
          </a:lstStyle>
          <a:p>
            <a:r>
              <a:rPr lang="en-US"/>
              <a:t>Click icon to add picture</a:t>
            </a:r>
            <a:endParaRPr lang="en-ID"/>
          </a:p>
        </p:txBody>
      </p:sp>
      <p:sp>
        <p:nvSpPr>
          <p:cNvPr id="3" name="Text Placeholder 2"/>
          <p:cNvSpPr>
            <a:spLocks noGrp="1"/>
          </p:cNvSpPr>
          <p:nvPr>
            <p:ph type="body" sz="quarter" idx="20"/>
          </p:nvPr>
        </p:nvSpPr>
        <p:spPr>
          <a:xfrm>
            <a:off x="1163472" y="4193177"/>
            <a:ext cx="4426450" cy="435904"/>
          </a:xfrm>
        </p:spPr>
        <p:txBody>
          <a:bodyPr anchor="ctr">
            <a:noAutofit/>
          </a:bodyPr>
          <a:lstStyle>
            <a:lvl1pPr>
              <a:defRPr lang="en-US" sz="1800" dirty="0" smtClean="0">
                <a:solidFill>
                  <a:schemeClr val="accent1"/>
                </a:solidFill>
                <a:latin typeface="+mj-lt"/>
              </a:defRPr>
            </a:lvl1pPr>
          </a:lstStyle>
          <a:p>
            <a:pPr marL="0" lvl="0">
              <a:buNone/>
            </a:pPr>
            <a:r>
              <a:rPr lang="en-US"/>
              <a:t>Click to edit Master text styles</a:t>
            </a:r>
          </a:p>
        </p:txBody>
      </p:sp>
    </p:spTree>
    <p:extLst>
      <p:ext uri="{BB962C8B-B14F-4D97-AF65-F5344CB8AC3E}">
        <p14:creationId xmlns:p14="http://schemas.microsoft.com/office/powerpoint/2010/main" val="7004462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Custom Layout">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858000"/>
          </a:xfrm>
        </p:spPr>
        <p:txBody>
          <a:bodyPr/>
          <a:lstStyle/>
          <a:p>
            <a:r>
              <a:rPr lang="en-US"/>
              <a:t>Click icon to add picture</a:t>
            </a:r>
          </a:p>
        </p:txBody>
      </p:sp>
    </p:spTree>
    <p:extLst>
      <p:ext uri="{BB962C8B-B14F-4D97-AF65-F5344CB8AC3E}">
        <p14:creationId xmlns:p14="http://schemas.microsoft.com/office/powerpoint/2010/main" val="7178905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06307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about us">
    <p:spTree>
      <p:nvGrpSpPr>
        <p:cNvPr id="1" name=""/>
        <p:cNvGrpSpPr/>
        <p:nvPr/>
      </p:nvGrpSpPr>
      <p:grpSpPr>
        <a:xfrm>
          <a:off x="0" y="0"/>
          <a:ext cx="0" cy="0"/>
          <a:chOff x="0" y="0"/>
          <a:chExt cx="0" cy="0"/>
        </a:xfrm>
      </p:grpSpPr>
      <p:sp>
        <p:nvSpPr>
          <p:cNvPr id="7" name="Text Placeholder 4"/>
          <p:cNvSpPr>
            <a:spLocks noGrp="1"/>
          </p:cNvSpPr>
          <p:nvPr>
            <p:ph type="body" sz="quarter" idx="12" hasCustomPrompt="1"/>
          </p:nvPr>
        </p:nvSpPr>
        <p:spPr>
          <a:xfrm>
            <a:off x="7470813" y="4270014"/>
            <a:ext cx="4373563" cy="1965325"/>
          </a:xfrm>
        </p:spPr>
        <p:txBody>
          <a:bodyPr>
            <a:normAutofit/>
          </a:bodyPr>
          <a:lstStyle>
            <a:lvl1pPr marL="0" indent="0">
              <a:lnSpc>
                <a:spcPct val="100000"/>
              </a:lnSpc>
              <a:buFontTx/>
              <a:buNone/>
              <a:defRPr sz="1200">
                <a:solidFill>
                  <a:schemeClr val="bg1">
                    <a:lumMod val="50000"/>
                  </a:schemeClr>
                </a:solidFill>
              </a:defRPr>
            </a:lvl1pPr>
          </a:lstStyle>
          <a:p>
            <a:pPr lvl="0"/>
            <a:r>
              <a:rPr lang="en-US" dirty="0"/>
              <a:t>Click To Edit Master Text Styles</a:t>
            </a:r>
          </a:p>
        </p:txBody>
      </p:sp>
      <p:sp>
        <p:nvSpPr>
          <p:cNvPr id="5" name="Text Placeholder 4"/>
          <p:cNvSpPr>
            <a:spLocks noGrp="1"/>
          </p:cNvSpPr>
          <p:nvPr>
            <p:ph type="body" sz="quarter" idx="11" hasCustomPrompt="1"/>
          </p:nvPr>
        </p:nvSpPr>
        <p:spPr>
          <a:xfrm>
            <a:off x="2937002" y="4270014"/>
            <a:ext cx="4373563" cy="1965325"/>
          </a:xfrm>
        </p:spPr>
        <p:txBody>
          <a:bodyPr>
            <a:normAutofit/>
          </a:bodyPr>
          <a:lstStyle>
            <a:lvl1pPr marL="0" indent="0">
              <a:lnSpc>
                <a:spcPct val="100000"/>
              </a:lnSpc>
              <a:buFontTx/>
              <a:buNone/>
              <a:defRPr sz="1200">
                <a:solidFill>
                  <a:schemeClr val="bg1">
                    <a:lumMod val="50000"/>
                  </a:schemeClr>
                </a:solidFill>
              </a:defRPr>
            </a:lvl1pPr>
          </a:lstStyle>
          <a:p>
            <a:pPr lvl="0"/>
            <a:r>
              <a:rPr lang="en-US" dirty="0"/>
              <a:t>Click To Edit Master Text Styles</a:t>
            </a:r>
          </a:p>
        </p:txBody>
      </p:sp>
      <p:sp>
        <p:nvSpPr>
          <p:cNvPr id="10" name="Picture Placeholder 9"/>
          <p:cNvSpPr>
            <a:spLocks noGrp="1"/>
          </p:cNvSpPr>
          <p:nvPr>
            <p:ph type="pic" sz="quarter" idx="10"/>
          </p:nvPr>
        </p:nvSpPr>
        <p:spPr>
          <a:xfrm>
            <a:off x="935279" y="362857"/>
            <a:ext cx="10321443" cy="2691108"/>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9" name="Text Placeholder 8"/>
          <p:cNvSpPr>
            <a:spLocks noGrp="1"/>
          </p:cNvSpPr>
          <p:nvPr>
            <p:ph type="body" sz="quarter" idx="13" hasCustomPrompt="1"/>
          </p:nvPr>
        </p:nvSpPr>
        <p:spPr>
          <a:xfrm>
            <a:off x="935279" y="3575268"/>
            <a:ext cx="6596062" cy="469900"/>
          </a:xfrm>
        </p:spPr>
        <p:txBody>
          <a:bodyPr anchor="ctr"/>
          <a:lstStyle>
            <a:lvl1pPr marL="0" indent="0">
              <a:buFontTx/>
              <a:buNone/>
              <a:defRPr>
                <a:solidFill>
                  <a:schemeClr val="accent2"/>
                </a:solidFill>
                <a:latin typeface="+mj-lt"/>
              </a:defRPr>
            </a:lvl1pPr>
          </a:lstStyle>
          <a:p>
            <a:pPr lvl="0"/>
            <a:r>
              <a:rPr lang="en-US" dirty="0"/>
              <a:t>CLICK TO EDIT MASTER TEXT</a:t>
            </a:r>
          </a:p>
        </p:txBody>
      </p:sp>
      <p:sp>
        <p:nvSpPr>
          <p:cNvPr id="13" name="Text Placeholder 12"/>
          <p:cNvSpPr>
            <a:spLocks noGrp="1"/>
          </p:cNvSpPr>
          <p:nvPr>
            <p:ph type="body" sz="quarter" idx="14" hasCustomPrompt="1"/>
          </p:nvPr>
        </p:nvSpPr>
        <p:spPr>
          <a:xfrm>
            <a:off x="935279" y="3350422"/>
            <a:ext cx="4398721" cy="196134"/>
          </a:xfrm>
        </p:spPr>
        <p:txBody>
          <a:bodyPr anchor="ctr">
            <a:normAutofit/>
          </a:bodyPr>
          <a:lstStyle>
            <a:lvl1pPr marL="0" indent="0">
              <a:buFontTx/>
              <a:buNone/>
              <a:defRPr sz="1000" spc="300">
                <a:solidFill>
                  <a:schemeClr val="accent1"/>
                </a:solidFill>
                <a:latin typeface="+mj-lt"/>
              </a:defRPr>
            </a:lvl1pPr>
          </a:lstStyle>
          <a:p>
            <a:pPr lvl="0"/>
            <a:r>
              <a:rPr lang="en-US" dirty="0"/>
              <a:t>CLICK TO EDIT MASTER TEXT STYLES</a:t>
            </a:r>
          </a:p>
        </p:txBody>
      </p:sp>
    </p:spTree>
    <p:extLst>
      <p:ext uri="{BB962C8B-B14F-4D97-AF65-F5344CB8AC3E}">
        <p14:creationId xmlns:p14="http://schemas.microsoft.com/office/powerpoint/2010/main" val="3258575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Our history">
    <p:spTree>
      <p:nvGrpSpPr>
        <p:cNvPr id="1" name=""/>
        <p:cNvGrpSpPr/>
        <p:nvPr/>
      </p:nvGrpSpPr>
      <p:grpSpPr>
        <a:xfrm>
          <a:off x="0" y="0"/>
          <a:ext cx="0" cy="0"/>
          <a:chOff x="0" y="0"/>
          <a:chExt cx="0" cy="0"/>
        </a:xfrm>
      </p:grpSpPr>
      <p:sp>
        <p:nvSpPr>
          <p:cNvPr id="9" name="Text Placeholder 4"/>
          <p:cNvSpPr>
            <a:spLocks noGrp="1"/>
          </p:cNvSpPr>
          <p:nvPr>
            <p:ph type="body" sz="quarter" idx="11" hasCustomPrompt="1"/>
          </p:nvPr>
        </p:nvSpPr>
        <p:spPr>
          <a:xfrm>
            <a:off x="911386" y="2446337"/>
            <a:ext cx="4067901" cy="3763963"/>
          </a:xfrm>
        </p:spPr>
        <p:txBody>
          <a:bodyPr>
            <a:normAutofit/>
          </a:bodyPr>
          <a:lstStyle>
            <a:lvl1pPr marL="0" indent="0" algn="just">
              <a:lnSpc>
                <a:spcPct val="100000"/>
              </a:lnSpc>
              <a:buFontTx/>
              <a:buNone/>
              <a:defRPr sz="1200">
                <a:solidFill>
                  <a:schemeClr val="bg1">
                    <a:lumMod val="50000"/>
                  </a:schemeClr>
                </a:solidFill>
              </a:defRPr>
            </a:lvl1pPr>
          </a:lstStyle>
          <a:p>
            <a:pPr lvl="0"/>
            <a:r>
              <a:rPr lang="en-US" dirty="0"/>
              <a:t>Click To Edit Master Text Styles</a:t>
            </a:r>
          </a:p>
        </p:txBody>
      </p:sp>
      <p:sp>
        <p:nvSpPr>
          <p:cNvPr id="7" name="Text Placeholder 8"/>
          <p:cNvSpPr>
            <a:spLocks noGrp="1"/>
          </p:cNvSpPr>
          <p:nvPr>
            <p:ph type="body" sz="quarter" idx="13" hasCustomPrompt="1"/>
          </p:nvPr>
        </p:nvSpPr>
        <p:spPr>
          <a:xfrm>
            <a:off x="935279" y="1562699"/>
            <a:ext cx="4703521" cy="469900"/>
          </a:xfrm>
        </p:spPr>
        <p:txBody>
          <a:bodyPr anchor="ctr"/>
          <a:lstStyle>
            <a:lvl1pPr marL="0" indent="0">
              <a:buFontTx/>
              <a:buNone/>
              <a:defRPr>
                <a:solidFill>
                  <a:schemeClr val="accent2"/>
                </a:solidFill>
                <a:latin typeface="+mj-lt"/>
              </a:defRPr>
            </a:lvl1pPr>
          </a:lstStyle>
          <a:p>
            <a:pPr lvl="0"/>
            <a:r>
              <a:rPr lang="en-US" dirty="0"/>
              <a:t>CLICK TO EDIT MASTER</a:t>
            </a:r>
          </a:p>
        </p:txBody>
      </p:sp>
      <p:sp>
        <p:nvSpPr>
          <p:cNvPr id="8" name="Text Placeholder 12"/>
          <p:cNvSpPr>
            <a:spLocks noGrp="1"/>
          </p:cNvSpPr>
          <p:nvPr>
            <p:ph type="body" sz="quarter" idx="14" hasCustomPrompt="1"/>
          </p:nvPr>
        </p:nvSpPr>
        <p:spPr>
          <a:xfrm>
            <a:off x="935279" y="1337853"/>
            <a:ext cx="4398721" cy="196134"/>
          </a:xfrm>
        </p:spPr>
        <p:txBody>
          <a:bodyPr anchor="ctr">
            <a:normAutofit/>
          </a:bodyPr>
          <a:lstStyle>
            <a:lvl1pPr marL="0" indent="0">
              <a:buFontTx/>
              <a:buNone/>
              <a:defRPr sz="1000" spc="300">
                <a:solidFill>
                  <a:schemeClr val="accent1"/>
                </a:solidFill>
                <a:latin typeface="+mj-lt"/>
              </a:defRPr>
            </a:lvl1pPr>
          </a:lstStyle>
          <a:p>
            <a:pPr lvl="0"/>
            <a:r>
              <a:rPr lang="en-US" dirty="0"/>
              <a:t>CLICK TO EDIT MASTER TEXT STYLES</a:t>
            </a:r>
          </a:p>
        </p:txBody>
      </p:sp>
      <p:sp>
        <p:nvSpPr>
          <p:cNvPr id="10" name="Picture Placeholder 9"/>
          <p:cNvSpPr>
            <a:spLocks noGrp="1"/>
          </p:cNvSpPr>
          <p:nvPr>
            <p:ph type="pic" sz="quarter" idx="10"/>
          </p:nvPr>
        </p:nvSpPr>
        <p:spPr>
          <a:xfrm>
            <a:off x="5957888" y="1084263"/>
            <a:ext cx="5457825" cy="4689475"/>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Tree>
    <p:extLst>
      <p:ext uri="{BB962C8B-B14F-4D97-AF65-F5344CB8AC3E}">
        <p14:creationId xmlns:p14="http://schemas.microsoft.com/office/powerpoint/2010/main" val="3687799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WHY ARE WE HERE?">
    <p:spTree>
      <p:nvGrpSpPr>
        <p:cNvPr id="1" name=""/>
        <p:cNvGrpSpPr/>
        <p:nvPr/>
      </p:nvGrpSpPr>
      <p:grpSpPr>
        <a:xfrm>
          <a:off x="0" y="0"/>
          <a:ext cx="0" cy="0"/>
          <a:chOff x="0" y="0"/>
          <a:chExt cx="0" cy="0"/>
        </a:xfrm>
      </p:grpSpPr>
      <p:sp>
        <p:nvSpPr>
          <p:cNvPr id="8" name="Text Placeholder 4"/>
          <p:cNvSpPr>
            <a:spLocks noGrp="1"/>
          </p:cNvSpPr>
          <p:nvPr>
            <p:ph type="body" sz="quarter" idx="11" hasCustomPrompt="1"/>
          </p:nvPr>
        </p:nvSpPr>
        <p:spPr>
          <a:xfrm>
            <a:off x="4321302" y="985575"/>
            <a:ext cx="7256408" cy="1871925"/>
          </a:xfrm>
        </p:spPr>
        <p:txBody>
          <a:bodyPr>
            <a:normAutofit/>
          </a:bodyPr>
          <a:lstStyle>
            <a:lvl1pPr marL="0" indent="0">
              <a:lnSpc>
                <a:spcPct val="100000"/>
              </a:lnSpc>
              <a:buFontTx/>
              <a:buNone/>
              <a:defRPr sz="1200">
                <a:solidFill>
                  <a:schemeClr val="bg1">
                    <a:lumMod val="50000"/>
                  </a:schemeClr>
                </a:solidFill>
              </a:defRPr>
            </a:lvl1pPr>
          </a:lstStyle>
          <a:p>
            <a:pPr lvl="0"/>
            <a:r>
              <a:rPr lang="en-US" dirty="0"/>
              <a:t>Click To Edit Master Text Styles</a:t>
            </a:r>
          </a:p>
        </p:txBody>
      </p:sp>
      <p:sp>
        <p:nvSpPr>
          <p:cNvPr id="12" name="Picture Placeholder 11"/>
          <p:cNvSpPr>
            <a:spLocks noGrp="1"/>
          </p:cNvSpPr>
          <p:nvPr>
            <p:ph type="pic" sz="quarter" idx="10"/>
          </p:nvPr>
        </p:nvSpPr>
        <p:spPr>
          <a:xfrm>
            <a:off x="704850" y="3181349"/>
            <a:ext cx="6381750" cy="2856593"/>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6" name="Text Placeholder 8"/>
          <p:cNvSpPr>
            <a:spLocks noGrp="1"/>
          </p:cNvSpPr>
          <p:nvPr>
            <p:ph type="body" sz="quarter" idx="13" hasCustomPrompt="1"/>
          </p:nvPr>
        </p:nvSpPr>
        <p:spPr>
          <a:xfrm>
            <a:off x="790056" y="1456215"/>
            <a:ext cx="3412097" cy="1101511"/>
          </a:xfrm>
        </p:spPr>
        <p:txBody>
          <a:bodyPr anchor="ctr"/>
          <a:lstStyle>
            <a:lvl1pPr marL="0" indent="0">
              <a:lnSpc>
                <a:spcPct val="100000"/>
              </a:lnSpc>
              <a:buFontTx/>
              <a:buNone/>
              <a:defRPr>
                <a:solidFill>
                  <a:schemeClr val="accent2"/>
                </a:solidFill>
                <a:latin typeface="+mj-lt"/>
              </a:defRPr>
            </a:lvl1pPr>
          </a:lstStyle>
          <a:p>
            <a:pPr lvl="0"/>
            <a:r>
              <a:rPr lang="en-US" dirty="0"/>
              <a:t>CLICK TO EDIT MASTER</a:t>
            </a:r>
          </a:p>
        </p:txBody>
      </p:sp>
      <p:sp>
        <p:nvSpPr>
          <p:cNvPr id="7" name="Text Placeholder 12"/>
          <p:cNvSpPr>
            <a:spLocks noGrp="1"/>
          </p:cNvSpPr>
          <p:nvPr>
            <p:ph type="body" sz="quarter" idx="14" hasCustomPrompt="1"/>
          </p:nvPr>
        </p:nvSpPr>
        <p:spPr>
          <a:xfrm>
            <a:off x="790056" y="1079501"/>
            <a:ext cx="3412097" cy="376714"/>
          </a:xfrm>
        </p:spPr>
        <p:txBody>
          <a:bodyPr anchor="ctr">
            <a:normAutofit/>
          </a:bodyPr>
          <a:lstStyle>
            <a:lvl1pPr marL="0" indent="0">
              <a:buFontTx/>
              <a:buNone/>
              <a:defRPr sz="1000" spc="300">
                <a:solidFill>
                  <a:schemeClr val="accent1"/>
                </a:solidFill>
                <a:latin typeface="+mj-lt"/>
              </a:defRPr>
            </a:lvl1pPr>
          </a:lstStyle>
          <a:p>
            <a:pPr lvl="0"/>
            <a:r>
              <a:rPr lang="en-US" dirty="0"/>
              <a:t>CLICK TO EDIT MASTER TEXT</a:t>
            </a:r>
          </a:p>
        </p:txBody>
      </p:sp>
    </p:spTree>
    <p:extLst>
      <p:ext uri="{BB962C8B-B14F-4D97-AF65-F5344CB8AC3E}">
        <p14:creationId xmlns:p14="http://schemas.microsoft.com/office/powerpoint/2010/main" val="328151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WHY YOU SHOULD CHOOSE US?">
    <p:spTree>
      <p:nvGrpSpPr>
        <p:cNvPr id="1" name=""/>
        <p:cNvGrpSpPr/>
        <p:nvPr/>
      </p:nvGrpSpPr>
      <p:grpSpPr>
        <a:xfrm>
          <a:off x="0" y="0"/>
          <a:ext cx="0" cy="0"/>
          <a:chOff x="0" y="0"/>
          <a:chExt cx="0" cy="0"/>
        </a:xfrm>
      </p:grpSpPr>
      <p:sp>
        <p:nvSpPr>
          <p:cNvPr id="3" name="Text Placeholder 2"/>
          <p:cNvSpPr>
            <a:spLocks noGrp="1"/>
          </p:cNvSpPr>
          <p:nvPr>
            <p:ph type="body" sz="quarter" idx="16"/>
          </p:nvPr>
        </p:nvSpPr>
        <p:spPr>
          <a:xfrm>
            <a:off x="8848732" y="5117450"/>
            <a:ext cx="2981325" cy="944562"/>
          </a:xfrm>
        </p:spPr>
        <p:txBody>
          <a:bodyPr>
            <a:noAutofit/>
          </a:bodyPr>
          <a:lstStyle>
            <a:lvl1pPr>
              <a:lnSpc>
                <a:spcPct val="100000"/>
              </a:lnSpc>
              <a:defRPr lang="en-US" sz="1200" i="1" smtClean="0">
                <a:solidFill>
                  <a:schemeClr val="bg1">
                    <a:lumMod val="50000"/>
                  </a:schemeClr>
                </a:solidFill>
              </a:defRPr>
            </a:lvl1pPr>
            <a:lvl2pPr>
              <a:defRPr lang="en-US" sz="2800" smtClean="0"/>
            </a:lvl2pPr>
            <a:lvl3pPr>
              <a:defRPr lang="en-US" sz="2400" smtClean="0"/>
            </a:lvl3pPr>
            <a:lvl4pPr>
              <a:defRPr lang="en-US" sz="2000" smtClean="0"/>
            </a:lvl4pPr>
            <a:lvl5pPr>
              <a:defRPr lang="en-US" sz="2000"/>
            </a:lvl5pPr>
          </a:lstStyle>
          <a:p>
            <a:pPr marL="0" lvl="0" indent="0">
              <a:lnSpc>
                <a:spcPct val="120000"/>
              </a:lnSpc>
              <a:spcBef>
                <a:spcPct val="20000"/>
              </a:spcBef>
              <a:buNone/>
            </a:pPr>
            <a:r>
              <a:rPr lang="en-US"/>
              <a:t>Click to edit Master text styles</a:t>
            </a:r>
          </a:p>
        </p:txBody>
      </p:sp>
      <p:sp>
        <p:nvSpPr>
          <p:cNvPr id="11" name="Picture Placeholder 10"/>
          <p:cNvSpPr>
            <a:spLocks noGrp="1"/>
          </p:cNvSpPr>
          <p:nvPr>
            <p:ph type="pic" sz="quarter" idx="10"/>
          </p:nvPr>
        </p:nvSpPr>
        <p:spPr>
          <a:xfrm>
            <a:off x="6705600" y="0"/>
            <a:ext cx="5029200" cy="4343400"/>
          </a:xfrm>
        </p:spPr>
        <p:txBody>
          <a:bodyPr/>
          <a:lstStyle/>
          <a:p>
            <a:r>
              <a:rPr lang="en-US"/>
              <a:t>Click icon to add picture</a:t>
            </a:r>
          </a:p>
        </p:txBody>
      </p:sp>
      <p:sp>
        <p:nvSpPr>
          <p:cNvPr id="13" name="Picture Placeholder 12"/>
          <p:cNvSpPr>
            <a:spLocks noGrp="1"/>
          </p:cNvSpPr>
          <p:nvPr>
            <p:ph type="pic" sz="quarter" idx="11"/>
          </p:nvPr>
        </p:nvSpPr>
        <p:spPr>
          <a:xfrm>
            <a:off x="0" y="3505200"/>
            <a:ext cx="2705100" cy="2514600"/>
          </a:xfrm>
        </p:spPr>
        <p:txBody>
          <a:bodyPr/>
          <a:lstStyle/>
          <a:p>
            <a:r>
              <a:rPr lang="en-US"/>
              <a:t>Click icon to add picture</a:t>
            </a:r>
          </a:p>
        </p:txBody>
      </p:sp>
      <p:sp>
        <p:nvSpPr>
          <p:cNvPr id="7" name="Text Placeholder 8"/>
          <p:cNvSpPr>
            <a:spLocks noGrp="1"/>
          </p:cNvSpPr>
          <p:nvPr>
            <p:ph type="body" sz="quarter" idx="13" hasCustomPrompt="1"/>
          </p:nvPr>
        </p:nvSpPr>
        <p:spPr>
          <a:xfrm>
            <a:off x="685800" y="717444"/>
            <a:ext cx="5250608" cy="1101511"/>
          </a:xfrm>
        </p:spPr>
        <p:txBody>
          <a:bodyPr anchor="t"/>
          <a:lstStyle>
            <a:lvl1pPr marL="0" indent="0">
              <a:lnSpc>
                <a:spcPct val="100000"/>
              </a:lnSpc>
              <a:buFontTx/>
              <a:buNone/>
              <a:defRPr>
                <a:solidFill>
                  <a:schemeClr val="accent2"/>
                </a:solidFill>
                <a:latin typeface="+mj-lt"/>
              </a:defRPr>
            </a:lvl1pPr>
          </a:lstStyle>
          <a:p>
            <a:pPr lvl="0"/>
            <a:r>
              <a:rPr lang="en-US" dirty="0"/>
              <a:t>CLICK TO EDIT MASTER</a:t>
            </a:r>
          </a:p>
        </p:txBody>
      </p:sp>
      <p:sp>
        <p:nvSpPr>
          <p:cNvPr id="8" name="Text Placeholder 12"/>
          <p:cNvSpPr>
            <a:spLocks noGrp="1"/>
          </p:cNvSpPr>
          <p:nvPr>
            <p:ph type="body" sz="quarter" idx="14" hasCustomPrompt="1"/>
          </p:nvPr>
        </p:nvSpPr>
        <p:spPr>
          <a:xfrm>
            <a:off x="685800" y="419874"/>
            <a:ext cx="5250608" cy="376714"/>
          </a:xfrm>
        </p:spPr>
        <p:txBody>
          <a:bodyPr anchor="ctr">
            <a:normAutofit/>
          </a:bodyPr>
          <a:lstStyle>
            <a:lvl1pPr marL="0" indent="0">
              <a:buFontTx/>
              <a:buNone/>
              <a:defRPr sz="1000" spc="300">
                <a:solidFill>
                  <a:schemeClr val="accent1"/>
                </a:solidFill>
                <a:latin typeface="+mj-lt"/>
              </a:defRPr>
            </a:lvl1pPr>
          </a:lstStyle>
          <a:p>
            <a:pPr lvl="0"/>
            <a:r>
              <a:rPr lang="en-US" dirty="0"/>
              <a:t>CLICK TO EDIT MASTER TEXT</a:t>
            </a:r>
          </a:p>
        </p:txBody>
      </p:sp>
      <p:sp>
        <p:nvSpPr>
          <p:cNvPr id="9" name="Text Placeholder 4"/>
          <p:cNvSpPr>
            <a:spLocks noGrp="1"/>
          </p:cNvSpPr>
          <p:nvPr>
            <p:ph type="body" sz="quarter" idx="15" hasCustomPrompt="1"/>
          </p:nvPr>
        </p:nvSpPr>
        <p:spPr>
          <a:xfrm>
            <a:off x="685800" y="1884535"/>
            <a:ext cx="5581650" cy="1381179"/>
          </a:xfrm>
        </p:spPr>
        <p:txBody>
          <a:bodyPr>
            <a:normAutofit/>
          </a:bodyPr>
          <a:lstStyle>
            <a:lvl1pPr marL="0" indent="0">
              <a:lnSpc>
                <a:spcPct val="100000"/>
              </a:lnSpc>
              <a:buFontTx/>
              <a:buNone/>
              <a:defRPr sz="1200">
                <a:solidFill>
                  <a:schemeClr val="bg1">
                    <a:lumMod val="50000"/>
                  </a:schemeClr>
                </a:solidFill>
              </a:defRPr>
            </a:lvl1pPr>
          </a:lstStyle>
          <a:p>
            <a:pPr lvl="0"/>
            <a:r>
              <a:rPr lang="en-US" dirty="0"/>
              <a:t>Click To Edit Master Text Styles</a:t>
            </a:r>
          </a:p>
        </p:txBody>
      </p:sp>
      <p:sp>
        <p:nvSpPr>
          <p:cNvPr id="15" name="Text Placeholder 14"/>
          <p:cNvSpPr>
            <a:spLocks noGrp="1"/>
          </p:cNvSpPr>
          <p:nvPr>
            <p:ph type="body" sz="quarter" idx="17"/>
          </p:nvPr>
        </p:nvSpPr>
        <p:spPr>
          <a:xfrm>
            <a:off x="8848732" y="4857100"/>
            <a:ext cx="2981325" cy="260350"/>
          </a:xfrm>
          <a:noFill/>
        </p:spPr>
        <p:txBody>
          <a:bodyPr/>
          <a:lstStyle>
            <a:lvl1pPr>
              <a:defRPr lang="en-US" sz="1333" dirty="0" smtClean="0">
                <a:solidFill>
                  <a:schemeClr val="accent3"/>
                </a:solidFill>
              </a:defRPr>
            </a:lvl1pPr>
          </a:lstStyle>
          <a:p>
            <a:pPr marL="0" lvl="0" indent="0">
              <a:lnSpc>
                <a:spcPct val="80000"/>
              </a:lnSpc>
              <a:spcBef>
                <a:spcPct val="20000"/>
              </a:spcBef>
              <a:buNone/>
            </a:pPr>
            <a:r>
              <a:rPr lang="en-US"/>
              <a:t>Click to edit Master text styles</a:t>
            </a:r>
          </a:p>
        </p:txBody>
      </p:sp>
    </p:spTree>
    <p:extLst>
      <p:ext uri="{BB962C8B-B14F-4D97-AF65-F5344CB8AC3E}">
        <p14:creationId xmlns:p14="http://schemas.microsoft.com/office/powerpoint/2010/main" val="1595184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OUR SERVICES">
    <p:spTree>
      <p:nvGrpSpPr>
        <p:cNvPr id="1" name=""/>
        <p:cNvGrpSpPr/>
        <p:nvPr/>
      </p:nvGrpSpPr>
      <p:grpSpPr>
        <a:xfrm>
          <a:off x="0" y="0"/>
          <a:ext cx="0" cy="0"/>
          <a:chOff x="0" y="0"/>
          <a:chExt cx="0" cy="0"/>
        </a:xfrm>
      </p:grpSpPr>
      <p:sp>
        <p:nvSpPr>
          <p:cNvPr id="17" name="Text Placeholder 5"/>
          <p:cNvSpPr>
            <a:spLocks noGrp="1"/>
          </p:cNvSpPr>
          <p:nvPr>
            <p:ph type="body" sz="quarter" idx="20" hasCustomPrompt="1"/>
          </p:nvPr>
        </p:nvSpPr>
        <p:spPr>
          <a:xfrm>
            <a:off x="7991186" y="2508156"/>
            <a:ext cx="3518640" cy="280791"/>
          </a:xfrm>
        </p:spPr>
        <p:txBody>
          <a:bodyPr>
            <a:noAutofit/>
          </a:bodyPr>
          <a:lstStyle>
            <a:lvl1pPr marL="0" indent="0">
              <a:buFontTx/>
              <a:buNone/>
              <a:defRPr sz="1800">
                <a:solidFill>
                  <a:schemeClr val="accent3"/>
                </a:solidFill>
                <a:latin typeface="+mj-lt"/>
              </a:defRPr>
            </a:lvl1pPr>
          </a:lstStyle>
          <a:p>
            <a:pPr lvl="0"/>
            <a:r>
              <a:rPr lang="en-US" dirty="0"/>
              <a:t>CLICK TO EDIT MASTER</a:t>
            </a:r>
          </a:p>
        </p:txBody>
      </p:sp>
      <p:sp>
        <p:nvSpPr>
          <p:cNvPr id="18" name="Text Placeholder 4"/>
          <p:cNvSpPr>
            <a:spLocks noGrp="1"/>
          </p:cNvSpPr>
          <p:nvPr>
            <p:ph type="body" sz="quarter" idx="21" hasCustomPrompt="1"/>
          </p:nvPr>
        </p:nvSpPr>
        <p:spPr>
          <a:xfrm>
            <a:off x="7991186" y="2814948"/>
            <a:ext cx="3518641" cy="1060122"/>
          </a:xfrm>
        </p:spPr>
        <p:txBody>
          <a:bodyPr>
            <a:normAutofit/>
          </a:bodyPr>
          <a:lstStyle>
            <a:lvl1pPr marL="0" indent="0">
              <a:lnSpc>
                <a:spcPct val="100000"/>
              </a:lnSpc>
              <a:buFontTx/>
              <a:buNone/>
              <a:defRPr sz="1200">
                <a:solidFill>
                  <a:schemeClr val="bg1">
                    <a:lumMod val="50000"/>
                  </a:schemeClr>
                </a:solidFill>
              </a:defRPr>
            </a:lvl1pPr>
          </a:lstStyle>
          <a:p>
            <a:pPr lvl="0"/>
            <a:r>
              <a:rPr lang="en-US" dirty="0"/>
              <a:t>Click To Edit Master Text Styles</a:t>
            </a:r>
          </a:p>
        </p:txBody>
      </p:sp>
      <p:sp>
        <p:nvSpPr>
          <p:cNvPr id="15" name="Text Placeholder 5"/>
          <p:cNvSpPr>
            <a:spLocks noGrp="1"/>
          </p:cNvSpPr>
          <p:nvPr>
            <p:ph type="body" sz="quarter" idx="19" hasCustomPrompt="1"/>
          </p:nvPr>
        </p:nvSpPr>
        <p:spPr>
          <a:xfrm>
            <a:off x="7991186" y="855506"/>
            <a:ext cx="3518640" cy="280791"/>
          </a:xfrm>
        </p:spPr>
        <p:txBody>
          <a:bodyPr>
            <a:noAutofit/>
          </a:bodyPr>
          <a:lstStyle>
            <a:lvl1pPr marL="0" indent="0">
              <a:buFontTx/>
              <a:buNone/>
              <a:defRPr sz="1800">
                <a:solidFill>
                  <a:schemeClr val="accent3"/>
                </a:solidFill>
                <a:latin typeface="+mj-lt"/>
              </a:defRPr>
            </a:lvl1pPr>
          </a:lstStyle>
          <a:p>
            <a:pPr lvl="0"/>
            <a:r>
              <a:rPr lang="en-US" dirty="0"/>
              <a:t>CLICK TO EDIT MASTER</a:t>
            </a:r>
          </a:p>
        </p:txBody>
      </p:sp>
      <p:sp>
        <p:nvSpPr>
          <p:cNvPr id="16" name="Text Placeholder 4"/>
          <p:cNvSpPr>
            <a:spLocks noGrp="1"/>
          </p:cNvSpPr>
          <p:nvPr>
            <p:ph type="body" sz="quarter" idx="17" hasCustomPrompt="1"/>
          </p:nvPr>
        </p:nvSpPr>
        <p:spPr>
          <a:xfrm>
            <a:off x="7991186" y="1162298"/>
            <a:ext cx="3518641" cy="1060122"/>
          </a:xfrm>
        </p:spPr>
        <p:txBody>
          <a:bodyPr>
            <a:normAutofit/>
          </a:bodyPr>
          <a:lstStyle>
            <a:lvl1pPr marL="0" indent="0">
              <a:lnSpc>
                <a:spcPct val="100000"/>
              </a:lnSpc>
              <a:buFontTx/>
              <a:buNone/>
              <a:defRPr sz="1200">
                <a:solidFill>
                  <a:schemeClr val="bg1">
                    <a:lumMod val="50000"/>
                  </a:schemeClr>
                </a:solidFill>
              </a:defRPr>
            </a:lvl1pPr>
          </a:lstStyle>
          <a:p>
            <a:pPr lvl="0"/>
            <a:r>
              <a:rPr lang="en-US" dirty="0"/>
              <a:t>Click To Edit Master Text Styles</a:t>
            </a:r>
          </a:p>
        </p:txBody>
      </p:sp>
      <p:sp>
        <p:nvSpPr>
          <p:cNvPr id="6" name="Text Placeholder 8"/>
          <p:cNvSpPr>
            <a:spLocks noGrp="1"/>
          </p:cNvSpPr>
          <p:nvPr>
            <p:ph type="body" sz="quarter" idx="15" hasCustomPrompt="1"/>
          </p:nvPr>
        </p:nvSpPr>
        <p:spPr>
          <a:xfrm rot="16200000">
            <a:off x="4174300" y="1577613"/>
            <a:ext cx="3697399" cy="542172"/>
          </a:xfrm>
        </p:spPr>
        <p:txBody>
          <a:bodyPr anchor="t"/>
          <a:lstStyle>
            <a:lvl1pPr marL="0" indent="0">
              <a:lnSpc>
                <a:spcPct val="100000"/>
              </a:lnSpc>
              <a:buFontTx/>
              <a:buNone/>
              <a:defRPr>
                <a:solidFill>
                  <a:schemeClr val="accent2"/>
                </a:solidFill>
                <a:latin typeface="+mj-lt"/>
              </a:defRPr>
            </a:lvl1pPr>
          </a:lstStyle>
          <a:p>
            <a:pPr lvl="0"/>
            <a:r>
              <a:rPr lang="en-US" dirty="0"/>
              <a:t>CLICK TO EDIT</a:t>
            </a:r>
          </a:p>
        </p:txBody>
      </p:sp>
      <p:sp>
        <p:nvSpPr>
          <p:cNvPr id="5" name="Picture Placeholder 4"/>
          <p:cNvSpPr>
            <a:spLocks noGrp="1"/>
          </p:cNvSpPr>
          <p:nvPr>
            <p:ph type="pic" sz="quarter" idx="10"/>
          </p:nvPr>
        </p:nvSpPr>
        <p:spPr>
          <a:xfrm>
            <a:off x="0" y="0"/>
            <a:ext cx="5391150" cy="6191250"/>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7" name="Text Placeholder 12"/>
          <p:cNvSpPr>
            <a:spLocks noGrp="1"/>
          </p:cNvSpPr>
          <p:nvPr>
            <p:ph type="body" sz="quarter" idx="16" hasCustomPrompt="1"/>
          </p:nvPr>
        </p:nvSpPr>
        <p:spPr>
          <a:xfrm rot="16200000">
            <a:off x="4165602" y="2081520"/>
            <a:ext cx="3001920" cy="229838"/>
          </a:xfrm>
        </p:spPr>
        <p:txBody>
          <a:bodyPr anchor="ctr">
            <a:normAutofit/>
          </a:bodyPr>
          <a:lstStyle>
            <a:lvl1pPr marL="0" indent="0">
              <a:buFontTx/>
              <a:buNone/>
              <a:defRPr sz="1000" spc="300">
                <a:solidFill>
                  <a:schemeClr val="accent1"/>
                </a:solidFill>
                <a:latin typeface="+mj-lt"/>
              </a:defRPr>
            </a:lvl1pPr>
          </a:lstStyle>
          <a:p>
            <a:pPr lvl="0"/>
            <a:r>
              <a:rPr lang="en-US" dirty="0"/>
              <a:t>CLICK TO EDIT MASTER TEXT</a:t>
            </a:r>
          </a:p>
        </p:txBody>
      </p:sp>
      <p:sp>
        <p:nvSpPr>
          <p:cNvPr id="19" name="Text Placeholder 5"/>
          <p:cNvSpPr>
            <a:spLocks noGrp="1"/>
          </p:cNvSpPr>
          <p:nvPr>
            <p:ph type="body" sz="quarter" idx="22" hasCustomPrompt="1"/>
          </p:nvPr>
        </p:nvSpPr>
        <p:spPr>
          <a:xfrm>
            <a:off x="7991186" y="4134966"/>
            <a:ext cx="3518640" cy="280791"/>
          </a:xfrm>
        </p:spPr>
        <p:txBody>
          <a:bodyPr>
            <a:noAutofit/>
          </a:bodyPr>
          <a:lstStyle>
            <a:lvl1pPr marL="0" indent="0">
              <a:buFontTx/>
              <a:buNone/>
              <a:defRPr sz="1800">
                <a:solidFill>
                  <a:schemeClr val="accent3"/>
                </a:solidFill>
                <a:latin typeface="+mj-lt"/>
              </a:defRPr>
            </a:lvl1pPr>
          </a:lstStyle>
          <a:p>
            <a:pPr lvl="0"/>
            <a:r>
              <a:rPr lang="en-US" dirty="0"/>
              <a:t>CLICK TO EDIT MASTER</a:t>
            </a:r>
          </a:p>
        </p:txBody>
      </p:sp>
      <p:sp>
        <p:nvSpPr>
          <p:cNvPr id="20" name="Text Placeholder 4"/>
          <p:cNvSpPr>
            <a:spLocks noGrp="1"/>
          </p:cNvSpPr>
          <p:nvPr>
            <p:ph type="body" sz="quarter" idx="23" hasCustomPrompt="1"/>
          </p:nvPr>
        </p:nvSpPr>
        <p:spPr>
          <a:xfrm>
            <a:off x="7991186" y="4441758"/>
            <a:ext cx="3518641" cy="1060122"/>
          </a:xfrm>
        </p:spPr>
        <p:txBody>
          <a:bodyPr>
            <a:normAutofit/>
          </a:bodyPr>
          <a:lstStyle>
            <a:lvl1pPr marL="0" indent="0">
              <a:lnSpc>
                <a:spcPct val="100000"/>
              </a:lnSpc>
              <a:buFontTx/>
              <a:buNone/>
              <a:defRPr sz="12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3620576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am 1">
    <p:spTree>
      <p:nvGrpSpPr>
        <p:cNvPr id="1" name=""/>
        <p:cNvGrpSpPr/>
        <p:nvPr/>
      </p:nvGrpSpPr>
      <p:grpSpPr>
        <a:xfrm>
          <a:off x="0" y="0"/>
          <a:ext cx="0" cy="0"/>
          <a:chOff x="0" y="0"/>
          <a:chExt cx="0" cy="0"/>
        </a:xfrm>
      </p:grpSpPr>
      <p:sp>
        <p:nvSpPr>
          <p:cNvPr id="3" name="Picture Placeholder 3">
            <a:extLst>
              <a:ext uri="{FF2B5EF4-FFF2-40B4-BE49-F238E27FC236}">
                <a16:creationId xmlns:a16="http://schemas.microsoft.com/office/drawing/2014/main" id="{03B9961F-2D5A-4FAD-99C8-A4DEE1482838}"/>
              </a:ext>
            </a:extLst>
          </p:cNvPr>
          <p:cNvSpPr>
            <a:spLocks noGrp="1"/>
          </p:cNvSpPr>
          <p:nvPr>
            <p:ph type="pic" sz="quarter" idx="10"/>
          </p:nvPr>
        </p:nvSpPr>
        <p:spPr>
          <a:xfrm>
            <a:off x="5943806" y="842211"/>
            <a:ext cx="4306822" cy="5154856"/>
          </a:xfrm>
          <a:prstGeom prst="rect">
            <a:avLst/>
          </a:prstGeom>
          <a:pattFill prst="pct5">
            <a:fgClr>
              <a:schemeClr val="accent1"/>
            </a:fgClr>
            <a:bgClr>
              <a:schemeClr val="bg1"/>
            </a:bgClr>
          </a:pattFill>
          <a:effectLst>
            <a:outerShdw blurRad="952500" dist="571500" dir="8220000" sx="90000" sy="90000" algn="ctr" rotWithShape="0">
              <a:prstClr val="black">
                <a:alpha val="30000"/>
              </a:prstClr>
            </a:outerShdw>
          </a:effectLst>
        </p:spPr>
        <p:txBody>
          <a:bodyPr vert="horz"/>
          <a:lstStyle>
            <a:lvl1pPr>
              <a:defRPr sz="1000"/>
            </a:lvl1pPr>
          </a:lstStyle>
          <a:p>
            <a:r>
              <a:rPr lang="en-US"/>
              <a:t>Click icon to add picture</a:t>
            </a:r>
          </a:p>
        </p:txBody>
      </p:sp>
    </p:spTree>
    <p:extLst>
      <p:ext uri="{BB962C8B-B14F-4D97-AF65-F5344CB8AC3E}">
        <p14:creationId xmlns:p14="http://schemas.microsoft.com/office/powerpoint/2010/main" val="3418905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IMAGE AND text slide">
    <p:spTree>
      <p:nvGrpSpPr>
        <p:cNvPr id="1" name=""/>
        <p:cNvGrpSpPr/>
        <p:nvPr/>
      </p:nvGrpSpPr>
      <p:grpSpPr>
        <a:xfrm>
          <a:off x="0" y="0"/>
          <a:ext cx="0" cy="0"/>
          <a:chOff x="0" y="0"/>
          <a:chExt cx="0" cy="0"/>
        </a:xfrm>
      </p:grpSpPr>
      <p:sp>
        <p:nvSpPr>
          <p:cNvPr id="18" name="Text Placeholder 5"/>
          <p:cNvSpPr>
            <a:spLocks noGrp="1"/>
          </p:cNvSpPr>
          <p:nvPr>
            <p:ph type="body" sz="quarter" idx="24" hasCustomPrompt="1"/>
          </p:nvPr>
        </p:nvSpPr>
        <p:spPr>
          <a:xfrm>
            <a:off x="1426561" y="2416367"/>
            <a:ext cx="3518640" cy="280791"/>
          </a:xfrm>
        </p:spPr>
        <p:txBody>
          <a:bodyPr>
            <a:noAutofit/>
          </a:bodyPr>
          <a:lstStyle>
            <a:lvl1pPr marL="0" indent="0" algn="l">
              <a:buFontTx/>
              <a:buNone/>
              <a:defRPr sz="1800">
                <a:solidFill>
                  <a:schemeClr val="accent3"/>
                </a:solidFill>
                <a:latin typeface="+mj-lt"/>
              </a:defRPr>
            </a:lvl1pPr>
          </a:lstStyle>
          <a:p>
            <a:pPr lvl="0"/>
            <a:r>
              <a:rPr lang="en-US" dirty="0"/>
              <a:t>CLICK TO EDIT MASTER</a:t>
            </a:r>
          </a:p>
        </p:txBody>
      </p:sp>
      <p:sp>
        <p:nvSpPr>
          <p:cNvPr id="19" name="Text Placeholder 4"/>
          <p:cNvSpPr>
            <a:spLocks noGrp="1"/>
          </p:cNvSpPr>
          <p:nvPr>
            <p:ph type="body" sz="quarter" idx="25" hasCustomPrompt="1"/>
          </p:nvPr>
        </p:nvSpPr>
        <p:spPr>
          <a:xfrm>
            <a:off x="1426561" y="2723159"/>
            <a:ext cx="3518641" cy="649158"/>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20" name="Text Placeholder 5"/>
          <p:cNvSpPr>
            <a:spLocks noGrp="1"/>
          </p:cNvSpPr>
          <p:nvPr>
            <p:ph type="body" sz="quarter" idx="22" hasCustomPrompt="1"/>
          </p:nvPr>
        </p:nvSpPr>
        <p:spPr>
          <a:xfrm>
            <a:off x="1426561" y="1294337"/>
            <a:ext cx="3518640" cy="280791"/>
          </a:xfrm>
        </p:spPr>
        <p:txBody>
          <a:bodyPr>
            <a:noAutofit/>
          </a:bodyPr>
          <a:lstStyle>
            <a:lvl1pPr marL="0" indent="0" algn="l">
              <a:buFontTx/>
              <a:buNone/>
              <a:defRPr sz="1800">
                <a:solidFill>
                  <a:schemeClr val="accent3"/>
                </a:solidFill>
                <a:latin typeface="+mj-lt"/>
              </a:defRPr>
            </a:lvl1pPr>
          </a:lstStyle>
          <a:p>
            <a:pPr lvl="0"/>
            <a:r>
              <a:rPr lang="en-US" dirty="0"/>
              <a:t>CLICK TO EDIT MASTER</a:t>
            </a:r>
          </a:p>
        </p:txBody>
      </p:sp>
      <p:sp>
        <p:nvSpPr>
          <p:cNvPr id="21" name="Text Placeholder 4"/>
          <p:cNvSpPr>
            <a:spLocks noGrp="1"/>
          </p:cNvSpPr>
          <p:nvPr>
            <p:ph type="body" sz="quarter" idx="23" hasCustomPrompt="1"/>
          </p:nvPr>
        </p:nvSpPr>
        <p:spPr>
          <a:xfrm>
            <a:off x="1426561" y="1601129"/>
            <a:ext cx="3518641" cy="649158"/>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22" name="Text Placeholder 5"/>
          <p:cNvSpPr>
            <a:spLocks noGrp="1"/>
          </p:cNvSpPr>
          <p:nvPr>
            <p:ph type="body" sz="quarter" idx="26" hasCustomPrompt="1"/>
          </p:nvPr>
        </p:nvSpPr>
        <p:spPr>
          <a:xfrm>
            <a:off x="1426561" y="3538397"/>
            <a:ext cx="3518640" cy="280791"/>
          </a:xfrm>
        </p:spPr>
        <p:txBody>
          <a:bodyPr>
            <a:noAutofit/>
          </a:bodyPr>
          <a:lstStyle>
            <a:lvl1pPr marL="0" indent="0" algn="l">
              <a:buFontTx/>
              <a:buNone/>
              <a:defRPr sz="1800">
                <a:solidFill>
                  <a:schemeClr val="accent3"/>
                </a:solidFill>
                <a:latin typeface="+mj-lt"/>
              </a:defRPr>
            </a:lvl1pPr>
          </a:lstStyle>
          <a:p>
            <a:pPr lvl="0"/>
            <a:r>
              <a:rPr lang="en-US" dirty="0"/>
              <a:t>CLICK TO EDIT MASTER</a:t>
            </a:r>
          </a:p>
        </p:txBody>
      </p:sp>
      <p:sp>
        <p:nvSpPr>
          <p:cNvPr id="23" name="Text Placeholder 4"/>
          <p:cNvSpPr>
            <a:spLocks noGrp="1"/>
          </p:cNvSpPr>
          <p:nvPr>
            <p:ph type="body" sz="quarter" idx="27" hasCustomPrompt="1"/>
          </p:nvPr>
        </p:nvSpPr>
        <p:spPr>
          <a:xfrm>
            <a:off x="1426561" y="3845189"/>
            <a:ext cx="3518641" cy="649158"/>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
        <p:nvSpPr>
          <p:cNvPr id="7" name="Picture Placeholder 5"/>
          <p:cNvSpPr>
            <a:spLocks noGrp="1"/>
          </p:cNvSpPr>
          <p:nvPr>
            <p:ph type="pic" sz="quarter" idx="11"/>
          </p:nvPr>
        </p:nvSpPr>
        <p:spPr>
          <a:xfrm>
            <a:off x="8807246" y="5008305"/>
            <a:ext cx="2940050" cy="1421993"/>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6" name="Picture Placeholder 5"/>
          <p:cNvSpPr>
            <a:spLocks noGrp="1"/>
          </p:cNvSpPr>
          <p:nvPr>
            <p:ph type="pic" sz="quarter" idx="10"/>
          </p:nvPr>
        </p:nvSpPr>
        <p:spPr>
          <a:xfrm>
            <a:off x="5514975" y="785350"/>
            <a:ext cx="2940050" cy="4616913"/>
          </a:xfrm>
        </p:spPr>
        <p:txBody>
          <a:bodyPr vert="horz" lIns="91440" tIns="45720" rIns="91440" bIns="45720" rtlCol="0" anchor="ctr">
            <a:normAutofit/>
          </a:bodyPr>
          <a:lstStyle>
            <a:lvl1pPr>
              <a:defRPr lang="en-US" sz="2400"/>
            </a:lvl1pPr>
          </a:lstStyle>
          <a:p>
            <a:pPr marL="0" lvl="0" indent="0" algn="ctr">
              <a:buFontTx/>
              <a:buNone/>
            </a:pPr>
            <a:r>
              <a:rPr lang="en-US"/>
              <a:t>Click icon to add picture</a:t>
            </a:r>
          </a:p>
        </p:txBody>
      </p:sp>
      <p:sp>
        <p:nvSpPr>
          <p:cNvPr id="24" name="Text Placeholder 5"/>
          <p:cNvSpPr>
            <a:spLocks noGrp="1"/>
          </p:cNvSpPr>
          <p:nvPr>
            <p:ph type="body" sz="quarter" idx="28" hasCustomPrompt="1"/>
          </p:nvPr>
        </p:nvSpPr>
        <p:spPr>
          <a:xfrm>
            <a:off x="1426561" y="4660428"/>
            <a:ext cx="3518640" cy="280791"/>
          </a:xfrm>
        </p:spPr>
        <p:txBody>
          <a:bodyPr>
            <a:noAutofit/>
          </a:bodyPr>
          <a:lstStyle>
            <a:lvl1pPr marL="0" indent="0" algn="l">
              <a:buFontTx/>
              <a:buNone/>
              <a:defRPr sz="1800">
                <a:solidFill>
                  <a:schemeClr val="accent3"/>
                </a:solidFill>
                <a:latin typeface="+mj-lt"/>
              </a:defRPr>
            </a:lvl1pPr>
          </a:lstStyle>
          <a:p>
            <a:pPr lvl="0"/>
            <a:r>
              <a:rPr lang="en-US" dirty="0"/>
              <a:t>CLICK TO EDIT MASTER</a:t>
            </a:r>
          </a:p>
        </p:txBody>
      </p:sp>
      <p:sp>
        <p:nvSpPr>
          <p:cNvPr id="25" name="Text Placeholder 4"/>
          <p:cNvSpPr>
            <a:spLocks noGrp="1"/>
          </p:cNvSpPr>
          <p:nvPr>
            <p:ph type="body" sz="quarter" idx="29" hasCustomPrompt="1"/>
          </p:nvPr>
        </p:nvSpPr>
        <p:spPr>
          <a:xfrm>
            <a:off x="1426561" y="4967220"/>
            <a:ext cx="3518641" cy="649158"/>
          </a:xfrm>
        </p:spPr>
        <p:txBody>
          <a:bodyPr>
            <a:normAutofit/>
          </a:bodyPr>
          <a:lstStyle>
            <a:lvl1pPr marL="0" indent="0" algn="l">
              <a:lnSpc>
                <a:spcPct val="100000"/>
              </a:lnSpc>
              <a:buFontTx/>
              <a:buNone/>
              <a:defRPr sz="1200">
                <a:solidFill>
                  <a:schemeClr val="bg1">
                    <a:lumMod val="50000"/>
                  </a:schemeClr>
                </a:solidFill>
              </a:defRPr>
            </a:lvl1pPr>
          </a:lstStyle>
          <a:p>
            <a:pPr lvl="0"/>
            <a:r>
              <a:rPr lang="en-US" dirty="0"/>
              <a:t>Click To Edit Master Text Styles</a:t>
            </a:r>
          </a:p>
        </p:txBody>
      </p:sp>
    </p:spTree>
    <p:extLst>
      <p:ext uri="{BB962C8B-B14F-4D97-AF65-F5344CB8AC3E}">
        <p14:creationId xmlns:p14="http://schemas.microsoft.com/office/powerpoint/2010/main" val="2536491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758609"/>
            <a:ext cx="12192000" cy="9939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22">
            <a:extLst>
              <a:ext uri="{FF2B5EF4-FFF2-40B4-BE49-F238E27FC236}">
                <a16:creationId xmlns:a16="http://schemas.microsoft.com/office/drawing/2014/main" id="{1CB9F881-3B5A-B9A2-C3C3-0FD2165D6A52}"/>
              </a:ext>
            </a:extLst>
          </p:cNvPr>
          <p:cNvSpPr txBox="1">
            <a:spLocks/>
          </p:cNvSpPr>
          <p:nvPr userDrawn="1"/>
        </p:nvSpPr>
        <p:spPr>
          <a:xfrm>
            <a:off x="11475676" y="6447086"/>
            <a:ext cx="5715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F6DB933-046D-4D33-90DE-3F9103DEB87D}" type="slidenum">
              <a:rPr lang="en-US" sz="1200" smtClean="0">
                <a:solidFill>
                  <a:schemeClr val="accent1"/>
                </a:solidFill>
              </a:rPr>
              <a:pPr/>
              <a:t>‹#›</a:t>
            </a:fld>
            <a:endParaRPr lang="en-US" sz="1200" dirty="0">
              <a:solidFill>
                <a:schemeClr val="accent1"/>
              </a:solidFill>
            </a:endParaRPr>
          </a:p>
        </p:txBody>
      </p:sp>
      <p:sp>
        <p:nvSpPr>
          <p:cNvPr id="9" name="TextBox 8">
            <a:extLst>
              <a:ext uri="{FF2B5EF4-FFF2-40B4-BE49-F238E27FC236}">
                <a16:creationId xmlns:a16="http://schemas.microsoft.com/office/drawing/2014/main" id="{6BD33334-41F2-6D51-842C-D2CB5A84829B}"/>
              </a:ext>
            </a:extLst>
          </p:cNvPr>
          <p:cNvSpPr txBox="1"/>
          <p:nvPr userDrawn="1"/>
        </p:nvSpPr>
        <p:spPr>
          <a:xfrm>
            <a:off x="9699853" y="6447087"/>
            <a:ext cx="1742847" cy="276999"/>
          </a:xfrm>
          <a:prstGeom prst="rect">
            <a:avLst/>
          </a:prstGeom>
          <a:noFill/>
        </p:spPr>
        <p:txBody>
          <a:bodyPr wrap="square" rtlCol="0">
            <a:spAutoFit/>
          </a:bodyPr>
          <a:lstStyle/>
          <a:p>
            <a:pPr algn="r"/>
            <a:r>
              <a:rPr lang="en-US" sz="1200" dirty="0">
                <a:solidFill>
                  <a:schemeClr val="accent1"/>
                </a:solidFill>
              </a:rPr>
              <a:t>www. npkcg.com</a:t>
            </a:r>
          </a:p>
        </p:txBody>
      </p:sp>
      <p:cxnSp>
        <p:nvCxnSpPr>
          <p:cNvPr id="10" name="Straight Connector 9">
            <a:extLst>
              <a:ext uri="{FF2B5EF4-FFF2-40B4-BE49-F238E27FC236}">
                <a16:creationId xmlns:a16="http://schemas.microsoft.com/office/drawing/2014/main" id="{8215C448-5977-B06B-7F22-716D15D9F694}"/>
              </a:ext>
            </a:extLst>
          </p:cNvPr>
          <p:cNvCxnSpPr>
            <a:cxnSpLocks/>
          </p:cNvCxnSpPr>
          <p:nvPr userDrawn="1"/>
        </p:nvCxnSpPr>
        <p:spPr>
          <a:xfrm>
            <a:off x="11475676" y="6498633"/>
            <a:ext cx="0" cy="174929"/>
          </a:xfrm>
          <a:prstGeom prst="line">
            <a:avLst/>
          </a:prstGeom>
          <a:ln w="19050" cap="rnd">
            <a:solidFill>
              <a:schemeClr val="accent2"/>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6BD33334-41F2-6D51-842C-D2CB5A84829B}"/>
              </a:ext>
            </a:extLst>
          </p:cNvPr>
          <p:cNvSpPr txBox="1"/>
          <p:nvPr userDrawn="1"/>
        </p:nvSpPr>
        <p:spPr>
          <a:xfrm>
            <a:off x="153050" y="6447597"/>
            <a:ext cx="6131636" cy="276999"/>
          </a:xfrm>
          <a:prstGeom prst="rect">
            <a:avLst/>
          </a:prstGeom>
          <a:noFill/>
        </p:spPr>
        <p:txBody>
          <a:bodyPr wrap="square" rtlCol="0">
            <a:spAutoFit/>
          </a:bodyPr>
          <a:lstStyle/>
          <a:p>
            <a:r>
              <a:rPr lang="en-US" sz="1200" dirty="0">
                <a:solidFill>
                  <a:schemeClr val="accent1"/>
                </a:solidFill>
              </a:rPr>
              <a:t>Copyright © 2024 npkcg- All Rights Reserved</a:t>
            </a:r>
          </a:p>
        </p:txBody>
      </p:sp>
      <p:pic>
        <p:nvPicPr>
          <p:cNvPr id="12" name="Picture 11"/>
          <p:cNvPicPr>
            <a:picLocks noChangeAspect="1"/>
          </p:cNvPicPr>
          <p:nvPr userDrawn="1"/>
        </p:nvPicPr>
        <p:blipFill>
          <a:blip r:embed="rId30" cstate="print">
            <a:extLst>
              <a:ext uri="{28A0092B-C50C-407E-A947-70E740481C1C}">
                <a14:useLocalDpi xmlns:a14="http://schemas.microsoft.com/office/drawing/2010/main" val="0"/>
              </a:ext>
            </a:extLst>
          </a:blip>
          <a:stretch>
            <a:fillRect/>
          </a:stretch>
        </p:blipFill>
        <p:spPr>
          <a:xfrm>
            <a:off x="5907314" y="6397156"/>
            <a:ext cx="377372" cy="377372"/>
          </a:xfrm>
          <a:prstGeom prst="rect">
            <a:avLst/>
          </a:prstGeom>
        </p:spPr>
      </p:pic>
    </p:spTree>
    <p:extLst>
      <p:ext uri="{BB962C8B-B14F-4D97-AF65-F5344CB8AC3E}">
        <p14:creationId xmlns:p14="http://schemas.microsoft.com/office/powerpoint/2010/main" val="9118785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2" r:id="rId4"/>
    <p:sldLayoutId id="2147483663" r:id="rId5"/>
    <p:sldLayoutId id="2147483664" r:id="rId6"/>
    <p:sldLayoutId id="2147483668" r:id="rId7"/>
    <p:sldLayoutId id="2147483672" r:id="rId8"/>
    <p:sldLayoutId id="2147483675" r:id="rId9"/>
    <p:sldLayoutId id="2147483673" r:id="rId10"/>
    <p:sldLayoutId id="2147483674" r:id="rId11"/>
    <p:sldLayoutId id="2147483679" r:id="rId12"/>
    <p:sldLayoutId id="2147483651" r:id="rId13"/>
    <p:sldLayoutId id="2147483650" r:id="rId14"/>
    <p:sldLayoutId id="2147483652" r:id="rId15"/>
    <p:sldLayoutId id="2147483686" r:id="rId16"/>
    <p:sldLayoutId id="2147483687" r:id="rId17"/>
    <p:sldLayoutId id="2147483653" r:id="rId18"/>
    <p:sldLayoutId id="2147483656" r:id="rId19"/>
    <p:sldLayoutId id="2147483657" r:id="rId20"/>
    <p:sldLayoutId id="2147483654" r:id="rId21"/>
    <p:sldLayoutId id="2147483655" r:id="rId22"/>
    <p:sldLayoutId id="2147483706" r:id="rId23"/>
    <p:sldLayoutId id="2147483701" r:id="rId24"/>
    <p:sldLayoutId id="2147483702" r:id="rId25"/>
    <p:sldLayoutId id="2147483703" r:id="rId26"/>
    <p:sldLayoutId id="2147483705" r:id="rId27"/>
    <p:sldLayoutId id="2147483707" r:id="rId2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2.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png"/><Relationship Id="rId1" Type="http://schemas.openxmlformats.org/officeDocument/2006/relationships/slideLayout" Target="../slideLayouts/slideLayout25.xml"/><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4.xml.rels><?xml version="1.0" encoding="UTF-8" standalone="yes" ?><Relationships xmlns="http://schemas.openxmlformats.org/package/2006/relationships"><Relationship Id="rId3" Target="../media/image9.jpeg" Type="http://schemas.openxmlformats.org/officeDocument/2006/relationships/image"/><Relationship Id="rId2" Target="../media/image7.png" Type="http://schemas.openxmlformats.org/officeDocument/2006/relationships/image"/><Relationship Id="rId1" Target="../slideLayouts/slideLayout8.xml" Type="http://schemas.openxmlformats.org/officeDocument/2006/relationships/slideLayout"/><Relationship Id="rId4" Target="../media/image10.emf" Type="http://schemas.openxmlformats.org/officeDocument/2006/relationships/image"/></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png"/><Relationship Id="rId1" Type="http://schemas.openxmlformats.org/officeDocument/2006/relationships/slideLayout" Target="../slideLayouts/slideLayout8.xml"/><Relationship Id="rId4" Type="http://schemas.openxmlformats.org/officeDocument/2006/relationships/image" Target="../media/image12.emf"/></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6.xml"/><Relationship Id="rId5" Type="http://schemas.openxmlformats.org/officeDocument/2006/relationships/image" Target="../media/image20.pn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8.xml"/><Relationship Id="rId1" Type="http://schemas.openxmlformats.org/officeDocument/2006/relationships/tags" Target="../tags/tag1.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11" name="Picture Placeholder 10"/>
          <p:cNvPicPr>
            <a:picLocks noChangeAspect="1" noGrp="1"/>
          </p:cNvPicPr>
          <p:nvPr>
            <p:ph idx="10" sz="quarter" type="pic"/>
          </p:nvPr>
        </p:nvPicPr>
        <p:blipFill rotWithShape="1">
          <a:blip r:embed="rId2">
            <a:extLst>
              <a:ext uri="{28A0092B-C50C-407E-A947-70E740481C1C}">
                <a14:useLocalDpi xmlns:a14="http://schemas.microsoft.com/office/drawing/2010/main" val="0"/>
              </a:ext>
            </a:extLst>
          </a:blip>
          <a:srcRect b="68" t="-209"/>
          <a:stretch/>
        </p:blipFill>
        <p:spPr/>
      </p:pic>
      <p:sp>
        <p:nvSpPr>
          <p:cNvPr id="13" name="Rectangle 12"/>
          <p:cNvSpPr/>
          <p:nvPr/>
        </p:nvSpPr>
        <p:spPr>
          <a:xfrm>
            <a:off x="0" y="0"/>
            <a:ext cx="12192000" cy="6858000"/>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14" name="Picture 13"/>
          <p:cNvPicPr>
            <a:picLocks noChangeAspect="1"/>
          </p:cNvPicPr>
          <p:nvPr/>
        </p:nvPicPr>
        <p:blipFill>
          <a:blip r:embed="rId3"/>
          <a:stretch>
            <a:fillRect/>
          </a:stretch>
        </p:blipFill>
        <p:spPr>
          <a:xfrm>
            <a:off x="5238750" y="500272"/>
            <a:ext cx="1714500" cy="2954598"/>
          </a:xfrm>
          <a:prstGeom prst="rect">
            <a:avLst/>
          </a:prstGeom>
        </p:spPr>
      </p:pic>
      <p:sp>
        <p:nvSpPr>
          <p:cNvPr id="15" name="Rectangle 14">
            <a:extLst>
              <a:ext uri="{FF2B5EF4-FFF2-40B4-BE49-F238E27FC236}">
                <a16:creationId xmlns:a16="http://schemas.microsoft.com/office/drawing/2014/main" id="{9948CE58-21AA-E5AB-9D88-426C8A78BF44}"/>
              </a:ext>
            </a:extLst>
          </p:cNvPr>
          <p:cNvSpPr/>
          <p:nvPr/>
        </p:nvSpPr>
        <p:spPr>
          <a:xfrm>
            <a:off x="-29261" y="6578600"/>
            <a:ext cx="12235543" cy="321781"/>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anchor="ctr" bIns="45716" lIns="91431" rIns="91431" rtlCol="0" tIns="45716"/>
          <a:lstStyle/>
          <a:p>
            <a:pPr algn="ctr"/>
            <a:endParaRPr lang="en-US" sz="2400"/>
          </a:p>
        </p:txBody>
      </p:sp>
      <p:cxnSp>
        <p:nvCxnSpPr>
          <p:cNvPr id="16" name="Straight Connector 15">
            <a:extLst>
              <a:ext uri="{FF2B5EF4-FFF2-40B4-BE49-F238E27FC236}">
                <a16:creationId xmlns:a16="http://schemas.microsoft.com/office/drawing/2014/main" id="{3523EF17-4810-AED4-1564-FA4EC54137A3}"/>
              </a:ext>
            </a:extLst>
          </p:cNvPr>
          <p:cNvCxnSpPr>
            <a:cxnSpLocks/>
          </p:cNvCxnSpPr>
          <p:nvPr/>
        </p:nvCxnSpPr>
        <p:spPr>
          <a:xfrm flipH="1">
            <a:off x="4194919" y="4808771"/>
            <a:ext cx="3802163" cy="0"/>
          </a:xfrm>
          <a:prstGeom prst="line">
            <a:avLst/>
          </a:prstGeom>
          <a:ln>
            <a:solidFill>
              <a:schemeClr val="accent4"/>
            </a:solidFill>
          </a:ln>
          <a:effectLst/>
        </p:spPr>
        <p:style>
          <a:lnRef idx="1">
            <a:schemeClr val="accent1"/>
          </a:lnRef>
          <a:fillRef idx="0">
            <a:schemeClr val="accent1"/>
          </a:fillRef>
          <a:effectRef idx="0">
            <a:schemeClr val="accent1"/>
          </a:effectRef>
          <a:fontRef idx="minor">
            <a:schemeClr val="tx1"/>
          </a:fontRef>
        </p:style>
      </p:cxnSp>
      <p:sp>
        <p:nvSpPr>
          <p:cNvPr id="25" name="Text Placeholder 20"/>
          <p:cNvSpPr txBox="1">
            <a:spLocks/>
          </p:cNvSpPr>
          <p:nvPr/>
        </p:nvSpPr>
        <p:spPr>
          <a:xfrm>
            <a:off x="3584311" y="3543729"/>
            <a:ext cx="5023377" cy="1285875"/>
          </a:xfrm>
          <a:prstGeom prst="rect">
            <a:avLst/>
          </a:prstGeom>
        </p:spPr>
        <p:txBody>
          <a:bodyPr anchor="ctr">
            <a:noAutofit/>
          </a:bodyPr>
          <a:lstStyle>
            <a:lvl1pPr algn="ctr" defTabSz="1219170" eaLnBrk="1" hangingPunct="1" indent="0" latinLnBrk="0" marL="0" rtl="0">
              <a:lnSpc>
                <a:spcPct val="100000"/>
              </a:lnSpc>
              <a:spcBef>
                <a:spcPct val="20000"/>
              </a:spcBef>
              <a:buFontTx/>
              <a:buNone/>
              <a:defRPr dirty="0" kern="1200" lang="en-US" smtClean="0" sz="3733">
                <a:solidFill>
                  <a:schemeClr val="accent2"/>
                </a:solidFill>
                <a:latin typeface="+mj-lt"/>
                <a:ea typeface="+mn-ea"/>
                <a:cs typeface="+mn-cs"/>
              </a:defRPr>
            </a:lvl1pPr>
            <a:lvl2pPr algn="ctr" defTabSz="1219170" eaLnBrk="1" hangingPunct="1" indent="0" latinLnBrk="0" marL="0" rtl="0">
              <a:lnSpc>
                <a:spcPct val="90000"/>
              </a:lnSpc>
              <a:spcBef>
                <a:spcPct val="20000"/>
              </a:spcBef>
              <a:buFontTx/>
              <a:buNone/>
              <a:defRPr dirty="0" kern="1200" lang="en-US" smtClean="0" sz="3733">
                <a:solidFill>
                  <a:schemeClr val="accent2"/>
                </a:solidFill>
                <a:latin typeface="+mj-lt"/>
                <a:ea typeface="+mn-ea"/>
                <a:cs typeface="+mn-cs"/>
              </a:defRPr>
            </a:lvl2pPr>
            <a:lvl3pPr algn="ctr" defTabSz="1219170" eaLnBrk="1" hangingPunct="1" indent="0" latinLnBrk="0" marL="0" rtl="0">
              <a:lnSpc>
                <a:spcPct val="90000"/>
              </a:lnSpc>
              <a:spcBef>
                <a:spcPct val="20000"/>
              </a:spcBef>
              <a:buFontTx/>
              <a:buNone/>
              <a:defRPr dirty="0" kern="1200" lang="en-US" smtClean="0" sz="3733">
                <a:solidFill>
                  <a:schemeClr val="accent2"/>
                </a:solidFill>
                <a:latin typeface="+mj-lt"/>
                <a:ea typeface="+mn-ea"/>
                <a:cs typeface="+mn-cs"/>
              </a:defRPr>
            </a:lvl3pPr>
            <a:lvl4pPr algn="ctr" defTabSz="1219170" eaLnBrk="1" hangingPunct="1" indent="0" latinLnBrk="0" marL="0" rtl="0">
              <a:lnSpc>
                <a:spcPct val="90000"/>
              </a:lnSpc>
              <a:spcBef>
                <a:spcPct val="20000"/>
              </a:spcBef>
              <a:buFontTx/>
              <a:buNone/>
              <a:defRPr dirty="0" kern="1200" lang="en-US" smtClean="0" sz="3733">
                <a:solidFill>
                  <a:schemeClr val="accent2"/>
                </a:solidFill>
                <a:latin typeface="+mj-lt"/>
                <a:ea typeface="+mn-ea"/>
                <a:cs typeface="+mn-cs"/>
              </a:defRPr>
            </a:lvl4pPr>
            <a:lvl5pPr algn="ctr" defTabSz="1219170" eaLnBrk="1" hangingPunct="1" indent="0" latinLnBrk="0" marL="0" rtl="0">
              <a:lnSpc>
                <a:spcPct val="90000"/>
              </a:lnSpc>
              <a:spcBef>
                <a:spcPct val="20000"/>
              </a:spcBef>
              <a:buFontTx/>
              <a:buNone/>
              <a:defRPr dirty="0" kern="1200" lang="en-US" smtClean="0" sz="3733">
                <a:solidFill>
                  <a:schemeClr val="accent2"/>
                </a:solidFill>
                <a:latin typeface="+mj-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dirty="0" lang="en-US" sz="4000">
                <a:solidFill>
                  <a:schemeClr val="bg1"/>
                </a:solidFill>
                <a:effectLst>
                  <a:outerShdw algn="tl" blurRad="38100" dir="2700000" dist="38100">
                    <a:srgbClr val="000000">
                      <a:alpha val="43137"/>
                    </a:srgbClr>
                  </a:outerShdw>
                </a:effectLst>
              </a:rPr>
              <a:t>ALL HAZARD PLANS FOR TRIBAL HOUSING</a:t>
            </a:r>
          </a:p>
        </p:txBody>
      </p:sp>
      <p:sp>
        <p:nvSpPr>
          <p:cNvPr id="26" name="Text Placeholder 20"/>
          <p:cNvSpPr txBox="1">
            <a:spLocks/>
          </p:cNvSpPr>
          <p:nvPr/>
        </p:nvSpPr>
        <p:spPr>
          <a:xfrm>
            <a:off x="3096825" y="5083044"/>
            <a:ext cx="5998348" cy="775347"/>
          </a:xfrm>
          <a:prstGeom prst="rect">
            <a:avLst/>
          </a:prstGeom>
        </p:spPr>
        <p:txBody>
          <a:bodyPr anchor="ctr">
            <a:normAutofit fontScale="85000" lnSpcReduction="20000"/>
          </a:bodyPr>
          <a:lstStyle>
            <a:lvl1pPr algn="ctr" defTabSz="914400" eaLnBrk="1" hangingPunct="1" indent="0" latinLnBrk="0" marL="0" rtl="0">
              <a:lnSpc>
                <a:spcPct val="100000"/>
              </a:lnSpc>
              <a:spcBef>
                <a:spcPts val="1000"/>
              </a:spcBef>
              <a:buFontTx/>
              <a:buNone/>
              <a:defRPr dirty="0" kern="1200" lang="en-US" smtClean="0" sz="1867">
                <a:solidFill>
                  <a:schemeClr val="accent2"/>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defTabSz="1219170">
              <a:spcBef>
                <a:spcPct val="20000"/>
              </a:spcBef>
            </a:pPr>
            <a:r>
              <a:rPr dirty="0" lang="en-US">
                <a:solidFill>
                  <a:srgbClr val="2A3C73"/>
                </a:solidFill>
                <a:effectLst>
                  <a:outerShdw algn="tl" blurRad="38100" dir="2700000" dist="38100">
                    <a:srgbClr val="000000">
                      <a:alpha val="43137"/>
                    </a:srgbClr>
                  </a:outerShdw>
                </a:effectLst>
              </a:rPr>
              <a:t>SAFETY FIRST: PROTECTING TRIBAL HOMES AND PREPARING TRIBAL MEMBERS  FROM EVERY HAZARD</a:t>
            </a:r>
          </a:p>
          <a:p>
            <a:pPr defTabSz="1219170">
              <a:spcBef>
                <a:spcPct val="20000"/>
              </a:spcBef>
            </a:pPr>
            <a:r>
              <a:rPr dirty="0" lang="en-US">
                <a:solidFill>
                  <a:srgbClr val="2A3C73"/>
                </a:solidFill>
                <a:effectLst>
                  <a:outerShdw algn="tl" blurRad="38100" dir="2700000" dist="38100">
                    <a:srgbClr val="000000">
                      <a:alpha val="43137"/>
                    </a:srgbClr>
                  </a:outerShdw>
                </a:effectLst>
              </a:rPr>
              <a:t>JUNE 25, 2024</a:t>
            </a:r>
          </a:p>
        </p:txBody>
      </p:sp>
      <p:sp>
        <p:nvSpPr>
          <p:cNvPr id="27" name="TextBox 26">
            <a:extLst>
              <a:ext uri="{FF2B5EF4-FFF2-40B4-BE49-F238E27FC236}">
                <a16:creationId xmlns:a16="http://schemas.microsoft.com/office/drawing/2014/main" id="{CAF474F3-E2A1-AECE-5F57-8942F1732E32}"/>
              </a:ext>
            </a:extLst>
          </p:cNvPr>
          <p:cNvSpPr txBox="1"/>
          <p:nvPr/>
        </p:nvSpPr>
        <p:spPr>
          <a:xfrm>
            <a:off x="2904745" y="6600995"/>
            <a:ext cx="6382511" cy="276991"/>
          </a:xfrm>
          <a:prstGeom prst="rect">
            <a:avLst/>
          </a:prstGeom>
          <a:noFill/>
        </p:spPr>
        <p:txBody>
          <a:bodyPr bIns="45716" lIns="91431" rIns="91431" rtlCol="0" tIns="45716" wrap="square">
            <a:spAutoFit/>
          </a:bodyPr>
          <a:lstStyle/>
          <a:p>
            <a:pPr algn="ctr"/>
            <a:r>
              <a:rPr dirty="0" lang="en-US" sz="1200">
                <a:solidFill>
                  <a:schemeClr val="bg1"/>
                </a:solidFill>
              </a:rPr>
              <a:t>Copyright © 2024 Native Peacekeeper Consulting Group - All Rights Reserved</a:t>
            </a:r>
          </a:p>
        </p:txBody>
      </p:sp>
    </p:spTree>
    <p:extLst>
      <p:ext uri="{BB962C8B-B14F-4D97-AF65-F5344CB8AC3E}">
        <p14:creationId xmlns:p14="http://schemas.microsoft.com/office/powerpoint/2010/main" val="1248017310"/>
      </p:ext>
    </p:extLst>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1" sz="quarter" type="body"/>
          </p:nvPr>
        </p:nvSpPr>
        <p:spPr>
          <a:xfrm>
            <a:off x="911386" y="1175657"/>
            <a:ext cx="4067901" cy="5034643"/>
          </a:xfrm>
        </p:spPr>
        <p:txBody>
          <a:bodyPr>
            <a:normAutofit/>
          </a:bodyPr>
          <a:lstStyle/>
          <a:p>
            <a:r>
              <a:rPr dirty="0" lang="en-US">
                <a:solidFill>
                  <a:schemeClr val="tx1"/>
                </a:solidFill>
              </a:rPr>
              <a:t>All hazard plans are comprehensive emergency preparedness frameworks that enable tribal housing authorities to address a wide range of natural and human-caused disasters. These plans provide a structured approach to identify potential threats, assess risks and vulnerabilities, and develop coordinated strategies to protect tribal communities, their housing, and critical infrastructure. </a:t>
            </a:r>
            <a:r>
              <a:rPr b="1" dirty="0" lang="en-US" sz="1400">
                <a:solidFill>
                  <a:schemeClr val="tx1"/>
                </a:solidFill>
              </a:rPr>
              <a:t>All hazard plans encompass mitigation, preparedness, response, and recovery measures </a:t>
            </a:r>
            <a:r>
              <a:rPr dirty="0" lang="en-US">
                <a:solidFill>
                  <a:schemeClr val="tx1"/>
                </a:solidFill>
              </a:rPr>
              <a:t>to ensure the continuity of essential housing services and the safety of tribal members, especially the most vulnerable populations.</a:t>
            </a:r>
          </a:p>
          <a:p>
            <a:r>
              <a:rPr dirty="0" lang="en-US">
                <a:solidFill>
                  <a:schemeClr val="tx1"/>
                </a:solidFill>
              </a:rPr>
              <a:t>At the core of an all-hazard plan is the recognition that no single type of disaster can be predicted with certainty. </a:t>
            </a:r>
            <a:r>
              <a:rPr dirty="0" i="1" lang="en-US">
                <a:solidFill>
                  <a:schemeClr val="tx1"/>
                </a:solidFill>
              </a:rPr>
              <a:t>These plans adopt an "all-inclusive" approach</a:t>
            </a:r>
            <a:r>
              <a:rPr dirty="0" lang="en-US">
                <a:solidFill>
                  <a:schemeClr val="tx1"/>
                </a:solidFill>
              </a:rPr>
              <a:t>, preparing tribal housing authorities to respond effectively to a diverse range of emergencies, from severe weather events and wildfires to disease outbreaks and cyber-attacks. By anticipating and planning for a broad spectrum of hazards, tribal communities can enhance their overall resilience and minimize the impact of any potential crisis.</a:t>
            </a:r>
          </a:p>
          <a:p>
            <a:pPr>
              <a:lnSpc>
                <a:spcPct val="110000"/>
              </a:lnSpc>
            </a:pPr>
            <a:endParaRPr dirty="0" lang="en-US"/>
          </a:p>
        </p:txBody>
      </p:sp>
      <p:sp>
        <p:nvSpPr>
          <p:cNvPr id="4" name="Text Placeholder 3"/>
          <p:cNvSpPr>
            <a:spLocks noGrp="1"/>
          </p:cNvSpPr>
          <p:nvPr>
            <p:ph idx="13" sz="quarter" type="body"/>
          </p:nvPr>
        </p:nvSpPr>
        <p:spPr>
          <a:xfrm>
            <a:off x="803398" y="500318"/>
            <a:ext cx="4887982" cy="469900"/>
          </a:xfrm>
        </p:spPr>
        <p:txBody>
          <a:bodyPr>
            <a:normAutofit fontScale="92500"/>
          </a:bodyPr>
          <a:lstStyle/>
          <a:p>
            <a:r>
              <a:rPr dirty="0" lang="en-US"/>
              <a:t>DEFINITION OF ALL HAZARD PLAN</a:t>
            </a:r>
          </a:p>
        </p:txBody>
      </p:sp>
      <p:pic>
        <p:nvPicPr>
          <p:cNvPr id="3" name="Picture Placeholder 2"/>
          <p:cNvPicPr>
            <a:picLocks noChangeAspect="1" noGrp="1"/>
          </p:cNvPicPr>
          <p:nvPr>
            <p:ph idx="10" sz="quarter" type="pic"/>
          </p:nvPr>
        </p:nvPicPr>
        <p:blipFill>
          <a:blip cstate="print" r:embed="rId2">
            <a:extLst>
              <a:ext uri="{28A0092B-C50C-407E-A947-70E740481C1C}">
                <a14:useLocalDpi xmlns:a14="http://schemas.microsoft.com/office/drawing/2010/main" val="0"/>
              </a:ext>
            </a:extLst>
          </a:blip>
          <a:srcRect b="43" t="43"/>
          <a:stretch/>
        </p:blipFill>
        <p:spPr/>
      </p:pic>
      <p:sp>
        <p:nvSpPr>
          <p:cNvPr id="14" name="Rectangle 13"/>
          <p:cNvSpPr/>
          <p:nvPr/>
        </p:nvSpPr>
        <p:spPr>
          <a:xfrm>
            <a:off x="1028470" y="982714"/>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flipV="1">
            <a:off x="1028470" y="995210"/>
            <a:ext cx="251056" cy="45719"/>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10" name="Rectangle 9"/>
          <p:cNvSpPr/>
          <p:nvPr/>
        </p:nvSpPr>
        <p:spPr>
          <a:xfrm>
            <a:off x="5409203" y="5059170"/>
            <a:ext cx="3996054" cy="899400"/>
          </a:xfrm>
          <a:prstGeom prst="rect">
            <a:avLst/>
          </a:prstGeom>
          <a:gradFill flip="none" rotWithShape="1">
            <a:gsLst>
              <a:gs pos="0">
                <a:schemeClr val="accent1"/>
              </a:gs>
              <a:gs pos="100000">
                <a:schemeClr val="accent1">
                  <a:alpha val="80000"/>
                </a:schemeClr>
              </a:gs>
            </a:gsLst>
            <a:lin ang="0" scaled="1"/>
            <a:tileRect/>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20" name="Text Placeholder 4">
            <a:extLst>
              <a:ext uri="{FF2B5EF4-FFF2-40B4-BE49-F238E27FC236}">
                <a16:creationId xmlns:a16="http://schemas.microsoft.com/office/drawing/2014/main" id="{1C88ED8B-DD3E-3CEB-7E06-2E6760B75CA3}"/>
              </a:ext>
            </a:extLst>
          </p:cNvPr>
          <p:cNvSpPr txBox="1">
            <a:spLocks/>
          </p:cNvSpPr>
          <p:nvPr/>
        </p:nvSpPr>
        <p:spPr>
          <a:xfrm>
            <a:off x="5409203" y="5103076"/>
            <a:ext cx="3996054" cy="715606"/>
          </a:xfrm>
          <a:prstGeom prst="rect">
            <a:avLst/>
          </a:prstGeom>
        </p:spPr>
        <p:txBody>
          <a:bodyPr/>
          <a:lstStyle>
            <a:defPPr>
              <a:defRPr lang="en-US"/>
            </a:defPPr>
            <a:lvl1pPr indent="0">
              <a:spcBef>
                <a:spcPct val="20000"/>
              </a:spcBef>
              <a:buFont charset="0" panose="020B0604020202020204" pitchFamily="34" typeface="Arial"/>
              <a:buNone/>
              <a:defRPr sz="1600">
                <a:solidFill>
                  <a:prstClr val="white"/>
                </a:solidFill>
                <a:effectLst>
                  <a:outerShdw algn="tl" blurRad="38100" dir="2700000" dist="38100">
                    <a:srgbClr val="000000">
                      <a:alpha val="43137"/>
                    </a:srgbClr>
                  </a:outerShdw>
                </a:effectLst>
                <a:latin typeface="+mj-lt"/>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dirty="0" lang="en-US" sz="1100"/>
              <a:t>PHOTO OF:</a:t>
            </a:r>
          </a:p>
          <a:p>
            <a:r>
              <a:rPr dirty="0" lang="en-US" sz="1100"/>
              <a:t>DEPUTY BRADY LATCHFORD</a:t>
            </a:r>
          </a:p>
          <a:p>
            <a:r>
              <a:rPr dirty="0" lang="en-US" sz="1100"/>
              <a:t>SANTA ROSA COUNTY SHERIFFS OFFICE </a:t>
            </a:r>
          </a:p>
          <a:p>
            <a:r>
              <a:rPr dirty="0" lang="en-US" sz="1100"/>
              <a:t>SEMINOLE TRIBE OF FLORIDA TRIBAL MEMBER</a:t>
            </a:r>
          </a:p>
        </p:txBody>
      </p:sp>
    </p:spTree>
    <p:extLst>
      <p:ext uri="{BB962C8B-B14F-4D97-AF65-F5344CB8AC3E}">
        <p14:creationId xmlns:p14="http://schemas.microsoft.com/office/powerpoint/2010/main" val="267819694"/>
      </p:ext>
    </p:extLst>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grpSp>
        <p:nvGrpSpPr>
          <p:cNvPr id="2" name="Group 1"/>
          <p:cNvGrpSpPr/>
          <p:nvPr/>
        </p:nvGrpSpPr>
        <p:grpSpPr>
          <a:xfrm>
            <a:off x="5400560" y="1233448"/>
            <a:ext cx="1390881" cy="47593"/>
            <a:chOff x="4494472" y="1233448"/>
            <a:chExt cx="1390881" cy="47593"/>
          </a:xfrm>
        </p:grpSpPr>
        <p:sp>
          <p:nvSpPr>
            <p:cNvPr id="30" name="Rectangle 29"/>
            <p:cNvSpPr/>
            <p:nvPr/>
          </p:nvSpPr>
          <p:spPr>
            <a:xfrm>
              <a:off x="4494472" y="1235322"/>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1" name="Rectangle 30"/>
            <p:cNvSpPr/>
            <p:nvPr/>
          </p:nvSpPr>
          <p:spPr>
            <a:xfrm>
              <a:off x="4494473" y="1233448"/>
              <a:ext cx="251056" cy="47593"/>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grpSp>
      <p:pic>
        <p:nvPicPr>
          <p:cNvPr id="5" name="Picture Placeholder 4"/>
          <p:cNvPicPr>
            <a:picLocks noChangeAspect="1" noGrp="1"/>
          </p:cNvPicPr>
          <p:nvPr>
            <p:ph idx="10" sz="quarter" type="pic"/>
          </p:nvPr>
        </p:nvPicPr>
        <p:blipFill>
          <a:blip cstate="print" r:embed="rId2">
            <a:extLst>
              <a:ext uri="{28A0092B-C50C-407E-A947-70E740481C1C}">
                <a14:useLocalDpi xmlns:a14="http://schemas.microsoft.com/office/drawing/2010/main" val="0"/>
              </a:ext>
            </a:extLst>
          </a:blip>
          <a:srcRect l="53" r="53"/>
          <a:stretch/>
        </p:blipFill>
        <p:spPr/>
      </p:pic>
      <p:pic>
        <p:nvPicPr>
          <p:cNvPr id="6" name="Picture Placeholder 5"/>
          <p:cNvPicPr>
            <a:picLocks noChangeAspect="1" noGrp="1"/>
          </p:cNvPicPr>
          <p:nvPr>
            <p:ph idx="11" sz="quarter" type="pic"/>
          </p:nvPr>
        </p:nvPicPr>
        <p:blipFill>
          <a:blip cstate="print" r:embed="rId3">
            <a:extLst>
              <a:ext uri="{28A0092B-C50C-407E-A947-70E740481C1C}">
                <a14:useLocalDpi xmlns:a14="http://schemas.microsoft.com/office/drawing/2010/main" val="0"/>
              </a:ext>
            </a:extLst>
          </a:blip>
          <a:srcRect l="53" r="53"/>
          <a:stretch/>
        </p:blipFill>
        <p:spPr/>
      </p:pic>
      <p:pic>
        <p:nvPicPr>
          <p:cNvPr id="10" name="Picture Placeholder 9"/>
          <p:cNvPicPr>
            <a:picLocks noChangeAspect="1" noGrp="1"/>
          </p:cNvPicPr>
          <p:nvPr>
            <p:ph idx="12" sz="quarter" type="pic"/>
          </p:nvPr>
        </p:nvPicPr>
        <p:blipFill>
          <a:blip cstate="print" r:embed="rId4">
            <a:extLst>
              <a:ext uri="{28A0092B-C50C-407E-A947-70E740481C1C}">
                <a14:useLocalDpi xmlns:a14="http://schemas.microsoft.com/office/drawing/2010/main" val="0"/>
              </a:ext>
            </a:extLst>
          </a:blip>
          <a:srcRect l="53" r="53"/>
          <a:stretch/>
        </p:blipFill>
        <p:spPr/>
      </p:pic>
      <p:sp>
        <p:nvSpPr>
          <p:cNvPr id="17" name="Text Placeholder 16"/>
          <p:cNvSpPr>
            <a:spLocks noGrp="1"/>
          </p:cNvSpPr>
          <p:nvPr>
            <p:ph idx="22" sz="quarter" type="body"/>
          </p:nvPr>
        </p:nvSpPr>
        <p:spPr/>
        <p:txBody>
          <a:bodyPr/>
          <a:lstStyle/>
          <a:p>
            <a:r>
              <a:rPr dirty="0" lang="en-US"/>
              <a:t>NATURAL DISASTER</a:t>
            </a:r>
          </a:p>
          <a:p>
            <a:endParaRPr dirty="0" lang="en-US"/>
          </a:p>
        </p:txBody>
      </p:sp>
      <p:sp>
        <p:nvSpPr>
          <p:cNvPr id="24" name="Text Placeholder 23"/>
          <p:cNvSpPr>
            <a:spLocks noGrp="1"/>
          </p:cNvSpPr>
          <p:nvPr>
            <p:ph idx="23" sz="quarter" type="body"/>
          </p:nvPr>
        </p:nvSpPr>
        <p:spPr>
          <a:xfrm>
            <a:off x="1226901" y="4600806"/>
            <a:ext cx="3022836" cy="1757344"/>
          </a:xfrm>
        </p:spPr>
        <p:txBody>
          <a:bodyPr>
            <a:normAutofit fontScale="92500" lnSpcReduction="10000"/>
          </a:bodyPr>
          <a:lstStyle/>
          <a:p>
            <a:pPr algn="l"/>
            <a:r>
              <a:rPr dirty="0" lang="en-US">
                <a:solidFill>
                  <a:schemeClr val="tx1"/>
                </a:solidFill>
              </a:rPr>
              <a:t>All hazard plans for tribal housing authorities must account for a range of natural disasters, including severe storms, floods, wildfires, earthquakes, and extreme temperature events. These plans outline strategies to protect vulnerable infrastructure, safeguard residents, and ensure the continuity of essential housing services during and after such catastrophic events.</a:t>
            </a:r>
          </a:p>
          <a:p>
            <a:endParaRPr dirty="0" lang="en-US"/>
          </a:p>
          <a:p>
            <a:endParaRPr dirty="0" lang="en-US"/>
          </a:p>
        </p:txBody>
      </p:sp>
      <p:sp>
        <p:nvSpPr>
          <p:cNvPr id="25" name="Text Placeholder 24"/>
          <p:cNvSpPr>
            <a:spLocks noGrp="1"/>
          </p:cNvSpPr>
          <p:nvPr>
            <p:ph idx="24" sz="quarter" type="body"/>
          </p:nvPr>
        </p:nvSpPr>
        <p:spPr>
          <a:xfrm>
            <a:off x="4585018" y="4058816"/>
            <a:ext cx="3022835" cy="516757"/>
          </a:xfrm>
        </p:spPr>
        <p:txBody>
          <a:bodyPr/>
          <a:lstStyle/>
          <a:p>
            <a:r>
              <a:rPr dirty="0" lang="en-US"/>
              <a:t>HUMAN-CAUSED EMERGENCIES</a:t>
            </a:r>
          </a:p>
          <a:p>
            <a:endParaRPr dirty="0" lang="en-US"/>
          </a:p>
        </p:txBody>
      </p:sp>
      <p:sp>
        <p:nvSpPr>
          <p:cNvPr id="26" name="Text Placeholder 25"/>
          <p:cNvSpPr>
            <a:spLocks noGrp="1"/>
          </p:cNvSpPr>
          <p:nvPr>
            <p:ph idx="25" sz="quarter" type="body"/>
          </p:nvPr>
        </p:nvSpPr>
        <p:spPr>
          <a:xfrm>
            <a:off x="4585017" y="4601574"/>
            <a:ext cx="3022836" cy="1756576"/>
          </a:xfrm>
        </p:spPr>
        <p:txBody>
          <a:bodyPr>
            <a:normAutofit fontScale="92500" lnSpcReduction="10000"/>
          </a:bodyPr>
          <a:lstStyle/>
          <a:p>
            <a:r>
              <a:rPr dirty="0" lang="en-US">
                <a:solidFill>
                  <a:schemeClr val="tx1"/>
                </a:solidFill>
              </a:rPr>
              <a:t>In addition to natural disasters, all hazard plans also address human-caused emergencies, such as hazardous material spills, infrastructure failures, cyber-attacks, and even acts of terrorism. These plans detail emergency response protocols, evacuation procedures, and coordination with relevant tribal and external agencies to mitigate the impact of such crises.</a:t>
            </a:r>
          </a:p>
          <a:p>
            <a:endParaRPr dirty="0" lang="en-US"/>
          </a:p>
          <a:p>
            <a:endParaRPr dirty="0" lang="en-US"/>
          </a:p>
        </p:txBody>
      </p:sp>
      <p:sp>
        <p:nvSpPr>
          <p:cNvPr id="27" name="Text Placeholder 26"/>
          <p:cNvSpPr>
            <a:spLocks noGrp="1"/>
          </p:cNvSpPr>
          <p:nvPr>
            <p:ph idx="26" sz="quarter" type="body"/>
          </p:nvPr>
        </p:nvSpPr>
        <p:spPr/>
        <p:txBody>
          <a:bodyPr/>
          <a:lstStyle/>
          <a:p>
            <a:r>
              <a:rPr dirty="0" lang="en-US"/>
              <a:t>PUBLIC HEALTH EMERGENCIES</a:t>
            </a:r>
          </a:p>
          <a:p>
            <a:endParaRPr dirty="0" lang="en-US"/>
          </a:p>
        </p:txBody>
      </p:sp>
      <p:sp>
        <p:nvSpPr>
          <p:cNvPr id="32" name="Text Placeholder 31"/>
          <p:cNvSpPr>
            <a:spLocks noGrp="1"/>
          </p:cNvSpPr>
          <p:nvPr>
            <p:ph idx="27" sz="quarter" type="body"/>
          </p:nvPr>
        </p:nvSpPr>
        <p:spPr>
          <a:xfrm>
            <a:off x="7994608" y="4602341"/>
            <a:ext cx="3022836" cy="1614133"/>
          </a:xfrm>
        </p:spPr>
        <p:txBody>
          <a:bodyPr>
            <a:normAutofit fontScale="92500" lnSpcReduction="20000"/>
          </a:bodyPr>
          <a:lstStyle/>
          <a:p>
            <a:r>
              <a:rPr dirty="0" lang="en-US">
                <a:solidFill>
                  <a:schemeClr val="tx1"/>
                </a:solidFill>
              </a:rPr>
              <a:t>All hazard plans for tribal housing authorities must also be prepared to respond to public health emergencies, including disease outbreaks, pandemics, and other infectious disease threats. These plans outline measures to protect vulnerable populations, ensure access to medical resources, and maintain essential housing operations during such public health crises. </a:t>
            </a:r>
          </a:p>
          <a:p>
            <a:endParaRPr dirty="0" lang="en-US"/>
          </a:p>
          <a:p>
            <a:endParaRPr dirty="0" lang="en-US"/>
          </a:p>
        </p:txBody>
      </p:sp>
      <p:sp>
        <p:nvSpPr>
          <p:cNvPr id="15" name="Text Placeholder 14"/>
          <p:cNvSpPr>
            <a:spLocks noGrp="1"/>
          </p:cNvSpPr>
          <p:nvPr>
            <p:ph idx="14" sz="quarter" type="body"/>
          </p:nvPr>
        </p:nvSpPr>
        <p:spPr/>
        <p:txBody>
          <a:bodyPr/>
          <a:lstStyle/>
          <a:p>
            <a:r>
              <a:rPr dirty="0" lang="en-US"/>
              <a:t>TYPES OF DISASTER COVERED IN ALL HAZARD PLANS</a:t>
            </a:r>
          </a:p>
        </p:txBody>
      </p:sp>
      <p:sp>
        <p:nvSpPr>
          <p:cNvPr id="7" name="Rectangle 6"/>
          <p:cNvSpPr/>
          <p:nvPr/>
        </p:nvSpPr>
        <p:spPr>
          <a:xfrm>
            <a:off x="1133168" y="3695700"/>
            <a:ext cx="3126658" cy="1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Rectangle 7"/>
          <p:cNvSpPr/>
          <p:nvPr/>
        </p:nvSpPr>
        <p:spPr>
          <a:xfrm>
            <a:off x="4542631" y="3695700"/>
            <a:ext cx="3126658" cy="1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p:cNvSpPr/>
          <p:nvPr/>
        </p:nvSpPr>
        <p:spPr>
          <a:xfrm>
            <a:off x="7952094" y="3695700"/>
            <a:ext cx="3126658" cy="1682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Tree>
    <p:extLst>
      <p:ext uri="{BB962C8B-B14F-4D97-AF65-F5344CB8AC3E}">
        <p14:creationId xmlns:p14="http://schemas.microsoft.com/office/powerpoint/2010/main" val="3033600163"/>
      </p:ext>
    </p:extLst>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1" sz="quarter" type="body"/>
          </p:nvPr>
        </p:nvSpPr>
        <p:spPr>
          <a:xfrm>
            <a:off x="911386" y="1175657"/>
            <a:ext cx="4882924" cy="5034643"/>
          </a:xfrm>
        </p:spPr>
        <p:txBody>
          <a:bodyPr>
            <a:normAutofit fontScale="92500" lnSpcReduction="20000"/>
          </a:bodyPr>
          <a:lstStyle/>
          <a:p>
            <a:r>
              <a:rPr dirty="0" lang="en-US">
                <a:solidFill>
                  <a:schemeClr val="tx1"/>
                </a:solidFill>
              </a:rPr>
              <a:t>Tribal housing authorities play a pivotal role in crafting and implementing all hazard plans for their communities. As the stewards of critical housing infrastructure, these authorities are responsible for leading the development and execution of comprehensive emergency preparedness strategies. Their key responsibilities include assessing risks, prioritizing vulnerable populations, establishing communication protocols, and coordinating with various tribal and external agencies to ensure a coordinated response during times of crisis.</a:t>
            </a:r>
          </a:p>
          <a:p>
            <a:pPr>
              <a:buFont charset="0" panose="020B0604020202020204" pitchFamily="34" typeface="Arial"/>
              <a:buChar char="•"/>
            </a:pPr>
            <a:r>
              <a:rPr b="1" dirty="0" lang="en-US">
                <a:solidFill>
                  <a:schemeClr val="tx1"/>
                </a:solidFill>
              </a:rPr>
              <a:t>Risk Assessment and Mitigation: </a:t>
            </a:r>
            <a:r>
              <a:rPr dirty="0" lang="en-US">
                <a:solidFill>
                  <a:schemeClr val="tx1"/>
                </a:solidFill>
              </a:rPr>
              <a:t>Tribal housing authorities must conduct thorough risk assessments to identify potential hazards, evaluate vulnerabilities, and implement targeted mitigation strategies to protect their communities.</a:t>
            </a:r>
          </a:p>
          <a:p>
            <a:pPr>
              <a:buFont charset="0" panose="020B0604020202020204" pitchFamily="34" typeface="Arial"/>
              <a:buChar char="•"/>
            </a:pPr>
            <a:r>
              <a:rPr b="1" dirty="0" lang="en-US">
                <a:solidFill>
                  <a:schemeClr val="tx1"/>
                </a:solidFill>
              </a:rPr>
              <a:t>Vulnerable Population Protection: </a:t>
            </a:r>
            <a:r>
              <a:rPr dirty="0" lang="en-US">
                <a:solidFill>
                  <a:schemeClr val="tx1"/>
                </a:solidFill>
              </a:rPr>
              <a:t>These authorities prioritize the safety and well-being of their most vulnerable residents, including the elderly, disabled, and low-income households, during emergencies.</a:t>
            </a:r>
          </a:p>
          <a:p>
            <a:pPr>
              <a:buFont charset="0" panose="020B0604020202020204" pitchFamily="34" typeface="Arial"/>
              <a:buChar char="•"/>
            </a:pPr>
            <a:r>
              <a:rPr b="1" dirty="0" lang="en-US">
                <a:solidFill>
                  <a:schemeClr val="tx1"/>
                </a:solidFill>
              </a:rPr>
              <a:t>Emergency Response Coordination: </a:t>
            </a:r>
            <a:r>
              <a:rPr dirty="0" lang="en-US">
                <a:solidFill>
                  <a:schemeClr val="tx1"/>
                </a:solidFill>
              </a:rPr>
              <a:t>Tribal housing authorities play a crucial role in coordinating with tribal emergency management, public safety, and social services departments to ensure a seamless and effective response to disasters.</a:t>
            </a:r>
          </a:p>
          <a:p>
            <a:pPr>
              <a:buFont charset="0" panose="020B0604020202020204" pitchFamily="34" typeface="Arial"/>
              <a:buChar char="•"/>
            </a:pPr>
            <a:r>
              <a:rPr b="1" dirty="0" lang="en-US">
                <a:solidFill>
                  <a:schemeClr val="tx1"/>
                </a:solidFill>
              </a:rPr>
              <a:t>Continuity of Operations: </a:t>
            </a:r>
            <a:r>
              <a:rPr dirty="0" lang="en-US">
                <a:solidFill>
                  <a:schemeClr val="tx1"/>
                </a:solidFill>
              </a:rPr>
              <a:t>Housing authorities are responsible for developing and testing business continuity plans to ensure the uninterrupted provision of essential housing services, even in the face of disruptions.</a:t>
            </a:r>
          </a:p>
          <a:p>
            <a:pPr>
              <a:buFont charset="0" panose="020B0604020202020204" pitchFamily="34" typeface="Arial"/>
              <a:buChar char="•"/>
            </a:pPr>
            <a:r>
              <a:rPr b="1" dirty="0" lang="en-US">
                <a:solidFill>
                  <a:schemeClr val="tx1"/>
                </a:solidFill>
              </a:rPr>
              <a:t>Collaboration with Stakeholders: </a:t>
            </a:r>
            <a:r>
              <a:rPr dirty="0" lang="en-US">
                <a:solidFill>
                  <a:schemeClr val="tx1"/>
                </a:solidFill>
              </a:rPr>
              <a:t>Tribal housing authorities must engage with various stakeholders, both within the tribe and externally, to leverage resources, expertise, and funding for all-hazard planning and implementation.</a:t>
            </a:r>
          </a:p>
          <a:p>
            <a:endParaRPr dirty="0" lang="en-US"/>
          </a:p>
          <a:p>
            <a:pPr>
              <a:lnSpc>
                <a:spcPct val="110000"/>
              </a:lnSpc>
            </a:pPr>
            <a:endParaRPr dirty="0" lang="en-US"/>
          </a:p>
        </p:txBody>
      </p:sp>
      <p:sp>
        <p:nvSpPr>
          <p:cNvPr id="4" name="Text Placeholder 3"/>
          <p:cNvSpPr>
            <a:spLocks noGrp="1"/>
          </p:cNvSpPr>
          <p:nvPr>
            <p:ph idx="13" sz="quarter" type="body"/>
          </p:nvPr>
        </p:nvSpPr>
        <p:spPr>
          <a:xfrm>
            <a:off x="803398" y="500318"/>
            <a:ext cx="7790096" cy="469900"/>
          </a:xfrm>
        </p:spPr>
        <p:txBody>
          <a:bodyPr>
            <a:normAutofit fontScale="85000" lnSpcReduction="10000"/>
          </a:bodyPr>
          <a:lstStyle/>
          <a:p>
            <a:r>
              <a:rPr dirty="0" lang="en-US"/>
              <a:t>ROLE OF TRIBAL HOUSING AUTHORITY IN ALL HAZARD PLANS</a:t>
            </a:r>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b="9" t="9"/>
          <a:stretch/>
        </p:blipFill>
        <p:spPr/>
      </p:pic>
      <p:sp>
        <p:nvSpPr>
          <p:cNvPr id="14" name="Rectangle 13"/>
          <p:cNvSpPr/>
          <p:nvPr/>
        </p:nvSpPr>
        <p:spPr>
          <a:xfrm>
            <a:off x="1028470" y="982714"/>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flipV="1">
            <a:off x="1028470" y="995210"/>
            <a:ext cx="251056" cy="45719"/>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Tree>
    <p:extLst>
      <p:ext uri="{BB962C8B-B14F-4D97-AF65-F5344CB8AC3E}">
        <p14:creationId xmlns:p14="http://schemas.microsoft.com/office/powerpoint/2010/main" val="20065262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911386" y="2159098"/>
            <a:ext cx="4882924" cy="4051202"/>
          </a:xfrm>
        </p:spPr>
        <p:txBody>
          <a:bodyPr>
            <a:normAutofit lnSpcReduction="10000"/>
          </a:bodyPr>
          <a:lstStyle/>
          <a:p>
            <a:r>
              <a:rPr lang="en-US" dirty="0">
                <a:solidFill>
                  <a:schemeClr val="tx1"/>
                </a:solidFill>
              </a:rPr>
              <a:t>Effective all hazard planning for tribal housing requires a collaborative approach, leveraging the expertise and resources of various tribal organizations. Tribal housing authorities must forge strong partnerships with emergency management, public safety, social services, and other key departments to ensure a coordinated and comprehensive response to disasters. By aligning their efforts and sharing critical information, these entities can develop holistic strategies that address the unique needs and challenges faced by the tribal community.</a:t>
            </a:r>
          </a:p>
          <a:p>
            <a:r>
              <a:rPr lang="en-US" dirty="0">
                <a:solidFill>
                  <a:schemeClr val="tx1"/>
                </a:solidFill>
              </a:rPr>
              <a:t>Beyond internal collaboration, tribal housing authorities should also engage with external tribal organizations, such as cultural preservation groups, elders' councils, and youth programs. These stakeholders can provide invaluable insights into the community's values, traditions, and vulnerable populations, helping to shape all hazard plans that are culturally appropriate and responsive to the tribe's specific needs. Regular communication and joint training exercises further strengthen these cross-organizational relationships, enhancing the overall resilience of the tribal housing community.</a:t>
            </a:r>
          </a:p>
          <a:p>
            <a:endParaRPr lang="en-US" dirty="0"/>
          </a:p>
          <a:p>
            <a:endParaRPr lang="en-US" dirty="0"/>
          </a:p>
          <a:p>
            <a:pPr>
              <a:lnSpc>
                <a:spcPct val="110000"/>
              </a:lnSpc>
            </a:pPr>
            <a:endParaRPr lang="en-US" dirty="0"/>
          </a:p>
        </p:txBody>
      </p:sp>
      <p:sp>
        <p:nvSpPr>
          <p:cNvPr id="4" name="Text Placeholder 3"/>
          <p:cNvSpPr>
            <a:spLocks noGrp="1"/>
          </p:cNvSpPr>
          <p:nvPr>
            <p:ph type="body" sz="quarter" idx="13"/>
          </p:nvPr>
        </p:nvSpPr>
        <p:spPr>
          <a:xfrm>
            <a:off x="803398" y="418943"/>
            <a:ext cx="7790096" cy="1577808"/>
          </a:xfrm>
        </p:spPr>
        <p:txBody>
          <a:bodyPr>
            <a:normAutofit/>
          </a:bodyPr>
          <a:lstStyle/>
          <a:p>
            <a:pPr algn="ctr"/>
            <a:r>
              <a:rPr lang="en-US" dirty="0"/>
              <a:t>COLLABORATION WITH TRIBAL ORGANZITIONS</a:t>
            </a:r>
          </a:p>
          <a:p>
            <a:pPr algn="ctr"/>
            <a:r>
              <a:rPr lang="en-US" dirty="0"/>
              <a:t>“PATCHWORK PARTNERSHIPS”</a:t>
            </a:r>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039" b="7039"/>
          <a:stretch/>
        </p:blipFill>
        <p:spPr/>
      </p:pic>
      <p:sp>
        <p:nvSpPr>
          <p:cNvPr id="14" name="Rectangle 13"/>
          <p:cNvSpPr/>
          <p:nvPr/>
        </p:nvSpPr>
        <p:spPr>
          <a:xfrm>
            <a:off x="1028470" y="1822468"/>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28470" y="1822468"/>
            <a:ext cx="251056" cy="45719"/>
          </a:xfrm>
          <a:prstGeom prst="rect">
            <a:avLst/>
          </a:prstGeom>
          <a:gradFill>
            <a:gsLst>
              <a:gs pos="97000">
                <a:schemeClr val="accent1">
                  <a:lumMod val="75000"/>
                </a:schemeClr>
              </a:gs>
              <a:gs pos="0">
                <a:schemeClr val="accent1"/>
              </a:gs>
            </a:gsLst>
            <a:lin ang="2700000" scaled="0"/>
          </a:gra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696867382"/>
      </p:ext>
    </p:extLst>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 name="Rectangle 10"/>
          <p:cNvSpPr/>
          <p:nvPr/>
        </p:nvSpPr>
        <p:spPr>
          <a:xfrm>
            <a:off x="6400800" y="3569110"/>
            <a:ext cx="5791200" cy="265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p:cNvSpPr/>
          <p:nvPr/>
        </p:nvSpPr>
        <p:spPr>
          <a:xfrm>
            <a:off x="1581151" y="3997760"/>
            <a:ext cx="10610850" cy="238739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00000000000000000" pitchFamily="2" typeface="Roboto"/>
              <a:ea charset="0" panose="02000000000000000000" pitchFamily="2" typeface="Roboto"/>
            </a:endParaRPr>
          </a:p>
        </p:txBody>
      </p:sp>
      <p:sp>
        <p:nvSpPr>
          <p:cNvPr id="15" name="Rectangle 14"/>
          <p:cNvSpPr/>
          <p:nvPr/>
        </p:nvSpPr>
        <p:spPr>
          <a:xfrm>
            <a:off x="793750" y="2433291"/>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15"/>
          <p:cNvSpPr/>
          <p:nvPr/>
        </p:nvSpPr>
        <p:spPr>
          <a:xfrm>
            <a:off x="793751" y="2431417"/>
            <a:ext cx="251056" cy="47593"/>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55" name="Text Placeholder 15"/>
          <p:cNvSpPr txBox="1">
            <a:spLocks/>
          </p:cNvSpPr>
          <p:nvPr/>
        </p:nvSpPr>
        <p:spPr>
          <a:xfrm>
            <a:off x="8248133" y="4263100"/>
            <a:ext cx="3408776" cy="42338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dirty="0" lang="en-US" sz="1200">
                <a:solidFill>
                  <a:schemeClr val="bg1"/>
                </a:solidFill>
              </a:rPr>
              <a:t>TRIBAL ASSETS</a:t>
            </a:r>
          </a:p>
        </p:txBody>
      </p:sp>
      <p:sp>
        <p:nvSpPr>
          <p:cNvPr id="57" name="Text Placeholder 15"/>
          <p:cNvSpPr txBox="1">
            <a:spLocks/>
          </p:cNvSpPr>
          <p:nvPr/>
        </p:nvSpPr>
        <p:spPr>
          <a:xfrm>
            <a:off x="8248133" y="4979765"/>
            <a:ext cx="3408776" cy="60926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dirty="0" lang="en-US" sz="1200">
                <a:solidFill>
                  <a:schemeClr val="bg1"/>
                </a:solidFill>
              </a:rPr>
              <a:t>ALL RESOURCES AVAILABLE-LOCAL, STATE, TRIBAL, FEDERAL, AND COMMUNITY RESOURCES</a:t>
            </a:r>
          </a:p>
        </p:txBody>
      </p:sp>
      <p:sp>
        <p:nvSpPr>
          <p:cNvPr id="58" name="Text Placeholder 15"/>
          <p:cNvSpPr txBox="1">
            <a:spLocks/>
          </p:cNvSpPr>
          <p:nvPr/>
        </p:nvSpPr>
        <p:spPr>
          <a:xfrm>
            <a:off x="8248133" y="5775399"/>
            <a:ext cx="3408776" cy="42338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dirty="0" lang="en-US" sz="1200">
                <a:solidFill>
                  <a:schemeClr val="bg1"/>
                </a:solidFill>
              </a:rPr>
              <a:t>INFRASTRUCTURE MANAGEMENT</a:t>
            </a:r>
          </a:p>
        </p:txBody>
      </p:sp>
      <p:sp>
        <p:nvSpPr>
          <p:cNvPr id="54" name="Shape 5081"/>
          <p:cNvSpPr>
            <a:spLocks/>
          </p:cNvSpPr>
          <p:nvPr/>
        </p:nvSpPr>
        <p:spPr bwMode="auto">
          <a:xfrm>
            <a:off x="7749920" y="5820946"/>
            <a:ext cx="323930" cy="332290"/>
          </a:xfrm>
          <a:custGeom>
            <a:avLst/>
            <a:gdLst>
              <a:gd fmla="*/ 67027 w 120000" name="T0"/>
              <a:gd fmla="*/ 87532 h 120000" name="T1"/>
              <a:gd fmla="*/ 67027 w 120000" name="T2"/>
              <a:gd fmla="*/ 87532 h 120000" name="T3"/>
              <a:gd fmla="*/ 86486 w 120000" name="T4"/>
              <a:gd fmla="*/ 66753 h 120000" name="T5"/>
              <a:gd fmla="*/ 119729 w 120000" name="T6"/>
              <a:gd fmla="*/ 18441 h 120000" name="T7"/>
              <a:gd fmla="*/ 115135 w 120000" name="T8"/>
              <a:gd fmla="*/ 13766 h 120000" name="T9"/>
              <a:gd fmla="*/ 93513 w 120000" name="T10"/>
              <a:gd fmla="*/ 13766 h 120000" name="T11"/>
              <a:gd fmla="*/ 60000 w 120000" name="T12"/>
              <a:gd fmla="*/ 0 h 120000" name="T13"/>
              <a:gd fmla="*/ 26486 w 120000" name="T14"/>
              <a:gd fmla="*/ 13766 h 120000" name="T15"/>
              <a:gd fmla="*/ 4864 w 120000" name="T16"/>
              <a:gd fmla="*/ 13766 h 120000" name="T17"/>
              <a:gd fmla="*/ 0 w 120000" name="T18"/>
              <a:gd fmla="*/ 18441 h 120000" name="T19"/>
              <a:gd fmla="*/ 33513 w 120000" name="T20"/>
              <a:gd fmla="*/ 66753 h 120000" name="T21"/>
              <a:gd fmla="*/ 52702 w 120000" name="T22"/>
              <a:gd fmla="*/ 87532 h 120000" name="T23"/>
              <a:gd fmla="*/ 52702 w 120000" name="T24"/>
              <a:gd fmla="*/ 96623 h 120000" name="T25"/>
              <a:gd fmla="*/ 28918 w 120000" name="T26"/>
              <a:gd fmla="*/ 108051 h 120000" name="T27"/>
              <a:gd fmla="*/ 60000 w 120000" name="T28"/>
              <a:gd fmla="*/ 119740 h 120000" name="T29"/>
              <a:gd fmla="*/ 88648 w 120000" name="T30"/>
              <a:gd fmla="*/ 108051 h 120000" name="T31"/>
              <a:gd fmla="*/ 67027 w 120000" name="T32"/>
              <a:gd fmla="*/ 96623 h 120000" name="T33"/>
              <a:gd fmla="*/ 67027 w 120000" name="T34"/>
              <a:gd fmla="*/ 87532 h 120000" name="T35"/>
              <a:gd fmla="*/ 86486 w 120000" name="T36"/>
              <a:gd fmla="*/ 55064 h 120000" name="T37"/>
              <a:gd fmla="*/ 86486 w 120000" name="T38"/>
              <a:gd fmla="*/ 55064 h 120000" name="T39"/>
              <a:gd fmla="*/ 93513 w 120000" name="T40"/>
              <a:gd fmla="*/ 23116 h 120000" name="T41"/>
              <a:gd fmla="*/ 110270 w 120000" name="T42"/>
              <a:gd fmla="*/ 23116 h 120000" name="T43"/>
              <a:gd fmla="*/ 86486 w 120000" name="T44"/>
              <a:gd fmla="*/ 55064 h 120000" name="T45"/>
              <a:gd fmla="*/ 60000 w 120000" name="T46"/>
              <a:gd fmla="*/ 9350 h 120000" name="T47"/>
              <a:gd fmla="*/ 60000 w 120000" name="T48"/>
              <a:gd fmla="*/ 9350 h 120000" name="T49"/>
              <a:gd fmla="*/ 86486 w 120000" name="T50"/>
              <a:gd fmla="*/ 18441 h 120000" name="T51"/>
              <a:gd fmla="*/ 60000 w 120000" name="T52"/>
              <a:gd fmla="*/ 29870 h 120000" name="T53"/>
              <a:gd fmla="*/ 33513 w 120000" name="T54"/>
              <a:gd fmla="*/ 18441 h 120000" name="T55"/>
              <a:gd fmla="*/ 60000 w 120000" name="T56"/>
              <a:gd fmla="*/ 9350 h 120000" name="T57"/>
              <a:gd fmla="*/ 9729 w 120000" name="T58"/>
              <a:gd fmla="*/ 23116 h 120000" name="T59"/>
              <a:gd fmla="*/ 9729 w 120000" name="T60"/>
              <a:gd fmla="*/ 23116 h 120000" name="T61"/>
              <a:gd fmla="*/ 26486 w 120000" name="T62"/>
              <a:gd fmla="*/ 23116 h 120000" name="T63"/>
              <a:gd fmla="*/ 33513 w 120000" name="T64"/>
              <a:gd fmla="*/ 55064 h 120000" name="T65"/>
              <a:gd fmla="*/ 9729 w 120000" name="T66"/>
              <a:gd fmla="*/ 23116 h 120000" name="T67"/>
              <a:gd fmla="*/ 0 w 120000" name="T68"/>
              <a:gd fmla="*/ 0 h 120000" name="T69"/>
              <a:gd fmla="*/ 120000 w 120000" name="T70"/>
              <a:gd fmla="*/ 120000 h 120000"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extrusionOk="0" h="120000" w="120000">
                <a:moveTo>
                  <a:pt x="67027" y="87532"/>
                </a:moveTo>
                <a:lnTo>
                  <a:pt x="67027" y="87532"/>
                </a:lnTo>
                <a:cubicBezTo>
                  <a:pt x="67027" y="78441"/>
                  <a:pt x="74324" y="73506"/>
                  <a:pt x="86486" y="66753"/>
                </a:cubicBezTo>
                <a:cubicBezTo>
                  <a:pt x="100810" y="57402"/>
                  <a:pt x="119729" y="45974"/>
                  <a:pt x="119729" y="18441"/>
                </a:cubicBezTo>
                <a:cubicBezTo>
                  <a:pt x="119729" y="16103"/>
                  <a:pt x="117297" y="13766"/>
                  <a:pt x="115135" y="13766"/>
                </a:cubicBezTo>
                <a:cubicBezTo>
                  <a:pt x="93513" y="13766"/>
                  <a:pt x="93513" y="13766"/>
                  <a:pt x="93513" y="13766"/>
                </a:cubicBezTo>
                <a:cubicBezTo>
                  <a:pt x="88648" y="7012"/>
                  <a:pt x="79189" y="0"/>
                  <a:pt x="60000" y="0"/>
                </a:cubicBezTo>
                <a:cubicBezTo>
                  <a:pt x="40810" y="0"/>
                  <a:pt x="31351" y="7012"/>
                  <a:pt x="26486" y="13766"/>
                </a:cubicBezTo>
                <a:cubicBezTo>
                  <a:pt x="4864" y="13766"/>
                  <a:pt x="4864" y="13766"/>
                  <a:pt x="4864" y="13766"/>
                </a:cubicBezTo>
                <a:cubicBezTo>
                  <a:pt x="2432" y="13766"/>
                  <a:pt x="0" y="16103"/>
                  <a:pt x="0" y="18441"/>
                </a:cubicBezTo>
                <a:cubicBezTo>
                  <a:pt x="0" y="45974"/>
                  <a:pt x="16756" y="57402"/>
                  <a:pt x="33513" y="66753"/>
                </a:cubicBezTo>
                <a:cubicBezTo>
                  <a:pt x="45675" y="73506"/>
                  <a:pt x="52702" y="78441"/>
                  <a:pt x="52702" y="87532"/>
                </a:cubicBezTo>
                <a:cubicBezTo>
                  <a:pt x="52702" y="96623"/>
                  <a:pt x="52702" y="96623"/>
                  <a:pt x="52702" y="96623"/>
                </a:cubicBezTo>
                <a:cubicBezTo>
                  <a:pt x="38378" y="98961"/>
                  <a:pt x="28918" y="103636"/>
                  <a:pt x="28918" y="108051"/>
                </a:cubicBezTo>
                <a:cubicBezTo>
                  <a:pt x="28918" y="115064"/>
                  <a:pt x="43243" y="119740"/>
                  <a:pt x="60000" y="119740"/>
                </a:cubicBezTo>
                <a:cubicBezTo>
                  <a:pt x="76486" y="119740"/>
                  <a:pt x="88648" y="115064"/>
                  <a:pt x="88648" y="108051"/>
                </a:cubicBezTo>
                <a:cubicBezTo>
                  <a:pt x="88648" y="103636"/>
                  <a:pt x="81621" y="98961"/>
                  <a:pt x="67027" y="96623"/>
                </a:cubicBezTo>
                <a:lnTo>
                  <a:pt x="67027" y="87532"/>
                </a:lnTo>
                <a:close/>
                <a:moveTo>
                  <a:pt x="86486" y="55064"/>
                </a:moveTo>
                <a:lnTo>
                  <a:pt x="86486" y="55064"/>
                </a:lnTo>
                <a:cubicBezTo>
                  <a:pt x="91081" y="48311"/>
                  <a:pt x="93513" y="36883"/>
                  <a:pt x="93513" y="23116"/>
                </a:cubicBezTo>
                <a:cubicBezTo>
                  <a:pt x="110270" y="23116"/>
                  <a:pt x="110270" y="23116"/>
                  <a:pt x="110270" y="23116"/>
                </a:cubicBezTo>
                <a:cubicBezTo>
                  <a:pt x="107837" y="39220"/>
                  <a:pt x="98378" y="48311"/>
                  <a:pt x="86486" y="55064"/>
                </a:cubicBezTo>
                <a:close/>
                <a:moveTo>
                  <a:pt x="60000" y="9350"/>
                </a:moveTo>
                <a:lnTo>
                  <a:pt x="60000" y="9350"/>
                </a:lnTo>
                <a:cubicBezTo>
                  <a:pt x="79189" y="9350"/>
                  <a:pt x="86486" y="16103"/>
                  <a:pt x="86486" y="18441"/>
                </a:cubicBezTo>
                <a:cubicBezTo>
                  <a:pt x="86486" y="20779"/>
                  <a:pt x="79189" y="27532"/>
                  <a:pt x="60000" y="29870"/>
                </a:cubicBezTo>
                <a:cubicBezTo>
                  <a:pt x="40810" y="27532"/>
                  <a:pt x="33513" y="20779"/>
                  <a:pt x="33513" y="18441"/>
                </a:cubicBezTo>
                <a:cubicBezTo>
                  <a:pt x="33513" y="16103"/>
                  <a:pt x="40810" y="9350"/>
                  <a:pt x="60000" y="9350"/>
                </a:cubicBezTo>
                <a:close/>
                <a:moveTo>
                  <a:pt x="9729" y="23116"/>
                </a:moveTo>
                <a:lnTo>
                  <a:pt x="9729" y="23116"/>
                </a:lnTo>
                <a:cubicBezTo>
                  <a:pt x="26486" y="23116"/>
                  <a:pt x="26486" y="23116"/>
                  <a:pt x="26486" y="23116"/>
                </a:cubicBezTo>
                <a:cubicBezTo>
                  <a:pt x="26486" y="36883"/>
                  <a:pt x="28918" y="48311"/>
                  <a:pt x="33513" y="55064"/>
                </a:cubicBezTo>
                <a:cubicBezTo>
                  <a:pt x="21621" y="48311"/>
                  <a:pt x="9729" y="39220"/>
                  <a:pt x="9729" y="23116"/>
                </a:cubicBezTo>
                <a:close/>
              </a:path>
            </a:pathLst>
          </a:custGeom>
          <a:solidFill>
            <a:schemeClr val="bg1"/>
          </a:solidFill>
          <a:ln>
            <a:noFill/>
          </a:ln>
        </p:spPr>
        <p:txBody>
          <a:bodyPr anchor="ctr" bIns="22850" lIns="45700" rIns="45700" tIns="22850"/>
          <a:lstStyle/>
          <a:p>
            <a:endParaRPr lang="en-US"/>
          </a:p>
        </p:txBody>
      </p:sp>
      <p:sp>
        <p:nvSpPr>
          <p:cNvPr id="56" name="Shape 5115"/>
          <p:cNvSpPr>
            <a:spLocks/>
          </p:cNvSpPr>
          <p:nvPr/>
        </p:nvSpPr>
        <p:spPr bwMode="auto">
          <a:xfrm>
            <a:off x="7746786" y="4999191"/>
            <a:ext cx="330198" cy="384532"/>
          </a:xfrm>
          <a:custGeom>
            <a:avLst/>
            <a:gdLst>
              <a:gd fmla="*/ 114966 w 120000" name="T0"/>
              <a:gd fmla="*/ 41876 h 120000" name="T1"/>
              <a:gd fmla="*/ 114966 w 120000" name="T2"/>
              <a:gd fmla="*/ 41876 h 120000" name="T3"/>
              <a:gd fmla="*/ 11655 w 120000" name="T4"/>
              <a:gd fmla="*/ 36022 h 120000" name="T5"/>
              <a:gd fmla="*/ 0 w 120000" name="T6"/>
              <a:gd fmla="*/ 40075 h 120000" name="T7"/>
              <a:gd fmla="*/ 23311 w 120000" name="T8"/>
              <a:gd fmla="*/ 119774 h 120000" name="T9"/>
              <a:gd fmla="*/ 37350 w 120000" name="T10"/>
              <a:gd fmla="*/ 119774 h 120000" name="T11"/>
              <a:gd fmla="*/ 25695 w 120000" name="T12"/>
              <a:gd fmla="*/ 79924 h 120000" name="T13"/>
              <a:gd fmla="*/ 117350 w 120000" name="T14"/>
              <a:gd fmla="*/ 43902 h 120000" name="T15"/>
              <a:gd fmla="*/ 114966 w 120000" name="T16"/>
              <a:gd fmla="*/ 41876 h 120000" name="T17"/>
              <a:gd fmla="*/ 0 w 120000" name="T18"/>
              <a:gd fmla="*/ 0 h 120000" name="T19"/>
              <a:gd fmla="*/ 120000 w 120000" name="T20"/>
              <a:gd fmla="*/ 120000 h 120000"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T21" l="T18" r="T20" t="T19"/>
            <a:pathLst>
              <a:path extrusionOk="0" h="120000" w="12000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bg1"/>
          </a:solidFill>
          <a:ln>
            <a:noFill/>
          </a:ln>
        </p:spPr>
        <p:txBody>
          <a:bodyPr anchor="ctr" bIns="22850" lIns="45700" rIns="45700" tIns="22850"/>
          <a:lstStyle/>
          <a:p>
            <a:endParaRPr lang="en-US"/>
          </a:p>
        </p:txBody>
      </p:sp>
      <p:sp>
        <p:nvSpPr>
          <p:cNvPr id="60" name="Shape 5133"/>
          <p:cNvSpPr>
            <a:spLocks/>
          </p:cNvSpPr>
          <p:nvPr/>
        </p:nvSpPr>
        <p:spPr bwMode="auto">
          <a:xfrm>
            <a:off x="7750965" y="4236994"/>
            <a:ext cx="321840" cy="317658"/>
          </a:xfrm>
          <a:custGeom>
            <a:avLst/>
            <a:gdLst>
              <a:gd fmla="*/ 119729 w 120000" name="T0"/>
              <a:gd fmla="*/ 43862 h 120000" name="T1"/>
              <a:gd fmla="*/ 76756 w 120000" name="T2"/>
              <a:gd fmla="*/ 43862 h 120000" name="T3"/>
              <a:gd fmla="*/ 60000 w 120000" name="T4"/>
              <a:gd fmla="*/ 0 h 120000" name="T5"/>
              <a:gd fmla="*/ 43243 w 120000" name="T6"/>
              <a:gd fmla="*/ 43862 h 120000" name="T7"/>
              <a:gd fmla="*/ 0 w 120000" name="T8"/>
              <a:gd fmla="*/ 43862 h 120000" name="T9"/>
              <a:gd fmla="*/ 35945 w 120000" name="T10"/>
              <a:gd fmla="*/ 70620 h 120000" name="T11"/>
              <a:gd fmla="*/ 23783 w 120000" name="T12"/>
              <a:gd fmla="*/ 119724 h 120000" name="T13"/>
              <a:gd fmla="*/ 60000 w 120000" name="T14"/>
              <a:gd fmla="*/ 90206 h 120000" name="T15"/>
              <a:gd fmla="*/ 95675 w 120000" name="T16"/>
              <a:gd fmla="*/ 119724 h 120000" name="T17"/>
              <a:gd fmla="*/ 83783 w 120000" name="T18"/>
              <a:gd fmla="*/ 70620 h 120000" name="T19"/>
              <a:gd fmla="*/ 119729 w 120000" name="T20"/>
              <a:gd fmla="*/ 43862 h 120000" name="T21"/>
              <a:gd fmla="*/ 60000 w 120000" name="T22"/>
              <a:gd fmla="*/ 78068 h 120000" name="T23"/>
              <a:gd fmla="*/ 38108 w 120000" name="T24"/>
              <a:gd fmla="*/ 94896 h 120000" name="T25"/>
              <a:gd fmla="*/ 47837 w 120000" name="T26"/>
              <a:gd fmla="*/ 70620 h 120000" name="T27"/>
              <a:gd fmla="*/ 28648 w 120000" name="T28"/>
              <a:gd fmla="*/ 53517 h 120000" name="T29"/>
              <a:gd fmla="*/ 52702 w 120000" name="T30"/>
              <a:gd fmla="*/ 56000 h 120000" name="T31"/>
              <a:gd fmla="*/ 60000 w 120000" name="T32"/>
              <a:gd fmla="*/ 26758 h 120000" name="T33"/>
              <a:gd fmla="*/ 67027 w 120000" name="T34"/>
              <a:gd fmla="*/ 56000 h 120000" name="T35"/>
              <a:gd fmla="*/ 91081 w 120000" name="T36"/>
              <a:gd fmla="*/ 53517 h 120000" name="T37"/>
              <a:gd fmla="*/ 71891 w 120000" name="T38"/>
              <a:gd fmla="*/ 70620 h 120000" name="T39"/>
              <a:gd fmla="*/ 79189 w 120000" name="T40"/>
              <a:gd fmla="*/ 94896 h 120000" name="T41"/>
              <a:gd fmla="*/ 60000 w 120000" name="T42"/>
              <a:gd fmla="*/ 78068 h 120000" name="T43"/>
              <a:gd fmla="*/ 0 w 120000" name="T44"/>
              <a:gd fmla="*/ 0 h 120000" name="T45"/>
              <a:gd fmla="*/ 120000 w 120000" name="T46"/>
              <a:gd fmla="*/ 120000 h 120000"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T47" l="T44" r="T46" t="T45"/>
            <a:pathLst>
              <a:path extrusionOk="0" h="120000" w="120000">
                <a:moveTo>
                  <a:pt x="119729" y="43862"/>
                </a:moveTo>
                <a:lnTo>
                  <a:pt x="76756" y="43862"/>
                </a:lnTo>
                <a:lnTo>
                  <a:pt x="60000" y="0"/>
                </a:lnTo>
                <a:lnTo>
                  <a:pt x="43243" y="43862"/>
                </a:lnTo>
                <a:lnTo>
                  <a:pt x="0" y="43862"/>
                </a:lnTo>
                <a:lnTo>
                  <a:pt x="35945" y="70620"/>
                </a:lnTo>
                <a:lnTo>
                  <a:pt x="23783" y="119724"/>
                </a:lnTo>
                <a:lnTo>
                  <a:pt x="60000" y="90206"/>
                </a:lnTo>
                <a:lnTo>
                  <a:pt x="95675" y="119724"/>
                </a:lnTo>
                <a:lnTo>
                  <a:pt x="83783" y="70620"/>
                </a:lnTo>
                <a:lnTo>
                  <a:pt x="119729" y="43862"/>
                </a:lnTo>
                <a:close/>
                <a:moveTo>
                  <a:pt x="60000" y="78068"/>
                </a:moveTo>
                <a:lnTo>
                  <a:pt x="38108" y="94896"/>
                </a:lnTo>
                <a:lnTo>
                  <a:pt x="47837" y="70620"/>
                </a:lnTo>
                <a:lnTo>
                  <a:pt x="28648" y="53517"/>
                </a:lnTo>
                <a:lnTo>
                  <a:pt x="52702" y="56000"/>
                </a:lnTo>
                <a:lnTo>
                  <a:pt x="60000" y="26758"/>
                </a:lnTo>
                <a:lnTo>
                  <a:pt x="67027" y="56000"/>
                </a:lnTo>
                <a:lnTo>
                  <a:pt x="91081" y="53517"/>
                </a:lnTo>
                <a:lnTo>
                  <a:pt x="71891" y="70620"/>
                </a:lnTo>
                <a:lnTo>
                  <a:pt x="79189" y="94896"/>
                </a:lnTo>
                <a:lnTo>
                  <a:pt x="60000" y="78068"/>
                </a:lnTo>
                <a:close/>
              </a:path>
            </a:pathLst>
          </a:custGeom>
          <a:solidFill>
            <a:schemeClr val="bg1"/>
          </a:solidFill>
          <a:ln>
            <a:noFill/>
          </a:ln>
        </p:spPr>
        <p:txBody>
          <a:bodyPr anchor="ctr" bIns="22850" lIns="45700" rIns="45700" tIns="22850"/>
          <a:lstStyle/>
          <a:p>
            <a:endParaRPr lang="en-US"/>
          </a:p>
        </p:txBody>
      </p:sp>
      <p:sp>
        <p:nvSpPr>
          <p:cNvPr id="5" name="Text Placeholder 4"/>
          <p:cNvSpPr>
            <a:spLocks noGrp="1"/>
          </p:cNvSpPr>
          <p:nvPr>
            <p:ph idx="11" sz="quarter" type="body"/>
          </p:nvPr>
        </p:nvSpPr>
        <p:spPr>
          <a:xfrm>
            <a:off x="4321302" y="985575"/>
            <a:ext cx="7256408" cy="2138996"/>
          </a:xfrm>
        </p:spPr>
        <p:txBody>
          <a:bodyPr>
            <a:noAutofit/>
          </a:bodyPr>
          <a:lstStyle/>
          <a:p>
            <a:r>
              <a:rPr dirty="0" lang="en-US">
                <a:solidFill>
                  <a:schemeClr val="tx1"/>
                </a:solidFill>
              </a:rPr>
              <a:t>Developing effective all hazard plans for tribal housing requires a deep understanding of the resources and capabilities available within the tribe. Tribal housing authorities must work closely with various tribal departments and organizations to identify and leverage existing assets that can support emergency preparedness and response efforts.</a:t>
            </a:r>
          </a:p>
          <a:p>
            <a:r>
              <a:rPr dirty="0" lang="en-US">
                <a:solidFill>
                  <a:schemeClr val="tx1"/>
                </a:solidFill>
              </a:rPr>
              <a:t>This includes mapping out the tribe's critical infrastructure, such as emergency shelters, communication networks, and medical facilities. It also involves cataloging the skills and expertise of tribal members, from first responders and healthcare providers to cultural preservation specialists and traditional knowledge keepers. By recognizing and integrating these valuable resources, tribal housing authorities can create comprehensive all hazard plans that are tailored to the unique needs and strengths of the community.</a:t>
            </a:r>
          </a:p>
          <a:p>
            <a:pPr>
              <a:lnSpc>
                <a:spcPct val="110000"/>
              </a:lnSpc>
            </a:pPr>
            <a:endParaRPr dirty="0" lang="en-US"/>
          </a:p>
          <a:p>
            <a:pPr>
              <a:lnSpc>
                <a:spcPct val="110000"/>
              </a:lnSpc>
            </a:pPr>
            <a:endParaRPr dirty="0" lang="en-US"/>
          </a:p>
        </p:txBody>
      </p:sp>
      <p:pic>
        <p:nvPicPr>
          <p:cNvPr id="8" name="Picture Placeholder 7"/>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b="155" t="155"/>
          <a:stretch/>
        </p:blipFill>
        <p:spPr/>
      </p:pic>
      <p:sp>
        <p:nvSpPr>
          <p:cNvPr id="6" name="Text Placeholder 5"/>
          <p:cNvSpPr>
            <a:spLocks noGrp="1"/>
          </p:cNvSpPr>
          <p:nvPr>
            <p:ph idx="13" sz="quarter" type="body"/>
          </p:nvPr>
        </p:nvSpPr>
        <p:spPr>
          <a:xfrm>
            <a:off x="790055" y="1295800"/>
            <a:ext cx="3412097" cy="1101511"/>
          </a:xfrm>
        </p:spPr>
        <p:txBody>
          <a:bodyPr>
            <a:normAutofit fontScale="92500" lnSpcReduction="20000"/>
          </a:bodyPr>
          <a:lstStyle/>
          <a:p>
            <a:pPr algn="ctr"/>
            <a:r>
              <a:rPr dirty="0" lang="en-US"/>
              <a:t>IDENTIFYING TRIBAL RESOURCES FOR ALL HAZARD PLANS</a:t>
            </a:r>
          </a:p>
        </p:txBody>
      </p:sp>
    </p:spTree>
    <p:extLst>
      <p:ext uri="{BB962C8B-B14F-4D97-AF65-F5344CB8AC3E}">
        <p14:creationId xmlns:p14="http://schemas.microsoft.com/office/powerpoint/2010/main" val="2023137389"/>
      </p:ext>
    </p:extLst>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ext Placeholder 5"/>
          <p:cNvSpPr>
            <a:spLocks noGrp="1"/>
          </p:cNvSpPr>
          <p:nvPr>
            <p:ph idx="13" sz="quarter" type="body"/>
          </p:nvPr>
        </p:nvSpPr>
        <p:spPr>
          <a:xfrm>
            <a:off x="6914829" y="3884839"/>
            <a:ext cx="1016000" cy="590931"/>
          </a:xfrm>
        </p:spPr>
        <p:txBody>
          <a:bodyPr/>
          <a:lstStyle/>
          <a:p>
            <a:r>
              <a:rPr dirty="0" lang="en-US"/>
              <a:t>03</a:t>
            </a:r>
          </a:p>
        </p:txBody>
      </p:sp>
      <p:sp>
        <p:nvSpPr>
          <p:cNvPr id="2" name="Text Placeholder 1"/>
          <p:cNvSpPr>
            <a:spLocks noGrp="1"/>
          </p:cNvSpPr>
          <p:nvPr>
            <p:ph idx="11" sz="quarter" type="body"/>
          </p:nvPr>
        </p:nvSpPr>
        <p:spPr>
          <a:xfrm>
            <a:off x="6843533" y="457857"/>
            <a:ext cx="1016000" cy="590931"/>
          </a:xfrm>
        </p:spPr>
        <p:txBody>
          <a:bodyPr/>
          <a:lstStyle/>
          <a:p>
            <a:r>
              <a:rPr dirty="0" lang="en-US"/>
              <a:t>01</a:t>
            </a:r>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l="31" r="31"/>
          <a:stretch/>
        </p:blipFill>
        <p:spPr>
          <a:xfrm>
            <a:off x="19091" y="-24801"/>
            <a:ext cx="6648450" cy="6191250"/>
          </a:xfrm>
        </p:spPr>
      </p:pic>
      <p:sp>
        <p:nvSpPr>
          <p:cNvPr id="4" name="Text Placeholder 3"/>
          <p:cNvSpPr>
            <a:spLocks noGrp="1"/>
          </p:cNvSpPr>
          <p:nvPr>
            <p:ph idx="12" sz="quarter" type="body"/>
          </p:nvPr>
        </p:nvSpPr>
        <p:spPr>
          <a:xfrm>
            <a:off x="6914829" y="2494709"/>
            <a:ext cx="1016000" cy="590931"/>
          </a:xfrm>
        </p:spPr>
        <p:txBody>
          <a:bodyPr/>
          <a:lstStyle/>
          <a:p>
            <a:r>
              <a:rPr dirty="0" lang="en-US"/>
              <a:t>02</a:t>
            </a:r>
          </a:p>
        </p:txBody>
      </p:sp>
      <p:sp>
        <p:nvSpPr>
          <p:cNvPr id="9" name="Text Placeholder 8"/>
          <p:cNvSpPr>
            <a:spLocks noGrp="1"/>
          </p:cNvSpPr>
          <p:nvPr>
            <p:ph idx="17" sz="quarter" type="body"/>
          </p:nvPr>
        </p:nvSpPr>
        <p:spPr>
          <a:xfrm>
            <a:off x="8106821" y="161860"/>
            <a:ext cx="3337024" cy="313932"/>
          </a:xfrm>
        </p:spPr>
        <p:txBody>
          <a:bodyPr/>
          <a:lstStyle/>
          <a:p>
            <a:r>
              <a:rPr dirty="0" lang="en-US"/>
              <a:t>RISK IDENTIFICATION</a:t>
            </a:r>
          </a:p>
        </p:txBody>
      </p:sp>
      <p:sp>
        <p:nvSpPr>
          <p:cNvPr id="10" name="Text Placeholder 9"/>
          <p:cNvSpPr>
            <a:spLocks noGrp="1"/>
          </p:cNvSpPr>
          <p:nvPr>
            <p:ph idx="19" sz="quarter" type="body"/>
          </p:nvPr>
        </p:nvSpPr>
        <p:spPr>
          <a:xfrm>
            <a:off x="8106821" y="457857"/>
            <a:ext cx="3337834" cy="1387707"/>
          </a:xfrm>
        </p:spPr>
        <p:txBody>
          <a:bodyPr>
            <a:normAutofit/>
          </a:bodyPr>
          <a:lstStyle/>
          <a:p>
            <a:r>
              <a:rPr dirty="0" lang="en-US">
                <a:solidFill>
                  <a:schemeClr val="tx1"/>
                </a:solidFill>
              </a:rPr>
              <a:t>Tribal housing authorities must conduct thorough risk assessments to identify potential natural, human-caused, and public health hazards that could threaten their communities. This includes analyzing historical data, consulting with experts, and engaging the community to understand the unique risks facing the tribe.</a:t>
            </a:r>
          </a:p>
          <a:p>
            <a:endParaRPr dirty="0" lang="en-US"/>
          </a:p>
        </p:txBody>
      </p:sp>
      <p:sp>
        <p:nvSpPr>
          <p:cNvPr id="11" name="Text Placeholder 10"/>
          <p:cNvSpPr>
            <a:spLocks noGrp="1"/>
          </p:cNvSpPr>
          <p:nvPr>
            <p:ph idx="20" sz="quarter" type="body"/>
          </p:nvPr>
        </p:nvSpPr>
        <p:spPr>
          <a:xfrm>
            <a:off x="8106821" y="2006769"/>
            <a:ext cx="3337024" cy="313932"/>
          </a:xfrm>
        </p:spPr>
        <p:txBody>
          <a:bodyPr/>
          <a:lstStyle/>
          <a:p>
            <a:r>
              <a:rPr dirty="0" lang="en-US"/>
              <a:t>VULNERABILITY ANALYSIS</a:t>
            </a:r>
          </a:p>
        </p:txBody>
      </p:sp>
      <p:sp>
        <p:nvSpPr>
          <p:cNvPr id="13" name="Text Placeholder 12"/>
          <p:cNvSpPr>
            <a:spLocks noGrp="1"/>
          </p:cNvSpPr>
          <p:nvPr>
            <p:ph idx="21" sz="quarter" type="body"/>
          </p:nvPr>
        </p:nvSpPr>
        <p:spPr>
          <a:xfrm>
            <a:off x="8106821" y="2341415"/>
            <a:ext cx="3337834" cy="1295155"/>
          </a:xfrm>
        </p:spPr>
        <p:txBody>
          <a:bodyPr>
            <a:normAutofit fontScale="40000" lnSpcReduction="20000"/>
          </a:bodyPr>
          <a:lstStyle/>
          <a:p>
            <a:r>
              <a:rPr dirty="0" lang="en-US" sz="2500">
                <a:solidFill>
                  <a:schemeClr val="tx1"/>
                </a:solidFill>
              </a:rPr>
              <a:t>Alongside risk identification, tribal housing authorities must evaluate the vulnerabilities of their infrastructure, critical systems, and populations. This involves assessing the physical condition of housing units, the resilience of communication networks, and the accessibility of emergency resources for the most vulnerable residents.</a:t>
            </a:r>
          </a:p>
          <a:p>
            <a:r>
              <a:rPr dirty="0" lang="en-US"/>
              <a:t> </a:t>
            </a:r>
          </a:p>
          <a:p>
            <a:endParaRPr dirty="0" lang="en-US"/>
          </a:p>
        </p:txBody>
      </p:sp>
      <p:sp>
        <p:nvSpPr>
          <p:cNvPr id="14" name="Text Placeholder 13"/>
          <p:cNvSpPr>
            <a:spLocks noGrp="1"/>
          </p:cNvSpPr>
          <p:nvPr>
            <p:ph idx="22" sz="quarter" type="body"/>
          </p:nvPr>
        </p:nvSpPr>
        <p:spPr>
          <a:xfrm>
            <a:off x="8172135" y="3820242"/>
            <a:ext cx="3337024" cy="313932"/>
          </a:xfrm>
        </p:spPr>
        <p:txBody>
          <a:bodyPr/>
          <a:lstStyle/>
          <a:p>
            <a:r>
              <a:rPr dirty="0" lang="en-US"/>
              <a:t>PRIORITZING RISKS</a:t>
            </a:r>
          </a:p>
        </p:txBody>
      </p:sp>
      <p:sp>
        <p:nvSpPr>
          <p:cNvPr id="15" name="Text Placeholder 14"/>
          <p:cNvSpPr>
            <a:spLocks noGrp="1"/>
          </p:cNvSpPr>
          <p:nvPr>
            <p:ph idx="23" sz="quarter" type="body"/>
          </p:nvPr>
        </p:nvSpPr>
        <p:spPr>
          <a:xfrm>
            <a:off x="8106821" y="4215739"/>
            <a:ext cx="3337834" cy="1369769"/>
          </a:xfrm>
        </p:spPr>
        <p:txBody>
          <a:bodyPr>
            <a:normAutofit/>
          </a:bodyPr>
          <a:lstStyle/>
          <a:p>
            <a:r>
              <a:rPr dirty="0" lang="en-US">
                <a:solidFill>
                  <a:schemeClr val="tx1"/>
                </a:solidFill>
              </a:rPr>
              <a:t>With a comprehensive understanding of risks and vulnerabilities, tribal housing authorities can prioritize their focus and resources on the most pressing threats. This allows them to develop targeted mitigation strategies and allocate funds effectively to strengthen the community's overall resilience.</a:t>
            </a:r>
          </a:p>
          <a:p>
            <a:endParaRPr dirty="0" lang="en-US"/>
          </a:p>
        </p:txBody>
      </p:sp>
      <p:sp>
        <p:nvSpPr>
          <p:cNvPr id="67" name="Rectangle: Rounded Corners 48">
            <a:extLst>
              <a:ext uri="{FF2B5EF4-FFF2-40B4-BE49-F238E27FC236}">
                <a16:creationId xmlns:a16="http://schemas.microsoft.com/office/drawing/2014/main" id="{B4D35E6F-9DE5-9C2C-813B-A371B9A47269}"/>
              </a:ext>
            </a:extLst>
          </p:cNvPr>
          <p:cNvSpPr/>
          <p:nvPr/>
        </p:nvSpPr>
        <p:spPr>
          <a:xfrm rot="16200000">
            <a:off x="2128761" y="-1934245"/>
            <a:ext cx="1968915" cy="5836269"/>
          </a:xfrm>
          <a:prstGeom prst="roundRect">
            <a:avLst>
              <a:gd fmla="val 0" name="adj"/>
            </a:avLst>
          </a:prstGeom>
          <a:solidFill>
            <a:schemeClr val="accent1">
              <a:alpha val="95000"/>
            </a:schemeClr>
          </a:soli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id-ID">
              <a:latin charset="0" panose="02000000000000000000" pitchFamily="2" typeface="Roboto"/>
              <a:ea charset="0" panose="02000000000000000000" pitchFamily="2" typeface="Roboto"/>
            </a:endParaRPr>
          </a:p>
        </p:txBody>
      </p:sp>
      <p:sp>
        <p:nvSpPr>
          <p:cNvPr id="47" name="TextBox 46">
            <a:extLst>
              <a:ext uri="{FF2B5EF4-FFF2-40B4-BE49-F238E27FC236}">
                <a16:creationId xmlns:a16="http://schemas.microsoft.com/office/drawing/2014/main" id="{F1063157-4241-4078-A59A-437C00A1CD31}"/>
              </a:ext>
            </a:extLst>
          </p:cNvPr>
          <p:cNvSpPr txBox="1"/>
          <p:nvPr/>
        </p:nvSpPr>
        <p:spPr>
          <a:xfrm>
            <a:off x="1212375" y="139974"/>
            <a:ext cx="3843521" cy="1754326"/>
          </a:xfrm>
          <a:prstGeom prst="rect">
            <a:avLst/>
          </a:prstGeom>
          <a:noFill/>
        </p:spPr>
        <p:txBody>
          <a:bodyPr rtlCol="0" wrap="square">
            <a:spAutoFit/>
          </a:bodyPr>
          <a:lstStyle/>
          <a:p>
            <a:pPr algn="ctr"/>
            <a:r>
              <a:rPr dirty="0" lang="en-US" sz="3600">
                <a:solidFill>
                  <a:schemeClr val="bg1"/>
                </a:solidFill>
                <a:effectLst>
                  <a:outerShdw algn="tl" blurRad="38100" dir="2700000" dist="38100">
                    <a:srgbClr val="000000">
                      <a:alpha val="43137"/>
                    </a:srgbClr>
                  </a:outerShdw>
                </a:effectLst>
                <a:latin typeface="+mj-lt"/>
                <a:ea charset="0" panose="02000000000000000000" pitchFamily="2" typeface="Roboto"/>
                <a:cs charset="0" panose="020B0606030504020204" pitchFamily="34" typeface="Open Sans"/>
              </a:rPr>
              <a:t>ASSESSING RISK AND VULNERABILITES</a:t>
            </a:r>
            <a:endParaRPr dirty="0" lang="id-ID" sz="3600">
              <a:solidFill>
                <a:schemeClr val="bg1"/>
              </a:solidFill>
              <a:effectLst>
                <a:outerShdw algn="tl" blurRad="38100" dir="2700000" dist="38100">
                  <a:srgbClr val="000000">
                    <a:alpha val="43137"/>
                  </a:srgbClr>
                </a:outerShdw>
              </a:effectLst>
              <a:latin typeface="+mj-lt"/>
              <a:ea charset="0" panose="02000000000000000000" pitchFamily="2" typeface="Roboto"/>
              <a:cs charset="0" panose="020B0606030504020204" pitchFamily="34" typeface="Open Sans"/>
            </a:endParaRPr>
          </a:p>
        </p:txBody>
      </p:sp>
      <p:cxnSp>
        <p:nvCxnSpPr>
          <p:cNvPr id="5" name="Straight Connector 4"/>
          <p:cNvCxnSpPr/>
          <p:nvPr/>
        </p:nvCxnSpPr>
        <p:spPr>
          <a:xfrm>
            <a:off x="7035091" y="2006769"/>
            <a:ext cx="481793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035091" y="3636572"/>
            <a:ext cx="481793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035091" y="5845542"/>
            <a:ext cx="4817936"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49" name="Rectangle 48"/>
          <p:cNvSpPr/>
          <p:nvPr/>
        </p:nvSpPr>
        <p:spPr>
          <a:xfrm>
            <a:off x="6425895" y="2632722"/>
            <a:ext cx="445110" cy="408294"/>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00000000000000000" pitchFamily="2" typeface="Roboto"/>
              <a:ea charset="0" panose="02000000000000000000" pitchFamily="2" typeface="Roboto"/>
            </a:endParaRPr>
          </a:p>
        </p:txBody>
      </p:sp>
      <p:sp>
        <p:nvSpPr>
          <p:cNvPr id="50" name="Rectangle 49"/>
          <p:cNvSpPr/>
          <p:nvPr/>
        </p:nvSpPr>
        <p:spPr>
          <a:xfrm>
            <a:off x="6399357" y="3977208"/>
            <a:ext cx="445110" cy="408294"/>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grpSp>
        <p:nvGrpSpPr>
          <p:cNvPr id="24" name="Group 23"/>
          <p:cNvGrpSpPr/>
          <p:nvPr/>
        </p:nvGrpSpPr>
        <p:grpSpPr>
          <a:xfrm>
            <a:off x="6346075" y="549175"/>
            <a:ext cx="445110" cy="408294"/>
            <a:chOff x="6399357" y="1087697"/>
            <a:chExt cx="445110" cy="408294"/>
          </a:xfrm>
        </p:grpSpPr>
        <p:sp>
          <p:nvSpPr>
            <p:cNvPr id="12" name="Rectangle 11"/>
            <p:cNvSpPr/>
            <p:nvPr/>
          </p:nvSpPr>
          <p:spPr>
            <a:xfrm>
              <a:off x="6399357" y="1087697"/>
              <a:ext cx="445110" cy="408294"/>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cxnSp>
          <p:nvCxnSpPr>
            <p:cNvPr id="16" name="Straight Arrow Connector 15"/>
            <p:cNvCxnSpPr/>
            <p:nvPr/>
          </p:nvCxnSpPr>
          <p:spPr>
            <a:xfrm flipV="1">
              <a:off x="6492320" y="1291844"/>
              <a:ext cx="259185"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53" name="Straight Arrow Connector 52"/>
          <p:cNvCxnSpPr/>
          <p:nvPr/>
        </p:nvCxnSpPr>
        <p:spPr>
          <a:xfrm flipV="1">
            <a:off x="6492320" y="2815544"/>
            <a:ext cx="259185"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V="1">
            <a:off x="6518857" y="4177747"/>
            <a:ext cx="259185"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6492320" y="5627359"/>
            <a:ext cx="259185" cy="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4328030"/>
      </p:ext>
    </p:extLst>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5" name="Rectangle 4"/>
          <p:cNvSpPr/>
          <p:nvPr/>
        </p:nvSpPr>
        <p:spPr>
          <a:xfrm flipH="1">
            <a:off x="7000568" y="0"/>
            <a:ext cx="5191432" cy="463099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7" name="Rectangle 6"/>
          <p:cNvSpPr/>
          <p:nvPr/>
        </p:nvSpPr>
        <p:spPr>
          <a:xfrm flipH="1">
            <a:off x="5514975" y="5643704"/>
            <a:ext cx="2940050" cy="6550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2" name="TextBox 11">
            <a:extLst>
              <a:ext uri="{FF2B5EF4-FFF2-40B4-BE49-F238E27FC236}">
                <a16:creationId xmlns:a16="http://schemas.microsoft.com/office/drawing/2014/main" id="{E900E36F-7FB3-41A0-BC45-947769BA7EF1}"/>
              </a:ext>
            </a:extLst>
          </p:cNvPr>
          <p:cNvSpPr txBox="1"/>
          <p:nvPr/>
        </p:nvSpPr>
        <p:spPr>
          <a:xfrm>
            <a:off x="8541009" y="448958"/>
            <a:ext cx="3472523" cy="830997"/>
          </a:xfrm>
          <a:prstGeom prst="rect">
            <a:avLst/>
          </a:prstGeom>
          <a:noFill/>
        </p:spPr>
        <p:txBody>
          <a:bodyPr anchor="ctr" rtlCol="0" wrap="square">
            <a:spAutoFit/>
          </a:bodyPr>
          <a:lstStyle>
            <a:defPPr>
              <a:defRPr lang="en-US"/>
            </a:defPPr>
            <a:lvl1pPr>
              <a:defRPr sz="3200">
                <a:solidFill>
                  <a:schemeClr val="accent2"/>
                </a:solidFill>
                <a:latin typeface="+mj-lt"/>
                <a:cs charset="-78" panose="00000500000000000000" pitchFamily="2" typeface="Cairo"/>
              </a:defRPr>
            </a:lvl1pPr>
          </a:lstStyle>
          <a:p>
            <a:r>
              <a:rPr dirty="0" lang="en-US" sz="2400">
                <a:solidFill>
                  <a:schemeClr val="bg1"/>
                </a:solidFill>
              </a:rPr>
              <a:t>DEVELOPING MITIGATION STRATEGIES</a:t>
            </a:r>
          </a:p>
        </p:txBody>
      </p:sp>
      <p:sp>
        <p:nvSpPr>
          <p:cNvPr id="14" name="Rectangle 13"/>
          <p:cNvSpPr/>
          <p:nvPr/>
        </p:nvSpPr>
        <p:spPr>
          <a:xfrm>
            <a:off x="8690197" y="1415404"/>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a:off x="8690197" y="1430614"/>
            <a:ext cx="251056" cy="47593"/>
          </a:xfrm>
          <a:prstGeom prst="rect">
            <a:avLst/>
          </a:prstGeom>
          <a:solidFill>
            <a:schemeClr val="accent2"/>
          </a:soli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16" name="Text Placeholder 2"/>
          <p:cNvSpPr txBox="1">
            <a:spLocks/>
          </p:cNvSpPr>
          <p:nvPr/>
        </p:nvSpPr>
        <p:spPr>
          <a:xfrm>
            <a:off x="8497287" y="1469632"/>
            <a:ext cx="3694713" cy="331697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dirty="0" lang="en-US" sz="1050">
                <a:solidFill>
                  <a:schemeClr val="bg1"/>
                </a:solidFill>
              </a:rPr>
              <a:t>Developing effective mitigation strategies is crucial for tribal housing authorities to strengthen the resilience of their communities. This process begins by thoroughly identifying the hazards that pose the greatest threats, from severe weather events to disease outbreaks. By assessing the vulnerabilities of critical infrastructure, housing units, and vulnerable populations, authorities can prioritize the most pressing risks and allocate resources accordingly.</a:t>
            </a:r>
          </a:p>
          <a:p>
            <a:r>
              <a:rPr dirty="0" lang="en-US" sz="1050">
                <a:solidFill>
                  <a:schemeClr val="bg1"/>
                </a:solidFill>
              </a:rPr>
              <a:t>Mitigation strategies may include strengthening building codes, retrofitting existing structures, investing in backup power systems, and enhancing early warning capabilities. Tribal housing authorities must work closely with various stakeholders to implement these measures, ensuring that the community is better prepared to withstand and recover from future disasters.</a:t>
            </a:r>
          </a:p>
          <a:p>
            <a:pPr indent="0" marL="0">
              <a:lnSpc>
                <a:spcPct val="100000"/>
              </a:lnSpc>
              <a:buNone/>
            </a:pPr>
            <a:endParaRPr dirty="0" lang="en-US" sz="900">
              <a:solidFill>
                <a:schemeClr val="bg1"/>
              </a:solidFill>
            </a:endParaRPr>
          </a:p>
        </p:txBody>
      </p:sp>
      <p:sp>
        <p:nvSpPr>
          <p:cNvPr id="19" name="Oval 18"/>
          <p:cNvSpPr/>
          <p:nvPr/>
        </p:nvSpPr>
        <p:spPr>
          <a:xfrm>
            <a:off x="848800" y="1365961"/>
            <a:ext cx="266700" cy="266700"/>
          </a:xfrm>
          <a:prstGeom prst="ellipse">
            <a:avLst/>
          </a:prstGeom>
          <a:gradFill>
            <a:gsLst>
              <a:gs pos="97000">
                <a:schemeClr val="accent1">
                  <a:lumMod val="75000"/>
                </a:schemeClr>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0" name="Oval 19"/>
          <p:cNvSpPr/>
          <p:nvPr/>
        </p:nvSpPr>
        <p:spPr>
          <a:xfrm>
            <a:off x="848800" y="2528809"/>
            <a:ext cx="266700" cy="266700"/>
          </a:xfrm>
          <a:prstGeom prst="ellipse">
            <a:avLst/>
          </a:prstGeom>
          <a:gradFill>
            <a:gsLst>
              <a:gs pos="97000">
                <a:schemeClr val="accent1">
                  <a:lumMod val="75000"/>
                </a:schemeClr>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1" name="Oval 20"/>
          <p:cNvSpPr/>
          <p:nvPr/>
        </p:nvSpPr>
        <p:spPr>
          <a:xfrm>
            <a:off x="848800" y="3612827"/>
            <a:ext cx="266700" cy="266700"/>
          </a:xfrm>
          <a:prstGeom prst="ellipse">
            <a:avLst/>
          </a:prstGeom>
          <a:gradFill>
            <a:gsLst>
              <a:gs pos="97000">
                <a:schemeClr val="accent1">
                  <a:lumMod val="75000"/>
                </a:schemeClr>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2" name="Oval 21"/>
          <p:cNvSpPr/>
          <p:nvPr/>
        </p:nvSpPr>
        <p:spPr>
          <a:xfrm>
            <a:off x="848800" y="4696845"/>
            <a:ext cx="266700" cy="266700"/>
          </a:xfrm>
          <a:prstGeom prst="ellipse">
            <a:avLst/>
          </a:prstGeom>
          <a:gradFill>
            <a:gsLst>
              <a:gs pos="97000">
                <a:schemeClr val="accent1">
                  <a:lumMod val="75000"/>
                </a:schemeClr>
              </a:gs>
              <a:gs pos="0">
                <a:schemeClr val="accent1"/>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8" name="Text Placeholder 7"/>
          <p:cNvSpPr>
            <a:spLocks noGrp="1"/>
          </p:cNvSpPr>
          <p:nvPr>
            <p:ph idx="24" sz="quarter" type="body"/>
          </p:nvPr>
        </p:nvSpPr>
        <p:spPr/>
        <p:txBody>
          <a:bodyPr/>
          <a:lstStyle/>
          <a:p>
            <a:r>
              <a:rPr dirty="0" lang="en-US"/>
              <a:t>ASSESS VULNERABILITIES</a:t>
            </a:r>
          </a:p>
        </p:txBody>
      </p:sp>
      <p:sp>
        <p:nvSpPr>
          <p:cNvPr id="9" name="Text Placeholder 8"/>
          <p:cNvSpPr>
            <a:spLocks noGrp="1"/>
          </p:cNvSpPr>
          <p:nvPr>
            <p:ph idx="25" sz="quarter" type="body"/>
          </p:nvPr>
        </p:nvSpPr>
        <p:spPr/>
        <p:txBody>
          <a:bodyPr/>
          <a:lstStyle/>
          <a:p>
            <a:r>
              <a:rPr dirty="0" lang="en-US">
                <a:solidFill>
                  <a:schemeClr val="tx1"/>
                </a:solidFill>
              </a:rPr>
              <a:t>Evaluate the susceptibility of housing, infrastructure, and populations.</a:t>
            </a:r>
          </a:p>
          <a:p>
            <a:endParaRPr dirty="0" lang="en-US"/>
          </a:p>
          <a:p>
            <a:endParaRPr dirty="0" lang="en-US"/>
          </a:p>
        </p:txBody>
      </p:sp>
      <p:sp>
        <p:nvSpPr>
          <p:cNvPr id="2" name="Text Placeholder 1"/>
          <p:cNvSpPr>
            <a:spLocks noGrp="1"/>
          </p:cNvSpPr>
          <p:nvPr>
            <p:ph idx="22" sz="quarter" type="body"/>
          </p:nvPr>
        </p:nvSpPr>
        <p:spPr/>
        <p:txBody>
          <a:bodyPr/>
          <a:lstStyle/>
          <a:p>
            <a:r>
              <a:rPr dirty="0" lang="en-US"/>
              <a:t>IDENTIFY HAZARD</a:t>
            </a:r>
          </a:p>
        </p:txBody>
      </p:sp>
      <p:sp>
        <p:nvSpPr>
          <p:cNvPr id="4" name="Text Placeholder 3"/>
          <p:cNvSpPr>
            <a:spLocks noGrp="1"/>
          </p:cNvSpPr>
          <p:nvPr>
            <p:ph idx="23" sz="quarter" type="body"/>
          </p:nvPr>
        </p:nvSpPr>
        <p:spPr/>
        <p:txBody>
          <a:bodyPr/>
          <a:lstStyle/>
          <a:p>
            <a:r>
              <a:rPr dirty="0" lang="en-US">
                <a:solidFill>
                  <a:schemeClr val="tx1"/>
                </a:solidFill>
              </a:rPr>
              <a:t>Pinpoint the most pressing natural, human-caused, and public health threats.</a:t>
            </a:r>
          </a:p>
          <a:p>
            <a:endParaRPr dirty="0" lang="en-US"/>
          </a:p>
          <a:p>
            <a:endParaRPr dirty="0" lang="en-US"/>
          </a:p>
        </p:txBody>
      </p:sp>
      <p:sp>
        <p:nvSpPr>
          <p:cNvPr id="10" name="Text Placeholder 9"/>
          <p:cNvSpPr>
            <a:spLocks noGrp="1"/>
          </p:cNvSpPr>
          <p:nvPr>
            <p:ph idx="26" sz="quarter" type="body"/>
          </p:nvPr>
        </p:nvSpPr>
        <p:spPr/>
        <p:txBody>
          <a:bodyPr/>
          <a:lstStyle/>
          <a:p>
            <a:r>
              <a:rPr dirty="0" lang="en-US"/>
              <a:t>PRIORITIZE RISK</a:t>
            </a:r>
          </a:p>
        </p:txBody>
      </p:sp>
      <p:sp>
        <p:nvSpPr>
          <p:cNvPr id="11" name="Text Placeholder 10"/>
          <p:cNvSpPr>
            <a:spLocks noGrp="1"/>
          </p:cNvSpPr>
          <p:nvPr>
            <p:ph idx="27" sz="quarter" type="body"/>
          </p:nvPr>
        </p:nvSpPr>
        <p:spPr/>
        <p:txBody>
          <a:bodyPr/>
          <a:lstStyle/>
          <a:p>
            <a:r>
              <a:rPr dirty="0" lang="en-US">
                <a:solidFill>
                  <a:schemeClr val="tx1"/>
                </a:solidFill>
              </a:rPr>
              <a:t>Focus resources on the highest-priority threats to the community.</a:t>
            </a:r>
          </a:p>
          <a:p>
            <a:endParaRPr dirty="0" lang="en-US"/>
          </a:p>
          <a:p>
            <a:endParaRPr dirty="0" lang="en-US"/>
          </a:p>
        </p:txBody>
      </p:sp>
      <p:pic>
        <p:nvPicPr>
          <p:cNvPr id="6" name="Picture Placeholder 5"/>
          <p:cNvPicPr>
            <a:picLocks noChangeAspect="1" noGrp="1"/>
          </p:cNvPicPr>
          <p:nvPr>
            <p:ph idx="11" sz="quarter" type="pic"/>
          </p:nvPr>
        </p:nvPicPr>
        <p:blipFill>
          <a:blip cstate="print" r:embed="rId2">
            <a:extLst>
              <a:ext uri="{28A0092B-C50C-407E-A947-70E740481C1C}">
                <a14:useLocalDpi xmlns:a14="http://schemas.microsoft.com/office/drawing/2010/main" val="0"/>
              </a:ext>
            </a:extLst>
          </a:blip>
          <a:srcRect b="158" t="158"/>
          <a:stretch/>
        </p:blipFill>
        <p:spPr/>
      </p:pic>
      <p:sp>
        <p:nvSpPr>
          <p:cNvPr id="17" name="Text Placeholder 16"/>
          <p:cNvSpPr>
            <a:spLocks noGrp="1"/>
          </p:cNvSpPr>
          <p:nvPr>
            <p:ph idx="28" sz="quarter" type="body"/>
          </p:nvPr>
        </p:nvSpPr>
        <p:spPr/>
        <p:txBody>
          <a:bodyPr/>
          <a:lstStyle/>
          <a:p>
            <a:r>
              <a:rPr dirty="0" lang="en-US"/>
              <a:t>IMPLEMENT STRATEGIES</a:t>
            </a:r>
          </a:p>
        </p:txBody>
      </p:sp>
      <p:sp>
        <p:nvSpPr>
          <p:cNvPr id="18" name="Text Placeholder 17"/>
          <p:cNvSpPr>
            <a:spLocks noGrp="1"/>
          </p:cNvSpPr>
          <p:nvPr>
            <p:ph idx="29" sz="quarter" type="body"/>
          </p:nvPr>
        </p:nvSpPr>
        <p:spPr/>
        <p:txBody>
          <a:bodyPr>
            <a:normAutofit/>
          </a:bodyPr>
          <a:lstStyle/>
          <a:p>
            <a:r>
              <a:rPr dirty="0" lang="en-US">
                <a:solidFill>
                  <a:schemeClr val="tx1"/>
                </a:solidFill>
              </a:rPr>
              <a:t>Develop and Execute Targeted Mitigation Measures to Reduce Risk</a:t>
            </a:r>
          </a:p>
          <a:p>
            <a:endParaRPr dirty="0" lang="en-US"/>
          </a:p>
        </p:txBody>
      </p:sp>
      <p:pic>
        <p:nvPicPr>
          <p:cNvPr id="24" name="Picture Placeholder 23"/>
          <p:cNvPicPr>
            <a:picLocks noChangeAspect="1" noGrp="1"/>
          </p:cNvPicPr>
          <p:nvPr>
            <p:ph idx="10" sz="quarter" type="pic"/>
          </p:nvPr>
        </p:nvPicPr>
        <p:blipFill rotWithShape="1">
          <a:blip r:embed="rId3">
            <a:extLst>
              <a:ext uri="{28A0092B-C50C-407E-A947-70E740481C1C}">
                <a14:useLocalDpi xmlns:a14="http://schemas.microsoft.com/office/drawing/2010/main" val="0"/>
              </a:ext>
            </a:extLst>
          </a:blip>
          <a:srcRect b="-510" t="-195"/>
          <a:stretch/>
        </p:blipFill>
        <p:spPr>
          <a:xfrm>
            <a:off x="5514975" y="566158"/>
            <a:ext cx="2940050" cy="4630993"/>
          </a:xfrm>
        </p:spPr>
      </p:pic>
    </p:spTree>
    <p:extLst>
      <p:ext uri="{BB962C8B-B14F-4D97-AF65-F5344CB8AC3E}">
        <p14:creationId xmlns:p14="http://schemas.microsoft.com/office/powerpoint/2010/main" val="920908471"/>
      </p:ext>
    </p:extLst>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11" name="Rectangle 10"/>
          <p:cNvSpPr/>
          <p:nvPr/>
        </p:nvSpPr>
        <p:spPr>
          <a:xfrm>
            <a:off x="6400800" y="3569110"/>
            <a:ext cx="5791200" cy="26547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9" name="Rectangle 8"/>
          <p:cNvSpPr/>
          <p:nvPr/>
        </p:nvSpPr>
        <p:spPr>
          <a:xfrm>
            <a:off x="1581151" y="3997760"/>
            <a:ext cx="10610850" cy="2387395"/>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latin charset="0" panose="02000000000000000000" pitchFamily="2" typeface="Roboto"/>
              <a:ea charset="0" panose="02000000000000000000" pitchFamily="2" typeface="Roboto"/>
            </a:endParaRPr>
          </a:p>
        </p:txBody>
      </p:sp>
      <p:sp>
        <p:nvSpPr>
          <p:cNvPr id="15" name="Rectangle 14"/>
          <p:cNvSpPr/>
          <p:nvPr/>
        </p:nvSpPr>
        <p:spPr>
          <a:xfrm>
            <a:off x="793750" y="2433291"/>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6" name="Rectangle 15"/>
          <p:cNvSpPr/>
          <p:nvPr/>
        </p:nvSpPr>
        <p:spPr>
          <a:xfrm>
            <a:off x="793751" y="2431417"/>
            <a:ext cx="251056" cy="47593"/>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55" name="Text Placeholder 15"/>
          <p:cNvSpPr txBox="1">
            <a:spLocks/>
          </p:cNvSpPr>
          <p:nvPr/>
        </p:nvSpPr>
        <p:spPr>
          <a:xfrm>
            <a:off x="8248133" y="4263100"/>
            <a:ext cx="3408776" cy="42338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dirty="0" lang="en-US" sz="1200">
                <a:solidFill>
                  <a:schemeClr val="bg1"/>
                </a:solidFill>
              </a:rPr>
              <a:t>ESTABLISH COMMAND CENTER-DESIGNATE A CENTRAL HUB TO CORRDINATE EMERGENCY OPERATIONS</a:t>
            </a:r>
          </a:p>
        </p:txBody>
      </p:sp>
      <p:sp>
        <p:nvSpPr>
          <p:cNvPr id="57" name="Text Placeholder 15"/>
          <p:cNvSpPr txBox="1">
            <a:spLocks/>
          </p:cNvSpPr>
          <p:nvPr/>
        </p:nvSpPr>
        <p:spPr>
          <a:xfrm>
            <a:off x="8248133" y="4979765"/>
            <a:ext cx="3408776" cy="609262"/>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dirty="0" lang="en-US" sz="1200">
                <a:solidFill>
                  <a:schemeClr val="bg1"/>
                </a:solidFill>
              </a:rPr>
              <a:t>STOCKPILE SUPPLIES-MAINTAIN ESSENTIAL RESOURCES FOR IMMEDIATE RESPONSE</a:t>
            </a:r>
          </a:p>
        </p:txBody>
      </p:sp>
      <p:sp>
        <p:nvSpPr>
          <p:cNvPr id="58" name="Text Placeholder 15"/>
          <p:cNvSpPr txBox="1">
            <a:spLocks/>
          </p:cNvSpPr>
          <p:nvPr/>
        </p:nvSpPr>
        <p:spPr>
          <a:xfrm>
            <a:off x="8248133" y="5775399"/>
            <a:ext cx="3408776" cy="423384"/>
          </a:xfrm>
          <a:prstGeom prst="rect">
            <a:avLst/>
          </a:prstGeom>
        </p:spPr>
        <p:txBody>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ct val="100000"/>
              </a:lnSpc>
              <a:buNone/>
            </a:pPr>
            <a:r>
              <a:rPr dirty="0" lang="en-US" sz="1200">
                <a:solidFill>
                  <a:schemeClr val="bg1"/>
                </a:solidFill>
              </a:rPr>
              <a:t>TRAIN EMERGENCY TEAMS-EQUIP STAFF WITH SKILLS FOR EFFECTIVE CRISIS MANAGEMENT</a:t>
            </a:r>
          </a:p>
        </p:txBody>
      </p:sp>
      <p:sp>
        <p:nvSpPr>
          <p:cNvPr id="54" name="Shape 5081"/>
          <p:cNvSpPr>
            <a:spLocks/>
          </p:cNvSpPr>
          <p:nvPr/>
        </p:nvSpPr>
        <p:spPr bwMode="auto">
          <a:xfrm>
            <a:off x="7749920" y="5820946"/>
            <a:ext cx="323930" cy="332290"/>
          </a:xfrm>
          <a:custGeom>
            <a:avLst/>
            <a:gdLst>
              <a:gd fmla="*/ 67027 w 120000" name="T0"/>
              <a:gd fmla="*/ 87532 h 120000" name="T1"/>
              <a:gd fmla="*/ 67027 w 120000" name="T2"/>
              <a:gd fmla="*/ 87532 h 120000" name="T3"/>
              <a:gd fmla="*/ 86486 w 120000" name="T4"/>
              <a:gd fmla="*/ 66753 h 120000" name="T5"/>
              <a:gd fmla="*/ 119729 w 120000" name="T6"/>
              <a:gd fmla="*/ 18441 h 120000" name="T7"/>
              <a:gd fmla="*/ 115135 w 120000" name="T8"/>
              <a:gd fmla="*/ 13766 h 120000" name="T9"/>
              <a:gd fmla="*/ 93513 w 120000" name="T10"/>
              <a:gd fmla="*/ 13766 h 120000" name="T11"/>
              <a:gd fmla="*/ 60000 w 120000" name="T12"/>
              <a:gd fmla="*/ 0 h 120000" name="T13"/>
              <a:gd fmla="*/ 26486 w 120000" name="T14"/>
              <a:gd fmla="*/ 13766 h 120000" name="T15"/>
              <a:gd fmla="*/ 4864 w 120000" name="T16"/>
              <a:gd fmla="*/ 13766 h 120000" name="T17"/>
              <a:gd fmla="*/ 0 w 120000" name="T18"/>
              <a:gd fmla="*/ 18441 h 120000" name="T19"/>
              <a:gd fmla="*/ 33513 w 120000" name="T20"/>
              <a:gd fmla="*/ 66753 h 120000" name="T21"/>
              <a:gd fmla="*/ 52702 w 120000" name="T22"/>
              <a:gd fmla="*/ 87532 h 120000" name="T23"/>
              <a:gd fmla="*/ 52702 w 120000" name="T24"/>
              <a:gd fmla="*/ 96623 h 120000" name="T25"/>
              <a:gd fmla="*/ 28918 w 120000" name="T26"/>
              <a:gd fmla="*/ 108051 h 120000" name="T27"/>
              <a:gd fmla="*/ 60000 w 120000" name="T28"/>
              <a:gd fmla="*/ 119740 h 120000" name="T29"/>
              <a:gd fmla="*/ 88648 w 120000" name="T30"/>
              <a:gd fmla="*/ 108051 h 120000" name="T31"/>
              <a:gd fmla="*/ 67027 w 120000" name="T32"/>
              <a:gd fmla="*/ 96623 h 120000" name="T33"/>
              <a:gd fmla="*/ 67027 w 120000" name="T34"/>
              <a:gd fmla="*/ 87532 h 120000" name="T35"/>
              <a:gd fmla="*/ 86486 w 120000" name="T36"/>
              <a:gd fmla="*/ 55064 h 120000" name="T37"/>
              <a:gd fmla="*/ 86486 w 120000" name="T38"/>
              <a:gd fmla="*/ 55064 h 120000" name="T39"/>
              <a:gd fmla="*/ 93513 w 120000" name="T40"/>
              <a:gd fmla="*/ 23116 h 120000" name="T41"/>
              <a:gd fmla="*/ 110270 w 120000" name="T42"/>
              <a:gd fmla="*/ 23116 h 120000" name="T43"/>
              <a:gd fmla="*/ 86486 w 120000" name="T44"/>
              <a:gd fmla="*/ 55064 h 120000" name="T45"/>
              <a:gd fmla="*/ 60000 w 120000" name="T46"/>
              <a:gd fmla="*/ 9350 h 120000" name="T47"/>
              <a:gd fmla="*/ 60000 w 120000" name="T48"/>
              <a:gd fmla="*/ 9350 h 120000" name="T49"/>
              <a:gd fmla="*/ 86486 w 120000" name="T50"/>
              <a:gd fmla="*/ 18441 h 120000" name="T51"/>
              <a:gd fmla="*/ 60000 w 120000" name="T52"/>
              <a:gd fmla="*/ 29870 h 120000" name="T53"/>
              <a:gd fmla="*/ 33513 w 120000" name="T54"/>
              <a:gd fmla="*/ 18441 h 120000" name="T55"/>
              <a:gd fmla="*/ 60000 w 120000" name="T56"/>
              <a:gd fmla="*/ 9350 h 120000" name="T57"/>
              <a:gd fmla="*/ 9729 w 120000" name="T58"/>
              <a:gd fmla="*/ 23116 h 120000" name="T59"/>
              <a:gd fmla="*/ 9729 w 120000" name="T60"/>
              <a:gd fmla="*/ 23116 h 120000" name="T61"/>
              <a:gd fmla="*/ 26486 w 120000" name="T62"/>
              <a:gd fmla="*/ 23116 h 120000" name="T63"/>
              <a:gd fmla="*/ 33513 w 120000" name="T64"/>
              <a:gd fmla="*/ 55064 h 120000" name="T65"/>
              <a:gd fmla="*/ 9729 w 120000" name="T66"/>
              <a:gd fmla="*/ 23116 h 120000" name="T67"/>
              <a:gd fmla="*/ 0 w 120000" name="T68"/>
              <a:gd fmla="*/ 0 h 120000" name="T69"/>
              <a:gd fmla="*/ 120000 w 120000" name="T70"/>
              <a:gd fmla="*/ 120000 h 120000"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extrusionOk="0" h="120000" w="120000">
                <a:moveTo>
                  <a:pt x="67027" y="87532"/>
                </a:moveTo>
                <a:lnTo>
                  <a:pt x="67027" y="87532"/>
                </a:lnTo>
                <a:cubicBezTo>
                  <a:pt x="67027" y="78441"/>
                  <a:pt x="74324" y="73506"/>
                  <a:pt x="86486" y="66753"/>
                </a:cubicBezTo>
                <a:cubicBezTo>
                  <a:pt x="100810" y="57402"/>
                  <a:pt x="119729" y="45974"/>
                  <a:pt x="119729" y="18441"/>
                </a:cubicBezTo>
                <a:cubicBezTo>
                  <a:pt x="119729" y="16103"/>
                  <a:pt x="117297" y="13766"/>
                  <a:pt x="115135" y="13766"/>
                </a:cubicBezTo>
                <a:cubicBezTo>
                  <a:pt x="93513" y="13766"/>
                  <a:pt x="93513" y="13766"/>
                  <a:pt x="93513" y="13766"/>
                </a:cubicBezTo>
                <a:cubicBezTo>
                  <a:pt x="88648" y="7012"/>
                  <a:pt x="79189" y="0"/>
                  <a:pt x="60000" y="0"/>
                </a:cubicBezTo>
                <a:cubicBezTo>
                  <a:pt x="40810" y="0"/>
                  <a:pt x="31351" y="7012"/>
                  <a:pt x="26486" y="13766"/>
                </a:cubicBezTo>
                <a:cubicBezTo>
                  <a:pt x="4864" y="13766"/>
                  <a:pt x="4864" y="13766"/>
                  <a:pt x="4864" y="13766"/>
                </a:cubicBezTo>
                <a:cubicBezTo>
                  <a:pt x="2432" y="13766"/>
                  <a:pt x="0" y="16103"/>
                  <a:pt x="0" y="18441"/>
                </a:cubicBezTo>
                <a:cubicBezTo>
                  <a:pt x="0" y="45974"/>
                  <a:pt x="16756" y="57402"/>
                  <a:pt x="33513" y="66753"/>
                </a:cubicBezTo>
                <a:cubicBezTo>
                  <a:pt x="45675" y="73506"/>
                  <a:pt x="52702" y="78441"/>
                  <a:pt x="52702" y="87532"/>
                </a:cubicBezTo>
                <a:cubicBezTo>
                  <a:pt x="52702" y="96623"/>
                  <a:pt x="52702" y="96623"/>
                  <a:pt x="52702" y="96623"/>
                </a:cubicBezTo>
                <a:cubicBezTo>
                  <a:pt x="38378" y="98961"/>
                  <a:pt x="28918" y="103636"/>
                  <a:pt x="28918" y="108051"/>
                </a:cubicBezTo>
                <a:cubicBezTo>
                  <a:pt x="28918" y="115064"/>
                  <a:pt x="43243" y="119740"/>
                  <a:pt x="60000" y="119740"/>
                </a:cubicBezTo>
                <a:cubicBezTo>
                  <a:pt x="76486" y="119740"/>
                  <a:pt x="88648" y="115064"/>
                  <a:pt x="88648" y="108051"/>
                </a:cubicBezTo>
                <a:cubicBezTo>
                  <a:pt x="88648" y="103636"/>
                  <a:pt x="81621" y="98961"/>
                  <a:pt x="67027" y="96623"/>
                </a:cubicBezTo>
                <a:lnTo>
                  <a:pt x="67027" y="87532"/>
                </a:lnTo>
                <a:close/>
                <a:moveTo>
                  <a:pt x="86486" y="55064"/>
                </a:moveTo>
                <a:lnTo>
                  <a:pt x="86486" y="55064"/>
                </a:lnTo>
                <a:cubicBezTo>
                  <a:pt x="91081" y="48311"/>
                  <a:pt x="93513" y="36883"/>
                  <a:pt x="93513" y="23116"/>
                </a:cubicBezTo>
                <a:cubicBezTo>
                  <a:pt x="110270" y="23116"/>
                  <a:pt x="110270" y="23116"/>
                  <a:pt x="110270" y="23116"/>
                </a:cubicBezTo>
                <a:cubicBezTo>
                  <a:pt x="107837" y="39220"/>
                  <a:pt x="98378" y="48311"/>
                  <a:pt x="86486" y="55064"/>
                </a:cubicBezTo>
                <a:close/>
                <a:moveTo>
                  <a:pt x="60000" y="9350"/>
                </a:moveTo>
                <a:lnTo>
                  <a:pt x="60000" y="9350"/>
                </a:lnTo>
                <a:cubicBezTo>
                  <a:pt x="79189" y="9350"/>
                  <a:pt x="86486" y="16103"/>
                  <a:pt x="86486" y="18441"/>
                </a:cubicBezTo>
                <a:cubicBezTo>
                  <a:pt x="86486" y="20779"/>
                  <a:pt x="79189" y="27532"/>
                  <a:pt x="60000" y="29870"/>
                </a:cubicBezTo>
                <a:cubicBezTo>
                  <a:pt x="40810" y="27532"/>
                  <a:pt x="33513" y="20779"/>
                  <a:pt x="33513" y="18441"/>
                </a:cubicBezTo>
                <a:cubicBezTo>
                  <a:pt x="33513" y="16103"/>
                  <a:pt x="40810" y="9350"/>
                  <a:pt x="60000" y="9350"/>
                </a:cubicBezTo>
                <a:close/>
                <a:moveTo>
                  <a:pt x="9729" y="23116"/>
                </a:moveTo>
                <a:lnTo>
                  <a:pt x="9729" y="23116"/>
                </a:lnTo>
                <a:cubicBezTo>
                  <a:pt x="26486" y="23116"/>
                  <a:pt x="26486" y="23116"/>
                  <a:pt x="26486" y="23116"/>
                </a:cubicBezTo>
                <a:cubicBezTo>
                  <a:pt x="26486" y="36883"/>
                  <a:pt x="28918" y="48311"/>
                  <a:pt x="33513" y="55064"/>
                </a:cubicBezTo>
                <a:cubicBezTo>
                  <a:pt x="21621" y="48311"/>
                  <a:pt x="9729" y="39220"/>
                  <a:pt x="9729" y="23116"/>
                </a:cubicBezTo>
                <a:close/>
              </a:path>
            </a:pathLst>
          </a:custGeom>
          <a:solidFill>
            <a:schemeClr val="bg1"/>
          </a:solidFill>
          <a:ln>
            <a:noFill/>
          </a:ln>
        </p:spPr>
        <p:txBody>
          <a:bodyPr anchor="ctr" bIns="22850" lIns="45700" rIns="45700" tIns="22850"/>
          <a:lstStyle/>
          <a:p>
            <a:endParaRPr lang="en-US"/>
          </a:p>
        </p:txBody>
      </p:sp>
      <p:sp>
        <p:nvSpPr>
          <p:cNvPr id="56" name="Shape 5115"/>
          <p:cNvSpPr>
            <a:spLocks/>
          </p:cNvSpPr>
          <p:nvPr/>
        </p:nvSpPr>
        <p:spPr bwMode="auto">
          <a:xfrm>
            <a:off x="7746786" y="4999191"/>
            <a:ext cx="330198" cy="384532"/>
          </a:xfrm>
          <a:custGeom>
            <a:avLst/>
            <a:gdLst>
              <a:gd fmla="*/ 114966 w 120000" name="T0"/>
              <a:gd fmla="*/ 41876 h 120000" name="T1"/>
              <a:gd fmla="*/ 114966 w 120000" name="T2"/>
              <a:gd fmla="*/ 41876 h 120000" name="T3"/>
              <a:gd fmla="*/ 11655 w 120000" name="T4"/>
              <a:gd fmla="*/ 36022 h 120000" name="T5"/>
              <a:gd fmla="*/ 0 w 120000" name="T6"/>
              <a:gd fmla="*/ 40075 h 120000" name="T7"/>
              <a:gd fmla="*/ 23311 w 120000" name="T8"/>
              <a:gd fmla="*/ 119774 h 120000" name="T9"/>
              <a:gd fmla="*/ 37350 w 120000" name="T10"/>
              <a:gd fmla="*/ 119774 h 120000" name="T11"/>
              <a:gd fmla="*/ 25695 w 120000" name="T12"/>
              <a:gd fmla="*/ 79924 h 120000" name="T13"/>
              <a:gd fmla="*/ 117350 w 120000" name="T14"/>
              <a:gd fmla="*/ 43902 h 120000" name="T15"/>
              <a:gd fmla="*/ 114966 w 120000" name="T16"/>
              <a:gd fmla="*/ 41876 h 120000" name="T17"/>
              <a:gd fmla="*/ 0 w 120000" name="T18"/>
              <a:gd fmla="*/ 0 h 120000" name="T19"/>
              <a:gd fmla="*/ 120000 w 120000" name="T20"/>
              <a:gd fmla="*/ 120000 h 120000"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T21" l="T18" r="T20" t="T19"/>
            <a:pathLst>
              <a:path extrusionOk="0" h="120000" w="12000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bg1"/>
          </a:solidFill>
          <a:ln>
            <a:noFill/>
          </a:ln>
        </p:spPr>
        <p:txBody>
          <a:bodyPr anchor="ctr" bIns="22850" lIns="45700" rIns="45700" tIns="22850"/>
          <a:lstStyle/>
          <a:p>
            <a:endParaRPr lang="en-US"/>
          </a:p>
        </p:txBody>
      </p:sp>
      <p:sp>
        <p:nvSpPr>
          <p:cNvPr id="60" name="Shape 5133"/>
          <p:cNvSpPr>
            <a:spLocks/>
          </p:cNvSpPr>
          <p:nvPr/>
        </p:nvSpPr>
        <p:spPr bwMode="auto">
          <a:xfrm>
            <a:off x="7750965" y="4236994"/>
            <a:ext cx="321840" cy="317658"/>
          </a:xfrm>
          <a:custGeom>
            <a:avLst/>
            <a:gdLst>
              <a:gd fmla="*/ 119729 w 120000" name="T0"/>
              <a:gd fmla="*/ 43862 h 120000" name="T1"/>
              <a:gd fmla="*/ 76756 w 120000" name="T2"/>
              <a:gd fmla="*/ 43862 h 120000" name="T3"/>
              <a:gd fmla="*/ 60000 w 120000" name="T4"/>
              <a:gd fmla="*/ 0 h 120000" name="T5"/>
              <a:gd fmla="*/ 43243 w 120000" name="T6"/>
              <a:gd fmla="*/ 43862 h 120000" name="T7"/>
              <a:gd fmla="*/ 0 w 120000" name="T8"/>
              <a:gd fmla="*/ 43862 h 120000" name="T9"/>
              <a:gd fmla="*/ 35945 w 120000" name="T10"/>
              <a:gd fmla="*/ 70620 h 120000" name="T11"/>
              <a:gd fmla="*/ 23783 w 120000" name="T12"/>
              <a:gd fmla="*/ 119724 h 120000" name="T13"/>
              <a:gd fmla="*/ 60000 w 120000" name="T14"/>
              <a:gd fmla="*/ 90206 h 120000" name="T15"/>
              <a:gd fmla="*/ 95675 w 120000" name="T16"/>
              <a:gd fmla="*/ 119724 h 120000" name="T17"/>
              <a:gd fmla="*/ 83783 w 120000" name="T18"/>
              <a:gd fmla="*/ 70620 h 120000" name="T19"/>
              <a:gd fmla="*/ 119729 w 120000" name="T20"/>
              <a:gd fmla="*/ 43862 h 120000" name="T21"/>
              <a:gd fmla="*/ 60000 w 120000" name="T22"/>
              <a:gd fmla="*/ 78068 h 120000" name="T23"/>
              <a:gd fmla="*/ 38108 w 120000" name="T24"/>
              <a:gd fmla="*/ 94896 h 120000" name="T25"/>
              <a:gd fmla="*/ 47837 w 120000" name="T26"/>
              <a:gd fmla="*/ 70620 h 120000" name="T27"/>
              <a:gd fmla="*/ 28648 w 120000" name="T28"/>
              <a:gd fmla="*/ 53517 h 120000" name="T29"/>
              <a:gd fmla="*/ 52702 w 120000" name="T30"/>
              <a:gd fmla="*/ 56000 h 120000" name="T31"/>
              <a:gd fmla="*/ 60000 w 120000" name="T32"/>
              <a:gd fmla="*/ 26758 h 120000" name="T33"/>
              <a:gd fmla="*/ 67027 w 120000" name="T34"/>
              <a:gd fmla="*/ 56000 h 120000" name="T35"/>
              <a:gd fmla="*/ 91081 w 120000" name="T36"/>
              <a:gd fmla="*/ 53517 h 120000" name="T37"/>
              <a:gd fmla="*/ 71891 w 120000" name="T38"/>
              <a:gd fmla="*/ 70620 h 120000" name="T39"/>
              <a:gd fmla="*/ 79189 w 120000" name="T40"/>
              <a:gd fmla="*/ 94896 h 120000" name="T41"/>
              <a:gd fmla="*/ 60000 w 120000" name="T42"/>
              <a:gd fmla="*/ 78068 h 120000" name="T43"/>
              <a:gd fmla="*/ 0 w 120000" name="T44"/>
              <a:gd fmla="*/ 0 h 120000" name="T45"/>
              <a:gd fmla="*/ 120000 w 120000" name="T46"/>
              <a:gd fmla="*/ 120000 h 120000"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T47" l="T44" r="T46" t="T45"/>
            <a:pathLst>
              <a:path extrusionOk="0" h="120000" w="120000">
                <a:moveTo>
                  <a:pt x="119729" y="43862"/>
                </a:moveTo>
                <a:lnTo>
                  <a:pt x="76756" y="43862"/>
                </a:lnTo>
                <a:lnTo>
                  <a:pt x="60000" y="0"/>
                </a:lnTo>
                <a:lnTo>
                  <a:pt x="43243" y="43862"/>
                </a:lnTo>
                <a:lnTo>
                  <a:pt x="0" y="43862"/>
                </a:lnTo>
                <a:lnTo>
                  <a:pt x="35945" y="70620"/>
                </a:lnTo>
                <a:lnTo>
                  <a:pt x="23783" y="119724"/>
                </a:lnTo>
                <a:lnTo>
                  <a:pt x="60000" y="90206"/>
                </a:lnTo>
                <a:lnTo>
                  <a:pt x="95675" y="119724"/>
                </a:lnTo>
                <a:lnTo>
                  <a:pt x="83783" y="70620"/>
                </a:lnTo>
                <a:lnTo>
                  <a:pt x="119729" y="43862"/>
                </a:lnTo>
                <a:close/>
                <a:moveTo>
                  <a:pt x="60000" y="78068"/>
                </a:moveTo>
                <a:lnTo>
                  <a:pt x="38108" y="94896"/>
                </a:lnTo>
                <a:lnTo>
                  <a:pt x="47837" y="70620"/>
                </a:lnTo>
                <a:lnTo>
                  <a:pt x="28648" y="53517"/>
                </a:lnTo>
                <a:lnTo>
                  <a:pt x="52702" y="56000"/>
                </a:lnTo>
                <a:lnTo>
                  <a:pt x="60000" y="26758"/>
                </a:lnTo>
                <a:lnTo>
                  <a:pt x="67027" y="56000"/>
                </a:lnTo>
                <a:lnTo>
                  <a:pt x="91081" y="53517"/>
                </a:lnTo>
                <a:lnTo>
                  <a:pt x="71891" y="70620"/>
                </a:lnTo>
                <a:lnTo>
                  <a:pt x="79189" y="94896"/>
                </a:lnTo>
                <a:lnTo>
                  <a:pt x="60000" y="78068"/>
                </a:lnTo>
                <a:close/>
              </a:path>
            </a:pathLst>
          </a:custGeom>
          <a:solidFill>
            <a:schemeClr val="bg1"/>
          </a:solidFill>
          <a:ln>
            <a:noFill/>
          </a:ln>
        </p:spPr>
        <p:txBody>
          <a:bodyPr anchor="ctr" bIns="22850" lIns="45700" rIns="45700" tIns="22850"/>
          <a:lstStyle/>
          <a:p>
            <a:endParaRPr lang="en-US"/>
          </a:p>
        </p:txBody>
      </p:sp>
      <p:sp>
        <p:nvSpPr>
          <p:cNvPr id="5" name="Text Placeholder 4"/>
          <p:cNvSpPr>
            <a:spLocks noGrp="1"/>
          </p:cNvSpPr>
          <p:nvPr>
            <p:ph idx="11" sz="quarter" type="body"/>
          </p:nvPr>
        </p:nvSpPr>
        <p:spPr>
          <a:xfrm>
            <a:off x="4321302" y="985575"/>
            <a:ext cx="7256408" cy="2138996"/>
          </a:xfrm>
        </p:spPr>
        <p:txBody>
          <a:bodyPr>
            <a:noAutofit/>
          </a:bodyPr>
          <a:lstStyle/>
          <a:p>
            <a:r>
              <a:rPr dirty="0" lang="en-US" sz="1600">
                <a:solidFill>
                  <a:schemeClr val="tx1"/>
                </a:solidFill>
              </a:rPr>
              <a:t>Preparing for emergency response is a critical component of all hazard plans for tribal housing authorities. By establishing a dedicated command center, stockpiling essential supplies, and training specialized emergency teams, tribal housing communities can ensure a coordinated and swift response to a wide range of crises. This proactive approach helps minimize the impact on vulnerable residents and supports the quick restoration of vital housing services.</a:t>
            </a:r>
          </a:p>
          <a:p>
            <a:endParaRPr dirty="0" lang="en-US"/>
          </a:p>
          <a:p>
            <a:pPr>
              <a:lnSpc>
                <a:spcPct val="110000"/>
              </a:lnSpc>
            </a:pPr>
            <a:endParaRPr dirty="0" lang="en-US"/>
          </a:p>
          <a:p>
            <a:pPr>
              <a:lnSpc>
                <a:spcPct val="110000"/>
              </a:lnSpc>
            </a:pPr>
            <a:endParaRPr dirty="0" lang="en-US"/>
          </a:p>
        </p:txBody>
      </p:sp>
      <p:pic>
        <p:nvPicPr>
          <p:cNvPr id="8" name="Picture Placeholder 7"/>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b="155" t="155"/>
          <a:stretch/>
        </p:blipFill>
        <p:spPr/>
      </p:pic>
      <p:sp>
        <p:nvSpPr>
          <p:cNvPr id="6" name="Text Placeholder 5"/>
          <p:cNvSpPr>
            <a:spLocks noGrp="1"/>
          </p:cNvSpPr>
          <p:nvPr>
            <p:ph idx="13" sz="quarter" type="body"/>
          </p:nvPr>
        </p:nvSpPr>
        <p:spPr>
          <a:xfrm>
            <a:off x="790055" y="1295800"/>
            <a:ext cx="3412097" cy="1101511"/>
          </a:xfrm>
        </p:spPr>
        <p:txBody>
          <a:bodyPr>
            <a:normAutofit fontScale="92500" lnSpcReduction="20000"/>
          </a:bodyPr>
          <a:lstStyle/>
          <a:p>
            <a:pPr algn="ctr"/>
            <a:r>
              <a:rPr dirty="0" lang="en-US"/>
              <a:t> </a:t>
            </a:r>
            <a:r>
              <a:rPr b="1" dirty="0" lang="en-US">
                <a:solidFill>
                  <a:srgbClr val="2A3C73"/>
                </a:solidFill>
              </a:rPr>
              <a:t>PREPARING FOR EMERGENCY RESPONSE</a:t>
            </a:r>
          </a:p>
        </p:txBody>
      </p:sp>
    </p:spTree>
    <p:extLst>
      <p:ext uri="{BB962C8B-B14F-4D97-AF65-F5344CB8AC3E}">
        <p14:creationId xmlns:p14="http://schemas.microsoft.com/office/powerpoint/2010/main" val="1200720908"/>
      </p:ext>
    </p:extLst>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Text Placeholder 7"/>
          <p:cNvSpPr>
            <a:spLocks noGrp="1"/>
          </p:cNvSpPr>
          <p:nvPr>
            <p:ph idx="20" sz="quarter" type="body"/>
          </p:nvPr>
        </p:nvSpPr>
        <p:spPr>
          <a:xfrm>
            <a:off x="7788554" y="2508156"/>
            <a:ext cx="3721273" cy="280791"/>
          </a:xfrm>
        </p:spPr>
        <p:txBody>
          <a:bodyPr/>
          <a:lstStyle/>
          <a:p>
            <a:r>
              <a:rPr dirty="0" lang="en-US"/>
              <a:t>DEFINE NOTIFICATION PROCEDURES</a:t>
            </a:r>
          </a:p>
        </p:txBody>
      </p:sp>
      <p:sp>
        <p:nvSpPr>
          <p:cNvPr id="9" name="Text Placeholder 8"/>
          <p:cNvSpPr>
            <a:spLocks noGrp="1"/>
          </p:cNvSpPr>
          <p:nvPr>
            <p:ph idx="21" sz="quarter" type="body"/>
          </p:nvPr>
        </p:nvSpPr>
        <p:spPr/>
        <p:txBody>
          <a:bodyPr>
            <a:normAutofit fontScale="85000" lnSpcReduction="10000"/>
          </a:bodyPr>
          <a:lstStyle/>
          <a:p>
            <a:r>
              <a:rPr dirty="0" lang="en-US">
                <a:solidFill>
                  <a:schemeClr val="tx1"/>
                </a:solidFill>
              </a:rPr>
              <a:t>Clear protocols must be in place to rapidly disseminate critical information to tribal members, including evacuation orders, shelter-in-place instructions, and updates on the status of emergency response efforts. Authorities should regularly test these notification procedures to ensure their effectiveness.</a:t>
            </a:r>
          </a:p>
          <a:p>
            <a:endParaRPr dirty="0" lang="en-US"/>
          </a:p>
          <a:p>
            <a:endParaRPr dirty="0" lang="en-US"/>
          </a:p>
        </p:txBody>
      </p:sp>
      <p:sp>
        <p:nvSpPr>
          <p:cNvPr id="6" name="Text Placeholder 5"/>
          <p:cNvSpPr>
            <a:spLocks noGrp="1"/>
          </p:cNvSpPr>
          <p:nvPr>
            <p:ph idx="19" sz="quarter" type="body"/>
          </p:nvPr>
        </p:nvSpPr>
        <p:spPr>
          <a:xfrm>
            <a:off x="7788552" y="868506"/>
            <a:ext cx="3923907" cy="280791"/>
          </a:xfrm>
        </p:spPr>
        <p:txBody>
          <a:bodyPr/>
          <a:lstStyle/>
          <a:p>
            <a:r>
              <a:rPr dirty="0" lang="en-US"/>
              <a:t>IDENTIFY COMMUNCIATION CHANNELS</a:t>
            </a:r>
          </a:p>
        </p:txBody>
      </p:sp>
      <p:sp>
        <p:nvSpPr>
          <p:cNvPr id="5" name="Text Placeholder 4"/>
          <p:cNvSpPr>
            <a:spLocks noGrp="1"/>
          </p:cNvSpPr>
          <p:nvPr>
            <p:ph idx="17" sz="quarter" type="body"/>
          </p:nvPr>
        </p:nvSpPr>
        <p:spPr/>
        <p:txBody>
          <a:bodyPr>
            <a:normAutofit fontScale="85000" lnSpcReduction="10000"/>
          </a:bodyPr>
          <a:lstStyle/>
          <a:p>
            <a:r>
              <a:rPr dirty="0" lang="en-US">
                <a:solidFill>
                  <a:schemeClr val="tx1"/>
                </a:solidFill>
              </a:rPr>
              <a:t>Tribal housing authorities must establish reliable and redundant communication channels to ensure seamless information sharing during emergencies. This includes traditional methods like emergency broadcast systems as well as modern technologies like emergency alert apps and social media platforms.</a:t>
            </a:r>
          </a:p>
          <a:p>
            <a:endParaRPr dirty="0" lang="en-US"/>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l="50" r="50"/>
          <a:stretch/>
        </p:blipFill>
        <p:spPr>
          <a:xfrm>
            <a:off x="0" y="0"/>
            <a:ext cx="5456464" cy="6191250"/>
          </a:xfrm>
        </p:spPr>
      </p:pic>
      <p:sp>
        <p:nvSpPr>
          <p:cNvPr id="10" name="Text Placeholder 9"/>
          <p:cNvSpPr>
            <a:spLocks noGrp="1"/>
          </p:cNvSpPr>
          <p:nvPr>
            <p:ph idx="22" sz="quarter" type="body"/>
          </p:nvPr>
        </p:nvSpPr>
        <p:spPr>
          <a:xfrm>
            <a:off x="7788551" y="4134966"/>
            <a:ext cx="4089318" cy="280791"/>
          </a:xfrm>
        </p:spPr>
        <p:txBody>
          <a:bodyPr/>
          <a:lstStyle/>
          <a:p>
            <a:r>
              <a:rPr dirty="0" lang="en-US"/>
              <a:t>FACILITATE INTERAGENCY COORDINATION</a:t>
            </a:r>
          </a:p>
        </p:txBody>
      </p:sp>
      <p:sp>
        <p:nvSpPr>
          <p:cNvPr id="11" name="Text Placeholder 10"/>
          <p:cNvSpPr>
            <a:spLocks noGrp="1"/>
          </p:cNvSpPr>
          <p:nvPr>
            <p:ph idx="23" sz="quarter" type="body"/>
          </p:nvPr>
        </p:nvSpPr>
        <p:spPr/>
        <p:txBody>
          <a:bodyPr>
            <a:normAutofit fontScale="85000" lnSpcReduction="10000"/>
          </a:bodyPr>
          <a:lstStyle/>
          <a:p>
            <a:r>
              <a:rPr dirty="0" lang="en-US">
                <a:solidFill>
                  <a:schemeClr val="tx1"/>
                </a:solidFill>
              </a:rPr>
              <a:t>Effective communication during crises requires close collaboration between the tribal housing authority, emergency management, public safety, and other key agencies. Authorities should establish regular information-sharing mechanisms and joint communication drills to maintain a coordinated response.</a:t>
            </a:r>
          </a:p>
          <a:p>
            <a:endParaRPr dirty="0" lang="en-US"/>
          </a:p>
          <a:p>
            <a:endParaRPr dirty="0" lang="en-US"/>
          </a:p>
        </p:txBody>
      </p:sp>
      <p:sp>
        <p:nvSpPr>
          <p:cNvPr id="7" name="Rectangle 6"/>
          <p:cNvSpPr/>
          <p:nvPr/>
        </p:nvSpPr>
        <p:spPr>
          <a:xfrm>
            <a:off x="1017036" y="10834"/>
            <a:ext cx="3377681" cy="1138463"/>
          </a:xfrm>
          <a:prstGeom prst="rect">
            <a:avLst/>
          </a:prstGeom>
          <a:solidFill>
            <a:schemeClr val="accent3"/>
          </a:soli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34" name="Text Placeholder 8">
            <a:extLst>
              <a:ext uri="{FF2B5EF4-FFF2-40B4-BE49-F238E27FC236}">
                <a16:creationId xmlns:a16="http://schemas.microsoft.com/office/drawing/2014/main" id="{6DCA0BE2-D9FE-8FC1-ECF7-B986F2D8DF17}"/>
              </a:ext>
            </a:extLst>
          </p:cNvPr>
          <p:cNvSpPr txBox="1">
            <a:spLocks/>
          </p:cNvSpPr>
          <p:nvPr/>
        </p:nvSpPr>
        <p:spPr>
          <a:xfrm>
            <a:off x="851104" y="42351"/>
            <a:ext cx="3609062" cy="1248797"/>
          </a:xfrm>
          <a:prstGeom prst="rect">
            <a:avLst/>
          </a:prstGeom>
        </p:spPr>
        <p:txBody>
          <a:bodyPr>
            <a:noAutofit/>
          </a:bodyPr>
          <a:lstStyle>
            <a:defPPr>
              <a:defRPr lang="en-US"/>
            </a:defPPr>
            <a:lvl1pPr algn="ctr" indent="0">
              <a:lnSpc>
                <a:spcPct val="120000"/>
              </a:lnSpc>
              <a:spcBef>
                <a:spcPct val="20000"/>
              </a:spcBef>
              <a:buFont charset="0" panose="020B0604020202020204" pitchFamily="34" typeface="Arial"/>
              <a:buNone/>
              <a:defRPr i="1" sz="1200">
                <a:solidFill>
                  <a:prstClr val="white"/>
                </a:solidFill>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dirty="0" i="0" lang="en-US" sz="1800">
                <a:solidFill>
                  <a:schemeClr val="bg1"/>
                </a:solidFill>
              </a:rPr>
              <a:t>ESTABLISHING COMMUNICATION PROTOCOLS</a:t>
            </a:r>
          </a:p>
          <a:p>
            <a:pPr algn="l"/>
            <a:endParaRPr dirty="0" lang="en-US"/>
          </a:p>
        </p:txBody>
      </p:sp>
      <p:sp>
        <p:nvSpPr>
          <p:cNvPr id="30" name="Shape 5081"/>
          <p:cNvSpPr>
            <a:spLocks/>
          </p:cNvSpPr>
          <p:nvPr/>
        </p:nvSpPr>
        <p:spPr bwMode="auto">
          <a:xfrm>
            <a:off x="7197211" y="4196408"/>
            <a:ext cx="388708" cy="398740"/>
          </a:xfrm>
          <a:custGeom>
            <a:avLst/>
            <a:gdLst>
              <a:gd fmla="*/ 67027 w 120000" name="T0"/>
              <a:gd fmla="*/ 87532 h 120000" name="T1"/>
              <a:gd fmla="*/ 67027 w 120000" name="T2"/>
              <a:gd fmla="*/ 87532 h 120000" name="T3"/>
              <a:gd fmla="*/ 86486 w 120000" name="T4"/>
              <a:gd fmla="*/ 66753 h 120000" name="T5"/>
              <a:gd fmla="*/ 119729 w 120000" name="T6"/>
              <a:gd fmla="*/ 18441 h 120000" name="T7"/>
              <a:gd fmla="*/ 115135 w 120000" name="T8"/>
              <a:gd fmla="*/ 13766 h 120000" name="T9"/>
              <a:gd fmla="*/ 93513 w 120000" name="T10"/>
              <a:gd fmla="*/ 13766 h 120000" name="T11"/>
              <a:gd fmla="*/ 60000 w 120000" name="T12"/>
              <a:gd fmla="*/ 0 h 120000" name="T13"/>
              <a:gd fmla="*/ 26486 w 120000" name="T14"/>
              <a:gd fmla="*/ 13766 h 120000" name="T15"/>
              <a:gd fmla="*/ 4864 w 120000" name="T16"/>
              <a:gd fmla="*/ 13766 h 120000" name="T17"/>
              <a:gd fmla="*/ 0 w 120000" name="T18"/>
              <a:gd fmla="*/ 18441 h 120000" name="T19"/>
              <a:gd fmla="*/ 33513 w 120000" name="T20"/>
              <a:gd fmla="*/ 66753 h 120000" name="T21"/>
              <a:gd fmla="*/ 52702 w 120000" name="T22"/>
              <a:gd fmla="*/ 87532 h 120000" name="T23"/>
              <a:gd fmla="*/ 52702 w 120000" name="T24"/>
              <a:gd fmla="*/ 96623 h 120000" name="T25"/>
              <a:gd fmla="*/ 28918 w 120000" name="T26"/>
              <a:gd fmla="*/ 108051 h 120000" name="T27"/>
              <a:gd fmla="*/ 60000 w 120000" name="T28"/>
              <a:gd fmla="*/ 119740 h 120000" name="T29"/>
              <a:gd fmla="*/ 88648 w 120000" name="T30"/>
              <a:gd fmla="*/ 108051 h 120000" name="T31"/>
              <a:gd fmla="*/ 67027 w 120000" name="T32"/>
              <a:gd fmla="*/ 96623 h 120000" name="T33"/>
              <a:gd fmla="*/ 67027 w 120000" name="T34"/>
              <a:gd fmla="*/ 87532 h 120000" name="T35"/>
              <a:gd fmla="*/ 86486 w 120000" name="T36"/>
              <a:gd fmla="*/ 55064 h 120000" name="T37"/>
              <a:gd fmla="*/ 86486 w 120000" name="T38"/>
              <a:gd fmla="*/ 55064 h 120000" name="T39"/>
              <a:gd fmla="*/ 93513 w 120000" name="T40"/>
              <a:gd fmla="*/ 23116 h 120000" name="T41"/>
              <a:gd fmla="*/ 110270 w 120000" name="T42"/>
              <a:gd fmla="*/ 23116 h 120000" name="T43"/>
              <a:gd fmla="*/ 86486 w 120000" name="T44"/>
              <a:gd fmla="*/ 55064 h 120000" name="T45"/>
              <a:gd fmla="*/ 60000 w 120000" name="T46"/>
              <a:gd fmla="*/ 9350 h 120000" name="T47"/>
              <a:gd fmla="*/ 60000 w 120000" name="T48"/>
              <a:gd fmla="*/ 9350 h 120000" name="T49"/>
              <a:gd fmla="*/ 86486 w 120000" name="T50"/>
              <a:gd fmla="*/ 18441 h 120000" name="T51"/>
              <a:gd fmla="*/ 60000 w 120000" name="T52"/>
              <a:gd fmla="*/ 29870 h 120000" name="T53"/>
              <a:gd fmla="*/ 33513 w 120000" name="T54"/>
              <a:gd fmla="*/ 18441 h 120000" name="T55"/>
              <a:gd fmla="*/ 60000 w 120000" name="T56"/>
              <a:gd fmla="*/ 9350 h 120000" name="T57"/>
              <a:gd fmla="*/ 9729 w 120000" name="T58"/>
              <a:gd fmla="*/ 23116 h 120000" name="T59"/>
              <a:gd fmla="*/ 9729 w 120000" name="T60"/>
              <a:gd fmla="*/ 23116 h 120000" name="T61"/>
              <a:gd fmla="*/ 26486 w 120000" name="T62"/>
              <a:gd fmla="*/ 23116 h 120000" name="T63"/>
              <a:gd fmla="*/ 33513 w 120000" name="T64"/>
              <a:gd fmla="*/ 55064 h 120000" name="T65"/>
              <a:gd fmla="*/ 9729 w 120000" name="T66"/>
              <a:gd fmla="*/ 23116 h 120000" name="T67"/>
              <a:gd fmla="*/ 0 w 120000" name="T68"/>
              <a:gd fmla="*/ 0 h 120000" name="T69"/>
              <a:gd fmla="*/ 120000 w 120000" name="T70"/>
              <a:gd fmla="*/ 120000 h 120000" name="T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b="T71" l="T68" r="T70" t="T69"/>
            <a:pathLst>
              <a:path extrusionOk="0" h="120000" w="120000">
                <a:moveTo>
                  <a:pt x="67027" y="87532"/>
                </a:moveTo>
                <a:lnTo>
                  <a:pt x="67027" y="87532"/>
                </a:lnTo>
                <a:cubicBezTo>
                  <a:pt x="67027" y="78441"/>
                  <a:pt x="74324" y="73506"/>
                  <a:pt x="86486" y="66753"/>
                </a:cubicBezTo>
                <a:cubicBezTo>
                  <a:pt x="100810" y="57402"/>
                  <a:pt x="119729" y="45974"/>
                  <a:pt x="119729" y="18441"/>
                </a:cubicBezTo>
                <a:cubicBezTo>
                  <a:pt x="119729" y="16103"/>
                  <a:pt x="117297" y="13766"/>
                  <a:pt x="115135" y="13766"/>
                </a:cubicBezTo>
                <a:cubicBezTo>
                  <a:pt x="93513" y="13766"/>
                  <a:pt x="93513" y="13766"/>
                  <a:pt x="93513" y="13766"/>
                </a:cubicBezTo>
                <a:cubicBezTo>
                  <a:pt x="88648" y="7012"/>
                  <a:pt x="79189" y="0"/>
                  <a:pt x="60000" y="0"/>
                </a:cubicBezTo>
                <a:cubicBezTo>
                  <a:pt x="40810" y="0"/>
                  <a:pt x="31351" y="7012"/>
                  <a:pt x="26486" y="13766"/>
                </a:cubicBezTo>
                <a:cubicBezTo>
                  <a:pt x="4864" y="13766"/>
                  <a:pt x="4864" y="13766"/>
                  <a:pt x="4864" y="13766"/>
                </a:cubicBezTo>
                <a:cubicBezTo>
                  <a:pt x="2432" y="13766"/>
                  <a:pt x="0" y="16103"/>
                  <a:pt x="0" y="18441"/>
                </a:cubicBezTo>
                <a:cubicBezTo>
                  <a:pt x="0" y="45974"/>
                  <a:pt x="16756" y="57402"/>
                  <a:pt x="33513" y="66753"/>
                </a:cubicBezTo>
                <a:cubicBezTo>
                  <a:pt x="45675" y="73506"/>
                  <a:pt x="52702" y="78441"/>
                  <a:pt x="52702" y="87532"/>
                </a:cubicBezTo>
                <a:cubicBezTo>
                  <a:pt x="52702" y="96623"/>
                  <a:pt x="52702" y="96623"/>
                  <a:pt x="52702" y="96623"/>
                </a:cubicBezTo>
                <a:cubicBezTo>
                  <a:pt x="38378" y="98961"/>
                  <a:pt x="28918" y="103636"/>
                  <a:pt x="28918" y="108051"/>
                </a:cubicBezTo>
                <a:cubicBezTo>
                  <a:pt x="28918" y="115064"/>
                  <a:pt x="43243" y="119740"/>
                  <a:pt x="60000" y="119740"/>
                </a:cubicBezTo>
                <a:cubicBezTo>
                  <a:pt x="76486" y="119740"/>
                  <a:pt x="88648" y="115064"/>
                  <a:pt x="88648" y="108051"/>
                </a:cubicBezTo>
                <a:cubicBezTo>
                  <a:pt x="88648" y="103636"/>
                  <a:pt x="81621" y="98961"/>
                  <a:pt x="67027" y="96623"/>
                </a:cubicBezTo>
                <a:lnTo>
                  <a:pt x="67027" y="87532"/>
                </a:lnTo>
                <a:close/>
                <a:moveTo>
                  <a:pt x="86486" y="55064"/>
                </a:moveTo>
                <a:lnTo>
                  <a:pt x="86486" y="55064"/>
                </a:lnTo>
                <a:cubicBezTo>
                  <a:pt x="91081" y="48311"/>
                  <a:pt x="93513" y="36883"/>
                  <a:pt x="93513" y="23116"/>
                </a:cubicBezTo>
                <a:cubicBezTo>
                  <a:pt x="110270" y="23116"/>
                  <a:pt x="110270" y="23116"/>
                  <a:pt x="110270" y="23116"/>
                </a:cubicBezTo>
                <a:cubicBezTo>
                  <a:pt x="107837" y="39220"/>
                  <a:pt x="98378" y="48311"/>
                  <a:pt x="86486" y="55064"/>
                </a:cubicBezTo>
                <a:close/>
                <a:moveTo>
                  <a:pt x="60000" y="9350"/>
                </a:moveTo>
                <a:lnTo>
                  <a:pt x="60000" y="9350"/>
                </a:lnTo>
                <a:cubicBezTo>
                  <a:pt x="79189" y="9350"/>
                  <a:pt x="86486" y="16103"/>
                  <a:pt x="86486" y="18441"/>
                </a:cubicBezTo>
                <a:cubicBezTo>
                  <a:pt x="86486" y="20779"/>
                  <a:pt x="79189" y="27532"/>
                  <a:pt x="60000" y="29870"/>
                </a:cubicBezTo>
                <a:cubicBezTo>
                  <a:pt x="40810" y="27532"/>
                  <a:pt x="33513" y="20779"/>
                  <a:pt x="33513" y="18441"/>
                </a:cubicBezTo>
                <a:cubicBezTo>
                  <a:pt x="33513" y="16103"/>
                  <a:pt x="40810" y="9350"/>
                  <a:pt x="60000" y="9350"/>
                </a:cubicBezTo>
                <a:close/>
                <a:moveTo>
                  <a:pt x="9729" y="23116"/>
                </a:moveTo>
                <a:lnTo>
                  <a:pt x="9729" y="23116"/>
                </a:lnTo>
                <a:cubicBezTo>
                  <a:pt x="26486" y="23116"/>
                  <a:pt x="26486" y="23116"/>
                  <a:pt x="26486" y="23116"/>
                </a:cubicBezTo>
                <a:cubicBezTo>
                  <a:pt x="26486" y="36883"/>
                  <a:pt x="28918" y="48311"/>
                  <a:pt x="33513" y="55064"/>
                </a:cubicBezTo>
                <a:cubicBezTo>
                  <a:pt x="21621" y="48311"/>
                  <a:pt x="9729" y="39220"/>
                  <a:pt x="9729" y="23116"/>
                </a:cubicBezTo>
                <a:close/>
              </a:path>
            </a:pathLst>
          </a:custGeom>
          <a:solidFill>
            <a:schemeClr val="accent2"/>
          </a:solidFill>
          <a:ln>
            <a:noFill/>
          </a:ln>
        </p:spPr>
        <p:txBody>
          <a:bodyPr anchor="ctr" bIns="22850" lIns="45700" rIns="45700" tIns="22850"/>
          <a:lstStyle/>
          <a:p>
            <a:endParaRPr lang="en-US"/>
          </a:p>
        </p:txBody>
      </p:sp>
      <p:sp>
        <p:nvSpPr>
          <p:cNvPr id="31" name="Shape 5115"/>
          <p:cNvSpPr>
            <a:spLocks/>
          </p:cNvSpPr>
          <p:nvPr/>
        </p:nvSpPr>
        <p:spPr bwMode="auto">
          <a:xfrm>
            <a:off x="7136440" y="2404497"/>
            <a:ext cx="396230" cy="461430"/>
          </a:xfrm>
          <a:custGeom>
            <a:avLst/>
            <a:gdLst>
              <a:gd fmla="*/ 114966 w 120000" name="T0"/>
              <a:gd fmla="*/ 41876 h 120000" name="T1"/>
              <a:gd fmla="*/ 114966 w 120000" name="T2"/>
              <a:gd fmla="*/ 41876 h 120000" name="T3"/>
              <a:gd fmla="*/ 11655 w 120000" name="T4"/>
              <a:gd fmla="*/ 36022 h 120000" name="T5"/>
              <a:gd fmla="*/ 0 w 120000" name="T6"/>
              <a:gd fmla="*/ 40075 h 120000" name="T7"/>
              <a:gd fmla="*/ 23311 w 120000" name="T8"/>
              <a:gd fmla="*/ 119774 h 120000" name="T9"/>
              <a:gd fmla="*/ 37350 w 120000" name="T10"/>
              <a:gd fmla="*/ 119774 h 120000" name="T11"/>
              <a:gd fmla="*/ 25695 w 120000" name="T12"/>
              <a:gd fmla="*/ 79924 h 120000" name="T13"/>
              <a:gd fmla="*/ 117350 w 120000" name="T14"/>
              <a:gd fmla="*/ 43902 h 120000" name="T15"/>
              <a:gd fmla="*/ 114966 w 120000" name="T16"/>
              <a:gd fmla="*/ 41876 h 120000" name="T17"/>
              <a:gd fmla="*/ 0 w 120000" name="T18"/>
              <a:gd fmla="*/ 0 h 120000" name="T19"/>
              <a:gd fmla="*/ 120000 w 120000" name="T20"/>
              <a:gd fmla="*/ 120000 h 120000" name="T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T21" l="T18" r="T20" t="T19"/>
            <a:pathLst>
              <a:path extrusionOk="0" h="120000" w="12000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accent2"/>
          </a:solidFill>
          <a:ln>
            <a:noFill/>
          </a:ln>
        </p:spPr>
        <p:txBody>
          <a:bodyPr anchor="ctr" bIns="22850" lIns="45700" rIns="45700" tIns="22850"/>
          <a:lstStyle/>
          <a:p>
            <a:endParaRPr lang="en-US"/>
          </a:p>
        </p:txBody>
      </p:sp>
      <p:sp>
        <p:nvSpPr>
          <p:cNvPr id="32" name="Shape 5133"/>
          <p:cNvSpPr>
            <a:spLocks/>
          </p:cNvSpPr>
          <p:nvPr/>
        </p:nvSpPr>
        <p:spPr bwMode="auto">
          <a:xfrm>
            <a:off x="7126866" y="858873"/>
            <a:ext cx="386200" cy="381182"/>
          </a:xfrm>
          <a:custGeom>
            <a:avLst/>
            <a:gdLst>
              <a:gd fmla="*/ 119729 w 120000" name="T0"/>
              <a:gd fmla="*/ 43862 h 120000" name="T1"/>
              <a:gd fmla="*/ 76756 w 120000" name="T2"/>
              <a:gd fmla="*/ 43862 h 120000" name="T3"/>
              <a:gd fmla="*/ 60000 w 120000" name="T4"/>
              <a:gd fmla="*/ 0 h 120000" name="T5"/>
              <a:gd fmla="*/ 43243 w 120000" name="T6"/>
              <a:gd fmla="*/ 43862 h 120000" name="T7"/>
              <a:gd fmla="*/ 0 w 120000" name="T8"/>
              <a:gd fmla="*/ 43862 h 120000" name="T9"/>
              <a:gd fmla="*/ 35945 w 120000" name="T10"/>
              <a:gd fmla="*/ 70620 h 120000" name="T11"/>
              <a:gd fmla="*/ 23783 w 120000" name="T12"/>
              <a:gd fmla="*/ 119724 h 120000" name="T13"/>
              <a:gd fmla="*/ 60000 w 120000" name="T14"/>
              <a:gd fmla="*/ 90206 h 120000" name="T15"/>
              <a:gd fmla="*/ 95675 w 120000" name="T16"/>
              <a:gd fmla="*/ 119724 h 120000" name="T17"/>
              <a:gd fmla="*/ 83783 w 120000" name="T18"/>
              <a:gd fmla="*/ 70620 h 120000" name="T19"/>
              <a:gd fmla="*/ 119729 w 120000" name="T20"/>
              <a:gd fmla="*/ 43862 h 120000" name="T21"/>
              <a:gd fmla="*/ 60000 w 120000" name="T22"/>
              <a:gd fmla="*/ 78068 h 120000" name="T23"/>
              <a:gd fmla="*/ 38108 w 120000" name="T24"/>
              <a:gd fmla="*/ 94896 h 120000" name="T25"/>
              <a:gd fmla="*/ 47837 w 120000" name="T26"/>
              <a:gd fmla="*/ 70620 h 120000" name="T27"/>
              <a:gd fmla="*/ 28648 w 120000" name="T28"/>
              <a:gd fmla="*/ 53517 h 120000" name="T29"/>
              <a:gd fmla="*/ 52702 w 120000" name="T30"/>
              <a:gd fmla="*/ 56000 h 120000" name="T31"/>
              <a:gd fmla="*/ 60000 w 120000" name="T32"/>
              <a:gd fmla="*/ 26758 h 120000" name="T33"/>
              <a:gd fmla="*/ 67027 w 120000" name="T34"/>
              <a:gd fmla="*/ 56000 h 120000" name="T35"/>
              <a:gd fmla="*/ 91081 w 120000" name="T36"/>
              <a:gd fmla="*/ 53517 h 120000" name="T37"/>
              <a:gd fmla="*/ 71891 w 120000" name="T38"/>
              <a:gd fmla="*/ 70620 h 120000" name="T39"/>
              <a:gd fmla="*/ 79189 w 120000" name="T40"/>
              <a:gd fmla="*/ 94896 h 120000" name="T41"/>
              <a:gd fmla="*/ 60000 w 120000" name="T42"/>
              <a:gd fmla="*/ 78068 h 120000" name="T43"/>
              <a:gd fmla="*/ 0 w 120000" name="T44"/>
              <a:gd fmla="*/ 0 h 120000" name="T45"/>
              <a:gd fmla="*/ 120000 w 120000" name="T46"/>
              <a:gd fmla="*/ 120000 h 120000" name="T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b="T47" l="T44" r="T46" t="T45"/>
            <a:pathLst>
              <a:path extrusionOk="0" h="120000" w="120000">
                <a:moveTo>
                  <a:pt x="119729" y="43862"/>
                </a:moveTo>
                <a:lnTo>
                  <a:pt x="76756" y="43862"/>
                </a:lnTo>
                <a:lnTo>
                  <a:pt x="60000" y="0"/>
                </a:lnTo>
                <a:lnTo>
                  <a:pt x="43243" y="43862"/>
                </a:lnTo>
                <a:lnTo>
                  <a:pt x="0" y="43862"/>
                </a:lnTo>
                <a:lnTo>
                  <a:pt x="35945" y="70620"/>
                </a:lnTo>
                <a:lnTo>
                  <a:pt x="23783" y="119724"/>
                </a:lnTo>
                <a:lnTo>
                  <a:pt x="60000" y="90206"/>
                </a:lnTo>
                <a:lnTo>
                  <a:pt x="95675" y="119724"/>
                </a:lnTo>
                <a:lnTo>
                  <a:pt x="83783" y="70620"/>
                </a:lnTo>
                <a:lnTo>
                  <a:pt x="119729" y="43862"/>
                </a:lnTo>
                <a:close/>
                <a:moveTo>
                  <a:pt x="60000" y="78068"/>
                </a:moveTo>
                <a:lnTo>
                  <a:pt x="38108" y="94896"/>
                </a:lnTo>
                <a:lnTo>
                  <a:pt x="47837" y="70620"/>
                </a:lnTo>
                <a:lnTo>
                  <a:pt x="28648" y="53517"/>
                </a:lnTo>
                <a:lnTo>
                  <a:pt x="52702" y="56000"/>
                </a:lnTo>
                <a:lnTo>
                  <a:pt x="60000" y="26758"/>
                </a:lnTo>
                <a:lnTo>
                  <a:pt x="67027" y="56000"/>
                </a:lnTo>
                <a:lnTo>
                  <a:pt x="91081" y="53517"/>
                </a:lnTo>
                <a:lnTo>
                  <a:pt x="71891" y="70620"/>
                </a:lnTo>
                <a:lnTo>
                  <a:pt x="79189" y="94896"/>
                </a:lnTo>
                <a:lnTo>
                  <a:pt x="60000" y="78068"/>
                </a:lnTo>
                <a:close/>
              </a:path>
            </a:pathLst>
          </a:custGeom>
          <a:solidFill>
            <a:schemeClr val="accent2"/>
          </a:solidFill>
          <a:ln>
            <a:noFill/>
          </a:ln>
        </p:spPr>
        <p:txBody>
          <a:bodyPr anchor="ctr" bIns="22850" lIns="45700" rIns="45700" tIns="22850"/>
          <a:lstStyle/>
          <a:p>
            <a:endParaRPr lang="en-US"/>
          </a:p>
        </p:txBody>
      </p:sp>
    </p:spTree>
    <p:extLst>
      <p:ext uri="{BB962C8B-B14F-4D97-AF65-F5344CB8AC3E}">
        <p14:creationId xmlns:p14="http://schemas.microsoft.com/office/powerpoint/2010/main" val="26846397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186938" y="1511559"/>
            <a:ext cx="10195541" cy="46466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0560" y="130393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5400561" y="1302062"/>
            <a:ext cx="251056" cy="47593"/>
          </a:xfrm>
          <a:prstGeom prst="rect">
            <a:avLst/>
          </a:prstGeom>
          <a:solidFill>
            <a:schemeClr val="accent1"/>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pitchFamily="2" charset="0"/>
              <a:ea typeface="Roboto" panose="02000000000000000000" pitchFamily="2" charset="0"/>
            </a:endParaRPr>
          </a:p>
        </p:txBody>
      </p:sp>
      <p:sp>
        <p:nvSpPr>
          <p:cNvPr id="11" name="Text Placeholder 10"/>
          <p:cNvSpPr>
            <a:spLocks noGrp="1"/>
          </p:cNvSpPr>
          <p:nvPr>
            <p:ph type="body" sz="quarter" idx="14"/>
          </p:nvPr>
        </p:nvSpPr>
        <p:spPr/>
        <p:txBody>
          <a:bodyPr/>
          <a:lstStyle/>
          <a:p>
            <a:r>
              <a:rPr lang="en-US" dirty="0"/>
              <a:t>ENSURING CONTINUITY OF OPERATIONS</a:t>
            </a:r>
          </a:p>
          <a:p>
            <a:endParaRPr lang="en-US" dirty="0"/>
          </a:p>
        </p:txBody>
      </p:sp>
      <p:sp>
        <p:nvSpPr>
          <p:cNvPr id="39" name="Text Placeholder 38"/>
          <p:cNvSpPr>
            <a:spLocks noGrp="1"/>
          </p:cNvSpPr>
          <p:nvPr>
            <p:ph type="body" sz="quarter" idx="27"/>
          </p:nvPr>
        </p:nvSpPr>
        <p:spPr/>
        <p:txBody>
          <a:bodyPr/>
          <a:lstStyle/>
          <a:p>
            <a:r>
              <a:rPr lang="en-US" dirty="0"/>
              <a:t> </a:t>
            </a:r>
          </a:p>
          <a:p>
            <a:endParaRPr lang="en-US" dirty="0"/>
          </a:p>
        </p:txBody>
      </p:sp>
      <p:sp>
        <p:nvSpPr>
          <p:cNvPr id="41" name="Text Placeholder 40"/>
          <p:cNvSpPr>
            <a:spLocks noGrp="1"/>
          </p:cNvSpPr>
          <p:nvPr>
            <p:ph type="body" sz="quarter" idx="29"/>
          </p:nvPr>
        </p:nvSpPr>
        <p:spPr>
          <a:xfrm>
            <a:off x="1219323" y="1868652"/>
            <a:ext cx="10163156" cy="3932457"/>
          </a:xfrm>
        </p:spPr>
        <p:txBody>
          <a:bodyPr>
            <a:normAutofit/>
          </a:bodyPr>
          <a:lstStyle/>
          <a:p>
            <a:r>
              <a:rPr lang="en-US" sz="2000" dirty="0"/>
              <a:t>1. </a:t>
            </a:r>
            <a:r>
              <a:rPr lang="en-US" sz="2000" b="1" dirty="0"/>
              <a:t>Identify Critical Functions</a:t>
            </a:r>
          </a:p>
          <a:p>
            <a:r>
              <a:rPr lang="en-US" dirty="0"/>
              <a:t>Tribal housing authorities must pinpoint the essential housing services and operations that must be maintained during emergencies. This includes managing housing units, providing temporary shelter, and ensuring access to utilities and other vital resources.</a:t>
            </a:r>
          </a:p>
          <a:p>
            <a:r>
              <a:rPr lang="en-US" sz="2000" dirty="0"/>
              <a:t>2. </a:t>
            </a:r>
            <a:r>
              <a:rPr lang="en-US" sz="2000" b="1" dirty="0"/>
              <a:t>Develop Redundancy</a:t>
            </a:r>
          </a:p>
          <a:p>
            <a:r>
              <a:rPr lang="en-US" dirty="0"/>
              <a:t>To safeguard critical functions, authorities should establish backup systems and redundancies, such as alternative communication channels, emergency power supplies, and offsite data storage. This redundancy helps ensure the continuity of operations even when primary systems are disrupted.</a:t>
            </a:r>
          </a:p>
          <a:p>
            <a:r>
              <a:rPr lang="en-US" sz="2000" dirty="0"/>
              <a:t>3. </a:t>
            </a:r>
            <a:r>
              <a:rPr lang="en-US" sz="2000" b="1" dirty="0"/>
              <a:t>Create Business Continuity Plans</a:t>
            </a:r>
          </a:p>
          <a:p>
            <a:r>
              <a:rPr lang="en-US" dirty="0"/>
              <a:t>Comprehensive business continuity plans outline the strategies, protocols, and resources necessary to maintain essential housing services during and after a disaster. These plans address personnel, facilities, technology, and supply chain considerations to ensure a swift recovery.</a:t>
            </a:r>
          </a:p>
          <a:p>
            <a:pPr algn="l"/>
            <a:endParaRPr lang="en-US" dirty="0"/>
          </a:p>
          <a:p>
            <a:endParaRPr lang="en-US" dirty="0"/>
          </a:p>
        </p:txBody>
      </p:sp>
    </p:spTree>
    <p:extLst>
      <p:ext uri="{BB962C8B-B14F-4D97-AF65-F5344CB8AC3E}">
        <p14:creationId xmlns:p14="http://schemas.microsoft.com/office/powerpoint/2010/main" val="2994411272"/>
      </p:ext>
    </p:extLst>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 name="Text Placeholder 5"/>
          <p:cNvSpPr>
            <a:spLocks noGrp="1"/>
          </p:cNvSpPr>
          <p:nvPr>
            <p:ph idx="12" sz="quarter" type="body"/>
          </p:nvPr>
        </p:nvSpPr>
        <p:spPr>
          <a:xfrm>
            <a:off x="7470813" y="4183588"/>
            <a:ext cx="4373563" cy="2051752"/>
          </a:xfrm>
        </p:spPr>
        <p:txBody>
          <a:bodyPr>
            <a:normAutofit/>
          </a:bodyPr>
          <a:lstStyle/>
          <a:p>
            <a:pPr algn="ctr"/>
            <a:r>
              <a:rPr b="1" dirty="0" lang="en-US" u="sng">
                <a:solidFill>
                  <a:srgbClr val="2A3C73"/>
                </a:solidFill>
              </a:rPr>
              <a:t>SERVICE SOLUTIONS</a:t>
            </a:r>
          </a:p>
          <a:p>
            <a:r>
              <a:rPr b="1" dirty="0" lang="en-US">
                <a:solidFill>
                  <a:srgbClr val="2A3C73"/>
                </a:solidFill>
              </a:rPr>
              <a:t>PROGRAM DEVELOPMENT, COMMUNITY PARTNERSHIPS, LEADERSHIP DEVELOPMENT, POLICY DEVELOPMENT, E.M. PLANNING, VULNERABILITY ASSESSMENTS, COMPREHENSIVE PUBLIC SAFETY PLANNING, RESEARCH SERVICES, RISK AND MANAGEMENT ASSESSMENTS, SCHOOL SAFETY SOLUTIONS, EXECUTIVE COACHING AND MENTORING, MENTAL HEALTH AND WELLNESS, AND CRISIS MANAGEMENT ASSISTANCE</a:t>
            </a:r>
          </a:p>
          <a:p>
            <a:endParaRPr dirty="0" lang="en-US"/>
          </a:p>
        </p:txBody>
      </p:sp>
      <p:sp>
        <p:nvSpPr>
          <p:cNvPr id="5" name="Text Placeholder 4"/>
          <p:cNvSpPr>
            <a:spLocks noGrp="1"/>
          </p:cNvSpPr>
          <p:nvPr>
            <p:ph idx="11" sz="quarter" type="body"/>
          </p:nvPr>
        </p:nvSpPr>
        <p:spPr/>
        <p:txBody>
          <a:bodyPr>
            <a:normAutofit lnSpcReduction="10000"/>
          </a:bodyPr>
          <a:lstStyle/>
          <a:p>
            <a:pPr algn="ctr"/>
            <a:r>
              <a:rPr b="1" dirty="0" lang="en-US" u="sng">
                <a:solidFill>
                  <a:srgbClr val="2A3C73"/>
                </a:solidFill>
              </a:rPr>
              <a:t>MISSION STATEMENT</a:t>
            </a:r>
            <a:endParaRPr b="1" dirty="0" lang="en-US" sz="1200" u="sng">
              <a:solidFill>
                <a:srgbClr val="2A3C73"/>
              </a:solidFill>
            </a:endParaRPr>
          </a:p>
          <a:p>
            <a:pPr algn="ctr"/>
            <a:r>
              <a:rPr b="1" dirty="0" lang="en-US" sz="1200">
                <a:solidFill>
                  <a:srgbClr val="2A3C73"/>
                </a:solidFill>
              </a:rPr>
              <a:t>TO EMPOWER TRIBAL PUBLIC SAFETY PROGRAMS BY PROVIDING COMPREHENSIVE AND SUSTAINABLE SAFETY SOLUTIONS AND FOSTERING COMMUNITY PARTNERSHIPS THAT ENHANCE SAFETY EFFECTIVENESS WITHIN THE TRIBAL COMMUNITY BY APPLYING OUR PHILOSOPHY OF OUR SLOGAN: “ELEVATING PUBLIC SAFETY TODAY FOR A SAFER TOMORROW: PROMOTING NATIVE AMERICAN PUBLIC SAFETY.”</a:t>
            </a:r>
          </a:p>
          <a:p>
            <a:endParaRPr dirty="0" lang="en-US"/>
          </a:p>
        </p:txBody>
      </p:sp>
      <p:pic>
        <p:nvPicPr>
          <p:cNvPr id="3" name="Picture Placeholder 2"/>
          <p:cNvPicPr>
            <a:picLocks noChangeAspect="1" noGrp="1"/>
          </p:cNvPicPr>
          <p:nvPr>
            <p:ph idx="10" sz="quarter" type="pic"/>
          </p:nvPr>
        </p:nvPicPr>
        <p:blipFill rotWithShape="1">
          <a:blip cstate="print" r:embed="rId2">
            <a:extLst>
              <a:ext uri="{28A0092B-C50C-407E-A947-70E740481C1C}">
                <a14:useLocalDpi xmlns:a14="http://schemas.microsoft.com/office/drawing/2010/main" val="0"/>
              </a:ext>
            </a:extLst>
          </a:blip>
          <a:srcRect b="19" t="19"/>
          <a:stretch/>
        </p:blipFill>
        <p:spPr/>
      </p:pic>
      <p:sp>
        <p:nvSpPr>
          <p:cNvPr id="8" name="Text Placeholder 7"/>
          <p:cNvSpPr>
            <a:spLocks noGrp="1"/>
          </p:cNvSpPr>
          <p:nvPr>
            <p:ph idx="13" sz="quarter" type="body"/>
          </p:nvPr>
        </p:nvSpPr>
        <p:spPr/>
        <p:txBody>
          <a:bodyPr>
            <a:normAutofit lnSpcReduction="10000"/>
          </a:bodyPr>
          <a:lstStyle/>
          <a:p>
            <a:r>
              <a:rPr dirty="0" lang="en-US"/>
              <a:t>ABOUT US</a:t>
            </a:r>
          </a:p>
        </p:txBody>
      </p:sp>
      <p:sp>
        <p:nvSpPr>
          <p:cNvPr id="11" name="Text Placeholder 10"/>
          <p:cNvSpPr>
            <a:spLocks noGrp="1"/>
          </p:cNvSpPr>
          <p:nvPr>
            <p:ph idx="14" sz="quarter" type="body"/>
          </p:nvPr>
        </p:nvSpPr>
        <p:spPr/>
        <p:txBody>
          <a:bodyPr>
            <a:noAutofit/>
          </a:bodyPr>
          <a:lstStyle/>
          <a:p>
            <a:r>
              <a:rPr b="1" dirty="0" lang="en-US" sz="1200"/>
              <a:t>NATIVE PEACEKEEPER CONSULTING GROUP</a:t>
            </a:r>
          </a:p>
        </p:txBody>
      </p:sp>
      <p:sp>
        <p:nvSpPr>
          <p:cNvPr id="20" name="Rounded Rectangle 19">
            <a:extLst>
              <a:ext uri="{FF2B5EF4-FFF2-40B4-BE49-F238E27FC236}">
                <a16:creationId xmlns:a16="http://schemas.microsoft.com/office/drawing/2014/main" id="{25FBA630-F703-80C2-EC0D-19CCA9010529}"/>
              </a:ext>
            </a:extLst>
          </p:cNvPr>
          <p:cNvSpPr/>
          <p:nvPr/>
        </p:nvSpPr>
        <p:spPr>
          <a:xfrm>
            <a:off x="6521153" y="2347687"/>
            <a:ext cx="1550812" cy="1456109"/>
          </a:xfrm>
          <a:prstGeom prst="roundRect">
            <a:avLst>
              <a:gd fmla="val 0" name="adj"/>
            </a:avLst>
          </a:prstGeom>
          <a:solidFill>
            <a:schemeClr val="accent1"/>
          </a:solidFill>
          <a:ln>
            <a:noFill/>
          </a:ln>
          <a:effectLst>
            <a:outerShdw algn="tl" blurRad="419100" dir="2700000" dist="114300" rotWithShape="0">
              <a:prstClr val="black">
                <a:alpha val="25000"/>
              </a:prstClr>
            </a:outerShdw>
          </a:effectLst>
        </p:spPr>
        <p:style>
          <a:lnRef idx="2">
            <a:schemeClr val="accent1">
              <a:shade val="15000"/>
            </a:schemeClr>
          </a:lnRef>
          <a:fillRef idx="1">
            <a:schemeClr val="accent1"/>
          </a:fillRef>
          <a:effectRef idx="0">
            <a:schemeClr val="accent1"/>
          </a:effectRef>
          <a:fontRef idx="minor">
            <a:schemeClr val="lt1"/>
          </a:fontRef>
        </p:style>
        <p:txBody>
          <a:bodyPr anchor="ctr" anchorCtr="0" bIns="45720" compatLnSpc="1" forceAA="0" fromWordArt="0" lIns="91440" numCol="1" rIns="91440" rot="0" rtlCol="0" spcCol="0" spcFirstLastPara="0" tIns="45720" vert="horz" wrap="square">
            <a:prstTxWarp prst="textNoShape">
              <a:avLst/>
            </a:prstTxWarp>
            <a:noAutofit/>
          </a:bodyPr>
          <a:lstStyle/>
          <a:p>
            <a:pPr algn="ctr"/>
            <a:endParaRPr lang="en-US">
              <a:solidFill>
                <a:schemeClr val="bg1"/>
              </a:solidFill>
            </a:endParaRPr>
          </a:p>
        </p:txBody>
      </p:sp>
      <p:sp>
        <p:nvSpPr>
          <p:cNvPr id="21" name="Rounded Rectangle 20">
            <a:extLst>
              <a:ext uri="{FF2B5EF4-FFF2-40B4-BE49-F238E27FC236}">
                <a16:creationId xmlns:a16="http://schemas.microsoft.com/office/drawing/2014/main" id="{4139AC45-A4FD-B769-7E33-138F5C25F50D}"/>
              </a:ext>
            </a:extLst>
          </p:cNvPr>
          <p:cNvSpPr/>
          <p:nvPr/>
        </p:nvSpPr>
        <p:spPr>
          <a:xfrm>
            <a:off x="8332972" y="2347687"/>
            <a:ext cx="1550812" cy="1456109"/>
          </a:xfrm>
          <a:prstGeom prst="roundRect">
            <a:avLst>
              <a:gd fmla="val 0" name="adj"/>
            </a:avLst>
          </a:prstGeom>
          <a:solidFill>
            <a:schemeClr val="accent1"/>
          </a:soli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23" name="Rounded Rectangle 22">
            <a:extLst>
              <a:ext uri="{FF2B5EF4-FFF2-40B4-BE49-F238E27FC236}">
                <a16:creationId xmlns:a16="http://schemas.microsoft.com/office/drawing/2014/main" id="{25FBA630-F703-80C2-EC0D-19CCA9010529}"/>
              </a:ext>
            </a:extLst>
          </p:cNvPr>
          <p:cNvSpPr/>
          <p:nvPr/>
        </p:nvSpPr>
        <p:spPr>
          <a:xfrm>
            <a:off x="10144791" y="2347687"/>
            <a:ext cx="1550812" cy="1456109"/>
          </a:xfrm>
          <a:prstGeom prst="roundRect">
            <a:avLst>
              <a:gd fmla="val 0" name="adj"/>
            </a:avLst>
          </a:prstGeom>
          <a:solidFill>
            <a:schemeClr val="accent1"/>
          </a:soli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31" name="Rectangle 30"/>
          <p:cNvSpPr/>
          <p:nvPr/>
        </p:nvSpPr>
        <p:spPr>
          <a:xfrm>
            <a:off x="1028469" y="4092148"/>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32" name="Rectangle 31"/>
          <p:cNvSpPr/>
          <p:nvPr/>
        </p:nvSpPr>
        <p:spPr>
          <a:xfrm>
            <a:off x="1028470" y="4090274"/>
            <a:ext cx="251056" cy="47593"/>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40" name="Rectangle 39"/>
          <p:cNvSpPr/>
          <p:nvPr/>
        </p:nvSpPr>
        <p:spPr>
          <a:xfrm>
            <a:off x="1" y="4287645"/>
            <a:ext cx="2743200" cy="167073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49" name="TextBox 48"/>
          <p:cNvSpPr txBox="1"/>
          <p:nvPr/>
        </p:nvSpPr>
        <p:spPr>
          <a:xfrm>
            <a:off x="66431" y="4645958"/>
            <a:ext cx="1807922" cy="954107"/>
          </a:xfrm>
          <a:prstGeom prst="rect">
            <a:avLst/>
          </a:prstGeom>
          <a:noFill/>
        </p:spPr>
        <p:txBody>
          <a:bodyPr rtlCol="0" wrap="square">
            <a:spAutoFit/>
          </a:bodyPr>
          <a:lstStyle/>
          <a:p>
            <a:pPr algn="ctr"/>
            <a:r>
              <a:rPr dirty="0" lang="en-US" sz="1400">
                <a:solidFill>
                  <a:schemeClr val="bg1"/>
                </a:solidFill>
              </a:rPr>
              <a:t>Certified Woman Owned Public Safety Consulting Firm </a:t>
            </a:r>
          </a:p>
        </p:txBody>
      </p:sp>
      <p:sp>
        <p:nvSpPr>
          <p:cNvPr id="56" name="Text Placeholder 16"/>
          <p:cNvSpPr txBox="1">
            <a:spLocks/>
          </p:cNvSpPr>
          <p:nvPr/>
        </p:nvSpPr>
        <p:spPr>
          <a:xfrm>
            <a:off x="8497758" y="2583397"/>
            <a:ext cx="1230313" cy="512158"/>
          </a:xfrm>
          <a:prstGeom prst="rect">
            <a:avLst/>
          </a:prstGeom>
        </p:spPr>
        <p:txBody>
          <a:bodyPr/>
          <a:lstStyle>
            <a:defPPr>
              <a:defRPr lang="en-US"/>
            </a:defPPr>
            <a:lvl1pPr algn="ctr" indent="0">
              <a:spcBef>
                <a:spcPct val="20000"/>
              </a:spcBef>
              <a:buFont charset="0" panose="020B0604020202020204" pitchFamily="34" typeface="Arial"/>
              <a:buNone/>
              <a:defRPr sz="3200">
                <a:solidFill>
                  <a:prstClr val="white"/>
                </a:solidFill>
                <a:effectLst>
                  <a:outerShdw algn="tl" blurRad="38100" dir="2700000" dist="38100">
                    <a:srgbClr val="000000">
                      <a:alpha val="43137"/>
                    </a:srgbClr>
                  </a:outerShdw>
                </a:effectLst>
                <a:latin typeface="+mj-lt"/>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endParaRPr dirty="0" lang="en-US"/>
          </a:p>
        </p:txBody>
      </p:sp>
      <p:sp>
        <p:nvSpPr>
          <p:cNvPr id="57" name="Text Placeholder 17"/>
          <p:cNvSpPr txBox="1">
            <a:spLocks/>
          </p:cNvSpPr>
          <p:nvPr/>
        </p:nvSpPr>
        <p:spPr>
          <a:xfrm>
            <a:off x="8367691" y="2347687"/>
            <a:ext cx="1426659" cy="1415445"/>
          </a:xfrm>
          <a:prstGeom prst="rect">
            <a:avLst/>
          </a:prstGeom>
        </p:spPr>
        <p:txBody>
          <a:bodyPr>
            <a:noAutofit/>
          </a:bodyPr>
          <a:lstStyle>
            <a:defPPr>
              <a:defRPr lang="en-US"/>
            </a:defPPr>
            <a:lvl1pPr algn="ctr" indent="0">
              <a:lnSpc>
                <a:spcPct val="120000"/>
              </a:lnSpc>
              <a:spcBef>
                <a:spcPct val="20000"/>
              </a:spcBef>
              <a:buFont charset="0" panose="020B0604020202020204" pitchFamily="34" typeface="Arial"/>
              <a:buNone/>
              <a:defRPr i="1" sz="1200">
                <a:solidFill>
                  <a:prstClr val="white"/>
                </a:solidFill>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dirty="0" lang="en-US" sz="1050"/>
              <a:t>Law Enforcement Subject Matter Experts under IACP and Bureau of Justice Assistance</a:t>
            </a:r>
          </a:p>
          <a:p>
            <a:endParaRPr dirty="0" lang="en-US"/>
          </a:p>
        </p:txBody>
      </p:sp>
      <p:sp>
        <p:nvSpPr>
          <p:cNvPr id="58" name="Text Placeholder 18"/>
          <p:cNvSpPr txBox="1">
            <a:spLocks/>
          </p:cNvSpPr>
          <p:nvPr/>
        </p:nvSpPr>
        <p:spPr>
          <a:xfrm>
            <a:off x="10148273" y="2416630"/>
            <a:ext cx="1319827" cy="1346504"/>
          </a:xfrm>
          <a:prstGeom prst="rect">
            <a:avLst/>
          </a:prstGeom>
        </p:spPr>
        <p:txBody>
          <a:bodyPr>
            <a:noAutofit/>
          </a:bodyPr>
          <a:lstStyle>
            <a:defPPr>
              <a:defRPr lang="en-US"/>
            </a:defPPr>
            <a:lvl1pPr algn="ctr" indent="0">
              <a:lnSpc>
                <a:spcPct val="120000"/>
              </a:lnSpc>
              <a:spcBef>
                <a:spcPct val="20000"/>
              </a:spcBef>
              <a:buFont charset="0" panose="020B0604020202020204" pitchFamily="34" typeface="Arial"/>
              <a:buNone/>
              <a:defRPr i="1" sz="1200">
                <a:solidFill>
                  <a:prstClr val="white"/>
                </a:solidFill>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r>
              <a:rPr dirty="0" lang="en-US"/>
              <a:t> Certified Woman Owned Public Safety Consulting Firm</a:t>
            </a:r>
          </a:p>
        </p:txBody>
      </p:sp>
      <p:sp>
        <p:nvSpPr>
          <p:cNvPr id="59" name="Text Placeholder 19"/>
          <p:cNvSpPr txBox="1">
            <a:spLocks/>
          </p:cNvSpPr>
          <p:nvPr/>
        </p:nvSpPr>
        <p:spPr>
          <a:xfrm>
            <a:off x="10211544" y="2525446"/>
            <a:ext cx="1024732" cy="253091"/>
          </a:xfrm>
          <a:prstGeom prst="rect">
            <a:avLst/>
          </a:prstGeom>
        </p:spPr>
        <p:txBody>
          <a:bodyPr/>
          <a:lstStyle>
            <a:defPPr>
              <a:defRPr lang="en-US"/>
            </a:defPPr>
            <a:lvl1pPr algn="ctr" indent="0">
              <a:spcBef>
                <a:spcPct val="20000"/>
              </a:spcBef>
              <a:buFont charset="0" panose="020B0604020202020204" pitchFamily="34" typeface="Arial"/>
              <a:buNone/>
              <a:defRPr sz="3200">
                <a:solidFill>
                  <a:prstClr val="white"/>
                </a:solidFill>
                <a:effectLst>
                  <a:outerShdw algn="tl" blurRad="38100" dir="2700000" dist="38100">
                    <a:srgbClr val="000000">
                      <a:alpha val="43137"/>
                    </a:srgbClr>
                  </a:outerShdw>
                </a:effectLst>
                <a:latin typeface="+mj-lt"/>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l"/>
            <a:endParaRPr dirty="0" lang="en-US" sz="1600"/>
          </a:p>
        </p:txBody>
      </p:sp>
      <p:sp>
        <p:nvSpPr>
          <p:cNvPr id="60" name="Text Placeholder 5">
            <a:extLst>
              <a:ext uri="{FF2B5EF4-FFF2-40B4-BE49-F238E27FC236}">
                <a16:creationId xmlns:a16="http://schemas.microsoft.com/office/drawing/2014/main" id="{C2B7E68F-4BBB-CE6B-EB32-12F8C23D0C6A}"/>
              </a:ext>
            </a:extLst>
          </p:cNvPr>
          <p:cNvSpPr txBox="1">
            <a:spLocks/>
          </p:cNvSpPr>
          <p:nvPr/>
        </p:nvSpPr>
        <p:spPr>
          <a:xfrm>
            <a:off x="6910722" y="2580156"/>
            <a:ext cx="895419" cy="698103"/>
          </a:xfrm>
          <a:prstGeom prst="rect">
            <a:avLst/>
          </a:prstGeom>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Font charset="0" panose="020B0604020202020204" pitchFamily="34" typeface="Arial"/>
              <a:buNone/>
            </a:pPr>
            <a:r>
              <a:rPr dirty="0" lang="en-US">
                <a:solidFill>
                  <a:prstClr val="white"/>
                </a:solidFill>
                <a:effectLst>
                  <a:outerShdw algn="tl" blurRad="38100" dir="2700000" dist="38100">
                    <a:srgbClr val="000000">
                      <a:alpha val="43137"/>
                    </a:srgbClr>
                  </a:outerShdw>
                </a:effectLst>
                <a:latin typeface="+mj-lt"/>
              </a:rPr>
              <a:t>60+</a:t>
            </a:r>
          </a:p>
        </p:txBody>
      </p:sp>
      <p:sp>
        <p:nvSpPr>
          <p:cNvPr id="61" name="Text Placeholder 6">
            <a:extLst>
              <a:ext uri="{FF2B5EF4-FFF2-40B4-BE49-F238E27FC236}">
                <a16:creationId xmlns:a16="http://schemas.microsoft.com/office/drawing/2014/main" id="{C08CE7E9-C277-F88C-744F-904BCA9D2FD3}"/>
              </a:ext>
            </a:extLst>
          </p:cNvPr>
          <p:cNvSpPr txBox="1">
            <a:spLocks/>
          </p:cNvSpPr>
          <p:nvPr/>
        </p:nvSpPr>
        <p:spPr>
          <a:xfrm>
            <a:off x="6597211" y="3203743"/>
            <a:ext cx="1398697" cy="389630"/>
          </a:xfrm>
          <a:prstGeom prst="rect">
            <a:avLst/>
          </a:prstGeom>
        </p:spPr>
        <p:txBody>
          <a:bodyPr>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120000"/>
              </a:lnSpc>
              <a:buFont charset="0" panose="020B0604020202020204" pitchFamily="34" typeface="Arial"/>
              <a:buNone/>
            </a:pPr>
            <a:r>
              <a:rPr dirty="0" i="1" lang="en-US" sz="1200">
                <a:solidFill>
                  <a:prstClr val="white"/>
                </a:solidFill>
              </a:rPr>
              <a:t>Years of Experience</a:t>
            </a:r>
          </a:p>
        </p:txBody>
      </p:sp>
      <p:pic>
        <p:nvPicPr>
          <p:cNvPr descr="A blue and white diamond with white lines&#10;&#10;Description automatically generated" id="10" name="Picture 9">
            <a:extLst>
              <a:ext uri="{FF2B5EF4-FFF2-40B4-BE49-F238E27FC236}">
                <a16:creationId xmlns:a16="http://schemas.microsoft.com/office/drawing/2014/main" id="{549A322A-236E-0C0B-E530-6DA9B8F5E7A2}"/>
              </a:ext>
            </a:extLst>
          </p:cNvPr>
          <p:cNvPicPr>
            <a:picLocks noChangeAspect="1"/>
          </p:cNvPicPr>
          <p:nvPr/>
        </p:nvPicPr>
        <p:blipFill>
          <a:blip cstate="print" r:embed="rId3">
            <a:extLst>
              <a:ext uri="{28A0092B-C50C-407E-A947-70E740481C1C}">
                <a14:useLocalDpi xmlns:a14="http://schemas.microsoft.com/office/drawing/2010/main" val="0"/>
              </a:ext>
            </a:extLst>
          </a:blip>
          <a:stretch>
            <a:fillRect/>
          </a:stretch>
        </p:blipFill>
        <p:spPr>
          <a:xfrm>
            <a:off x="1720392" y="4505843"/>
            <a:ext cx="1086966" cy="1086966"/>
          </a:xfrm>
          <a:prstGeom prst="rect">
            <a:avLst/>
          </a:prstGeom>
        </p:spPr>
      </p:pic>
    </p:spTree>
    <p:extLst>
      <p:ext uri="{BB962C8B-B14F-4D97-AF65-F5344CB8AC3E}">
        <p14:creationId xmlns:p14="http://schemas.microsoft.com/office/powerpoint/2010/main" val="107487694"/>
      </p:ext>
    </p:extLst>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Placeholder 2"/>
          <p:cNvPicPr>
            <a:picLocks noChangeAspect="1" noGrp="1"/>
          </p:cNvPicPr>
          <p:nvPr>
            <p:ph idx="10" sz="quarter" type="pic"/>
          </p:nvPr>
        </p:nvPicPr>
        <p:blipFill>
          <a:blip r:embed="rId3">
            <a:extLst>
              <a:ext uri="{28A0092B-C50C-407E-A947-70E740481C1C}">
                <a14:useLocalDpi xmlns:a14="http://schemas.microsoft.com/office/drawing/2010/main" val="0"/>
              </a:ext>
            </a:extLst>
          </a:blip>
          <a:srcRect l="48" r="48"/>
          <a:stretch/>
        </p:blipFill>
        <p:spPr>
          <a:xfrm>
            <a:off x="6445486" y="0"/>
            <a:ext cx="5746514" cy="6484776"/>
          </a:xfrm>
        </p:spPr>
      </p:pic>
      <p:pic>
        <p:nvPicPr>
          <p:cNvPr id="7" name="Picture Placeholder 6"/>
          <p:cNvPicPr>
            <a:picLocks noChangeAspect="1" noGrp="1"/>
          </p:cNvPicPr>
          <p:nvPr>
            <p:ph idx="11" sz="quarter" type="pic"/>
          </p:nvPr>
        </p:nvPicPr>
        <p:blipFill>
          <a:blip cstate="print" r:embed="rId4">
            <a:extLst>
              <a:ext uri="{28A0092B-C50C-407E-A947-70E740481C1C}">
                <a14:useLocalDpi xmlns:a14="http://schemas.microsoft.com/office/drawing/2010/main" val="0"/>
              </a:ext>
            </a:extLst>
          </a:blip>
          <a:srcRect l="84" r="84"/>
          <a:stretch>
            <a:fillRect/>
          </a:stretch>
        </p:blipFill>
        <p:spPr/>
      </p:pic>
      <p:sp>
        <p:nvSpPr>
          <p:cNvPr id="6" name="Text Placeholder 5"/>
          <p:cNvSpPr>
            <a:spLocks noGrp="1"/>
          </p:cNvSpPr>
          <p:nvPr>
            <p:ph idx="13" sz="quarter" type="body"/>
          </p:nvPr>
        </p:nvSpPr>
        <p:spPr/>
        <p:txBody>
          <a:bodyPr/>
          <a:lstStyle/>
          <a:p>
            <a:pPr algn="ctr"/>
            <a:r>
              <a:rPr dirty="0" lang="en-US"/>
              <a:t>PROTECTING CRITICAL INFRASTRUCTURES</a:t>
            </a:r>
          </a:p>
        </p:txBody>
      </p:sp>
      <p:sp>
        <p:nvSpPr>
          <p:cNvPr id="15" name="Text Placeholder 14"/>
          <p:cNvSpPr>
            <a:spLocks noGrp="1"/>
          </p:cNvSpPr>
          <p:nvPr>
            <p:ph idx="15" sz="quarter" type="body"/>
          </p:nvPr>
        </p:nvSpPr>
        <p:spPr/>
        <p:txBody>
          <a:bodyPr>
            <a:normAutofit fontScale="92500"/>
          </a:bodyPr>
          <a:lstStyle/>
          <a:p>
            <a:r>
              <a:rPr dirty="0" lang="en-US">
                <a:solidFill>
                  <a:schemeClr val="tx1"/>
                </a:solidFill>
              </a:rPr>
              <a:t>Protecting the critical infrastructure is a vital component of all hazard plans for tribal housing authorities. These authorities must first identify the essential facilities, utility networks, and communication systems that are crucial for maintaining housing services and community resilience during emergencies. By assessing the vulnerabilities of these critical assets, they can prioritize the implementation of robust safeguards to mitigate the impact of natural disasters, cyber-attacks, and other threats.</a:t>
            </a:r>
          </a:p>
          <a:p>
            <a:endParaRPr dirty="0" lang="en-US"/>
          </a:p>
          <a:p>
            <a:endParaRPr dirty="0" lang="en-US"/>
          </a:p>
        </p:txBody>
      </p:sp>
      <p:sp>
        <p:nvSpPr>
          <p:cNvPr id="8" name="Rectangle 7"/>
          <p:cNvSpPr/>
          <p:nvPr/>
        </p:nvSpPr>
        <p:spPr>
          <a:xfrm>
            <a:off x="2840452" y="3527241"/>
            <a:ext cx="3605034" cy="25146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dirty="0" lang="en-US"/>
          </a:p>
        </p:txBody>
      </p:sp>
      <p:sp>
        <p:nvSpPr>
          <p:cNvPr id="12" name="Rectangle 11"/>
          <p:cNvSpPr/>
          <p:nvPr/>
        </p:nvSpPr>
        <p:spPr>
          <a:xfrm>
            <a:off x="774700" y="162487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3" name="Rectangle 12"/>
          <p:cNvSpPr/>
          <p:nvPr/>
        </p:nvSpPr>
        <p:spPr>
          <a:xfrm>
            <a:off x="774701" y="1623002"/>
            <a:ext cx="251056" cy="47593"/>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grpSp>
        <p:nvGrpSpPr>
          <p:cNvPr id="63" name="Group 62"/>
          <p:cNvGrpSpPr/>
          <p:nvPr/>
        </p:nvGrpSpPr>
        <p:grpSpPr>
          <a:xfrm>
            <a:off x="2825757" y="3720894"/>
            <a:ext cx="4829161" cy="2014069"/>
            <a:chOff x="2825757" y="3597225"/>
            <a:chExt cx="4829161" cy="2014069"/>
          </a:xfrm>
        </p:grpSpPr>
        <p:sp>
          <p:nvSpPr>
            <p:cNvPr id="23" name="Text Placeholder 7">
              <a:extLst>
                <a:ext uri="{FF2B5EF4-FFF2-40B4-BE49-F238E27FC236}">
                  <a16:creationId xmlns:a16="http://schemas.microsoft.com/office/drawing/2014/main" id="{257F5FE6-986F-579F-CBD8-ED74A2A5618D}"/>
                </a:ext>
              </a:extLst>
            </p:cNvPr>
            <p:cNvSpPr txBox="1">
              <a:spLocks/>
            </p:cNvSpPr>
            <p:nvPr/>
          </p:nvSpPr>
          <p:spPr>
            <a:xfrm>
              <a:off x="3439983" y="3807448"/>
              <a:ext cx="2383877" cy="323953"/>
            </a:xfrm>
            <a:prstGeom prst="rect">
              <a:avLst/>
            </a:prstGeom>
            <a:noFill/>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80000"/>
                </a:lnSpc>
                <a:buNone/>
              </a:pPr>
              <a:r>
                <a:rPr dirty="0" lang="en-US" sz="1200">
                  <a:solidFill>
                    <a:schemeClr val="bg1"/>
                  </a:solidFill>
                </a:rPr>
                <a:t>IDENTIFY CRITICAL ASSETS</a:t>
              </a:r>
            </a:p>
          </p:txBody>
        </p:sp>
        <p:sp>
          <p:nvSpPr>
            <p:cNvPr id="24" name="TextBox 23"/>
            <p:cNvSpPr txBox="1"/>
            <p:nvPr/>
          </p:nvSpPr>
          <p:spPr>
            <a:xfrm>
              <a:off x="2825757" y="3597225"/>
              <a:ext cx="634985" cy="523220"/>
            </a:xfrm>
            <a:prstGeom prst="rect">
              <a:avLst/>
            </a:prstGeom>
            <a:noFill/>
          </p:spPr>
          <p:txBody>
            <a:bodyPr rtlCol="0" wrap="square">
              <a:spAutoFit/>
            </a:bodyPr>
            <a:lstStyle/>
            <a:p>
              <a:r>
                <a:rPr dirty="0" lang="en-US" sz="2800">
                  <a:solidFill>
                    <a:schemeClr val="bg1"/>
                  </a:solidFill>
                  <a:effectLst>
                    <a:outerShdw algn="tl" blurRad="38100" dir="2700000" dist="38100">
                      <a:srgbClr val="000000">
                        <a:alpha val="43137"/>
                      </a:srgbClr>
                    </a:outerShdw>
                  </a:effectLst>
                </a:rPr>
                <a:t>01</a:t>
              </a:r>
            </a:p>
          </p:txBody>
        </p:sp>
        <p:sp>
          <p:nvSpPr>
            <p:cNvPr id="27" name="Text Placeholder 8">
              <a:extLst>
                <a:ext uri="{FF2B5EF4-FFF2-40B4-BE49-F238E27FC236}">
                  <a16:creationId xmlns:a16="http://schemas.microsoft.com/office/drawing/2014/main" id="{6DCA0BE2-D9FE-8FC1-ECF7-B986F2D8DF17}"/>
                </a:ext>
              </a:extLst>
            </p:cNvPr>
            <p:cNvSpPr txBox="1">
              <a:spLocks/>
            </p:cNvSpPr>
            <p:nvPr/>
          </p:nvSpPr>
          <p:spPr>
            <a:xfrm>
              <a:off x="5373636" y="3992185"/>
              <a:ext cx="2281282" cy="621314"/>
            </a:xfrm>
            <a:prstGeom prst="rect">
              <a:avLst/>
            </a:prstGeom>
          </p:spPr>
          <p:txBody>
            <a:bodyPr>
              <a:noAutofit/>
            </a:bodyPr>
            <a:lstStyle>
              <a:defPPr>
                <a:defRPr lang="en-US"/>
              </a:defPPr>
              <a:lvl1pPr algn="ctr" indent="0">
                <a:lnSpc>
                  <a:spcPct val="120000"/>
                </a:lnSpc>
                <a:spcBef>
                  <a:spcPct val="20000"/>
                </a:spcBef>
                <a:buFont charset="0" panose="020B0604020202020204" pitchFamily="34" typeface="Arial"/>
                <a:buNone/>
                <a:defRPr i="1" sz="1200">
                  <a:solidFill>
                    <a:prstClr val="white"/>
                  </a:solidFill>
                </a:defRPr>
              </a:lvl1pPr>
              <a:lvl2pPr indent="-285750" marL="742950">
                <a:spcBef>
                  <a:spcPct val="20000"/>
                </a:spcBef>
                <a:buFont charset="0" panose="020B0604020202020204" pitchFamily="34" typeface="Arial"/>
                <a:buChar char="–"/>
                <a:defRPr sz="2800"/>
              </a:lvl2pPr>
              <a:lvl3pPr indent="-228600" marL="1143000">
                <a:spcBef>
                  <a:spcPct val="20000"/>
                </a:spcBef>
                <a:buFont charset="0" panose="020B0604020202020204" pitchFamily="34" typeface="Arial"/>
                <a:buChar char="•"/>
                <a:defRPr sz="2400"/>
              </a:lvl3pPr>
              <a:lvl4pPr indent="-228600" marL="1600200">
                <a:spcBef>
                  <a:spcPct val="20000"/>
                </a:spcBef>
                <a:buFont charset="0" panose="020B0604020202020204" pitchFamily="34" typeface="Arial"/>
                <a:buChar char="–"/>
                <a:defRPr sz="2000"/>
              </a:lvl4pPr>
              <a:lvl5pPr indent="-228600" marL="2057400">
                <a:spcBef>
                  <a:spcPct val="20000"/>
                </a:spcBef>
                <a:buFont charset="0" panose="020B0604020202020204" pitchFamily="34" typeface="Arial"/>
                <a:buChar char="»"/>
                <a:defRPr sz="2000"/>
              </a:lvl5pPr>
              <a:lvl6pPr indent="-228600" marL="2514600">
                <a:spcBef>
                  <a:spcPct val="20000"/>
                </a:spcBef>
                <a:buFont charset="0" panose="020B0604020202020204" pitchFamily="34" typeface="Arial"/>
                <a:buChar char="•"/>
                <a:defRPr sz="2000"/>
              </a:lvl6pPr>
              <a:lvl7pPr indent="-228600" marL="2971800">
                <a:spcBef>
                  <a:spcPct val="20000"/>
                </a:spcBef>
                <a:buFont charset="0" panose="020B0604020202020204" pitchFamily="34" typeface="Arial"/>
                <a:buChar char="•"/>
                <a:defRPr sz="2000"/>
              </a:lvl7pPr>
              <a:lvl8pPr indent="-228600" marL="3429000">
                <a:spcBef>
                  <a:spcPct val="20000"/>
                </a:spcBef>
                <a:buFont charset="0" panose="020B0604020202020204" pitchFamily="34" typeface="Arial"/>
                <a:buChar char="•"/>
                <a:defRPr sz="2000"/>
              </a:lvl8pPr>
              <a:lvl9pPr indent="-228600" marL="3886200">
                <a:spcBef>
                  <a:spcPct val="20000"/>
                </a:spcBef>
                <a:buFont charset="0" panose="020B0604020202020204" pitchFamily="34" typeface="Arial"/>
                <a:buChar char="•"/>
                <a:defRPr sz="2000"/>
              </a:lvl9pPr>
            </a:lstStyle>
            <a:p>
              <a:pPr algn="l"/>
              <a:endParaRPr dirty="0" i="0" lang="en-US">
                <a:solidFill>
                  <a:schemeClr val="bg1"/>
                </a:solidFill>
              </a:endParaRPr>
            </a:p>
          </p:txBody>
        </p:sp>
        <p:sp>
          <p:nvSpPr>
            <p:cNvPr id="28" name="Text Placeholder 7">
              <a:extLst>
                <a:ext uri="{FF2B5EF4-FFF2-40B4-BE49-F238E27FC236}">
                  <a16:creationId xmlns:a16="http://schemas.microsoft.com/office/drawing/2014/main" id="{257F5FE6-986F-579F-CBD8-ED74A2A5618D}"/>
                </a:ext>
              </a:extLst>
            </p:cNvPr>
            <p:cNvSpPr txBox="1">
              <a:spLocks/>
            </p:cNvSpPr>
            <p:nvPr/>
          </p:nvSpPr>
          <p:spPr>
            <a:xfrm>
              <a:off x="3213987" y="4462197"/>
              <a:ext cx="2904812" cy="575397"/>
            </a:xfrm>
            <a:prstGeom prst="rect">
              <a:avLst/>
            </a:prstGeom>
            <a:noFill/>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lnSpc>
                  <a:spcPct val="80000"/>
                </a:lnSpc>
                <a:buNone/>
              </a:pPr>
              <a:r>
                <a:rPr dirty="0" lang="en-US" sz="1333">
                  <a:solidFill>
                    <a:schemeClr val="bg1"/>
                  </a:solidFill>
                </a:rPr>
                <a:t>ASSESS VULNERABILITIES</a:t>
              </a:r>
            </a:p>
          </p:txBody>
        </p:sp>
        <p:sp>
          <p:nvSpPr>
            <p:cNvPr id="29" name="TextBox 28"/>
            <p:cNvSpPr txBox="1"/>
            <p:nvPr/>
          </p:nvSpPr>
          <p:spPr>
            <a:xfrm>
              <a:off x="2846042" y="4292062"/>
              <a:ext cx="634985" cy="523220"/>
            </a:xfrm>
            <a:prstGeom prst="rect">
              <a:avLst/>
            </a:prstGeom>
            <a:noFill/>
          </p:spPr>
          <p:txBody>
            <a:bodyPr rtlCol="0" wrap="square">
              <a:spAutoFit/>
            </a:bodyPr>
            <a:lstStyle/>
            <a:p>
              <a:r>
                <a:rPr dirty="0" lang="en-US" sz="2800">
                  <a:solidFill>
                    <a:schemeClr val="bg1"/>
                  </a:solidFill>
                  <a:effectLst>
                    <a:outerShdw algn="tl" blurRad="38100" dir="2700000" dist="38100">
                      <a:srgbClr val="000000">
                        <a:alpha val="43137"/>
                      </a:srgbClr>
                    </a:outerShdw>
                  </a:effectLst>
                </a:rPr>
                <a:t>02</a:t>
              </a:r>
            </a:p>
          </p:txBody>
        </p:sp>
        <p:sp>
          <p:nvSpPr>
            <p:cNvPr id="31" name="Text Placeholder 7">
              <a:extLst>
                <a:ext uri="{FF2B5EF4-FFF2-40B4-BE49-F238E27FC236}">
                  <a16:creationId xmlns:a16="http://schemas.microsoft.com/office/drawing/2014/main" id="{257F5FE6-986F-579F-CBD8-ED74A2A5618D}"/>
                </a:ext>
              </a:extLst>
            </p:cNvPr>
            <p:cNvSpPr txBox="1">
              <a:spLocks/>
            </p:cNvSpPr>
            <p:nvPr/>
          </p:nvSpPr>
          <p:spPr>
            <a:xfrm>
              <a:off x="3470478" y="5202112"/>
              <a:ext cx="2501470" cy="394362"/>
            </a:xfrm>
            <a:prstGeom prst="rect">
              <a:avLst/>
            </a:prstGeom>
            <a:noFill/>
          </p:spPr>
          <p:txBody>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indent="0" marL="0">
                <a:lnSpc>
                  <a:spcPct val="80000"/>
                </a:lnSpc>
                <a:buNone/>
              </a:pPr>
              <a:r>
                <a:rPr dirty="0" lang="en-US" sz="1333">
                  <a:solidFill>
                    <a:schemeClr val="bg1"/>
                  </a:solidFill>
                </a:rPr>
                <a:t>IMPLEMENT SAFEGUARDS</a:t>
              </a:r>
            </a:p>
          </p:txBody>
        </p:sp>
        <p:sp>
          <p:nvSpPr>
            <p:cNvPr id="32" name="TextBox 31"/>
            <p:cNvSpPr txBox="1"/>
            <p:nvPr/>
          </p:nvSpPr>
          <p:spPr>
            <a:xfrm>
              <a:off x="2841640" y="5088074"/>
              <a:ext cx="634985" cy="523220"/>
            </a:xfrm>
            <a:prstGeom prst="rect">
              <a:avLst/>
            </a:prstGeom>
            <a:noFill/>
          </p:spPr>
          <p:txBody>
            <a:bodyPr rtlCol="0" wrap="square">
              <a:spAutoFit/>
            </a:bodyPr>
            <a:lstStyle/>
            <a:p>
              <a:r>
                <a:rPr dirty="0" lang="en-US" sz="2800">
                  <a:solidFill>
                    <a:schemeClr val="bg1"/>
                  </a:solidFill>
                  <a:effectLst>
                    <a:outerShdw algn="tl" blurRad="38100" dir="2700000" dist="38100">
                      <a:srgbClr val="000000">
                        <a:alpha val="43137"/>
                      </a:srgbClr>
                    </a:outerShdw>
                  </a:effectLst>
                </a:rPr>
                <a:t>03</a:t>
              </a:r>
            </a:p>
          </p:txBody>
        </p:sp>
      </p:grpSp>
    </p:spTree>
    <p:extLst>
      <p:ext uri="{BB962C8B-B14F-4D97-AF65-F5344CB8AC3E}">
        <p14:creationId xmlns:p14="http://schemas.microsoft.com/office/powerpoint/2010/main" val="881543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186938" y="1511559"/>
            <a:ext cx="10195541" cy="46466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0560" y="130393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5400561" y="1302062"/>
            <a:ext cx="251056" cy="47593"/>
          </a:xfrm>
          <a:prstGeom prst="rect">
            <a:avLst/>
          </a:prstGeom>
          <a:solidFill>
            <a:schemeClr val="accent1"/>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pitchFamily="2" charset="0"/>
              <a:ea typeface="Roboto" panose="02000000000000000000" pitchFamily="2" charset="0"/>
            </a:endParaRPr>
          </a:p>
        </p:txBody>
      </p:sp>
      <p:sp>
        <p:nvSpPr>
          <p:cNvPr id="11" name="Text Placeholder 10"/>
          <p:cNvSpPr>
            <a:spLocks noGrp="1"/>
          </p:cNvSpPr>
          <p:nvPr>
            <p:ph type="body" sz="quarter" idx="14"/>
          </p:nvPr>
        </p:nvSpPr>
        <p:spPr/>
        <p:txBody>
          <a:bodyPr/>
          <a:lstStyle/>
          <a:p>
            <a:r>
              <a:rPr lang="en-US" dirty="0"/>
              <a:t>SAFEGUARDING VULNERABLE POPULATIONS</a:t>
            </a:r>
          </a:p>
          <a:p>
            <a:endParaRPr lang="en-US" dirty="0"/>
          </a:p>
        </p:txBody>
      </p:sp>
      <p:sp>
        <p:nvSpPr>
          <p:cNvPr id="39" name="Text Placeholder 38"/>
          <p:cNvSpPr>
            <a:spLocks noGrp="1"/>
          </p:cNvSpPr>
          <p:nvPr>
            <p:ph type="body" sz="quarter" idx="27"/>
          </p:nvPr>
        </p:nvSpPr>
        <p:spPr/>
        <p:txBody>
          <a:bodyPr/>
          <a:lstStyle/>
          <a:p>
            <a:r>
              <a:rPr lang="en-US" dirty="0"/>
              <a:t> </a:t>
            </a:r>
          </a:p>
          <a:p>
            <a:endParaRPr lang="en-US" dirty="0"/>
          </a:p>
        </p:txBody>
      </p:sp>
      <p:sp>
        <p:nvSpPr>
          <p:cNvPr id="41" name="Text Placeholder 40"/>
          <p:cNvSpPr>
            <a:spLocks noGrp="1"/>
          </p:cNvSpPr>
          <p:nvPr>
            <p:ph type="body" sz="quarter" idx="29"/>
          </p:nvPr>
        </p:nvSpPr>
        <p:spPr>
          <a:xfrm>
            <a:off x="1219124" y="1949934"/>
            <a:ext cx="10163156" cy="4534842"/>
          </a:xfrm>
        </p:spPr>
        <p:txBody>
          <a:bodyPr>
            <a:normAutofit fontScale="92500" lnSpcReduction="10000"/>
          </a:bodyPr>
          <a:lstStyle/>
          <a:p>
            <a:r>
              <a:rPr lang="en-US" sz="2800" b="1" dirty="0"/>
              <a:t>Identify Vulnerable Groups</a:t>
            </a:r>
          </a:p>
          <a:p>
            <a:r>
              <a:rPr lang="en-US" sz="2000" dirty="0"/>
              <a:t>Tribal housing authorities must proactively identify the populations within their communities that are most vulnerable during emergencies, such as the elderly, individuals with disabilities, low-income families, and those with limited mobility or access to resources.</a:t>
            </a:r>
          </a:p>
          <a:p>
            <a:r>
              <a:rPr lang="en-US" sz="2400" b="1" dirty="0"/>
              <a:t>Develop Targeted Strategies</a:t>
            </a:r>
          </a:p>
          <a:p>
            <a:r>
              <a:rPr lang="en-US" sz="1900" dirty="0"/>
              <a:t>By understanding the unique needs and challenges faced by these vulnerable groups, tribal housing authorities can develop tailored strategies to ensure their safety and </a:t>
            </a:r>
            <a:r>
              <a:rPr lang="en-US" sz="2400" b="1" dirty="0">
                <a:solidFill>
                  <a:srgbClr val="4899CD"/>
                </a:solidFill>
              </a:rPr>
              <a:t>well</a:t>
            </a:r>
            <a:r>
              <a:rPr lang="en-US" sz="1900" dirty="0"/>
              <a:t>-being during disasters. This may include establishing specialized emergency shelters, providing transportation assistance, and implementing early warning systems.</a:t>
            </a:r>
          </a:p>
          <a:p>
            <a:r>
              <a:rPr lang="en-US" sz="2400" b="1" dirty="0"/>
              <a:t>Engage Community Partners</a:t>
            </a:r>
          </a:p>
          <a:p>
            <a:r>
              <a:rPr lang="en-US" sz="2000" dirty="0"/>
              <a:t>Collaborating with tribal social services, healthcare providers, and community-based organizations is crucial for effectively safeguarding vulnerable populations. These partnerships can help identify at-risk individuals, coordinate the delivery of essential services, and foster trust and communication within the community.</a:t>
            </a:r>
          </a:p>
          <a:p>
            <a:r>
              <a:rPr lang="en-US" dirty="0"/>
              <a:t> </a:t>
            </a:r>
          </a:p>
          <a:p>
            <a:pPr algn="l"/>
            <a:endParaRPr lang="en-US" dirty="0"/>
          </a:p>
          <a:p>
            <a:endParaRPr lang="en-US" dirty="0"/>
          </a:p>
        </p:txBody>
      </p:sp>
    </p:spTree>
    <p:extLst>
      <p:ext uri="{BB962C8B-B14F-4D97-AF65-F5344CB8AC3E}">
        <p14:creationId xmlns:p14="http://schemas.microsoft.com/office/powerpoint/2010/main" val="2066226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20"/>
          </p:nvPr>
        </p:nvSpPr>
        <p:spPr>
          <a:xfrm>
            <a:off x="7788554" y="2508156"/>
            <a:ext cx="3721273" cy="280791"/>
          </a:xfrm>
        </p:spPr>
        <p:txBody>
          <a:bodyPr/>
          <a:lstStyle/>
          <a:p>
            <a:r>
              <a:rPr lang="en-US" dirty="0"/>
              <a:t>DEFINE ROLES AND RESPONSIBILITIES</a:t>
            </a:r>
          </a:p>
        </p:txBody>
      </p:sp>
      <p:sp>
        <p:nvSpPr>
          <p:cNvPr id="9" name="Text Placeholder 8"/>
          <p:cNvSpPr>
            <a:spLocks noGrp="1"/>
          </p:cNvSpPr>
          <p:nvPr>
            <p:ph type="body" sz="quarter" idx="21"/>
          </p:nvPr>
        </p:nvSpPr>
        <p:spPr/>
        <p:txBody>
          <a:bodyPr>
            <a:normAutofit/>
          </a:bodyPr>
          <a:lstStyle/>
          <a:p>
            <a:r>
              <a:rPr lang="en-US" dirty="0">
                <a:solidFill>
                  <a:schemeClr val="tx1"/>
                </a:solidFill>
              </a:rPr>
              <a:t>Clearly outline the specific contributions and tasks each partner will undertake during emergencies.</a:t>
            </a:r>
          </a:p>
          <a:p>
            <a:endParaRPr lang="en-US" dirty="0"/>
          </a:p>
          <a:p>
            <a:endParaRPr lang="en-US" dirty="0"/>
          </a:p>
          <a:p>
            <a:endParaRPr lang="en-US" dirty="0"/>
          </a:p>
        </p:txBody>
      </p:sp>
      <p:sp>
        <p:nvSpPr>
          <p:cNvPr id="6" name="Text Placeholder 5"/>
          <p:cNvSpPr>
            <a:spLocks noGrp="1"/>
          </p:cNvSpPr>
          <p:nvPr>
            <p:ph type="body" sz="quarter" idx="19"/>
          </p:nvPr>
        </p:nvSpPr>
        <p:spPr>
          <a:xfrm>
            <a:off x="7788552" y="868506"/>
            <a:ext cx="3923907" cy="280791"/>
          </a:xfrm>
        </p:spPr>
        <p:txBody>
          <a:bodyPr/>
          <a:lstStyle/>
          <a:p>
            <a:r>
              <a:rPr lang="en-US" dirty="0"/>
              <a:t>IDENTIFY KEY PARTNERS</a:t>
            </a:r>
          </a:p>
        </p:txBody>
      </p:sp>
      <p:sp>
        <p:nvSpPr>
          <p:cNvPr id="5" name="Text Placeholder 4"/>
          <p:cNvSpPr>
            <a:spLocks noGrp="1"/>
          </p:cNvSpPr>
          <p:nvPr>
            <p:ph type="body" sz="quarter" idx="17"/>
          </p:nvPr>
        </p:nvSpPr>
        <p:spPr/>
        <p:txBody>
          <a:bodyPr>
            <a:normAutofit/>
          </a:bodyPr>
          <a:lstStyle/>
          <a:p>
            <a:r>
              <a:rPr lang="en-US" dirty="0">
                <a:solidFill>
                  <a:schemeClr val="tx1"/>
                </a:solidFill>
              </a:rPr>
              <a:t>Establish relationships with government agencies, NGOs, and other organizations that can provide support.</a:t>
            </a:r>
          </a:p>
          <a:p>
            <a:endParaRPr lang="en-US" dirty="0"/>
          </a:p>
          <a:p>
            <a:endParaRPr lang="en-US" dirty="0"/>
          </a:p>
        </p:txBody>
      </p:sp>
      <p:pic>
        <p:nvPicPr>
          <p:cNvPr id="3" name="Picture Placeholder 2"/>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8729" r="8729"/>
          <a:stretch/>
        </p:blipFill>
        <p:spPr>
          <a:xfrm>
            <a:off x="31143" y="522515"/>
            <a:ext cx="5391150" cy="6531429"/>
          </a:xfrm>
        </p:spPr>
      </p:pic>
      <p:sp>
        <p:nvSpPr>
          <p:cNvPr id="10" name="Text Placeholder 9"/>
          <p:cNvSpPr>
            <a:spLocks noGrp="1"/>
          </p:cNvSpPr>
          <p:nvPr>
            <p:ph type="body" sz="quarter" idx="22"/>
          </p:nvPr>
        </p:nvSpPr>
        <p:spPr>
          <a:xfrm>
            <a:off x="7788551" y="4134966"/>
            <a:ext cx="4089318" cy="280791"/>
          </a:xfrm>
        </p:spPr>
        <p:txBody>
          <a:bodyPr/>
          <a:lstStyle/>
          <a:p>
            <a:r>
              <a:rPr lang="en-US" dirty="0"/>
              <a:t>DEVELOP JOINT ACTION PLANS</a:t>
            </a:r>
          </a:p>
        </p:txBody>
      </p:sp>
      <p:sp>
        <p:nvSpPr>
          <p:cNvPr id="11" name="Text Placeholder 10"/>
          <p:cNvSpPr>
            <a:spLocks noGrp="1"/>
          </p:cNvSpPr>
          <p:nvPr>
            <p:ph type="body" sz="quarter" idx="23"/>
          </p:nvPr>
        </p:nvSpPr>
        <p:spPr/>
        <p:txBody>
          <a:bodyPr>
            <a:normAutofit/>
          </a:bodyPr>
          <a:lstStyle/>
          <a:p>
            <a:r>
              <a:rPr lang="en-US" dirty="0">
                <a:solidFill>
                  <a:schemeClr val="tx1"/>
                </a:solidFill>
              </a:rPr>
              <a:t>Collaborate to create comprehensive, coordinated emergency response and recovery strategies.</a:t>
            </a:r>
          </a:p>
          <a:p>
            <a:endParaRPr lang="en-US" dirty="0"/>
          </a:p>
          <a:p>
            <a:endParaRPr lang="en-US" dirty="0"/>
          </a:p>
          <a:p>
            <a:endParaRPr lang="en-US" dirty="0"/>
          </a:p>
        </p:txBody>
      </p:sp>
      <p:sp>
        <p:nvSpPr>
          <p:cNvPr id="7" name="Rectangle 6"/>
          <p:cNvSpPr/>
          <p:nvPr/>
        </p:nvSpPr>
        <p:spPr>
          <a:xfrm>
            <a:off x="3278744" y="49417"/>
            <a:ext cx="3609062" cy="1592784"/>
          </a:xfrm>
          <a:prstGeom prst="rect">
            <a:avLst/>
          </a:prstGeom>
          <a:solidFill>
            <a:schemeClr val="accent3"/>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34" name="Text Placeholder 8">
            <a:extLst>
              <a:ext uri="{FF2B5EF4-FFF2-40B4-BE49-F238E27FC236}">
                <a16:creationId xmlns:a16="http://schemas.microsoft.com/office/drawing/2014/main" id="{6DCA0BE2-D9FE-8FC1-ECF7-B986F2D8DF17}"/>
              </a:ext>
            </a:extLst>
          </p:cNvPr>
          <p:cNvSpPr txBox="1">
            <a:spLocks/>
          </p:cNvSpPr>
          <p:nvPr/>
        </p:nvSpPr>
        <p:spPr>
          <a:xfrm>
            <a:off x="3268218" y="221410"/>
            <a:ext cx="3609062" cy="1248797"/>
          </a:xfrm>
          <a:prstGeom prst="rect">
            <a:avLst/>
          </a:prstGeom>
        </p:spPr>
        <p:txBody>
          <a:bodyPr>
            <a:noAutofit/>
          </a:bodyPr>
          <a:lstStyle>
            <a:defPPr>
              <a:defRPr lang="en-US"/>
            </a:defPPr>
            <a:lvl1pPr indent="0" algn="ctr">
              <a:lnSpc>
                <a:spcPct val="120000"/>
              </a:lnSpc>
              <a:spcBef>
                <a:spcPct val="20000"/>
              </a:spcBef>
              <a:buFont typeface="Arial" panose="020B0604020202020204" pitchFamily="34" charset="0"/>
              <a:buNone/>
              <a:defRPr sz="1200" i="1">
                <a:solidFill>
                  <a:prstClr val="white"/>
                </a:solidFill>
              </a:defRPr>
            </a:lvl1pPr>
            <a:lvl2pPr marL="742950" indent="-285750">
              <a:spcBef>
                <a:spcPct val="20000"/>
              </a:spcBef>
              <a:buFont typeface="Arial" panose="020B0604020202020204" pitchFamily="34" charset="0"/>
              <a:buChar char="–"/>
              <a:defRPr sz="2800"/>
            </a:lvl2pPr>
            <a:lvl3pPr marL="1143000" indent="-228600">
              <a:spcBef>
                <a:spcPct val="20000"/>
              </a:spcBef>
              <a:buFont typeface="Arial" panose="020B0604020202020204" pitchFamily="34" charset="0"/>
              <a:buChar char="•"/>
              <a:defRPr sz="2400"/>
            </a:lvl3pPr>
            <a:lvl4pPr marL="1600200" indent="-228600">
              <a:spcBef>
                <a:spcPct val="20000"/>
              </a:spcBef>
              <a:buFont typeface="Arial" panose="020B0604020202020204" pitchFamily="34" charset="0"/>
              <a:buChar char="–"/>
              <a:defRPr sz="2000"/>
            </a:lvl4pPr>
            <a:lvl5pPr marL="2057400" indent="-228600">
              <a:spcBef>
                <a:spcPct val="20000"/>
              </a:spcBef>
              <a:buFont typeface="Arial" panose="020B0604020202020204" pitchFamily="34" charset="0"/>
              <a:buChar char="»"/>
              <a:defRPr sz="2000"/>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2400" b="1" i="0" dirty="0">
                <a:solidFill>
                  <a:schemeClr val="bg1"/>
                </a:solidFill>
              </a:rPr>
              <a:t>COORDINATING WITH EXTERNAL AGENCIES</a:t>
            </a:r>
          </a:p>
          <a:p>
            <a:pPr algn="l"/>
            <a:endParaRPr lang="en-US" dirty="0"/>
          </a:p>
        </p:txBody>
      </p:sp>
      <p:sp>
        <p:nvSpPr>
          <p:cNvPr id="30" name="Shape 5081"/>
          <p:cNvSpPr>
            <a:spLocks/>
          </p:cNvSpPr>
          <p:nvPr/>
        </p:nvSpPr>
        <p:spPr bwMode="auto">
          <a:xfrm>
            <a:off x="7197211" y="4196408"/>
            <a:ext cx="388708" cy="398740"/>
          </a:xfrm>
          <a:custGeom>
            <a:avLst/>
            <a:gdLst>
              <a:gd name="T0" fmla="*/ 67027 w 120000"/>
              <a:gd name="T1" fmla="*/ 87532 h 120000"/>
              <a:gd name="T2" fmla="*/ 67027 w 120000"/>
              <a:gd name="T3" fmla="*/ 87532 h 120000"/>
              <a:gd name="T4" fmla="*/ 86486 w 120000"/>
              <a:gd name="T5" fmla="*/ 66753 h 120000"/>
              <a:gd name="T6" fmla="*/ 119729 w 120000"/>
              <a:gd name="T7" fmla="*/ 18441 h 120000"/>
              <a:gd name="T8" fmla="*/ 115135 w 120000"/>
              <a:gd name="T9" fmla="*/ 13766 h 120000"/>
              <a:gd name="T10" fmla="*/ 93513 w 120000"/>
              <a:gd name="T11" fmla="*/ 13766 h 120000"/>
              <a:gd name="T12" fmla="*/ 60000 w 120000"/>
              <a:gd name="T13" fmla="*/ 0 h 120000"/>
              <a:gd name="T14" fmla="*/ 26486 w 120000"/>
              <a:gd name="T15" fmla="*/ 13766 h 120000"/>
              <a:gd name="T16" fmla="*/ 4864 w 120000"/>
              <a:gd name="T17" fmla="*/ 13766 h 120000"/>
              <a:gd name="T18" fmla="*/ 0 w 120000"/>
              <a:gd name="T19" fmla="*/ 18441 h 120000"/>
              <a:gd name="T20" fmla="*/ 33513 w 120000"/>
              <a:gd name="T21" fmla="*/ 66753 h 120000"/>
              <a:gd name="T22" fmla="*/ 52702 w 120000"/>
              <a:gd name="T23" fmla="*/ 87532 h 120000"/>
              <a:gd name="T24" fmla="*/ 52702 w 120000"/>
              <a:gd name="T25" fmla="*/ 96623 h 120000"/>
              <a:gd name="T26" fmla="*/ 28918 w 120000"/>
              <a:gd name="T27" fmla="*/ 108051 h 120000"/>
              <a:gd name="T28" fmla="*/ 60000 w 120000"/>
              <a:gd name="T29" fmla="*/ 119740 h 120000"/>
              <a:gd name="T30" fmla="*/ 88648 w 120000"/>
              <a:gd name="T31" fmla="*/ 108051 h 120000"/>
              <a:gd name="T32" fmla="*/ 67027 w 120000"/>
              <a:gd name="T33" fmla="*/ 96623 h 120000"/>
              <a:gd name="T34" fmla="*/ 67027 w 120000"/>
              <a:gd name="T35" fmla="*/ 87532 h 120000"/>
              <a:gd name="T36" fmla="*/ 86486 w 120000"/>
              <a:gd name="T37" fmla="*/ 55064 h 120000"/>
              <a:gd name="T38" fmla="*/ 86486 w 120000"/>
              <a:gd name="T39" fmla="*/ 55064 h 120000"/>
              <a:gd name="T40" fmla="*/ 93513 w 120000"/>
              <a:gd name="T41" fmla="*/ 23116 h 120000"/>
              <a:gd name="T42" fmla="*/ 110270 w 120000"/>
              <a:gd name="T43" fmla="*/ 23116 h 120000"/>
              <a:gd name="T44" fmla="*/ 86486 w 120000"/>
              <a:gd name="T45" fmla="*/ 55064 h 120000"/>
              <a:gd name="T46" fmla="*/ 60000 w 120000"/>
              <a:gd name="T47" fmla="*/ 9350 h 120000"/>
              <a:gd name="T48" fmla="*/ 60000 w 120000"/>
              <a:gd name="T49" fmla="*/ 9350 h 120000"/>
              <a:gd name="T50" fmla="*/ 86486 w 120000"/>
              <a:gd name="T51" fmla="*/ 18441 h 120000"/>
              <a:gd name="T52" fmla="*/ 60000 w 120000"/>
              <a:gd name="T53" fmla="*/ 29870 h 120000"/>
              <a:gd name="T54" fmla="*/ 33513 w 120000"/>
              <a:gd name="T55" fmla="*/ 18441 h 120000"/>
              <a:gd name="T56" fmla="*/ 60000 w 120000"/>
              <a:gd name="T57" fmla="*/ 9350 h 120000"/>
              <a:gd name="T58" fmla="*/ 9729 w 120000"/>
              <a:gd name="T59" fmla="*/ 23116 h 120000"/>
              <a:gd name="T60" fmla="*/ 9729 w 120000"/>
              <a:gd name="T61" fmla="*/ 23116 h 120000"/>
              <a:gd name="T62" fmla="*/ 26486 w 120000"/>
              <a:gd name="T63" fmla="*/ 23116 h 120000"/>
              <a:gd name="T64" fmla="*/ 33513 w 120000"/>
              <a:gd name="T65" fmla="*/ 55064 h 120000"/>
              <a:gd name="T66" fmla="*/ 9729 w 120000"/>
              <a:gd name="T67" fmla="*/ 23116 h 120000"/>
              <a:gd name="T68" fmla="*/ 0 w 120000"/>
              <a:gd name="T69" fmla="*/ 0 h 120000"/>
              <a:gd name="T70" fmla="*/ 120000 w 120000"/>
              <a:gd name="T7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T68" t="T69" r="T70" b="T71"/>
            <a:pathLst>
              <a:path w="120000" h="120000" extrusionOk="0">
                <a:moveTo>
                  <a:pt x="67027" y="87532"/>
                </a:moveTo>
                <a:lnTo>
                  <a:pt x="67027" y="87532"/>
                </a:lnTo>
                <a:cubicBezTo>
                  <a:pt x="67027" y="78441"/>
                  <a:pt x="74324" y="73506"/>
                  <a:pt x="86486" y="66753"/>
                </a:cubicBezTo>
                <a:cubicBezTo>
                  <a:pt x="100810" y="57402"/>
                  <a:pt x="119729" y="45974"/>
                  <a:pt x="119729" y="18441"/>
                </a:cubicBezTo>
                <a:cubicBezTo>
                  <a:pt x="119729" y="16103"/>
                  <a:pt x="117297" y="13766"/>
                  <a:pt x="115135" y="13766"/>
                </a:cubicBezTo>
                <a:cubicBezTo>
                  <a:pt x="93513" y="13766"/>
                  <a:pt x="93513" y="13766"/>
                  <a:pt x="93513" y="13766"/>
                </a:cubicBezTo>
                <a:cubicBezTo>
                  <a:pt x="88648" y="7012"/>
                  <a:pt x="79189" y="0"/>
                  <a:pt x="60000" y="0"/>
                </a:cubicBezTo>
                <a:cubicBezTo>
                  <a:pt x="40810" y="0"/>
                  <a:pt x="31351" y="7012"/>
                  <a:pt x="26486" y="13766"/>
                </a:cubicBezTo>
                <a:cubicBezTo>
                  <a:pt x="4864" y="13766"/>
                  <a:pt x="4864" y="13766"/>
                  <a:pt x="4864" y="13766"/>
                </a:cubicBezTo>
                <a:cubicBezTo>
                  <a:pt x="2432" y="13766"/>
                  <a:pt x="0" y="16103"/>
                  <a:pt x="0" y="18441"/>
                </a:cubicBezTo>
                <a:cubicBezTo>
                  <a:pt x="0" y="45974"/>
                  <a:pt x="16756" y="57402"/>
                  <a:pt x="33513" y="66753"/>
                </a:cubicBezTo>
                <a:cubicBezTo>
                  <a:pt x="45675" y="73506"/>
                  <a:pt x="52702" y="78441"/>
                  <a:pt x="52702" y="87532"/>
                </a:cubicBezTo>
                <a:cubicBezTo>
                  <a:pt x="52702" y="96623"/>
                  <a:pt x="52702" y="96623"/>
                  <a:pt x="52702" y="96623"/>
                </a:cubicBezTo>
                <a:cubicBezTo>
                  <a:pt x="38378" y="98961"/>
                  <a:pt x="28918" y="103636"/>
                  <a:pt x="28918" y="108051"/>
                </a:cubicBezTo>
                <a:cubicBezTo>
                  <a:pt x="28918" y="115064"/>
                  <a:pt x="43243" y="119740"/>
                  <a:pt x="60000" y="119740"/>
                </a:cubicBezTo>
                <a:cubicBezTo>
                  <a:pt x="76486" y="119740"/>
                  <a:pt x="88648" y="115064"/>
                  <a:pt x="88648" y="108051"/>
                </a:cubicBezTo>
                <a:cubicBezTo>
                  <a:pt x="88648" y="103636"/>
                  <a:pt x="81621" y="98961"/>
                  <a:pt x="67027" y="96623"/>
                </a:cubicBezTo>
                <a:lnTo>
                  <a:pt x="67027" y="87532"/>
                </a:lnTo>
                <a:close/>
                <a:moveTo>
                  <a:pt x="86486" y="55064"/>
                </a:moveTo>
                <a:lnTo>
                  <a:pt x="86486" y="55064"/>
                </a:lnTo>
                <a:cubicBezTo>
                  <a:pt x="91081" y="48311"/>
                  <a:pt x="93513" y="36883"/>
                  <a:pt x="93513" y="23116"/>
                </a:cubicBezTo>
                <a:cubicBezTo>
                  <a:pt x="110270" y="23116"/>
                  <a:pt x="110270" y="23116"/>
                  <a:pt x="110270" y="23116"/>
                </a:cubicBezTo>
                <a:cubicBezTo>
                  <a:pt x="107837" y="39220"/>
                  <a:pt x="98378" y="48311"/>
                  <a:pt x="86486" y="55064"/>
                </a:cubicBezTo>
                <a:close/>
                <a:moveTo>
                  <a:pt x="60000" y="9350"/>
                </a:moveTo>
                <a:lnTo>
                  <a:pt x="60000" y="9350"/>
                </a:lnTo>
                <a:cubicBezTo>
                  <a:pt x="79189" y="9350"/>
                  <a:pt x="86486" y="16103"/>
                  <a:pt x="86486" y="18441"/>
                </a:cubicBezTo>
                <a:cubicBezTo>
                  <a:pt x="86486" y="20779"/>
                  <a:pt x="79189" y="27532"/>
                  <a:pt x="60000" y="29870"/>
                </a:cubicBezTo>
                <a:cubicBezTo>
                  <a:pt x="40810" y="27532"/>
                  <a:pt x="33513" y="20779"/>
                  <a:pt x="33513" y="18441"/>
                </a:cubicBezTo>
                <a:cubicBezTo>
                  <a:pt x="33513" y="16103"/>
                  <a:pt x="40810" y="9350"/>
                  <a:pt x="60000" y="9350"/>
                </a:cubicBezTo>
                <a:close/>
                <a:moveTo>
                  <a:pt x="9729" y="23116"/>
                </a:moveTo>
                <a:lnTo>
                  <a:pt x="9729" y="23116"/>
                </a:lnTo>
                <a:cubicBezTo>
                  <a:pt x="26486" y="23116"/>
                  <a:pt x="26486" y="23116"/>
                  <a:pt x="26486" y="23116"/>
                </a:cubicBezTo>
                <a:cubicBezTo>
                  <a:pt x="26486" y="36883"/>
                  <a:pt x="28918" y="48311"/>
                  <a:pt x="33513" y="55064"/>
                </a:cubicBezTo>
                <a:cubicBezTo>
                  <a:pt x="21621" y="48311"/>
                  <a:pt x="9729" y="39220"/>
                  <a:pt x="9729" y="23116"/>
                </a:cubicBezTo>
                <a:close/>
              </a:path>
            </a:pathLst>
          </a:custGeom>
          <a:solidFill>
            <a:schemeClr val="accent2"/>
          </a:solidFill>
          <a:ln>
            <a:noFill/>
          </a:ln>
        </p:spPr>
        <p:txBody>
          <a:bodyPr lIns="45700" tIns="22850" rIns="45700" bIns="22850" anchor="ctr"/>
          <a:lstStyle/>
          <a:p>
            <a:endParaRPr lang="en-US"/>
          </a:p>
        </p:txBody>
      </p:sp>
      <p:sp>
        <p:nvSpPr>
          <p:cNvPr id="31" name="Shape 5115"/>
          <p:cNvSpPr>
            <a:spLocks/>
          </p:cNvSpPr>
          <p:nvPr/>
        </p:nvSpPr>
        <p:spPr bwMode="auto">
          <a:xfrm>
            <a:off x="7136440" y="2404497"/>
            <a:ext cx="396230" cy="461430"/>
          </a:xfrm>
          <a:custGeom>
            <a:avLst/>
            <a:gdLst>
              <a:gd name="T0" fmla="*/ 114966 w 120000"/>
              <a:gd name="T1" fmla="*/ 41876 h 120000"/>
              <a:gd name="T2" fmla="*/ 114966 w 120000"/>
              <a:gd name="T3" fmla="*/ 41876 h 120000"/>
              <a:gd name="T4" fmla="*/ 11655 w 120000"/>
              <a:gd name="T5" fmla="*/ 36022 h 120000"/>
              <a:gd name="T6" fmla="*/ 0 w 120000"/>
              <a:gd name="T7" fmla="*/ 40075 h 120000"/>
              <a:gd name="T8" fmla="*/ 23311 w 120000"/>
              <a:gd name="T9" fmla="*/ 119774 h 120000"/>
              <a:gd name="T10" fmla="*/ 37350 w 120000"/>
              <a:gd name="T11" fmla="*/ 119774 h 120000"/>
              <a:gd name="T12" fmla="*/ 25695 w 120000"/>
              <a:gd name="T13" fmla="*/ 79924 h 120000"/>
              <a:gd name="T14" fmla="*/ 117350 w 120000"/>
              <a:gd name="T15" fmla="*/ 43902 h 120000"/>
              <a:gd name="T16" fmla="*/ 114966 w 120000"/>
              <a:gd name="T17" fmla="*/ 41876 h 120000"/>
              <a:gd name="T18" fmla="*/ 0 w 120000"/>
              <a:gd name="T19" fmla="*/ 0 h 120000"/>
              <a:gd name="T20" fmla="*/ 120000 w 120000"/>
              <a:gd name="T21"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T18" t="T19" r="T20" b="T21"/>
            <a:pathLst>
              <a:path w="120000" h="120000" extrusionOk="0">
                <a:moveTo>
                  <a:pt x="114966" y="41876"/>
                </a:moveTo>
                <a:lnTo>
                  <a:pt x="114966" y="41876"/>
                </a:lnTo>
                <a:cubicBezTo>
                  <a:pt x="39999" y="67767"/>
                  <a:pt x="70463" y="0"/>
                  <a:pt x="11655" y="36022"/>
                </a:cubicBezTo>
                <a:cubicBezTo>
                  <a:pt x="0" y="40075"/>
                  <a:pt x="0" y="40075"/>
                  <a:pt x="0" y="40075"/>
                </a:cubicBezTo>
                <a:cubicBezTo>
                  <a:pt x="23311" y="119774"/>
                  <a:pt x="23311" y="119774"/>
                  <a:pt x="23311" y="119774"/>
                </a:cubicBezTo>
                <a:cubicBezTo>
                  <a:pt x="37350" y="119774"/>
                  <a:pt x="37350" y="119774"/>
                  <a:pt x="37350" y="119774"/>
                </a:cubicBezTo>
                <a:cubicBezTo>
                  <a:pt x="25695" y="79924"/>
                  <a:pt x="25695" y="79924"/>
                  <a:pt x="25695" y="79924"/>
                </a:cubicBezTo>
                <a:cubicBezTo>
                  <a:pt x="77615" y="43902"/>
                  <a:pt x="56423" y="119774"/>
                  <a:pt x="117350" y="43902"/>
                </a:cubicBezTo>
                <a:cubicBezTo>
                  <a:pt x="119735" y="43902"/>
                  <a:pt x="117350" y="41876"/>
                  <a:pt x="114966" y="41876"/>
                </a:cubicBezTo>
              </a:path>
            </a:pathLst>
          </a:custGeom>
          <a:solidFill>
            <a:schemeClr val="accent2"/>
          </a:solidFill>
          <a:ln>
            <a:noFill/>
          </a:ln>
        </p:spPr>
        <p:txBody>
          <a:bodyPr lIns="45700" tIns="22850" rIns="45700" bIns="22850" anchor="ctr"/>
          <a:lstStyle/>
          <a:p>
            <a:endParaRPr lang="en-US"/>
          </a:p>
        </p:txBody>
      </p:sp>
      <p:sp>
        <p:nvSpPr>
          <p:cNvPr id="32" name="Shape 5133"/>
          <p:cNvSpPr>
            <a:spLocks/>
          </p:cNvSpPr>
          <p:nvPr/>
        </p:nvSpPr>
        <p:spPr bwMode="auto">
          <a:xfrm>
            <a:off x="7126866" y="858873"/>
            <a:ext cx="386200" cy="381182"/>
          </a:xfrm>
          <a:custGeom>
            <a:avLst/>
            <a:gdLst>
              <a:gd name="T0" fmla="*/ 119729 w 120000"/>
              <a:gd name="T1" fmla="*/ 43862 h 120000"/>
              <a:gd name="T2" fmla="*/ 76756 w 120000"/>
              <a:gd name="T3" fmla="*/ 43862 h 120000"/>
              <a:gd name="T4" fmla="*/ 60000 w 120000"/>
              <a:gd name="T5" fmla="*/ 0 h 120000"/>
              <a:gd name="T6" fmla="*/ 43243 w 120000"/>
              <a:gd name="T7" fmla="*/ 43862 h 120000"/>
              <a:gd name="T8" fmla="*/ 0 w 120000"/>
              <a:gd name="T9" fmla="*/ 43862 h 120000"/>
              <a:gd name="T10" fmla="*/ 35945 w 120000"/>
              <a:gd name="T11" fmla="*/ 70620 h 120000"/>
              <a:gd name="T12" fmla="*/ 23783 w 120000"/>
              <a:gd name="T13" fmla="*/ 119724 h 120000"/>
              <a:gd name="T14" fmla="*/ 60000 w 120000"/>
              <a:gd name="T15" fmla="*/ 90206 h 120000"/>
              <a:gd name="T16" fmla="*/ 95675 w 120000"/>
              <a:gd name="T17" fmla="*/ 119724 h 120000"/>
              <a:gd name="T18" fmla="*/ 83783 w 120000"/>
              <a:gd name="T19" fmla="*/ 70620 h 120000"/>
              <a:gd name="T20" fmla="*/ 119729 w 120000"/>
              <a:gd name="T21" fmla="*/ 43862 h 120000"/>
              <a:gd name="T22" fmla="*/ 60000 w 120000"/>
              <a:gd name="T23" fmla="*/ 78068 h 120000"/>
              <a:gd name="T24" fmla="*/ 38108 w 120000"/>
              <a:gd name="T25" fmla="*/ 94896 h 120000"/>
              <a:gd name="T26" fmla="*/ 47837 w 120000"/>
              <a:gd name="T27" fmla="*/ 70620 h 120000"/>
              <a:gd name="T28" fmla="*/ 28648 w 120000"/>
              <a:gd name="T29" fmla="*/ 53517 h 120000"/>
              <a:gd name="T30" fmla="*/ 52702 w 120000"/>
              <a:gd name="T31" fmla="*/ 56000 h 120000"/>
              <a:gd name="T32" fmla="*/ 60000 w 120000"/>
              <a:gd name="T33" fmla="*/ 26758 h 120000"/>
              <a:gd name="T34" fmla="*/ 67027 w 120000"/>
              <a:gd name="T35" fmla="*/ 56000 h 120000"/>
              <a:gd name="T36" fmla="*/ 91081 w 120000"/>
              <a:gd name="T37" fmla="*/ 53517 h 120000"/>
              <a:gd name="T38" fmla="*/ 71891 w 120000"/>
              <a:gd name="T39" fmla="*/ 70620 h 120000"/>
              <a:gd name="T40" fmla="*/ 79189 w 120000"/>
              <a:gd name="T41" fmla="*/ 94896 h 120000"/>
              <a:gd name="T42" fmla="*/ 60000 w 120000"/>
              <a:gd name="T43" fmla="*/ 78068 h 120000"/>
              <a:gd name="T44" fmla="*/ 0 w 120000"/>
              <a:gd name="T45" fmla="*/ 0 h 120000"/>
              <a:gd name="T46" fmla="*/ 120000 w 120000"/>
              <a:gd name="T47" fmla="*/ 120000 h 120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T44" t="T45" r="T46" b="T47"/>
            <a:pathLst>
              <a:path w="120000" h="120000" extrusionOk="0">
                <a:moveTo>
                  <a:pt x="119729" y="43862"/>
                </a:moveTo>
                <a:lnTo>
                  <a:pt x="76756" y="43862"/>
                </a:lnTo>
                <a:lnTo>
                  <a:pt x="60000" y="0"/>
                </a:lnTo>
                <a:lnTo>
                  <a:pt x="43243" y="43862"/>
                </a:lnTo>
                <a:lnTo>
                  <a:pt x="0" y="43862"/>
                </a:lnTo>
                <a:lnTo>
                  <a:pt x="35945" y="70620"/>
                </a:lnTo>
                <a:lnTo>
                  <a:pt x="23783" y="119724"/>
                </a:lnTo>
                <a:lnTo>
                  <a:pt x="60000" y="90206"/>
                </a:lnTo>
                <a:lnTo>
                  <a:pt x="95675" y="119724"/>
                </a:lnTo>
                <a:lnTo>
                  <a:pt x="83783" y="70620"/>
                </a:lnTo>
                <a:lnTo>
                  <a:pt x="119729" y="43862"/>
                </a:lnTo>
                <a:close/>
                <a:moveTo>
                  <a:pt x="60000" y="78068"/>
                </a:moveTo>
                <a:lnTo>
                  <a:pt x="38108" y="94896"/>
                </a:lnTo>
                <a:lnTo>
                  <a:pt x="47837" y="70620"/>
                </a:lnTo>
                <a:lnTo>
                  <a:pt x="28648" y="53517"/>
                </a:lnTo>
                <a:lnTo>
                  <a:pt x="52702" y="56000"/>
                </a:lnTo>
                <a:lnTo>
                  <a:pt x="60000" y="26758"/>
                </a:lnTo>
                <a:lnTo>
                  <a:pt x="67027" y="56000"/>
                </a:lnTo>
                <a:lnTo>
                  <a:pt x="91081" y="53517"/>
                </a:lnTo>
                <a:lnTo>
                  <a:pt x="71891" y="70620"/>
                </a:lnTo>
                <a:lnTo>
                  <a:pt x="79189" y="94896"/>
                </a:lnTo>
                <a:lnTo>
                  <a:pt x="60000" y="78068"/>
                </a:lnTo>
                <a:close/>
              </a:path>
            </a:pathLst>
          </a:custGeom>
          <a:solidFill>
            <a:schemeClr val="accent2"/>
          </a:solidFill>
          <a:ln>
            <a:noFill/>
          </a:ln>
        </p:spPr>
        <p:txBody>
          <a:bodyPr lIns="45700" tIns="22850" rIns="45700" bIns="22850" anchor="ctr"/>
          <a:lstStyle/>
          <a:p>
            <a:endParaRPr lang="en-US"/>
          </a:p>
        </p:txBody>
      </p:sp>
    </p:spTree>
    <p:extLst>
      <p:ext uri="{BB962C8B-B14F-4D97-AF65-F5344CB8AC3E}">
        <p14:creationId xmlns:p14="http://schemas.microsoft.com/office/powerpoint/2010/main" val="111601668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186938" y="1511559"/>
            <a:ext cx="10195541" cy="46466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0560" y="130393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5400561" y="1302062"/>
            <a:ext cx="251056" cy="47593"/>
          </a:xfrm>
          <a:prstGeom prst="rect">
            <a:avLst/>
          </a:prstGeom>
          <a:solidFill>
            <a:schemeClr val="accent1"/>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pitchFamily="2" charset="0"/>
              <a:ea typeface="Roboto" panose="02000000000000000000" pitchFamily="2" charset="0"/>
            </a:endParaRPr>
          </a:p>
        </p:txBody>
      </p:sp>
      <p:sp>
        <p:nvSpPr>
          <p:cNvPr id="11" name="Text Placeholder 10"/>
          <p:cNvSpPr>
            <a:spLocks noGrp="1"/>
          </p:cNvSpPr>
          <p:nvPr>
            <p:ph type="body" sz="quarter" idx="14"/>
          </p:nvPr>
        </p:nvSpPr>
        <p:spPr/>
        <p:txBody>
          <a:bodyPr/>
          <a:lstStyle/>
          <a:p>
            <a:r>
              <a:rPr lang="en-US" dirty="0"/>
              <a:t>SECURING FUNDING FOR ALL HAZARD PLANS</a:t>
            </a:r>
          </a:p>
          <a:p>
            <a:endParaRPr lang="en-US" dirty="0"/>
          </a:p>
        </p:txBody>
      </p:sp>
      <p:sp>
        <p:nvSpPr>
          <p:cNvPr id="39" name="Text Placeholder 38"/>
          <p:cNvSpPr>
            <a:spLocks noGrp="1"/>
          </p:cNvSpPr>
          <p:nvPr>
            <p:ph type="body" sz="quarter" idx="27"/>
          </p:nvPr>
        </p:nvSpPr>
        <p:spPr/>
        <p:txBody>
          <a:bodyPr/>
          <a:lstStyle/>
          <a:p>
            <a:r>
              <a:rPr lang="en-US" dirty="0"/>
              <a:t> </a:t>
            </a:r>
          </a:p>
          <a:p>
            <a:endParaRPr lang="en-US" dirty="0"/>
          </a:p>
        </p:txBody>
      </p:sp>
      <p:sp>
        <p:nvSpPr>
          <p:cNvPr id="41" name="Text Placeholder 40"/>
          <p:cNvSpPr>
            <a:spLocks noGrp="1"/>
          </p:cNvSpPr>
          <p:nvPr>
            <p:ph type="body" sz="quarter" idx="29"/>
          </p:nvPr>
        </p:nvSpPr>
        <p:spPr>
          <a:xfrm>
            <a:off x="1219124" y="1949934"/>
            <a:ext cx="10163156" cy="4365904"/>
          </a:xfrm>
        </p:spPr>
        <p:txBody>
          <a:bodyPr>
            <a:normAutofit/>
          </a:bodyPr>
          <a:lstStyle/>
          <a:p>
            <a:r>
              <a:rPr lang="en-US" sz="1800" b="1" dirty="0"/>
              <a:t> </a:t>
            </a:r>
            <a:r>
              <a:rPr lang="en-US" sz="3200" b="1" dirty="0"/>
              <a:t>Identify Funding Sources</a:t>
            </a:r>
          </a:p>
          <a:p>
            <a:r>
              <a:rPr lang="en-US" sz="1800" dirty="0"/>
              <a:t>Tribal housing authorities must proactively research and apply for federal, state, and tribal government grants, as well as private foundation funding opportunities, to support the development and implementation of their all-hazard plans. These funding sources can help cover the costs of risk assessments, mitigation strategies, emergency response capabilities, and other critical preparedness initiatives.</a:t>
            </a:r>
          </a:p>
          <a:p>
            <a:r>
              <a:rPr lang="en-US" sz="3200" b="1" dirty="0"/>
              <a:t>Leverage Partnerships</a:t>
            </a:r>
          </a:p>
          <a:p>
            <a:r>
              <a:rPr lang="en-US" sz="1800" dirty="0"/>
              <a:t>Collaborating with external agencies, such as emergency management organizations and public safety departments, can open up additional funding streams. By aligning their all-hazard plans with tribal, regional or statewide initiatives, tribal housing authorities may be able to secure joint funding and share resources to strengthen their community's resilience.</a:t>
            </a:r>
          </a:p>
          <a:p>
            <a:endParaRPr lang="en-US" dirty="0"/>
          </a:p>
          <a:p>
            <a:r>
              <a:rPr lang="en-US" dirty="0"/>
              <a:t> </a:t>
            </a:r>
          </a:p>
          <a:p>
            <a:pPr algn="l"/>
            <a:endParaRPr lang="en-US" dirty="0"/>
          </a:p>
          <a:p>
            <a:endParaRPr lang="en-US" dirty="0"/>
          </a:p>
        </p:txBody>
      </p:sp>
    </p:spTree>
    <p:extLst>
      <p:ext uri="{BB962C8B-B14F-4D97-AF65-F5344CB8AC3E}">
        <p14:creationId xmlns:p14="http://schemas.microsoft.com/office/powerpoint/2010/main" val="7662111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186938" y="1511559"/>
            <a:ext cx="10195541" cy="498254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0560" y="130393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5400561" y="1302062"/>
            <a:ext cx="251056" cy="47593"/>
          </a:xfrm>
          <a:prstGeom prst="rect">
            <a:avLst/>
          </a:prstGeom>
          <a:solidFill>
            <a:schemeClr val="accent1"/>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pitchFamily="2" charset="0"/>
              <a:ea typeface="Roboto" panose="02000000000000000000" pitchFamily="2" charset="0"/>
            </a:endParaRPr>
          </a:p>
        </p:txBody>
      </p:sp>
      <p:sp>
        <p:nvSpPr>
          <p:cNvPr id="11" name="Text Placeholder 10"/>
          <p:cNvSpPr>
            <a:spLocks noGrp="1"/>
          </p:cNvSpPr>
          <p:nvPr>
            <p:ph type="body" sz="quarter" idx="14"/>
          </p:nvPr>
        </p:nvSpPr>
        <p:spPr/>
        <p:txBody>
          <a:bodyPr/>
          <a:lstStyle/>
          <a:p>
            <a:r>
              <a:rPr lang="en-US" dirty="0"/>
              <a:t>TRAINING AND CAPACITY BUILDING</a:t>
            </a:r>
          </a:p>
          <a:p>
            <a:endParaRPr lang="en-US" dirty="0"/>
          </a:p>
        </p:txBody>
      </p:sp>
      <p:sp>
        <p:nvSpPr>
          <p:cNvPr id="39" name="Text Placeholder 38"/>
          <p:cNvSpPr>
            <a:spLocks noGrp="1"/>
          </p:cNvSpPr>
          <p:nvPr>
            <p:ph type="body" sz="quarter" idx="27"/>
          </p:nvPr>
        </p:nvSpPr>
        <p:spPr/>
        <p:txBody>
          <a:bodyPr/>
          <a:lstStyle/>
          <a:p>
            <a:r>
              <a:rPr lang="en-US" dirty="0"/>
              <a:t> </a:t>
            </a:r>
          </a:p>
          <a:p>
            <a:endParaRPr lang="en-US" dirty="0"/>
          </a:p>
        </p:txBody>
      </p:sp>
      <p:sp>
        <p:nvSpPr>
          <p:cNvPr id="41" name="Text Placeholder 40"/>
          <p:cNvSpPr>
            <a:spLocks noGrp="1"/>
          </p:cNvSpPr>
          <p:nvPr>
            <p:ph type="body" sz="quarter" idx="29"/>
          </p:nvPr>
        </p:nvSpPr>
        <p:spPr>
          <a:xfrm>
            <a:off x="1219124" y="2149546"/>
            <a:ext cx="10163156" cy="4808549"/>
          </a:xfrm>
        </p:spPr>
        <p:txBody>
          <a:bodyPr>
            <a:normAutofit lnSpcReduction="10000"/>
          </a:bodyPr>
          <a:lstStyle/>
          <a:p>
            <a:r>
              <a:rPr lang="en-US" sz="2000" b="1" dirty="0"/>
              <a:t> </a:t>
            </a:r>
            <a:r>
              <a:rPr lang="en-US" sz="3600" b="1" dirty="0"/>
              <a:t> Assess Training Needs</a:t>
            </a:r>
          </a:p>
          <a:p>
            <a:r>
              <a:rPr lang="en-US" sz="1800" dirty="0"/>
              <a:t>Identify the specific skills and knowledge gaps within the tribal housing authority staff to determine the most critical training requirements for effective all hazard planning and response.</a:t>
            </a:r>
          </a:p>
          <a:p>
            <a:r>
              <a:rPr lang="en-US" sz="2800" b="1" dirty="0"/>
              <a:t>Develop Training Programs</a:t>
            </a:r>
          </a:p>
          <a:p>
            <a:r>
              <a:rPr lang="en-US" sz="1800" dirty="0"/>
              <a:t>Design comprehensive training programs that cover topics such as emergency management, disaster recovery, crisis communication, and community engagement. Ensure the training is tailored to the unique needs and cultural context of the tribal housing community.</a:t>
            </a:r>
          </a:p>
          <a:p>
            <a:r>
              <a:rPr lang="en-US" sz="2800" b="1" dirty="0"/>
              <a:t>Implement Capacity Building</a:t>
            </a:r>
          </a:p>
          <a:p>
            <a:r>
              <a:rPr lang="en-US" sz="1800" dirty="0"/>
              <a:t>Invest in building the long-term capabilities of the tribal housing authority staff by providing ongoing professional development, mentorship opportunities, and access to specialized resources and subject matter experts. This will strengthen the organization's resilience and adaptability.</a:t>
            </a:r>
          </a:p>
          <a:p>
            <a:endParaRPr lang="en-US" dirty="0"/>
          </a:p>
          <a:p>
            <a:endParaRPr lang="en-US" dirty="0"/>
          </a:p>
          <a:p>
            <a:r>
              <a:rPr lang="en-US" dirty="0"/>
              <a:t> </a:t>
            </a:r>
          </a:p>
          <a:p>
            <a:pPr algn="l"/>
            <a:endParaRPr lang="en-US" dirty="0"/>
          </a:p>
          <a:p>
            <a:endParaRPr lang="en-US" dirty="0"/>
          </a:p>
        </p:txBody>
      </p:sp>
    </p:spTree>
    <p:extLst>
      <p:ext uri="{BB962C8B-B14F-4D97-AF65-F5344CB8AC3E}">
        <p14:creationId xmlns:p14="http://schemas.microsoft.com/office/powerpoint/2010/main" val="35629374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186938" y="1511559"/>
            <a:ext cx="10195541" cy="46466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0560" y="130393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5400561" y="1302062"/>
            <a:ext cx="251056" cy="47593"/>
          </a:xfrm>
          <a:prstGeom prst="rect">
            <a:avLst/>
          </a:prstGeom>
          <a:solidFill>
            <a:schemeClr val="accent1"/>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pitchFamily="2" charset="0"/>
              <a:ea typeface="Roboto" panose="02000000000000000000" pitchFamily="2" charset="0"/>
            </a:endParaRPr>
          </a:p>
        </p:txBody>
      </p:sp>
      <p:sp>
        <p:nvSpPr>
          <p:cNvPr id="11" name="Text Placeholder 10"/>
          <p:cNvSpPr>
            <a:spLocks noGrp="1"/>
          </p:cNvSpPr>
          <p:nvPr>
            <p:ph type="body" sz="quarter" idx="14"/>
          </p:nvPr>
        </p:nvSpPr>
        <p:spPr/>
        <p:txBody>
          <a:bodyPr/>
          <a:lstStyle/>
          <a:p>
            <a:r>
              <a:rPr lang="en-US" dirty="0"/>
              <a:t>CONDUCTING DRILLS AND EXERCISES</a:t>
            </a:r>
          </a:p>
          <a:p>
            <a:endParaRPr lang="en-US" dirty="0"/>
          </a:p>
        </p:txBody>
      </p:sp>
      <p:sp>
        <p:nvSpPr>
          <p:cNvPr id="39" name="Text Placeholder 38"/>
          <p:cNvSpPr>
            <a:spLocks noGrp="1"/>
          </p:cNvSpPr>
          <p:nvPr>
            <p:ph type="body" sz="quarter" idx="27"/>
          </p:nvPr>
        </p:nvSpPr>
        <p:spPr/>
        <p:txBody>
          <a:bodyPr/>
          <a:lstStyle/>
          <a:p>
            <a:r>
              <a:rPr lang="en-US" dirty="0"/>
              <a:t> </a:t>
            </a:r>
          </a:p>
          <a:p>
            <a:endParaRPr lang="en-US" dirty="0"/>
          </a:p>
        </p:txBody>
      </p:sp>
      <p:sp>
        <p:nvSpPr>
          <p:cNvPr id="41" name="Text Placeholder 40"/>
          <p:cNvSpPr>
            <a:spLocks noGrp="1"/>
          </p:cNvSpPr>
          <p:nvPr>
            <p:ph type="body" sz="quarter" idx="29"/>
          </p:nvPr>
        </p:nvSpPr>
        <p:spPr>
          <a:xfrm>
            <a:off x="1219124" y="2044960"/>
            <a:ext cx="10163156" cy="5638814"/>
          </a:xfrm>
        </p:spPr>
        <p:txBody>
          <a:bodyPr>
            <a:normAutofit/>
          </a:bodyPr>
          <a:lstStyle/>
          <a:p>
            <a:r>
              <a:rPr lang="en-US" b="1" dirty="0"/>
              <a:t> </a:t>
            </a:r>
            <a:r>
              <a:rPr lang="en-US" sz="2800" b="1" dirty="0"/>
              <a:t>  Develop Scenario-Based Drills</a:t>
            </a:r>
          </a:p>
          <a:p>
            <a:r>
              <a:rPr lang="en-US" sz="1800" dirty="0"/>
              <a:t>Tribal housing authorities should create realistic emergency scenarios, such as natural disasters, fires, or security incidents, to test their all-hazard plans. These drills will help identify gaps, refine response protocols, and ensure staff preparedness.</a:t>
            </a:r>
          </a:p>
          <a:p>
            <a:r>
              <a:rPr lang="en-US" sz="2800" b="1" dirty="0"/>
              <a:t>Engage the Entire Community</a:t>
            </a:r>
          </a:p>
          <a:p>
            <a:r>
              <a:rPr lang="en-US" sz="1800" dirty="0"/>
              <a:t>The effectiveness of emergency drills is greatly enhanced when the entire tribal housing community participates, including residents, local organizations, and emergency responders. This promotes a shared understanding of roles and responsibilities during a crisis.</a:t>
            </a:r>
          </a:p>
          <a:p>
            <a:r>
              <a:rPr lang="en-US" sz="2800" b="1" dirty="0"/>
              <a:t>Evaluate and Incorporate Lessons</a:t>
            </a:r>
          </a:p>
          <a:p>
            <a:r>
              <a:rPr lang="en-US" sz="1800" dirty="0"/>
              <a:t>After each drill or exercise, the tribal housing authority should carefully evaluate the results, document lessons learned, and implement necessary improvements to the all-hazard plan. This continuous learning process ensures the plan remains relevant and effective.</a:t>
            </a:r>
          </a:p>
          <a:p>
            <a:endParaRPr lang="en-US" dirty="0"/>
          </a:p>
          <a:p>
            <a:endParaRPr lang="en-US" dirty="0"/>
          </a:p>
          <a:p>
            <a:endParaRPr lang="en-US" dirty="0"/>
          </a:p>
          <a:p>
            <a:r>
              <a:rPr lang="en-US" dirty="0"/>
              <a:t> </a:t>
            </a:r>
          </a:p>
          <a:p>
            <a:pPr algn="l"/>
            <a:endParaRPr lang="en-US" dirty="0"/>
          </a:p>
          <a:p>
            <a:endParaRPr lang="en-US" dirty="0"/>
          </a:p>
        </p:txBody>
      </p:sp>
    </p:spTree>
    <p:extLst>
      <p:ext uri="{BB962C8B-B14F-4D97-AF65-F5344CB8AC3E}">
        <p14:creationId xmlns:p14="http://schemas.microsoft.com/office/powerpoint/2010/main" val="1068912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Chart 280"/>
          <p:cNvGraphicFramePr>
            <a:graphicFrameLocks noGrp="1"/>
          </p:cNvGraphicFramePr>
          <p:nvPr>
            <p:ph type="chart" sz="quarter" idx="30"/>
            <p:extLst>
              <p:ext uri="{D42A27DB-BD31-4B8C-83A1-F6EECF244321}">
                <p14:modId xmlns:p14="http://schemas.microsoft.com/office/powerpoint/2010/main" val="2230632045"/>
              </p:ext>
            </p:extLst>
          </p:nvPr>
        </p:nvGraphicFramePr>
        <p:xfrm>
          <a:off x="1014413" y="1892300"/>
          <a:ext cx="1970087" cy="20018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288"/>
          <p:cNvGraphicFramePr>
            <a:graphicFrameLocks noGrp="1"/>
          </p:cNvGraphicFramePr>
          <p:nvPr>
            <p:ph type="chart" sz="quarter" idx="31"/>
            <p:extLst>
              <p:ext uri="{D42A27DB-BD31-4B8C-83A1-F6EECF244321}">
                <p14:modId xmlns:p14="http://schemas.microsoft.com/office/powerpoint/2010/main" val="2764649609"/>
              </p:ext>
            </p:extLst>
          </p:nvPr>
        </p:nvGraphicFramePr>
        <p:xfrm>
          <a:off x="3757613" y="1892300"/>
          <a:ext cx="1970087" cy="20018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2" name="Chart 293"/>
          <p:cNvGraphicFramePr>
            <a:graphicFrameLocks noGrp="1"/>
          </p:cNvGraphicFramePr>
          <p:nvPr>
            <p:ph type="chart" sz="quarter" idx="32"/>
            <p:extLst>
              <p:ext uri="{D42A27DB-BD31-4B8C-83A1-F6EECF244321}">
                <p14:modId xmlns:p14="http://schemas.microsoft.com/office/powerpoint/2010/main" val="1178770073"/>
              </p:ext>
            </p:extLst>
          </p:nvPr>
        </p:nvGraphicFramePr>
        <p:xfrm>
          <a:off x="6499225" y="1892300"/>
          <a:ext cx="1970088" cy="2001838"/>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43" name="Chart 298"/>
          <p:cNvGraphicFramePr>
            <a:graphicFrameLocks noGrp="1"/>
          </p:cNvGraphicFramePr>
          <p:nvPr>
            <p:ph type="chart" sz="quarter" idx="33"/>
            <p:extLst>
              <p:ext uri="{D42A27DB-BD31-4B8C-83A1-F6EECF244321}">
                <p14:modId xmlns:p14="http://schemas.microsoft.com/office/powerpoint/2010/main" val="1897913556"/>
              </p:ext>
            </p:extLst>
          </p:nvPr>
        </p:nvGraphicFramePr>
        <p:xfrm>
          <a:off x="9240838" y="1892300"/>
          <a:ext cx="1970087" cy="2001838"/>
        </p:xfrm>
        <a:graphic>
          <a:graphicData uri="http://schemas.openxmlformats.org/drawingml/2006/chart">
            <c:chart xmlns:c="http://schemas.openxmlformats.org/drawingml/2006/chart" xmlns:r="http://schemas.openxmlformats.org/officeDocument/2006/relationships" r:id="rId6"/>
          </a:graphicData>
        </a:graphic>
      </p:graphicFrame>
      <p:sp>
        <p:nvSpPr>
          <p:cNvPr id="281" name="Shape 281"/>
          <p:cNvSpPr/>
          <p:nvPr/>
        </p:nvSpPr>
        <p:spPr>
          <a:xfrm>
            <a:off x="1216733" y="2107866"/>
            <a:ext cx="1624537" cy="1624537"/>
          </a:xfrm>
          <a:prstGeom prst="ellipse">
            <a:avLst/>
          </a:prstGeom>
          <a:solidFill>
            <a:srgbClr val="F4F5F7"/>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0"/>
          </a:p>
        </p:txBody>
      </p:sp>
      <p:sp>
        <p:nvSpPr>
          <p:cNvPr id="282" name="Shape 282"/>
          <p:cNvSpPr/>
          <p:nvPr/>
        </p:nvSpPr>
        <p:spPr>
          <a:xfrm>
            <a:off x="1402729" y="2293862"/>
            <a:ext cx="1252544" cy="1252545"/>
          </a:xfrm>
          <a:prstGeom prst="ellipse">
            <a:avLst/>
          </a:prstGeom>
          <a:solidFill>
            <a:schemeClr val="accent1"/>
          </a:solidFill>
          <a:ln w="3175" cap="flat">
            <a:noFill/>
            <a:miter lim="400000"/>
          </a:ln>
          <a:effectLst/>
        </p:spPr>
        <p:txBody>
          <a:bodyPr wrap="square" lIns="19050" tIns="19050" rIns="19050" bIns="19050" numCol="1" anchor="ctr">
            <a:noAutofit/>
          </a:bodyPr>
          <a:lstStyle/>
          <a:p>
            <a:pPr algn="ctr">
              <a:defRPr sz="3000">
                <a:solidFill>
                  <a:srgbClr val="FFFFFF"/>
                </a:solidFill>
                <a:latin typeface="Helvetica Light"/>
                <a:ea typeface="Helvetica Light"/>
                <a:cs typeface="Helvetica Light"/>
                <a:sym typeface="Helvetica Light"/>
              </a:defRPr>
            </a:pPr>
            <a:endParaRPr sz="1500"/>
          </a:p>
        </p:txBody>
      </p:sp>
      <p:sp>
        <p:nvSpPr>
          <p:cNvPr id="289" name="Shape 289"/>
          <p:cNvSpPr/>
          <p:nvPr/>
        </p:nvSpPr>
        <p:spPr>
          <a:xfrm>
            <a:off x="3958861" y="2107866"/>
            <a:ext cx="1624537" cy="1624537"/>
          </a:xfrm>
          <a:prstGeom prst="ellipse">
            <a:avLst/>
          </a:prstGeom>
          <a:solidFill>
            <a:srgbClr val="F4F5F7"/>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a:p>
        </p:txBody>
      </p:sp>
      <p:sp>
        <p:nvSpPr>
          <p:cNvPr id="290" name="Shape 290"/>
          <p:cNvSpPr/>
          <p:nvPr/>
        </p:nvSpPr>
        <p:spPr>
          <a:xfrm>
            <a:off x="4144857" y="2293862"/>
            <a:ext cx="1252544" cy="1252544"/>
          </a:xfrm>
          <a:prstGeom prst="ellipse">
            <a:avLst/>
          </a:prstGeom>
          <a:solidFill>
            <a:schemeClr val="accent1"/>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a:p>
        </p:txBody>
      </p:sp>
      <p:sp>
        <p:nvSpPr>
          <p:cNvPr id="294" name="Shape 294"/>
          <p:cNvSpPr/>
          <p:nvPr/>
        </p:nvSpPr>
        <p:spPr>
          <a:xfrm>
            <a:off x="6700989" y="2107866"/>
            <a:ext cx="1624537" cy="1624537"/>
          </a:xfrm>
          <a:prstGeom prst="ellipse">
            <a:avLst/>
          </a:prstGeom>
          <a:solidFill>
            <a:srgbClr val="F4F5F7"/>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a:p>
        </p:txBody>
      </p:sp>
      <p:sp>
        <p:nvSpPr>
          <p:cNvPr id="295" name="Shape 295"/>
          <p:cNvSpPr/>
          <p:nvPr/>
        </p:nvSpPr>
        <p:spPr>
          <a:xfrm>
            <a:off x="6886985" y="2293862"/>
            <a:ext cx="1252544" cy="1252544"/>
          </a:xfrm>
          <a:prstGeom prst="ellipse">
            <a:avLst/>
          </a:prstGeom>
          <a:solidFill>
            <a:schemeClr val="accent1"/>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a:p>
        </p:txBody>
      </p:sp>
      <p:sp>
        <p:nvSpPr>
          <p:cNvPr id="299" name="Shape 299"/>
          <p:cNvSpPr/>
          <p:nvPr/>
        </p:nvSpPr>
        <p:spPr>
          <a:xfrm>
            <a:off x="9443117" y="2107866"/>
            <a:ext cx="1624537" cy="1624537"/>
          </a:xfrm>
          <a:prstGeom prst="ellipse">
            <a:avLst/>
          </a:prstGeom>
          <a:solidFill>
            <a:srgbClr val="F4F5F7"/>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a:p>
        </p:txBody>
      </p:sp>
      <p:sp>
        <p:nvSpPr>
          <p:cNvPr id="300" name="Shape 300"/>
          <p:cNvSpPr/>
          <p:nvPr/>
        </p:nvSpPr>
        <p:spPr>
          <a:xfrm>
            <a:off x="9629113" y="2293862"/>
            <a:ext cx="1252544" cy="1252544"/>
          </a:xfrm>
          <a:prstGeom prst="ellipse">
            <a:avLst/>
          </a:prstGeom>
          <a:solidFill>
            <a:schemeClr val="accent1"/>
          </a:solidFill>
          <a:ln w="3175">
            <a:miter lim="400000"/>
          </a:ln>
        </p:spPr>
        <p:txBody>
          <a:bodyPr lIns="19050" tIns="19050" rIns="19050" bIns="19050" anchor="ctr"/>
          <a:lstStyle/>
          <a:p>
            <a:pPr algn="ctr">
              <a:defRPr sz="3000">
                <a:solidFill>
                  <a:srgbClr val="FFFFFF"/>
                </a:solidFill>
                <a:latin typeface="Helvetica Light"/>
                <a:ea typeface="Helvetica Light"/>
                <a:cs typeface="Helvetica Light"/>
                <a:sym typeface="Helvetica Light"/>
              </a:defRPr>
            </a:pPr>
            <a:endParaRPr sz="1500"/>
          </a:p>
        </p:txBody>
      </p:sp>
      <p:sp>
        <p:nvSpPr>
          <p:cNvPr id="3" name="Text Placeholder 2"/>
          <p:cNvSpPr>
            <a:spLocks noGrp="1"/>
          </p:cNvSpPr>
          <p:nvPr>
            <p:ph type="body" sz="quarter" idx="17"/>
          </p:nvPr>
        </p:nvSpPr>
        <p:spPr/>
        <p:txBody>
          <a:bodyPr/>
          <a:lstStyle/>
          <a:p>
            <a:pPr algn="ctr"/>
            <a:r>
              <a:rPr lang="en-US" dirty="0"/>
              <a:t>MONITORING AND EVALUATING ALL HAZARD PLANS </a:t>
            </a:r>
          </a:p>
        </p:txBody>
      </p:sp>
      <p:sp>
        <p:nvSpPr>
          <p:cNvPr id="4" name="Text Placeholder 3"/>
          <p:cNvSpPr>
            <a:spLocks noGrp="1"/>
          </p:cNvSpPr>
          <p:nvPr>
            <p:ph type="body" sz="quarter" idx="22"/>
          </p:nvPr>
        </p:nvSpPr>
        <p:spPr/>
        <p:txBody>
          <a:bodyPr/>
          <a:lstStyle/>
          <a:p>
            <a:r>
              <a:rPr lang="en-US" dirty="0"/>
              <a:t>ESTABLISH METRICS</a:t>
            </a:r>
          </a:p>
          <a:p>
            <a:endParaRPr lang="en-US" dirty="0"/>
          </a:p>
        </p:txBody>
      </p:sp>
      <p:sp>
        <p:nvSpPr>
          <p:cNvPr id="5" name="Text Placeholder 4"/>
          <p:cNvSpPr>
            <a:spLocks noGrp="1"/>
          </p:cNvSpPr>
          <p:nvPr>
            <p:ph type="body" sz="quarter" idx="23"/>
          </p:nvPr>
        </p:nvSpPr>
        <p:spPr/>
        <p:txBody>
          <a:bodyPr/>
          <a:lstStyle/>
          <a:p>
            <a:r>
              <a:rPr lang="en-US" dirty="0"/>
              <a:t> </a:t>
            </a:r>
          </a:p>
          <a:p>
            <a:r>
              <a:rPr lang="en-US" dirty="0">
                <a:solidFill>
                  <a:schemeClr val="tx1"/>
                </a:solidFill>
              </a:rPr>
              <a:t>Define clear and measurable indicators to track the effectiveness of the all-hazard plan.</a:t>
            </a:r>
          </a:p>
          <a:p>
            <a:endParaRPr lang="en-US" dirty="0"/>
          </a:p>
        </p:txBody>
      </p:sp>
      <p:sp>
        <p:nvSpPr>
          <p:cNvPr id="6" name="Text Placeholder 5"/>
          <p:cNvSpPr>
            <a:spLocks noGrp="1"/>
          </p:cNvSpPr>
          <p:nvPr>
            <p:ph type="body" sz="quarter" idx="24"/>
          </p:nvPr>
        </p:nvSpPr>
        <p:spPr>
          <a:xfrm>
            <a:off x="3418114" y="4241238"/>
            <a:ext cx="2677886" cy="280791"/>
          </a:xfrm>
        </p:spPr>
        <p:txBody>
          <a:bodyPr/>
          <a:lstStyle/>
          <a:p>
            <a:r>
              <a:rPr lang="en-US" dirty="0"/>
              <a:t>CONDUCT ASSESSMENTS</a:t>
            </a:r>
          </a:p>
          <a:p>
            <a:endParaRPr lang="en-US" dirty="0"/>
          </a:p>
        </p:txBody>
      </p:sp>
      <p:sp>
        <p:nvSpPr>
          <p:cNvPr id="7" name="Text Placeholder 6"/>
          <p:cNvSpPr>
            <a:spLocks noGrp="1"/>
          </p:cNvSpPr>
          <p:nvPr>
            <p:ph type="body" sz="quarter" idx="25"/>
          </p:nvPr>
        </p:nvSpPr>
        <p:spPr/>
        <p:txBody>
          <a:bodyPr/>
          <a:lstStyle/>
          <a:p>
            <a:r>
              <a:rPr lang="en-US" dirty="0"/>
              <a:t> </a:t>
            </a:r>
          </a:p>
          <a:p>
            <a:r>
              <a:rPr lang="en-US" dirty="0">
                <a:solidFill>
                  <a:schemeClr val="tx1"/>
                </a:solidFill>
              </a:rPr>
              <a:t>Regularly review and evaluate the plan's implementation, identifying areas for improvement.</a:t>
            </a:r>
          </a:p>
          <a:p>
            <a:endParaRPr lang="en-US" dirty="0"/>
          </a:p>
        </p:txBody>
      </p:sp>
      <p:sp>
        <p:nvSpPr>
          <p:cNvPr id="8" name="Text Placeholder 7"/>
          <p:cNvSpPr>
            <a:spLocks noGrp="1"/>
          </p:cNvSpPr>
          <p:nvPr>
            <p:ph type="body" sz="quarter" idx="26"/>
          </p:nvPr>
        </p:nvSpPr>
        <p:spPr>
          <a:xfrm>
            <a:off x="6172201" y="4241238"/>
            <a:ext cx="2677886" cy="280791"/>
          </a:xfrm>
        </p:spPr>
        <p:txBody>
          <a:bodyPr/>
          <a:lstStyle/>
          <a:p>
            <a:r>
              <a:rPr lang="en-US" dirty="0"/>
              <a:t>INCORPORATE FEEDBACK</a:t>
            </a:r>
          </a:p>
        </p:txBody>
      </p:sp>
      <p:sp>
        <p:nvSpPr>
          <p:cNvPr id="9" name="Text Placeholder 8"/>
          <p:cNvSpPr>
            <a:spLocks noGrp="1"/>
          </p:cNvSpPr>
          <p:nvPr>
            <p:ph type="body" sz="quarter" idx="27"/>
          </p:nvPr>
        </p:nvSpPr>
        <p:spPr/>
        <p:txBody>
          <a:bodyPr/>
          <a:lstStyle/>
          <a:p>
            <a:r>
              <a:rPr lang="en-US" dirty="0"/>
              <a:t> </a:t>
            </a:r>
          </a:p>
          <a:p>
            <a:r>
              <a:rPr lang="en-US" dirty="0">
                <a:solidFill>
                  <a:schemeClr val="tx1"/>
                </a:solidFill>
              </a:rPr>
              <a:t>Actively solicit input from staff, residents, and partner organizations to refine the plan.</a:t>
            </a:r>
          </a:p>
          <a:p>
            <a:endParaRPr lang="en-US" dirty="0"/>
          </a:p>
        </p:txBody>
      </p:sp>
      <p:sp>
        <p:nvSpPr>
          <p:cNvPr id="10" name="Text Placeholder 9"/>
          <p:cNvSpPr>
            <a:spLocks noGrp="1"/>
          </p:cNvSpPr>
          <p:nvPr>
            <p:ph type="body" sz="quarter" idx="28"/>
          </p:nvPr>
        </p:nvSpPr>
        <p:spPr>
          <a:xfrm>
            <a:off x="9017653" y="4241238"/>
            <a:ext cx="2416455" cy="280791"/>
          </a:xfrm>
        </p:spPr>
        <p:txBody>
          <a:bodyPr/>
          <a:lstStyle/>
          <a:p>
            <a:r>
              <a:rPr lang="en-US" dirty="0"/>
              <a:t>IMPLEMENT CHANGES</a:t>
            </a:r>
          </a:p>
        </p:txBody>
      </p:sp>
      <p:sp>
        <p:nvSpPr>
          <p:cNvPr id="11" name="Text Placeholder 10"/>
          <p:cNvSpPr>
            <a:spLocks noGrp="1"/>
          </p:cNvSpPr>
          <p:nvPr>
            <p:ph type="body" sz="quarter" idx="29"/>
          </p:nvPr>
        </p:nvSpPr>
        <p:spPr/>
        <p:txBody>
          <a:bodyPr/>
          <a:lstStyle/>
          <a:p>
            <a:r>
              <a:rPr lang="en-US" dirty="0"/>
              <a:t> </a:t>
            </a:r>
          </a:p>
          <a:p>
            <a:r>
              <a:rPr lang="en-US" dirty="0">
                <a:solidFill>
                  <a:schemeClr val="tx1"/>
                </a:solidFill>
              </a:rPr>
              <a:t>Adapt the all-hazard plan based on assessment results and incorporate lessons learned.</a:t>
            </a:r>
          </a:p>
          <a:p>
            <a:endParaRPr lang="en-US" dirty="0"/>
          </a:p>
        </p:txBody>
      </p:sp>
      <p:sp>
        <p:nvSpPr>
          <p:cNvPr id="44" name="Rectangle 43"/>
          <p:cNvSpPr/>
          <p:nvPr/>
        </p:nvSpPr>
        <p:spPr>
          <a:xfrm>
            <a:off x="1058846" y="1274613"/>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p:nvSpPr>
        <p:spPr>
          <a:xfrm>
            <a:off x="1058847" y="1272739"/>
            <a:ext cx="251056" cy="47593"/>
          </a:xfrm>
          <a:prstGeom prst="rect">
            <a:avLst/>
          </a:prstGeom>
          <a:gradFill>
            <a:gsLst>
              <a:gs pos="97000">
                <a:schemeClr val="accent1">
                  <a:lumMod val="75000"/>
                </a:schemeClr>
              </a:gs>
              <a:gs pos="0">
                <a:schemeClr val="accent1"/>
              </a:gs>
            </a:gsLst>
            <a:lin ang="2700000" scaled="0"/>
          </a:gra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87226646"/>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186938" y="1511559"/>
            <a:ext cx="10195541" cy="46466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0560" y="130393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5400561" y="1302062"/>
            <a:ext cx="251056" cy="47593"/>
          </a:xfrm>
          <a:prstGeom prst="rect">
            <a:avLst/>
          </a:prstGeom>
          <a:solidFill>
            <a:schemeClr val="accent1"/>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pitchFamily="2" charset="0"/>
              <a:ea typeface="Roboto" panose="02000000000000000000" pitchFamily="2" charset="0"/>
            </a:endParaRPr>
          </a:p>
        </p:txBody>
      </p:sp>
      <p:sp>
        <p:nvSpPr>
          <p:cNvPr id="11" name="Text Placeholder 10"/>
          <p:cNvSpPr>
            <a:spLocks noGrp="1"/>
          </p:cNvSpPr>
          <p:nvPr>
            <p:ph type="body" sz="quarter" idx="14"/>
          </p:nvPr>
        </p:nvSpPr>
        <p:spPr/>
        <p:txBody>
          <a:bodyPr/>
          <a:lstStyle/>
          <a:p>
            <a:r>
              <a:rPr lang="en-US" dirty="0"/>
              <a:t>INCORPORATING LESSONS LEARNED</a:t>
            </a:r>
          </a:p>
          <a:p>
            <a:endParaRPr lang="en-US" dirty="0"/>
          </a:p>
        </p:txBody>
      </p:sp>
      <p:sp>
        <p:nvSpPr>
          <p:cNvPr id="39" name="Text Placeholder 38"/>
          <p:cNvSpPr>
            <a:spLocks noGrp="1"/>
          </p:cNvSpPr>
          <p:nvPr>
            <p:ph type="body" sz="quarter" idx="27"/>
          </p:nvPr>
        </p:nvSpPr>
        <p:spPr/>
        <p:txBody>
          <a:bodyPr/>
          <a:lstStyle/>
          <a:p>
            <a:r>
              <a:rPr lang="en-US" dirty="0"/>
              <a:t> </a:t>
            </a:r>
          </a:p>
          <a:p>
            <a:endParaRPr lang="en-US" dirty="0"/>
          </a:p>
        </p:txBody>
      </p:sp>
      <p:sp>
        <p:nvSpPr>
          <p:cNvPr id="41" name="Text Placeholder 40"/>
          <p:cNvSpPr>
            <a:spLocks noGrp="1"/>
          </p:cNvSpPr>
          <p:nvPr>
            <p:ph type="body" sz="quarter" idx="29"/>
          </p:nvPr>
        </p:nvSpPr>
        <p:spPr>
          <a:xfrm>
            <a:off x="1219124" y="2044960"/>
            <a:ext cx="10163156" cy="5638814"/>
          </a:xfrm>
        </p:spPr>
        <p:txBody>
          <a:bodyPr>
            <a:normAutofit/>
          </a:bodyPr>
          <a:lstStyle/>
          <a:p>
            <a:r>
              <a:rPr lang="en-US" b="1" dirty="0"/>
              <a:t> </a:t>
            </a:r>
            <a:r>
              <a:rPr lang="en-US" sz="2800" b="1" dirty="0"/>
              <a:t>   1. Analyze Outcomes</a:t>
            </a:r>
          </a:p>
          <a:p>
            <a:r>
              <a:rPr lang="en-US" sz="2000" dirty="0"/>
              <a:t>Thoroughly review the successes and failures of the all-hazard plan's implementation.</a:t>
            </a:r>
          </a:p>
          <a:p>
            <a:r>
              <a:rPr lang="en-US" sz="2800" b="1" dirty="0"/>
              <a:t>2. Document Lessons</a:t>
            </a:r>
          </a:p>
          <a:p>
            <a:r>
              <a:rPr lang="en-US" sz="2000" dirty="0"/>
              <a:t>Capture key learnings and insights to inform future plan updates.</a:t>
            </a:r>
          </a:p>
          <a:p>
            <a:r>
              <a:rPr lang="en-US" sz="2800" b="1" dirty="0"/>
              <a:t>3. Update the Plan</a:t>
            </a:r>
          </a:p>
          <a:p>
            <a:r>
              <a:rPr lang="en-US" sz="2000" dirty="0"/>
              <a:t>Incorporate lessons learned to enhance the plan's effectiveness and relevance.</a:t>
            </a:r>
          </a:p>
          <a:p>
            <a:endParaRPr lang="en-US" dirty="0"/>
          </a:p>
          <a:p>
            <a:endParaRPr lang="en-US" dirty="0"/>
          </a:p>
          <a:p>
            <a:endParaRPr lang="en-US" dirty="0"/>
          </a:p>
          <a:p>
            <a:endParaRPr lang="en-US" dirty="0"/>
          </a:p>
          <a:p>
            <a:r>
              <a:rPr lang="en-US" dirty="0"/>
              <a:t> </a:t>
            </a:r>
          </a:p>
          <a:p>
            <a:pPr algn="l"/>
            <a:endParaRPr lang="en-US" dirty="0"/>
          </a:p>
          <a:p>
            <a:endParaRPr lang="en-US" dirty="0"/>
          </a:p>
        </p:txBody>
      </p:sp>
    </p:spTree>
    <p:extLst>
      <p:ext uri="{BB962C8B-B14F-4D97-AF65-F5344CB8AC3E}">
        <p14:creationId xmlns:p14="http://schemas.microsoft.com/office/powerpoint/2010/main" val="32709575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186938" y="1511559"/>
            <a:ext cx="10195541" cy="46466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0560" y="130393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5400561" y="1302062"/>
            <a:ext cx="251056" cy="47593"/>
          </a:xfrm>
          <a:prstGeom prst="rect">
            <a:avLst/>
          </a:prstGeom>
          <a:solidFill>
            <a:schemeClr val="accent1"/>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pitchFamily="2" charset="0"/>
              <a:ea typeface="Roboto" panose="02000000000000000000" pitchFamily="2" charset="0"/>
            </a:endParaRPr>
          </a:p>
        </p:txBody>
      </p:sp>
      <p:sp>
        <p:nvSpPr>
          <p:cNvPr id="11" name="Text Placeholder 10"/>
          <p:cNvSpPr>
            <a:spLocks noGrp="1"/>
          </p:cNvSpPr>
          <p:nvPr>
            <p:ph type="body" sz="quarter" idx="14"/>
          </p:nvPr>
        </p:nvSpPr>
        <p:spPr/>
        <p:txBody>
          <a:bodyPr/>
          <a:lstStyle/>
          <a:p>
            <a:r>
              <a:rPr lang="en-US" dirty="0"/>
              <a:t>ENSURING COMPLIANCE WITH REGULATIONS</a:t>
            </a:r>
          </a:p>
          <a:p>
            <a:endParaRPr lang="en-US" dirty="0"/>
          </a:p>
        </p:txBody>
      </p:sp>
      <p:sp>
        <p:nvSpPr>
          <p:cNvPr id="39" name="Text Placeholder 38"/>
          <p:cNvSpPr>
            <a:spLocks noGrp="1"/>
          </p:cNvSpPr>
          <p:nvPr>
            <p:ph type="body" sz="quarter" idx="27"/>
          </p:nvPr>
        </p:nvSpPr>
        <p:spPr/>
        <p:txBody>
          <a:bodyPr/>
          <a:lstStyle/>
          <a:p>
            <a:r>
              <a:rPr lang="en-US" dirty="0"/>
              <a:t> </a:t>
            </a:r>
          </a:p>
          <a:p>
            <a:endParaRPr lang="en-US" dirty="0"/>
          </a:p>
        </p:txBody>
      </p:sp>
      <p:sp>
        <p:nvSpPr>
          <p:cNvPr id="41" name="Text Placeholder 40"/>
          <p:cNvSpPr>
            <a:spLocks noGrp="1"/>
          </p:cNvSpPr>
          <p:nvPr>
            <p:ph type="body" sz="quarter" idx="29"/>
          </p:nvPr>
        </p:nvSpPr>
        <p:spPr>
          <a:xfrm>
            <a:off x="1219124" y="1576873"/>
            <a:ext cx="10163156" cy="6106901"/>
          </a:xfrm>
        </p:spPr>
        <p:txBody>
          <a:bodyPr>
            <a:normAutofit fontScale="92500" lnSpcReduction="20000"/>
          </a:bodyPr>
          <a:lstStyle/>
          <a:p>
            <a:r>
              <a:rPr lang="en-US" sz="1900" b="1" dirty="0">
                <a:solidFill>
                  <a:srgbClr val="4899CD"/>
                </a:solidFill>
              </a:rPr>
              <a:t> </a:t>
            </a:r>
            <a:r>
              <a:rPr lang="en-US" sz="3500" b="1" dirty="0">
                <a:solidFill>
                  <a:srgbClr val="4899CD"/>
                </a:solidFill>
              </a:rPr>
              <a:t>    </a:t>
            </a:r>
            <a:r>
              <a:rPr lang="en-US" sz="1900" dirty="0"/>
              <a:t>Tribal housing authorities must ensure their all-hazard plans comply with a range of federal, state, and tribal regulations. This includes adhering to emergency management standards, building codes, environmental protection laws, and accessibility requirements. By maintaining regulatory compliance, the authorities can access critical funding sources, obtain necessary permits, and demonstrate their commitment to safeguarding the community.</a:t>
            </a:r>
          </a:p>
          <a:p>
            <a:endParaRPr lang="en-US" dirty="0"/>
          </a:p>
          <a:p>
            <a:r>
              <a:rPr lang="en-US" sz="2200" b="1" dirty="0"/>
              <a:t>Identify Relevant Regulations</a:t>
            </a:r>
          </a:p>
          <a:p>
            <a:r>
              <a:rPr lang="en-US" sz="1900" dirty="0"/>
              <a:t>Thoroughly research and catalog the various laws, codes, and guidelines that apply to all-hazard planning for tribal housing.</a:t>
            </a:r>
          </a:p>
          <a:p>
            <a:r>
              <a:rPr lang="en-US" sz="2200" b="1" dirty="0"/>
              <a:t>Conduct Compliance Reviews</a:t>
            </a:r>
          </a:p>
          <a:p>
            <a:r>
              <a:rPr lang="en-US" sz="1900" dirty="0"/>
              <a:t>Regularly assess the all-hazard plan to verify it aligns with the latest regulatory requirements and make necessary adjustments.</a:t>
            </a:r>
          </a:p>
          <a:p>
            <a:r>
              <a:rPr lang="en-US" sz="2200" b="1" dirty="0"/>
              <a:t>Engage Subject Matter Experts: </a:t>
            </a:r>
          </a:p>
          <a:p>
            <a:r>
              <a:rPr lang="en-US" sz="1900" dirty="0"/>
              <a:t>Collaborate with legal professionals, emergency management specialists, and tribal officials to ensure the plan meets all applicable compliance standards.</a:t>
            </a:r>
          </a:p>
          <a:p>
            <a:endParaRPr lang="en-US" dirty="0"/>
          </a:p>
          <a:p>
            <a:endParaRPr lang="en-US" dirty="0"/>
          </a:p>
          <a:p>
            <a:endParaRPr lang="en-US" dirty="0"/>
          </a:p>
          <a:p>
            <a:endParaRPr lang="en-US" dirty="0"/>
          </a:p>
          <a:p>
            <a:endParaRPr lang="en-US" dirty="0"/>
          </a:p>
          <a:p>
            <a:r>
              <a:rPr lang="en-US" dirty="0"/>
              <a:t> </a:t>
            </a:r>
          </a:p>
          <a:p>
            <a:pPr algn="l"/>
            <a:endParaRPr lang="en-US" dirty="0"/>
          </a:p>
          <a:p>
            <a:endParaRPr lang="en-US" dirty="0"/>
          </a:p>
        </p:txBody>
      </p:sp>
    </p:spTree>
    <p:extLst>
      <p:ext uri="{BB962C8B-B14F-4D97-AF65-F5344CB8AC3E}">
        <p14:creationId xmlns:p14="http://schemas.microsoft.com/office/powerpoint/2010/main" val="31563355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1"/>
          </p:nvPr>
        </p:nvSpPr>
        <p:spPr>
          <a:xfrm>
            <a:off x="911386" y="2159098"/>
            <a:ext cx="4882924" cy="4051202"/>
          </a:xfrm>
        </p:spPr>
        <p:txBody>
          <a:bodyPr>
            <a:normAutofit/>
          </a:bodyPr>
          <a:lstStyle/>
          <a:p>
            <a:r>
              <a:rPr lang="en-US" sz="1600" dirty="0">
                <a:solidFill>
                  <a:schemeClr val="tx1"/>
                </a:solidFill>
              </a:rPr>
              <a:t>Fostering community awareness is a crucial component of the tribal housing authority’s all-hazard planning efforts. By educating and engaging the residents, the authority can ensure everyone understands the importance of disaster preparedness and their individual roles in emergency response. This can be achieved through a multi-faceted approach, including </a:t>
            </a:r>
            <a:r>
              <a:rPr lang="en-US" sz="1600" b="1" dirty="0">
                <a:solidFill>
                  <a:srgbClr val="4899CD"/>
                </a:solidFill>
              </a:rPr>
              <a:t>public awareness campaigns, community forums, and targeted outreach to vulnerable populations.</a:t>
            </a:r>
            <a:r>
              <a:rPr lang="en-US" sz="1600" dirty="0">
                <a:solidFill>
                  <a:srgbClr val="4899CD"/>
                </a:solidFill>
              </a:rPr>
              <a:t> </a:t>
            </a:r>
            <a:r>
              <a:rPr lang="en-US" sz="1600" dirty="0">
                <a:solidFill>
                  <a:schemeClr val="tx1"/>
                </a:solidFill>
              </a:rPr>
              <a:t>The goal is to empower the community, equip them with the necessary knowledge and resources, and cultivate a shared sense of responsibility for the overall resilience of the tribal housing area.</a:t>
            </a:r>
          </a:p>
          <a:p>
            <a:endParaRPr lang="en-US" dirty="0"/>
          </a:p>
          <a:p>
            <a:endParaRPr lang="en-US" dirty="0"/>
          </a:p>
          <a:p>
            <a:endParaRPr lang="en-US" dirty="0"/>
          </a:p>
          <a:p>
            <a:pPr>
              <a:lnSpc>
                <a:spcPct val="110000"/>
              </a:lnSpc>
            </a:pPr>
            <a:endParaRPr lang="en-US" dirty="0"/>
          </a:p>
        </p:txBody>
      </p:sp>
      <p:sp>
        <p:nvSpPr>
          <p:cNvPr id="4" name="Text Placeholder 3"/>
          <p:cNvSpPr>
            <a:spLocks noGrp="1"/>
          </p:cNvSpPr>
          <p:nvPr>
            <p:ph type="body" sz="quarter" idx="13"/>
          </p:nvPr>
        </p:nvSpPr>
        <p:spPr>
          <a:xfrm>
            <a:off x="803398" y="418943"/>
            <a:ext cx="7790096" cy="1577808"/>
          </a:xfrm>
        </p:spPr>
        <p:txBody>
          <a:bodyPr>
            <a:normAutofit/>
          </a:bodyPr>
          <a:lstStyle/>
          <a:p>
            <a:pPr algn="ctr"/>
            <a:r>
              <a:rPr lang="en-US" dirty="0"/>
              <a:t>PROMOTING COMMUNITY AWARENESS</a:t>
            </a:r>
          </a:p>
          <a:p>
            <a:pPr algn="ctr"/>
            <a:r>
              <a:rPr lang="en-US" dirty="0"/>
              <a:t>“PATCHWORK PARTNERSHIPS”</a:t>
            </a:r>
          </a:p>
        </p:txBody>
      </p:sp>
      <p:pic>
        <p:nvPicPr>
          <p:cNvPr id="3" name="Picture Placeholder 2"/>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7039" b="7039"/>
          <a:stretch/>
        </p:blipFill>
        <p:spPr/>
      </p:pic>
      <p:sp>
        <p:nvSpPr>
          <p:cNvPr id="14" name="Rectangle 13"/>
          <p:cNvSpPr/>
          <p:nvPr/>
        </p:nvSpPr>
        <p:spPr>
          <a:xfrm>
            <a:off x="1028470" y="1822468"/>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1028470" y="1822468"/>
            <a:ext cx="251056" cy="45719"/>
          </a:xfrm>
          <a:prstGeom prst="rect">
            <a:avLst/>
          </a:prstGeom>
          <a:gradFill>
            <a:gsLst>
              <a:gs pos="97000">
                <a:schemeClr val="accent1">
                  <a:lumMod val="75000"/>
                </a:schemeClr>
              </a:gs>
              <a:gs pos="0">
                <a:schemeClr val="accent1"/>
              </a:gs>
            </a:gsLst>
            <a:lin ang="2700000" scaled="0"/>
          </a:gra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825143000"/>
      </p:ext>
    </p:extLst>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4" name="Rounded Rectangle 3">
            <a:extLst>
              <a:ext uri="{FF2B5EF4-FFF2-40B4-BE49-F238E27FC236}">
                <a16:creationId xmlns:a16="http://schemas.microsoft.com/office/drawing/2014/main" id="{58031CEC-9747-4FB0-BEF8-38305D4CFD90}"/>
              </a:ext>
            </a:extLst>
          </p:cNvPr>
          <p:cNvSpPr/>
          <p:nvPr/>
        </p:nvSpPr>
        <p:spPr>
          <a:xfrm>
            <a:off x="1" y="0"/>
            <a:ext cx="3171364" cy="3197047"/>
          </a:xfrm>
          <a:prstGeom prst="rect">
            <a:avLst/>
          </a:prstGeom>
          <a:solidFill>
            <a:srgbClr val="3A3A3A"/>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solidFill>
                <a:prstClr val="white"/>
              </a:solidFill>
            </a:endParaRPr>
          </a:p>
        </p:txBody>
      </p:sp>
      <p:sp>
        <p:nvSpPr>
          <p:cNvPr id="4" name="Rounded Rectangle 3"/>
          <p:cNvSpPr/>
          <p:nvPr/>
        </p:nvSpPr>
        <p:spPr>
          <a:xfrm>
            <a:off x="1852364" y="1296737"/>
            <a:ext cx="4230267" cy="42645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lang="en-US"/>
          </a:p>
        </p:txBody>
      </p:sp>
      <p:sp>
        <p:nvSpPr>
          <p:cNvPr id="16" name="Rectangle 15"/>
          <p:cNvSpPr/>
          <p:nvPr/>
        </p:nvSpPr>
        <p:spPr>
          <a:xfrm>
            <a:off x="1852364" y="1458946"/>
            <a:ext cx="4091442" cy="615553"/>
          </a:xfrm>
          <a:prstGeom prst="rect">
            <a:avLst/>
          </a:prstGeom>
        </p:spPr>
        <p:txBody>
          <a:bodyPr wrap="square">
            <a:spAutoFit/>
          </a:bodyPr>
          <a:lstStyle/>
          <a:p>
            <a:pPr algn="ctr"/>
            <a:r>
              <a:rPr dirty="0" lang="en-US" spc="600" sz="1200">
                <a:solidFill>
                  <a:srgbClr val="2A3C73"/>
                </a:solidFill>
                <a:cs typeface="Lato Semibold"/>
              </a:rPr>
              <a:t>OWNERSHIP</a:t>
            </a:r>
          </a:p>
          <a:p>
            <a:pPr algn="ctr"/>
            <a:r>
              <a:rPr dirty="0" lang="en-US" spc="600" sz="1200">
                <a:solidFill>
                  <a:srgbClr val="FFFFFF"/>
                </a:solidFill>
                <a:cs typeface="Lato Semibold"/>
              </a:rPr>
              <a:t>AMY OSCEOLA LATCHFORD </a:t>
            </a:r>
            <a:r>
              <a:rPr dirty="0" lang="en-US" spc="600" sz="1000">
                <a:solidFill>
                  <a:srgbClr val="FFFFFF"/>
                </a:solidFill>
                <a:cs typeface="Lato Semibold"/>
              </a:rPr>
              <a:t>SEMINOLE TRIBE OF FLORIDA</a:t>
            </a:r>
            <a:endParaRPr dirty="0" lang="en-US" sz="1000">
              <a:solidFill>
                <a:srgbClr val="FFFFFF"/>
              </a:solidFill>
              <a:cs typeface="Lato Semibold"/>
            </a:endParaRPr>
          </a:p>
        </p:txBody>
      </p:sp>
      <p:sp>
        <p:nvSpPr>
          <p:cNvPr id="17" name="Rectangle 16"/>
          <p:cNvSpPr/>
          <p:nvPr/>
        </p:nvSpPr>
        <p:spPr>
          <a:xfrm>
            <a:off x="2388323" y="2349502"/>
            <a:ext cx="3019524" cy="2492990"/>
          </a:xfrm>
          <a:prstGeom prst="rect">
            <a:avLst/>
          </a:prstGeom>
        </p:spPr>
        <p:txBody>
          <a:bodyPr wrap="square">
            <a:spAutoFit/>
          </a:bodyPr>
          <a:lstStyle/>
          <a:p>
            <a:r>
              <a:rPr dirty="0" i="1" lang="en-US" sz="1200">
                <a:solidFill>
                  <a:srgbClr val="FFFFFF"/>
                </a:solidFill>
                <a:cs typeface="Calibri"/>
              </a:rPr>
              <a:t>“PUBLIC SAFETY IS THE FOUNDATION OF TRUST AND HARMONY IN EVERY COMMUNITY. AT NATIVE PEACEKEEPER CONSULTING GROUP, WE ARE DEDICATED TO EMPOWERING EVERY COMMUNITY BY :</a:t>
            </a:r>
          </a:p>
          <a:p>
            <a:r>
              <a:rPr b="1" dirty="0" lang="en-US" sz="1200">
                <a:solidFill>
                  <a:srgbClr val="2A3C73"/>
                </a:solidFill>
              </a:rPr>
              <a:t>ELEVATING PUBLIC SAFETY TODAY FOR A SAFER TOMORROW”</a:t>
            </a:r>
          </a:p>
          <a:p>
            <a:endParaRPr dirty="0" i="1" lang="en-US" sz="1200">
              <a:solidFill>
                <a:srgbClr val="FFFFFF"/>
              </a:solidFill>
              <a:cs typeface="Calibri"/>
            </a:endParaRPr>
          </a:p>
          <a:p>
            <a:endParaRPr dirty="0" i="1" lang="en-US" sz="1200">
              <a:solidFill>
                <a:srgbClr val="FFFFFF"/>
              </a:solidFill>
              <a:cs typeface="Calibri"/>
            </a:endParaRPr>
          </a:p>
          <a:p>
            <a:pPr algn="ctr"/>
            <a:r>
              <a:rPr dirty="0" i="1" lang="en-US" sz="1200">
                <a:solidFill>
                  <a:srgbClr val="FFFFFF"/>
                </a:solidFill>
                <a:cs typeface="Calibri"/>
              </a:rPr>
              <a:t>	AMY O. LATCHFORD</a:t>
            </a:r>
          </a:p>
          <a:p>
            <a:pPr algn="ctr"/>
            <a:r>
              <a:rPr dirty="0" i="1" lang="en-US" sz="1200">
                <a:solidFill>
                  <a:srgbClr val="FFFFFF"/>
                </a:solidFill>
                <a:cs typeface="Calibri"/>
              </a:rPr>
              <a:t>                        “Otter Clan”</a:t>
            </a:r>
            <a:endParaRPr dirty="0" lang="en-US" sz="1200">
              <a:solidFill>
                <a:srgbClr val="FFFFFF"/>
              </a:solidFill>
            </a:endParaRPr>
          </a:p>
        </p:txBody>
      </p:sp>
      <p:sp>
        <p:nvSpPr>
          <p:cNvPr id="18" name="Rectangle 17"/>
          <p:cNvSpPr/>
          <p:nvPr/>
        </p:nvSpPr>
        <p:spPr>
          <a:xfrm>
            <a:off x="3171365" y="4927384"/>
            <a:ext cx="2184419" cy="276999"/>
          </a:xfrm>
          <a:prstGeom prst="rect">
            <a:avLst/>
          </a:prstGeom>
        </p:spPr>
        <p:txBody>
          <a:bodyPr wrap="square">
            <a:spAutoFit/>
          </a:bodyPr>
          <a:lstStyle/>
          <a:p>
            <a:pPr algn="r"/>
            <a:endParaRPr dirty="0" i="1" lang="en-US" sz="1200">
              <a:solidFill>
                <a:srgbClr val="FFFFFF"/>
              </a:solidFill>
              <a:cs typeface="Lato Semibold Italic"/>
            </a:endParaRPr>
          </a:p>
        </p:txBody>
      </p:sp>
      <p:pic>
        <p:nvPicPr>
          <p:cNvPr id="9" name="Picture 8">
            <a:extLst>
              <a:ext uri="{FF2B5EF4-FFF2-40B4-BE49-F238E27FC236}">
                <a16:creationId xmlns:a16="http://schemas.microsoft.com/office/drawing/2014/main" id="{9946217D-3913-47A0-AEAB-0479310C1F75}"/>
              </a:ext>
            </a:extLst>
          </p:cNvPr>
          <p:cNvPicPr>
            <a:picLocks noChangeAspect="1"/>
          </p:cNvPicPr>
          <p:nvPr/>
        </p:nvPicPr>
        <p:blipFill rotWithShape="1">
          <a:blip r:embed="rId2"/>
          <a:srcRect b="57" l="23" r="13" t="48"/>
          <a:stretch/>
        </p:blipFill>
        <p:spPr>
          <a:xfrm>
            <a:off x="5943806" y="842211"/>
            <a:ext cx="4306822" cy="5154856"/>
          </a:xfrm>
          <a:custGeom>
            <a:avLst/>
            <a:gdLst>
              <a:gd fmla="*/ 0 w 4306822" name="connsiteX0"/>
              <a:gd fmla="*/ 0 h 5154856" name="connsiteY0"/>
              <a:gd fmla="*/ 4306822 w 4306822" name="connsiteX1"/>
              <a:gd fmla="*/ 0 h 5154856" name="connsiteY1"/>
              <a:gd fmla="*/ 4306822 w 4306822" name="connsiteX2"/>
              <a:gd fmla="*/ 5154856 h 5154856" name="connsiteY2"/>
              <a:gd fmla="*/ 0 w 4306822" name="connsiteX3"/>
              <a:gd fmla="*/ 5154856 h 5154856" name="connsiteY3"/>
            </a:gdLst>
            <a:ahLst/>
            <a:cxnLst>
              <a:cxn ang="0">
                <a:pos x="connsiteX0" y="connsiteY0"/>
              </a:cxn>
              <a:cxn ang="0">
                <a:pos x="connsiteX1" y="connsiteY1"/>
              </a:cxn>
              <a:cxn ang="0">
                <a:pos x="connsiteX2" y="connsiteY2"/>
              </a:cxn>
              <a:cxn ang="0">
                <a:pos x="connsiteX3" y="connsiteY3"/>
              </a:cxn>
            </a:cxnLst>
            <a:rect b="b" l="l" r="r" t="t"/>
            <a:pathLst>
              <a:path h="5154856" w="4306822">
                <a:moveTo>
                  <a:pt x="0" y="0"/>
                </a:moveTo>
                <a:lnTo>
                  <a:pt x="4306822" y="0"/>
                </a:lnTo>
                <a:lnTo>
                  <a:pt x="4306822" y="5154856"/>
                </a:lnTo>
                <a:lnTo>
                  <a:pt x="0" y="5154856"/>
                </a:lnTo>
                <a:close/>
              </a:path>
            </a:pathLst>
          </a:custGeom>
        </p:spPr>
      </p:pic>
      <p:pic>
        <p:nvPicPr>
          <p:cNvPr id="3" name="Picture Placeholder 2"/>
          <p:cNvPicPr>
            <a:picLocks noChangeAspect="1" noGrp="1"/>
          </p:cNvPicPr>
          <p:nvPr>
            <p:ph idx="10" sz="quarter" type="pic"/>
          </p:nvPr>
        </p:nvPicPr>
        <p:blipFill>
          <a:blip r:embed="rId3">
            <a:extLst>
              <a:ext uri="{28A0092B-C50C-407E-A947-70E740481C1C}">
                <a14:useLocalDpi xmlns:a14="http://schemas.microsoft.com/office/drawing/2010/main" val="0"/>
              </a:ext>
            </a:extLst>
          </a:blip>
          <a:srcRect b="129" t="129"/>
          <a:stretch/>
        </p:blipFill>
        <p:spPr/>
      </p:pic>
    </p:spTree>
    <p:extLst>
      <p:ext uri="{BB962C8B-B14F-4D97-AF65-F5344CB8AC3E}">
        <p14:creationId xmlns:p14="http://schemas.microsoft.com/office/powerpoint/2010/main" val="1438238512"/>
      </p:ext>
    </p:extLst>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1" sz="quarter" type="body"/>
          </p:nvPr>
        </p:nvSpPr>
        <p:spPr>
          <a:xfrm>
            <a:off x="911386" y="1175657"/>
            <a:ext cx="4882924" cy="5034643"/>
          </a:xfrm>
        </p:spPr>
        <p:txBody>
          <a:bodyPr>
            <a:normAutofit/>
          </a:bodyPr>
          <a:lstStyle/>
          <a:p>
            <a:endParaRPr dirty="0" lang="en-US"/>
          </a:p>
          <a:p>
            <a:endParaRPr dirty="0" lang="en-US"/>
          </a:p>
          <a:p>
            <a:r>
              <a:rPr dirty="0" lang="en-US">
                <a:solidFill>
                  <a:schemeClr val="tx1"/>
                </a:solidFill>
              </a:rPr>
              <a:t>Effective engagement with tribal leadership is crucial for the success of the tribal housing authority’s all-hazard planning efforts. By actively involving tribal leaders, the authority can ensure their plans align with the community's priorities, address cultural considerations, and secure the necessary support and resources to protect the housing community.</a:t>
            </a:r>
          </a:p>
          <a:p>
            <a:pPr indent="-171450" marL="171450">
              <a:buFont charset="0" panose="020B0604020202020204" pitchFamily="34" typeface="Arial"/>
              <a:buChar char="•"/>
            </a:pPr>
            <a:r>
              <a:rPr b="1" dirty="0" lang="en-US">
                <a:solidFill>
                  <a:srgbClr val="4899CD"/>
                </a:solidFill>
              </a:rPr>
              <a:t>Foster Open Communication: </a:t>
            </a:r>
            <a:r>
              <a:rPr dirty="0" lang="en-US">
                <a:solidFill>
                  <a:schemeClr val="tx1"/>
                </a:solidFill>
              </a:rPr>
              <a:t>Establish regular meetings and dialogues with tribal leaders to discuss the all-hazard plan, gather their feedback, and address any concerns or questions they may have.</a:t>
            </a:r>
          </a:p>
          <a:p>
            <a:pPr indent="-171450" marL="171450">
              <a:buFont charset="0" panose="020B0604020202020204" pitchFamily="34" typeface="Arial"/>
              <a:buChar char="•"/>
            </a:pPr>
            <a:r>
              <a:rPr b="1" dirty="0" lang="en-US">
                <a:solidFill>
                  <a:srgbClr val="4899CD"/>
                </a:solidFill>
              </a:rPr>
              <a:t>Highlight the Importance: </a:t>
            </a:r>
            <a:r>
              <a:rPr dirty="0" lang="en-US">
                <a:solidFill>
                  <a:schemeClr val="tx1"/>
                </a:solidFill>
              </a:rPr>
              <a:t>Emphasize the critical role that tribal leadership plays in safeguarding the housing community and build a shared understanding of the all-hazard plan's significance.</a:t>
            </a:r>
          </a:p>
          <a:p>
            <a:pPr indent="-171450" marL="171450">
              <a:buFont charset="0" panose="020B0604020202020204" pitchFamily="34" typeface="Arial"/>
              <a:buChar char="•"/>
            </a:pPr>
            <a:r>
              <a:rPr b="1" dirty="0" lang="en-US">
                <a:solidFill>
                  <a:srgbClr val="4899CD"/>
                </a:solidFill>
              </a:rPr>
              <a:t>Seek Endorsement and Backing: </a:t>
            </a:r>
            <a:r>
              <a:rPr dirty="0" lang="en-US">
                <a:solidFill>
                  <a:schemeClr val="tx1"/>
                </a:solidFill>
              </a:rPr>
              <a:t>Obtain the formal endorsement and ongoing support of tribal leaders, as their influence and advocacy can help mobilize the community and secure necessary resources.</a:t>
            </a:r>
          </a:p>
          <a:p>
            <a:endParaRPr dirty="0" lang="en-US">
              <a:solidFill>
                <a:schemeClr val="tx1"/>
              </a:solidFill>
            </a:endParaRPr>
          </a:p>
          <a:p>
            <a:endParaRPr dirty="0" lang="en-US"/>
          </a:p>
          <a:p>
            <a:pPr>
              <a:lnSpc>
                <a:spcPct val="110000"/>
              </a:lnSpc>
            </a:pPr>
            <a:endParaRPr dirty="0" lang="en-US"/>
          </a:p>
        </p:txBody>
      </p:sp>
      <p:sp>
        <p:nvSpPr>
          <p:cNvPr id="4" name="Text Placeholder 3"/>
          <p:cNvSpPr>
            <a:spLocks noGrp="1"/>
          </p:cNvSpPr>
          <p:nvPr>
            <p:ph idx="13" sz="quarter" type="body"/>
          </p:nvPr>
        </p:nvSpPr>
        <p:spPr>
          <a:xfrm>
            <a:off x="803398" y="500318"/>
            <a:ext cx="7790096" cy="469900"/>
          </a:xfrm>
        </p:spPr>
        <p:txBody>
          <a:bodyPr>
            <a:normAutofit lnSpcReduction="10000"/>
          </a:bodyPr>
          <a:lstStyle/>
          <a:p>
            <a:r>
              <a:rPr dirty="0" lang="en-US"/>
              <a:t>ENGAGING TRIBAL LEADERSHIP</a:t>
            </a:r>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b="9" t="9"/>
          <a:stretch/>
        </p:blipFill>
        <p:spPr/>
      </p:pic>
      <p:sp>
        <p:nvSpPr>
          <p:cNvPr id="14" name="Rectangle 13"/>
          <p:cNvSpPr/>
          <p:nvPr/>
        </p:nvSpPr>
        <p:spPr>
          <a:xfrm>
            <a:off x="1028470" y="982714"/>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flipV="1">
            <a:off x="1028470" y="995210"/>
            <a:ext cx="251056" cy="45719"/>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Tree>
    <p:extLst>
      <p:ext uri="{BB962C8B-B14F-4D97-AF65-F5344CB8AC3E}">
        <p14:creationId xmlns:p14="http://schemas.microsoft.com/office/powerpoint/2010/main" val="94861390"/>
      </p:ext>
    </p:extLst>
  </p:cSld>
  <p:clrMapOvr>
    <a:masterClrMapping/>
  </p:clrMapOvr>
</p:sld>
</file>

<file path=ppt/slides/slide3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1" sz="quarter" type="body"/>
          </p:nvPr>
        </p:nvSpPr>
        <p:spPr>
          <a:xfrm>
            <a:off x="911386" y="1175657"/>
            <a:ext cx="4882924" cy="5034643"/>
          </a:xfrm>
        </p:spPr>
        <p:txBody>
          <a:bodyPr>
            <a:normAutofit/>
          </a:bodyPr>
          <a:lstStyle/>
          <a:p>
            <a:endParaRPr dirty="0" lang="en-US"/>
          </a:p>
          <a:p>
            <a:endParaRPr dirty="0" lang="en-US"/>
          </a:p>
          <a:p>
            <a:r>
              <a:rPr dirty="0" lang="en-US">
                <a:solidFill>
                  <a:schemeClr val="tx1"/>
                </a:solidFill>
              </a:rPr>
              <a:t>Establishing strong partnerships with key stakeholders is essential for the tribal housing authority’s all-hazard planning efforts. By collaborating with a diverse range of organizations and individuals, the authority can leverage their expertise, resources, and networks to strengthen the community's resilience. This includes partnering with </a:t>
            </a:r>
            <a:r>
              <a:rPr b="1" dirty="0" lang="en-US">
                <a:solidFill>
                  <a:schemeClr val="tx1"/>
                </a:solidFill>
              </a:rPr>
              <a:t>emergency management agencies, local government entities, non-profit organizations, and even private sector businesses</a:t>
            </a:r>
            <a:r>
              <a:rPr dirty="0" lang="en-US">
                <a:solidFill>
                  <a:schemeClr val="tx1"/>
                </a:solidFill>
              </a:rPr>
              <a:t> that can provide critical support during times of crisis.</a:t>
            </a:r>
          </a:p>
          <a:p>
            <a:r>
              <a:rPr dirty="0" lang="en-US">
                <a:solidFill>
                  <a:schemeClr val="tx1"/>
                </a:solidFill>
              </a:rPr>
              <a:t>Through these partnerships, the tribal housing authority can </a:t>
            </a:r>
            <a:r>
              <a:rPr dirty="0" i="1" lang="en-US">
                <a:solidFill>
                  <a:schemeClr val="tx1"/>
                </a:solidFill>
              </a:rPr>
              <a:t>coordinate emergency response protocols, access specialized equipment and training, secure additional funding sources, and enhance communication channels</a:t>
            </a:r>
            <a:r>
              <a:rPr dirty="0" lang="en-US">
                <a:solidFill>
                  <a:schemeClr val="tx1"/>
                </a:solidFill>
              </a:rPr>
              <a:t>. Fostering a shared understanding of roles and responsibilities among stakeholders ensures a cohesive and coordinated approach to disaster preparedness and recovery. Regular meetings, joint exercises, and information-sharing sessions can help maintain these vital partnerships and keep all parties aligned with the all-hazard plan's objectives.</a:t>
            </a:r>
          </a:p>
          <a:p>
            <a:endParaRPr dirty="0" lang="en-US"/>
          </a:p>
          <a:p>
            <a:endParaRPr dirty="0" lang="en-US"/>
          </a:p>
          <a:p>
            <a:endParaRPr dirty="0" lang="en-US"/>
          </a:p>
          <a:p>
            <a:pPr>
              <a:lnSpc>
                <a:spcPct val="110000"/>
              </a:lnSpc>
            </a:pPr>
            <a:endParaRPr dirty="0" lang="en-US"/>
          </a:p>
        </p:txBody>
      </p:sp>
      <p:sp>
        <p:nvSpPr>
          <p:cNvPr id="4" name="Text Placeholder 3"/>
          <p:cNvSpPr>
            <a:spLocks noGrp="1"/>
          </p:cNvSpPr>
          <p:nvPr>
            <p:ph idx="13" sz="quarter" type="body"/>
          </p:nvPr>
        </p:nvSpPr>
        <p:spPr>
          <a:xfrm>
            <a:off x="803398" y="500318"/>
            <a:ext cx="7790096" cy="469900"/>
          </a:xfrm>
        </p:spPr>
        <p:txBody>
          <a:bodyPr>
            <a:normAutofit lnSpcReduction="10000"/>
          </a:bodyPr>
          <a:lstStyle/>
          <a:p>
            <a:r>
              <a:rPr dirty="0" lang="en-US"/>
              <a:t>FOSTERING PARTNERSHIPS OF STAKEHOLDERS</a:t>
            </a:r>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l="86" r="86"/>
          <a:stretch/>
        </p:blipFill>
        <p:spPr/>
      </p:pic>
      <p:sp>
        <p:nvSpPr>
          <p:cNvPr id="14" name="Rectangle 13"/>
          <p:cNvSpPr/>
          <p:nvPr/>
        </p:nvSpPr>
        <p:spPr>
          <a:xfrm>
            <a:off x="1028470" y="982714"/>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flipV="1">
            <a:off x="1028470" y="995210"/>
            <a:ext cx="251056" cy="45719"/>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Tree>
    <p:extLst>
      <p:ext uri="{BB962C8B-B14F-4D97-AF65-F5344CB8AC3E}">
        <p14:creationId xmlns:p14="http://schemas.microsoft.com/office/powerpoint/2010/main" val="1236486580"/>
      </p:ext>
    </p:extLst>
  </p:cSld>
  <p:clrMapOvr>
    <a:masterClrMapping/>
  </p:clrMapOvr>
</p:sld>
</file>

<file path=ppt/slides/slide3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1" sz="quarter" type="body"/>
          </p:nvPr>
        </p:nvSpPr>
        <p:spPr>
          <a:xfrm>
            <a:off x="911386" y="2108718"/>
            <a:ext cx="4882924" cy="4101582"/>
          </a:xfrm>
        </p:spPr>
        <p:txBody>
          <a:bodyPr>
            <a:normAutofit fontScale="55000" lnSpcReduction="20000"/>
          </a:bodyPr>
          <a:lstStyle/>
          <a:p>
            <a:r>
              <a:rPr dirty="0" lang="en-US" sz="2400">
                <a:solidFill>
                  <a:schemeClr val="tx1"/>
                </a:solidFill>
              </a:rPr>
              <a:t>When developing all-hazard plans for tribal housing, it is crucial to address the unique cultural needs and traditions of the community. The tribal housing authority must maintain a deep understanding of the indigenous customs, beliefs, and values that shape the lives of the residents. This includes respecting traditional decision-making processes, incorporating indigenous knowledge, and ensuring the plan aligns with the community's spiritual and ceremonial practices.</a:t>
            </a:r>
          </a:p>
          <a:p>
            <a:r>
              <a:rPr dirty="0" lang="en-US" sz="2400">
                <a:solidFill>
                  <a:schemeClr val="tx1"/>
                </a:solidFill>
              </a:rPr>
              <a:t>By incorporating cultural considerations, the authority can build trust, foster community engagement, and develop emergency response strategies that are sensitive to the tribe's history, identity, and way of life. This may involve collaborating with tribal elders, incorporating traditional emergency response methods, and adapting communication channels to align with the community's preferred modes of interaction. Ultimately, the all-hazard plan must reflect the unique identity and resilience of the tribal housing community, ensuring its long-term effectiveness and sustainability.</a:t>
            </a:r>
          </a:p>
          <a:p>
            <a:endParaRPr dirty="0" lang="en-US" sz="1600"/>
          </a:p>
          <a:p>
            <a:endParaRPr dirty="0" lang="en-US"/>
          </a:p>
          <a:p>
            <a:endParaRPr dirty="0" lang="en-US"/>
          </a:p>
          <a:p>
            <a:endParaRPr dirty="0" lang="en-US"/>
          </a:p>
          <a:p>
            <a:pPr>
              <a:lnSpc>
                <a:spcPct val="110000"/>
              </a:lnSpc>
            </a:pPr>
            <a:endParaRPr dirty="0" lang="en-US"/>
          </a:p>
        </p:txBody>
      </p:sp>
      <p:sp>
        <p:nvSpPr>
          <p:cNvPr id="4" name="Text Placeholder 3"/>
          <p:cNvSpPr>
            <a:spLocks noGrp="1"/>
          </p:cNvSpPr>
          <p:nvPr>
            <p:ph idx="13" sz="quarter" type="body"/>
          </p:nvPr>
        </p:nvSpPr>
        <p:spPr>
          <a:xfrm>
            <a:off x="118713" y="-141204"/>
            <a:ext cx="7790096" cy="1577808"/>
          </a:xfrm>
        </p:spPr>
        <p:txBody>
          <a:bodyPr>
            <a:normAutofit/>
          </a:bodyPr>
          <a:lstStyle/>
          <a:p>
            <a:pPr algn="ctr"/>
            <a:r>
              <a:rPr dirty="0" lang="en-US" sz="3200"/>
              <a:t>ADDRESSING CULTURAL CONSIDERATIONS</a:t>
            </a:r>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b="12" t="12"/>
          <a:stretch/>
        </p:blipFill>
        <p:spPr/>
      </p:pic>
      <p:sp>
        <p:nvSpPr>
          <p:cNvPr id="14" name="Rectangle 13"/>
          <p:cNvSpPr/>
          <p:nvPr/>
        </p:nvSpPr>
        <p:spPr>
          <a:xfrm>
            <a:off x="1028470" y="1822468"/>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a:off x="1028470" y="1822468"/>
            <a:ext cx="251056" cy="45719"/>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Tree>
    <p:extLst>
      <p:ext uri="{BB962C8B-B14F-4D97-AF65-F5344CB8AC3E}">
        <p14:creationId xmlns:p14="http://schemas.microsoft.com/office/powerpoint/2010/main" val="636117680"/>
      </p:ext>
    </p:extLst>
  </p:cSld>
  <p:clrMapOvr>
    <a:masterClrMapping/>
  </p:clrMapOvr>
</p:sld>
</file>

<file path=ppt/slides/slide3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1" sz="quarter" type="body"/>
          </p:nvPr>
        </p:nvSpPr>
        <p:spPr>
          <a:xfrm>
            <a:off x="911386" y="1175657"/>
            <a:ext cx="4882924" cy="5034643"/>
          </a:xfrm>
        </p:spPr>
        <p:txBody>
          <a:bodyPr>
            <a:normAutofit/>
          </a:bodyPr>
          <a:lstStyle/>
          <a:p>
            <a:endParaRPr dirty="0" lang="en-US"/>
          </a:p>
          <a:p>
            <a:endParaRPr dirty="0" lang="en-US"/>
          </a:p>
          <a:p>
            <a:r>
              <a:rPr dirty="0" lang="en-US">
                <a:solidFill>
                  <a:schemeClr val="tx1"/>
                </a:solidFill>
              </a:rPr>
              <a:t>Ensuring the long-term sustainability and resilience of the tribal housing community is a crucial aspect of the all- hazard planning process. The tribal housing authority must adopt a comprehensive approach that not only addresses immediate disaster threats, but also promotes the community's ability to withstand and recover from future challenges. This involves </a:t>
            </a:r>
            <a:r>
              <a:rPr b="1" dirty="0" lang="en-US">
                <a:solidFill>
                  <a:schemeClr val="tx1"/>
                </a:solidFill>
              </a:rPr>
              <a:t>integrating sustainable design principles, implementing renewable energy solutions, and fostering a culture of self-reliance and mutual support</a:t>
            </a:r>
            <a:r>
              <a:rPr dirty="0" lang="en-US">
                <a:solidFill>
                  <a:schemeClr val="tx1"/>
                </a:solidFill>
              </a:rPr>
              <a:t> among the residents.</a:t>
            </a:r>
          </a:p>
          <a:p>
            <a:r>
              <a:rPr dirty="0" lang="en-US">
                <a:solidFill>
                  <a:schemeClr val="tx1"/>
                </a:solidFill>
              </a:rPr>
              <a:t>By prioritizing sustainability, the authority can reduce the community’s environmental all-hazard planning process. The tribal housing authority must adopt a comprehensive approach that not only addresses immediate disaster threats impact, lowers operational costs, and enhances its preparedness for climate-related disruptions. Resilience, on the other hand, is about </a:t>
            </a:r>
            <a:r>
              <a:rPr b="1" dirty="0" lang="en-US">
                <a:solidFill>
                  <a:schemeClr val="tx1"/>
                </a:solidFill>
              </a:rPr>
              <a:t>cultivating the community's capacity to adapt, recover, and thrive in the face of adversity</a:t>
            </a:r>
            <a:r>
              <a:rPr dirty="0" lang="en-US">
                <a:solidFill>
                  <a:schemeClr val="tx1"/>
                </a:solidFill>
              </a:rPr>
              <a:t>. This requires building strong social networks, strengthening critical infrastructure, and empowering residents to take an active role in disaster response and recovery efforts.</a:t>
            </a:r>
          </a:p>
          <a:p>
            <a:endParaRPr dirty="0" lang="en-US"/>
          </a:p>
          <a:p>
            <a:endParaRPr dirty="0" lang="en-US"/>
          </a:p>
          <a:p>
            <a:endParaRPr dirty="0" lang="en-US"/>
          </a:p>
          <a:p>
            <a:endParaRPr dirty="0" lang="en-US"/>
          </a:p>
          <a:p>
            <a:pPr>
              <a:lnSpc>
                <a:spcPct val="110000"/>
              </a:lnSpc>
            </a:pPr>
            <a:endParaRPr dirty="0" lang="en-US"/>
          </a:p>
        </p:txBody>
      </p:sp>
      <p:sp>
        <p:nvSpPr>
          <p:cNvPr id="4" name="Text Placeholder 3"/>
          <p:cNvSpPr>
            <a:spLocks noGrp="1"/>
          </p:cNvSpPr>
          <p:nvPr>
            <p:ph idx="13" sz="quarter" type="body"/>
          </p:nvPr>
        </p:nvSpPr>
        <p:spPr>
          <a:xfrm>
            <a:off x="803398" y="500318"/>
            <a:ext cx="7790096" cy="469900"/>
          </a:xfrm>
        </p:spPr>
        <p:txBody>
          <a:bodyPr>
            <a:normAutofit lnSpcReduction="10000"/>
          </a:bodyPr>
          <a:lstStyle/>
          <a:p>
            <a:r>
              <a:rPr dirty="0" lang="en-US"/>
              <a:t>SUSTAINABILITY AND RESILIENCE</a:t>
            </a:r>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l="86" r="86"/>
          <a:stretch/>
        </p:blipFill>
        <p:spPr/>
      </p:pic>
      <p:sp>
        <p:nvSpPr>
          <p:cNvPr id="14" name="Rectangle 13"/>
          <p:cNvSpPr/>
          <p:nvPr/>
        </p:nvSpPr>
        <p:spPr>
          <a:xfrm>
            <a:off x="1028470" y="982714"/>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flipV="1">
            <a:off x="1028470" y="995210"/>
            <a:ext cx="251056" cy="45719"/>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Tree>
    <p:extLst>
      <p:ext uri="{BB962C8B-B14F-4D97-AF65-F5344CB8AC3E}">
        <p14:creationId xmlns:p14="http://schemas.microsoft.com/office/powerpoint/2010/main" val="1044778142"/>
      </p:ext>
    </p:extLst>
  </p:cSld>
  <p:clrMapOvr>
    <a:masterClrMapping/>
  </p:clrMapOvr>
</p:sld>
</file>

<file path=ppt/slides/slide3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 name="Text Placeholder 1"/>
          <p:cNvSpPr>
            <a:spLocks noGrp="1"/>
          </p:cNvSpPr>
          <p:nvPr>
            <p:ph idx="11" sz="quarter" type="body"/>
          </p:nvPr>
        </p:nvSpPr>
        <p:spPr>
          <a:xfrm>
            <a:off x="911386" y="1175657"/>
            <a:ext cx="4882924" cy="5034643"/>
          </a:xfrm>
        </p:spPr>
        <p:txBody>
          <a:bodyPr>
            <a:normAutofit/>
          </a:bodyPr>
          <a:lstStyle/>
          <a:p>
            <a:endParaRPr dirty="0" lang="en-US"/>
          </a:p>
          <a:p>
            <a:endParaRPr dirty="0" lang="en-US"/>
          </a:p>
          <a:p>
            <a:r>
              <a:rPr dirty="0" lang="en-US">
                <a:solidFill>
                  <a:schemeClr val="tx1"/>
                </a:solidFill>
              </a:rPr>
              <a:t>Maintaining the long-term effectiveness of the tribal housing authority's all hazard plan requires a commitment to continuous improvement. By regularly reviewing and updating the plan based on lessons learned, changing regulations, and evolving community needs, the authority can ensure the plan remains relevant, adaptable, and capable of protecting the tribal housing community.</a:t>
            </a:r>
          </a:p>
          <a:p>
            <a:pPr>
              <a:buFont charset="0" panose="020B0604020202020204" pitchFamily="34" typeface="Arial"/>
              <a:buChar char="•"/>
            </a:pPr>
            <a:r>
              <a:rPr b="1" dirty="0" lang="en-US">
                <a:solidFill>
                  <a:schemeClr val="tx1"/>
                </a:solidFill>
              </a:rPr>
              <a:t>Establish Regular Review Cycles: </a:t>
            </a:r>
            <a:r>
              <a:rPr dirty="0" lang="en-US">
                <a:solidFill>
                  <a:schemeClr val="tx1"/>
                </a:solidFill>
              </a:rPr>
              <a:t>Implement a schedule for periodically reviewing and updating the all-hazard plan, incorporating input from stakeholders, subject matter experts, and the community.</a:t>
            </a:r>
          </a:p>
          <a:p>
            <a:pPr>
              <a:buFont charset="0" panose="020B0604020202020204" pitchFamily="34" typeface="Arial"/>
              <a:buChar char="•"/>
            </a:pPr>
            <a:r>
              <a:rPr b="1" dirty="0" lang="en-US">
                <a:solidFill>
                  <a:schemeClr val="tx1"/>
                </a:solidFill>
              </a:rPr>
              <a:t>Analyze Performance and Outcomes: </a:t>
            </a:r>
            <a:r>
              <a:rPr dirty="0" lang="en-US">
                <a:solidFill>
                  <a:schemeClr val="tx1"/>
                </a:solidFill>
              </a:rPr>
              <a:t>Thoroughly evaluate the plan's performance during drills, exercises, and actual emergency events, identifying strengths, weaknesses, and opportunities for enhancement.</a:t>
            </a:r>
          </a:p>
          <a:p>
            <a:pPr>
              <a:buFont charset="0" panose="020B0604020202020204" pitchFamily="34" typeface="Arial"/>
              <a:buChar char="•"/>
            </a:pPr>
            <a:r>
              <a:rPr b="1" dirty="0" lang="en-US">
                <a:solidFill>
                  <a:schemeClr val="tx1"/>
                </a:solidFill>
              </a:rPr>
              <a:t>Incorporate Lessons Learned: </a:t>
            </a:r>
            <a:r>
              <a:rPr dirty="0" lang="en-US">
                <a:solidFill>
                  <a:schemeClr val="tx1"/>
                </a:solidFill>
              </a:rPr>
              <a:t>Document key insights and lessons learned from past experiences and incorporate them into the plan to improve its effectiveness and responsiveness.</a:t>
            </a:r>
          </a:p>
          <a:p>
            <a:endParaRPr dirty="0" lang="en-US"/>
          </a:p>
          <a:p>
            <a:endParaRPr dirty="0" lang="en-US"/>
          </a:p>
          <a:p>
            <a:endParaRPr dirty="0" lang="en-US"/>
          </a:p>
          <a:p>
            <a:endParaRPr dirty="0" lang="en-US"/>
          </a:p>
          <a:p>
            <a:endParaRPr dirty="0" lang="en-US"/>
          </a:p>
          <a:p>
            <a:pPr>
              <a:lnSpc>
                <a:spcPct val="110000"/>
              </a:lnSpc>
            </a:pPr>
            <a:endParaRPr dirty="0" lang="en-US"/>
          </a:p>
        </p:txBody>
      </p:sp>
      <p:sp>
        <p:nvSpPr>
          <p:cNvPr id="4" name="Text Placeholder 3"/>
          <p:cNvSpPr>
            <a:spLocks noGrp="1"/>
          </p:cNvSpPr>
          <p:nvPr>
            <p:ph idx="13" sz="quarter" type="body"/>
          </p:nvPr>
        </p:nvSpPr>
        <p:spPr>
          <a:xfrm>
            <a:off x="803398" y="500318"/>
            <a:ext cx="7790096" cy="469900"/>
          </a:xfrm>
        </p:spPr>
        <p:txBody>
          <a:bodyPr>
            <a:normAutofit fontScale="92500"/>
          </a:bodyPr>
          <a:lstStyle/>
          <a:p>
            <a:r>
              <a:rPr dirty="0" lang="en-US"/>
              <a:t>CONTINUOUS IMPROVEMENT OF ALL HAZARD PLANS</a:t>
            </a:r>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b="9" t="9"/>
          <a:stretch/>
        </p:blipFill>
        <p:spPr/>
      </p:pic>
      <p:sp>
        <p:nvSpPr>
          <p:cNvPr id="14" name="Rectangle 13"/>
          <p:cNvSpPr/>
          <p:nvPr/>
        </p:nvSpPr>
        <p:spPr>
          <a:xfrm>
            <a:off x="1028470" y="982714"/>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5" name="Rectangle 14"/>
          <p:cNvSpPr/>
          <p:nvPr/>
        </p:nvSpPr>
        <p:spPr>
          <a:xfrm flipV="1">
            <a:off x="1028470" y="995210"/>
            <a:ext cx="251056" cy="45719"/>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Tree>
    <p:extLst>
      <p:ext uri="{BB962C8B-B14F-4D97-AF65-F5344CB8AC3E}">
        <p14:creationId xmlns:p14="http://schemas.microsoft.com/office/powerpoint/2010/main" val="762223344"/>
      </p:ext>
    </p:extLst>
  </p:cSld>
  <p:clrMapOvr>
    <a:masterClrMapping/>
  </p:clrMapOvr>
</p:sld>
</file>

<file path=ppt/slides/slide3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3DADDA66-AD4D-493A-B617-8B5554D4E712}"/>
              </a:ext>
            </a:extLst>
          </p:cNvPr>
          <p:cNvSpPr/>
          <p:nvPr/>
        </p:nvSpPr>
        <p:spPr>
          <a:xfrm flipH="1" flipV="1" rot="10800000">
            <a:off x="-75346" y="-78639"/>
            <a:ext cx="12192000" cy="45719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79" name="Picture 78">
            <a:extLst>
              <a:ext uri="{FF2B5EF4-FFF2-40B4-BE49-F238E27FC236}">
                <a16:creationId xmlns:a16="http://schemas.microsoft.com/office/drawing/2014/main" id="{C2910DB5-28C0-4BA7-B294-4267AD14125B}"/>
              </a:ext>
            </a:extLst>
          </p:cNvPr>
          <p:cNvPicPr>
            <a:picLocks noChangeAspect="1"/>
          </p:cNvPicPr>
          <p:nvPr/>
        </p:nvPicPr>
        <p:blipFill>
          <a:blip cstate="print" r:embed="rId2">
            <a:extLst>
              <a:ext uri="{28A0092B-C50C-407E-A947-70E740481C1C}">
                <a14:useLocalDpi xmlns:a14="http://schemas.microsoft.com/office/drawing/2010/main" val="0"/>
              </a:ext>
            </a:extLst>
          </a:blip>
          <a:stretch>
            <a:fillRect/>
          </a:stretch>
        </p:blipFill>
        <p:spPr>
          <a:xfrm>
            <a:off x="75345" y="664979"/>
            <a:ext cx="5065821" cy="5528041"/>
          </a:xfrm>
          <a:prstGeom prst="rect">
            <a:avLst/>
          </a:prstGeom>
          <a:effectLst/>
        </p:spPr>
      </p:pic>
      <p:sp>
        <p:nvSpPr>
          <p:cNvPr id="29" name="TextBox 28">
            <a:extLst>
              <a:ext uri="{FF2B5EF4-FFF2-40B4-BE49-F238E27FC236}">
                <a16:creationId xmlns:a16="http://schemas.microsoft.com/office/drawing/2014/main" id="{E900E36F-7FB3-41A0-BC45-947769BA7EF1}"/>
              </a:ext>
            </a:extLst>
          </p:cNvPr>
          <p:cNvSpPr txBox="1"/>
          <p:nvPr/>
        </p:nvSpPr>
        <p:spPr>
          <a:xfrm>
            <a:off x="5920011" y="338376"/>
            <a:ext cx="5288825" cy="4154984"/>
          </a:xfrm>
          <a:prstGeom prst="rect">
            <a:avLst/>
          </a:prstGeom>
          <a:noFill/>
        </p:spPr>
        <p:txBody>
          <a:bodyPr anchor="ctr" rtlCol="0" wrap="square">
            <a:spAutoFit/>
          </a:bodyPr>
          <a:lstStyle>
            <a:defPPr>
              <a:defRPr lang="en-US"/>
            </a:defPPr>
            <a:lvl1pPr>
              <a:defRPr sz="3200">
                <a:solidFill>
                  <a:schemeClr val="accent2"/>
                </a:solidFill>
                <a:latin typeface="+mj-lt"/>
                <a:cs charset="-78" panose="00000500000000000000" pitchFamily="2" typeface="Cairo"/>
              </a:defRPr>
            </a:lvl1pPr>
          </a:lstStyle>
          <a:p>
            <a:pPr algn="ctr"/>
            <a:r>
              <a:rPr dirty="0" lang="en-US" sz="8800">
                <a:solidFill>
                  <a:schemeClr val="bg1"/>
                </a:solidFill>
              </a:rPr>
              <a:t>QUESTION AND ANSWERS</a:t>
            </a:r>
          </a:p>
        </p:txBody>
      </p:sp>
      <p:pic>
        <p:nvPicPr>
          <p:cNvPr id="6" name="Picture Placeholder 5"/>
          <p:cNvPicPr>
            <a:picLocks noChangeAspect="1" noGrp="1"/>
          </p:cNvPicPr>
          <p:nvPr>
            <p:ph idx="10" sz="quarter" type="pic"/>
          </p:nvPr>
        </p:nvPicPr>
        <p:blipFill>
          <a:blip cstate="print" r:embed="rId3">
            <a:extLst>
              <a:ext uri="{28A0092B-C50C-407E-A947-70E740481C1C}">
                <a14:useLocalDpi xmlns:a14="http://schemas.microsoft.com/office/drawing/2010/main" val="0"/>
              </a:ext>
            </a:extLst>
          </a:blip>
          <a:srcRect b="59" t="59"/>
          <a:stretch>
            <a:fillRect/>
          </a:stretch>
        </p:blipFill>
        <p:spPr/>
      </p:pic>
      <p:pic>
        <p:nvPicPr>
          <p:cNvPr id="9" name="Picture Placeholder 8"/>
          <p:cNvPicPr>
            <a:picLocks noChangeAspect="1" noGrp="1"/>
          </p:cNvPicPr>
          <p:nvPr>
            <p:ph idx="12" sz="quarter" type="pic"/>
          </p:nvPr>
        </p:nvPicPr>
        <p:blipFill>
          <a:blip r:embed="rId4">
            <a:extLst>
              <a:ext uri="{28A0092B-C50C-407E-A947-70E740481C1C}">
                <a14:useLocalDpi xmlns:a14="http://schemas.microsoft.com/office/drawing/2010/main" val="0"/>
              </a:ext>
            </a:extLst>
          </a:blip>
          <a:srcRect l="58" r="58"/>
          <a:stretch/>
        </p:blipFill>
        <p:spPr>
          <a:xfrm rot="21060000">
            <a:off x="1782530" y="1583804"/>
            <a:ext cx="3950488" cy="2533550"/>
          </a:xfrm>
        </p:spPr>
      </p:pic>
    </p:spTree>
    <p:extLst>
      <p:ext uri="{BB962C8B-B14F-4D97-AF65-F5344CB8AC3E}">
        <p14:creationId xmlns:p14="http://schemas.microsoft.com/office/powerpoint/2010/main" val="21164245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8" name="Rectangle 7"/>
          <p:cNvSpPr/>
          <p:nvPr/>
        </p:nvSpPr>
        <p:spPr>
          <a:xfrm>
            <a:off x="8731045" y="0"/>
            <a:ext cx="3460955" cy="63055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bg1"/>
              </a:solidFill>
            </a:endParaRPr>
          </a:p>
        </p:txBody>
      </p:sp>
      <p:sp>
        <p:nvSpPr>
          <p:cNvPr id="2" name="Text Placeholder 1"/>
          <p:cNvSpPr>
            <a:spLocks noGrp="1"/>
          </p:cNvSpPr>
          <p:nvPr>
            <p:ph idx="11" sz="quarter" type="body"/>
          </p:nvPr>
        </p:nvSpPr>
        <p:spPr>
          <a:xfrm>
            <a:off x="911386" y="2159098"/>
            <a:ext cx="4882924" cy="4051202"/>
          </a:xfrm>
        </p:spPr>
        <p:txBody>
          <a:bodyPr>
            <a:normAutofit/>
          </a:bodyPr>
          <a:lstStyle/>
          <a:p>
            <a:r>
              <a:rPr dirty="0" lang="en-US"/>
              <a:t> </a:t>
            </a:r>
          </a:p>
          <a:p>
            <a:endParaRPr dirty="0" lang="en-US"/>
          </a:p>
          <a:p>
            <a:endParaRPr dirty="0" lang="en-US"/>
          </a:p>
          <a:p>
            <a:pPr>
              <a:lnSpc>
                <a:spcPct val="110000"/>
              </a:lnSpc>
            </a:pPr>
            <a:endParaRPr dirty="0" lang="en-US"/>
          </a:p>
        </p:txBody>
      </p:sp>
      <p:pic>
        <p:nvPicPr>
          <p:cNvPr id="3" name="Picture Placeholder 2"/>
          <p:cNvPicPr>
            <a:picLocks noChangeAspect="1" noGrp="1"/>
          </p:cNvPicPr>
          <p:nvPr>
            <p:ph idx="10" sz="quarter" type="pic"/>
          </p:nvPr>
        </p:nvPicPr>
        <p:blipFill>
          <a:blip r:embed="rId2">
            <a:extLst>
              <a:ext uri="{28A0092B-C50C-407E-A947-70E740481C1C}">
                <a14:useLocalDpi xmlns:a14="http://schemas.microsoft.com/office/drawing/2010/main" val="0"/>
              </a:ext>
            </a:extLst>
          </a:blip>
          <a:srcRect l="206" r="206"/>
          <a:stretch/>
        </p:blipFill>
        <p:spPr>
          <a:xfrm>
            <a:off x="8528882" y="262904"/>
            <a:ext cx="3143180" cy="5495828"/>
          </a:xfrm>
        </p:spPr>
      </p:pic>
      <p:sp>
        <p:nvSpPr>
          <p:cNvPr id="6" name="Text Placeholder 5">
            <a:extLst>
              <a:ext uri="{FF2B5EF4-FFF2-40B4-BE49-F238E27FC236}">
                <a16:creationId xmlns:a16="http://schemas.microsoft.com/office/drawing/2014/main" id="{C03BD084-4186-292F-0A1B-86CFEED369D4}"/>
              </a:ext>
            </a:extLst>
          </p:cNvPr>
          <p:cNvSpPr>
            <a:spLocks noGrp="1"/>
          </p:cNvSpPr>
          <p:nvPr>
            <p:ph idx="13" sz="quarter" type="body"/>
          </p:nvPr>
        </p:nvSpPr>
        <p:spPr>
          <a:xfrm>
            <a:off x="-71534" y="687741"/>
            <a:ext cx="5529943" cy="469900"/>
          </a:xfrm>
        </p:spPr>
        <p:txBody>
          <a:bodyPr>
            <a:noAutofit/>
          </a:bodyPr>
          <a:lstStyle/>
          <a:p>
            <a:r>
              <a:rPr b="1" dirty="0" lang="en-US" sz="2000">
                <a:solidFill>
                  <a:srgbClr val="345FA9"/>
                </a:solidFill>
              </a:rPr>
              <a:t> 1. Program Development and Compliance Review </a:t>
            </a:r>
            <a:endParaRPr dirty="0" lang="en-US" sz="2000"/>
          </a:p>
        </p:txBody>
      </p:sp>
      <p:sp>
        <p:nvSpPr>
          <p:cNvPr id="7" name="Text Placeholder 5">
            <a:extLst>
              <a:ext uri="{FF2B5EF4-FFF2-40B4-BE49-F238E27FC236}">
                <a16:creationId xmlns:a16="http://schemas.microsoft.com/office/drawing/2014/main" id="{BDD8F47B-F2D1-7404-7CCE-66D733553A08}"/>
              </a:ext>
            </a:extLst>
          </p:cNvPr>
          <p:cNvSpPr txBox="1">
            <a:spLocks/>
          </p:cNvSpPr>
          <p:nvPr/>
        </p:nvSpPr>
        <p:spPr>
          <a:xfrm>
            <a:off x="-71534" y="1182583"/>
            <a:ext cx="5190931" cy="469900"/>
          </a:xfrm>
          <a:prstGeom prst="rect">
            <a:avLst/>
          </a:prstGeom>
        </p:spPr>
        <p:txBody>
          <a:bodyPr anchor="ctr" bIns="45720" lIns="91440" rIns="91440" rtlCol="0" tIns="45720" vert="horz">
            <a:norm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 2. Community Partnership Programs</a:t>
            </a:r>
            <a:endParaRPr dirty="0" lang="en-US" sz="2000"/>
          </a:p>
        </p:txBody>
      </p:sp>
      <p:sp>
        <p:nvSpPr>
          <p:cNvPr id="9" name="Text Placeholder 5">
            <a:extLst>
              <a:ext uri="{FF2B5EF4-FFF2-40B4-BE49-F238E27FC236}">
                <a16:creationId xmlns:a16="http://schemas.microsoft.com/office/drawing/2014/main" id="{7753268B-F94D-5A67-9B10-6C6E45B75BA5}"/>
              </a:ext>
            </a:extLst>
          </p:cNvPr>
          <p:cNvSpPr txBox="1">
            <a:spLocks/>
          </p:cNvSpPr>
          <p:nvPr/>
        </p:nvSpPr>
        <p:spPr>
          <a:xfrm>
            <a:off x="0" y="1627541"/>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3. Patchwork Partnership-Public Safety Approach </a:t>
            </a:r>
          </a:p>
        </p:txBody>
      </p:sp>
      <p:sp>
        <p:nvSpPr>
          <p:cNvPr id="10" name="Text Placeholder 5">
            <a:extLst>
              <a:ext uri="{FF2B5EF4-FFF2-40B4-BE49-F238E27FC236}">
                <a16:creationId xmlns:a16="http://schemas.microsoft.com/office/drawing/2014/main" id="{4255BD45-D40F-A038-DAFA-722C627859A8}"/>
              </a:ext>
            </a:extLst>
          </p:cNvPr>
          <p:cNvSpPr txBox="1">
            <a:spLocks/>
          </p:cNvSpPr>
          <p:nvPr/>
        </p:nvSpPr>
        <p:spPr>
          <a:xfrm>
            <a:off x="0" y="2111735"/>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4. Leadership Development, Training and Education </a:t>
            </a:r>
          </a:p>
        </p:txBody>
      </p:sp>
      <p:sp>
        <p:nvSpPr>
          <p:cNvPr id="11" name="Text Placeholder 5">
            <a:extLst>
              <a:ext uri="{FF2B5EF4-FFF2-40B4-BE49-F238E27FC236}">
                <a16:creationId xmlns:a16="http://schemas.microsoft.com/office/drawing/2014/main" id="{13C2B1F0-F98A-209B-B46C-36A14FAF8119}"/>
              </a:ext>
            </a:extLst>
          </p:cNvPr>
          <p:cNvSpPr txBox="1">
            <a:spLocks/>
          </p:cNvSpPr>
          <p:nvPr/>
        </p:nvSpPr>
        <p:spPr>
          <a:xfrm>
            <a:off x="0" y="2581635"/>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5. Policy and Procedure Development </a:t>
            </a:r>
          </a:p>
        </p:txBody>
      </p:sp>
      <p:sp>
        <p:nvSpPr>
          <p:cNvPr id="12" name="Text Placeholder 5">
            <a:extLst>
              <a:ext uri="{FF2B5EF4-FFF2-40B4-BE49-F238E27FC236}">
                <a16:creationId xmlns:a16="http://schemas.microsoft.com/office/drawing/2014/main" id="{526C0FB6-1D8A-2A6D-DFFE-46F9905A740B}"/>
              </a:ext>
            </a:extLst>
          </p:cNvPr>
          <p:cNvSpPr txBox="1">
            <a:spLocks/>
          </p:cNvSpPr>
          <p:nvPr/>
        </p:nvSpPr>
        <p:spPr>
          <a:xfrm>
            <a:off x="0" y="3010818"/>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6. Emergency Management Planning </a:t>
            </a:r>
          </a:p>
        </p:txBody>
      </p:sp>
      <p:sp>
        <p:nvSpPr>
          <p:cNvPr id="13" name="Text Placeholder 5">
            <a:extLst>
              <a:ext uri="{FF2B5EF4-FFF2-40B4-BE49-F238E27FC236}">
                <a16:creationId xmlns:a16="http://schemas.microsoft.com/office/drawing/2014/main" id="{3D96ECB2-4BBF-D3FC-1B63-C0DF487B077F}"/>
              </a:ext>
            </a:extLst>
          </p:cNvPr>
          <p:cNvSpPr txBox="1">
            <a:spLocks/>
          </p:cNvSpPr>
          <p:nvPr/>
        </p:nvSpPr>
        <p:spPr>
          <a:xfrm>
            <a:off x="0" y="3490160"/>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7. Vulnerability Assessments </a:t>
            </a:r>
          </a:p>
        </p:txBody>
      </p:sp>
      <p:sp>
        <p:nvSpPr>
          <p:cNvPr id="14" name="Text Placeholder 5">
            <a:extLst>
              <a:ext uri="{FF2B5EF4-FFF2-40B4-BE49-F238E27FC236}">
                <a16:creationId xmlns:a16="http://schemas.microsoft.com/office/drawing/2014/main" id="{F4ED38AA-4B0D-F3D3-E134-2994F832DBBD}"/>
              </a:ext>
            </a:extLst>
          </p:cNvPr>
          <p:cNvSpPr txBox="1">
            <a:spLocks/>
          </p:cNvSpPr>
          <p:nvPr/>
        </p:nvSpPr>
        <p:spPr>
          <a:xfrm>
            <a:off x="0" y="3939602"/>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8. Comprehensive Public Safety Planning </a:t>
            </a:r>
          </a:p>
        </p:txBody>
      </p:sp>
      <p:sp>
        <p:nvSpPr>
          <p:cNvPr id="15" name="Text Placeholder 5">
            <a:extLst>
              <a:ext uri="{FF2B5EF4-FFF2-40B4-BE49-F238E27FC236}">
                <a16:creationId xmlns:a16="http://schemas.microsoft.com/office/drawing/2014/main" id="{B16CBAF8-CC51-2AD9-22B0-BFD2099D1B77}"/>
              </a:ext>
            </a:extLst>
          </p:cNvPr>
          <p:cNvSpPr txBox="1">
            <a:spLocks/>
          </p:cNvSpPr>
          <p:nvPr/>
        </p:nvSpPr>
        <p:spPr>
          <a:xfrm>
            <a:off x="0" y="4389043"/>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9. Research Services </a:t>
            </a:r>
          </a:p>
        </p:txBody>
      </p:sp>
      <p:sp>
        <p:nvSpPr>
          <p:cNvPr id="16" name="Text Placeholder 5">
            <a:extLst>
              <a:ext uri="{FF2B5EF4-FFF2-40B4-BE49-F238E27FC236}">
                <a16:creationId xmlns:a16="http://schemas.microsoft.com/office/drawing/2014/main" id="{7CC20D17-01D2-6CC7-9C1F-7A5894C888A5}"/>
              </a:ext>
            </a:extLst>
          </p:cNvPr>
          <p:cNvSpPr txBox="1">
            <a:spLocks/>
          </p:cNvSpPr>
          <p:nvPr/>
        </p:nvSpPr>
        <p:spPr>
          <a:xfrm>
            <a:off x="0" y="4850459"/>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10. Technical Assistance </a:t>
            </a:r>
          </a:p>
        </p:txBody>
      </p:sp>
      <p:sp>
        <p:nvSpPr>
          <p:cNvPr id="17" name="Text Placeholder 5">
            <a:extLst>
              <a:ext uri="{FF2B5EF4-FFF2-40B4-BE49-F238E27FC236}">
                <a16:creationId xmlns:a16="http://schemas.microsoft.com/office/drawing/2014/main" id="{0B74580B-D783-1594-8E42-1532B71435F7}"/>
              </a:ext>
            </a:extLst>
          </p:cNvPr>
          <p:cNvSpPr txBox="1">
            <a:spLocks/>
          </p:cNvSpPr>
          <p:nvPr/>
        </p:nvSpPr>
        <p:spPr>
          <a:xfrm>
            <a:off x="0" y="5320359"/>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11. Management Assessment </a:t>
            </a:r>
          </a:p>
        </p:txBody>
      </p:sp>
      <p:sp>
        <p:nvSpPr>
          <p:cNvPr id="18" name="Text Placeholder 5">
            <a:extLst>
              <a:ext uri="{FF2B5EF4-FFF2-40B4-BE49-F238E27FC236}">
                <a16:creationId xmlns:a16="http://schemas.microsoft.com/office/drawing/2014/main" id="{B7C371A8-4365-BAE1-CB2F-CF6938D4B55E}"/>
              </a:ext>
            </a:extLst>
          </p:cNvPr>
          <p:cNvSpPr txBox="1">
            <a:spLocks/>
          </p:cNvSpPr>
          <p:nvPr/>
        </p:nvSpPr>
        <p:spPr>
          <a:xfrm>
            <a:off x="0" y="5781775"/>
            <a:ext cx="5660572" cy="469900"/>
          </a:xfrm>
          <a:prstGeom prst="rect">
            <a:avLst/>
          </a:prstGeom>
        </p:spPr>
        <p:txBody>
          <a:bodyPr anchor="ctr" bIns="45720" lIns="91440" rIns="91440" rtlCol="0" tIns="45720" vert="horz">
            <a:noAutofit/>
          </a:bodyPr>
          <a:lstStyle>
            <a:lvl1pPr algn="l" defTabSz="914400" eaLnBrk="1" hangingPunct="1" indent="0" latinLnBrk="0" marL="0" rtl="0">
              <a:lnSpc>
                <a:spcPct val="90000"/>
              </a:lnSpc>
              <a:spcBef>
                <a:spcPts val="1000"/>
              </a:spcBef>
              <a:buFontTx/>
              <a:buNone/>
              <a:defRPr kern="1200" sz="2800">
                <a:solidFill>
                  <a:schemeClr val="accent2"/>
                </a:solidFill>
                <a:latin typeface="+mj-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dirty="0" lang="en-US" sz="2000">
                <a:solidFill>
                  <a:srgbClr val="345FA9"/>
                </a:solidFill>
              </a:rPr>
              <a:t>12. Public Safety Law Enforcement Liaison </a:t>
            </a:r>
          </a:p>
        </p:txBody>
      </p:sp>
      <p:sp>
        <p:nvSpPr>
          <p:cNvPr id="20" name="TextBox 19">
            <a:extLst>
              <a:ext uri="{FF2B5EF4-FFF2-40B4-BE49-F238E27FC236}">
                <a16:creationId xmlns:a16="http://schemas.microsoft.com/office/drawing/2014/main" id="{DB3B255B-C62A-4C36-90B4-7522FADD2D8E}"/>
              </a:ext>
            </a:extLst>
          </p:cNvPr>
          <p:cNvSpPr txBox="1"/>
          <p:nvPr/>
        </p:nvSpPr>
        <p:spPr>
          <a:xfrm>
            <a:off x="2485756" y="-1505"/>
            <a:ext cx="6144208" cy="646331"/>
          </a:xfrm>
          <a:prstGeom prst="rect">
            <a:avLst/>
          </a:prstGeom>
          <a:noFill/>
        </p:spPr>
        <p:txBody>
          <a:bodyPr wrap="square">
            <a:spAutoFit/>
          </a:bodyPr>
          <a:lstStyle/>
          <a:p>
            <a:pPr algn="ctr"/>
            <a:r>
              <a:rPr b="1" dirty="0" lang="en-US">
                <a:solidFill>
                  <a:srgbClr val="345FA9"/>
                </a:solidFill>
              </a:rPr>
              <a:t>NATIVE PEACEKEEPER CONSULTING GROUP</a:t>
            </a:r>
          </a:p>
          <a:p>
            <a:pPr algn="ctr"/>
            <a:r>
              <a:rPr b="1" dirty="0" lang="en-US">
                <a:solidFill>
                  <a:srgbClr val="345FA9"/>
                </a:solidFill>
              </a:rPr>
              <a:t>SAFETY AND SOLUTIONS</a:t>
            </a:r>
          </a:p>
        </p:txBody>
      </p:sp>
      <p:sp>
        <p:nvSpPr>
          <p:cNvPr id="22" name="TextBox 21">
            <a:extLst>
              <a:ext uri="{FF2B5EF4-FFF2-40B4-BE49-F238E27FC236}">
                <a16:creationId xmlns:a16="http://schemas.microsoft.com/office/drawing/2014/main" id="{8B2D36B0-AE9D-6C81-3BFE-4BA8617EE3F2}"/>
              </a:ext>
            </a:extLst>
          </p:cNvPr>
          <p:cNvSpPr txBox="1"/>
          <p:nvPr/>
        </p:nvSpPr>
        <p:spPr>
          <a:xfrm>
            <a:off x="5013262" y="2890786"/>
            <a:ext cx="3036336" cy="954107"/>
          </a:xfrm>
          <a:prstGeom prst="rect">
            <a:avLst/>
          </a:prstGeom>
          <a:noFill/>
        </p:spPr>
        <p:txBody>
          <a:bodyPr wrap="square">
            <a:spAutoFit/>
          </a:bodyPr>
          <a:lstStyle/>
          <a:p>
            <a:pPr algn="ctr"/>
            <a:r>
              <a:rPr b="1" dirty="0" lang="en-US" sz="2800">
                <a:solidFill>
                  <a:srgbClr val="345FA9"/>
                </a:solidFill>
              </a:rPr>
              <a:t>Key Focus Areas </a:t>
            </a:r>
          </a:p>
        </p:txBody>
      </p:sp>
    </p:spTree>
    <p:extLst>
      <p:ext uri="{BB962C8B-B14F-4D97-AF65-F5344CB8AC3E}">
        <p14:creationId xmlns:p14="http://schemas.microsoft.com/office/powerpoint/2010/main" val="638621480"/>
      </p:ext>
    </p:extLst>
  </p:cSld>
  <p:clrMapOvr>
    <a:masterClrMapping/>
  </p:clrMapOvr>
</p:sld>
</file>

<file path=ppt/slides/slide3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pic>
        <p:nvPicPr>
          <p:cNvPr id="3" name="Picture Placeholder 2"/>
          <p:cNvPicPr>
            <a:picLocks noChangeAspect="1" noGrp="1"/>
          </p:cNvPicPr>
          <p:nvPr>
            <p:ph idx="10" sz="quarter" type="pic"/>
          </p:nvPr>
        </p:nvPicPr>
        <p:blipFill>
          <a:blip cstate="print" r:embed="rId3">
            <a:extLst>
              <a:ext uri="{28A0092B-C50C-407E-A947-70E740481C1C}">
                <a14:useLocalDpi xmlns:a14="http://schemas.microsoft.com/office/drawing/2010/main" val="0"/>
              </a:ext>
            </a:extLst>
          </a:blip>
          <a:srcRect b="9" t="9"/>
          <a:stretch>
            <a:fillRect/>
          </a:stretch>
        </p:blipFill>
        <p:spPr/>
      </p:pic>
      <p:sp>
        <p:nvSpPr>
          <p:cNvPr id="5" name="Rectangle 4"/>
          <p:cNvSpPr/>
          <p:nvPr/>
        </p:nvSpPr>
        <p:spPr>
          <a:xfrm>
            <a:off x="0" y="0"/>
            <a:ext cx="12192000" cy="6858000"/>
          </a:xfrm>
          <a:prstGeom prst="rect">
            <a:avLst/>
          </a:prstGeom>
          <a:solidFill>
            <a:schemeClr val="accent2">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6" name="TextBox 5"/>
          <p:cNvSpPr txBox="1"/>
          <p:nvPr/>
        </p:nvSpPr>
        <p:spPr>
          <a:xfrm>
            <a:off x="297024" y="3862197"/>
            <a:ext cx="11597951" cy="3139321"/>
          </a:xfrm>
          <a:prstGeom prst="rect">
            <a:avLst/>
          </a:prstGeom>
          <a:noFill/>
        </p:spPr>
        <p:txBody>
          <a:bodyPr rtlCol="0" wrap="square">
            <a:spAutoFit/>
          </a:bodyPr>
          <a:lstStyle/>
          <a:p>
            <a:pPr algn="ctr"/>
            <a:r>
              <a:rPr b="1" dirty="0" lang="en-US" sz="6600">
                <a:solidFill>
                  <a:schemeClr val="bg1"/>
                </a:solidFill>
                <a:latin typeface="+mj-lt"/>
              </a:rPr>
              <a:t>YOU ARE IMPORTANT!!! </a:t>
            </a:r>
          </a:p>
          <a:p>
            <a:pPr algn="ctr"/>
            <a:r>
              <a:rPr b="1" dirty="0" lang="en-US" sz="6600">
                <a:solidFill>
                  <a:schemeClr val="bg1"/>
                </a:solidFill>
                <a:latin typeface="+mj-lt"/>
              </a:rPr>
              <a:t>THANK YOU FOR YOUR SERVICE!!!</a:t>
            </a:r>
          </a:p>
        </p:txBody>
      </p:sp>
      <p:pic>
        <p:nvPicPr>
          <p:cNvPr id="7" name="Picture 6"/>
          <p:cNvPicPr>
            <a:picLocks noChangeAspect="1"/>
          </p:cNvPicPr>
          <p:nvPr/>
        </p:nvPicPr>
        <p:blipFill>
          <a:blip cstate="print" r:embed="rId4">
            <a:extLst>
              <a:ext uri="{28A0092B-C50C-407E-A947-70E740481C1C}">
                <a14:useLocalDpi xmlns:a14="http://schemas.microsoft.com/office/drawing/2010/main" val="0"/>
              </a:ext>
            </a:extLst>
          </a:blip>
          <a:stretch>
            <a:fillRect/>
          </a:stretch>
        </p:blipFill>
        <p:spPr>
          <a:xfrm>
            <a:off x="4443129" y="292739"/>
            <a:ext cx="3044483" cy="3563386"/>
          </a:xfrm>
          <a:prstGeom prst="rect">
            <a:avLst/>
          </a:prstGeom>
        </p:spPr>
      </p:pic>
    </p:spTree>
    <p:extLst>
      <p:ext uri="{BB962C8B-B14F-4D97-AF65-F5344CB8AC3E}">
        <p14:creationId xmlns:p14="http://schemas.microsoft.com/office/powerpoint/2010/main" val="1867597144"/>
      </p:ext>
    </p:extLst>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4" name="Rounded Rectangle 3">
            <a:extLst>
              <a:ext uri="{FF2B5EF4-FFF2-40B4-BE49-F238E27FC236}">
                <a16:creationId xmlns:a16="http://schemas.microsoft.com/office/drawing/2014/main" id="{58031CEC-9747-4FB0-BEF8-38305D4CFD90}"/>
              </a:ext>
            </a:extLst>
          </p:cNvPr>
          <p:cNvSpPr/>
          <p:nvPr/>
        </p:nvSpPr>
        <p:spPr>
          <a:xfrm>
            <a:off x="1" y="0"/>
            <a:ext cx="3171364" cy="3197047"/>
          </a:xfrm>
          <a:prstGeom prst="rect">
            <a:avLst/>
          </a:prstGeom>
          <a:solidFill>
            <a:srgbClr val="3A3A3A"/>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solidFill>
                <a:prstClr val="white"/>
              </a:solidFill>
            </a:endParaRPr>
          </a:p>
        </p:txBody>
      </p:sp>
      <p:sp>
        <p:nvSpPr>
          <p:cNvPr id="4" name="Rounded Rectangle 3"/>
          <p:cNvSpPr/>
          <p:nvPr/>
        </p:nvSpPr>
        <p:spPr>
          <a:xfrm>
            <a:off x="0" y="1296737"/>
            <a:ext cx="6082631" cy="42645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dirty="0" lang="en-US"/>
          </a:p>
        </p:txBody>
      </p:sp>
      <p:sp>
        <p:nvSpPr>
          <p:cNvPr id="16" name="Rectangle 15"/>
          <p:cNvSpPr/>
          <p:nvPr/>
        </p:nvSpPr>
        <p:spPr>
          <a:xfrm>
            <a:off x="648715" y="1372753"/>
            <a:ext cx="4091442" cy="830997"/>
          </a:xfrm>
          <a:prstGeom prst="rect">
            <a:avLst/>
          </a:prstGeom>
        </p:spPr>
        <p:txBody>
          <a:bodyPr wrap="square">
            <a:spAutoFit/>
          </a:bodyPr>
          <a:lstStyle/>
          <a:p>
            <a:pPr algn="ctr"/>
            <a:r>
              <a:rPr dirty="0" lang="en-US" spc="600" sz="1200">
                <a:solidFill>
                  <a:srgbClr val="FFFFFF"/>
                </a:solidFill>
                <a:cs typeface="Lato Semibold"/>
              </a:rPr>
              <a:t>RETIRED EXECUTIVE DIRECTOR OF PUBLIC SAFETY/CHIEF OF POLICE WILLIAM R. LATCHFORD</a:t>
            </a:r>
            <a:endParaRPr dirty="0" lang="en-US" sz="1000">
              <a:solidFill>
                <a:srgbClr val="FFFFFF"/>
              </a:solidFill>
              <a:cs typeface="Lato Semibold"/>
            </a:endParaRPr>
          </a:p>
        </p:txBody>
      </p:sp>
      <p:sp>
        <p:nvSpPr>
          <p:cNvPr id="18" name="Rectangle 17"/>
          <p:cNvSpPr/>
          <p:nvPr/>
        </p:nvSpPr>
        <p:spPr>
          <a:xfrm>
            <a:off x="3171365" y="4927384"/>
            <a:ext cx="2184419" cy="276999"/>
          </a:xfrm>
          <a:prstGeom prst="rect">
            <a:avLst/>
          </a:prstGeom>
        </p:spPr>
        <p:txBody>
          <a:bodyPr wrap="square">
            <a:spAutoFit/>
          </a:bodyPr>
          <a:lstStyle/>
          <a:p>
            <a:pPr algn="r"/>
            <a:endParaRPr dirty="0" i="1" lang="en-US" sz="1200">
              <a:solidFill>
                <a:srgbClr val="FFFFFF"/>
              </a:solidFill>
              <a:cs typeface="Lato Semibold Italic"/>
            </a:endParaRPr>
          </a:p>
        </p:txBody>
      </p:sp>
      <p:pic>
        <p:nvPicPr>
          <p:cNvPr id="9" name="Picture 8">
            <a:extLst>
              <a:ext uri="{FF2B5EF4-FFF2-40B4-BE49-F238E27FC236}">
                <a16:creationId xmlns:a16="http://schemas.microsoft.com/office/drawing/2014/main" id="{9946217D-3913-47A0-AEAB-0479310C1F75}"/>
              </a:ext>
            </a:extLst>
          </p:cNvPr>
          <p:cNvPicPr>
            <a:picLocks noChangeAspect="1"/>
          </p:cNvPicPr>
          <p:nvPr/>
        </p:nvPicPr>
        <p:blipFill rotWithShape="1">
          <a:blip r:embed="rId2"/>
          <a:srcRect b="57" l="23" r="13" t="48"/>
          <a:stretch/>
        </p:blipFill>
        <p:spPr>
          <a:xfrm>
            <a:off x="5943806" y="842211"/>
            <a:ext cx="4306822" cy="5154856"/>
          </a:xfrm>
          <a:custGeom>
            <a:avLst/>
            <a:gdLst>
              <a:gd fmla="*/ 0 w 4306822" name="connsiteX0"/>
              <a:gd fmla="*/ 0 h 5154856" name="connsiteY0"/>
              <a:gd fmla="*/ 4306822 w 4306822" name="connsiteX1"/>
              <a:gd fmla="*/ 0 h 5154856" name="connsiteY1"/>
              <a:gd fmla="*/ 4306822 w 4306822" name="connsiteX2"/>
              <a:gd fmla="*/ 5154856 h 5154856" name="connsiteY2"/>
              <a:gd fmla="*/ 0 w 4306822" name="connsiteX3"/>
              <a:gd fmla="*/ 5154856 h 5154856" name="connsiteY3"/>
            </a:gdLst>
            <a:ahLst/>
            <a:cxnLst>
              <a:cxn ang="0">
                <a:pos x="connsiteX0" y="connsiteY0"/>
              </a:cxn>
              <a:cxn ang="0">
                <a:pos x="connsiteX1" y="connsiteY1"/>
              </a:cxn>
              <a:cxn ang="0">
                <a:pos x="connsiteX2" y="connsiteY2"/>
              </a:cxn>
              <a:cxn ang="0">
                <a:pos x="connsiteX3" y="connsiteY3"/>
              </a:cxn>
            </a:cxnLst>
            <a:rect b="b" l="l" r="r" t="t"/>
            <a:pathLst>
              <a:path h="5154856" w="4306822">
                <a:moveTo>
                  <a:pt x="0" y="0"/>
                </a:moveTo>
                <a:lnTo>
                  <a:pt x="4306822" y="0"/>
                </a:lnTo>
                <a:lnTo>
                  <a:pt x="4306822" y="5154856"/>
                </a:lnTo>
                <a:lnTo>
                  <a:pt x="0" y="5154856"/>
                </a:lnTo>
                <a:close/>
              </a:path>
            </a:pathLst>
          </a:custGeom>
        </p:spPr>
      </p:pic>
      <p:pic>
        <p:nvPicPr>
          <p:cNvPr id="3" name="Picture Placeholder 2"/>
          <p:cNvPicPr>
            <a:picLocks noChangeAspect="1" noGrp="1"/>
          </p:cNvPicPr>
          <p:nvPr>
            <p:ph idx="10" sz="quarter" type="pic"/>
          </p:nvPr>
        </p:nvPicPr>
        <p:blipFill>
          <a:blip r:embed="rId3">
            <a:extLst>
              <a:ext uri="{28A0092B-C50C-407E-A947-70E740481C1C}">
                <a14:useLocalDpi xmlns:a14="http://schemas.microsoft.com/office/drawing/2010/main" val="0"/>
              </a:ext>
            </a:extLst>
          </a:blip>
          <a:srcRect b="41" t="41"/>
          <a:stretch/>
        </p:blipFill>
        <p:spPr>
          <a:xfrm>
            <a:off x="5959448" y="860933"/>
            <a:ext cx="4291180" cy="5136134"/>
          </a:xfrm>
        </p:spPr>
      </p:pic>
      <p:pic>
        <p:nvPicPr>
          <p:cNvPr id="5" name="Picture 4">
            <a:extLst>
              <a:ext uri="{FF2B5EF4-FFF2-40B4-BE49-F238E27FC236}">
                <a16:creationId xmlns:a16="http://schemas.microsoft.com/office/drawing/2014/main" id="{73A11025-1564-EA98-7200-91B337B6D100}"/>
              </a:ext>
            </a:extLst>
          </p:cNvPr>
          <p:cNvPicPr>
            <a:picLocks noChangeAspect="1"/>
          </p:cNvPicPr>
          <p:nvPr/>
        </p:nvPicPr>
        <p:blipFill>
          <a:blip r:embed="rId4"/>
          <a:stretch>
            <a:fillRect/>
          </a:stretch>
        </p:blipFill>
        <p:spPr>
          <a:xfrm>
            <a:off x="164247" y="2289943"/>
            <a:ext cx="5945124" cy="3060192"/>
          </a:xfrm>
          <a:prstGeom prst="rect">
            <a:avLst/>
          </a:prstGeom>
        </p:spPr>
      </p:pic>
    </p:spTree>
    <p:extLst>
      <p:ext uri="{BB962C8B-B14F-4D97-AF65-F5344CB8AC3E}">
        <p14:creationId xmlns:p14="http://schemas.microsoft.com/office/powerpoint/2010/main" val="3366261632"/>
      </p:ext>
    </p:extLst>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chemeClr val="bg1"/>
        </a:solidFill>
        <a:effectLst/>
      </p:bgPr>
    </p:bg>
    <p:spTree>
      <p:nvGrpSpPr>
        <p:cNvPr id="1" name=""/>
        <p:cNvGrpSpPr/>
        <p:nvPr/>
      </p:nvGrpSpPr>
      <p:grpSpPr>
        <a:xfrm>
          <a:off x="0" y="0"/>
          <a:ext cx="0" cy="0"/>
          <a:chOff x="0" y="0"/>
          <a:chExt cx="0" cy="0"/>
        </a:xfrm>
      </p:grpSpPr>
      <p:sp>
        <p:nvSpPr>
          <p:cNvPr id="24" name="Rounded Rectangle 3">
            <a:extLst>
              <a:ext uri="{FF2B5EF4-FFF2-40B4-BE49-F238E27FC236}">
                <a16:creationId xmlns:a16="http://schemas.microsoft.com/office/drawing/2014/main" id="{58031CEC-9747-4FB0-BEF8-38305D4CFD90}"/>
              </a:ext>
            </a:extLst>
          </p:cNvPr>
          <p:cNvSpPr/>
          <p:nvPr/>
        </p:nvSpPr>
        <p:spPr>
          <a:xfrm>
            <a:off x="1" y="0"/>
            <a:ext cx="3171364" cy="3197047"/>
          </a:xfrm>
          <a:prstGeom prst="rect">
            <a:avLst/>
          </a:prstGeom>
          <a:solidFill>
            <a:srgbClr val="3A3A3A"/>
          </a:solidFill>
          <a:ln>
            <a:noFill/>
          </a:ln>
          <a:effectLst/>
        </p:spPr>
        <p:style>
          <a:lnRef idx="1">
            <a:schemeClr val="accent1"/>
          </a:lnRef>
          <a:fillRef idx="3">
            <a:schemeClr val="accent1"/>
          </a:fillRef>
          <a:effectRef idx="2">
            <a:schemeClr val="accent1"/>
          </a:effectRef>
          <a:fontRef idx="minor">
            <a:schemeClr val="lt1"/>
          </a:fontRef>
        </p:style>
        <p:txBody>
          <a:bodyPr anchor="ctr" rtlCol="0"/>
          <a:lstStyle/>
          <a:p>
            <a:pPr algn="ctr"/>
            <a:endParaRPr lang="en-US">
              <a:solidFill>
                <a:prstClr val="white"/>
              </a:solidFill>
            </a:endParaRPr>
          </a:p>
        </p:txBody>
      </p:sp>
      <p:sp>
        <p:nvSpPr>
          <p:cNvPr id="4" name="Rounded Rectangle 3"/>
          <p:cNvSpPr/>
          <p:nvPr/>
        </p:nvSpPr>
        <p:spPr>
          <a:xfrm>
            <a:off x="-1318" y="1287376"/>
            <a:ext cx="5945124" cy="426452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nchorCtr="0" bIns="45720" compatLnSpc="1" forceAA="0" fromWordArt="0" horzOverflow="overflow" lIns="91440" numCol="1" rIns="91440" rot="0" rtlCol="0" spcCol="0" spcFirstLastPara="0" tIns="45720" vert="horz" vertOverflow="overflow" wrap="square">
            <a:prstTxWarp prst="textNoShape">
              <a:avLst/>
            </a:prstTxWarp>
            <a:noAutofit/>
          </a:bodyPr>
          <a:lstStyle/>
          <a:p>
            <a:pPr algn="ctr"/>
            <a:endParaRPr dirty="0" lang="en-US"/>
          </a:p>
        </p:txBody>
      </p:sp>
      <p:sp>
        <p:nvSpPr>
          <p:cNvPr id="16" name="Rectangle 15"/>
          <p:cNvSpPr/>
          <p:nvPr/>
        </p:nvSpPr>
        <p:spPr>
          <a:xfrm>
            <a:off x="0" y="1458946"/>
            <a:ext cx="5943806" cy="461665"/>
          </a:xfrm>
          <a:prstGeom prst="rect">
            <a:avLst/>
          </a:prstGeom>
        </p:spPr>
        <p:txBody>
          <a:bodyPr wrap="square">
            <a:spAutoFit/>
          </a:bodyPr>
          <a:lstStyle/>
          <a:p>
            <a:pPr algn="ctr"/>
            <a:r>
              <a:rPr dirty="0" lang="en-US" spc="600" sz="1200">
                <a:solidFill>
                  <a:srgbClr val="FFFFFF"/>
                </a:solidFill>
                <a:cs typeface="Lato Semibold"/>
              </a:rPr>
              <a:t>RETIRED CHIEF OF POLICE </a:t>
            </a:r>
          </a:p>
          <a:p>
            <a:pPr algn="ctr"/>
            <a:r>
              <a:rPr dirty="0" lang="en-US" spc="600" sz="1200">
                <a:solidFill>
                  <a:srgbClr val="FFFFFF"/>
                </a:solidFill>
                <a:cs typeface="Lato Semibold"/>
              </a:rPr>
              <a:t>DAVID L.PERRY</a:t>
            </a:r>
            <a:endParaRPr dirty="0" lang="en-US" sz="1000">
              <a:solidFill>
                <a:srgbClr val="FFFFFF"/>
              </a:solidFill>
              <a:cs typeface="Lato Semibold"/>
            </a:endParaRPr>
          </a:p>
        </p:txBody>
      </p:sp>
      <p:sp>
        <p:nvSpPr>
          <p:cNvPr id="18" name="Rectangle 17"/>
          <p:cNvSpPr/>
          <p:nvPr/>
        </p:nvSpPr>
        <p:spPr>
          <a:xfrm>
            <a:off x="3171365" y="4927384"/>
            <a:ext cx="2184419" cy="276999"/>
          </a:xfrm>
          <a:prstGeom prst="rect">
            <a:avLst/>
          </a:prstGeom>
        </p:spPr>
        <p:txBody>
          <a:bodyPr wrap="square">
            <a:spAutoFit/>
          </a:bodyPr>
          <a:lstStyle/>
          <a:p>
            <a:pPr algn="r"/>
            <a:endParaRPr dirty="0" i="1" lang="en-US" sz="1200">
              <a:solidFill>
                <a:srgbClr val="FFFFFF"/>
              </a:solidFill>
              <a:cs typeface="Lato Semibold Italic"/>
            </a:endParaRPr>
          </a:p>
        </p:txBody>
      </p:sp>
      <p:pic>
        <p:nvPicPr>
          <p:cNvPr id="9" name="Picture 8">
            <a:extLst>
              <a:ext uri="{FF2B5EF4-FFF2-40B4-BE49-F238E27FC236}">
                <a16:creationId xmlns:a16="http://schemas.microsoft.com/office/drawing/2014/main" id="{9946217D-3913-47A0-AEAB-0479310C1F75}"/>
              </a:ext>
            </a:extLst>
          </p:cNvPr>
          <p:cNvPicPr>
            <a:picLocks noChangeAspect="1"/>
          </p:cNvPicPr>
          <p:nvPr/>
        </p:nvPicPr>
        <p:blipFill rotWithShape="1">
          <a:blip r:embed="rId2"/>
          <a:srcRect b="57" l="23" r="13" t="48"/>
          <a:stretch/>
        </p:blipFill>
        <p:spPr>
          <a:xfrm>
            <a:off x="5943806" y="842211"/>
            <a:ext cx="4306822" cy="5154856"/>
          </a:xfrm>
          <a:custGeom>
            <a:avLst/>
            <a:gdLst>
              <a:gd fmla="*/ 0 w 4306822" name="connsiteX0"/>
              <a:gd fmla="*/ 0 h 5154856" name="connsiteY0"/>
              <a:gd fmla="*/ 4306822 w 4306822" name="connsiteX1"/>
              <a:gd fmla="*/ 0 h 5154856" name="connsiteY1"/>
              <a:gd fmla="*/ 4306822 w 4306822" name="connsiteX2"/>
              <a:gd fmla="*/ 5154856 h 5154856" name="connsiteY2"/>
              <a:gd fmla="*/ 0 w 4306822" name="connsiteX3"/>
              <a:gd fmla="*/ 5154856 h 5154856" name="connsiteY3"/>
            </a:gdLst>
            <a:ahLst/>
            <a:cxnLst>
              <a:cxn ang="0">
                <a:pos x="connsiteX0" y="connsiteY0"/>
              </a:cxn>
              <a:cxn ang="0">
                <a:pos x="connsiteX1" y="connsiteY1"/>
              </a:cxn>
              <a:cxn ang="0">
                <a:pos x="connsiteX2" y="connsiteY2"/>
              </a:cxn>
              <a:cxn ang="0">
                <a:pos x="connsiteX3" y="connsiteY3"/>
              </a:cxn>
            </a:cxnLst>
            <a:rect b="b" l="l" r="r" t="t"/>
            <a:pathLst>
              <a:path h="5154856" w="4306822">
                <a:moveTo>
                  <a:pt x="0" y="0"/>
                </a:moveTo>
                <a:lnTo>
                  <a:pt x="4306822" y="0"/>
                </a:lnTo>
                <a:lnTo>
                  <a:pt x="4306822" y="5154856"/>
                </a:lnTo>
                <a:lnTo>
                  <a:pt x="0" y="5154856"/>
                </a:lnTo>
                <a:close/>
              </a:path>
            </a:pathLst>
          </a:custGeom>
        </p:spPr>
      </p:pic>
      <p:pic>
        <p:nvPicPr>
          <p:cNvPr id="3" name="Picture Placeholder 2"/>
          <p:cNvPicPr>
            <a:picLocks noChangeAspect="1" noGrp="1"/>
          </p:cNvPicPr>
          <p:nvPr>
            <p:ph idx="10" sz="quarter" type="pic"/>
          </p:nvPr>
        </p:nvPicPr>
        <p:blipFill rotWithShape="1">
          <a:blip r:embed="rId3">
            <a:extLst>
              <a:ext uri="{28A0092B-C50C-407E-A947-70E740481C1C}">
                <a14:useLocalDpi xmlns:a14="http://schemas.microsoft.com/office/drawing/2010/main" val="0"/>
              </a:ext>
            </a:extLst>
          </a:blip>
          <a:srcRect b="119" t="285"/>
          <a:stretch/>
        </p:blipFill>
        <p:spPr>
          <a:xfrm>
            <a:off x="5943806" y="842211"/>
            <a:ext cx="4306822" cy="5173578"/>
          </a:xfrm>
        </p:spPr>
      </p:pic>
      <p:pic>
        <p:nvPicPr>
          <p:cNvPr id="10" name="Picture 9">
            <a:extLst>
              <a:ext uri="{FF2B5EF4-FFF2-40B4-BE49-F238E27FC236}">
                <a16:creationId xmlns:a16="http://schemas.microsoft.com/office/drawing/2014/main" id="{C0D5E30C-DCC7-B867-4408-5D9A607170E7}"/>
              </a:ext>
            </a:extLst>
          </p:cNvPr>
          <p:cNvPicPr>
            <a:picLocks noChangeAspect="1"/>
          </p:cNvPicPr>
          <p:nvPr/>
        </p:nvPicPr>
        <p:blipFill>
          <a:blip r:embed="rId4"/>
          <a:stretch>
            <a:fillRect/>
          </a:stretch>
        </p:blipFill>
        <p:spPr>
          <a:xfrm>
            <a:off x="150876" y="2149146"/>
            <a:ext cx="5945124" cy="3023616"/>
          </a:xfrm>
          <a:prstGeom prst="rect">
            <a:avLst/>
          </a:prstGeom>
        </p:spPr>
      </p:pic>
    </p:spTree>
    <p:extLst>
      <p:ext uri="{BB962C8B-B14F-4D97-AF65-F5344CB8AC3E}">
        <p14:creationId xmlns:p14="http://schemas.microsoft.com/office/powerpoint/2010/main" val="35049802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A1BAE127-9721-4DB7-BC74-7B6450D367F8}"/>
              </a:ext>
            </a:extLst>
          </p:cNvPr>
          <p:cNvSpPr/>
          <p:nvPr/>
        </p:nvSpPr>
        <p:spPr>
          <a:xfrm>
            <a:off x="7117064" y="2324100"/>
            <a:ext cx="5074935"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2C6BF18-C151-4E83-BB02-9C3AADFF3D6B}"/>
              </a:ext>
            </a:extLst>
          </p:cNvPr>
          <p:cNvPicPr>
            <a:picLocks noChangeAspect="1"/>
          </p:cNvPicPr>
          <p:nvPr/>
        </p:nvPicPr>
        <p:blipFill>
          <a:blip r:embed="rId3"/>
          <a:stretch>
            <a:fillRect/>
          </a:stretch>
        </p:blipFill>
        <p:spPr>
          <a:xfrm>
            <a:off x="5647037" y="702938"/>
            <a:ext cx="5989834" cy="5090174"/>
          </a:xfrm>
          <a:prstGeom prst="rect">
            <a:avLst/>
          </a:prstGeom>
        </p:spPr>
      </p:pic>
      <p:grpSp>
        <p:nvGrpSpPr>
          <p:cNvPr id="6" name="Group 5"/>
          <p:cNvGrpSpPr/>
          <p:nvPr/>
        </p:nvGrpSpPr>
        <p:grpSpPr>
          <a:xfrm>
            <a:off x="1885059" y="4244362"/>
            <a:ext cx="1507759" cy="1483175"/>
            <a:chOff x="5322594" y="2301859"/>
            <a:chExt cx="1507759" cy="1483175"/>
          </a:xfrm>
        </p:grpSpPr>
        <p:sp>
          <p:nvSpPr>
            <p:cNvPr id="11" name="Rectangle: Rounded Corners 39">
              <a:extLst>
                <a:ext uri="{FF2B5EF4-FFF2-40B4-BE49-F238E27FC236}">
                  <a16:creationId xmlns:a16="http://schemas.microsoft.com/office/drawing/2014/main" id="{4FABF201-B468-419A-8AE6-D837D782D698}"/>
                </a:ext>
              </a:extLst>
            </p:cNvPr>
            <p:cNvSpPr/>
            <p:nvPr/>
          </p:nvSpPr>
          <p:spPr>
            <a:xfrm>
              <a:off x="5322594" y="2301859"/>
              <a:ext cx="1507759" cy="1483175"/>
            </a:xfrm>
            <a:prstGeom prst="roundRect">
              <a:avLst>
                <a:gd name="adj" fmla="val 10333"/>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F2EDBE09-638D-4911-8F1B-94A355258FF6}"/>
                </a:ext>
              </a:extLst>
            </p:cNvPr>
            <p:cNvSpPr/>
            <p:nvPr/>
          </p:nvSpPr>
          <p:spPr>
            <a:xfrm>
              <a:off x="5473560" y="2464285"/>
              <a:ext cx="1186769" cy="1186769"/>
            </a:xfrm>
            <a:prstGeom prst="ellipse">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3887409" y="4244362"/>
            <a:ext cx="1507759" cy="1483175"/>
            <a:chOff x="5322594" y="3901648"/>
            <a:chExt cx="1507759" cy="1483175"/>
          </a:xfrm>
        </p:grpSpPr>
        <p:sp>
          <p:nvSpPr>
            <p:cNvPr id="19" name="Rectangle: Rounded Corners 46">
              <a:extLst>
                <a:ext uri="{FF2B5EF4-FFF2-40B4-BE49-F238E27FC236}">
                  <a16:creationId xmlns:a16="http://schemas.microsoft.com/office/drawing/2014/main" id="{D0C2935B-F90C-468D-A527-9F0437E4C4C2}"/>
                </a:ext>
              </a:extLst>
            </p:cNvPr>
            <p:cNvSpPr/>
            <p:nvPr/>
          </p:nvSpPr>
          <p:spPr>
            <a:xfrm>
              <a:off x="5322594" y="3901648"/>
              <a:ext cx="1507759" cy="1483175"/>
            </a:xfrm>
            <a:prstGeom prst="roundRect">
              <a:avLst>
                <a:gd name="adj" fmla="val 10333"/>
              </a:avLst>
            </a:prstGeom>
            <a:solidFill>
              <a:schemeClr val="bg1"/>
            </a:solidFill>
            <a:ln>
              <a:noFill/>
            </a:ln>
            <a:effectLst>
              <a:outerShdw blurRad="635000" sx="102000" sy="102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3C6C8524-3850-4A54-8492-57551AB17FA8}"/>
                </a:ext>
              </a:extLst>
            </p:cNvPr>
            <p:cNvSpPr/>
            <p:nvPr/>
          </p:nvSpPr>
          <p:spPr>
            <a:xfrm>
              <a:off x="5473560" y="4064074"/>
              <a:ext cx="1186769" cy="1186769"/>
            </a:xfrm>
            <a:prstGeom prst="ellipse">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6406EBE-4C9D-4A87-B0B4-FAA26BFCA4E8}"/>
                </a:ext>
              </a:extLst>
            </p:cNvPr>
            <p:cNvSpPr txBox="1"/>
            <p:nvPr/>
          </p:nvSpPr>
          <p:spPr>
            <a:xfrm>
              <a:off x="5671670" y="4707841"/>
              <a:ext cx="790550" cy="200055"/>
            </a:xfrm>
            <a:prstGeom prst="rect">
              <a:avLst/>
            </a:prstGeom>
            <a:noFill/>
          </p:spPr>
          <p:txBody>
            <a:bodyPr wrap="square" rtlCol="0" anchor="t">
              <a:spAutoFit/>
            </a:bodyPr>
            <a:lstStyle/>
            <a:p>
              <a:pPr algn="ctr"/>
              <a:r>
                <a:rPr lang="en-US" sz="700" dirty="0">
                  <a:solidFill>
                    <a:schemeClr val="bg1">
                      <a:lumMod val="65000"/>
                    </a:schemeClr>
                  </a:solidFill>
                </a:rPr>
                <a:t> </a:t>
              </a:r>
            </a:p>
          </p:txBody>
        </p:sp>
        <p:sp>
          <p:nvSpPr>
            <p:cNvPr id="25" name="TextBox 24">
              <a:extLst>
                <a:ext uri="{FF2B5EF4-FFF2-40B4-BE49-F238E27FC236}">
                  <a16:creationId xmlns:a16="http://schemas.microsoft.com/office/drawing/2014/main" id="{960733BF-3B1F-4046-9CB5-C5EFC316EC3A}"/>
                </a:ext>
              </a:extLst>
            </p:cNvPr>
            <p:cNvSpPr txBox="1"/>
            <p:nvPr/>
          </p:nvSpPr>
          <p:spPr>
            <a:xfrm>
              <a:off x="5671670" y="4330997"/>
              <a:ext cx="790548" cy="461665"/>
            </a:xfrm>
            <a:prstGeom prst="rect">
              <a:avLst/>
            </a:prstGeom>
            <a:noFill/>
          </p:spPr>
          <p:txBody>
            <a:bodyPr wrap="square" rtlCol="0" anchor="t">
              <a:spAutoFit/>
            </a:bodyPr>
            <a:lstStyle/>
            <a:p>
              <a:pPr algn="ctr"/>
              <a:endParaRPr lang="en-US" sz="2400" b="1" dirty="0">
                <a:solidFill>
                  <a:schemeClr val="accent1"/>
                </a:solidFill>
                <a:latin typeface="+mj-lt"/>
              </a:endParaRPr>
            </a:p>
          </p:txBody>
        </p:sp>
      </p:grpSp>
      <p:sp>
        <p:nvSpPr>
          <p:cNvPr id="46" name="Rectangle 45"/>
          <p:cNvSpPr/>
          <p:nvPr/>
        </p:nvSpPr>
        <p:spPr>
          <a:xfrm>
            <a:off x="936586" y="2087584"/>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936587" y="2085710"/>
            <a:ext cx="251056" cy="47593"/>
          </a:xfrm>
          <a:prstGeom prst="rect">
            <a:avLst/>
          </a:prstGeom>
          <a:gradFill>
            <a:gsLst>
              <a:gs pos="97000">
                <a:schemeClr val="accent1">
                  <a:lumMod val="75000"/>
                </a:schemeClr>
              </a:gs>
              <a:gs pos="0">
                <a:schemeClr val="accent1"/>
              </a:gs>
            </a:gsLst>
            <a:lin ang="2700000" scaled="0"/>
          </a:gra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Roboto" panose="02000000000000000000" pitchFamily="2" charset="0"/>
              <a:ea typeface="Roboto" panose="02000000000000000000" pitchFamily="2" charset="0"/>
            </a:endParaRPr>
          </a:p>
        </p:txBody>
      </p:sp>
      <p:sp>
        <p:nvSpPr>
          <p:cNvPr id="8" name="Text Placeholder 7"/>
          <p:cNvSpPr>
            <a:spLocks noGrp="1"/>
          </p:cNvSpPr>
          <p:nvPr>
            <p:ph type="body" sz="quarter" idx="18"/>
          </p:nvPr>
        </p:nvSpPr>
        <p:spPr>
          <a:xfrm>
            <a:off x="846960" y="2476599"/>
            <a:ext cx="5549611" cy="1420674"/>
          </a:xfrm>
        </p:spPr>
        <p:txBody>
          <a:bodyPr/>
          <a:lstStyle/>
          <a:p>
            <a:r>
              <a:rPr lang="en-US" dirty="0"/>
              <a:t>Tribal housing authorities play a crucial role in safeguarding their communities against natural and human-caused disasters. All hazard plans help these authorities prepare, respond, and recover from a wide range of emergencies, ensuring the safety and well-being of tribal members. </a:t>
            </a:r>
          </a:p>
          <a:p>
            <a:endParaRPr lang="en-US" dirty="0"/>
          </a:p>
        </p:txBody>
      </p:sp>
      <p:sp>
        <p:nvSpPr>
          <p:cNvPr id="2" name="Text Placeholder 1"/>
          <p:cNvSpPr>
            <a:spLocks noGrp="1"/>
          </p:cNvSpPr>
          <p:nvPr>
            <p:ph type="body" sz="quarter" idx="16"/>
          </p:nvPr>
        </p:nvSpPr>
        <p:spPr>
          <a:xfrm>
            <a:off x="813611" y="904189"/>
            <a:ext cx="3827677" cy="265429"/>
          </a:xfrm>
        </p:spPr>
        <p:txBody>
          <a:bodyPr>
            <a:normAutofit/>
          </a:bodyPr>
          <a:lstStyle/>
          <a:p>
            <a:r>
              <a:rPr lang="en-US" dirty="0"/>
              <a:t>NATIVE PEACEKEEPER CONSULTING GROUP</a:t>
            </a:r>
          </a:p>
        </p:txBody>
      </p:sp>
      <p:sp>
        <p:nvSpPr>
          <p:cNvPr id="7" name="Text Placeholder 6"/>
          <p:cNvSpPr>
            <a:spLocks noGrp="1"/>
          </p:cNvSpPr>
          <p:nvPr>
            <p:ph type="body" sz="quarter" idx="17"/>
          </p:nvPr>
        </p:nvSpPr>
        <p:spPr>
          <a:xfrm>
            <a:off x="846960" y="1169619"/>
            <a:ext cx="5180616" cy="868498"/>
          </a:xfrm>
        </p:spPr>
        <p:txBody>
          <a:bodyPr>
            <a:noAutofit/>
          </a:bodyPr>
          <a:lstStyle/>
          <a:p>
            <a:pPr algn="ctr"/>
            <a:r>
              <a:rPr lang="en-US" sz="1800" dirty="0"/>
              <a:t>TIME TO GET STARTED: </a:t>
            </a:r>
          </a:p>
          <a:p>
            <a:pPr algn="ctr"/>
            <a:r>
              <a:rPr lang="en-US" sz="1800" dirty="0"/>
              <a:t>INTRODUCTION TO ALL HAZARD PLANS FOR TRIBAL HOUSING </a:t>
            </a:r>
          </a:p>
        </p:txBody>
      </p:sp>
      <p:pic>
        <p:nvPicPr>
          <p:cNvPr id="3" name="Picture Placeholder 2"/>
          <p:cNvPicPr>
            <a:picLocks noGrp="1" noChangeAspect="1"/>
          </p:cNvPicPr>
          <p:nvPr>
            <p:ph type="pic" sz="quarter" idx="11"/>
          </p:nvPr>
        </p:nvPicPr>
        <p:blipFill>
          <a:blip r:embed="rId4" cstate="print">
            <a:extLst>
              <a:ext uri="{28A0092B-C50C-407E-A947-70E740481C1C}">
                <a14:useLocalDpi xmlns:a14="http://schemas.microsoft.com/office/drawing/2010/main" val="0"/>
              </a:ext>
            </a:extLst>
          </a:blip>
          <a:srcRect l="12544" r="12544"/>
          <a:stretch/>
        </p:blipFill>
        <p:spPr>
          <a:xfrm>
            <a:off x="7127544" y="1935442"/>
            <a:ext cx="1336098" cy="1809750"/>
          </a:xfrm>
        </p:spPr>
      </p:pic>
      <p:pic>
        <p:nvPicPr>
          <p:cNvPr id="10" name="Picture 9" descr="A close-up of a coin&#10;&#10;Description automatically generated">
            <a:extLst>
              <a:ext uri="{FF2B5EF4-FFF2-40B4-BE49-F238E27FC236}">
                <a16:creationId xmlns:a16="http://schemas.microsoft.com/office/drawing/2014/main" id="{E49E967E-F9BF-D640-48BB-E84FB1968C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73102" y="4240569"/>
            <a:ext cx="1759627" cy="1533633"/>
          </a:xfrm>
          <a:prstGeom prst="rect">
            <a:avLst/>
          </a:prstGeom>
        </p:spPr>
      </p:pic>
      <p:pic>
        <p:nvPicPr>
          <p:cNvPr id="14" name="Picture 13" descr="A silver medallion with blue and white squares and feathers&#10;&#10;Description automatically generated">
            <a:extLst>
              <a:ext uri="{FF2B5EF4-FFF2-40B4-BE49-F238E27FC236}">
                <a16:creationId xmlns:a16="http://schemas.microsoft.com/office/drawing/2014/main" id="{57E037B3-7B63-D287-10D6-F99552DA49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7410" y="4240569"/>
            <a:ext cx="1747203" cy="1501436"/>
          </a:xfrm>
          <a:prstGeom prst="rect">
            <a:avLst/>
          </a:prstGeom>
        </p:spPr>
      </p:pic>
    </p:spTree>
    <p:extLst>
      <p:ext uri="{BB962C8B-B14F-4D97-AF65-F5344CB8AC3E}">
        <p14:creationId xmlns:p14="http://schemas.microsoft.com/office/powerpoint/2010/main" val="3954850032"/>
      </p:ext>
    </p:extLst>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id="20" name="Freeform: Shape 35">
            <a:extLst>
              <a:ext uri="{FF2B5EF4-FFF2-40B4-BE49-F238E27FC236}">
                <a16:creationId xmlns:a16="http://schemas.microsoft.com/office/drawing/2014/main" id="{A1BAE127-9721-4DB7-BC74-7B6450D367F8}"/>
              </a:ext>
            </a:extLst>
          </p:cNvPr>
          <p:cNvSpPr/>
          <p:nvPr/>
        </p:nvSpPr>
        <p:spPr>
          <a:xfrm>
            <a:off x="6640814" y="-39339"/>
            <a:ext cx="5074935" cy="3124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pic>
        <p:nvPicPr>
          <p:cNvPr id="9" name="Mockup">
            <a:extLst>
              <a:ext uri="{FF2B5EF4-FFF2-40B4-BE49-F238E27FC236}">
                <a16:creationId xmlns:a16="http://schemas.microsoft.com/office/drawing/2014/main" id="{3882188F-C29D-473D-8F0F-B76E263C9B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8936895" y="851188"/>
            <a:ext cx="2636055" cy="5155625"/>
          </a:xfrm>
          <a:prstGeom prst="rect">
            <a:avLst/>
          </a:prstGeom>
        </p:spPr>
      </p:pic>
      <p:pic>
        <p:nvPicPr>
          <p:cNvPr id="13" name="Mockup">
            <a:extLst>
              <a:ext uri="{FF2B5EF4-FFF2-40B4-BE49-F238E27FC236}">
                <a16:creationId xmlns:a16="http://schemas.microsoft.com/office/drawing/2014/main" id="{6684DB77-7308-450E-A3F4-93D1FBAFF9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995" y="1329485"/>
            <a:ext cx="2636055" cy="5155625"/>
          </a:xfrm>
          <a:prstGeom prst="rect">
            <a:avLst/>
          </a:prstGeom>
        </p:spPr>
      </p:pic>
      <p:sp>
        <p:nvSpPr>
          <p:cNvPr id="23" name="Rectangle 22"/>
          <p:cNvSpPr/>
          <p:nvPr/>
        </p:nvSpPr>
        <p:spPr>
          <a:xfrm>
            <a:off x="1198777" y="2452315"/>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24" name="Rectangle 23"/>
          <p:cNvSpPr/>
          <p:nvPr/>
        </p:nvSpPr>
        <p:spPr>
          <a:xfrm>
            <a:off x="1198778" y="2450441"/>
            <a:ext cx="251056" cy="47593"/>
          </a:xfrm>
          <a:prstGeom prst="rect">
            <a:avLst/>
          </a:prstGeom>
          <a:gradFill>
            <a:gsLst>
              <a:gs pos="97000">
                <a:schemeClr val="accent1">
                  <a:lumMod val="75000"/>
                </a:schemeClr>
              </a:gs>
              <a:gs pos="0">
                <a:schemeClr val="accent1"/>
              </a:gs>
            </a:gsLst>
            <a:lin ang="2700000" scaled="0"/>
          </a:gradFill>
          <a:ln>
            <a:noFill/>
          </a:ln>
          <a:effectLst>
            <a:outerShdw algn="l" blurRad="8763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latin charset="0" panose="02000000000000000000" pitchFamily="2" typeface="Roboto"/>
              <a:ea charset="0" panose="02000000000000000000" pitchFamily="2" typeface="Roboto"/>
            </a:endParaRPr>
          </a:p>
        </p:txBody>
      </p:sp>
      <p:sp>
        <p:nvSpPr>
          <p:cNvPr id="6" name="Text Placeholder 5"/>
          <p:cNvSpPr>
            <a:spLocks noGrp="1"/>
          </p:cNvSpPr>
          <p:nvPr>
            <p:ph idx="18" sz="quarter" type="body"/>
          </p:nvPr>
        </p:nvSpPr>
        <p:spPr>
          <a:xfrm>
            <a:off x="1163472" y="2742127"/>
            <a:ext cx="4426616" cy="3425408"/>
          </a:xfrm>
        </p:spPr>
        <p:txBody>
          <a:bodyPr>
            <a:normAutofit lnSpcReduction="10000"/>
          </a:bodyPr>
          <a:lstStyle/>
          <a:p>
            <a:pPr algn="ctr"/>
            <a:r>
              <a:rPr b="1" dirty="0" lang="en-US" sz="6000">
                <a:solidFill>
                  <a:srgbClr val="2A3C73"/>
                </a:solidFill>
              </a:rPr>
              <a:t>WE WANT TO HEAR FROM YOU</a:t>
            </a:r>
          </a:p>
          <a:p>
            <a:endParaRPr dirty="0" lang="en-US"/>
          </a:p>
        </p:txBody>
      </p:sp>
      <p:sp>
        <p:nvSpPr>
          <p:cNvPr id="2" name="Text Placeholder 1"/>
          <p:cNvSpPr>
            <a:spLocks noGrp="1"/>
          </p:cNvSpPr>
          <p:nvPr>
            <p:ph idx="16" sz="quarter" type="body"/>
          </p:nvPr>
        </p:nvSpPr>
        <p:spPr>
          <a:xfrm>
            <a:off x="1163471" y="1647863"/>
            <a:ext cx="4858290" cy="265429"/>
          </a:xfrm>
        </p:spPr>
        <p:txBody>
          <a:bodyPr>
            <a:normAutofit/>
          </a:bodyPr>
          <a:lstStyle/>
          <a:p>
            <a:r>
              <a:rPr b="1" dirty="0" lang="en-US"/>
              <a:t>NATIVE PEACEKEEPER CONSULTING GROUP</a:t>
            </a:r>
          </a:p>
        </p:txBody>
      </p:sp>
      <p:sp>
        <p:nvSpPr>
          <p:cNvPr id="3" name="Text Placeholder 2"/>
          <p:cNvSpPr>
            <a:spLocks noGrp="1"/>
          </p:cNvSpPr>
          <p:nvPr>
            <p:ph idx="17" sz="quarter" type="body"/>
          </p:nvPr>
        </p:nvSpPr>
        <p:spPr/>
        <p:txBody>
          <a:bodyPr>
            <a:normAutofit fontScale="92500"/>
          </a:bodyPr>
          <a:lstStyle/>
          <a:p>
            <a:r>
              <a:rPr dirty="0" lang="en-US"/>
              <a:t>CELLPHONE –POLL EVERYWHERE</a:t>
            </a:r>
          </a:p>
        </p:txBody>
      </p:sp>
      <p:pic>
        <p:nvPicPr>
          <p:cNvPr id="11" name="Picture Placeholder 10"/>
          <p:cNvPicPr>
            <a:picLocks noChangeAspect="1" noGrp="1"/>
          </p:cNvPicPr>
          <p:nvPr>
            <p:ph idx="11" sz="quarter" type="pic"/>
          </p:nvPr>
        </p:nvPicPr>
        <p:blipFill>
          <a:blip cstate="print" r:embed="rId3">
            <a:extLst>
              <a:ext uri="{28A0092B-C50C-407E-A947-70E740481C1C}">
                <a14:useLocalDpi xmlns:a14="http://schemas.microsoft.com/office/drawing/2010/main" val="0"/>
              </a:ext>
            </a:extLst>
          </a:blip>
          <a:srcRect l="81" r="81"/>
          <a:stretch/>
        </p:blipFill>
        <p:spPr/>
      </p:pic>
      <p:pic>
        <p:nvPicPr>
          <p:cNvPr id="19" name="Picture Placeholder 18"/>
          <p:cNvPicPr>
            <a:picLocks noChangeAspect="1" noGrp="1"/>
          </p:cNvPicPr>
          <p:nvPr>
            <p:ph idx="10" sz="quarter" type="pic"/>
          </p:nvPr>
        </p:nvPicPr>
        <p:blipFill>
          <a:blip cstate="print" r:embed="rId4">
            <a:extLst>
              <a:ext uri="{28A0092B-C50C-407E-A947-70E740481C1C}">
                <a14:useLocalDpi xmlns:a14="http://schemas.microsoft.com/office/drawing/2010/main" val="0"/>
              </a:ext>
            </a:extLst>
          </a:blip>
          <a:srcRect l="144" r="144"/>
          <a:stretch/>
        </p:blipFill>
        <p:spPr/>
      </p:pic>
      <p:pic>
        <p:nvPicPr>
          <p:cNvPr id="14" name="Picture 13">
            <a:extLst>
              <a:ext uri="{FF2B5EF4-FFF2-40B4-BE49-F238E27FC236}">
                <a16:creationId xmlns:a16="http://schemas.microsoft.com/office/drawing/2014/main" id="{B44508D8-F856-327C-1AA8-B0EDBF4E445A}"/>
              </a:ext>
            </a:extLst>
          </p:cNvPr>
          <p:cNvPicPr>
            <a:picLocks noChangeAspect="1"/>
          </p:cNvPicPr>
          <p:nvPr/>
        </p:nvPicPr>
        <p:blipFill>
          <a:blip r:embed="rId5"/>
          <a:stretch>
            <a:fillRect/>
          </a:stretch>
        </p:blipFill>
        <p:spPr>
          <a:xfrm>
            <a:off x="7308471" y="4711958"/>
            <a:ext cx="1770500" cy="929513"/>
          </a:xfrm>
          <a:prstGeom prst="rect">
            <a:avLst/>
          </a:prstGeom>
        </p:spPr>
      </p:pic>
      <p:pic>
        <p:nvPicPr>
          <p:cNvPr id="16" name="Picture 15">
            <a:extLst>
              <a:ext uri="{FF2B5EF4-FFF2-40B4-BE49-F238E27FC236}">
                <a16:creationId xmlns:a16="http://schemas.microsoft.com/office/drawing/2014/main" id="{CA6B02F5-EF0D-5C19-CEC3-E559989301E0}"/>
              </a:ext>
            </a:extLst>
          </p:cNvPr>
          <p:cNvPicPr>
            <a:picLocks noChangeAspect="1"/>
          </p:cNvPicPr>
          <p:nvPr/>
        </p:nvPicPr>
        <p:blipFill>
          <a:blip r:embed="rId5"/>
          <a:stretch>
            <a:fillRect/>
          </a:stretch>
        </p:blipFill>
        <p:spPr>
          <a:xfrm>
            <a:off x="9339114" y="4247201"/>
            <a:ext cx="1770500" cy="929513"/>
          </a:xfrm>
          <a:prstGeom prst="rect">
            <a:avLst/>
          </a:prstGeom>
        </p:spPr>
      </p:pic>
    </p:spTree>
    <p:extLst>
      <p:ext uri="{BB962C8B-B14F-4D97-AF65-F5344CB8AC3E}">
        <p14:creationId xmlns:p14="http://schemas.microsoft.com/office/powerpoint/2010/main" val="8018234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1AB5E31-CA64-C30F-CE6D-AA250BC7DA25}"/>
              </a:ext>
            </a:extLst>
          </p:cNvPr>
          <p:cNvPicPr>
            <a:picLocks/>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190500" y="190500"/>
            <a:ext cx="11811000" cy="6228961"/>
          </a:xfrm>
          <a:prstGeom prst="rect">
            <a:avLst/>
          </a:prstGeom>
        </p:spPr>
      </p:pic>
    </p:spTree>
    <p:extLst>
      <p:ext uri="{BB962C8B-B14F-4D97-AF65-F5344CB8AC3E}">
        <p14:creationId xmlns:p14="http://schemas.microsoft.com/office/powerpoint/2010/main" val="3975159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1186938" y="1511559"/>
            <a:ext cx="10195541" cy="4646645"/>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5400560" y="1303936"/>
            <a:ext cx="1390881" cy="4571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ectangle 20"/>
          <p:cNvSpPr/>
          <p:nvPr/>
        </p:nvSpPr>
        <p:spPr>
          <a:xfrm>
            <a:off x="5400561" y="1302062"/>
            <a:ext cx="251056" cy="47593"/>
          </a:xfrm>
          <a:prstGeom prst="rect">
            <a:avLst/>
          </a:prstGeom>
          <a:solidFill>
            <a:schemeClr val="accent1"/>
          </a:solidFill>
          <a:ln>
            <a:noFill/>
          </a:ln>
          <a:effectLst>
            <a:outerShdw blurRad="8763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Roboto" panose="02000000000000000000" pitchFamily="2" charset="0"/>
              <a:ea typeface="Roboto" panose="02000000000000000000" pitchFamily="2" charset="0"/>
            </a:endParaRPr>
          </a:p>
        </p:txBody>
      </p:sp>
      <p:sp>
        <p:nvSpPr>
          <p:cNvPr id="11" name="Text Placeholder 10"/>
          <p:cNvSpPr>
            <a:spLocks noGrp="1"/>
          </p:cNvSpPr>
          <p:nvPr>
            <p:ph type="body" sz="quarter" idx="14"/>
          </p:nvPr>
        </p:nvSpPr>
        <p:spPr/>
        <p:txBody>
          <a:bodyPr/>
          <a:lstStyle/>
          <a:p>
            <a:r>
              <a:rPr lang="en-US" dirty="0"/>
              <a:t>THE IMPORTANCE OF ALL HAZARD PLANS FOR TRIBAL HOUSING</a:t>
            </a:r>
          </a:p>
          <a:p>
            <a:endParaRPr lang="en-US" dirty="0"/>
          </a:p>
        </p:txBody>
      </p:sp>
      <p:sp>
        <p:nvSpPr>
          <p:cNvPr id="39" name="Text Placeholder 38"/>
          <p:cNvSpPr>
            <a:spLocks noGrp="1"/>
          </p:cNvSpPr>
          <p:nvPr>
            <p:ph type="body" sz="quarter" idx="27"/>
          </p:nvPr>
        </p:nvSpPr>
        <p:spPr/>
        <p:txBody>
          <a:bodyPr/>
          <a:lstStyle/>
          <a:p>
            <a:r>
              <a:rPr lang="en-US" dirty="0"/>
              <a:t> </a:t>
            </a:r>
          </a:p>
          <a:p>
            <a:endParaRPr lang="en-US" dirty="0"/>
          </a:p>
        </p:txBody>
      </p:sp>
      <p:sp>
        <p:nvSpPr>
          <p:cNvPr id="41" name="Text Placeholder 40"/>
          <p:cNvSpPr>
            <a:spLocks noGrp="1"/>
          </p:cNvSpPr>
          <p:nvPr>
            <p:ph type="body" sz="quarter" idx="29"/>
          </p:nvPr>
        </p:nvSpPr>
        <p:spPr>
          <a:xfrm>
            <a:off x="1219323" y="1507289"/>
            <a:ext cx="10163156" cy="4556786"/>
          </a:xfrm>
        </p:spPr>
        <p:txBody>
          <a:bodyPr>
            <a:normAutofit lnSpcReduction="10000"/>
          </a:bodyPr>
          <a:lstStyle/>
          <a:p>
            <a:pPr algn="l"/>
            <a:r>
              <a:rPr lang="en-US" dirty="0"/>
              <a:t>All hazard plans are crucial for tribal housing authorities to safeguard their communities against a wide range of natural and human-caused disasters. These comprehensive plans help ensure the resilience and continuity of essential housing services, protecting vulnerable populations and critical infrastructure during times of crisis. By proactively identifying risks, developing mitigation strategies, and coordinating emergency response, tribal housing authorities can minimize the impact of emergencies and expedite recovery efforts.</a:t>
            </a:r>
          </a:p>
          <a:p>
            <a:r>
              <a:rPr lang="en-US" sz="2400" b="1" dirty="0"/>
              <a:t>Protect Vulnerable Populations:</a:t>
            </a:r>
            <a:r>
              <a:rPr lang="en-US" sz="2400" dirty="0"/>
              <a:t> </a:t>
            </a:r>
          </a:p>
          <a:p>
            <a:pPr algn="l"/>
            <a:r>
              <a:rPr lang="en-US" sz="1900" dirty="0"/>
              <a:t>All hazard plans prioritize the safety and well-being of tribal members, especially the elderly, disabled, and low-income residents who may face disproportionate challenges during disasters.</a:t>
            </a:r>
          </a:p>
          <a:p>
            <a:r>
              <a:rPr lang="en-US" sz="2400" b="1" dirty="0"/>
              <a:t>Maintain Continuity of Operations:</a:t>
            </a:r>
            <a:r>
              <a:rPr lang="en-US" sz="2400" dirty="0"/>
              <a:t> </a:t>
            </a:r>
          </a:p>
          <a:p>
            <a:pPr algn="l">
              <a:buFont typeface="Arial" panose="020B0604020202020204" pitchFamily="34" charset="0"/>
              <a:buChar char="•"/>
            </a:pPr>
            <a:r>
              <a:rPr lang="en-US" sz="1800" dirty="0"/>
              <a:t>These plans ensure that tribal housing authorities can continue to provide essential services, such as housing and maintenance, even in the face of disruptions caused by emergencies.</a:t>
            </a:r>
          </a:p>
          <a:p>
            <a:r>
              <a:rPr lang="en-US" sz="2400" b="1" dirty="0"/>
              <a:t>Enhance Community Resilience</a:t>
            </a:r>
            <a:r>
              <a:rPr lang="en-US" sz="2400" dirty="0"/>
              <a:t> </a:t>
            </a:r>
          </a:p>
          <a:p>
            <a:pPr algn="l"/>
            <a:r>
              <a:rPr lang="en-US" sz="1800" dirty="0"/>
              <a:t>By investing in preparedness and resilience-building measures, tribal housing authorities can help their communities better withstand and recover from disasters, ultimately strengthening the tribe’s overall well-being.</a:t>
            </a:r>
          </a:p>
          <a:p>
            <a:endParaRPr lang="en-US" dirty="0"/>
          </a:p>
        </p:txBody>
      </p:sp>
    </p:spTree>
    <p:extLst>
      <p:ext uri="{BB962C8B-B14F-4D97-AF65-F5344CB8AC3E}">
        <p14:creationId xmlns:p14="http://schemas.microsoft.com/office/powerpoint/2010/main" val="5723558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POLL_EMBED_ID" val="0d13585f-0678-4562-bd61-969877bd27b2"/>
</p:tagLst>
</file>

<file path=ppt/theme/theme1.xml><?xml version="1.0" encoding="utf-8"?>
<a:theme xmlns:a="http://schemas.openxmlformats.org/drawingml/2006/main" name="Office Theme">
  <a:themeElements>
    <a:clrScheme name="Custom 396">
      <a:dk1>
        <a:sysClr val="windowText" lastClr="000000"/>
      </a:dk1>
      <a:lt1>
        <a:sysClr val="window" lastClr="FFFFFF"/>
      </a:lt1>
      <a:dk2>
        <a:srgbClr val="44546A"/>
      </a:dk2>
      <a:lt2>
        <a:srgbClr val="E7E6E6"/>
      </a:lt2>
      <a:accent1>
        <a:srgbClr val="4899CD"/>
      </a:accent1>
      <a:accent2>
        <a:srgbClr val="2A3C73"/>
      </a:accent2>
      <a:accent3>
        <a:srgbClr val="4899CD"/>
      </a:accent3>
      <a:accent4>
        <a:srgbClr val="2A3C73"/>
      </a:accent4>
      <a:accent5>
        <a:srgbClr val="FFFFFF"/>
      </a:accent5>
      <a:accent6>
        <a:srgbClr val="000000"/>
      </a:accent6>
      <a:hlink>
        <a:srgbClr val="0563C1"/>
      </a:hlink>
      <a:folHlink>
        <a:srgbClr val="954F72"/>
      </a:folHlink>
    </a:clrScheme>
    <a:fontScheme name="Custom 131">
      <a:majorFont>
        <a:latin typeface="Playfair Display SemiBold"/>
        <a:ea typeface=""/>
        <a:cs typeface=""/>
      </a:majorFont>
      <a:minorFont>
        <a:latin typeface="Montserrat Medium"/>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ATIVE PACEKEEPER 2" id="{8AC54B84-DF42-4056-80B2-47F860506F3B}" vid="{55662A76-FA84-4273-857E-4A4DF534C2E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NATIVE PACEKEEPER 2</Template>
  <TotalTime>1176</TotalTime>
  <Words>4605</Words>
  <Application>Microsoft Office PowerPoint</Application>
  <PresentationFormat>Widescreen</PresentationFormat>
  <Paragraphs>300</Paragraphs>
  <Slides>37</Slides>
  <Notes>8</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Latchford</dc:creator>
  <cp:lastModifiedBy>William Latchford</cp:lastModifiedBy>
  <cp:revision>23</cp:revision>
  <dcterms:created xsi:type="dcterms:W3CDTF">2024-05-23T01:02:46Z</dcterms:created>
  <dcterms:modified xsi:type="dcterms:W3CDTF">2024-06-25T14:16:57Z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name="NXPowerLiteLastOptimized" pid="2">
    <vt:lpwstr>1656865</vt:lpwstr>
  </property>
  <property fmtid="{D5CDD505-2E9C-101B-9397-08002B2CF9AE}" name="NXPowerLiteSettings" pid="3">
    <vt:lpwstr>F7C0031C027800</vt:lpwstr>
  </property>
  <property fmtid="{D5CDD505-2E9C-101B-9397-08002B2CF9AE}" name="NXPowerLiteVersion" pid="4">
    <vt:lpwstr>D10.0.2</vt:lpwstr>
  </property>
</Properties>
</file>